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83.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8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57.xml" ContentType="application/vnd.openxmlformats-officedocument.presentationml.notesSlide+xml"/>
  <Override PartName="/ppt/notesSlides/notesSlide71.xml" ContentType="application/vnd.openxmlformats-officedocument.presentationml.notesSlide+xml"/>
  <Override PartName="/ppt/slideMasters/slideMaster1.xml" ContentType="application/vnd.openxmlformats-officedocument.presentationml.slideMaster+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5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50.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256" r:id="rId2"/>
    <p:sldId id="257" r:id="rId3"/>
    <p:sldId id="386" r:id="rId4"/>
    <p:sldId id="391" r:id="rId5"/>
    <p:sldId id="390" r:id="rId6"/>
    <p:sldId id="389" r:id="rId7"/>
    <p:sldId id="388" r:id="rId8"/>
    <p:sldId id="258" r:id="rId9"/>
    <p:sldId id="392" r:id="rId10"/>
    <p:sldId id="443" r:id="rId11"/>
    <p:sldId id="259" r:id="rId12"/>
    <p:sldId id="260" r:id="rId13"/>
    <p:sldId id="262" r:id="rId14"/>
    <p:sldId id="263" r:id="rId15"/>
    <p:sldId id="264" r:id="rId16"/>
    <p:sldId id="446" r:id="rId17"/>
    <p:sldId id="447" r:id="rId18"/>
    <p:sldId id="438" r:id="rId19"/>
    <p:sldId id="393" r:id="rId20"/>
    <p:sldId id="448" r:id="rId21"/>
    <p:sldId id="394" r:id="rId22"/>
    <p:sldId id="454" r:id="rId23"/>
    <p:sldId id="451" r:id="rId24"/>
    <p:sldId id="452" r:id="rId25"/>
    <p:sldId id="441" r:id="rId26"/>
    <p:sldId id="395" r:id="rId27"/>
    <p:sldId id="396" r:id="rId28"/>
    <p:sldId id="397" r:id="rId29"/>
    <p:sldId id="453" r:id="rId30"/>
    <p:sldId id="398" r:id="rId31"/>
    <p:sldId id="399" r:id="rId32"/>
    <p:sldId id="400" r:id="rId33"/>
    <p:sldId id="401" r:id="rId34"/>
    <p:sldId id="302" r:id="rId35"/>
    <p:sldId id="439" r:id="rId36"/>
    <p:sldId id="403" r:id="rId37"/>
    <p:sldId id="456" r:id="rId38"/>
    <p:sldId id="457" r:id="rId39"/>
    <p:sldId id="423" r:id="rId40"/>
    <p:sldId id="424" r:id="rId41"/>
    <p:sldId id="425" r:id="rId42"/>
    <p:sldId id="426" r:id="rId43"/>
    <p:sldId id="427" r:id="rId44"/>
    <p:sldId id="404" r:id="rId45"/>
    <p:sldId id="405" r:id="rId46"/>
    <p:sldId id="406" r:id="rId47"/>
    <p:sldId id="442" r:id="rId48"/>
    <p:sldId id="407" r:id="rId49"/>
    <p:sldId id="305" r:id="rId50"/>
    <p:sldId id="409" r:id="rId51"/>
    <p:sldId id="410" r:id="rId52"/>
    <p:sldId id="445" r:id="rId53"/>
    <p:sldId id="449" r:id="rId54"/>
    <p:sldId id="411" r:id="rId55"/>
    <p:sldId id="455" r:id="rId56"/>
    <p:sldId id="412" r:id="rId57"/>
    <p:sldId id="319" r:id="rId58"/>
    <p:sldId id="444" r:id="rId59"/>
    <p:sldId id="440" r:id="rId60"/>
    <p:sldId id="413" r:id="rId61"/>
    <p:sldId id="414" r:id="rId62"/>
    <p:sldId id="415" r:id="rId63"/>
    <p:sldId id="416" r:id="rId64"/>
    <p:sldId id="417" r:id="rId65"/>
    <p:sldId id="418" r:id="rId66"/>
    <p:sldId id="419" r:id="rId67"/>
    <p:sldId id="420" r:id="rId68"/>
    <p:sldId id="421" r:id="rId69"/>
    <p:sldId id="422" r:id="rId70"/>
    <p:sldId id="428" r:id="rId71"/>
    <p:sldId id="429" r:id="rId72"/>
    <p:sldId id="430" r:id="rId73"/>
    <p:sldId id="431" r:id="rId74"/>
    <p:sldId id="432" r:id="rId75"/>
    <p:sldId id="433" r:id="rId76"/>
    <p:sldId id="434" r:id="rId77"/>
    <p:sldId id="435" r:id="rId78"/>
    <p:sldId id="382" r:id="rId79"/>
    <p:sldId id="383" r:id="rId80"/>
    <p:sldId id="384" r:id="rId81"/>
    <p:sldId id="459" r:id="rId82"/>
    <p:sldId id="450" r:id="rId83"/>
    <p:sldId id="458" r:id="rId84"/>
    <p:sldId id="385" r:id="rId8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9ED6"/>
    <a:srgbClr val="FF0000"/>
    <a:srgbClr val="0033CC"/>
    <a:srgbClr val="3333CC"/>
    <a:srgbClr val="C6C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81107" autoAdjust="0"/>
  </p:normalViewPr>
  <p:slideViewPr>
    <p:cSldViewPr>
      <p:cViewPr varScale="1">
        <p:scale>
          <a:sx n="62" d="100"/>
          <a:sy n="62" d="100"/>
        </p:scale>
        <p:origin x="1746" y="66"/>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100" d="100"/>
        <a:sy n="100" d="100"/>
      </p:scale>
      <p:origin x="0" y="270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BA79CE7F-72F3-4223-8075-6F3BB88807C1}" type="datetimeFigureOut">
              <a:rPr lang="en-US"/>
              <a:pPr>
                <a:defRPr/>
              </a:pPr>
              <a:t>3/7/2017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91D609E-F1F4-40E1-96A1-8F56692B115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3FEB2E8A-A42F-42F7-8120-7B632BF00DDB}" type="datetimeFigureOut">
              <a:rPr lang="en-US"/>
              <a:pPr>
                <a:defRPr/>
              </a:pPr>
              <a:t>3/7/2017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85F34AA-2CAD-463B-AA56-D2BEFC85095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This presentation deals with safety issues related to those exposed to Ethylene Oxide (EtO).</a:t>
            </a:r>
          </a:p>
          <a:p>
            <a:r>
              <a:rPr lang="en-US" altLang="en-US" sz="1400">
                <a:latin typeface="Verdana" panose="020B0604030504040204" pitchFamily="34" charset="0"/>
                <a:ea typeface="Verdana" panose="020B0604030504040204" pitchFamily="34" charset="0"/>
                <a:cs typeface="Verdana" panose="020B0604030504040204" pitchFamily="34" charset="0"/>
              </a:rPr>
              <a:t>Cited are relevant sections of 29 CFR 1910.1047, Subpart Z dealing with Ethylene Oxide exposure.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Uses: EtO is a major industrial chemical and one of the 25 highest production volume chemicals in the United States.</a:t>
            </a:r>
          </a:p>
          <a:p>
            <a:r>
              <a:rPr lang="en-US" altLang="en-US" sz="1400">
                <a:latin typeface="Verdana" panose="020B0604030504040204" pitchFamily="34" charset="0"/>
                <a:ea typeface="Verdana" panose="020B0604030504040204" pitchFamily="34" charset="0"/>
                <a:cs typeface="Verdana" panose="020B0604030504040204" pitchFamily="34" charset="0"/>
              </a:rPr>
              <a:t>Used as a chemical intermediate for the production of various chemicals with less than 1% used as a sterilant for foods or fumigant.</a:t>
            </a:r>
          </a:p>
          <a:p>
            <a:r>
              <a:rPr lang="en-US" altLang="en-US" sz="1400">
                <a:latin typeface="Verdana" panose="020B0604030504040204" pitchFamily="34" charset="0"/>
                <a:ea typeface="Verdana" panose="020B0604030504040204" pitchFamily="34" charset="0"/>
                <a:cs typeface="Verdana" panose="020B0604030504040204" pitchFamily="34" charset="0"/>
              </a:rPr>
              <a:t>Used to produce ethylene glycol, non-ionic surfactants, glycol ethers, and ethanolamines. Used in hospitals to sterilize surgical equipment and plastic devices.</a:t>
            </a:r>
          </a:p>
          <a:p>
            <a:r>
              <a:rPr lang="en-US" altLang="en-US" sz="1400">
                <a:latin typeface="Verdana" panose="020B0604030504040204" pitchFamily="34" charset="0"/>
                <a:ea typeface="Verdana" panose="020B0604030504040204" pitchFamily="34" charset="0"/>
                <a:cs typeface="Verdana" panose="020B0604030504040204" pitchFamily="34" charset="0"/>
              </a:rPr>
              <a:t>Other uses will discussed later in the program.</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ECEEDB8-08FE-4CD5-80FC-EC0FBE552E00}"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Maintain data for as long as employer relies on it for exemption. (29 CFR 1910.1047(a)(3).</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8C7ECBA-CDA2-47FB-B5C9-69DE92132C8B}"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Some facilities are not under OSHA, however it has been discovered that the adoption of OSHA Standards by Reference are “Best Practices.”</a:t>
            </a:r>
          </a:p>
          <a:p>
            <a:r>
              <a:rPr lang="en-US" altLang="en-US" sz="1400">
                <a:latin typeface="Verdana" panose="020B0604030504040204" pitchFamily="34" charset="0"/>
                <a:ea typeface="Verdana" panose="020B0604030504040204" pitchFamily="34" charset="0"/>
                <a:cs typeface="Verdana" panose="020B0604030504040204" pitchFamily="34" charset="0"/>
              </a:rPr>
              <a:t>OSHA’s General Duty Clause is shown requiring each employer to provide their employees with a hazard-free environment.</a:t>
            </a:r>
          </a:p>
          <a:p>
            <a:r>
              <a:rPr lang="en-US" altLang="en-US" sz="1400">
                <a:latin typeface="Verdana" panose="020B0604030504040204" pitchFamily="34" charset="0"/>
                <a:ea typeface="Verdana" panose="020B0604030504040204" pitchFamily="34" charset="0"/>
                <a:cs typeface="Verdana" panose="020B0604030504040204" pitchFamily="34" charset="0"/>
              </a:rPr>
              <a:t>If you have staff working at field locations, such safety would be required at those locations as well.</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975E604-F4B4-488F-BACA-FC664BC33D09}"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(SRI Consulting, 2010). </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F5D3C8F-E9F7-4030-9FB4-952A2BB83809}"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“Ethylene Oxide (EtO) Production and Manufacturing Process,” at http://www.icis.com/v2/chemicals/9075773/ethylene+oxide/process.html</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A26843-7A0B-4808-A401-8AB85300B2F0}"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NIOSH: DHHS (NIOSH) Publication No. 2005-149, September 2007</a:t>
            </a:r>
          </a:p>
          <a:p>
            <a:r>
              <a:rPr lang="en-US" altLang="en-US" sz="1400">
                <a:latin typeface="Verdana" panose="020B0604030504040204" pitchFamily="34" charset="0"/>
                <a:ea typeface="Verdana" panose="020B0604030504040204" pitchFamily="34" charset="0"/>
                <a:cs typeface="Verdana" panose="020B0604030504040204" pitchFamily="34" charset="0"/>
              </a:rPr>
              <a:t>Email: cdcinfo@cdc.gov</a:t>
            </a:r>
          </a:p>
          <a:p>
            <a:r>
              <a:rPr lang="en-US" altLang="en-US" sz="1400">
                <a:latin typeface="Verdana" panose="020B0604030504040204" pitchFamily="34" charset="0"/>
                <a:ea typeface="Verdana" panose="020B0604030504040204" pitchFamily="34" charset="0"/>
                <a:cs typeface="Verdana" panose="020B0604030504040204" pitchFamily="34" charset="0"/>
              </a:rPr>
              <a:t>Website: www.cdc.gov/niosh</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6602E57-1350-46AA-9895-C0B3BBB5792C}"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EtO is used to manufacture many items such as those listed.</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EB1D52-C1BE-4F2B-95AD-968585B759A4}"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EtO is also used to produce those products listed.</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23ED83-C993-42D8-B66E-CA84BDFFAFFD}"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Waste materials:</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Scrubbers can be used to remove waste gases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Other waste containing EtO may be incinerated by:</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-Rotary kiln, or</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-Fluidized bed incineration</a:t>
            </a:r>
          </a:p>
          <a:p>
            <a:endParaRPr lang="en-US"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67D83B-6C7E-4AEC-AD60-3CDF5D7FF4A1}"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1910.1047, Appendix A</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During training, apprise each staff member of the signs and symptoms of exposure as well as immediate actions to take.</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BFCCA1-CEED-41E7-AE5D-39D06171928E}"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“Monitoring” in the context of the OSHA publication does NOT refer to the sort of 24/7 continuous area monitoring for EtO, most often performed in hospital SPDs (Sterile Processing Departments). Rather, it refers to relatively short-term testing of either the employee’s breathing zone (personal monitoring), the workplace at large and in different locations (area monitoring), or periodic testing of potential point sources (leak detection). ( From “Our commentary on OSHA’s Small Business Guide for Ethylene Oxide” from authors of the “Guide” cited.)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The OSHA “Small Business Guide for Ethylene Oxide,” has a decision matrix, Table 3, on page 15, indicating Actions Triggered by Air Sampling Results.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“Small Business Guide for Ethylene Oxide,” OSHA 33-59-04-2009, </a:t>
            </a:r>
            <a:r>
              <a:rPr lang="en-US" altLang="en-US" sz="1400">
                <a:latin typeface="Verdana" panose="020B0604030504040204" pitchFamily="34" charset="0"/>
                <a:ea typeface="Verdana" panose="020B0604030504040204" pitchFamily="34" charset="0"/>
                <a:cs typeface="Verdana" panose="020B0604030504040204" pitchFamily="34" charset="0"/>
                <a:hlinkClick r:id="rId3"/>
              </a:rPr>
              <a:t>www.osha.gov</a:t>
            </a:r>
            <a:r>
              <a:rPr lang="en-US" altLang="en-US" sz="1400">
                <a:latin typeface="Verdana" panose="020B0604030504040204" pitchFamily="34" charset="0"/>
                <a:ea typeface="Verdana" panose="020B0604030504040204" pitchFamily="34" charset="0"/>
                <a:cs typeface="Verdana" panose="020B0604030504040204" pitchFamily="34" charset="0"/>
              </a:rPr>
              <a:t>.</a:t>
            </a:r>
          </a:p>
          <a:p>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B376540-FBAD-4DE8-AEC8-23E57B0E6725}"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The topics for this presentation include:</a:t>
            </a:r>
          </a:p>
          <a:p>
            <a:pPr eaLnBrk="1" hangingPunct="1">
              <a:spcBef>
                <a:spcPct val="0"/>
              </a:spcBef>
              <a:buFont typeface="Wingdings" pitchFamily="2" charset="2"/>
              <a:buChar char="v"/>
              <a:defRPr/>
            </a:pPr>
            <a:r>
              <a:rPr lang="en-US" altLang="en-US" sz="2400" dirty="0">
                <a:solidFill>
                  <a:srgbClr val="000000"/>
                </a:solidFill>
                <a:latin typeface="Verdana" pitchFamily="34" charset="0"/>
              </a:rPr>
              <a:t>Glossary</a:t>
            </a:r>
          </a:p>
          <a:p>
            <a:pPr eaLnBrk="1" hangingPunct="1">
              <a:spcBef>
                <a:spcPct val="0"/>
              </a:spcBef>
              <a:buFont typeface="Wingdings" pitchFamily="2" charset="2"/>
              <a:buChar char="v"/>
              <a:defRPr/>
            </a:pPr>
            <a:r>
              <a:rPr lang="en-US" altLang="en-US" sz="2400" dirty="0">
                <a:solidFill>
                  <a:srgbClr val="000000"/>
                </a:solidFill>
                <a:latin typeface="Verdana" pitchFamily="34" charset="0"/>
              </a:rPr>
              <a:t> Properties</a:t>
            </a:r>
          </a:p>
          <a:p>
            <a:pPr eaLnBrk="1" hangingPunct="1">
              <a:spcBef>
                <a:spcPct val="0"/>
              </a:spcBef>
              <a:buFont typeface="Wingdings" pitchFamily="2" charset="2"/>
              <a:buChar char="v"/>
              <a:defRPr/>
            </a:pPr>
            <a:r>
              <a:rPr lang="en-US" altLang="en-US" sz="2400" dirty="0">
                <a:solidFill>
                  <a:srgbClr val="000000"/>
                </a:solidFill>
                <a:latin typeface="Verdana" pitchFamily="34" charset="0"/>
              </a:rPr>
              <a:t> Uses</a:t>
            </a:r>
          </a:p>
          <a:p>
            <a:pPr eaLnBrk="1" hangingPunct="1">
              <a:spcBef>
                <a:spcPct val="0"/>
              </a:spcBef>
              <a:buFont typeface="Wingdings" pitchFamily="2" charset="2"/>
              <a:buChar char="v"/>
              <a:defRPr/>
            </a:pPr>
            <a:r>
              <a:rPr lang="en-US" altLang="en-US" sz="2400" dirty="0">
                <a:solidFill>
                  <a:srgbClr val="000000"/>
                </a:solidFill>
                <a:latin typeface="Verdana" pitchFamily="34" charset="0"/>
              </a:rPr>
              <a:t> Exposures</a:t>
            </a:r>
          </a:p>
          <a:p>
            <a:pPr eaLnBrk="1" hangingPunct="1">
              <a:spcBef>
                <a:spcPct val="0"/>
              </a:spcBef>
              <a:buFont typeface="Wingdings" pitchFamily="2" charset="2"/>
              <a:buChar char="v"/>
              <a:defRPr/>
            </a:pPr>
            <a:r>
              <a:rPr lang="en-US" altLang="en-US" sz="2400" dirty="0">
                <a:solidFill>
                  <a:srgbClr val="000000"/>
                </a:solidFill>
                <a:latin typeface="Verdana" pitchFamily="34" charset="0"/>
              </a:rPr>
              <a:t> Monitoring</a:t>
            </a:r>
          </a:p>
          <a:p>
            <a:pPr eaLnBrk="1" hangingPunct="1">
              <a:spcBef>
                <a:spcPct val="0"/>
              </a:spcBef>
              <a:buFont typeface="Wingdings" pitchFamily="2" charset="2"/>
              <a:buChar char="v"/>
              <a:defRPr/>
            </a:pPr>
            <a:r>
              <a:rPr lang="en-US" altLang="en-US" sz="2400" dirty="0">
                <a:solidFill>
                  <a:srgbClr val="000000"/>
                </a:solidFill>
                <a:latin typeface="Verdana" pitchFamily="34" charset="0"/>
              </a:rPr>
              <a:t> Compliance with 29 CFR 1910.1047</a:t>
            </a:r>
          </a:p>
          <a:p>
            <a:pPr eaLnBrk="1" hangingPunct="1">
              <a:spcBef>
                <a:spcPct val="0"/>
              </a:spcBef>
              <a:buFont typeface="Wingdings" pitchFamily="2" charset="2"/>
              <a:buChar char="v"/>
              <a:defRPr/>
            </a:pPr>
            <a:r>
              <a:rPr lang="en-US" altLang="en-US" sz="2400" dirty="0">
                <a:solidFill>
                  <a:srgbClr val="000000"/>
                </a:solidFill>
                <a:latin typeface="Verdana" pitchFamily="34" charset="0"/>
              </a:rPr>
              <a:t> PPE</a:t>
            </a:r>
          </a:p>
          <a:p>
            <a:pPr eaLnBrk="1" hangingPunct="1">
              <a:spcBef>
                <a:spcPct val="0"/>
              </a:spcBef>
              <a:buFont typeface="Wingdings" pitchFamily="2" charset="2"/>
              <a:buChar char="v"/>
              <a:defRPr/>
            </a:pPr>
            <a:r>
              <a:rPr lang="en-US" altLang="en-US" sz="2400" dirty="0">
                <a:solidFill>
                  <a:srgbClr val="000000"/>
                </a:solidFill>
                <a:latin typeface="Verdana" pitchFamily="34" charset="0"/>
              </a:rPr>
              <a:t> Medical Surveillance</a:t>
            </a:r>
          </a:p>
          <a:p>
            <a:pPr eaLnBrk="1" hangingPunct="1">
              <a:spcBef>
                <a:spcPct val="0"/>
              </a:spcBef>
              <a:buFont typeface="Wingdings" pitchFamily="2" charset="2"/>
              <a:buChar char="v"/>
              <a:defRPr/>
            </a:pPr>
            <a:r>
              <a:rPr lang="en-US" altLang="en-US" sz="2400" dirty="0">
                <a:solidFill>
                  <a:srgbClr val="000000"/>
                </a:solidFill>
                <a:latin typeface="Verdana" pitchFamily="34" charset="0"/>
              </a:rPr>
              <a:t> Hazard Communication and Training</a:t>
            </a:r>
          </a:p>
          <a:p>
            <a:pPr eaLnBrk="1" hangingPunct="1">
              <a:spcBef>
                <a:spcPct val="0"/>
              </a:spcBef>
              <a:buFont typeface="Wingdings" pitchFamily="2" charset="2"/>
              <a:buChar char="v"/>
              <a:defRPr/>
            </a:pPr>
            <a:r>
              <a:rPr lang="en-US" altLang="en-US" sz="2400" dirty="0">
                <a:solidFill>
                  <a:srgbClr val="000000"/>
                </a:solidFill>
                <a:latin typeface="Verdana" pitchFamily="34" charset="0"/>
              </a:rPr>
              <a:t> Records</a:t>
            </a:r>
          </a:p>
          <a:p>
            <a:pPr eaLnBrk="1" hangingPunct="1">
              <a:spcBef>
                <a:spcPct val="0"/>
              </a:spcBef>
              <a:buFont typeface="Wingdings" pitchFamily="2" charset="2"/>
              <a:buChar char="v"/>
              <a:defRPr/>
            </a:pPr>
            <a:r>
              <a:rPr lang="en-US" altLang="en-US" sz="2400" dirty="0">
                <a:solidFill>
                  <a:srgbClr val="000000"/>
                </a:solidFill>
                <a:latin typeface="Verdana" pitchFamily="34" charset="0"/>
              </a:rPr>
              <a:t> Bibliography</a:t>
            </a:r>
          </a:p>
          <a:p>
            <a:pPr eaLnBrk="1" hangingPunct="1">
              <a:spcBef>
                <a:spcPct val="0"/>
              </a:spcBef>
              <a:defRPr/>
            </a:pPr>
            <a:endParaRPr lang="en-US" altLang="en-US" sz="2400" dirty="0">
              <a:solidFill>
                <a:srgbClr val="000000"/>
              </a:solidFill>
              <a:latin typeface="Verdana" pitchFamily="34" charset="0"/>
            </a:endParaRPr>
          </a:p>
          <a:p>
            <a:pPr>
              <a:defRPr/>
            </a:pPr>
            <a:endParaRPr 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88191F-239C-47B0-B05B-CD0E9F793524}"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29 CFR 1910.1047(d)(1)(ii)</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t>Conventionally, the "</a:t>
            </a:r>
            <a:r>
              <a:rPr lang="en-US" altLang="en-US" sz="1400" b="1"/>
              <a:t>breathing zone</a:t>
            </a:r>
            <a:r>
              <a:rPr lang="en-US" altLang="en-US" sz="1400"/>
              <a:t>" is defined as the </a:t>
            </a:r>
            <a:r>
              <a:rPr lang="en-US" altLang="en-US" sz="1400" b="1"/>
              <a:t>zone</a:t>
            </a:r>
            <a:r>
              <a:rPr lang="en-US" altLang="en-US" sz="1400"/>
              <a:t> within a 0.3 m (or 10 inches) radius of a </a:t>
            </a:r>
            <a:r>
              <a:rPr lang="en-US" altLang="en-US" sz="1400" b="1"/>
              <a:t>worker's</a:t>
            </a:r>
            <a:r>
              <a:rPr lang="en-US" altLang="en-US" sz="1400"/>
              <a:t> nose and mouth, and it has been generally assumed that a contaminant in the </a:t>
            </a:r>
            <a:r>
              <a:rPr lang="en-US" altLang="en-US" sz="1400" b="1"/>
              <a:t>breathing zone</a:t>
            </a:r>
            <a:r>
              <a:rPr lang="en-US" altLang="en-US" sz="1400"/>
              <a:t> is homogeneous and its concentration is equivalent to the concentration inhaled by the </a:t>
            </a:r>
            <a:r>
              <a:rPr lang="en-US" altLang="en-US" sz="1400" b="1"/>
              <a:t>worker</a:t>
            </a:r>
            <a:r>
              <a:rPr lang="en-US" altLang="en-US" sz="1400"/>
              <a:t>.</a:t>
            </a:r>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C412423-5FEE-4EBE-B728-90F83A51C4A0}"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Collect a 15 minute air sample during portion of work shift when you think employee’s EtO exposure will be the highest.</a:t>
            </a:r>
          </a:p>
          <a:p>
            <a:r>
              <a:rPr lang="en-US" altLang="en-US" sz="1400">
                <a:latin typeface="Verdana" panose="020B0604030504040204" pitchFamily="34" charset="0"/>
                <a:ea typeface="Verdana" panose="020B0604030504040204" pitchFamily="34" charset="0"/>
                <a:cs typeface="Verdana" panose="020B0604030504040204" pitchFamily="34" charset="0"/>
              </a:rPr>
              <a:t>(“Ethylene Oxide (EtO): Understanding OSHA’s Exposure Monitoring Requirements,” OSHA 3325-01N, page 12, 2007, </a:t>
            </a:r>
            <a:r>
              <a:rPr lang="en-US" altLang="en-US" sz="1400">
                <a:latin typeface="Verdana" panose="020B0604030504040204" pitchFamily="34" charset="0"/>
                <a:ea typeface="Verdana" panose="020B0604030504040204" pitchFamily="34" charset="0"/>
                <a:cs typeface="Verdana" panose="020B0604030504040204" pitchFamily="34" charset="0"/>
                <a:hlinkClick r:id="rId3"/>
              </a:rPr>
              <a:t>www.osha.gov</a:t>
            </a:r>
            <a:r>
              <a:rPr lang="en-US" altLang="en-US" sz="1400">
                <a:latin typeface="Verdana" panose="020B0604030504040204" pitchFamily="34" charset="0"/>
                <a:ea typeface="Verdana" panose="020B0604030504040204" pitchFamily="34" charset="0"/>
                <a:cs typeface="Verdana" panose="020B0604030504040204" pitchFamily="34" charset="0"/>
              </a:rPr>
              <a:t>.)</a:t>
            </a:r>
          </a:p>
          <a:p>
            <a:endParaRPr lang="en-US" altLang="en-US"/>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D6D04BC-E485-4403-9A02-E8D5736F7A82}"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(“Ethylene Oxide (EtO): Understanding OSHA’s Exposure Monitoring Requirements,” OSHA 3325-01N, page 12-13, 2007, </a:t>
            </a:r>
            <a:r>
              <a:rPr lang="en-US" altLang="en-US" sz="1400">
                <a:latin typeface="Verdana" panose="020B0604030504040204" pitchFamily="34" charset="0"/>
                <a:ea typeface="Verdana" panose="020B0604030504040204" pitchFamily="34" charset="0"/>
                <a:cs typeface="Verdana" panose="020B0604030504040204" pitchFamily="34" charset="0"/>
                <a:hlinkClick r:id="rId3"/>
              </a:rPr>
              <a:t>www.osha.gov</a:t>
            </a:r>
            <a:r>
              <a:rPr lang="en-US" altLang="en-US" sz="1400">
                <a:latin typeface="Verdana" panose="020B0604030504040204" pitchFamily="34" charset="0"/>
                <a:ea typeface="Verdana" panose="020B0604030504040204" pitchFamily="34" charset="0"/>
                <a:cs typeface="Verdana" panose="020B0604030504040204" pitchFamily="34" charset="0"/>
              </a:rPr>
              <a:t>.)</a:t>
            </a:r>
          </a:p>
          <a:p>
            <a:endParaRPr lang="en-US"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F23B32B-BFF5-4A55-B09D-BE10FB425AE1}"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 every employee needs to be monitored, however the exposure level for each employee must be determined.</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1FC475C-FB32-4F6E-829B-BCF2EBC97014}"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*“Ethylene Oxide (EtO): Understanding OSHA’s Exposure Monitoring Requirements,” OSHA 3325-01N, page 11, 2007, </a:t>
            </a:r>
            <a:r>
              <a:rPr lang="en-US" altLang="en-US" sz="1400">
                <a:latin typeface="Verdana" panose="020B0604030504040204" pitchFamily="34" charset="0"/>
                <a:ea typeface="Verdana" panose="020B0604030504040204" pitchFamily="34" charset="0"/>
                <a:cs typeface="Verdana" panose="020B0604030504040204" pitchFamily="34" charset="0"/>
                <a:hlinkClick r:id="rId3"/>
              </a:rPr>
              <a:t>www.osha.gov</a:t>
            </a:r>
            <a:r>
              <a:rPr lang="en-US" altLang="en-US" sz="1400">
                <a:latin typeface="Verdana" panose="020B0604030504040204" pitchFamily="34" charset="0"/>
                <a:ea typeface="Verdana" panose="020B0604030504040204" pitchFamily="34" charset="0"/>
                <a:cs typeface="Verdana" panose="020B0604030504040204" pitchFamily="34" charset="0"/>
              </a:rPr>
              <a:t>.</a:t>
            </a:r>
          </a:p>
          <a:p>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0968CE9-1528-42A4-9FE8-2ECC2A62E8E5}"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Upper right side: passive diffusion monitor.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Lower right: Indicates the area within the breathing zone that would be monitored.</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4A7431-C90A-4E0B-B528-9CF786888DDE}"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Initial Monitoring is addressed in 29 CFR 1910.1047(d)(2)</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F26BA6-C7A3-4D3B-B47E-E105495F01EF}"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“Action Level” means a concentration of airborne EtO of 0.5 ppm calculated as an eight (8)-hour time-weighted average. (29 CFR 1910.1047(b))</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7DA3696-C40F-4EC2-A68D-4E0E9E5911DE}"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29 CFR 1910.1047(d)(3)</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2BE2C91-192F-42F0-A1F2-CA5E7E4E3AE4}"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“Ethylene Oxide (EtO): Understanding OSHA’s Exposure Monitoring Requirements,” OSHA 3325-01N, pages 15-17, Tables 3-4, 2007, </a:t>
            </a:r>
            <a:r>
              <a:rPr lang="en-US" altLang="en-US" sz="1400">
                <a:latin typeface="Verdana" panose="020B0604030504040204" pitchFamily="34" charset="0"/>
                <a:ea typeface="Verdana" panose="020B0604030504040204" pitchFamily="34" charset="0"/>
                <a:cs typeface="Verdana" panose="020B0604030504040204" pitchFamily="34" charset="0"/>
                <a:hlinkClick r:id="rId3"/>
              </a:rPr>
              <a:t>www.osha.gov</a:t>
            </a:r>
            <a:r>
              <a:rPr lang="en-US" altLang="en-US" sz="1400">
                <a:latin typeface="Verdana" panose="020B0604030504040204" pitchFamily="34" charset="0"/>
                <a:ea typeface="Verdana" panose="020B0604030504040204" pitchFamily="34" charset="0"/>
                <a:cs typeface="Verdana" panose="020B0604030504040204" pitchFamily="34" charset="0"/>
              </a:rPr>
              <a:t>.</a:t>
            </a:r>
          </a:p>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5432630-FB5E-46F9-B159-A30E86014D6A}"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At the Action Level, certain actions are triggered under the standard, i.e. exposure monitoring and medical surveillance.</a:t>
            </a:r>
          </a:p>
          <a:p>
            <a:r>
              <a:rPr lang="en-US" altLang="en-US" sz="1400">
                <a:latin typeface="Verdana" panose="020B0604030504040204" pitchFamily="34" charset="0"/>
                <a:ea typeface="Verdana" panose="020B0604030504040204" pitchFamily="34" charset="0"/>
                <a:cs typeface="Verdana" panose="020B0604030504040204" pitchFamily="34" charset="0"/>
              </a:rPr>
              <a:t>Generally the Action Level can be reduced through engineering controls and administrative controls (policies and procedures).</a:t>
            </a:r>
          </a:p>
          <a:p>
            <a:r>
              <a:rPr lang="en-US" altLang="en-US" sz="1400">
                <a:latin typeface="Verdana" panose="020B0604030504040204" pitchFamily="34" charset="0"/>
                <a:ea typeface="Verdana" panose="020B0604030504040204" pitchFamily="34" charset="0"/>
                <a:cs typeface="Verdana" panose="020B0604030504040204" pitchFamily="34" charset="0"/>
              </a:rPr>
              <a:t>The last resort is the use of PPE.</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C6ACB2F-E960-4E74-B0E9-1947FDC35F47}"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“Action Level” means a concentration of airborne EtO of 0.5 ppm calculated as an eight (8)-hour time-weighted average.</a:t>
            </a:r>
          </a:p>
          <a:p>
            <a:endParaRPr lang="en-US"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34C444-B49C-45E7-A3C4-7ED61CACFFC7}"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“Action Level” means a concentration of airborne EtO of 0.5 ppm calculated as an eight (8)-hour time-weighted average.</a:t>
            </a:r>
          </a:p>
          <a:p>
            <a:r>
              <a:rPr lang="en-US" altLang="en-US"/>
              <a:t> “Excursion Limit” means the maximum exposure a person may have to a chemical over a short period (usually 30 minutes).</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1602CA7-624A-44FA-91F7-14C1E1F71ADD}"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Remember the intent of OSHA regulations is to promote the safety of the worker in the workplace!</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2BC629-F349-46EF-987E-1C1AFFD5BA7E}"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Monitoring accuracy.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To a confidence level of 95%, to within plus or minus 25% for airborne concentrations at the 1 ppm TWA and to within plus or minus 35% for airborne concentrations at the action level of 0.5 ppm.</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pPr>
            <a:r>
              <a:rPr lang="en-US" altLang="en-US" sz="1400" b="1">
                <a:latin typeface="Verdana" panose="020B0604030504040204" pitchFamily="34" charset="0"/>
                <a:ea typeface="Verdana" panose="020B0604030504040204" pitchFamily="34" charset="0"/>
                <a:cs typeface="Verdana" panose="020B0604030504040204" pitchFamily="34" charset="0"/>
              </a:rPr>
              <a:t>Airborne Concentration</a:t>
            </a: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Monitoring shall be accurate to a confidence level of 95%, to within plus or minus 35% for airborne concentrations of EtO at the excursion limit.</a:t>
            </a:r>
          </a:p>
          <a:p>
            <a:endParaRPr lang="en-US" altLang="en-US"/>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16A2CF9-7EEE-40CF-9854-5506EBF49FEE}" type="slidenum">
              <a:rPr lang="en-US" altLang="en-US">
                <a:latin typeface="Arial" panose="020B0604020202020204" pitchFamily="34" charset="0"/>
              </a:rPr>
              <a:pPr eaLnBrk="1" hangingPunct="1">
                <a:spcBef>
                  <a:spcPct val="0"/>
                </a:spcBef>
              </a:pPr>
              <a:t>33</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rPr>
              <a:t>Each affected employee must be notified individually in writing or by posting within 15 working days of results after employer receives them.</a:t>
            </a:r>
          </a:p>
          <a:p>
            <a:pPr eaLnBrk="1" hangingPunct="1">
              <a:spcBef>
                <a:spcPct val="0"/>
              </a:spcBef>
            </a:pPr>
            <a:endParaRPr lang="en-US" altLang="en-US" sz="1400">
              <a:latin typeface="Verdana" panose="020B0604030504040204" pitchFamily="34" charset="0"/>
            </a:endParaRP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Corrective actions will also be indicated.</a:t>
            </a:r>
          </a:p>
          <a:p>
            <a:endParaRPr lang="en-US"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15A1607-5BAF-4087-ABD0-497B372E3089}" type="slidenum">
              <a:rPr lang="en-US" altLang="en-US">
                <a:latin typeface="Arial" panose="020B0604020202020204" pitchFamily="34" charset="0"/>
              </a:rPr>
              <a:pPr eaLnBrk="1" hangingPunct="1">
                <a:spcBef>
                  <a:spcPct val="0"/>
                </a:spcBef>
              </a:pPr>
              <a:t>34</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rPr>
              <a:t>Affected employees or representatives shall be given opportunity to observe monitoring.</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If affected area requires PPE to view monitoring, employer will provide the PPE and ensure observer complies with all safety and health procedures.</a:t>
            </a:r>
          </a:p>
          <a:p>
            <a:endParaRPr lang="en-US"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F9B40ED-9317-469A-B86B-234CB3558B8B}"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Regulated Areas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Created when:</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airborne limits </a:t>
            </a:r>
            <a:r>
              <a:rPr lang="en-US" altLang="en-US" sz="1400" u="sng" dirty="0">
                <a:latin typeface="Verdana" pitchFamily="34" charset="0"/>
                <a:ea typeface="Verdana" panose="020B0604030504040204" pitchFamily="34" charset="0"/>
                <a:cs typeface="Verdana" panose="020B0604030504040204" pitchFamily="34" charset="0"/>
              </a:rPr>
              <a:t>may exceed </a:t>
            </a:r>
            <a:r>
              <a:rPr lang="en-US" altLang="en-US" sz="1400" dirty="0">
                <a:solidFill>
                  <a:srgbClr val="0000FF"/>
                </a:solidFill>
                <a:latin typeface="Verdana" pitchFamily="34" charset="0"/>
                <a:ea typeface="Verdana" panose="020B0604030504040204" pitchFamily="34" charset="0"/>
                <a:cs typeface="Verdana" panose="020B0604030504040204" pitchFamily="34" charset="0"/>
              </a:rPr>
              <a:t>TWA</a:t>
            </a:r>
            <a:r>
              <a:rPr lang="en-US" altLang="en-US" sz="1400" dirty="0">
                <a:latin typeface="Verdana" pitchFamily="34" charset="0"/>
                <a:ea typeface="Verdana" panose="020B0604030504040204" pitchFamily="34" charset="0"/>
                <a:cs typeface="Verdana" panose="020B0604030504040204" pitchFamily="34" charset="0"/>
              </a:rPr>
              <a:t> or </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when concentrations </a:t>
            </a:r>
            <a:r>
              <a:rPr lang="en-US" altLang="en-US" sz="1400" u="sng" dirty="0">
                <a:latin typeface="Verdana" pitchFamily="34" charset="0"/>
                <a:ea typeface="Verdana" panose="020B0604030504040204" pitchFamily="34" charset="0"/>
                <a:cs typeface="Verdana" panose="020B0604030504040204" pitchFamily="34" charset="0"/>
              </a:rPr>
              <a:t>exceed</a:t>
            </a:r>
            <a:r>
              <a:rPr lang="en-US" altLang="en-US" sz="1400" dirty="0">
                <a:latin typeface="Verdana" pitchFamily="34" charset="0"/>
                <a:ea typeface="Verdana" panose="020B0604030504040204" pitchFamily="34" charset="0"/>
                <a:cs typeface="Verdana" panose="020B0604030504040204" pitchFamily="34" charset="0"/>
              </a:rPr>
              <a:t> or can </a:t>
            </a:r>
            <a:r>
              <a:rPr lang="en-US" altLang="en-US" sz="1400" u="sng" dirty="0">
                <a:latin typeface="Verdana" pitchFamily="34" charset="0"/>
                <a:ea typeface="Verdana" panose="020B0604030504040204" pitchFamily="34" charset="0"/>
                <a:cs typeface="Verdana" panose="020B0604030504040204" pitchFamily="34" charset="0"/>
              </a:rPr>
              <a:t>reasonably be expected to exceed</a:t>
            </a:r>
            <a:r>
              <a:rPr lang="en-US" altLang="en-US" sz="1400" dirty="0">
                <a:latin typeface="Verdana" pitchFamily="34" charset="0"/>
                <a:ea typeface="Verdana" panose="020B0604030504040204" pitchFamily="34" charset="0"/>
                <a:cs typeface="Verdana" panose="020B0604030504040204" pitchFamily="34" charset="0"/>
              </a:rPr>
              <a:t> </a:t>
            </a:r>
            <a:r>
              <a:rPr lang="en-US" altLang="en-US" sz="1400" dirty="0">
                <a:solidFill>
                  <a:srgbClr val="0000FF"/>
                </a:solidFill>
                <a:latin typeface="Verdana" pitchFamily="34" charset="0"/>
                <a:ea typeface="Verdana" panose="020B0604030504040204" pitchFamily="34" charset="0"/>
                <a:cs typeface="Verdana" panose="020B0604030504040204" pitchFamily="34" charset="0"/>
              </a:rPr>
              <a:t>excursion limit</a:t>
            </a:r>
            <a:r>
              <a:rPr lang="en-US" altLang="en-US" sz="1400" dirty="0">
                <a:latin typeface="Verdana" pitchFamily="34" charset="0"/>
                <a:ea typeface="Verdana" panose="020B0604030504040204" pitchFamily="34" charset="0"/>
                <a:cs typeface="Verdana" panose="020B0604030504040204" pitchFamily="34" charset="0"/>
              </a:rPr>
              <a:t>.</a:t>
            </a: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Access limited to authorized persons.</a:t>
            </a: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Area demarcated to minimize persons within regulated area.</a:t>
            </a:r>
          </a:p>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292798-0A8E-4111-8A86-86C2B2E223F2}"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“Our commentary on OSHA’s Small Business Guide for Ethylene Oxide,” </a:t>
            </a:r>
            <a:r>
              <a:rPr lang="en-US" altLang="en-US" sz="1400">
                <a:latin typeface="Verdana" panose="020B0604030504040204" pitchFamily="34" charset="0"/>
                <a:ea typeface="Verdana" panose="020B0604030504040204" pitchFamily="34" charset="0"/>
                <a:cs typeface="Verdana" panose="020B0604030504040204" pitchFamily="34" charset="0"/>
                <a:hlinkClick r:id="rId3"/>
              </a:rPr>
              <a:t>www.osha.gov</a:t>
            </a:r>
            <a:r>
              <a:rPr lang="en-US" altLang="en-US" sz="1400">
                <a:latin typeface="Verdana" panose="020B0604030504040204" pitchFamily="34" charset="0"/>
                <a:ea typeface="Verdana" panose="020B0604030504040204" pitchFamily="34" charset="0"/>
                <a:cs typeface="Verdana" panose="020B0604030504040204" pitchFamily="34" charset="0"/>
              </a:rPr>
              <a:t>.</a:t>
            </a:r>
          </a:p>
          <a:p>
            <a:endParaRPr lang="en-US" altLang="en-US"/>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E8B1C2B-2946-45BE-B9DF-F88BFD4C9C9C}" type="slidenum">
              <a:rPr lang="en-US" altLang="en-US">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“Small Business Guide for Ethylene Oxide,” OSHA 33-59-04-2009, page 6, </a:t>
            </a:r>
            <a:r>
              <a:rPr lang="en-US" altLang="en-US" sz="1400">
                <a:latin typeface="Verdana" panose="020B0604030504040204" pitchFamily="34" charset="0"/>
                <a:ea typeface="Verdana" panose="020B0604030504040204" pitchFamily="34" charset="0"/>
                <a:cs typeface="Verdana" panose="020B0604030504040204" pitchFamily="34" charset="0"/>
                <a:hlinkClick r:id="rId3"/>
              </a:rPr>
              <a:t>www.osha.gov</a:t>
            </a:r>
            <a:r>
              <a:rPr lang="en-US" altLang="en-US" sz="1400">
                <a:latin typeface="Verdana" panose="020B0604030504040204" pitchFamily="34" charset="0"/>
                <a:ea typeface="Verdana" panose="020B0604030504040204" pitchFamily="34" charset="0"/>
                <a:cs typeface="Verdana" panose="020B0604030504040204" pitchFamily="34" charset="0"/>
              </a:rPr>
              <a:t>.</a:t>
            </a:r>
          </a:p>
          <a:p>
            <a:endParaRPr lang="en-US" alt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D5BDD35-4600-4F4D-808B-A9062D7BB99C}" type="slidenum">
              <a:rPr lang="en-US" altLang="en-US">
                <a:latin typeface="Arial" panose="020B0604020202020204" pitchFamily="34" charset="0"/>
              </a:rPr>
              <a:pPr eaLnBrk="1" hangingPunct="1">
                <a:spcBef>
                  <a:spcPct val="0"/>
                </a:spcBef>
              </a:pPr>
              <a:t>38</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Signage is important to your overall program. </a:t>
            </a:r>
          </a:p>
          <a:p>
            <a:r>
              <a:rPr lang="en-US" altLang="en-US" sz="1400">
                <a:latin typeface="Verdana" panose="020B0604030504040204" pitchFamily="34" charset="0"/>
                <a:ea typeface="Verdana" panose="020B0604030504040204" pitchFamily="34" charset="0"/>
                <a:cs typeface="Verdana" panose="020B0604030504040204" pitchFamily="34" charset="0"/>
              </a:rPr>
              <a:t>29 CFR 1910.1047(j)(1)(i).</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7C4797D-2F3C-4F27-9D00-3E14BCC64700}"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EtO is a carcinogen that may cause leukemia and other cancers. It is also linked to spontaneous abortion, genetic damage, nerve damage, peripheral paralysis, muscle weakness, as well as impaired thinking and memory.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OSHA Fact Sheet, US Department of Labor, 2002.</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9AE5B86-7CDD-4E5B-A4B7-C93CA803C121}"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CAS no. 75-21-8.</a:t>
            </a:r>
          </a:p>
          <a:p>
            <a:r>
              <a:rPr lang="en-US" altLang="en-US" sz="1400">
                <a:latin typeface="Verdana" panose="020B0604030504040204" pitchFamily="34" charset="0"/>
                <a:ea typeface="Verdana" panose="020B0604030504040204" pitchFamily="34" charset="0"/>
                <a:cs typeface="Verdana" panose="020B0604030504040204" pitchFamily="34" charset="0"/>
              </a:rPr>
              <a:t>CAS no. is the Chemical Abstract Service number assigned specifically to the chemical noted.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The labels will comply with 29 CFR 1910.1200(f) of OSHA’s Hazard Communication Standard. (29CFR 1910.1047(j)(1)(ii))</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074EFFC-241D-41BC-AA76-28A65E45B4B6}" type="slidenum">
              <a:rPr lang="en-US" altLang="en-US">
                <a:latin typeface="Arial" panose="020B0604020202020204" pitchFamily="34" charset="0"/>
              </a:rPr>
              <a:pPr eaLnBrk="1" hangingPunct="1">
                <a:spcBef>
                  <a:spcPct val="0"/>
                </a:spcBef>
              </a:pPr>
              <a:t>40</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Precautionary labels need to comply with OSHA’s Hazard Communication Standard and include the following:</a:t>
            </a:r>
          </a:p>
          <a:p>
            <a:pPr algn="ctr" eaLnBrk="1" hangingPunct="1">
              <a:spcBef>
                <a:spcPct val="0"/>
              </a:spcBef>
            </a:pPr>
            <a:r>
              <a:rPr lang="en-US" altLang="en-US" sz="2400">
                <a:solidFill>
                  <a:srgbClr val="FF0000"/>
                </a:solidFill>
                <a:latin typeface="Verdana" panose="020B0604030504040204" pitchFamily="34" charset="0"/>
              </a:rPr>
              <a:t>DANGER CONTAINS ETHYLENE OXIDE</a:t>
            </a:r>
          </a:p>
          <a:p>
            <a:pPr algn="ctr" eaLnBrk="1" hangingPunct="1">
              <a:spcBef>
                <a:spcPct val="0"/>
              </a:spcBef>
            </a:pPr>
            <a:r>
              <a:rPr lang="en-US" altLang="en-US" sz="2400">
                <a:solidFill>
                  <a:srgbClr val="FF0000"/>
                </a:solidFill>
                <a:latin typeface="Verdana" panose="020B0604030504040204" pitchFamily="34" charset="0"/>
              </a:rPr>
              <a:t>CANCER HAZARD AND REPRODUCTIVE HAZARD</a:t>
            </a:r>
          </a:p>
          <a:p>
            <a:pPr eaLnBrk="1" hangingPunct="1">
              <a:spcBef>
                <a:spcPct val="0"/>
              </a:spcBef>
            </a:pPr>
            <a:r>
              <a:rPr lang="en-US" altLang="en-US" sz="2400">
                <a:solidFill>
                  <a:srgbClr val="FF0000"/>
                </a:solidFill>
                <a:latin typeface="Verdana" panose="020B0604030504040204" pitchFamily="34" charset="0"/>
              </a:rPr>
              <a:t>In addition precautionary labels should also include a warning statement against breathing airborne concentrations of EtO</a:t>
            </a:r>
            <a:endParaRPr lang="en-US" altLang="en-US" sz="2400">
              <a:solidFill>
                <a:srgbClr val="000000"/>
              </a:solidFill>
              <a:latin typeface="Verdana" panose="020B0604030504040204" pitchFamily="34" charset="0"/>
            </a:endParaRPr>
          </a:p>
          <a:p>
            <a:endParaRPr lang="en-US" altLang="en-US"/>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16D788-8215-4DF7-8BA8-E98EE44E3D7A}" type="slidenum">
              <a:rPr lang="en-US" altLang="en-US"/>
              <a:pPr eaLnBrk="1" hangingPunct="1"/>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It’s important to understand those conditions for which labeling is not required.</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F1B490-D7FB-475B-BC91-C6F467261A8C}" type="slidenum">
              <a:rPr lang="en-US" altLang="en-US">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EtO as well as other chemicals should have a corresponding Safety Data Sheet (SDS) in place and accessible to employees.</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CAF232-16F3-40BC-B4D8-B9F828D4DE58}" type="slidenum">
              <a:rPr lang="en-US" altLang="en-US"/>
              <a:pPr eaLnBrk="1" hangingPunct="1"/>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comply with the OSHA Standard the following should be used:</a:t>
            </a:r>
          </a:p>
          <a:p>
            <a:pPr eaLnBrk="1" hangingPunct="1">
              <a:spcBef>
                <a:spcPct val="0"/>
              </a:spcBef>
            </a:pPr>
            <a:r>
              <a:rPr lang="en-US" altLang="en-US" sz="2400">
                <a:solidFill>
                  <a:srgbClr val="000000"/>
                </a:solidFill>
                <a:latin typeface="Verdana" panose="020B0604030504040204" pitchFamily="34" charset="0"/>
              </a:rPr>
              <a:t>1. Engineering controls and work practices and</a:t>
            </a:r>
          </a:p>
          <a:p>
            <a:pPr eaLnBrk="1" hangingPunct="1">
              <a:spcBef>
                <a:spcPct val="0"/>
              </a:spcBef>
            </a:pPr>
            <a:r>
              <a:rPr lang="en-US" altLang="en-US" sz="2400">
                <a:solidFill>
                  <a:srgbClr val="000000"/>
                </a:solidFill>
                <a:latin typeface="Verdana" panose="020B0604030504040204" pitchFamily="34" charset="0"/>
              </a:rPr>
              <a:t>2. Compliance program</a:t>
            </a:r>
          </a:p>
          <a:p>
            <a:endParaRPr lang="en-US" altLang="en-US"/>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2C33C4-5E9F-4C98-8308-E8BD4FEE0CF4}" type="slidenum">
              <a:rPr lang="en-US" altLang="en-US"/>
              <a:pPr eaLnBrk="1" hangingPunct="1"/>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spcBef>
                <a:spcPct val="0"/>
              </a:spcBef>
              <a:defRPr/>
            </a:pPr>
            <a:r>
              <a:rPr lang="en-US" altLang="en-US" sz="2400" dirty="0">
                <a:solidFill>
                  <a:srgbClr val="000000"/>
                </a:solidFill>
                <a:latin typeface="Verdana" pitchFamily="34" charset="0"/>
              </a:rPr>
              <a:t>Engineering controls generally </a:t>
            </a:r>
            <a:r>
              <a:rPr lang="en-US" altLang="en-US" sz="2400" u="sng" dirty="0">
                <a:solidFill>
                  <a:srgbClr val="000000"/>
                </a:solidFill>
                <a:latin typeface="Verdana" pitchFamily="34" charset="0"/>
              </a:rPr>
              <a:t>not feasible </a:t>
            </a:r>
            <a:r>
              <a:rPr lang="en-US" altLang="en-US" sz="2400" dirty="0">
                <a:solidFill>
                  <a:srgbClr val="000000"/>
                </a:solidFill>
                <a:latin typeface="Verdana" pitchFamily="34" charset="0"/>
              </a:rPr>
              <a:t>for:</a:t>
            </a:r>
          </a:p>
          <a:p>
            <a:pPr eaLnBrk="1" hangingPunct="1">
              <a:spcBef>
                <a:spcPct val="0"/>
              </a:spcBef>
              <a:defRPr/>
            </a:pPr>
            <a:endParaRPr lang="en-US" altLang="en-US" sz="1000" dirty="0">
              <a:solidFill>
                <a:srgbClr val="000000"/>
              </a:solidFill>
              <a:latin typeface="Verdana" pitchFamily="34" charset="0"/>
            </a:endParaRPr>
          </a:p>
          <a:p>
            <a:pPr eaLnBrk="1" hangingPunct="1">
              <a:spcBef>
                <a:spcPct val="0"/>
              </a:spcBef>
              <a:buFont typeface="Wingdings" pitchFamily="2" charset="2"/>
              <a:buChar char="§"/>
              <a:defRPr/>
            </a:pPr>
            <a:r>
              <a:rPr lang="en-US" altLang="en-US" sz="2400" dirty="0">
                <a:solidFill>
                  <a:srgbClr val="000000"/>
                </a:solidFill>
                <a:latin typeface="Verdana" pitchFamily="34" charset="0"/>
              </a:rPr>
              <a:t> Collection of quality assurance sampling from sterilized materials;</a:t>
            </a:r>
            <a:endParaRPr lang="en-US" altLang="en-US" sz="1000" dirty="0">
              <a:solidFill>
                <a:srgbClr val="000000"/>
              </a:solidFill>
              <a:latin typeface="Verdana" pitchFamily="34" charset="0"/>
            </a:endParaRPr>
          </a:p>
          <a:p>
            <a:pPr eaLnBrk="1" hangingPunct="1">
              <a:spcBef>
                <a:spcPct val="0"/>
              </a:spcBef>
              <a:buFont typeface="Wingdings" pitchFamily="2" charset="2"/>
              <a:buChar char="§"/>
              <a:defRPr/>
            </a:pPr>
            <a:r>
              <a:rPr lang="en-US" altLang="en-US" sz="2400" dirty="0">
                <a:solidFill>
                  <a:srgbClr val="000000"/>
                </a:solidFill>
                <a:latin typeface="Verdana" pitchFamily="34" charset="0"/>
              </a:rPr>
              <a:t> Removal of biological indicators from sterilized materials;</a:t>
            </a:r>
            <a:endParaRPr lang="en-US" altLang="en-US" sz="1000" dirty="0">
              <a:solidFill>
                <a:srgbClr val="000000"/>
              </a:solidFill>
              <a:latin typeface="Verdana" pitchFamily="34" charset="0"/>
            </a:endParaRPr>
          </a:p>
          <a:p>
            <a:pPr eaLnBrk="1" hangingPunct="1">
              <a:spcBef>
                <a:spcPct val="0"/>
              </a:spcBef>
              <a:buFont typeface="Wingdings" pitchFamily="2" charset="2"/>
              <a:buChar char="§"/>
              <a:defRPr/>
            </a:pPr>
            <a:r>
              <a:rPr lang="en-US" altLang="en-US" sz="2400" dirty="0">
                <a:solidFill>
                  <a:srgbClr val="000000"/>
                </a:solidFill>
                <a:latin typeface="Verdana" pitchFamily="34" charset="0"/>
              </a:rPr>
              <a:t>  Loading/unloading tank cars;</a:t>
            </a:r>
            <a:endParaRPr lang="en-US" altLang="en-US" sz="1000" dirty="0">
              <a:solidFill>
                <a:srgbClr val="000000"/>
              </a:solidFill>
              <a:latin typeface="Verdana" pitchFamily="34" charset="0"/>
            </a:endParaRPr>
          </a:p>
          <a:p>
            <a:pPr eaLnBrk="1" hangingPunct="1">
              <a:spcBef>
                <a:spcPct val="0"/>
              </a:spcBef>
              <a:buFont typeface="Wingdings" pitchFamily="2" charset="2"/>
              <a:buChar char="§"/>
              <a:defRPr/>
            </a:pPr>
            <a:r>
              <a:rPr lang="en-US" altLang="en-US" sz="2400" dirty="0">
                <a:solidFill>
                  <a:srgbClr val="000000"/>
                </a:solidFill>
                <a:latin typeface="Verdana" pitchFamily="34" charset="0"/>
              </a:rPr>
              <a:t>  Changing ethylene oxide tanks on sterilizers;</a:t>
            </a:r>
            <a:endParaRPr lang="en-US" altLang="en-US" sz="1000" dirty="0">
              <a:solidFill>
                <a:srgbClr val="000000"/>
              </a:solidFill>
              <a:latin typeface="Verdana" pitchFamily="34" charset="0"/>
            </a:endParaRPr>
          </a:p>
          <a:p>
            <a:pPr eaLnBrk="1" hangingPunct="1">
              <a:spcBef>
                <a:spcPct val="0"/>
              </a:spcBef>
              <a:buFont typeface="Wingdings" pitchFamily="2" charset="2"/>
              <a:buChar char="§"/>
              <a:defRPr/>
            </a:pPr>
            <a:r>
              <a:rPr lang="en-US" altLang="en-US" sz="2400" dirty="0">
                <a:solidFill>
                  <a:srgbClr val="000000"/>
                </a:solidFill>
                <a:latin typeface="Verdana" pitchFamily="34" charset="0"/>
              </a:rPr>
              <a:t>  Vessel cleaning</a:t>
            </a:r>
          </a:p>
          <a:p>
            <a:pPr>
              <a:defRPr/>
            </a:pPr>
            <a:endParaRPr lang="en-US" dirty="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53F0E9-FA99-47B5-B78F-141B0F037353}" type="slidenum">
              <a:rPr lang="en-US" altLang="en-US"/>
              <a:pPr eaLnBrk="1" hangingPunct="1"/>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OSHA PEL (Permissible Exposure Limit), 1.0 ppm 8-hour TWA (Time Weighted Average); Excursion Level: 5 ppm for 15 mins.</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F7053A2-4D74-476E-AB9F-358D6CB8E158}" type="slidenum">
              <a:rPr lang="en-US" altLang="en-US">
                <a:latin typeface="Arial" panose="020B0604020202020204" pitchFamily="34" charset="0"/>
              </a:rPr>
              <a:pPr eaLnBrk="1" hangingPunct="1">
                <a:spcBef>
                  <a:spcPct val="0"/>
                </a:spcBef>
              </a:pPr>
              <a:t>46</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Ensure Plans are reviewed at least every 12 months; more frequently if conditions change.</a:t>
            </a:r>
          </a:p>
          <a:p>
            <a:r>
              <a:rPr lang="en-US" altLang="en-US" sz="1400">
                <a:latin typeface="Verdana" panose="020B0604030504040204" pitchFamily="34" charset="0"/>
                <a:ea typeface="Verdana" panose="020B0604030504040204" pitchFamily="34" charset="0"/>
                <a:cs typeface="Verdana" panose="020B0604030504040204" pitchFamily="34" charset="0"/>
              </a:rPr>
              <a:t>Also important for the employer to realize they shall not implement a schedule of employee rotation as a means of compliance with TWA or excursion limits.</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6D7B616-55B4-412D-8325-3A713B0EF528}" type="slidenum">
              <a:rPr lang="en-US" altLang="en-US">
                <a:latin typeface="Arial" panose="020B0604020202020204" pitchFamily="34" charset="0"/>
              </a:rPr>
              <a:pPr eaLnBrk="1" hangingPunct="1">
                <a:spcBef>
                  <a:spcPct val="0"/>
                </a:spcBef>
              </a:pPr>
              <a:t>47</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u="sng" dirty="0">
                <a:latin typeface="Verdana" panose="020B0604030504040204" pitchFamily="34" charset="0"/>
                <a:ea typeface="Verdana" panose="020B0604030504040204" pitchFamily="34" charset="0"/>
                <a:cs typeface="Verdana" panose="020B0604030504040204" pitchFamily="34" charset="0"/>
              </a:rPr>
              <a:t>Respiratory Protection</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defRPr/>
            </a:pPr>
            <a:r>
              <a:rPr lang="en-US" altLang="en-US" sz="1400" dirty="0">
                <a:latin typeface="Verdana" pitchFamily="34" charset="0"/>
                <a:ea typeface="Verdana" panose="020B0604030504040204" pitchFamily="34" charset="0"/>
                <a:cs typeface="Verdana" panose="020B0604030504040204" pitchFamily="34" charset="0"/>
              </a:rPr>
              <a:t>The employer provides each employee with an approved respirator that complies with requirements. The respirator must be used during:</a:t>
            </a:r>
          </a:p>
          <a:p>
            <a:pPr eaLnBrk="1" hangingPunct="1">
              <a:spcBef>
                <a:spcPct val="0"/>
              </a:spcBef>
              <a:defRPr/>
            </a:pPr>
            <a:endParaRPr lang="en-US" altLang="en-US" sz="1400" dirty="0">
              <a:latin typeface="Verdana" pitchFamily="34" charset="0"/>
              <a:ea typeface="Verdana" panose="020B0604030504040204" pitchFamily="34" charset="0"/>
              <a:cs typeface="Verdana" panose="020B0604030504040204" pitchFamily="34" charset="0"/>
            </a:endParaRP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Periods necessary to install or implement feasible engineering and work-practice controls</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Work operations (i.e. maintenance/repair activities)</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Vessel cleaning for which engineering and work-practice controls are not feasible</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Work operations for which feasible engineering and work practice controls are not yet sufficient  to reduce exposure to or below the TWA</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Emergencies.</a:t>
            </a:r>
          </a:p>
          <a:p>
            <a:pPr>
              <a:defRPr/>
            </a:pPr>
            <a:endParaRPr 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0658241-BF6E-48DF-B41A-73A83964D935}"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Respirator Program can adhere to either: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42 CFR 84 and/or</a:t>
            </a:r>
          </a:p>
          <a:p>
            <a:r>
              <a:rPr lang="en-US" altLang="en-US" sz="1400">
                <a:latin typeface="Verdana" panose="020B0604030504040204" pitchFamily="34" charset="0"/>
                <a:ea typeface="Verdana" panose="020B0604030504040204" pitchFamily="34" charset="0"/>
                <a:cs typeface="Verdana" panose="020B0604030504040204" pitchFamily="34" charset="0"/>
              </a:rPr>
              <a:t>29 CFR 1910.134</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rPr>
              <a:t>Present standard states: “As of the date of this standard, </a:t>
            </a:r>
            <a:r>
              <a:rPr lang="en-US" altLang="en-US" sz="1400" u="sng">
                <a:latin typeface="Verdana" panose="020B0604030504040204" pitchFamily="34" charset="0"/>
              </a:rPr>
              <a:t>only air-supplied, positive-pressure, full facepiece respirators are approved for protection against EtO</a:t>
            </a:r>
            <a:r>
              <a:rPr lang="en-US" altLang="en-US" sz="1400">
                <a:latin typeface="Verdana" panose="020B0604030504040204" pitchFamily="34" charset="0"/>
              </a:rPr>
              <a:t>.”</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u="sng">
                <a:latin typeface="Verdana" panose="020B0604030504040204" pitchFamily="34" charset="0"/>
              </a:rPr>
              <a:t>Future use of air-purifying respirators must have a NIOSH label per 42 CFR 84 approving such use.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CC9CA03-1B44-4B39-9571-3213C2289833}" type="slidenum">
              <a:rPr lang="en-US" altLang="en-US">
                <a:latin typeface="Arial" panose="020B0604020202020204" pitchFamily="34" charset="0"/>
              </a:rPr>
              <a:pPr eaLnBrk="1" hangingPunct="1">
                <a:spcBef>
                  <a:spcPct val="0"/>
                </a:spcBef>
              </a:pPr>
              <a:t>49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*Terms can also be found in the NIOSH Pocket Guide to Chemical Hazards.</a:t>
            </a:r>
          </a:p>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5438089-7020-4214-9AFA-9E1CBBFABF91}"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Respirator Program and Selection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Implemented per 1910.134 (b) through (d) (except (d) (i) (iii), and (f) through (m)</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b="1">
                <a:latin typeface="Verdana" panose="020B0604030504040204" pitchFamily="34" charset="0"/>
                <a:ea typeface="Verdana" panose="020B0604030504040204" pitchFamily="34" charset="0"/>
                <a:cs typeface="Verdana" panose="020B0604030504040204" pitchFamily="34" charset="0"/>
              </a:rPr>
              <a:t>Respirator Selection</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Employer-supplied per 29 CFR 1910.134 (d) (3) (i) (A) </a:t>
            </a:r>
            <a:r>
              <a:rPr lang="en-US" altLang="en-US" sz="1400" b="1">
                <a:solidFill>
                  <a:srgbClr val="FF0000"/>
                </a:solidFill>
                <a:latin typeface="Verdana" panose="020B0604030504040204" pitchFamily="34" charset="0"/>
                <a:ea typeface="Verdana" panose="020B0604030504040204" pitchFamily="34" charset="0"/>
                <a:cs typeface="Verdana" panose="020B0604030504040204" pitchFamily="34" charset="0"/>
              </a:rPr>
              <a:t>NO use </a:t>
            </a:r>
            <a:r>
              <a:rPr lang="en-US" altLang="en-US" sz="1400">
                <a:solidFill>
                  <a:srgbClr val="FF0000"/>
                </a:solidFill>
                <a:latin typeface="Verdana" panose="020B0604030504040204" pitchFamily="34" charset="0"/>
                <a:ea typeface="Verdana" panose="020B0604030504040204" pitchFamily="34" charset="0"/>
                <a:cs typeface="Verdana" panose="020B0604030504040204" pitchFamily="34" charset="0"/>
              </a:rPr>
              <a:t>of </a:t>
            </a:r>
            <a:r>
              <a:rPr lang="en-US" altLang="en-US" sz="1400" u="sng">
                <a:solidFill>
                  <a:srgbClr val="FF0000"/>
                </a:solidFill>
                <a:latin typeface="Verdana" panose="020B0604030504040204" pitchFamily="34" charset="0"/>
                <a:ea typeface="Verdana" panose="020B0604030504040204" pitchFamily="34" charset="0"/>
                <a:cs typeface="Verdana" panose="020B0604030504040204" pitchFamily="34" charset="0"/>
              </a:rPr>
              <a:t>half masks </a:t>
            </a:r>
            <a:r>
              <a:rPr lang="en-US" altLang="en-US" sz="1400">
                <a:solidFill>
                  <a:srgbClr val="FF0000"/>
                </a:solidFill>
                <a:latin typeface="Verdana" panose="020B0604030504040204" pitchFamily="34" charset="0"/>
                <a:ea typeface="Verdana" panose="020B0604030504040204" pitchFamily="34" charset="0"/>
                <a:cs typeface="Verdana" panose="020B0604030504040204" pitchFamily="34" charset="0"/>
              </a:rPr>
              <a:t>of any </a:t>
            </a:r>
          </a:p>
          <a:p>
            <a:pPr eaLnBrk="1" hangingPunct="1">
              <a:spcBef>
                <a:spcPct val="0"/>
              </a:spcBef>
            </a:pPr>
            <a:r>
              <a:rPr lang="en-US" altLang="en-US" sz="1400">
                <a:solidFill>
                  <a:srgbClr val="FF0000"/>
                </a:solidFill>
                <a:latin typeface="Verdana" panose="020B0604030504040204" pitchFamily="34" charset="0"/>
                <a:ea typeface="Verdana" panose="020B0604030504040204" pitchFamily="34" charset="0"/>
                <a:cs typeface="Verdana" panose="020B0604030504040204" pitchFamily="34" charset="0"/>
              </a:rPr>
              <a:t>type </a:t>
            </a:r>
            <a:r>
              <a:rPr lang="en-US" altLang="en-US" sz="1400">
                <a:latin typeface="Verdana" panose="020B0604030504040204" pitchFamily="34" charset="0"/>
                <a:ea typeface="Verdana" panose="020B0604030504040204" pitchFamily="34" charset="0"/>
                <a:cs typeface="Verdana" panose="020B0604030504040204" pitchFamily="34" charset="0"/>
              </a:rPr>
              <a:t>due to EtO causing eye injury or irritation.</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solidFill>
                  <a:srgbClr val="FF0000"/>
                </a:solidFill>
                <a:latin typeface="Verdana" panose="020B0604030504040204" pitchFamily="34" charset="0"/>
                <a:ea typeface="Verdana" panose="020B0604030504040204" pitchFamily="34" charset="0"/>
                <a:cs typeface="Verdana" panose="020B0604030504040204" pitchFamily="34" charset="0"/>
              </a:rPr>
              <a:t>No air-purifying masks</a:t>
            </a:r>
            <a:r>
              <a:rPr lang="en-US" altLang="en-US" sz="1400">
                <a:latin typeface="Verdana" panose="020B0604030504040204" pitchFamily="34" charset="0"/>
                <a:ea typeface="Verdana" panose="020B0604030504040204" pitchFamily="34" charset="0"/>
                <a:cs typeface="Verdana" panose="020B0604030504040204" pitchFamily="34" charset="0"/>
              </a:rPr>
              <a:t>-EtO has no detectable odor except at levels well above the permissible exposure limits.</a:t>
            </a:r>
          </a:p>
          <a:p>
            <a:endParaRPr lang="en-US" altLang="en-US"/>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7463416-4F00-4C49-870F-A8B75E7AE019}" type="slidenum">
              <a:rPr lang="en-US" altLang="en-US">
                <a:latin typeface="Arial" panose="020B0604020202020204" pitchFamily="34" charset="0"/>
              </a:rPr>
              <a:pPr eaLnBrk="1" hangingPunct="1">
                <a:spcBef>
                  <a:spcPct val="0"/>
                </a:spcBef>
              </a:pPr>
              <a:t>50</a:t>
            </a:fld>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Wear goggles and skin protection at all times in areas where there is a risk of splashes from liquid EtO.</a:t>
            </a:r>
          </a:p>
          <a:p>
            <a:r>
              <a:rPr lang="en-US" altLang="en-US" sz="1400">
                <a:latin typeface="Verdana" panose="020B0604030504040204" pitchFamily="34" charset="0"/>
                <a:ea typeface="Verdana" panose="020B0604030504040204" pitchFamily="34" charset="0"/>
                <a:cs typeface="Verdana" panose="020B0604030504040204" pitchFamily="34" charset="0"/>
              </a:rPr>
              <a:t>Wear proper PPE as required when working with EtO</a:t>
            </a:r>
          </a:p>
          <a:p>
            <a:r>
              <a:rPr lang="en-US" altLang="en-US" sz="1400">
                <a:latin typeface="Verdana" panose="020B0604030504040204" pitchFamily="34" charset="0"/>
                <a:ea typeface="Verdana" panose="020B0604030504040204" pitchFamily="34" charset="0"/>
                <a:cs typeface="Verdana" panose="020B0604030504040204" pitchFamily="34" charset="0"/>
              </a:rPr>
              <a:t>Discard clothing degraded by EtO</a:t>
            </a:r>
          </a:p>
          <a:p>
            <a:r>
              <a:rPr lang="en-US" altLang="en-US" sz="1400">
                <a:latin typeface="Verdana" panose="020B0604030504040204" pitchFamily="34" charset="0"/>
                <a:ea typeface="Verdana" panose="020B0604030504040204" pitchFamily="34" charset="0"/>
                <a:cs typeface="Verdana" panose="020B0604030504040204" pitchFamily="34" charset="0"/>
              </a:rPr>
              <a:t>See a Dr. if exposed to EtO</a:t>
            </a:r>
          </a:p>
          <a:p>
            <a:r>
              <a:rPr lang="en-US" altLang="en-US" sz="1400">
                <a:latin typeface="Verdana" panose="020B0604030504040204" pitchFamily="34" charset="0"/>
                <a:ea typeface="Verdana" panose="020B0604030504040204" pitchFamily="34" charset="0"/>
                <a:cs typeface="Verdana" panose="020B0604030504040204" pitchFamily="34" charset="0"/>
              </a:rPr>
              <a:t>Do not eat, drink or smoke while working with EtO</a:t>
            </a: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6AB74A4-EC46-4A79-B0B5-7A3B94D73B24}" type="slidenum">
              <a:rPr lang="en-US" altLang="en-US">
                <a:latin typeface="Arial" panose="020B0604020202020204" pitchFamily="34" charset="0"/>
              </a:rPr>
              <a:pPr eaLnBrk="1" hangingPunct="1">
                <a:spcBef>
                  <a:spcPct val="0"/>
                </a:spcBef>
              </a:pPr>
              <a:t>51</a:t>
            </a:fld>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1910.1047, Appendix A, V (A) through (I)</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Appendix B (Non-Mandatory)</a:t>
            </a:r>
          </a:p>
          <a:p>
            <a:r>
              <a:rPr lang="en-US" altLang="en-US" sz="1400" u="sng">
                <a:latin typeface="Verdana" panose="020B0604030504040204" pitchFamily="34" charset="0"/>
                <a:ea typeface="Verdana" panose="020B0604030504040204" pitchFamily="34" charset="0"/>
                <a:cs typeface="Verdana" panose="020B0604030504040204" pitchFamily="34" charset="0"/>
              </a:rPr>
              <a:t>Physical data</a:t>
            </a:r>
            <a:r>
              <a:rPr lang="en-US" altLang="en-US" sz="1400">
                <a:latin typeface="Verdana" panose="020B0604030504040204" pitchFamily="34" charset="0"/>
                <a:ea typeface="Verdana" panose="020B0604030504040204" pitchFamily="34" charset="0"/>
                <a:cs typeface="Verdana" panose="020B0604030504040204" pitchFamily="34" charset="0"/>
              </a:rPr>
              <a:t>:</a:t>
            </a:r>
          </a:p>
          <a:p>
            <a:r>
              <a:rPr lang="en-US" altLang="en-US" sz="1400">
                <a:latin typeface="Verdana" panose="020B0604030504040204" pitchFamily="34" charset="0"/>
                <a:ea typeface="Verdana" panose="020B0604030504040204" pitchFamily="34" charset="0"/>
                <a:cs typeface="Verdana" panose="020B0604030504040204" pitchFamily="34" charset="0"/>
              </a:rPr>
              <a:t>Boils at 51.3</a:t>
            </a:r>
            <a:r>
              <a:rPr lang="en-US" altLang="en-US" sz="1400" baseline="30000">
                <a:latin typeface="Verdana" panose="020B0604030504040204" pitchFamily="34" charset="0"/>
                <a:ea typeface="Verdana" panose="020B0604030504040204" pitchFamily="34" charset="0"/>
                <a:cs typeface="Verdana" panose="020B0604030504040204" pitchFamily="34" charset="0"/>
              </a:rPr>
              <a:t>0</a:t>
            </a:r>
            <a:r>
              <a:rPr lang="en-US" altLang="en-US" sz="1400">
                <a:latin typeface="Verdana" panose="020B0604030504040204" pitchFamily="34" charset="0"/>
                <a:ea typeface="Verdana" panose="020B0604030504040204" pitchFamily="34" charset="0"/>
                <a:cs typeface="Verdana" panose="020B0604030504040204" pitchFamily="34" charset="0"/>
              </a:rPr>
              <a:t>F</a:t>
            </a:r>
          </a:p>
          <a:p>
            <a:r>
              <a:rPr lang="en-US" altLang="en-US" sz="1400">
                <a:latin typeface="Verdana" panose="020B0604030504040204" pitchFamily="34" charset="0"/>
                <a:ea typeface="Verdana" panose="020B0604030504040204" pitchFamily="34" charset="0"/>
                <a:cs typeface="Verdana" panose="020B0604030504040204" pitchFamily="34" charset="0"/>
              </a:rPr>
              <a:t>Vapor density 1.49 (heavier than air)</a:t>
            </a:r>
          </a:p>
          <a:p>
            <a:r>
              <a:rPr lang="en-US" altLang="en-US" sz="1400">
                <a:latin typeface="Verdana" panose="020B0604030504040204" pitchFamily="34" charset="0"/>
                <a:ea typeface="Verdana" panose="020B0604030504040204" pitchFamily="34" charset="0"/>
                <a:cs typeface="Verdana" panose="020B0604030504040204" pitchFamily="34" charset="0"/>
              </a:rPr>
              <a:t>Solubility in water: complete</a:t>
            </a:r>
          </a:p>
          <a:p>
            <a:r>
              <a:rPr lang="en-US" altLang="en-US" sz="1400">
                <a:latin typeface="Verdana" panose="020B0604030504040204" pitchFamily="34" charset="0"/>
                <a:ea typeface="Verdana" panose="020B0604030504040204" pitchFamily="34" charset="0"/>
                <a:cs typeface="Verdana" panose="020B0604030504040204" pitchFamily="34" charset="0"/>
              </a:rPr>
              <a:t>Appearance and odor: colorless liquid; gas at temperature above 10.7</a:t>
            </a:r>
            <a:r>
              <a:rPr lang="en-US" altLang="en-US" sz="1400" baseline="30000">
                <a:latin typeface="Verdana" panose="020B0604030504040204" pitchFamily="34" charset="0"/>
                <a:ea typeface="Verdana" panose="020B0604030504040204" pitchFamily="34" charset="0"/>
                <a:cs typeface="Verdana" panose="020B0604030504040204" pitchFamily="34" charset="0"/>
              </a:rPr>
              <a:t>0</a:t>
            </a:r>
            <a:r>
              <a:rPr lang="en-US" altLang="en-US" sz="1400">
                <a:latin typeface="Verdana" panose="020B0604030504040204" pitchFamily="34" charset="0"/>
                <a:ea typeface="Verdana" panose="020B0604030504040204" pitchFamily="34" charset="0"/>
                <a:cs typeface="Verdana" panose="020B0604030504040204" pitchFamily="34" charset="0"/>
              </a:rPr>
              <a:t>F with either-like odor above 700 ppm.</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u="sng">
                <a:latin typeface="Verdana" panose="020B0604030504040204" pitchFamily="34" charset="0"/>
                <a:ea typeface="Verdana" panose="020B0604030504040204" pitchFamily="34" charset="0"/>
                <a:cs typeface="Verdana" panose="020B0604030504040204" pitchFamily="34" charset="0"/>
              </a:rPr>
              <a:t>Fire, Explosion, Reactivity</a:t>
            </a:r>
          </a:p>
          <a:p>
            <a:r>
              <a:rPr lang="en-US" altLang="en-US" sz="1400">
                <a:latin typeface="Verdana" panose="020B0604030504040204" pitchFamily="34" charset="0"/>
                <a:ea typeface="Verdana" panose="020B0604030504040204" pitchFamily="34" charset="0"/>
                <a:cs typeface="Verdana" panose="020B0604030504040204" pitchFamily="34" charset="0"/>
              </a:rPr>
              <a:t>Flash point: less than 0</a:t>
            </a:r>
            <a:r>
              <a:rPr lang="en-US" altLang="en-US" sz="1400" baseline="30000">
                <a:latin typeface="Verdana" panose="020B0604030504040204" pitchFamily="34" charset="0"/>
                <a:ea typeface="Verdana" panose="020B0604030504040204" pitchFamily="34" charset="0"/>
                <a:cs typeface="Verdana" panose="020B0604030504040204" pitchFamily="34" charset="0"/>
              </a:rPr>
              <a:t>0</a:t>
            </a:r>
            <a:r>
              <a:rPr lang="en-US" altLang="en-US" sz="1400">
                <a:latin typeface="Verdana" panose="020B0604030504040204" pitchFamily="34" charset="0"/>
                <a:ea typeface="Verdana" panose="020B0604030504040204" pitchFamily="34" charset="0"/>
                <a:cs typeface="Verdana" panose="020B0604030504040204" pitchFamily="34" charset="0"/>
              </a:rPr>
              <a:t>F</a:t>
            </a:r>
          </a:p>
          <a:p>
            <a:r>
              <a:rPr lang="en-US" altLang="en-US" sz="1400">
                <a:latin typeface="Verdana" panose="020B0604030504040204" pitchFamily="34" charset="0"/>
                <a:ea typeface="Verdana" panose="020B0604030504040204" pitchFamily="34" charset="0"/>
                <a:cs typeface="Verdana" panose="020B0604030504040204" pitchFamily="34" charset="0"/>
              </a:rPr>
              <a:t>Stability: decomposes violently above 800</a:t>
            </a:r>
            <a:r>
              <a:rPr lang="en-US" altLang="en-US" sz="1400" baseline="30000">
                <a:latin typeface="Verdana" panose="020B0604030504040204" pitchFamily="34" charset="0"/>
                <a:ea typeface="Verdana" panose="020B0604030504040204" pitchFamily="34" charset="0"/>
                <a:cs typeface="Verdana" panose="020B0604030504040204" pitchFamily="34" charset="0"/>
              </a:rPr>
              <a:t>0</a:t>
            </a:r>
            <a:r>
              <a:rPr lang="en-US" altLang="en-US" sz="1400">
                <a:latin typeface="Verdana" panose="020B0604030504040204" pitchFamily="34" charset="0"/>
                <a:ea typeface="Verdana" panose="020B0604030504040204" pitchFamily="34" charset="0"/>
                <a:cs typeface="Verdana" panose="020B0604030504040204" pitchFamily="34" charset="0"/>
              </a:rPr>
              <a:t>F</a:t>
            </a:r>
          </a:p>
          <a:p>
            <a:r>
              <a:rPr lang="en-US" altLang="en-US" sz="1400">
                <a:latin typeface="Verdana" panose="020B0604030504040204" pitchFamily="34" charset="0"/>
                <a:ea typeface="Verdana" panose="020B0604030504040204" pitchFamily="34" charset="0"/>
                <a:cs typeface="Verdana" panose="020B0604030504040204" pitchFamily="34" charset="0"/>
              </a:rPr>
              <a:t>Flammable Limits in air: Lower: 3%, Upper, 100%</a:t>
            </a:r>
          </a:p>
          <a:p>
            <a:r>
              <a:rPr lang="en-US" altLang="en-US" sz="1400">
                <a:latin typeface="Verdana" panose="020B0604030504040204" pitchFamily="34" charset="0"/>
                <a:ea typeface="Verdana" panose="020B0604030504040204" pitchFamily="34" charset="0"/>
                <a:cs typeface="Verdana" panose="020B0604030504040204" pitchFamily="34" charset="0"/>
              </a:rPr>
              <a:t>Will polymerize violently if contaminated with aqueous alkalies, amines, mineral acids, metal chlorides or metal oxides.</a:t>
            </a: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ED8779B-0D6C-4389-971D-877C15F69BD5}"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1910.1047, Appendix A, V (A) through (I)</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4972D0A-521F-4322-931E-BFBEE28CD74B}" type="slidenum">
              <a:rPr lang="en-US" altLang="en-US">
                <a:latin typeface="Arial" panose="020B0604020202020204" pitchFamily="34" charset="0"/>
              </a:rPr>
              <a:pPr eaLnBrk="1" hangingPunct="1">
                <a:spcBef>
                  <a:spcPct val="0"/>
                </a:spcBef>
              </a:pPr>
              <a:t>53</a:t>
            </a:fld>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defRPr/>
            </a:pPr>
            <a:r>
              <a:rPr lang="en-US" dirty="0"/>
              <a:t>A written plan:</a:t>
            </a:r>
          </a:p>
          <a:p>
            <a:pPr eaLnBrk="1" hangingPunct="1">
              <a:spcBef>
                <a:spcPct val="0"/>
              </a:spcBef>
              <a:buFont typeface="Wingdings" pitchFamily="2" charset="2"/>
              <a:buChar char="§"/>
              <a:defRPr/>
            </a:pPr>
            <a:r>
              <a:rPr lang="en-US" altLang="en-US" sz="2400" dirty="0">
                <a:solidFill>
                  <a:srgbClr val="000000"/>
                </a:solidFill>
                <a:latin typeface="Verdana" pitchFamily="34" charset="0"/>
              </a:rPr>
              <a:t> Should be developed for each workplace where there is a possibility of an emergency.</a:t>
            </a:r>
          </a:p>
          <a:p>
            <a:pPr eaLnBrk="1" hangingPunct="1">
              <a:spcBef>
                <a:spcPct val="0"/>
              </a:spcBef>
              <a:defRPr/>
            </a:pPr>
            <a:endParaRPr lang="en-US" altLang="en-US" dirty="0">
              <a:solidFill>
                <a:srgbClr val="000000"/>
              </a:solidFill>
              <a:latin typeface="Verdana" pitchFamily="34" charset="0"/>
            </a:endParaRPr>
          </a:p>
          <a:p>
            <a:pPr eaLnBrk="1" hangingPunct="1">
              <a:spcBef>
                <a:spcPct val="0"/>
              </a:spcBef>
              <a:buFont typeface="Wingdings" pitchFamily="2" charset="2"/>
              <a:buChar char="§"/>
              <a:defRPr/>
            </a:pPr>
            <a:r>
              <a:rPr lang="en-US" altLang="en-US" sz="2400" dirty="0">
                <a:solidFill>
                  <a:srgbClr val="000000"/>
                </a:solidFill>
                <a:latin typeface="Verdana" pitchFamily="34" charset="0"/>
              </a:rPr>
              <a:t> Stipulates those employees engaged in emergencies shall be equipped with respiratory protection until emergency is abated.</a:t>
            </a:r>
          </a:p>
          <a:p>
            <a:pPr eaLnBrk="1" hangingPunct="1">
              <a:spcBef>
                <a:spcPct val="0"/>
              </a:spcBef>
              <a:defRPr/>
            </a:pPr>
            <a:endParaRPr lang="en-US" altLang="en-US" dirty="0">
              <a:solidFill>
                <a:srgbClr val="000000"/>
              </a:solidFill>
              <a:latin typeface="Verdana" pitchFamily="34" charset="0"/>
            </a:endParaRPr>
          </a:p>
          <a:p>
            <a:pPr eaLnBrk="1" hangingPunct="1">
              <a:spcBef>
                <a:spcPct val="0"/>
              </a:spcBef>
              <a:buFont typeface="Wingdings" pitchFamily="2" charset="2"/>
              <a:buChar char="§"/>
              <a:defRPr/>
            </a:pPr>
            <a:r>
              <a:rPr lang="en-US" altLang="en-US" sz="2400" dirty="0">
                <a:solidFill>
                  <a:srgbClr val="000000"/>
                </a:solidFill>
                <a:latin typeface="Verdana" pitchFamily="34" charset="0"/>
              </a:rPr>
              <a:t> Plan will include elements prescribed in </a:t>
            </a:r>
          </a:p>
          <a:p>
            <a:pPr eaLnBrk="1" hangingPunct="1">
              <a:spcBef>
                <a:spcPct val="0"/>
              </a:spcBef>
              <a:defRPr/>
            </a:pPr>
            <a:r>
              <a:rPr lang="en-US" altLang="en-US" sz="2400" dirty="0">
                <a:solidFill>
                  <a:srgbClr val="000000"/>
                </a:solidFill>
                <a:latin typeface="Verdana" pitchFamily="34" charset="0"/>
              </a:rPr>
              <a:t>    -29 CR 1910.38-Emergency Action Plans and </a:t>
            </a:r>
          </a:p>
          <a:p>
            <a:pPr eaLnBrk="1" hangingPunct="1">
              <a:spcBef>
                <a:spcPct val="0"/>
              </a:spcBef>
              <a:defRPr/>
            </a:pPr>
            <a:r>
              <a:rPr lang="en-US" altLang="en-US" sz="2400" dirty="0">
                <a:solidFill>
                  <a:srgbClr val="000000"/>
                </a:solidFill>
                <a:latin typeface="Verdana" pitchFamily="34" charset="0"/>
              </a:rPr>
              <a:t>    -29 CFR 1910.39-Fire Prevention Plans</a:t>
            </a:r>
          </a:p>
          <a:p>
            <a:pPr>
              <a:defRPr/>
            </a:pPr>
            <a:endParaRPr lang="en-US" dirty="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A64C19-F18F-4DC0-9160-9478884DBE22}" type="slidenum">
              <a:rPr lang="en-US" altLang="en-US"/>
              <a:pPr eaLnBrk="1" hangingPunct="1"/>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“Ethylene Oxide (EtO): Understanding OSHA’s Exposure Monitoring Requirements,” OSHA 3325-01N, page 17, 2007, </a:t>
            </a:r>
            <a:r>
              <a:rPr lang="en-US" altLang="en-US" sz="1400">
                <a:latin typeface="Verdana" panose="020B0604030504040204" pitchFamily="34" charset="0"/>
                <a:ea typeface="Verdana" panose="020B0604030504040204" pitchFamily="34" charset="0"/>
                <a:cs typeface="Verdana" panose="020B0604030504040204" pitchFamily="34" charset="0"/>
                <a:hlinkClick r:id="rId3"/>
              </a:rPr>
              <a:t>www.osha.gov</a:t>
            </a:r>
            <a:r>
              <a:rPr lang="en-US" altLang="en-US" sz="1400">
                <a:latin typeface="Verdana" panose="020B0604030504040204" pitchFamily="34" charset="0"/>
                <a:ea typeface="Verdana" panose="020B0604030504040204" pitchFamily="34" charset="0"/>
                <a:cs typeface="Verdana" panose="020B0604030504040204" pitchFamily="34" charset="0"/>
              </a:rPr>
              <a:t>.</a:t>
            </a:r>
          </a:p>
          <a:p>
            <a:endParaRPr lang="en-US" altLang="en-US" u="sng">
              <a:latin typeface="Verdana" panose="020B0604030504040204" pitchFamily="34" charset="0"/>
            </a:endParaRP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4CF96F5-A7F5-4423-8CFE-4F6AEDE91F23}" type="slidenum">
              <a:rPr lang="en-US" altLang="en-US">
                <a:latin typeface="Arial" panose="020B0604020202020204" pitchFamily="34" charset="0"/>
              </a:rPr>
              <a:pPr eaLnBrk="1" hangingPunct="1">
                <a:spcBef>
                  <a:spcPct val="0"/>
                </a:spcBef>
              </a:pPr>
              <a:t>55</a:t>
            </a:fld>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Bell, voice-activated or voice communications for 10 or fewer employees. More than 10 employees-simple voice communication is not acceptable.</a:t>
            </a:r>
          </a:p>
          <a:p>
            <a:r>
              <a:rPr lang="en-US" altLang="en-US" sz="1400">
                <a:latin typeface="Verdana" panose="020B0604030504040204" pitchFamily="34" charset="0"/>
                <a:ea typeface="Verdana" panose="020B0604030504040204" pitchFamily="34" charset="0"/>
                <a:cs typeface="Verdana" panose="020B0604030504040204" pitchFamily="34" charset="0"/>
              </a:rPr>
              <a:t>It’s not necessary to base alarm trigger on the OSHA action level (0.5ppm) or PEL for 8 hours (1 ppm) for 15 mins (5 ppm).</a:t>
            </a:r>
          </a:p>
          <a:p>
            <a:r>
              <a:rPr lang="en-US" altLang="en-US" sz="1400">
                <a:latin typeface="Verdana" panose="020B0604030504040204" pitchFamily="34" charset="0"/>
                <a:ea typeface="Verdana" panose="020B0604030504040204" pitchFamily="34" charset="0"/>
                <a:cs typeface="Verdana" panose="020B0604030504040204" pitchFamily="34" charset="0"/>
              </a:rPr>
              <a:t>Some systems alert at levels greater than 20 ppm while other systems can trigger at 1 ppm or lower (NIOSH, 1989).</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Information from “Ethylene Oxide (EtO): Understanding OSHA’s Exposure Monitoring Requirements,” OSHA 3325-01N, page 19, 2007, </a:t>
            </a:r>
            <a:r>
              <a:rPr lang="en-US" altLang="en-US" sz="1400">
                <a:latin typeface="Verdana" panose="020B0604030504040204" pitchFamily="34" charset="0"/>
                <a:ea typeface="Verdana" panose="020B0604030504040204" pitchFamily="34" charset="0"/>
                <a:cs typeface="Verdana" panose="020B0604030504040204" pitchFamily="34" charset="0"/>
                <a:hlinkClick r:id="rId3"/>
              </a:rPr>
              <a:t>www.osha.gov</a:t>
            </a:r>
            <a:r>
              <a:rPr lang="en-US" altLang="en-US" sz="1400">
                <a:latin typeface="Verdana" panose="020B0604030504040204" pitchFamily="34" charset="0"/>
                <a:ea typeface="Verdana" panose="020B0604030504040204" pitchFamily="34" charset="0"/>
                <a:cs typeface="Verdana" panose="020B0604030504040204" pitchFamily="34" charset="0"/>
              </a:rPr>
              <a:t>.</a:t>
            </a:r>
          </a:p>
          <a:p>
            <a:endParaRPr lang="en-US" altLang="en-US"/>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690585F-2D29-4680-9AF3-A5A33AFED1D0}" type="slidenum">
              <a:rPr lang="en-US" altLang="en-US">
                <a:latin typeface="Arial" panose="020B0604020202020204" pitchFamily="34" charset="0"/>
              </a:rPr>
              <a:pPr eaLnBrk="1" hangingPunct="1">
                <a:spcBef>
                  <a:spcPct val="0"/>
                </a:spcBef>
              </a:pPr>
              <a:t>56</a:t>
            </a:fld>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Spill Control</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Determine if your staff will respond alone or with off-site assistance or have off-site responders solely perform control measures.</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753CA5D-3F36-4896-B595-9B80246CE40A}" type="slidenum">
              <a:rPr lang="en-US" altLang="en-US">
                <a:latin typeface="Arial" panose="020B0604020202020204" pitchFamily="34" charset="0"/>
              </a:rPr>
              <a:pPr eaLnBrk="1" hangingPunct="1">
                <a:spcBef>
                  <a:spcPct val="0"/>
                </a:spcBef>
              </a:pPr>
              <a:t>57</a:t>
            </a:fld>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u="sng">
                <a:solidFill>
                  <a:srgbClr val="FF0000"/>
                </a:solidFill>
                <a:latin typeface="Verdana" panose="020B0604030504040204" pitchFamily="34" charset="0"/>
                <a:ea typeface="Verdana" panose="020B0604030504040204" pitchFamily="34" charset="0"/>
                <a:cs typeface="Verdana" panose="020B0604030504040204" pitchFamily="34" charset="0"/>
              </a:rPr>
              <a:t>Spill control considerations: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Ethylene Oxide is miscible (can be mixed together) in all proportions with:</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Water</a:t>
            </a: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Alcohol </a:t>
            </a: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Ether</a:t>
            </a: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Most organic solvents</a:t>
            </a:r>
          </a:p>
          <a:p>
            <a:pPr eaLnBrk="1" hangingPunct="1">
              <a:spcBef>
                <a:spcPct val="0"/>
              </a:spcBef>
              <a:buFont typeface="Courier New" panose="02070309020205020404" pitchFamily="49" charset="0"/>
              <a:buChar char="o"/>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None/>
            </a:pPr>
            <a:r>
              <a:rPr lang="en-US" altLang="en-US" sz="1400">
                <a:latin typeface="Verdana" panose="020B0604030504040204" pitchFamily="34" charset="0"/>
                <a:ea typeface="Verdana" panose="020B0604030504040204" pitchFamily="34" charset="0"/>
                <a:cs typeface="Verdana" panose="020B0604030504040204" pitchFamily="34" charset="0"/>
              </a:rPr>
              <a:t>Will you attempt to dilute a spill or use solid absorbent materials?</a:t>
            </a:r>
          </a:p>
          <a:p>
            <a:endParaRPr lang="en-US"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FE51F4B-46D7-49C7-87C5-ED94502E5B6B}" type="slidenum">
              <a:rPr lang="en-US" altLang="en-US">
                <a:latin typeface="Arial" panose="020B0604020202020204" pitchFamily="34" charset="0"/>
              </a:rPr>
              <a:pPr eaLnBrk="1" hangingPunct="1">
                <a:spcBef>
                  <a:spcPct val="0"/>
                </a:spcBef>
              </a:pPr>
              <a:t>58</a:t>
            </a:fld>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Preplan your types of responses and the needs of responders to do a safe and thorough job.</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128FC0F-7227-411B-8397-E01BFA5A6A5A}" type="slidenum">
              <a:rPr lang="en-US" altLang="en-US">
                <a:latin typeface="Arial" panose="020B0604020202020204" pitchFamily="34" charset="0"/>
              </a:rPr>
              <a:pPr eaLnBrk="1" hangingPunct="1">
                <a:spcBef>
                  <a:spcPct val="0"/>
                </a:spcBef>
              </a:pPr>
              <a:t>59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*Terms can also be found in the NIOSH Pocket Guide to Chemical Hazards</a:t>
            </a:r>
          </a:p>
          <a:p>
            <a:endParaRPr lang="en-US"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F91FC5-C088-4131-8D09-736F3B59EFDC}"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Medical Surveillance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solidFill>
                  <a:srgbClr val="0000FF"/>
                </a:solidFill>
                <a:latin typeface="Verdana" panose="020B0604030504040204" pitchFamily="34" charset="0"/>
                <a:ea typeface="Verdana" panose="020B0604030504040204" pitchFamily="34" charset="0"/>
                <a:cs typeface="Verdana" panose="020B0604030504040204" pitchFamily="34" charset="0"/>
              </a:rPr>
              <a:t>Employees covered:</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Those who are or may be exposed to EtO at or above action level without regard to the use of respirators, for at least 30 days a year.</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Medical exams and consultations made available to all employees who have been exposed to EtO in an emergency situation.</a:t>
            </a:r>
          </a:p>
          <a:p>
            <a:endParaRPr lang="en-US" altLang="en-US"/>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860A9DE-1D4B-4FCA-8FCB-618DDF5C8F75}" type="slidenum">
              <a:rPr lang="en-US" altLang="en-US">
                <a:latin typeface="Arial" panose="020B0604020202020204" pitchFamily="34" charset="0"/>
              </a:rPr>
              <a:pPr eaLnBrk="1" hangingPunct="1">
                <a:spcBef>
                  <a:spcPct val="0"/>
                </a:spcBef>
              </a:pPr>
              <a:t>60</a:t>
            </a:fld>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Exam by a Physician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All medical exams and procedures are performed by or under supervision of a licensed physician and </a:t>
            </a: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Are provided without cost, without loss of pay and at a reasonable time and place.</a:t>
            </a:r>
          </a:p>
          <a:p>
            <a:endParaRPr lang="en-US" altLang="en-US"/>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9963730-D308-4B6C-BC46-2125D86554EA}" type="slidenum">
              <a:rPr lang="en-US" altLang="en-US">
                <a:latin typeface="Arial" panose="020B0604020202020204" pitchFamily="34" charset="0"/>
              </a:rPr>
              <a:pPr eaLnBrk="1" hangingPunct="1">
                <a:spcBef>
                  <a:spcPct val="0"/>
                </a:spcBef>
              </a:pPr>
              <a:t>61</a:t>
            </a:fld>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frequency of medical exams and consultations are indicated in 29 CFR 1910.1047(i)(2)(i)</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E9B4E2-3647-405D-8457-0234EB7830E5}" type="slidenum">
              <a:rPr lang="en-US" altLang="en-US">
                <a:latin typeface="Arial" panose="020B0604020202020204" pitchFamily="34" charset="0"/>
              </a:rPr>
              <a:pPr eaLnBrk="1" hangingPunct="1">
                <a:spcBef>
                  <a:spcPct val="0"/>
                </a:spcBef>
              </a:pPr>
              <a:t>62</a:t>
            </a:fld>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A medical exam/consultation needs to be completed:</a:t>
            </a:r>
          </a:p>
          <a:p>
            <a:pPr>
              <a:defRPr/>
            </a:pPr>
            <a:endParaRPr lang="en-US" altLang="en-US" dirty="0"/>
          </a:p>
          <a:p>
            <a:pPr eaLnBrk="1" hangingPunct="1">
              <a:spcBef>
                <a:spcPct val="0"/>
              </a:spcBef>
              <a:defRPr/>
            </a:pPr>
            <a:r>
              <a:rPr lang="en-US" sz="2400" dirty="0">
                <a:solidFill>
                  <a:srgbClr val="000000"/>
                </a:solidFill>
                <a:latin typeface="Verdana" pitchFamily="34" charset="0"/>
              </a:rPr>
              <a:t>As soon as possible, upon notification by an employee that either:</a:t>
            </a:r>
          </a:p>
          <a:p>
            <a:pPr eaLnBrk="1" hangingPunct="1">
              <a:spcBef>
                <a:spcPct val="0"/>
              </a:spcBef>
              <a:defRPr/>
            </a:pPr>
            <a:endParaRPr lang="en-US" sz="1000" dirty="0">
              <a:solidFill>
                <a:srgbClr val="000000"/>
              </a:solidFill>
              <a:latin typeface="Verdana" pitchFamily="34" charset="0"/>
            </a:endParaRPr>
          </a:p>
          <a:p>
            <a:pPr marL="457200" indent="-457200" eaLnBrk="1" hangingPunct="1">
              <a:spcBef>
                <a:spcPct val="0"/>
              </a:spcBef>
              <a:buFontTx/>
              <a:buAutoNum type="arabicPeriod"/>
              <a:defRPr/>
            </a:pPr>
            <a:r>
              <a:rPr lang="en-US" sz="2400" dirty="0">
                <a:solidFill>
                  <a:srgbClr val="000000"/>
                </a:solidFill>
                <a:latin typeface="Verdana" pitchFamily="34" charset="0"/>
              </a:rPr>
              <a:t>Employee has developed signs or symptoms indicating possible overexposure to </a:t>
            </a:r>
            <a:r>
              <a:rPr lang="en-US" sz="2400" dirty="0" err="1">
                <a:solidFill>
                  <a:srgbClr val="000000"/>
                </a:solidFill>
                <a:latin typeface="Verdana" pitchFamily="34" charset="0"/>
              </a:rPr>
              <a:t>EtO</a:t>
            </a:r>
            <a:r>
              <a:rPr lang="en-US" sz="2400" dirty="0">
                <a:solidFill>
                  <a:srgbClr val="000000"/>
                </a:solidFill>
                <a:latin typeface="Verdana" pitchFamily="34" charset="0"/>
              </a:rPr>
              <a:t> or</a:t>
            </a:r>
            <a:br>
              <a:rPr lang="en-US" sz="2400" dirty="0">
                <a:solidFill>
                  <a:srgbClr val="000000"/>
                </a:solidFill>
                <a:latin typeface="Verdana" pitchFamily="34" charset="0"/>
              </a:rPr>
            </a:br>
            <a:endParaRPr lang="en-US" sz="2400" dirty="0">
              <a:solidFill>
                <a:srgbClr val="000000"/>
              </a:solidFill>
              <a:latin typeface="Verdana" pitchFamily="34" charset="0"/>
            </a:endParaRPr>
          </a:p>
          <a:p>
            <a:pPr marL="457200" indent="-457200" eaLnBrk="1" hangingPunct="1">
              <a:spcBef>
                <a:spcPct val="0"/>
              </a:spcBef>
              <a:buFontTx/>
              <a:buAutoNum type="arabicPeriod" startAt="2"/>
              <a:defRPr/>
            </a:pPr>
            <a:r>
              <a:rPr lang="en-US" sz="2400" dirty="0">
                <a:solidFill>
                  <a:srgbClr val="000000"/>
                </a:solidFill>
                <a:latin typeface="Verdana" pitchFamily="34" charset="0"/>
              </a:rPr>
              <a:t>That employee desires medical advice concerning effects of current or past exposure on employee’s ability to produce a healthy child.</a:t>
            </a:r>
          </a:p>
          <a:p>
            <a:pPr eaLnBrk="1" hangingPunct="1">
              <a:spcBef>
                <a:spcPct val="0"/>
              </a:spcBef>
              <a:defRPr/>
            </a:pPr>
            <a:endParaRPr lang="en-US" sz="1000" dirty="0">
              <a:solidFill>
                <a:srgbClr val="000000"/>
              </a:solidFill>
              <a:latin typeface="Verdana" pitchFamily="34" charset="0"/>
            </a:endParaRPr>
          </a:p>
          <a:p>
            <a:pPr eaLnBrk="1" hangingPunct="1">
              <a:spcBef>
                <a:spcPct val="0"/>
              </a:spcBef>
              <a:defRPr/>
            </a:pPr>
            <a:r>
              <a:rPr lang="en-US" sz="2400" dirty="0">
                <a:solidFill>
                  <a:srgbClr val="000000"/>
                </a:solidFill>
                <a:latin typeface="Verdana" pitchFamily="34" charset="0"/>
              </a:rPr>
              <a:t>If examining physician determines any of the exams should be provided more frequently than specified.</a:t>
            </a:r>
          </a:p>
          <a:p>
            <a:pPr>
              <a:defRPr/>
            </a:pPr>
            <a:endParaRPr lang="en-US" altLang="en-US" dirty="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6FA014F-41B1-4D46-91E1-72BD17AD4266}" type="slidenum">
              <a:rPr lang="en-US" altLang="en-US">
                <a:latin typeface="Arial" panose="020B0604020202020204" pitchFamily="34" charset="0"/>
              </a:rPr>
              <a:pPr eaLnBrk="1" hangingPunct="1">
                <a:spcBef>
                  <a:spcPct val="0"/>
                </a:spcBef>
              </a:pPr>
              <a:t>63</a:t>
            </a:fld>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exam will be thorough, viewing the Medical and work history.</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u="sng">
                <a:solidFill>
                  <a:srgbClr val="0000FF"/>
                </a:solidFill>
                <a:latin typeface="Verdana" panose="020B0604030504040204" pitchFamily="34" charset="0"/>
                <a:ea typeface="Verdana" panose="020B0604030504040204" pitchFamily="34" charset="0"/>
                <a:cs typeface="Verdana" panose="020B0604030504040204" pitchFamily="34" charset="0"/>
              </a:rPr>
              <a:t>Physical exam</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Pulmonary</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Hemotologic</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Neurologic</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Reproductive systems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Eyes and skin</a:t>
            </a:r>
          </a:p>
          <a:p>
            <a:endParaRPr lang="en-US" altLang="en-US"/>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EBBC2C1-9809-487C-85BD-5233323A4371}" type="slidenum">
              <a:rPr lang="en-US" altLang="en-US">
                <a:latin typeface="Arial" panose="020B0604020202020204" pitchFamily="34" charset="0"/>
              </a:rPr>
              <a:pPr eaLnBrk="1" hangingPunct="1">
                <a:spcBef>
                  <a:spcPct val="0"/>
                </a:spcBef>
              </a:pPr>
              <a:t>64</a:t>
            </a:fld>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Medical exam content: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b="1">
                <a:latin typeface="Verdana" panose="020B0604030504040204" pitchFamily="34" charset="0"/>
                <a:ea typeface="Verdana" panose="020B0604030504040204" pitchFamily="34" charset="0"/>
                <a:cs typeface="Verdana" panose="020B0604030504040204" pitchFamily="34" charset="0"/>
              </a:rPr>
              <a:t>Complete Blood Count (CBC)</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At least a white cell count including:</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Differential cell count</a:t>
            </a: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Red cell count</a:t>
            </a: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Hematocrit</a:t>
            </a: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Hemoglobin</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Any lab or other test determined by examining physician.</a:t>
            </a:r>
          </a:p>
          <a:p>
            <a:endParaRPr lang="en-US" altLang="en-US"/>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F3CBB9-39B7-4F1F-A572-C1EC3BFA607F}" type="slidenum">
              <a:rPr lang="en-US" altLang="en-US">
                <a:latin typeface="Arial" panose="020B0604020202020204" pitchFamily="34" charset="0"/>
              </a:rPr>
              <a:pPr eaLnBrk="1" hangingPunct="1">
                <a:spcBef>
                  <a:spcPct val="0"/>
                </a:spcBef>
              </a:pPr>
              <a:t>65</a:t>
            </a:fld>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rPr>
              <a:t>Determined by physician</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Shall include pregnancy testing or lab evaluation of fertility, if requested and deemed appropriate by physician.</a:t>
            </a:r>
          </a:p>
          <a:p>
            <a:endParaRPr lang="en-US" altLang="en-US"/>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97882A-A8A5-4687-9CAB-72F5706493F4}" type="slidenum">
              <a:rPr lang="en-US" altLang="en-US">
                <a:latin typeface="Arial" panose="020B0604020202020204" pitchFamily="34" charset="0"/>
              </a:rPr>
              <a:pPr eaLnBrk="1" hangingPunct="1">
                <a:spcBef>
                  <a:spcPct val="0"/>
                </a:spcBef>
              </a:pPr>
              <a:t>66</a:t>
            </a:fld>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Information provided to the physician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Copy of this standard and Appendices A,B, and C</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Description of affected employee’s duties related to exposure</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Employee’s representative exposure level or anticipated exposure level</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Description of PPE and respiratory equipment used or to be used</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Information from previous employee medical exams not otherwise available to examining physician</a:t>
            </a:r>
          </a:p>
          <a:p>
            <a:endParaRPr lang="en-US" altLang="en-US"/>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CC4DEBB-143A-4402-AEF9-54C4FCCD079F}" type="slidenum">
              <a:rPr lang="en-US" altLang="en-US">
                <a:latin typeface="Arial" panose="020B0604020202020204" pitchFamily="34" charset="0"/>
              </a:rPr>
              <a:pPr eaLnBrk="1" hangingPunct="1">
                <a:spcBef>
                  <a:spcPct val="0"/>
                </a:spcBef>
              </a:pPr>
              <a:t>67</a:t>
            </a:fld>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physician’s written opinion to the employer will include:</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Physician’s opinion as to whether employee has any detected medical conditions placing them at increased risk of material health impairment from EtO exposure</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Recommended limitations on employee or on use of PPE (clothing or respirators)</a:t>
            </a:r>
          </a:p>
          <a:p>
            <a:endParaRPr lang="en-US" altLang="en-US"/>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3E7C8D3-FD65-4C99-B117-ED68F6557BB7}" type="slidenum">
              <a:rPr lang="en-US" altLang="en-US">
                <a:latin typeface="Arial" panose="020B0604020202020204" pitchFamily="34" charset="0"/>
              </a:rPr>
              <a:pPr eaLnBrk="1" hangingPunct="1">
                <a:spcBef>
                  <a:spcPct val="0"/>
                </a:spcBef>
              </a:pPr>
              <a:t>68</a:t>
            </a:fld>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There will be a statement the employee has been informed by the physician of medical exam results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The Physician shall not reveal in the written opinion given to the employer specific findings or diagnoses unrelated to occupational exposure to EtO.</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The Employer provides a copy of physician’s written opinion to the affected employee within 15 days from its receipt from the Physician.</a:t>
            </a:r>
          </a:p>
          <a:p>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ABB9097-0863-4E5C-AD16-B116EE7809F3}" type="slidenum">
              <a:rPr lang="en-US" altLang="en-US">
                <a:latin typeface="Arial" panose="020B0604020202020204" pitchFamily="34" charset="0"/>
              </a:rPr>
              <a:pPr eaLnBrk="1" hangingPunct="1">
                <a:spcBef>
                  <a:spcPct val="0"/>
                </a:spcBef>
              </a:pPr>
              <a:t>69</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*Terms can also be found in the NIOSH Pocket Guide to Chemical Hazards</a:t>
            </a:r>
          </a:p>
          <a:p>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C02B4BB-E3F4-46D8-9B06-746CF161E615}"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One of the best ways to promote safety in dealing with </a:t>
            </a:r>
            <a:r>
              <a:rPr lang="en-US" sz="1400" dirty="0" err="1">
                <a:latin typeface="Verdana" panose="020B0604030504040204" pitchFamily="34" charset="0"/>
                <a:ea typeface="Verdana" panose="020B0604030504040204" pitchFamily="34" charset="0"/>
                <a:cs typeface="Verdana" panose="020B0604030504040204" pitchFamily="34" charset="0"/>
              </a:rPr>
              <a:t>EtO</a:t>
            </a:r>
            <a:r>
              <a:rPr lang="en-US" sz="1400" dirty="0">
                <a:latin typeface="Verdana" panose="020B0604030504040204" pitchFamily="34" charset="0"/>
                <a:ea typeface="Verdana" panose="020B0604030504040204" pitchFamily="34" charset="0"/>
                <a:cs typeface="Verdana" panose="020B0604030504040204" pitchFamily="34" charset="0"/>
              </a:rPr>
              <a:t> is through information sharing and training of staff.</a:t>
            </a:r>
          </a:p>
          <a:p>
            <a:pPr eaLnBrk="1" hangingPunct="1">
              <a:spcBef>
                <a:spcPct val="0"/>
              </a:spcBef>
              <a:defRPr/>
            </a:pPr>
            <a:r>
              <a:rPr lang="en-US" altLang="en-US" sz="1400" dirty="0">
                <a:latin typeface="Verdana" pitchFamily="34" charset="0"/>
                <a:ea typeface="Verdana" panose="020B0604030504040204" pitchFamily="34" charset="0"/>
                <a:cs typeface="Verdana" panose="020B0604030504040204" pitchFamily="34" charset="0"/>
              </a:rPr>
              <a:t>Inform and train employees potentially exposed </a:t>
            </a:r>
            <a:r>
              <a:rPr lang="en-US" altLang="en-US" sz="1400" u="sng" dirty="0">
                <a:latin typeface="Verdana" pitchFamily="34" charset="0"/>
                <a:ea typeface="Verdana" panose="020B0604030504040204" pitchFamily="34" charset="0"/>
                <a:cs typeface="Verdana" panose="020B0604030504040204" pitchFamily="34" charset="0"/>
              </a:rPr>
              <a:t>at or above </a:t>
            </a:r>
            <a:r>
              <a:rPr lang="en-US" altLang="en-US" sz="1400" dirty="0">
                <a:solidFill>
                  <a:srgbClr val="FF0000"/>
                </a:solidFill>
                <a:latin typeface="Verdana" pitchFamily="34" charset="0"/>
                <a:ea typeface="Verdana" panose="020B0604030504040204" pitchFamily="34" charset="0"/>
                <a:cs typeface="Verdana" panose="020B0604030504040204" pitchFamily="34" charset="0"/>
              </a:rPr>
              <a:t>action level </a:t>
            </a:r>
            <a:r>
              <a:rPr lang="en-US" altLang="en-US" sz="1400" u="sng" dirty="0">
                <a:latin typeface="Verdana" pitchFamily="34" charset="0"/>
                <a:ea typeface="Verdana" panose="020B0604030504040204" pitchFamily="34" charset="0"/>
                <a:cs typeface="Verdana" panose="020B0604030504040204" pitchFamily="34" charset="0"/>
              </a:rPr>
              <a:t>or above </a:t>
            </a:r>
            <a:r>
              <a:rPr lang="en-US" altLang="en-US" sz="1400" dirty="0">
                <a:solidFill>
                  <a:srgbClr val="0000FF"/>
                </a:solidFill>
                <a:latin typeface="Verdana" pitchFamily="34" charset="0"/>
                <a:ea typeface="Verdana" panose="020B0604030504040204" pitchFamily="34" charset="0"/>
                <a:cs typeface="Verdana" panose="020B0604030504040204" pitchFamily="34" charset="0"/>
              </a:rPr>
              <a:t>excursion limit</a:t>
            </a:r>
            <a:r>
              <a:rPr lang="en-US" altLang="en-US" sz="1400" dirty="0">
                <a:solidFill>
                  <a:srgbClr val="0070C0"/>
                </a:solidFill>
                <a:latin typeface="Verdana" pitchFamily="34" charset="0"/>
                <a:ea typeface="Verdana" panose="020B0604030504040204" pitchFamily="34" charset="0"/>
                <a:cs typeface="Verdana" panose="020B0604030504040204" pitchFamily="34" charset="0"/>
              </a:rPr>
              <a:t> </a:t>
            </a:r>
            <a:r>
              <a:rPr lang="en-US" altLang="en-US" sz="1400" dirty="0">
                <a:latin typeface="Verdana" pitchFamily="34" charset="0"/>
                <a:ea typeface="Verdana" panose="020B0604030504040204" pitchFamily="34" charset="0"/>
                <a:cs typeface="Verdana" panose="020B0604030504040204" pitchFamily="34" charset="0"/>
              </a:rPr>
              <a:t>at time of initial assignment  and at least annually thereafter</a:t>
            </a:r>
          </a:p>
          <a:p>
            <a:pPr eaLnBrk="1" hangingPunct="1">
              <a:spcBef>
                <a:spcPct val="0"/>
              </a:spcBef>
              <a:defRPr/>
            </a:pPr>
            <a:r>
              <a:rPr lang="en-US" altLang="en-US" sz="1400" dirty="0">
                <a:latin typeface="Verdana" pitchFamily="34" charset="0"/>
                <a:ea typeface="Verdana" panose="020B0604030504040204" pitchFamily="34" charset="0"/>
                <a:cs typeface="Verdana" panose="020B0604030504040204" pitchFamily="34" charset="0"/>
              </a:rPr>
              <a:t> </a:t>
            </a:r>
          </a:p>
          <a:p>
            <a:pPr eaLnBrk="1" hangingPunct="1">
              <a:spcBef>
                <a:spcPct val="0"/>
              </a:spcBef>
              <a:defRPr/>
            </a:pPr>
            <a:r>
              <a:rPr lang="en-US" altLang="en-US" sz="1400" b="1" dirty="0">
                <a:latin typeface="Verdana" pitchFamily="34" charset="0"/>
                <a:ea typeface="Verdana" panose="020B0604030504040204" pitchFamily="34" charset="0"/>
                <a:cs typeface="Verdana" panose="020B0604030504040204" pitchFamily="34" charset="0"/>
              </a:rPr>
              <a:t>Inform of:</a:t>
            </a:r>
          </a:p>
          <a:p>
            <a:pPr eaLnBrk="1" hangingPunct="1">
              <a:spcBef>
                <a:spcPct val="0"/>
              </a:spcBef>
              <a:defRPr/>
            </a:pPr>
            <a:endParaRPr lang="en-US" altLang="en-US" sz="1400" dirty="0">
              <a:latin typeface="Verdana" pitchFamily="34" charset="0"/>
              <a:ea typeface="Verdana" panose="020B0604030504040204" pitchFamily="34" charset="0"/>
              <a:cs typeface="Verdana" panose="020B0604030504040204" pitchFamily="34" charset="0"/>
            </a:endParaRP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Standard requirements; explain contents including Appendices A and B.</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Operations in areas where </a:t>
            </a:r>
            <a:r>
              <a:rPr lang="en-US" altLang="en-US" sz="1400" dirty="0" err="1">
                <a:latin typeface="Verdana" pitchFamily="34" charset="0"/>
                <a:ea typeface="Verdana" panose="020B0604030504040204" pitchFamily="34" charset="0"/>
                <a:cs typeface="Verdana" panose="020B0604030504040204" pitchFamily="34" charset="0"/>
              </a:rPr>
              <a:t>EtO</a:t>
            </a:r>
            <a:r>
              <a:rPr lang="en-US" altLang="en-US" sz="1400" dirty="0">
                <a:latin typeface="Verdana" pitchFamily="34" charset="0"/>
                <a:ea typeface="Verdana" panose="020B0604030504040204" pitchFamily="34" charset="0"/>
                <a:cs typeface="Verdana" panose="020B0604030504040204" pitchFamily="34" charset="0"/>
              </a:rPr>
              <a:t> is present.</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Location and availability of written </a:t>
            </a:r>
            <a:r>
              <a:rPr lang="en-US" altLang="en-US" sz="1400" dirty="0" err="1">
                <a:latin typeface="Verdana" pitchFamily="34" charset="0"/>
                <a:ea typeface="Verdana" panose="020B0604030504040204" pitchFamily="34" charset="0"/>
                <a:cs typeface="Verdana" panose="020B0604030504040204" pitchFamily="34" charset="0"/>
              </a:rPr>
              <a:t>EtO</a:t>
            </a:r>
            <a:r>
              <a:rPr lang="en-US" altLang="en-US" sz="1400" dirty="0">
                <a:latin typeface="Verdana" pitchFamily="34" charset="0"/>
                <a:ea typeface="Verdana" panose="020B0604030504040204" pitchFamily="34" charset="0"/>
                <a:cs typeface="Verdana" panose="020B0604030504040204" pitchFamily="34" charset="0"/>
              </a:rPr>
              <a:t> final rule.</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Medical surveillance  programs, Appendix C.</a:t>
            </a:r>
          </a:p>
          <a:p>
            <a:pPr>
              <a:defRPr/>
            </a:pPr>
            <a:endParaRPr lang="en-US" dirty="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CB1AB59-007D-450F-B008-31E6C59EBF03}" type="slidenum">
              <a:rPr lang="en-US" altLang="en-US">
                <a:latin typeface="Arial" panose="020B0604020202020204" pitchFamily="34" charset="0"/>
              </a:rPr>
              <a:pPr eaLnBrk="1" hangingPunct="1">
                <a:spcBef>
                  <a:spcPct val="0"/>
                </a:spcBef>
              </a:pPr>
              <a:t>70</a:t>
            </a:fld>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Train your personnel 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Methods of observations used to detect presence or release of EtO such as monitoring conducted by employer and continuous monitoring devices.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Physical and health hazards of EtO</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Protection measures from hazards:</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Procedures</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Work practices</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Emergency procedures</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PPE</a:t>
            </a:r>
          </a:p>
          <a:p>
            <a:endParaRPr lang="en-US" altLang="en-US"/>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93C123D-6FB0-4ED5-A696-E19B4D64D984}" type="slidenum">
              <a:rPr lang="en-US" altLang="en-US">
                <a:latin typeface="Arial" panose="020B0604020202020204" pitchFamily="34" charset="0"/>
              </a:rPr>
              <a:pPr eaLnBrk="1" hangingPunct="1">
                <a:spcBef>
                  <a:spcPct val="0"/>
                </a:spcBef>
              </a:pPr>
              <a:t>71</a:t>
            </a:fld>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As you can imagine, when dealing with such chemicals and possible exposures where strict controls are mandated, recordkeeping follows, especially when opting for exemptions to requirements.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Where processing, use or handling of products made from or containing </a:t>
            </a:r>
            <a:r>
              <a:rPr lang="en-US" altLang="en-US" sz="1400" dirty="0" err="1">
                <a:latin typeface="Verdana" pitchFamily="34" charset="0"/>
                <a:ea typeface="Verdana" panose="020B0604030504040204" pitchFamily="34" charset="0"/>
                <a:cs typeface="Verdana" panose="020B0604030504040204" pitchFamily="34" charset="0"/>
              </a:rPr>
              <a:t>EtO</a:t>
            </a:r>
            <a:r>
              <a:rPr lang="en-US" altLang="en-US" sz="1400" dirty="0">
                <a:latin typeface="Verdana" pitchFamily="34" charset="0"/>
                <a:ea typeface="Verdana" panose="020B0604030504040204" pitchFamily="34" charset="0"/>
                <a:cs typeface="Verdana" panose="020B0604030504040204" pitchFamily="34" charset="0"/>
              </a:rPr>
              <a:t> are exempted from requirements, </a:t>
            </a: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Where objective data has been relied on in lieu of initial monitoring, </a:t>
            </a: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Employer shall establish/maintain accurate record of objective data reasonably relied on in support of exemption.</a:t>
            </a:r>
          </a:p>
          <a:p>
            <a:pPr>
              <a:defRPr/>
            </a:pPr>
            <a:endParaRPr lang="en-US"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C6341F3-E5BE-44AD-AEF2-694B10EAC473}" type="slidenum">
              <a:rPr lang="en-US" altLang="en-US">
                <a:latin typeface="Arial" panose="020B0604020202020204" pitchFamily="34" charset="0"/>
              </a:rPr>
              <a:pPr eaLnBrk="1" hangingPunct="1">
                <a:spcBef>
                  <a:spcPct val="0"/>
                </a:spcBef>
              </a:pPr>
              <a:t>72</a:t>
            </a:fld>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a:latin typeface="Verdana" panose="020B0604030504040204" pitchFamily="34" charset="0"/>
              </a:rPr>
              <a:t>Record shall include at least:</a:t>
            </a:r>
          </a:p>
          <a:p>
            <a:pPr eaLnBrk="1" hangingPunct="1">
              <a:spcBef>
                <a:spcPct val="0"/>
              </a:spcBef>
            </a:pPr>
            <a:endParaRPr lang="en-US" altLang="en-US" sz="1400">
              <a:latin typeface="Verdana" panose="020B0604030504040204" pitchFamily="34" charset="0"/>
            </a:endParaRPr>
          </a:p>
          <a:p>
            <a:pPr eaLnBrk="1" hangingPunct="1">
              <a:spcBef>
                <a:spcPct val="0"/>
              </a:spcBef>
              <a:buFont typeface="Wingdings" panose="05000000000000000000" pitchFamily="2" charset="2"/>
              <a:buChar char="§"/>
            </a:pPr>
            <a:r>
              <a:rPr lang="en-US" altLang="en-US" sz="1400">
                <a:latin typeface="Verdana" panose="020B0604030504040204" pitchFamily="34" charset="0"/>
              </a:rPr>
              <a:t> Product qualifying for exemption</a:t>
            </a:r>
          </a:p>
          <a:p>
            <a:pPr eaLnBrk="1" hangingPunct="1">
              <a:spcBef>
                <a:spcPct val="0"/>
              </a:spcBef>
              <a:buFont typeface="Wingdings" panose="05000000000000000000" pitchFamily="2" charset="2"/>
              <a:buChar char="§"/>
            </a:pPr>
            <a:r>
              <a:rPr lang="en-US" altLang="en-US" sz="1400">
                <a:latin typeface="Verdana" panose="020B0604030504040204" pitchFamily="34" charset="0"/>
              </a:rPr>
              <a:t> Source of objective data</a:t>
            </a:r>
          </a:p>
          <a:p>
            <a:pPr eaLnBrk="1" hangingPunct="1">
              <a:spcBef>
                <a:spcPct val="0"/>
              </a:spcBef>
              <a:buFont typeface="Wingdings" panose="05000000000000000000" pitchFamily="2" charset="2"/>
              <a:buChar char="§"/>
            </a:pPr>
            <a:r>
              <a:rPr lang="en-US" altLang="en-US" sz="1400">
                <a:latin typeface="Verdana" panose="020B0604030504040204" pitchFamily="34" charset="0"/>
              </a:rPr>
              <a:t> Test protocol, results and/or analysis of material for release of EtO</a:t>
            </a:r>
          </a:p>
          <a:p>
            <a:pPr eaLnBrk="1" hangingPunct="1">
              <a:spcBef>
                <a:spcPct val="0"/>
              </a:spcBef>
              <a:buFont typeface="Wingdings" panose="05000000000000000000" pitchFamily="2" charset="2"/>
              <a:buChar char="§"/>
            </a:pPr>
            <a:r>
              <a:rPr lang="en-US" altLang="en-US" sz="1400">
                <a:latin typeface="Verdana" panose="020B0604030504040204" pitchFamily="34" charset="0"/>
              </a:rPr>
              <a:t> Description of operation exempted and how data supports exemption</a:t>
            </a:r>
          </a:p>
          <a:p>
            <a:pPr eaLnBrk="1" hangingPunct="1">
              <a:spcBef>
                <a:spcPct val="0"/>
              </a:spcBef>
              <a:buFont typeface="Wingdings" panose="05000000000000000000" pitchFamily="2" charset="2"/>
              <a:buChar char="§"/>
            </a:pPr>
            <a:r>
              <a:rPr lang="en-US" altLang="en-US" sz="1400">
                <a:latin typeface="Verdana" panose="020B0604030504040204" pitchFamily="34" charset="0"/>
              </a:rPr>
              <a:t> Other data relevant to operation, materials, processing or employee exposures covered in exemption</a:t>
            </a:r>
          </a:p>
          <a:p>
            <a:endParaRPr lang="en-US" altLang="en-US"/>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7D86AD-7004-47ED-99F2-4DA2ED0A4DDD}" type="slidenum">
              <a:rPr lang="en-US" altLang="en-US">
                <a:latin typeface="Arial" panose="020B0604020202020204" pitchFamily="34" charset="0"/>
              </a:rPr>
              <a:pPr eaLnBrk="1" hangingPunct="1">
                <a:spcBef>
                  <a:spcPct val="0"/>
                </a:spcBef>
              </a:pPr>
              <a:t>73</a:t>
            </a:fld>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Exposure Measurements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Keep accurate records of all measurements taken to monitor employee exposure to EtO:</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Date of measurement</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Operation monitored involving EtO exposure</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Sampling and analytical methods used/evidence of their accuracy</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Number, duration and results of samples</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Type of protective devices worn, if any;</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 Name, social security number and exposure of Employees represented.</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Records are maintained for 30 years per 29 CFR 1910.1020</a:t>
            </a:r>
          </a:p>
          <a:p>
            <a:endParaRPr lang="en-US" altLang="en-US"/>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A70094F-AE2E-4C38-BD9E-5D65FC96DC56}" type="slidenum">
              <a:rPr lang="en-US" altLang="en-US">
                <a:latin typeface="Arial" panose="020B0604020202020204" pitchFamily="34" charset="0"/>
              </a:rPr>
              <a:pPr eaLnBrk="1" hangingPunct="1">
                <a:spcBef>
                  <a:spcPct val="0"/>
                </a:spcBef>
              </a:pPr>
              <a:t>74</a:t>
            </a:fld>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Medical Surveillance Records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Maintain record for each employee subject to medical surveillance.</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Include:</a:t>
            </a: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Name and social security number</a:t>
            </a: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Physicians’ written opinions</a:t>
            </a: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Any employee medical complaints related to EtO exposure</a:t>
            </a:r>
          </a:p>
          <a:p>
            <a:pPr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Copy of information provided to physician as required by this standard</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Maintain this record for the duration of employment plus 30 years per 29 CFR 1910.1020</a:t>
            </a:r>
          </a:p>
          <a:p>
            <a:endParaRPr lang="en-US" altLang="en-US"/>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23AFD3-6395-4394-9B7D-DD38291F3345}" type="slidenum">
              <a:rPr lang="en-US" altLang="en-US">
                <a:latin typeface="Arial" panose="020B0604020202020204" pitchFamily="34" charset="0"/>
              </a:rPr>
              <a:pPr eaLnBrk="1" hangingPunct="1">
                <a:spcBef>
                  <a:spcPct val="0"/>
                </a:spcBef>
              </a:pPr>
              <a:t>75</a:t>
            </a:fld>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Employer will make above records available, upon written request.</a:t>
            </a:r>
          </a:p>
          <a:p>
            <a:r>
              <a:rPr lang="en-US" altLang="en-US" sz="1400">
                <a:latin typeface="Verdana" panose="020B0604030504040204" pitchFamily="34" charset="0"/>
                <a:ea typeface="Verdana" panose="020B0604030504040204" pitchFamily="34" charset="0"/>
                <a:cs typeface="Verdana" panose="020B0604030504040204" pitchFamily="34" charset="0"/>
              </a:rPr>
              <a:t>All records which are required to be maintained.</a:t>
            </a:r>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7E6FC56-3708-47F7-BD30-E516C8A810C2}" type="slidenum">
              <a:rPr lang="en-US" altLang="en-US">
                <a:latin typeface="Arial" panose="020B0604020202020204" pitchFamily="34" charset="0"/>
              </a:rPr>
              <a:pPr eaLnBrk="1" hangingPunct="1">
                <a:spcBef>
                  <a:spcPct val="0"/>
                </a:spcBef>
              </a:pPr>
              <a:t>76</a:t>
            </a:fld>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“Director” means the Director of the National Institute for Occupational Safety and Health, U.S. Department of Health and Human Services, or designee. (1910.1047(b) Definitions)</a:t>
            </a:r>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A15F5B4-46CF-4349-83B5-D8CCE21C8D41}" type="slidenum">
              <a:rPr lang="en-US" altLang="en-US">
                <a:latin typeface="Arial" panose="020B0604020202020204" pitchFamily="34" charset="0"/>
              </a:rPr>
              <a:pPr eaLnBrk="1" hangingPunct="1">
                <a:spcBef>
                  <a:spcPct val="0"/>
                </a:spcBef>
              </a:pPr>
              <a:t>77</a:t>
            </a:fld>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Although Non-Mandatory, the supplemental information in these appendices will aid you in structuring your in-house program.</a:t>
            </a: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F2D1442-217E-43C9-AFDB-AFC7FF2E6959}" type="slidenum">
              <a:rPr lang="en-US" altLang="en-US">
                <a:latin typeface="Arial" panose="020B0604020202020204" pitchFamily="34" charset="0"/>
              </a:rPr>
              <a:pPr eaLnBrk="1" hangingPunct="1">
                <a:spcBef>
                  <a:spcPct val="0"/>
                </a:spcBef>
              </a:pPr>
              <a:t>78</a:t>
            </a:fld>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Summary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Determine if products contain Ethylene oxide or derivatives.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If so, take proper precautions.</a:t>
            </a:r>
          </a:p>
          <a:p>
            <a:pPr eaLnBrk="1" hangingPunct="1">
              <a:spcBef>
                <a:spcPct val="0"/>
              </a:spcBef>
              <a:buFont typeface="Courier New" panose="02070309020205020404" pitchFamily="49" charset="0"/>
              <a:buChar char="o"/>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If employed in an industry involved in Ethylene oxide production or the production of any of its “relatives” recognize the employer must take specific actions to  </a:t>
            </a:r>
            <a:br>
              <a:rPr lang="en-US" altLang="en-US" sz="1400">
                <a:latin typeface="Verdana" panose="020B0604030504040204" pitchFamily="34" charset="0"/>
                <a:ea typeface="Verdana" panose="020B0604030504040204" pitchFamily="34" charset="0"/>
                <a:cs typeface="Verdana" panose="020B0604030504040204" pitchFamily="34" charset="0"/>
              </a:rPr>
            </a:br>
            <a:r>
              <a:rPr lang="en-US" altLang="en-US" sz="1400">
                <a:latin typeface="Verdana" panose="020B0604030504040204" pitchFamily="34" charset="0"/>
                <a:ea typeface="Verdana" panose="020B0604030504040204" pitchFamily="34" charset="0"/>
                <a:cs typeface="Verdana" panose="020B0604030504040204" pitchFamily="34" charset="0"/>
              </a:rPr>
              <a:t>   reduce the hazard to employees.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Understand the safety requirements and regulations governing working around and handling such products.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Adopt and use best practices and proper PPE to limit your exposure thereby reducing your consequences.</a:t>
            </a:r>
          </a:p>
          <a:p>
            <a:endParaRPr lang="en-US" altLang="en-US"/>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40DEB29-C7AB-4972-A3BA-F87440C399B2}" type="slidenum">
              <a:rPr lang="en-US" altLang="en-US">
                <a:latin typeface="Arial" panose="020B0604020202020204" pitchFamily="34" charset="0"/>
              </a:rPr>
              <a:pPr eaLnBrk="1" hangingPunct="1">
                <a:spcBef>
                  <a:spcPct val="0"/>
                </a:spcBef>
              </a:pPr>
              <a:t>79</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applicability is stated in 29 CFR 1910.1047(a)(1), also indicating it applies to EtO with the Chemical Abstract Service Registry No. 75-21-8 for specific reference.</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A26FFEE-03DE-4A71-AE12-EDB6304E22A8}"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B2EF98-43E2-43AC-ABD7-9D07B5298C81}" type="slidenum">
              <a:rPr lang="en-US" altLang="en-US"/>
              <a:pPr eaLnBrk="1" hangingPunct="1"/>
              <a:t>82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If an employer is exempt from the standard, then is exempt from monitoring requirements if objective data demonstrates such exemption. Data might be generated by the employer, obtained from manufacturers, industry studies, or trade associations. Maintain data for as long as employer relies on it for exemption</a:t>
            </a:r>
            <a:r>
              <a:rPr lang="en-US" altLang="en-US"/>
              <a:t>. </a:t>
            </a:r>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33CD1B0-CC0C-472C-B763-9F88F9BBB60D}"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fld id="{1D6F2D30-4389-4F68-B3D6-F37D00991372}" type="slidenum">
              <a:rPr lang="en-US" altLang="en-US"/>
              <a:pPr/>
              <a:t>‹#›</a:t>
            </a:fld>
            <a:endParaRPr lang="en-US" altLang="en-US"/>
          </a:p>
        </p:txBody>
      </p:sp>
    </p:spTree>
    <p:extLst>
      <p:ext uri="{BB962C8B-B14F-4D97-AF65-F5344CB8AC3E}">
        <p14:creationId xmlns:p14="http://schemas.microsoft.com/office/powerpoint/2010/main" val="41472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4DDB8D-04E5-41C2-B9D5-023A2ED213C1}" type="slidenum">
              <a:rPr lang="en-US" altLang="en-US"/>
              <a:pPr/>
              <a:t>‹#›</a:t>
            </a:fld>
            <a:endParaRPr lang="en-US" altLang="en-US"/>
          </a:p>
        </p:txBody>
      </p:sp>
    </p:spTree>
    <p:extLst>
      <p:ext uri="{BB962C8B-B14F-4D97-AF65-F5344CB8AC3E}">
        <p14:creationId xmlns:p14="http://schemas.microsoft.com/office/powerpoint/2010/main" val="239388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0EF8242-50AA-4B15-B25E-8B480F347017}" type="slidenum">
              <a:rPr lang="en-US" altLang="en-US"/>
              <a:pPr/>
              <a:t>‹#›</a:t>
            </a:fld>
            <a:endParaRPr lang="en-US" altLang="en-US"/>
          </a:p>
        </p:txBody>
      </p:sp>
    </p:spTree>
    <p:extLst>
      <p:ext uri="{BB962C8B-B14F-4D97-AF65-F5344CB8AC3E}">
        <p14:creationId xmlns:p14="http://schemas.microsoft.com/office/powerpoint/2010/main" val="257868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FC7F7C5-8377-4457-A9BF-2A632F2399A0}" type="slidenum">
              <a:rPr lang="en-US" altLang="en-US"/>
              <a:pPr/>
              <a:t>‹#›</a:t>
            </a:fld>
            <a:endParaRPr lang="en-US" altLang="en-US"/>
          </a:p>
        </p:txBody>
      </p:sp>
    </p:spTree>
    <p:extLst>
      <p:ext uri="{BB962C8B-B14F-4D97-AF65-F5344CB8AC3E}">
        <p14:creationId xmlns:p14="http://schemas.microsoft.com/office/powerpoint/2010/main" val="37503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1C27BC-0436-4A9E-B27B-5B0932FC4E67}" type="slidenum">
              <a:rPr lang="en-US" altLang="en-US"/>
              <a:pPr/>
              <a:t>‹#›</a:t>
            </a:fld>
            <a:endParaRPr lang="en-US" altLang="en-US"/>
          </a:p>
        </p:txBody>
      </p:sp>
    </p:spTree>
    <p:extLst>
      <p:ext uri="{BB962C8B-B14F-4D97-AF65-F5344CB8AC3E}">
        <p14:creationId xmlns:p14="http://schemas.microsoft.com/office/powerpoint/2010/main" val="75503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45E651-A014-462A-961B-4A1B3FA0A65A}" type="slidenum">
              <a:rPr lang="en-US" altLang="en-US"/>
              <a:pPr/>
              <a:t>‹#›</a:t>
            </a:fld>
            <a:endParaRPr lang="en-US" altLang="en-US"/>
          </a:p>
        </p:txBody>
      </p:sp>
    </p:spTree>
    <p:extLst>
      <p:ext uri="{BB962C8B-B14F-4D97-AF65-F5344CB8AC3E}">
        <p14:creationId xmlns:p14="http://schemas.microsoft.com/office/powerpoint/2010/main" val="372333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2B54050-13AA-4AEE-86B4-4FD47BA67FBE}" type="slidenum">
              <a:rPr lang="en-US" altLang="en-US"/>
              <a:pPr/>
              <a:t>‹#›</a:t>
            </a:fld>
            <a:endParaRPr lang="en-US" altLang="en-US"/>
          </a:p>
        </p:txBody>
      </p:sp>
    </p:spTree>
    <p:extLst>
      <p:ext uri="{BB962C8B-B14F-4D97-AF65-F5344CB8AC3E}">
        <p14:creationId xmlns:p14="http://schemas.microsoft.com/office/powerpoint/2010/main" val="25402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9ECE486-AC61-4404-9438-F40D7B752C86}" type="slidenum">
              <a:rPr lang="en-US" altLang="en-US"/>
              <a:pPr/>
              <a:t>‹#›</a:t>
            </a:fld>
            <a:endParaRPr lang="en-US" altLang="en-US"/>
          </a:p>
        </p:txBody>
      </p:sp>
    </p:spTree>
    <p:extLst>
      <p:ext uri="{BB962C8B-B14F-4D97-AF65-F5344CB8AC3E}">
        <p14:creationId xmlns:p14="http://schemas.microsoft.com/office/powerpoint/2010/main" val="280549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4A5822C-300D-4437-9D27-70718262DC54}" type="slidenum">
              <a:rPr lang="en-US" altLang="en-US"/>
              <a:pPr/>
              <a:t>‹#›</a:t>
            </a:fld>
            <a:endParaRPr lang="en-US" altLang="en-US"/>
          </a:p>
        </p:txBody>
      </p:sp>
    </p:spTree>
    <p:extLst>
      <p:ext uri="{BB962C8B-B14F-4D97-AF65-F5344CB8AC3E}">
        <p14:creationId xmlns:p14="http://schemas.microsoft.com/office/powerpoint/2010/main" val="318654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07ABD4-FB0B-41E4-A541-D798655CF3F2}" type="slidenum">
              <a:rPr lang="en-US" altLang="en-US"/>
              <a:pPr/>
              <a:t>‹#›</a:t>
            </a:fld>
            <a:endParaRPr lang="en-US" altLang="en-US"/>
          </a:p>
        </p:txBody>
      </p:sp>
    </p:spTree>
    <p:extLst>
      <p:ext uri="{BB962C8B-B14F-4D97-AF65-F5344CB8AC3E}">
        <p14:creationId xmlns:p14="http://schemas.microsoft.com/office/powerpoint/2010/main" val="343547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DB6D158-18EF-4FF3-8AB6-0AF5AD8B418D}" type="slidenum">
              <a:rPr lang="en-US" altLang="en-US"/>
              <a:pPr/>
              <a:t>‹#›</a:t>
            </a:fld>
            <a:endParaRPr lang="en-US" altLang="en-US"/>
          </a:p>
        </p:txBody>
      </p:sp>
    </p:spTree>
    <p:extLst>
      <p:ext uri="{BB962C8B-B14F-4D97-AF65-F5344CB8AC3E}">
        <p14:creationId xmlns:p14="http://schemas.microsoft.com/office/powerpoint/2010/main" val="341780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611FED-BF91-413A-8484-F5EB018E95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www.osha.gov/"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4.jpe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73.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osha.gov/"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icis.com/v2/chemicals/9075773/ethylene+oxide/process.html"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hyperlink" Target="https://www.facebook.com/BWCPATHS" TargetMode="External"/><Relationship Id="rId4" Type="http://schemas.openxmlformats.org/officeDocument/2006/relationships/image" Target="../media/image77.jpe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307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a:t>
            </a:r>
          </a:p>
        </p:txBody>
      </p:sp>
      <p:sp>
        <p:nvSpPr>
          <p:cNvPr id="3078" name="Title 15"/>
          <p:cNvSpPr>
            <a:spLocks noGrp="1"/>
          </p:cNvSpPr>
          <p:nvPr>
            <p:ph type="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Ethylene Oxide Safety</a:t>
            </a:r>
          </a:p>
        </p:txBody>
      </p:sp>
      <p:sp>
        <p:nvSpPr>
          <p:cNvPr id="3079" name="Content Placeholder 16"/>
          <p:cNvSpPr>
            <a:spLocks noGrp="1"/>
          </p:cNvSpPr>
          <p:nvPr>
            <p:ph idx="1"/>
          </p:nvPr>
        </p:nvSpPr>
        <p:spPr>
          <a:xfrm>
            <a:off x="457200" y="1295400"/>
            <a:ext cx="8229600" cy="4572000"/>
          </a:xfrm>
        </p:spPr>
        <p:txBody>
          <a:bodyPr/>
          <a:lstStyle/>
          <a:p>
            <a:pPr algn="ctr" eaLnBrk="1" hangingPunct="1">
              <a:buFontTx/>
              <a:buNone/>
            </a:pPr>
            <a:r>
              <a:rPr lang="en-US" altLang="en-US" sz="2800" b="1">
                <a:latin typeface="Verdana" panose="020B0604030504040204" pitchFamily="34" charset="0"/>
              </a:rPr>
              <a:t>29 CFR 1910.1047</a:t>
            </a:r>
          </a:p>
          <a:p>
            <a:pPr algn="ctr" eaLnBrk="1" hangingPunct="1">
              <a:buFontTx/>
              <a:buNone/>
            </a:pPr>
            <a:r>
              <a:rPr lang="en-US" altLang="en-US" sz="2800" b="1">
                <a:latin typeface="Verdana" panose="020B0604030504040204" pitchFamily="34" charset="0"/>
              </a:rPr>
              <a:t>Subpart Z</a:t>
            </a:r>
          </a:p>
          <a:p>
            <a:pPr algn="ctr" eaLnBrk="1" hangingPunct="1">
              <a:buFontTx/>
              <a:buNone/>
            </a:pPr>
            <a:r>
              <a:rPr lang="en-US" altLang="en-US" sz="2800" b="1">
                <a:latin typeface="Verdana" panose="020B0604030504040204" pitchFamily="34" charset="0"/>
              </a:rPr>
              <a:t>Ethylene Oxide(EtO)</a:t>
            </a:r>
          </a:p>
          <a:p>
            <a:pPr eaLnBrk="1" hangingPunct="1">
              <a:buFontTx/>
              <a:buNone/>
            </a:pPr>
            <a:endParaRPr lang="en-US" altLang="en-US" sz="2400">
              <a:latin typeface="Verdana" panose="020B0604030504040204" pitchFamily="34" charset="0"/>
            </a:endParaRPr>
          </a:p>
        </p:txBody>
      </p:sp>
      <p:sp>
        <p:nvSpPr>
          <p:cNvPr id="3080" name="Rectangle 10"/>
          <p:cNvSpPr>
            <a:spLocks noChangeArrowheads="1"/>
          </p:cNvSpPr>
          <p:nvPr/>
        </p:nvSpPr>
        <p:spPr bwMode="auto">
          <a:xfrm>
            <a:off x="6477000" y="914400"/>
            <a:ext cx="2438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i="1">
                <a:latin typeface="Verdana" panose="020B0604030504040204" pitchFamily="34" charset="0"/>
              </a:rPr>
              <a:t>Bureau of Workers’ Compensation</a:t>
            </a:r>
          </a:p>
          <a:p>
            <a:pPr algn="ctr" eaLnBrk="1" hangingPunct="1">
              <a:spcBef>
                <a:spcPct val="0"/>
              </a:spcBef>
              <a:buFontTx/>
              <a:buNone/>
            </a:pPr>
            <a:r>
              <a:rPr lang="en-US" altLang="en-US" sz="900" i="1">
                <a:latin typeface="Verdana" panose="020B0604030504040204" pitchFamily="34" charset="0"/>
              </a:rPr>
              <a:t>PA Training for Health &amp; Safety </a:t>
            </a:r>
            <a:br>
              <a:rPr lang="en-US" altLang="en-US" sz="900" i="1">
                <a:latin typeface="Verdana" panose="020B0604030504040204" pitchFamily="34" charset="0"/>
              </a:rPr>
            </a:br>
            <a:r>
              <a:rPr lang="en-US" altLang="en-US" sz="900" i="1">
                <a:latin typeface="Verdana" panose="020B0604030504040204" pitchFamily="34" charset="0"/>
              </a:rPr>
              <a:t>(PATHS)</a:t>
            </a:r>
          </a:p>
        </p:txBody>
      </p:sp>
      <p:pic>
        <p:nvPicPr>
          <p:cNvPr id="3081" name="Picture 13" descr="C:\Documents and Settings\stlane\My Documents\My Pictures\Ethylene Oxide ppt\ethylene-oxide-250x250.jpg"/>
          <p:cNvPicPr>
            <a:picLocks noChangeAspect="1" noChangeArrowheads="1"/>
          </p:cNvPicPr>
          <p:nvPr/>
        </p:nvPicPr>
        <p:blipFill>
          <a:blip r:embed="rId5">
            <a:extLst>
              <a:ext uri="{28A0092B-C50C-407E-A947-70E740481C1C}">
                <a14:useLocalDpi xmlns:a14="http://schemas.microsoft.com/office/drawing/2010/main" val="0"/>
              </a:ext>
            </a:extLst>
          </a:blip>
          <a:srcRect l="21600" r="18401"/>
          <a:stretch>
            <a:fillRect/>
          </a:stretch>
        </p:blipFill>
        <p:spPr bwMode="auto">
          <a:xfrm>
            <a:off x="6553200" y="2819400"/>
            <a:ext cx="1600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1" descr="C:\Documents and Settings\stlane\My Documents\My Pictures\Ethylene Oxide ppt\K459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505200"/>
            <a:ext cx="29702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12293"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a:t>
            </a:r>
          </a:p>
        </p:txBody>
      </p:sp>
      <p:sp>
        <p:nvSpPr>
          <p:cNvPr id="12294"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29 CFR 1910.1047, Subpart Z</a:t>
            </a:r>
          </a:p>
        </p:txBody>
      </p:sp>
      <p:sp>
        <p:nvSpPr>
          <p:cNvPr id="12295" name="Content Placeholder 12"/>
          <p:cNvSpPr txBox="1">
            <a:spLocks/>
          </p:cNvSpPr>
          <p:nvPr/>
        </p:nvSpPr>
        <p:spPr bwMode="auto">
          <a:xfrm>
            <a:off x="457200" y="1219200"/>
            <a:ext cx="838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This Ethylene Oxide standard does </a:t>
            </a:r>
            <a:r>
              <a:rPr lang="en-US" altLang="en-US" sz="2400">
                <a:solidFill>
                  <a:srgbClr val="FF0000"/>
                </a:solidFill>
                <a:latin typeface="Verdana" panose="020B0604030504040204" pitchFamily="34" charset="0"/>
              </a:rPr>
              <a:t>NOT</a:t>
            </a:r>
            <a:r>
              <a:rPr lang="en-US" altLang="en-US" sz="2400">
                <a:latin typeface="Verdana" panose="020B0604030504040204" pitchFamily="34" charset="0"/>
              </a:rPr>
              <a:t> apply: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Where products containing EtO are exempt. </a:t>
            </a:r>
          </a:p>
          <a:p>
            <a:pPr eaLnBrk="1" hangingPunct="1">
              <a:spcBef>
                <a:spcPct val="0"/>
              </a:spcBef>
              <a:buFontTx/>
              <a:buNone/>
            </a:pPr>
            <a:r>
              <a:rPr lang="en-US" altLang="en-US" sz="2400">
                <a:latin typeface="Verdana" panose="020B0604030504040204" pitchFamily="34" charset="0"/>
              </a:rPr>
              <a:t>The employer shall maintain records of data supporting the exemption.</a:t>
            </a:r>
          </a:p>
          <a:p>
            <a:pPr eaLnBrk="1" hangingPunct="1">
              <a:spcBef>
                <a:spcPct val="0"/>
              </a:spcBef>
              <a:buFontTx/>
              <a:buNone/>
            </a:pPr>
            <a:endParaRPr lang="en-US" altLang="en-US" sz="2400">
              <a:latin typeface="Verdana" panose="020B0604030504040204" pitchFamily="34" charset="0"/>
            </a:endParaRPr>
          </a:p>
        </p:txBody>
      </p:sp>
      <p:pic>
        <p:nvPicPr>
          <p:cNvPr id="12296" name="Picture 8" descr="C:\Documents and Settings\stlane\My Documents\My Pictures\Ethylene Oxide ppt\1010040473.jpg"/>
          <p:cNvPicPr>
            <a:picLocks noChangeAspect="1" noChangeArrowheads="1"/>
          </p:cNvPicPr>
          <p:nvPr/>
        </p:nvPicPr>
        <p:blipFill>
          <a:blip r:embed="rId5">
            <a:extLst>
              <a:ext uri="{28A0092B-C50C-407E-A947-70E740481C1C}">
                <a14:useLocalDpi xmlns:a14="http://schemas.microsoft.com/office/drawing/2010/main" val="0"/>
              </a:ext>
            </a:extLst>
          </a:blip>
          <a:srcRect l="8824" t="11765" r="5882" b="14706"/>
          <a:stretch>
            <a:fillRect/>
          </a:stretch>
        </p:blipFill>
        <p:spPr bwMode="auto">
          <a:xfrm>
            <a:off x="4953000" y="3733800"/>
            <a:ext cx="16795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8"/>
          <p:cNvSpPr txBox="1">
            <a:spLocks noChangeArrowheads="1"/>
          </p:cNvSpPr>
          <p:nvPr/>
        </p:nvSpPr>
        <p:spPr bwMode="auto">
          <a:xfrm>
            <a:off x="5105400" y="41910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Exemption Data</a:t>
            </a:r>
          </a:p>
        </p:txBody>
      </p:sp>
      <p:pic>
        <p:nvPicPr>
          <p:cNvPr id="12298" name="Picture 9" descr="C:\Documents and Settings\stlane\My Documents\My Pictures\Ethylene Oxide ppt\1910-Premium-CF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657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1331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11</a:t>
            </a:r>
          </a:p>
        </p:txBody>
      </p:sp>
      <p:sp>
        <p:nvSpPr>
          <p:cNvPr id="1331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OSHA General Duty Clause</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3320" name="Rectangle 7"/>
          <p:cNvSpPr>
            <a:spLocks noChangeArrowheads="1"/>
          </p:cNvSpPr>
          <p:nvPr/>
        </p:nvSpPr>
        <p:spPr bwMode="auto">
          <a:xfrm>
            <a:off x="533400" y="13716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Section 5(a)(1)of the OSH Act, (the General Duty Clause) where employers must </a:t>
            </a:r>
          </a:p>
          <a:p>
            <a:pPr eaLnBrk="1" hangingPunct="1">
              <a:spcBef>
                <a:spcPct val="0"/>
              </a:spcBef>
              <a:buFontTx/>
              <a:buNone/>
            </a:pPr>
            <a:endParaRPr lang="en-US" altLang="en-US" sz="2400">
              <a:latin typeface="Verdana" panose="020B0604030504040204" pitchFamily="34" charset="0"/>
            </a:endParaRPr>
          </a:p>
          <a:p>
            <a:pPr algn="ctr" eaLnBrk="1" hangingPunct="1">
              <a:spcBef>
                <a:spcPct val="0"/>
              </a:spcBef>
              <a:buFontTx/>
              <a:buNone/>
            </a:pPr>
            <a:r>
              <a:rPr lang="en-US" altLang="en-US" sz="2400">
                <a:solidFill>
                  <a:srgbClr val="0000FF"/>
                </a:solidFill>
                <a:latin typeface="Verdana" panose="020B0604030504040204" pitchFamily="34" charset="0"/>
              </a:rPr>
              <a:t>“…Furnish to each of his employees … a place of employment … free from recognized hazards that are causing or are likely to cause death or serious physical harm to his employees."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Section 5(a)(2) requires employers to "comply with occupational safety and health standards promulgated under this Act."</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1434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12</a:t>
            </a:r>
          </a:p>
        </p:txBody>
      </p:sp>
      <p:sp>
        <p:nvSpPr>
          <p:cNvPr id="1434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Ethylene Oxide</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4344" name="Rectangle 7"/>
          <p:cNvSpPr>
            <a:spLocks noChangeArrowheads="1"/>
          </p:cNvSpPr>
          <p:nvPr/>
        </p:nvSpPr>
        <p:spPr bwMode="auto">
          <a:xfrm>
            <a:off x="609600" y="1371600"/>
            <a:ext cx="4876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Also known as:</a:t>
            </a:r>
          </a:p>
          <a:p>
            <a:pPr eaLnBrk="1" hangingPunct="1">
              <a:spcBef>
                <a:spcPct val="0"/>
              </a:spcBef>
              <a:buFontTx/>
              <a:buNone/>
            </a:pPr>
            <a:endParaRPr lang="en-US" altLang="en-US" sz="14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Dimethylene Oxide</a:t>
            </a:r>
          </a:p>
          <a:p>
            <a:pPr eaLnBrk="1" hangingPunct="1">
              <a:spcBef>
                <a:spcPct val="0"/>
              </a:spcBef>
              <a:buFont typeface="Wingdings" panose="05000000000000000000" pitchFamily="2" charset="2"/>
              <a:buChar char="§"/>
            </a:pPr>
            <a:r>
              <a:rPr lang="en-US" altLang="en-US" sz="2400">
                <a:latin typeface="Verdana" panose="020B0604030504040204" pitchFamily="34" charset="0"/>
              </a:rPr>
              <a:t> 1,2-Epoxyethane</a:t>
            </a:r>
          </a:p>
          <a:p>
            <a:pPr eaLnBrk="1" hangingPunct="1">
              <a:spcBef>
                <a:spcPct val="0"/>
              </a:spcBef>
              <a:buFont typeface="Wingdings" panose="05000000000000000000" pitchFamily="2" charset="2"/>
              <a:buChar char="§"/>
            </a:pPr>
            <a:r>
              <a:rPr lang="en-US" altLang="en-US" sz="2400">
                <a:latin typeface="Verdana" panose="020B0604030504040204" pitchFamily="34" charset="0"/>
              </a:rPr>
              <a:t> Oxinane</a:t>
            </a:r>
          </a:p>
          <a:p>
            <a:pPr eaLnBrk="1" hangingPunct="1">
              <a:spcBef>
                <a:spcPct val="0"/>
              </a:spcBef>
              <a:buFont typeface="Wingdings" panose="05000000000000000000" pitchFamily="2" charset="2"/>
              <a:buChar char="§"/>
            </a:pPr>
            <a:r>
              <a:rPr lang="en-US" altLang="en-US" sz="2400">
                <a:latin typeface="Verdana" panose="020B0604030504040204" pitchFamily="34" charset="0"/>
              </a:rPr>
              <a:t> EtO</a:t>
            </a:r>
          </a:p>
          <a:p>
            <a:pPr eaLnBrk="1" hangingPunct="1">
              <a:spcBef>
                <a:spcPct val="0"/>
              </a:spcBef>
              <a:buFontTx/>
              <a:buNone/>
            </a:pPr>
            <a:endParaRPr lang="en-US" altLang="en-US" sz="1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Global demand for ethylene oxide is forecast to grow at a rate of 5% per year from 2009 to 2014, and around 3% per year from 2014 to 2019*</a:t>
            </a:r>
            <a:endParaRPr lang="en-US" altLang="en-US" sz="2400" u="sng">
              <a:latin typeface="Verdana" panose="020B0604030504040204" pitchFamily="34" charset="0"/>
            </a:endParaRPr>
          </a:p>
          <a:p>
            <a:pPr eaLnBrk="1" hangingPunct="1">
              <a:spcBef>
                <a:spcPct val="0"/>
              </a:spcBef>
              <a:buFontTx/>
              <a:buNone/>
            </a:pPr>
            <a:endParaRPr lang="en-US" altLang="en-US" sz="2400">
              <a:latin typeface="Verdana" panose="020B0604030504040204" pitchFamily="34" charset="0"/>
            </a:endParaRPr>
          </a:p>
        </p:txBody>
      </p:sp>
      <p:pic>
        <p:nvPicPr>
          <p:cNvPr id="14345" name="Picture 9" descr="C:\Documents and Settings\stlane\My Documents\My Pictures\Ethylene Oxide ppt\eto plant jap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4650" y="2133600"/>
            <a:ext cx="287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1536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13</a:t>
            </a:r>
          </a:p>
        </p:txBody>
      </p:sp>
      <p:sp>
        <p:nvSpPr>
          <p:cNvPr id="15366"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Ethylene Oxide</a:t>
            </a: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5368" name="Rectangle 7"/>
          <p:cNvSpPr>
            <a:spLocks noChangeArrowheads="1"/>
          </p:cNvSpPr>
          <p:nvPr/>
        </p:nvSpPr>
        <p:spPr bwMode="auto">
          <a:xfrm>
            <a:off x="381000" y="1219200"/>
            <a:ext cx="6324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Initially made using ethylene chlorohydrin as an intermediate </a:t>
            </a:r>
          </a:p>
          <a:p>
            <a:pPr eaLnBrk="1" hangingPunct="1">
              <a:spcBef>
                <a:spcPct val="0"/>
              </a:spcBef>
              <a:buFontTx/>
              <a:buNone/>
            </a:pPr>
            <a:r>
              <a:rPr lang="en-US" altLang="en-US" sz="2400">
                <a:latin typeface="Verdana" panose="020B0604030504040204" pitchFamily="34" charset="0"/>
              </a:rPr>
              <a:t>but now by the direct oxidation </a:t>
            </a:r>
          </a:p>
          <a:p>
            <a:pPr eaLnBrk="1" hangingPunct="1">
              <a:spcBef>
                <a:spcPct val="0"/>
              </a:spcBef>
              <a:buFontTx/>
              <a:buNone/>
            </a:pPr>
            <a:r>
              <a:rPr lang="en-US" altLang="en-US" sz="2400">
                <a:latin typeface="Verdana" panose="020B0604030504040204" pitchFamily="34" charset="0"/>
              </a:rPr>
              <a:t>of ethylene with air or oxygen in </a:t>
            </a:r>
          </a:p>
          <a:p>
            <a:pPr eaLnBrk="1" hangingPunct="1">
              <a:spcBef>
                <a:spcPct val="0"/>
              </a:spcBef>
              <a:buFontTx/>
              <a:buNone/>
            </a:pPr>
            <a:r>
              <a:rPr lang="en-US" altLang="en-US" sz="2400">
                <a:latin typeface="Verdana" panose="020B0604030504040204" pitchFamily="34" charset="0"/>
              </a:rPr>
              <a:t>presence of silver oxide catalyst.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OSHA has concluded that </a:t>
            </a:r>
          </a:p>
          <a:p>
            <a:pPr eaLnBrk="1" hangingPunct="1">
              <a:spcBef>
                <a:spcPct val="0"/>
              </a:spcBef>
              <a:buFontTx/>
              <a:buNone/>
            </a:pPr>
            <a:r>
              <a:rPr lang="en-US" altLang="en-US" sz="2400">
                <a:latin typeface="Verdana" panose="020B0604030504040204" pitchFamily="34" charset="0"/>
              </a:rPr>
              <a:t>Ethylene oxide “should </a:t>
            </a:r>
          </a:p>
          <a:p>
            <a:pPr eaLnBrk="1" hangingPunct="1">
              <a:spcBef>
                <a:spcPct val="0"/>
              </a:spcBef>
              <a:buFontTx/>
              <a:buNone/>
            </a:pPr>
            <a:r>
              <a:rPr lang="en-US" altLang="en-US" sz="2400">
                <a:latin typeface="Verdana" panose="020B0604030504040204" pitchFamily="34" charset="0"/>
              </a:rPr>
              <a:t>be regarded as a </a:t>
            </a:r>
          </a:p>
          <a:p>
            <a:pPr eaLnBrk="1" hangingPunct="1">
              <a:spcBef>
                <a:spcPct val="0"/>
              </a:spcBef>
              <a:buFontTx/>
              <a:buNone/>
            </a:pPr>
            <a:r>
              <a:rPr lang="en-US" altLang="en-US" sz="2400">
                <a:latin typeface="Verdana" panose="020B0604030504040204" pitchFamily="34" charset="0"/>
              </a:rPr>
              <a:t>potential human </a:t>
            </a:r>
          </a:p>
          <a:p>
            <a:pPr eaLnBrk="1" hangingPunct="1">
              <a:spcBef>
                <a:spcPct val="0"/>
              </a:spcBef>
              <a:buFontTx/>
              <a:buNone/>
            </a:pPr>
            <a:r>
              <a:rPr lang="en-US" altLang="en-US" sz="2400">
                <a:latin typeface="Verdana" panose="020B0604030504040204" pitchFamily="34" charset="0"/>
              </a:rPr>
              <a:t>carcinogen”</a:t>
            </a:r>
          </a:p>
        </p:txBody>
      </p:sp>
      <p:pic>
        <p:nvPicPr>
          <p:cNvPr id="15369" name="Picture 9" descr="C:\Documents and Settings\stlane\My Documents\My Pictures\schemae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962400"/>
            <a:ext cx="46482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C:\Documents and Settings\stlane\My Documents\My Pictures\Ethylene Oxide ppt\epoxyproduc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133600"/>
            <a:ext cx="26670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1638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14</a:t>
            </a:r>
          </a:p>
        </p:txBody>
      </p:sp>
      <p:sp>
        <p:nvSpPr>
          <p:cNvPr id="16390"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Ethylene Oxide Properties</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6392" name="Rectangle 7"/>
          <p:cNvSpPr>
            <a:spLocks noChangeArrowheads="1"/>
          </p:cNvSpPr>
          <p:nvPr/>
        </p:nvSpPr>
        <p:spPr bwMode="auto">
          <a:xfrm>
            <a:off x="533400" y="1295400"/>
            <a:ext cx="4953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1800">
                <a:latin typeface="Verdana" panose="020B0604030504040204" pitchFamily="34" charset="0"/>
              </a:rPr>
              <a:t>IDLH: Ca (800ppm) Carcinogen</a:t>
            </a:r>
          </a:p>
          <a:p>
            <a:pPr eaLnBrk="1" hangingPunct="1">
              <a:lnSpc>
                <a:spcPct val="90000"/>
              </a:lnSpc>
              <a:spcBef>
                <a:spcPct val="0"/>
              </a:spcBef>
              <a:buFontTx/>
              <a:buNone/>
            </a:pPr>
            <a:r>
              <a:rPr lang="en-US" altLang="en-US" sz="1800">
                <a:latin typeface="Verdana" panose="020B0604030504040204" pitchFamily="34" charset="0"/>
              </a:rPr>
              <a:t>OSHA PEL: TWA 1.0 PPM</a:t>
            </a:r>
          </a:p>
          <a:p>
            <a:pPr eaLnBrk="1" hangingPunct="1">
              <a:lnSpc>
                <a:spcPct val="90000"/>
              </a:lnSpc>
              <a:spcBef>
                <a:spcPct val="0"/>
              </a:spcBef>
              <a:buFontTx/>
              <a:buNone/>
            </a:pPr>
            <a:r>
              <a:rPr lang="en-US" altLang="en-US" sz="1800">
                <a:latin typeface="Verdana" panose="020B0604030504040204" pitchFamily="34" charset="0"/>
              </a:rPr>
              <a:t>STEL: 5 PPM as a 15-minute Excursion</a:t>
            </a:r>
          </a:p>
          <a:p>
            <a:pPr eaLnBrk="1" hangingPunct="1">
              <a:lnSpc>
                <a:spcPct val="90000"/>
              </a:lnSpc>
              <a:spcBef>
                <a:spcPct val="0"/>
              </a:spcBef>
              <a:buFontTx/>
              <a:buNone/>
            </a:pPr>
            <a:r>
              <a:rPr lang="en-US" altLang="en-US" sz="1800">
                <a:latin typeface="Verdana" panose="020B0604030504040204" pitchFamily="34" charset="0"/>
              </a:rPr>
              <a:t>Colorless, odorless gas or liquid. </a:t>
            </a:r>
          </a:p>
          <a:p>
            <a:pPr eaLnBrk="1" hangingPunct="1">
              <a:lnSpc>
                <a:spcPct val="90000"/>
              </a:lnSpc>
              <a:spcBef>
                <a:spcPct val="0"/>
              </a:spcBef>
              <a:buFontTx/>
              <a:buNone/>
            </a:pPr>
            <a:r>
              <a:rPr lang="en-US" altLang="en-US" sz="1800">
                <a:latin typeface="Verdana" panose="020B0604030504040204" pitchFamily="34" charset="0"/>
              </a:rPr>
              <a:t>CAS Number: 75-21-8</a:t>
            </a:r>
          </a:p>
          <a:p>
            <a:pPr eaLnBrk="1" hangingPunct="1">
              <a:lnSpc>
                <a:spcPct val="90000"/>
              </a:lnSpc>
              <a:spcBef>
                <a:spcPct val="0"/>
              </a:spcBef>
              <a:buFontTx/>
              <a:buNone/>
            </a:pPr>
            <a:r>
              <a:rPr lang="en-US" altLang="en-US" sz="1800">
                <a:latin typeface="Verdana" panose="020B0604030504040204" pitchFamily="34" charset="0"/>
              </a:rPr>
              <a:t>MW: 44.1</a:t>
            </a:r>
          </a:p>
          <a:p>
            <a:pPr eaLnBrk="1" hangingPunct="1">
              <a:lnSpc>
                <a:spcPct val="90000"/>
              </a:lnSpc>
              <a:spcBef>
                <a:spcPct val="0"/>
              </a:spcBef>
              <a:buFontTx/>
              <a:buNone/>
            </a:pPr>
            <a:r>
              <a:rPr lang="en-US" altLang="en-US" sz="1800">
                <a:latin typeface="Verdana" panose="020B0604030504040204" pitchFamily="34" charset="0"/>
              </a:rPr>
              <a:t>Boiling Point: 51</a:t>
            </a:r>
            <a:r>
              <a:rPr lang="en-US" altLang="en-US" sz="1800" baseline="30000">
                <a:latin typeface="Verdana" panose="020B0604030504040204" pitchFamily="34" charset="0"/>
              </a:rPr>
              <a:t>o</a:t>
            </a:r>
            <a:r>
              <a:rPr lang="en-US" altLang="en-US" sz="1800">
                <a:latin typeface="Verdana" panose="020B0604030504040204" pitchFamily="34" charset="0"/>
              </a:rPr>
              <a:t>F</a:t>
            </a:r>
          </a:p>
          <a:p>
            <a:pPr eaLnBrk="1" hangingPunct="1">
              <a:lnSpc>
                <a:spcPct val="90000"/>
              </a:lnSpc>
              <a:spcBef>
                <a:spcPct val="0"/>
              </a:spcBef>
              <a:buFontTx/>
              <a:buNone/>
            </a:pPr>
            <a:r>
              <a:rPr lang="en-US" altLang="en-US" sz="1800">
                <a:latin typeface="Verdana" panose="020B0604030504040204" pitchFamily="34" charset="0"/>
              </a:rPr>
              <a:t>Sol: Miscible with water, ether, alcohol</a:t>
            </a:r>
          </a:p>
          <a:p>
            <a:pPr eaLnBrk="1" hangingPunct="1">
              <a:lnSpc>
                <a:spcPct val="90000"/>
              </a:lnSpc>
              <a:spcBef>
                <a:spcPct val="0"/>
              </a:spcBef>
              <a:buFontTx/>
              <a:buNone/>
            </a:pPr>
            <a:r>
              <a:rPr lang="en-US" altLang="en-US" sz="1800">
                <a:latin typeface="Verdana" panose="020B0604030504040204" pitchFamily="34" charset="0"/>
              </a:rPr>
              <a:t>   and most organic solvents</a:t>
            </a:r>
          </a:p>
          <a:p>
            <a:pPr eaLnBrk="1" hangingPunct="1">
              <a:lnSpc>
                <a:spcPct val="90000"/>
              </a:lnSpc>
              <a:spcBef>
                <a:spcPct val="0"/>
              </a:spcBef>
              <a:buFontTx/>
              <a:buNone/>
            </a:pPr>
            <a:r>
              <a:rPr lang="en-US" altLang="en-US" sz="1800">
                <a:latin typeface="Verdana" panose="020B0604030504040204" pitchFamily="34" charset="0"/>
              </a:rPr>
              <a:t>IP: 10.56 eV</a:t>
            </a:r>
          </a:p>
          <a:p>
            <a:pPr eaLnBrk="1" hangingPunct="1">
              <a:lnSpc>
                <a:spcPct val="90000"/>
              </a:lnSpc>
              <a:spcBef>
                <a:spcPct val="0"/>
              </a:spcBef>
              <a:buFontTx/>
              <a:buNone/>
            </a:pPr>
            <a:r>
              <a:rPr lang="en-US" altLang="en-US" sz="1800">
                <a:latin typeface="Verdana" panose="020B0604030504040204" pitchFamily="34" charset="0"/>
              </a:rPr>
              <a:t>RGasD: 1.49 (vapors are minimally</a:t>
            </a:r>
          </a:p>
          <a:p>
            <a:pPr eaLnBrk="1" hangingPunct="1">
              <a:lnSpc>
                <a:spcPct val="90000"/>
              </a:lnSpc>
              <a:spcBef>
                <a:spcPct val="0"/>
              </a:spcBef>
              <a:buFontTx/>
              <a:buNone/>
            </a:pPr>
            <a:r>
              <a:rPr lang="en-US" altLang="en-US" sz="1800">
                <a:latin typeface="Verdana" panose="020B0604030504040204" pitchFamily="34" charset="0"/>
              </a:rPr>
              <a:t>   heavier than air)</a:t>
            </a:r>
          </a:p>
          <a:p>
            <a:pPr eaLnBrk="1" hangingPunct="1">
              <a:lnSpc>
                <a:spcPct val="90000"/>
              </a:lnSpc>
              <a:spcBef>
                <a:spcPct val="0"/>
              </a:spcBef>
              <a:buFontTx/>
              <a:buNone/>
            </a:pPr>
            <a:r>
              <a:rPr lang="en-US" altLang="en-US" sz="1800">
                <a:latin typeface="Verdana" panose="020B0604030504040204" pitchFamily="34" charset="0"/>
              </a:rPr>
              <a:t>Sp.Gr: 0.82 (liquid at 50</a:t>
            </a:r>
            <a:r>
              <a:rPr lang="en-US" altLang="en-US" sz="1800" baseline="30000">
                <a:latin typeface="Verdana" panose="020B0604030504040204" pitchFamily="34" charset="0"/>
              </a:rPr>
              <a:t>o</a:t>
            </a:r>
            <a:r>
              <a:rPr lang="en-US" altLang="en-US" sz="1800">
                <a:latin typeface="Verdana" panose="020B0604030504040204" pitchFamily="34" charset="0"/>
              </a:rPr>
              <a:t>F)</a:t>
            </a:r>
          </a:p>
          <a:p>
            <a:pPr eaLnBrk="1" hangingPunct="1">
              <a:lnSpc>
                <a:spcPct val="90000"/>
              </a:lnSpc>
              <a:spcBef>
                <a:spcPct val="0"/>
              </a:spcBef>
              <a:buFontTx/>
              <a:buNone/>
            </a:pPr>
            <a:r>
              <a:rPr lang="en-US" altLang="en-US" sz="1800">
                <a:latin typeface="Verdana" panose="020B0604030504040204" pitchFamily="34" charset="0"/>
              </a:rPr>
              <a:t>UEL: 100%</a:t>
            </a:r>
          </a:p>
          <a:p>
            <a:pPr eaLnBrk="1" hangingPunct="1">
              <a:lnSpc>
                <a:spcPct val="90000"/>
              </a:lnSpc>
              <a:spcBef>
                <a:spcPct val="0"/>
              </a:spcBef>
              <a:buFontTx/>
              <a:buNone/>
            </a:pPr>
            <a:r>
              <a:rPr lang="en-US" altLang="en-US" sz="1800">
                <a:latin typeface="Verdana" panose="020B0604030504040204" pitchFamily="34" charset="0"/>
              </a:rPr>
              <a:t>LEL: 3.0%</a:t>
            </a:r>
          </a:p>
          <a:p>
            <a:pPr eaLnBrk="1" hangingPunct="1">
              <a:lnSpc>
                <a:spcPct val="90000"/>
              </a:lnSpc>
              <a:spcBef>
                <a:spcPct val="0"/>
              </a:spcBef>
              <a:buFontTx/>
              <a:buNone/>
            </a:pPr>
            <a:r>
              <a:rPr lang="en-US" altLang="en-US" sz="1800">
                <a:latin typeface="Verdana" panose="020B0604030504040204" pitchFamily="34" charset="0"/>
              </a:rPr>
              <a:t>Flammable Gas and highly reactive</a:t>
            </a:r>
          </a:p>
          <a:p>
            <a:pPr eaLnBrk="1" hangingPunct="1">
              <a:lnSpc>
                <a:spcPct val="90000"/>
              </a:lnSpc>
              <a:spcBef>
                <a:spcPct val="0"/>
              </a:spcBef>
              <a:buFontTx/>
              <a:buNone/>
            </a:pPr>
            <a:r>
              <a:rPr lang="en-US" altLang="en-US" sz="1800">
                <a:latin typeface="Verdana" panose="020B0604030504040204" pitchFamily="34" charset="0"/>
              </a:rPr>
              <a:t>Ignition temperature: 804</a:t>
            </a:r>
            <a:r>
              <a:rPr lang="en-US" altLang="en-US" sz="1800" baseline="30000">
                <a:latin typeface="Verdana" panose="020B0604030504040204" pitchFamily="34" charset="0"/>
              </a:rPr>
              <a:t>o</a:t>
            </a:r>
            <a:r>
              <a:rPr lang="en-US" altLang="en-US" sz="1800">
                <a:latin typeface="Verdana" panose="020B0604030504040204" pitchFamily="34" charset="0"/>
              </a:rPr>
              <a:t>F</a:t>
            </a:r>
          </a:p>
        </p:txBody>
      </p:sp>
      <p:pic>
        <p:nvPicPr>
          <p:cNvPr id="16393" name="Picture 11" descr="C:\Documents and Settings\stlane\My Documents\My Pictures\Ethylene Oxide ppt\npgcv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752600"/>
            <a:ext cx="22939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17413"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15</a:t>
            </a:r>
          </a:p>
        </p:txBody>
      </p:sp>
      <p:sp>
        <p:nvSpPr>
          <p:cNvPr id="17414"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Forms/Derivatives</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7416" name="Rectangle 7"/>
          <p:cNvSpPr>
            <a:spLocks noChangeArrowheads="1"/>
          </p:cNvSpPr>
          <p:nvPr/>
        </p:nvSpPr>
        <p:spPr bwMode="auto">
          <a:xfrm>
            <a:off x="381000" y="1219200"/>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Ethylene oxide is used to manufacture:</a:t>
            </a:r>
          </a:p>
          <a:p>
            <a:pPr eaLnBrk="1" hangingPunct="1">
              <a:spcBef>
                <a:spcPct val="0"/>
              </a:spcBef>
              <a:buFont typeface="Wingdings" panose="05000000000000000000" pitchFamily="2" charset="2"/>
              <a:buChar char="§"/>
            </a:pPr>
            <a:r>
              <a:rPr lang="en-US" altLang="en-US" sz="2400">
                <a:latin typeface="Verdana" panose="020B0604030504040204" pitchFamily="34" charset="0"/>
              </a:rPr>
              <a:t> Textiles,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Detergents,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Polyurethane foam</a:t>
            </a:r>
          </a:p>
          <a:p>
            <a:pPr eaLnBrk="1" hangingPunct="1">
              <a:spcBef>
                <a:spcPct val="0"/>
              </a:spcBef>
              <a:buFont typeface="Wingdings" panose="05000000000000000000" pitchFamily="2" charset="2"/>
              <a:buChar char="§"/>
            </a:pPr>
            <a:r>
              <a:rPr lang="en-US" altLang="en-US" sz="2400">
                <a:latin typeface="Verdana" panose="020B0604030504040204" pitchFamily="34" charset="0"/>
              </a:rPr>
              <a:t> Antifreeze,</a:t>
            </a:r>
          </a:p>
          <a:p>
            <a:pPr eaLnBrk="1" hangingPunct="1">
              <a:spcBef>
                <a:spcPct val="0"/>
              </a:spcBef>
              <a:buFont typeface="Wingdings" panose="05000000000000000000" pitchFamily="2" charset="2"/>
              <a:buChar char="§"/>
            </a:pPr>
            <a:r>
              <a:rPr lang="en-US" altLang="en-US" sz="2400">
                <a:latin typeface="Verdana" panose="020B0604030504040204" pitchFamily="34" charset="0"/>
              </a:rPr>
              <a:t> Solvents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Medicines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Adhesives,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Sterilant for food and cosmetics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Sterilization of surgical equipment </a:t>
            </a:r>
          </a:p>
          <a:p>
            <a:pPr eaLnBrk="1" hangingPunct="1">
              <a:spcBef>
                <a:spcPct val="0"/>
              </a:spcBef>
              <a:buFontTx/>
              <a:buNone/>
            </a:pPr>
            <a:r>
              <a:rPr lang="en-US" altLang="en-US" sz="2400">
                <a:latin typeface="Verdana" panose="020B0604030504040204" pitchFamily="34" charset="0"/>
              </a:rPr>
              <a:t>  and plastic devices otherwise </a:t>
            </a:r>
          </a:p>
          <a:p>
            <a:pPr eaLnBrk="1" hangingPunct="1">
              <a:spcBef>
                <a:spcPct val="0"/>
              </a:spcBef>
              <a:buFontTx/>
              <a:buNone/>
            </a:pPr>
            <a:r>
              <a:rPr lang="en-US" altLang="en-US" sz="2400">
                <a:latin typeface="Verdana" panose="020B0604030504040204" pitchFamily="34" charset="0"/>
              </a:rPr>
              <a:t>  damaged by steam </a:t>
            </a:r>
          </a:p>
        </p:txBody>
      </p:sp>
      <p:pic>
        <p:nvPicPr>
          <p:cNvPr id="17417" name="Picture 10" descr="C:\Documents and Settings\stlane\My Documents\My Pictures\thCAOS0WHI.jpg"/>
          <p:cNvPicPr>
            <a:picLocks noChangeAspect="1" noChangeArrowheads="1"/>
          </p:cNvPicPr>
          <p:nvPr/>
        </p:nvPicPr>
        <p:blipFill>
          <a:blip r:embed="rId5">
            <a:extLst>
              <a:ext uri="{28A0092B-C50C-407E-A947-70E740481C1C}">
                <a14:useLocalDpi xmlns:a14="http://schemas.microsoft.com/office/drawing/2010/main" val="0"/>
              </a:ext>
            </a:extLst>
          </a:blip>
          <a:srcRect l="17909" r="16418"/>
          <a:stretch>
            <a:fillRect/>
          </a:stretch>
        </p:blipFill>
        <p:spPr bwMode="auto">
          <a:xfrm>
            <a:off x="7772400" y="2057400"/>
            <a:ext cx="838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C:\Documents and Settings\stlane\My Documents\My Pictures\AdhesivesForHouseUse0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133600"/>
            <a:ext cx="1536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2" descr="C:\Documents and Settings\stlane\My Documents\My Pictures\tara-textil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33600"/>
            <a:ext cx="74453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3" descr="C:\Documents and Settings\stlane\My Documents\My Pictures\fumigation-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810000"/>
            <a:ext cx="26177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1843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16</a:t>
            </a:r>
          </a:p>
        </p:txBody>
      </p:sp>
      <p:sp>
        <p:nvSpPr>
          <p:cNvPr id="18438"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Forms/Derivatives</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8440" name="Rectangle 7"/>
          <p:cNvSpPr>
            <a:spLocks noChangeArrowheads="1"/>
          </p:cNvSpPr>
          <p:nvPr/>
        </p:nvSpPr>
        <p:spPr bwMode="auto">
          <a:xfrm>
            <a:off x="381000" y="1371600"/>
            <a:ext cx="5181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Also used to produce: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Ethylene glycol</a:t>
            </a:r>
          </a:p>
          <a:p>
            <a:pPr eaLnBrk="1" hangingPunct="1">
              <a:spcBef>
                <a:spcPct val="0"/>
              </a:spcBef>
              <a:buFont typeface="Wingdings" panose="05000000000000000000" pitchFamily="2" charset="2"/>
              <a:buChar char="§"/>
            </a:pPr>
            <a:r>
              <a:rPr lang="en-US" altLang="en-US" sz="2400">
                <a:latin typeface="Verdana" panose="020B0604030504040204" pitchFamily="34" charset="0"/>
              </a:rPr>
              <a:t> Non-ionic surfactants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Glycol ethers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Ethanolamines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Miscellaneous chemicals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Fumigants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Cosmetics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Sterilant for food</a:t>
            </a:r>
          </a:p>
        </p:txBody>
      </p:sp>
      <p:pic>
        <p:nvPicPr>
          <p:cNvPr id="18441" name="Picture 2" descr="C:\Documents and Settings\stlane\My Documents\My Pictures\Ethylene Oxide ppt\4bf2d1d8e649e862d58cea65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752600"/>
            <a:ext cx="26146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3" descr="C:\Documents and Settings\stlane\My Documents\My Pictures\Ethylene Oxide ppt\51f6b3a176e7a_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191000"/>
            <a:ext cx="21796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1946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17</a:t>
            </a:r>
          </a:p>
        </p:txBody>
      </p:sp>
      <p:sp>
        <p:nvSpPr>
          <p:cNvPr id="1946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Waste Materials</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9464" name="Rectangle 7"/>
          <p:cNvSpPr>
            <a:spLocks noChangeArrowheads="1"/>
          </p:cNvSpPr>
          <p:nvPr/>
        </p:nvSpPr>
        <p:spPr bwMode="auto">
          <a:xfrm>
            <a:off x="381000" y="1828800"/>
            <a:ext cx="5181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Scrubbers can be used to remove waste gases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Other waste containing EtO may be incinerated by: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-Rotary kiln, or</a:t>
            </a:r>
          </a:p>
          <a:p>
            <a:pPr eaLnBrk="1" hangingPunct="1">
              <a:spcBef>
                <a:spcPct val="0"/>
              </a:spcBef>
              <a:buFontTx/>
              <a:buNone/>
            </a:pPr>
            <a:r>
              <a:rPr lang="en-US" altLang="en-US" sz="2400">
                <a:latin typeface="Verdana" panose="020B0604030504040204" pitchFamily="34" charset="0"/>
              </a:rPr>
              <a:t>	-Fluidized bed incineration</a:t>
            </a:r>
          </a:p>
          <a:p>
            <a:pPr eaLnBrk="1" hangingPunct="1">
              <a:spcBef>
                <a:spcPct val="0"/>
              </a:spcBef>
              <a:buFontTx/>
              <a:buNone/>
            </a:pPr>
            <a:endParaRPr lang="en-US" altLang="en-US" sz="2400">
              <a:latin typeface="Verdana" panose="020B0604030504040204" pitchFamily="34" charset="0"/>
            </a:endParaRPr>
          </a:p>
        </p:txBody>
      </p:sp>
      <p:pic>
        <p:nvPicPr>
          <p:cNvPr id="19465" name="Picture 2" descr="C:\Documents and Settings\stlane\My Documents\My Pictures\Ethylene Oxide ppt\scrubbers-36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95400"/>
            <a:ext cx="21605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3" descr="C:\Documents and Settings\stlane\My Documents\My Pictures\Ethylene Oxide ppt\waste incinerat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124200"/>
            <a:ext cx="1955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Signs/Symptoms of Exposure</a:t>
            </a:r>
          </a:p>
        </p:txBody>
      </p:sp>
      <p:sp>
        <p:nvSpPr>
          <p:cNvPr id="204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204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18</a:t>
            </a:r>
          </a:p>
        </p:txBody>
      </p:sp>
      <p:sp>
        <p:nvSpPr>
          <p:cNvPr id="2048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0489" name="Rectangle 8"/>
          <p:cNvSpPr>
            <a:spLocks noChangeArrowheads="1"/>
          </p:cNvSpPr>
          <p:nvPr/>
        </p:nvSpPr>
        <p:spPr bwMode="auto">
          <a:xfrm>
            <a:off x="533400" y="1219200"/>
            <a:ext cx="5791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Injury to eyes and skin or if inhaled</a:t>
            </a:r>
          </a:p>
          <a:p>
            <a:pPr eaLnBrk="1" hangingPunct="1">
              <a:spcBef>
                <a:spcPct val="0"/>
              </a:spcBef>
              <a:buFontTx/>
              <a:buNone/>
            </a:pPr>
            <a:endParaRPr lang="en-US" altLang="en-US" sz="1600">
              <a:latin typeface="Verdana" panose="020B0604030504040204" pitchFamily="34" charset="0"/>
            </a:endParaRPr>
          </a:p>
          <a:p>
            <a:pPr eaLnBrk="1" hangingPunct="1">
              <a:spcBef>
                <a:spcPct val="0"/>
              </a:spcBef>
              <a:buFontTx/>
              <a:buNone/>
            </a:pPr>
            <a:r>
              <a:rPr lang="en-US" altLang="en-US" sz="2400" u="sng">
                <a:latin typeface="Verdana" panose="020B0604030504040204" pitchFamily="34" charset="0"/>
              </a:rPr>
              <a:t>Liquid</a:t>
            </a:r>
            <a:r>
              <a:rPr lang="en-US" altLang="en-US" sz="2400">
                <a:latin typeface="Verdana" panose="020B0604030504040204" pitchFamily="34" charset="0"/>
              </a:rPr>
              <a:t>:</a:t>
            </a:r>
          </a:p>
          <a:p>
            <a:pPr eaLnBrk="1" hangingPunct="1">
              <a:spcBef>
                <a:spcPct val="0"/>
              </a:spcBef>
              <a:buFontTx/>
              <a:buNone/>
            </a:pPr>
            <a:r>
              <a:rPr lang="en-US" altLang="en-US" sz="2400">
                <a:latin typeface="Verdana" panose="020B0604030504040204" pitchFamily="34" charset="0"/>
              </a:rPr>
              <a:t>Eye irritation and skin blistering</a:t>
            </a:r>
          </a:p>
          <a:p>
            <a:pPr eaLnBrk="1" hangingPunct="1">
              <a:spcBef>
                <a:spcPct val="0"/>
              </a:spcBef>
              <a:buFontTx/>
              <a:buNone/>
            </a:pPr>
            <a:endParaRPr lang="en-US" altLang="en-US" sz="1000" u="sng">
              <a:latin typeface="Verdana" panose="020B0604030504040204" pitchFamily="34" charset="0"/>
            </a:endParaRPr>
          </a:p>
          <a:p>
            <a:pPr eaLnBrk="1" hangingPunct="1">
              <a:spcBef>
                <a:spcPct val="0"/>
              </a:spcBef>
              <a:buFontTx/>
              <a:buNone/>
            </a:pPr>
            <a:r>
              <a:rPr lang="en-US" altLang="en-US" sz="2400" u="sng">
                <a:latin typeface="Verdana" panose="020B0604030504040204" pitchFamily="34" charset="0"/>
              </a:rPr>
              <a:t>Ingestion</a:t>
            </a:r>
            <a:r>
              <a:rPr lang="en-US" altLang="en-US" sz="2400">
                <a:latin typeface="Verdana" panose="020B0604030504040204" pitchFamily="34" charset="0"/>
              </a:rPr>
              <a:t>:</a:t>
            </a:r>
          </a:p>
          <a:p>
            <a:pPr eaLnBrk="1" hangingPunct="1">
              <a:spcBef>
                <a:spcPct val="0"/>
              </a:spcBef>
              <a:buFontTx/>
              <a:buNone/>
            </a:pPr>
            <a:r>
              <a:rPr lang="en-US" altLang="en-US" sz="2400">
                <a:latin typeface="Verdana" panose="020B0604030504040204" pitchFamily="34" charset="0"/>
              </a:rPr>
              <a:t>Gastric irritation and liver damage</a:t>
            </a:r>
          </a:p>
          <a:p>
            <a:pPr eaLnBrk="1" hangingPunct="1">
              <a:spcBef>
                <a:spcPct val="0"/>
              </a:spcBef>
              <a:buFontTx/>
              <a:buNone/>
            </a:pPr>
            <a:endParaRPr lang="en-US" altLang="en-US" sz="1000" u="sng">
              <a:latin typeface="Verdana" panose="020B0604030504040204" pitchFamily="34" charset="0"/>
            </a:endParaRPr>
          </a:p>
          <a:p>
            <a:pPr eaLnBrk="1" hangingPunct="1">
              <a:spcBef>
                <a:spcPct val="0"/>
              </a:spcBef>
              <a:buFontTx/>
              <a:buNone/>
            </a:pPr>
            <a:r>
              <a:rPr lang="en-US" altLang="en-US" sz="2400" u="sng">
                <a:latin typeface="Verdana" panose="020B0604030504040204" pitchFamily="34" charset="0"/>
              </a:rPr>
              <a:t>Inhaled</a:t>
            </a:r>
            <a:r>
              <a:rPr lang="en-US" altLang="en-US" sz="2400">
                <a:latin typeface="Verdana" panose="020B0604030504040204" pitchFamily="34" charset="0"/>
              </a:rPr>
              <a:t>:</a:t>
            </a:r>
          </a:p>
          <a:p>
            <a:pPr eaLnBrk="1" hangingPunct="1">
              <a:spcBef>
                <a:spcPct val="0"/>
              </a:spcBef>
              <a:buFontTx/>
              <a:buNone/>
            </a:pPr>
            <a:r>
              <a:rPr lang="en-US" altLang="en-US" sz="2400">
                <a:latin typeface="Verdana" panose="020B0604030504040204" pitchFamily="34" charset="0"/>
              </a:rPr>
              <a:t>Lung injury, headache, nausea, </a:t>
            </a:r>
          </a:p>
          <a:p>
            <a:pPr eaLnBrk="1" hangingPunct="1">
              <a:spcBef>
                <a:spcPct val="0"/>
              </a:spcBef>
              <a:buFontTx/>
              <a:buNone/>
            </a:pPr>
            <a:r>
              <a:rPr lang="en-US" altLang="en-US" sz="2400">
                <a:latin typeface="Verdana" panose="020B0604030504040204" pitchFamily="34" charset="0"/>
              </a:rPr>
              <a:t>vomiting, diarrhea, shortness of</a:t>
            </a:r>
          </a:p>
          <a:p>
            <a:pPr eaLnBrk="1" hangingPunct="1">
              <a:spcBef>
                <a:spcPct val="0"/>
              </a:spcBef>
              <a:buFontTx/>
              <a:buNone/>
            </a:pPr>
            <a:r>
              <a:rPr lang="en-US" altLang="en-US" sz="2400">
                <a:latin typeface="Verdana" panose="020B0604030504040204" pitchFamily="34" charset="0"/>
              </a:rPr>
              <a:t>breath and cyanosis.</a:t>
            </a:r>
          </a:p>
          <a:p>
            <a:pPr eaLnBrk="1" hangingPunct="1">
              <a:spcBef>
                <a:spcPct val="0"/>
              </a:spcBef>
              <a:buFontTx/>
              <a:buNone/>
            </a:pPr>
            <a:r>
              <a:rPr lang="en-US" altLang="en-US" sz="2400">
                <a:latin typeface="Verdana" panose="020B0604030504040204" pitchFamily="34" charset="0"/>
              </a:rPr>
              <a:t>Cancer, reproductive effects, </a:t>
            </a:r>
          </a:p>
          <a:p>
            <a:pPr eaLnBrk="1" hangingPunct="1">
              <a:spcBef>
                <a:spcPct val="0"/>
              </a:spcBef>
              <a:buFontTx/>
              <a:buNone/>
            </a:pPr>
            <a:r>
              <a:rPr lang="en-US" altLang="en-US" sz="2400">
                <a:latin typeface="Verdana" panose="020B0604030504040204" pitchFamily="34" charset="0"/>
              </a:rPr>
              <a:t>neurotoxicity and other effects</a:t>
            </a:r>
          </a:p>
        </p:txBody>
      </p:sp>
      <p:pic>
        <p:nvPicPr>
          <p:cNvPr id="20490" name="Picture 2" descr="C:\Documents and Settings\stlane\My Documents\My Pictures\Ethylene Oxide ppt\ethylene-oxide-exposure-i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752600"/>
            <a:ext cx="22193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3" descr="C:\Documents and Settings\stlane\My Documents\My Pictures\Ethylene Oxide ppt\1048885-1049353-823t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657600"/>
            <a:ext cx="23241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Exposure Monitoring</a:t>
            </a:r>
          </a:p>
        </p:txBody>
      </p:sp>
      <p:sp>
        <p:nvSpPr>
          <p:cNvPr id="215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215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19</a:t>
            </a:r>
          </a:p>
        </p:txBody>
      </p:sp>
      <p:sp>
        <p:nvSpPr>
          <p:cNvPr id="2151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1513" name="Rectangle 8"/>
          <p:cNvSpPr>
            <a:spLocks noChangeArrowheads="1"/>
          </p:cNvSpPr>
          <p:nvPr/>
        </p:nvSpPr>
        <p:spPr bwMode="auto">
          <a:xfrm>
            <a:off x="533400" y="1295400"/>
            <a:ext cx="6096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Verdana" panose="020B0604030504040204" pitchFamily="34" charset="0"/>
              </a:rPr>
              <a:t>Types of Monitoring in Standard:</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solidFill>
                  <a:srgbClr val="FF0000"/>
                </a:solidFill>
                <a:latin typeface="Verdana" panose="020B0604030504040204" pitchFamily="34" charset="0"/>
              </a:rPr>
              <a:t>Area Monitoring</a:t>
            </a:r>
            <a:r>
              <a:rPr lang="en-US" altLang="en-US" sz="2400">
                <a:latin typeface="Verdana" panose="020B0604030504040204" pitchFamily="34" charset="0"/>
              </a:rPr>
              <a:t>: Of the workplace at</a:t>
            </a:r>
          </a:p>
          <a:p>
            <a:pPr eaLnBrk="1" hangingPunct="1">
              <a:spcBef>
                <a:spcPct val="0"/>
              </a:spcBef>
              <a:buFontTx/>
              <a:buNone/>
            </a:pPr>
            <a:r>
              <a:rPr lang="en-US" altLang="en-US" sz="2400">
                <a:latin typeface="Verdana" panose="020B0604030504040204" pitchFamily="34" charset="0"/>
              </a:rPr>
              <a:t>  large and in different locations </a:t>
            </a:r>
          </a:p>
          <a:p>
            <a:pPr eaLnBrk="1" hangingPunct="1">
              <a:spcBef>
                <a:spcPct val="0"/>
              </a:spcBef>
              <a:buFontTx/>
              <a:buNone/>
            </a:pPr>
            <a:r>
              <a:rPr lang="en-US" altLang="en-US" sz="2400">
                <a:solidFill>
                  <a:srgbClr val="FF0000"/>
                </a:solidFill>
                <a:latin typeface="Verdana" panose="020B0604030504040204" pitchFamily="34" charset="0"/>
              </a:rPr>
              <a:t>Personal Monitoring</a:t>
            </a:r>
            <a:r>
              <a:rPr lang="en-US" altLang="en-US" sz="2400">
                <a:latin typeface="Verdana" panose="020B0604030504040204" pitchFamily="34" charset="0"/>
              </a:rPr>
              <a:t>: short-term</a:t>
            </a:r>
          </a:p>
          <a:p>
            <a:pPr eaLnBrk="1" hangingPunct="1">
              <a:spcBef>
                <a:spcPct val="0"/>
              </a:spcBef>
              <a:buFontTx/>
              <a:buNone/>
            </a:pPr>
            <a:r>
              <a:rPr lang="en-US" altLang="en-US" sz="2400">
                <a:latin typeface="Verdana" panose="020B0604030504040204" pitchFamily="34" charset="0"/>
              </a:rPr>
              <a:t>  testing of the employee’s breathing</a:t>
            </a:r>
          </a:p>
          <a:p>
            <a:pPr eaLnBrk="1" hangingPunct="1">
              <a:spcBef>
                <a:spcPct val="0"/>
              </a:spcBef>
              <a:buFontTx/>
              <a:buNone/>
            </a:pPr>
            <a:r>
              <a:rPr lang="en-US" altLang="en-US" sz="2400">
                <a:latin typeface="Verdana" panose="020B0604030504040204" pitchFamily="34" charset="0"/>
              </a:rPr>
              <a:t>  zone </a:t>
            </a:r>
          </a:p>
          <a:p>
            <a:pPr eaLnBrk="1" hangingPunct="1">
              <a:spcBef>
                <a:spcPct val="0"/>
              </a:spcBef>
              <a:buFontTx/>
              <a:buNone/>
            </a:pPr>
            <a:r>
              <a:rPr lang="en-US" altLang="en-US" sz="2400">
                <a:solidFill>
                  <a:srgbClr val="FF0000"/>
                </a:solidFill>
                <a:latin typeface="Verdana" panose="020B0604030504040204" pitchFamily="34" charset="0"/>
              </a:rPr>
              <a:t>Leak Detection</a:t>
            </a:r>
            <a:r>
              <a:rPr lang="en-US" altLang="en-US" sz="2400">
                <a:latin typeface="Verdana" panose="020B0604030504040204" pitchFamily="34" charset="0"/>
              </a:rPr>
              <a:t>: periodic testing of</a:t>
            </a:r>
          </a:p>
          <a:p>
            <a:pPr eaLnBrk="1" hangingPunct="1">
              <a:spcBef>
                <a:spcPct val="0"/>
              </a:spcBef>
              <a:buFontTx/>
              <a:buNone/>
            </a:pPr>
            <a:r>
              <a:rPr lang="en-US" altLang="en-US" sz="2400">
                <a:latin typeface="Verdana" panose="020B0604030504040204" pitchFamily="34" charset="0"/>
              </a:rPr>
              <a:t>  potential point sources </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Area Monitoring does not take the place of personal monitoring</a:t>
            </a:r>
          </a:p>
        </p:txBody>
      </p:sp>
      <p:pic>
        <p:nvPicPr>
          <p:cNvPr id="21514" name="Picture 11" descr="C:\Documents and Settings\stlane\My Documents\My Pictures\fde444adf39dc8749cf87eb3fc358082.jpg"/>
          <p:cNvPicPr>
            <a:picLocks noChangeAspect="1" noChangeArrowheads="1"/>
          </p:cNvPicPr>
          <p:nvPr/>
        </p:nvPicPr>
        <p:blipFill>
          <a:blip r:embed="rId5">
            <a:extLst>
              <a:ext uri="{28A0092B-C50C-407E-A947-70E740481C1C}">
                <a14:useLocalDpi xmlns:a14="http://schemas.microsoft.com/office/drawing/2010/main" val="0"/>
              </a:ext>
            </a:extLst>
          </a:blip>
          <a:srcRect l="17178" t="10001" r="17180" b="11600"/>
          <a:stretch>
            <a:fillRect/>
          </a:stretch>
        </p:blipFill>
        <p:spPr bwMode="auto">
          <a:xfrm>
            <a:off x="6626225" y="1752600"/>
            <a:ext cx="18907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410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a:t>
            </a:r>
          </a:p>
        </p:txBody>
      </p:sp>
      <p:sp>
        <p:nvSpPr>
          <p:cNvPr id="410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Program Topics</a:t>
            </a:r>
          </a:p>
        </p:txBody>
      </p:sp>
      <p:sp>
        <p:nvSpPr>
          <p:cNvPr id="4103" name="Content Placeholder 12"/>
          <p:cNvSpPr txBox="1">
            <a:spLocks/>
          </p:cNvSpPr>
          <p:nvPr/>
        </p:nvSpPr>
        <p:spPr bwMode="auto">
          <a:xfrm>
            <a:off x="609600" y="1219200"/>
            <a:ext cx="381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v"/>
            </a:pPr>
            <a:r>
              <a:rPr lang="en-US" altLang="en-US" sz="2400">
                <a:latin typeface="Verdana" panose="020B0604030504040204" pitchFamily="34" charset="0"/>
              </a:rPr>
              <a:t> Glossary</a:t>
            </a:r>
          </a:p>
          <a:p>
            <a:pPr eaLnBrk="1" hangingPunct="1">
              <a:spcBef>
                <a:spcPct val="0"/>
              </a:spcBef>
              <a:buFont typeface="Wingdings" panose="05000000000000000000" pitchFamily="2" charset="2"/>
              <a:buChar char="v"/>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v"/>
            </a:pPr>
            <a:r>
              <a:rPr lang="en-US" altLang="en-US" sz="2400">
                <a:latin typeface="Verdana" panose="020B0604030504040204" pitchFamily="34" charset="0"/>
              </a:rPr>
              <a:t> Properties</a:t>
            </a:r>
          </a:p>
          <a:p>
            <a:pPr eaLnBrk="1" hangingPunct="1">
              <a:spcBef>
                <a:spcPct val="0"/>
              </a:spcBef>
              <a:buFont typeface="Wingdings" panose="05000000000000000000" pitchFamily="2" charset="2"/>
              <a:buChar char="v"/>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v"/>
            </a:pPr>
            <a:r>
              <a:rPr lang="en-US" altLang="en-US" sz="2400">
                <a:latin typeface="Verdana" panose="020B0604030504040204" pitchFamily="34" charset="0"/>
              </a:rPr>
              <a:t> Uses</a:t>
            </a:r>
          </a:p>
          <a:p>
            <a:pPr eaLnBrk="1" hangingPunct="1">
              <a:spcBef>
                <a:spcPct val="0"/>
              </a:spcBef>
              <a:buFont typeface="Wingdings" panose="05000000000000000000" pitchFamily="2" charset="2"/>
              <a:buChar char="v"/>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v"/>
            </a:pPr>
            <a:r>
              <a:rPr lang="en-US" altLang="en-US" sz="2400">
                <a:latin typeface="Verdana" panose="020B0604030504040204" pitchFamily="34" charset="0"/>
              </a:rPr>
              <a:t> Exposures</a:t>
            </a:r>
          </a:p>
          <a:p>
            <a:pPr eaLnBrk="1" hangingPunct="1">
              <a:spcBef>
                <a:spcPct val="0"/>
              </a:spcBef>
              <a:buFont typeface="Wingdings" panose="05000000000000000000" pitchFamily="2" charset="2"/>
              <a:buChar char="v"/>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v"/>
            </a:pPr>
            <a:r>
              <a:rPr lang="en-US" altLang="en-US" sz="2400">
                <a:latin typeface="Verdana" panose="020B0604030504040204" pitchFamily="34" charset="0"/>
              </a:rPr>
              <a:t> Monitoring</a:t>
            </a:r>
          </a:p>
          <a:p>
            <a:pPr eaLnBrk="1" hangingPunct="1">
              <a:spcBef>
                <a:spcPct val="0"/>
              </a:spcBef>
              <a:buFont typeface="Wingdings" panose="05000000000000000000" pitchFamily="2" charset="2"/>
              <a:buChar char="v"/>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v"/>
            </a:pPr>
            <a:r>
              <a:rPr lang="en-US" altLang="en-US" sz="2400">
                <a:latin typeface="Verdana" panose="020B0604030504040204" pitchFamily="34" charset="0"/>
              </a:rPr>
              <a:t> Compliance with </a:t>
            </a:r>
          </a:p>
          <a:p>
            <a:pPr eaLnBrk="1" hangingPunct="1">
              <a:spcBef>
                <a:spcPct val="0"/>
              </a:spcBef>
              <a:buFontTx/>
              <a:buNone/>
            </a:pPr>
            <a:r>
              <a:rPr lang="en-US" altLang="en-US" sz="2400">
                <a:latin typeface="Verdana" panose="020B0604030504040204" pitchFamily="34" charset="0"/>
              </a:rPr>
              <a:t>   29 CFR 1910.1047</a:t>
            </a:r>
          </a:p>
        </p:txBody>
      </p:sp>
      <p:sp>
        <p:nvSpPr>
          <p:cNvPr id="4104" name="Rectangle 7"/>
          <p:cNvSpPr>
            <a:spLocks noChangeArrowheads="1"/>
          </p:cNvSpPr>
          <p:nvPr/>
        </p:nvSpPr>
        <p:spPr bwMode="auto">
          <a:xfrm>
            <a:off x="4572000" y="1219200"/>
            <a:ext cx="426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v"/>
            </a:pPr>
            <a:r>
              <a:rPr lang="en-US" altLang="en-US" sz="2400">
                <a:latin typeface="Verdana" panose="020B0604030504040204" pitchFamily="34" charset="0"/>
              </a:rPr>
              <a:t> PPE</a:t>
            </a:r>
          </a:p>
          <a:p>
            <a:pPr eaLnBrk="1" hangingPunct="1">
              <a:spcBef>
                <a:spcPct val="0"/>
              </a:spcBef>
              <a:buFont typeface="Wingdings" panose="05000000000000000000" pitchFamily="2" charset="2"/>
              <a:buChar char="v"/>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v"/>
            </a:pPr>
            <a:r>
              <a:rPr lang="en-US" altLang="en-US" sz="2400">
                <a:latin typeface="Verdana" panose="020B0604030504040204" pitchFamily="34" charset="0"/>
              </a:rPr>
              <a:t> Medical Surveillance</a:t>
            </a:r>
          </a:p>
          <a:p>
            <a:pPr eaLnBrk="1" hangingPunct="1">
              <a:spcBef>
                <a:spcPct val="0"/>
              </a:spcBef>
              <a:buFont typeface="Wingdings" panose="05000000000000000000" pitchFamily="2" charset="2"/>
              <a:buChar char="v"/>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v"/>
            </a:pPr>
            <a:r>
              <a:rPr lang="en-US" altLang="en-US" sz="2400">
                <a:latin typeface="Verdana" panose="020B0604030504040204" pitchFamily="34" charset="0"/>
              </a:rPr>
              <a:t> Hazard Communication</a:t>
            </a:r>
          </a:p>
          <a:p>
            <a:pPr eaLnBrk="1" hangingPunct="1">
              <a:spcBef>
                <a:spcPct val="0"/>
              </a:spcBef>
              <a:buFontTx/>
              <a:buNone/>
            </a:pPr>
            <a:r>
              <a:rPr lang="en-US" altLang="en-US" sz="2400">
                <a:latin typeface="Verdana" panose="020B0604030504040204" pitchFamily="34" charset="0"/>
              </a:rPr>
              <a:t>   and Training</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v"/>
            </a:pPr>
            <a:r>
              <a:rPr lang="en-US" altLang="en-US" sz="2400">
                <a:latin typeface="Verdana" panose="020B0604030504040204" pitchFamily="34" charset="0"/>
              </a:rPr>
              <a:t> Records</a:t>
            </a:r>
          </a:p>
          <a:p>
            <a:pPr eaLnBrk="1" hangingPunct="1">
              <a:spcBef>
                <a:spcPct val="0"/>
              </a:spcBef>
              <a:buFont typeface="Wingdings" panose="05000000000000000000" pitchFamily="2" charset="2"/>
              <a:buChar char="v"/>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v"/>
            </a:pPr>
            <a:r>
              <a:rPr lang="en-US" altLang="en-US" sz="2400">
                <a:latin typeface="Verdana" panose="020B0604030504040204" pitchFamily="34" charset="0"/>
              </a:rPr>
              <a:t> Bibliography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Exposure (Personal) Monitoring</a:t>
            </a:r>
          </a:p>
        </p:txBody>
      </p:sp>
      <p:sp>
        <p:nvSpPr>
          <p:cNvPr id="225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225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20</a:t>
            </a:r>
          </a:p>
        </p:txBody>
      </p:sp>
      <p:sp>
        <p:nvSpPr>
          <p:cNvPr id="2253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2537" name="Rectangle 8"/>
          <p:cNvSpPr>
            <a:spLocks noChangeArrowheads="1"/>
          </p:cNvSpPr>
          <p:nvPr/>
        </p:nvSpPr>
        <p:spPr bwMode="auto">
          <a:xfrm>
            <a:off x="457200" y="1219200"/>
            <a:ext cx="6324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Determinations of exposure shall be made from breathing zone air samples representative of </a:t>
            </a:r>
            <a:r>
              <a:rPr lang="en-US" altLang="en-US" sz="2400">
                <a:solidFill>
                  <a:srgbClr val="FF0000"/>
                </a:solidFill>
                <a:latin typeface="Verdana" panose="020B0604030504040204" pitchFamily="34" charset="0"/>
              </a:rPr>
              <a:t>both</a:t>
            </a:r>
            <a:r>
              <a:rPr lang="en-US" altLang="en-US" sz="2400">
                <a:latin typeface="Verdana" panose="020B0604030504040204" pitchFamily="34" charset="0"/>
              </a:rPr>
              <a:t>, the 8-hour TWA and 15-minute STEL of each employee.</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a:latin typeface="Verdana" panose="020B0604030504040204" pitchFamily="34" charset="0"/>
              </a:rPr>
              <a:t>Representative 8-hour TWA employee exposure.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Determine on basis of 1 or more samples representing full-shift exposure for each shift for each job classicization in each work area.</a:t>
            </a:r>
          </a:p>
          <a:p>
            <a:pPr eaLnBrk="1" hangingPunct="1">
              <a:spcBef>
                <a:spcPct val="0"/>
              </a:spcBef>
              <a:buFontTx/>
              <a:buNone/>
            </a:pPr>
            <a:endParaRPr lang="en-US" altLang="en-US" sz="2400">
              <a:latin typeface="Verdana" panose="020B0604030504040204" pitchFamily="34" charset="0"/>
            </a:endParaRPr>
          </a:p>
        </p:txBody>
      </p:sp>
      <p:pic>
        <p:nvPicPr>
          <p:cNvPr id="22538" name="Picture 11" descr="C:\Documents and Settings\stlane\My Documents\My Pictures\Ethylene Oxide ppt\CS-3M-8XL_Steri-Vac_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048000"/>
            <a:ext cx="1765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Exposure Monitoring</a:t>
            </a:r>
          </a:p>
        </p:txBody>
      </p:sp>
      <p:sp>
        <p:nvSpPr>
          <p:cNvPr id="235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235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21</a:t>
            </a:r>
          </a:p>
        </p:txBody>
      </p:sp>
      <p:sp>
        <p:nvSpPr>
          <p:cNvPr id="23559" name="Rectangle 8"/>
          <p:cNvSpPr>
            <a:spLocks noChangeArrowheads="1"/>
          </p:cNvSpPr>
          <p:nvPr/>
        </p:nvSpPr>
        <p:spPr bwMode="auto">
          <a:xfrm>
            <a:off x="457200" y="1066800"/>
            <a:ext cx="5181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en-US" altLang="en-US" sz="2400">
                <a:latin typeface="Verdana" panose="020B0604030504040204" pitchFamily="34" charset="0"/>
              </a:rPr>
              <a:t> Representative 15-minute </a:t>
            </a:r>
            <a:br>
              <a:rPr lang="en-US" altLang="en-US" sz="2400">
                <a:latin typeface="Verdana" panose="020B0604030504040204" pitchFamily="34" charset="0"/>
              </a:rPr>
            </a:br>
            <a:r>
              <a:rPr lang="en-US" altLang="en-US" sz="2400">
                <a:latin typeface="Verdana" panose="020B0604030504040204" pitchFamily="34" charset="0"/>
              </a:rPr>
              <a:t>  short -term exposure shall be </a:t>
            </a:r>
            <a:br>
              <a:rPr lang="en-US" altLang="en-US" sz="2400">
                <a:latin typeface="Verdana" panose="020B0604030504040204" pitchFamily="34" charset="0"/>
              </a:rPr>
            </a:br>
            <a:r>
              <a:rPr lang="en-US" altLang="en-US" sz="2400">
                <a:latin typeface="Verdana" panose="020B0604030504040204" pitchFamily="34" charset="0"/>
              </a:rPr>
              <a:t>  on basis of 1 or more samples   </a:t>
            </a:r>
            <a:br>
              <a:rPr lang="en-US" altLang="en-US" sz="2400">
                <a:latin typeface="Verdana" panose="020B0604030504040204" pitchFamily="34" charset="0"/>
              </a:rPr>
            </a:br>
            <a:r>
              <a:rPr lang="en-US" altLang="en-US" sz="2400">
                <a:latin typeface="Verdana" panose="020B0604030504040204" pitchFamily="34" charset="0"/>
              </a:rPr>
              <a:t>  representing 15-minute </a:t>
            </a:r>
            <a:br>
              <a:rPr lang="en-US" altLang="en-US" sz="2400">
                <a:latin typeface="Verdana" panose="020B0604030504040204" pitchFamily="34" charset="0"/>
              </a:rPr>
            </a:br>
            <a:r>
              <a:rPr lang="en-US" altLang="en-US" sz="2400">
                <a:latin typeface="Verdana" panose="020B0604030504040204" pitchFamily="34" charset="0"/>
              </a:rPr>
              <a:t>  exposures </a:t>
            </a:r>
          </a:p>
          <a:p>
            <a:pPr eaLnBrk="1" hangingPunct="1">
              <a:spcBef>
                <a:spcPct val="0"/>
              </a:spcBef>
              <a:buFont typeface="Wingdings" panose="05000000000000000000" pitchFamily="2" charset="2"/>
              <a:buChar char="§"/>
            </a:pPr>
            <a:r>
              <a:rPr lang="en-US" altLang="en-US" sz="2400">
                <a:latin typeface="Verdana" panose="020B0604030504040204" pitchFamily="34" charset="0"/>
              </a:rPr>
              <a:t> Associated with </a:t>
            </a:r>
            <a:br>
              <a:rPr lang="en-US" altLang="en-US" sz="2400">
                <a:latin typeface="Verdana" panose="020B0604030504040204" pitchFamily="34" charset="0"/>
              </a:rPr>
            </a:br>
            <a:r>
              <a:rPr lang="en-US" altLang="en-US" sz="2400">
                <a:latin typeface="Verdana" panose="020B0604030504040204" pitchFamily="34" charset="0"/>
              </a:rPr>
              <a:t>  operations most likely to </a:t>
            </a:r>
            <a:br>
              <a:rPr lang="en-US" altLang="en-US" sz="2400">
                <a:latin typeface="Verdana" panose="020B0604030504040204" pitchFamily="34" charset="0"/>
              </a:rPr>
            </a:br>
            <a:r>
              <a:rPr lang="en-US" altLang="en-US" sz="2400">
                <a:latin typeface="Verdana" panose="020B0604030504040204" pitchFamily="34" charset="0"/>
              </a:rPr>
              <a:t>  produce exposures above </a:t>
            </a:r>
            <a:br>
              <a:rPr lang="en-US" altLang="en-US" sz="2400">
                <a:latin typeface="Verdana" panose="020B0604030504040204" pitchFamily="34" charset="0"/>
              </a:rPr>
            </a:br>
            <a:r>
              <a:rPr lang="en-US" altLang="en-US" sz="2400">
                <a:latin typeface="Verdana" panose="020B0604030504040204" pitchFamily="34" charset="0"/>
              </a:rPr>
              <a:t>  excursion limit.</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For each shift </a:t>
            </a:r>
          </a:p>
          <a:p>
            <a:pPr eaLnBrk="1" hangingPunct="1">
              <a:spcBef>
                <a:spcPct val="0"/>
              </a:spcBef>
              <a:buFont typeface="Wingdings" panose="05000000000000000000" pitchFamily="2" charset="2"/>
              <a:buChar char="§"/>
            </a:pPr>
            <a:endParaRPr lang="en-US" altLang="en-US" sz="8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For each job classification</a:t>
            </a:r>
          </a:p>
          <a:p>
            <a:pPr eaLnBrk="1" hangingPunct="1">
              <a:spcBef>
                <a:spcPct val="0"/>
              </a:spcBef>
              <a:buFontTx/>
              <a:buNone/>
            </a:pPr>
            <a:r>
              <a:rPr lang="en-US" altLang="en-US" sz="800">
                <a:latin typeface="Verdana" panose="020B0604030504040204" pitchFamily="34" charset="0"/>
              </a:rPr>
              <a:t> </a:t>
            </a:r>
          </a:p>
          <a:p>
            <a:pPr eaLnBrk="1" hangingPunct="1">
              <a:spcBef>
                <a:spcPct val="0"/>
              </a:spcBef>
              <a:buFont typeface="Wingdings" panose="05000000000000000000" pitchFamily="2" charset="2"/>
              <a:buChar char="§"/>
            </a:pPr>
            <a:r>
              <a:rPr lang="en-US" altLang="en-US" sz="2400">
                <a:latin typeface="Verdana" panose="020B0604030504040204" pitchFamily="34" charset="0"/>
              </a:rPr>
              <a:t> In each work area</a:t>
            </a:r>
          </a:p>
          <a:p>
            <a:pPr eaLnBrk="1" hangingPunct="1">
              <a:spcBef>
                <a:spcPct val="0"/>
              </a:spcBef>
              <a:buFontTx/>
              <a:buNone/>
            </a:pPr>
            <a:r>
              <a:rPr lang="en-US" altLang="en-US" sz="2400"/>
              <a:t> </a:t>
            </a:r>
          </a:p>
          <a:p>
            <a:pPr eaLnBrk="1" hangingPunct="1">
              <a:spcBef>
                <a:spcPct val="0"/>
              </a:spcBef>
              <a:buFontTx/>
              <a:buNone/>
            </a:pPr>
            <a:endParaRPr lang="en-US" altLang="en-US" sz="2400">
              <a:latin typeface="Verdana" panose="020B0604030504040204" pitchFamily="34" charset="0"/>
            </a:endParaRPr>
          </a:p>
        </p:txBody>
      </p:sp>
      <p:pic>
        <p:nvPicPr>
          <p:cNvPr id="23560" name="Picture 11" descr="C:\Documents and Settings\stlane\My Documents\My Pictures\Ethylene Oxide ppt\eto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057400"/>
            <a:ext cx="23542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11"/>
          <p:cNvSpPr txBox="1">
            <a:spLocks noChangeArrowheads="1"/>
          </p:cNvSpPr>
          <p:nvPr/>
        </p:nvSpPr>
        <p:spPr bwMode="auto">
          <a:xfrm>
            <a:off x="6248400" y="4953000"/>
            <a:ext cx="2209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Air sampling pump </a:t>
            </a:r>
          </a:p>
          <a:p>
            <a:pPr eaLnBrk="1" hangingPunct="1">
              <a:spcBef>
                <a:spcPct val="0"/>
              </a:spcBef>
              <a:buFontTx/>
              <a:buNone/>
            </a:pPr>
            <a:r>
              <a:rPr lang="en-US" altLang="en-US" sz="1600">
                <a:latin typeface="Verdana" panose="020B0604030504040204" pitchFamily="34" charset="0"/>
              </a:rPr>
              <a:t>and sorbent tube</a:t>
            </a:r>
            <a:r>
              <a:rPr lang="en-US" altLang="en-US" sz="1800">
                <a:latin typeface="Verdana" panose="020B0604030504040204"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Exposure Monitoring</a:t>
            </a:r>
          </a:p>
        </p:txBody>
      </p:sp>
      <p:sp>
        <p:nvSpPr>
          <p:cNvPr id="245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245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22</a:t>
            </a:r>
          </a:p>
        </p:txBody>
      </p:sp>
      <p:sp>
        <p:nvSpPr>
          <p:cNvPr id="2458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4585" name="Rectangle 8"/>
          <p:cNvSpPr>
            <a:spLocks noChangeArrowheads="1"/>
          </p:cNvSpPr>
          <p:nvPr/>
        </p:nvSpPr>
        <p:spPr bwMode="auto">
          <a:xfrm>
            <a:off x="381000" y="1143000"/>
            <a:ext cx="8305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Verdana" panose="020B0604030504040204" pitchFamily="34" charset="0"/>
              </a:rPr>
              <a:t>Importance of 15 minute sample:</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“Research shows exposures above 15-minute  </a:t>
            </a:r>
            <a:br>
              <a:rPr lang="en-US" altLang="en-US" sz="2400">
                <a:latin typeface="Verdana" panose="020B0604030504040204" pitchFamily="34" charset="0"/>
              </a:rPr>
            </a:br>
            <a:r>
              <a:rPr lang="en-US" altLang="en-US" sz="2400">
                <a:latin typeface="Verdana" panose="020B0604030504040204" pitchFamily="34" charset="0"/>
              </a:rPr>
              <a:t>   OSHA PEL continue to occur in workplaces </a:t>
            </a:r>
            <a:br>
              <a:rPr lang="en-US" altLang="en-US" sz="2400">
                <a:latin typeface="Verdana" panose="020B0604030504040204" pitchFamily="34" charset="0"/>
              </a:rPr>
            </a:br>
            <a:r>
              <a:rPr lang="en-US" altLang="en-US" sz="2400">
                <a:latin typeface="Verdana" panose="020B0604030504040204" pitchFamily="34" charset="0"/>
              </a:rPr>
              <a:t>   involved in processing, using, or handling </a:t>
            </a:r>
            <a:br>
              <a:rPr lang="en-US" altLang="en-US" sz="2400">
                <a:latin typeface="Verdana" panose="020B0604030504040204" pitchFamily="34" charset="0"/>
              </a:rPr>
            </a:br>
            <a:r>
              <a:rPr lang="en-US" altLang="en-US" sz="2400">
                <a:latin typeface="Verdana" panose="020B0604030504040204" pitchFamily="34" charset="0"/>
              </a:rPr>
              <a:t>   products containing EtO.</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Monitoring often fails to detect accidental </a:t>
            </a:r>
            <a:br>
              <a:rPr lang="en-US" altLang="en-US" sz="2400">
                <a:latin typeface="Verdana" panose="020B0604030504040204" pitchFamily="34" charset="0"/>
              </a:rPr>
            </a:br>
            <a:r>
              <a:rPr lang="en-US" altLang="en-US" sz="2400">
                <a:latin typeface="Verdana" panose="020B0604030504040204" pitchFamily="34" charset="0"/>
              </a:rPr>
              <a:t>   exposures during EtO leaks and spills. Look at </a:t>
            </a:r>
            <a:br>
              <a:rPr lang="en-US" altLang="en-US" sz="2400">
                <a:latin typeface="Verdana" panose="020B0604030504040204" pitchFamily="34" charset="0"/>
              </a:rPr>
            </a:br>
            <a:r>
              <a:rPr lang="en-US" altLang="en-US" sz="2400">
                <a:latin typeface="Verdana" panose="020B0604030504040204" pitchFamily="34" charset="0"/>
              </a:rPr>
              <a:t>   your activities when possible releases may occur:</a:t>
            </a:r>
          </a:p>
          <a:p>
            <a:pPr eaLnBrk="1" hangingPunct="1">
              <a:spcBef>
                <a:spcPct val="0"/>
              </a:spcBef>
              <a:buFontTx/>
              <a:buNone/>
            </a:pPr>
            <a:r>
              <a:rPr lang="en-US" altLang="en-US" sz="2400">
                <a:latin typeface="Verdana" panose="020B0604030504040204" pitchFamily="34" charset="0"/>
              </a:rPr>
              <a:t>    ▫ Changing EtO supply cylinders,</a:t>
            </a:r>
          </a:p>
          <a:p>
            <a:pPr eaLnBrk="1" hangingPunct="1">
              <a:spcBef>
                <a:spcPct val="0"/>
              </a:spcBef>
              <a:buFontTx/>
              <a:buNone/>
            </a:pPr>
            <a:r>
              <a:rPr lang="en-US" altLang="en-US" sz="2400">
                <a:latin typeface="Verdana" panose="020B0604030504040204" pitchFamily="34" charset="0"/>
              </a:rPr>
              <a:t>    ▫ Working with sterilizers where doors are opened  </a:t>
            </a:r>
            <a:br>
              <a:rPr lang="en-US" altLang="en-US" sz="2400">
                <a:latin typeface="Verdana" panose="020B0604030504040204" pitchFamily="34" charset="0"/>
              </a:rPr>
            </a:br>
            <a:r>
              <a:rPr lang="en-US" altLang="en-US" sz="2400">
                <a:latin typeface="Verdana" panose="020B0604030504040204" pitchFamily="34" charset="0"/>
              </a:rPr>
              <a:t>      at the end of a cycle or when EtO is being </a:t>
            </a:r>
            <a:br>
              <a:rPr lang="en-US" altLang="en-US" sz="2400">
                <a:latin typeface="Verdana" panose="020B0604030504040204" pitchFamily="34" charset="0"/>
              </a:rPr>
            </a:br>
            <a:r>
              <a:rPr lang="en-US" altLang="en-US" sz="2400">
                <a:latin typeface="Verdana" panose="020B0604030504040204" pitchFamily="34" charset="0"/>
              </a:rPr>
              <a:t>      pumped into/out of equipment.” </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Exposure Monitoring</a:t>
            </a:r>
          </a:p>
        </p:txBody>
      </p:sp>
      <p:sp>
        <p:nvSpPr>
          <p:cNvPr id="256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256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23</a:t>
            </a:r>
          </a:p>
        </p:txBody>
      </p:sp>
      <p:sp>
        <p:nvSpPr>
          <p:cNvPr id="2560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5609" name="Rectangle 8"/>
          <p:cNvSpPr>
            <a:spLocks noChangeArrowheads="1"/>
          </p:cNvSpPr>
          <p:nvPr/>
        </p:nvSpPr>
        <p:spPr bwMode="auto">
          <a:xfrm>
            <a:off x="533400" y="1524000"/>
            <a:ext cx="8153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Should you monitor every employee?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No, but you need to determine the exposure level of every employee.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Only 1 employee or a few doing different jobs, collect samples for each.</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Two or more employees at same job, collect from one and use results as representative sample.</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Exposure Monitoring</a:t>
            </a: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266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24</a:t>
            </a:r>
          </a:p>
        </p:txBody>
      </p:sp>
      <p:sp>
        <p:nvSpPr>
          <p:cNvPr id="2663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3561" name="Rectangle 8"/>
          <p:cNvSpPr>
            <a:spLocks noChangeArrowheads="1"/>
          </p:cNvSpPr>
          <p:nvPr/>
        </p:nvSpPr>
        <p:spPr bwMode="auto">
          <a:xfrm>
            <a:off x="533400" y="1524000"/>
            <a:ext cx="8153400" cy="3786188"/>
          </a:xfrm>
          <a:prstGeom prst="rect">
            <a:avLst/>
          </a:prstGeom>
          <a:noFill/>
          <a:ln w="9525">
            <a:noFill/>
            <a:miter lim="800000"/>
            <a:headEnd/>
            <a:tailEnd/>
          </a:ln>
        </p:spPr>
        <p:txBody>
          <a:bodyPr>
            <a:spAutoFit/>
          </a:bodyPr>
          <a:lstStyle/>
          <a:p>
            <a:pPr>
              <a:defRPr/>
            </a:pPr>
            <a:r>
              <a:rPr lang="en-US" sz="2400" dirty="0">
                <a:latin typeface="Verdana" pitchFamily="34" charset="0"/>
              </a:rPr>
              <a:t>If you answer “no” to any of following, compare a similar group or do individual monitoring:</a:t>
            </a:r>
          </a:p>
          <a:p>
            <a:pPr>
              <a:defRPr/>
            </a:pPr>
            <a:endParaRPr lang="en-US" sz="2400" dirty="0">
              <a:latin typeface="Verdana" pitchFamily="34" charset="0"/>
            </a:endParaRPr>
          </a:p>
          <a:p>
            <a:pPr marL="457200" indent="-457200">
              <a:buFontTx/>
              <a:buAutoNum type="arabicPeriod"/>
              <a:defRPr/>
            </a:pPr>
            <a:r>
              <a:rPr lang="en-US" sz="2400" dirty="0">
                <a:latin typeface="Verdana" pitchFamily="34" charset="0"/>
              </a:rPr>
              <a:t>Employees do same job?</a:t>
            </a:r>
          </a:p>
          <a:p>
            <a:pPr marL="457200" indent="-457200">
              <a:buFontTx/>
              <a:buAutoNum type="arabicPeriod"/>
              <a:defRPr/>
            </a:pPr>
            <a:r>
              <a:rPr lang="en-US" sz="2400" dirty="0">
                <a:latin typeface="Verdana" pitchFamily="34" charset="0"/>
              </a:rPr>
              <a:t>Similar working conditions (equipment/tasks)?</a:t>
            </a:r>
          </a:p>
          <a:p>
            <a:pPr marL="457200" indent="-457200">
              <a:buFontTx/>
              <a:buAutoNum type="arabicPeriod"/>
              <a:defRPr/>
            </a:pPr>
            <a:r>
              <a:rPr lang="en-US" sz="2400" dirty="0">
                <a:latin typeface="Verdana" pitchFamily="34" charset="0"/>
              </a:rPr>
              <a:t>Similar work practices?</a:t>
            </a:r>
          </a:p>
          <a:p>
            <a:pPr marL="457200" indent="-457200">
              <a:buFontTx/>
              <a:buAutoNum type="arabicPeriod"/>
              <a:defRPr/>
            </a:pPr>
            <a:r>
              <a:rPr lang="en-US" sz="2400" dirty="0">
                <a:latin typeface="Verdana" pitchFamily="34" charset="0"/>
              </a:rPr>
              <a:t>Same area or similar air patterns?</a:t>
            </a:r>
          </a:p>
          <a:p>
            <a:pPr marL="457200" indent="-457200">
              <a:buFontTx/>
              <a:buAutoNum type="arabicPeriod"/>
              <a:defRPr/>
            </a:pPr>
            <a:r>
              <a:rPr lang="en-US" sz="2400" dirty="0">
                <a:latin typeface="Verdana" pitchFamily="34" charset="0"/>
              </a:rPr>
              <a:t>Use same </a:t>
            </a:r>
            <a:r>
              <a:rPr lang="en-US" sz="2400" dirty="0" err="1">
                <a:latin typeface="Verdana" pitchFamily="34" charset="0"/>
              </a:rPr>
              <a:t>EtO</a:t>
            </a:r>
            <a:r>
              <a:rPr lang="en-US" sz="2400" dirty="0">
                <a:latin typeface="Verdana" pitchFamily="34" charset="0"/>
              </a:rPr>
              <a:t> product, same amount of time?</a:t>
            </a:r>
          </a:p>
          <a:p>
            <a:pPr marL="457200" indent="-457200">
              <a:buFontTx/>
              <a:buAutoNum type="arabicPeriod"/>
              <a:defRPr/>
            </a:pPr>
            <a:r>
              <a:rPr lang="en-US" sz="2400" dirty="0">
                <a:latin typeface="Verdana" pitchFamily="34" charset="0"/>
              </a:rPr>
              <a:t>Work same distances from possible </a:t>
            </a:r>
            <a:r>
              <a:rPr lang="en-US" sz="2400" dirty="0" err="1">
                <a:latin typeface="Verdana" pitchFamily="34" charset="0"/>
              </a:rPr>
              <a:t>EtO</a:t>
            </a:r>
            <a:r>
              <a:rPr lang="en-US" sz="2400" dirty="0">
                <a:latin typeface="Verdana" pitchFamily="34" charset="0"/>
              </a:rPr>
              <a:t> sources?*</a:t>
            </a:r>
          </a:p>
        </p:txBody>
      </p:sp>
      <p:sp>
        <p:nvSpPr>
          <p:cNvPr id="26634" name="TextBox 9"/>
          <p:cNvSpPr txBox="1">
            <a:spLocks noChangeArrowheads="1"/>
          </p:cNvSpPr>
          <p:nvPr/>
        </p:nvSpPr>
        <p:spPr bwMode="auto">
          <a:xfrm>
            <a:off x="1219200" y="5410200"/>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*“Ethylene Oxide (EtO): Understanding OSHA’s Exposure Monitoring Requirements,” OSHA 3325-01N, page 11, 2007, </a:t>
            </a:r>
            <a:r>
              <a:rPr lang="en-US" altLang="en-US" sz="1400">
                <a:latin typeface="Verdana" panose="020B0604030504040204" pitchFamily="34" charset="0"/>
                <a:hlinkClick r:id="rId5"/>
              </a:rPr>
              <a:t>www.osha.gov</a:t>
            </a:r>
            <a:r>
              <a:rPr lang="en-US" altLang="en-US" sz="1400">
                <a:latin typeface="Verdana" panose="020B0604030504040204" pitchFamily="34"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Exposure Monitoring</a:t>
            </a: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25</a:t>
            </a:r>
          </a:p>
        </p:txBody>
      </p:sp>
      <p:sp>
        <p:nvSpPr>
          <p:cNvPr id="2765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7657" name="Rectangle 8"/>
          <p:cNvSpPr>
            <a:spLocks noChangeArrowheads="1"/>
          </p:cNvSpPr>
          <p:nvPr/>
        </p:nvSpPr>
        <p:spPr bwMode="auto">
          <a:xfrm>
            <a:off x="609600" y="1371600"/>
            <a:ext cx="510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Where employer can document exposure levels are equivalent for similar operations in different work shifts, employer need only determine representative employee exposure for that operation during one shift.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Monitor within breathing zone.</a:t>
            </a:r>
          </a:p>
          <a:p>
            <a:pPr eaLnBrk="1" hangingPunct="1">
              <a:spcBef>
                <a:spcPct val="0"/>
              </a:spcBef>
              <a:buFontTx/>
              <a:buNone/>
            </a:pPr>
            <a:endParaRPr lang="en-US" altLang="en-US" sz="2400">
              <a:latin typeface="Verdana" panose="020B0604030504040204" pitchFamily="34" charset="0"/>
            </a:endParaRPr>
          </a:p>
        </p:txBody>
      </p:sp>
      <p:pic>
        <p:nvPicPr>
          <p:cNvPr id="27658" name="Picture 2" descr="C:\Documents and Settings\stlane\My Documents\My Pictures\Ethylene Oxide ppt\3MR-Ethylene%20Oxide%20Monitor_1049892.jpg"/>
          <p:cNvPicPr>
            <a:picLocks noChangeAspect="1" noChangeArrowheads="1"/>
          </p:cNvPicPr>
          <p:nvPr/>
        </p:nvPicPr>
        <p:blipFill>
          <a:blip r:embed="rId5">
            <a:extLst>
              <a:ext uri="{28A0092B-C50C-407E-A947-70E740481C1C}">
                <a14:useLocalDpi xmlns:a14="http://schemas.microsoft.com/office/drawing/2010/main" val="0"/>
              </a:ext>
            </a:extLst>
          </a:blip>
          <a:srcRect l="10667" t="10667" r="12000" b="12000"/>
          <a:stretch>
            <a:fillRect/>
          </a:stretch>
        </p:blipFill>
        <p:spPr bwMode="auto">
          <a:xfrm>
            <a:off x="6324600" y="1752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3" descr="C:\Documents and Settings\stlane\My Documents\My Pictures\Ethylene Oxide ppt\eto15.jpg"/>
          <p:cNvPicPr>
            <a:picLocks noChangeAspect="1" noChangeArrowheads="1"/>
          </p:cNvPicPr>
          <p:nvPr/>
        </p:nvPicPr>
        <p:blipFill>
          <a:blip r:embed="rId6">
            <a:extLst>
              <a:ext uri="{28A0092B-C50C-407E-A947-70E740481C1C}">
                <a14:useLocalDpi xmlns:a14="http://schemas.microsoft.com/office/drawing/2010/main" val="0"/>
              </a:ext>
            </a:extLst>
          </a:blip>
          <a:srcRect b="12788"/>
          <a:stretch>
            <a:fillRect/>
          </a:stretch>
        </p:blipFill>
        <p:spPr bwMode="auto">
          <a:xfrm>
            <a:off x="5486400" y="4038600"/>
            <a:ext cx="319087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Initial Monitoring</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26</a:t>
            </a:r>
          </a:p>
        </p:txBody>
      </p:sp>
      <p:sp>
        <p:nvSpPr>
          <p:cNvPr id="2867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8681" name="Rectangle 8"/>
          <p:cNvSpPr>
            <a:spLocks noChangeArrowheads="1"/>
          </p:cNvSpPr>
          <p:nvPr/>
        </p:nvSpPr>
        <p:spPr bwMode="auto">
          <a:xfrm>
            <a:off x="533400" y="1219200"/>
            <a:ext cx="6705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Employer covered by this standard, unless exempted, shall perform initial monitoring to determine accurately the airborne concentration of EtO to which employees may be exposed.</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a:latin typeface="Verdana" panose="020B0604030504040204" pitchFamily="34" charset="0"/>
              </a:rPr>
              <a:t>Monitored after June 15, 1983, employer may rely on earlier results to satisfy standard.</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This includes excursion results which are relied on.</a:t>
            </a:r>
          </a:p>
          <a:p>
            <a:pPr eaLnBrk="1" hangingPunct="1">
              <a:spcBef>
                <a:spcPct val="0"/>
              </a:spcBef>
              <a:buFontTx/>
              <a:buNone/>
            </a:pPr>
            <a:endParaRPr lang="en-US" altLang="en-US" sz="2400">
              <a:latin typeface="Verdana" panose="020B0604030504040204" pitchFamily="34" charset="0"/>
            </a:endParaRPr>
          </a:p>
        </p:txBody>
      </p:sp>
      <p:pic>
        <p:nvPicPr>
          <p:cNvPr id="28682" name="Picture 10" descr="C:\Documents and Settings\stlane\My Documents\My Pictures\Z1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981200"/>
            <a:ext cx="1273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Frequency: Periodic Monitoring</a:t>
            </a: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27</a:t>
            </a:r>
          </a:p>
        </p:txBody>
      </p:sp>
      <p:sp>
        <p:nvSpPr>
          <p:cNvPr id="2970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9705" name="Rectangle 8"/>
          <p:cNvSpPr>
            <a:spLocks noChangeArrowheads="1"/>
          </p:cNvSpPr>
          <p:nvPr/>
        </p:nvSpPr>
        <p:spPr bwMode="auto">
          <a:xfrm>
            <a:off x="762000" y="1447800"/>
            <a:ext cx="5867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If exposure is at or above action level but at or below the 8-hour TWA employer shall repeat monitoring for each employee at least every 6 months.</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a:latin typeface="Verdana" panose="020B0604030504040204" pitchFamily="34" charset="0"/>
              </a:rPr>
              <a:t>If exposure is above the 8-hour TWA-repeat monitoring for each such employee at least every 3 months.</a:t>
            </a:r>
          </a:p>
          <a:p>
            <a:pPr eaLnBrk="1" hangingPunct="1">
              <a:spcBef>
                <a:spcPct val="0"/>
              </a:spcBef>
              <a:buFontTx/>
              <a:buNone/>
            </a:pPr>
            <a:endParaRPr lang="en-US" altLang="en-US" sz="2400">
              <a:latin typeface="Verdana" panose="020B0604030504040204" pitchFamily="34" charset="0"/>
            </a:endParaRPr>
          </a:p>
        </p:txBody>
      </p:sp>
      <p:pic>
        <p:nvPicPr>
          <p:cNvPr id="29706" name="Picture 10" descr="C:\Documents and Settings\stlane\My Documents\My Pictures\ld2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057400"/>
            <a:ext cx="19954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Frequency: Periodic Monitoring</a:t>
            </a: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28</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0728" name="Rectangle 8"/>
          <p:cNvSpPr>
            <a:spLocks noChangeArrowheads="1"/>
          </p:cNvSpPr>
          <p:nvPr/>
        </p:nvSpPr>
        <p:spPr bwMode="auto">
          <a:xfrm>
            <a:off x="533400" y="14478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May alter schedule from quarterly to semiannually for any employee for whom 2 consecutive measurements taken at least 7 days apart indicate employee’s exposure has decreased to or below the 8-hour TWA.</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a:latin typeface="Verdana" panose="020B0604030504040204" pitchFamily="34" charset="0"/>
              </a:rPr>
              <a:t>If monitoring reveals employee exposure above 15 minute excursion limit, repeat such monitoring for each such employee at least every 3 months and more often as necessary to evaluate employees short-term exposures.</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Frequency: Periodic Monitoring</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29</a:t>
            </a:r>
          </a:p>
        </p:txBody>
      </p:sp>
      <p:sp>
        <p:nvSpPr>
          <p:cNvPr id="3175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31753" name="Picture 2" descr="C:\Documents and Settings\stlane\My Documents\My Pictures\Ethylene Oxide ppt\osha%20table.jpg"/>
          <p:cNvPicPr>
            <a:picLocks noChangeAspect="1" noChangeArrowheads="1"/>
          </p:cNvPicPr>
          <p:nvPr/>
        </p:nvPicPr>
        <p:blipFill>
          <a:blip r:embed="rId5">
            <a:extLst>
              <a:ext uri="{28A0092B-C50C-407E-A947-70E740481C1C}">
                <a14:useLocalDpi xmlns:a14="http://schemas.microsoft.com/office/drawing/2010/main" val="0"/>
              </a:ext>
            </a:extLst>
          </a:blip>
          <a:srcRect l="1817" r="8215" b="2702"/>
          <a:stretch>
            <a:fillRect/>
          </a:stretch>
        </p:blipFill>
        <p:spPr bwMode="auto">
          <a:xfrm>
            <a:off x="533400" y="2438400"/>
            <a:ext cx="80581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Box 11"/>
          <p:cNvSpPr txBox="1">
            <a:spLocks noChangeArrowheads="1"/>
          </p:cNvSpPr>
          <p:nvPr/>
        </p:nvSpPr>
        <p:spPr bwMode="auto">
          <a:xfrm>
            <a:off x="762000" y="12954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0000"/>
                </a:solidFill>
                <a:latin typeface="Verdana" panose="020B0604030504040204" pitchFamily="34" charset="0"/>
              </a:rPr>
              <a:t>Actions Triggered by Monitoring Results: Summary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512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a:t>
            </a:r>
          </a:p>
        </p:txBody>
      </p:sp>
      <p:sp>
        <p:nvSpPr>
          <p:cNvPr id="512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Glossary of Terms*</a:t>
            </a:r>
          </a:p>
        </p:txBody>
      </p:sp>
      <p:sp>
        <p:nvSpPr>
          <p:cNvPr id="5127" name="Content Placeholder 12"/>
          <p:cNvSpPr txBox="1">
            <a:spLocks/>
          </p:cNvSpPr>
          <p:nvPr/>
        </p:nvSpPr>
        <p:spPr bwMode="auto">
          <a:xfrm>
            <a:off x="381000" y="11430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v"/>
            </a:pPr>
            <a:r>
              <a:rPr lang="en-US" altLang="en-US" sz="2200">
                <a:latin typeface="Verdana" panose="020B0604030504040204" pitchFamily="34" charset="0"/>
              </a:rPr>
              <a:t> </a:t>
            </a:r>
            <a:r>
              <a:rPr lang="en-US" altLang="en-US" sz="2200" u="sng">
                <a:latin typeface="Verdana" panose="020B0604030504040204" pitchFamily="34" charset="0"/>
              </a:rPr>
              <a:t>Action Level</a:t>
            </a:r>
            <a:r>
              <a:rPr lang="en-US" altLang="en-US" sz="2200">
                <a:latin typeface="Verdana" panose="020B0604030504040204" pitchFamily="34" charset="0"/>
              </a:rPr>
              <a:t>: A concentration of airborne EtO of 0.5 ppm calculated as an 8-hour time-weighted average (which equals 0.9 mg/m</a:t>
            </a:r>
            <a:r>
              <a:rPr lang="en-US" altLang="en-US" sz="2200" baseline="30000">
                <a:latin typeface="Verdana" panose="020B0604030504040204" pitchFamily="34" charset="0"/>
              </a:rPr>
              <a:t>3</a:t>
            </a:r>
            <a:r>
              <a:rPr lang="en-US" altLang="en-US" sz="2200">
                <a:latin typeface="Verdana" panose="020B0604030504040204" pitchFamily="34" charset="0"/>
              </a:rPr>
              <a:t>).</a:t>
            </a:r>
          </a:p>
          <a:p>
            <a:pPr eaLnBrk="1" hangingPunct="1">
              <a:spcBef>
                <a:spcPct val="0"/>
              </a:spcBef>
              <a:buFont typeface="Wingdings" panose="05000000000000000000" pitchFamily="2" charset="2"/>
              <a:buChar char="v"/>
            </a:pPr>
            <a:endParaRPr lang="en-US" altLang="en-US" sz="2200">
              <a:latin typeface="Verdana" panose="020B0604030504040204" pitchFamily="34" charset="0"/>
            </a:endParaRPr>
          </a:p>
          <a:p>
            <a:pPr eaLnBrk="1" hangingPunct="1">
              <a:spcBef>
                <a:spcPct val="0"/>
              </a:spcBef>
              <a:buFont typeface="Wingdings" panose="05000000000000000000" pitchFamily="2" charset="2"/>
              <a:buChar char="v"/>
            </a:pPr>
            <a:r>
              <a:rPr lang="en-US" altLang="en-US" sz="2200" u="sng">
                <a:latin typeface="Verdana" panose="020B0604030504040204" pitchFamily="34" charset="0"/>
              </a:rPr>
              <a:t>Authorized Person</a:t>
            </a:r>
            <a:r>
              <a:rPr lang="en-US" altLang="en-US" sz="2200">
                <a:latin typeface="Verdana" panose="020B0604030504040204" pitchFamily="34" charset="0"/>
              </a:rPr>
              <a:t>: Person specifically authorized by employer to enter a regulated area, or entering into such an area to observe monitoring and measuring procedures, or any other person authorized by the Act or regulations issued under the Act.</a:t>
            </a:r>
          </a:p>
          <a:p>
            <a:pPr eaLnBrk="1" hangingPunct="1">
              <a:spcBef>
                <a:spcPct val="0"/>
              </a:spcBef>
              <a:buFont typeface="Wingdings" panose="05000000000000000000" pitchFamily="2" charset="2"/>
              <a:buChar char="v"/>
            </a:pPr>
            <a:endParaRPr lang="en-US" altLang="en-US" sz="2200">
              <a:latin typeface="Verdana" panose="020B0604030504040204" pitchFamily="34" charset="0"/>
            </a:endParaRPr>
          </a:p>
          <a:p>
            <a:pPr eaLnBrk="1" hangingPunct="1">
              <a:spcBef>
                <a:spcPct val="0"/>
              </a:spcBef>
              <a:buFont typeface="Wingdings" panose="05000000000000000000" pitchFamily="2" charset="2"/>
              <a:buChar char="v"/>
            </a:pPr>
            <a:r>
              <a:rPr lang="en-US" altLang="en-US" sz="2200" u="sng">
                <a:latin typeface="Verdana" panose="020B0604030504040204" pitchFamily="34" charset="0"/>
              </a:rPr>
              <a:t>Emergency</a:t>
            </a:r>
            <a:r>
              <a:rPr lang="en-US" altLang="en-US" sz="2200">
                <a:latin typeface="Verdana" panose="020B0604030504040204" pitchFamily="34" charset="0"/>
              </a:rPr>
              <a:t>: Any occurrence such as, but not limited to, equipment failure, container rupture or failure of control equipment likely to or does result in an unexpected significant release of EtO.</a:t>
            </a:r>
            <a:endParaRPr lang="en-US" altLang="en-US" sz="2400">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Termination of Monitoring</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30</a:t>
            </a:r>
          </a:p>
        </p:txBody>
      </p:sp>
      <p:sp>
        <p:nvSpPr>
          <p:cNvPr id="3277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2777" name="Rectangle 8"/>
          <p:cNvSpPr>
            <a:spLocks noChangeArrowheads="1"/>
          </p:cNvSpPr>
          <p:nvPr/>
        </p:nvSpPr>
        <p:spPr bwMode="auto">
          <a:xfrm>
            <a:off x="609600" y="1219200"/>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Verdana" panose="020B0604030504040204" pitchFamily="34" charset="0"/>
              </a:rPr>
              <a:t>Initial Monitoring</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If it is revealed exposure is below the action level, employer may discontinue TWA monitoring for those employees whose exposures are represented by the initial monitoring.</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a:latin typeface="Verdana" panose="020B0604030504040204" pitchFamily="34" charset="0"/>
              </a:rPr>
              <a:t>If exposure is at or below excursion limit.</a:t>
            </a:r>
          </a:p>
          <a:p>
            <a:pPr eaLnBrk="1" hangingPunct="1">
              <a:spcBef>
                <a:spcPct val="0"/>
              </a:spcBef>
              <a:buFontTx/>
              <a:buNone/>
            </a:pPr>
            <a:endParaRPr lang="en-US" altLang="en-US" sz="2400">
              <a:latin typeface="Verdana" panose="020B0604030504040204" pitchFamily="34" charset="0"/>
            </a:endParaRPr>
          </a:p>
        </p:txBody>
      </p:sp>
      <p:pic>
        <p:nvPicPr>
          <p:cNvPr id="32778" name="Picture 10" descr="C:\Documents and Settings\stlane\My Documents\My Pictures\Ethylene Oxide ppt\eogas.jpg"/>
          <p:cNvPicPr>
            <a:picLocks noChangeAspect="1" noChangeArrowheads="1"/>
          </p:cNvPicPr>
          <p:nvPr/>
        </p:nvPicPr>
        <p:blipFill>
          <a:blip r:embed="rId5">
            <a:extLst>
              <a:ext uri="{28A0092B-C50C-407E-A947-70E740481C1C}">
                <a14:useLocalDpi xmlns:a14="http://schemas.microsoft.com/office/drawing/2010/main" val="0"/>
              </a:ext>
            </a:extLst>
          </a:blip>
          <a:srcRect l="14700" r="19142" b="4221"/>
          <a:stretch>
            <a:fillRect/>
          </a:stretch>
        </p:blipFill>
        <p:spPr bwMode="auto">
          <a:xfrm>
            <a:off x="2209800" y="4191000"/>
            <a:ext cx="16621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C:\Documents and Settings\stlane\My Documents\My Pictures\Ethylene Oxide ppt\eto gas det wall mount.jpg"/>
          <p:cNvPicPr>
            <a:picLocks noChangeAspect="1" noChangeArrowheads="1"/>
          </p:cNvPicPr>
          <p:nvPr/>
        </p:nvPicPr>
        <p:blipFill>
          <a:blip r:embed="rId6">
            <a:extLst>
              <a:ext uri="{28A0092B-C50C-407E-A947-70E740481C1C}">
                <a14:useLocalDpi xmlns:a14="http://schemas.microsoft.com/office/drawing/2010/main" val="0"/>
              </a:ext>
            </a:extLst>
          </a:blip>
          <a:srcRect l="17856" r="14285"/>
          <a:stretch>
            <a:fillRect/>
          </a:stretch>
        </p:blipFill>
        <p:spPr bwMode="auto">
          <a:xfrm>
            <a:off x="5181600" y="4114800"/>
            <a:ext cx="1241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Termination of Monitoring</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31</a:t>
            </a:r>
          </a:p>
        </p:txBody>
      </p:sp>
      <p:sp>
        <p:nvSpPr>
          <p:cNvPr id="3379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3801" name="Rectangle 8"/>
          <p:cNvSpPr>
            <a:spLocks noChangeArrowheads="1"/>
          </p:cNvSpPr>
          <p:nvPr/>
        </p:nvSpPr>
        <p:spPr bwMode="auto">
          <a:xfrm>
            <a:off x="685800" y="1295400"/>
            <a:ext cx="5410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Verdana" panose="020B0604030504040204" pitchFamily="34" charset="0"/>
              </a:rPr>
              <a:t>Periodic Monitoring</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If employee exposure, as indicated by at least 2 consecutive measurements taken at least 7 days apart are below action level-TWA monitoring may be discontinued.</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a:latin typeface="Verdana" panose="020B0604030504040204" pitchFamily="34" charset="0"/>
              </a:rPr>
              <a:t>At or below excursion limit-employer may discontinue monitoring.</a:t>
            </a:r>
          </a:p>
          <a:p>
            <a:pPr eaLnBrk="1" hangingPunct="1">
              <a:spcBef>
                <a:spcPct val="0"/>
              </a:spcBef>
              <a:buFontTx/>
              <a:buNone/>
            </a:pPr>
            <a:endParaRPr lang="en-US" altLang="en-US" sz="2400">
              <a:latin typeface="Verdana" panose="020B0604030504040204" pitchFamily="34" charset="0"/>
            </a:endParaRPr>
          </a:p>
        </p:txBody>
      </p:sp>
      <p:pic>
        <p:nvPicPr>
          <p:cNvPr id="33802" name="Picture 10" descr="C:\Documents and Settings\stlane\My Documents\My Pictures\Ethylene Oxide ppt\a20791912f556a17e5ed5d_m.jpg"/>
          <p:cNvPicPr>
            <a:picLocks noChangeAspect="1" noChangeArrowheads="1"/>
          </p:cNvPicPr>
          <p:nvPr/>
        </p:nvPicPr>
        <p:blipFill>
          <a:blip r:embed="rId5">
            <a:extLst>
              <a:ext uri="{28A0092B-C50C-407E-A947-70E740481C1C}">
                <a14:useLocalDpi xmlns:a14="http://schemas.microsoft.com/office/drawing/2010/main" val="0"/>
              </a:ext>
            </a:extLst>
          </a:blip>
          <a:srcRect b="2618"/>
          <a:stretch>
            <a:fillRect/>
          </a:stretch>
        </p:blipFill>
        <p:spPr bwMode="auto">
          <a:xfrm>
            <a:off x="6324600" y="2590800"/>
            <a:ext cx="2430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Additional Monitoring</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32</a:t>
            </a:r>
          </a:p>
        </p:txBody>
      </p:sp>
      <p:sp>
        <p:nvSpPr>
          <p:cNvPr id="3482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4825" name="Rectangle 8"/>
          <p:cNvSpPr>
            <a:spLocks noChangeArrowheads="1"/>
          </p:cNvSpPr>
          <p:nvPr/>
        </p:nvSpPr>
        <p:spPr bwMode="auto">
          <a:xfrm>
            <a:off x="609600" y="1066800"/>
            <a:ext cx="6096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Institute monitoring if a change in:</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Production</a:t>
            </a:r>
          </a:p>
          <a:p>
            <a:pPr eaLnBrk="1" hangingPunct="1">
              <a:spcBef>
                <a:spcPct val="0"/>
              </a:spcBef>
              <a:buFont typeface="Wingdings" panose="05000000000000000000" pitchFamily="2" charset="2"/>
              <a:buChar char="§"/>
            </a:pPr>
            <a:r>
              <a:rPr lang="en-US" altLang="en-US" sz="2400">
                <a:latin typeface="Verdana" panose="020B0604030504040204" pitchFamily="34" charset="0"/>
              </a:rPr>
              <a:t> Process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Control equipment</a:t>
            </a:r>
          </a:p>
          <a:p>
            <a:pPr eaLnBrk="1" hangingPunct="1">
              <a:spcBef>
                <a:spcPct val="0"/>
              </a:spcBef>
              <a:buFont typeface="Wingdings" panose="05000000000000000000" pitchFamily="2" charset="2"/>
              <a:buChar char="§"/>
            </a:pPr>
            <a:r>
              <a:rPr lang="en-US" altLang="en-US" sz="2400">
                <a:latin typeface="Verdana" panose="020B0604030504040204" pitchFamily="34" charset="0"/>
              </a:rPr>
              <a:t> Personnel or</a:t>
            </a:r>
          </a:p>
          <a:p>
            <a:pPr eaLnBrk="1" hangingPunct="1">
              <a:spcBef>
                <a:spcPct val="0"/>
              </a:spcBef>
              <a:buFont typeface="Wingdings" panose="05000000000000000000" pitchFamily="2" charset="2"/>
              <a:buChar char="§"/>
            </a:pPr>
            <a:r>
              <a:rPr lang="en-US" altLang="en-US" sz="2400">
                <a:latin typeface="Verdana" panose="020B0604030504040204" pitchFamily="34" charset="0"/>
              </a:rPr>
              <a:t> Work practices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Which may result in new or </a:t>
            </a:r>
          </a:p>
          <a:p>
            <a:pPr eaLnBrk="1" hangingPunct="1">
              <a:spcBef>
                <a:spcPct val="0"/>
              </a:spcBef>
              <a:buFontTx/>
              <a:buNone/>
            </a:pPr>
            <a:r>
              <a:rPr lang="en-US" altLang="en-US" sz="2400">
                <a:latin typeface="Verdana" panose="020B0604030504040204" pitchFamily="34" charset="0"/>
              </a:rPr>
              <a:t>  additional exposures to EtO</a:t>
            </a:r>
          </a:p>
          <a:p>
            <a:pPr eaLnBrk="1" hangingPunct="1">
              <a:spcBef>
                <a:spcPct val="0"/>
              </a:spcBef>
              <a:buFont typeface="Wingdings" panose="05000000000000000000" pitchFamily="2" charset="2"/>
              <a:buChar char="§"/>
            </a:pPr>
            <a:r>
              <a:rPr lang="en-US" altLang="en-US" sz="2400">
                <a:latin typeface="Verdana" panose="020B0604030504040204" pitchFamily="34" charset="0"/>
              </a:rPr>
              <a:t> Or when employer has reason to </a:t>
            </a:r>
          </a:p>
          <a:p>
            <a:pPr eaLnBrk="1" hangingPunct="1">
              <a:spcBef>
                <a:spcPct val="0"/>
              </a:spcBef>
              <a:buFontTx/>
              <a:buNone/>
            </a:pPr>
            <a:r>
              <a:rPr lang="en-US" altLang="en-US" sz="2400">
                <a:latin typeface="Verdana" panose="020B0604030504040204" pitchFamily="34" charset="0"/>
              </a:rPr>
              <a:t>  suspect a change may  </a:t>
            </a:r>
          </a:p>
          <a:p>
            <a:pPr eaLnBrk="1" hangingPunct="1">
              <a:spcBef>
                <a:spcPct val="0"/>
              </a:spcBef>
              <a:buFontTx/>
              <a:buNone/>
            </a:pPr>
            <a:r>
              <a:rPr lang="en-US" altLang="en-US" sz="2400">
                <a:latin typeface="Verdana" panose="020B0604030504040204" pitchFamily="34" charset="0"/>
              </a:rPr>
              <a:t>  result in new or additional </a:t>
            </a:r>
          </a:p>
          <a:p>
            <a:pPr eaLnBrk="1" hangingPunct="1">
              <a:spcBef>
                <a:spcPct val="0"/>
              </a:spcBef>
              <a:buFontTx/>
              <a:buNone/>
            </a:pPr>
            <a:r>
              <a:rPr lang="en-US" altLang="en-US" sz="2400">
                <a:latin typeface="Verdana" panose="020B0604030504040204" pitchFamily="34" charset="0"/>
              </a:rPr>
              <a:t>  exposures.</a:t>
            </a:r>
          </a:p>
          <a:p>
            <a:pPr eaLnBrk="1" hangingPunct="1">
              <a:spcBef>
                <a:spcPct val="0"/>
              </a:spcBef>
              <a:buFontTx/>
              <a:buNone/>
            </a:pPr>
            <a:endParaRPr lang="en-US" altLang="en-US" sz="2400">
              <a:latin typeface="Verdana" panose="020B0604030504040204" pitchFamily="34" charset="0"/>
            </a:endParaRPr>
          </a:p>
        </p:txBody>
      </p:sp>
      <p:pic>
        <p:nvPicPr>
          <p:cNvPr id="34826" name="Picture 12" descr="C:\Documents and Settings\stlane\My Documents\My Pictures\Ethylene Oxide ppt\1371838140464.jpg"/>
          <p:cNvPicPr>
            <a:picLocks noChangeAspect="1" noChangeArrowheads="1"/>
          </p:cNvPicPr>
          <p:nvPr/>
        </p:nvPicPr>
        <p:blipFill>
          <a:blip r:embed="rId5">
            <a:extLst>
              <a:ext uri="{28A0092B-C50C-407E-A947-70E740481C1C}">
                <a14:useLocalDpi xmlns:a14="http://schemas.microsoft.com/office/drawing/2010/main" val="0"/>
              </a:ext>
            </a:extLst>
          </a:blip>
          <a:srcRect r="4918"/>
          <a:stretch>
            <a:fillRect/>
          </a:stretch>
        </p:blipFill>
        <p:spPr bwMode="auto">
          <a:xfrm>
            <a:off x="5715000" y="1828800"/>
            <a:ext cx="2828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Monitoring Accuracy</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33</a:t>
            </a:r>
          </a:p>
        </p:txBody>
      </p:sp>
      <p:sp>
        <p:nvSpPr>
          <p:cNvPr id="3584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5849" name="Rectangle 8"/>
          <p:cNvSpPr>
            <a:spLocks noChangeArrowheads="1"/>
          </p:cNvSpPr>
          <p:nvPr/>
        </p:nvSpPr>
        <p:spPr bwMode="auto">
          <a:xfrm>
            <a:off x="533400" y="1143000"/>
            <a:ext cx="6096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To a confidence level of 95%, to within plus or minus 25% for airborne concentrations at the 1 ppm TWA and to within plus or minus 35% for airborne concentrations at the action level of 0.5 ppm.</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b="1">
                <a:latin typeface="Verdana" panose="020B0604030504040204" pitchFamily="34" charset="0"/>
              </a:rPr>
              <a:t>Airborne Concentration</a:t>
            </a: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Monitoring shall be accurate to a confidence level of 95%, to within plus or minus 35% for airborne concentrations of EtO at the excursion limit.</a:t>
            </a:r>
          </a:p>
          <a:p>
            <a:pPr eaLnBrk="1" hangingPunct="1">
              <a:spcBef>
                <a:spcPct val="0"/>
              </a:spcBef>
              <a:buFontTx/>
              <a:buNone/>
            </a:pPr>
            <a:endParaRPr lang="en-US" altLang="en-US" sz="2400">
              <a:latin typeface="Verdana" panose="020B0604030504040204" pitchFamily="34" charset="0"/>
            </a:endParaRPr>
          </a:p>
        </p:txBody>
      </p:sp>
      <p:pic>
        <p:nvPicPr>
          <p:cNvPr id="35850" name="Picture 10" descr="C:\Documents and Settings\stlane\My Documents\My Pictures\Ethylene Oxide ppt\personal-gas-detector.png"/>
          <p:cNvPicPr>
            <a:picLocks noChangeAspect="1" noChangeArrowheads="1"/>
          </p:cNvPicPr>
          <p:nvPr/>
        </p:nvPicPr>
        <p:blipFill>
          <a:blip r:embed="rId5">
            <a:extLst>
              <a:ext uri="{28A0092B-C50C-407E-A947-70E740481C1C}">
                <a14:useLocalDpi xmlns:a14="http://schemas.microsoft.com/office/drawing/2010/main" val="0"/>
              </a:ext>
            </a:extLst>
          </a:blip>
          <a:srcRect l="29617"/>
          <a:stretch>
            <a:fillRect/>
          </a:stretch>
        </p:blipFill>
        <p:spPr bwMode="auto">
          <a:xfrm>
            <a:off x="6705600" y="2286000"/>
            <a:ext cx="1920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Monitoring Accuracy</a:t>
            </a: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34</a:t>
            </a:r>
          </a:p>
        </p:txBody>
      </p:sp>
      <p:sp>
        <p:nvSpPr>
          <p:cNvPr id="3687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687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6873" name="Content Placeholder 12"/>
          <p:cNvSpPr txBox="1">
            <a:spLocks/>
          </p:cNvSpPr>
          <p:nvPr/>
        </p:nvSpPr>
        <p:spPr bwMode="auto">
          <a:xfrm>
            <a:off x="685800" y="1676400"/>
            <a:ext cx="487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Each affected employee must be notified individually in writing or by posting within 15 working days of results after employer receives them</a:t>
            </a:r>
          </a:p>
          <a:p>
            <a:pPr eaLnBrk="1" hangingPunct="1">
              <a:spcBef>
                <a:spcPct val="0"/>
              </a:spcBef>
              <a:buFontTx/>
              <a:buNone/>
            </a:pPr>
            <a:endParaRPr lang="en-US" altLang="en-US" sz="1800">
              <a:latin typeface="Verdana" panose="020B0604030504040204" pitchFamily="34" charset="0"/>
            </a:endParaRP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Corrective actions will also be indicated.</a:t>
            </a:r>
          </a:p>
          <a:p>
            <a:pPr eaLnBrk="1" hangingPunct="1">
              <a:spcBef>
                <a:spcPct val="0"/>
              </a:spcBef>
              <a:buFontTx/>
              <a:buNone/>
            </a:pPr>
            <a:endParaRPr lang="en-US" altLang="en-US" sz="1800">
              <a:latin typeface="Verdana" panose="020B0604030504040204" pitchFamily="34" charset="0"/>
            </a:endParaRPr>
          </a:p>
        </p:txBody>
      </p:sp>
      <p:pic>
        <p:nvPicPr>
          <p:cNvPr id="36874" name="Picture 11" descr="C:\Documents and Settings\stlane\My Documents\My Pictures\Ethylene Oxide ppt\performance-r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438400"/>
            <a:ext cx="27606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Monitoring Accuracy</a:t>
            </a:r>
          </a:p>
        </p:txBody>
      </p:sp>
      <p:sp>
        <p:nvSpPr>
          <p:cNvPr id="378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378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35</a:t>
            </a:r>
          </a:p>
        </p:txBody>
      </p:sp>
      <p:sp>
        <p:nvSpPr>
          <p:cNvPr id="3789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789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1209" name="Content Placeholder 12"/>
          <p:cNvSpPr txBox="1">
            <a:spLocks/>
          </p:cNvSpPr>
          <p:nvPr/>
        </p:nvSpPr>
        <p:spPr bwMode="auto">
          <a:xfrm>
            <a:off x="457200" y="1219200"/>
            <a:ext cx="830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Affected employees or representatives shall be given opportunity to observe monitoring.</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If affected area requires PPE to view monitoring, employer will provide the PPE and ensure observer complies with all safety and health procedures.</a:t>
            </a:r>
          </a:p>
        </p:txBody>
      </p:sp>
      <p:pic>
        <p:nvPicPr>
          <p:cNvPr id="37898" name="Picture 12" descr="C:\Documents and Settings\stlane\My Documents\My Pictures\Ethylene Oxide ppt\27Training(b006v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038600"/>
            <a:ext cx="23812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1" descr="C:\Documents and Settings\stlane\My Documents\My Pictures\Ethylene Oxide ppt\ADE-2830-R_300.gif"/>
          <p:cNvPicPr>
            <a:picLocks noChangeAspect="1" noChangeArrowheads="1"/>
          </p:cNvPicPr>
          <p:nvPr/>
        </p:nvPicPr>
        <p:blipFill>
          <a:blip r:embed="rId6">
            <a:extLst>
              <a:ext uri="{28A0092B-C50C-407E-A947-70E740481C1C}">
                <a14:useLocalDpi xmlns:a14="http://schemas.microsoft.com/office/drawing/2010/main" val="0"/>
              </a:ext>
            </a:extLst>
          </a:blip>
          <a:srcRect l="3999" t="6897" r="5333" b="10345"/>
          <a:stretch>
            <a:fillRect/>
          </a:stretch>
        </p:blipFill>
        <p:spPr bwMode="auto">
          <a:xfrm>
            <a:off x="4953000" y="38862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09">
                                            <p:txEl>
                                              <p:pRg st="0" end="0"/>
                                            </p:txEl>
                                          </p:spTgt>
                                        </p:tgtEl>
                                        <p:attrNameLst>
                                          <p:attrName>style.visibility</p:attrName>
                                        </p:attrNameLst>
                                      </p:cBhvr>
                                      <p:to>
                                        <p:strVal val="visible"/>
                                      </p:to>
                                    </p:set>
                                    <p:animEffect transition="in" filter="dissolve">
                                      <p:cBhvr>
                                        <p:cTn id="7" dur="500"/>
                                        <p:tgtEl>
                                          <p:spTgt spid="512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09">
                                            <p:txEl>
                                              <p:pRg st="2" end="2"/>
                                            </p:txEl>
                                          </p:spTgt>
                                        </p:tgtEl>
                                        <p:attrNameLst>
                                          <p:attrName>style.visibility</p:attrName>
                                        </p:attrNameLst>
                                      </p:cBhvr>
                                      <p:to>
                                        <p:strVal val="visible"/>
                                      </p:to>
                                    </p:set>
                                    <p:animEffect transition="in" filter="dissolve">
                                      <p:cBhvr>
                                        <p:cTn id="12" dur="500"/>
                                        <p:tgtEl>
                                          <p:spTgt spid="512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Regulated Areas</a:t>
            </a:r>
          </a:p>
        </p:txBody>
      </p:sp>
      <p:sp>
        <p:nvSpPr>
          <p:cNvPr id="389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389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36</a:t>
            </a:r>
          </a:p>
        </p:txBody>
      </p:sp>
      <p:sp>
        <p:nvSpPr>
          <p:cNvPr id="3891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8921" name="Rectangle 8"/>
          <p:cNvSpPr>
            <a:spLocks noChangeArrowheads="1"/>
          </p:cNvSpPr>
          <p:nvPr/>
        </p:nvSpPr>
        <p:spPr bwMode="auto">
          <a:xfrm>
            <a:off x="381000" y="1219200"/>
            <a:ext cx="4648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Created when airborne limits </a:t>
            </a:r>
            <a:r>
              <a:rPr lang="en-US" altLang="en-US" sz="2400" u="sng">
                <a:latin typeface="Verdana" panose="020B0604030504040204" pitchFamily="34" charset="0"/>
              </a:rPr>
              <a:t>may exceed </a:t>
            </a:r>
            <a:r>
              <a:rPr lang="en-US" altLang="en-US" sz="2400">
                <a:solidFill>
                  <a:srgbClr val="0000FF"/>
                </a:solidFill>
                <a:latin typeface="Verdana" panose="020B0604030504040204" pitchFamily="34" charset="0"/>
              </a:rPr>
              <a:t>TWA</a:t>
            </a:r>
            <a:r>
              <a:rPr lang="en-US" altLang="en-US" sz="2400">
                <a:latin typeface="Verdana" panose="020B0604030504040204" pitchFamily="34" charset="0"/>
              </a:rPr>
              <a:t> or when concentrations </a:t>
            </a:r>
            <a:r>
              <a:rPr lang="en-US" altLang="en-US" sz="2400" u="sng">
                <a:latin typeface="Verdana" panose="020B0604030504040204" pitchFamily="34" charset="0"/>
              </a:rPr>
              <a:t>exceed</a:t>
            </a:r>
            <a:r>
              <a:rPr lang="en-US" altLang="en-US" sz="2400">
                <a:latin typeface="Verdana" panose="020B0604030504040204" pitchFamily="34" charset="0"/>
              </a:rPr>
              <a:t> or can </a:t>
            </a:r>
            <a:r>
              <a:rPr lang="en-US" altLang="en-US" sz="2400" u="sng">
                <a:latin typeface="Verdana" panose="020B0604030504040204" pitchFamily="34" charset="0"/>
              </a:rPr>
              <a:t>reasonably be expected to exceed</a:t>
            </a:r>
            <a:r>
              <a:rPr lang="en-US" altLang="en-US" sz="2400">
                <a:latin typeface="Verdana" panose="020B0604030504040204" pitchFamily="34" charset="0"/>
              </a:rPr>
              <a:t> </a:t>
            </a:r>
            <a:r>
              <a:rPr lang="en-US" altLang="en-US" sz="2400">
                <a:solidFill>
                  <a:srgbClr val="0000FF"/>
                </a:solidFill>
                <a:latin typeface="Verdana" panose="020B0604030504040204" pitchFamily="34" charset="0"/>
              </a:rPr>
              <a:t>excursion limit</a:t>
            </a:r>
            <a:r>
              <a:rPr lang="en-US" altLang="en-US" sz="2400">
                <a:latin typeface="Verdana" panose="020B0604030504040204" pitchFamily="34" charset="0"/>
              </a:rPr>
              <a: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Access limited to authorized persons.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Area demarcated to minimize persons within regulated area.</a:t>
            </a:r>
          </a:p>
          <a:p>
            <a:pPr eaLnBrk="1" hangingPunct="1">
              <a:spcBef>
                <a:spcPct val="0"/>
              </a:spcBef>
              <a:buFontTx/>
              <a:buNone/>
            </a:pPr>
            <a:endParaRPr lang="en-US" altLang="en-US" sz="2400">
              <a:latin typeface="Verdana" panose="020B0604030504040204" pitchFamily="34" charset="0"/>
            </a:endParaRPr>
          </a:p>
        </p:txBody>
      </p:sp>
      <p:pic>
        <p:nvPicPr>
          <p:cNvPr id="38922" name="Picture 10" descr="C:\Documents and Settings\stlane\My Documents\My Pictures\Ethylene Oxide ppt\cont monitoring of eto.jpg"/>
          <p:cNvPicPr>
            <a:picLocks noChangeAspect="1" noChangeArrowheads="1"/>
          </p:cNvPicPr>
          <p:nvPr/>
        </p:nvPicPr>
        <p:blipFill>
          <a:blip r:embed="rId5">
            <a:extLst>
              <a:ext uri="{28A0092B-C50C-407E-A947-70E740481C1C}">
                <a14:useLocalDpi xmlns:a14="http://schemas.microsoft.com/office/drawing/2010/main" val="0"/>
              </a:ext>
            </a:extLst>
          </a:blip>
          <a:srcRect r="6087"/>
          <a:stretch>
            <a:fillRect/>
          </a:stretch>
        </p:blipFill>
        <p:spPr bwMode="auto">
          <a:xfrm>
            <a:off x="4876800" y="1752600"/>
            <a:ext cx="41148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Area Monitoring</a:t>
            </a: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37</a:t>
            </a:r>
          </a:p>
        </p:txBody>
      </p:sp>
      <p:sp>
        <p:nvSpPr>
          <p:cNvPr id="3994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9945" name="Rectangle 8"/>
          <p:cNvSpPr>
            <a:spLocks noChangeArrowheads="1"/>
          </p:cNvSpPr>
          <p:nvPr/>
        </p:nvSpPr>
        <p:spPr bwMode="auto">
          <a:xfrm>
            <a:off x="457200" y="1143000"/>
            <a:ext cx="8229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0000"/>
                </a:solidFill>
                <a:latin typeface="Verdana" panose="020B0604030504040204" pitchFamily="34" charset="0"/>
              </a:rPr>
              <a:t>Area Monitoring</a:t>
            </a:r>
          </a:p>
          <a:p>
            <a:pPr eaLnBrk="1" hangingPunct="1">
              <a:spcBef>
                <a:spcPct val="0"/>
              </a:spcBef>
              <a:buFontTx/>
              <a:buNone/>
            </a:pPr>
            <a:endParaRPr lang="en-US" altLang="en-US" sz="1200">
              <a:solidFill>
                <a:srgbClr val="FF0000"/>
              </a:solidFill>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t>
            </a:r>
            <a:r>
              <a:rPr lang="en-US" altLang="en-US" sz="2300">
                <a:latin typeface="Verdana" panose="020B0604030504040204" pitchFamily="34" charset="0"/>
              </a:rPr>
              <a:t>Detect EtO levels throughout the general work </a:t>
            </a:r>
            <a:br>
              <a:rPr lang="en-US" altLang="en-US" sz="2300">
                <a:latin typeface="Verdana" panose="020B0604030504040204" pitchFamily="34" charset="0"/>
              </a:rPr>
            </a:br>
            <a:r>
              <a:rPr lang="en-US" altLang="en-US" sz="2300">
                <a:latin typeface="Verdana" panose="020B0604030504040204" pitchFamily="34" charset="0"/>
              </a:rPr>
              <a:t>   area</a:t>
            </a:r>
          </a:p>
          <a:p>
            <a:pPr eaLnBrk="1" hangingPunct="1">
              <a:spcBef>
                <a:spcPct val="0"/>
              </a:spcBef>
              <a:buFont typeface="Courier New" panose="02070309020205020404" pitchFamily="49" charset="0"/>
              <a:buChar char="o"/>
            </a:pPr>
            <a:r>
              <a:rPr lang="en-US" altLang="en-US" sz="2300">
                <a:latin typeface="Verdana" panose="020B0604030504040204" pitchFamily="34" charset="0"/>
              </a:rPr>
              <a:t> Area samples taken close to emission source or</a:t>
            </a:r>
          </a:p>
          <a:p>
            <a:pPr eaLnBrk="1" hangingPunct="1">
              <a:spcBef>
                <a:spcPct val="0"/>
              </a:spcBef>
              <a:buFont typeface="Courier New" panose="02070309020205020404" pitchFamily="49" charset="0"/>
              <a:buChar char="o"/>
            </a:pPr>
            <a:r>
              <a:rPr lang="en-US" altLang="en-US" sz="2300">
                <a:latin typeface="Verdana" panose="020B0604030504040204" pitchFamily="34" charset="0"/>
              </a:rPr>
              <a:t> Collected at various locations throughout the </a:t>
            </a:r>
          </a:p>
          <a:p>
            <a:pPr eaLnBrk="1" hangingPunct="1">
              <a:spcBef>
                <a:spcPct val="0"/>
              </a:spcBef>
              <a:buFontTx/>
              <a:buNone/>
            </a:pPr>
            <a:r>
              <a:rPr lang="en-US" altLang="en-US" sz="2300">
                <a:latin typeface="Verdana" panose="020B0604030504040204" pitchFamily="34" charset="0"/>
              </a:rPr>
              <a:t>   work area</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t>
            </a:r>
            <a:r>
              <a:rPr lang="en-US" altLang="en-US" sz="2300">
                <a:latin typeface="Verdana" panose="020B0604030504040204" pitchFamily="34" charset="0"/>
              </a:rPr>
              <a:t>Detectors may be wall-mounted or placed</a:t>
            </a:r>
          </a:p>
          <a:p>
            <a:pPr eaLnBrk="1" hangingPunct="1">
              <a:spcBef>
                <a:spcPct val="0"/>
              </a:spcBef>
              <a:buFontTx/>
              <a:buNone/>
            </a:pPr>
            <a:r>
              <a:rPr lang="en-US" altLang="en-US" sz="2300">
                <a:latin typeface="Verdana" panose="020B0604030504040204" pitchFamily="34" charset="0"/>
              </a:rPr>
              <a:t>   directly on equipment</a:t>
            </a:r>
          </a:p>
          <a:p>
            <a:pPr lvl="1" eaLnBrk="1" hangingPunct="1">
              <a:spcBef>
                <a:spcPct val="0"/>
              </a:spcBef>
              <a:buFont typeface="Wingdings" panose="05000000000000000000" pitchFamily="2" charset="2"/>
              <a:buChar char="§"/>
            </a:pPr>
            <a:r>
              <a:rPr lang="en-US" altLang="en-US" sz="2300">
                <a:latin typeface="Verdana" panose="020B0604030504040204" pitchFamily="34" charset="0"/>
              </a:rPr>
              <a:t> May be similar to personal monitoring or</a:t>
            </a:r>
          </a:p>
          <a:p>
            <a:pPr lvl="1" eaLnBrk="1" hangingPunct="1">
              <a:spcBef>
                <a:spcPct val="0"/>
              </a:spcBef>
              <a:buFont typeface="Wingdings" panose="05000000000000000000" pitchFamily="2" charset="2"/>
              <a:buChar char="§"/>
            </a:pPr>
            <a:r>
              <a:rPr lang="en-US" altLang="en-US" sz="2300">
                <a:latin typeface="Verdana" panose="020B0604030504040204" pitchFamily="34" charset="0"/>
              </a:rPr>
              <a:t> Direct-reading type</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300">
                <a:solidFill>
                  <a:srgbClr val="008000"/>
                </a:solidFill>
                <a:latin typeface="Verdana" panose="020B0604030504040204" pitchFamily="34" charset="0"/>
              </a:rPr>
              <a:t>“Area monitoring complements personal monitoring, but can never be used instead of 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Leak Detection</a:t>
            </a: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38</a:t>
            </a:r>
          </a:p>
        </p:txBody>
      </p:sp>
      <p:sp>
        <p:nvSpPr>
          <p:cNvPr id="4096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0968" name="Rectangle 8"/>
          <p:cNvSpPr>
            <a:spLocks noChangeArrowheads="1"/>
          </p:cNvSpPr>
          <p:nvPr/>
        </p:nvSpPr>
        <p:spPr bwMode="auto">
          <a:xfrm>
            <a:off x="533400" y="1905000"/>
            <a:ext cx="5105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Verdana" panose="020B0604030504040204" pitchFamily="34" charset="0"/>
              </a:rPr>
              <a:t>Leak Detection</a:t>
            </a:r>
          </a:p>
          <a:p>
            <a:pPr eaLnBrk="1" hangingPunct="1">
              <a:spcBef>
                <a:spcPct val="0"/>
              </a:spcBef>
              <a:buFontTx/>
              <a:buNone/>
            </a:pPr>
            <a:endParaRPr lang="en-US" altLang="en-US" sz="2400">
              <a:solidFill>
                <a:srgbClr val="0070C0"/>
              </a:solidFill>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If required to have a written compliance program due to exposures over the PEL, a schedule for routine leak detection surveys must be produced.</a:t>
            </a:r>
          </a:p>
        </p:txBody>
      </p:sp>
      <p:pic>
        <p:nvPicPr>
          <p:cNvPr id="40969" name="Picture 11" descr="C:\Documents and Settings\stlane\My Documents\My Pictures\Ethylene Oxide ppt\leakator_app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362200"/>
            <a:ext cx="292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Communication of EtO Hazards</a:t>
            </a: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39</a:t>
            </a:r>
          </a:p>
        </p:txBody>
      </p:sp>
      <p:sp>
        <p:nvSpPr>
          <p:cNvPr id="4199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1993" name="Rectangle 8"/>
          <p:cNvSpPr>
            <a:spLocks noChangeArrowheads="1"/>
          </p:cNvSpPr>
          <p:nvPr/>
        </p:nvSpPr>
        <p:spPr bwMode="auto">
          <a:xfrm>
            <a:off x="381000" y="1143000"/>
            <a:ext cx="8229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0000FF"/>
                </a:solidFill>
                <a:latin typeface="Verdana" panose="020B0604030504040204" pitchFamily="34" charset="0"/>
              </a:rPr>
              <a:t>SIGNS</a:t>
            </a:r>
          </a:p>
          <a:p>
            <a:pPr eaLnBrk="1" hangingPunct="1">
              <a:spcBef>
                <a:spcPct val="0"/>
              </a:spcBef>
              <a:buFontTx/>
              <a:buNone/>
            </a:pPr>
            <a:r>
              <a:rPr lang="en-US" altLang="en-US" sz="2400">
                <a:latin typeface="Verdana" panose="020B0604030504040204" pitchFamily="34" charset="0"/>
              </a:rPr>
              <a:t>Post and maintain signs demarcating regulated areas and entrance or access ways to regulated areas bearing the following legend:</a:t>
            </a:r>
          </a:p>
          <a:p>
            <a:pPr eaLnBrk="1" hangingPunct="1">
              <a:spcBef>
                <a:spcPct val="0"/>
              </a:spcBef>
              <a:buFontTx/>
              <a:buNone/>
            </a:pPr>
            <a:endParaRPr lang="en-US" altLang="en-US" sz="2400">
              <a:latin typeface="Verdana" panose="020B0604030504040204" pitchFamily="34" charset="0"/>
            </a:endParaRPr>
          </a:p>
          <a:p>
            <a:pPr algn="ctr" eaLnBrk="1" hangingPunct="1">
              <a:spcBef>
                <a:spcPct val="0"/>
              </a:spcBef>
              <a:buFontTx/>
              <a:buNone/>
            </a:pPr>
            <a:r>
              <a:rPr lang="en-US" altLang="en-US" sz="2400">
                <a:solidFill>
                  <a:srgbClr val="FF0000"/>
                </a:solidFill>
                <a:latin typeface="Verdana" panose="020B0604030504040204" pitchFamily="34" charset="0"/>
              </a:rPr>
              <a:t>DANGER</a:t>
            </a:r>
          </a:p>
          <a:p>
            <a:pPr algn="ctr" eaLnBrk="1" hangingPunct="1">
              <a:spcBef>
                <a:spcPct val="0"/>
              </a:spcBef>
              <a:buFontTx/>
              <a:buNone/>
            </a:pPr>
            <a:r>
              <a:rPr lang="en-US" altLang="en-US" sz="2400">
                <a:solidFill>
                  <a:srgbClr val="FF0000"/>
                </a:solidFill>
                <a:latin typeface="Verdana" panose="020B0604030504040204" pitchFamily="34" charset="0"/>
              </a:rPr>
              <a:t>ETHYLENE OXIDE</a:t>
            </a:r>
          </a:p>
          <a:p>
            <a:pPr algn="ctr" eaLnBrk="1" hangingPunct="1">
              <a:spcBef>
                <a:spcPct val="0"/>
              </a:spcBef>
              <a:buFontTx/>
              <a:buNone/>
            </a:pPr>
            <a:r>
              <a:rPr lang="en-US" altLang="en-US" sz="2400">
                <a:solidFill>
                  <a:srgbClr val="FF0000"/>
                </a:solidFill>
                <a:latin typeface="Verdana" panose="020B0604030504040204" pitchFamily="34" charset="0"/>
              </a:rPr>
              <a:t>CANCER HAZARD AND REPRODUCTIVE HAZARD</a:t>
            </a:r>
          </a:p>
          <a:p>
            <a:pPr algn="ctr" eaLnBrk="1" hangingPunct="1">
              <a:spcBef>
                <a:spcPct val="0"/>
              </a:spcBef>
              <a:buFontTx/>
              <a:buNone/>
            </a:pPr>
            <a:r>
              <a:rPr lang="en-US" altLang="en-US" sz="2400">
                <a:solidFill>
                  <a:srgbClr val="FF0000"/>
                </a:solidFill>
                <a:latin typeface="Verdana" panose="020B0604030504040204" pitchFamily="34" charset="0"/>
              </a:rPr>
              <a:t>AUTHORIZED PERSONNEL ONLY</a:t>
            </a:r>
          </a:p>
          <a:p>
            <a:pPr algn="ctr" eaLnBrk="1" hangingPunct="1">
              <a:spcBef>
                <a:spcPct val="0"/>
              </a:spcBef>
              <a:buFontTx/>
              <a:buNone/>
            </a:pPr>
            <a:r>
              <a:rPr lang="en-US" altLang="en-US" sz="2400">
                <a:solidFill>
                  <a:srgbClr val="FF0000"/>
                </a:solidFill>
                <a:latin typeface="Verdana" panose="020B0604030504040204" pitchFamily="34" charset="0"/>
              </a:rPr>
              <a:t>RESPIRATORS AND PROTECTIVE CLOTHING MAY BE</a:t>
            </a:r>
          </a:p>
          <a:p>
            <a:pPr algn="ctr" eaLnBrk="1" hangingPunct="1">
              <a:spcBef>
                <a:spcPct val="0"/>
              </a:spcBef>
              <a:buFontTx/>
              <a:buNone/>
            </a:pPr>
            <a:r>
              <a:rPr lang="en-US" altLang="en-US" sz="2400">
                <a:solidFill>
                  <a:srgbClr val="FF0000"/>
                </a:solidFill>
                <a:latin typeface="Verdana" panose="020B0604030504040204" pitchFamily="34" charset="0"/>
              </a:rPr>
              <a:t>REQUIRED</a:t>
            </a:r>
          </a:p>
          <a:p>
            <a:pPr algn="ctr" eaLnBrk="1" hangingPunct="1">
              <a:spcBef>
                <a:spcPct val="0"/>
              </a:spcBef>
              <a:buFontTx/>
              <a:buNone/>
            </a:pPr>
            <a:r>
              <a:rPr lang="en-US" altLang="en-US" sz="2400">
                <a:solidFill>
                  <a:srgbClr val="FF0000"/>
                </a:solidFill>
                <a:latin typeface="Verdana" panose="020B0604030504040204" pitchFamily="34" charset="0"/>
              </a:rPr>
              <a:t>TO WORK IN THIS AREA</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614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a:t>
            </a:r>
          </a:p>
        </p:txBody>
      </p:sp>
      <p:sp>
        <p:nvSpPr>
          <p:cNvPr id="615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Glossary of Terms*</a:t>
            </a:r>
          </a:p>
        </p:txBody>
      </p:sp>
      <p:sp>
        <p:nvSpPr>
          <p:cNvPr id="6151" name="Content Placeholder 12"/>
          <p:cNvSpPr txBox="1">
            <a:spLocks/>
          </p:cNvSpPr>
          <p:nvPr/>
        </p:nvSpPr>
        <p:spPr bwMode="auto">
          <a:xfrm>
            <a:off x="381000" y="12192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v"/>
            </a:pPr>
            <a:r>
              <a:rPr lang="en-US" altLang="en-US" sz="2200">
                <a:latin typeface="Verdana" panose="020B0604030504040204" pitchFamily="34" charset="0"/>
              </a:rPr>
              <a:t> </a:t>
            </a:r>
            <a:r>
              <a:rPr lang="en-US" altLang="en-US" sz="2400" u="sng">
                <a:latin typeface="Verdana" panose="020B0604030504040204" pitchFamily="34" charset="0"/>
              </a:rPr>
              <a:t>Employee exposure</a:t>
            </a:r>
            <a:r>
              <a:rPr lang="en-US" altLang="en-US" sz="2400">
                <a:latin typeface="Verdana" panose="020B0604030504040204" pitchFamily="34" charset="0"/>
              </a:rPr>
              <a:t>: Exposure to airborne EtO   which would occur if the employee were not using respiratory protective equipment.</a:t>
            </a:r>
          </a:p>
          <a:p>
            <a:pPr eaLnBrk="1" hangingPunct="1">
              <a:spcBef>
                <a:spcPct val="0"/>
              </a:spcBef>
              <a:buFont typeface="Wingdings" panose="05000000000000000000" pitchFamily="2" charset="2"/>
              <a:buChar char="v"/>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v"/>
            </a:pPr>
            <a:r>
              <a:rPr lang="en-US" altLang="en-US" sz="2400" u="sng">
                <a:latin typeface="Verdana" panose="020B0604030504040204" pitchFamily="34" charset="0"/>
              </a:rPr>
              <a:t>Ethylene oxide or EtO</a:t>
            </a:r>
            <a:r>
              <a:rPr lang="en-US" altLang="en-US" sz="2400">
                <a:latin typeface="Verdana" panose="020B0604030504040204" pitchFamily="34" charset="0"/>
              </a:rPr>
              <a:t>: Three-membered ring organic compound with chemical formula C</a:t>
            </a:r>
            <a:r>
              <a:rPr lang="en-US" altLang="en-US" sz="2400" baseline="-25000">
                <a:latin typeface="Verdana" panose="020B0604030504040204" pitchFamily="34" charset="0"/>
              </a:rPr>
              <a:t>2</a:t>
            </a:r>
            <a:r>
              <a:rPr lang="en-US" altLang="en-US" sz="2400">
                <a:latin typeface="Verdana" panose="020B0604030504040204" pitchFamily="34" charset="0"/>
              </a:rPr>
              <a:t>H</a:t>
            </a:r>
            <a:r>
              <a:rPr lang="en-US" altLang="en-US" sz="2400" baseline="-25000">
                <a:latin typeface="Verdana" panose="020B0604030504040204" pitchFamily="34" charset="0"/>
              </a:rPr>
              <a:t>4</a:t>
            </a:r>
            <a:r>
              <a:rPr lang="en-US" altLang="en-US" sz="2400">
                <a:latin typeface="Verdana" panose="020B0604030504040204" pitchFamily="34" charset="0"/>
              </a:rPr>
              <a:t>O.</a:t>
            </a:r>
          </a:p>
        </p:txBody>
      </p:sp>
      <p:pic>
        <p:nvPicPr>
          <p:cNvPr id="6152" name="Picture 12" descr="C:\Documents and Settings\stlane\My Documents\My Pictures\Ethylene Oxide ppt\Ethylene_oxide.png"/>
          <p:cNvPicPr>
            <a:picLocks noChangeAspect="1" noChangeArrowheads="1"/>
          </p:cNvPicPr>
          <p:nvPr/>
        </p:nvPicPr>
        <p:blipFill>
          <a:blip r:embed="rId5">
            <a:extLst>
              <a:ext uri="{28A0092B-C50C-407E-A947-70E740481C1C}">
                <a14:useLocalDpi xmlns:a14="http://schemas.microsoft.com/office/drawing/2010/main" val="0"/>
              </a:ext>
            </a:extLst>
          </a:blip>
          <a:srcRect l="6377" t="5687" r="6467" b="6161"/>
          <a:stretch>
            <a:fillRect/>
          </a:stretch>
        </p:blipFill>
        <p:spPr bwMode="auto">
          <a:xfrm>
            <a:off x="2971800" y="3810000"/>
            <a:ext cx="2620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Precautionary Labels</a:t>
            </a: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40</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3016" name="Rectangle 8"/>
          <p:cNvSpPr>
            <a:spLocks noChangeArrowheads="1"/>
          </p:cNvSpPr>
          <p:nvPr/>
        </p:nvSpPr>
        <p:spPr bwMode="auto">
          <a:xfrm>
            <a:off x="609600" y="1295400"/>
            <a:ext cx="5562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Affixed to containers of EtO whose contents are capable of causing exposure at or above action level, 		  or</a:t>
            </a:r>
          </a:p>
          <a:p>
            <a:pPr eaLnBrk="1" hangingPunct="1">
              <a:spcBef>
                <a:spcPct val="0"/>
              </a:spcBef>
              <a:buFontTx/>
              <a:buNone/>
            </a:pPr>
            <a:r>
              <a:rPr lang="en-US" altLang="en-US" sz="2400">
                <a:latin typeface="Verdana" panose="020B0604030504040204" pitchFamily="34" charset="0"/>
              </a:rPr>
              <a:t>Whose contents may reasonably be foreseen to cause employee exposure above excursion limit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Not considered containers: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Reaction vessels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Storage tanks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Pipes or piping systems</a:t>
            </a:r>
          </a:p>
          <a:p>
            <a:pPr eaLnBrk="1" hangingPunct="1">
              <a:spcBef>
                <a:spcPct val="0"/>
              </a:spcBef>
              <a:buFontTx/>
              <a:buNone/>
            </a:pPr>
            <a:endParaRPr lang="en-US" altLang="en-US" sz="2400">
              <a:latin typeface="Verdana" panose="020B0604030504040204" pitchFamily="34" charset="0"/>
            </a:endParaRPr>
          </a:p>
        </p:txBody>
      </p:sp>
      <p:pic>
        <p:nvPicPr>
          <p:cNvPr id="43017" name="Picture 11" descr="C:\Documents and Settings\stlane\My Documents\My Pictures\Ethylene Oxide ppt\Ethylene-Oxide-Chemical-Label-LB-1591-058.gif"/>
          <p:cNvPicPr>
            <a:picLocks noChangeAspect="1" noChangeArrowheads="1"/>
          </p:cNvPicPr>
          <p:nvPr/>
        </p:nvPicPr>
        <p:blipFill>
          <a:blip r:embed="rId5">
            <a:extLst>
              <a:ext uri="{28A0092B-C50C-407E-A947-70E740481C1C}">
                <a14:useLocalDpi xmlns:a14="http://schemas.microsoft.com/office/drawing/2010/main" val="0"/>
              </a:ext>
            </a:extLst>
          </a:blip>
          <a:srcRect l="2953" t="3999" r="5534" b="3999"/>
          <a:stretch>
            <a:fillRect/>
          </a:stretch>
        </p:blipFill>
        <p:spPr bwMode="auto">
          <a:xfrm>
            <a:off x="6324600" y="2057400"/>
            <a:ext cx="21050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Precautionary Labels</a:t>
            </a: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41</a:t>
            </a:r>
          </a:p>
        </p:txBody>
      </p:sp>
      <p:sp>
        <p:nvSpPr>
          <p:cNvPr id="4403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4041" name="Rectangle 8"/>
          <p:cNvSpPr>
            <a:spLocks noChangeArrowheads="1"/>
          </p:cNvSpPr>
          <p:nvPr/>
        </p:nvSpPr>
        <p:spPr bwMode="auto">
          <a:xfrm>
            <a:off x="533400" y="1600200"/>
            <a:ext cx="807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Verdana" panose="020B0604030504040204" pitchFamily="34" charset="0"/>
              </a:rPr>
              <a:t>Labels Comply With</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29 CFR 1910.1200(f) of OSHA’s Hazard Communication standard and include:</a:t>
            </a:r>
          </a:p>
          <a:p>
            <a:pPr eaLnBrk="1" hangingPunct="1">
              <a:spcBef>
                <a:spcPct val="0"/>
              </a:spcBef>
              <a:buFontTx/>
              <a:buNone/>
            </a:pPr>
            <a:r>
              <a:rPr lang="en-US" altLang="en-US" sz="2400">
                <a:latin typeface="Verdana" panose="020B0604030504040204" pitchFamily="34" charset="0"/>
              </a:rPr>
              <a:t> </a:t>
            </a:r>
          </a:p>
          <a:p>
            <a:pPr algn="ctr" eaLnBrk="1" hangingPunct="1">
              <a:spcBef>
                <a:spcPct val="0"/>
              </a:spcBef>
              <a:buFontTx/>
              <a:buNone/>
            </a:pPr>
            <a:r>
              <a:rPr lang="en-US" altLang="en-US" sz="2400">
                <a:solidFill>
                  <a:srgbClr val="FF0000"/>
                </a:solidFill>
                <a:latin typeface="Verdana" panose="020B0604030504040204" pitchFamily="34" charset="0"/>
              </a:rPr>
              <a:t>DANGER CONTAINS ETHYLENE OXIDE</a:t>
            </a:r>
          </a:p>
          <a:p>
            <a:pPr algn="ctr" eaLnBrk="1" hangingPunct="1">
              <a:spcBef>
                <a:spcPct val="0"/>
              </a:spcBef>
              <a:buFontTx/>
              <a:buNone/>
            </a:pPr>
            <a:r>
              <a:rPr lang="en-US" altLang="en-US" sz="2400">
                <a:solidFill>
                  <a:srgbClr val="FF0000"/>
                </a:solidFill>
                <a:latin typeface="Verdana" panose="020B0604030504040204" pitchFamily="34" charset="0"/>
              </a:rPr>
              <a:t>CANCER HAZARD AND REPRODUCTIVE HAZARD</a:t>
            </a:r>
            <a:endParaRPr lang="en-US" altLang="en-US" sz="2400">
              <a:latin typeface="Verdana" panose="020B0604030504040204" pitchFamily="34" charset="0"/>
            </a:endParaRP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u="sng">
                <a:latin typeface="Verdana" panose="020B0604030504040204" pitchFamily="34" charset="0"/>
              </a:rPr>
              <a:t>And</a:t>
            </a:r>
            <a:r>
              <a:rPr lang="en-US" altLang="en-US" sz="2400">
                <a:latin typeface="Verdana" panose="020B0604030504040204" pitchFamily="34" charset="0"/>
              </a:rPr>
              <a:t> warning statement against breathing airborne concentrations of EtO</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Labeling Does NOT Apply</a:t>
            </a: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42</a:t>
            </a:r>
          </a:p>
        </p:txBody>
      </p:sp>
      <p:sp>
        <p:nvSpPr>
          <p:cNvPr id="4506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5065" name="Rectangle 8"/>
          <p:cNvSpPr>
            <a:spLocks noChangeArrowheads="1"/>
          </p:cNvSpPr>
          <p:nvPr/>
        </p:nvSpPr>
        <p:spPr bwMode="auto">
          <a:xfrm>
            <a:off x="228600" y="16002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 Where EtO is used as a pesticide as defined in  </a:t>
            </a:r>
            <a:br>
              <a:rPr lang="en-US" altLang="en-US" sz="2400">
                <a:latin typeface="Verdana" panose="020B0604030504040204" pitchFamily="34" charset="0"/>
              </a:rPr>
            </a:br>
            <a:r>
              <a:rPr lang="en-US" altLang="en-US" sz="2400">
                <a:latin typeface="Verdana" panose="020B0604030504040204" pitchFamily="34" charset="0"/>
              </a:rPr>
              <a:t>   Federal Insecticide, Fungicide and Rodenticide Act   ● When labeled pursuant to that Act and regulations </a:t>
            </a:r>
            <a:br>
              <a:rPr lang="en-US" altLang="en-US" sz="2400">
                <a:latin typeface="Verdana" panose="020B0604030504040204" pitchFamily="34" charset="0"/>
              </a:rPr>
            </a:br>
            <a:r>
              <a:rPr lang="en-US" altLang="en-US" sz="2400">
                <a:latin typeface="Verdana" panose="020B0604030504040204" pitchFamily="34" charset="0"/>
              </a:rPr>
              <a:t>   issued under EPA</a:t>
            </a:r>
          </a:p>
          <a:p>
            <a:pPr eaLnBrk="1" hangingPunct="1">
              <a:spcBef>
                <a:spcPct val="0"/>
              </a:spcBef>
              <a:buFontTx/>
              <a:buNone/>
            </a:pPr>
            <a:endParaRPr lang="en-US" altLang="en-US" sz="2400">
              <a:latin typeface="Verdana" panose="020B0604030504040204" pitchFamily="34" charset="0"/>
            </a:endParaRPr>
          </a:p>
        </p:txBody>
      </p:sp>
      <p:pic>
        <p:nvPicPr>
          <p:cNvPr id="45066" name="Picture 10" descr="C:\Documents and Settings\stlane\My Documents\My Pictures\Ethylene Oxide ppt\big_201010122354DavidGraysCarbarylGardenInsectici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35814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2" descr="C:\Documents and Settings\stlane\My Documents\My Pictures\Ethylene Oxide ppt\AC116284.jpg"/>
          <p:cNvPicPr>
            <a:picLocks noChangeAspect="1" noChangeArrowheads="1"/>
          </p:cNvPicPr>
          <p:nvPr/>
        </p:nvPicPr>
        <p:blipFill>
          <a:blip r:embed="rId6">
            <a:extLst>
              <a:ext uri="{28A0092B-C50C-407E-A947-70E740481C1C}">
                <a14:useLocalDpi xmlns:a14="http://schemas.microsoft.com/office/drawing/2010/main" val="0"/>
              </a:ext>
            </a:extLst>
          </a:blip>
          <a:srcRect l="9599" t="9599" r="7201" b="13600"/>
          <a:stretch>
            <a:fillRect/>
          </a:stretch>
        </p:blipFill>
        <p:spPr bwMode="auto">
          <a:xfrm>
            <a:off x="3352800" y="3810000"/>
            <a:ext cx="1485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3" descr="C:\Documents and Settings\stlane\My Documents\My Pictures\Ethylene Oxide ppt\ethylene-oxide-cartridges.jpg"/>
          <p:cNvPicPr>
            <a:picLocks noChangeAspect="1" noChangeArrowheads="1"/>
          </p:cNvPicPr>
          <p:nvPr/>
        </p:nvPicPr>
        <p:blipFill>
          <a:blip r:embed="rId7">
            <a:extLst>
              <a:ext uri="{28A0092B-C50C-407E-A947-70E740481C1C}">
                <a14:useLocalDpi xmlns:a14="http://schemas.microsoft.com/office/drawing/2010/main" val="0"/>
              </a:ext>
            </a:extLst>
          </a:blip>
          <a:srcRect r="30551"/>
          <a:stretch>
            <a:fillRect/>
          </a:stretch>
        </p:blipFill>
        <p:spPr bwMode="auto">
          <a:xfrm>
            <a:off x="5638800" y="3505200"/>
            <a:ext cx="2425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Safety Data Sheets (SDSs)</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43</a:t>
            </a:r>
          </a:p>
        </p:txBody>
      </p:sp>
      <p:sp>
        <p:nvSpPr>
          <p:cNvPr id="4608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6089" name="Rectangle 8"/>
          <p:cNvSpPr>
            <a:spLocks noChangeArrowheads="1"/>
          </p:cNvSpPr>
          <p:nvPr/>
        </p:nvSpPr>
        <p:spPr bwMode="auto">
          <a:xfrm>
            <a:off x="457200" y="16002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Manufacturers or importers of EtO shall comply as specified  in 29 CFR 1910.1200(g) of OSHA’s Hazard Communication standard</a:t>
            </a:r>
          </a:p>
          <a:p>
            <a:pPr eaLnBrk="1" hangingPunct="1">
              <a:spcBef>
                <a:spcPct val="0"/>
              </a:spcBef>
              <a:buFontTx/>
              <a:buNone/>
            </a:pPr>
            <a:endParaRPr lang="en-US" altLang="en-US" sz="2400">
              <a:latin typeface="Verdana" panose="020B0604030504040204" pitchFamily="34" charset="0"/>
            </a:endParaRPr>
          </a:p>
        </p:txBody>
      </p:sp>
      <p:pic>
        <p:nvPicPr>
          <p:cNvPr id="46090" name="Picture 10" descr="C:\Documents and Settings\stlane\My Documents\My Pictures\Ethylene Oxide ppt\Catalysts_Refinery2_w700x276h.jpg"/>
          <p:cNvPicPr>
            <a:picLocks noChangeAspect="1" noChangeArrowheads="1"/>
          </p:cNvPicPr>
          <p:nvPr/>
        </p:nvPicPr>
        <p:blipFill>
          <a:blip r:embed="rId5">
            <a:extLst>
              <a:ext uri="{28A0092B-C50C-407E-A947-70E740481C1C}">
                <a14:useLocalDpi xmlns:a14="http://schemas.microsoft.com/office/drawing/2010/main" val="0"/>
              </a:ext>
            </a:extLst>
          </a:blip>
          <a:srcRect l="31143"/>
          <a:stretch>
            <a:fillRect/>
          </a:stretch>
        </p:blipFill>
        <p:spPr bwMode="auto">
          <a:xfrm>
            <a:off x="2667000" y="3352800"/>
            <a:ext cx="37338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Methods of Compliance</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44</a:t>
            </a:r>
          </a:p>
        </p:txBody>
      </p:sp>
      <p:sp>
        <p:nvSpPr>
          <p:cNvPr id="4711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7113" name="Rectangle 8"/>
          <p:cNvSpPr>
            <a:spLocks noChangeArrowheads="1"/>
          </p:cNvSpPr>
          <p:nvPr/>
        </p:nvSpPr>
        <p:spPr bwMode="auto">
          <a:xfrm>
            <a:off x="457200" y="1219200"/>
            <a:ext cx="8229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1. Engineering controls and work practices and</a:t>
            </a:r>
          </a:p>
          <a:p>
            <a:pPr eaLnBrk="1" hangingPunct="1">
              <a:spcBef>
                <a:spcPct val="0"/>
              </a:spcBef>
              <a:buFontTx/>
              <a:buNone/>
            </a:pPr>
            <a:r>
              <a:rPr lang="en-US" altLang="en-US" sz="2400">
                <a:latin typeface="Verdana" panose="020B0604030504040204" pitchFamily="34" charset="0"/>
              </a:rPr>
              <a:t>2. Compliance program</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b="1">
                <a:solidFill>
                  <a:srgbClr val="0000FF"/>
                </a:solidFill>
                <a:latin typeface="Verdana" panose="020B0604030504040204" pitchFamily="34" charset="0"/>
              </a:rPr>
              <a:t>1. Engineering controls and work practices</a:t>
            </a:r>
            <a:endParaRPr lang="en-US" altLang="en-US" sz="2400">
              <a:solidFill>
                <a:srgbClr val="0000FF"/>
              </a:solidFill>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a:latin typeface="Verdana" panose="020B0604030504040204" pitchFamily="34" charset="0"/>
              </a:rPr>
              <a:t>Instituted to reduce and maintain exposure to or below TWA and excursion limit (except to extent such controls are not feasible).</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a:latin typeface="Verdana" panose="020B0604030504040204" pitchFamily="34" charset="0"/>
              </a:rPr>
              <a:t>If such controls/practices not sufficient, use them to reduce exposure to lowest levels achievable and supplement them by using respiratory protection.</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Methods of Compliance</a:t>
            </a: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45</a:t>
            </a:r>
          </a:p>
        </p:txBody>
      </p:sp>
      <p:sp>
        <p:nvSpPr>
          <p:cNvPr id="4813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8137" name="Rectangle 8"/>
          <p:cNvSpPr>
            <a:spLocks noChangeArrowheads="1"/>
          </p:cNvSpPr>
          <p:nvPr/>
        </p:nvSpPr>
        <p:spPr bwMode="auto">
          <a:xfrm>
            <a:off x="457200" y="1219200"/>
            <a:ext cx="62484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Engineering controls generally </a:t>
            </a:r>
            <a:r>
              <a:rPr lang="en-US" altLang="en-US" sz="2400" u="sng">
                <a:latin typeface="Verdana" panose="020B0604030504040204" pitchFamily="34" charset="0"/>
              </a:rPr>
              <a:t>not feasible </a:t>
            </a:r>
            <a:r>
              <a:rPr lang="en-US" altLang="en-US" sz="2400">
                <a:latin typeface="Verdana" panose="020B0604030504040204" pitchFamily="34" charset="0"/>
              </a:rPr>
              <a:t>for:</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Collection of quality assurance   </a:t>
            </a:r>
            <a:br>
              <a:rPr lang="en-US" altLang="en-US" sz="2400">
                <a:latin typeface="Verdana" panose="020B0604030504040204" pitchFamily="34" charset="0"/>
              </a:rPr>
            </a:br>
            <a:r>
              <a:rPr lang="en-US" altLang="en-US" sz="2400">
                <a:latin typeface="Verdana" panose="020B0604030504040204" pitchFamily="34" charset="0"/>
              </a:rPr>
              <a:t>   sampling from sterilized materials;</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Removal of biological indicators from</a:t>
            </a:r>
          </a:p>
          <a:p>
            <a:pPr eaLnBrk="1" hangingPunct="1">
              <a:spcBef>
                <a:spcPct val="0"/>
              </a:spcBef>
              <a:buFontTx/>
              <a:buNone/>
            </a:pPr>
            <a:r>
              <a:rPr lang="en-US" altLang="en-US" sz="2400">
                <a:latin typeface="Verdana" panose="020B0604030504040204" pitchFamily="34" charset="0"/>
              </a:rPr>
              <a:t>   sterilized materials;</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Loading/unloading tank cars;</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Changing ethylene oxide tanks on</a:t>
            </a:r>
          </a:p>
          <a:p>
            <a:pPr eaLnBrk="1" hangingPunct="1">
              <a:spcBef>
                <a:spcPct val="0"/>
              </a:spcBef>
              <a:buFontTx/>
              <a:buNone/>
            </a:pPr>
            <a:r>
              <a:rPr lang="en-US" altLang="en-US" sz="2400">
                <a:latin typeface="Verdana" panose="020B0604030504040204" pitchFamily="34" charset="0"/>
              </a:rPr>
              <a:t>    sterilizers;</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Vessel cleaning</a:t>
            </a:r>
          </a:p>
          <a:p>
            <a:pPr eaLnBrk="1" hangingPunct="1">
              <a:spcBef>
                <a:spcPct val="0"/>
              </a:spcBef>
              <a:buFontTx/>
              <a:buNone/>
            </a:pPr>
            <a:endParaRPr lang="en-US" altLang="en-US" sz="2400">
              <a:latin typeface="Verdana" panose="020B0604030504040204" pitchFamily="34" charset="0"/>
            </a:endParaRPr>
          </a:p>
        </p:txBody>
      </p:sp>
      <p:pic>
        <p:nvPicPr>
          <p:cNvPr id="48138" name="Picture 10" descr="C:\Documents and Settings\stlane\My Documents\My Pictures\Ethylene Oxide ppt\4s_p101012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828800"/>
            <a:ext cx="17192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3" descr="C:\Documents and Settings\stlane\My Documents\My Pictures\Ethylene Oxide ppt\eto_img.jpg"/>
          <p:cNvPicPr>
            <a:picLocks noChangeAspect="1" noChangeArrowheads="1"/>
          </p:cNvPicPr>
          <p:nvPr/>
        </p:nvPicPr>
        <p:blipFill>
          <a:blip r:embed="rId6">
            <a:extLst>
              <a:ext uri="{28A0092B-C50C-407E-A947-70E740481C1C}">
                <a14:useLocalDpi xmlns:a14="http://schemas.microsoft.com/office/drawing/2010/main" val="0"/>
              </a:ext>
            </a:extLst>
          </a:blip>
          <a:srcRect l="10001" t="6000" r="8000" b="10001"/>
          <a:stretch>
            <a:fillRect/>
          </a:stretch>
        </p:blipFill>
        <p:spPr bwMode="auto">
          <a:xfrm>
            <a:off x="6781800" y="3962400"/>
            <a:ext cx="16367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Methods of Compliance</a:t>
            </a: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46</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9160" name="Rectangle 8"/>
          <p:cNvSpPr>
            <a:spLocks noChangeArrowheads="1"/>
          </p:cNvSpPr>
          <p:nvPr/>
        </p:nvSpPr>
        <p:spPr bwMode="auto">
          <a:xfrm>
            <a:off x="533400" y="14478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Verdana" panose="020B0604030504040204" pitchFamily="34" charset="0"/>
              </a:rPr>
              <a:t>2. Compliance Program:</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u="sng">
                <a:latin typeface="Verdana" panose="020B0604030504040204" pitchFamily="34" charset="0"/>
              </a:rPr>
              <a:t>Where TWA and Excursion limits are exceeded</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A written program to reduce exposures to or below TWA and to or below Excursion Limit via engineering and work practice controls.</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a:latin typeface="Verdana" panose="020B0604030504040204" pitchFamily="34" charset="0"/>
              </a:rPr>
              <a:t>A schedule of periodic leak detection surveys and written plan for emergency situations.</a:t>
            </a:r>
          </a:p>
          <a:p>
            <a:pPr eaLnBrk="1" hangingPunct="1">
              <a:spcBef>
                <a:spcPct val="0"/>
              </a:spcBef>
              <a:buFontTx/>
              <a:buNone/>
            </a:pPr>
            <a:r>
              <a:rPr lang="en-US" altLang="en-US" sz="2400"/>
              <a:t> </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Methods of Compliance</a:t>
            </a: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47</a:t>
            </a:r>
          </a:p>
        </p:txBody>
      </p:sp>
      <p:sp>
        <p:nvSpPr>
          <p:cNvPr id="5018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0185" name="Rectangle 8"/>
          <p:cNvSpPr>
            <a:spLocks noChangeArrowheads="1"/>
          </p:cNvSpPr>
          <p:nvPr/>
        </p:nvSpPr>
        <p:spPr bwMode="auto">
          <a:xfrm>
            <a:off x="533400" y="1225550"/>
            <a:ext cx="8001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Verdana" panose="020B0604030504040204" pitchFamily="34" charset="0"/>
              </a:rPr>
              <a:t>2. Compliance Program (cont.)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Written plans reviewed at least every 12 months and updated as necessary to reflect changes</a:t>
            </a:r>
          </a:p>
          <a:p>
            <a:pPr eaLnBrk="1" hangingPunct="1">
              <a:spcBef>
                <a:spcPct val="0"/>
              </a:spcBef>
              <a:buFontTx/>
              <a:buNone/>
            </a:pPr>
            <a:r>
              <a:rPr lang="en-US" altLang="en-US" sz="2400">
                <a:latin typeface="Verdana" panose="020B0604030504040204" pitchFamily="34" charset="0"/>
              </a:rPr>
              <a:t> </a:t>
            </a:r>
          </a:p>
          <a:p>
            <a:pPr eaLnBrk="1" hangingPunct="1">
              <a:spcBef>
                <a:spcPct val="0"/>
              </a:spcBef>
              <a:buFontTx/>
              <a:buNone/>
            </a:pPr>
            <a:r>
              <a:rPr lang="en-US" altLang="en-US" sz="2400">
                <a:solidFill>
                  <a:srgbClr val="0000FF"/>
                </a:solidFill>
                <a:latin typeface="Verdana" panose="020B0604030504040204" pitchFamily="34" charset="0"/>
              </a:rPr>
              <a:t>Employer shall not implement a schedule of employee rotation as a means of compliance with TWA or excursion limits</a:t>
            </a:r>
          </a:p>
          <a:p>
            <a:pPr eaLnBrk="1" hangingPunct="1">
              <a:spcBef>
                <a:spcPct val="0"/>
              </a:spcBef>
              <a:buFontTx/>
              <a:buNone/>
            </a:pPr>
            <a:endParaRPr lang="en-US" altLang="en-US" sz="2400">
              <a:latin typeface="Verdana" panose="020B0604030504040204" pitchFamily="34" charset="0"/>
            </a:endParaRPr>
          </a:p>
        </p:txBody>
      </p:sp>
      <p:pic>
        <p:nvPicPr>
          <p:cNvPr id="50186" name="Picture 10" descr="C:\Documents and Settings\stlane\My Documents\My Pictures\Ethylene Oxide ppt\safety-manual.jpg"/>
          <p:cNvPicPr>
            <a:picLocks noChangeAspect="1" noChangeArrowheads="1"/>
          </p:cNvPicPr>
          <p:nvPr/>
        </p:nvPicPr>
        <p:blipFill>
          <a:blip r:embed="rId5">
            <a:extLst>
              <a:ext uri="{28A0092B-C50C-407E-A947-70E740481C1C}">
                <a14:useLocalDpi xmlns:a14="http://schemas.microsoft.com/office/drawing/2010/main" val="0"/>
              </a:ext>
            </a:extLst>
          </a:blip>
          <a:srcRect l="5679" r="6290"/>
          <a:stretch>
            <a:fillRect/>
          </a:stretch>
        </p:blipFill>
        <p:spPr bwMode="auto">
          <a:xfrm>
            <a:off x="4876800" y="4343400"/>
            <a:ext cx="18288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Respiratory Protection</a:t>
            </a:r>
          </a:p>
        </p:txBody>
      </p:sp>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48</a:t>
            </a:r>
          </a:p>
        </p:txBody>
      </p:sp>
      <p:sp>
        <p:nvSpPr>
          <p:cNvPr id="5120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1209" name="Rectangle 8"/>
          <p:cNvSpPr>
            <a:spLocks noChangeArrowheads="1"/>
          </p:cNvSpPr>
          <p:nvPr/>
        </p:nvSpPr>
        <p:spPr bwMode="auto">
          <a:xfrm>
            <a:off x="228600" y="1143000"/>
            <a:ext cx="85344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Employer provides each employee with approved respirator that complies with requirements. Must be used during:</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Periods necessary to install or implement feasible</a:t>
            </a:r>
          </a:p>
          <a:p>
            <a:pPr eaLnBrk="1" hangingPunct="1">
              <a:spcBef>
                <a:spcPct val="0"/>
              </a:spcBef>
              <a:buFontTx/>
              <a:buNone/>
            </a:pPr>
            <a:r>
              <a:rPr lang="en-US" altLang="en-US" sz="2400">
                <a:latin typeface="Verdana" panose="020B0604030504040204" pitchFamily="34" charset="0"/>
              </a:rPr>
              <a:t>  engineering and work-practice controls</a:t>
            </a:r>
          </a:p>
          <a:p>
            <a:pPr eaLnBrk="1" hangingPunct="1">
              <a:spcBef>
                <a:spcPct val="0"/>
              </a:spcBef>
              <a:buFontTx/>
              <a:buNone/>
            </a:pPr>
            <a:r>
              <a:rPr lang="en-US" altLang="en-US" sz="2400">
                <a:latin typeface="Verdana" panose="020B0604030504040204" pitchFamily="34" charset="0"/>
              </a:rPr>
              <a:t>- Work operations (i.e. maintenance/repair activities)</a:t>
            </a:r>
          </a:p>
          <a:p>
            <a:pPr eaLnBrk="1" hangingPunct="1">
              <a:spcBef>
                <a:spcPct val="0"/>
              </a:spcBef>
              <a:buFontTx/>
              <a:buNone/>
            </a:pPr>
            <a:r>
              <a:rPr lang="en-US" altLang="en-US" sz="2400">
                <a:latin typeface="Verdana" panose="020B0604030504040204" pitchFamily="34" charset="0"/>
              </a:rPr>
              <a:t>- Vessel cleaning for which engineering and work-  </a:t>
            </a:r>
            <a:br>
              <a:rPr lang="en-US" altLang="en-US" sz="2400">
                <a:latin typeface="Verdana" panose="020B0604030504040204" pitchFamily="34" charset="0"/>
              </a:rPr>
            </a:br>
            <a:r>
              <a:rPr lang="en-US" altLang="en-US" sz="2400">
                <a:latin typeface="Verdana" panose="020B0604030504040204" pitchFamily="34" charset="0"/>
              </a:rPr>
              <a:t>  practice controls are not feasible</a:t>
            </a:r>
          </a:p>
          <a:p>
            <a:pPr eaLnBrk="1" hangingPunct="1">
              <a:spcBef>
                <a:spcPct val="0"/>
              </a:spcBef>
              <a:buFontTx/>
              <a:buNone/>
            </a:pPr>
            <a:r>
              <a:rPr lang="en-US" altLang="en-US" sz="2400">
                <a:latin typeface="Verdana" panose="020B0604030504040204" pitchFamily="34" charset="0"/>
              </a:rPr>
              <a:t>- Work operations for which feasible engineering </a:t>
            </a:r>
            <a:br>
              <a:rPr lang="en-US" altLang="en-US" sz="2400">
                <a:latin typeface="Verdana" panose="020B0604030504040204" pitchFamily="34" charset="0"/>
              </a:rPr>
            </a:br>
            <a:r>
              <a:rPr lang="en-US" altLang="en-US" sz="2400">
                <a:latin typeface="Verdana" panose="020B0604030504040204" pitchFamily="34" charset="0"/>
              </a:rPr>
              <a:t>  and work practice controls are not yet sufficient </a:t>
            </a:r>
            <a:br>
              <a:rPr lang="en-US" altLang="en-US" sz="2400">
                <a:latin typeface="Verdana" panose="020B0604030504040204" pitchFamily="34" charset="0"/>
              </a:rPr>
            </a:br>
            <a:r>
              <a:rPr lang="en-US" altLang="en-US" sz="2400">
                <a:latin typeface="Verdana" panose="020B0604030504040204" pitchFamily="34" charset="0"/>
              </a:rPr>
              <a:t>  to reduce exposure to or below the TWA</a:t>
            </a:r>
          </a:p>
          <a:p>
            <a:pPr eaLnBrk="1" hangingPunct="1">
              <a:spcBef>
                <a:spcPct val="0"/>
              </a:spcBef>
              <a:buFontTx/>
              <a:buNone/>
            </a:pPr>
            <a:r>
              <a:rPr lang="en-US" altLang="en-US" sz="2400">
                <a:latin typeface="Verdana" panose="020B0604030504040204" pitchFamily="34" charset="0"/>
              </a:rPr>
              <a:t>- Emergencies</a:t>
            </a:r>
          </a:p>
          <a:p>
            <a:pPr eaLnBrk="1" hangingPunct="1">
              <a:spcBef>
                <a:spcPct val="0"/>
              </a:spcBef>
              <a:buFontTx/>
              <a:buNone/>
            </a:pPr>
            <a:endParaRPr lang="en-US" altLang="en-US" sz="2400"/>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09">
                                            <p:txEl>
                                              <p:pRg st="2" end="2"/>
                                            </p:txEl>
                                          </p:spTgt>
                                        </p:tgtEl>
                                        <p:attrNameLst>
                                          <p:attrName>style.visibility</p:attrName>
                                        </p:attrNameLst>
                                      </p:cBhvr>
                                      <p:to>
                                        <p:strVal val="visible"/>
                                      </p:to>
                                    </p:set>
                                    <p:animEffect transition="in" filter="dissolve">
                                      <p:cBhvr>
                                        <p:cTn id="7" dur="500"/>
                                        <p:tgtEl>
                                          <p:spTgt spid="51209">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1209">
                                            <p:txEl>
                                              <p:pRg st="3" end="3"/>
                                            </p:txEl>
                                          </p:spTgt>
                                        </p:tgtEl>
                                        <p:attrNameLst>
                                          <p:attrName>style.visibility</p:attrName>
                                        </p:attrNameLst>
                                      </p:cBhvr>
                                      <p:to>
                                        <p:strVal val="visible"/>
                                      </p:to>
                                    </p:set>
                                    <p:animEffect transition="in" filter="dissolve">
                                      <p:cBhvr>
                                        <p:cTn id="10" dur="500"/>
                                        <p:tgtEl>
                                          <p:spTgt spid="5120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1209">
                                            <p:txEl>
                                              <p:pRg st="4" end="4"/>
                                            </p:txEl>
                                          </p:spTgt>
                                        </p:tgtEl>
                                        <p:attrNameLst>
                                          <p:attrName>style.visibility</p:attrName>
                                        </p:attrNameLst>
                                      </p:cBhvr>
                                      <p:to>
                                        <p:strVal val="visible"/>
                                      </p:to>
                                    </p:set>
                                    <p:animEffect transition="in" filter="dissolve">
                                      <p:cBhvr>
                                        <p:cTn id="15" dur="500"/>
                                        <p:tgtEl>
                                          <p:spTgt spid="51209">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1209">
                                            <p:txEl>
                                              <p:pRg st="5" end="5"/>
                                            </p:txEl>
                                          </p:spTgt>
                                        </p:tgtEl>
                                        <p:attrNameLst>
                                          <p:attrName>style.visibility</p:attrName>
                                        </p:attrNameLst>
                                      </p:cBhvr>
                                      <p:to>
                                        <p:strVal val="visible"/>
                                      </p:to>
                                    </p:set>
                                    <p:animEffect transition="in" filter="dissolve">
                                      <p:cBhvr>
                                        <p:cTn id="20" dur="500"/>
                                        <p:tgtEl>
                                          <p:spTgt spid="51209">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51209">
                                            <p:txEl>
                                              <p:pRg st="6" end="6"/>
                                            </p:txEl>
                                          </p:spTgt>
                                        </p:tgtEl>
                                        <p:attrNameLst>
                                          <p:attrName>style.visibility</p:attrName>
                                        </p:attrNameLst>
                                      </p:cBhvr>
                                      <p:to>
                                        <p:strVal val="visible"/>
                                      </p:to>
                                    </p:set>
                                    <p:animEffect transition="in" filter="dissolve">
                                      <p:cBhvr>
                                        <p:cTn id="25" dur="500"/>
                                        <p:tgtEl>
                                          <p:spTgt spid="51209">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51209">
                                            <p:txEl>
                                              <p:pRg st="7" end="7"/>
                                            </p:txEl>
                                          </p:spTgt>
                                        </p:tgtEl>
                                        <p:attrNameLst>
                                          <p:attrName>style.visibility</p:attrName>
                                        </p:attrNameLst>
                                      </p:cBhvr>
                                      <p:to>
                                        <p:strVal val="visible"/>
                                      </p:to>
                                    </p:set>
                                    <p:animEffect transition="in" filter="dissolve">
                                      <p:cBhvr>
                                        <p:cTn id="30" dur="500"/>
                                        <p:tgtEl>
                                          <p:spTgt spid="5120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Respirator Program</a:t>
            </a:r>
          </a:p>
        </p:txBody>
      </p:sp>
      <p:sp>
        <p:nvSpPr>
          <p:cNvPr id="522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522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49</a:t>
            </a:r>
          </a:p>
        </p:txBody>
      </p:sp>
      <p:sp>
        <p:nvSpPr>
          <p:cNvPr id="5223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2233" name="Rectangle 10"/>
          <p:cNvSpPr>
            <a:spLocks noChangeArrowheads="1"/>
          </p:cNvSpPr>
          <p:nvPr/>
        </p:nvSpPr>
        <p:spPr bwMode="auto">
          <a:xfrm>
            <a:off x="609600" y="1524000"/>
            <a:ext cx="5486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Present standard states: “As of the date of this standard, only air-supplied, positive-pressure, full facepiece respirators are approved for protection against EtO.”</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Future use of air-purifying respirators must have a NIOSH label per 42 CFR 84 approving such use.</a:t>
            </a:r>
          </a:p>
        </p:txBody>
      </p:sp>
      <p:pic>
        <p:nvPicPr>
          <p:cNvPr id="52234" name="Picture 11" descr="C:\Documents and Settings\stlane\My Documents\My Pictures\Ethylene Oxide ppt\20116191937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810000"/>
            <a:ext cx="22050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2" descr="C:\Documents and Settings\stlane\My Documents\My Pictures\Ethylene Oxide ppt\RAF127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447800"/>
            <a:ext cx="1000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7173"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a:t>
            </a:r>
          </a:p>
        </p:txBody>
      </p:sp>
      <p:sp>
        <p:nvSpPr>
          <p:cNvPr id="717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Glossary of Terms*</a:t>
            </a:r>
          </a:p>
        </p:txBody>
      </p:sp>
      <p:sp>
        <p:nvSpPr>
          <p:cNvPr id="7175" name="Content Placeholder 12"/>
          <p:cNvSpPr txBox="1">
            <a:spLocks/>
          </p:cNvSpPr>
          <p:nvPr/>
        </p:nvSpPr>
        <p:spPr bwMode="auto">
          <a:xfrm>
            <a:off x="304800" y="1143000"/>
            <a:ext cx="8534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v"/>
            </a:pPr>
            <a:r>
              <a:rPr lang="en-US" altLang="en-US" sz="2200">
                <a:latin typeface="Verdana" panose="020B0604030504040204" pitchFamily="34" charset="0"/>
              </a:rPr>
              <a:t> </a:t>
            </a:r>
            <a:r>
              <a:rPr lang="en-US" altLang="en-US" sz="2200" u="sng">
                <a:latin typeface="Verdana" panose="020B0604030504040204" pitchFamily="34" charset="0"/>
              </a:rPr>
              <a:t>8 Hour TWA</a:t>
            </a:r>
            <a:r>
              <a:rPr lang="en-US" altLang="en-US" sz="2200">
                <a:latin typeface="Verdana" panose="020B0604030504040204" pitchFamily="34" charset="0"/>
              </a:rPr>
              <a:t> = Threshold Limit Value-Time Weighted  </a:t>
            </a:r>
          </a:p>
          <a:p>
            <a:pPr eaLnBrk="1" hangingPunct="1">
              <a:spcBef>
                <a:spcPct val="0"/>
              </a:spcBef>
              <a:buFontTx/>
              <a:buNone/>
            </a:pPr>
            <a:r>
              <a:rPr lang="en-US" altLang="en-US" sz="2200">
                <a:latin typeface="Verdana" panose="020B0604030504040204" pitchFamily="34" charset="0"/>
              </a:rPr>
              <a:t>   Average. Air concentration under which most people can</a:t>
            </a:r>
          </a:p>
          <a:p>
            <a:pPr eaLnBrk="1" hangingPunct="1">
              <a:spcBef>
                <a:spcPct val="0"/>
              </a:spcBef>
              <a:buFontTx/>
              <a:buNone/>
            </a:pPr>
            <a:r>
              <a:rPr lang="en-US" altLang="en-US" sz="2200">
                <a:latin typeface="Verdana" panose="020B0604030504040204" pitchFamily="34" charset="0"/>
              </a:rPr>
              <a:t>   work for 8 hours a day. (For EtO =1 ppm which equals</a:t>
            </a:r>
          </a:p>
          <a:p>
            <a:pPr eaLnBrk="1" hangingPunct="1">
              <a:spcBef>
                <a:spcPct val="0"/>
              </a:spcBef>
              <a:buFontTx/>
              <a:buNone/>
            </a:pPr>
            <a:r>
              <a:rPr lang="en-US" altLang="en-US" sz="2200">
                <a:latin typeface="Verdana" panose="020B0604030504040204" pitchFamily="34" charset="0"/>
              </a:rPr>
              <a:t>   1.8 mg/m</a:t>
            </a:r>
            <a:r>
              <a:rPr lang="en-US" altLang="en-US" sz="2200" baseline="30000">
                <a:latin typeface="Verdana" panose="020B0604030504040204" pitchFamily="34" charset="0"/>
              </a:rPr>
              <a:t>3</a:t>
            </a:r>
            <a:r>
              <a:rPr lang="en-US" altLang="en-US" sz="2200">
                <a:latin typeface="Verdana" panose="020B0604030504040204" pitchFamily="34" charset="0"/>
              </a:rPr>
              <a:t>).</a:t>
            </a:r>
          </a:p>
          <a:p>
            <a:pPr eaLnBrk="1" hangingPunct="1">
              <a:spcBef>
                <a:spcPct val="0"/>
              </a:spcBef>
              <a:buFont typeface="Wingdings" panose="05000000000000000000" pitchFamily="2" charset="2"/>
              <a:buChar char="v"/>
            </a:pPr>
            <a:endParaRPr lang="en-US" altLang="en-US" sz="2200">
              <a:latin typeface="Verdana" panose="020B0604030504040204" pitchFamily="34" charset="0"/>
            </a:endParaRPr>
          </a:p>
          <a:p>
            <a:pPr eaLnBrk="1" hangingPunct="1">
              <a:spcBef>
                <a:spcPct val="0"/>
              </a:spcBef>
              <a:buFont typeface="Wingdings" panose="05000000000000000000" pitchFamily="2" charset="2"/>
              <a:buChar char="v"/>
            </a:pPr>
            <a:r>
              <a:rPr lang="en-US" altLang="en-US" sz="2200">
                <a:latin typeface="Verdana" panose="020B0604030504040204" pitchFamily="34" charset="0"/>
              </a:rPr>
              <a:t> </a:t>
            </a:r>
            <a:r>
              <a:rPr lang="en-US" altLang="en-US" sz="2200" u="sng">
                <a:latin typeface="Verdana" panose="020B0604030504040204" pitchFamily="34" charset="0"/>
              </a:rPr>
              <a:t>PEL</a:t>
            </a:r>
            <a:r>
              <a:rPr lang="en-US" altLang="en-US" sz="2200">
                <a:latin typeface="Verdana" panose="020B0604030504040204" pitchFamily="34" charset="0"/>
              </a:rPr>
              <a:t> = Permissible Exposure Limit. OSHA enforced; 8</a:t>
            </a:r>
          </a:p>
          <a:p>
            <a:pPr eaLnBrk="1" hangingPunct="1">
              <a:spcBef>
                <a:spcPct val="0"/>
              </a:spcBef>
              <a:buFontTx/>
              <a:buNone/>
            </a:pPr>
            <a:r>
              <a:rPr lang="en-US" altLang="en-US" sz="2200">
                <a:latin typeface="Verdana" panose="020B0604030504040204" pitchFamily="34" charset="0"/>
              </a:rPr>
              <a:t>   hour airborne concentration.</a:t>
            </a:r>
          </a:p>
          <a:p>
            <a:pPr eaLnBrk="1" hangingPunct="1">
              <a:spcBef>
                <a:spcPct val="0"/>
              </a:spcBef>
              <a:buFont typeface="Wingdings" panose="05000000000000000000" pitchFamily="2" charset="2"/>
              <a:buChar char="v"/>
            </a:pPr>
            <a:endParaRPr lang="en-US" altLang="en-US" sz="2200">
              <a:latin typeface="Verdana" panose="020B0604030504040204" pitchFamily="34" charset="0"/>
            </a:endParaRPr>
          </a:p>
          <a:p>
            <a:pPr eaLnBrk="1" hangingPunct="1">
              <a:spcBef>
                <a:spcPct val="0"/>
              </a:spcBef>
              <a:buFont typeface="Wingdings" panose="05000000000000000000" pitchFamily="2" charset="2"/>
              <a:buChar char="v"/>
            </a:pPr>
            <a:r>
              <a:rPr lang="en-US" altLang="en-US" sz="2200">
                <a:latin typeface="Verdana" panose="020B0604030504040204" pitchFamily="34" charset="0"/>
              </a:rPr>
              <a:t> </a:t>
            </a:r>
            <a:r>
              <a:rPr lang="en-US" altLang="en-US" sz="2200" u="sng">
                <a:latin typeface="Verdana" panose="020B0604030504040204" pitchFamily="34" charset="0"/>
              </a:rPr>
              <a:t>PPM</a:t>
            </a:r>
            <a:r>
              <a:rPr lang="en-US" altLang="en-US" sz="2200">
                <a:latin typeface="Verdana" panose="020B0604030504040204" pitchFamily="34" charset="0"/>
              </a:rPr>
              <a:t> = Parts per million. Method of reading</a:t>
            </a:r>
          </a:p>
          <a:p>
            <a:pPr eaLnBrk="1" hangingPunct="1">
              <a:spcBef>
                <a:spcPct val="0"/>
              </a:spcBef>
              <a:buFontTx/>
              <a:buNone/>
            </a:pPr>
            <a:r>
              <a:rPr lang="en-US" altLang="en-US" sz="2200">
                <a:latin typeface="Verdana" panose="020B0604030504040204" pitchFamily="34" charset="0"/>
              </a:rPr>
              <a:t>   concentrations.</a:t>
            </a:r>
          </a:p>
          <a:p>
            <a:pPr eaLnBrk="1" hangingPunct="1">
              <a:spcBef>
                <a:spcPct val="0"/>
              </a:spcBef>
              <a:buFont typeface="Wingdings" panose="05000000000000000000" pitchFamily="2" charset="2"/>
              <a:buChar char="v"/>
            </a:pPr>
            <a:endParaRPr lang="en-US" altLang="en-US" sz="2200">
              <a:latin typeface="Verdana" panose="020B0604030504040204" pitchFamily="34" charset="0"/>
            </a:endParaRPr>
          </a:p>
          <a:p>
            <a:pPr eaLnBrk="1" hangingPunct="1">
              <a:spcBef>
                <a:spcPct val="0"/>
              </a:spcBef>
              <a:buFont typeface="Wingdings" panose="05000000000000000000" pitchFamily="2" charset="2"/>
              <a:buChar char="v"/>
            </a:pPr>
            <a:r>
              <a:rPr lang="en-US" altLang="en-US" sz="2200">
                <a:latin typeface="Verdana" panose="020B0604030504040204" pitchFamily="34" charset="0"/>
              </a:rPr>
              <a:t> </a:t>
            </a:r>
            <a:r>
              <a:rPr lang="en-US" altLang="en-US" sz="2200" u="sng">
                <a:latin typeface="Verdana" panose="020B0604030504040204" pitchFamily="34" charset="0"/>
              </a:rPr>
              <a:t>Excursion Limit</a:t>
            </a:r>
            <a:r>
              <a:rPr lang="en-US" altLang="en-US" sz="2200">
                <a:latin typeface="Verdana" panose="020B0604030504040204" pitchFamily="34" charset="0"/>
              </a:rPr>
              <a:t> = (Short Term Exposure Limit) Amount</a:t>
            </a:r>
          </a:p>
          <a:p>
            <a:pPr eaLnBrk="1" hangingPunct="1">
              <a:spcBef>
                <a:spcPct val="0"/>
              </a:spcBef>
              <a:buFontTx/>
              <a:buNone/>
            </a:pPr>
            <a:r>
              <a:rPr lang="en-US" altLang="en-US" sz="2200">
                <a:latin typeface="Verdana" panose="020B0604030504040204" pitchFamily="34" charset="0"/>
              </a:rPr>
              <a:t>   to which persons may be exposed for 15 minutes. EtO=</a:t>
            </a:r>
          </a:p>
          <a:p>
            <a:pPr eaLnBrk="1" hangingPunct="1">
              <a:spcBef>
                <a:spcPct val="0"/>
              </a:spcBef>
              <a:buFontTx/>
              <a:buNone/>
            </a:pPr>
            <a:r>
              <a:rPr lang="en-US" altLang="en-US" sz="2200">
                <a:latin typeface="Verdana" panose="020B0604030504040204" pitchFamily="34" charset="0"/>
              </a:rPr>
              <a:t>   5 ppm equal to 9 mg/m</a:t>
            </a:r>
            <a:r>
              <a:rPr lang="en-US" altLang="en-US" sz="2200" baseline="30000">
                <a:latin typeface="Verdana" panose="020B0604030504040204" pitchFamily="34" charset="0"/>
              </a:rPr>
              <a:t>3</a:t>
            </a:r>
            <a:r>
              <a:rPr lang="en-US" altLang="en-US" sz="2200">
                <a:latin typeface="Verdana" panose="020B0604030504040204" pitchFamily="34" charset="0"/>
              </a:rPr>
              <a:t>.</a:t>
            </a:r>
            <a:endParaRPr lang="en-US" altLang="en-US" sz="2200" baseline="30000">
              <a:latin typeface="Verdana" panose="020B0604030504040204" pitchFamily="34" charset="0"/>
            </a:endParaRP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Respirator Program/Selection</a:t>
            </a:r>
          </a:p>
        </p:txBody>
      </p:sp>
      <p:sp>
        <p:nvSpPr>
          <p:cNvPr id="532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532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50</a:t>
            </a:r>
          </a:p>
        </p:txBody>
      </p:sp>
      <p:sp>
        <p:nvSpPr>
          <p:cNvPr id="5325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3257" name="Rectangle 8"/>
          <p:cNvSpPr>
            <a:spLocks noChangeArrowheads="1"/>
          </p:cNvSpPr>
          <p:nvPr/>
        </p:nvSpPr>
        <p:spPr bwMode="auto">
          <a:xfrm>
            <a:off x="381000" y="1295400"/>
            <a:ext cx="71628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Implemented per 1910.134 (b) through (d) (except (d) (i) (iii), and (f) through (m)</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Tx/>
              <a:buNone/>
            </a:pPr>
            <a:r>
              <a:rPr lang="en-US" altLang="en-US" sz="2400" b="1">
                <a:latin typeface="Verdana" panose="020B0604030504040204" pitchFamily="34" charset="0"/>
              </a:rPr>
              <a:t>Respirator Selection</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Employer-supplied per 29 CFR 1910.134</a:t>
            </a:r>
          </a:p>
          <a:p>
            <a:pPr eaLnBrk="1" hangingPunct="1">
              <a:spcBef>
                <a:spcPct val="0"/>
              </a:spcBef>
              <a:buFontTx/>
              <a:buNone/>
            </a:pPr>
            <a:r>
              <a:rPr lang="en-US" altLang="en-US" sz="2400">
                <a:latin typeface="Verdana" panose="020B0604030504040204" pitchFamily="34" charset="0"/>
              </a:rPr>
              <a:t>(d) (3) (i) (A) </a:t>
            </a:r>
            <a:r>
              <a:rPr lang="en-US" altLang="en-US" sz="2400">
                <a:solidFill>
                  <a:srgbClr val="FF0000"/>
                </a:solidFill>
                <a:latin typeface="Verdana" panose="020B0604030504040204" pitchFamily="34" charset="0"/>
              </a:rPr>
              <a:t>NO use of </a:t>
            </a:r>
            <a:r>
              <a:rPr lang="en-US" altLang="en-US" sz="2400" u="sng">
                <a:solidFill>
                  <a:srgbClr val="FF0000"/>
                </a:solidFill>
                <a:latin typeface="Verdana" panose="020B0604030504040204" pitchFamily="34" charset="0"/>
              </a:rPr>
              <a:t>half masks </a:t>
            </a:r>
            <a:r>
              <a:rPr lang="en-US" altLang="en-US" sz="2400">
                <a:solidFill>
                  <a:srgbClr val="FF0000"/>
                </a:solidFill>
                <a:latin typeface="Verdana" panose="020B0604030504040204" pitchFamily="34" charset="0"/>
              </a:rPr>
              <a:t>of any </a:t>
            </a:r>
          </a:p>
          <a:p>
            <a:pPr eaLnBrk="1" hangingPunct="1">
              <a:spcBef>
                <a:spcPct val="0"/>
              </a:spcBef>
              <a:buFontTx/>
              <a:buNone/>
            </a:pPr>
            <a:r>
              <a:rPr lang="en-US" altLang="en-US" sz="2400">
                <a:solidFill>
                  <a:srgbClr val="FF0000"/>
                </a:solidFill>
                <a:latin typeface="Verdana" panose="020B0604030504040204" pitchFamily="34" charset="0"/>
              </a:rPr>
              <a:t>type </a:t>
            </a:r>
            <a:r>
              <a:rPr lang="en-US" altLang="en-US" sz="2400">
                <a:latin typeface="Verdana" panose="020B0604030504040204" pitchFamily="34" charset="0"/>
              </a:rPr>
              <a:t>due to EtO causing eye injury or </a:t>
            </a:r>
          </a:p>
          <a:p>
            <a:pPr eaLnBrk="1" hangingPunct="1">
              <a:spcBef>
                <a:spcPct val="0"/>
              </a:spcBef>
              <a:buFontTx/>
              <a:buNone/>
            </a:pPr>
            <a:r>
              <a:rPr lang="en-US" altLang="en-US" sz="2400">
                <a:latin typeface="Verdana" panose="020B0604030504040204" pitchFamily="34" charset="0"/>
              </a:rPr>
              <a:t>irritation</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Tx/>
              <a:buNone/>
            </a:pPr>
            <a:r>
              <a:rPr lang="en-US" altLang="en-US" sz="2400">
                <a:solidFill>
                  <a:srgbClr val="FF0000"/>
                </a:solidFill>
                <a:latin typeface="Verdana" panose="020B0604030504040204" pitchFamily="34" charset="0"/>
              </a:rPr>
              <a:t>No air-purifying masks</a:t>
            </a:r>
            <a:r>
              <a:rPr lang="en-US" altLang="en-US" sz="2400">
                <a:latin typeface="Verdana" panose="020B0604030504040204" pitchFamily="34" charset="0"/>
              </a:rPr>
              <a:t>-EtO has no detectable odor except at levels well above the permissible exposure limits</a:t>
            </a:r>
          </a:p>
          <a:p>
            <a:pPr eaLnBrk="1" hangingPunct="1">
              <a:spcBef>
                <a:spcPct val="0"/>
              </a:spcBef>
              <a:buFontTx/>
              <a:buNone/>
            </a:pPr>
            <a:endParaRPr lang="en-US" altLang="en-US" sz="2400"/>
          </a:p>
          <a:p>
            <a:pPr eaLnBrk="1" hangingPunct="1">
              <a:spcBef>
                <a:spcPct val="0"/>
              </a:spcBef>
              <a:buFontTx/>
              <a:buNone/>
            </a:pPr>
            <a:endParaRPr lang="en-US" altLang="en-US" sz="2400">
              <a:latin typeface="Verdana" panose="020B0604030504040204" pitchFamily="34" charset="0"/>
            </a:endParaRPr>
          </a:p>
        </p:txBody>
      </p:sp>
      <p:pic>
        <p:nvPicPr>
          <p:cNvPr id="53258" name="Picture 11" descr="C:\Documents and Settings\stlane\My Documents\My Pictures\Ethylene Oxide ppt\$T2eC16dHJHgFFlgz0Ri5BR-)oqLEvg~~60_35.jpg"/>
          <p:cNvPicPr>
            <a:picLocks noChangeAspect="1" noChangeArrowheads="1"/>
          </p:cNvPicPr>
          <p:nvPr/>
        </p:nvPicPr>
        <p:blipFill>
          <a:blip r:embed="rId5">
            <a:extLst>
              <a:ext uri="{28A0092B-C50C-407E-A947-70E740481C1C}">
                <a14:useLocalDpi xmlns:a14="http://schemas.microsoft.com/office/drawing/2010/main" val="0"/>
              </a:ext>
            </a:extLst>
          </a:blip>
          <a:srcRect l="9200" t="3368" r="9200" b="3368"/>
          <a:stretch>
            <a:fillRect/>
          </a:stretch>
        </p:blipFill>
        <p:spPr bwMode="auto">
          <a:xfrm>
            <a:off x="7315200" y="1905000"/>
            <a:ext cx="13874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2" descr="C:\Documents and Settings\stlane\My Documents\My Pictures\Ethylene Oxide ppt\14061_MMM_Sa2100_PPM.jpg"/>
          <p:cNvPicPr>
            <a:picLocks noChangeAspect="1" noChangeArrowheads="1"/>
          </p:cNvPicPr>
          <p:nvPr/>
        </p:nvPicPr>
        <p:blipFill>
          <a:blip r:embed="rId6">
            <a:extLst>
              <a:ext uri="{28A0092B-C50C-407E-A947-70E740481C1C}">
                <a14:useLocalDpi xmlns:a14="http://schemas.microsoft.com/office/drawing/2010/main" val="0"/>
              </a:ext>
            </a:extLst>
          </a:blip>
          <a:srcRect l="5659" t="7547" b="9435"/>
          <a:stretch>
            <a:fillRect/>
          </a:stretch>
        </p:blipFill>
        <p:spPr bwMode="auto">
          <a:xfrm>
            <a:off x="7391400" y="3886200"/>
            <a:ext cx="14065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Protective Clothing/Equipment</a:t>
            </a:r>
          </a:p>
        </p:txBody>
      </p:sp>
      <p:sp>
        <p:nvSpPr>
          <p:cNvPr id="542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542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51</a:t>
            </a:r>
          </a:p>
        </p:txBody>
      </p:sp>
      <p:sp>
        <p:nvSpPr>
          <p:cNvPr id="5427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4281" name="Rectangle 8"/>
          <p:cNvSpPr>
            <a:spLocks noChangeArrowheads="1"/>
          </p:cNvSpPr>
          <p:nvPr/>
        </p:nvSpPr>
        <p:spPr bwMode="auto">
          <a:xfrm>
            <a:off x="533400" y="1295400"/>
            <a:ext cx="6172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Used when eye or skin contact is possible.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Employer selects and provides per:</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- 29 CFR 1910.132 or</a:t>
            </a:r>
          </a:p>
          <a:p>
            <a:pPr eaLnBrk="1" hangingPunct="1">
              <a:spcBef>
                <a:spcPct val="0"/>
              </a:spcBef>
              <a:buFontTx/>
              <a:buNone/>
            </a:pPr>
            <a:r>
              <a:rPr lang="en-US" altLang="en-US" sz="2400">
                <a:latin typeface="Verdana" panose="020B0604030504040204" pitchFamily="34" charset="0"/>
              </a:rPr>
              <a:t>- 29CFR 1910.133</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Must ensure employee wears the PPE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Clothing should be impermeable to EtO</a:t>
            </a:r>
          </a:p>
          <a:p>
            <a:pPr eaLnBrk="1" hangingPunct="1">
              <a:spcBef>
                <a:spcPct val="0"/>
              </a:spcBef>
              <a:buFontTx/>
              <a:buNone/>
            </a:pPr>
            <a:endParaRPr lang="en-US" altLang="en-US" sz="2400">
              <a:latin typeface="Verdana" panose="020B0604030504040204" pitchFamily="34" charset="0"/>
            </a:endParaRPr>
          </a:p>
        </p:txBody>
      </p:sp>
      <p:pic>
        <p:nvPicPr>
          <p:cNvPr id="54282" name="Picture 10" descr="C:\Documents and Settings\stlane\My Documents\My Pictures\Ethylene Oxide ppt\ChemMax2-C2T1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295400"/>
            <a:ext cx="1143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C:\Documents and Settings\stlane\My Documents\My Pictures\Ethylene Oxide ppt\41zwwoiv-g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648200"/>
            <a:ext cx="132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Safe Use, Handling, Storage</a:t>
            </a:r>
          </a:p>
        </p:txBody>
      </p:sp>
      <p:sp>
        <p:nvSpPr>
          <p:cNvPr id="553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553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52</a:t>
            </a:r>
          </a:p>
        </p:txBody>
      </p:sp>
      <p:sp>
        <p:nvSpPr>
          <p:cNvPr id="5530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5305" name="Rectangle 8"/>
          <p:cNvSpPr>
            <a:spLocks noChangeArrowheads="1"/>
          </p:cNvSpPr>
          <p:nvPr/>
        </p:nvSpPr>
        <p:spPr bwMode="auto">
          <a:xfrm>
            <a:off x="457200" y="1447800"/>
            <a:ext cx="6248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EtO is flammable; vapors can form explosive mixtures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solidFill>
                  <a:srgbClr val="FF0000"/>
                </a:solidFill>
                <a:latin typeface="Verdana" panose="020B0604030504040204" pitchFamily="34" charset="0"/>
              </a:rPr>
              <a:t>Store</a:t>
            </a:r>
            <a:r>
              <a:rPr lang="en-US" altLang="en-US" sz="2400">
                <a:latin typeface="Verdana" panose="020B0604030504040204" pitchFamily="34" charset="0"/>
              </a:rPr>
              <a: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Tight containers in well-ventilated   </a:t>
            </a:r>
            <a:br>
              <a:rPr lang="en-US" altLang="en-US" sz="2400">
                <a:latin typeface="Verdana" panose="020B0604030504040204" pitchFamily="34" charset="0"/>
              </a:rPr>
            </a:br>
            <a:r>
              <a:rPr lang="en-US" altLang="en-US" sz="2400">
                <a:latin typeface="Verdana" panose="020B0604030504040204" pitchFamily="34" charset="0"/>
              </a:rPr>
              <a:t>  area away from heat and sparks</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Remove all ignition sources and use   </a:t>
            </a:r>
            <a:br>
              <a:rPr lang="en-US" altLang="en-US" sz="2400">
                <a:latin typeface="Verdana" panose="020B0604030504040204" pitchFamily="34" charset="0"/>
              </a:rPr>
            </a:br>
            <a:r>
              <a:rPr lang="en-US" altLang="en-US" sz="2400">
                <a:latin typeface="Verdana" panose="020B0604030504040204" pitchFamily="34" charset="0"/>
              </a:rPr>
              <a:t>  non-sparking tools</a:t>
            </a:r>
          </a:p>
          <a:p>
            <a:pPr eaLnBrk="1" hangingPunct="1">
              <a:spcBef>
                <a:spcPct val="0"/>
              </a:spcBef>
              <a:buFont typeface="Wingdings" panose="05000000000000000000" pitchFamily="2" charset="2"/>
              <a:buChar char="§"/>
            </a:pPr>
            <a:endParaRPr lang="en-US" altLang="en-US" sz="10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Wear impermeable clothing</a:t>
            </a:r>
          </a:p>
        </p:txBody>
      </p:sp>
      <p:pic>
        <p:nvPicPr>
          <p:cNvPr id="55306" name="Picture 10" descr="C:\Documents and Settings\stlane\My Documents\My Pictures\Ethylene Oxide ppt\123_xl.jpg"/>
          <p:cNvPicPr>
            <a:picLocks noChangeAspect="1" noChangeArrowheads="1"/>
          </p:cNvPicPr>
          <p:nvPr/>
        </p:nvPicPr>
        <p:blipFill>
          <a:blip r:embed="rId5">
            <a:extLst>
              <a:ext uri="{28A0092B-C50C-407E-A947-70E740481C1C}">
                <a14:useLocalDpi xmlns:a14="http://schemas.microsoft.com/office/drawing/2010/main" val="0"/>
              </a:ext>
            </a:extLst>
          </a:blip>
          <a:srcRect l="2000" t="22000" r="3999" b="17999"/>
          <a:stretch>
            <a:fillRect/>
          </a:stretch>
        </p:blipFill>
        <p:spPr bwMode="auto">
          <a:xfrm>
            <a:off x="6705600" y="2133600"/>
            <a:ext cx="1905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1" descr="C:\Documents and Settings\stlane\My Documents\My Pictures\Ethylene Oxide ppt\chem_ethyleneoxi_212_17870_3940.jpg"/>
          <p:cNvPicPr>
            <a:picLocks noChangeAspect="1" noChangeArrowheads="1"/>
          </p:cNvPicPr>
          <p:nvPr/>
        </p:nvPicPr>
        <p:blipFill>
          <a:blip r:embed="rId6">
            <a:extLst>
              <a:ext uri="{28A0092B-C50C-407E-A947-70E740481C1C}">
                <a14:useLocalDpi xmlns:a14="http://schemas.microsoft.com/office/drawing/2010/main" val="0"/>
              </a:ext>
            </a:extLst>
          </a:blip>
          <a:srcRect t="11909" b="12659"/>
          <a:stretch>
            <a:fillRect/>
          </a:stretch>
        </p:blipFill>
        <p:spPr bwMode="auto">
          <a:xfrm>
            <a:off x="6781800" y="4038600"/>
            <a:ext cx="1828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Safe Use, Handling, Storage</a:t>
            </a:r>
          </a:p>
        </p:txBody>
      </p:sp>
      <p:sp>
        <p:nvSpPr>
          <p:cNvPr id="563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563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53</a:t>
            </a:r>
          </a:p>
        </p:txBody>
      </p:sp>
      <p:sp>
        <p:nvSpPr>
          <p:cNvPr id="5632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6329" name="Rectangle 8"/>
          <p:cNvSpPr>
            <a:spLocks noChangeArrowheads="1"/>
          </p:cNvSpPr>
          <p:nvPr/>
        </p:nvSpPr>
        <p:spPr bwMode="auto">
          <a:xfrm>
            <a:off x="533400" y="1219200"/>
            <a:ext cx="502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Verdana" panose="020B0604030504040204" pitchFamily="34" charset="0"/>
              </a:rPr>
              <a:t>Store</a:t>
            </a:r>
            <a:r>
              <a:rPr lang="en-US" altLang="en-US" sz="2400">
                <a:latin typeface="Verdana" panose="020B0604030504040204" pitchFamily="34" charset="0"/>
              </a:rPr>
              <a: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No food, drink or smoking  </a:t>
            </a:r>
          </a:p>
          <a:p>
            <a:pPr eaLnBrk="1" hangingPunct="1">
              <a:spcBef>
                <a:spcPct val="0"/>
              </a:spcBef>
              <a:buFontTx/>
              <a:buNone/>
            </a:pPr>
            <a:r>
              <a:rPr lang="en-US" altLang="en-US" sz="2400">
                <a:latin typeface="Verdana" panose="020B0604030504040204" pitchFamily="34" charset="0"/>
              </a:rPr>
              <a:t>  materials in regulated</a:t>
            </a:r>
          </a:p>
          <a:p>
            <a:pPr eaLnBrk="1" hangingPunct="1">
              <a:spcBef>
                <a:spcPct val="0"/>
              </a:spcBef>
              <a:buFontTx/>
              <a:buNone/>
            </a:pPr>
            <a:r>
              <a:rPr lang="en-US" altLang="en-US" sz="2400">
                <a:latin typeface="Verdana" panose="020B0604030504040204" pitchFamily="34" charset="0"/>
              </a:rPr>
              <a:t>  areas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Fire extinguishers and</a:t>
            </a:r>
          </a:p>
          <a:p>
            <a:pPr eaLnBrk="1" hangingPunct="1">
              <a:spcBef>
                <a:spcPct val="0"/>
              </a:spcBef>
              <a:buFontTx/>
              <a:buNone/>
            </a:pPr>
            <a:r>
              <a:rPr lang="en-US" altLang="en-US" sz="2400">
                <a:latin typeface="Verdana" panose="020B0604030504040204" pitchFamily="34" charset="0"/>
              </a:rPr>
              <a:t>  emergency deluge showers</a:t>
            </a:r>
          </a:p>
          <a:p>
            <a:pPr eaLnBrk="1" hangingPunct="1">
              <a:spcBef>
                <a:spcPct val="0"/>
              </a:spcBef>
              <a:buFontTx/>
              <a:buNone/>
            </a:pPr>
            <a:r>
              <a:rPr lang="en-US" altLang="en-US" sz="2400">
                <a:latin typeface="Verdana" panose="020B0604030504040204" pitchFamily="34" charset="0"/>
              </a:rPr>
              <a:t>  should be available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Know all storage locations</a:t>
            </a:r>
          </a:p>
          <a:p>
            <a:pPr eaLnBrk="1" hangingPunct="1">
              <a:spcBef>
                <a:spcPct val="0"/>
              </a:spcBef>
              <a:buFontTx/>
              <a:buNone/>
            </a:pPr>
            <a:r>
              <a:rPr lang="en-US" altLang="en-US" sz="2400">
                <a:latin typeface="Verdana" panose="020B0604030504040204" pitchFamily="34" charset="0"/>
              </a:rPr>
              <a:t>  and safety procedures</a:t>
            </a:r>
          </a:p>
        </p:txBody>
      </p:sp>
      <p:pic>
        <p:nvPicPr>
          <p:cNvPr id="56330" name="Picture 2" descr="C:\Documents and Settings\stlane\My Documents\My Pictures\Ethylene Oxide ppt\Amerex-Fire-Extinguish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600200"/>
            <a:ext cx="18605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3" descr="C:\Documents and Settings\stlane\My Documents\My Pictures\Ethylene Oxide ppt\strong_style_color_b82220_ethylene_strong_strong_style_color_b82220_oxide_strong_mixture.jpg"/>
          <p:cNvPicPr>
            <a:picLocks noChangeAspect="1" noChangeArrowheads="1"/>
          </p:cNvPicPr>
          <p:nvPr/>
        </p:nvPicPr>
        <p:blipFill>
          <a:blip r:embed="rId6">
            <a:extLst>
              <a:ext uri="{28A0092B-C50C-407E-A947-70E740481C1C}">
                <a14:useLocalDpi xmlns:a14="http://schemas.microsoft.com/office/drawing/2010/main" val="0"/>
              </a:ext>
            </a:extLst>
          </a:blip>
          <a:srcRect t="3999" b="8000"/>
          <a:stretch>
            <a:fillRect/>
          </a:stretch>
        </p:blipFill>
        <p:spPr bwMode="auto">
          <a:xfrm>
            <a:off x="6324600" y="3962400"/>
            <a:ext cx="17319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Emergency Situations</a:t>
            </a:r>
          </a:p>
        </p:txBody>
      </p:sp>
      <p:sp>
        <p:nvSpPr>
          <p:cNvPr id="573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573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54</a:t>
            </a:r>
          </a:p>
        </p:txBody>
      </p:sp>
      <p:sp>
        <p:nvSpPr>
          <p:cNvPr id="5735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7353" name="Rectangle 8"/>
          <p:cNvSpPr>
            <a:spLocks noChangeArrowheads="1"/>
          </p:cNvSpPr>
          <p:nvPr/>
        </p:nvSpPr>
        <p:spPr bwMode="auto">
          <a:xfrm>
            <a:off x="457200" y="1219200"/>
            <a:ext cx="8229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u="sng">
                <a:latin typeface="Verdana" panose="020B0604030504040204" pitchFamily="34" charset="0"/>
              </a:rPr>
              <a:t>Written Plan and Alerting</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400" b="1">
                <a:solidFill>
                  <a:srgbClr val="FF0000"/>
                </a:solidFill>
                <a:latin typeface="Verdana" panose="020B0604030504040204" pitchFamily="34" charset="0"/>
              </a:rPr>
              <a:t>Written Plan</a:t>
            </a:r>
          </a:p>
          <a:p>
            <a:pPr eaLnBrk="1" hangingPunct="1">
              <a:spcBef>
                <a:spcPct val="0"/>
              </a:spcBef>
              <a:buFontTx/>
              <a:buNone/>
            </a:pPr>
            <a:endParaRPr lang="en-US" altLang="en-US" sz="1200">
              <a:solidFill>
                <a:srgbClr val="FF0000"/>
              </a:solidFill>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Developed for each workplace where there is a </a:t>
            </a:r>
            <a:br>
              <a:rPr lang="en-US" altLang="en-US" sz="2400">
                <a:latin typeface="Verdana" panose="020B0604030504040204" pitchFamily="34" charset="0"/>
              </a:rPr>
            </a:br>
            <a:r>
              <a:rPr lang="en-US" altLang="en-US" sz="2400">
                <a:latin typeface="Verdana" panose="020B0604030504040204" pitchFamily="34" charset="0"/>
              </a:rPr>
              <a:t>  possibility of an emergency</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Stipulates those employees engaged in </a:t>
            </a:r>
            <a:br>
              <a:rPr lang="en-US" altLang="en-US" sz="2400">
                <a:latin typeface="Verdana" panose="020B0604030504040204" pitchFamily="34" charset="0"/>
              </a:rPr>
            </a:br>
            <a:r>
              <a:rPr lang="en-US" altLang="en-US" sz="2400">
                <a:latin typeface="Verdana" panose="020B0604030504040204" pitchFamily="34" charset="0"/>
              </a:rPr>
              <a:t>  emergencies shall be equipped with respiratory </a:t>
            </a:r>
            <a:br>
              <a:rPr lang="en-US" altLang="en-US" sz="2400">
                <a:latin typeface="Verdana" panose="020B0604030504040204" pitchFamily="34" charset="0"/>
              </a:rPr>
            </a:br>
            <a:r>
              <a:rPr lang="en-US" altLang="en-US" sz="2400">
                <a:latin typeface="Verdana" panose="020B0604030504040204" pitchFamily="34" charset="0"/>
              </a:rPr>
              <a:t>  protection until emergency is abated.</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Plan will include elements prescribed in </a:t>
            </a:r>
          </a:p>
          <a:p>
            <a:pPr eaLnBrk="1" hangingPunct="1">
              <a:spcBef>
                <a:spcPct val="0"/>
              </a:spcBef>
              <a:buFontTx/>
              <a:buNone/>
            </a:pPr>
            <a:r>
              <a:rPr lang="en-US" altLang="en-US" sz="2400">
                <a:latin typeface="Verdana" panose="020B0604030504040204" pitchFamily="34" charset="0"/>
              </a:rPr>
              <a:t>    -29 CR 1910.38-Emergency Action Plans and </a:t>
            </a:r>
          </a:p>
          <a:p>
            <a:pPr eaLnBrk="1" hangingPunct="1">
              <a:spcBef>
                <a:spcPct val="0"/>
              </a:spcBef>
              <a:buFontTx/>
              <a:buNone/>
            </a:pPr>
            <a:r>
              <a:rPr lang="en-US" altLang="en-US" sz="2400">
                <a:latin typeface="Verdana" panose="020B0604030504040204" pitchFamily="34" charset="0"/>
              </a:rPr>
              <a:t>    -29 CFR 1910.39-Fire Prevention Plans</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Emergency Situations</a:t>
            </a:r>
          </a:p>
        </p:txBody>
      </p:sp>
      <p:sp>
        <p:nvSpPr>
          <p:cNvPr id="583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583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55</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8376" name="Rectangle 8"/>
          <p:cNvSpPr>
            <a:spLocks noChangeArrowheads="1"/>
          </p:cNvSpPr>
          <p:nvPr/>
        </p:nvSpPr>
        <p:spPr bwMode="auto">
          <a:xfrm>
            <a:off x="762000" y="1905000"/>
            <a:ext cx="4800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rPr>
              <a:t>Written Plan</a:t>
            </a:r>
          </a:p>
          <a:p>
            <a:pPr eaLnBrk="1" hangingPunct="1">
              <a:spcBef>
                <a:spcPct val="0"/>
              </a:spcBef>
              <a:buFontTx/>
              <a:buNone/>
            </a:pPr>
            <a:endParaRPr lang="en-US" altLang="en-US" sz="2400">
              <a:solidFill>
                <a:srgbClr val="FF0000"/>
              </a:solidFill>
            </a:endParaRPr>
          </a:p>
          <a:p>
            <a:pPr eaLnBrk="1" hangingPunct="1">
              <a:spcBef>
                <a:spcPct val="0"/>
              </a:spcBef>
              <a:buFontTx/>
              <a:buNone/>
            </a:pPr>
            <a:r>
              <a:rPr lang="en-US" altLang="en-US" sz="2400">
                <a:latin typeface="Verdana" panose="020B0604030504040204" pitchFamily="34" charset="0"/>
              </a:rPr>
              <a:t>For employers with more than 10 employees-plan MUST be in writing.</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Ten (10) or fewer, plan may be communicated verbally.</a:t>
            </a:r>
          </a:p>
        </p:txBody>
      </p:sp>
      <p:pic>
        <p:nvPicPr>
          <p:cNvPr id="58377" name="Picture 2" descr="C:\Documents and Settings\stlane\My Documents\My Pictures\Ethylene Oxide ppt\clipboardfinal.jpg"/>
          <p:cNvPicPr>
            <a:picLocks noChangeAspect="1" noChangeArrowheads="1"/>
          </p:cNvPicPr>
          <p:nvPr/>
        </p:nvPicPr>
        <p:blipFill>
          <a:blip r:embed="rId5">
            <a:extLst>
              <a:ext uri="{28A0092B-C50C-407E-A947-70E740481C1C}">
                <a14:useLocalDpi xmlns:a14="http://schemas.microsoft.com/office/drawing/2010/main" val="0"/>
              </a:ext>
            </a:extLst>
          </a:blip>
          <a:srcRect l="11009" t="1836" r="9724" b="2753"/>
          <a:stretch>
            <a:fillRect/>
          </a:stretch>
        </p:blipFill>
        <p:spPr bwMode="auto">
          <a:xfrm>
            <a:off x="6096000" y="2362200"/>
            <a:ext cx="2251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Emergency Situations</a:t>
            </a:r>
          </a:p>
        </p:txBody>
      </p:sp>
      <p:sp>
        <p:nvSpPr>
          <p:cNvPr id="593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593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56</a:t>
            </a:r>
          </a:p>
        </p:txBody>
      </p:sp>
      <p:sp>
        <p:nvSpPr>
          <p:cNvPr id="5939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9401" name="Rectangle 8"/>
          <p:cNvSpPr>
            <a:spLocks noChangeArrowheads="1"/>
          </p:cNvSpPr>
          <p:nvPr/>
        </p:nvSpPr>
        <p:spPr bwMode="auto">
          <a:xfrm>
            <a:off x="609600" y="1143000"/>
            <a:ext cx="5486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Verdana" panose="020B0604030504040204" pitchFamily="34" charset="0"/>
              </a:rPr>
              <a:t>Alerting</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Prompt alerting devised when there is a possibility of employee exposure to EtO</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Affected employees shall be immediately evacuated from emergency area</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“Choose an alert trigger level appropriate to your workplace!”</a:t>
            </a:r>
          </a:p>
          <a:p>
            <a:pPr eaLnBrk="1" hangingPunct="1">
              <a:spcBef>
                <a:spcPct val="0"/>
              </a:spcBef>
              <a:buFontTx/>
              <a:buNone/>
            </a:pPr>
            <a:endParaRPr lang="en-US" altLang="en-US" sz="2400">
              <a:latin typeface="Verdana" panose="020B0604030504040204" pitchFamily="34" charset="0"/>
            </a:endParaRPr>
          </a:p>
        </p:txBody>
      </p:sp>
      <p:pic>
        <p:nvPicPr>
          <p:cNvPr id="59402" name="Picture 10" descr="C:\Documents and Settings\stlane\My Documents\My Pictures\Ethylene Oxide ppt\Draeger%20pointgard_i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981200"/>
            <a:ext cx="20732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Emergency Situations</a:t>
            </a:r>
          </a:p>
        </p:txBody>
      </p:sp>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57</a:t>
            </a:r>
          </a:p>
        </p:txBody>
      </p:sp>
      <p:sp>
        <p:nvSpPr>
          <p:cNvPr id="6042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0425" name="Rectangle 10"/>
          <p:cNvSpPr>
            <a:spLocks noChangeArrowheads="1"/>
          </p:cNvSpPr>
          <p:nvPr/>
        </p:nvSpPr>
        <p:spPr bwMode="auto">
          <a:xfrm>
            <a:off x="685800" y="1371600"/>
            <a:ext cx="3886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a:solidFill>
                  <a:srgbClr val="FF0000"/>
                </a:solidFill>
                <a:latin typeface="Verdana" panose="020B0604030504040204" pitchFamily="34" charset="0"/>
              </a:rPr>
              <a:t>Provide for spill control</a:t>
            </a:r>
          </a:p>
          <a:p>
            <a:pPr eaLnBrk="1" hangingPunct="1">
              <a:spcBef>
                <a:spcPct val="0"/>
              </a:spcBef>
              <a:buFontTx/>
              <a:buNone/>
            </a:pPr>
            <a:endParaRPr lang="en-US" altLang="en-US" sz="2400" u="sng">
              <a:solidFill>
                <a:srgbClr val="0070C0"/>
              </a:solidFill>
              <a:latin typeface="Verdana" panose="020B0604030504040204" pitchFamily="34" charset="0"/>
            </a:endParaRPr>
          </a:p>
          <a:p>
            <a:pPr eaLnBrk="1" hangingPunct="1">
              <a:spcBef>
                <a:spcPct val="0"/>
              </a:spcBef>
              <a:buFont typeface="Wingdings" panose="05000000000000000000" pitchFamily="2" charset="2"/>
              <a:buChar char="Ø"/>
            </a:pPr>
            <a:r>
              <a:rPr lang="en-US" altLang="en-US" sz="2400">
                <a:latin typeface="Verdana" panose="020B0604030504040204" pitchFamily="34" charset="0"/>
              </a:rPr>
              <a:t> Decontamination and</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Wingdings" panose="05000000000000000000" pitchFamily="2" charset="2"/>
              <a:buChar char="Ø"/>
            </a:pPr>
            <a:r>
              <a:rPr lang="en-US" altLang="en-US" sz="2400">
                <a:latin typeface="Verdana" panose="020B0604030504040204" pitchFamily="34" charset="0"/>
              </a:rPr>
              <a:t> Waste disposal</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ü"/>
            </a:pPr>
            <a:r>
              <a:rPr lang="en-US" altLang="en-US" sz="2400">
                <a:latin typeface="Verdana" panose="020B0604030504040204" pitchFamily="34" charset="0"/>
              </a:rPr>
              <a:t>  Repair leaks</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Wingdings" panose="05000000000000000000" pitchFamily="2" charset="2"/>
              <a:buChar char="ü"/>
            </a:pPr>
            <a:r>
              <a:rPr lang="en-US" altLang="en-US" sz="2400">
                <a:latin typeface="Verdana" panose="020B0604030504040204" pitchFamily="34" charset="0"/>
              </a:rPr>
              <a:t>  Clean-up spills by </a:t>
            </a:r>
          </a:p>
          <a:p>
            <a:pPr eaLnBrk="1" hangingPunct="1">
              <a:spcBef>
                <a:spcPct val="0"/>
              </a:spcBef>
              <a:buFontTx/>
              <a:buNone/>
            </a:pPr>
            <a:r>
              <a:rPr lang="en-US" altLang="en-US" sz="2400">
                <a:latin typeface="Verdana" panose="020B0604030504040204" pitchFamily="34" charset="0"/>
              </a:rPr>
              <a:t>    properly trained</a:t>
            </a:r>
          </a:p>
          <a:p>
            <a:pPr eaLnBrk="1" hangingPunct="1">
              <a:spcBef>
                <a:spcPct val="0"/>
              </a:spcBef>
              <a:buFontTx/>
              <a:buNone/>
            </a:pPr>
            <a:r>
              <a:rPr lang="en-US" altLang="en-US" sz="2400">
                <a:latin typeface="Verdana" panose="020B0604030504040204" pitchFamily="34" charset="0"/>
              </a:rPr>
              <a:t>    employees</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Wingdings" panose="05000000000000000000" pitchFamily="2" charset="2"/>
              <a:buChar char="ü"/>
            </a:pPr>
            <a:r>
              <a:rPr lang="en-US" altLang="en-US" sz="2400">
                <a:latin typeface="Verdana" panose="020B0604030504040204" pitchFamily="34" charset="0"/>
              </a:rPr>
              <a:t>  With proper PPE</a:t>
            </a:r>
          </a:p>
        </p:txBody>
      </p:sp>
      <p:pic>
        <p:nvPicPr>
          <p:cNvPr id="60426" name="Picture 6" descr="C:\Documents and Settings\stlane\My Documents\My Pictures\formaldehyde pix\formaldehyde formalin FP spi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447800"/>
            <a:ext cx="1428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7" descr="C:\Documents and Settings\stlane\My Documents\My Pictures\formaldehyde pix\neutralization.jpg"/>
          <p:cNvPicPr>
            <a:picLocks noChangeAspect="1" noChangeArrowheads="1"/>
          </p:cNvPicPr>
          <p:nvPr/>
        </p:nvPicPr>
        <p:blipFill>
          <a:blip r:embed="rId6">
            <a:extLst>
              <a:ext uri="{28A0092B-C50C-407E-A947-70E740481C1C}">
                <a14:useLocalDpi xmlns:a14="http://schemas.microsoft.com/office/drawing/2010/main" val="0"/>
              </a:ext>
            </a:extLst>
          </a:blip>
          <a:srcRect b="10373"/>
          <a:stretch>
            <a:fillRect/>
          </a:stretch>
        </p:blipFill>
        <p:spPr bwMode="auto">
          <a:xfrm>
            <a:off x="6934200" y="1371600"/>
            <a:ext cx="17335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2" descr="C:\Documents and Settings\stlane\My Documents\My Pictures\20130121_163226-640x4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581400"/>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Emergency Situations</a:t>
            </a:r>
          </a:p>
        </p:txBody>
      </p:sp>
      <p:sp>
        <p:nvSpPr>
          <p:cNvPr id="614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614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58</a:t>
            </a:r>
          </a:p>
        </p:txBody>
      </p:sp>
      <p:sp>
        <p:nvSpPr>
          <p:cNvPr id="6144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1449" name="Rectangle 10"/>
          <p:cNvSpPr>
            <a:spLocks noChangeArrowheads="1"/>
          </p:cNvSpPr>
          <p:nvPr/>
        </p:nvSpPr>
        <p:spPr bwMode="auto">
          <a:xfrm>
            <a:off x="838200" y="1600200"/>
            <a:ext cx="4800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a:solidFill>
                  <a:srgbClr val="FF0000"/>
                </a:solidFill>
                <a:latin typeface="Verdana" panose="020B0604030504040204" pitchFamily="34" charset="0"/>
              </a:rPr>
              <a:t>Spill control considerations: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Ethylene Oxide is miscible in all proportions with:</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Water</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Alcohol </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Ether</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Most organic solvents</a:t>
            </a:r>
          </a:p>
        </p:txBody>
      </p:sp>
      <p:pic>
        <p:nvPicPr>
          <p:cNvPr id="61450" name="Picture 10" descr="C:\Documents and Settings\stlane\My Documents\My Pictures\Ethylene Oxide ppt\081212-F-2393F-0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667000"/>
            <a:ext cx="25527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Emergency Situations</a:t>
            </a:r>
          </a:p>
        </p:txBody>
      </p:sp>
      <p:sp>
        <p:nvSpPr>
          <p:cNvPr id="624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624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59</a:t>
            </a:r>
          </a:p>
        </p:txBody>
      </p:sp>
      <p:sp>
        <p:nvSpPr>
          <p:cNvPr id="6247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2473" name="Rectangle 8"/>
          <p:cNvSpPr>
            <a:spLocks noChangeArrowheads="1"/>
          </p:cNvSpPr>
          <p:nvPr/>
        </p:nvSpPr>
        <p:spPr bwMode="auto">
          <a:xfrm>
            <a:off x="457200" y="16002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Verdana" panose="020B0604030504040204" pitchFamily="34" charset="0"/>
              </a:rPr>
              <a:t>Response Considerations</a:t>
            </a:r>
          </a:p>
          <a:p>
            <a:pPr eaLnBrk="1" hangingPunct="1">
              <a:spcBef>
                <a:spcPct val="0"/>
              </a:spcBef>
              <a:buFontTx/>
              <a:buNone/>
            </a:pPr>
            <a:endParaRPr lang="en-US" altLang="en-US" sz="2400">
              <a:latin typeface="Verdana" panose="020B0604030504040204" pitchFamily="34" charset="0"/>
            </a:endParaRPr>
          </a:p>
        </p:txBody>
      </p:sp>
      <p:pic>
        <p:nvPicPr>
          <p:cNvPr id="62474" name="Picture 3" descr="C:\Documents and Settings\stlane\My Documents\My Pictures\AAAAC_LtOE0AAAAAAEygwQ.jpg"/>
          <p:cNvPicPr>
            <a:picLocks noChangeAspect="1" noChangeArrowheads="1"/>
          </p:cNvPicPr>
          <p:nvPr/>
        </p:nvPicPr>
        <p:blipFill>
          <a:blip r:embed="rId5">
            <a:extLst>
              <a:ext uri="{28A0092B-C50C-407E-A947-70E740481C1C}">
                <a14:useLocalDpi xmlns:a14="http://schemas.microsoft.com/office/drawing/2010/main" val="0"/>
              </a:ext>
            </a:extLst>
          </a:blip>
          <a:srcRect l="8888" r="21777"/>
          <a:stretch>
            <a:fillRect/>
          </a:stretch>
        </p:blipFill>
        <p:spPr bwMode="auto">
          <a:xfrm>
            <a:off x="5124450" y="3048000"/>
            <a:ext cx="3316288"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2" descr="C:\Documents and Settings\stlane\My Documents\My Pictures\Ethylene Oxide ppt\Sterigenics_Ethylene_Oxide_Explos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048000"/>
            <a:ext cx="400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819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a:t>
            </a:r>
          </a:p>
        </p:txBody>
      </p:sp>
      <p:sp>
        <p:nvSpPr>
          <p:cNvPr id="819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Glossary of Terms*</a:t>
            </a:r>
          </a:p>
        </p:txBody>
      </p:sp>
      <p:sp>
        <p:nvSpPr>
          <p:cNvPr id="8199" name="Content Placeholder 12"/>
          <p:cNvSpPr txBox="1">
            <a:spLocks/>
          </p:cNvSpPr>
          <p:nvPr/>
        </p:nvSpPr>
        <p:spPr bwMode="auto">
          <a:xfrm>
            <a:off x="381000" y="14478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v"/>
            </a:pPr>
            <a:r>
              <a:rPr lang="en-US" altLang="en-US" sz="2200" u="sng">
                <a:latin typeface="Verdana" panose="020B0604030504040204" pitchFamily="34" charset="0"/>
              </a:rPr>
              <a:t>Excursion Limit:</a:t>
            </a:r>
          </a:p>
          <a:p>
            <a:pPr eaLnBrk="1" hangingPunct="1">
              <a:spcBef>
                <a:spcPct val="0"/>
              </a:spcBef>
              <a:buFontTx/>
              <a:buNone/>
            </a:pPr>
            <a:endParaRPr lang="en-US" altLang="en-US" sz="2200" u="sng">
              <a:latin typeface="Verdana" panose="020B0604030504040204" pitchFamily="34" charset="0"/>
            </a:endParaRPr>
          </a:p>
          <a:p>
            <a:pPr eaLnBrk="1" hangingPunct="1">
              <a:spcBef>
                <a:spcPct val="0"/>
              </a:spcBef>
              <a:buFontTx/>
              <a:buNone/>
            </a:pPr>
            <a:r>
              <a:rPr lang="en-US" altLang="en-US" sz="2200">
                <a:latin typeface="Verdana" panose="020B0604030504040204" pitchFamily="34" charset="0"/>
              </a:rPr>
              <a:t>No employee is to be exposed to an Ethylene Oxide airborne concentration in excess of 5 ppm as averaged over a sampling period of 15 minutes.</a:t>
            </a:r>
          </a:p>
          <a:p>
            <a:pPr eaLnBrk="1" hangingPunct="1">
              <a:spcBef>
                <a:spcPct val="0"/>
              </a:spcBef>
              <a:buFontTx/>
              <a:buNone/>
            </a:pPr>
            <a:endParaRPr lang="en-US" altLang="en-US" sz="2200">
              <a:latin typeface="Verdana" panose="020B0604030504040204" pitchFamily="34" charset="0"/>
            </a:endParaRPr>
          </a:p>
          <a:p>
            <a:pPr eaLnBrk="1" hangingPunct="1">
              <a:spcBef>
                <a:spcPct val="0"/>
              </a:spcBef>
              <a:buFontTx/>
              <a:buNone/>
            </a:pPr>
            <a:r>
              <a:rPr lang="en-US" altLang="en-US" sz="2200">
                <a:solidFill>
                  <a:srgbClr val="FF0000"/>
                </a:solidFill>
                <a:latin typeface="Verdana" panose="020B0604030504040204" pitchFamily="34" charset="0"/>
              </a:rPr>
              <a:t>Summary:</a:t>
            </a:r>
          </a:p>
          <a:p>
            <a:pPr eaLnBrk="1" hangingPunct="1">
              <a:spcBef>
                <a:spcPct val="0"/>
              </a:spcBef>
              <a:buFontTx/>
              <a:buNone/>
            </a:pPr>
            <a:endParaRPr lang="en-US" altLang="en-US" sz="2200">
              <a:latin typeface="Verdana" panose="020B0604030504040204" pitchFamily="34" charset="0"/>
            </a:endParaRPr>
          </a:p>
          <a:p>
            <a:pPr eaLnBrk="1" hangingPunct="1">
              <a:spcBef>
                <a:spcPct val="0"/>
              </a:spcBef>
              <a:buFontTx/>
              <a:buNone/>
            </a:pPr>
            <a:r>
              <a:rPr lang="en-US" altLang="en-US" sz="2200">
                <a:latin typeface="Verdana" panose="020B0604030504040204" pitchFamily="34" charset="0"/>
              </a:rPr>
              <a:t>Action level = 0.5 ppm for 8 hour TWA</a:t>
            </a:r>
          </a:p>
          <a:p>
            <a:pPr eaLnBrk="1" hangingPunct="1">
              <a:spcBef>
                <a:spcPct val="0"/>
              </a:spcBef>
              <a:buFontTx/>
              <a:buNone/>
            </a:pPr>
            <a:r>
              <a:rPr lang="en-US" altLang="en-US" sz="2200">
                <a:latin typeface="Verdana" panose="020B0604030504040204" pitchFamily="34" charset="0"/>
              </a:rPr>
              <a:t>Permissible exposure limit = 1 ppm for 8-hour TWA</a:t>
            </a:r>
          </a:p>
          <a:p>
            <a:pPr eaLnBrk="1" hangingPunct="1">
              <a:spcBef>
                <a:spcPct val="0"/>
              </a:spcBef>
              <a:buFontTx/>
              <a:buNone/>
            </a:pPr>
            <a:r>
              <a:rPr lang="en-US" altLang="en-US" sz="2200">
                <a:latin typeface="Verdana" panose="020B0604030504040204" pitchFamily="34" charset="0"/>
              </a:rPr>
              <a:t>Excursion limit = 5 ppm for 15 minutes </a:t>
            </a:r>
            <a:endParaRPr lang="en-US" altLang="en-US" sz="2400">
              <a:latin typeface="Verdan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Medical Surveillance</a:t>
            </a:r>
          </a:p>
        </p:txBody>
      </p:sp>
      <p:sp>
        <p:nvSpPr>
          <p:cNvPr id="634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634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60</a:t>
            </a:r>
          </a:p>
        </p:txBody>
      </p:sp>
      <p:sp>
        <p:nvSpPr>
          <p:cNvPr id="6349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3497" name="Rectangle 8"/>
          <p:cNvSpPr>
            <a:spLocks noChangeArrowheads="1"/>
          </p:cNvSpPr>
          <p:nvPr/>
        </p:nvSpPr>
        <p:spPr bwMode="auto">
          <a:xfrm>
            <a:off x="457200" y="1600200"/>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Verdana" panose="020B0604030504040204" pitchFamily="34" charset="0"/>
              </a:rPr>
              <a:t>Employees covered:</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Those who are or may be exposed to EtO at or above action level without regard to the use of respirators, for at least 30 days a year.</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Medical exams and consultations made available to all employees who have been exposed to EtO in an emergency situation.</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Exam by Physician</a:t>
            </a:r>
          </a:p>
        </p:txBody>
      </p:sp>
      <p:sp>
        <p:nvSpPr>
          <p:cNvPr id="645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645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61</a:t>
            </a:r>
          </a:p>
        </p:txBody>
      </p:sp>
      <p:sp>
        <p:nvSpPr>
          <p:cNvPr id="6451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4521" name="Rectangle 8"/>
          <p:cNvSpPr>
            <a:spLocks noChangeArrowheads="1"/>
          </p:cNvSpPr>
          <p:nvPr/>
        </p:nvSpPr>
        <p:spPr bwMode="auto">
          <a:xfrm>
            <a:off x="762000" y="2057400"/>
            <a:ext cx="5486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All medical exams and </a:t>
            </a:r>
            <a:br>
              <a:rPr lang="en-US" altLang="en-US" sz="2400">
                <a:latin typeface="Verdana" panose="020B0604030504040204" pitchFamily="34" charset="0"/>
              </a:rPr>
            </a:br>
            <a:r>
              <a:rPr lang="en-US" altLang="en-US" sz="2400">
                <a:latin typeface="Verdana" panose="020B0604030504040204" pitchFamily="34" charset="0"/>
              </a:rPr>
              <a:t>   procedures are performed by or </a:t>
            </a:r>
            <a:br>
              <a:rPr lang="en-US" altLang="en-US" sz="2400">
                <a:latin typeface="Verdana" panose="020B0604030504040204" pitchFamily="34" charset="0"/>
              </a:rPr>
            </a:br>
            <a:r>
              <a:rPr lang="en-US" altLang="en-US" sz="2400">
                <a:latin typeface="Verdana" panose="020B0604030504040204" pitchFamily="34" charset="0"/>
              </a:rPr>
              <a:t>   under supervision of a licensed </a:t>
            </a:r>
            <a:br>
              <a:rPr lang="en-US" altLang="en-US" sz="2400">
                <a:latin typeface="Verdana" panose="020B0604030504040204" pitchFamily="34" charset="0"/>
              </a:rPr>
            </a:br>
            <a:r>
              <a:rPr lang="en-US" altLang="en-US" sz="2400">
                <a:latin typeface="Verdana" panose="020B0604030504040204" pitchFamily="34" charset="0"/>
              </a:rPr>
              <a:t>   physician and </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Are provided without cost, </a:t>
            </a:r>
            <a:br>
              <a:rPr lang="en-US" altLang="en-US" sz="2400">
                <a:latin typeface="Verdana" panose="020B0604030504040204" pitchFamily="34" charset="0"/>
              </a:rPr>
            </a:br>
            <a:r>
              <a:rPr lang="en-US" altLang="en-US" sz="2400">
                <a:latin typeface="Verdana" panose="020B0604030504040204" pitchFamily="34" charset="0"/>
              </a:rPr>
              <a:t>   without loss of pay and at a </a:t>
            </a:r>
            <a:br>
              <a:rPr lang="en-US" altLang="en-US" sz="2400">
                <a:latin typeface="Verdana" panose="020B0604030504040204" pitchFamily="34" charset="0"/>
              </a:rPr>
            </a:br>
            <a:r>
              <a:rPr lang="en-US" altLang="en-US" sz="2400">
                <a:latin typeface="Verdana" panose="020B0604030504040204" pitchFamily="34" charset="0"/>
              </a:rPr>
              <a:t>   reasonable time and place.</a:t>
            </a:r>
          </a:p>
          <a:p>
            <a:pPr eaLnBrk="1" hangingPunct="1">
              <a:spcBef>
                <a:spcPct val="0"/>
              </a:spcBef>
              <a:buFontTx/>
              <a:buNone/>
            </a:pPr>
            <a:endParaRPr lang="en-US" altLang="en-US" sz="2400">
              <a:latin typeface="Verdana" panose="020B0604030504040204" pitchFamily="34" charset="0"/>
            </a:endParaRPr>
          </a:p>
        </p:txBody>
      </p:sp>
      <p:pic>
        <p:nvPicPr>
          <p:cNvPr id="64522" name="Picture 10" descr="C:\Documents and Settings\stlane\My Documents\My Pictures\Ethylene Oxide ppt\a58bde560cf720e0_physical_examin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209800"/>
            <a:ext cx="19256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Medical Exams/Consultations</a:t>
            </a:r>
          </a:p>
        </p:txBody>
      </p:sp>
      <p:sp>
        <p:nvSpPr>
          <p:cNvPr id="655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655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62</a:t>
            </a:r>
          </a:p>
        </p:txBody>
      </p:sp>
      <p:sp>
        <p:nvSpPr>
          <p:cNvPr id="6554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5545" name="Rectangle 8"/>
          <p:cNvSpPr>
            <a:spLocks noChangeArrowheads="1"/>
          </p:cNvSpPr>
          <p:nvPr/>
        </p:nvSpPr>
        <p:spPr bwMode="auto">
          <a:xfrm>
            <a:off x="304800" y="1143000"/>
            <a:ext cx="8458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Verdana" panose="020B0604030504040204" pitchFamily="34" charset="0"/>
              </a:rPr>
              <a:t>Frequency</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Prior to assignment to an area where exposure </a:t>
            </a:r>
            <a:br>
              <a:rPr lang="en-US" altLang="en-US" sz="2400">
                <a:latin typeface="Verdana" panose="020B0604030504040204" pitchFamily="34" charset="0"/>
              </a:rPr>
            </a:br>
            <a:r>
              <a:rPr lang="en-US" altLang="en-US" sz="2400">
                <a:latin typeface="Verdana" panose="020B0604030504040204" pitchFamily="34" charset="0"/>
              </a:rPr>
              <a:t>  maybe at or above action level for at least 30 days  </a:t>
            </a:r>
            <a:br>
              <a:rPr lang="en-US" altLang="en-US" sz="2400">
                <a:latin typeface="Verdana" panose="020B0604030504040204" pitchFamily="34" charset="0"/>
              </a:rPr>
            </a:br>
            <a:r>
              <a:rPr lang="en-US" altLang="en-US" sz="2400">
                <a:latin typeface="Verdana" panose="020B0604030504040204" pitchFamily="34" charset="0"/>
              </a:rPr>
              <a:t>  a year</a:t>
            </a:r>
          </a:p>
          <a:p>
            <a:pPr eaLnBrk="1" hangingPunct="1">
              <a:spcBef>
                <a:spcPct val="0"/>
              </a:spcBef>
              <a:buFontTx/>
              <a:buNone/>
            </a:pPr>
            <a:r>
              <a:rPr lang="en-US" altLang="en-US" sz="2400">
                <a:latin typeface="Verdana" panose="020B0604030504040204" pitchFamily="34" charset="0"/>
              </a:rPr>
              <a:t>- At least annually each employee exposed at or </a:t>
            </a:r>
            <a:br>
              <a:rPr lang="en-US" altLang="en-US" sz="2400">
                <a:latin typeface="Verdana" panose="020B0604030504040204" pitchFamily="34" charset="0"/>
              </a:rPr>
            </a:br>
            <a:r>
              <a:rPr lang="en-US" altLang="en-US" sz="2400">
                <a:latin typeface="Verdana" panose="020B0604030504040204" pitchFamily="34" charset="0"/>
              </a:rPr>
              <a:t>  above the action level for at least 30 days in past </a:t>
            </a:r>
            <a:br>
              <a:rPr lang="en-US" altLang="en-US" sz="2400">
                <a:latin typeface="Verdana" panose="020B0604030504040204" pitchFamily="34" charset="0"/>
              </a:rPr>
            </a:br>
            <a:r>
              <a:rPr lang="en-US" altLang="en-US" sz="2400">
                <a:latin typeface="Verdana" panose="020B0604030504040204" pitchFamily="34" charset="0"/>
              </a:rPr>
              <a:t>  year</a:t>
            </a:r>
          </a:p>
          <a:p>
            <a:pPr eaLnBrk="1" hangingPunct="1">
              <a:spcBef>
                <a:spcPct val="0"/>
              </a:spcBef>
              <a:buFontTx/>
              <a:buNone/>
            </a:pPr>
            <a:r>
              <a:rPr lang="en-US" altLang="en-US" sz="2400">
                <a:latin typeface="Verdana" panose="020B0604030504040204" pitchFamily="34" charset="0"/>
              </a:rPr>
              <a:t>- At employment termination or reassignment to an </a:t>
            </a:r>
            <a:br>
              <a:rPr lang="en-US" altLang="en-US" sz="2400">
                <a:latin typeface="Verdana" panose="020B0604030504040204" pitchFamily="34" charset="0"/>
              </a:rPr>
            </a:br>
            <a:r>
              <a:rPr lang="en-US" altLang="en-US" sz="2400">
                <a:latin typeface="Verdana" panose="020B0604030504040204" pitchFamily="34" charset="0"/>
              </a:rPr>
              <a:t>  area where exposure to EtO is not at or above </a:t>
            </a:r>
            <a:br>
              <a:rPr lang="en-US" altLang="en-US" sz="2400">
                <a:latin typeface="Verdana" panose="020B0604030504040204" pitchFamily="34" charset="0"/>
              </a:rPr>
            </a:br>
            <a:r>
              <a:rPr lang="en-US" altLang="en-US" sz="2400">
                <a:latin typeface="Verdana" panose="020B0604030504040204" pitchFamily="34" charset="0"/>
              </a:rPr>
              <a:t>  action level for at least 30 days a year</a:t>
            </a:r>
          </a:p>
          <a:p>
            <a:pPr eaLnBrk="1" hangingPunct="1">
              <a:spcBef>
                <a:spcPct val="0"/>
              </a:spcBef>
              <a:buFontTx/>
              <a:buNone/>
            </a:pPr>
            <a:r>
              <a:rPr lang="en-US" altLang="en-US" sz="2400">
                <a:latin typeface="Verdana" panose="020B0604030504040204" pitchFamily="34" charset="0"/>
              </a:rPr>
              <a:t>- As medically appropriate for any employee exposed </a:t>
            </a:r>
            <a:br>
              <a:rPr lang="en-US" altLang="en-US" sz="2400">
                <a:latin typeface="Verdana" panose="020B0604030504040204" pitchFamily="34" charset="0"/>
              </a:rPr>
            </a:br>
            <a:r>
              <a:rPr lang="en-US" altLang="en-US" sz="2400">
                <a:latin typeface="Verdana" panose="020B0604030504040204" pitchFamily="34" charset="0"/>
              </a:rPr>
              <a:t>  during an emergency</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Medical Exams/Consultations</a:t>
            </a:r>
          </a:p>
        </p:txBody>
      </p:sp>
      <p:sp>
        <p:nvSpPr>
          <p:cNvPr id="665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665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63</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8377" name="Rectangle 8"/>
          <p:cNvSpPr>
            <a:spLocks noChangeArrowheads="1"/>
          </p:cNvSpPr>
          <p:nvPr/>
        </p:nvSpPr>
        <p:spPr bwMode="auto">
          <a:xfrm>
            <a:off x="533400" y="1219200"/>
            <a:ext cx="8229600" cy="4832350"/>
          </a:xfrm>
          <a:prstGeom prst="rect">
            <a:avLst/>
          </a:prstGeom>
          <a:noFill/>
          <a:ln w="9525">
            <a:noFill/>
            <a:miter lim="800000"/>
            <a:headEnd/>
            <a:tailEnd/>
          </a:ln>
        </p:spPr>
        <p:txBody>
          <a:bodyPr>
            <a:spAutoFit/>
          </a:bodyPr>
          <a:lstStyle/>
          <a:p>
            <a:pPr>
              <a:defRPr/>
            </a:pPr>
            <a:r>
              <a:rPr lang="en-US" sz="2400" dirty="0">
                <a:latin typeface="Verdana" pitchFamily="34" charset="0"/>
              </a:rPr>
              <a:t>As soon as possible, upon notification by an employee that either:</a:t>
            </a:r>
          </a:p>
          <a:p>
            <a:pPr>
              <a:defRPr/>
            </a:pPr>
            <a:endParaRPr lang="en-US" sz="1000" dirty="0">
              <a:latin typeface="Verdana" pitchFamily="34" charset="0"/>
            </a:endParaRPr>
          </a:p>
          <a:p>
            <a:pPr marL="457200" indent="-457200">
              <a:buFontTx/>
              <a:buAutoNum type="arabicPeriod"/>
              <a:defRPr/>
            </a:pPr>
            <a:r>
              <a:rPr lang="en-US" sz="2400" dirty="0">
                <a:latin typeface="Verdana" pitchFamily="34" charset="0"/>
              </a:rPr>
              <a:t>Employee has developed signs or symptoms indicating possible overexposure to </a:t>
            </a:r>
            <a:r>
              <a:rPr lang="en-US" sz="2400" dirty="0" err="1">
                <a:latin typeface="Verdana" pitchFamily="34" charset="0"/>
              </a:rPr>
              <a:t>EtO</a:t>
            </a:r>
            <a:r>
              <a:rPr lang="en-US" sz="2400" dirty="0">
                <a:latin typeface="Verdana" pitchFamily="34" charset="0"/>
              </a:rPr>
              <a:t> or</a:t>
            </a:r>
            <a:br>
              <a:rPr lang="en-US" sz="2400" dirty="0">
                <a:latin typeface="Verdana" pitchFamily="34" charset="0"/>
              </a:rPr>
            </a:br>
            <a:endParaRPr lang="en-US" sz="2400" dirty="0">
              <a:latin typeface="Verdana" pitchFamily="34" charset="0"/>
            </a:endParaRPr>
          </a:p>
          <a:p>
            <a:pPr marL="457200" indent="-457200">
              <a:buFontTx/>
              <a:buAutoNum type="arabicPeriod" startAt="2"/>
              <a:defRPr/>
            </a:pPr>
            <a:r>
              <a:rPr lang="en-US" sz="2400" dirty="0">
                <a:latin typeface="Verdana" pitchFamily="34" charset="0"/>
              </a:rPr>
              <a:t>That employee desires medical advice concerning effects of current or past exposure on employee’s ability to produce a healthy child.</a:t>
            </a:r>
          </a:p>
          <a:p>
            <a:pPr>
              <a:defRPr/>
            </a:pPr>
            <a:endParaRPr lang="en-US" sz="1000" dirty="0">
              <a:latin typeface="Verdana" pitchFamily="34" charset="0"/>
            </a:endParaRPr>
          </a:p>
          <a:p>
            <a:pPr>
              <a:defRPr/>
            </a:pPr>
            <a:r>
              <a:rPr lang="en-US" sz="2400" dirty="0">
                <a:latin typeface="Verdana" pitchFamily="34" charset="0"/>
              </a:rPr>
              <a:t>If examining physician determines any of the exams should be provided more frequently than specified.</a:t>
            </a:r>
          </a:p>
          <a:p>
            <a:pPr>
              <a:defRPr/>
            </a:pPr>
            <a:endParaRPr lang="en-US" sz="2400" dirty="0">
              <a:latin typeface="Verdan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Medical Exams: Content</a:t>
            </a:r>
          </a:p>
        </p:txBody>
      </p:sp>
      <p:sp>
        <p:nvSpPr>
          <p:cNvPr id="675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675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64</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7592" name="Rectangle 8"/>
          <p:cNvSpPr>
            <a:spLocks noChangeArrowheads="1"/>
          </p:cNvSpPr>
          <p:nvPr/>
        </p:nvSpPr>
        <p:spPr bwMode="auto">
          <a:xfrm>
            <a:off x="838200" y="1447800"/>
            <a:ext cx="5334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Verdana" panose="020B0604030504040204" pitchFamily="34" charset="0"/>
              </a:rPr>
              <a:t>Medical and work history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solidFill>
                  <a:srgbClr val="0000FF"/>
                </a:solidFill>
                <a:latin typeface="Verdana" panose="020B0604030504040204" pitchFamily="34" charset="0"/>
              </a:rPr>
              <a:t>Physical exam</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Pulmonary</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Hemotologic</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Neurologic</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Reproductive systems</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Eyes and skin</a:t>
            </a:r>
          </a:p>
          <a:p>
            <a:pPr eaLnBrk="1" hangingPunct="1">
              <a:spcBef>
                <a:spcPct val="0"/>
              </a:spcBef>
              <a:buFontTx/>
              <a:buNone/>
            </a:pPr>
            <a:endParaRPr lang="en-US" altLang="en-US" sz="2400">
              <a:latin typeface="Verdana" panose="020B0604030504040204" pitchFamily="34" charset="0"/>
            </a:endParaRPr>
          </a:p>
        </p:txBody>
      </p:sp>
      <p:pic>
        <p:nvPicPr>
          <p:cNvPr id="67593" name="Picture 10" descr="C:\Documents and Settings\stlane\My Documents\My Pictures\Ethylene Oxide ppt\Routine-Physical-Exam.jpg"/>
          <p:cNvPicPr>
            <a:picLocks noChangeAspect="1" noChangeArrowheads="1"/>
          </p:cNvPicPr>
          <p:nvPr/>
        </p:nvPicPr>
        <p:blipFill>
          <a:blip r:embed="rId5">
            <a:extLst>
              <a:ext uri="{28A0092B-C50C-407E-A947-70E740481C1C}">
                <a14:useLocalDpi xmlns:a14="http://schemas.microsoft.com/office/drawing/2010/main" val="0"/>
              </a:ext>
            </a:extLst>
          </a:blip>
          <a:srcRect l="6250" t="10625" r="18750"/>
          <a:stretch>
            <a:fillRect/>
          </a:stretch>
        </p:blipFill>
        <p:spPr bwMode="auto">
          <a:xfrm>
            <a:off x="5562600" y="2362200"/>
            <a:ext cx="2781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Medical Exams: Content</a:t>
            </a:r>
          </a:p>
        </p:txBody>
      </p:sp>
      <p:sp>
        <p:nvSpPr>
          <p:cNvPr id="686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686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65</a:t>
            </a:r>
          </a:p>
        </p:txBody>
      </p:sp>
      <p:sp>
        <p:nvSpPr>
          <p:cNvPr id="6861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8617" name="Rectangle 8"/>
          <p:cNvSpPr>
            <a:spLocks noChangeArrowheads="1"/>
          </p:cNvSpPr>
          <p:nvPr/>
        </p:nvSpPr>
        <p:spPr bwMode="auto">
          <a:xfrm>
            <a:off x="533400" y="1219200"/>
            <a:ext cx="6019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Verdana" panose="020B0604030504040204" pitchFamily="34" charset="0"/>
              </a:rPr>
              <a:t>Complete Blood Count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At least a white cell count including:</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Differential cell count</a:t>
            </a:r>
          </a:p>
          <a:p>
            <a:pPr eaLnBrk="1" hangingPunct="1">
              <a:spcBef>
                <a:spcPct val="0"/>
              </a:spcBef>
              <a:buFont typeface="Wingdings" panose="05000000000000000000" pitchFamily="2" charset="2"/>
              <a:buChar char="§"/>
            </a:pPr>
            <a:r>
              <a:rPr lang="en-US" altLang="en-US" sz="2400">
                <a:latin typeface="Verdana" panose="020B0604030504040204" pitchFamily="34" charset="0"/>
              </a:rPr>
              <a:t>  Red cell count</a:t>
            </a:r>
          </a:p>
          <a:p>
            <a:pPr eaLnBrk="1" hangingPunct="1">
              <a:spcBef>
                <a:spcPct val="0"/>
              </a:spcBef>
              <a:buFont typeface="Wingdings" panose="05000000000000000000" pitchFamily="2" charset="2"/>
              <a:buChar char="§"/>
            </a:pPr>
            <a:r>
              <a:rPr lang="en-US" altLang="en-US" sz="2400">
                <a:latin typeface="Verdana" panose="020B0604030504040204" pitchFamily="34" charset="0"/>
              </a:rPr>
              <a:t>  Hematocrit</a:t>
            </a:r>
          </a:p>
          <a:p>
            <a:pPr eaLnBrk="1" hangingPunct="1">
              <a:spcBef>
                <a:spcPct val="0"/>
              </a:spcBef>
              <a:buFont typeface="Wingdings" panose="05000000000000000000" pitchFamily="2" charset="2"/>
              <a:buChar char="§"/>
            </a:pPr>
            <a:r>
              <a:rPr lang="en-US" altLang="en-US" sz="2400">
                <a:latin typeface="Verdana" panose="020B0604030504040204" pitchFamily="34" charset="0"/>
              </a:rPr>
              <a:t>  Hemoglobin</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Any lab or other test determined by examining physician</a:t>
            </a:r>
          </a:p>
          <a:p>
            <a:pPr eaLnBrk="1" hangingPunct="1">
              <a:spcBef>
                <a:spcPct val="0"/>
              </a:spcBef>
              <a:buFontTx/>
              <a:buNone/>
            </a:pPr>
            <a:endParaRPr lang="en-US" altLang="en-US" sz="2400">
              <a:latin typeface="Verdana" panose="020B0604030504040204" pitchFamily="34" charset="0"/>
            </a:endParaRPr>
          </a:p>
        </p:txBody>
      </p:sp>
      <p:pic>
        <p:nvPicPr>
          <p:cNvPr id="68618" name="Picture 10" descr="C:\Documents and Settings\stlane\My Documents\My Pictures\Ethylene Oxide ppt\ES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590800"/>
            <a:ext cx="2149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Medical Exam: Content</a:t>
            </a:r>
          </a:p>
        </p:txBody>
      </p:sp>
      <p:sp>
        <p:nvSpPr>
          <p:cNvPr id="696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696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66</a:t>
            </a:r>
          </a:p>
        </p:txBody>
      </p:sp>
      <p:sp>
        <p:nvSpPr>
          <p:cNvPr id="6963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9640" name="Rectangle 8"/>
          <p:cNvSpPr>
            <a:spLocks noChangeArrowheads="1"/>
          </p:cNvSpPr>
          <p:nvPr/>
        </p:nvSpPr>
        <p:spPr bwMode="auto">
          <a:xfrm>
            <a:off x="609600" y="2133600"/>
            <a:ext cx="5105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Determined by physician</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Shall include pregnancy testing or lab evaluation of fertility, if requested and deemed appropriate by physician</a:t>
            </a:r>
          </a:p>
          <a:p>
            <a:pPr eaLnBrk="1" hangingPunct="1">
              <a:spcBef>
                <a:spcPct val="0"/>
              </a:spcBef>
              <a:buFontTx/>
              <a:buNone/>
            </a:pPr>
            <a:endParaRPr lang="en-US" altLang="en-US" sz="2400">
              <a:latin typeface="Verdana" panose="020B0604030504040204" pitchFamily="34" charset="0"/>
            </a:endParaRPr>
          </a:p>
        </p:txBody>
      </p:sp>
      <p:pic>
        <p:nvPicPr>
          <p:cNvPr id="69641" name="Picture 10" descr="C:\Documents and Settings\stlane\My Documents\My Pictures\Ethylene Oxide ppt\13685363296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438400"/>
            <a:ext cx="2663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Information to Physician</a:t>
            </a:r>
          </a:p>
        </p:txBody>
      </p:sp>
      <p:sp>
        <p:nvSpPr>
          <p:cNvPr id="706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706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67</a:t>
            </a:r>
          </a:p>
        </p:txBody>
      </p:sp>
      <p:sp>
        <p:nvSpPr>
          <p:cNvPr id="7066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304800" y="1600200"/>
            <a:ext cx="83820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0665" name="Rectangle 8"/>
          <p:cNvSpPr>
            <a:spLocks noChangeArrowheads="1"/>
          </p:cNvSpPr>
          <p:nvPr/>
        </p:nvSpPr>
        <p:spPr bwMode="auto">
          <a:xfrm>
            <a:off x="307975" y="1125538"/>
            <a:ext cx="853122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Copy of this standard and Appendices A,B, and C</a:t>
            </a:r>
          </a:p>
          <a:p>
            <a:pPr eaLnBrk="1" hangingPunct="1">
              <a:spcBef>
                <a:spcPct val="0"/>
              </a:spcBef>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Description of affected employee’s duties related </a:t>
            </a:r>
            <a:br>
              <a:rPr lang="en-US" altLang="en-US" sz="2400">
                <a:latin typeface="Verdana" panose="020B0604030504040204" pitchFamily="34" charset="0"/>
              </a:rPr>
            </a:br>
            <a:r>
              <a:rPr lang="en-US" altLang="en-US" sz="2400">
                <a:latin typeface="Verdana" panose="020B0604030504040204" pitchFamily="34" charset="0"/>
              </a:rPr>
              <a:t>  to exposure</a:t>
            </a:r>
          </a:p>
          <a:p>
            <a:pPr eaLnBrk="1" hangingPunct="1">
              <a:spcBef>
                <a:spcPct val="0"/>
              </a:spcBef>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Employee’s representative exposure level or </a:t>
            </a:r>
            <a:br>
              <a:rPr lang="en-US" altLang="en-US" sz="2400">
                <a:latin typeface="Verdana" panose="020B0604030504040204" pitchFamily="34" charset="0"/>
              </a:rPr>
            </a:br>
            <a:r>
              <a:rPr lang="en-US" altLang="en-US" sz="2400">
                <a:latin typeface="Verdana" panose="020B0604030504040204" pitchFamily="34" charset="0"/>
              </a:rPr>
              <a:t>  anticipated exposure level</a:t>
            </a:r>
          </a:p>
          <a:p>
            <a:pPr eaLnBrk="1" hangingPunct="1">
              <a:spcBef>
                <a:spcPct val="0"/>
              </a:spcBef>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Description of PPE and respiratory equipment used </a:t>
            </a:r>
            <a:br>
              <a:rPr lang="en-US" altLang="en-US" sz="2400">
                <a:latin typeface="Verdana" panose="020B0604030504040204" pitchFamily="34" charset="0"/>
              </a:rPr>
            </a:br>
            <a:r>
              <a:rPr lang="en-US" altLang="en-US" sz="2400">
                <a:latin typeface="Verdana" panose="020B0604030504040204" pitchFamily="34" charset="0"/>
              </a:rPr>
              <a:t>  or to be used</a:t>
            </a:r>
          </a:p>
          <a:p>
            <a:pPr eaLnBrk="1" hangingPunct="1">
              <a:spcBef>
                <a:spcPct val="0"/>
              </a:spcBef>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Information from previous employee medical </a:t>
            </a:r>
            <a:br>
              <a:rPr lang="en-US" altLang="en-US" sz="2400">
                <a:latin typeface="Verdana" panose="020B0604030504040204" pitchFamily="34" charset="0"/>
              </a:rPr>
            </a:br>
            <a:r>
              <a:rPr lang="en-US" altLang="en-US" sz="2400">
                <a:latin typeface="Verdana" panose="020B0604030504040204" pitchFamily="34" charset="0"/>
              </a:rPr>
              <a:t>  exams not otherwise available to examining </a:t>
            </a:r>
            <a:br>
              <a:rPr lang="en-US" altLang="en-US" sz="2400">
                <a:latin typeface="Verdana" panose="020B0604030504040204" pitchFamily="34" charset="0"/>
              </a:rPr>
            </a:br>
            <a:r>
              <a:rPr lang="en-US" altLang="en-US" sz="2400">
                <a:latin typeface="Verdana" panose="020B0604030504040204" pitchFamily="34" charset="0"/>
              </a:rPr>
              <a:t>  physician</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Physician’s Written Opinion</a:t>
            </a:r>
          </a:p>
        </p:txBody>
      </p:sp>
      <p:sp>
        <p:nvSpPr>
          <p:cNvPr id="716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716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68</a:t>
            </a:r>
          </a:p>
        </p:txBody>
      </p:sp>
      <p:sp>
        <p:nvSpPr>
          <p:cNvPr id="7168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1689" name="Rectangle 8"/>
          <p:cNvSpPr>
            <a:spLocks noChangeArrowheads="1"/>
          </p:cNvSpPr>
          <p:nvPr/>
        </p:nvSpPr>
        <p:spPr bwMode="auto">
          <a:xfrm>
            <a:off x="685800" y="1143000"/>
            <a:ext cx="5181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To employer and include: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Physician’s opinion as to </a:t>
            </a:r>
            <a:br>
              <a:rPr lang="en-US" altLang="en-US" sz="2400">
                <a:latin typeface="Verdana" panose="020B0604030504040204" pitchFamily="34" charset="0"/>
              </a:rPr>
            </a:br>
            <a:r>
              <a:rPr lang="en-US" altLang="en-US" sz="2400">
                <a:latin typeface="Verdana" panose="020B0604030504040204" pitchFamily="34" charset="0"/>
              </a:rPr>
              <a:t>  whether employee has any </a:t>
            </a:r>
            <a:br>
              <a:rPr lang="en-US" altLang="en-US" sz="2400">
                <a:latin typeface="Verdana" panose="020B0604030504040204" pitchFamily="34" charset="0"/>
              </a:rPr>
            </a:br>
            <a:r>
              <a:rPr lang="en-US" altLang="en-US" sz="2400">
                <a:latin typeface="Verdana" panose="020B0604030504040204" pitchFamily="34" charset="0"/>
              </a:rPr>
              <a:t>  detected medical conditions </a:t>
            </a:r>
            <a:br>
              <a:rPr lang="en-US" altLang="en-US" sz="2400">
                <a:latin typeface="Verdana" panose="020B0604030504040204" pitchFamily="34" charset="0"/>
              </a:rPr>
            </a:br>
            <a:r>
              <a:rPr lang="en-US" altLang="en-US" sz="2400">
                <a:latin typeface="Verdana" panose="020B0604030504040204" pitchFamily="34" charset="0"/>
              </a:rPr>
              <a:t>  placing them at increased risk </a:t>
            </a:r>
            <a:br>
              <a:rPr lang="en-US" altLang="en-US" sz="2400">
                <a:latin typeface="Verdana" panose="020B0604030504040204" pitchFamily="34" charset="0"/>
              </a:rPr>
            </a:br>
            <a:r>
              <a:rPr lang="en-US" altLang="en-US" sz="2400">
                <a:latin typeface="Verdana" panose="020B0604030504040204" pitchFamily="34" charset="0"/>
              </a:rPr>
              <a:t>  of material health impairment </a:t>
            </a:r>
            <a:br>
              <a:rPr lang="en-US" altLang="en-US" sz="2400">
                <a:latin typeface="Verdana" panose="020B0604030504040204" pitchFamily="34" charset="0"/>
              </a:rPr>
            </a:br>
            <a:r>
              <a:rPr lang="en-US" altLang="en-US" sz="2400">
                <a:latin typeface="Verdana" panose="020B0604030504040204" pitchFamily="34" charset="0"/>
              </a:rPr>
              <a:t>  from EtO exposure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Recommended limitations on </a:t>
            </a:r>
            <a:br>
              <a:rPr lang="en-US" altLang="en-US" sz="2400">
                <a:latin typeface="Verdana" panose="020B0604030504040204" pitchFamily="34" charset="0"/>
              </a:rPr>
            </a:br>
            <a:r>
              <a:rPr lang="en-US" altLang="en-US" sz="2400">
                <a:latin typeface="Verdana" panose="020B0604030504040204" pitchFamily="34" charset="0"/>
              </a:rPr>
              <a:t>  employee or on use of PPE </a:t>
            </a:r>
            <a:br>
              <a:rPr lang="en-US" altLang="en-US" sz="2400">
                <a:latin typeface="Verdana" panose="020B0604030504040204" pitchFamily="34" charset="0"/>
              </a:rPr>
            </a:br>
            <a:r>
              <a:rPr lang="en-US" altLang="en-US" sz="2400">
                <a:latin typeface="Verdana" panose="020B0604030504040204" pitchFamily="34" charset="0"/>
              </a:rPr>
              <a:t>  (clothing or respirators)</a:t>
            </a:r>
          </a:p>
          <a:p>
            <a:pPr eaLnBrk="1" hangingPunct="1">
              <a:spcBef>
                <a:spcPct val="0"/>
              </a:spcBef>
              <a:buFontTx/>
              <a:buNone/>
            </a:pPr>
            <a:endParaRPr lang="en-US" altLang="en-US" sz="2400">
              <a:latin typeface="Verdana" panose="020B0604030504040204" pitchFamily="34" charset="0"/>
            </a:endParaRPr>
          </a:p>
        </p:txBody>
      </p:sp>
      <p:pic>
        <p:nvPicPr>
          <p:cNvPr id="71690" name="Picture 10" descr="C:\Documents and Settings\stlane\My Documents\My Pictures\Ethylene Oxide ppt\Doctor-Prescription.jpg"/>
          <p:cNvPicPr>
            <a:picLocks noChangeAspect="1" noChangeArrowheads="1"/>
          </p:cNvPicPr>
          <p:nvPr/>
        </p:nvPicPr>
        <p:blipFill>
          <a:blip r:embed="rId5">
            <a:extLst>
              <a:ext uri="{28A0092B-C50C-407E-A947-70E740481C1C}">
                <a14:useLocalDpi xmlns:a14="http://schemas.microsoft.com/office/drawing/2010/main" val="0"/>
              </a:ext>
            </a:extLst>
          </a:blip>
          <a:srcRect l="20238" r="19048"/>
          <a:stretch>
            <a:fillRect/>
          </a:stretch>
        </p:blipFill>
        <p:spPr bwMode="auto">
          <a:xfrm>
            <a:off x="6248400" y="2514600"/>
            <a:ext cx="1863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Physician’s Written Opinion</a:t>
            </a:r>
          </a:p>
        </p:txBody>
      </p:sp>
      <p:sp>
        <p:nvSpPr>
          <p:cNvPr id="727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727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69</a:t>
            </a:r>
          </a:p>
        </p:txBody>
      </p:sp>
      <p:sp>
        <p:nvSpPr>
          <p:cNvPr id="7271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2713" name="Rectangle 8"/>
          <p:cNvSpPr>
            <a:spLocks noChangeArrowheads="1"/>
          </p:cNvSpPr>
          <p:nvPr/>
        </p:nvSpPr>
        <p:spPr bwMode="auto">
          <a:xfrm>
            <a:off x="457200" y="1600200"/>
            <a:ext cx="822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 Statement employee has been informed by </a:t>
            </a:r>
            <a:br>
              <a:rPr lang="en-US" altLang="en-US" sz="2400">
                <a:latin typeface="Verdana" panose="020B0604030504040204" pitchFamily="34" charset="0"/>
              </a:rPr>
            </a:br>
            <a:r>
              <a:rPr lang="en-US" altLang="en-US" sz="2400">
                <a:latin typeface="Verdana" panose="020B0604030504040204" pitchFamily="34" charset="0"/>
              </a:rPr>
              <a:t>  physician of medical exam results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Physician shall not reveal in the written opinion </a:t>
            </a:r>
            <a:br>
              <a:rPr lang="en-US" altLang="en-US" sz="2400">
                <a:latin typeface="Verdana" panose="020B0604030504040204" pitchFamily="34" charset="0"/>
              </a:rPr>
            </a:br>
            <a:r>
              <a:rPr lang="en-US" altLang="en-US" sz="2400">
                <a:latin typeface="Verdana" panose="020B0604030504040204" pitchFamily="34" charset="0"/>
              </a:rPr>
              <a:t>  given to employer specific findings or diagnoses </a:t>
            </a:r>
            <a:br>
              <a:rPr lang="en-US" altLang="en-US" sz="2400">
                <a:latin typeface="Verdana" panose="020B0604030504040204" pitchFamily="34" charset="0"/>
              </a:rPr>
            </a:br>
            <a:r>
              <a:rPr lang="en-US" altLang="en-US" sz="2400">
                <a:latin typeface="Verdana" panose="020B0604030504040204" pitchFamily="34" charset="0"/>
              </a:rPr>
              <a:t>  unrelated to occupational exposure to EtO</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Employer provides copy of physician’s written </a:t>
            </a:r>
            <a:br>
              <a:rPr lang="en-US" altLang="en-US" sz="2400">
                <a:latin typeface="Verdana" panose="020B0604030504040204" pitchFamily="34" charset="0"/>
              </a:rPr>
            </a:br>
            <a:r>
              <a:rPr lang="en-US" altLang="en-US" sz="2400">
                <a:latin typeface="Verdana" panose="020B0604030504040204" pitchFamily="34" charset="0"/>
              </a:rPr>
              <a:t>  opinion to affected employee within 15 days from </a:t>
            </a:r>
            <a:br>
              <a:rPr lang="en-US" altLang="en-US" sz="2400">
                <a:latin typeface="Verdana" panose="020B0604030504040204" pitchFamily="34" charset="0"/>
              </a:rPr>
            </a:br>
            <a:r>
              <a:rPr lang="en-US" altLang="en-US" sz="2400">
                <a:latin typeface="Verdana" panose="020B0604030504040204" pitchFamily="34" charset="0"/>
              </a:rPr>
              <a:t>  its receipt</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922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a:t>
            </a:r>
          </a:p>
        </p:txBody>
      </p:sp>
      <p:sp>
        <p:nvSpPr>
          <p:cNvPr id="922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Glossary of Terms*</a:t>
            </a:r>
          </a:p>
        </p:txBody>
      </p:sp>
      <p:sp>
        <p:nvSpPr>
          <p:cNvPr id="9223" name="Content Placeholder 12"/>
          <p:cNvSpPr txBox="1">
            <a:spLocks/>
          </p:cNvSpPr>
          <p:nvPr/>
        </p:nvSpPr>
        <p:spPr bwMode="auto">
          <a:xfrm>
            <a:off x="609600" y="1524000"/>
            <a:ext cx="815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v"/>
            </a:pPr>
            <a:r>
              <a:rPr lang="en-US" altLang="en-US" sz="2200">
                <a:latin typeface="Verdana" panose="020B0604030504040204" pitchFamily="34" charset="0"/>
              </a:rPr>
              <a:t> </a:t>
            </a:r>
            <a:r>
              <a:rPr lang="en-US" altLang="en-US" sz="2200" u="sng">
                <a:latin typeface="Verdana" panose="020B0604030504040204" pitchFamily="34" charset="0"/>
              </a:rPr>
              <a:t>IDLH</a:t>
            </a:r>
            <a:r>
              <a:rPr lang="en-US" altLang="en-US" sz="2200">
                <a:latin typeface="Verdana" panose="020B0604030504040204" pitchFamily="34" charset="0"/>
              </a:rPr>
              <a:t> = Immediately Dangerous to Life &amp; </a:t>
            </a:r>
            <a:br>
              <a:rPr lang="en-US" altLang="en-US" sz="2200">
                <a:latin typeface="Verdana" panose="020B0604030504040204" pitchFamily="34" charset="0"/>
              </a:rPr>
            </a:br>
            <a:r>
              <a:rPr lang="en-US" altLang="en-US" sz="2200">
                <a:latin typeface="Verdana" panose="020B0604030504040204" pitchFamily="34" charset="0"/>
              </a:rPr>
              <a:t>   Health. Conditions which pose an immediate </a:t>
            </a:r>
            <a:br>
              <a:rPr lang="en-US" altLang="en-US" sz="2200">
                <a:latin typeface="Verdana" panose="020B0604030504040204" pitchFamily="34" charset="0"/>
              </a:rPr>
            </a:br>
            <a:r>
              <a:rPr lang="en-US" altLang="en-US" sz="2200">
                <a:latin typeface="Verdana" panose="020B0604030504040204" pitchFamily="34" charset="0"/>
              </a:rPr>
              <a:t>   threat to life or health.</a:t>
            </a:r>
          </a:p>
          <a:p>
            <a:pPr eaLnBrk="1" hangingPunct="1">
              <a:spcBef>
                <a:spcPct val="0"/>
              </a:spcBef>
              <a:buFont typeface="Wingdings" panose="05000000000000000000" pitchFamily="2" charset="2"/>
              <a:buChar char="v"/>
            </a:pPr>
            <a:endParaRPr lang="en-US" altLang="en-US" sz="2200">
              <a:latin typeface="Verdana" panose="020B0604030504040204" pitchFamily="34" charset="0"/>
            </a:endParaRPr>
          </a:p>
          <a:p>
            <a:pPr eaLnBrk="1" hangingPunct="1">
              <a:spcBef>
                <a:spcPct val="0"/>
              </a:spcBef>
              <a:buFont typeface="Wingdings" panose="05000000000000000000" pitchFamily="2" charset="2"/>
              <a:buChar char="v"/>
            </a:pPr>
            <a:r>
              <a:rPr lang="en-US" altLang="en-US" sz="2200">
                <a:latin typeface="Verdana" panose="020B0604030504040204" pitchFamily="34" charset="0"/>
              </a:rPr>
              <a:t> </a:t>
            </a:r>
            <a:r>
              <a:rPr lang="en-US" altLang="en-US" sz="2200" u="sng">
                <a:latin typeface="Verdana" panose="020B0604030504040204" pitchFamily="34" charset="0"/>
              </a:rPr>
              <a:t>UEL</a:t>
            </a:r>
            <a:r>
              <a:rPr lang="en-US" altLang="en-US" sz="2200">
                <a:latin typeface="Verdana" panose="020B0604030504040204" pitchFamily="34" charset="0"/>
              </a:rPr>
              <a:t> = Upper Explosive Limit. Greatest amount </a:t>
            </a:r>
            <a:br>
              <a:rPr lang="en-US" altLang="en-US" sz="2200">
                <a:latin typeface="Verdana" panose="020B0604030504040204" pitchFamily="34" charset="0"/>
              </a:rPr>
            </a:br>
            <a:r>
              <a:rPr lang="en-US" altLang="en-US" sz="2200">
                <a:latin typeface="Verdana" panose="020B0604030504040204" pitchFamily="34" charset="0"/>
              </a:rPr>
              <a:t>   of vapor/gas mixed with air where combustion </a:t>
            </a:r>
            <a:br>
              <a:rPr lang="en-US" altLang="en-US" sz="2200">
                <a:latin typeface="Verdana" panose="020B0604030504040204" pitchFamily="34" charset="0"/>
              </a:rPr>
            </a:br>
            <a:r>
              <a:rPr lang="en-US" altLang="en-US" sz="2200">
                <a:latin typeface="Verdana" panose="020B0604030504040204" pitchFamily="34" charset="0"/>
              </a:rPr>
              <a:t>   can occur.</a:t>
            </a:r>
          </a:p>
          <a:p>
            <a:pPr eaLnBrk="1" hangingPunct="1">
              <a:spcBef>
                <a:spcPct val="0"/>
              </a:spcBef>
              <a:buFont typeface="Wingdings" panose="05000000000000000000" pitchFamily="2" charset="2"/>
              <a:buChar char="v"/>
            </a:pPr>
            <a:endParaRPr lang="en-US" altLang="en-US" sz="2200">
              <a:latin typeface="Verdana" panose="020B0604030504040204" pitchFamily="34" charset="0"/>
            </a:endParaRPr>
          </a:p>
          <a:p>
            <a:pPr eaLnBrk="1" hangingPunct="1">
              <a:spcBef>
                <a:spcPct val="0"/>
              </a:spcBef>
              <a:buFont typeface="Wingdings" panose="05000000000000000000" pitchFamily="2" charset="2"/>
              <a:buChar char="v"/>
            </a:pPr>
            <a:r>
              <a:rPr lang="en-US" altLang="en-US" sz="2200">
                <a:latin typeface="Verdana" panose="020B0604030504040204" pitchFamily="34" charset="0"/>
              </a:rPr>
              <a:t> </a:t>
            </a:r>
            <a:r>
              <a:rPr lang="en-US" altLang="en-US" sz="2200" u="sng">
                <a:latin typeface="Verdana" panose="020B0604030504040204" pitchFamily="34" charset="0"/>
              </a:rPr>
              <a:t>LEL</a:t>
            </a:r>
            <a:r>
              <a:rPr lang="en-US" altLang="en-US" sz="2200">
                <a:latin typeface="Verdana" panose="020B0604030504040204" pitchFamily="34" charset="0"/>
              </a:rPr>
              <a:t> = Lower Explosive Limit. Least amount of </a:t>
            </a:r>
            <a:br>
              <a:rPr lang="en-US" altLang="en-US" sz="2200">
                <a:latin typeface="Verdana" panose="020B0604030504040204" pitchFamily="34" charset="0"/>
              </a:rPr>
            </a:br>
            <a:r>
              <a:rPr lang="en-US" altLang="en-US" sz="2200">
                <a:latin typeface="Verdana" panose="020B0604030504040204" pitchFamily="34" charset="0"/>
              </a:rPr>
              <a:t>   vapor/gas mixed with air where combustion can </a:t>
            </a:r>
            <a:br>
              <a:rPr lang="en-US" altLang="en-US" sz="2200">
                <a:latin typeface="Verdana" panose="020B0604030504040204" pitchFamily="34" charset="0"/>
              </a:rPr>
            </a:br>
            <a:r>
              <a:rPr lang="en-US" altLang="en-US" sz="2200">
                <a:latin typeface="Verdana" panose="020B0604030504040204" pitchFamily="34" charset="0"/>
              </a:rPr>
              <a:t>   occur.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Information and Training</a:t>
            </a:r>
          </a:p>
        </p:txBody>
      </p:sp>
      <p:sp>
        <p:nvSpPr>
          <p:cNvPr id="737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737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70</a:t>
            </a:r>
          </a:p>
        </p:txBody>
      </p:sp>
      <p:sp>
        <p:nvSpPr>
          <p:cNvPr id="7373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3737" name="Rectangle 8"/>
          <p:cNvSpPr>
            <a:spLocks noChangeArrowheads="1"/>
          </p:cNvSpPr>
          <p:nvPr/>
        </p:nvSpPr>
        <p:spPr bwMode="auto">
          <a:xfrm>
            <a:off x="533400" y="1143000"/>
            <a:ext cx="7315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Inform and train employees potentially exposed </a:t>
            </a:r>
            <a:r>
              <a:rPr lang="en-US" altLang="en-US" sz="2400" u="sng">
                <a:latin typeface="Verdana" panose="020B0604030504040204" pitchFamily="34" charset="0"/>
              </a:rPr>
              <a:t>at or above </a:t>
            </a:r>
            <a:r>
              <a:rPr lang="en-US" altLang="en-US" sz="2400">
                <a:solidFill>
                  <a:srgbClr val="FF0000"/>
                </a:solidFill>
                <a:latin typeface="Verdana" panose="020B0604030504040204" pitchFamily="34" charset="0"/>
              </a:rPr>
              <a:t>action level </a:t>
            </a:r>
            <a:r>
              <a:rPr lang="en-US" altLang="en-US" sz="2400" u="sng">
                <a:latin typeface="Verdana" panose="020B0604030504040204" pitchFamily="34" charset="0"/>
              </a:rPr>
              <a:t>or above </a:t>
            </a:r>
            <a:r>
              <a:rPr lang="en-US" altLang="en-US" sz="2400">
                <a:solidFill>
                  <a:srgbClr val="0000FF"/>
                </a:solidFill>
                <a:latin typeface="Verdana" panose="020B0604030504040204" pitchFamily="34" charset="0"/>
              </a:rPr>
              <a:t>excursion limit</a:t>
            </a:r>
            <a:r>
              <a:rPr lang="en-US" altLang="en-US" sz="2400">
                <a:solidFill>
                  <a:srgbClr val="0070C0"/>
                </a:solidFill>
                <a:latin typeface="Verdana" panose="020B0604030504040204" pitchFamily="34" charset="0"/>
              </a:rPr>
              <a:t> </a:t>
            </a:r>
            <a:r>
              <a:rPr lang="en-US" altLang="en-US" sz="2400">
                <a:latin typeface="Verdana" panose="020B0604030504040204" pitchFamily="34" charset="0"/>
              </a:rPr>
              <a:t>at time of initial assignment  and at least annually thereafter</a:t>
            </a:r>
          </a:p>
          <a:p>
            <a:pPr eaLnBrk="1" hangingPunct="1">
              <a:spcBef>
                <a:spcPct val="0"/>
              </a:spcBef>
              <a:buFontTx/>
              <a:buNone/>
            </a:pPr>
            <a:r>
              <a:rPr lang="en-US" altLang="en-US" sz="1200">
                <a:latin typeface="Verdana" panose="020B0604030504040204" pitchFamily="34" charset="0"/>
              </a:rPr>
              <a:t> </a:t>
            </a:r>
          </a:p>
          <a:p>
            <a:pPr eaLnBrk="1" hangingPunct="1">
              <a:spcBef>
                <a:spcPct val="0"/>
              </a:spcBef>
              <a:buFontTx/>
              <a:buNone/>
            </a:pPr>
            <a:r>
              <a:rPr lang="en-US" altLang="en-US" sz="2400" b="1">
                <a:latin typeface="Verdana" panose="020B0604030504040204" pitchFamily="34" charset="0"/>
              </a:rPr>
              <a:t>Inform of:</a:t>
            </a: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Standard requirements; explain </a:t>
            </a:r>
            <a:br>
              <a:rPr lang="en-US" altLang="en-US" sz="2400">
                <a:latin typeface="Verdana" panose="020B0604030504040204" pitchFamily="34" charset="0"/>
              </a:rPr>
            </a:br>
            <a:r>
              <a:rPr lang="en-US" altLang="en-US" sz="2400">
                <a:latin typeface="Verdana" panose="020B0604030504040204" pitchFamily="34" charset="0"/>
              </a:rPr>
              <a:t>   contents including Appendices A and B</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Operations in areas where EtO is </a:t>
            </a:r>
            <a:br>
              <a:rPr lang="en-US" altLang="en-US" sz="2400">
                <a:latin typeface="Verdana" panose="020B0604030504040204" pitchFamily="34" charset="0"/>
              </a:rPr>
            </a:br>
            <a:r>
              <a:rPr lang="en-US" altLang="en-US" sz="2400">
                <a:latin typeface="Verdana" panose="020B0604030504040204" pitchFamily="34" charset="0"/>
              </a:rPr>
              <a:t>   present</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Location and availability of written EtO </a:t>
            </a:r>
            <a:br>
              <a:rPr lang="en-US" altLang="en-US" sz="2400">
                <a:latin typeface="Verdana" panose="020B0604030504040204" pitchFamily="34" charset="0"/>
              </a:rPr>
            </a:br>
            <a:r>
              <a:rPr lang="en-US" altLang="en-US" sz="2400">
                <a:latin typeface="Verdana" panose="020B0604030504040204" pitchFamily="34" charset="0"/>
              </a:rPr>
              <a:t>   final rule</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Medical surveillance  programs, Appendix C</a:t>
            </a:r>
          </a:p>
          <a:p>
            <a:pPr eaLnBrk="1" hangingPunct="1">
              <a:spcBef>
                <a:spcPct val="0"/>
              </a:spcBef>
              <a:buFontTx/>
              <a:buNone/>
            </a:pPr>
            <a:endParaRPr lang="en-US" altLang="en-US" sz="2400">
              <a:latin typeface="Verdana" panose="020B0604030504040204" pitchFamily="34" charset="0"/>
            </a:endParaRPr>
          </a:p>
        </p:txBody>
      </p:sp>
      <p:pic>
        <p:nvPicPr>
          <p:cNvPr id="73738" name="Picture 10" descr="C:\Documents and Settings\stlane\My Documents\My Pictures\Ethylene Oxide ppt\103_2879_16_5819_2011118949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514600"/>
            <a:ext cx="16637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Training</a:t>
            </a:r>
          </a:p>
        </p:txBody>
      </p:sp>
      <p:sp>
        <p:nvSpPr>
          <p:cNvPr id="747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747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71</a:t>
            </a:r>
          </a:p>
        </p:txBody>
      </p:sp>
      <p:sp>
        <p:nvSpPr>
          <p:cNvPr id="7475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4761" name="Rectangle 8"/>
          <p:cNvSpPr>
            <a:spLocks noChangeArrowheads="1"/>
          </p:cNvSpPr>
          <p:nvPr/>
        </p:nvSpPr>
        <p:spPr bwMode="auto">
          <a:xfrm>
            <a:off x="457200" y="1295400"/>
            <a:ext cx="81534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Verdana" panose="020B0604030504040204" pitchFamily="34" charset="0"/>
              </a:rPr>
              <a:t>Train on:</a:t>
            </a:r>
          </a:p>
          <a:p>
            <a:pPr eaLnBrk="1" hangingPunct="1">
              <a:spcBef>
                <a:spcPct val="0"/>
              </a:spcBef>
              <a:buFontTx/>
              <a:buNone/>
            </a:pPr>
            <a:endParaRPr lang="en-US" altLang="en-US" sz="1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Methods of observations used to detect presence or release of EtO such as monitoring conducted by employer and continuous monitoring devices.</a:t>
            </a:r>
          </a:p>
          <a:p>
            <a:pPr eaLnBrk="1" hangingPunct="1">
              <a:spcBef>
                <a:spcPct val="0"/>
              </a:spcBef>
              <a:buFontTx/>
              <a:buNone/>
            </a:pPr>
            <a:endParaRPr lang="en-US" altLang="en-US" sz="1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Physical and health hazards of EtO</a:t>
            </a:r>
          </a:p>
          <a:p>
            <a:pPr eaLnBrk="1" hangingPunct="1">
              <a:spcBef>
                <a:spcPct val="0"/>
              </a:spcBef>
              <a:buFontTx/>
              <a:buNone/>
            </a:pPr>
            <a:endParaRPr lang="en-US" altLang="en-US" sz="1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Protection measures from hazards:</a:t>
            </a:r>
          </a:p>
          <a:p>
            <a:pPr eaLnBrk="1" hangingPunct="1">
              <a:spcBef>
                <a:spcPct val="0"/>
              </a:spcBef>
              <a:buFontTx/>
              <a:buNone/>
            </a:pPr>
            <a:r>
              <a:rPr lang="en-US" altLang="en-US" sz="2400">
                <a:latin typeface="Verdana" panose="020B0604030504040204" pitchFamily="34" charset="0"/>
              </a:rPr>
              <a:t>- Procedures</a:t>
            </a:r>
          </a:p>
          <a:p>
            <a:pPr eaLnBrk="1" hangingPunct="1">
              <a:spcBef>
                <a:spcPct val="0"/>
              </a:spcBef>
              <a:buFontTx/>
              <a:buNone/>
            </a:pPr>
            <a:r>
              <a:rPr lang="en-US" altLang="en-US" sz="2400">
                <a:latin typeface="Verdana" panose="020B0604030504040204" pitchFamily="34" charset="0"/>
              </a:rPr>
              <a:t>- Work practices</a:t>
            </a:r>
          </a:p>
          <a:p>
            <a:pPr eaLnBrk="1" hangingPunct="1">
              <a:spcBef>
                <a:spcPct val="0"/>
              </a:spcBef>
              <a:buFontTx/>
              <a:buNone/>
            </a:pPr>
            <a:r>
              <a:rPr lang="en-US" altLang="en-US" sz="2400">
                <a:latin typeface="Verdana" panose="020B0604030504040204" pitchFamily="34" charset="0"/>
              </a:rPr>
              <a:t>- Emergency procedures</a:t>
            </a:r>
          </a:p>
          <a:p>
            <a:pPr eaLnBrk="1" hangingPunct="1">
              <a:spcBef>
                <a:spcPct val="0"/>
              </a:spcBef>
              <a:buFontTx/>
              <a:buNone/>
            </a:pPr>
            <a:r>
              <a:rPr lang="en-US" altLang="en-US" sz="2400">
                <a:latin typeface="Verdana" panose="020B0604030504040204" pitchFamily="34" charset="0"/>
              </a:rPr>
              <a:t>- PPE</a:t>
            </a:r>
          </a:p>
          <a:p>
            <a:pPr eaLnBrk="1" hangingPunct="1">
              <a:spcBef>
                <a:spcPct val="0"/>
              </a:spcBef>
              <a:buFontTx/>
              <a:buNone/>
            </a:pPr>
            <a:endParaRPr lang="en-US" altLang="en-US" sz="2400">
              <a:latin typeface="Verdana" panose="020B0604030504040204" pitchFamily="34" charset="0"/>
            </a:endParaRPr>
          </a:p>
        </p:txBody>
      </p:sp>
      <p:pic>
        <p:nvPicPr>
          <p:cNvPr id="74762" name="Picture 10" descr="C:\Documents and Settings\stlane\My Documents\My Pictures\Ethylene Oxide ppt\hazwoper_refresh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191000"/>
            <a:ext cx="24907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Recordkeeping</a:t>
            </a:r>
          </a:p>
        </p:txBody>
      </p:sp>
      <p:sp>
        <p:nvSpPr>
          <p:cNvPr id="757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757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72</a:t>
            </a:r>
          </a:p>
        </p:txBody>
      </p:sp>
      <p:sp>
        <p:nvSpPr>
          <p:cNvPr id="7578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5785" name="Rectangle 8"/>
          <p:cNvSpPr>
            <a:spLocks noChangeArrowheads="1"/>
          </p:cNvSpPr>
          <p:nvPr/>
        </p:nvSpPr>
        <p:spPr bwMode="auto">
          <a:xfrm>
            <a:off x="457200" y="1219200"/>
            <a:ext cx="822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Where processing, use or handling of products </a:t>
            </a:r>
            <a:br>
              <a:rPr lang="en-US" altLang="en-US" sz="2400">
                <a:latin typeface="Verdana" panose="020B0604030504040204" pitchFamily="34" charset="0"/>
              </a:rPr>
            </a:br>
            <a:r>
              <a:rPr lang="en-US" altLang="en-US" sz="2400">
                <a:latin typeface="Verdana" panose="020B0604030504040204" pitchFamily="34" charset="0"/>
              </a:rPr>
              <a:t>   made from or containing EtO are exempted from </a:t>
            </a:r>
            <a:br>
              <a:rPr lang="en-US" altLang="en-US" sz="2400">
                <a:latin typeface="Verdana" panose="020B0604030504040204" pitchFamily="34" charset="0"/>
              </a:rPr>
            </a:br>
            <a:r>
              <a:rPr lang="en-US" altLang="en-US" sz="2400">
                <a:latin typeface="Verdana" panose="020B0604030504040204" pitchFamily="34" charset="0"/>
              </a:rPr>
              <a:t>   requirements, </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Where objective data has been relied on in lieu of </a:t>
            </a:r>
            <a:br>
              <a:rPr lang="en-US" altLang="en-US" sz="2400">
                <a:latin typeface="Verdana" panose="020B0604030504040204" pitchFamily="34" charset="0"/>
              </a:rPr>
            </a:br>
            <a:r>
              <a:rPr lang="en-US" altLang="en-US" sz="2400">
                <a:latin typeface="Verdana" panose="020B0604030504040204" pitchFamily="34" charset="0"/>
              </a:rPr>
              <a:t>   initial monitoring, </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Employer shall establish/maintain accurate record </a:t>
            </a:r>
            <a:br>
              <a:rPr lang="en-US" altLang="en-US" sz="2400">
                <a:latin typeface="Verdana" panose="020B0604030504040204" pitchFamily="34" charset="0"/>
              </a:rPr>
            </a:br>
            <a:r>
              <a:rPr lang="en-US" altLang="en-US" sz="2400">
                <a:latin typeface="Verdana" panose="020B0604030504040204" pitchFamily="34" charset="0"/>
              </a:rPr>
              <a:t>   of objective data reasonably relied on in support </a:t>
            </a:r>
            <a:br>
              <a:rPr lang="en-US" altLang="en-US" sz="2400">
                <a:latin typeface="Verdana" panose="020B0604030504040204" pitchFamily="34" charset="0"/>
              </a:rPr>
            </a:br>
            <a:r>
              <a:rPr lang="en-US" altLang="en-US" sz="2400">
                <a:latin typeface="Verdana" panose="020B0604030504040204" pitchFamily="34" charset="0"/>
              </a:rPr>
              <a:t>   of exemption.</a:t>
            </a:r>
          </a:p>
          <a:p>
            <a:pPr eaLnBrk="1" hangingPunct="1">
              <a:spcBef>
                <a:spcPct val="0"/>
              </a:spcBef>
              <a:buFontTx/>
              <a:buNone/>
            </a:pPr>
            <a:endParaRPr lang="en-US" altLang="en-US" sz="2400">
              <a:latin typeface="Verdana" panose="020B0604030504040204" pitchFamily="34" charset="0"/>
            </a:endParaRPr>
          </a:p>
        </p:txBody>
      </p:sp>
      <p:pic>
        <p:nvPicPr>
          <p:cNvPr id="75786" name="Picture 10" descr="C:\Documents and Settings\stlane\My Documents\My Pictures\Ethylene Oxide ppt\ph-pc-recordkeeping4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038600"/>
            <a:ext cx="27432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Recordkeeping</a:t>
            </a:r>
          </a:p>
        </p:txBody>
      </p:sp>
      <p:sp>
        <p:nvSpPr>
          <p:cNvPr id="768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768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73</a:t>
            </a:r>
          </a:p>
        </p:txBody>
      </p:sp>
      <p:sp>
        <p:nvSpPr>
          <p:cNvPr id="7680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6809" name="Rectangle 8"/>
          <p:cNvSpPr>
            <a:spLocks noChangeArrowheads="1"/>
          </p:cNvSpPr>
          <p:nvPr/>
        </p:nvSpPr>
        <p:spPr bwMode="auto">
          <a:xfrm>
            <a:off x="457200" y="1447800"/>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Verdana" panose="020B0604030504040204" pitchFamily="34" charset="0"/>
              </a:rPr>
              <a:t>Record shall include at least: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rPr>
              <a:t> Product qualifying for exemption</a:t>
            </a:r>
          </a:p>
          <a:p>
            <a:pPr eaLnBrk="1" hangingPunct="1">
              <a:spcBef>
                <a:spcPct val="0"/>
              </a:spcBef>
              <a:buFont typeface="Wingdings" panose="05000000000000000000" pitchFamily="2" charset="2"/>
              <a:buChar char="§"/>
            </a:pPr>
            <a:r>
              <a:rPr lang="en-US" altLang="en-US" sz="2400">
                <a:latin typeface="Verdana" panose="020B0604030504040204" pitchFamily="34" charset="0"/>
              </a:rPr>
              <a:t> Source of objective data</a:t>
            </a:r>
          </a:p>
          <a:p>
            <a:pPr eaLnBrk="1" hangingPunct="1">
              <a:spcBef>
                <a:spcPct val="0"/>
              </a:spcBef>
              <a:buFont typeface="Wingdings" panose="05000000000000000000" pitchFamily="2" charset="2"/>
              <a:buChar char="§"/>
            </a:pPr>
            <a:r>
              <a:rPr lang="en-US" altLang="en-US" sz="2400">
                <a:latin typeface="Verdana" panose="020B0604030504040204" pitchFamily="34" charset="0"/>
              </a:rPr>
              <a:t> Test protocol, results and/or analysis of material </a:t>
            </a:r>
            <a:br>
              <a:rPr lang="en-US" altLang="en-US" sz="2400">
                <a:latin typeface="Verdana" panose="020B0604030504040204" pitchFamily="34" charset="0"/>
              </a:rPr>
            </a:br>
            <a:r>
              <a:rPr lang="en-US" altLang="en-US" sz="2400">
                <a:latin typeface="Verdana" panose="020B0604030504040204" pitchFamily="34" charset="0"/>
              </a:rPr>
              <a:t>  for release of EtO</a:t>
            </a:r>
          </a:p>
          <a:p>
            <a:pPr eaLnBrk="1" hangingPunct="1">
              <a:spcBef>
                <a:spcPct val="0"/>
              </a:spcBef>
              <a:buFont typeface="Wingdings" panose="05000000000000000000" pitchFamily="2" charset="2"/>
              <a:buChar char="§"/>
            </a:pPr>
            <a:r>
              <a:rPr lang="en-US" altLang="en-US" sz="2400">
                <a:latin typeface="Verdana" panose="020B0604030504040204" pitchFamily="34" charset="0"/>
              </a:rPr>
              <a:t> Description of operation exempted and how data </a:t>
            </a:r>
            <a:br>
              <a:rPr lang="en-US" altLang="en-US" sz="2400">
                <a:latin typeface="Verdana" panose="020B0604030504040204" pitchFamily="34" charset="0"/>
              </a:rPr>
            </a:br>
            <a:r>
              <a:rPr lang="en-US" altLang="en-US" sz="2400">
                <a:latin typeface="Verdana" panose="020B0604030504040204" pitchFamily="34" charset="0"/>
              </a:rPr>
              <a:t>  supports exemption</a:t>
            </a:r>
          </a:p>
          <a:p>
            <a:pPr eaLnBrk="1" hangingPunct="1">
              <a:spcBef>
                <a:spcPct val="0"/>
              </a:spcBef>
              <a:buFont typeface="Wingdings" panose="05000000000000000000" pitchFamily="2" charset="2"/>
              <a:buChar char="§"/>
            </a:pPr>
            <a:r>
              <a:rPr lang="en-US" altLang="en-US" sz="2400">
                <a:latin typeface="Verdana" panose="020B0604030504040204" pitchFamily="34" charset="0"/>
              </a:rPr>
              <a:t> Other data relevant to operation, materials, </a:t>
            </a:r>
            <a:br>
              <a:rPr lang="en-US" altLang="en-US" sz="2400">
                <a:latin typeface="Verdana" panose="020B0604030504040204" pitchFamily="34" charset="0"/>
              </a:rPr>
            </a:br>
            <a:r>
              <a:rPr lang="en-US" altLang="en-US" sz="2400">
                <a:latin typeface="Verdana" panose="020B0604030504040204" pitchFamily="34" charset="0"/>
              </a:rPr>
              <a:t>  processing or employee exposures covered in </a:t>
            </a:r>
            <a:br>
              <a:rPr lang="en-US" altLang="en-US" sz="2400">
                <a:latin typeface="Verdana" panose="020B0604030504040204" pitchFamily="34" charset="0"/>
              </a:rPr>
            </a:br>
            <a:r>
              <a:rPr lang="en-US" altLang="en-US" sz="2400">
                <a:latin typeface="Verdana" panose="020B0604030504040204" pitchFamily="34" charset="0"/>
              </a:rPr>
              <a:t>  exemption</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Exposure Measurements</a:t>
            </a:r>
          </a:p>
        </p:txBody>
      </p:sp>
      <p:sp>
        <p:nvSpPr>
          <p:cNvPr id="778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778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74</a:t>
            </a:r>
          </a:p>
        </p:txBody>
      </p:sp>
      <p:sp>
        <p:nvSpPr>
          <p:cNvPr id="7783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7833" name="Rectangle 8"/>
          <p:cNvSpPr>
            <a:spLocks noChangeArrowheads="1"/>
          </p:cNvSpPr>
          <p:nvPr/>
        </p:nvSpPr>
        <p:spPr bwMode="auto">
          <a:xfrm>
            <a:off x="304800" y="1143000"/>
            <a:ext cx="8458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Keep accurate records of all measurements taken to monitor employee exposure to EtO:</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Date of measurement</a:t>
            </a:r>
          </a:p>
          <a:p>
            <a:pPr eaLnBrk="1" hangingPunct="1">
              <a:spcBef>
                <a:spcPct val="0"/>
              </a:spcBef>
              <a:buFontTx/>
              <a:buNone/>
            </a:pPr>
            <a:r>
              <a:rPr lang="en-US" altLang="en-US" sz="2400">
                <a:latin typeface="Verdana" panose="020B0604030504040204" pitchFamily="34" charset="0"/>
              </a:rPr>
              <a:t>- Operation monitored involving EtO exposure</a:t>
            </a:r>
          </a:p>
          <a:p>
            <a:pPr eaLnBrk="1" hangingPunct="1">
              <a:spcBef>
                <a:spcPct val="0"/>
              </a:spcBef>
              <a:buFontTx/>
              <a:buNone/>
            </a:pPr>
            <a:r>
              <a:rPr lang="en-US" altLang="en-US" sz="2400">
                <a:latin typeface="Verdana" panose="020B0604030504040204" pitchFamily="34" charset="0"/>
              </a:rPr>
              <a:t>- Sampling and analytical methods used/evidence of </a:t>
            </a:r>
            <a:br>
              <a:rPr lang="en-US" altLang="en-US" sz="2400">
                <a:latin typeface="Verdana" panose="020B0604030504040204" pitchFamily="34" charset="0"/>
              </a:rPr>
            </a:br>
            <a:r>
              <a:rPr lang="en-US" altLang="en-US" sz="2400">
                <a:latin typeface="Verdana" panose="020B0604030504040204" pitchFamily="34" charset="0"/>
              </a:rPr>
              <a:t>  their accuracy</a:t>
            </a:r>
          </a:p>
          <a:p>
            <a:pPr eaLnBrk="1" hangingPunct="1">
              <a:spcBef>
                <a:spcPct val="0"/>
              </a:spcBef>
              <a:buFontTx/>
              <a:buNone/>
            </a:pPr>
            <a:r>
              <a:rPr lang="en-US" altLang="en-US" sz="2400">
                <a:latin typeface="Verdana" panose="020B0604030504040204" pitchFamily="34" charset="0"/>
              </a:rPr>
              <a:t>- Number, duration and results of samples</a:t>
            </a:r>
          </a:p>
          <a:p>
            <a:pPr eaLnBrk="1" hangingPunct="1">
              <a:spcBef>
                <a:spcPct val="0"/>
              </a:spcBef>
              <a:buFontTx/>
              <a:buNone/>
            </a:pPr>
            <a:r>
              <a:rPr lang="en-US" altLang="en-US" sz="2400">
                <a:latin typeface="Verdana" panose="020B0604030504040204" pitchFamily="34" charset="0"/>
              </a:rPr>
              <a:t>- Type of protective devices worn, if any;</a:t>
            </a:r>
          </a:p>
          <a:p>
            <a:pPr eaLnBrk="1" hangingPunct="1">
              <a:spcBef>
                <a:spcPct val="0"/>
              </a:spcBef>
              <a:buFontTx/>
              <a:buNone/>
            </a:pPr>
            <a:r>
              <a:rPr lang="en-US" altLang="en-US" sz="2400">
                <a:latin typeface="Verdana" panose="020B0604030504040204" pitchFamily="34" charset="0"/>
              </a:rPr>
              <a:t>- Name, social security number and exposure of </a:t>
            </a:r>
            <a:br>
              <a:rPr lang="en-US" altLang="en-US" sz="2400">
                <a:latin typeface="Verdana" panose="020B0604030504040204" pitchFamily="34" charset="0"/>
              </a:rPr>
            </a:br>
            <a:r>
              <a:rPr lang="en-US" altLang="en-US" sz="2400">
                <a:latin typeface="Verdana" panose="020B0604030504040204" pitchFamily="34" charset="0"/>
              </a:rPr>
              <a:t>  Employees represented.</a:t>
            </a:r>
          </a:p>
          <a:p>
            <a:pPr eaLnBrk="1" hangingPunct="1">
              <a:spcBef>
                <a:spcPct val="0"/>
              </a:spcBef>
              <a:buFontTx/>
              <a:buNone/>
            </a:pPr>
            <a:endParaRPr lang="en-US" altLang="en-US" sz="1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Records maintained for 30 years per 29 CFR 1910.1020</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Medical Surveillance</a:t>
            </a:r>
          </a:p>
        </p:txBody>
      </p:sp>
      <p:sp>
        <p:nvSpPr>
          <p:cNvPr id="788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788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75</a:t>
            </a:r>
          </a:p>
        </p:txBody>
      </p:sp>
      <p:sp>
        <p:nvSpPr>
          <p:cNvPr id="7885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8857" name="Rectangle 8"/>
          <p:cNvSpPr>
            <a:spLocks noChangeArrowheads="1"/>
          </p:cNvSpPr>
          <p:nvPr/>
        </p:nvSpPr>
        <p:spPr bwMode="auto">
          <a:xfrm>
            <a:off x="304800" y="1143000"/>
            <a:ext cx="82296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Maintain record for each employee subject to medical surveillance</a:t>
            </a:r>
          </a:p>
          <a:p>
            <a:pPr eaLnBrk="1" hangingPunct="1">
              <a:spcBef>
                <a:spcPct val="0"/>
              </a:spcBef>
              <a:buFontTx/>
              <a:buNone/>
            </a:pPr>
            <a:endParaRPr lang="en-US" altLang="en-US" sz="1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Include:</a:t>
            </a:r>
          </a:p>
          <a:p>
            <a:pPr eaLnBrk="1" hangingPunct="1">
              <a:spcBef>
                <a:spcPct val="0"/>
              </a:spcBef>
              <a:buFont typeface="Wingdings" panose="05000000000000000000" pitchFamily="2" charset="2"/>
              <a:buChar char="§"/>
            </a:pPr>
            <a:r>
              <a:rPr lang="en-US" altLang="en-US" sz="2400">
                <a:latin typeface="Verdana" panose="020B0604030504040204" pitchFamily="34" charset="0"/>
              </a:rPr>
              <a:t> Name and social security number</a:t>
            </a:r>
          </a:p>
          <a:p>
            <a:pPr eaLnBrk="1" hangingPunct="1">
              <a:spcBef>
                <a:spcPct val="0"/>
              </a:spcBef>
              <a:buFont typeface="Wingdings" panose="05000000000000000000" pitchFamily="2" charset="2"/>
              <a:buChar char="§"/>
            </a:pPr>
            <a:r>
              <a:rPr lang="en-US" altLang="en-US" sz="2400">
                <a:latin typeface="Verdana" panose="020B0604030504040204" pitchFamily="34" charset="0"/>
              </a:rPr>
              <a:t> Physicians’ written opinions</a:t>
            </a:r>
          </a:p>
          <a:p>
            <a:pPr eaLnBrk="1" hangingPunct="1">
              <a:spcBef>
                <a:spcPct val="0"/>
              </a:spcBef>
              <a:buFont typeface="Wingdings" panose="05000000000000000000" pitchFamily="2" charset="2"/>
              <a:buChar char="§"/>
            </a:pPr>
            <a:r>
              <a:rPr lang="en-US" altLang="en-US" sz="2400">
                <a:latin typeface="Verdana" panose="020B0604030504040204" pitchFamily="34" charset="0"/>
              </a:rPr>
              <a:t> Any employee medical complaints related to EtO</a:t>
            </a:r>
          </a:p>
          <a:p>
            <a:pPr eaLnBrk="1" hangingPunct="1">
              <a:spcBef>
                <a:spcPct val="0"/>
              </a:spcBef>
              <a:buFontTx/>
              <a:buNone/>
            </a:pPr>
            <a:r>
              <a:rPr lang="en-US" altLang="en-US" sz="2400">
                <a:latin typeface="Verdana" panose="020B0604030504040204" pitchFamily="34" charset="0"/>
              </a:rPr>
              <a:t>  exposure</a:t>
            </a:r>
          </a:p>
          <a:p>
            <a:pPr eaLnBrk="1" hangingPunct="1">
              <a:spcBef>
                <a:spcPct val="0"/>
              </a:spcBef>
              <a:buFont typeface="Wingdings" panose="05000000000000000000" pitchFamily="2" charset="2"/>
              <a:buChar char="§"/>
            </a:pPr>
            <a:r>
              <a:rPr lang="en-US" altLang="en-US" sz="2400">
                <a:latin typeface="Verdana" panose="020B0604030504040204" pitchFamily="34" charset="0"/>
              </a:rPr>
              <a:t> Copy of information provided to physician as </a:t>
            </a:r>
            <a:br>
              <a:rPr lang="en-US" altLang="en-US" sz="2400">
                <a:latin typeface="Verdana" panose="020B0604030504040204" pitchFamily="34" charset="0"/>
              </a:rPr>
            </a:br>
            <a:r>
              <a:rPr lang="en-US" altLang="en-US" sz="2400">
                <a:latin typeface="Verdana" panose="020B0604030504040204" pitchFamily="34" charset="0"/>
              </a:rPr>
              <a:t>  required by this standard</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Maintain this record for the duration of employment plus 30 years per 29 CFR 1910.1020</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Record Availability</a:t>
            </a:r>
          </a:p>
        </p:txBody>
      </p:sp>
      <p:sp>
        <p:nvSpPr>
          <p:cNvPr id="798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798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76</a:t>
            </a:r>
          </a:p>
        </p:txBody>
      </p:sp>
      <p:sp>
        <p:nvSpPr>
          <p:cNvPr id="7987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9881" name="Rectangle 8"/>
          <p:cNvSpPr>
            <a:spLocks noChangeArrowheads="1"/>
          </p:cNvSpPr>
          <p:nvPr/>
        </p:nvSpPr>
        <p:spPr bwMode="auto">
          <a:xfrm>
            <a:off x="457200" y="1295400"/>
            <a:ext cx="8229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Employer: Make all records available to</a:t>
            </a:r>
          </a:p>
          <a:p>
            <a:pPr eaLnBrk="1" hangingPunct="1">
              <a:spcBef>
                <a:spcPct val="0"/>
              </a:spcBef>
              <a:buFontTx/>
              <a:buNone/>
            </a:pPr>
            <a:r>
              <a:rPr lang="en-US" altLang="en-US" sz="2400">
                <a:latin typeface="Verdana" panose="020B0604030504040204" pitchFamily="34" charset="0"/>
              </a:rPr>
              <a:t>- Assistant Secretary and Director</a:t>
            </a:r>
          </a:p>
          <a:p>
            <a:pPr eaLnBrk="1" hangingPunct="1">
              <a:spcBef>
                <a:spcPct val="0"/>
              </a:spcBef>
              <a:buFontTx/>
              <a:buNone/>
            </a:pPr>
            <a:r>
              <a:rPr lang="en-US" altLang="en-US" sz="2400">
                <a:latin typeface="Verdana" panose="020B0604030504040204" pitchFamily="34" charset="0"/>
              </a:rPr>
              <a:t>- Exemption and exposure records to </a:t>
            </a:r>
          </a:p>
          <a:p>
            <a:pPr lvl="1" eaLnBrk="1" hangingPunct="1">
              <a:spcBef>
                <a:spcPct val="0"/>
              </a:spcBef>
              <a:buFont typeface="Wingdings" panose="05000000000000000000" pitchFamily="2" charset="2"/>
              <a:buChar char="§"/>
            </a:pPr>
            <a:r>
              <a:rPr lang="en-US" altLang="en-US" sz="2400">
                <a:latin typeface="Verdana" panose="020B0604030504040204" pitchFamily="34" charset="0"/>
              </a:rPr>
              <a:t> Affected employees, </a:t>
            </a:r>
          </a:p>
          <a:p>
            <a:pPr lvl="1" eaLnBrk="1" hangingPunct="1">
              <a:spcBef>
                <a:spcPct val="0"/>
              </a:spcBef>
              <a:buFont typeface="Wingdings" panose="05000000000000000000" pitchFamily="2" charset="2"/>
              <a:buChar char="§"/>
            </a:pPr>
            <a:r>
              <a:rPr lang="en-US" altLang="en-US" sz="2400">
                <a:latin typeface="Verdana" panose="020B0604030504040204" pitchFamily="34" charset="0"/>
              </a:rPr>
              <a:t> Former employees, </a:t>
            </a:r>
          </a:p>
          <a:p>
            <a:pPr lvl="1" eaLnBrk="1" hangingPunct="1">
              <a:spcBef>
                <a:spcPct val="0"/>
              </a:spcBef>
              <a:buFont typeface="Wingdings" panose="05000000000000000000" pitchFamily="2" charset="2"/>
              <a:buChar char="§"/>
            </a:pPr>
            <a:r>
              <a:rPr lang="en-US" altLang="en-US" sz="2400">
                <a:latin typeface="Verdana" panose="020B0604030504040204" pitchFamily="34" charset="0"/>
              </a:rPr>
              <a:t> Designated representatives and </a:t>
            </a:r>
          </a:p>
          <a:p>
            <a:pPr lvl="1" eaLnBrk="1" hangingPunct="1">
              <a:spcBef>
                <a:spcPct val="0"/>
              </a:spcBef>
              <a:buFont typeface="Wingdings" panose="05000000000000000000" pitchFamily="2" charset="2"/>
              <a:buChar char="§"/>
            </a:pPr>
            <a:r>
              <a:rPr lang="en-US" altLang="en-US" sz="2400">
                <a:latin typeface="Verdana" panose="020B0604030504040204" pitchFamily="34" charset="0"/>
              </a:rPr>
              <a:t> Assistant Secretary.</a:t>
            </a:r>
          </a:p>
          <a:p>
            <a:pPr eaLnBrk="1" hangingPunct="1">
              <a:spcBef>
                <a:spcPct val="0"/>
              </a:spcBef>
              <a:buFontTx/>
              <a:buNone/>
            </a:pPr>
            <a:r>
              <a:rPr lang="en-US" altLang="en-US" sz="2400">
                <a:latin typeface="Verdana" panose="020B0604030504040204" pitchFamily="34" charset="0"/>
              </a:rPr>
              <a:t>- Medical records to </a:t>
            </a:r>
          </a:p>
          <a:p>
            <a:pPr lvl="1" eaLnBrk="1" hangingPunct="1">
              <a:spcBef>
                <a:spcPct val="0"/>
              </a:spcBef>
              <a:buFont typeface="Courier New" panose="02070309020205020404" pitchFamily="49" charset="0"/>
              <a:buChar char="o"/>
            </a:pPr>
            <a:r>
              <a:rPr lang="en-US" altLang="en-US" sz="2400">
                <a:latin typeface="Verdana" panose="020B0604030504040204" pitchFamily="34" charset="0"/>
              </a:rPr>
              <a:t> Subject employee, </a:t>
            </a:r>
          </a:p>
          <a:p>
            <a:pPr lvl="1" eaLnBrk="1" hangingPunct="1">
              <a:spcBef>
                <a:spcPct val="0"/>
              </a:spcBef>
              <a:buFont typeface="Courier New" panose="02070309020205020404" pitchFamily="49" charset="0"/>
              <a:buChar char="o"/>
            </a:pPr>
            <a:r>
              <a:rPr lang="en-US" altLang="en-US" sz="2400">
                <a:latin typeface="Verdana" panose="020B0604030504040204" pitchFamily="34" charset="0"/>
              </a:rPr>
              <a:t> Anyone having the specific written consent    </a:t>
            </a:r>
            <a:br>
              <a:rPr lang="en-US" altLang="en-US" sz="2400">
                <a:latin typeface="Verdana" panose="020B0604030504040204" pitchFamily="34" charset="0"/>
              </a:rPr>
            </a:br>
            <a:r>
              <a:rPr lang="en-US" altLang="en-US" sz="2400">
                <a:latin typeface="Verdana" panose="020B0604030504040204" pitchFamily="34" charset="0"/>
              </a:rPr>
              <a:t>   of subject employee and </a:t>
            </a:r>
          </a:p>
          <a:p>
            <a:pPr lvl="1" eaLnBrk="1" hangingPunct="1">
              <a:spcBef>
                <a:spcPct val="0"/>
              </a:spcBef>
              <a:buFont typeface="Courier New" panose="02070309020205020404" pitchFamily="49" charset="0"/>
              <a:buChar char="o"/>
            </a:pPr>
            <a:r>
              <a:rPr lang="en-US" altLang="en-US" sz="2400">
                <a:latin typeface="Verdana" panose="020B0604030504040204" pitchFamily="34" charset="0"/>
              </a:rPr>
              <a:t> Assistant Secretary</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Transfer of Records</a:t>
            </a:r>
          </a:p>
        </p:txBody>
      </p:sp>
      <p:sp>
        <p:nvSpPr>
          <p:cNvPr id="809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809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77</a:t>
            </a:r>
          </a:p>
        </p:txBody>
      </p:sp>
      <p:sp>
        <p:nvSpPr>
          <p:cNvPr id="8090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0905" name="Rectangle 8"/>
          <p:cNvSpPr>
            <a:spLocks noChangeArrowheads="1"/>
          </p:cNvSpPr>
          <p:nvPr/>
        </p:nvSpPr>
        <p:spPr bwMode="auto">
          <a:xfrm>
            <a:off x="457200" y="1143000"/>
            <a:ext cx="8229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Shall comply with transfer of records per 29 CFR 1910.1020(h)</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When employer ceases to do business and there is no successor employer, the employer shall notify the Director at least 90 days prior to disposal and transmit records to the Director.</a:t>
            </a:r>
          </a:p>
          <a:p>
            <a:pPr eaLnBrk="1" hangingPunct="1">
              <a:spcBef>
                <a:spcPct val="0"/>
              </a:spcBef>
              <a:buFontTx/>
              <a:buNone/>
            </a:pPr>
            <a:endParaRPr lang="en-US" altLang="en-US" sz="2400">
              <a:latin typeface="Verdana" panose="020B0604030504040204" pitchFamily="34" charset="0"/>
            </a:endParaRPr>
          </a:p>
        </p:txBody>
      </p:sp>
      <p:pic>
        <p:nvPicPr>
          <p:cNvPr id="80906" name="Picture 11" descr="C:\Documents and Settings\stlane\My Documents\My Pictures\Ethylene Oxide ppt\fi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962400"/>
            <a:ext cx="34671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1910.1047, Appendices</a:t>
            </a:r>
          </a:p>
        </p:txBody>
      </p:sp>
      <p:sp>
        <p:nvSpPr>
          <p:cNvPr id="819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819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78</a:t>
            </a:r>
          </a:p>
        </p:txBody>
      </p:sp>
      <p:sp>
        <p:nvSpPr>
          <p:cNvPr id="81927"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1929" name="Rectangle 8"/>
          <p:cNvSpPr>
            <a:spLocks noChangeArrowheads="1"/>
          </p:cNvSpPr>
          <p:nvPr/>
        </p:nvSpPr>
        <p:spPr bwMode="auto">
          <a:xfrm>
            <a:off x="457200" y="1447800"/>
            <a:ext cx="7924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Appendix A: Substance Safety Data Sheet for Ethylene Oxide (Non-Mandatory)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Appendix B: Substance Technical Guidelines for Ethylene Oxide (Non-Mandatory)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Appendix C: Medical Surveillance Guidelines for Ethylene Oxide (Non-Mandatory)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Appendix D: Sampline and Analytical Methods for Ethylene Oxide (Non-Mandatory)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Summary</a:t>
            </a:r>
          </a:p>
        </p:txBody>
      </p:sp>
      <p:sp>
        <p:nvSpPr>
          <p:cNvPr id="829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829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79</a:t>
            </a:r>
          </a:p>
        </p:txBody>
      </p:sp>
      <p:sp>
        <p:nvSpPr>
          <p:cNvPr id="82951"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2953" name="Rectangle 8"/>
          <p:cNvSpPr>
            <a:spLocks noChangeArrowheads="1"/>
          </p:cNvSpPr>
          <p:nvPr/>
        </p:nvSpPr>
        <p:spPr bwMode="auto">
          <a:xfrm>
            <a:off x="381000" y="1219200"/>
            <a:ext cx="845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200">
                <a:latin typeface="Verdana" panose="020B0604030504040204" pitchFamily="34" charset="0"/>
              </a:rPr>
              <a:t> Determine if products contain Ethylene oxide or   </a:t>
            </a:r>
            <a:br>
              <a:rPr lang="en-US" altLang="en-US" sz="2200">
                <a:latin typeface="Verdana" panose="020B0604030504040204" pitchFamily="34" charset="0"/>
              </a:rPr>
            </a:br>
            <a:r>
              <a:rPr lang="en-US" altLang="en-US" sz="2200">
                <a:latin typeface="Verdana" panose="020B0604030504040204" pitchFamily="34" charset="0"/>
              </a:rPr>
              <a:t>   derivatives.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200">
                <a:latin typeface="Verdana" panose="020B0604030504040204" pitchFamily="34" charset="0"/>
              </a:rPr>
              <a:t> If so, take proper precautions.</a:t>
            </a:r>
          </a:p>
          <a:p>
            <a:pPr eaLnBrk="1" hangingPunct="1">
              <a:spcBef>
                <a:spcPct val="0"/>
              </a:spcBef>
              <a:buFont typeface="Courier New" panose="02070309020205020404" pitchFamily="49" charset="0"/>
              <a:buChar char="o"/>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200">
                <a:latin typeface="Verdana" panose="020B0604030504040204" pitchFamily="34" charset="0"/>
              </a:rPr>
              <a:t> If employed in an industry involved in Ethylene oxide     </a:t>
            </a:r>
          </a:p>
          <a:p>
            <a:pPr eaLnBrk="1" hangingPunct="1">
              <a:spcBef>
                <a:spcPct val="0"/>
              </a:spcBef>
              <a:buFontTx/>
              <a:buNone/>
            </a:pPr>
            <a:r>
              <a:rPr lang="en-US" altLang="en-US" sz="2200">
                <a:latin typeface="Verdana" panose="020B0604030504040204" pitchFamily="34" charset="0"/>
              </a:rPr>
              <a:t>   production or the production of any of its “relatives”</a:t>
            </a:r>
          </a:p>
          <a:p>
            <a:pPr eaLnBrk="1" hangingPunct="1">
              <a:spcBef>
                <a:spcPct val="0"/>
              </a:spcBef>
              <a:buFontTx/>
              <a:buNone/>
            </a:pPr>
            <a:r>
              <a:rPr lang="en-US" altLang="en-US" sz="2200">
                <a:latin typeface="Verdana" panose="020B0604030504040204" pitchFamily="34" charset="0"/>
              </a:rPr>
              <a:t>   recognize the employer must take specific actions to  </a:t>
            </a:r>
            <a:br>
              <a:rPr lang="en-US" altLang="en-US" sz="2200">
                <a:latin typeface="Verdana" panose="020B0604030504040204" pitchFamily="34" charset="0"/>
              </a:rPr>
            </a:br>
            <a:r>
              <a:rPr lang="en-US" altLang="en-US" sz="2200">
                <a:latin typeface="Verdana" panose="020B0604030504040204" pitchFamily="34" charset="0"/>
              </a:rPr>
              <a:t>   reduce the hazard to employees.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200">
                <a:latin typeface="Verdana" panose="020B0604030504040204" pitchFamily="34" charset="0"/>
              </a:rPr>
              <a:t> Understand the safety requirements and regulations   </a:t>
            </a:r>
          </a:p>
          <a:p>
            <a:pPr eaLnBrk="1" hangingPunct="1">
              <a:spcBef>
                <a:spcPct val="0"/>
              </a:spcBef>
              <a:buFontTx/>
              <a:buNone/>
            </a:pPr>
            <a:r>
              <a:rPr lang="en-US" altLang="en-US" sz="2200">
                <a:latin typeface="Verdana" panose="020B0604030504040204" pitchFamily="34" charset="0"/>
              </a:rPr>
              <a:t>   governing working around and handling such products.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200">
                <a:latin typeface="Verdana" panose="020B0604030504040204" pitchFamily="34" charset="0"/>
              </a:rPr>
              <a:t> Adopt and use best practices and proper PPE to limit </a:t>
            </a:r>
            <a:br>
              <a:rPr lang="en-US" altLang="en-US" sz="2200">
                <a:latin typeface="Verdana" panose="020B0604030504040204" pitchFamily="34" charset="0"/>
              </a:rPr>
            </a:br>
            <a:r>
              <a:rPr lang="en-US" altLang="en-US" sz="2200">
                <a:latin typeface="Verdana" panose="020B0604030504040204" pitchFamily="34" charset="0"/>
              </a:rPr>
              <a:t>   your exposure thereby reducing your consequences.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1024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a:t>
            </a:r>
          </a:p>
        </p:txBody>
      </p:sp>
      <p:sp>
        <p:nvSpPr>
          <p:cNvPr id="10246"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29 CFR 1910.1047, Subpart Z</a:t>
            </a:r>
          </a:p>
        </p:txBody>
      </p:sp>
      <p:sp>
        <p:nvSpPr>
          <p:cNvPr id="10247" name="Content Placeholder 12"/>
          <p:cNvSpPr txBox="1">
            <a:spLocks/>
          </p:cNvSpPr>
          <p:nvPr/>
        </p:nvSpPr>
        <p:spPr bwMode="auto">
          <a:xfrm>
            <a:off x="457200" y="1905000"/>
            <a:ext cx="5029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This Ethylene Oxide standard applies to all occupational exposures: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From liquid, gas,</a:t>
            </a:r>
          </a:p>
          <a:p>
            <a:pPr eaLnBrk="1" hangingPunct="1">
              <a:spcBef>
                <a:spcPct val="0"/>
              </a:spcBef>
            </a:pPr>
            <a:r>
              <a:rPr lang="en-US" altLang="en-US" sz="2400">
                <a:latin typeface="Verdana" panose="020B0604030504040204" pitchFamily="34" charset="0"/>
              </a:rPr>
              <a:t> Materials which release</a:t>
            </a:r>
          </a:p>
          <a:p>
            <a:pPr eaLnBrk="1" hangingPunct="1">
              <a:spcBef>
                <a:spcPct val="0"/>
              </a:spcBef>
              <a:buFontTx/>
              <a:buNone/>
            </a:pPr>
            <a:r>
              <a:rPr lang="en-US" altLang="en-US" sz="2400">
                <a:latin typeface="Verdana" panose="020B0604030504040204" pitchFamily="34" charset="0"/>
              </a:rPr>
              <a:t>  ethylene oxide</a:t>
            </a:r>
          </a:p>
        </p:txBody>
      </p:sp>
      <p:pic>
        <p:nvPicPr>
          <p:cNvPr id="10248" name="Picture 8" descr="C:\Documents and Settings\stlane\My Documents\My Pictures\Ethylene Oxide ppt\GASCO_ETO-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505200"/>
            <a:ext cx="20478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C:\Documents and Settings\stlane\My Documents\My Pictures\Ethylene Oxide ppt\calgas.jpg"/>
          <p:cNvPicPr>
            <a:picLocks noChangeAspect="1" noChangeArrowheads="1"/>
          </p:cNvPicPr>
          <p:nvPr/>
        </p:nvPicPr>
        <p:blipFill>
          <a:blip r:embed="rId6">
            <a:extLst>
              <a:ext uri="{28A0092B-C50C-407E-A947-70E740481C1C}">
                <a14:useLocalDpi xmlns:a14="http://schemas.microsoft.com/office/drawing/2010/main" val="0"/>
              </a:ext>
            </a:extLst>
          </a:blip>
          <a:srcRect l="8823" r="11765"/>
          <a:stretch>
            <a:fillRect/>
          </a:stretch>
        </p:blipFill>
        <p:spPr bwMode="auto">
          <a:xfrm>
            <a:off x="6248400" y="1371600"/>
            <a:ext cx="1752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Bibliography</a:t>
            </a:r>
          </a:p>
        </p:txBody>
      </p:sp>
      <p:sp>
        <p:nvSpPr>
          <p:cNvPr id="839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839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80</a:t>
            </a:r>
          </a:p>
        </p:txBody>
      </p:sp>
      <p:sp>
        <p:nvSpPr>
          <p:cNvPr id="83975"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3977" name="Rectangle 8"/>
          <p:cNvSpPr>
            <a:spLocks noChangeArrowheads="1"/>
          </p:cNvSpPr>
          <p:nvPr/>
        </p:nvSpPr>
        <p:spPr bwMode="auto">
          <a:xfrm>
            <a:off x="214313" y="1216025"/>
            <a:ext cx="86106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29 CFR 1910.1047, Ethylene oxide, Subpart Z, Toxic and Hazardous Substances.</a:t>
            </a:r>
          </a:p>
          <a:p>
            <a:pPr eaLnBrk="1" hangingPunct="1">
              <a:spcBef>
                <a:spcPct val="0"/>
              </a:spcBef>
              <a:buFontTx/>
              <a:buNone/>
            </a:pPr>
            <a:endParaRPr lang="en-US" altLang="en-US" sz="1800">
              <a:latin typeface="Verdana" panose="020B0604030504040204" pitchFamily="34" charset="0"/>
            </a:endParaRPr>
          </a:p>
          <a:p>
            <a:pPr eaLnBrk="1" hangingPunct="1">
              <a:spcBef>
                <a:spcPct val="0"/>
              </a:spcBef>
              <a:buFontTx/>
              <a:buNone/>
            </a:pPr>
            <a:r>
              <a:rPr lang="en-US" altLang="en-US" sz="1800">
                <a:latin typeface="Verdana" panose="020B0604030504040204" pitchFamily="34" charset="0"/>
              </a:rPr>
              <a:t>29 CFR 1910.1200, Hazard Communication, Subpart Z – Toxic and Hazardous Substances.</a:t>
            </a:r>
          </a:p>
          <a:p>
            <a:pPr eaLnBrk="1" hangingPunct="1">
              <a:spcBef>
                <a:spcPct val="0"/>
              </a:spcBef>
              <a:buFontTx/>
              <a:buNone/>
            </a:pPr>
            <a:endParaRPr lang="en-US" altLang="en-US" sz="1800">
              <a:solidFill>
                <a:srgbClr val="0033CC"/>
              </a:solidFill>
              <a:latin typeface="Verdana" panose="020B0604030504040204" pitchFamily="34" charset="0"/>
            </a:endParaRPr>
          </a:p>
          <a:p>
            <a:pPr eaLnBrk="1" hangingPunct="1">
              <a:spcBef>
                <a:spcPct val="0"/>
              </a:spcBef>
              <a:buFontTx/>
              <a:buNone/>
            </a:pPr>
            <a:r>
              <a:rPr lang="en-US" altLang="en-US" sz="1800">
                <a:latin typeface="Verdana" panose="020B0604030504040204" pitchFamily="34" charset="0"/>
              </a:rPr>
              <a:t>NIOSH Pocket Guide to Chemical Hazards, DHHS, 2007 or most current edition.</a:t>
            </a:r>
          </a:p>
          <a:p>
            <a:pPr eaLnBrk="1" hangingPunct="1">
              <a:spcBef>
                <a:spcPct val="0"/>
              </a:spcBef>
              <a:buFontTx/>
              <a:buNone/>
            </a:pPr>
            <a:endParaRPr lang="en-US" altLang="en-US" sz="1800">
              <a:latin typeface="Verdana" panose="020B0604030504040204" pitchFamily="34" charset="0"/>
            </a:endParaRPr>
          </a:p>
          <a:p>
            <a:pPr eaLnBrk="1" hangingPunct="1">
              <a:spcBef>
                <a:spcPct val="0"/>
              </a:spcBef>
              <a:buFontTx/>
              <a:buNone/>
            </a:pPr>
            <a:r>
              <a:rPr lang="en-US" altLang="en-US" sz="1800">
                <a:latin typeface="Verdana" panose="020B0604030504040204" pitchFamily="34" charset="0"/>
              </a:rPr>
              <a:t>“Ethylene Oxide (EtO): Understanding OSHA’s Exposure Monitoring Requirements,” OSHA 3325-01N 2007, </a:t>
            </a:r>
            <a:r>
              <a:rPr lang="en-US" altLang="en-US" sz="1800">
                <a:latin typeface="Verdana" panose="020B0604030504040204" pitchFamily="34" charset="0"/>
                <a:hlinkClick r:id="rId4"/>
              </a:rPr>
              <a:t>www.osha.gov</a:t>
            </a:r>
            <a:r>
              <a:rPr lang="en-US" altLang="en-US" sz="1800">
                <a:latin typeface="Verdana" panose="020B0604030504040204" pitchFamily="34" charset="0"/>
              </a:rPr>
              <a:t>.</a:t>
            </a:r>
          </a:p>
          <a:p>
            <a:pPr eaLnBrk="1" hangingPunct="1">
              <a:spcBef>
                <a:spcPct val="0"/>
              </a:spcBef>
              <a:buFontTx/>
              <a:buNone/>
            </a:pPr>
            <a:endParaRPr lang="en-US" altLang="en-US" sz="1800">
              <a:latin typeface="Verdana" panose="020B0604030504040204" pitchFamily="34" charset="0"/>
            </a:endParaRPr>
          </a:p>
          <a:p>
            <a:pPr eaLnBrk="1" hangingPunct="1">
              <a:spcBef>
                <a:spcPct val="0"/>
              </a:spcBef>
              <a:buFontTx/>
              <a:buNone/>
            </a:pPr>
            <a:r>
              <a:rPr lang="en-US" altLang="en-US" sz="1800">
                <a:latin typeface="Verdana" panose="020B0604030504040204" pitchFamily="34" charset="0"/>
              </a:rPr>
              <a:t>“Small Business Guide for Ethylene Oxide,” OSHA 33-59-04-2009, </a:t>
            </a:r>
            <a:r>
              <a:rPr lang="en-US" altLang="en-US" sz="1800">
                <a:latin typeface="Verdana" panose="020B0604030504040204" pitchFamily="34" charset="0"/>
                <a:hlinkClick r:id="rId4"/>
              </a:rPr>
              <a:t>www.osha.gov</a:t>
            </a:r>
            <a:r>
              <a:rPr lang="en-US" altLang="en-US" sz="1800">
                <a:latin typeface="Verdana" panose="020B0604030504040204" pitchFamily="34" charset="0"/>
              </a:rPr>
              <a:t>.</a:t>
            </a:r>
          </a:p>
          <a:p>
            <a:pPr eaLnBrk="1" hangingPunct="1">
              <a:spcBef>
                <a:spcPct val="0"/>
              </a:spcBef>
              <a:buFontTx/>
              <a:buNone/>
            </a:pPr>
            <a:endParaRPr lang="en-US" altLang="en-US" sz="1800">
              <a:latin typeface="Verdana" panose="020B0604030504040204" pitchFamily="34" charset="0"/>
            </a:endParaRPr>
          </a:p>
          <a:p>
            <a:pPr eaLnBrk="1" hangingPunct="1">
              <a:spcBef>
                <a:spcPct val="0"/>
              </a:spcBef>
              <a:buFontTx/>
              <a:buNone/>
            </a:pPr>
            <a:r>
              <a:rPr lang="en-US" altLang="en-US" sz="1800">
                <a:latin typeface="Verdana" panose="020B0604030504040204" pitchFamily="34" charset="0"/>
              </a:rPr>
              <a:t>“Our commentary on OSHA’s Small Business Guide for Ethylene Oxide,” </a:t>
            </a:r>
            <a:r>
              <a:rPr lang="en-US" altLang="en-US" sz="1800">
                <a:latin typeface="Verdana" panose="020B0604030504040204" pitchFamily="34" charset="0"/>
                <a:hlinkClick r:id="rId4"/>
              </a:rPr>
              <a:t>www.osha.gov</a:t>
            </a:r>
            <a:r>
              <a:rPr lang="en-US" altLang="en-US" sz="1800">
                <a:latin typeface="Verdana" panose="020B0604030504040204" pitchFamily="34" charset="0"/>
              </a:rPr>
              <a:t>.</a:t>
            </a:r>
          </a:p>
          <a:p>
            <a:pPr eaLnBrk="1" hangingPunct="1">
              <a:spcBef>
                <a:spcPct val="0"/>
              </a:spcBef>
              <a:buFontTx/>
              <a:buNone/>
            </a:pPr>
            <a:endParaRPr lang="en-US" altLang="en-US" sz="1600">
              <a:latin typeface="Verdana" panose="020B0604030504040204" pitchFamily="34" charset="0"/>
            </a:endParaRPr>
          </a:p>
          <a:p>
            <a:pPr eaLnBrk="1" hangingPunct="1">
              <a:spcBef>
                <a:spcPct val="0"/>
              </a:spcBef>
              <a:buFontTx/>
              <a:buNone/>
            </a:pPr>
            <a:endParaRPr lang="en-US" altLang="en-US" sz="1600">
              <a:latin typeface="Verdana" panose="020B060403050404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Bibliography</a:t>
            </a:r>
          </a:p>
        </p:txBody>
      </p:sp>
      <p:sp>
        <p:nvSpPr>
          <p:cNvPr id="849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849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81</a:t>
            </a:r>
          </a:p>
        </p:txBody>
      </p:sp>
      <p:sp>
        <p:nvSpPr>
          <p:cNvPr id="84999"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5000" name="Content Placeholder 12"/>
          <p:cNvSpPr txBox="1">
            <a:spLocks/>
          </p:cNvSpPr>
          <p:nvPr/>
        </p:nvSpPr>
        <p:spPr bwMode="auto">
          <a:xfrm>
            <a:off x="457200" y="1219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Verdana" panose="020B0604030504040204" pitchFamily="34" charset="0"/>
                <a:ea typeface="Verdana" panose="020B0604030504040204" pitchFamily="34" charset="0"/>
                <a:cs typeface="Verdana" panose="020B0604030504040204" pitchFamily="34" charset="0"/>
              </a:rPr>
              <a:t>OSHA Fact Sheet, US Department of Labor, 2002.</a:t>
            </a:r>
          </a:p>
          <a:p>
            <a:pPr eaLnBrk="1" hangingPunct="1">
              <a:spcBef>
                <a:spcPct val="0"/>
              </a:spcBef>
              <a:buFontTx/>
              <a:buNone/>
            </a:pPr>
            <a:endParaRPr lang="en-US" altLang="en-US" sz="20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000">
                <a:latin typeface="Verdana" panose="020B0604030504040204" pitchFamily="34" charset="0"/>
                <a:ea typeface="Verdana" panose="020B0604030504040204" pitchFamily="34" charset="0"/>
                <a:cs typeface="Verdana" panose="020B0604030504040204" pitchFamily="34" charset="0"/>
              </a:rPr>
              <a:t>SRI Consulting, 2010.</a:t>
            </a:r>
          </a:p>
          <a:p>
            <a:pPr eaLnBrk="1" hangingPunct="1">
              <a:spcBef>
                <a:spcPct val="0"/>
              </a:spcBef>
              <a:buFontTx/>
              <a:buNone/>
            </a:pPr>
            <a:endParaRPr lang="en-US" altLang="en-US" sz="20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000">
                <a:latin typeface="Verdana" panose="020B0604030504040204" pitchFamily="34" charset="0"/>
                <a:ea typeface="Verdana" panose="020B0604030504040204" pitchFamily="34" charset="0"/>
                <a:cs typeface="Verdana" panose="020B0604030504040204" pitchFamily="34" charset="0"/>
              </a:rPr>
              <a:t>“Ethylene Oxide (EtO) Production and Manufacturing Process,” at </a:t>
            </a:r>
            <a:r>
              <a:rPr lang="en-US" altLang="en-US" sz="2000">
                <a:latin typeface="Verdana" panose="020B0604030504040204" pitchFamily="34" charset="0"/>
                <a:ea typeface="Verdana" panose="020B0604030504040204" pitchFamily="34" charset="0"/>
                <a:cs typeface="Verdana" panose="020B0604030504040204" pitchFamily="34" charset="0"/>
                <a:hlinkClick r:id="rId4"/>
              </a:rPr>
              <a:t>http://www.icis.com/v2/chemicals/9075773/ethylene+oxide/process.html</a:t>
            </a:r>
            <a:endParaRPr lang="en-US" altLang="en-US" sz="20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endParaRPr lang="en-US" altLang="en-US" sz="20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000">
                <a:latin typeface="Verdana" panose="020B0604030504040204" pitchFamily="34" charset="0"/>
              </a:rPr>
              <a:t>“Handbook of Compressed Gases,” 3</a:t>
            </a:r>
            <a:r>
              <a:rPr lang="en-US" altLang="en-US" sz="2000" baseline="30000">
                <a:latin typeface="Verdana" panose="020B0604030504040204" pitchFamily="34" charset="0"/>
              </a:rPr>
              <a:t>rd</a:t>
            </a:r>
            <a:r>
              <a:rPr lang="en-US" altLang="en-US" sz="2000">
                <a:latin typeface="Verdana" panose="020B0604030504040204" pitchFamily="34" charset="0"/>
              </a:rPr>
              <a:t> Edition, Compressed Gas Association, Inc., Chantilly, VA, 1990.</a:t>
            </a:r>
          </a:p>
          <a:p>
            <a:pPr eaLnBrk="1" hangingPunct="1">
              <a:spcBef>
                <a:spcPct val="0"/>
              </a:spcBef>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Additional Resources</a:t>
            </a:r>
          </a:p>
        </p:txBody>
      </p:sp>
      <p:sp>
        <p:nvSpPr>
          <p:cNvPr id="860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860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82</a:t>
            </a:r>
          </a:p>
        </p:txBody>
      </p:sp>
      <p:sp>
        <p:nvSpPr>
          <p:cNvPr id="86023"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6025" name="Rectangle 8"/>
          <p:cNvSpPr>
            <a:spLocks noChangeArrowheads="1"/>
          </p:cNvSpPr>
          <p:nvPr/>
        </p:nvSpPr>
        <p:spPr bwMode="auto">
          <a:xfrm>
            <a:off x="457200" y="11430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Verdana" panose="020B0604030504040204" pitchFamily="34" charset="0"/>
              </a:rPr>
              <a:t>The following additional resources may help support or supplement your safety program.</a:t>
            </a:r>
          </a:p>
          <a:p>
            <a:pPr eaLnBrk="1" hangingPunct="1">
              <a:spcBef>
                <a:spcPct val="0"/>
              </a:spcBef>
              <a:buFontTx/>
              <a:buNone/>
            </a:pPr>
            <a:endParaRPr lang="en-US" altLang="en-US" sz="2000">
              <a:latin typeface="Verdana" panose="020B0604030504040204" pitchFamily="34" charset="0"/>
            </a:endParaRPr>
          </a:p>
          <a:p>
            <a:pPr eaLnBrk="1" hangingPunct="1">
              <a:spcBef>
                <a:spcPct val="0"/>
              </a:spcBef>
              <a:buFontTx/>
              <a:buNone/>
            </a:pPr>
            <a:r>
              <a:rPr lang="en-US" altLang="en-US" sz="2000">
                <a:latin typeface="Verdana" panose="020B0604030504040204" pitchFamily="34" charset="0"/>
              </a:rPr>
              <a:t>You may find the suggested Power Point Programs and others at our </a:t>
            </a:r>
            <a:r>
              <a:rPr lang="en-US" altLang="en-US" sz="2000">
                <a:solidFill>
                  <a:srgbClr val="0000FF"/>
                </a:solidFill>
                <a:latin typeface="Verdana" panose="020B0604030504040204" pitchFamily="34" charset="0"/>
              </a:rPr>
              <a:t>PATHS</a:t>
            </a:r>
            <a:r>
              <a:rPr lang="en-US" altLang="en-US" sz="2000">
                <a:latin typeface="Verdana" panose="020B0604030504040204" pitchFamily="34" charset="0"/>
              </a:rPr>
              <a:t> website. (www.dli.state.pa.us/PATHS). </a:t>
            </a:r>
          </a:p>
          <a:p>
            <a:pPr eaLnBrk="1" hangingPunct="1">
              <a:spcBef>
                <a:spcPct val="0"/>
              </a:spcBef>
              <a:buFontTx/>
              <a:buNone/>
            </a:pPr>
            <a:endParaRPr lang="en-US" altLang="en-US" sz="2000">
              <a:latin typeface="Verdana" panose="020B0604030504040204" pitchFamily="34" charset="0"/>
            </a:endParaRPr>
          </a:p>
          <a:p>
            <a:pPr eaLnBrk="1" hangingPunct="1">
              <a:spcBef>
                <a:spcPct val="0"/>
              </a:spcBef>
              <a:buFontTx/>
              <a:buNone/>
            </a:pPr>
            <a:r>
              <a:rPr lang="en-US" altLang="en-US" sz="2000">
                <a:latin typeface="Verdana" panose="020B0604030504040204" pitchFamily="34" charset="0"/>
              </a:rPr>
              <a:t>Suggestions for additional review:</a:t>
            </a:r>
          </a:p>
          <a:p>
            <a:pPr eaLnBrk="1" hangingPunct="1">
              <a:spcBef>
                <a:spcPct val="0"/>
              </a:spcBef>
              <a:buFontTx/>
              <a:buNone/>
            </a:pPr>
            <a:endParaRPr lang="en-US" altLang="en-US" sz="2000">
              <a:latin typeface="Verdana" panose="020B0604030504040204" pitchFamily="34" charset="0"/>
            </a:endParaRPr>
          </a:p>
          <a:p>
            <a:pPr eaLnBrk="1" hangingPunct="1">
              <a:spcBef>
                <a:spcPct val="0"/>
              </a:spcBef>
              <a:buFontTx/>
              <a:buNone/>
            </a:pPr>
            <a:r>
              <a:rPr lang="en-US" altLang="en-US" sz="2000" b="1">
                <a:solidFill>
                  <a:srgbClr val="0000FF"/>
                </a:solidFill>
                <a:latin typeface="Verdana" panose="020B0604030504040204" pitchFamily="34" charset="0"/>
              </a:rPr>
              <a:t>Basic Air Monitoring</a:t>
            </a:r>
          </a:p>
          <a:p>
            <a:pPr eaLnBrk="1" hangingPunct="1">
              <a:spcBef>
                <a:spcPct val="0"/>
              </a:spcBef>
              <a:buFontTx/>
              <a:buNone/>
            </a:pPr>
            <a:r>
              <a:rPr lang="en-US" altLang="en-US" sz="2000" b="1">
                <a:solidFill>
                  <a:srgbClr val="0000FF"/>
                </a:solidFill>
                <a:latin typeface="Verdana" panose="020B0604030504040204" pitchFamily="34" charset="0"/>
              </a:rPr>
              <a:t>Compressed Gas Safety</a:t>
            </a:r>
          </a:p>
          <a:p>
            <a:pPr eaLnBrk="1" hangingPunct="1">
              <a:spcBef>
                <a:spcPct val="0"/>
              </a:spcBef>
              <a:buFontTx/>
              <a:buNone/>
            </a:pPr>
            <a:r>
              <a:rPr lang="en-US" altLang="en-US" sz="2000" b="1">
                <a:solidFill>
                  <a:srgbClr val="0000FF"/>
                </a:solidFill>
                <a:latin typeface="Verdana" panose="020B0604030504040204" pitchFamily="34" charset="0"/>
              </a:rPr>
              <a:t>Flammable/Combustible Liquids</a:t>
            </a:r>
          </a:p>
          <a:p>
            <a:pPr eaLnBrk="1" hangingPunct="1">
              <a:spcBef>
                <a:spcPct val="0"/>
              </a:spcBef>
              <a:buFontTx/>
              <a:buNone/>
            </a:pPr>
            <a:r>
              <a:rPr lang="en-US" altLang="en-US" sz="2000" b="1">
                <a:solidFill>
                  <a:srgbClr val="0000FF"/>
                </a:solidFill>
                <a:latin typeface="Verdana" panose="020B0604030504040204" pitchFamily="34" charset="0"/>
              </a:rPr>
              <a:t>Emergency Response Planning</a:t>
            </a:r>
          </a:p>
          <a:p>
            <a:pPr eaLnBrk="1" hangingPunct="1">
              <a:spcBef>
                <a:spcPct val="0"/>
              </a:spcBef>
              <a:buFontTx/>
              <a:buNone/>
            </a:pPr>
            <a:endParaRPr lang="en-US" altLang="en-US" sz="2000">
              <a:latin typeface="Verdana" panose="020B0604030504040204" pitchFamily="34" charset="0"/>
            </a:endParaRPr>
          </a:p>
          <a:p>
            <a:pPr eaLnBrk="1" hangingPunct="1">
              <a:spcBef>
                <a:spcPct val="0"/>
              </a:spcBef>
              <a:buFontTx/>
              <a:buNone/>
            </a:pPr>
            <a:r>
              <a:rPr lang="en-US" altLang="en-US" sz="2000">
                <a:latin typeface="Verdana" panose="020B0604030504040204" pitchFamily="34" charset="0"/>
              </a:rPr>
              <a:t>If you can not find what you’re looking for, you’re invited to contact us at (717) 772-1635.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870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870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83</a:t>
            </a:r>
          </a:p>
        </p:txBody>
      </p:sp>
      <p:sp>
        <p:nvSpPr>
          <p:cNvPr id="87047"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7048" name="Content Placeholder 12"/>
          <p:cNvSpPr txBox="1">
            <a:spLocks/>
          </p:cNvSpPr>
          <p:nvPr/>
        </p:nvSpPr>
        <p:spPr bwMode="auto">
          <a:xfrm>
            <a:off x="457200" y="1343025"/>
            <a:ext cx="822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Health &amp; Safety Training Specialists</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1171 South Cameron Street, Room 324</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Harrisburg, PA 17104-2501</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(717) 772-1635</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RA-LI-BWC-PATHS@pa.gov           </a:t>
            </a:r>
          </a:p>
        </p:txBody>
      </p:sp>
      <p:sp>
        <p:nvSpPr>
          <p:cNvPr id="87049" name="Rectangle 8"/>
          <p:cNvSpPr>
            <a:spLocks noChangeArrowheads="1"/>
          </p:cNvSpPr>
          <p:nvPr/>
        </p:nvSpPr>
        <p:spPr bwMode="auto">
          <a:xfrm>
            <a:off x="457200" y="114300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Verdana" panose="020B0604030504040204" pitchFamily="34" charset="0"/>
            </a:endParaRPr>
          </a:p>
        </p:txBody>
      </p:sp>
      <p:pic>
        <p:nvPicPr>
          <p:cNvPr id="87050" name="Picture 11" descr="Pennsylvania Flag-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3038" y="3481388"/>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1" name="Rectangle 1"/>
          <p:cNvSpPr>
            <a:spLocks noChangeArrowheads="1"/>
          </p:cNvSpPr>
          <p:nvPr/>
        </p:nvSpPr>
        <p:spPr bwMode="auto">
          <a:xfrm>
            <a:off x="444500" y="4025900"/>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5"/>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pic>
        <p:nvPicPr>
          <p:cNvPr id="87052" name="Picture 11"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6720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Questions</a:t>
            </a:r>
          </a:p>
        </p:txBody>
      </p:sp>
      <p:sp>
        <p:nvSpPr>
          <p:cNvPr id="880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880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84</a:t>
            </a:r>
          </a:p>
        </p:txBody>
      </p:sp>
      <p:sp>
        <p:nvSpPr>
          <p:cNvPr id="88071"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88073" name="Picture 2" descr="C:\Documents and Settings\stlane\My Documents\My Pictures\formaldehyde pix\question ma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447800"/>
            <a:ext cx="20574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PPT-071-01</a:t>
            </a:r>
          </a:p>
        </p:txBody>
      </p:sp>
      <p:sp>
        <p:nvSpPr>
          <p:cNvPr id="1126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a:t>
            </a:r>
          </a:p>
        </p:txBody>
      </p:sp>
      <p:sp>
        <p:nvSpPr>
          <p:cNvPr id="11270"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29 CFR 1910.1047, Subpart Z</a:t>
            </a:r>
          </a:p>
        </p:txBody>
      </p:sp>
      <p:sp>
        <p:nvSpPr>
          <p:cNvPr id="11271" name="Content Placeholder 12"/>
          <p:cNvSpPr txBox="1">
            <a:spLocks/>
          </p:cNvSpPr>
          <p:nvPr/>
        </p:nvSpPr>
        <p:spPr bwMode="auto">
          <a:xfrm>
            <a:off x="228600" y="1676400"/>
            <a:ext cx="838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This Ethylene Oxide standard does </a:t>
            </a:r>
            <a:r>
              <a:rPr lang="en-US" altLang="en-US" sz="2400">
                <a:solidFill>
                  <a:srgbClr val="FF0000"/>
                </a:solidFill>
                <a:latin typeface="Verdana" panose="020B0604030504040204" pitchFamily="34" charset="0"/>
              </a:rPr>
              <a:t>NOT</a:t>
            </a:r>
            <a:r>
              <a:rPr lang="en-US" altLang="en-US" sz="2400">
                <a:latin typeface="Verdana" panose="020B0604030504040204" pitchFamily="34" charset="0"/>
              </a:rPr>
              <a:t> apply to:</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Processing, use or handling of products containing EtO where objective data are reasonably relied on that demonstrate the product is not capable of releasing EtO in airborne concentrations at or above the action level and may not reasonably be foreseen to release EtO in excess of the excursion limit under expected conditions of processing, use, or handling.</a:t>
            </a:r>
          </a:p>
          <a:p>
            <a:pPr eaLnBrk="1" hangingPunct="1">
              <a:spcBef>
                <a:spcPct val="0"/>
              </a:spcBef>
              <a:buFontTx/>
              <a:buNone/>
            </a:pPr>
            <a:endParaRPr lang="en-US" altLang="en-US" sz="2400">
              <a:latin typeface="Verdana" panose="020B0604030504040204" pitchFamily="34" charset="0"/>
            </a:endParaRPr>
          </a:p>
        </p:txBody>
      </p:sp>
    </p:spTree>
  </p:cSld>
  <p:clrMapOvr>
    <a:masterClrMapping/>
  </p:clrMapOvr>
</p:sld>
</file>

<file path=ppt/theme/theme1.xml><?xml version="1.0" encoding="utf-8"?>
<a:theme xmlns:a="http://schemas.openxmlformats.org/drawingml/2006/main" name="Template">
  <a:themeElements>
    <a:clrScheme name="Custom 36">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B59A311-666B-4138-AA0E-F6FF00D96DBA}"/>
</file>

<file path=customXml/itemProps2.xml><?xml version="1.0" encoding="utf-8"?>
<ds:datastoreItem xmlns:ds="http://schemas.openxmlformats.org/officeDocument/2006/customXml" ds:itemID="{09964142-C571-4E1D-807C-CB0082DB9FB4}"/>
</file>

<file path=customXml/itemProps3.xml><?xml version="1.0" encoding="utf-8"?>
<ds:datastoreItem xmlns:ds="http://schemas.openxmlformats.org/officeDocument/2006/customXml" ds:itemID="{0CA1CA44-5382-44F2-8D7A-D0D5DFA86D19}"/>
</file>

<file path=docProps/app.xml><?xml version="1.0" encoding="utf-8"?>
<Properties xmlns="http://schemas.openxmlformats.org/officeDocument/2006/extended-properties" xmlns:vt="http://schemas.openxmlformats.org/officeDocument/2006/docPropsVTypes">
  <Template>Template</Template>
  <TotalTime>3245</TotalTime>
  <Words>6439</Words>
  <Application>Microsoft Office PowerPoint</Application>
  <PresentationFormat>On-screen Show (4:3)</PresentationFormat>
  <Paragraphs>1284</Paragraphs>
  <Slides>84</Slides>
  <Notes>80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Verdana</vt:lpstr>
      <vt:lpstr>Wingdings</vt:lpstr>
      <vt:lpstr>Courier New</vt:lpstr>
      <vt:lpstr>Template</vt:lpstr>
      <vt:lpstr>Ethylene Oxide Safety</vt:lpstr>
      <vt:lpstr>Program Topics</vt:lpstr>
      <vt:lpstr>Glossary of Terms*</vt:lpstr>
      <vt:lpstr>Glossary of Terms*</vt:lpstr>
      <vt:lpstr>Glossary of Terms*</vt:lpstr>
      <vt:lpstr>Glossary of Terms*</vt:lpstr>
      <vt:lpstr>Glossary of Terms*</vt:lpstr>
      <vt:lpstr>29 CFR 1910.1047, Subpart Z</vt:lpstr>
      <vt:lpstr>29 CFR 1910.1047, Subpart Z</vt:lpstr>
      <vt:lpstr>29 CFR 1910.1047, Subpart Z</vt:lpstr>
      <vt:lpstr>OSHA General Duty Clause</vt:lpstr>
      <vt:lpstr>Ethylene Oxide</vt:lpstr>
      <vt:lpstr>Ethylene Oxide</vt:lpstr>
      <vt:lpstr>Ethylene Oxide Properties</vt:lpstr>
      <vt:lpstr>Forms/Derivatives</vt:lpstr>
      <vt:lpstr>Forms/Derivatives</vt:lpstr>
      <vt:lpstr>Waste Materials</vt:lpstr>
      <vt:lpstr>Signs/Symptoms of Exposure</vt:lpstr>
      <vt:lpstr>Exposure Monitoring</vt:lpstr>
      <vt:lpstr>Exposure (Personal) Monitoring</vt:lpstr>
      <vt:lpstr>Exposure Monitoring</vt:lpstr>
      <vt:lpstr>Exposure Monitoring</vt:lpstr>
      <vt:lpstr>Exposure Monitoring</vt:lpstr>
      <vt:lpstr>Exposure Monitoring</vt:lpstr>
      <vt:lpstr>Exposure Monitoring</vt:lpstr>
      <vt:lpstr>Initial Monitoring</vt:lpstr>
      <vt:lpstr>Frequency: Periodic Monitoring</vt:lpstr>
      <vt:lpstr>Frequency: Periodic Monitoring</vt:lpstr>
      <vt:lpstr>Frequency: Periodic Monitoring</vt:lpstr>
      <vt:lpstr>Termination of Monitoring</vt:lpstr>
      <vt:lpstr>Termination of Monitoring</vt:lpstr>
      <vt:lpstr>Additional Monitoring</vt:lpstr>
      <vt:lpstr>Monitoring Accuracy</vt:lpstr>
      <vt:lpstr>Monitoring Accuracy</vt:lpstr>
      <vt:lpstr>Monitoring Accuracy</vt:lpstr>
      <vt:lpstr>Regulated Areas</vt:lpstr>
      <vt:lpstr>Area Monitoring</vt:lpstr>
      <vt:lpstr>Leak Detection</vt:lpstr>
      <vt:lpstr>Communication of EtO Hazards</vt:lpstr>
      <vt:lpstr>Precautionary Labels</vt:lpstr>
      <vt:lpstr>Precautionary Labels</vt:lpstr>
      <vt:lpstr>Labeling Does NOT Apply</vt:lpstr>
      <vt:lpstr>Safety Data Sheets (SDSs)</vt:lpstr>
      <vt:lpstr>Methods of Compliance</vt:lpstr>
      <vt:lpstr>Methods of Compliance</vt:lpstr>
      <vt:lpstr>Methods of Compliance</vt:lpstr>
      <vt:lpstr>Methods of Compliance</vt:lpstr>
      <vt:lpstr>Respiratory Protection</vt:lpstr>
      <vt:lpstr>Respirator Program</vt:lpstr>
      <vt:lpstr>Respirator Program/Selection</vt:lpstr>
      <vt:lpstr>Protective Clothing/Equipment</vt:lpstr>
      <vt:lpstr>Safe Use, Handling, Storage</vt:lpstr>
      <vt:lpstr>Safe Use, Handling, Storage</vt:lpstr>
      <vt:lpstr>Emergency Situations</vt:lpstr>
      <vt:lpstr>Emergency Situations</vt:lpstr>
      <vt:lpstr>Emergency Situations</vt:lpstr>
      <vt:lpstr>Emergency Situations</vt:lpstr>
      <vt:lpstr>Emergency Situations</vt:lpstr>
      <vt:lpstr>Emergency Situations</vt:lpstr>
      <vt:lpstr>Medical Surveillance</vt:lpstr>
      <vt:lpstr>Exam by Physician</vt:lpstr>
      <vt:lpstr>Medical Exams/Consultations</vt:lpstr>
      <vt:lpstr>Medical Exams/Consultations</vt:lpstr>
      <vt:lpstr>Medical Exams: Content</vt:lpstr>
      <vt:lpstr>Medical Exams: Content</vt:lpstr>
      <vt:lpstr>Medical Exam: Content</vt:lpstr>
      <vt:lpstr>Information to Physician</vt:lpstr>
      <vt:lpstr>Physician’s Written Opinion</vt:lpstr>
      <vt:lpstr>Physician’s Written Opinion</vt:lpstr>
      <vt:lpstr>Information and Training</vt:lpstr>
      <vt:lpstr>Training</vt:lpstr>
      <vt:lpstr>Recordkeeping</vt:lpstr>
      <vt:lpstr>Recordkeeping</vt:lpstr>
      <vt:lpstr>Exposure Measurements</vt:lpstr>
      <vt:lpstr>Medical Surveillance</vt:lpstr>
      <vt:lpstr>Record Availability</vt:lpstr>
      <vt:lpstr>Transfer of Records</vt:lpstr>
      <vt:lpstr>1910.1047, Appendices</vt:lpstr>
      <vt:lpstr>Summary</vt:lpstr>
      <vt:lpstr>Bibliography</vt:lpstr>
      <vt:lpstr>Bibliography</vt:lpstr>
      <vt:lpstr>Additional Resources</vt:lpstr>
      <vt:lpstr>Contact Information</vt:lpstr>
      <vt:lpstr>Questions</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Formaldehyde Safety</dc:title>
  <dc:creator>stlane</dc:creator>
  <cp:lastModifiedBy>Tanyia Miller</cp:lastModifiedBy>
  <cp:revision>321</cp:revision>
  <dcterms:created xsi:type="dcterms:W3CDTF">2012-11-30T19:21:35Z</dcterms:created>
  <dcterms:modified xsi:type="dcterms:W3CDTF">2017-03-07T18:01:26Z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21700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