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77.xml" ContentType="application/vnd.openxmlformats-officedocument.presentationml.slide+xml"/>
  <Override PartName="/ppt/slides/slide81.xml" ContentType="application/vnd.openxmlformats-officedocument.presentationml.slide+xml"/>
  <Override PartName="/ppt/slides/slide75.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7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4.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67.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slideMasters/slideMaster1.xml" ContentType="application/vnd.openxmlformats-officedocument.presentationml.slideMaster+xml"/>
  <Override PartName="/ppt/notesSlides/notesSlide89.xml" ContentType="application/vnd.openxmlformats-officedocument.presentationml.notesSlide+xml"/>
  <Override PartName="/ppt/notesSlides/notesSlide92.xml" ContentType="application/vnd.openxmlformats-officedocument.presentationml.notesSlide+xml"/>
  <Override PartName="/ppt/notesSlides/notesSlide49.xml" ContentType="application/vnd.openxmlformats-officedocument.presentationml.notesSlide+xml"/>
  <Override PartName="/ppt/notesSlides/notesSlide66.xml" ContentType="application/vnd.openxmlformats-officedocument.presentationml.notesSlide+xml"/>
  <Override PartName="/ppt/notesSlides/notesSlide14.xml" ContentType="application/vnd.openxmlformats-officedocument.presentationml.notesSlide+xml"/>
  <Override PartName="/ppt/notesSlides/notesSlide67.xml" ContentType="application/vnd.openxmlformats-officedocument.presentationml.notesSlide+xml"/>
  <Override PartName="/ppt/notesSlides/notesSlide44.xml" ContentType="application/vnd.openxmlformats-officedocument.presentationml.notesSlide+xml"/>
  <Override PartName="/ppt/notesSlides/notesSlide65.xml" ContentType="application/vnd.openxmlformats-officedocument.presentationml.notesSlide+xml"/>
  <Override PartName="/ppt/notesSlides/notesSlide27.xml" ContentType="application/vnd.openxmlformats-officedocument.presentationml.notesSlide+xml"/>
  <Override PartName="/ppt/notesSlides/notesSlide64.xml" ContentType="application/vnd.openxmlformats-officedocument.presentationml.notesSlide+xml"/>
  <Override PartName="/ppt/notesSlides/notesSlide15.xml" ContentType="application/vnd.openxmlformats-officedocument.presentationml.notesSlide+xml"/>
  <Override PartName="/ppt/notesSlides/notesSlide63.xml" ContentType="application/vnd.openxmlformats-officedocument.presentationml.notesSlide+xml"/>
  <Override PartName="/ppt/notesSlides/notesSlide45.xml" ContentType="application/vnd.openxmlformats-officedocument.presentationml.notesSlide+xml"/>
  <Override PartName="/ppt/notesSlides/notesSlide68.xml" ContentType="application/vnd.openxmlformats-officedocument.presentationml.notesSlide+xml"/>
  <Override PartName="/ppt/notesSlides/notesSlide13.xml" ContentType="application/vnd.openxmlformats-officedocument.presentationml.notesSlide+xml"/>
  <Override PartName="/ppt/notesSlides/notesSlide69.xml" ContentType="application/vnd.openxmlformats-officedocument.presentationml.notesSlide+xml"/>
  <Override PartName="/ppt/notesSlides/notesSlide28.xml" ContentType="application/vnd.openxmlformats-officedocument.presentationml.notesSlide+xml"/>
  <Override PartName="/ppt/notesSlides/notesSlide73.xml" ContentType="application/vnd.openxmlformats-officedocument.presentationml.notesSlide+xml"/>
  <Override PartName="/ppt/notesSlides/notesSlide42.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2.xml" ContentType="application/vnd.openxmlformats-officedocument.presentationml.notesSlide+xml"/>
  <Override PartName="/ppt/notesSlides/notesSlide43.xml" ContentType="application/vnd.openxmlformats-officedocument.presentationml.notesSlide+xml"/>
  <Override PartName="/ppt/notesSlides/notesSlide71.xml" ContentType="application/vnd.openxmlformats-officedocument.presentationml.notesSlide+xml"/>
  <Override PartName="/ppt/notesSlides/notesSlide12.xml" ContentType="application/vnd.openxmlformats-officedocument.presentationml.notesSlide+xml"/>
  <Override PartName="/ppt/notesSlides/notesSlide70.xml" ContentType="application/vnd.openxmlformats-officedocument.presentationml.notesSlide+xml"/>
  <Override PartName="/ppt/notesSlides/notesSlide62.xml" ContentType="application/vnd.openxmlformats-officedocument.presentationml.notesSlide+xml"/>
  <Override PartName="/ppt/notesSlides/notesSlide16.xml" ContentType="application/vnd.openxmlformats-officedocument.presentationml.notesSlide+xml"/>
  <Override PartName="/ppt/notesSlides/notesSlide61.xml" ContentType="application/vnd.openxmlformats-officedocument.presentationml.notesSlide+xml"/>
  <Override PartName="/ppt/notesSlides/notesSlide20.xml" ContentType="application/vnd.openxmlformats-officedocument.presentationml.notesSlide+xml"/>
  <Override PartName="/ppt/notesSlides/notesSlide53.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2.xml" ContentType="application/vnd.openxmlformats-officedocument.presentationml.notesSlide+xml"/>
  <Override PartName="/ppt/notesSlides/notesSlide21.xml" ContentType="application/vnd.openxmlformats-officedocument.presentationml.notesSlide+xml"/>
  <Override PartName="/ppt/notesSlides/notesSlide51.xml" ContentType="application/vnd.openxmlformats-officedocument.presentationml.notesSlide+xml"/>
  <Override PartName="/ppt/notesSlides/notesSlide22.xml" ContentType="application/vnd.openxmlformats-officedocument.presentationml.notesSlide+xml"/>
  <Override PartName="/ppt/notesSlides/notesSlide50.xml" ContentType="application/vnd.openxmlformats-officedocument.presentationml.notesSlide+xml"/>
  <Override PartName="/ppt/notesSlides/notesSlide54.xml" ContentType="application/vnd.openxmlformats-officedocument.presentationml.notesSlide+xml"/>
  <Override PartName="/ppt/notesSlides/notesSlide19.xml" ContentType="application/vnd.openxmlformats-officedocument.presentationml.notesSlide+xml"/>
  <Override PartName="/ppt/notesSlides/notesSlide55.xml" ContentType="application/vnd.openxmlformats-officedocument.presentationml.notesSlide+xml"/>
  <Override PartName="/ppt/notesSlides/notesSlide59.xml" ContentType="application/vnd.openxmlformats-officedocument.presentationml.notesSlide+xml"/>
  <Override PartName="/ppt/notesSlides/notesSlide17.xml" ContentType="application/vnd.openxmlformats-officedocument.presentationml.notesSlide+xml"/>
  <Override PartName="/ppt/notesSlides/notesSlide60.xml" ContentType="application/vnd.openxmlformats-officedocument.presentationml.notesSlide+xml"/>
  <Override PartName="/ppt/notesSlides/notesSlide26.xml" ContentType="application/vnd.openxmlformats-officedocument.presentationml.notesSlide+xml"/>
  <Override PartName="/ppt/notesSlides/notesSlide46.xml" ContentType="application/vnd.openxmlformats-officedocument.presentationml.notesSlide+xml"/>
  <Override PartName="/ppt/notesSlides/notesSlide58.xml" ContentType="application/vnd.openxmlformats-officedocument.presentationml.notesSlide+xml"/>
  <Override PartName="/ppt/notesSlides/notesSlide18.xml" ContentType="application/vnd.openxmlformats-officedocument.presentationml.notesSlide+xml"/>
  <Override PartName="/ppt/notesSlides/notesSlide57.xml" ContentType="application/vnd.openxmlformats-officedocument.presentationml.notesSlide+xml"/>
  <Override PartName="/ppt/notesSlides/notesSlide25.xml" ContentType="application/vnd.openxmlformats-officedocument.presentationml.notesSlide+xml"/>
  <Override PartName="/ppt/notesSlides/notesSlide56.xml" ContentType="application/vnd.openxmlformats-officedocument.presentationml.notesSlide+xml"/>
  <Override PartName="/ppt/notesSlides/notesSlide23.xml" ContentType="application/vnd.openxmlformats-officedocument.presentationml.notesSlide+xml"/>
  <Override PartName="/ppt/notesSlides/notesSlide74.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xml" ContentType="application/vnd.openxmlformats-officedocument.presentationml.notesSlide+xml"/>
  <Override PartName="/ppt/notesSlides/notesSlide32.xml" ContentType="application/vnd.openxmlformats-officedocument.presentationml.notesSlide+xml"/>
  <Override PartName="/ppt/slideLayouts/slideLayout11.xml" ContentType="application/vnd.openxmlformats-officedocument.presentationml.slideLayout+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88.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87.xml" ContentType="application/vnd.openxmlformats-officedocument.presentationml.notesSlide+xml"/>
  <Override PartName="/ppt/notesSlides/notesSlide85.xml" ContentType="application/vnd.openxmlformats-officedocument.presentationml.notesSlide+xml"/>
  <Override PartName="/ppt/notesSlides/notesSlide38.xml" ContentType="application/vnd.openxmlformats-officedocument.presentationml.notesSlide+xml"/>
  <Override PartName="/ppt/notesSlides/notesSlide84.xml" ContentType="application/vnd.openxmlformats-officedocument.presentationml.notesSlide+xml"/>
  <Override PartName="/ppt/notesSlides/notesSlide75.xml" ContentType="application/vnd.openxmlformats-officedocument.presentationml.notesSlide+xml"/>
  <Override PartName="/ppt/notesSlides/notesSlide30.xml" ContentType="application/vnd.openxmlformats-officedocument.presentationml.notesSlide+xml"/>
  <Override PartName="/ppt/notesSlides/notesSlide79.xml" ContentType="application/vnd.openxmlformats-officedocument.presentationml.notesSlide+xml"/>
  <Override PartName="/ppt/notesSlides/notesSlide7.xml" ContentType="application/vnd.openxmlformats-officedocument.presentationml.notesSlide+xml"/>
  <Override PartName="/ppt/notesSlides/notesSlide78.xml" ContentType="application/vnd.openxmlformats-officedocument.presentationml.notesSlide+xml"/>
  <Override PartName="/ppt/notesSlides/notesSlide41.xml" ContentType="application/vnd.openxmlformats-officedocument.presentationml.notesSlide+xml"/>
  <Override PartName="/ppt/notesSlides/notesSlide7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80.xml" ContentType="application/vnd.openxmlformats-officedocument.presentationml.notesSlide+xml"/>
  <Override PartName="/ppt/notesSlides/notesSlide6.xml" ContentType="application/vnd.openxmlformats-officedocument.presentationml.notesSlide+xml"/>
  <Override PartName="/ppt/notesSlides/notesSlide8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6.xml" ContentType="application/vnd.openxmlformats-officedocument.presentationml.notesSlide+xml"/>
  <Override PartName="/ppt/notesSlides/notesSlide82.xml" ContentType="application/vnd.openxmlformats-officedocument.presentationml.notesSlide+xml"/>
  <Override PartName="/ppt/notesSlides/notesSlide40.xml" ContentType="application/vnd.openxmlformats-officedocument.presentationml.notesSlide+xml"/>
  <Override PartName="/ppt/notesSlides/notesSlide3.xml" ContentType="application/vnd.openxmlformats-officedocument.presentationml.notesSlide+xml"/>
  <Override PartName="/ppt/notesSlides/notesSlide81.xml" ContentType="application/vnd.openxmlformats-officedocument.presentationml.notesSlide+xml"/>
  <Override PartName="/ppt/notesSlides/notesSlide3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53" r:id="rId14"/>
    <p:sldId id="268" r:id="rId15"/>
    <p:sldId id="269" r:id="rId16"/>
    <p:sldId id="270" r:id="rId17"/>
    <p:sldId id="271" r:id="rId18"/>
    <p:sldId id="281" r:id="rId19"/>
    <p:sldId id="272" r:id="rId20"/>
    <p:sldId id="273" r:id="rId21"/>
    <p:sldId id="275" r:id="rId22"/>
    <p:sldId id="369" r:id="rId23"/>
    <p:sldId id="276" r:id="rId24"/>
    <p:sldId id="277" r:id="rId25"/>
    <p:sldId id="278" r:id="rId26"/>
    <p:sldId id="279" r:id="rId27"/>
    <p:sldId id="280" r:id="rId28"/>
    <p:sldId id="282" r:id="rId29"/>
    <p:sldId id="283" r:id="rId30"/>
    <p:sldId id="284" r:id="rId31"/>
    <p:sldId id="285" r:id="rId32"/>
    <p:sldId id="286" r:id="rId33"/>
    <p:sldId id="287" r:id="rId34"/>
    <p:sldId id="371" r:id="rId35"/>
    <p:sldId id="288" r:id="rId36"/>
    <p:sldId id="289" r:id="rId37"/>
    <p:sldId id="290" r:id="rId38"/>
    <p:sldId id="291" r:id="rId39"/>
    <p:sldId id="292" r:id="rId40"/>
    <p:sldId id="293" r:id="rId41"/>
    <p:sldId id="294" r:id="rId42"/>
    <p:sldId id="295" r:id="rId43"/>
    <p:sldId id="296" r:id="rId44"/>
    <p:sldId id="301" r:id="rId45"/>
    <p:sldId id="297" r:id="rId46"/>
    <p:sldId id="298" r:id="rId47"/>
    <p:sldId id="299" r:id="rId48"/>
    <p:sldId id="300" r:id="rId49"/>
    <p:sldId id="302" r:id="rId50"/>
    <p:sldId id="303" r:id="rId51"/>
    <p:sldId id="304" r:id="rId52"/>
    <p:sldId id="351" r:id="rId53"/>
    <p:sldId id="305" r:id="rId54"/>
    <p:sldId id="306" r:id="rId55"/>
    <p:sldId id="307" r:id="rId56"/>
    <p:sldId id="309" r:id="rId57"/>
    <p:sldId id="310" r:id="rId58"/>
    <p:sldId id="311" r:id="rId59"/>
    <p:sldId id="312" r:id="rId60"/>
    <p:sldId id="313" r:id="rId61"/>
    <p:sldId id="314" r:id="rId62"/>
    <p:sldId id="315" r:id="rId63"/>
    <p:sldId id="372"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9" r:id="rId77"/>
    <p:sldId id="330" r:id="rId78"/>
    <p:sldId id="354" r:id="rId79"/>
    <p:sldId id="355" r:id="rId80"/>
    <p:sldId id="356" r:id="rId81"/>
    <p:sldId id="357" r:id="rId82"/>
    <p:sldId id="358" r:id="rId83"/>
    <p:sldId id="359" r:id="rId84"/>
    <p:sldId id="360" r:id="rId85"/>
    <p:sldId id="361" r:id="rId86"/>
    <p:sldId id="362" r:id="rId87"/>
    <p:sldId id="363" r:id="rId88"/>
    <p:sldId id="364" r:id="rId89"/>
    <p:sldId id="370" r:id="rId90"/>
    <p:sldId id="373" r:id="rId91"/>
    <p:sldId id="365" r:id="rId92"/>
    <p:sldId id="366" r:id="rId93"/>
    <p:sldId id="374" r:id="rId94"/>
    <p:sldId id="375" r:id="rId95"/>
    <p:sldId id="376" r:id="rId96"/>
    <p:sldId id="377" r:id="rId97"/>
    <p:sldId id="367" r:id="rId9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84039" autoAdjust="0"/>
  </p:normalViewPr>
  <p:slideViewPr>
    <p:cSldViewPr>
      <p:cViewPr varScale="1">
        <p:scale>
          <a:sx n="64" d="100"/>
          <a:sy n="64" d="100"/>
        </p:scale>
        <p:origin x="195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2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3.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cs typeface="+mn-cs"/>
              </a:defRPr>
            </a:lvl1pPr>
          </a:lstStyle>
          <a:p>
            <a:pPr>
              <a:defRPr/>
            </a:pPr>
            <a:fld id="{CD6C9AE5-3B57-4B35-ADF9-0F5D2A940667}" type="datetimeFigureOut">
              <a:rPr lang="en-US"/>
              <a:pPr>
                <a:defRPr/>
              </a:pPr>
              <a:t>3/7/2017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5685B30-A18A-41D7-A101-058B84CECD2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cs typeface="+mn-cs"/>
              </a:defRPr>
            </a:lvl1pPr>
          </a:lstStyle>
          <a:p>
            <a:pPr>
              <a:defRPr/>
            </a:pPr>
            <a:fld id="{4B01B526-36BF-4708-A721-0D41E8BF8EF7}" type="datetimeFigureOut">
              <a:rPr lang="en-US"/>
              <a:pPr>
                <a:defRPr/>
              </a:pPr>
              <a:t>3/7/2017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DC5D6CD-A548-4FBB-81CA-D7454713901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One of your facility’s main missions is to provide for the protection of your employees as well as to maintain continuity of operations. Depending upon the types of materials with which you deal, the public surrounding your facility may also be impacted during a fire or material release.</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97297E-D9CB-481C-A64F-01F4EED7ED55}"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Many aids to planning exist.</a:t>
            </a:r>
          </a:p>
          <a:p>
            <a:r>
              <a:rPr lang="en-US" altLang="en-US">
                <a:latin typeface="Verdana" panose="020B0604030504040204" pitchFamily="34" charset="0"/>
                <a:ea typeface="Verdana" panose="020B0604030504040204" pitchFamily="34" charset="0"/>
                <a:cs typeface="Verdana" panose="020B0604030504040204" pitchFamily="34" charset="0"/>
              </a:rPr>
              <a:t>The National Incident Management System and</a:t>
            </a:r>
          </a:p>
          <a:p>
            <a:r>
              <a:rPr lang="en-US" altLang="en-US">
                <a:latin typeface="Verdana" panose="020B0604030504040204" pitchFamily="34" charset="0"/>
                <a:ea typeface="Verdana" panose="020B0604030504040204" pitchFamily="34" charset="0"/>
                <a:cs typeface="Verdana" panose="020B0604030504040204" pitchFamily="34" charset="0"/>
              </a:rPr>
              <a:t>Fire Officer’s Guide to Disaster Control</a:t>
            </a:r>
          </a:p>
          <a:p>
            <a:r>
              <a:rPr lang="en-US" altLang="en-US">
                <a:latin typeface="Verdana" panose="020B0604030504040204" pitchFamily="34" charset="0"/>
                <a:ea typeface="Verdana" panose="020B0604030504040204" pitchFamily="34" charset="0"/>
                <a:cs typeface="Verdana" panose="020B0604030504040204" pitchFamily="34" charset="0"/>
              </a:rPr>
              <a:t>Being but 2 of them.</a:t>
            </a:r>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FF1739-1112-458F-A161-C400084C7C5D}"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Your plan should contain, at a minimum:</a:t>
            </a:r>
          </a:p>
          <a:p>
            <a:endParaRPr lang="en-US" altLang="en-US"/>
          </a:p>
          <a:p>
            <a:pPr>
              <a:buFont typeface="Courier New" panose="02070309020205020404" pitchFamily="49" charset="0"/>
              <a:buChar char="o"/>
            </a:pPr>
            <a:r>
              <a:rPr lang="en-US" altLang="en-US">
                <a:latin typeface="Verdana" panose="020B0604030504040204" pitchFamily="34" charset="0"/>
              </a:rPr>
              <a:t> Facility Overview. </a:t>
            </a:r>
          </a:p>
          <a:p>
            <a:pPr>
              <a:buFont typeface="Courier New" panose="02070309020205020404" pitchFamily="49" charset="0"/>
              <a:buChar char="o"/>
            </a:pPr>
            <a:r>
              <a:rPr lang="en-US" altLang="en-US">
                <a:latin typeface="Verdana" panose="020B0604030504040204" pitchFamily="34" charset="0"/>
              </a:rPr>
              <a:t> Hazards and Hazard Control. What events or emergencies have you had in the past? How were they handled?</a:t>
            </a:r>
          </a:p>
          <a:p>
            <a:pPr>
              <a:buFont typeface="Courier New" panose="02070309020205020404" pitchFamily="49" charset="0"/>
              <a:buChar char="o"/>
            </a:pPr>
            <a:r>
              <a:rPr lang="en-US" altLang="en-US">
                <a:latin typeface="Verdana" panose="020B0604030504040204" pitchFamily="34" charset="0"/>
              </a:rPr>
              <a:t> Safety Systems In-place.</a:t>
            </a:r>
          </a:p>
          <a:p>
            <a:pPr>
              <a:buFont typeface="Courier New" panose="02070309020205020404" pitchFamily="49" charset="0"/>
              <a:buChar char="o"/>
            </a:pPr>
            <a:r>
              <a:rPr lang="en-US" altLang="en-US">
                <a:latin typeface="Verdana" panose="020B0604030504040204" pitchFamily="34" charset="0"/>
              </a:rPr>
              <a:t> Emergency Response Organization.</a:t>
            </a:r>
          </a:p>
          <a:p>
            <a:pPr>
              <a:buFont typeface="Courier New" panose="02070309020205020404" pitchFamily="49" charset="0"/>
              <a:buChar char="o"/>
            </a:pPr>
            <a:r>
              <a:rPr lang="en-US" altLang="en-US">
                <a:latin typeface="Verdana" panose="020B0604030504040204" pitchFamily="34" charset="0"/>
              </a:rPr>
              <a:t> Levels of Magnitude for Events.</a:t>
            </a:r>
          </a:p>
          <a:p>
            <a:endParaRPr lang="en-US" altLang="en-US"/>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876053-6EA0-4BC4-97A7-695207197723}"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Also include in your plan:</a:t>
            </a:r>
          </a:p>
          <a:p>
            <a:endParaRPr lang="en-US" altLang="en-US"/>
          </a:p>
          <a:p>
            <a:pPr>
              <a:buFont typeface="Wingdings" panose="05000000000000000000" pitchFamily="2" charset="2"/>
              <a:buChar char="v"/>
            </a:pPr>
            <a:r>
              <a:rPr lang="en-US" altLang="en-US">
                <a:latin typeface="Verdana" panose="020B0604030504040204" pitchFamily="34" charset="0"/>
              </a:rPr>
              <a:t> Communications</a:t>
            </a:r>
          </a:p>
          <a:p>
            <a:pPr>
              <a:buFont typeface="Wingdings" panose="05000000000000000000" pitchFamily="2" charset="2"/>
              <a:buChar char="v"/>
            </a:pPr>
            <a:r>
              <a:rPr lang="en-US" altLang="en-US">
                <a:latin typeface="Verdana" panose="020B0604030504040204" pitchFamily="34" charset="0"/>
              </a:rPr>
              <a:t> Contacts</a:t>
            </a:r>
          </a:p>
          <a:p>
            <a:pPr>
              <a:buFont typeface="Wingdings" panose="05000000000000000000" pitchFamily="2" charset="2"/>
              <a:buChar char="v"/>
            </a:pPr>
            <a:r>
              <a:rPr lang="en-US" altLang="en-US">
                <a:latin typeface="Verdana" panose="020B0604030504040204" pitchFamily="34" charset="0"/>
              </a:rPr>
              <a:t> Procedures/Action Plans</a:t>
            </a:r>
          </a:p>
          <a:p>
            <a:pPr>
              <a:buFont typeface="Wingdings" panose="05000000000000000000" pitchFamily="2" charset="2"/>
              <a:buChar char="v"/>
            </a:pPr>
            <a:r>
              <a:rPr lang="en-US" altLang="en-US">
                <a:latin typeface="Verdana" panose="020B0604030504040204" pitchFamily="34" charset="0"/>
              </a:rPr>
              <a:t> Checklists</a:t>
            </a:r>
          </a:p>
          <a:p>
            <a:pPr>
              <a:buFont typeface="Wingdings" panose="05000000000000000000" pitchFamily="2" charset="2"/>
              <a:buChar char="v"/>
            </a:pPr>
            <a:r>
              <a:rPr lang="en-US" altLang="en-US">
                <a:latin typeface="Verdana" panose="020B0604030504040204" pitchFamily="34" charset="0"/>
              </a:rPr>
              <a:t> Plan Administration</a:t>
            </a:r>
          </a:p>
          <a:p>
            <a:pPr>
              <a:buFont typeface="Wingdings" panose="05000000000000000000" pitchFamily="2" charset="2"/>
              <a:buChar char="v"/>
            </a:pPr>
            <a:r>
              <a:rPr lang="en-US" altLang="en-US">
                <a:latin typeface="Verdana" panose="020B0604030504040204" pitchFamily="34" charset="0"/>
              </a:rPr>
              <a:t> Staff Training</a:t>
            </a:r>
          </a:p>
          <a:p>
            <a:endParaRPr lang="en-US" altLang="en-US"/>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D65B22-CF0D-4D60-90FC-163FA1C8B107}"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first stage in the planning process is to evaluate emergency possibilities.</a:t>
            </a:r>
          </a:p>
          <a:p>
            <a:r>
              <a:rPr lang="en-US" altLang="en-US">
                <a:latin typeface="Verdana" panose="020B0604030504040204" pitchFamily="34" charset="0"/>
                <a:ea typeface="Verdana" panose="020B0604030504040204" pitchFamily="34" charset="0"/>
                <a:cs typeface="Verdana" panose="020B0604030504040204" pitchFamily="34" charset="0"/>
              </a:rPr>
              <a:t>This could include reviewing your in-house Job Hazard Analysis file to determine events which could impact your normal operations.</a:t>
            </a:r>
          </a:p>
          <a:p>
            <a:r>
              <a:rPr lang="en-US" altLang="en-US">
                <a:latin typeface="Verdana" panose="020B0604030504040204" pitchFamily="34" charset="0"/>
                <a:ea typeface="Verdana" panose="020B0604030504040204" pitchFamily="34" charset="0"/>
                <a:cs typeface="Verdana" panose="020B0604030504040204" pitchFamily="34" charset="0"/>
              </a:rPr>
              <a:t>You can then use information obtained to plan your response to non-normal expectations, i.e. floods, fires, high winds, etc. Whatever you’re planning for, you should,</a:t>
            </a:r>
          </a:p>
          <a:p>
            <a:pPr>
              <a:buFont typeface="Courier New" panose="02070309020205020404" pitchFamily="49" charset="0"/>
              <a:buChar char="o"/>
            </a:pPr>
            <a:r>
              <a:rPr lang="en-US" altLang="en-US">
                <a:latin typeface="Verdana" panose="020B0604030504040204" pitchFamily="34" charset="0"/>
              </a:rPr>
              <a:t> Analyze your area(s) of responsibility.</a:t>
            </a:r>
          </a:p>
          <a:p>
            <a:pPr>
              <a:buFont typeface="Courier New" panose="02070309020205020404" pitchFamily="49" charset="0"/>
              <a:buChar char="o"/>
            </a:pPr>
            <a:r>
              <a:rPr lang="en-US" altLang="en-US">
                <a:latin typeface="Verdana" panose="020B0604030504040204" pitchFamily="34" charset="0"/>
              </a:rPr>
              <a:t> Ask questions regarding:</a:t>
            </a:r>
          </a:p>
          <a:p>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What could happen and the results? </a:t>
            </a:r>
          </a:p>
          <a:p>
            <a:pPr>
              <a:buFont typeface="Wingdings" panose="05000000000000000000" pitchFamily="2" charset="2"/>
              <a:buChar char="v"/>
            </a:pPr>
            <a:r>
              <a:rPr lang="en-US" altLang="en-US">
                <a:latin typeface="Verdana" panose="020B0604030504040204" pitchFamily="34" charset="0"/>
              </a:rPr>
              <a:t>How do we meet the needs to respond and control?</a:t>
            </a:r>
          </a:p>
          <a:p>
            <a:pPr>
              <a:buFont typeface="Wingdings" panose="05000000000000000000" pitchFamily="2" charset="2"/>
              <a:buChar char="v"/>
            </a:pPr>
            <a:r>
              <a:rPr lang="en-US" altLang="en-US">
                <a:latin typeface="Verdana" panose="020B0604030504040204" pitchFamily="34" charset="0"/>
              </a:rPr>
              <a:t>Could your facility exist absent the infrastructure which has been damaged?</a:t>
            </a:r>
          </a:p>
          <a:p>
            <a:endParaRPr lang="en-US" altLang="en-US"/>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0D2E79-2B8C-4714-AD08-1DBE14175A79}"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Char char="Ø"/>
            </a:pPr>
            <a:r>
              <a:rPr lang="en-US" altLang="en-US">
                <a:latin typeface="Verdana" panose="020B0604030504040204" pitchFamily="34" charset="0"/>
              </a:rPr>
              <a:t>Determine hazards for which procedures should be created.</a:t>
            </a:r>
          </a:p>
          <a:p>
            <a:pPr>
              <a:buFont typeface="Wingdings" panose="05000000000000000000" pitchFamily="2" charset="2"/>
              <a:buChar char="Ø"/>
            </a:pPr>
            <a:r>
              <a:rPr lang="en-US" altLang="en-US">
                <a:latin typeface="Verdana" panose="020B0604030504040204" pitchFamily="34" charset="0"/>
              </a:rPr>
              <a:t>Internal events or intrusive external hazards.</a:t>
            </a:r>
          </a:p>
          <a:p>
            <a:pPr>
              <a:buFont typeface="Wingdings" panose="05000000000000000000" pitchFamily="2" charset="2"/>
              <a:buChar char="Ø"/>
            </a:pPr>
            <a:r>
              <a:rPr lang="en-US" altLang="en-US">
                <a:latin typeface="Verdana" panose="020B0604030504040204" pitchFamily="34" charset="0"/>
              </a:rPr>
              <a:t>Determine the lead agency concerned with response:</a:t>
            </a:r>
          </a:p>
          <a:p>
            <a:endParaRPr lang="en-US" altLang="en-US">
              <a:latin typeface="Verdana" panose="020B0604030504040204" pitchFamily="34" charset="0"/>
            </a:endParaRPr>
          </a:p>
          <a:p>
            <a:r>
              <a:rPr lang="en-US" altLang="en-US">
                <a:latin typeface="Verdana" panose="020B0604030504040204" pitchFamily="34" charset="0"/>
              </a:rPr>
              <a:t>       </a:t>
            </a:r>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Fire Brigade</a:t>
            </a:r>
          </a:p>
          <a:p>
            <a:r>
              <a:rPr lang="en-US" altLang="en-US">
                <a:latin typeface="Verdana" panose="020B0604030504040204" pitchFamily="34" charset="0"/>
              </a:rPr>
              <a:t>       </a:t>
            </a:r>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Spill Team</a:t>
            </a:r>
          </a:p>
          <a:p>
            <a:r>
              <a:rPr lang="en-US" altLang="en-US">
                <a:latin typeface="Verdana" panose="020B0604030504040204" pitchFamily="34" charset="0"/>
              </a:rPr>
              <a:t>       </a:t>
            </a:r>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First Aid Team</a:t>
            </a:r>
          </a:p>
          <a:p>
            <a:r>
              <a:rPr lang="en-US" altLang="en-US">
                <a:latin typeface="Verdana" panose="020B0604030504040204" pitchFamily="34" charset="0"/>
              </a:rPr>
              <a:t>       </a:t>
            </a:r>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Security</a:t>
            </a:r>
          </a:p>
          <a:p>
            <a:endParaRPr lang="en-US" altLang="en-US"/>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3EF85A-3281-4F78-B9C9-113F5341D05C}"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You can look at emergency types by action agency.</a:t>
            </a:r>
          </a:p>
          <a:p>
            <a:pPr marL="171450" indent="-171450">
              <a:buFont typeface="Wingdings" pitchFamily="2" charset="2"/>
              <a:buChar char="§"/>
              <a:defRPr/>
            </a:pPr>
            <a:r>
              <a:rPr lang="en-US" dirty="0">
                <a:latin typeface="Verdana" pitchFamily="34" charset="0"/>
                <a:ea typeface="Verdana" pitchFamily="34" charset="0"/>
                <a:cs typeface="Verdana" pitchFamily="34" charset="0"/>
              </a:rPr>
              <a:t>Fire</a:t>
            </a:r>
          </a:p>
          <a:p>
            <a:pPr marL="171450" indent="-171450">
              <a:buFont typeface="Wingdings" pitchFamily="2" charset="2"/>
              <a:buChar char="§"/>
              <a:defRPr/>
            </a:pPr>
            <a:r>
              <a:rPr lang="en-US" dirty="0">
                <a:latin typeface="Verdana" pitchFamily="34" charset="0"/>
                <a:ea typeface="Verdana" pitchFamily="34" charset="0"/>
                <a:cs typeface="Verdana" pitchFamily="34" charset="0"/>
              </a:rPr>
              <a:t>Hazardous materials response</a:t>
            </a:r>
          </a:p>
          <a:p>
            <a:pPr marL="171450" indent="-171450">
              <a:buFont typeface="Wingdings" pitchFamily="2" charset="2"/>
              <a:buChar char="§"/>
              <a:defRPr/>
            </a:pPr>
            <a:r>
              <a:rPr lang="en-US" dirty="0">
                <a:latin typeface="Verdana" pitchFamily="34" charset="0"/>
                <a:ea typeface="Verdana" pitchFamily="34" charset="0"/>
                <a:cs typeface="Verdana" pitchFamily="34" charset="0"/>
              </a:rPr>
              <a:t>Security issues</a:t>
            </a:r>
          </a:p>
          <a:p>
            <a:pPr>
              <a:defRPr/>
            </a:pPr>
            <a:r>
              <a:rPr lang="en-US" dirty="0">
                <a:latin typeface="Verdana" pitchFamily="34" charset="0"/>
                <a:ea typeface="Verdana" pitchFamily="34" charset="0"/>
                <a:cs typeface="Verdana" pitchFamily="34" charset="0"/>
              </a:rPr>
              <a:t>If planning for fire response view possible situations. These would include fire impact on:</a:t>
            </a:r>
          </a:p>
          <a:p>
            <a:pPr>
              <a:buFont typeface="Wingdings" pitchFamily="2" charset="2"/>
              <a:buChar char="v"/>
              <a:defRPr/>
            </a:pPr>
            <a:r>
              <a:rPr lang="en-US" dirty="0">
                <a:latin typeface="Verdana" pitchFamily="34" charset="0"/>
              </a:rPr>
              <a:t>Structures</a:t>
            </a:r>
          </a:p>
          <a:p>
            <a:pPr>
              <a:buFont typeface="Wingdings" pitchFamily="2" charset="2"/>
              <a:buChar char="v"/>
              <a:defRPr/>
            </a:pPr>
            <a:r>
              <a:rPr lang="en-US" dirty="0">
                <a:latin typeface="Verdana" pitchFamily="34" charset="0"/>
              </a:rPr>
              <a:t> Storage</a:t>
            </a:r>
          </a:p>
          <a:p>
            <a:pPr>
              <a:buFont typeface="Wingdings" pitchFamily="2" charset="2"/>
              <a:buChar char="v"/>
              <a:defRPr/>
            </a:pPr>
            <a:r>
              <a:rPr lang="en-US" dirty="0">
                <a:latin typeface="Verdana" pitchFamily="34" charset="0"/>
              </a:rPr>
              <a:t> Processes</a:t>
            </a:r>
          </a:p>
          <a:p>
            <a:pPr>
              <a:buFont typeface="Wingdings" pitchFamily="2" charset="2"/>
              <a:buChar char="v"/>
              <a:defRPr/>
            </a:pPr>
            <a:r>
              <a:rPr lang="en-US" dirty="0">
                <a:latin typeface="Verdana" pitchFamily="34" charset="0"/>
              </a:rPr>
              <a:t> Manufacturing</a:t>
            </a:r>
          </a:p>
          <a:p>
            <a:pPr>
              <a:buFont typeface="Wingdings" pitchFamily="2" charset="2"/>
              <a:buChar char="v"/>
              <a:defRPr/>
            </a:pPr>
            <a:r>
              <a:rPr lang="en-US" dirty="0">
                <a:latin typeface="Verdana" pitchFamily="34" charset="0"/>
              </a:rPr>
              <a:t> Transport (off-loading materials)</a:t>
            </a:r>
          </a:p>
          <a:p>
            <a:pPr>
              <a:buFont typeface="Wingdings" pitchFamily="2" charset="2"/>
              <a:buChar char="v"/>
              <a:defRPr/>
            </a:pPr>
            <a:r>
              <a:rPr lang="en-US" dirty="0">
                <a:latin typeface="Verdana" pitchFamily="34" charset="0"/>
              </a:rPr>
              <a:t> Labs</a:t>
            </a:r>
          </a:p>
          <a:p>
            <a:pPr>
              <a:buFont typeface="Wingdings" pitchFamily="2" charset="2"/>
              <a:buChar char="v"/>
              <a:defRPr/>
            </a:pPr>
            <a:r>
              <a:rPr lang="en-US" dirty="0">
                <a:latin typeface="Verdana" pitchFamily="34" charset="0"/>
              </a:rPr>
              <a:t> Parking lot</a:t>
            </a:r>
          </a:p>
          <a:p>
            <a:pPr>
              <a:buFont typeface="Wingdings" pitchFamily="2" charset="2"/>
              <a:buChar char="v"/>
              <a:defRPr/>
            </a:pPr>
            <a:r>
              <a:rPr lang="en-US" dirty="0">
                <a:latin typeface="Verdana" pitchFamily="34" charset="0"/>
              </a:rPr>
              <a:t> Adjacent properties</a:t>
            </a:r>
          </a:p>
          <a:p>
            <a:pPr>
              <a:defRPr/>
            </a:pPr>
            <a:r>
              <a:rPr lang="en-US" dirty="0">
                <a:latin typeface="Verdana" pitchFamily="34" charset="0"/>
              </a:rPr>
              <a:t>   exposing yours</a:t>
            </a:r>
          </a:p>
          <a:p>
            <a:pPr>
              <a:defRPr/>
            </a:pPr>
            <a:endParaRPr lang="en-US" dirty="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2A4350-1000-4501-9AE1-4469E8526C7F}"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Hazardous materials spill response may rely on an on-site team, off-site company or combination of both. Where could it happen?</a:t>
            </a:r>
          </a:p>
          <a:p>
            <a:endParaRPr lang="en-US" altLang="en-US"/>
          </a:p>
          <a:p>
            <a:pPr>
              <a:buFont typeface="Wingdings" panose="05000000000000000000" pitchFamily="2" charset="2"/>
              <a:buChar char="§"/>
            </a:pPr>
            <a:r>
              <a:rPr lang="en-US" altLang="en-US">
                <a:latin typeface="Verdana" panose="020B0604030504040204" pitchFamily="34" charset="0"/>
              </a:rPr>
              <a:t>Chemical storage</a:t>
            </a:r>
          </a:p>
          <a:p>
            <a:pPr>
              <a:buFont typeface="Wingdings" panose="05000000000000000000" pitchFamily="2" charset="2"/>
              <a:buChar char="§"/>
            </a:pPr>
            <a:r>
              <a:rPr lang="en-US" altLang="en-US">
                <a:latin typeface="Verdana" panose="020B0604030504040204" pitchFamily="34" charset="0"/>
              </a:rPr>
              <a:t>Processes</a:t>
            </a:r>
          </a:p>
          <a:p>
            <a:pPr>
              <a:buFont typeface="Wingdings" panose="05000000000000000000" pitchFamily="2" charset="2"/>
              <a:buChar char="§"/>
            </a:pPr>
            <a:r>
              <a:rPr lang="en-US" altLang="en-US">
                <a:latin typeface="Verdana" panose="020B0604030504040204" pitchFamily="34" charset="0"/>
              </a:rPr>
              <a:t>Shipping/Receiving</a:t>
            </a:r>
          </a:p>
          <a:p>
            <a:pPr>
              <a:buFont typeface="Wingdings" panose="05000000000000000000" pitchFamily="2" charset="2"/>
              <a:buChar char="§"/>
            </a:pPr>
            <a:r>
              <a:rPr lang="en-US" altLang="en-US">
                <a:latin typeface="Verdana" panose="020B0604030504040204" pitchFamily="34" charset="0"/>
              </a:rPr>
              <a:t>Transportation</a:t>
            </a:r>
          </a:p>
          <a:p>
            <a:pPr>
              <a:buFont typeface="Wingdings" panose="05000000000000000000" pitchFamily="2" charset="2"/>
              <a:buChar char="§"/>
            </a:pPr>
            <a:r>
              <a:rPr lang="en-US" altLang="en-US">
                <a:latin typeface="Verdana" panose="020B0604030504040204" pitchFamily="34" charset="0"/>
              </a:rPr>
              <a:t>Labs</a:t>
            </a:r>
          </a:p>
          <a:p>
            <a:pPr>
              <a:buFont typeface="Wingdings" panose="05000000000000000000" pitchFamily="2" charset="2"/>
              <a:buChar char="§"/>
            </a:pPr>
            <a:r>
              <a:rPr lang="en-US" altLang="en-US">
                <a:latin typeface="Verdana" panose="020B0604030504040204" pitchFamily="34" charset="0"/>
              </a:rPr>
              <a:t>Hazardous waste locations</a:t>
            </a:r>
          </a:p>
          <a:p>
            <a:pPr>
              <a:buFont typeface="Wingdings" panose="05000000000000000000" pitchFamily="2" charset="2"/>
              <a:buChar char="§"/>
            </a:pPr>
            <a:r>
              <a:rPr lang="en-US" altLang="en-US">
                <a:latin typeface="Verdana" panose="020B0604030504040204" pitchFamily="34" charset="0"/>
              </a:rPr>
              <a:t>Manufacturing</a:t>
            </a:r>
          </a:p>
          <a:p>
            <a:pPr>
              <a:buFont typeface="Wingdings" panose="05000000000000000000" pitchFamily="2" charset="2"/>
              <a:buChar char="§"/>
            </a:pPr>
            <a:r>
              <a:rPr lang="en-US" altLang="en-US">
                <a:latin typeface="Verdana" panose="020B0604030504040204" pitchFamily="34" charset="0"/>
              </a:rPr>
              <a:t>Environmental events</a:t>
            </a:r>
          </a:p>
          <a:p>
            <a:pPr>
              <a:buFont typeface="Wingdings" panose="05000000000000000000" pitchFamily="2" charset="2"/>
              <a:buNone/>
            </a:pPr>
            <a:r>
              <a:rPr lang="en-US" altLang="en-US">
                <a:latin typeface="Verdana" panose="020B0604030504040204" pitchFamily="34" charset="0"/>
              </a:rPr>
              <a:t>Does adequate containment exist as an engineered safeguard?</a:t>
            </a:r>
          </a:p>
          <a:p>
            <a:endParaRPr lang="en-US" altLang="en-US"/>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BD3172-D332-4836-B309-99B37E58908F}"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Security issues may arise due to a variety of reasons. Plan against the occurrence.</a:t>
            </a:r>
          </a:p>
          <a:p>
            <a:endParaRPr lang="en-US" altLang="en-US"/>
          </a:p>
          <a:p>
            <a:pPr>
              <a:buFont typeface="Wingdings" panose="05000000000000000000" pitchFamily="2" charset="2"/>
              <a:buChar char="Ø"/>
            </a:pPr>
            <a:r>
              <a:rPr lang="en-US" altLang="en-US">
                <a:latin typeface="Verdana" panose="020B0604030504040204" pitchFamily="34" charset="0"/>
              </a:rPr>
              <a:t>Disgruntled employees</a:t>
            </a:r>
          </a:p>
          <a:p>
            <a:pPr>
              <a:buFont typeface="Wingdings" panose="05000000000000000000" pitchFamily="2" charset="2"/>
              <a:buChar char="Ø"/>
            </a:pPr>
            <a:r>
              <a:rPr lang="en-US" altLang="en-US">
                <a:latin typeface="Verdana" panose="020B0604030504040204" pitchFamily="34" charset="0"/>
              </a:rPr>
              <a:t>Bomb threats</a:t>
            </a:r>
          </a:p>
          <a:p>
            <a:pPr>
              <a:buFont typeface="Wingdings" panose="05000000000000000000" pitchFamily="2" charset="2"/>
              <a:buChar char="Ø"/>
            </a:pPr>
            <a:r>
              <a:rPr lang="en-US" altLang="en-US">
                <a:latin typeface="Verdana" panose="020B0604030504040204" pitchFamily="34" charset="0"/>
              </a:rPr>
              <a:t>Full power outage</a:t>
            </a:r>
          </a:p>
          <a:p>
            <a:pPr>
              <a:buFont typeface="Wingdings" panose="05000000000000000000" pitchFamily="2" charset="2"/>
              <a:buChar char="Ø"/>
            </a:pPr>
            <a:r>
              <a:rPr lang="en-US" altLang="en-US">
                <a:latin typeface="Verdana" panose="020B0604030504040204" pitchFamily="34" charset="0"/>
              </a:rPr>
              <a:t>Control of mass media</a:t>
            </a:r>
          </a:p>
          <a:p>
            <a:pPr>
              <a:buFont typeface="Wingdings" panose="05000000000000000000" pitchFamily="2" charset="2"/>
              <a:buChar char="Ø"/>
            </a:pPr>
            <a:r>
              <a:rPr lang="en-US" altLang="en-US">
                <a:latin typeface="Verdana" panose="020B0604030504040204" pitchFamily="34" charset="0"/>
              </a:rPr>
              <a:t>Access control for off-site responders</a:t>
            </a:r>
          </a:p>
          <a:p>
            <a:pPr>
              <a:buFont typeface="Wingdings" panose="05000000000000000000" pitchFamily="2" charset="2"/>
              <a:buChar char="Ø"/>
            </a:pPr>
            <a:r>
              <a:rPr lang="en-US" altLang="en-US">
                <a:latin typeface="Verdana" panose="020B0604030504040204" pitchFamily="34" charset="0"/>
              </a:rPr>
              <a:t>Demonstrations</a:t>
            </a:r>
          </a:p>
          <a:p>
            <a:pPr>
              <a:buFont typeface="Wingdings" panose="05000000000000000000" pitchFamily="2" charset="2"/>
              <a:buChar char="Ø"/>
            </a:pPr>
            <a:r>
              <a:rPr lang="en-US" altLang="en-US">
                <a:latin typeface="Verdana" panose="020B0604030504040204" pitchFamily="34" charset="0"/>
              </a:rPr>
              <a:t>Securing vacated buildings</a:t>
            </a:r>
          </a:p>
          <a:p>
            <a:endParaRPr lang="en-US" altLang="en-US"/>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1FFB1C-9558-4D7E-8F41-AB78325CC040}"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Develop Command and Control for response. Someone needs to lead the response; some need to constitute the action teams.  Create,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a:latin typeface="Verdana" panose="020B0604030504040204" pitchFamily="34" charset="0"/>
              </a:rPr>
              <a:t> Duty Assignments</a:t>
            </a:r>
          </a:p>
          <a:p>
            <a:pPr>
              <a:buFontTx/>
              <a:buChar char="•"/>
            </a:pPr>
            <a:r>
              <a:rPr lang="en-US" altLang="en-US">
                <a:latin typeface="Verdana" panose="020B0604030504040204" pitchFamily="34" charset="0"/>
              </a:rPr>
              <a:t> Job descriptions</a:t>
            </a:r>
          </a:p>
          <a:p>
            <a:pPr>
              <a:buFontTx/>
              <a:buChar char="•"/>
            </a:pPr>
            <a:r>
              <a:rPr lang="en-US" altLang="en-US">
                <a:latin typeface="Verdana" panose="020B0604030504040204" pitchFamily="34" charset="0"/>
              </a:rPr>
              <a:t> When do they report</a:t>
            </a:r>
          </a:p>
          <a:p>
            <a:pPr>
              <a:buFontTx/>
              <a:buChar char="•"/>
            </a:pPr>
            <a:r>
              <a:rPr lang="en-US" altLang="en-US">
                <a:latin typeface="Verdana" panose="020B0604030504040204" pitchFamily="34" charset="0"/>
              </a:rPr>
              <a:t> Where do they go</a:t>
            </a:r>
          </a:p>
          <a:p>
            <a:pPr>
              <a:buFontTx/>
              <a:buChar char="•"/>
            </a:pPr>
            <a:r>
              <a:rPr lang="en-US" altLang="en-US">
                <a:latin typeface="Verdana" panose="020B0604030504040204" pitchFamily="34" charset="0"/>
              </a:rPr>
              <a:t> To whom do they report</a:t>
            </a:r>
          </a:p>
          <a:p>
            <a:pPr>
              <a:buFontTx/>
              <a:buChar char="•"/>
            </a:pPr>
            <a:r>
              <a:rPr lang="en-US" altLang="en-US">
                <a:latin typeface="Verdana" panose="020B0604030504040204" pitchFamily="34" charset="0"/>
              </a:rPr>
              <a:t> Who reports to them</a:t>
            </a:r>
          </a:p>
          <a:p>
            <a:pPr>
              <a:buFontTx/>
              <a:buChar char="•"/>
            </a:pPr>
            <a:r>
              <a:rPr lang="en-US" altLang="en-US">
                <a:latin typeface="Verdana" panose="020B0604030504040204" pitchFamily="34" charset="0"/>
              </a:rPr>
              <a:t> Radio channels</a:t>
            </a:r>
          </a:p>
          <a:p>
            <a:pPr>
              <a:buFontTx/>
              <a:buChar char="•"/>
            </a:pPr>
            <a:r>
              <a:rPr lang="en-US" altLang="en-US">
                <a:latin typeface="Verdana" panose="020B0604030504040204" pitchFamily="34" charset="0"/>
              </a:rPr>
              <a:t> Adopt terminology common to those responding.</a:t>
            </a:r>
          </a:p>
          <a:p>
            <a:endParaRPr lang="en-US" altLang="en-US"/>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E5DF96-4F73-4BB0-B7A3-D5161DC858A6}"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a:latin typeface="Verdana" pitchFamily="34" charset="0"/>
                <a:ea typeface="Verdana" pitchFamily="34" charset="0"/>
                <a:cs typeface="Verdana" pitchFamily="34" charset="0"/>
              </a:rPr>
              <a:t>Assign emergency titles and requisite duties to each title. Examples include:</a:t>
            </a:r>
          </a:p>
          <a:p>
            <a:pPr>
              <a:defRPr/>
            </a:pPr>
            <a:endParaRPr lang="en-US" dirty="0">
              <a:latin typeface="Verdana" pitchFamily="34" charset="0"/>
              <a:ea typeface="Verdana" pitchFamily="34" charset="0"/>
              <a:cs typeface="Verdana" pitchFamily="34" charset="0"/>
            </a:endParaRPr>
          </a:p>
          <a:p>
            <a:pPr>
              <a:buFont typeface="Arial" charset="0"/>
              <a:buChar char="•"/>
              <a:defRPr/>
            </a:pPr>
            <a:r>
              <a:rPr lang="en-US" dirty="0">
                <a:latin typeface="Verdana" pitchFamily="34" charset="0"/>
                <a:ea typeface="Verdana" pitchFamily="34" charset="0"/>
                <a:cs typeface="Verdana" pitchFamily="34" charset="0"/>
              </a:rPr>
              <a:t>Incident Commander (and Command Staff)</a:t>
            </a:r>
          </a:p>
          <a:p>
            <a:pPr lvl="1">
              <a:buFont typeface="Wingdings" pitchFamily="2" charset="2"/>
              <a:buChar char="q"/>
              <a:defRPr/>
            </a:pPr>
            <a:r>
              <a:rPr lang="en-US" dirty="0">
                <a:latin typeface="Verdana" pitchFamily="34" charset="0"/>
                <a:ea typeface="Verdana" pitchFamily="34" charset="0"/>
                <a:cs typeface="Verdana" pitchFamily="34" charset="0"/>
              </a:rPr>
              <a:t> Safety</a:t>
            </a:r>
          </a:p>
          <a:p>
            <a:pPr lvl="1">
              <a:buFont typeface="Wingdings" pitchFamily="2" charset="2"/>
              <a:buChar char="q"/>
              <a:defRPr/>
            </a:pPr>
            <a:r>
              <a:rPr lang="en-US" dirty="0">
                <a:latin typeface="Verdana" pitchFamily="34" charset="0"/>
                <a:ea typeface="Verdana" pitchFamily="34" charset="0"/>
                <a:cs typeface="Verdana" pitchFamily="34" charset="0"/>
              </a:rPr>
              <a:t> Liaison</a:t>
            </a:r>
          </a:p>
          <a:p>
            <a:pPr lvl="1">
              <a:buFont typeface="Wingdings" pitchFamily="2" charset="2"/>
              <a:buChar char="q"/>
              <a:defRPr/>
            </a:pPr>
            <a:r>
              <a:rPr lang="en-US" dirty="0">
                <a:latin typeface="Verdana" pitchFamily="34" charset="0"/>
                <a:ea typeface="Verdana" pitchFamily="34" charset="0"/>
                <a:cs typeface="Verdana" pitchFamily="34" charset="0"/>
              </a:rPr>
              <a:t> Public Information (PIO)</a:t>
            </a:r>
          </a:p>
          <a:p>
            <a:pPr>
              <a:buFont typeface="Arial" charset="0"/>
              <a:buChar char="•"/>
              <a:defRPr/>
            </a:pPr>
            <a:r>
              <a:rPr lang="en-US" dirty="0">
                <a:latin typeface="Verdana" pitchFamily="34" charset="0"/>
                <a:ea typeface="Verdana" pitchFamily="34" charset="0"/>
                <a:cs typeface="Verdana" pitchFamily="34" charset="0"/>
              </a:rPr>
              <a:t>Operations (and the following are General Staff)</a:t>
            </a:r>
          </a:p>
          <a:p>
            <a:pPr>
              <a:buFont typeface="Arial" charset="0"/>
              <a:buChar char="•"/>
              <a:defRPr/>
            </a:pPr>
            <a:r>
              <a:rPr lang="en-US" dirty="0">
                <a:latin typeface="Verdana" pitchFamily="34" charset="0"/>
                <a:ea typeface="Verdana" pitchFamily="34" charset="0"/>
                <a:cs typeface="Verdana" pitchFamily="34" charset="0"/>
              </a:rPr>
              <a:t>Planning/Intelligence</a:t>
            </a:r>
          </a:p>
          <a:p>
            <a:pPr>
              <a:buFont typeface="Arial" charset="0"/>
              <a:buChar char="•"/>
              <a:defRPr/>
            </a:pPr>
            <a:r>
              <a:rPr lang="en-US" dirty="0">
                <a:latin typeface="Verdana" pitchFamily="34" charset="0"/>
                <a:ea typeface="Verdana" pitchFamily="34" charset="0"/>
                <a:cs typeface="Verdana" pitchFamily="34" charset="0"/>
              </a:rPr>
              <a:t>Logistics</a:t>
            </a:r>
          </a:p>
          <a:p>
            <a:pPr>
              <a:buFont typeface="Arial" charset="0"/>
              <a:buChar char="•"/>
              <a:defRPr/>
            </a:pPr>
            <a:r>
              <a:rPr lang="en-US" dirty="0">
                <a:latin typeface="Verdana" pitchFamily="34" charset="0"/>
                <a:ea typeface="Verdana" pitchFamily="34" charset="0"/>
                <a:cs typeface="Verdana" pitchFamily="34" charset="0"/>
              </a:rPr>
              <a:t>Finance/Administration</a:t>
            </a:r>
          </a:p>
          <a:p>
            <a:pPr>
              <a:defRPr/>
            </a:pPr>
            <a:endParaRPr lang="en-US" dirty="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C439F2-7B5D-4731-A9DB-0AD8118DAD27}"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Most of us are used to emergencies which may be generic.</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Car trouble</a:t>
            </a:r>
          </a:p>
          <a:p>
            <a:pPr lvl="1">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Electrical outage</a:t>
            </a:r>
          </a:p>
          <a:p>
            <a:pPr lvl="1">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Plumbing problems</a:t>
            </a:r>
          </a:p>
          <a:p>
            <a:pPr lvl="1">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General repairs</a:t>
            </a:r>
          </a:p>
          <a:p>
            <a:pPr lvl="1">
              <a:buFont typeface="Wingdings" panose="05000000000000000000" pitchFamily="2" charset="2"/>
              <a:buChar char="§"/>
            </a:pPr>
            <a:r>
              <a:rPr lang="en-US" altLang="en-US">
                <a:latin typeface="Verdana" panose="020B0604030504040204" pitchFamily="34" charset="0"/>
                <a:ea typeface="Verdana" panose="020B0604030504040204" pitchFamily="34" charset="0"/>
                <a:cs typeface="Verdana" panose="020B0604030504040204" pitchFamily="34" charset="0"/>
              </a:rPr>
              <a:t>Other types which are always inconvenient!!</a:t>
            </a:r>
          </a:p>
          <a:p>
            <a:endParaRPr lang="en-US" altLang="en-US"/>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C864D4-7465-4709-A272-ECD688DDC2E2}"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facility, if having an emergency team, will include the action agencies to respond. The team may also include:</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r>
              <a:rPr lang="en-US" altLang="en-US">
                <a:latin typeface="Verdana" panose="020B0604030504040204" pitchFamily="34" charset="0"/>
              </a:rPr>
              <a:t>Sr. Representative of Operations</a:t>
            </a:r>
          </a:p>
          <a:p>
            <a:pPr>
              <a:buFont typeface="Wingdings" panose="05000000000000000000" pitchFamily="2" charset="2"/>
              <a:buChar char="ü"/>
            </a:pPr>
            <a:r>
              <a:rPr lang="en-US" altLang="en-US">
                <a:latin typeface="Verdana" panose="020B0604030504040204" pitchFamily="34" charset="0"/>
              </a:rPr>
              <a:t>Sr. Manager</a:t>
            </a:r>
          </a:p>
          <a:p>
            <a:pPr>
              <a:buFont typeface="Wingdings" panose="05000000000000000000" pitchFamily="2" charset="2"/>
              <a:buChar char="ü"/>
            </a:pPr>
            <a:r>
              <a:rPr lang="en-US" altLang="en-US">
                <a:latin typeface="Verdana" panose="020B0604030504040204" pitchFamily="34" charset="0"/>
              </a:rPr>
              <a:t>Human resources</a:t>
            </a:r>
          </a:p>
          <a:p>
            <a:pPr>
              <a:buFont typeface="Wingdings" panose="05000000000000000000" pitchFamily="2" charset="2"/>
              <a:buChar char="ü"/>
            </a:pPr>
            <a:r>
              <a:rPr lang="en-US" altLang="en-US">
                <a:latin typeface="Verdana" panose="020B0604030504040204" pitchFamily="34" charset="0"/>
              </a:rPr>
              <a:t>Public relations</a:t>
            </a:r>
          </a:p>
          <a:p>
            <a:pPr>
              <a:buFont typeface="Wingdings" panose="05000000000000000000" pitchFamily="2" charset="2"/>
              <a:buChar char="ü"/>
            </a:pPr>
            <a:r>
              <a:rPr lang="en-US" altLang="en-US">
                <a:latin typeface="Verdana" panose="020B0604030504040204" pitchFamily="34" charset="0"/>
              </a:rPr>
              <a:t>Environmental</a:t>
            </a:r>
          </a:p>
          <a:p>
            <a:pPr>
              <a:buFont typeface="Wingdings" panose="05000000000000000000" pitchFamily="2" charset="2"/>
              <a:buChar char="ü"/>
            </a:pPr>
            <a:r>
              <a:rPr lang="en-US" altLang="en-US">
                <a:latin typeface="Verdana" panose="020B0604030504040204" pitchFamily="34" charset="0"/>
              </a:rPr>
              <a:t>Engineering</a:t>
            </a:r>
          </a:p>
          <a:p>
            <a:pPr>
              <a:buFont typeface="Wingdings" panose="05000000000000000000" pitchFamily="2" charset="2"/>
              <a:buChar char="ü"/>
            </a:pPr>
            <a:r>
              <a:rPr lang="en-US" altLang="en-US">
                <a:latin typeface="Verdana" panose="020B0604030504040204" pitchFamily="34" charset="0"/>
              </a:rPr>
              <a:t>Legal</a:t>
            </a:r>
          </a:p>
          <a:p>
            <a:endParaRPr lang="en-US" altLang="en-US"/>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835E78-C0C2-4DE5-B862-167E3719B8E1}"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Your plan should allow for expanding horizontally to include the participation of other agencies.</a:t>
            </a:r>
          </a:p>
          <a:p>
            <a:r>
              <a:rPr lang="en-US" altLang="en-US">
                <a:latin typeface="Verdana" panose="020B0604030504040204" pitchFamily="34" charset="0"/>
                <a:ea typeface="Verdana" panose="020B0604030504040204" pitchFamily="34" charset="0"/>
                <a:cs typeface="Verdana" panose="020B0604030504040204" pitchFamily="34" charset="0"/>
              </a:rPr>
              <a:t>It should also allow vertical expansion with higher agencies.</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As the incident escalates, so will the number and types of agencies involved.</a:t>
            </a:r>
          </a:p>
          <a:p>
            <a:pPr>
              <a:buFont typeface="Wingdings" panose="05000000000000000000" pitchFamily="2" charset="2"/>
              <a:buChar char="§"/>
            </a:pPr>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Provide for such expansion.</a:t>
            </a:r>
          </a:p>
          <a:p>
            <a:endParaRPr lang="en-US" altLang="en-US"/>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8BA093-311D-459C-9ABD-6949FC748AB9}"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expanded ICS (Incident Command System) allows for such expansion.</a:t>
            </a:r>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4D9C9F-73A8-4EEA-8815-D7C899BF6302}"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 dedicated location should serve as the focal point during an incident. This would be the Emergency Operations Center, equipped with:</a:t>
            </a:r>
          </a:p>
          <a:p>
            <a:endParaRPr lang="en-US" altLang="en-US"/>
          </a:p>
          <a:p>
            <a:pPr>
              <a:buFont typeface="Wingdings" panose="05000000000000000000" pitchFamily="2" charset="2"/>
              <a:buChar char="ü"/>
            </a:pPr>
            <a:r>
              <a:rPr lang="en-US" altLang="en-US">
                <a:latin typeface="Verdana" panose="020B0604030504040204" pitchFamily="34" charset="0"/>
              </a:rPr>
              <a:t>Telephones</a:t>
            </a:r>
          </a:p>
          <a:p>
            <a:pPr>
              <a:buFont typeface="Wingdings" panose="05000000000000000000" pitchFamily="2" charset="2"/>
              <a:buChar char="ü"/>
            </a:pPr>
            <a:r>
              <a:rPr lang="en-US" altLang="en-US">
                <a:latin typeface="Verdana" panose="020B0604030504040204" pitchFamily="34" charset="0"/>
              </a:rPr>
              <a:t>Radios</a:t>
            </a:r>
          </a:p>
          <a:p>
            <a:pPr>
              <a:buFont typeface="Wingdings" panose="05000000000000000000" pitchFamily="2" charset="2"/>
              <a:buChar char="ü"/>
            </a:pPr>
            <a:r>
              <a:rPr lang="en-US" altLang="en-US">
                <a:latin typeface="Verdana" panose="020B0604030504040204" pitchFamily="34" charset="0"/>
              </a:rPr>
              <a:t>Tables/chairs</a:t>
            </a:r>
          </a:p>
          <a:p>
            <a:pPr>
              <a:buFont typeface="Wingdings" panose="05000000000000000000" pitchFamily="2" charset="2"/>
              <a:buChar char="ü"/>
            </a:pPr>
            <a:r>
              <a:rPr lang="en-US" altLang="en-US">
                <a:latin typeface="Verdana" panose="020B0604030504040204" pitchFamily="34" charset="0"/>
              </a:rPr>
              <a:t>White boards</a:t>
            </a:r>
          </a:p>
          <a:p>
            <a:pPr>
              <a:buFont typeface="Wingdings" panose="05000000000000000000" pitchFamily="2" charset="2"/>
              <a:buChar char="ü"/>
            </a:pPr>
            <a:r>
              <a:rPr lang="en-US" altLang="en-US">
                <a:latin typeface="Verdana" panose="020B0604030504040204" pitchFamily="34" charset="0"/>
              </a:rPr>
              <a:t>Lighting</a:t>
            </a:r>
          </a:p>
          <a:p>
            <a:pPr>
              <a:buFont typeface="Wingdings" panose="05000000000000000000" pitchFamily="2" charset="2"/>
              <a:buChar char="ü"/>
            </a:pPr>
            <a:r>
              <a:rPr lang="en-US" altLang="en-US">
                <a:latin typeface="Verdana" panose="020B0604030504040204" pitchFamily="34" charset="0"/>
              </a:rPr>
              <a:t>Backup generator</a:t>
            </a:r>
          </a:p>
          <a:p>
            <a:endParaRPr lang="en-US" altLang="en-US">
              <a:latin typeface="Verdana" panose="020B0604030504040204" pitchFamily="34" charset="0"/>
            </a:endParaRPr>
          </a:p>
          <a:p>
            <a:r>
              <a:rPr lang="en-US" altLang="en-US">
                <a:latin typeface="Verdana" panose="020B0604030504040204" pitchFamily="34" charset="0"/>
              </a:rPr>
              <a:t>This allows leadership and support to be away from the high-stress areas of the event. Locate agencies with similar missions in close proximity.</a:t>
            </a:r>
          </a:p>
          <a:p>
            <a:endParaRPr lang="en-US" altLang="en-US"/>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DBD4AA-08D4-4DE0-B3F4-3676DBB392A6}"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Your plan may wish to assign an initial “start point” regarding its initial magnitude or threat as well as the types and number of agencies required to respond.</a:t>
            </a:r>
          </a:p>
          <a:p>
            <a:r>
              <a:rPr lang="en-US" altLang="en-US">
                <a:latin typeface="Verdana" panose="020B0604030504040204" pitchFamily="34" charset="0"/>
                <a:ea typeface="Verdana" panose="020B0604030504040204" pitchFamily="34" charset="0"/>
                <a:cs typeface="Verdana" panose="020B0604030504040204" pitchFamily="34" charset="0"/>
              </a:rPr>
              <a:t>The nuclear industry uses the 4 level method:</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Unusual Event</a:t>
            </a:r>
          </a:p>
          <a:p>
            <a:pPr>
              <a:buFont typeface="Wingdings" panose="05000000000000000000" pitchFamily="2" charset="2"/>
              <a:buChar char="q"/>
            </a:pPr>
            <a:r>
              <a:rPr lang="en-US" altLang="en-US">
                <a:latin typeface="Verdana" panose="020B0604030504040204" pitchFamily="34" charset="0"/>
              </a:rPr>
              <a:t> Alert</a:t>
            </a:r>
          </a:p>
          <a:p>
            <a:pPr>
              <a:buFont typeface="Wingdings" panose="05000000000000000000" pitchFamily="2" charset="2"/>
              <a:buChar char="q"/>
            </a:pPr>
            <a:r>
              <a:rPr lang="en-US" altLang="en-US">
                <a:latin typeface="Verdana" panose="020B0604030504040204" pitchFamily="34" charset="0"/>
              </a:rPr>
              <a:t> Site Emergency</a:t>
            </a:r>
          </a:p>
          <a:p>
            <a:pPr>
              <a:buFont typeface="Wingdings" panose="05000000000000000000" pitchFamily="2" charset="2"/>
              <a:buChar char="q"/>
            </a:pPr>
            <a:r>
              <a:rPr lang="en-US" altLang="en-US">
                <a:latin typeface="Verdana" panose="020B0604030504040204" pitchFamily="34" charset="0"/>
              </a:rPr>
              <a:t> General Emergency</a:t>
            </a:r>
          </a:p>
          <a:p>
            <a:pPr>
              <a:buFont typeface="Wingdings" panose="05000000000000000000" pitchFamily="2" charset="2"/>
              <a:buChar char="q"/>
            </a:pPr>
            <a:endParaRPr lang="en-US" altLang="en-US">
              <a:latin typeface="Verdana" panose="020B0604030504040204" pitchFamily="34" charset="0"/>
            </a:endParaRPr>
          </a:p>
          <a:p>
            <a:r>
              <a:rPr lang="en-US" altLang="en-US" b="1">
                <a:latin typeface="Verdana" panose="020B0604030504040204" pitchFamily="34" charset="0"/>
              </a:rPr>
              <a:t>Note</a:t>
            </a:r>
            <a:r>
              <a:rPr lang="en-US" altLang="en-US">
                <a:latin typeface="Verdana" panose="020B0604030504040204" pitchFamily="34" charset="0"/>
              </a:rPr>
              <a:t>: You may also reduce the number of levels to three (3), i.e.</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Level I</a:t>
            </a:r>
          </a:p>
          <a:p>
            <a:pPr>
              <a:buFont typeface="Wingdings" panose="05000000000000000000" pitchFamily="2" charset="2"/>
              <a:buChar char="q"/>
            </a:pPr>
            <a:r>
              <a:rPr lang="en-US" altLang="en-US">
                <a:latin typeface="Verdana" panose="020B0604030504040204" pitchFamily="34" charset="0"/>
              </a:rPr>
              <a:t> Level II</a:t>
            </a:r>
          </a:p>
          <a:p>
            <a:pPr>
              <a:buFont typeface="Wingdings" panose="05000000000000000000" pitchFamily="2" charset="2"/>
              <a:buChar char="q"/>
            </a:pPr>
            <a:r>
              <a:rPr lang="en-US" altLang="en-US">
                <a:latin typeface="Verdana" panose="020B0604030504040204" pitchFamily="34" charset="0"/>
              </a:rPr>
              <a:t> Level III</a:t>
            </a:r>
          </a:p>
          <a:p>
            <a:endParaRPr lang="en-US" altLang="en-US"/>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6E1B8B-F9FB-492A-B847-D19442639486}"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Base the event classification on:</a:t>
            </a:r>
          </a:p>
          <a:p>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Severity of event to people.</a:t>
            </a:r>
          </a:p>
          <a:p>
            <a:pPr>
              <a:buFont typeface="Wingdings" panose="05000000000000000000" pitchFamily="2" charset="2"/>
              <a:buChar char="Ø"/>
            </a:pPr>
            <a:r>
              <a:rPr lang="en-US" altLang="en-US">
                <a:latin typeface="Verdana" panose="020B0604030504040204" pitchFamily="34" charset="0"/>
              </a:rPr>
              <a:t> Severity to facility; physically or operationally.</a:t>
            </a:r>
          </a:p>
          <a:p>
            <a:pPr>
              <a:buFont typeface="Wingdings" panose="05000000000000000000" pitchFamily="2" charset="2"/>
              <a:buChar char="Ø"/>
            </a:pPr>
            <a:r>
              <a:rPr lang="en-US" altLang="en-US">
                <a:latin typeface="Verdana" panose="020B0604030504040204" pitchFamily="34" charset="0"/>
              </a:rPr>
              <a:t> Potential of condition to spread.</a:t>
            </a:r>
          </a:p>
          <a:p>
            <a:pPr>
              <a:buFont typeface="Wingdings" panose="05000000000000000000" pitchFamily="2" charset="2"/>
              <a:buChar char="Ø"/>
            </a:pPr>
            <a:r>
              <a:rPr lang="en-US" altLang="en-US">
                <a:latin typeface="Verdana" panose="020B0604030504040204" pitchFamily="34" charset="0"/>
              </a:rPr>
              <a:t> Effort/resources required to control event.</a:t>
            </a:r>
          </a:p>
          <a:p>
            <a:pPr>
              <a:buFont typeface="Wingdings" panose="05000000000000000000" pitchFamily="2" charset="2"/>
              <a:buChar char="Ø"/>
            </a:pPr>
            <a:r>
              <a:rPr lang="en-US" altLang="en-US">
                <a:latin typeface="Verdana" panose="020B0604030504040204" pitchFamily="34" charset="0"/>
              </a:rPr>
              <a:t> Effect event has on the surrounding community.</a:t>
            </a:r>
          </a:p>
          <a:p>
            <a:pPr>
              <a:buFont typeface="Wingdings" panose="05000000000000000000" pitchFamily="2" charset="2"/>
              <a:buChar char="Ø"/>
            </a:pPr>
            <a:r>
              <a:rPr lang="en-US" altLang="en-US">
                <a:latin typeface="Verdana" panose="020B0604030504040204" pitchFamily="34" charset="0"/>
              </a:rPr>
              <a:t> Number and type of additional agencies affected by the event.</a:t>
            </a:r>
          </a:p>
          <a:p>
            <a:endParaRPr lang="en-US" altLang="en-US"/>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49AA1E-B0E2-4682-95A3-9D4644D484E6}"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 Unusual Event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rPr>
              <a:t>Conditions or criteria for use might be, “An event has occurred on the facility but does not affect:</a:t>
            </a:r>
          </a:p>
          <a:p>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	Personnel safety</a:t>
            </a:r>
          </a:p>
          <a:p>
            <a:pPr>
              <a:buFont typeface="Wingdings" panose="05000000000000000000" pitchFamily="2" charset="2"/>
              <a:buChar char="v"/>
            </a:pPr>
            <a:r>
              <a:rPr lang="en-US" altLang="en-US">
                <a:latin typeface="Verdana" panose="020B0604030504040204" pitchFamily="34" charset="0"/>
              </a:rPr>
              <a:t>	Public safety</a:t>
            </a:r>
          </a:p>
          <a:p>
            <a:pPr>
              <a:buFont typeface="Wingdings" panose="05000000000000000000" pitchFamily="2" charset="2"/>
              <a:buChar char="v"/>
            </a:pPr>
            <a:r>
              <a:rPr lang="en-US" altLang="en-US">
                <a:latin typeface="Verdana" panose="020B0604030504040204" pitchFamily="34" charset="0"/>
              </a:rPr>
              <a:t>	The operation of the facility</a:t>
            </a:r>
          </a:p>
          <a:p>
            <a:endParaRPr lang="en-US" altLang="en-US">
              <a:latin typeface="Verdana" panose="020B0604030504040204" pitchFamily="34" charset="0"/>
            </a:endParaRPr>
          </a:p>
          <a:p>
            <a:r>
              <a:rPr lang="en-US" altLang="en-US">
                <a:latin typeface="Verdana" panose="020B0604030504040204" pitchFamily="34" charset="0"/>
              </a:rPr>
              <a:t>On-site emergency responders only:</a:t>
            </a:r>
          </a:p>
          <a:p>
            <a:pPr>
              <a:buFont typeface="Courier New" panose="02070309020205020404" pitchFamily="49" charset="0"/>
              <a:buChar char="o"/>
            </a:pPr>
            <a:r>
              <a:rPr lang="en-US" altLang="en-US">
                <a:latin typeface="Verdana" panose="020B0604030504040204" pitchFamily="34" charset="0"/>
              </a:rPr>
              <a:t> Fire Brigade</a:t>
            </a:r>
          </a:p>
          <a:p>
            <a:pPr>
              <a:buFont typeface="Courier New" panose="02070309020205020404" pitchFamily="49" charset="0"/>
              <a:buChar char="o"/>
            </a:pPr>
            <a:r>
              <a:rPr lang="en-US" altLang="en-US">
                <a:latin typeface="Verdana" panose="020B0604030504040204" pitchFamily="34" charset="0"/>
              </a:rPr>
              <a:t> First Aid Squad</a:t>
            </a:r>
          </a:p>
          <a:p>
            <a:pPr>
              <a:buFont typeface="Courier New" panose="02070309020205020404" pitchFamily="49" charset="0"/>
              <a:buChar char="o"/>
            </a:pPr>
            <a:r>
              <a:rPr lang="en-US" altLang="en-US">
                <a:latin typeface="Verdana" panose="020B0604030504040204" pitchFamily="34" charset="0"/>
              </a:rPr>
              <a:t> HazMat Team”</a:t>
            </a:r>
          </a:p>
          <a:p>
            <a:endParaRPr lang="en-US" altLang="en-US"/>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FEE88D-0CA1-4BFE-9E2C-4ADDB82D2B3E}"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Alert level</a:t>
            </a:r>
            <a:r>
              <a:rPr lang="en-US" altLang="en-US"/>
              <a:t> </a:t>
            </a:r>
          </a:p>
          <a:p>
            <a:endParaRPr lang="en-US" altLang="en-US">
              <a:latin typeface="Verdana" panose="020B0604030504040204" pitchFamily="34" charset="0"/>
            </a:endParaRPr>
          </a:p>
          <a:p>
            <a:r>
              <a:rPr lang="en-US" altLang="en-US">
                <a:latin typeface="Verdana" panose="020B0604030504040204" pitchFamily="34" charset="0"/>
              </a:rPr>
              <a:t>Conditions for use may be, “An event has occurred on the facility minimally affecting:</a:t>
            </a:r>
          </a:p>
          <a:p>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	Personnel safety</a:t>
            </a:r>
          </a:p>
          <a:p>
            <a:pPr>
              <a:buFont typeface="Wingdings" panose="05000000000000000000" pitchFamily="2" charset="2"/>
              <a:buChar char="v"/>
            </a:pPr>
            <a:r>
              <a:rPr lang="en-US" altLang="en-US">
                <a:latin typeface="Verdana" panose="020B0604030504040204" pitchFamily="34" charset="0"/>
              </a:rPr>
              <a:t>	Public safety</a:t>
            </a:r>
          </a:p>
          <a:p>
            <a:pPr>
              <a:buFont typeface="Wingdings" panose="05000000000000000000" pitchFamily="2" charset="2"/>
              <a:buChar char="v"/>
            </a:pPr>
            <a:r>
              <a:rPr lang="en-US" altLang="en-US">
                <a:latin typeface="Verdana" panose="020B0604030504040204" pitchFamily="34" charset="0"/>
              </a:rPr>
              <a:t>	The operation of the facility</a:t>
            </a:r>
          </a:p>
          <a:p>
            <a:endParaRPr lang="en-US" altLang="en-US">
              <a:latin typeface="Verdana" panose="020B0604030504040204" pitchFamily="34" charset="0"/>
            </a:endParaRPr>
          </a:p>
          <a:p>
            <a:r>
              <a:rPr lang="en-US" altLang="en-US">
                <a:latin typeface="Verdana" panose="020B0604030504040204" pitchFamily="34" charset="0"/>
              </a:rPr>
              <a:t>On-site emergency responders with possibility of off-site responders.”</a:t>
            </a:r>
          </a:p>
          <a:p>
            <a:endParaRPr lang="en-US" altLang="en-US"/>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AD52C2-6A47-431C-863C-92D6CAB0DE63}" type="slidenum">
              <a:rPr lang="en-US" altLang="en-US"/>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Site Emergency</a:t>
            </a:r>
          </a:p>
          <a:p>
            <a:endParaRPr lang="en-US" altLang="en-US">
              <a:latin typeface="Verdana" panose="020B0604030504040204" pitchFamily="34" charset="0"/>
            </a:endParaRPr>
          </a:p>
          <a:p>
            <a:r>
              <a:rPr lang="en-US" altLang="en-US">
                <a:latin typeface="Verdana" panose="020B0604030504040204" pitchFamily="34" charset="0"/>
              </a:rPr>
              <a:t>Conditions for use, “An event has occurred on the facility which may greatly affect:</a:t>
            </a:r>
          </a:p>
          <a:p>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	Personnel safety</a:t>
            </a:r>
          </a:p>
          <a:p>
            <a:pPr>
              <a:buFont typeface="Wingdings" panose="05000000000000000000" pitchFamily="2" charset="2"/>
              <a:buChar char="v"/>
            </a:pPr>
            <a:r>
              <a:rPr lang="en-US" altLang="en-US">
                <a:latin typeface="Verdana" panose="020B0604030504040204" pitchFamily="34" charset="0"/>
              </a:rPr>
              <a:t>	Off-site public</a:t>
            </a:r>
          </a:p>
          <a:p>
            <a:pPr>
              <a:buFont typeface="Wingdings" panose="05000000000000000000" pitchFamily="2" charset="2"/>
              <a:buChar char="v"/>
            </a:pPr>
            <a:r>
              <a:rPr lang="en-US" altLang="en-US">
                <a:latin typeface="Verdana" panose="020B0604030504040204" pitchFamily="34" charset="0"/>
              </a:rPr>
              <a:t>	The operation of the facility</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On-site emergency responders along with off-site emergency responders.</a:t>
            </a:r>
          </a:p>
          <a:p>
            <a:pPr>
              <a:buFont typeface="Courier New" panose="02070309020205020404" pitchFamily="49" charset="0"/>
              <a:buChar char="o"/>
            </a:pPr>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Event may be of long duration.</a:t>
            </a:r>
          </a:p>
          <a:p>
            <a:pPr>
              <a:buFont typeface="Courier New" panose="02070309020205020404" pitchFamily="49" charset="0"/>
              <a:buChar char="o"/>
            </a:pPr>
            <a:r>
              <a:rPr lang="en-US" altLang="en-US">
                <a:latin typeface="Verdana" panose="020B0604030504040204" pitchFamily="34" charset="0"/>
              </a:rPr>
              <a:t> Evacuation may be required.”</a:t>
            </a:r>
          </a:p>
          <a:p>
            <a:endParaRPr lang="en-US" altLang="en-US"/>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3759AD-6242-4435-87DE-373887E45A50}"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 General Emergency is the highest magnitude for an event,</a:t>
            </a:r>
          </a:p>
          <a:p>
            <a:endParaRPr lang="en-US" altLang="en-US"/>
          </a:p>
          <a:p>
            <a:r>
              <a:rPr lang="en-US" altLang="en-US">
                <a:latin typeface="Verdana" panose="020B0604030504040204" pitchFamily="34" charset="0"/>
              </a:rPr>
              <a:t>Conditions for use, “An event has occurred on the facility posing an imminent threat to:</a:t>
            </a:r>
          </a:p>
          <a:p>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	Site Personnel</a:t>
            </a:r>
          </a:p>
          <a:p>
            <a:pPr>
              <a:buFont typeface="Wingdings" panose="05000000000000000000" pitchFamily="2" charset="2"/>
              <a:buChar char="v"/>
            </a:pPr>
            <a:r>
              <a:rPr lang="en-US" altLang="en-US">
                <a:latin typeface="Verdana" panose="020B0604030504040204" pitchFamily="34" charset="0"/>
              </a:rPr>
              <a:t>	Off-site Public Safety</a:t>
            </a:r>
          </a:p>
          <a:p>
            <a:pPr>
              <a:buFont typeface="Wingdings" panose="05000000000000000000" pitchFamily="2" charset="2"/>
              <a:buChar char="v"/>
            </a:pPr>
            <a:r>
              <a:rPr lang="en-US" altLang="en-US">
                <a:latin typeface="Verdana" panose="020B0604030504040204" pitchFamily="34" charset="0"/>
              </a:rPr>
              <a:t>	The operation of the facility</a:t>
            </a:r>
          </a:p>
          <a:p>
            <a:endParaRPr lang="en-US" altLang="en-US">
              <a:latin typeface="Verdana" panose="020B0604030504040204" pitchFamily="34" charset="0"/>
            </a:endParaRPr>
          </a:p>
          <a:p>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On-site emergency responders along with off-site emergency responders.</a:t>
            </a:r>
          </a:p>
          <a:p>
            <a:endParaRPr lang="en-US" altLang="en-US">
              <a:latin typeface="Verdana" panose="020B0604030504040204" pitchFamily="34" charset="0"/>
            </a:endParaRPr>
          </a:p>
          <a:p>
            <a:r>
              <a:rPr lang="en-US" altLang="en-US">
                <a:latin typeface="Verdana" panose="020B0604030504040204" pitchFamily="34" charset="0"/>
                <a:cs typeface="Times New Roman" panose="02020603050405020304" pitchFamily="18" charset="0"/>
              </a:rPr>
              <a:t>•   </a:t>
            </a:r>
            <a:r>
              <a:rPr lang="en-US" altLang="en-US">
                <a:latin typeface="Verdana" panose="020B0604030504040204" pitchFamily="34" charset="0"/>
              </a:rPr>
              <a:t>Event will require extreme actions to stabilize.”</a:t>
            </a:r>
            <a:endParaRPr lang="en-US" altLang="en-US"/>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A4AC2F-7C9D-4431-B124-C14D95EAFCE4}" type="slidenum">
              <a:rPr lang="en-US" altLang="en-US"/>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Types of emergencies fall into 2 general categories for planning purposes:</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ea typeface="Verdana" pitchFamily="34" charset="0"/>
                <a:cs typeface="Verdana" pitchFamily="34" charset="0"/>
              </a:rPr>
              <a:t>Natural and</a:t>
            </a:r>
          </a:p>
          <a:p>
            <a:pPr marL="171450" indent="-171450">
              <a:buFont typeface="Wingdings" pitchFamily="2" charset="2"/>
              <a:buChar char="§"/>
              <a:defRPr/>
            </a:pPr>
            <a:r>
              <a:rPr lang="en-US" dirty="0">
                <a:latin typeface="Verdana" pitchFamily="34" charset="0"/>
                <a:ea typeface="Verdana" pitchFamily="34" charset="0"/>
                <a:cs typeface="Verdana" pitchFamily="34" charset="0"/>
              </a:rPr>
              <a:t>Man-made</a:t>
            </a:r>
          </a:p>
          <a:p>
            <a:pPr>
              <a:buFont typeface="Wingdings" pitchFamily="2" charset="2"/>
              <a:buNone/>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Even the small incidents can disrupt like the large ones!</a:t>
            </a:r>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78ACB5-CDDF-4314-BB31-103159898D8A}"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Complex events require more complex communications than just dialing 911!</a:t>
            </a:r>
          </a:p>
          <a:p>
            <a:endParaRPr lang="en-US" altLang="en-US"/>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A715FF-CBD4-4A34-9893-BBD9395018D4}" type="slidenum">
              <a:rPr lang="en-US" altLang="en-US"/>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You may want to,</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Provide direct lines.</a:t>
            </a:r>
          </a:p>
          <a:p>
            <a:pPr>
              <a:buFont typeface="Wingdings" panose="05000000000000000000" pitchFamily="2" charset="2"/>
              <a:buChar char="q"/>
            </a:pPr>
            <a:r>
              <a:rPr lang="en-US" altLang="en-US">
                <a:latin typeface="Verdana" panose="020B0604030504040204" pitchFamily="34" charset="0"/>
              </a:rPr>
              <a:t> Alternate means.</a:t>
            </a:r>
          </a:p>
          <a:p>
            <a:pPr>
              <a:buFont typeface="Wingdings" panose="05000000000000000000" pitchFamily="2" charset="2"/>
              <a:buChar char="q"/>
            </a:pPr>
            <a:r>
              <a:rPr lang="en-US" altLang="en-US">
                <a:latin typeface="Verdana" panose="020B0604030504040204" pitchFamily="34" charset="0"/>
              </a:rPr>
              <a:t> “Rumor Hotlines”</a:t>
            </a:r>
          </a:p>
          <a:p>
            <a:pPr>
              <a:buFont typeface="Wingdings" panose="05000000000000000000" pitchFamily="2" charset="2"/>
              <a:buChar char="q"/>
            </a:pPr>
            <a:r>
              <a:rPr lang="en-US" altLang="en-US">
                <a:latin typeface="Verdana" panose="020B0604030504040204" pitchFamily="34" charset="0"/>
              </a:rPr>
              <a:t> Each person’s problem is the </a:t>
            </a:r>
            <a:r>
              <a:rPr lang="en-US" altLang="en-US" u="sng">
                <a:latin typeface="Verdana" panose="020B0604030504040204" pitchFamily="34" charset="0"/>
              </a:rPr>
              <a:t>most important</a:t>
            </a:r>
            <a:r>
              <a:rPr lang="en-US" altLang="en-US">
                <a:latin typeface="Verdana" panose="020B0604030504040204" pitchFamily="34" charset="0"/>
              </a:rPr>
              <a:t> during an emergency.</a:t>
            </a:r>
          </a:p>
          <a:p>
            <a:pPr>
              <a:buFont typeface="Wingdings" panose="05000000000000000000" pitchFamily="2" charset="2"/>
              <a:buChar char="q"/>
            </a:pPr>
            <a:r>
              <a:rPr lang="en-US" altLang="en-US">
                <a:latin typeface="Verdana" panose="020B0604030504040204" pitchFamily="34" charset="0"/>
              </a:rPr>
              <a:t> Create filters and distribution methods to direct calls to the proper action agency.</a:t>
            </a:r>
          </a:p>
          <a:p>
            <a:pPr>
              <a:buFont typeface="Wingdings" panose="05000000000000000000" pitchFamily="2" charset="2"/>
              <a:buChar char="q"/>
            </a:pPr>
            <a:r>
              <a:rPr lang="en-US" altLang="en-US">
                <a:latin typeface="Verdana" panose="020B0604030504040204" pitchFamily="34" charset="0"/>
              </a:rPr>
              <a:t> Log all messages</a:t>
            </a:r>
            <a:r>
              <a:rPr lang="en-US" altLang="en-US"/>
              <a:t> </a:t>
            </a:r>
            <a:r>
              <a:rPr lang="en-US" altLang="en-US">
                <a:latin typeface="Verdana" panose="020B0604030504040204" pitchFamily="34" charset="0"/>
                <a:ea typeface="Verdana" panose="020B0604030504040204" pitchFamily="34" charset="0"/>
                <a:cs typeface="Verdana" panose="020B0604030504040204" pitchFamily="34" charset="0"/>
              </a:rPr>
              <a:t>and provide for checking if requested actions were completed.</a:t>
            </a:r>
          </a:p>
          <a:p>
            <a:endParaRPr lang="en-US" altLang="en-US"/>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890648-3D24-4FDE-836B-38981FB8A90E}"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Alternate communications might be required from other sources.</a:t>
            </a:r>
          </a:p>
          <a:p>
            <a:endParaRPr lang="en-US" altLang="en-US"/>
          </a:p>
          <a:p>
            <a:pPr>
              <a:buFont typeface="Courier New" panose="02070309020205020404" pitchFamily="49" charset="0"/>
              <a:buChar char="o"/>
            </a:pPr>
            <a:r>
              <a:rPr lang="en-US" altLang="en-US">
                <a:latin typeface="Verdana" panose="020B0604030504040204" pitchFamily="34" charset="0"/>
              </a:rPr>
              <a:t> CB clubs.</a:t>
            </a:r>
          </a:p>
          <a:p>
            <a:pPr>
              <a:buFont typeface="Courier New" panose="02070309020205020404" pitchFamily="49" charset="0"/>
              <a:buChar char="o"/>
            </a:pPr>
            <a:r>
              <a:rPr lang="en-US" altLang="en-US">
                <a:latin typeface="Verdana" panose="020B0604030504040204" pitchFamily="34" charset="0"/>
              </a:rPr>
              <a:t> Radio clubs.</a:t>
            </a:r>
          </a:p>
          <a:p>
            <a:pPr>
              <a:buFont typeface="Courier New" panose="02070309020205020404" pitchFamily="49" charset="0"/>
              <a:buChar char="o"/>
            </a:pPr>
            <a:r>
              <a:rPr lang="en-US" altLang="en-US">
                <a:latin typeface="Verdana" panose="020B0604030504040204" pitchFamily="34" charset="0"/>
              </a:rPr>
              <a:t> Former military staff.</a:t>
            </a:r>
          </a:p>
          <a:p>
            <a:pPr>
              <a:buFont typeface="Courier New" panose="02070309020205020404" pitchFamily="49" charset="0"/>
              <a:buChar char="o"/>
            </a:pPr>
            <a:r>
              <a:rPr lang="en-US" altLang="en-US">
                <a:latin typeface="Verdana" panose="020B0604030504040204" pitchFamily="34" charset="0"/>
              </a:rPr>
              <a:t> EBS contacts.</a:t>
            </a:r>
          </a:p>
          <a:p>
            <a:pPr>
              <a:buFont typeface="Courier New" panose="02070309020205020404" pitchFamily="49" charset="0"/>
              <a:buChar char="o"/>
            </a:pPr>
            <a:r>
              <a:rPr lang="en-US" altLang="en-US">
                <a:latin typeface="Verdana" panose="020B0604030504040204" pitchFamily="34" charset="0"/>
              </a:rPr>
              <a:t> Assign a Communications Coordinator and alternate to deal with this in planning and operations phase.</a:t>
            </a:r>
            <a:endParaRPr lang="en-US" altLang="en-US"/>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F03A3E-04E8-4E31-BAD8-6435738B7CEA}"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During an emergency is no time to find phone numbers or identify responsible persons.</a:t>
            </a:r>
          </a:p>
          <a:p>
            <a:endParaRPr lang="en-US" altLang="en-US">
              <a:latin typeface="Verdana" panose="020B0604030504040204" pitchFamily="34" charset="0"/>
            </a:endParaRPr>
          </a:p>
          <a:p>
            <a:r>
              <a:rPr lang="en-US" altLang="en-US">
                <a:latin typeface="Verdana" panose="020B0604030504040204" pitchFamily="34" charset="0"/>
              </a:rPr>
              <a:t>Establish these lists during planning, mindful to designate alternates should the primary be absent during an event.</a:t>
            </a:r>
          </a:p>
          <a:p>
            <a:r>
              <a:rPr lang="en-US" altLang="en-US">
                <a:latin typeface="Verdana" panose="020B0604030504040204" pitchFamily="34" charset="0"/>
              </a:rPr>
              <a:t> </a:t>
            </a:r>
          </a:p>
          <a:p>
            <a:r>
              <a:rPr lang="en-US" altLang="en-US">
                <a:latin typeface="Verdana" panose="020B0604030504040204" pitchFamily="34" charset="0"/>
              </a:rPr>
              <a:t>Update lists when persons vacate their assignment.</a:t>
            </a:r>
            <a:endParaRPr lang="en-US" altLang="en-US"/>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73C683-D1DE-4191-B4BF-AF10EAD6D86D}"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Determine resource requirements depending on type of event and create a list or index.</a:t>
            </a:r>
          </a:p>
          <a:p>
            <a:endParaRPr lang="en-US" altLang="en-US">
              <a:latin typeface="Verdana" panose="020B0604030504040204" pitchFamily="34" charset="0"/>
            </a:endParaRPr>
          </a:p>
          <a:p>
            <a:r>
              <a:rPr lang="en-US" altLang="en-US">
                <a:latin typeface="Verdana" panose="020B0604030504040204" pitchFamily="34" charset="0"/>
              </a:rPr>
              <a:t>Obtain the needed resources and make agreements to use them during an event.</a:t>
            </a:r>
          </a:p>
          <a:p>
            <a:endParaRPr lang="en-US" altLang="en-US">
              <a:latin typeface="Verdana" panose="020B0604030504040204" pitchFamily="34" charset="0"/>
            </a:endParaRPr>
          </a:p>
          <a:p>
            <a:r>
              <a:rPr lang="en-US" altLang="en-US">
                <a:latin typeface="Verdana" panose="020B0604030504040204" pitchFamily="34" charset="0"/>
              </a:rPr>
              <a:t>Do not wait for an event before you make these response arrangements.</a:t>
            </a:r>
          </a:p>
          <a:p>
            <a:endParaRPr lang="en-US" altLang="en-US"/>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701BE8-B59C-49C6-8BB0-DB2A3E9A7259}"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Action Plans encapsulate response requirements for a particular incident. They detail who will respond and control efforts required.</a:t>
            </a:r>
          </a:p>
          <a:p>
            <a:endParaRPr lang="en-US" altLang="en-US"/>
          </a:p>
          <a:p>
            <a:pPr>
              <a:buFontTx/>
              <a:buChar char="•"/>
            </a:pPr>
            <a:r>
              <a:rPr lang="en-US" altLang="en-US">
                <a:latin typeface="Verdana" panose="020B0604030504040204" pitchFamily="34" charset="0"/>
              </a:rPr>
              <a:t> Assign an AP Number.</a:t>
            </a:r>
          </a:p>
          <a:p>
            <a:pPr>
              <a:buFontTx/>
              <a:buChar char="•"/>
            </a:pPr>
            <a:r>
              <a:rPr lang="en-US" altLang="en-US">
                <a:latin typeface="Verdana" panose="020B0604030504040204" pitchFamily="34" charset="0"/>
              </a:rPr>
              <a:t> Assign an initial event magnitude.</a:t>
            </a:r>
          </a:p>
          <a:p>
            <a:pPr>
              <a:buFontTx/>
              <a:buChar char="•"/>
            </a:pPr>
            <a:r>
              <a:rPr lang="en-US" altLang="en-US">
                <a:latin typeface="Verdana" panose="020B0604030504040204" pitchFamily="34" charset="0"/>
              </a:rPr>
              <a:t> Criteria for Implementing.</a:t>
            </a:r>
          </a:p>
          <a:p>
            <a:pPr>
              <a:buFontTx/>
              <a:buChar char="•"/>
            </a:pPr>
            <a:r>
              <a:rPr lang="en-US" altLang="en-US">
                <a:latin typeface="Verdana" panose="020B0604030504040204" pitchFamily="34" charset="0"/>
              </a:rPr>
              <a:t> Checklist, by action agency, of those tasks to be implemented.</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Initial call-outs</a:t>
            </a:r>
          </a:p>
          <a:p>
            <a:pPr>
              <a:buFont typeface="Wingdings" panose="05000000000000000000" pitchFamily="2" charset="2"/>
              <a:buChar char="q"/>
            </a:pPr>
            <a:r>
              <a:rPr lang="en-US" altLang="en-US">
                <a:latin typeface="Verdana" panose="020B0604030504040204" pitchFamily="34" charset="0"/>
              </a:rPr>
              <a:t> Procedures to be reviewed</a:t>
            </a:r>
          </a:p>
          <a:p>
            <a:pPr>
              <a:buFont typeface="Wingdings" panose="05000000000000000000" pitchFamily="2" charset="2"/>
              <a:buChar char="q"/>
            </a:pPr>
            <a:r>
              <a:rPr lang="en-US" altLang="en-US">
                <a:latin typeface="Verdana" panose="020B0604030504040204" pitchFamily="34" charset="0"/>
              </a:rPr>
              <a:t> Technical information reviewed</a:t>
            </a:r>
          </a:p>
          <a:p>
            <a:pPr>
              <a:buFont typeface="Wingdings" panose="05000000000000000000" pitchFamily="2" charset="2"/>
              <a:buChar char="q"/>
            </a:pPr>
            <a:r>
              <a:rPr lang="en-US" altLang="en-US">
                <a:latin typeface="Verdana" panose="020B0604030504040204" pitchFamily="34" charset="0"/>
              </a:rPr>
              <a:t> Support procedures</a:t>
            </a:r>
          </a:p>
          <a:p>
            <a:pPr>
              <a:buFont typeface="Wingdings" panose="05000000000000000000" pitchFamily="2" charset="2"/>
              <a:buChar char="q"/>
            </a:pPr>
            <a:r>
              <a:rPr lang="en-US" altLang="en-US">
                <a:latin typeface="Verdana" panose="020B0604030504040204" pitchFamily="34" charset="0"/>
              </a:rPr>
              <a:t> Restoration procedures</a:t>
            </a:r>
          </a:p>
          <a:p>
            <a:endParaRPr lang="en-US" altLang="en-US"/>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E04A3D-14E2-4A37-A3E8-1913F7021B55}"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For the Action Plans developed, create an index where they can be found during the determined event.</a:t>
            </a:r>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282A89-FFF2-459C-9176-7AA3FA4921D7}" type="slidenum">
              <a:rPr lang="en-US" altLang="en-US"/>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Basic Emergency Action Plans </a:t>
            </a:r>
            <a:r>
              <a:rPr lang="en-US" altLang="en-US">
                <a:latin typeface="Verdana" panose="020B0604030504040204" pitchFamily="34" charset="0"/>
              </a:rPr>
              <a:t>address the need for immediate action to protect employees. </a:t>
            </a:r>
          </a:p>
          <a:p>
            <a:endParaRPr lang="en-US" altLang="en-US">
              <a:latin typeface="Verdana" panose="020B0604030504040204" pitchFamily="34" charset="0"/>
            </a:endParaRPr>
          </a:p>
          <a:p>
            <a:r>
              <a:rPr lang="en-US" altLang="en-US" u="sng">
                <a:latin typeface="Verdana" panose="020B0604030504040204" pitchFamily="34" charset="0"/>
              </a:rPr>
              <a:t>Examples</a:t>
            </a:r>
            <a:r>
              <a:rPr lang="en-US" altLang="en-US">
                <a:latin typeface="Verdana" panose="020B0604030504040204" pitchFamily="34" charset="0"/>
              </a:rPr>
              <a:t>:</a:t>
            </a:r>
          </a:p>
          <a:p>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Building &amp; Site Evacuation</a:t>
            </a:r>
          </a:p>
          <a:p>
            <a:pPr>
              <a:buFont typeface="Wingdings" panose="05000000000000000000" pitchFamily="2" charset="2"/>
              <a:buChar char="Ø"/>
            </a:pPr>
            <a:r>
              <a:rPr lang="en-US" altLang="en-US">
                <a:latin typeface="Verdana" panose="020B0604030504040204" pitchFamily="34" charset="0"/>
              </a:rPr>
              <a:t>Hazardous Materials Spill</a:t>
            </a:r>
          </a:p>
          <a:p>
            <a:pPr>
              <a:buFont typeface="Wingdings" panose="05000000000000000000" pitchFamily="2" charset="2"/>
              <a:buChar char="Ø"/>
            </a:pPr>
            <a:r>
              <a:rPr lang="en-US" altLang="en-US">
                <a:latin typeface="Verdana" panose="020B0604030504040204" pitchFamily="34" charset="0"/>
              </a:rPr>
              <a:t>Urgent Employee Medical Treatment </a:t>
            </a:r>
          </a:p>
          <a:p>
            <a:pPr>
              <a:buFont typeface="Wingdings" panose="05000000000000000000" pitchFamily="2" charset="2"/>
              <a:buChar char="Ø"/>
            </a:pPr>
            <a:r>
              <a:rPr lang="en-US" altLang="en-US">
                <a:latin typeface="Verdana" panose="020B0604030504040204" pitchFamily="34" charset="0"/>
              </a:rPr>
              <a:t>Workplace Violence</a:t>
            </a:r>
          </a:p>
          <a:p>
            <a:endParaRPr lang="en-US" altLang="en-US"/>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46CD58-C0E8-4945-BFA5-344D8456BD61}"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After the written plan is developed, condense its contents into checklists which can be used during the event.</a:t>
            </a:r>
          </a:p>
          <a:p>
            <a:r>
              <a:rPr lang="en-US" altLang="en-US">
                <a:latin typeface="Verdana" panose="020B0604030504040204" pitchFamily="34" charset="0"/>
                <a:ea typeface="Verdana" panose="020B0604030504040204" pitchFamily="34" charset="0"/>
                <a:cs typeface="Verdana" panose="020B0604030504040204" pitchFamily="34" charset="0"/>
              </a:rPr>
              <a:t>Checklists cut down on having to read written instructions.</a:t>
            </a:r>
          </a:p>
          <a:p>
            <a:r>
              <a:rPr lang="en-US" altLang="en-US">
                <a:latin typeface="Verdana" panose="020B0604030504040204" pitchFamily="34" charset="0"/>
                <a:ea typeface="Verdana" panose="020B0604030504040204" pitchFamily="34" charset="0"/>
                <a:cs typeface="Verdana" panose="020B0604030504040204" pitchFamily="34" charset="0"/>
              </a:rPr>
              <a:t>It is easier to view a graphic than decipher long paragraphs of instructions.</a:t>
            </a:r>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DB1666-3378-401A-9986-BEB99A96994F}" type="slidenum">
              <a:rPr lang="en-US" altLang="en-US"/>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To ensure continued operations of your facility,</a:t>
            </a:r>
          </a:p>
          <a:p>
            <a:endParaRPr lang="en-US" altLang="en-US"/>
          </a:p>
          <a:p>
            <a:pPr>
              <a:buFont typeface="Wingdings" panose="05000000000000000000" pitchFamily="2" charset="2"/>
              <a:buChar char="Ø"/>
            </a:pPr>
            <a:r>
              <a:rPr lang="en-US" altLang="en-US">
                <a:latin typeface="Verdana" panose="020B0604030504040204" pitchFamily="34" charset="0"/>
              </a:rPr>
              <a:t> Backup operating records/documents.</a:t>
            </a:r>
          </a:p>
          <a:p>
            <a:pPr>
              <a:buFont typeface="Wingdings" panose="05000000000000000000" pitchFamily="2" charset="2"/>
              <a:buChar char="Ø"/>
            </a:pPr>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Locate secondary/tertiary records to restart operations.</a:t>
            </a:r>
          </a:p>
          <a:p>
            <a:pPr>
              <a:buFont typeface="Wingdings" panose="05000000000000000000" pitchFamily="2" charset="2"/>
              <a:buChar char="Ø"/>
            </a:pPr>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Does your facility have another location to continue operations?</a:t>
            </a:r>
          </a:p>
          <a:p>
            <a:pPr>
              <a:buFont typeface="Wingdings" panose="05000000000000000000" pitchFamily="2" charset="2"/>
              <a:buChar char="Ø"/>
            </a:pPr>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Is there rental property you can obtain?</a:t>
            </a:r>
          </a:p>
          <a:p>
            <a:pPr>
              <a:buFont typeface="Wingdings" panose="05000000000000000000" pitchFamily="2" charset="2"/>
              <a:buChar char="Ø"/>
            </a:pPr>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How do you minimize your down time?</a:t>
            </a:r>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D92F5C-C736-44DC-A189-6A4443223C0C}"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latin typeface="Verdana" pitchFamily="34" charset="0"/>
              </a:rPr>
              <a:t>The scope of emergency management in today’s world requires:</a:t>
            </a:r>
          </a:p>
          <a:p>
            <a:pPr>
              <a:defRPr/>
            </a:pPr>
            <a:endParaRPr lang="en-US" dirty="0">
              <a:latin typeface="Verdana" pitchFamily="34" charset="0"/>
            </a:endParaRPr>
          </a:p>
          <a:p>
            <a:pPr lvl="1">
              <a:buFont typeface="Wingdings" pitchFamily="2" charset="2"/>
              <a:buChar char="q"/>
              <a:defRPr/>
            </a:pPr>
            <a:r>
              <a:rPr lang="en-US" dirty="0">
                <a:latin typeface="Verdana" pitchFamily="34" charset="0"/>
              </a:rPr>
              <a:t> Considering possible events.</a:t>
            </a:r>
          </a:p>
          <a:p>
            <a:pPr lvl="1">
              <a:defRPr/>
            </a:pPr>
            <a:endParaRPr lang="en-US" dirty="0">
              <a:latin typeface="Verdana" pitchFamily="34" charset="0"/>
            </a:endParaRPr>
          </a:p>
          <a:p>
            <a:pPr lvl="1">
              <a:buFont typeface="Wingdings" pitchFamily="2" charset="2"/>
              <a:buChar char="q"/>
              <a:defRPr/>
            </a:pPr>
            <a:r>
              <a:rPr lang="en-US" dirty="0">
                <a:latin typeface="Verdana" pitchFamily="34" charset="0"/>
              </a:rPr>
              <a:t> Planning for situations of high probability as well as unique events.</a:t>
            </a:r>
          </a:p>
          <a:p>
            <a:pPr lvl="1">
              <a:defRPr/>
            </a:pPr>
            <a:endParaRPr lang="en-US" dirty="0">
              <a:latin typeface="Verdana" pitchFamily="34" charset="0"/>
            </a:endParaRPr>
          </a:p>
          <a:p>
            <a:pPr lvl="1">
              <a:buFont typeface="Wingdings" pitchFamily="2" charset="2"/>
              <a:buChar char="q"/>
              <a:defRPr/>
            </a:pPr>
            <a:r>
              <a:rPr lang="en-US" dirty="0">
                <a:latin typeface="Verdana" pitchFamily="34" charset="0"/>
              </a:rPr>
              <a:t> Providing for resources to meet the event needs.</a:t>
            </a:r>
          </a:p>
          <a:p>
            <a:pPr lvl="1">
              <a:defRPr/>
            </a:pPr>
            <a:endParaRPr lang="en-US" dirty="0">
              <a:latin typeface="Verdana" pitchFamily="34" charset="0"/>
            </a:endParaRPr>
          </a:p>
          <a:p>
            <a:pPr lvl="1">
              <a:buFont typeface="Wingdings" pitchFamily="2" charset="2"/>
              <a:buChar char="q"/>
              <a:defRPr/>
            </a:pPr>
            <a:r>
              <a:rPr lang="en-US" dirty="0">
                <a:latin typeface="Verdana" pitchFamily="34" charset="0"/>
              </a:rPr>
              <a:t> Recovering and restoring to normal operations.</a:t>
            </a:r>
          </a:p>
          <a:p>
            <a:pPr>
              <a:defRPr/>
            </a:pPr>
            <a:endParaRPr lang="en-US" dirty="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99CE29-688F-4730-A845-38EE991A04E3}"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When the actions are determined during planning or the event, brief agency leaders.</a:t>
            </a:r>
          </a:p>
          <a:p>
            <a:r>
              <a:rPr lang="en-US" altLang="en-US">
                <a:latin typeface="Verdana" panose="020B0604030504040204" pitchFamily="34" charset="0"/>
                <a:ea typeface="Verdana" panose="020B0604030504040204" pitchFamily="34" charset="0"/>
                <a:cs typeface="Verdana" panose="020B0604030504040204" pitchFamily="34" charset="0"/>
              </a:rPr>
              <a:t>This will lead to combined (all agency) briefings during training and response.</a:t>
            </a:r>
          </a:p>
          <a:p>
            <a:pPr>
              <a:buFont typeface="Wingdings" panose="05000000000000000000" pitchFamily="2" charset="2"/>
              <a:buNone/>
            </a:pPr>
            <a:r>
              <a:rPr lang="en-US" altLang="en-US">
                <a:latin typeface="Verdana" panose="020B0604030504040204" pitchFamily="34" charset="0"/>
              </a:rPr>
              <a:t>Brief each on event developments and each agency’s required actions.</a:t>
            </a:r>
          </a:p>
          <a:p>
            <a:endParaRPr lang="en-US" altLang="en-US"/>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A91881-9F94-4D33-894A-BA8DF79EFC05}" type="slidenum">
              <a:rPr lang="en-US" altLang="en-US"/>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Develop mapping strategies:</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Populated areas</a:t>
            </a:r>
          </a:p>
          <a:p>
            <a:pPr>
              <a:buFont typeface="Wingdings" panose="05000000000000000000" pitchFamily="2" charset="2"/>
              <a:buChar char="q"/>
            </a:pPr>
            <a:r>
              <a:rPr lang="en-US" altLang="en-US">
                <a:latin typeface="Verdana" panose="020B0604030504040204" pitchFamily="34" charset="0"/>
              </a:rPr>
              <a:t> Evacuation routes/alternates</a:t>
            </a:r>
          </a:p>
          <a:p>
            <a:pPr>
              <a:buFont typeface="Wingdings" panose="05000000000000000000" pitchFamily="2" charset="2"/>
              <a:buChar char="q"/>
            </a:pPr>
            <a:r>
              <a:rPr lang="en-US" altLang="en-US">
                <a:latin typeface="Verdana" panose="020B0604030504040204" pitchFamily="34" charset="0"/>
              </a:rPr>
              <a:t> Congregate Care Centers</a:t>
            </a:r>
          </a:p>
          <a:p>
            <a:pPr>
              <a:buFont typeface="Wingdings" panose="05000000000000000000" pitchFamily="2" charset="2"/>
              <a:buChar char="q"/>
            </a:pPr>
            <a:r>
              <a:rPr lang="en-US" altLang="en-US">
                <a:latin typeface="Verdana" panose="020B0604030504040204" pitchFamily="34" charset="0"/>
              </a:rPr>
              <a:t> Road link capabilities</a:t>
            </a:r>
          </a:p>
          <a:p>
            <a:endParaRPr lang="en-US" altLang="en-US">
              <a:latin typeface="Verdana" panose="020B0604030504040204" pitchFamily="34" charset="0"/>
            </a:endParaRPr>
          </a:p>
          <a:p>
            <a:r>
              <a:rPr lang="en-US" altLang="en-US">
                <a:latin typeface="Verdana" panose="020B0604030504040204" pitchFamily="34" charset="0"/>
              </a:rPr>
              <a:t>Determine security measures for:</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Populations</a:t>
            </a:r>
          </a:p>
          <a:p>
            <a:pPr>
              <a:buFont typeface="Wingdings" panose="05000000000000000000" pitchFamily="2" charset="2"/>
              <a:buChar char="q"/>
            </a:pPr>
            <a:r>
              <a:rPr lang="en-US" altLang="en-US">
                <a:latin typeface="Verdana" panose="020B0604030504040204" pitchFamily="34" charset="0"/>
              </a:rPr>
              <a:t> Infrastructure locations</a:t>
            </a:r>
          </a:p>
          <a:p>
            <a:endParaRPr lang="en-US" altLang="en-US"/>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B9D2AA-3510-443F-800C-B8BDADFCEA50}" type="slidenum">
              <a:rPr lang="en-US" altLang="en-US"/>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 your Mapping, determine,</a:t>
            </a:r>
          </a:p>
          <a:p>
            <a:endParaRPr lang="en-US" altLang="en-US"/>
          </a:p>
          <a:p>
            <a:r>
              <a:rPr lang="en-US" altLang="en-US">
                <a:latin typeface="Verdana" panose="020B0604030504040204" pitchFamily="34" charset="0"/>
              </a:rPr>
              <a:t>Facility Target hazards:</a:t>
            </a:r>
          </a:p>
          <a:p>
            <a:r>
              <a:rPr lang="en-US" altLang="en-US">
                <a:latin typeface="Verdana" panose="020B0604030504040204" pitchFamily="34" charset="0"/>
              </a:rPr>
              <a:t>	</a:t>
            </a:r>
            <a:r>
              <a:rPr lang="en-US" altLang="en-US">
                <a:solidFill>
                  <a:srgbClr val="00B0F0"/>
                </a:solidFill>
                <a:latin typeface="Verdana" panose="020B0604030504040204" pitchFamily="34" charset="0"/>
              </a:rPr>
              <a:t>-Life</a:t>
            </a:r>
          </a:p>
          <a:p>
            <a:r>
              <a:rPr lang="en-US" altLang="en-US">
                <a:solidFill>
                  <a:srgbClr val="00B0F0"/>
                </a:solidFill>
                <a:latin typeface="Verdana" panose="020B0604030504040204" pitchFamily="34" charset="0"/>
              </a:rPr>
              <a:t>	-Property:</a:t>
            </a:r>
          </a:p>
          <a:p>
            <a:pPr>
              <a:buFont typeface="Wingdings" panose="05000000000000000000" pitchFamily="2" charset="2"/>
              <a:buChar char="q"/>
            </a:pPr>
            <a:r>
              <a:rPr lang="en-US" altLang="en-US">
                <a:latin typeface="Verdana" panose="020B0604030504040204" pitchFamily="34" charset="0"/>
              </a:rPr>
              <a:t> High value materials</a:t>
            </a:r>
          </a:p>
          <a:p>
            <a:pPr>
              <a:buFont typeface="Wingdings" panose="05000000000000000000" pitchFamily="2" charset="2"/>
              <a:buChar char="q"/>
            </a:pPr>
            <a:r>
              <a:rPr lang="en-US" altLang="en-US">
                <a:latin typeface="Verdana" panose="020B0604030504040204" pitchFamily="34" charset="0"/>
              </a:rPr>
              <a:t> Safety related equipment</a:t>
            </a:r>
          </a:p>
          <a:p>
            <a:pPr>
              <a:buFont typeface="Wingdings" panose="05000000000000000000" pitchFamily="2" charset="2"/>
              <a:buChar char="q"/>
            </a:pPr>
            <a:r>
              <a:rPr lang="en-US" altLang="en-US">
                <a:latin typeface="Verdana" panose="020B0604030504040204" pitchFamily="34" charset="0"/>
              </a:rPr>
              <a:t> Bulk/hazardous storage</a:t>
            </a:r>
          </a:p>
          <a:p>
            <a:r>
              <a:rPr lang="en-US" altLang="en-US">
                <a:latin typeface="Verdana" panose="020B0604030504040204" pitchFamily="34" charset="0"/>
              </a:rPr>
              <a:t>	</a:t>
            </a:r>
            <a:r>
              <a:rPr lang="en-US" altLang="en-US">
                <a:solidFill>
                  <a:srgbClr val="00B0F0"/>
                </a:solidFill>
                <a:latin typeface="Verdana" panose="020B0604030504040204" pitchFamily="34" charset="0"/>
              </a:rPr>
              <a:t>-Important to Plant Operations</a:t>
            </a:r>
          </a:p>
          <a:p>
            <a:pPr>
              <a:buFont typeface="Wingdings" panose="05000000000000000000" pitchFamily="2" charset="2"/>
              <a:buChar char="q"/>
            </a:pPr>
            <a:r>
              <a:rPr lang="en-US" altLang="en-US">
                <a:latin typeface="Verdana" panose="020B0604030504040204" pitchFamily="34" charset="0"/>
              </a:rPr>
              <a:t> Fire pumps</a:t>
            </a:r>
          </a:p>
          <a:p>
            <a:pPr>
              <a:buFont typeface="Wingdings" panose="05000000000000000000" pitchFamily="2" charset="2"/>
              <a:buChar char="q"/>
            </a:pPr>
            <a:r>
              <a:rPr lang="en-US" altLang="en-US">
                <a:latin typeface="Verdana" panose="020B0604030504040204" pitchFamily="34" charset="0"/>
              </a:rPr>
              <a:t> Emergency generators</a:t>
            </a:r>
          </a:p>
          <a:p>
            <a:r>
              <a:rPr lang="en-US" altLang="en-US">
                <a:latin typeface="Verdana" panose="020B0604030504040204" pitchFamily="34" charset="0"/>
              </a:rPr>
              <a:t>	</a:t>
            </a:r>
            <a:r>
              <a:rPr lang="en-US" altLang="en-US">
                <a:solidFill>
                  <a:srgbClr val="00B0F0"/>
                </a:solidFill>
                <a:latin typeface="Verdana" panose="020B0604030504040204" pitchFamily="34" charset="0"/>
              </a:rPr>
              <a:t>-Utilities</a:t>
            </a:r>
          </a:p>
          <a:p>
            <a:endParaRPr lang="en-US" altLang="en-US"/>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63CE66-390F-448B-9D5E-E543F383E432}" type="slidenum">
              <a:rPr lang="en-US" altLang="en-US"/>
              <a:pPr eaLnBrk="1" hangingPunct="1"/>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Mapping should also include individual buildings and processes. Determine,</a:t>
            </a:r>
          </a:p>
          <a:p>
            <a:endParaRPr lang="en-US" altLang="en-US"/>
          </a:p>
          <a:p>
            <a:pPr>
              <a:buFont typeface="Wingdings" panose="05000000000000000000" pitchFamily="2" charset="2"/>
              <a:buChar char="Ø"/>
            </a:pPr>
            <a:r>
              <a:rPr lang="en-US" altLang="en-US">
                <a:latin typeface="Verdana" panose="020B0604030504040204" pitchFamily="34" charset="0"/>
              </a:rPr>
              <a:t> Life hazards/evacuation routes.</a:t>
            </a:r>
          </a:p>
          <a:p>
            <a:pPr>
              <a:buFont typeface="Wingdings" panose="05000000000000000000" pitchFamily="2" charset="2"/>
              <a:buChar char="Ø"/>
            </a:pPr>
            <a:r>
              <a:rPr lang="en-US" altLang="en-US">
                <a:latin typeface="Verdana" panose="020B0604030504040204" pitchFamily="34" charset="0"/>
              </a:rPr>
              <a:t> Assembly points for emergency teams.</a:t>
            </a:r>
          </a:p>
          <a:p>
            <a:pPr>
              <a:buFont typeface="Wingdings" panose="05000000000000000000" pitchFamily="2" charset="2"/>
              <a:buChar char="Ø"/>
            </a:pPr>
            <a:r>
              <a:rPr lang="en-US" altLang="en-US">
                <a:latin typeface="Verdana" panose="020B0604030504040204" pitchFamily="34" charset="0"/>
              </a:rPr>
              <a:t> Access points for off-site agencies.</a:t>
            </a:r>
          </a:p>
          <a:p>
            <a:pPr>
              <a:buFont typeface="Wingdings" panose="05000000000000000000" pitchFamily="2" charset="2"/>
              <a:buChar char="Ø"/>
            </a:pPr>
            <a:r>
              <a:rPr lang="en-US" altLang="en-US">
                <a:latin typeface="Verdana" panose="020B0604030504040204" pitchFamily="34" charset="0"/>
              </a:rPr>
              <a:t> Shutdown logics for equipment/processes.</a:t>
            </a:r>
          </a:p>
          <a:p>
            <a:pPr>
              <a:buFont typeface="Wingdings" panose="05000000000000000000" pitchFamily="2" charset="2"/>
              <a:buChar char="Ø"/>
            </a:pPr>
            <a:r>
              <a:rPr lang="en-US" altLang="en-US">
                <a:latin typeface="Verdana" panose="020B0604030504040204" pitchFamily="34" charset="0"/>
              </a:rPr>
              <a:t> Emergency equipment locations</a:t>
            </a:r>
            <a:endParaRPr lang="en-US" altLang="en-US"/>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E11540-0783-40F0-AE3B-D96407A90008}"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Use Topographic maps to determine potentially threatened areas from explosions or hazardous materials releases.</a:t>
            </a:r>
          </a:p>
          <a:p>
            <a:endParaRPr lang="en-US" altLang="en-US">
              <a:latin typeface="Verdana" panose="020B0604030504040204" pitchFamily="34" charset="0"/>
            </a:endParaRPr>
          </a:p>
          <a:p>
            <a:r>
              <a:rPr lang="en-US" altLang="en-US">
                <a:latin typeface="Verdana" panose="020B0604030504040204" pitchFamily="34" charset="0"/>
              </a:rPr>
              <a:t>Also determine areas subject to flooding.</a:t>
            </a:r>
          </a:p>
          <a:p>
            <a:endParaRPr lang="en-US" altLang="en-US">
              <a:latin typeface="Verdana" panose="020B0604030504040204" pitchFamily="34" charset="0"/>
            </a:endParaRPr>
          </a:p>
          <a:p>
            <a:r>
              <a:rPr lang="en-US" altLang="en-US">
                <a:latin typeface="Verdana" panose="020B0604030504040204" pitchFamily="34" charset="0"/>
              </a:rPr>
              <a:t>Plot downwind drift for released gases or vapors</a:t>
            </a:r>
            <a:r>
              <a:rPr lang="en-US" altLang="en-US"/>
              <a:t>.</a:t>
            </a:r>
          </a:p>
          <a:p>
            <a:endParaRPr lang="en-US" altLang="en-US"/>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89E404-4C5B-4862-937F-16C9C445B4B7}"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Adopt a means to Log Information. </a:t>
            </a:r>
          </a:p>
          <a:p>
            <a:endParaRPr lang="en-US" altLang="en-US">
              <a:latin typeface="Verdana" panose="020B0604030504040204" pitchFamily="34" charset="0"/>
            </a:endParaRPr>
          </a:p>
          <a:p>
            <a:pPr>
              <a:buFont typeface="Wingdings" panose="05000000000000000000" pitchFamily="2" charset="2"/>
              <a:buChar char="q"/>
            </a:pPr>
            <a:r>
              <a:rPr lang="en-US" altLang="en-US">
                <a:solidFill>
                  <a:srgbClr val="FF0000"/>
                </a:solidFill>
                <a:latin typeface="Verdana" panose="020B0604030504040204" pitchFamily="34" charset="0"/>
              </a:rPr>
              <a:t> Situation status</a:t>
            </a:r>
          </a:p>
          <a:p>
            <a:pPr>
              <a:buFont typeface="Wingdings" panose="05000000000000000000" pitchFamily="2" charset="2"/>
              <a:buChar char="q"/>
            </a:pPr>
            <a:r>
              <a:rPr lang="en-US" altLang="en-US">
                <a:solidFill>
                  <a:srgbClr val="FF0000"/>
                </a:solidFill>
                <a:latin typeface="Verdana" panose="020B0604030504040204" pitchFamily="34" charset="0"/>
              </a:rPr>
              <a:t> Resource status</a:t>
            </a:r>
          </a:p>
          <a:p>
            <a:pPr>
              <a:buFont typeface="Wingdings" panose="05000000000000000000" pitchFamily="2" charset="2"/>
              <a:buNone/>
            </a:pPr>
            <a:endParaRPr lang="en-US" altLang="en-US">
              <a:solidFill>
                <a:srgbClr val="FF0000"/>
              </a:solidFill>
              <a:latin typeface="Verdana" panose="020B0604030504040204" pitchFamily="34" charset="0"/>
            </a:endParaRPr>
          </a:p>
          <a:p>
            <a:pPr>
              <a:buFont typeface="Wingdings" panose="05000000000000000000" pitchFamily="2" charset="2"/>
              <a:buNone/>
            </a:pPr>
            <a:r>
              <a:rPr lang="en-US" altLang="en-US">
                <a:solidFill>
                  <a:srgbClr val="FF0000"/>
                </a:solidFill>
                <a:latin typeface="Verdana" panose="020B0604030504040204" pitchFamily="34" charset="0"/>
              </a:rPr>
              <a:t>This permits you to check on the status of various teams and groups; their placement and if they’ve fulfilled their duties for rest or reassignment.</a:t>
            </a:r>
          </a:p>
          <a:p>
            <a:endParaRPr lang="en-US" altLang="en-US"/>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ABB2E2-DF36-4DE6-944F-C072171A44D4}" type="slidenum">
              <a:rPr lang="en-US" altLang="en-US"/>
              <a:pPr eaLnBrk="1" hangingPunct="1"/>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During planning and training, determine likely disruptions and how you would respond to them.</a:t>
            </a:r>
          </a:p>
          <a:p>
            <a:r>
              <a:rPr lang="en-US" altLang="en-US">
                <a:latin typeface="Verdana" panose="020B0604030504040204" pitchFamily="34" charset="0"/>
                <a:ea typeface="Verdana" panose="020B0604030504040204" pitchFamily="34" charset="0"/>
                <a:cs typeface="Verdana" panose="020B0604030504040204" pitchFamily="34" charset="0"/>
              </a:rPr>
              <a:t>Do you have in-house teams or must you rely on off-site emergency responders?</a:t>
            </a:r>
          </a:p>
          <a:p>
            <a:r>
              <a:rPr lang="en-US" altLang="en-US">
                <a:latin typeface="Verdana" panose="020B0604030504040204" pitchFamily="34" charset="0"/>
                <a:ea typeface="Verdana" panose="020B0604030504040204" pitchFamily="34" charset="0"/>
                <a:cs typeface="Verdana" panose="020B0604030504040204" pitchFamily="34" charset="0"/>
              </a:rPr>
              <a:t>Will your staff evacuate?</a:t>
            </a:r>
          </a:p>
          <a:p>
            <a:r>
              <a:rPr lang="en-US" altLang="en-US">
                <a:latin typeface="Verdana" panose="020B0604030504040204" pitchFamily="34" charset="0"/>
                <a:ea typeface="Verdana" panose="020B0604030504040204" pitchFamily="34" charset="0"/>
                <a:cs typeface="Verdana" panose="020B0604030504040204" pitchFamily="34" charset="0"/>
              </a:rPr>
              <a:t>If you are determined to respond with an on-site team, what’s required to over-ride the emergency?</a:t>
            </a:r>
          </a:p>
          <a:p>
            <a:r>
              <a:rPr lang="en-US" altLang="en-US">
                <a:latin typeface="Verdana" panose="020B0604030504040204" pitchFamily="34" charset="0"/>
                <a:ea typeface="Verdana" panose="020B0604030504040204" pitchFamily="34" charset="0"/>
                <a:cs typeface="Verdana" panose="020B0604030504040204" pitchFamily="34" charset="0"/>
              </a:rPr>
              <a:t>Can you match resources to the needs you determined?</a:t>
            </a:r>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ADB7B6-6108-49E5-8CC2-24890694FEA7}" type="slidenum">
              <a:rPr lang="en-US" altLang="en-US"/>
              <a:pPr eaLnBrk="1" hangingPunct="1"/>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Protective actions will be required based on type of event. You can either evacuate your staff or shelter in-place. If you evacuate,</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rPr>
              <a:t>To where?</a:t>
            </a:r>
          </a:p>
          <a:p>
            <a:r>
              <a:rPr lang="en-US" altLang="en-US">
                <a:latin typeface="Verdana" panose="020B0604030504040204" pitchFamily="34" charset="0"/>
              </a:rPr>
              <a:t>By what means?</a:t>
            </a:r>
          </a:p>
          <a:p>
            <a:r>
              <a:rPr lang="en-US" altLang="en-US">
                <a:latin typeface="Verdana" panose="020B0604030504040204" pitchFamily="34" charset="0"/>
              </a:rPr>
              <a:t>By what routes? Alternates?</a:t>
            </a:r>
          </a:p>
          <a:p>
            <a:r>
              <a:rPr lang="en-US" altLang="en-US">
                <a:latin typeface="Verdana" panose="020B0604030504040204" pitchFamily="34" charset="0"/>
              </a:rPr>
              <a:t>Who sets-up the congregate care center (CCC)?</a:t>
            </a:r>
          </a:p>
          <a:p>
            <a:r>
              <a:rPr lang="en-US" altLang="en-US">
                <a:latin typeface="Verdana" panose="020B0604030504040204" pitchFamily="34" charset="0"/>
              </a:rPr>
              <a:t>Who provides services?</a:t>
            </a:r>
          </a:p>
          <a:p>
            <a:r>
              <a:rPr lang="en-US" altLang="en-US">
                <a:latin typeface="Verdana" panose="020B0604030504040204" pitchFamily="34" charset="0"/>
              </a:rPr>
              <a:t>Will they take pets?? (some staff may have assist dogs)</a:t>
            </a:r>
          </a:p>
          <a:p>
            <a:endParaRPr lang="en-US" altLang="en-US"/>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5BAC6F-472D-40D1-A068-1CA717502E32}" type="slidenum">
              <a:rPr lang="en-US" altLang="en-US"/>
              <a:pPr eaLnBrk="1" hangingPunct="1"/>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If you elect to shelter in-place or evacuate to a sheltering location,</a:t>
            </a:r>
          </a:p>
          <a:p>
            <a:endParaRPr lang="en-US" altLang="en-US"/>
          </a:p>
          <a:p>
            <a:r>
              <a:rPr lang="en-US" altLang="en-US">
                <a:latin typeface="Verdana" panose="020B0604030504040204" pitchFamily="34" charset="0"/>
              </a:rPr>
              <a:t>The American Red Cross is structured to set-up these shelters.</a:t>
            </a:r>
          </a:p>
          <a:p>
            <a:endParaRPr lang="en-US" altLang="en-US">
              <a:latin typeface="Verdana" panose="020B0604030504040204" pitchFamily="34" charset="0"/>
            </a:endParaRPr>
          </a:p>
          <a:p>
            <a:r>
              <a:rPr lang="en-US" altLang="en-US">
                <a:latin typeface="Verdana" panose="020B0604030504040204" pitchFamily="34" charset="0"/>
              </a:rPr>
              <a:t>Staff is trained to the needs of the population received.</a:t>
            </a:r>
          </a:p>
          <a:p>
            <a:endParaRPr lang="en-US" altLang="en-US">
              <a:latin typeface="Verdana" panose="020B0604030504040204" pitchFamily="34" charset="0"/>
            </a:endParaRPr>
          </a:p>
          <a:p>
            <a:r>
              <a:rPr lang="en-US" altLang="en-US">
                <a:latin typeface="Verdana" panose="020B0604030504040204" pitchFamily="34" charset="0"/>
              </a:rPr>
              <a:t>You might also implement a </a:t>
            </a:r>
            <a:r>
              <a:rPr lang="en-US" altLang="en-US" u="sng">
                <a:latin typeface="Verdana" panose="020B0604030504040204" pitchFamily="34" charset="0"/>
              </a:rPr>
              <a:t>combination</a:t>
            </a:r>
            <a:r>
              <a:rPr lang="en-US" altLang="en-US">
                <a:latin typeface="Verdana" panose="020B0604030504040204" pitchFamily="34" charset="0"/>
              </a:rPr>
              <a:t> of evacuating &amp; sheltering.</a:t>
            </a:r>
          </a:p>
          <a:p>
            <a:endParaRPr lang="en-US" altLang="en-US"/>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9C10CC-0B01-4FA5-9403-66EEC7BC1258}" type="slidenum">
              <a:rPr lang="en-US" altLang="en-US"/>
              <a:pPr eaLnBrk="1" hangingPunct="1"/>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Also consider what impact to off-site locations you facility’s incident may cause.</a:t>
            </a:r>
          </a:p>
          <a:p>
            <a:endParaRPr lang="en-US" altLang="en-US"/>
          </a:p>
          <a:p>
            <a:r>
              <a:rPr lang="en-US" altLang="en-US">
                <a:latin typeface="Verdana" panose="020B0604030504040204" pitchFamily="34" charset="0"/>
              </a:rPr>
              <a:t>A release at your facility may directly impact off-site communities.</a:t>
            </a:r>
          </a:p>
          <a:p>
            <a:endParaRPr lang="en-US" altLang="en-US">
              <a:latin typeface="Verdana" panose="020B0604030504040204" pitchFamily="34" charset="0"/>
            </a:endParaRPr>
          </a:p>
          <a:p>
            <a:r>
              <a:rPr lang="en-US" altLang="en-US">
                <a:latin typeface="Verdana" panose="020B0604030504040204" pitchFamily="34" charset="0"/>
              </a:rPr>
              <a:t>This impact may directly affect you if your neighborhood is involved.</a:t>
            </a:r>
          </a:p>
          <a:p>
            <a:endParaRPr lang="en-US" altLang="en-US">
              <a:latin typeface="Verdana" panose="020B0604030504040204" pitchFamily="34" charset="0"/>
            </a:endParaRPr>
          </a:p>
          <a:p>
            <a:r>
              <a:rPr lang="en-US" altLang="en-US">
                <a:solidFill>
                  <a:srgbClr val="00B0F0"/>
                </a:solidFill>
                <a:latin typeface="Verdana" panose="020B0604030504040204" pitchFamily="34" charset="0"/>
              </a:rPr>
              <a:t>Consider the needs the following may trigger</a:t>
            </a:r>
            <a:r>
              <a:rPr lang="en-US" altLang="en-US">
                <a:solidFill>
                  <a:srgbClr val="00B0F0"/>
                </a:solidFill>
              </a:rPr>
              <a:t>:</a:t>
            </a:r>
          </a:p>
          <a:p>
            <a:endParaRPr lang="en-US" altLang="en-US"/>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E37AF4-8677-410F-8704-06FA1319E569}" type="slidenum">
              <a:rPr lang="en-US" altLang="en-US"/>
              <a:pPr eaLnBrk="1" hangingPunct="1"/>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solidFill>
                  <a:srgbClr val="00B0F0"/>
                </a:solidFill>
                <a:latin typeface="Verdana" panose="020B0604030504040204" pitchFamily="34" charset="0"/>
                <a:ea typeface="Verdana" panose="020B0604030504040204" pitchFamily="34" charset="0"/>
                <a:cs typeface="Verdana" panose="020B0604030504040204" pitchFamily="34" charset="0"/>
              </a:rPr>
              <a:t>The emergency response cycle for a facility can include:</a:t>
            </a:r>
          </a:p>
          <a:p>
            <a:pPr eaLnBrk="1" hangingPunct="1"/>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buFont typeface="Wingdings" panose="05000000000000000000" pitchFamily="2" charset="2"/>
              <a:buChar char="q"/>
            </a:pPr>
            <a:r>
              <a:rPr lang="en-US" altLang="en-US">
                <a:latin typeface="Verdana" panose="020B0604030504040204" pitchFamily="34" charset="0"/>
                <a:ea typeface="Verdana" panose="020B0604030504040204" pitchFamily="34" charset="0"/>
                <a:cs typeface="Verdana" panose="020B0604030504040204" pitchFamily="34" charset="0"/>
              </a:rPr>
              <a:t> Preparation</a:t>
            </a:r>
          </a:p>
          <a:p>
            <a:pPr eaLnBrk="1" hangingPunct="1">
              <a:buFont typeface="Wingdings" panose="05000000000000000000" pitchFamily="2" charset="2"/>
              <a:buChar char="q"/>
            </a:pPr>
            <a:r>
              <a:rPr lang="en-US" altLang="en-US">
                <a:latin typeface="Verdana" panose="020B0604030504040204" pitchFamily="34" charset="0"/>
                <a:ea typeface="Verdana" panose="020B0604030504040204" pitchFamily="34" charset="0"/>
                <a:cs typeface="Verdana" panose="020B0604030504040204" pitchFamily="34" charset="0"/>
              </a:rPr>
              <a:t> Warning</a:t>
            </a:r>
          </a:p>
          <a:p>
            <a:pPr eaLnBrk="1" hangingPunct="1">
              <a:buFont typeface="Wingdings" panose="05000000000000000000" pitchFamily="2" charset="2"/>
              <a:buChar char="q"/>
            </a:pPr>
            <a:r>
              <a:rPr lang="en-US" altLang="en-US">
                <a:latin typeface="Verdana" panose="020B0604030504040204" pitchFamily="34" charset="0"/>
                <a:ea typeface="Verdana" panose="020B0604030504040204" pitchFamily="34" charset="0"/>
                <a:cs typeface="Verdana" panose="020B0604030504040204" pitchFamily="34" charset="0"/>
              </a:rPr>
              <a:t> Relocation</a:t>
            </a:r>
          </a:p>
          <a:p>
            <a:pPr eaLnBrk="1" hangingPunct="1">
              <a:buFont typeface="Wingdings" panose="05000000000000000000" pitchFamily="2" charset="2"/>
              <a:buChar char="q"/>
            </a:pPr>
            <a:r>
              <a:rPr lang="en-US" altLang="en-US">
                <a:latin typeface="Verdana" panose="020B0604030504040204" pitchFamily="34" charset="0"/>
                <a:ea typeface="Verdana" panose="020B0604030504040204" pitchFamily="34" charset="0"/>
                <a:cs typeface="Verdana" panose="020B0604030504040204" pitchFamily="34" charset="0"/>
              </a:rPr>
              <a:t> Mobilization</a:t>
            </a:r>
          </a:p>
          <a:p>
            <a:pPr eaLnBrk="1" hangingPunct="1">
              <a:buFont typeface="Wingdings" panose="05000000000000000000" pitchFamily="2" charset="2"/>
              <a:buChar char="q"/>
            </a:pPr>
            <a:r>
              <a:rPr lang="en-US" altLang="en-US">
                <a:latin typeface="Verdana" panose="020B0604030504040204" pitchFamily="34" charset="0"/>
                <a:ea typeface="Verdana" panose="020B0604030504040204" pitchFamily="34" charset="0"/>
                <a:cs typeface="Verdana" panose="020B0604030504040204" pitchFamily="34" charset="0"/>
              </a:rPr>
              <a:t> Monitoring Services</a:t>
            </a:r>
          </a:p>
          <a:p>
            <a:endParaRPr lang="en-US" altLang="en-US"/>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225B75-D174-43DD-AB7B-F0122825E4C6}"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special considerations to include in your plan.</a:t>
            </a:r>
          </a:p>
          <a:p>
            <a:endParaRPr lang="en-US" altLang="en-US"/>
          </a:p>
          <a:p>
            <a:r>
              <a:rPr lang="en-US" altLang="en-US" u="sng">
                <a:latin typeface="Verdana" panose="020B0604030504040204" pitchFamily="34" charset="0"/>
              </a:rPr>
              <a:t>A Transportation Coordinator</a:t>
            </a:r>
          </a:p>
          <a:p>
            <a:r>
              <a:rPr lang="en-US" altLang="en-US">
                <a:latin typeface="Verdana" panose="020B0604030504040204" pitchFamily="34" charset="0"/>
              </a:rPr>
              <a:t>-Provides transport for various groups.</a:t>
            </a:r>
          </a:p>
          <a:p>
            <a:endParaRPr lang="en-US" altLang="en-US">
              <a:latin typeface="Verdana" panose="020B0604030504040204" pitchFamily="34" charset="0"/>
            </a:endParaRPr>
          </a:p>
          <a:p>
            <a:r>
              <a:rPr lang="en-US" altLang="en-US" u="sng">
                <a:latin typeface="Verdana" panose="020B0604030504040204" pitchFamily="34" charset="0"/>
              </a:rPr>
              <a:t>A Sheltering Coordinator</a:t>
            </a:r>
          </a:p>
          <a:p>
            <a:r>
              <a:rPr lang="en-US" altLang="en-US">
                <a:latin typeface="Verdana" panose="020B0604030504040204" pitchFamily="34" charset="0"/>
              </a:rPr>
              <a:t>-Sets-up lodging and registration for relocated groups (accountability).</a:t>
            </a:r>
          </a:p>
          <a:p>
            <a:r>
              <a:rPr lang="en-US" altLang="en-US">
                <a:latin typeface="Verdana" panose="020B0604030504040204" pitchFamily="34" charset="0"/>
              </a:rPr>
              <a:t>-Establishes services.</a:t>
            </a:r>
          </a:p>
          <a:p>
            <a:endParaRPr lang="en-US" altLang="en-US"/>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6A0521-982F-4B97-B568-AAF5968CE4CF}" type="slidenum">
              <a:rPr lang="en-US" altLang="en-US"/>
              <a:pPr eaLnBrk="1" hangingPunct="1"/>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latin typeface="Verdana" pitchFamily="34" charset="0"/>
                <a:ea typeface="Verdana" pitchFamily="34" charset="0"/>
                <a:cs typeface="Verdana" pitchFamily="34" charset="0"/>
              </a:rPr>
              <a:t>Where will school students go?</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Evacuate or Shelter In-Place?</a:t>
            </a:r>
          </a:p>
          <a:p>
            <a:pPr lvl="1">
              <a:buFont typeface="Wingdings" pitchFamily="2" charset="2"/>
              <a:buChar char="v"/>
              <a:defRPr/>
            </a:pPr>
            <a:r>
              <a:rPr lang="en-US" dirty="0">
                <a:latin typeface="Verdana" pitchFamily="34" charset="0"/>
                <a:ea typeface="Verdana" pitchFamily="34" charset="0"/>
                <a:cs typeface="Verdana" pitchFamily="34" charset="0"/>
              </a:rPr>
              <a:t>Some schools own their buses and have paid drivers.</a:t>
            </a:r>
          </a:p>
          <a:p>
            <a:pPr lvl="1">
              <a:buFont typeface="Wingdings" pitchFamily="2" charset="2"/>
              <a:buChar char="v"/>
              <a:defRPr/>
            </a:pPr>
            <a:r>
              <a:rPr lang="en-US" dirty="0">
                <a:latin typeface="Verdana" pitchFamily="34" charset="0"/>
                <a:ea typeface="Verdana" pitchFamily="34" charset="0"/>
                <a:cs typeface="Verdana" pitchFamily="34" charset="0"/>
              </a:rPr>
              <a:t>Accessibility to transport is provided.</a:t>
            </a:r>
          </a:p>
          <a:p>
            <a:pPr lvl="1">
              <a:buFont typeface="Wingdings" pitchFamily="2" charset="2"/>
              <a:buNone/>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Schools “evacuate” their students each day at a given time.</a:t>
            </a:r>
          </a:p>
          <a:p>
            <a:pPr>
              <a:defRPr/>
            </a:pPr>
            <a:r>
              <a:rPr lang="en-US" dirty="0">
                <a:latin typeface="Verdana" pitchFamily="34" charset="0"/>
                <a:ea typeface="Verdana" pitchFamily="34" charset="0"/>
                <a:cs typeface="Verdana" pitchFamily="34" charset="0"/>
              </a:rPr>
              <a:t>The time of occurrence will determine the students’ destination.</a:t>
            </a:r>
          </a:p>
          <a:p>
            <a:pPr>
              <a:defRPr/>
            </a:pPr>
            <a:endParaRPr lang="en-US" dirty="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F272ED-2926-4A9E-B5EC-797DB4CC1564}" type="slidenum">
              <a:rPr lang="en-US" altLang="en-US"/>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Whether student transport or for your employees are there special security and safety issues?</a:t>
            </a:r>
          </a:p>
          <a:p>
            <a:r>
              <a:rPr lang="en-US" altLang="en-US">
                <a:latin typeface="Verdana" panose="020B0604030504040204" pitchFamily="34" charset="0"/>
                <a:ea typeface="Verdana" panose="020B0604030504040204" pitchFamily="34" charset="0"/>
                <a:cs typeface="Verdana" panose="020B0604030504040204" pitchFamily="34" charset="0"/>
              </a:rPr>
              <a:t>If a school, concerned parents may create traffic problems during an evacuation by going to the school.</a:t>
            </a:r>
          </a:p>
          <a:p>
            <a:r>
              <a:rPr lang="en-US" altLang="en-US">
                <a:latin typeface="Verdana" panose="020B0604030504040204" pitchFamily="34" charset="0"/>
                <a:ea typeface="Verdana" panose="020B0604030504040204" pitchFamily="34" charset="0"/>
                <a:cs typeface="Verdana" panose="020B0604030504040204" pitchFamily="34" charset="0"/>
              </a:rPr>
              <a:t>Let your plans and announcements to parents indicate the actions you’ll take to limit this traffic problem.</a:t>
            </a:r>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2D95EF-FC7E-4600-8103-A4DE6D3C070C}" type="slidenum">
              <a:rPr lang="en-US" altLang="en-US"/>
              <a:pPr eaLnBrk="1" hangingPunct="1"/>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With elderly and inform, special requirements involve,</a:t>
            </a:r>
          </a:p>
          <a:p>
            <a:endParaRPr lang="en-US" altLang="en-US"/>
          </a:p>
          <a:p>
            <a:pPr>
              <a:buFont typeface="Wingdings" panose="05000000000000000000" pitchFamily="2" charset="2"/>
              <a:buChar char="§"/>
            </a:pPr>
            <a:r>
              <a:rPr lang="en-US" altLang="en-US">
                <a:latin typeface="Verdana" panose="020B0604030504040204" pitchFamily="34" charset="0"/>
              </a:rPr>
              <a:t> Transport.</a:t>
            </a:r>
          </a:p>
          <a:p>
            <a:pPr>
              <a:buFont typeface="Wingdings" panose="05000000000000000000" pitchFamily="2" charset="2"/>
              <a:buChar char="§"/>
            </a:pPr>
            <a:r>
              <a:rPr lang="en-US" altLang="en-US">
                <a:latin typeface="Verdana" panose="020B0604030504040204" pitchFamily="34" charset="0"/>
              </a:rPr>
              <a:t> Medical Needs.</a:t>
            </a:r>
          </a:p>
          <a:p>
            <a:pPr>
              <a:buFont typeface="Wingdings" panose="05000000000000000000" pitchFamily="2" charset="2"/>
              <a:buChar char="§"/>
            </a:pPr>
            <a:r>
              <a:rPr lang="en-US" altLang="en-US">
                <a:latin typeface="Verdana" panose="020B0604030504040204" pitchFamily="34" charset="0"/>
              </a:rPr>
              <a:t> Contacting family.</a:t>
            </a:r>
          </a:p>
          <a:p>
            <a:pPr>
              <a:buFont typeface="Wingdings" panose="05000000000000000000" pitchFamily="2" charset="2"/>
              <a:buChar char="§"/>
            </a:pPr>
            <a:r>
              <a:rPr lang="en-US" altLang="en-US">
                <a:latin typeface="Verdana" panose="020B0604030504040204" pitchFamily="34" charset="0"/>
              </a:rPr>
              <a:t> The patience to explain the situation to affected persons.</a:t>
            </a:r>
            <a:endParaRPr lang="en-US" altLang="en-US"/>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A7C0F7-F3CC-4D69-9D9B-4ACCA7E0A1AD}" type="slidenum">
              <a:rPr lang="en-US" altLang="en-US"/>
              <a:pPr eaLnBrk="1" hangingPunct="1"/>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Some facilities have a Day Care. This presents its own special concerns for evacuation or sheltering.</a:t>
            </a:r>
          </a:p>
          <a:p>
            <a:endParaRPr lang="en-US" altLang="en-US">
              <a:latin typeface="Verdana" panose="020B0604030504040204" pitchFamily="34" charset="0"/>
            </a:endParaRPr>
          </a:p>
          <a:p>
            <a:pPr>
              <a:buFont typeface="Wingdings" panose="05000000000000000000" pitchFamily="2" charset="2"/>
              <a:buChar char="ü"/>
            </a:pPr>
            <a:r>
              <a:rPr lang="en-US" altLang="en-US">
                <a:latin typeface="Verdana" panose="020B0604030504040204" pitchFamily="34" charset="0"/>
              </a:rPr>
              <a:t>Feeding</a:t>
            </a:r>
          </a:p>
          <a:p>
            <a:pPr>
              <a:buFont typeface="Wingdings" panose="05000000000000000000" pitchFamily="2" charset="2"/>
              <a:buChar char="ü"/>
            </a:pPr>
            <a:r>
              <a:rPr lang="en-US" altLang="en-US">
                <a:latin typeface="Verdana" panose="020B0604030504040204" pitchFamily="34" charset="0"/>
              </a:rPr>
              <a:t>Clothing</a:t>
            </a:r>
          </a:p>
          <a:p>
            <a:pPr>
              <a:buFont typeface="Wingdings" panose="05000000000000000000" pitchFamily="2" charset="2"/>
              <a:buChar char="ü"/>
            </a:pPr>
            <a:r>
              <a:rPr lang="en-US" altLang="en-US">
                <a:latin typeface="Verdana" panose="020B0604030504040204" pitchFamily="34" charset="0"/>
              </a:rPr>
              <a:t>Medication</a:t>
            </a:r>
          </a:p>
          <a:p>
            <a:pPr>
              <a:buFont typeface="Wingdings" panose="05000000000000000000" pitchFamily="2" charset="2"/>
              <a:buChar char="ü"/>
            </a:pPr>
            <a:r>
              <a:rPr lang="en-US" altLang="en-US">
                <a:latin typeface="Verdana" panose="020B0604030504040204" pitchFamily="34" charset="0"/>
              </a:rPr>
              <a:t>Attention spans of parents you’re briefing.</a:t>
            </a:r>
          </a:p>
          <a:p>
            <a:endParaRPr lang="en-US" altLang="en-US"/>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860CEF-89B8-4E17-BB79-3405CA3E9308}" type="slidenum">
              <a:rPr lang="en-US" altLang="en-US"/>
              <a:pPr eaLnBrk="1" hangingPunct="1"/>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If you’re planning to move your group to a shelter, </a:t>
            </a:r>
            <a:r>
              <a:rPr lang="en-US" altLang="en-US">
                <a:latin typeface="Verdana" panose="020B0604030504040204" pitchFamily="34" charset="0"/>
              </a:rPr>
              <a:t>some shelters do not take pets.</a:t>
            </a:r>
          </a:p>
          <a:p>
            <a:endParaRPr lang="en-US" altLang="en-US">
              <a:latin typeface="Verdana" panose="020B0604030504040204" pitchFamily="34" charset="0"/>
            </a:endParaRPr>
          </a:p>
          <a:p>
            <a:r>
              <a:rPr lang="en-US" altLang="en-US">
                <a:latin typeface="Verdana" panose="020B0604030504040204" pitchFamily="34" charset="0"/>
              </a:rPr>
              <a:t>This impacts guide dogs or civilians in the threatened area off-site.</a:t>
            </a:r>
          </a:p>
          <a:p>
            <a:endParaRPr lang="en-US" altLang="en-US">
              <a:latin typeface="Verdana" panose="020B0604030504040204" pitchFamily="34" charset="0"/>
            </a:endParaRPr>
          </a:p>
          <a:p>
            <a:r>
              <a:rPr lang="en-US" altLang="en-US">
                <a:latin typeface="Verdana" panose="020B0604030504040204" pitchFamily="34" charset="0"/>
              </a:rPr>
              <a:t>Determine what arrangements have been made for receiving pets.</a:t>
            </a:r>
          </a:p>
          <a:p>
            <a:endParaRPr lang="en-US" altLang="en-US">
              <a:latin typeface="Verdana" panose="020B0604030504040204" pitchFamily="34" charset="0"/>
            </a:endParaRPr>
          </a:p>
          <a:p>
            <a:r>
              <a:rPr lang="en-US" altLang="en-US">
                <a:latin typeface="Verdana" panose="020B0604030504040204" pitchFamily="34" charset="0"/>
              </a:rPr>
              <a:t>Some owners are adamant: “If you won’t take my pet, I won’t go!”</a:t>
            </a:r>
          </a:p>
          <a:p>
            <a:endParaRPr lang="en-US" altLang="en-US"/>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77F56D-2DEB-4549-8F49-689F06835165}" type="slidenum">
              <a:rPr lang="en-US" altLang="en-US"/>
              <a:pPr eaLnBrk="1" hangingPunct="1"/>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Remember, pets are people, too.</a:t>
            </a:r>
          </a:p>
          <a:p>
            <a:endParaRPr lang="en-US" altLang="en-US">
              <a:latin typeface="Verdana" panose="020B0604030504040204" pitchFamily="34" charset="0"/>
            </a:endParaRPr>
          </a:p>
          <a:p>
            <a:r>
              <a:rPr lang="en-US" altLang="en-US">
                <a:latin typeface="Verdana" panose="020B0604030504040204" pitchFamily="34" charset="0"/>
              </a:rPr>
              <a:t>Some of your employees may also have assist dogs.</a:t>
            </a:r>
          </a:p>
          <a:p>
            <a:endParaRPr lang="en-US" altLang="en-US"/>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BD933A-0CD5-4DDF-BCF0-3955B03037F9}" type="slidenum">
              <a:rPr lang="en-US" altLang="en-US"/>
              <a:pPr eaLnBrk="1" hangingPunct="1"/>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locales have special pet or animal rescue concerns.</a:t>
            </a:r>
          </a:p>
          <a:p>
            <a:endParaRPr lang="en-US" altLang="en-US"/>
          </a:p>
          <a:p>
            <a:pPr>
              <a:buFont typeface="Courier New" panose="02070309020205020404" pitchFamily="49" charset="0"/>
              <a:buChar char="o"/>
            </a:pPr>
            <a:r>
              <a:rPr lang="en-US" altLang="en-US">
                <a:latin typeface="Verdana" panose="020B0604030504040204" pitchFamily="34" charset="0"/>
              </a:rPr>
              <a:t>Evaluate the resources required for this rescue.</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List them.</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Could your agency provide them in a timely fashion.</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How do demands change if this is a water rescue of people?</a:t>
            </a:r>
          </a:p>
          <a:p>
            <a:endParaRPr lang="en-US" altLang="en-US"/>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DDD691-9CAF-4DE7-95AD-5E44240D5030}" type="slidenum">
              <a:rPr lang="en-US" altLang="en-US"/>
              <a:pPr eaLnBrk="1" hangingPunct="1"/>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For livestock, </a:t>
            </a:r>
            <a:r>
              <a:rPr lang="en-US" altLang="en-US">
                <a:latin typeface="Verdana" panose="020B0604030504040204" pitchFamily="34" charset="0"/>
              </a:rPr>
              <a:t>animal rescue training is available (e.g. Penn State Agricultural Extension).</a:t>
            </a:r>
          </a:p>
          <a:p>
            <a:endParaRPr lang="en-US" altLang="en-US"/>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564075-1031-4D25-B4E9-5AE7526B019F}" type="slidenum">
              <a:rPr lang="en-US" altLang="en-US"/>
              <a:pPr eaLnBrk="1" hangingPunct="1"/>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You may not have the numbers of staff available in-house to satisfy response needs.</a:t>
            </a:r>
          </a:p>
          <a:p>
            <a:r>
              <a:rPr lang="en-US" altLang="en-US">
                <a:latin typeface="Verdana" panose="020B0604030504040204" pitchFamily="34" charset="0"/>
                <a:ea typeface="Verdana" panose="020B0604030504040204" pitchFamily="34" charset="0"/>
                <a:cs typeface="Verdana" panose="020B0604030504040204" pitchFamily="34" charset="0"/>
              </a:rPr>
              <a:t>This may require that you rely on community volunteers. Consider,</a:t>
            </a:r>
          </a:p>
          <a:p>
            <a:endParaRPr lang="en-US" altLang="en-US"/>
          </a:p>
          <a:p>
            <a:pPr>
              <a:buFont typeface="Courier New" panose="02070309020205020404" pitchFamily="49" charset="0"/>
              <a:buChar char="o"/>
            </a:pPr>
            <a:r>
              <a:rPr lang="en-US" altLang="en-US">
                <a:latin typeface="Verdana" panose="020B0604030504040204" pitchFamily="34" charset="0"/>
              </a:rPr>
              <a:t>Varying Talents required by actions determined.</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Availability of a volunteer staff.</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Training needs.</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Equipment needs.</a:t>
            </a:r>
          </a:p>
          <a:p>
            <a:endParaRPr lang="en-US" altLang="en-US">
              <a:latin typeface="Verdana" panose="020B0604030504040204" pitchFamily="34" charset="0"/>
            </a:endParaRPr>
          </a:p>
          <a:p>
            <a:pPr>
              <a:buFont typeface="Courier New" panose="02070309020205020404" pitchFamily="49" charset="0"/>
              <a:buChar char="o"/>
            </a:pPr>
            <a:r>
              <a:rPr lang="en-US" altLang="en-US">
                <a:latin typeface="Verdana" panose="020B0604030504040204" pitchFamily="34" charset="0"/>
              </a:rPr>
              <a:t>Transport needs to get them to your location.</a:t>
            </a:r>
          </a:p>
          <a:p>
            <a:endParaRPr lang="en-US" altLang="en-US"/>
          </a:p>
        </p:txBody>
      </p:sp>
      <p:sp>
        <p:nvSpPr>
          <p:cNvPr id="162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73E458-C921-4EC6-BDE4-2AD5BB856588}" type="slidenum">
              <a:rPr lang="en-US" altLang="en-US"/>
              <a:pPr eaLnBrk="1" hangingPunct="1"/>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r>
              <a:rPr lang="en-US" altLang="en-US">
                <a:latin typeface="Verdana" panose="020B0604030504040204" pitchFamily="34" charset="0"/>
              </a:rPr>
              <a:t>A facility model for planning and response also includes the following considerations.</a:t>
            </a:r>
          </a:p>
          <a:p>
            <a:pPr>
              <a:buFont typeface="Wingdings" panose="05000000000000000000" pitchFamily="2" charset="2"/>
              <a:buNone/>
            </a:pPr>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Control/Stabilization</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Close-out/Termination</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Return to Normal Operations</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Damage Assessment &amp; Recovery</a:t>
            </a:r>
          </a:p>
          <a:p>
            <a:pPr>
              <a:buFont typeface="Wingdings" panose="05000000000000000000" pitchFamily="2" charset="2"/>
              <a:buChar char="q"/>
            </a:pPr>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Plan Review &amp; Modification</a:t>
            </a:r>
          </a:p>
          <a:p>
            <a:endParaRPr lang="en-US" altLang="en-US">
              <a:latin typeface="Verdana" panose="020B0604030504040204" pitchFamily="34" charset="0"/>
            </a:endParaRPr>
          </a:p>
          <a:p>
            <a:r>
              <a:rPr lang="en-US" altLang="en-US">
                <a:solidFill>
                  <a:srgbClr val="00B050"/>
                </a:solidFill>
                <a:latin typeface="Verdana" panose="020B0604030504040204" pitchFamily="34" charset="0"/>
              </a:rPr>
              <a:t>Let’s simplify this…..</a:t>
            </a:r>
          </a:p>
          <a:p>
            <a:endParaRPr lang="en-US" altLang="en-US"/>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691EC7-B60C-42D1-91A1-BCDED9D5E30C}" type="slidenum">
              <a:rPr lang="en-US" altLang="en-US"/>
              <a:pPr eaLnBrk="1" hangingPunct="1"/>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Some community emergency response teams have been created and guidance exists for, </a:t>
            </a:r>
          </a:p>
          <a:p>
            <a:endParaRPr lang="en-US" altLang="en-US"/>
          </a:p>
          <a:p>
            <a:pPr>
              <a:buFont typeface="Wingdings" panose="05000000000000000000" pitchFamily="2" charset="2"/>
              <a:buChar char="v"/>
            </a:pPr>
            <a:r>
              <a:rPr lang="en-US" altLang="en-US">
                <a:latin typeface="Verdana" panose="020B0604030504040204" pitchFamily="34" charset="0"/>
              </a:rPr>
              <a:t> Training</a:t>
            </a:r>
          </a:p>
          <a:p>
            <a:pPr>
              <a:buFont typeface="Wingdings" panose="05000000000000000000" pitchFamily="2" charset="2"/>
              <a:buChar char="v"/>
            </a:pPr>
            <a:r>
              <a:rPr lang="en-US" altLang="en-US">
                <a:latin typeface="Verdana" panose="020B0604030504040204" pitchFamily="34" charset="0"/>
              </a:rPr>
              <a:t> Assigning</a:t>
            </a:r>
          </a:p>
          <a:p>
            <a:pPr>
              <a:buFont typeface="Wingdings" panose="05000000000000000000" pitchFamily="2" charset="2"/>
              <a:buChar char="v"/>
            </a:pPr>
            <a:r>
              <a:rPr lang="en-US" altLang="en-US">
                <a:latin typeface="Verdana" panose="020B0604030504040204" pitchFamily="34" charset="0"/>
              </a:rPr>
              <a:t> Equipping</a:t>
            </a:r>
          </a:p>
          <a:p>
            <a:pPr>
              <a:buFont typeface="Wingdings" panose="05000000000000000000" pitchFamily="2" charset="2"/>
              <a:buChar char="v"/>
            </a:pPr>
            <a:r>
              <a:rPr lang="en-US" altLang="en-US">
                <a:latin typeface="Verdana" panose="020B0604030504040204" pitchFamily="34" charset="0"/>
              </a:rPr>
              <a:t> Communicating</a:t>
            </a:r>
          </a:p>
          <a:p>
            <a:endParaRPr lang="en-US" altLang="en-US"/>
          </a:p>
        </p:txBody>
      </p:sp>
      <p:sp>
        <p:nvSpPr>
          <p:cNvPr id="163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B4C423-28CE-4FD8-BAAE-FA8DDDC1F56B}" type="slidenum">
              <a:rPr lang="en-US" altLang="en-US"/>
              <a:pPr eaLnBrk="1" hangingPunct="1"/>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Some existing agencies on which you may rely include:</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ea typeface="Verdana" pitchFamily="34" charset="0"/>
                <a:cs typeface="Verdana" pitchFamily="34" charset="0"/>
              </a:rPr>
              <a:t>Fire Service</a:t>
            </a:r>
          </a:p>
          <a:p>
            <a:pPr marL="171450" indent="-171450">
              <a:buFont typeface="Wingdings" pitchFamily="2" charset="2"/>
              <a:buChar char="§"/>
              <a:defRPr/>
            </a:pPr>
            <a:r>
              <a:rPr lang="en-US" dirty="0">
                <a:latin typeface="Verdana" pitchFamily="34" charset="0"/>
                <a:ea typeface="Verdana" pitchFamily="34" charset="0"/>
                <a:cs typeface="Verdana" pitchFamily="34" charset="0"/>
              </a:rPr>
              <a:t>EMS Service</a:t>
            </a:r>
          </a:p>
          <a:p>
            <a:pPr marL="171450" indent="-171450">
              <a:buFont typeface="Wingdings" pitchFamily="2" charset="2"/>
              <a:buChar char="§"/>
              <a:defRPr/>
            </a:pPr>
            <a:r>
              <a:rPr lang="en-US" dirty="0">
                <a:latin typeface="Verdana" pitchFamily="34" charset="0"/>
                <a:ea typeface="Verdana" pitchFamily="34" charset="0"/>
                <a:cs typeface="Verdana" pitchFamily="34" charset="0"/>
              </a:rPr>
              <a:t>Police Service</a:t>
            </a:r>
          </a:p>
          <a:p>
            <a:pPr marL="171450" indent="-171450">
              <a:buFont typeface="Wingdings" pitchFamily="2" charset="2"/>
              <a:buChar char="§"/>
              <a:defRPr/>
            </a:pPr>
            <a:r>
              <a:rPr lang="en-US" dirty="0">
                <a:latin typeface="Verdana" pitchFamily="34" charset="0"/>
                <a:ea typeface="Verdana" pitchFamily="34" charset="0"/>
                <a:cs typeface="Verdana" pitchFamily="34" charset="0"/>
              </a:rPr>
              <a:t>Hazardous Materials Teams</a:t>
            </a:r>
          </a:p>
          <a:p>
            <a:pPr>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The magnitude of your event may stress these agencies especially if others need the same assistance for the same event. </a:t>
            </a:r>
          </a:p>
        </p:txBody>
      </p:sp>
      <p:sp>
        <p:nvSpPr>
          <p:cNvPr id="164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3B1A51-1217-4CCD-8B7C-3AAE0B835394}" type="slidenum">
              <a:rPr lang="en-US" altLang="en-US"/>
              <a:pPr eaLnBrk="1" hangingPunct="1"/>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Once your plan is developed and assignments made, train your staff on their duties and policies.</a:t>
            </a:r>
          </a:p>
          <a:p>
            <a:r>
              <a:rPr lang="en-US" altLang="en-US">
                <a:latin typeface="Verdana" panose="020B0604030504040204" pitchFamily="34" charset="0"/>
                <a:ea typeface="Verdana" panose="020B0604030504040204" pitchFamily="34" charset="0"/>
                <a:cs typeface="Verdana" panose="020B0604030504040204" pitchFamily="34" charset="0"/>
              </a:rPr>
              <a:t>Stress the communication process and documentation required.</a:t>
            </a:r>
          </a:p>
          <a:p>
            <a:r>
              <a:rPr lang="en-US" altLang="en-US">
                <a:latin typeface="Verdana" panose="020B0604030504040204" pitchFamily="34" charset="0"/>
                <a:ea typeface="Verdana" panose="020B0604030504040204" pitchFamily="34" charset="0"/>
                <a:cs typeface="Verdana" panose="020B0604030504040204" pitchFamily="34" charset="0"/>
              </a:rPr>
              <a:t>Apprise each member of their authority, actions and to whom they each report.</a:t>
            </a:r>
          </a:p>
          <a:p>
            <a:r>
              <a:rPr lang="en-US" altLang="en-US">
                <a:latin typeface="Verdana" panose="020B0604030504040204" pitchFamily="34" charset="0"/>
                <a:ea typeface="Verdana" panose="020B0604030504040204" pitchFamily="34" charset="0"/>
                <a:cs typeface="Verdana" panose="020B0604030504040204" pitchFamily="34" charset="0"/>
              </a:rPr>
              <a:t>Conduct drills to perfect capabilities and critique actions to modify your plans.</a:t>
            </a:r>
          </a:p>
        </p:txBody>
      </p:sp>
      <p:sp>
        <p:nvSpPr>
          <p:cNvPr id="165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7B80BD-AEA5-4C80-B4F4-64CE819687F5}" type="slidenum">
              <a:rPr lang="en-US" altLang="en-US"/>
              <a:pPr eaLnBrk="1" hangingPunct="1"/>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Where reliance is placed on working with contractors or off-site agencies, conduct multi-agency drills.</a:t>
            </a:r>
          </a:p>
          <a:p>
            <a:r>
              <a:rPr lang="en-US" altLang="en-US">
                <a:latin typeface="Verdana" panose="020B0604030504040204" pitchFamily="34" charset="0"/>
                <a:ea typeface="Verdana" panose="020B0604030504040204" pitchFamily="34" charset="0"/>
                <a:cs typeface="Verdana" panose="020B0604030504040204" pitchFamily="34" charset="0"/>
              </a:rPr>
              <a:t>Critique these drills to also modify your plans.</a:t>
            </a:r>
          </a:p>
        </p:txBody>
      </p:sp>
      <p:sp>
        <p:nvSpPr>
          <p:cNvPr id="166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491206-F92E-478C-9BFA-24849E2FB6E8}" type="slidenum">
              <a:rPr lang="en-US" altLang="en-US"/>
              <a:pPr eaLnBrk="1" hangingPunct="1"/>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Specialty response kits can be constructed for individuals as well as action teams.</a:t>
            </a:r>
          </a:p>
          <a:p>
            <a:endParaRPr lang="en-US" altLang="en-US">
              <a:latin typeface="Verdana" panose="020B0604030504040204" pitchFamily="34" charset="0"/>
            </a:endParaRPr>
          </a:p>
          <a:p>
            <a:r>
              <a:rPr lang="en-US" altLang="en-US">
                <a:latin typeface="Verdana" panose="020B0604030504040204" pitchFamily="34" charset="0"/>
              </a:rPr>
              <a:t>When the emergency begins is no time to determine and gather the needed supplies</a:t>
            </a:r>
            <a:r>
              <a:rPr lang="en-US" altLang="en-US"/>
              <a:t>.</a:t>
            </a:r>
          </a:p>
          <a:p>
            <a:endParaRPr lang="en-US" altLang="en-US"/>
          </a:p>
        </p:txBody>
      </p:sp>
      <p:sp>
        <p:nvSpPr>
          <p:cNvPr id="167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835990-EC53-425D-9A2C-0E1C3DC80928}" type="slidenum">
              <a:rPr lang="en-US" altLang="en-US"/>
              <a:pPr eaLnBrk="1" hangingPunct="1"/>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Char char="§"/>
            </a:pPr>
            <a:r>
              <a:rPr lang="en-US" altLang="en-US">
                <a:latin typeface="Verdana" panose="020B0604030504040204" pitchFamily="34" charset="0"/>
              </a:rPr>
              <a:t> Consider the various emergency types and magnitudes.</a:t>
            </a:r>
          </a:p>
          <a:p>
            <a:pPr>
              <a:buFont typeface="Wingdings" panose="05000000000000000000" pitchFamily="2" charset="2"/>
              <a:buChar char="§"/>
            </a:pPr>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 Match resources which may be required for each type.</a:t>
            </a:r>
          </a:p>
          <a:p>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 Allow for rotation of responders and the need for additional resources.</a:t>
            </a:r>
          </a:p>
          <a:p>
            <a:pPr>
              <a:buFont typeface="Wingdings" panose="05000000000000000000" pitchFamily="2" charset="2"/>
              <a:buChar char="§"/>
            </a:pPr>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 Also consider:</a:t>
            </a:r>
          </a:p>
          <a:p>
            <a:endParaRPr lang="en-US" altLang="en-US">
              <a:latin typeface="Verdana" panose="020B0604030504040204" pitchFamily="34" charset="0"/>
            </a:endParaRPr>
          </a:p>
          <a:p>
            <a:r>
              <a:rPr lang="en-US" altLang="en-US">
                <a:solidFill>
                  <a:srgbClr val="FF0000"/>
                </a:solidFill>
                <a:latin typeface="Verdana" panose="020B0604030504040204" pitchFamily="34" charset="0"/>
              </a:rPr>
              <a:t>“What if you have an emergency and nobody shows up to help?”</a:t>
            </a:r>
          </a:p>
          <a:p>
            <a:r>
              <a:rPr lang="en-US" altLang="en-US">
                <a:solidFill>
                  <a:srgbClr val="FF0000"/>
                </a:solidFill>
                <a:latin typeface="Verdana" panose="020B0604030504040204" pitchFamily="34" charset="0"/>
              </a:rPr>
              <a:t>The emergency may engulf a geographic area which will erode response capabilities of many agencies. Others will have needs, not just your location.</a:t>
            </a:r>
          </a:p>
          <a:p>
            <a:endParaRPr lang="en-US" altLang="en-US"/>
          </a:p>
        </p:txBody>
      </p:sp>
      <p:sp>
        <p:nvSpPr>
          <p:cNvPr id="168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AE538B-0445-411E-B427-06B947566079}" type="slidenum">
              <a:rPr lang="en-US" altLang="en-US"/>
              <a:pPr eaLnBrk="1" hangingPunct="1"/>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Fire emergency planning. Look at,</a:t>
            </a:r>
          </a:p>
          <a:p>
            <a:endParaRPr lang="en-US" altLang="en-US"/>
          </a:p>
          <a:p>
            <a:pPr>
              <a:buFont typeface="Wingdings" panose="05000000000000000000" pitchFamily="2" charset="2"/>
              <a:buChar char="Ø"/>
            </a:pPr>
            <a:r>
              <a:rPr lang="en-US" altLang="en-US">
                <a:latin typeface="Verdana" panose="020B0604030504040204" pitchFamily="34" charset="0"/>
              </a:rPr>
              <a:t> Processes,</a:t>
            </a:r>
          </a:p>
          <a:p>
            <a:pPr>
              <a:buFont typeface="Wingdings" panose="05000000000000000000" pitchFamily="2" charset="2"/>
              <a:buChar char="Ø"/>
            </a:pPr>
            <a:r>
              <a:rPr lang="en-US" altLang="en-US">
                <a:latin typeface="Verdana" panose="020B0604030504040204" pitchFamily="34" charset="0"/>
              </a:rPr>
              <a:t> Single buildings,</a:t>
            </a:r>
          </a:p>
          <a:p>
            <a:pPr>
              <a:buFont typeface="Wingdings" panose="05000000000000000000" pitchFamily="2" charset="2"/>
              <a:buChar char="Ø"/>
            </a:pPr>
            <a:r>
              <a:rPr lang="en-US" altLang="en-US">
                <a:latin typeface="Verdana" panose="020B0604030504040204" pitchFamily="34" charset="0"/>
              </a:rPr>
              <a:t> Industrial complexes,</a:t>
            </a:r>
          </a:p>
          <a:p>
            <a:pPr>
              <a:buFont typeface="Wingdings" panose="05000000000000000000" pitchFamily="2" charset="2"/>
              <a:buChar char="Ø"/>
            </a:pPr>
            <a:r>
              <a:rPr lang="en-US" altLang="en-US">
                <a:latin typeface="Verdana" panose="020B0604030504040204" pitchFamily="34" charset="0"/>
              </a:rPr>
              <a:t> Unique facilities.</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Evacuation?</a:t>
            </a:r>
          </a:p>
          <a:p>
            <a:pPr>
              <a:buFont typeface="Wingdings" panose="05000000000000000000" pitchFamily="2" charset="2"/>
              <a:buChar char="q"/>
            </a:pPr>
            <a:r>
              <a:rPr lang="en-US" altLang="en-US">
                <a:latin typeface="Verdana" panose="020B0604030504040204" pitchFamily="34" charset="0"/>
              </a:rPr>
              <a:t> In-place sheltering?</a:t>
            </a:r>
          </a:p>
          <a:p>
            <a:pPr>
              <a:buFont typeface="Wingdings" panose="05000000000000000000" pitchFamily="2" charset="2"/>
              <a:buChar char="q"/>
            </a:pPr>
            <a:r>
              <a:rPr lang="en-US" altLang="en-US">
                <a:latin typeface="Verdana" panose="020B0604030504040204" pitchFamily="34" charset="0"/>
              </a:rPr>
              <a:t> Combination</a:t>
            </a:r>
            <a:r>
              <a:rPr lang="en-US" altLang="en-US"/>
              <a:t>?</a:t>
            </a:r>
          </a:p>
          <a:p>
            <a:endParaRPr lang="en-US" altLang="en-US"/>
          </a:p>
        </p:txBody>
      </p:sp>
      <p:sp>
        <p:nvSpPr>
          <p:cNvPr id="169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043A61-71BC-4DEB-A164-8C37CE8EF9DC}" type="slidenum">
              <a:rPr lang="en-US" altLang="en-US"/>
              <a:pPr eaLnBrk="1" hangingPunct="1"/>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If you have an industrial facility, consider,</a:t>
            </a:r>
          </a:p>
          <a:p>
            <a:pPr>
              <a:defRPr/>
            </a:pPr>
            <a:endParaRPr lang="en-US" dirty="0"/>
          </a:p>
          <a:p>
            <a:pPr marL="171450" indent="-171450">
              <a:buFont typeface="Wingdings" pitchFamily="2" charset="2"/>
              <a:buChar char="§"/>
              <a:defRPr/>
            </a:pPr>
            <a:r>
              <a:rPr lang="en-US" dirty="0">
                <a:latin typeface="Verdana" pitchFamily="34" charset="0"/>
              </a:rPr>
              <a:t>Will it rebuild?</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If it rebuilds, what’s the life expectancy?</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Is it a major employer for the area?</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Short-term effects.</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Long-term effects</a:t>
            </a:r>
            <a:r>
              <a:rPr lang="en-US" dirty="0"/>
              <a:t>.</a:t>
            </a:r>
          </a:p>
          <a:p>
            <a:pPr>
              <a:defRPr/>
            </a:pPr>
            <a:endParaRPr lang="en-US" dirty="0"/>
          </a:p>
        </p:txBody>
      </p:sp>
      <p:sp>
        <p:nvSpPr>
          <p:cNvPr id="171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046C75-CE82-46E3-95FA-F2E2F2D11D39}" type="slidenum">
              <a:rPr lang="en-US" altLang="en-US"/>
              <a:pPr eaLnBrk="1" hangingPunct="1"/>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How will you handle the event? Yourself or with help?</a:t>
            </a:r>
          </a:p>
          <a:p>
            <a:endParaRPr lang="en-US" altLang="en-US">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ü"/>
            </a:pPr>
            <a:r>
              <a:rPr lang="en-US" altLang="en-US">
                <a:latin typeface="Verdana" panose="020B0604030504040204" pitchFamily="34" charset="0"/>
              </a:rPr>
              <a:t>What fixed systems exist in-house?</a:t>
            </a:r>
          </a:p>
          <a:p>
            <a:pPr>
              <a:buFont typeface="Wingdings" panose="05000000000000000000" pitchFamily="2" charset="2"/>
              <a:buChar char="ü"/>
            </a:pPr>
            <a:r>
              <a:rPr lang="en-US" altLang="en-US">
                <a:latin typeface="Verdana" panose="020B0604030504040204" pitchFamily="34" charset="0"/>
              </a:rPr>
              <a:t>What systems will be stressed?</a:t>
            </a:r>
          </a:p>
          <a:p>
            <a:pPr>
              <a:buFont typeface="Wingdings" panose="05000000000000000000" pitchFamily="2" charset="2"/>
              <a:buChar char="ü"/>
            </a:pPr>
            <a:r>
              <a:rPr lang="en-US" altLang="en-US">
                <a:latin typeface="Verdana" panose="020B0604030504040204" pitchFamily="34" charset="0"/>
              </a:rPr>
              <a:t>Your Fire Brigade?</a:t>
            </a:r>
          </a:p>
          <a:p>
            <a:pPr>
              <a:buFont typeface="Wingdings" panose="05000000000000000000" pitchFamily="2" charset="2"/>
              <a:buChar char="ü"/>
            </a:pPr>
            <a:r>
              <a:rPr lang="en-US" altLang="en-US">
                <a:latin typeface="Verdana" panose="020B0604030504040204" pitchFamily="34" charset="0"/>
              </a:rPr>
              <a:t>With off-site help?</a:t>
            </a:r>
          </a:p>
          <a:p>
            <a:pPr>
              <a:buFont typeface="Wingdings" panose="05000000000000000000" pitchFamily="2" charset="2"/>
              <a:buChar char="ü"/>
            </a:pPr>
            <a:r>
              <a:rPr lang="en-US" altLang="en-US">
                <a:latin typeface="Verdana" panose="020B0604030504040204" pitchFamily="34" charset="0"/>
              </a:rPr>
              <a:t>Access available?</a:t>
            </a:r>
          </a:p>
          <a:p>
            <a:pPr>
              <a:buFont typeface="Wingdings" panose="05000000000000000000" pitchFamily="2" charset="2"/>
              <a:buChar char="ü"/>
            </a:pPr>
            <a:r>
              <a:rPr lang="en-US" altLang="en-US">
                <a:latin typeface="Verdana" panose="020B0604030504040204" pitchFamily="34" charset="0"/>
              </a:rPr>
              <a:t>Support requirements?</a:t>
            </a:r>
          </a:p>
          <a:p>
            <a:endParaRPr lang="en-US" altLang="en-US"/>
          </a:p>
          <a:p>
            <a:endParaRPr lang="en-US" altLang="en-US"/>
          </a:p>
        </p:txBody>
      </p:sp>
      <p:sp>
        <p:nvSpPr>
          <p:cNvPr id="172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A62470-7C41-4C19-A781-EC461E637BCF}" type="slidenum">
              <a:rPr lang="en-US" altLang="en-US"/>
              <a:pPr eaLnBrk="1" hangingPunct="1"/>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For medical emergencies,</a:t>
            </a:r>
          </a:p>
          <a:p>
            <a:endParaRPr lang="en-US" altLang="en-US"/>
          </a:p>
          <a:p>
            <a:pPr>
              <a:buFont typeface="Wingdings" panose="05000000000000000000" pitchFamily="2" charset="2"/>
              <a:buChar char="§"/>
            </a:pPr>
            <a:r>
              <a:rPr lang="en-US" altLang="en-US">
                <a:latin typeface="Verdana" panose="020B0604030504040204" pitchFamily="34" charset="0"/>
              </a:rPr>
              <a:t>What unique requirements may result?</a:t>
            </a:r>
          </a:p>
          <a:p>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Will the numbers involved stress the support services due to mass casualties resulting?</a:t>
            </a:r>
          </a:p>
          <a:p>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Will they inundate the medical facilities and staff? Would an in-house medical response team for triage aid in reducing this overwhelming situation?</a:t>
            </a:r>
          </a:p>
          <a:p>
            <a:endParaRPr lang="en-US" altLang="en-US"/>
          </a:p>
        </p:txBody>
      </p:sp>
      <p:sp>
        <p:nvSpPr>
          <p:cNvPr id="173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196064-468D-4A94-8A70-6195C20687FE}" type="slidenum">
              <a:rPr lang="en-US" altLang="en-US"/>
              <a:pPr eaLnBrk="1" hangingPunct="1"/>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Emergency management, then, is cyclic in nature, encompassing,</a:t>
            </a:r>
          </a:p>
          <a:p>
            <a:endParaRPr lang="en-US" altLang="en-US"/>
          </a:p>
          <a:p>
            <a:pPr>
              <a:buFont typeface="Wingdings" panose="05000000000000000000" pitchFamily="2" charset="2"/>
              <a:buChar char="v"/>
            </a:pPr>
            <a:r>
              <a:rPr lang="en-US" altLang="en-US">
                <a:latin typeface="Verdana" panose="020B0604030504040204" pitchFamily="34" charset="0"/>
              </a:rPr>
              <a:t> Preparedness</a:t>
            </a:r>
          </a:p>
          <a:p>
            <a:pPr>
              <a:buFont typeface="Wingdings" panose="05000000000000000000" pitchFamily="2" charset="2"/>
              <a:buChar char="v"/>
            </a:pPr>
            <a:r>
              <a:rPr lang="en-US" altLang="en-US">
                <a:latin typeface="Verdana" panose="020B0604030504040204" pitchFamily="34" charset="0"/>
              </a:rPr>
              <a:t> Response</a:t>
            </a:r>
          </a:p>
          <a:p>
            <a:pPr>
              <a:buFont typeface="Wingdings" panose="05000000000000000000" pitchFamily="2" charset="2"/>
              <a:buChar char="v"/>
            </a:pPr>
            <a:r>
              <a:rPr lang="en-US" altLang="en-US">
                <a:latin typeface="Verdana" panose="020B0604030504040204" pitchFamily="34" charset="0"/>
              </a:rPr>
              <a:t> Recovery</a:t>
            </a:r>
          </a:p>
          <a:p>
            <a:pPr>
              <a:buFont typeface="Wingdings" panose="05000000000000000000" pitchFamily="2" charset="2"/>
              <a:buChar char="v"/>
            </a:pPr>
            <a:r>
              <a:rPr lang="en-US" altLang="en-US">
                <a:latin typeface="Verdana" panose="020B0604030504040204" pitchFamily="34" charset="0"/>
              </a:rPr>
              <a:t> Mitigation &amp; Prevention </a:t>
            </a:r>
          </a:p>
          <a:p>
            <a:endParaRPr lang="en-US" altLang="en-US"/>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F693E3-D2C6-49BB-80F0-CC7BC3DBD450}" type="slidenum">
              <a:rPr lang="en-US" altLang="en-US"/>
              <a:pPr eaLnBrk="1" hangingPunct="1"/>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The Incident Command System provides for “locking-in” individual agencies which may respond.</a:t>
            </a:r>
          </a:p>
        </p:txBody>
      </p:sp>
      <p:sp>
        <p:nvSpPr>
          <p:cNvPr id="174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9AD270-0F44-462E-A9F5-0F883F382ADA}" type="slidenum">
              <a:rPr lang="en-US" altLang="en-US"/>
              <a:pPr eaLnBrk="1" hangingPunct="1"/>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If special support is determined,</a:t>
            </a:r>
          </a:p>
          <a:p>
            <a:endParaRPr lang="en-US" altLang="en-US"/>
          </a:p>
          <a:p>
            <a:r>
              <a:rPr lang="en-US" altLang="en-US">
                <a:latin typeface="Verdana" panose="020B0604030504040204" pitchFamily="34" charset="0"/>
              </a:rPr>
              <a:t>Can you obtain them in a timely fashion?</a:t>
            </a:r>
          </a:p>
          <a:p>
            <a:endParaRPr lang="en-US" altLang="en-US">
              <a:latin typeface="Verdana" panose="020B0604030504040204" pitchFamily="34" charset="0"/>
            </a:endParaRPr>
          </a:p>
          <a:p>
            <a:r>
              <a:rPr lang="en-US" altLang="en-US">
                <a:latin typeface="Verdana" panose="020B0604030504040204" pitchFamily="34" charset="0"/>
              </a:rPr>
              <a:t>Will other agencies need to provide support?</a:t>
            </a:r>
          </a:p>
          <a:p>
            <a:endParaRPr lang="en-US" altLang="en-US">
              <a:latin typeface="Verdana" panose="020B0604030504040204" pitchFamily="34" charset="0"/>
            </a:endParaRPr>
          </a:p>
          <a:p>
            <a:r>
              <a:rPr lang="en-US" altLang="en-US">
                <a:latin typeface="Verdana" panose="020B0604030504040204" pitchFamily="34" charset="0"/>
              </a:rPr>
              <a:t>What if the special units suffer an incident? Do you have backup?</a:t>
            </a:r>
          </a:p>
          <a:p>
            <a:endParaRPr lang="en-US" altLang="en-US"/>
          </a:p>
        </p:txBody>
      </p:sp>
      <p:sp>
        <p:nvSpPr>
          <p:cNvPr id="175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38F59D-7A02-49F1-B543-4B18E52A4E38}" type="slidenum">
              <a:rPr lang="en-US" altLang="en-US"/>
              <a:pPr eaLnBrk="1" hangingPunct="1"/>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For water emergencies, if </a:t>
            </a:r>
            <a:r>
              <a:rPr lang="en-US" altLang="en-US">
                <a:latin typeface="Verdana" panose="020B0604030504040204" pitchFamily="34" charset="0"/>
              </a:rPr>
              <a:t>you’re near water, you’ll need:</a:t>
            </a:r>
          </a:p>
          <a:p>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Rescue means</a:t>
            </a:r>
          </a:p>
          <a:p>
            <a:pPr>
              <a:buFont typeface="Wingdings" panose="05000000000000000000" pitchFamily="2" charset="2"/>
              <a:buChar char="v"/>
            </a:pPr>
            <a:r>
              <a:rPr lang="en-US" altLang="en-US">
                <a:latin typeface="Verdana" panose="020B0604030504040204" pitchFamily="34" charset="0"/>
              </a:rPr>
              <a:t>Personal protection (PFDs)</a:t>
            </a:r>
          </a:p>
          <a:p>
            <a:pPr>
              <a:buFont typeface="Wingdings" panose="05000000000000000000" pitchFamily="2" charset="2"/>
              <a:buChar char="v"/>
            </a:pPr>
            <a:r>
              <a:rPr lang="en-US" altLang="en-US">
                <a:latin typeface="Verdana" panose="020B0604030504040204" pitchFamily="34" charset="0"/>
              </a:rPr>
              <a:t>Alerting means</a:t>
            </a:r>
          </a:p>
          <a:p>
            <a:pPr>
              <a:buFont typeface="Wingdings" panose="05000000000000000000" pitchFamily="2" charset="2"/>
              <a:buChar char="v"/>
            </a:pPr>
            <a:r>
              <a:rPr lang="en-US" altLang="en-US">
                <a:latin typeface="Verdana" panose="020B0604030504040204" pitchFamily="34" charset="0"/>
              </a:rPr>
              <a:t>Transport means</a:t>
            </a:r>
          </a:p>
          <a:p>
            <a:pPr>
              <a:buFont typeface="Wingdings" panose="05000000000000000000" pitchFamily="2" charset="2"/>
              <a:buChar char="v"/>
            </a:pPr>
            <a:r>
              <a:rPr lang="en-US" altLang="en-US">
                <a:latin typeface="Verdana" panose="020B0604030504040204" pitchFamily="34" charset="0"/>
              </a:rPr>
              <a:t>Medical treatment</a:t>
            </a:r>
          </a:p>
          <a:p>
            <a:pPr>
              <a:buFont typeface="Wingdings" panose="05000000000000000000" pitchFamily="2" charset="2"/>
              <a:buChar char="v"/>
            </a:pPr>
            <a:r>
              <a:rPr lang="en-US" altLang="en-US">
                <a:latin typeface="Verdana" panose="020B0604030504040204" pitchFamily="34" charset="0"/>
              </a:rPr>
              <a:t>Relocation center</a:t>
            </a:r>
          </a:p>
          <a:p>
            <a:endParaRPr lang="en-US" altLang="en-US">
              <a:latin typeface="Verdana" panose="020B0604030504040204" pitchFamily="34" charset="0"/>
            </a:endParaRPr>
          </a:p>
          <a:p>
            <a:r>
              <a:rPr lang="en-US" altLang="en-US">
                <a:solidFill>
                  <a:srgbClr val="0070C0"/>
                </a:solidFill>
                <a:latin typeface="Verdana" panose="020B0604030504040204" pitchFamily="34" charset="0"/>
              </a:rPr>
              <a:t>If you’re near water, you’ll need “Water Stuff.”</a:t>
            </a:r>
            <a:r>
              <a:rPr lang="en-US" altLang="en-US">
                <a:solidFill>
                  <a:srgbClr val="0070C0"/>
                </a:solidFill>
              </a:rPr>
              <a:t> </a:t>
            </a:r>
          </a:p>
          <a:p>
            <a:endParaRPr lang="en-US" altLang="en-US"/>
          </a:p>
        </p:txBody>
      </p:sp>
      <p:sp>
        <p:nvSpPr>
          <p:cNvPr id="176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7705EC-A2D5-421B-9C08-E70A476B98AC}" type="slidenum">
              <a:rPr lang="en-US" altLang="en-US"/>
              <a:pPr eaLnBrk="1" hangingPunct="1"/>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u="sng" dirty="0">
                <a:latin typeface="Verdana" pitchFamily="34" charset="0"/>
                <a:ea typeface="Verdana" pitchFamily="34" charset="0"/>
                <a:cs typeface="Verdana" pitchFamily="34" charset="0"/>
              </a:rPr>
              <a:t>The Watch</a:t>
            </a:r>
            <a:r>
              <a:rPr lang="en-US" dirty="0">
                <a:latin typeface="Verdana" pitchFamily="34" charset="0"/>
                <a:ea typeface="Verdana" pitchFamily="34" charset="0"/>
                <a:cs typeface="Verdana" pitchFamily="34" charset="0"/>
              </a:rPr>
              <a:t>. Nothing has happened yet, but a weather situation may unfold which stands alone as the emergency event. Or, during another type of incident, weather may further impact your response.</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rPr>
              <a:t>Plan for various weather emergencies.</a:t>
            </a:r>
          </a:p>
          <a:p>
            <a:pPr marL="171450" indent="-171450">
              <a:buFont typeface="Wingdings" pitchFamily="2" charset="2"/>
              <a:buChar char="§"/>
              <a:defRPr/>
            </a:pPr>
            <a:r>
              <a:rPr lang="en-US" dirty="0">
                <a:latin typeface="Verdana" pitchFamily="34" charset="0"/>
              </a:rPr>
              <a:t>Review plans while anticipating a weather event.</a:t>
            </a:r>
          </a:p>
          <a:p>
            <a:pPr marL="171450" indent="-171450">
              <a:buFont typeface="Wingdings" pitchFamily="2" charset="2"/>
              <a:buChar char="§"/>
              <a:defRPr/>
            </a:pPr>
            <a:r>
              <a:rPr lang="en-US" dirty="0">
                <a:latin typeface="Verdana" pitchFamily="34" charset="0"/>
              </a:rPr>
              <a:t>Determine methods to “secure” the facility against impact.</a:t>
            </a:r>
          </a:p>
          <a:p>
            <a:pPr marL="171450" indent="-171450">
              <a:buFont typeface="Wingdings" pitchFamily="2" charset="2"/>
              <a:buChar char="§"/>
              <a:defRPr/>
            </a:pPr>
            <a:r>
              <a:rPr lang="en-US" dirty="0">
                <a:latin typeface="Verdana" pitchFamily="34" charset="0"/>
              </a:rPr>
              <a:t>How will other seasonal weather conditions impact your plan?</a:t>
            </a:r>
          </a:p>
          <a:p>
            <a:pPr>
              <a:defRPr/>
            </a:pPr>
            <a:endParaRPr lang="en-US" dirty="0"/>
          </a:p>
        </p:txBody>
      </p:sp>
      <p:sp>
        <p:nvSpPr>
          <p:cNvPr id="177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A8EEB9-F667-4588-A85A-A8FA96C5EFD5}" type="slidenum">
              <a:rPr lang="en-US" altLang="en-US"/>
              <a:pPr eaLnBrk="1" hangingPunct="1"/>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latin typeface="Verdana" panose="020B0604030504040204" pitchFamily="34" charset="0"/>
                <a:ea typeface="Verdana" panose="020B0604030504040204" pitchFamily="34" charset="0"/>
                <a:cs typeface="Verdana" panose="020B0604030504040204" pitchFamily="34" charset="0"/>
              </a:rPr>
              <a:t>The Warning</a:t>
            </a:r>
            <a:r>
              <a:rPr lang="en-US" altLang="en-US">
                <a:latin typeface="Verdana" panose="020B0604030504040204" pitchFamily="34" charset="0"/>
                <a:ea typeface="Verdana" panose="020B0604030504040204" pitchFamily="34" charset="0"/>
                <a:cs typeface="Verdana" panose="020B0604030504040204" pitchFamily="34" charset="0"/>
              </a:rPr>
              <a:t>. The next stage after The Watch. Something is imminent.</a:t>
            </a:r>
          </a:p>
          <a:p>
            <a:r>
              <a:rPr lang="en-US" altLang="en-US">
                <a:latin typeface="Verdana" panose="020B0604030504040204" pitchFamily="34" charset="0"/>
                <a:ea typeface="Verdana" panose="020B0604030504040204" pitchFamily="34" charset="0"/>
                <a:cs typeface="Verdana" panose="020B0604030504040204" pitchFamily="34" charset="0"/>
              </a:rPr>
              <a:t>Review the impact and needs determined by past emergencies to include in your own response.</a:t>
            </a:r>
          </a:p>
        </p:txBody>
      </p:sp>
      <p:sp>
        <p:nvSpPr>
          <p:cNvPr id="178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9C51B4-286F-4E2A-BD73-0A9E6C17C171}" type="slidenum">
              <a:rPr lang="en-US" altLang="en-US"/>
              <a:pPr eaLnBrk="1" hangingPunct="1"/>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During an event there will be system disruption. Restoration on your part may have to wait until the weather event has passed. Utility companies have their own response teams to restore services during bad weather. They’re trained in safety if they have to operate in such conditions. Your safest restoration may be after the passing of the threat.</a:t>
            </a:r>
          </a:p>
          <a:p>
            <a:endParaRPr lang="en-US" altLang="en-US">
              <a:latin typeface="Verdana" panose="020B0604030504040204" pitchFamily="34" charset="0"/>
              <a:ea typeface="Verdana" panose="020B0604030504040204" pitchFamily="34" charset="0"/>
              <a:cs typeface="Verdana" panose="020B0604030504040204" pitchFamily="34" charset="0"/>
            </a:endParaRPr>
          </a:p>
          <a:p>
            <a:r>
              <a:rPr lang="en-US" altLang="en-US">
                <a:latin typeface="Verdana" panose="020B0604030504040204" pitchFamily="34" charset="0"/>
                <a:ea typeface="Verdana" panose="020B0604030504040204" pitchFamily="34" charset="0"/>
                <a:cs typeface="Verdana" panose="020B0604030504040204" pitchFamily="34" charset="0"/>
              </a:rPr>
              <a:t>Ask,</a:t>
            </a:r>
          </a:p>
          <a:p>
            <a:endParaRPr lang="en-US" altLang="en-US"/>
          </a:p>
          <a:p>
            <a:r>
              <a:rPr lang="en-US" altLang="en-US">
                <a:latin typeface="Verdana" panose="020B0604030504040204" pitchFamily="34" charset="0"/>
              </a:rPr>
              <a:t>What needs to be restored? </a:t>
            </a:r>
          </a:p>
          <a:p>
            <a:endParaRPr lang="en-US" altLang="en-US">
              <a:latin typeface="Verdana" panose="020B0604030504040204" pitchFamily="34" charset="0"/>
            </a:endParaRPr>
          </a:p>
          <a:p>
            <a:r>
              <a:rPr lang="en-US" altLang="en-US">
                <a:latin typeface="Verdana" panose="020B0604030504040204" pitchFamily="34" charset="0"/>
              </a:rPr>
              <a:t>Is this a short-term or long-term event?</a:t>
            </a:r>
          </a:p>
          <a:p>
            <a:endParaRPr lang="en-US" altLang="en-US">
              <a:latin typeface="Verdana" panose="020B0604030504040204" pitchFamily="34" charset="0"/>
            </a:endParaRPr>
          </a:p>
          <a:p>
            <a:r>
              <a:rPr lang="en-US" altLang="en-US">
                <a:latin typeface="Verdana" panose="020B0604030504040204" pitchFamily="34" charset="0"/>
              </a:rPr>
              <a:t>Can alternate means be implemented while restoration is being achieved?</a:t>
            </a:r>
          </a:p>
          <a:p>
            <a:endParaRPr lang="en-US" altLang="en-US"/>
          </a:p>
        </p:txBody>
      </p:sp>
      <p:sp>
        <p:nvSpPr>
          <p:cNvPr id="179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AF7178-4B5C-4B87-AF16-557BAEE7A958}" type="slidenum">
              <a:rPr lang="en-US" altLang="en-US"/>
              <a:pPr eaLnBrk="1" hangingPunct="1"/>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When planning for various events, ask,</a:t>
            </a:r>
          </a:p>
          <a:p>
            <a:pPr>
              <a:defRPr/>
            </a:pPr>
            <a:endParaRPr lang="en-US" dirty="0"/>
          </a:p>
          <a:p>
            <a:pPr marL="171450" indent="-171450">
              <a:buFont typeface="Wingdings" pitchFamily="2" charset="2"/>
              <a:buChar char="§"/>
              <a:defRPr/>
            </a:pPr>
            <a:r>
              <a:rPr lang="en-US" dirty="0">
                <a:latin typeface="Verdana" pitchFamily="34" charset="0"/>
              </a:rPr>
              <a:t>What event level is anticipated?</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Long-term?</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Effects on persons and the economy?</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Recovery? </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How long?</a:t>
            </a:r>
          </a:p>
          <a:p>
            <a:pPr>
              <a:defRPr/>
            </a:pPr>
            <a:endParaRPr lang="en-US" dirty="0"/>
          </a:p>
        </p:txBody>
      </p:sp>
      <p:sp>
        <p:nvSpPr>
          <p:cNvPr id="180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72A830-E1AF-4A2E-BA1D-61E5236B246E}" type="slidenum">
              <a:rPr lang="en-US" altLang="en-US"/>
              <a:pPr eaLnBrk="1" hangingPunct="1"/>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What infrastructure will be damaged or rendered useless? Infrastructure is a term for societal components without which society can’t long function.</a:t>
            </a:r>
          </a:p>
          <a:p>
            <a:r>
              <a:rPr lang="en-US" altLang="en-US">
                <a:latin typeface="Verdana" panose="020B0604030504040204" pitchFamily="34" charset="0"/>
                <a:ea typeface="Verdana" panose="020B0604030504040204" pitchFamily="34" charset="0"/>
                <a:cs typeface="Verdana" panose="020B0604030504040204" pitchFamily="34" charset="0"/>
              </a:rPr>
              <a:t>Examples would be clean water and water treatment to cite but two (2).</a:t>
            </a:r>
          </a:p>
          <a:p>
            <a:endParaRPr lang="en-US" altLang="en-US"/>
          </a:p>
          <a:p>
            <a:r>
              <a:rPr lang="en-US" altLang="en-US">
                <a:latin typeface="Verdana" panose="020B0604030504040204" pitchFamily="34" charset="0"/>
              </a:rPr>
              <a:t>What’s Plan B?</a:t>
            </a:r>
          </a:p>
          <a:p>
            <a:endParaRPr lang="en-US" altLang="en-US">
              <a:latin typeface="Verdana" panose="020B0604030504040204" pitchFamily="34" charset="0"/>
            </a:endParaRPr>
          </a:p>
          <a:p>
            <a:r>
              <a:rPr lang="en-US" altLang="en-US">
                <a:latin typeface="Verdana" panose="020B0604030504040204" pitchFamily="34" charset="0"/>
              </a:rPr>
              <a:t>What’s Plan C?</a:t>
            </a:r>
          </a:p>
          <a:p>
            <a:endParaRPr lang="en-US" altLang="en-US">
              <a:latin typeface="Verdana" panose="020B0604030504040204" pitchFamily="34" charset="0"/>
            </a:endParaRPr>
          </a:p>
          <a:p>
            <a:r>
              <a:rPr lang="en-US" altLang="en-US">
                <a:latin typeface="Verdana" panose="020B0604030504040204" pitchFamily="34" charset="0"/>
              </a:rPr>
              <a:t>If you have an active plant, how can you maintain operation?</a:t>
            </a:r>
          </a:p>
          <a:p>
            <a:endParaRPr lang="en-US" altLang="en-US">
              <a:latin typeface="Verdana" panose="020B0604030504040204" pitchFamily="34" charset="0"/>
            </a:endParaRPr>
          </a:p>
          <a:p>
            <a:r>
              <a:rPr lang="en-US" altLang="en-US">
                <a:latin typeface="Verdana" panose="020B0604030504040204" pitchFamily="34" charset="0"/>
              </a:rPr>
              <a:t>What’s Plan Z?</a:t>
            </a:r>
          </a:p>
          <a:p>
            <a:endParaRPr lang="en-US" altLang="en-US"/>
          </a:p>
        </p:txBody>
      </p:sp>
      <p:sp>
        <p:nvSpPr>
          <p:cNvPr id="181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9F77F7-93A2-431C-9414-0F9F1752B228}" type="slidenum">
              <a:rPr lang="en-US" altLang="en-US"/>
              <a:pPr eaLnBrk="1" hangingPunct="1"/>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rPr>
              <a:t>Consider the Katrina flooding:</a:t>
            </a:r>
          </a:p>
          <a:p>
            <a:endParaRPr lang="en-US" altLang="en-US">
              <a:latin typeface="Verdana" panose="020B0604030504040204" pitchFamily="34" charset="0"/>
            </a:endParaRPr>
          </a:p>
          <a:p>
            <a:pPr>
              <a:buFont typeface="Wingdings" panose="05000000000000000000" pitchFamily="2" charset="2"/>
              <a:buChar char="§"/>
            </a:pPr>
            <a:r>
              <a:rPr lang="en-US" altLang="en-US">
                <a:latin typeface="Verdana" panose="020B0604030504040204" pitchFamily="34" charset="0"/>
              </a:rPr>
              <a:t> Roads gone!</a:t>
            </a:r>
          </a:p>
          <a:p>
            <a:pPr>
              <a:buFont typeface="Wingdings" panose="05000000000000000000" pitchFamily="2" charset="2"/>
              <a:buChar char="§"/>
            </a:pPr>
            <a:r>
              <a:rPr lang="en-US" altLang="en-US">
                <a:latin typeface="Verdana" panose="020B0604030504040204" pitchFamily="34" charset="0"/>
              </a:rPr>
              <a:t> Businesses gone!</a:t>
            </a:r>
          </a:p>
          <a:p>
            <a:pPr>
              <a:buFont typeface="Wingdings" panose="05000000000000000000" pitchFamily="2" charset="2"/>
              <a:buChar char="§"/>
            </a:pPr>
            <a:r>
              <a:rPr lang="en-US" altLang="en-US">
                <a:latin typeface="Verdana" panose="020B0604030504040204" pitchFamily="34" charset="0"/>
              </a:rPr>
              <a:t> Work force gone!</a:t>
            </a:r>
          </a:p>
          <a:p>
            <a:endParaRPr lang="en-US" altLang="en-US">
              <a:latin typeface="Verdana" panose="020B0604030504040204" pitchFamily="34" charset="0"/>
            </a:endParaRPr>
          </a:p>
          <a:p>
            <a:r>
              <a:rPr lang="en-US" altLang="en-US">
                <a:latin typeface="Verdana" panose="020B0604030504040204" pitchFamily="34" charset="0"/>
              </a:rPr>
              <a:t>What external impacts do you need to guard against?</a:t>
            </a:r>
          </a:p>
          <a:p>
            <a:endParaRPr lang="en-US" altLang="en-US">
              <a:latin typeface="Verdana" panose="020B0604030504040204" pitchFamily="34" charset="0"/>
            </a:endParaRPr>
          </a:p>
          <a:p>
            <a:r>
              <a:rPr lang="en-US" altLang="en-US">
                <a:latin typeface="Verdana" panose="020B0604030504040204" pitchFamily="34" charset="0"/>
              </a:rPr>
              <a:t>Can you?!</a:t>
            </a:r>
          </a:p>
          <a:p>
            <a:endParaRPr lang="en-US" altLang="en-US"/>
          </a:p>
        </p:txBody>
      </p:sp>
      <p:sp>
        <p:nvSpPr>
          <p:cNvPr id="1822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F25917-95B3-4BC7-9BC9-ADBBD969970F}" type="slidenum">
              <a:rPr lang="en-US" altLang="en-US"/>
              <a:pPr eaLnBrk="1" hangingPunct="1"/>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In planning and response, borrow from history.</a:t>
            </a:r>
          </a:p>
          <a:p>
            <a:endParaRPr lang="en-US" altLang="en-US"/>
          </a:p>
          <a:p>
            <a:r>
              <a:rPr lang="en-US" altLang="en-US">
                <a:latin typeface="Verdana" panose="020B0604030504040204" pitchFamily="34" charset="0"/>
              </a:rPr>
              <a:t>What emergency response needs were determined due to this event?</a:t>
            </a:r>
          </a:p>
          <a:p>
            <a:endParaRPr lang="en-US" altLang="en-US">
              <a:latin typeface="Verdana" panose="020B0604030504040204" pitchFamily="34" charset="0"/>
            </a:endParaRPr>
          </a:p>
          <a:p>
            <a:r>
              <a:rPr lang="en-US" altLang="en-US">
                <a:latin typeface="Verdana" panose="020B0604030504040204" pitchFamily="34" charset="0"/>
              </a:rPr>
              <a:t>Can your facility “buy into” procedures developed by this agency?</a:t>
            </a:r>
          </a:p>
          <a:p>
            <a:endParaRPr lang="en-US" altLang="en-US"/>
          </a:p>
        </p:txBody>
      </p:sp>
      <p:sp>
        <p:nvSpPr>
          <p:cNvPr id="183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D25D84-BCFE-462A-BD5B-C860F8167B06}" type="slidenum">
              <a:rPr lang="en-US" altLang="en-US"/>
              <a:pPr eaLnBrk="1" hangingPunct="1"/>
              <a:t>79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Other components involved in this management would be:</a:t>
            </a:r>
          </a:p>
          <a:p>
            <a:endParaRPr lang="en-US" altLang="en-US"/>
          </a:p>
          <a:p>
            <a:pPr>
              <a:lnSpc>
                <a:spcPct val="90000"/>
              </a:lnSpc>
              <a:buFont typeface="Wingdings" panose="05000000000000000000" pitchFamily="2" charset="2"/>
              <a:buChar char="§"/>
            </a:pPr>
            <a:r>
              <a:rPr lang="en-US" altLang="en-US">
                <a:latin typeface="Verdana" panose="020B0604030504040204" pitchFamily="34" charset="0"/>
              </a:rPr>
              <a:t>IEMS (Integrated Emergency Management System) containing standardized methods and terminology for all responders.</a:t>
            </a:r>
          </a:p>
          <a:p>
            <a:pPr>
              <a:lnSpc>
                <a:spcPct val="90000"/>
              </a:lnSpc>
              <a:buFont typeface="Wingdings" panose="05000000000000000000" pitchFamily="2" charset="2"/>
              <a:buChar char="§"/>
            </a:pPr>
            <a:r>
              <a:rPr lang="en-US" altLang="en-US">
                <a:latin typeface="Verdana" panose="020B0604030504040204" pitchFamily="34" charset="0"/>
              </a:rPr>
              <a:t>ICS (Incident Command System) having a reporting system and hierarchy of action components.</a:t>
            </a:r>
          </a:p>
          <a:p>
            <a:pPr>
              <a:lnSpc>
                <a:spcPct val="90000"/>
              </a:lnSpc>
              <a:buFont typeface="Wingdings" panose="05000000000000000000" pitchFamily="2" charset="2"/>
              <a:buNone/>
            </a:pPr>
            <a:endParaRPr lang="en-US" altLang="en-US">
              <a:latin typeface="Verdana" panose="020B0604030504040204" pitchFamily="34" charset="0"/>
            </a:endParaRPr>
          </a:p>
          <a:p>
            <a:pPr>
              <a:lnSpc>
                <a:spcPct val="90000"/>
              </a:lnSpc>
              <a:buFont typeface="Wingdings" panose="05000000000000000000" pitchFamily="2" charset="2"/>
              <a:buNone/>
            </a:pPr>
            <a:r>
              <a:rPr lang="en-US" altLang="en-US">
                <a:latin typeface="Verdana" panose="020B0604030504040204" pitchFamily="34" charset="0"/>
              </a:rPr>
              <a:t>These create a standardized response while using multiple agencies or resources.</a:t>
            </a:r>
          </a:p>
          <a:p>
            <a:endParaRPr lang="en-US" altLang="en-US"/>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FDC9F1-E136-471D-A4CE-5C87983CDC35}" type="slidenum">
              <a:rPr lang="en-US" altLang="en-US"/>
              <a:pPr eaLnBrk="1" hangingPunct="1"/>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Downed aircraft incidents can involve a wide expanse of property.</a:t>
            </a:r>
          </a:p>
          <a:p>
            <a:endParaRPr lang="en-US" altLang="en-US"/>
          </a:p>
          <a:p>
            <a:r>
              <a:rPr lang="en-US" altLang="en-US">
                <a:latin typeface="Verdana" panose="020B0604030504040204" pitchFamily="34" charset="0"/>
              </a:rPr>
              <a:t>“This can never happen here!”</a:t>
            </a:r>
          </a:p>
          <a:p>
            <a:r>
              <a:rPr lang="en-US" altLang="en-US">
                <a:latin typeface="Verdana" panose="020B0604030504040204" pitchFamily="34" charset="0"/>
              </a:rPr>
              <a:t>Beware of emphatic statements like this.</a:t>
            </a:r>
          </a:p>
          <a:p>
            <a:endParaRPr lang="en-US" altLang="en-US">
              <a:latin typeface="Verdana" panose="020B0604030504040204" pitchFamily="34" charset="0"/>
            </a:endParaRPr>
          </a:p>
          <a:p>
            <a:r>
              <a:rPr lang="en-US" altLang="en-US">
                <a:latin typeface="Verdana" panose="020B0604030504040204" pitchFamily="34" charset="0"/>
              </a:rPr>
              <a:t>Somebody also said the Titanic couldn’t sink!!</a:t>
            </a:r>
          </a:p>
          <a:p>
            <a:endParaRPr lang="en-US" altLang="en-US"/>
          </a:p>
        </p:txBody>
      </p:sp>
      <p:sp>
        <p:nvSpPr>
          <p:cNvPr id="184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7B6ACA-1A54-4030-B8F8-F33BE0041CDD}" type="slidenum">
              <a:rPr lang="en-US" altLang="en-US"/>
              <a:pPr eaLnBrk="1" hangingPunct="1"/>
              <a:t>80</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Think of possibilities and probabilities. Some things may always be possible; fewer may be statistically probable. View the slide. It shows aircraft flight paths over the United States.</a:t>
            </a:r>
          </a:p>
          <a:p>
            <a:endParaRPr lang="en-US" altLang="en-US"/>
          </a:p>
          <a:p>
            <a:r>
              <a:rPr lang="en-US" altLang="en-US">
                <a:latin typeface="Verdana" panose="020B0604030504040204" pitchFamily="34" charset="0"/>
              </a:rPr>
              <a:t>The volume of flights indicates the possibility of a downed aircraft incident just about </a:t>
            </a:r>
            <a:r>
              <a:rPr lang="en-US" altLang="en-US">
                <a:latin typeface="Verdana" panose="020B0604030504040204" pitchFamily="34" charset="0"/>
                <a:ea typeface="Verdana" panose="020B0604030504040204" pitchFamily="34" charset="0"/>
                <a:cs typeface="Verdana" panose="020B0604030504040204" pitchFamily="34" charset="0"/>
              </a:rPr>
              <a:t>anywhere in the nation.</a:t>
            </a:r>
          </a:p>
          <a:p>
            <a:endParaRPr lang="en-US" altLang="en-US"/>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68DFC3-7DE5-4814-BC23-B5F5B8BF9967}" type="slidenum">
              <a:rPr lang="en-US" altLang="en-US"/>
              <a:pPr eaLnBrk="1" hangingPunct="1"/>
              <a:t>81</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Provide for events which may escalate to the next higher level. This would equate to more responders needed and more agencies involved.</a:t>
            </a:r>
          </a:p>
          <a:p>
            <a:r>
              <a:rPr lang="en-US" altLang="en-US">
                <a:latin typeface="Verdana" panose="020B0604030504040204" pitchFamily="34" charset="0"/>
                <a:ea typeface="Verdana" panose="020B0604030504040204" pitchFamily="34" charset="0"/>
                <a:cs typeface="Verdana" panose="020B0604030504040204" pitchFamily="34" charset="0"/>
              </a:rPr>
              <a:t>If you are a facility, you may obtain off-site emergency assistance.</a:t>
            </a:r>
          </a:p>
          <a:p>
            <a:r>
              <a:rPr lang="en-US" altLang="en-US">
                <a:latin typeface="Verdana" panose="020B0604030504040204" pitchFamily="34" charset="0"/>
                <a:ea typeface="Verdana" panose="020B0604030504040204" pitchFamily="34" charset="0"/>
                <a:cs typeface="Verdana" panose="020B0604030504040204" pitchFamily="34" charset="0"/>
              </a:rPr>
              <a:t>If a municipality is involved, they may obtain help from the county level.</a:t>
            </a:r>
          </a:p>
          <a:p>
            <a:r>
              <a:rPr lang="en-US" altLang="en-US">
                <a:latin typeface="Verdana" panose="020B0604030504040204" pitchFamily="34" charset="0"/>
                <a:ea typeface="Verdana" panose="020B0604030504040204" pitchFamily="34" charset="0"/>
                <a:cs typeface="Verdana" panose="020B0604030504040204" pitchFamily="34" charset="0"/>
              </a:rPr>
              <a:t>Counties can gain assistance from the federal government.</a:t>
            </a:r>
          </a:p>
          <a:p>
            <a:r>
              <a:rPr lang="en-US" altLang="en-US">
                <a:latin typeface="Verdana" panose="020B0604030504040204" pitchFamily="34" charset="0"/>
                <a:ea typeface="Verdana" panose="020B0604030504040204" pitchFamily="34" charset="0"/>
                <a:cs typeface="Verdana" panose="020B0604030504040204" pitchFamily="34" charset="0"/>
              </a:rPr>
              <a:t>This is why you provide for a vertical expansion in your Incident Command System.</a:t>
            </a:r>
          </a:p>
        </p:txBody>
      </p:sp>
      <p:sp>
        <p:nvSpPr>
          <p:cNvPr id="186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96EC0F-D32E-4B5D-AD96-2AB34E5C80EE}" type="slidenum">
              <a:rPr lang="en-US" altLang="en-US"/>
              <a:pPr eaLnBrk="1" hangingPunct="1"/>
              <a:t>82</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Do you have unique concerns in your facility or the neighborhood potentially impacted?</a:t>
            </a:r>
          </a:p>
          <a:p>
            <a:r>
              <a:rPr lang="en-US" altLang="en-US">
                <a:latin typeface="Verdana" panose="020B0604030504040204" pitchFamily="34" charset="0"/>
                <a:ea typeface="Verdana" panose="020B0604030504040204" pitchFamily="34" charset="0"/>
                <a:cs typeface="Verdana" panose="020B0604030504040204" pitchFamily="34" charset="0"/>
              </a:rPr>
              <a:t>How do these impact on your planning and response needs?</a:t>
            </a:r>
          </a:p>
        </p:txBody>
      </p:sp>
      <p:sp>
        <p:nvSpPr>
          <p:cNvPr id="187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D80301-8BE5-4B03-87C0-FCC47A02122E}" type="slidenum">
              <a:rPr lang="en-US" altLang="en-US"/>
              <a:pPr eaLnBrk="1" hangingPunct="1"/>
              <a:t>83</a:t>
            </a:fld>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Anti-Terrorism planning is not a fad but a reality which needs your attention.</a:t>
            </a:r>
          </a:p>
          <a:p>
            <a:endParaRPr lang="en-US" altLang="en-US"/>
          </a:p>
          <a:p>
            <a:pPr>
              <a:buFont typeface="Wingdings" panose="05000000000000000000" pitchFamily="2" charset="2"/>
              <a:buChar char="Ø"/>
            </a:pPr>
            <a:r>
              <a:rPr lang="en-US" altLang="en-US">
                <a:latin typeface="Verdana" panose="020B0604030504040204" pitchFamily="34" charset="0"/>
              </a:rPr>
              <a:t> Is your industry or locale a potential target?</a:t>
            </a:r>
          </a:p>
          <a:p>
            <a:pPr>
              <a:buFont typeface="Wingdings" panose="05000000000000000000" pitchFamily="2" charset="2"/>
              <a:buChar char="Ø"/>
            </a:pPr>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Is such a target close-by?</a:t>
            </a:r>
          </a:p>
          <a:p>
            <a:pPr>
              <a:buFont typeface="Wingdings" panose="05000000000000000000" pitchFamily="2" charset="2"/>
              <a:buChar char="Ø"/>
            </a:pPr>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What unique planning is required to preclude or minimize such a threat?</a:t>
            </a:r>
          </a:p>
          <a:p>
            <a:pPr>
              <a:buFont typeface="Wingdings" panose="05000000000000000000" pitchFamily="2" charset="2"/>
              <a:buChar char="Ø"/>
            </a:pPr>
            <a:endParaRPr lang="en-US" altLang="en-US">
              <a:latin typeface="Verdana" panose="020B0604030504040204" pitchFamily="34" charset="0"/>
            </a:endParaRPr>
          </a:p>
          <a:p>
            <a:pPr>
              <a:buFont typeface="Wingdings" panose="05000000000000000000" pitchFamily="2" charset="2"/>
              <a:buChar char="Ø"/>
            </a:pPr>
            <a:r>
              <a:rPr lang="en-US" altLang="en-US">
                <a:latin typeface="Verdana" panose="020B0604030504040204" pitchFamily="34" charset="0"/>
              </a:rPr>
              <a:t> Can we gain assistance in planning or do plans already exist which we can adopt?</a:t>
            </a:r>
          </a:p>
          <a:p>
            <a:endParaRPr lang="en-US" altLang="en-US"/>
          </a:p>
        </p:txBody>
      </p:sp>
      <p:sp>
        <p:nvSpPr>
          <p:cNvPr id="188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A2AE81-7094-4BBD-B6C4-D17D97F6D5A8}" type="slidenum">
              <a:rPr lang="en-US" altLang="en-US"/>
              <a:pPr eaLnBrk="1" hangingPunct="1"/>
              <a:t>84</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Review lessons learned by others during their emergencies. </a:t>
            </a:r>
          </a:p>
          <a:p>
            <a:r>
              <a:rPr lang="en-US" altLang="en-US">
                <a:latin typeface="Verdana" panose="020B0604030504040204" pitchFamily="34" charset="0"/>
                <a:ea typeface="Verdana" panose="020B0604030504040204" pitchFamily="34" charset="0"/>
                <a:cs typeface="Verdana" panose="020B0604030504040204" pitchFamily="34" charset="0"/>
              </a:rPr>
              <a:t>Final reports and findings can be obtained and reviewed. Were their requirements similar to yours?</a:t>
            </a:r>
          </a:p>
          <a:p>
            <a:r>
              <a:rPr lang="en-US" altLang="en-US">
                <a:latin typeface="Verdana" panose="020B0604030504040204" pitchFamily="34" charset="0"/>
                <a:ea typeface="Verdana" panose="020B0604030504040204" pitchFamily="34" charset="0"/>
                <a:cs typeface="Verdana" panose="020B0604030504040204" pitchFamily="34" charset="0"/>
              </a:rPr>
              <a:t>What did they do which you may have to do under the same circumstances?</a:t>
            </a:r>
          </a:p>
        </p:txBody>
      </p:sp>
      <p:sp>
        <p:nvSpPr>
          <p:cNvPr id="189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F302E1-1FEA-4105-A3DD-EEA3C68F4178}" type="slidenum">
              <a:rPr lang="en-US" altLang="en-US"/>
              <a:pPr eaLnBrk="1" hangingPunct="1"/>
              <a:t>85</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Mass casualty events can result from:</a:t>
            </a:r>
          </a:p>
          <a:p>
            <a:endParaRPr lang="en-US" altLang="en-US"/>
          </a:p>
          <a:p>
            <a:pPr>
              <a:buFont typeface="Wingdings" panose="05000000000000000000" pitchFamily="2" charset="2"/>
              <a:buChar char="q"/>
            </a:pPr>
            <a:r>
              <a:rPr lang="en-US" altLang="en-US">
                <a:latin typeface="Verdana" panose="020B0604030504040204" pitchFamily="34" charset="0"/>
              </a:rPr>
              <a:t> Terroristic events</a:t>
            </a:r>
          </a:p>
          <a:p>
            <a:pPr>
              <a:buFont typeface="Wingdings" panose="05000000000000000000" pitchFamily="2" charset="2"/>
              <a:buChar char="q"/>
            </a:pPr>
            <a:r>
              <a:rPr lang="en-US" altLang="en-US">
                <a:latin typeface="Verdana" panose="020B0604030504040204" pitchFamily="34" charset="0"/>
              </a:rPr>
              <a:t> Process releases</a:t>
            </a:r>
          </a:p>
          <a:p>
            <a:pPr>
              <a:buFont typeface="Wingdings" panose="05000000000000000000" pitchFamily="2" charset="2"/>
              <a:buChar char="q"/>
            </a:pPr>
            <a:r>
              <a:rPr lang="en-US" altLang="en-US">
                <a:latin typeface="Verdana" panose="020B0604030504040204" pitchFamily="34" charset="0"/>
              </a:rPr>
              <a:t> Transportation accidents</a:t>
            </a:r>
          </a:p>
          <a:p>
            <a:pPr>
              <a:buFont typeface="Wingdings" panose="05000000000000000000" pitchFamily="2" charset="2"/>
              <a:buChar char="q"/>
            </a:pPr>
            <a:r>
              <a:rPr lang="en-US" altLang="en-US">
                <a:latin typeface="Verdana" panose="020B0604030504040204" pitchFamily="34" charset="0"/>
              </a:rPr>
              <a:t> Storage failures</a:t>
            </a:r>
          </a:p>
          <a:p>
            <a:pPr>
              <a:buFont typeface="Wingdings" panose="05000000000000000000" pitchFamily="2" charset="2"/>
              <a:buChar char="q"/>
            </a:pPr>
            <a:r>
              <a:rPr lang="en-US" altLang="en-US">
                <a:latin typeface="Verdana" panose="020B0604030504040204" pitchFamily="34" charset="0"/>
              </a:rPr>
              <a:t> Agricultural incidents</a:t>
            </a:r>
          </a:p>
          <a:p>
            <a:endParaRPr lang="en-US" altLang="en-US"/>
          </a:p>
          <a:p>
            <a:endParaRPr lang="en-US" altLang="en-US"/>
          </a:p>
        </p:txBody>
      </p:sp>
      <p:sp>
        <p:nvSpPr>
          <p:cNvPr id="190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5575C2-2E25-43D5-8925-5A20B113BC68}" type="slidenum">
              <a:rPr lang="en-US" altLang="en-US"/>
              <a:pPr eaLnBrk="1" hangingPunct="1"/>
              <a:t>86</a:t>
            </a:fld>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Who will respond will be,</a:t>
            </a:r>
          </a:p>
          <a:p>
            <a:endParaRPr lang="en-US" altLang="en-US"/>
          </a:p>
          <a:p>
            <a:pPr>
              <a:buFont typeface="Wingdings" panose="05000000000000000000" pitchFamily="2" charset="2"/>
              <a:buChar char="v"/>
            </a:pPr>
            <a:r>
              <a:rPr lang="en-US" altLang="en-US">
                <a:latin typeface="Verdana" panose="020B0604030504040204" pitchFamily="34" charset="0"/>
              </a:rPr>
              <a:t> Dictated by the event.</a:t>
            </a:r>
          </a:p>
          <a:p>
            <a:pPr>
              <a:buFont typeface="Wingdings" panose="05000000000000000000" pitchFamily="2" charset="2"/>
              <a:buChar char="v"/>
            </a:pPr>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 Determined by the numbers of persons impacted.</a:t>
            </a:r>
          </a:p>
          <a:p>
            <a:pPr>
              <a:buFont typeface="Wingdings" panose="05000000000000000000" pitchFamily="2" charset="2"/>
              <a:buChar char="v"/>
            </a:pPr>
            <a:endParaRPr lang="en-US" altLang="en-US">
              <a:latin typeface="Verdana" panose="020B0604030504040204" pitchFamily="34" charset="0"/>
            </a:endParaRPr>
          </a:p>
          <a:p>
            <a:pPr>
              <a:buFont typeface="Wingdings" panose="05000000000000000000" pitchFamily="2" charset="2"/>
              <a:buChar char="v"/>
            </a:pPr>
            <a:r>
              <a:rPr lang="en-US" altLang="en-US">
                <a:latin typeface="Verdana" panose="020B0604030504040204" pitchFamily="34" charset="0"/>
              </a:rPr>
              <a:t> Based on the nature of the impacting material. </a:t>
            </a:r>
          </a:p>
          <a:p>
            <a:endParaRPr lang="en-US" altLang="en-US"/>
          </a:p>
        </p:txBody>
      </p:sp>
      <p:sp>
        <p:nvSpPr>
          <p:cNvPr id="191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8D9263-3C24-4FD6-992B-82F537B3E355}" type="slidenum">
              <a:rPr lang="en-US" altLang="en-US"/>
              <a:pPr eaLnBrk="1" hangingPunct="1"/>
              <a:t>87</a:t>
            </a:fld>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After the passage of the event, recovery occurs. This is the point where requirements for restoration are sorted-out and prioritized.</a:t>
            </a:r>
          </a:p>
          <a:p>
            <a:endParaRPr lang="en-US" altLang="en-US"/>
          </a:p>
          <a:p>
            <a:pPr>
              <a:buFont typeface="Wingdings" panose="05000000000000000000" pitchFamily="2" charset="2"/>
              <a:buChar char="q"/>
            </a:pPr>
            <a:r>
              <a:rPr lang="en-US" altLang="en-US">
                <a:latin typeface="Verdana" panose="020B0604030504040204" pitchFamily="34" charset="0"/>
              </a:rPr>
              <a:t> What must be restored first? And, possibly, what must be secured first? Electricity? Gas supplying the facility?</a:t>
            </a:r>
          </a:p>
          <a:p>
            <a:endParaRPr lang="en-US" altLang="en-US" u="sng">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Determine the resources required for restoration.</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Schedule &amp; implement.</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Monitor progress.</a:t>
            </a:r>
          </a:p>
          <a:p>
            <a:endParaRPr lang="en-US" altLang="en-US">
              <a:latin typeface="Verdana" panose="020B0604030504040204" pitchFamily="34" charset="0"/>
            </a:endParaRPr>
          </a:p>
          <a:p>
            <a:pPr>
              <a:buFont typeface="Wingdings" panose="05000000000000000000" pitchFamily="2" charset="2"/>
              <a:buChar char="q"/>
            </a:pPr>
            <a:r>
              <a:rPr lang="en-US" altLang="en-US">
                <a:latin typeface="Verdana" panose="020B0604030504040204" pitchFamily="34" charset="0"/>
              </a:rPr>
              <a:t> Keep your staff advised.</a:t>
            </a:r>
            <a:endParaRPr lang="en-US" altLang="en-US"/>
          </a:p>
        </p:txBody>
      </p:sp>
      <p:sp>
        <p:nvSpPr>
          <p:cNvPr id="192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3B5372-2DB1-475C-8889-3240C4240AD5}" type="slidenum">
              <a:rPr lang="en-US" altLang="en-US"/>
              <a:pPr eaLnBrk="1" hangingPunct="1"/>
              <a:t>88</a:t>
            </a:fld>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Check with professional organizations to which you belong for planning aids.</a:t>
            </a:r>
          </a:p>
          <a:p>
            <a:r>
              <a:rPr lang="en-US" altLang="en-US">
                <a:latin typeface="Verdana" panose="020B0604030504040204" pitchFamily="34" charset="0"/>
                <a:ea typeface="Verdana" panose="020B0604030504040204" pitchFamily="34" charset="0"/>
                <a:cs typeface="Verdana" panose="020B0604030504040204" pitchFamily="34" charset="0"/>
              </a:rPr>
              <a:t>Also, reach-out to other agencies for assistance.</a:t>
            </a:r>
          </a:p>
          <a:p>
            <a:r>
              <a:rPr lang="en-US" altLang="en-US">
                <a:latin typeface="Verdana" panose="020B0604030504040204" pitchFamily="34" charset="0"/>
                <a:ea typeface="Verdana" panose="020B0604030504040204" pitchFamily="34" charset="0"/>
                <a:cs typeface="Verdana" panose="020B0604030504040204" pitchFamily="34" charset="0"/>
              </a:rPr>
              <a:t>If you are a facility or municipality, you may gain aid from your County Emergency Management Agency. The County has plans and Annexes should your event escalate requiring them to phase-in assistance and coordinate.</a:t>
            </a:r>
          </a:p>
          <a:p>
            <a:r>
              <a:rPr lang="en-US" altLang="en-US">
                <a:latin typeface="Verdana" panose="020B0604030504040204" pitchFamily="34" charset="0"/>
                <a:ea typeface="Verdana" panose="020B0604030504040204" pitchFamily="34" charset="0"/>
                <a:cs typeface="Verdana" panose="020B0604030504040204" pitchFamily="34" charset="0"/>
              </a:rPr>
              <a:t>Review County plans to determine your possibility to adopt-with-modification.</a:t>
            </a:r>
          </a:p>
          <a:p>
            <a:r>
              <a:rPr lang="en-US" altLang="en-US">
                <a:latin typeface="Verdana" panose="020B0604030504040204" pitchFamily="34" charset="0"/>
                <a:ea typeface="Verdana" panose="020B0604030504040204" pitchFamily="34" charset="0"/>
                <a:cs typeface="Verdana" panose="020B0604030504040204" pitchFamily="34" charset="0"/>
              </a:rPr>
              <a:t>The Pennsylvania Emergency Management Agency (PEMA) can also provide assistance.</a:t>
            </a:r>
          </a:p>
        </p:txBody>
      </p:sp>
      <p:sp>
        <p:nvSpPr>
          <p:cNvPr id="193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F039AF-8061-4911-9BF3-0895097A1C22}" type="slidenum">
              <a:rPr lang="en-US" altLang="en-US"/>
              <a:pPr eaLnBrk="1" hangingPunct="1"/>
              <a:t>89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You want to plan your response to potential incidents. Allow the written text to evolve into checklists with greater field application.</a:t>
            </a:r>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5C8BDD-7312-483F-B6F0-880F381CAE7B}" type="slidenum">
              <a:rPr lang="en-US" altLang="en-US"/>
              <a:pPr eaLnBrk="1" hangingPunct="1"/>
              <a:t>9</a:t>
            </a:fld>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Depending upon your affiliation, standards may already exist to aid not only your planning but also your response.</a:t>
            </a:r>
          </a:p>
        </p:txBody>
      </p:sp>
      <p:sp>
        <p:nvSpPr>
          <p:cNvPr id="194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AB4D3E-3B8F-407A-A662-55DA7141D8E6}" type="slidenum">
              <a:rPr lang="en-US" altLang="en-US"/>
              <a:pPr eaLnBrk="1" hangingPunct="1"/>
              <a:t>90</a:t>
            </a:fld>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After the event, mitigation and prevention make the most of lessons learned.</a:t>
            </a:r>
          </a:p>
          <a:p>
            <a:pPr>
              <a:defRPr/>
            </a:pPr>
            <a:endParaRPr lang="en-US" dirty="0"/>
          </a:p>
          <a:p>
            <a:pPr marL="171450" indent="-171450">
              <a:buFont typeface="Wingdings" pitchFamily="2" charset="2"/>
              <a:buChar char="§"/>
              <a:defRPr/>
            </a:pPr>
            <a:r>
              <a:rPr lang="en-US" dirty="0">
                <a:latin typeface="Verdana" pitchFamily="34" charset="0"/>
              </a:rPr>
              <a:t>Critique the response for fact-finding </a:t>
            </a:r>
            <a:r>
              <a:rPr lang="en-US" dirty="0">
                <a:solidFill>
                  <a:srgbClr val="FF0000"/>
                </a:solidFill>
                <a:latin typeface="Verdana" pitchFamily="34" charset="0"/>
              </a:rPr>
              <a:t>NOT</a:t>
            </a:r>
            <a:r>
              <a:rPr lang="en-US" dirty="0">
                <a:latin typeface="Verdana" pitchFamily="34" charset="0"/>
              </a:rPr>
              <a:t> fault-finding.</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Determine plan changes.</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Implement changes.</a:t>
            </a:r>
          </a:p>
          <a:p>
            <a:pPr marL="171450" indent="-171450">
              <a:buFont typeface="Wingdings" pitchFamily="2" charset="2"/>
              <a:buChar char="§"/>
              <a:defRPr/>
            </a:pPr>
            <a:endParaRPr lang="en-US" dirty="0">
              <a:latin typeface="Verdana" pitchFamily="34" charset="0"/>
            </a:endParaRPr>
          </a:p>
          <a:p>
            <a:pPr marL="171450" indent="-171450">
              <a:buFont typeface="Wingdings" pitchFamily="2" charset="2"/>
              <a:buChar char="§"/>
              <a:defRPr/>
            </a:pPr>
            <a:r>
              <a:rPr lang="en-US" dirty="0">
                <a:latin typeface="Verdana" pitchFamily="34" charset="0"/>
              </a:rPr>
              <a:t>Train staff on changes.</a:t>
            </a:r>
            <a:endParaRPr lang="en-US" dirty="0"/>
          </a:p>
        </p:txBody>
      </p:sp>
      <p:sp>
        <p:nvSpPr>
          <p:cNvPr id="195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B3A698-F69F-4128-988B-6F2ED4F1B98A}" type="slidenum">
              <a:rPr lang="en-US" altLang="en-US"/>
              <a:pPr eaLnBrk="1" hangingPunct="1"/>
              <a:t>91</a:t>
            </a:fld>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latin typeface="Verdana" pitchFamily="34" charset="0"/>
                <a:ea typeface="Verdana" pitchFamily="34" charset="0"/>
                <a:cs typeface="Verdana" pitchFamily="34" charset="0"/>
              </a:rPr>
              <a:t>Continue to train your staff on,</a:t>
            </a:r>
          </a:p>
          <a:p>
            <a:pPr>
              <a:defRPr/>
            </a:pPr>
            <a:endParaRPr lang="en-US" dirty="0">
              <a:latin typeface="Verdana" pitchFamily="34" charset="0"/>
              <a:ea typeface="Verdana" pitchFamily="34" charset="0"/>
              <a:cs typeface="Verdana" pitchFamily="34" charset="0"/>
            </a:endParaRPr>
          </a:p>
          <a:p>
            <a:pPr marL="171450" indent="-171450">
              <a:buFont typeface="Wingdings" pitchFamily="2" charset="2"/>
              <a:buChar char="§"/>
              <a:defRPr/>
            </a:pPr>
            <a:r>
              <a:rPr lang="en-US" dirty="0">
                <a:latin typeface="Verdana" pitchFamily="34" charset="0"/>
                <a:ea typeface="Verdana" pitchFamily="34" charset="0"/>
                <a:cs typeface="Verdana" pitchFamily="34" charset="0"/>
              </a:rPr>
              <a:t>Probably events,</a:t>
            </a:r>
          </a:p>
          <a:p>
            <a:pPr marL="171450" indent="-171450">
              <a:buFont typeface="Wingdings" pitchFamily="2" charset="2"/>
              <a:buChar char="§"/>
              <a:defRPr/>
            </a:pPr>
            <a:r>
              <a:rPr lang="en-US" dirty="0">
                <a:latin typeface="Verdana" pitchFamily="34" charset="0"/>
                <a:ea typeface="Verdana" pitchFamily="34" charset="0"/>
                <a:cs typeface="Verdana" pitchFamily="34" charset="0"/>
              </a:rPr>
              <a:t>Possible events and</a:t>
            </a:r>
          </a:p>
          <a:p>
            <a:pPr marL="171450" indent="-171450">
              <a:buFont typeface="Wingdings" pitchFamily="2" charset="2"/>
              <a:buChar char="§"/>
              <a:defRPr/>
            </a:pPr>
            <a:r>
              <a:rPr lang="en-US" dirty="0">
                <a:latin typeface="Verdana" pitchFamily="34" charset="0"/>
                <a:ea typeface="Verdana" pitchFamily="34" charset="0"/>
                <a:cs typeface="Verdana" pitchFamily="34" charset="0"/>
              </a:rPr>
              <a:t>Unique and severe events.</a:t>
            </a:r>
          </a:p>
        </p:txBody>
      </p:sp>
      <p:sp>
        <p:nvSpPr>
          <p:cNvPr id="196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693A3F-2DDD-4AF2-A79E-933C12114F85}" type="slidenum">
              <a:rPr lang="en-US" altLang="en-US"/>
              <a:pPr eaLnBrk="1" hangingPunct="1"/>
              <a:t>92</a:t>
            </a:fld>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kern="0" dirty="0">
                <a:solidFill>
                  <a:srgbClr val="00B050"/>
                </a:solidFill>
                <a:latin typeface="Verdana" pitchFamily="34" charset="0"/>
              </a:rPr>
              <a:t>Additional free training is available on our website at PATHS. </a:t>
            </a:r>
            <a:r>
              <a:rPr lang="en-US" b="1" kern="0" dirty="0">
                <a:solidFill>
                  <a:srgbClr val="00B050"/>
                </a:solidFill>
                <a:latin typeface="Verdana" pitchFamily="34" charset="0"/>
              </a:rPr>
              <a:t>PATHS</a:t>
            </a:r>
            <a:r>
              <a:rPr lang="en-US" kern="0" dirty="0">
                <a:solidFill>
                  <a:srgbClr val="00B050"/>
                </a:solidFill>
                <a:latin typeface="Verdana" pitchFamily="34" charset="0"/>
              </a:rPr>
              <a:t> stands for </a:t>
            </a:r>
            <a:r>
              <a:rPr lang="en-US" b="1" kern="0" dirty="0">
                <a:solidFill>
                  <a:srgbClr val="00B050"/>
                </a:solidFill>
                <a:latin typeface="Verdana" pitchFamily="34" charset="0"/>
              </a:rPr>
              <a:t>PA</a:t>
            </a:r>
            <a:r>
              <a:rPr lang="en-US" kern="0" dirty="0">
                <a:solidFill>
                  <a:srgbClr val="00B050"/>
                </a:solidFill>
                <a:latin typeface="Verdana" pitchFamily="34" charset="0"/>
              </a:rPr>
              <a:t> </a:t>
            </a:r>
            <a:r>
              <a:rPr lang="en-US" b="1" kern="0" dirty="0">
                <a:solidFill>
                  <a:srgbClr val="00B050"/>
                </a:solidFill>
                <a:latin typeface="Verdana" pitchFamily="34" charset="0"/>
              </a:rPr>
              <a:t>T</a:t>
            </a:r>
            <a:r>
              <a:rPr lang="en-US" kern="0" dirty="0">
                <a:solidFill>
                  <a:srgbClr val="00B050"/>
                </a:solidFill>
                <a:latin typeface="Verdana" pitchFamily="34" charset="0"/>
              </a:rPr>
              <a:t>raining for </a:t>
            </a:r>
            <a:r>
              <a:rPr lang="en-US" b="1" kern="0" dirty="0">
                <a:solidFill>
                  <a:srgbClr val="00B050"/>
                </a:solidFill>
                <a:latin typeface="Verdana" pitchFamily="34" charset="0"/>
              </a:rPr>
              <a:t>H</a:t>
            </a:r>
            <a:r>
              <a:rPr lang="en-US" kern="0" dirty="0">
                <a:solidFill>
                  <a:srgbClr val="00B050"/>
                </a:solidFill>
                <a:latin typeface="Verdana" pitchFamily="34" charset="0"/>
              </a:rPr>
              <a:t>ealth and </a:t>
            </a:r>
            <a:r>
              <a:rPr lang="en-US" b="1" kern="0" dirty="0">
                <a:solidFill>
                  <a:srgbClr val="00B050"/>
                </a:solidFill>
                <a:latin typeface="Verdana" pitchFamily="34" charset="0"/>
              </a:rPr>
              <a:t>S</a:t>
            </a:r>
            <a:r>
              <a:rPr lang="en-US" kern="0" dirty="0">
                <a:solidFill>
                  <a:srgbClr val="00B050"/>
                </a:solidFill>
                <a:latin typeface="Verdana" pitchFamily="34" charset="0"/>
              </a:rPr>
              <a:t>afety</a:t>
            </a:r>
            <a:r>
              <a:rPr lang="en-US" b="1" kern="0" dirty="0">
                <a:solidFill>
                  <a:srgbClr val="00B050"/>
                </a:solidFill>
                <a:latin typeface="Verdana" pitchFamily="34" charset="0"/>
              </a:rPr>
              <a:t>. </a:t>
            </a:r>
          </a:p>
          <a:p>
            <a:pPr>
              <a:defRPr/>
            </a:pPr>
            <a:endParaRPr lang="en-US" b="1" kern="0" dirty="0">
              <a:solidFill>
                <a:srgbClr val="00B050"/>
              </a:solidFill>
              <a:latin typeface="Verdana" pitchFamily="34" charset="0"/>
            </a:endParaRPr>
          </a:p>
          <a:p>
            <a:pPr>
              <a:defRPr/>
            </a:pPr>
            <a:r>
              <a:rPr lang="en-US" b="1" i="1" kern="0" dirty="0">
                <a:solidFill>
                  <a:srgbClr val="00B050"/>
                </a:solidFill>
                <a:latin typeface="Verdana" pitchFamily="34" charset="0"/>
              </a:rPr>
              <a:t>PATHS</a:t>
            </a:r>
            <a:r>
              <a:rPr lang="en-US" kern="0" dirty="0">
                <a:latin typeface="Verdana" pitchFamily="34" charset="0"/>
              </a:rPr>
              <a:t> is a “no fee” state-wide service providing Pennsylvania employers and employees with coordinated Health and Safety resources through easy access and affordability</a:t>
            </a:r>
          </a:p>
          <a:p>
            <a:pPr>
              <a:defRPr/>
            </a:pPr>
            <a:endParaRPr lang="en-US" dirty="0"/>
          </a:p>
        </p:txBody>
      </p:sp>
      <p:sp>
        <p:nvSpPr>
          <p:cNvPr id="197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D20851-33B4-46F4-9023-035CCED0545F}" type="slidenum">
              <a:rPr lang="en-US" altLang="en-US"/>
              <a:pPr eaLnBrk="1" hangingPunct="1"/>
              <a:t>93</a:t>
            </a:fld>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marL="342900" indent="-342900">
              <a:spcBef>
                <a:spcPct val="20000"/>
              </a:spcBef>
              <a:defRPr/>
            </a:pPr>
            <a:r>
              <a:rPr lang="en-US" kern="0" dirty="0">
                <a:latin typeface="Verdana" pitchFamily="34" charset="0"/>
              </a:rPr>
              <a:t>At the </a:t>
            </a:r>
            <a:r>
              <a:rPr lang="en-US" b="1" i="1" kern="0" dirty="0">
                <a:solidFill>
                  <a:srgbClr val="00B050"/>
                </a:solidFill>
                <a:latin typeface="Verdana" pitchFamily="34" charset="0"/>
              </a:rPr>
              <a:t>PATHS</a:t>
            </a:r>
            <a:r>
              <a:rPr lang="en-US" kern="0" dirty="0">
                <a:latin typeface="Verdana" pitchFamily="34" charset="0"/>
              </a:rPr>
              <a:t>  Website you can:</a:t>
            </a:r>
          </a:p>
          <a:p>
            <a:pPr marL="342900" indent="-342900">
              <a:spcBef>
                <a:spcPct val="20000"/>
              </a:spcBef>
              <a:defRPr/>
            </a:pPr>
            <a:endParaRPr lang="en-US" kern="0" dirty="0">
              <a:latin typeface="Verdana" pitchFamily="34" charset="0"/>
            </a:endParaRPr>
          </a:p>
          <a:p>
            <a:pPr marL="742950" lvl="1" indent="-285750">
              <a:spcBef>
                <a:spcPct val="20000"/>
              </a:spcBef>
              <a:buFont typeface="Wingdings" pitchFamily="2" charset="2"/>
              <a:buChar char="Ø"/>
              <a:defRPr/>
            </a:pPr>
            <a:r>
              <a:rPr lang="en-US" kern="0" dirty="0">
                <a:latin typeface="Verdana" pitchFamily="34" charset="0"/>
              </a:rPr>
              <a:t>View . . . Health &amp; Safety Training PowerPoint briefings. </a:t>
            </a:r>
          </a:p>
          <a:p>
            <a:pPr marL="742950" lvl="1" indent="-285750">
              <a:spcBef>
                <a:spcPct val="20000"/>
              </a:spcBef>
              <a:defRPr/>
            </a:pPr>
            <a:endParaRPr lang="en-US" kern="0" dirty="0">
              <a:latin typeface="Verdana" pitchFamily="34" charset="0"/>
            </a:endParaRPr>
          </a:p>
          <a:p>
            <a:pPr marL="742950" lvl="1" indent="-285750">
              <a:spcBef>
                <a:spcPct val="20000"/>
              </a:spcBef>
              <a:buFont typeface="Wingdings" pitchFamily="2" charset="2"/>
              <a:buChar char="Ø"/>
              <a:defRPr/>
            </a:pPr>
            <a:r>
              <a:rPr lang="en-US" kern="0" dirty="0">
                <a:latin typeface="Verdana" pitchFamily="34" charset="0"/>
              </a:rPr>
              <a:t>Access “Safety Talks” (Toolbox Talks). </a:t>
            </a:r>
          </a:p>
          <a:p>
            <a:pPr marL="742950" lvl="1" indent="-285750">
              <a:spcBef>
                <a:spcPct val="20000"/>
              </a:spcBef>
              <a:defRPr/>
            </a:pPr>
            <a:endParaRPr lang="en-US" kern="0" dirty="0">
              <a:latin typeface="Verdana" pitchFamily="34" charset="0"/>
            </a:endParaRPr>
          </a:p>
          <a:p>
            <a:pPr marL="742950" lvl="1" indent="-285750">
              <a:spcBef>
                <a:spcPct val="20000"/>
              </a:spcBef>
              <a:buFont typeface="Wingdings" pitchFamily="2" charset="2"/>
              <a:buChar char="Ø"/>
              <a:defRPr/>
            </a:pPr>
            <a:r>
              <a:rPr lang="en-US" kern="0" dirty="0">
                <a:latin typeface="Verdana" pitchFamily="34" charset="0"/>
              </a:rPr>
              <a:t>Review . . . Course descriptions, objectives, and schedules.</a:t>
            </a:r>
          </a:p>
          <a:p>
            <a:pPr marL="742950" lvl="1" indent="-285750">
              <a:spcBef>
                <a:spcPct val="20000"/>
              </a:spcBef>
              <a:defRPr/>
            </a:pPr>
            <a:endParaRPr lang="en-US" kern="0" dirty="0">
              <a:latin typeface="Verdana" pitchFamily="34" charset="0"/>
            </a:endParaRPr>
          </a:p>
          <a:p>
            <a:pPr marL="742950" lvl="1" indent="-285750">
              <a:spcBef>
                <a:spcPct val="20000"/>
              </a:spcBef>
              <a:buFont typeface="Wingdings" pitchFamily="2" charset="2"/>
              <a:buChar char="Ø"/>
              <a:defRPr/>
            </a:pPr>
            <a:r>
              <a:rPr lang="en-US" kern="0" dirty="0">
                <a:latin typeface="Verdana" pitchFamily="34" charset="0"/>
              </a:rPr>
              <a:t>Employers can register online to participate in webinars and training sessions. Most sessions are free and are open to everyone.</a:t>
            </a:r>
          </a:p>
          <a:p>
            <a:pPr>
              <a:defRPr/>
            </a:pPr>
            <a:endParaRPr lang="en-US" dirty="0"/>
          </a:p>
        </p:txBody>
      </p:sp>
      <p:sp>
        <p:nvSpPr>
          <p:cNvPr id="1986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C45B45-8EA3-404A-A3C4-51D2E02A38C4}" type="slidenum">
              <a:rPr lang="en-US" altLang="en-US"/>
              <a:pPr eaLnBrk="1" hangingPunct="1"/>
              <a:t>94</a:t>
            </a:fld>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a:spcBef>
                <a:spcPct val="20000"/>
              </a:spcBef>
              <a:defRPr/>
            </a:pPr>
            <a:r>
              <a:rPr lang="en-US" kern="0" dirty="0">
                <a:latin typeface="Verdana" pitchFamily="34" charset="0"/>
              </a:rPr>
              <a:t>You can access </a:t>
            </a:r>
            <a:r>
              <a:rPr lang="en-US" b="1" i="1" kern="0" dirty="0">
                <a:solidFill>
                  <a:srgbClr val="00B050"/>
                </a:solidFill>
                <a:latin typeface="Verdana" pitchFamily="34" charset="0"/>
              </a:rPr>
              <a:t>PATHS </a:t>
            </a:r>
            <a:r>
              <a:rPr lang="en-US" i="1" kern="0" dirty="0">
                <a:solidFill>
                  <a:srgbClr val="00B050"/>
                </a:solidFill>
                <a:latin typeface="Verdana" pitchFamily="34" charset="0"/>
              </a:rPr>
              <a:t>via:</a:t>
            </a:r>
          </a:p>
          <a:p>
            <a:pPr marL="342900" indent="-342900">
              <a:spcBef>
                <a:spcPct val="20000"/>
              </a:spcBef>
              <a:defRPr/>
            </a:pPr>
            <a:endParaRPr lang="en-US" b="1" i="1" kern="0" dirty="0">
              <a:solidFill>
                <a:srgbClr val="00B050"/>
              </a:solidFill>
              <a:latin typeface="Verdana" pitchFamily="34" charset="0"/>
            </a:endParaRPr>
          </a:p>
          <a:p>
            <a:pPr marL="342900" indent="-342900">
              <a:spcBef>
                <a:spcPct val="20000"/>
              </a:spcBef>
              <a:defRPr/>
            </a:pPr>
            <a:r>
              <a:rPr lang="en-US" u="sng" kern="0" dirty="0">
                <a:solidFill>
                  <a:srgbClr val="0000FF"/>
                </a:solidFill>
                <a:latin typeface="Verdana" pitchFamily="34" charset="0"/>
              </a:rPr>
              <a:t>www.dli.state.pa.us/PATHS</a:t>
            </a:r>
          </a:p>
          <a:p>
            <a:pPr marL="342900" indent="-342900">
              <a:spcBef>
                <a:spcPct val="20000"/>
              </a:spcBef>
              <a:defRPr/>
            </a:pPr>
            <a:endParaRPr lang="en-US" b="1" i="1" kern="0" dirty="0">
              <a:solidFill>
                <a:srgbClr val="00B050"/>
              </a:solidFill>
              <a:latin typeface="Verdana" pitchFamily="34" charset="0"/>
            </a:endParaRPr>
          </a:p>
          <a:p>
            <a:pPr marL="342900" indent="-342900">
              <a:spcBef>
                <a:spcPct val="20000"/>
              </a:spcBef>
              <a:defRPr/>
            </a:pPr>
            <a:r>
              <a:rPr lang="en-US" b="1" i="1" kern="0" dirty="0">
                <a:solidFill>
                  <a:srgbClr val="00B050"/>
                </a:solidFill>
                <a:latin typeface="Verdana" pitchFamily="34" charset="0"/>
              </a:rPr>
              <a:t>or</a:t>
            </a:r>
          </a:p>
          <a:p>
            <a:pPr marL="342900" indent="-342900">
              <a:spcBef>
                <a:spcPct val="20000"/>
              </a:spcBef>
              <a:defRPr/>
            </a:pPr>
            <a:endParaRPr lang="en-US" b="1" i="1" kern="0" dirty="0">
              <a:solidFill>
                <a:srgbClr val="00B050"/>
              </a:solidFill>
              <a:latin typeface="Verdana" pitchFamily="34" charset="0"/>
            </a:endParaRPr>
          </a:p>
          <a:p>
            <a:pPr marL="342900" indent="-342900">
              <a:spcBef>
                <a:spcPct val="20000"/>
              </a:spcBef>
              <a:defRPr/>
            </a:pPr>
            <a:r>
              <a:rPr lang="en-US" u="sng" kern="0" dirty="0">
                <a:solidFill>
                  <a:srgbClr val="0000FF"/>
                </a:solidFill>
                <a:latin typeface="Verdana" pitchFamily="34" charset="0"/>
              </a:rPr>
              <a:t>www.dli.state.pa.us</a:t>
            </a:r>
          </a:p>
          <a:p>
            <a:pPr marL="742950" lvl="1" indent="-285750">
              <a:spcBef>
                <a:spcPct val="20000"/>
              </a:spcBef>
              <a:buFontTx/>
              <a:buChar char="–"/>
              <a:defRPr/>
            </a:pPr>
            <a:r>
              <a:rPr lang="en-US" kern="0" dirty="0">
                <a:solidFill>
                  <a:srgbClr val="002060"/>
                </a:solidFill>
                <a:latin typeface="Verdana" pitchFamily="34" charset="0"/>
              </a:rPr>
              <a:t>“Workers Compensation” icon</a:t>
            </a:r>
          </a:p>
          <a:p>
            <a:pPr marL="742950" lvl="1" indent="-285750">
              <a:spcBef>
                <a:spcPct val="20000"/>
              </a:spcBef>
              <a:buFontTx/>
              <a:buChar char="–"/>
              <a:defRPr/>
            </a:pPr>
            <a:r>
              <a:rPr lang="en-US" kern="0" dirty="0">
                <a:solidFill>
                  <a:srgbClr val="002060"/>
                </a:solidFill>
                <a:latin typeface="Verdana" pitchFamily="34" charset="0"/>
              </a:rPr>
              <a:t>Health &amp; Safety Division</a:t>
            </a:r>
          </a:p>
          <a:p>
            <a:pPr marL="742950" lvl="1" indent="-285750">
              <a:spcBef>
                <a:spcPct val="20000"/>
              </a:spcBef>
              <a:buFontTx/>
              <a:buChar char="–"/>
              <a:defRPr/>
            </a:pPr>
            <a:r>
              <a:rPr lang="en-US" kern="0" dirty="0">
                <a:solidFill>
                  <a:srgbClr val="002060"/>
                </a:solidFill>
                <a:latin typeface="Verdana" pitchFamily="34" charset="0"/>
              </a:rPr>
              <a:t>PATHS</a:t>
            </a:r>
          </a:p>
          <a:p>
            <a:pPr>
              <a:defRPr/>
            </a:pPr>
            <a:endParaRPr lang="en-US" dirty="0"/>
          </a:p>
        </p:txBody>
      </p:sp>
      <p:sp>
        <p:nvSpPr>
          <p:cNvPr id="1996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5A0F4A-D55B-48E2-B33D-5B7CE218710E}" type="slidenum">
              <a:rPr lang="en-US" altLang="en-US"/>
              <a:pPr eaLnBrk="1" hangingPunct="1"/>
              <a:t>95</a:t>
            </a:fld>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Verdana" panose="020B0604030504040204" pitchFamily="34" charset="0"/>
                <a:ea typeface="Verdana" panose="020B0604030504040204" pitchFamily="34" charset="0"/>
                <a:cs typeface="Verdana" panose="020B0604030504040204" pitchFamily="34" charset="0"/>
              </a:rPr>
              <a:t>We invite you to contact us concerning other free training materials and opportunities.</a:t>
            </a:r>
          </a:p>
        </p:txBody>
      </p:sp>
      <p:sp>
        <p:nvSpPr>
          <p:cNvPr id="200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4EBE14-D264-4339-AD94-61D96AFED563}" type="slidenum">
              <a:rPr lang="en-US" altLang="en-US"/>
              <a:pPr eaLnBrk="1" hangingPunct="1"/>
              <a:t>96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anose="020B0604030504040204" pitchFamily="34" charset="0"/>
              </a:defRPr>
            </a:lvl1pPr>
          </a:lstStyle>
          <a:p>
            <a:fld id="{7C066723-A79C-4775-A7B5-6A47E1FC3D24}" type="slidenum">
              <a:rPr lang="en-US" altLang="en-US"/>
              <a:pPr/>
              <a:t>‹#›</a:t>
            </a:fld>
            <a:endParaRPr lang="en-US" altLang="en-US"/>
          </a:p>
        </p:txBody>
      </p:sp>
    </p:spTree>
    <p:extLst>
      <p:ext uri="{BB962C8B-B14F-4D97-AF65-F5344CB8AC3E}">
        <p14:creationId xmlns:p14="http://schemas.microsoft.com/office/powerpoint/2010/main" val="259632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1C4264-C593-4CC1-BAE2-AB7D22716D6D}" type="slidenum">
              <a:rPr lang="en-US" altLang="en-US"/>
              <a:pPr/>
              <a:t>‹#›</a:t>
            </a:fld>
            <a:endParaRPr lang="en-US" altLang="en-US"/>
          </a:p>
        </p:txBody>
      </p:sp>
    </p:spTree>
    <p:extLst>
      <p:ext uri="{BB962C8B-B14F-4D97-AF65-F5344CB8AC3E}">
        <p14:creationId xmlns:p14="http://schemas.microsoft.com/office/powerpoint/2010/main" val="360449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3175568-3B50-4FD6-B203-E185670185FA}" type="slidenum">
              <a:rPr lang="en-US" altLang="en-US"/>
              <a:pPr/>
              <a:t>‹#›</a:t>
            </a:fld>
            <a:endParaRPr lang="en-US" altLang="en-US"/>
          </a:p>
        </p:txBody>
      </p:sp>
    </p:spTree>
    <p:extLst>
      <p:ext uri="{BB962C8B-B14F-4D97-AF65-F5344CB8AC3E}">
        <p14:creationId xmlns:p14="http://schemas.microsoft.com/office/powerpoint/2010/main" val="95130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1BCB67-8016-45CF-9403-C86C39EC038E}" type="slidenum">
              <a:rPr lang="en-US" altLang="en-US"/>
              <a:pPr/>
              <a:t>‹#›</a:t>
            </a:fld>
            <a:endParaRPr lang="en-US" altLang="en-US"/>
          </a:p>
        </p:txBody>
      </p:sp>
    </p:spTree>
    <p:extLst>
      <p:ext uri="{BB962C8B-B14F-4D97-AF65-F5344CB8AC3E}">
        <p14:creationId xmlns:p14="http://schemas.microsoft.com/office/powerpoint/2010/main" val="2062591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B7DD83-FC8E-4B49-98CD-384427339565}" type="slidenum">
              <a:rPr lang="en-US" altLang="en-US"/>
              <a:pPr/>
              <a:t>‹#›</a:t>
            </a:fld>
            <a:endParaRPr lang="en-US" altLang="en-US"/>
          </a:p>
        </p:txBody>
      </p:sp>
    </p:spTree>
    <p:extLst>
      <p:ext uri="{BB962C8B-B14F-4D97-AF65-F5344CB8AC3E}">
        <p14:creationId xmlns:p14="http://schemas.microsoft.com/office/powerpoint/2010/main" val="201438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9B8DAC-1482-4CEC-97B3-6FF5A6FCBE1A}" type="slidenum">
              <a:rPr lang="en-US" altLang="en-US"/>
              <a:pPr/>
              <a:t>‹#›</a:t>
            </a:fld>
            <a:endParaRPr lang="en-US" altLang="en-US"/>
          </a:p>
        </p:txBody>
      </p:sp>
    </p:spTree>
    <p:extLst>
      <p:ext uri="{BB962C8B-B14F-4D97-AF65-F5344CB8AC3E}">
        <p14:creationId xmlns:p14="http://schemas.microsoft.com/office/powerpoint/2010/main" val="119669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C4BE192-AFC6-4CA3-B654-51C0F5D64340}" type="slidenum">
              <a:rPr lang="en-US" altLang="en-US"/>
              <a:pPr/>
              <a:t>‹#›</a:t>
            </a:fld>
            <a:endParaRPr lang="en-US" altLang="en-US"/>
          </a:p>
        </p:txBody>
      </p:sp>
    </p:spTree>
    <p:extLst>
      <p:ext uri="{BB962C8B-B14F-4D97-AF65-F5344CB8AC3E}">
        <p14:creationId xmlns:p14="http://schemas.microsoft.com/office/powerpoint/2010/main" val="399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305A672-262F-4C11-9C50-D070233C5000}" type="slidenum">
              <a:rPr lang="en-US" altLang="en-US"/>
              <a:pPr/>
              <a:t>‹#›</a:t>
            </a:fld>
            <a:endParaRPr lang="en-US" altLang="en-US"/>
          </a:p>
        </p:txBody>
      </p:sp>
    </p:spTree>
    <p:extLst>
      <p:ext uri="{BB962C8B-B14F-4D97-AF65-F5344CB8AC3E}">
        <p14:creationId xmlns:p14="http://schemas.microsoft.com/office/powerpoint/2010/main" val="333984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C9D6E60-6C22-45AD-8856-66C18BF9A0DD}" type="slidenum">
              <a:rPr lang="en-US" altLang="en-US"/>
              <a:pPr/>
              <a:t>‹#›</a:t>
            </a:fld>
            <a:endParaRPr lang="en-US" altLang="en-US"/>
          </a:p>
        </p:txBody>
      </p:sp>
    </p:spTree>
    <p:extLst>
      <p:ext uri="{BB962C8B-B14F-4D97-AF65-F5344CB8AC3E}">
        <p14:creationId xmlns:p14="http://schemas.microsoft.com/office/powerpoint/2010/main" val="226097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BEB3AF-9ED6-4DEC-8E8F-823BD30280A3}" type="slidenum">
              <a:rPr lang="en-US" altLang="en-US"/>
              <a:pPr/>
              <a:t>‹#›</a:t>
            </a:fld>
            <a:endParaRPr lang="en-US" altLang="en-US"/>
          </a:p>
        </p:txBody>
      </p:sp>
    </p:spTree>
    <p:extLst>
      <p:ext uri="{BB962C8B-B14F-4D97-AF65-F5344CB8AC3E}">
        <p14:creationId xmlns:p14="http://schemas.microsoft.com/office/powerpoint/2010/main" val="9705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8884849-F0D1-4379-BBFF-2ECCE4656009}" type="slidenum">
              <a:rPr lang="en-US" altLang="en-US"/>
              <a:pPr/>
              <a:t>‹#›</a:t>
            </a:fld>
            <a:endParaRPr lang="en-US" altLang="en-US"/>
          </a:p>
        </p:txBody>
      </p:sp>
    </p:spTree>
    <p:extLst>
      <p:ext uri="{BB962C8B-B14F-4D97-AF65-F5344CB8AC3E}">
        <p14:creationId xmlns:p14="http://schemas.microsoft.com/office/powerpoint/2010/main" val="188613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D7C1E8-6081-42E1-86C7-FDC5B8B270E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81.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82.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90.jpe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93.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94.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9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96.jpeg"/><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97.jpeg"/><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102.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105.jpe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2.jpe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115.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image" Target="../media/image116.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117.jpeg"/><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19.png"/><Relationship Id="rId7" Type="http://schemas.openxmlformats.org/officeDocument/2006/relationships/image" Target="../media/image122.jpeg"/><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hyperlink" Target="https://www.facebook.com/BWCPATHS" TargetMode="External"/><Relationship Id="rId5" Type="http://schemas.openxmlformats.org/officeDocument/2006/relationships/image" Target="../media/image121.jpeg"/><Relationship Id="rId4" Type="http://schemas.openxmlformats.org/officeDocument/2006/relationships/image" Target="../media/image120.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07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a:t>
            </a:r>
          </a:p>
        </p:txBody>
      </p:sp>
      <p:sp>
        <p:nvSpPr>
          <p:cNvPr id="3078" name="Title 15"/>
          <p:cNvSpPr>
            <a:spLocks noGrp="1"/>
          </p:cNvSpPr>
          <p:nvPr>
            <p:ph type="title"/>
          </p:nvPr>
        </p:nvSpPr>
        <p:spPr>
          <a:xfrm>
            <a:off x="457200" y="381000"/>
            <a:ext cx="5257800" cy="457200"/>
          </a:xfrm>
        </p:spPr>
        <p:txBody>
          <a:bodyPr/>
          <a:lstStyle/>
          <a:p>
            <a:pPr eaLnBrk="1" hangingPunct="1"/>
            <a:r>
              <a:rPr lang="en-US" altLang="en-US" sz="2000" b="1">
                <a:solidFill>
                  <a:schemeClr val="bg1"/>
                </a:solidFill>
                <a:latin typeface="Verdana" panose="020B0604030504040204" pitchFamily="34" charset="0"/>
              </a:rPr>
              <a:t>Emergency Response Planning</a:t>
            </a:r>
            <a:endParaRPr lang="en-US" altLang="en-US" sz="2000">
              <a:solidFill>
                <a:schemeClr val="bg1"/>
              </a:solidFill>
              <a:latin typeface="Verdana" panose="020B0604030504040204" pitchFamily="34" charset="0"/>
            </a:endParaRPr>
          </a:p>
        </p:txBody>
      </p:sp>
      <p:pic>
        <p:nvPicPr>
          <p:cNvPr id="3079" name="Picture 4" descr="C:\Documents and Settings\stlane\My Documents\emergency pix\EPR logo.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37263" y="1600200"/>
            <a:ext cx="2665412" cy="2692400"/>
          </a:xfrm>
        </p:spPr>
      </p:pic>
      <p:sp>
        <p:nvSpPr>
          <p:cNvPr id="3080" name="TextBox 7"/>
          <p:cNvSpPr txBox="1">
            <a:spLocks noChangeArrowheads="1"/>
          </p:cNvSpPr>
          <p:nvPr/>
        </p:nvSpPr>
        <p:spPr bwMode="auto">
          <a:xfrm>
            <a:off x="228600" y="1219200"/>
            <a:ext cx="342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Verdana" panose="020B0604030504040204" pitchFamily="34" charset="0"/>
              </a:rPr>
              <a:t>Emergency Response through Emergency Planning &amp; Management</a:t>
            </a:r>
          </a:p>
        </p:txBody>
      </p:sp>
      <p:pic>
        <p:nvPicPr>
          <p:cNvPr id="3081" name="Picture 9" descr="C:\Documents and Settings\stlane\My Documents\My Pictures\230-1561-08_produc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581400"/>
            <a:ext cx="17526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1" descr="C:\Documents and Settings\stlane\My Documents\My Pictures\858753chargerpolicehighres_jpg.jpg"/>
          <p:cNvPicPr>
            <a:picLocks noChangeAspect="1" noChangeArrowheads="1"/>
          </p:cNvPicPr>
          <p:nvPr/>
        </p:nvPicPr>
        <p:blipFill>
          <a:blip r:embed="rId7">
            <a:extLst>
              <a:ext uri="{28A0092B-C50C-407E-A947-70E740481C1C}">
                <a14:useLocalDpi xmlns:a14="http://schemas.microsoft.com/office/drawing/2010/main" val="0"/>
              </a:ext>
            </a:extLst>
          </a:blip>
          <a:srcRect l="3261" t="17390" r="5435" b="13045"/>
          <a:stretch>
            <a:fillRect/>
          </a:stretch>
        </p:blipFill>
        <p:spPr bwMode="auto">
          <a:xfrm>
            <a:off x="6400800" y="4419600"/>
            <a:ext cx="2133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descr="C:\Documents and Settings\stlane\My Documents\My Pictures\Range-Master-Tactical-Gear-EM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419600"/>
            <a:ext cx="22113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C:\Documents and Settings\stlane\My Documents\My Pictures\NOMEX_Firefight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1447800"/>
            <a:ext cx="206692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1"/>
          <p:cNvSpPr>
            <a:spLocks noChangeArrowheads="1"/>
          </p:cNvSpPr>
          <p:nvPr/>
        </p:nvSpPr>
        <p:spPr bwMode="auto">
          <a:xfrm>
            <a:off x="5867400" y="904875"/>
            <a:ext cx="3429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i="1">
                <a:latin typeface="Verdana" panose="020B0604030504040204" pitchFamily="34" charset="0"/>
              </a:rPr>
              <a:t>Bureau of Workers’ Compensation </a:t>
            </a:r>
          </a:p>
          <a:p>
            <a:pPr algn="ctr" eaLnBrk="1" hangingPunct="1"/>
            <a:r>
              <a:rPr lang="en-US" altLang="en-US" sz="1000" i="1">
                <a:latin typeface="Verdana" panose="020B0604030504040204" pitchFamily="34" charset="0"/>
              </a:rPr>
              <a:t>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2293"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10</a:t>
            </a:r>
          </a:p>
        </p:txBody>
      </p:sp>
      <p:sp>
        <p:nvSpPr>
          <p:cNvPr id="12294"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Aids to Planning</a:t>
            </a:r>
            <a:endParaRPr lang="en-US" altLang="en-US" sz="2800">
              <a:solidFill>
                <a:schemeClr val="bg1"/>
              </a:solidFill>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12296" name="Picture 10" descr="C:\Documents and Settings\stlane\My Documents\My Pictures\t896ca7_fire-officers-gui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71600"/>
            <a:ext cx="33337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0" descr="C:\Documents and Settings\stlane\My Documents\My Pictures\NIMS%20document%20pho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447800"/>
            <a:ext cx="3200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331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11</a:t>
            </a:r>
          </a:p>
        </p:txBody>
      </p:sp>
      <p:sp>
        <p:nvSpPr>
          <p:cNvPr id="1331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13320" name="Picture 3" descr="Bin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81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1"/>
          <p:cNvSpPr>
            <a:spLocks noChangeArrowheads="1"/>
          </p:cNvSpPr>
          <p:nvPr/>
        </p:nvSpPr>
        <p:spPr bwMode="auto">
          <a:xfrm>
            <a:off x="3833813" y="3244850"/>
            <a:ext cx="1476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chemeClr val="bg1"/>
                </a:solidFill>
                <a:latin typeface="Verdana" panose="020B0604030504040204" pitchFamily="34" charset="0"/>
              </a:rPr>
              <a:t>Emergency</a:t>
            </a:r>
          </a:p>
        </p:txBody>
      </p:sp>
      <p:sp>
        <p:nvSpPr>
          <p:cNvPr id="13322" name="Rectangle 12"/>
          <p:cNvSpPr>
            <a:spLocks noChangeArrowheads="1"/>
          </p:cNvSpPr>
          <p:nvPr/>
        </p:nvSpPr>
        <p:spPr bwMode="auto">
          <a:xfrm>
            <a:off x="228600" y="2209800"/>
            <a:ext cx="5791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 Facility Overview</a:t>
            </a:r>
          </a:p>
          <a:p>
            <a:pPr eaLnBrk="1" hangingPunct="1">
              <a:buFont typeface="Courier New" panose="02070309020205020404" pitchFamily="49" charset="0"/>
              <a:buChar char="o"/>
            </a:pPr>
            <a:r>
              <a:rPr lang="en-US" altLang="en-US" sz="2400">
                <a:latin typeface="Verdana" panose="020B0604030504040204" pitchFamily="34" charset="0"/>
              </a:rPr>
              <a:t> Hazards and Hazard Control</a:t>
            </a:r>
          </a:p>
          <a:p>
            <a:pPr eaLnBrk="1" hangingPunct="1">
              <a:buFont typeface="Courier New" panose="02070309020205020404" pitchFamily="49" charset="0"/>
              <a:buChar char="o"/>
            </a:pPr>
            <a:r>
              <a:rPr lang="en-US" altLang="en-US" sz="2400">
                <a:latin typeface="Verdana" panose="020B0604030504040204" pitchFamily="34" charset="0"/>
              </a:rPr>
              <a:t> Safety Systems In-place</a:t>
            </a:r>
          </a:p>
          <a:p>
            <a:pPr eaLnBrk="1" hangingPunct="1">
              <a:buFont typeface="Courier New" panose="02070309020205020404" pitchFamily="49" charset="0"/>
              <a:buChar char="o"/>
            </a:pPr>
            <a:r>
              <a:rPr lang="en-US" altLang="en-US" sz="2400">
                <a:latin typeface="Verdana" panose="020B0604030504040204" pitchFamily="34" charset="0"/>
              </a:rPr>
              <a:t> Emergency Response</a:t>
            </a:r>
          </a:p>
          <a:p>
            <a:pPr eaLnBrk="1" hangingPunct="1"/>
            <a:r>
              <a:rPr lang="en-US" altLang="en-US" sz="2400">
                <a:latin typeface="Verdana" panose="020B0604030504040204" pitchFamily="34" charset="0"/>
              </a:rPr>
              <a:t>   Organization</a:t>
            </a:r>
          </a:p>
          <a:p>
            <a:pPr eaLnBrk="1" hangingPunct="1">
              <a:buFont typeface="Courier New" panose="02070309020205020404" pitchFamily="49" charset="0"/>
              <a:buChar char="o"/>
            </a:pPr>
            <a:r>
              <a:rPr lang="en-US" altLang="en-US" sz="2400">
                <a:latin typeface="Verdana" panose="020B0604030504040204" pitchFamily="34" charset="0"/>
              </a:rPr>
              <a:t> Levels of Magnitude for Events</a:t>
            </a:r>
          </a:p>
        </p:txBody>
      </p:sp>
      <p:sp>
        <p:nvSpPr>
          <p:cNvPr id="13323" name="TextBox 13"/>
          <p:cNvSpPr txBox="1">
            <a:spLocks noChangeArrowheads="1"/>
          </p:cNvSpPr>
          <p:nvPr/>
        </p:nvSpPr>
        <p:spPr bwMode="auto">
          <a:xfrm rot="-564944">
            <a:off x="6729413" y="25781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solidFill>
                  <a:schemeClr val="bg1"/>
                </a:solidFill>
              </a:rPr>
              <a:t>Emergency </a:t>
            </a:r>
          </a:p>
          <a:p>
            <a:pPr eaLnBrk="1" hangingPunct="1"/>
            <a:r>
              <a:rPr lang="en-US" altLang="en-US" sz="1200">
                <a:solidFill>
                  <a:schemeClr val="bg1"/>
                </a:solidFill>
              </a:rPr>
              <a:t>     Plan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4341"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12</a:t>
            </a:r>
          </a:p>
        </p:txBody>
      </p:sp>
      <p:sp>
        <p:nvSpPr>
          <p:cNvPr id="1434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Plan Contents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14344" name="Picture 3" descr="Binde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133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4"/>
          <p:cNvSpPr txBox="1">
            <a:spLocks noChangeArrowheads="1"/>
          </p:cNvSpPr>
          <p:nvPr/>
        </p:nvSpPr>
        <p:spPr bwMode="auto">
          <a:xfrm>
            <a:off x="6934200" y="30480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chemeClr val="bg1"/>
                </a:solidFill>
                <a:latin typeface="Verdana" panose="020B0604030504040204" pitchFamily="34" charset="0"/>
              </a:rPr>
              <a:t>Action Plan</a:t>
            </a:r>
          </a:p>
        </p:txBody>
      </p:sp>
      <p:sp>
        <p:nvSpPr>
          <p:cNvPr id="14346" name="Rectangle 11"/>
          <p:cNvSpPr>
            <a:spLocks noChangeArrowheads="1"/>
          </p:cNvSpPr>
          <p:nvPr/>
        </p:nvSpPr>
        <p:spPr bwMode="auto">
          <a:xfrm>
            <a:off x="457200" y="19050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sz="2400">
                <a:latin typeface="Verdana" panose="020B0604030504040204" pitchFamily="34" charset="0"/>
              </a:rPr>
              <a:t> Communications</a:t>
            </a:r>
          </a:p>
          <a:p>
            <a:pPr eaLnBrk="1" hangingPunct="1">
              <a:buFont typeface="Wingdings" panose="05000000000000000000" pitchFamily="2" charset="2"/>
              <a:buChar char="v"/>
            </a:pPr>
            <a:r>
              <a:rPr lang="en-US" altLang="en-US" sz="2400">
                <a:latin typeface="Verdana" panose="020B0604030504040204" pitchFamily="34" charset="0"/>
              </a:rPr>
              <a:t> Contacts</a:t>
            </a:r>
          </a:p>
          <a:p>
            <a:pPr eaLnBrk="1" hangingPunct="1">
              <a:buFont typeface="Wingdings" panose="05000000000000000000" pitchFamily="2" charset="2"/>
              <a:buChar char="v"/>
            </a:pPr>
            <a:r>
              <a:rPr lang="en-US" altLang="en-US" sz="2400">
                <a:latin typeface="Verdana" panose="020B0604030504040204" pitchFamily="34" charset="0"/>
              </a:rPr>
              <a:t> Procedures/Action Plans</a:t>
            </a:r>
          </a:p>
          <a:p>
            <a:pPr eaLnBrk="1" hangingPunct="1">
              <a:buFont typeface="Wingdings" panose="05000000000000000000" pitchFamily="2" charset="2"/>
              <a:buChar char="v"/>
            </a:pPr>
            <a:r>
              <a:rPr lang="en-US" altLang="en-US" sz="2400">
                <a:latin typeface="Verdana" panose="020B0604030504040204" pitchFamily="34" charset="0"/>
              </a:rPr>
              <a:t> Checklists</a:t>
            </a:r>
          </a:p>
          <a:p>
            <a:pPr eaLnBrk="1" hangingPunct="1">
              <a:buFont typeface="Wingdings" panose="05000000000000000000" pitchFamily="2" charset="2"/>
              <a:buChar char="v"/>
            </a:pPr>
            <a:r>
              <a:rPr lang="en-US" altLang="en-US" sz="2400">
                <a:latin typeface="Verdana" panose="020B0604030504040204" pitchFamily="34" charset="0"/>
              </a:rPr>
              <a:t> Plan Administration</a:t>
            </a:r>
          </a:p>
          <a:p>
            <a:pPr eaLnBrk="1" hangingPunct="1">
              <a:buFont typeface="Wingdings" panose="05000000000000000000" pitchFamily="2" charset="2"/>
              <a:buChar char="v"/>
            </a:pPr>
            <a:r>
              <a:rPr lang="en-US" altLang="en-US" sz="2400">
                <a:latin typeface="Verdana" panose="020B0604030504040204" pitchFamily="34" charset="0"/>
              </a:rPr>
              <a:t> Staff Training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5365" name="Rectangle 19"/>
          <p:cNvSpPr>
            <a:spLocks noChangeArrowheads="1"/>
          </p:cNvSpPr>
          <p:nvPr/>
        </p:nvSpPr>
        <p:spPr bwMode="auto">
          <a:xfrm>
            <a:off x="8001000" y="6019800"/>
            <a:ext cx="685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13</a:t>
            </a:r>
          </a:p>
        </p:txBody>
      </p:sp>
      <p:sp>
        <p:nvSpPr>
          <p:cNvPr id="7" name="Content Placeholder 2"/>
          <p:cNvSpPr txBox="1">
            <a:spLocks/>
          </p:cNvSpPr>
          <p:nvPr/>
        </p:nvSpPr>
        <p:spPr bwMode="auto">
          <a:xfrm>
            <a:off x="457200" y="990600"/>
            <a:ext cx="8305800" cy="4872038"/>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a:p>
            <a:pPr algn="ctr" eaLnBrk="0" hangingPunct="0">
              <a:spcBef>
                <a:spcPct val="20000"/>
              </a:spcBef>
              <a:defRPr/>
            </a:pPr>
            <a:endParaRPr lang="en-US" sz="2400" kern="0" dirty="0">
              <a:latin typeface="Verdana" pitchFamily="34" charset="0"/>
              <a:cs typeface="+mn-cs"/>
            </a:endParaRPr>
          </a:p>
        </p:txBody>
      </p:sp>
      <p:sp>
        <p:nvSpPr>
          <p:cNvPr id="15367"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Evaluate Emergency Possibilities</a:t>
            </a: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cs typeface="+mn-cs"/>
            </a:endParaRPr>
          </a:p>
        </p:txBody>
      </p:sp>
      <p:sp>
        <p:nvSpPr>
          <p:cNvPr id="15369" name="Rectangle 8"/>
          <p:cNvSpPr>
            <a:spLocks noChangeArrowheads="1"/>
          </p:cNvSpPr>
          <p:nvPr/>
        </p:nvSpPr>
        <p:spPr bwMode="auto">
          <a:xfrm>
            <a:off x="3886200" y="1295400"/>
            <a:ext cx="4724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 Analyze your area(s) of      </a:t>
            </a:r>
          </a:p>
          <a:p>
            <a:pPr eaLnBrk="1" hangingPunct="1"/>
            <a:r>
              <a:rPr lang="en-US" altLang="en-US" sz="2400">
                <a:latin typeface="Verdana" panose="020B0604030504040204" pitchFamily="34" charset="0"/>
              </a:rPr>
              <a:t>   responsibility.</a:t>
            </a:r>
          </a:p>
          <a:p>
            <a:pPr eaLnBrk="1" hangingPunct="1">
              <a:buFont typeface="Courier New" panose="02070309020205020404" pitchFamily="49" charset="0"/>
              <a:buChar char="o"/>
            </a:pPr>
            <a:r>
              <a:rPr lang="en-US" altLang="en-US" sz="2400">
                <a:latin typeface="Verdana" panose="020B0604030504040204" pitchFamily="34" charset="0"/>
              </a:rPr>
              <a:t> Ask questions regarding:</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What could happen and </a:t>
            </a:r>
          </a:p>
          <a:p>
            <a:pPr eaLnBrk="1" hangingPunct="1"/>
            <a:r>
              <a:rPr lang="en-US" altLang="en-US" sz="2400">
                <a:latin typeface="Verdana" panose="020B0604030504040204" pitchFamily="34" charset="0"/>
              </a:rPr>
              <a:t>   the results? </a:t>
            </a:r>
          </a:p>
          <a:p>
            <a:pPr eaLnBrk="1" hangingPunct="1">
              <a:buFont typeface="Wingdings" panose="05000000000000000000" pitchFamily="2" charset="2"/>
              <a:buChar char="v"/>
            </a:pPr>
            <a:r>
              <a:rPr lang="en-US" altLang="en-US" sz="2400">
                <a:latin typeface="Verdana" panose="020B0604030504040204" pitchFamily="34" charset="0"/>
              </a:rPr>
              <a:t>How do we meet the</a:t>
            </a:r>
          </a:p>
          <a:p>
            <a:pPr eaLnBrk="1" hangingPunct="1"/>
            <a:r>
              <a:rPr lang="en-US" altLang="en-US" sz="2400">
                <a:latin typeface="Verdana" panose="020B0604030504040204" pitchFamily="34" charset="0"/>
              </a:rPr>
              <a:t>   needs?</a:t>
            </a:r>
          </a:p>
          <a:p>
            <a:pPr eaLnBrk="1" hangingPunct="1">
              <a:buFont typeface="Wingdings" panose="05000000000000000000" pitchFamily="2" charset="2"/>
              <a:buChar char="v"/>
            </a:pPr>
            <a:r>
              <a:rPr lang="en-US" altLang="en-US" sz="2400">
                <a:latin typeface="Verdana" panose="020B0604030504040204" pitchFamily="34" charset="0"/>
              </a:rPr>
              <a:t>Could your facility exist</a:t>
            </a:r>
          </a:p>
          <a:p>
            <a:pPr eaLnBrk="1" hangingPunct="1"/>
            <a:r>
              <a:rPr lang="en-US" altLang="en-US" sz="2400">
                <a:latin typeface="Verdana" panose="020B0604030504040204" pitchFamily="34" charset="0"/>
              </a:rPr>
              <a:t>   absent the infrastructure</a:t>
            </a:r>
          </a:p>
          <a:p>
            <a:pPr eaLnBrk="1" hangingPunct="1"/>
            <a:r>
              <a:rPr lang="en-US" altLang="en-US" sz="2400">
                <a:latin typeface="Verdana" panose="020B0604030504040204" pitchFamily="34" charset="0"/>
              </a:rPr>
              <a:t>   which has been damaged?</a:t>
            </a:r>
          </a:p>
        </p:txBody>
      </p:sp>
      <p:pic>
        <p:nvPicPr>
          <p:cNvPr id="15370" name="Picture 2" descr="C:\Documents and Settings\stlane\My Documents\emergency pix\critical infrastructure.jpg"/>
          <p:cNvPicPr>
            <a:picLocks noChangeAspect="1" noChangeArrowheads="1"/>
          </p:cNvPicPr>
          <p:nvPr/>
        </p:nvPicPr>
        <p:blipFill>
          <a:blip r:embed="rId5">
            <a:extLst>
              <a:ext uri="{28A0092B-C50C-407E-A947-70E740481C1C}">
                <a14:useLocalDpi xmlns:a14="http://schemas.microsoft.com/office/drawing/2010/main" val="0"/>
              </a:ext>
            </a:extLst>
          </a:blip>
          <a:srcRect l="13333" r="14667"/>
          <a:stretch>
            <a:fillRect/>
          </a:stretch>
        </p:blipFill>
        <p:spPr bwMode="auto">
          <a:xfrm>
            <a:off x="533400" y="1295400"/>
            <a:ext cx="31242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ctrTitle"/>
          </p:nvPr>
        </p:nvSpPr>
        <p:spPr>
          <a:xfrm>
            <a:off x="533400" y="457200"/>
            <a:ext cx="5181600" cy="381000"/>
          </a:xfrm>
        </p:spPr>
        <p:txBody>
          <a:bodyPr/>
          <a:lstStyle/>
          <a:p>
            <a:pPr eaLnBrk="1" hangingPunct="1"/>
            <a:r>
              <a:rPr lang="en-US" altLang="en-US" sz="2400">
                <a:solidFill>
                  <a:schemeClr val="bg1"/>
                </a:solidFill>
                <a:latin typeface="Verdana" panose="020B0604030504040204" pitchFamily="34" charset="0"/>
              </a:rPr>
              <a:t>Hazards by Area</a:t>
            </a:r>
          </a:p>
        </p:txBody>
      </p:sp>
      <p:sp>
        <p:nvSpPr>
          <p:cNvPr id="163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rPr>
              <a:t>PPT-</a:t>
            </a:r>
            <a:r>
              <a:rPr lang="en-US" altLang="en-US" sz="1400">
                <a:solidFill>
                  <a:schemeClr val="bg1"/>
                </a:solidFill>
                <a:latin typeface="Verdana" panose="020B0604030504040204" pitchFamily="34" charset="0"/>
              </a:rPr>
              <a:t>100-01</a:t>
            </a:r>
            <a:endParaRPr lang="en-US" altLang="en-US" sz="1400">
              <a:solidFill>
                <a:schemeClr val="bg1"/>
              </a:solidFill>
            </a:endParaRPr>
          </a:p>
        </p:txBody>
      </p:sp>
      <p:sp>
        <p:nvSpPr>
          <p:cNvPr id="16390"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14</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16392" name="Rectangle 7"/>
          <p:cNvSpPr>
            <a:spLocks noChangeArrowheads="1"/>
          </p:cNvSpPr>
          <p:nvPr/>
        </p:nvSpPr>
        <p:spPr bwMode="auto">
          <a:xfrm>
            <a:off x="457200" y="1143000"/>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2400">
                <a:latin typeface="Verdana" panose="020B0604030504040204" pitchFamily="34" charset="0"/>
              </a:rPr>
              <a:t>Determine hazards for       </a:t>
            </a:r>
          </a:p>
          <a:p>
            <a:pPr eaLnBrk="1" hangingPunct="1"/>
            <a:r>
              <a:rPr lang="en-US" altLang="en-US" sz="2400">
                <a:latin typeface="Verdana" panose="020B0604030504040204" pitchFamily="34" charset="0"/>
              </a:rPr>
              <a:t>  which procedures should  </a:t>
            </a:r>
          </a:p>
          <a:p>
            <a:pPr eaLnBrk="1" hangingPunct="1"/>
            <a:r>
              <a:rPr lang="en-US" altLang="en-US" sz="2400">
                <a:latin typeface="Verdana" panose="020B0604030504040204" pitchFamily="34" charset="0"/>
              </a:rPr>
              <a:t>  be created.</a:t>
            </a:r>
          </a:p>
          <a:p>
            <a:pPr eaLnBrk="1" hangingPunct="1">
              <a:buFont typeface="Wingdings" panose="05000000000000000000" pitchFamily="2" charset="2"/>
              <a:buChar char="Ø"/>
            </a:pPr>
            <a:r>
              <a:rPr lang="en-US" altLang="en-US" sz="2400">
                <a:latin typeface="Verdana" panose="020B0604030504040204" pitchFamily="34" charset="0"/>
              </a:rPr>
              <a:t>Internal events or</a:t>
            </a:r>
          </a:p>
          <a:p>
            <a:pPr eaLnBrk="1" hangingPunct="1"/>
            <a:r>
              <a:rPr lang="en-US" altLang="en-US" sz="2400">
                <a:latin typeface="Verdana" panose="020B0604030504040204" pitchFamily="34" charset="0"/>
              </a:rPr>
              <a:t>  intrusive external hazards.</a:t>
            </a:r>
          </a:p>
          <a:p>
            <a:pPr eaLnBrk="1" hangingPunct="1">
              <a:buFont typeface="Wingdings" panose="05000000000000000000" pitchFamily="2" charset="2"/>
              <a:buChar char="Ø"/>
            </a:pPr>
            <a:r>
              <a:rPr lang="en-US" altLang="en-US" sz="2400">
                <a:latin typeface="Verdana" panose="020B0604030504040204" pitchFamily="34" charset="0"/>
              </a:rPr>
              <a:t>Determine the lead</a:t>
            </a:r>
          </a:p>
          <a:p>
            <a:pPr eaLnBrk="1" hangingPunct="1"/>
            <a:r>
              <a:rPr lang="en-US" altLang="en-US" sz="2400">
                <a:latin typeface="Verdana" panose="020B0604030504040204" pitchFamily="34" charset="0"/>
              </a:rPr>
              <a:t>  agency concerned with</a:t>
            </a:r>
          </a:p>
          <a:p>
            <a:pPr eaLnBrk="1" hangingPunct="1"/>
            <a:r>
              <a:rPr lang="en-US" altLang="en-US" sz="2400">
                <a:latin typeface="Verdana" panose="020B0604030504040204" pitchFamily="34" charset="0"/>
              </a:rPr>
              <a:t>  response:</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       </a:t>
            </a:r>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Fire Brigade</a:t>
            </a:r>
          </a:p>
          <a:p>
            <a:pPr eaLnBrk="1" hangingPunct="1"/>
            <a:r>
              <a:rPr lang="en-US" altLang="en-US" sz="2400">
                <a:latin typeface="Verdana" panose="020B0604030504040204" pitchFamily="34" charset="0"/>
              </a:rPr>
              <a:t>       </a:t>
            </a:r>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Spill Team</a:t>
            </a:r>
          </a:p>
          <a:p>
            <a:pPr eaLnBrk="1" hangingPunct="1"/>
            <a:r>
              <a:rPr lang="en-US" altLang="en-US" sz="2400">
                <a:latin typeface="Verdana" panose="020B0604030504040204" pitchFamily="34" charset="0"/>
              </a:rPr>
              <a:t>       </a:t>
            </a:r>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First Aid Team</a:t>
            </a:r>
          </a:p>
          <a:p>
            <a:pPr eaLnBrk="1" hangingPunct="1"/>
            <a:r>
              <a:rPr lang="en-US" altLang="en-US" sz="2400">
                <a:latin typeface="Verdana" panose="020B0604030504040204" pitchFamily="34" charset="0"/>
              </a:rPr>
              <a:t>       </a:t>
            </a:r>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Security</a:t>
            </a:r>
          </a:p>
        </p:txBody>
      </p:sp>
      <p:pic>
        <p:nvPicPr>
          <p:cNvPr id="9" name="Picture 8" descr="A Tea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14563"/>
            <a:ext cx="2278063"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0"/>
          <p:cNvSpPr>
            <a:spLocks noChangeArrowheads="1"/>
          </p:cNvSpPr>
          <p:nvPr/>
        </p:nvSpPr>
        <p:spPr bwMode="auto">
          <a:xfrm>
            <a:off x="5943600" y="1752600"/>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latin typeface="Verdana" panose="020B0604030504040204" pitchFamily="34" charset="0"/>
              </a:rPr>
              <a:t>Or maybe the “A” Team!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Emergency Types by Agency</a:t>
            </a:r>
            <a:endParaRPr lang="en-US" altLang="en-US" sz="2800">
              <a:solidFill>
                <a:schemeClr val="bg1"/>
              </a:solidFill>
              <a:latin typeface="Verdana" panose="020B0604030504040204" pitchFamily="34" charset="0"/>
            </a:endParaRP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7414"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cs typeface="+mn-cs"/>
            </a:endParaRPr>
          </a:p>
        </p:txBody>
      </p:sp>
      <p:pic>
        <p:nvPicPr>
          <p:cNvPr id="17416" name="Picture 4" descr="C:\Documents and Settings\stlane\My Documents\Hg pix\thumbnailCAK4ZE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9"/>
          <p:cNvSpPr>
            <a:spLocks noChangeArrowheads="1"/>
          </p:cNvSpPr>
          <p:nvPr/>
        </p:nvSpPr>
        <p:spPr bwMode="auto">
          <a:xfrm>
            <a:off x="304800" y="129540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00"/>
                </a:solidFill>
                <a:latin typeface="Verdana" panose="020B0604030504040204" pitchFamily="34" charset="0"/>
              </a:rPr>
              <a:t>Fire Response</a:t>
            </a:r>
          </a:p>
          <a:p>
            <a:pPr eaLnBrk="1" hangingPunct="1"/>
            <a:endParaRPr lang="en-US" altLang="en-US" sz="2400">
              <a:solidFill>
                <a:srgbClr val="FF0000"/>
              </a:solidFill>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Structures</a:t>
            </a:r>
          </a:p>
          <a:p>
            <a:pPr eaLnBrk="1" hangingPunct="1">
              <a:buFont typeface="Wingdings" panose="05000000000000000000" pitchFamily="2" charset="2"/>
              <a:buChar char="v"/>
            </a:pPr>
            <a:r>
              <a:rPr lang="en-US" altLang="en-US" sz="2400">
                <a:latin typeface="Verdana" panose="020B0604030504040204" pitchFamily="34" charset="0"/>
              </a:rPr>
              <a:t> Storage</a:t>
            </a:r>
          </a:p>
          <a:p>
            <a:pPr eaLnBrk="1" hangingPunct="1">
              <a:buFont typeface="Wingdings" panose="05000000000000000000" pitchFamily="2" charset="2"/>
              <a:buChar char="v"/>
            </a:pPr>
            <a:r>
              <a:rPr lang="en-US" altLang="en-US" sz="2400">
                <a:latin typeface="Verdana" panose="020B0604030504040204" pitchFamily="34" charset="0"/>
              </a:rPr>
              <a:t> Processes</a:t>
            </a:r>
          </a:p>
          <a:p>
            <a:pPr eaLnBrk="1" hangingPunct="1">
              <a:buFont typeface="Wingdings" panose="05000000000000000000" pitchFamily="2" charset="2"/>
              <a:buChar char="v"/>
            </a:pPr>
            <a:r>
              <a:rPr lang="en-US" altLang="en-US" sz="2400">
                <a:latin typeface="Verdana" panose="020B0604030504040204" pitchFamily="34" charset="0"/>
              </a:rPr>
              <a:t> Manufacturing</a:t>
            </a:r>
          </a:p>
          <a:p>
            <a:pPr eaLnBrk="1" hangingPunct="1">
              <a:buFont typeface="Wingdings" panose="05000000000000000000" pitchFamily="2" charset="2"/>
              <a:buChar char="v"/>
            </a:pPr>
            <a:r>
              <a:rPr lang="en-US" altLang="en-US" sz="2400">
                <a:latin typeface="Verdana" panose="020B0604030504040204" pitchFamily="34" charset="0"/>
              </a:rPr>
              <a:t> Transport (off-loading</a:t>
            </a:r>
          </a:p>
          <a:p>
            <a:pPr eaLnBrk="1" hangingPunct="1"/>
            <a:r>
              <a:rPr lang="en-US" altLang="en-US" sz="2400">
                <a:latin typeface="Verdana" panose="020B0604030504040204" pitchFamily="34" charset="0"/>
              </a:rPr>
              <a:t>    materials)</a:t>
            </a:r>
          </a:p>
          <a:p>
            <a:pPr eaLnBrk="1" hangingPunct="1">
              <a:buFont typeface="Wingdings" panose="05000000000000000000" pitchFamily="2" charset="2"/>
              <a:buChar char="v"/>
            </a:pPr>
            <a:r>
              <a:rPr lang="en-US" altLang="en-US" sz="2400">
                <a:latin typeface="Verdana" panose="020B0604030504040204" pitchFamily="34" charset="0"/>
              </a:rPr>
              <a:t> Labs</a:t>
            </a:r>
          </a:p>
          <a:p>
            <a:pPr eaLnBrk="1" hangingPunct="1">
              <a:buFont typeface="Wingdings" panose="05000000000000000000" pitchFamily="2" charset="2"/>
              <a:buChar char="v"/>
            </a:pPr>
            <a:r>
              <a:rPr lang="en-US" altLang="en-US" sz="2400">
                <a:latin typeface="Verdana" panose="020B0604030504040204" pitchFamily="34" charset="0"/>
              </a:rPr>
              <a:t> Parking lot</a:t>
            </a:r>
          </a:p>
          <a:p>
            <a:pPr eaLnBrk="1" hangingPunct="1">
              <a:buFont typeface="Wingdings" panose="05000000000000000000" pitchFamily="2" charset="2"/>
              <a:buChar char="v"/>
            </a:pPr>
            <a:r>
              <a:rPr lang="en-US" altLang="en-US" sz="2400">
                <a:latin typeface="Verdana" panose="020B0604030504040204" pitchFamily="34" charset="0"/>
              </a:rPr>
              <a:t> Adjacent properties</a:t>
            </a:r>
          </a:p>
          <a:p>
            <a:pPr eaLnBrk="1" hangingPunct="1"/>
            <a:r>
              <a:rPr lang="en-US" altLang="en-US" sz="2400">
                <a:latin typeface="Verdana" panose="020B0604030504040204" pitchFamily="34" charset="0"/>
              </a:rPr>
              <a:t>   exposing yours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latin typeface="Verdana" panose="020B0604030504040204" pitchFamily="34" charset="0"/>
              </a:rPr>
              <a:t>HazMat Response</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8438"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16</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18440" name="Rectangle 8"/>
          <p:cNvSpPr>
            <a:spLocks noChangeArrowheads="1"/>
          </p:cNvSpPr>
          <p:nvPr/>
        </p:nvSpPr>
        <p:spPr bwMode="auto">
          <a:xfrm>
            <a:off x="4953000" y="1371600"/>
            <a:ext cx="396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Labs</a:t>
            </a:r>
          </a:p>
          <a:p>
            <a:pPr eaLnBrk="1" hangingPunct="1">
              <a:buFont typeface="Wingdings" panose="05000000000000000000" pitchFamily="2" charset="2"/>
              <a:buChar char="§"/>
            </a:pPr>
            <a:r>
              <a:rPr lang="en-US" altLang="en-US" sz="2400">
                <a:latin typeface="Verdana" panose="020B0604030504040204" pitchFamily="34" charset="0"/>
              </a:rPr>
              <a:t>Hazardous waste 	</a:t>
            </a:r>
          </a:p>
          <a:p>
            <a:pPr eaLnBrk="1" hangingPunct="1"/>
            <a:r>
              <a:rPr lang="en-US" altLang="en-US" sz="2400">
                <a:latin typeface="Verdana" panose="020B0604030504040204" pitchFamily="34" charset="0"/>
              </a:rPr>
              <a:t>  locations</a:t>
            </a:r>
          </a:p>
          <a:p>
            <a:pPr eaLnBrk="1" hangingPunct="1">
              <a:buFont typeface="Wingdings" panose="05000000000000000000" pitchFamily="2" charset="2"/>
              <a:buChar char="§"/>
            </a:pPr>
            <a:r>
              <a:rPr lang="en-US" altLang="en-US" sz="2400">
                <a:latin typeface="Verdana" panose="020B0604030504040204" pitchFamily="34" charset="0"/>
              </a:rPr>
              <a:t>Manufacturing</a:t>
            </a:r>
          </a:p>
          <a:p>
            <a:pPr eaLnBrk="1" hangingPunct="1">
              <a:buFont typeface="Wingdings" panose="05000000000000000000" pitchFamily="2" charset="2"/>
              <a:buChar char="§"/>
            </a:pPr>
            <a:r>
              <a:rPr lang="en-US" altLang="en-US" sz="2400">
                <a:latin typeface="Verdana" panose="020B0604030504040204" pitchFamily="34" charset="0"/>
              </a:rPr>
              <a:t>Environmental events</a:t>
            </a:r>
          </a:p>
        </p:txBody>
      </p:sp>
      <p:sp>
        <p:nvSpPr>
          <p:cNvPr id="18441" name="Rectangle 9"/>
          <p:cNvSpPr>
            <a:spLocks noChangeArrowheads="1"/>
          </p:cNvSpPr>
          <p:nvPr/>
        </p:nvSpPr>
        <p:spPr bwMode="auto">
          <a:xfrm>
            <a:off x="609600" y="1524000"/>
            <a:ext cx="3962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Chemical storage</a:t>
            </a:r>
          </a:p>
          <a:p>
            <a:pPr eaLnBrk="1" hangingPunct="1">
              <a:buFont typeface="Wingdings" panose="05000000000000000000" pitchFamily="2" charset="2"/>
              <a:buChar char="§"/>
            </a:pPr>
            <a:r>
              <a:rPr lang="en-US" altLang="en-US" sz="2400">
                <a:latin typeface="Verdana" panose="020B0604030504040204" pitchFamily="34" charset="0"/>
              </a:rPr>
              <a:t>Processes</a:t>
            </a:r>
          </a:p>
          <a:p>
            <a:pPr eaLnBrk="1" hangingPunct="1">
              <a:buFont typeface="Wingdings" panose="05000000000000000000" pitchFamily="2" charset="2"/>
              <a:buChar char="§"/>
            </a:pPr>
            <a:r>
              <a:rPr lang="en-US" altLang="en-US" sz="2400">
                <a:latin typeface="Verdana" panose="020B0604030504040204" pitchFamily="34" charset="0"/>
              </a:rPr>
              <a:t>Shipping/Receiving</a:t>
            </a:r>
          </a:p>
          <a:p>
            <a:pPr eaLnBrk="1" hangingPunct="1">
              <a:buFont typeface="Wingdings" panose="05000000000000000000" pitchFamily="2" charset="2"/>
              <a:buChar char="§"/>
            </a:pPr>
            <a:r>
              <a:rPr lang="en-US" altLang="en-US" sz="2400">
                <a:latin typeface="Verdana" panose="020B0604030504040204" pitchFamily="34" charset="0"/>
              </a:rPr>
              <a:t>Transportation</a:t>
            </a:r>
          </a:p>
        </p:txBody>
      </p:sp>
      <p:pic>
        <p:nvPicPr>
          <p:cNvPr id="18442" name="Picture 5" descr="Haz Mat Incident-Blue Barrel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505200"/>
            <a:ext cx="42703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Security</a:t>
            </a:r>
            <a:endParaRPr lang="en-US" altLang="en-US" sz="2800">
              <a:solidFill>
                <a:schemeClr val="bg1"/>
              </a:solidFill>
              <a:latin typeface="Verdana" panose="020B0604030504040204" pitchFamily="34" charset="0"/>
            </a:endParaRP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9462"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19464" name="Picture 2" descr="C:\Documents and Settings\stlane\My Documents\emergency pix\poli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133600"/>
            <a:ext cx="4252913"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9"/>
          <p:cNvSpPr>
            <a:spLocks noChangeArrowheads="1"/>
          </p:cNvSpPr>
          <p:nvPr/>
        </p:nvSpPr>
        <p:spPr bwMode="auto">
          <a:xfrm>
            <a:off x="228600" y="1828800"/>
            <a:ext cx="4191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2400">
                <a:latin typeface="Verdana" panose="020B0604030504040204" pitchFamily="34" charset="0"/>
              </a:rPr>
              <a:t>Disgruntled employees</a:t>
            </a:r>
          </a:p>
          <a:p>
            <a:pPr eaLnBrk="1" hangingPunct="1">
              <a:buFont typeface="Wingdings" panose="05000000000000000000" pitchFamily="2" charset="2"/>
              <a:buChar char="Ø"/>
            </a:pPr>
            <a:r>
              <a:rPr lang="en-US" altLang="en-US" sz="2400">
                <a:latin typeface="Verdana" panose="020B0604030504040204" pitchFamily="34" charset="0"/>
              </a:rPr>
              <a:t>Bomb threats</a:t>
            </a:r>
          </a:p>
          <a:p>
            <a:pPr eaLnBrk="1" hangingPunct="1">
              <a:buFont typeface="Wingdings" panose="05000000000000000000" pitchFamily="2" charset="2"/>
              <a:buChar char="Ø"/>
            </a:pPr>
            <a:r>
              <a:rPr lang="en-US" altLang="en-US" sz="2400">
                <a:latin typeface="Verdana" panose="020B0604030504040204" pitchFamily="34" charset="0"/>
              </a:rPr>
              <a:t>Full power outage</a:t>
            </a:r>
          </a:p>
          <a:p>
            <a:pPr eaLnBrk="1" hangingPunct="1">
              <a:buFont typeface="Wingdings" panose="05000000000000000000" pitchFamily="2" charset="2"/>
              <a:buChar char="Ø"/>
            </a:pPr>
            <a:r>
              <a:rPr lang="en-US" altLang="en-US" sz="2400">
                <a:latin typeface="Verdana" panose="020B0604030504040204" pitchFamily="34" charset="0"/>
              </a:rPr>
              <a:t>Control of mass media</a:t>
            </a:r>
          </a:p>
          <a:p>
            <a:pPr eaLnBrk="1" hangingPunct="1">
              <a:buFont typeface="Wingdings" panose="05000000000000000000" pitchFamily="2" charset="2"/>
              <a:buChar char="Ø"/>
            </a:pPr>
            <a:r>
              <a:rPr lang="en-US" altLang="en-US" sz="2400">
                <a:latin typeface="Verdana" panose="020B0604030504040204" pitchFamily="34" charset="0"/>
              </a:rPr>
              <a:t>Access control for off-     </a:t>
            </a:r>
          </a:p>
          <a:p>
            <a:pPr eaLnBrk="1" hangingPunct="1"/>
            <a:r>
              <a:rPr lang="en-US" altLang="en-US" sz="2400">
                <a:latin typeface="Verdana" panose="020B0604030504040204" pitchFamily="34" charset="0"/>
              </a:rPr>
              <a:t>  site responders</a:t>
            </a:r>
          </a:p>
          <a:p>
            <a:pPr eaLnBrk="1" hangingPunct="1">
              <a:buFont typeface="Wingdings" panose="05000000000000000000" pitchFamily="2" charset="2"/>
              <a:buChar char="Ø"/>
            </a:pPr>
            <a:r>
              <a:rPr lang="en-US" altLang="en-US" sz="2400">
                <a:latin typeface="Verdana" panose="020B0604030504040204" pitchFamily="34" charset="0"/>
              </a:rPr>
              <a:t>Demonstrations</a:t>
            </a:r>
          </a:p>
          <a:p>
            <a:pPr eaLnBrk="1" hangingPunct="1">
              <a:buFont typeface="Wingdings" panose="05000000000000000000" pitchFamily="2" charset="2"/>
              <a:buChar char="Ø"/>
            </a:pPr>
            <a:r>
              <a:rPr lang="en-US" altLang="en-US" sz="2400">
                <a:latin typeface="Verdana" panose="020B0604030504040204" pitchFamily="34" charset="0"/>
              </a:rPr>
              <a:t>Securing vacated</a:t>
            </a:r>
          </a:p>
          <a:p>
            <a:pPr eaLnBrk="1" hangingPunct="1"/>
            <a:r>
              <a:rPr lang="en-US" altLang="en-US" sz="2400">
                <a:latin typeface="Verdana" panose="020B0604030504040204" pitchFamily="34" charset="0"/>
              </a:rPr>
              <a:t>  buildings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533400" y="457200"/>
            <a:ext cx="5181600" cy="457200"/>
          </a:xfrm>
        </p:spPr>
        <p:txBody>
          <a:bodyPr/>
          <a:lstStyle/>
          <a:p>
            <a:pPr eaLnBrk="1" hangingPunct="1"/>
            <a:r>
              <a:rPr lang="en-US" altLang="en-US" sz="2400">
                <a:solidFill>
                  <a:schemeClr val="bg1"/>
                </a:solidFill>
                <a:latin typeface="Verdana" panose="020B0604030504040204" pitchFamily="34" charset="0"/>
              </a:rPr>
              <a:t>Develop Command &amp; Control</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0486"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18</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cs typeface="+mn-cs"/>
            </a:endParaRPr>
          </a:p>
        </p:txBody>
      </p:sp>
      <p:pic>
        <p:nvPicPr>
          <p:cNvPr id="20488" name="Picture 2" descr="C:\Documents and Settings\stlane\My Documents\emergency pix\cmd control center diagr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124200"/>
            <a:ext cx="2619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 descr="C:\Documents and Settings\stlane\My Documents\emergency pix\where do I repo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990600"/>
            <a:ext cx="14859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
          <p:cNvSpPr>
            <a:spLocks noChangeArrowheads="1"/>
          </p:cNvSpPr>
          <p:nvPr/>
        </p:nvSpPr>
        <p:spPr bwMode="auto">
          <a:xfrm>
            <a:off x="685800" y="1447800"/>
            <a:ext cx="495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a:latin typeface="Verdana" panose="020B0604030504040204" pitchFamily="34" charset="0"/>
              </a:rPr>
              <a:t> Duty Assignments</a:t>
            </a:r>
          </a:p>
          <a:p>
            <a:pPr eaLnBrk="1" hangingPunct="1">
              <a:buFont typeface="Arial" panose="020B0604020202020204" pitchFamily="34" charset="0"/>
              <a:buChar char="•"/>
            </a:pPr>
            <a:r>
              <a:rPr lang="en-US" altLang="en-US" sz="2400">
                <a:latin typeface="Verdana" panose="020B0604030504040204" pitchFamily="34" charset="0"/>
              </a:rPr>
              <a:t> Job descriptions</a:t>
            </a:r>
          </a:p>
          <a:p>
            <a:pPr eaLnBrk="1" hangingPunct="1">
              <a:buFont typeface="Arial" panose="020B0604020202020204" pitchFamily="34" charset="0"/>
              <a:buChar char="•"/>
            </a:pPr>
            <a:r>
              <a:rPr lang="en-US" altLang="en-US" sz="2400">
                <a:latin typeface="Verdana" panose="020B0604030504040204" pitchFamily="34" charset="0"/>
              </a:rPr>
              <a:t> When do they report</a:t>
            </a:r>
          </a:p>
          <a:p>
            <a:pPr eaLnBrk="1" hangingPunct="1">
              <a:buFont typeface="Arial" panose="020B0604020202020204" pitchFamily="34" charset="0"/>
              <a:buChar char="•"/>
            </a:pPr>
            <a:r>
              <a:rPr lang="en-US" altLang="en-US" sz="2400">
                <a:latin typeface="Verdana" panose="020B0604030504040204" pitchFamily="34" charset="0"/>
              </a:rPr>
              <a:t> Where do they go</a:t>
            </a:r>
          </a:p>
          <a:p>
            <a:pPr eaLnBrk="1" hangingPunct="1">
              <a:buFont typeface="Arial" panose="020B0604020202020204" pitchFamily="34" charset="0"/>
              <a:buChar char="•"/>
            </a:pPr>
            <a:r>
              <a:rPr lang="en-US" altLang="en-US" sz="2400">
                <a:latin typeface="Verdana" panose="020B0604030504040204" pitchFamily="34" charset="0"/>
              </a:rPr>
              <a:t> To whom do they report</a:t>
            </a:r>
          </a:p>
          <a:p>
            <a:pPr eaLnBrk="1" hangingPunct="1">
              <a:buFont typeface="Arial" panose="020B0604020202020204" pitchFamily="34" charset="0"/>
              <a:buChar char="•"/>
            </a:pPr>
            <a:r>
              <a:rPr lang="en-US" altLang="en-US" sz="2400">
                <a:latin typeface="Verdana" panose="020B0604030504040204" pitchFamily="34" charset="0"/>
              </a:rPr>
              <a:t> Who reports to them</a:t>
            </a:r>
          </a:p>
          <a:p>
            <a:pPr eaLnBrk="1" hangingPunct="1">
              <a:buFont typeface="Arial" panose="020B0604020202020204" pitchFamily="34" charset="0"/>
              <a:buChar char="•"/>
            </a:pPr>
            <a:r>
              <a:rPr lang="en-US" altLang="en-US" sz="2400">
                <a:latin typeface="Verdana" panose="020B0604030504040204" pitchFamily="34" charset="0"/>
              </a:rPr>
              <a:t> Radio channels</a:t>
            </a:r>
          </a:p>
          <a:p>
            <a:pPr eaLnBrk="1" hangingPunct="1">
              <a:buFont typeface="Arial" panose="020B0604020202020204" pitchFamily="34" charset="0"/>
              <a:buChar char="•"/>
            </a:pPr>
            <a:r>
              <a:rPr lang="en-US" altLang="en-US" sz="2400">
                <a:latin typeface="Verdana" panose="020B0604030504040204" pitchFamily="34" charset="0"/>
              </a:rPr>
              <a:t> Adopt terminology common</a:t>
            </a:r>
          </a:p>
          <a:p>
            <a:pPr eaLnBrk="1" hangingPunct="1"/>
            <a:r>
              <a:rPr lang="en-US" altLang="en-US" sz="2400">
                <a:latin typeface="Verdana" panose="020B0604030504040204" pitchFamily="34" charset="0"/>
              </a:rPr>
              <a:t>  to those responding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533400" y="381000"/>
            <a:ext cx="5181600" cy="457200"/>
          </a:xfrm>
        </p:spPr>
        <p:txBody>
          <a:bodyPr/>
          <a:lstStyle/>
          <a:p>
            <a:pPr eaLnBrk="1" hangingPunct="1"/>
            <a:r>
              <a:rPr lang="en-US" altLang="en-US" sz="2400">
                <a:solidFill>
                  <a:schemeClr val="bg1"/>
                </a:solidFill>
              </a:rPr>
              <a:t>Emergency Titles/Duties</a:t>
            </a:r>
            <a:endParaRPr lang="en-US" altLang="en-US" sz="2400">
              <a:solidFill>
                <a:schemeClr val="bg1"/>
              </a:solidFill>
              <a:latin typeface="Verdana" panose="020B0604030504040204" pitchFamily="34" charset="0"/>
            </a:endParaRP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19</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21512" name="Picture 4" descr="C:\Documents and Settings\stlane\My Documents\emergency pix\nims hdbook.jpg"/>
          <p:cNvPicPr>
            <a:picLocks noChangeAspect="1" noChangeArrowheads="1"/>
          </p:cNvPicPr>
          <p:nvPr/>
        </p:nvPicPr>
        <p:blipFill>
          <a:blip r:embed="rId5">
            <a:extLst>
              <a:ext uri="{28A0092B-C50C-407E-A947-70E740481C1C}">
                <a14:useLocalDpi xmlns:a14="http://schemas.microsoft.com/office/drawing/2010/main" val="0"/>
              </a:ext>
            </a:extLst>
          </a:blip>
          <a:srcRect l="8290" r="12953" b="3999"/>
          <a:stretch>
            <a:fillRect/>
          </a:stretch>
        </p:blipFill>
        <p:spPr bwMode="auto">
          <a:xfrm>
            <a:off x="6629400" y="3276600"/>
            <a:ext cx="1447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10"/>
          <p:cNvSpPr>
            <a:spLocks noChangeArrowheads="1"/>
          </p:cNvSpPr>
          <p:nvPr/>
        </p:nvSpPr>
        <p:spPr bwMode="auto">
          <a:xfrm>
            <a:off x="304800" y="1752600"/>
            <a:ext cx="480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a:latin typeface="Verdana" panose="020B0604030504040204" pitchFamily="34" charset="0"/>
              </a:rPr>
              <a:t>Incident Commander</a:t>
            </a:r>
          </a:p>
          <a:p>
            <a:pPr lvl="1" eaLnBrk="1" hangingPunct="1">
              <a:buFont typeface="Wingdings" panose="05000000000000000000" pitchFamily="2" charset="2"/>
              <a:buChar char="q"/>
            </a:pPr>
            <a:r>
              <a:rPr lang="en-US" altLang="en-US" sz="2400">
                <a:latin typeface="Verdana" panose="020B0604030504040204" pitchFamily="34" charset="0"/>
              </a:rPr>
              <a:t> Safety</a:t>
            </a:r>
          </a:p>
          <a:p>
            <a:pPr lvl="1" eaLnBrk="1" hangingPunct="1">
              <a:buFont typeface="Wingdings" panose="05000000000000000000" pitchFamily="2" charset="2"/>
              <a:buChar char="q"/>
            </a:pPr>
            <a:r>
              <a:rPr lang="en-US" altLang="en-US" sz="2400">
                <a:latin typeface="Verdana" panose="020B0604030504040204" pitchFamily="34" charset="0"/>
              </a:rPr>
              <a:t> Liaison</a:t>
            </a:r>
          </a:p>
          <a:p>
            <a:pPr lvl="1" eaLnBrk="1" hangingPunct="1">
              <a:buFont typeface="Wingdings" panose="05000000000000000000" pitchFamily="2" charset="2"/>
              <a:buChar char="q"/>
            </a:pPr>
            <a:r>
              <a:rPr lang="en-US" altLang="en-US" sz="2400">
                <a:latin typeface="Verdana" panose="020B0604030504040204" pitchFamily="34" charset="0"/>
              </a:rPr>
              <a:t> Public Information (PIO)</a:t>
            </a:r>
          </a:p>
          <a:p>
            <a:pPr eaLnBrk="1" hangingPunct="1">
              <a:buFont typeface="Arial" panose="020B0604020202020204" pitchFamily="34" charset="0"/>
              <a:buChar char="•"/>
            </a:pPr>
            <a:r>
              <a:rPr lang="en-US" altLang="en-US" sz="2400">
                <a:latin typeface="Verdana" panose="020B0604030504040204" pitchFamily="34" charset="0"/>
              </a:rPr>
              <a:t>Operations</a:t>
            </a:r>
          </a:p>
          <a:p>
            <a:pPr eaLnBrk="1" hangingPunct="1">
              <a:buFont typeface="Arial" panose="020B0604020202020204" pitchFamily="34" charset="0"/>
              <a:buChar char="•"/>
            </a:pPr>
            <a:r>
              <a:rPr lang="en-US" altLang="en-US" sz="2400">
                <a:latin typeface="Verdana" panose="020B0604030504040204" pitchFamily="34" charset="0"/>
              </a:rPr>
              <a:t>Planning/Intelligence</a:t>
            </a:r>
          </a:p>
          <a:p>
            <a:pPr eaLnBrk="1" hangingPunct="1">
              <a:buFont typeface="Arial" panose="020B0604020202020204" pitchFamily="34" charset="0"/>
              <a:buChar char="•"/>
            </a:pPr>
            <a:r>
              <a:rPr lang="en-US" altLang="en-US" sz="2400">
                <a:latin typeface="Verdana" panose="020B0604030504040204" pitchFamily="34" charset="0"/>
              </a:rPr>
              <a:t>Logistics</a:t>
            </a:r>
          </a:p>
          <a:p>
            <a:pPr eaLnBrk="1" hangingPunct="1">
              <a:buFont typeface="Arial" panose="020B0604020202020204" pitchFamily="34" charset="0"/>
              <a:buChar char="•"/>
            </a:pPr>
            <a:r>
              <a:rPr lang="en-US" altLang="en-US" sz="2400">
                <a:latin typeface="Verdana" panose="020B0604030504040204" pitchFamily="34" charset="0"/>
              </a:rPr>
              <a:t>Finance/Administration</a:t>
            </a:r>
          </a:p>
        </p:txBody>
      </p:sp>
      <p:pic>
        <p:nvPicPr>
          <p:cNvPr id="21514" name="Picture 11" descr="C:\Documents and Settings\stlane\My Documents\My Pictures\Image27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219200"/>
            <a:ext cx="37290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10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a:t>
            </a:r>
          </a:p>
        </p:txBody>
      </p:sp>
      <p:sp>
        <p:nvSpPr>
          <p:cNvPr id="410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Generic Emergencies</a:t>
            </a:r>
            <a:endParaRPr lang="en-US" altLang="en-US" sz="2800">
              <a:solidFill>
                <a:schemeClr val="bg1"/>
              </a:solidFill>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4104" name="Picture 4" descr="C:\Documents and Settings\stlane\My Documents\emergency pix\smokiing car man on ph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590800"/>
            <a:ext cx="36528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8"/>
          <p:cNvSpPr>
            <a:spLocks noChangeArrowheads="1"/>
          </p:cNvSpPr>
          <p:nvPr/>
        </p:nvSpPr>
        <p:spPr bwMode="auto">
          <a:xfrm>
            <a:off x="381000" y="16002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Most of us are used to emergencies. We’ve all suffered:</a:t>
            </a:r>
          </a:p>
          <a:p>
            <a:pPr eaLnBrk="1" hangingPunct="1"/>
            <a:endParaRPr lang="en-US" altLang="en-US" sz="2400">
              <a:latin typeface="Verdana" panose="020B0604030504040204" pitchFamily="34" charset="0"/>
            </a:endParaRPr>
          </a:p>
          <a:p>
            <a:pPr lvl="1" eaLnBrk="1" hangingPunct="1">
              <a:buFont typeface="Wingdings" panose="05000000000000000000" pitchFamily="2" charset="2"/>
              <a:buChar char="§"/>
            </a:pPr>
            <a:r>
              <a:rPr lang="en-US" altLang="en-US" sz="2400">
                <a:latin typeface="Verdana" panose="020B0604030504040204" pitchFamily="34" charset="0"/>
              </a:rPr>
              <a:t>Car trouble</a:t>
            </a:r>
          </a:p>
          <a:p>
            <a:pPr lvl="1" eaLnBrk="1" hangingPunct="1">
              <a:buFont typeface="Wingdings" panose="05000000000000000000" pitchFamily="2" charset="2"/>
              <a:buChar char="§"/>
            </a:pPr>
            <a:r>
              <a:rPr lang="en-US" altLang="en-US" sz="2400">
                <a:latin typeface="Verdana" panose="020B0604030504040204" pitchFamily="34" charset="0"/>
              </a:rPr>
              <a:t>Electrical outage</a:t>
            </a:r>
          </a:p>
          <a:p>
            <a:pPr lvl="1" eaLnBrk="1" hangingPunct="1">
              <a:buFont typeface="Wingdings" panose="05000000000000000000" pitchFamily="2" charset="2"/>
              <a:buChar char="§"/>
            </a:pPr>
            <a:r>
              <a:rPr lang="en-US" altLang="en-US" sz="2400">
                <a:latin typeface="Verdana" panose="020B0604030504040204" pitchFamily="34" charset="0"/>
              </a:rPr>
              <a:t>Plumbing problems</a:t>
            </a:r>
          </a:p>
          <a:p>
            <a:pPr lvl="1" eaLnBrk="1" hangingPunct="1">
              <a:buFont typeface="Wingdings" panose="05000000000000000000" pitchFamily="2" charset="2"/>
              <a:buChar char="§"/>
            </a:pPr>
            <a:r>
              <a:rPr lang="en-US" altLang="en-US" sz="2400">
                <a:latin typeface="Verdana" panose="020B0604030504040204" pitchFamily="34" charset="0"/>
              </a:rPr>
              <a:t>General repairs</a:t>
            </a:r>
          </a:p>
          <a:p>
            <a:pPr lvl="1" eaLnBrk="1" hangingPunct="1">
              <a:buFont typeface="Wingdings" panose="05000000000000000000" pitchFamily="2" charset="2"/>
              <a:buChar char="§"/>
            </a:pPr>
            <a:r>
              <a:rPr lang="en-US" altLang="en-US" sz="2400">
                <a:latin typeface="Verdana" panose="020B0604030504040204" pitchFamily="34" charset="0"/>
              </a:rPr>
              <a:t>Other types which are   </a:t>
            </a:r>
          </a:p>
          <a:p>
            <a:pPr lvl="1" eaLnBrk="1" hangingPunct="1"/>
            <a:r>
              <a:rPr lang="en-US" altLang="en-US" sz="2400">
                <a:latin typeface="Verdana" panose="020B0604030504040204" pitchFamily="34" charset="0"/>
              </a:rPr>
              <a:t> always inconvenient!!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457200" y="381000"/>
            <a:ext cx="5181600" cy="457200"/>
          </a:xfrm>
        </p:spPr>
        <p:txBody>
          <a:bodyPr/>
          <a:lstStyle/>
          <a:p>
            <a:pPr eaLnBrk="1" hangingPunct="1"/>
            <a:r>
              <a:rPr lang="en-US" altLang="en-US" sz="2800">
                <a:solidFill>
                  <a:schemeClr val="bg1"/>
                </a:solidFill>
              </a:rPr>
              <a:t>Facility Emergency Team</a:t>
            </a:r>
            <a:endParaRPr lang="en-US" altLang="en-US" sz="2800">
              <a:solidFill>
                <a:schemeClr val="bg1"/>
              </a:solidFill>
              <a:latin typeface="Verdana" panose="020B0604030504040204" pitchFamily="34" charset="0"/>
            </a:endParaRP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2536" name="Rectangle 7"/>
          <p:cNvSpPr>
            <a:spLocks noChangeArrowheads="1"/>
          </p:cNvSpPr>
          <p:nvPr/>
        </p:nvSpPr>
        <p:spPr bwMode="auto">
          <a:xfrm>
            <a:off x="457200" y="1295400"/>
            <a:ext cx="7696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 facility’s team may also include the following:</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ü"/>
            </a:pPr>
            <a:r>
              <a:rPr lang="en-US" altLang="en-US" sz="2400">
                <a:latin typeface="Verdana" panose="020B0604030504040204" pitchFamily="34" charset="0"/>
              </a:rPr>
              <a:t>Sr. Rep of Operations</a:t>
            </a:r>
          </a:p>
          <a:p>
            <a:pPr eaLnBrk="1" hangingPunct="1">
              <a:buFont typeface="Wingdings" panose="05000000000000000000" pitchFamily="2" charset="2"/>
              <a:buChar char="ü"/>
            </a:pPr>
            <a:r>
              <a:rPr lang="en-US" altLang="en-US" sz="2400">
                <a:latin typeface="Verdana" panose="020B0604030504040204" pitchFamily="34" charset="0"/>
              </a:rPr>
              <a:t>Sr. Manager</a:t>
            </a:r>
          </a:p>
          <a:p>
            <a:pPr eaLnBrk="1" hangingPunct="1">
              <a:buFont typeface="Wingdings" panose="05000000000000000000" pitchFamily="2" charset="2"/>
              <a:buChar char="ü"/>
            </a:pPr>
            <a:r>
              <a:rPr lang="en-US" altLang="en-US" sz="2400">
                <a:latin typeface="Verdana" panose="020B0604030504040204" pitchFamily="34" charset="0"/>
              </a:rPr>
              <a:t>Human resources</a:t>
            </a:r>
          </a:p>
          <a:p>
            <a:pPr eaLnBrk="1" hangingPunct="1">
              <a:buFont typeface="Wingdings" panose="05000000000000000000" pitchFamily="2" charset="2"/>
              <a:buChar char="ü"/>
            </a:pPr>
            <a:r>
              <a:rPr lang="en-US" altLang="en-US" sz="2400">
                <a:latin typeface="Verdana" panose="020B0604030504040204" pitchFamily="34" charset="0"/>
              </a:rPr>
              <a:t>Public relations</a:t>
            </a:r>
          </a:p>
          <a:p>
            <a:pPr eaLnBrk="1" hangingPunct="1">
              <a:buFont typeface="Wingdings" panose="05000000000000000000" pitchFamily="2" charset="2"/>
              <a:buChar char="ü"/>
            </a:pPr>
            <a:r>
              <a:rPr lang="en-US" altLang="en-US" sz="2400">
                <a:latin typeface="Verdana" panose="020B0604030504040204" pitchFamily="34" charset="0"/>
              </a:rPr>
              <a:t>Environmental</a:t>
            </a:r>
          </a:p>
          <a:p>
            <a:pPr eaLnBrk="1" hangingPunct="1">
              <a:buFont typeface="Wingdings" panose="05000000000000000000" pitchFamily="2" charset="2"/>
              <a:buChar char="ü"/>
            </a:pPr>
            <a:r>
              <a:rPr lang="en-US" altLang="en-US" sz="2400">
                <a:latin typeface="Verdana" panose="020B0604030504040204" pitchFamily="34" charset="0"/>
              </a:rPr>
              <a:t>Engineering</a:t>
            </a:r>
          </a:p>
          <a:p>
            <a:pPr eaLnBrk="1" hangingPunct="1">
              <a:buFont typeface="Wingdings" panose="05000000000000000000" pitchFamily="2" charset="2"/>
              <a:buChar char="ü"/>
            </a:pPr>
            <a:r>
              <a:rPr lang="en-US" altLang="en-US" sz="2400">
                <a:latin typeface="Verdana" panose="020B0604030504040204" pitchFamily="34" charset="0"/>
              </a:rPr>
              <a:t>Legal</a:t>
            </a:r>
          </a:p>
        </p:txBody>
      </p:sp>
      <p:pic>
        <p:nvPicPr>
          <p:cNvPr id="22537" name="Picture 5" descr="Teamwor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981200"/>
            <a:ext cx="24511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Expanding the ICS</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21</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3560" name="Rectangle 8"/>
          <p:cNvSpPr>
            <a:spLocks noChangeArrowheads="1"/>
          </p:cNvSpPr>
          <p:nvPr/>
        </p:nvSpPr>
        <p:spPr bwMode="auto">
          <a:xfrm>
            <a:off x="4114800" y="19812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As the incident magnitude       </a:t>
            </a:r>
          </a:p>
          <a:p>
            <a:pPr eaLnBrk="1" hangingPunct="1"/>
            <a:r>
              <a:rPr lang="en-US" altLang="en-US" sz="2400">
                <a:latin typeface="Verdana" panose="020B0604030504040204" pitchFamily="34" charset="0"/>
              </a:rPr>
              <a:t> increases, so will the</a:t>
            </a:r>
          </a:p>
          <a:p>
            <a:pPr eaLnBrk="1" hangingPunct="1"/>
            <a:r>
              <a:rPr lang="en-US" altLang="en-US" sz="2400">
                <a:latin typeface="Verdana" panose="020B0604030504040204" pitchFamily="34" charset="0"/>
              </a:rPr>
              <a:t> number and types of</a:t>
            </a:r>
          </a:p>
          <a:p>
            <a:pPr eaLnBrk="1" hangingPunct="1"/>
            <a:r>
              <a:rPr lang="en-US" altLang="en-US" sz="2400">
                <a:latin typeface="Verdana" panose="020B0604030504040204" pitchFamily="34" charset="0"/>
              </a:rPr>
              <a:t> agencies involved.</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Provide for such expansion</a:t>
            </a:r>
          </a:p>
        </p:txBody>
      </p:sp>
      <p:pic>
        <p:nvPicPr>
          <p:cNvPr id="23561" name="Picture 2" descr="C:\Documents and Settings\stlane\My Documents\emergency pix\oem exten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71600"/>
            <a:ext cx="24384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Expanded ICS</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22</a:t>
            </a:r>
          </a:p>
        </p:txBody>
      </p:sp>
      <p:sp>
        <p:nvSpPr>
          <p:cNvPr id="24583"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4585" name="TextBox 10"/>
          <p:cNvSpPr txBox="1">
            <a:spLocks noChangeArrowheads="1"/>
          </p:cNvSpPr>
          <p:nvPr/>
        </p:nvSpPr>
        <p:spPr bwMode="auto">
          <a:xfrm>
            <a:off x="457200" y="1143000"/>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latin typeface="Verdana" panose="020B0604030504040204" pitchFamily="34" charset="0"/>
              </a:rPr>
              <a:t>The system should be able to expand vertically and horizontally.</a:t>
            </a:r>
          </a:p>
        </p:txBody>
      </p:sp>
      <p:pic>
        <p:nvPicPr>
          <p:cNvPr id="24586" name="Picture 10" descr="C:\Documents and Settings\stlane\My Documents\My Pictures\ICS_Org.png"/>
          <p:cNvPicPr>
            <a:picLocks noChangeAspect="1" noChangeArrowheads="1"/>
          </p:cNvPicPr>
          <p:nvPr/>
        </p:nvPicPr>
        <p:blipFill>
          <a:blip r:embed="rId5">
            <a:extLst>
              <a:ext uri="{28A0092B-C50C-407E-A947-70E740481C1C}">
                <a14:useLocalDpi xmlns:a14="http://schemas.microsoft.com/office/drawing/2010/main" val="0"/>
              </a:ext>
            </a:extLst>
          </a:blip>
          <a:srcRect l="3178" t="5659" r="1457"/>
          <a:stretch>
            <a:fillRect/>
          </a:stretch>
        </p:blipFill>
        <p:spPr bwMode="auto">
          <a:xfrm>
            <a:off x="1066800" y="2133600"/>
            <a:ext cx="685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Locate a Facility EOC</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5608" name="Rectangle 7"/>
          <p:cNvSpPr>
            <a:spLocks noChangeArrowheads="1"/>
          </p:cNvSpPr>
          <p:nvPr/>
        </p:nvSpPr>
        <p:spPr bwMode="auto">
          <a:xfrm>
            <a:off x="381000" y="13716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Equip with:</a:t>
            </a:r>
          </a:p>
          <a:p>
            <a:pPr eaLnBrk="1" hangingPunct="1">
              <a:buFont typeface="Wingdings" panose="05000000000000000000" pitchFamily="2" charset="2"/>
              <a:buChar char="ü"/>
            </a:pPr>
            <a:r>
              <a:rPr lang="en-US" altLang="en-US" sz="2400">
                <a:latin typeface="Verdana" panose="020B0604030504040204" pitchFamily="34" charset="0"/>
              </a:rPr>
              <a:t>Telephones</a:t>
            </a:r>
          </a:p>
          <a:p>
            <a:pPr eaLnBrk="1" hangingPunct="1">
              <a:buFont typeface="Wingdings" panose="05000000000000000000" pitchFamily="2" charset="2"/>
              <a:buChar char="ü"/>
            </a:pPr>
            <a:r>
              <a:rPr lang="en-US" altLang="en-US" sz="2400">
                <a:latin typeface="Verdana" panose="020B0604030504040204" pitchFamily="34" charset="0"/>
              </a:rPr>
              <a:t>Radios</a:t>
            </a:r>
          </a:p>
          <a:p>
            <a:pPr eaLnBrk="1" hangingPunct="1">
              <a:buFont typeface="Wingdings" panose="05000000000000000000" pitchFamily="2" charset="2"/>
              <a:buChar char="ü"/>
            </a:pPr>
            <a:r>
              <a:rPr lang="en-US" altLang="en-US" sz="2400">
                <a:latin typeface="Verdana" panose="020B0604030504040204" pitchFamily="34" charset="0"/>
              </a:rPr>
              <a:t>Tables/chairs</a:t>
            </a:r>
          </a:p>
          <a:p>
            <a:pPr eaLnBrk="1" hangingPunct="1">
              <a:buFont typeface="Wingdings" panose="05000000000000000000" pitchFamily="2" charset="2"/>
              <a:buChar char="ü"/>
            </a:pPr>
            <a:r>
              <a:rPr lang="en-US" altLang="en-US" sz="2400">
                <a:latin typeface="Verdana" panose="020B0604030504040204" pitchFamily="34" charset="0"/>
              </a:rPr>
              <a:t>White boards</a:t>
            </a:r>
          </a:p>
          <a:p>
            <a:pPr eaLnBrk="1" hangingPunct="1">
              <a:buFont typeface="Wingdings" panose="05000000000000000000" pitchFamily="2" charset="2"/>
              <a:buChar char="ü"/>
            </a:pPr>
            <a:r>
              <a:rPr lang="en-US" altLang="en-US" sz="2400">
                <a:latin typeface="Verdana" panose="020B0604030504040204" pitchFamily="34" charset="0"/>
              </a:rPr>
              <a:t>Lighting</a:t>
            </a:r>
          </a:p>
          <a:p>
            <a:pPr eaLnBrk="1" hangingPunct="1">
              <a:buFont typeface="Wingdings" panose="05000000000000000000" pitchFamily="2" charset="2"/>
              <a:buChar char="ü"/>
            </a:pPr>
            <a:r>
              <a:rPr lang="en-US" altLang="en-US" sz="2400">
                <a:latin typeface="Verdana" panose="020B0604030504040204" pitchFamily="34" charset="0"/>
              </a:rPr>
              <a:t>Backup generator</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Locate agencies with     similar missions in </a:t>
            </a:r>
          </a:p>
          <a:p>
            <a:pPr eaLnBrk="1" hangingPunct="1"/>
            <a:r>
              <a:rPr lang="en-US" altLang="en-US" sz="2400">
                <a:latin typeface="Verdana" panose="020B0604030504040204" pitchFamily="34" charset="0"/>
              </a:rPr>
              <a:t>close proximity</a:t>
            </a:r>
          </a:p>
        </p:txBody>
      </p:sp>
      <p:pic>
        <p:nvPicPr>
          <p:cNvPr id="25609" name="Picture 10" descr="C:\Documents and Settings\stlane\My Documents\My Pictures\flagl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300" y="1447800"/>
            <a:ext cx="47688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Event Classifications</a:t>
            </a:r>
            <a:endParaRPr lang="en-US" altLang="en-US" sz="2800">
              <a:solidFill>
                <a:schemeClr val="bg1"/>
              </a:solidFill>
              <a:latin typeface="Verdana" panose="020B0604030504040204" pitchFamily="34" charset="0"/>
            </a:endParaRP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24</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6632" name="Rectangle 9"/>
          <p:cNvSpPr>
            <a:spLocks noChangeArrowheads="1"/>
          </p:cNvSpPr>
          <p:nvPr/>
        </p:nvSpPr>
        <p:spPr bwMode="auto">
          <a:xfrm>
            <a:off x="457200" y="129540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latin typeface="Verdana" panose="020B0604030504040204" pitchFamily="34" charset="0"/>
              </a:rPr>
              <a:t> Unusual Event</a:t>
            </a:r>
          </a:p>
          <a:p>
            <a:pPr eaLnBrk="1" hangingPunct="1">
              <a:buFont typeface="Wingdings" panose="05000000000000000000" pitchFamily="2" charset="2"/>
              <a:buChar char="q"/>
            </a:pPr>
            <a:r>
              <a:rPr lang="en-US" altLang="en-US" sz="2400">
                <a:latin typeface="Verdana" panose="020B0604030504040204" pitchFamily="34" charset="0"/>
              </a:rPr>
              <a:t> Alert</a:t>
            </a:r>
          </a:p>
          <a:p>
            <a:pPr eaLnBrk="1" hangingPunct="1">
              <a:buFont typeface="Wingdings" panose="05000000000000000000" pitchFamily="2" charset="2"/>
              <a:buChar char="q"/>
            </a:pPr>
            <a:r>
              <a:rPr lang="en-US" altLang="en-US" sz="2400">
                <a:latin typeface="Verdana" panose="020B0604030504040204" pitchFamily="34" charset="0"/>
              </a:rPr>
              <a:t> Site Emergency</a:t>
            </a:r>
          </a:p>
          <a:p>
            <a:pPr eaLnBrk="1" hangingPunct="1">
              <a:buFont typeface="Wingdings" panose="05000000000000000000" pitchFamily="2" charset="2"/>
              <a:buChar char="q"/>
            </a:pPr>
            <a:r>
              <a:rPr lang="en-US" altLang="en-US" sz="2400">
                <a:latin typeface="Verdana" panose="020B0604030504040204" pitchFamily="34" charset="0"/>
              </a:rPr>
              <a:t> General Emergency</a:t>
            </a:r>
          </a:p>
          <a:p>
            <a:pPr eaLnBrk="1" hangingPunct="1"/>
            <a:endParaRPr lang="en-US" altLang="en-US" sz="2400">
              <a:latin typeface="Verdana" panose="020B0604030504040204" pitchFamily="34" charset="0"/>
            </a:endParaRPr>
          </a:p>
          <a:p>
            <a:pPr eaLnBrk="1" hangingPunct="1"/>
            <a:r>
              <a:rPr lang="en-US" altLang="en-US" sz="2400" b="1">
                <a:latin typeface="Verdana" panose="020B0604030504040204" pitchFamily="34" charset="0"/>
              </a:rPr>
              <a:t>Note</a:t>
            </a:r>
            <a:r>
              <a:rPr lang="en-US" altLang="en-US" sz="2400">
                <a:latin typeface="Verdana" panose="020B0604030504040204" pitchFamily="34" charset="0"/>
              </a:rPr>
              <a:t>: You may also reduce the number of levels to three (3), i.e.</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Level I</a:t>
            </a:r>
          </a:p>
          <a:p>
            <a:pPr eaLnBrk="1" hangingPunct="1">
              <a:buFont typeface="Wingdings" panose="05000000000000000000" pitchFamily="2" charset="2"/>
              <a:buChar char="q"/>
            </a:pPr>
            <a:r>
              <a:rPr lang="en-US" altLang="en-US" sz="2400">
                <a:latin typeface="Verdana" panose="020B0604030504040204" pitchFamily="34" charset="0"/>
              </a:rPr>
              <a:t> Level II</a:t>
            </a:r>
          </a:p>
          <a:p>
            <a:pPr eaLnBrk="1" hangingPunct="1">
              <a:buFont typeface="Wingdings" panose="05000000000000000000" pitchFamily="2" charset="2"/>
              <a:buChar char="q"/>
            </a:pPr>
            <a:r>
              <a:rPr lang="en-US" altLang="en-US" sz="2400">
                <a:latin typeface="Verdana" panose="020B0604030504040204" pitchFamily="34" charset="0"/>
              </a:rPr>
              <a:t> Level III</a:t>
            </a:r>
          </a:p>
        </p:txBody>
      </p:sp>
      <p:pic>
        <p:nvPicPr>
          <p:cNvPr id="26633" name="Picture 10" descr="C:\Documents and Settings\stlane\My Documents\My Pictures\ICS0102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828800"/>
            <a:ext cx="1422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Event Classification</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7656" name="Rectangle 8"/>
          <p:cNvSpPr>
            <a:spLocks noChangeArrowheads="1"/>
          </p:cNvSpPr>
          <p:nvPr/>
        </p:nvSpPr>
        <p:spPr bwMode="auto">
          <a:xfrm>
            <a:off x="228600" y="15240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Base the event classification on:</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Severity of event to people.</a:t>
            </a:r>
          </a:p>
          <a:p>
            <a:pPr eaLnBrk="1" hangingPunct="1">
              <a:buFont typeface="Wingdings" panose="05000000000000000000" pitchFamily="2" charset="2"/>
              <a:buChar char="Ø"/>
            </a:pPr>
            <a:r>
              <a:rPr lang="en-US" altLang="en-US" sz="2400">
                <a:latin typeface="Verdana" panose="020B0604030504040204" pitchFamily="34" charset="0"/>
              </a:rPr>
              <a:t> Severity to facility; physically or operationally.</a:t>
            </a:r>
          </a:p>
          <a:p>
            <a:pPr eaLnBrk="1" hangingPunct="1">
              <a:buFont typeface="Wingdings" panose="05000000000000000000" pitchFamily="2" charset="2"/>
              <a:buChar char="Ø"/>
            </a:pPr>
            <a:r>
              <a:rPr lang="en-US" altLang="en-US" sz="2400">
                <a:latin typeface="Verdana" panose="020B0604030504040204" pitchFamily="34" charset="0"/>
              </a:rPr>
              <a:t> Potential of condition to spread.</a:t>
            </a:r>
          </a:p>
          <a:p>
            <a:pPr eaLnBrk="1" hangingPunct="1">
              <a:buFont typeface="Wingdings" panose="05000000000000000000" pitchFamily="2" charset="2"/>
              <a:buChar char="Ø"/>
            </a:pPr>
            <a:r>
              <a:rPr lang="en-US" altLang="en-US" sz="2400">
                <a:latin typeface="Verdana" panose="020B0604030504040204" pitchFamily="34" charset="0"/>
              </a:rPr>
              <a:t> Effort/resources required to control event.</a:t>
            </a:r>
          </a:p>
          <a:p>
            <a:pPr eaLnBrk="1" hangingPunct="1">
              <a:buFont typeface="Wingdings" panose="05000000000000000000" pitchFamily="2" charset="2"/>
              <a:buChar char="Ø"/>
            </a:pPr>
            <a:r>
              <a:rPr lang="en-US" altLang="en-US" sz="2400">
                <a:latin typeface="Verdana" panose="020B0604030504040204" pitchFamily="34" charset="0"/>
              </a:rPr>
              <a:t> Effect event has on the surrounding community.</a:t>
            </a:r>
          </a:p>
          <a:p>
            <a:pPr eaLnBrk="1" hangingPunct="1">
              <a:buFont typeface="Wingdings" panose="05000000000000000000" pitchFamily="2" charset="2"/>
              <a:buChar char="Ø"/>
            </a:pPr>
            <a:r>
              <a:rPr lang="en-US" altLang="en-US" sz="2400">
                <a:latin typeface="Verdana" panose="020B0604030504040204" pitchFamily="34" charset="0"/>
              </a:rPr>
              <a:t> Number and type of additional agencies affected by               </a:t>
            </a:r>
          </a:p>
          <a:p>
            <a:pPr eaLnBrk="1" hangingPunct="1"/>
            <a:r>
              <a:rPr lang="en-US" altLang="en-US" sz="2400">
                <a:latin typeface="Verdana" panose="020B0604030504040204" pitchFamily="34" charset="0"/>
              </a:rPr>
              <a:t>   the event.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Unusual Event</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26</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8680" name="Rectangle 7"/>
          <p:cNvSpPr>
            <a:spLocks noChangeArrowheads="1"/>
          </p:cNvSpPr>
          <p:nvPr/>
        </p:nvSpPr>
        <p:spPr bwMode="auto">
          <a:xfrm>
            <a:off x="762000" y="1295400"/>
            <a:ext cx="7086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An event has occurred on the facility but   does not affect:</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-Personnel safety</a:t>
            </a:r>
          </a:p>
          <a:p>
            <a:pPr eaLnBrk="1" hangingPunct="1">
              <a:buFont typeface="Wingdings" panose="05000000000000000000" pitchFamily="2" charset="2"/>
              <a:buChar char="v"/>
            </a:pPr>
            <a:r>
              <a:rPr lang="en-US" altLang="en-US" sz="2400">
                <a:latin typeface="Verdana" panose="020B0604030504040204" pitchFamily="34" charset="0"/>
              </a:rPr>
              <a:t>	-Public safety</a:t>
            </a:r>
          </a:p>
          <a:p>
            <a:pPr eaLnBrk="1" hangingPunct="1">
              <a:buFont typeface="Wingdings" panose="05000000000000000000" pitchFamily="2" charset="2"/>
              <a:buChar char="v"/>
            </a:pPr>
            <a:r>
              <a:rPr lang="en-US" altLang="en-US" sz="2400">
                <a:latin typeface="Verdana" panose="020B0604030504040204" pitchFamily="34" charset="0"/>
              </a:rPr>
              <a:t>	-The operation of the facility</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On-site emergency responders only:</a:t>
            </a:r>
          </a:p>
          <a:p>
            <a:pPr eaLnBrk="1" hangingPunct="1">
              <a:buFont typeface="Courier New" panose="02070309020205020404" pitchFamily="49" charset="0"/>
              <a:buChar char="o"/>
            </a:pPr>
            <a:r>
              <a:rPr lang="en-US" altLang="en-US" sz="2400">
                <a:latin typeface="Verdana" panose="020B0604030504040204" pitchFamily="34" charset="0"/>
              </a:rPr>
              <a:t> Fire Brigade</a:t>
            </a:r>
          </a:p>
          <a:p>
            <a:pPr eaLnBrk="1" hangingPunct="1">
              <a:buFont typeface="Courier New" panose="02070309020205020404" pitchFamily="49" charset="0"/>
              <a:buChar char="o"/>
            </a:pPr>
            <a:r>
              <a:rPr lang="en-US" altLang="en-US" sz="2400">
                <a:latin typeface="Verdana" panose="020B0604030504040204" pitchFamily="34" charset="0"/>
              </a:rPr>
              <a:t> First Aid Squad</a:t>
            </a:r>
          </a:p>
          <a:p>
            <a:pPr eaLnBrk="1" hangingPunct="1">
              <a:buFont typeface="Courier New" panose="02070309020205020404" pitchFamily="49" charset="0"/>
              <a:buChar char="o"/>
            </a:pPr>
            <a:r>
              <a:rPr lang="en-US" altLang="en-US" sz="2400">
                <a:latin typeface="Verdana" panose="020B0604030504040204" pitchFamily="34" charset="0"/>
              </a:rPr>
              <a:t> HazMat Team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Alert</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27</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29704" name="Rectangle 7"/>
          <p:cNvSpPr>
            <a:spLocks noChangeArrowheads="1"/>
          </p:cNvSpPr>
          <p:nvPr/>
        </p:nvSpPr>
        <p:spPr bwMode="auto">
          <a:xfrm>
            <a:off x="609600" y="1295400"/>
            <a:ext cx="7315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An event has occurred on the facility minimally affecting:</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-Personnel safety</a:t>
            </a:r>
          </a:p>
          <a:p>
            <a:pPr eaLnBrk="1" hangingPunct="1">
              <a:buFont typeface="Wingdings" panose="05000000000000000000" pitchFamily="2" charset="2"/>
              <a:buChar char="v"/>
            </a:pPr>
            <a:r>
              <a:rPr lang="en-US" altLang="en-US" sz="2400">
                <a:latin typeface="Verdana" panose="020B0604030504040204" pitchFamily="34" charset="0"/>
              </a:rPr>
              <a:t>	-Public safety</a:t>
            </a:r>
          </a:p>
          <a:p>
            <a:pPr eaLnBrk="1" hangingPunct="1">
              <a:buFont typeface="Wingdings" panose="05000000000000000000" pitchFamily="2" charset="2"/>
              <a:buChar char="v"/>
            </a:pPr>
            <a:r>
              <a:rPr lang="en-US" altLang="en-US" sz="2400">
                <a:latin typeface="Verdana" panose="020B0604030504040204" pitchFamily="34" charset="0"/>
              </a:rPr>
              <a:t>	-The operation of the </a:t>
            </a:r>
          </a:p>
          <a:p>
            <a:pPr eaLnBrk="1" hangingPunct="1"/>
            <a:r>
              <a:rPr lang="en-US" altLang="en-US" sz="2400">
                <a:latin typeface="Verdana" panose="020B0604030504040204" pitchFamily="34" charset="0"/>
              </a:rPr>
              <a:t>	  facility</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On-site emergency responders with possibility of off-site responders.</a:t>
            </a:r>
          </a:p>
        </p:txBody>
      </p:sp>
      <p:pic>
        <p:nvPicPr>
          <p:cNvPr id="29705" name="Picture 9" descr="C:\Documents and Settings\stlane\My Documents\My Pictures\emergency pix\alert lev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9050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Site Emergency</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28</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0728" name="Rectangle 8"/>
          <p:cNvSpPr>
            <a:spLocks noChangeArrowheads="1"/>
          </p:cNvSpPr>
          <p:nvPr/>
        </p:nvSpPr>
        <p:spPr bwMode="auto">
          <a:xfrm>
            <a:off x="457200" y="12192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An event has occurred on the facility which may greatly affect:</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-Personnel safety</a:t>
            </a:r>
          </a:p>
          <a:p>
            <a:pPr eaLnBrk="1" hangingPunct="1">
              <a:buFont typeface="Wingdings" panose="05000000000000000000" pitchFamily="2" charset="2"/>
              <a:buChar char="v"/>
            </a:pPr>
            <a:r>
              <a:rPr lang="en-US" altLang="en-US" sz="2400">
                <a:latin typeface="Verdana" panose="020B0604030504040204" pitchFamily="34" charset="0"/>
              </a:rPr>
              <a:t>	-Off-site public</a:t>
            </a:r>
          </a:p>
          <a:p>
            <a:pPr eaLnBrk="1" hangingPunct="1">
              <a:buFont typeface="Wingdings" panose="05000000000000000000" pitchFamily="2" charset="2"/>
              <a:buChar char="v"/>
            </a:pPr>
            <a:r>
              <a:rPr lang="en-US" altLang="en-US" sz="2400">
                <a:latin typeface="Verdana" panose="020B0604030504040204" pitchFamily="34" charset="0"/>
              </a:rPr>
              <a:t>	-The operation of the facility</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On-site emergency responders </a:t>
            </a:r>
          </a:p>
          <a:p>
            <a:pPr eaLnBrk="1" hangingPunct="1"/>
            <a:r>
              <a:rPr lang="en-US" altLang="en-US" sz="2400">
                <a:latin typeface="Verdana" panose="020B0604030504040204" pitchFamily="34" charset="0"/>
              </a:rPr>
              <a:t>   along with off-site emergency </a:t>
            </a:r>
          </a:p>
          <a:p>
            <a:pPr eaLnBrk="1" hangingPunct="1"/>
            <a:r>
              <a:rPr lang="en-US" altLang="en-US" sz="2400">
                <a:latin typeface="Verdana" panose="020B0604030504040204" pitchFamily="34" charset="0"/>
              </a:rPr>
              <a:t>   responders.</a:t>
            </a:r>
          </a:p>
          <a:p>
            <a:pPr eaLnBrk="1" hangingPunct="1">
              <a:buFont typeface="Courier New" panose="02070309020205020404" pitchFamily="49" charset="0"/>
              <a:buChar char="o"/>
            </a:pPr>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Event may be of long duration.</a:t>
            </a:r>
          </a:p>
          <a:p>
            <a:pPr eaLnBrk="1" hangingPunct="1">
              <a:buFont typeface="Courier New" panose="02070309020205020404" pitchFamily="49" charset="0"/>
              <a:buChar char="o"/>
            </a:pPr>
            <a:r>
              <a:rPr lang="en-US" altLang="en-US" sz="2400">
                <a:latin typeface="Verdana" panose="020B0604030504040204" pitchFamily="34" charset="0"/>
              </a:rPr>
              <a:t> Evacuation may be required.</a:t>
            </a:r>
          </a:p>
          <a:p>
            <a:pPr eaLnBrk="1" hangingPunct="1"/>
            <a:endParaRPr lang="en-US" altLang="en-US"/>
          </a:p>
        </p:txBody>
      </p:sp>
      <p:pic>
        <p:nvPicPr>
          <p:cNvPr id="30729" name="Picture 9" descr="C:\Documents and Settings\stlane\My Documents\My Pictures\emergency pix\site area emergenc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098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General Emergency</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29</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1752" name="Rectangle 8"/>
          <p:cNvSpPr>
            <a:spLocks noChangeArrowheads="1"/>
          </p:cNvSpPr>
          <p:nvPr/>
        </p:nvSpPr>
        <p:spPr bwMode="auto">
          <a:xfrm>
            <a:off x="457200" y="1143000"/>
            <a:ext cx="8001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An event has occurred on the facility posing an imminent threat to:</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-Site Personnel</a:t>
            </a:r>
          </a:p>
          <a:p>
            <a:pPr eaLnBrk="1" hangingPunct="1">
              <a:buFont typeface="Wingdings" panose="05000000000000000000" pitchFamily="2" charset="2"/>
              <a:buChar char="v"/>
            </a:pPr>
            <a:r>
              <a:rPr lang="en-US" altLang="en-US" sz="2400">
                <a:latin typeface="Verdana" panose="020B0604030504040204" pitchFamily="34" charset="0"/>
              </a:rPr>
              <a:t>	-Off-site Public Safety</a:t>
            </a:r>
          </a:p>
          <a:p>
            <a:pPr eaLnBrk="1" hangingPunct="1">
              <a:buFont typeface="Wingdings" panose="05000000000000000000" pitchFamily="2" charset="2"/>
              <a:buChar char="v"/>
            </a:pPr>
            <a:r>
              <a:rPr lang="en-US" altLang="en-US" sz="2400">
                <a:latin typeface="Verdana" panose="020B0604030504040204" pitchFamily="34" charset="0"/>
              </a:rPr>
              <a:t>	-The operation of the </a:t>
            </a:r>
          </a:p>
          <a:p>
            <a:pPr eaLnBrk="1" hangingPunct="1"/>
            <a:r>
              <a:rPr lang="en-US" altLang="en-US" sz="2400">
                <a:latin typeface="Verdana" panose="020B0604030504040204" pitchFamily="34" charset="0"/>
              </a:rPr>
              <a:t>	 facility</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On-site emergency responders along with   </a:t>
            </a:r>
          </a:p>
          <a:p>
            <a:pPr eaLnBrk="1" hangingPunct="1"/>
            <a:r>
              <a:rPr lang="en-US" altLang="en-US" sz="2400">
                <a:latin typeface="Verdana" panose="020B0604030504040204" pitchFamily="34" charset="0"/>
              </a:rPr>
              <a:t>     off-site emergency responders.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cs typeface="Times New Roman" panose="02020603050405020304" pitchFamily="18" charset="0"/>
              </a:rPr>
              <a:t>•   </a:t>
            </a:r>
            <a:r>
              <a:rPr lang="en-US" altLang="en-US" sz="2400">
                <a:latin typeface="Verdana" panose="020B0604030504040204" pitchFamily="34" charset="0"/>
              </a:rPr>
              <a:t>Event will require extreme actions to stabilize.</a:t>
            </a:r>
          </a:p>
        </p:txBody>
      </p:sp>
      <p:pic>
        <p:nvPicPr>
          <p:cNvPr id="31753" name="Picture 9" descr="C:\Documents and Settings\stlane\My Documents\My Pictures\emergency pix\genl emergenc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7526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12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a:t>
            </a:r>
          </a:p>
        </p:txBody>
      </p:sp>
      <p:sp>
        <p:nvSpPr>
          <p:cNvPr id="5126"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Types of Emergencies</a:t>
            </a:r>
            <a:endParaRPr lang="en-US" altLang="en-US" sz="2800">
              <a:solidFill>
                <a:schemeClr val="bg1"/>
              </a:solidFill>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128" name="Rectangle 7"/>
          <p:cNvSpPr>
            <a:spLocks noChangeArrowheads="1"/>
          </p:cNvSpPr>
          <p:nvPr/>
        </p:nvSpPr>
        <p:spPr bwMode="auto">
          <a:xfrm>
            <a:off x="4114800" y="18288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The “Big Ones” fall into 2 general categories: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	</a:t>
            </a:r>
            <a:r>
              <a:rPr lang="en-US" altLang="en-US" sz="2400" b="1">
                <a:solidFill>
                  <a:srgbClr val="FF0000"/>
                </a:solidFill>
                <a:latin typeface="Verdana" panose="020B0604030504040204" pitchFamily="34" charset="0"/>
              </a:rPr>
              <a:t>Natural, or</a:t>
            </a:r>
          </a:p>
          <a:p>
            <a:pPr eaLnBrk="1" hangingPunct="1"/>
            <a:r>
              <a:rPr lang="en-US" altLang="en-US" sz="2400" b="1">
                <a:solidFill>
                  <a:srgbClr val="FF0000"/>
                </a:solidFill>
                <a:latin typeface="Verdana" panose="020B0604030504040204" pitchFamily="34" charset="0"/>
              </a:rPr>
              <a:t>	Man-Made</a:t>
            </a:r>
          </a:p>
          <a:p>
            <a:pPr eaLnBrk="1" hangingPunct="1"/>
            <a:endParaRPr lang="en-US" altLang="en-US" sz="2400" b="1">
              <a:solidFill>
                <a:srgbClr val="FF0000"/>
              </a:solidFill>
              <a:latin typeface="Verdana" panose="020B0604030504040204" pitchFamily="34" charset="0"/>
            </a:endParaRPr>
          </a:p>
          <a:p>
            <a:pPr eaLnBrk="1" hangingPunct="1"/>
            <a:r>
              <a:rPr lang="en-US" altLang="en-US" sz="2400" b="1">
                <a:solidFill>
                  <a:srgbClr val="FF0000"/>
                </a:solidFill>
                <a:latin typeface="Verdana" panose="020B0604030504040204" pitchFamily="34" charset="0"/>
              </a:rPr>
              <a:t>PS: Even the small incidents can disrupt like large ones!!!</a:t>
            </a:r>
          </a:p>
        </p:txBody>
      </p:sp>
      <p:pic>
        <p:nvPicPr>
          <p:cNvPr id="5129" name="Picture 10" descr="C:\Documents and Settings\stlane\My Documents\My Pictures\Emergency_Preparedne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33924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Communications</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2776" name="Rectangle 7"/>
          <p:cNvSpPr>
            <a:spLocks noChangeArrowheads="1"/>
          </p:cNvSpPr>
          <p:nvPr/>
        </p:nvSpPr>
        <p:spPr bwMode="auto">
          <a:xfrm>
            <a:off x="3962400" y="243840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Complex events require more complex communications than just dialing 911!</a:t>
            </a:r>
          </a:p>
        </p:txBody>
      </p:sp>
      <p:pic>
        <p:nvPicPr>
          <p:cNvPr id="32777" name="Picture 2" descr="C:\Documents and Settings\stlane\My Documents\emergency pix\MP9003879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26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Communications</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3800" name="Rectangle 7"/>
          <p:cNvSpPr>
            <a:spLocks noChangeArrowheads="1"/>
          </p:cNvSpPr>
          <p:nvPr/>
        </p:nvSpPr>
        <p:spPr bwMode="auto">
          <a:xfrm>
            <a:off x="3962400" y="18288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latin typeface="Verdana" panose="020B0604030504040204" pitchFamily="34" charset="0"/>
              </a:rPr>
              <a:t> Provide direct lines.</a:t>
            </a:r>
          </a:p>
          <a:p>
            <a:pPr eaLnBrk="1" hangingPunct="1">
              <a:buFont typeface="Wingdings" panose="05000000000000000000" pitchFamily="2" charset="2"/>
              <a:buChar char="q"/>
            </a:pPr>
            <a:r>
              <a:rPr lang="en-US" altLang="en-US" sz="2400">
                <a:latin typeface="Verdana" panose="020B0604030504040204" pitchFamily="34" charset="0"/>
              </a:rPr>
              <a:t> Alternate means.</a:t>
            </a:r>
          </a:p>
          <a:p>
            <a:pPr eaLnBrk="1" hangingPunct="1">
              <a:buFont typeface="Wingdings" panose="05000000000000000000" pitchFamily="2" charset="2"/>
              <a:buChar char="q"/>
            </a:pPr>
            <a:r>
              <a:rPr lang="en-US" altLang="en-US" sz="2400">
                <a:latin typeface="Verdana" panose="020B0604030504040204" pitchFamily="34" charset="0"/>
              </a:rPr>
              <a:t> “Rumor Hotlines”</a:t>
            </a:r>
          </a:p>
          <a:p>
            <a:pPr eaLnBrk="1" hangingPunct="1">
              <a:buFont typeface="Wingdings" panose="05000000000000000000" pitchFamily="2" charset="2"/>
              <a:buChar char="q"/>
            </a:pPr>
            <a:r>
              <a:rPr lang="en-US" altLang="en-US" sz="2400">
                <a:latin typeface="Verdana" panose="020B0604030504040204" pitchFamily="34" charset="0"/>
              </a:rPr>
              <a:t> Each person’s problem is        </a:t>
            </a:r>
          </a:p>
          <a:p>
            <a:pPr eaLnBrk="1" hangingPunct="1"/>
            <a:r>
              <a:rPr lang="en-US" altLang="en-US" sz="2400">
                <a:latin typeface="Verdana" panose="020B0604030504040204" pitchFamily="34" charset="0"/>
              </a:rPr>
              <a:t>    the </a:t>
            </a:r>
            <a:r>
              <a:rPr lang="en-US" altLang="en-US" sz="2400" u="sng">
                <a:latin typeface="Verdana" panose="020B0604030504040204" pitchFamily="34" charset="0"/>
              </a:rPr>
              <a:t>most important</a:t>
            </a:r>
            <a:endParaRPr lang="en-US" altLang="en-US" sz="2400">
              <a:latin typeface="Verdana" panose="020B0604030504040204" pitchFamily="34" charset="0"/>
            </a:endParaRPr>
          </a:p>
          <a:p>
            <a:pPr eaLnBrk="1" hangingPunct="1"/>
            <a:r>
              <a:rPr lang="en-US" altLang="en-US" sz="2400">
                <a:latin typeface="Verdana" panose="020B0604030504040204" pitchFamily="34" charset="0"/>
              </a:rPr>
              <a:t>    during an emergency.</a:t>
            </a:r>
          </a:p>
          <a:p>
            <a:pPr eaLnBrk="1" hangingPunct="1">
              <a:buFont typeface="Wingdings" panose="05000000000000000000" pitchFamily="2" charset="2"/>
              <a:buChar char="q"/>
            </a:pPr>
            <a:r>
              <a:rPr lang="en-US" altLang="en-US" sz="2400">
                <a:latin typeface="Verdana" panose="020B0604030504040204" pitchFamily="34" charset="0"/>
              </a:rPr>
              <a:t> Create filters and</a:t>
            </a:r>
          </a:p>
          <a:p>
            <a:pPr eaLnBrk="1" hangingPunct="1"/>
            <a:r>
              <a:rPr lang="en-US" altLang="en-US" sz="2400">
                <a:latin typeface="Verdana" panose="020B0604030504040204" pitchFamily="34" charset="0"/>
              </a:rPr>
              <a:t>    distribution methods.</a:t>
            </a:r>
          </a:p>
          <a:p>
            <a:pPr eaLnBrk="1" hangingPunct="1">
              <a:buFont typeface="Wingdings" panose="05000000000000000000" pitchFamily="2" charset="2"/>
              <a:buChar char="q"/>
            </a:pPr>
            <a:r>
              <a:rPr lang="en-US" altLang="en-US" sz="2400">
                <a:latin typeface="Verdana" panose="020B0604030504040204" pitchFamily="34" charset="0"/>
              </a:rPr>
              <a:t> Log all messages</a:t>
            </a:r>
            <a:r>
              <a:rPr lang="en-US" altLang="en-US"/>
              <a:t>.</a:t>
            </a:r>
          </a:p>
        </p:txBody>
      </p:sp>
      <p:pic>
        <p:nvPicPr>
          <p:cNvPr id="33801" name="Picture 2" descr="C:\Documents and Settings\stlane\My Documents\emergency pix\anxious wo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2971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Alternate Communications</a:t>
            </a:r>
            <a:endParaRPr lang="en-US" altLang="en-US" sz="2800">
              <a:solidFill>
                <a:schemeClr val="bg1"/>
              </a:solidFill>
              <a:latin typeface="Verdana" panose="020B0604030504040204" pitchFamily="34" charset="0"/>
            </a:endParaRP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32</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4824" name="Rectangle 8"/>
          <p:cNvSpPr>
            <a:spLocks noChangeArrowheads="1"/>
          </p:cNvSpPr>
          <p:nvPr/>
        </p:nvSpPr>
        <p:spPr bwMode="auto">
          <a:xfrm>
            <a:off x="5410200" y="2209800"/>
            <a:ext cx="3733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CB clubs.</a:t>
            </a:r>
          </a:p>
          <a:p>
            <a:pPr eaLnBrk="1" hangingPunct="1">
              <a:buFont typeface="Courier New" panose="02070309020205020404" pitchFamily="49" charset="0"/>
              <a:buChar char="o"/>
            </a:pPr>
            <a:r>
              <a:rPr lang="en-US" altLang="en-US" sz="2400">
                <a:latin typeface="Verdana" panose="020B0604030504040204" pitchFamily="34" charset="0"/>
              </a:rPr>
              <a:t>Radio clubs.</a:t>
            </a:r>
          </a:p>
          <a:p>
            <a:pPr eaLnBrk="1" hangingPunct="1">
              <a:buFont typeface="Courier New" panose="02070309020205020404" pitchFamily="49" charset="0"/>
              <a:buChar char="o"/>
            </a:pPr>
            <a:r>
              <a:rPr lang="en-US" altLang="en-US" sz="2400">
                <a:latin typeface="Verdana" panose="020B0604030504040204" pitchFamily="34" charset="0"/>
              </a:rPr>
              <a:t>Former military staff.</a:t>
            </a:r>
          </a:p>
          <a:p>
            <a:pPr eaLnBrk="1" hangingPunct="1">
              <a:buFont typeface="Courier New" panose="02070309020205020404" pitchFamily="49" charset="0"/>
              <a:buChar char="o"/>
            </a:pPr>
            <a:r>
              <a:rPr lang="en-US" altLang="en-US" sz="2400">
                <a:latin typeface="Verdana" panose="020B0604030504040204" pitchFamily="34" charset="0"/>
              </a:rPr>
              <a:t>EBS contacts.</a:t>
            </a:r>
          </a:p>
          <a:p>
            <a:pPr eaLnBrk="1" hangingPunct="1">
              <a:buFont typeface="Courier New" panose="02070309020205020404" pitchFamily="49" charset="0"/>
              <a:buChar char="o"/>
            </a:pPr>
            <a:r>
              <a:rPr lang="en-US" altLang="en-US" sz="2400">
                <a:latin typeface="Verdana" panose="020B0604030504040204" pitchFamily="34" charset="0"/>
              </a:rPr>
              <a:t>Assign a       </a:t>
            </a:r>
          </a:p>
          <a:p>
            <a:pPr eaLnBrk="1" hangingPunct="1"/>
            <a:r>
              <a:rPr lang="en-US" altLang="en-US" sz="2400">
                <a:latin typeface="Verdana" panose="020B0604030504040204" pitchFamily="34" charset="0"/>
              </a:rPr>
              <a:t>  Communications</a:t>
            </a:r>
          </a:p>
          <a:p>
            <a:pPr eaLnBrk="1" hangingPunct="1"/>
            <a:r>
              <a:rPr lang="en-US" altLang="en-US" sz="2400">
                <a:latin typeface="Verdana" panose="020B0604030504040204" pitchFamily="34" charset="0"/>
              </a:rPr>
              <a:t>  Coordinator and</a:t>
            </a:r>
          </a:p>
          <a:p>
            <a:pPr eaLnBrk="1" hangingPunct="1"/>
            <a:r>
              <a:rPr lang="en-US" altLang="en-US" sz="2400">
                <a:latin typeface="Verdana" panose="020B0604030504040204" pitchFamily="34" charset="0"/>
              </a:rPr>
              <a:t>  alternate.</a:t>
            </a:r>
          </a:p>
        </p:txBody>
      </p:sp>
      <p:pic>
        <p:nvPicPr>
          <p:cNvPr id="34825" name="Picture 6" descr="C:\Documents and Settings\stlane\My Documents\emergency pix\races patc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295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3" descr="C:\Documents and Settings\stlane\My Documents\emergency pix\amateur radio pat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962400"/>
            <a:ext cx="152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7" descr="C:\Documents and Settings\stlane\My Documents\emergency pix\mars radio patc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886200"/>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2" descr="C:\Documents and Settings\stlane\My Documents\emergency pix\cb radio opr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447800"/>
            <a:ext cx="29718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Contact Lists &amp; Alternates</a:t>
            </a:r>
            <a:endParaRPr lang="en-US" altLang="en-US" sz="2800">
              <a:solidFill>
                <a:schemeClr val="bg1"/>
              </a:solidFill>
              <a:latin typeface="Verdana" panose="020B0604030504040204" pitchFamily="34" charset="0"/>
            </a:endParaRP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5848" name="Rectangle 7"/>
          <p:cNvSpPr>
            <a:spLocks noChangeArrowheads="1"/>
          </p:cNvSpPr>
          <p:nvPr/>
        </p:nvSpPr>
        <p:spPr bwMode="auto">
          <a:xfrm>
            <a:off x="4495800" y="1295400"/>
            <a:ext cx="381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During an emergency is no time to find phone numbers or identify responsible persons.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Establish these lists during planning.</a:t>
            </a:r>
          </a:p>
          <a:p>
            <a:pPr eaLnBrk="1" hangingPunct="1"/>
            <a:r>
              <a:rPr lang="en-US" altLang="en-US" sz="2400">
                <a:latin typeface="Verdana" panose="020B0604030504040204" pitchFamily="34" charset="0"/>
              </a:rPr>
              <a:t> </a:t>
            </a:r>
          </a:p>
          <a:p>
            <a:pPr eaLnBrk="1" hangingPunct="1"/>
            <a:r>
              <a:rPr lang="en-US" altLang="en-US" sz="2400">
                <a:latin typeface="Verdana" panose="020B0604030504040204" pitchFamily="34" charset="0"/>
              </a:rPr>
              <a:t>Update lists when persons vacate their assignment</a:t>
            </a:r>
            <a:r>
              <a:rPr lang="en-US" altLang="en-US"/>
              <a:t>.</a:t>
            </a:r>
          </a:p>
        </p:txBody>
      </p:sp>
      <p:pic>
        <p:nvPicPr>
          <p:cNvPr id="35849" name="Picture 2" descr="C:\Documents and Settings\stlane\My Documents\emergency pix\em contact li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18192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2" descr="C:\Documents and Settings\stlane\My Documents\emergency pix\thumbnailCAUJOJ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419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Resource Lists</a:t>
            </a:r>
            <a:endParaRPr lang="en-US" altLang="en-US" sz="2800">
              <a:solidFill>
                <a:schemeClr val="bg1"/>
              </a:solidFill>
              <a:latin typeface="Verdana" panose="020B0604030504040204" pitchFamily="34" charset="0"/>
            </a:endParaRP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34</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6872" name="Rectangle 7"/>
          <p:cNvSpPr>
            <a:spLocks noChangeArrowheads="1"/>
          </p:cNvSpPr>
          <p:nvPr/>
        </p:nvSpPr>
        <p:spPr bwMode="auto">
          <a:xfrm>
            <a:off x="4343400" y="1676400"/>
            <a:ext cx="3810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Determine resource requirements depending on type of event.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Obtain the needed resources and make agreements to use during an event.</a:t>
            </a:r>
          </a:p>
        </p:txBody>
      </p:sp>
      <p:pic>
        <p:nvPicPr>
          <p:cNvPr id="36873" name="Picture 2" descr="C:\Documents and Settings\stlane\My Documents\My Pictures\NIM01060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600200"/>
            <a:ext cx="2286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Action Plans</a:t>
            </a:r>
            <a:endParaRPr lang="en-US" altLang="en-US" sz="2800">
              <a:solidFill>
                <a:schemeClr val="bg1"/>
              </a:solidFill>
              <a:latin typeface="Verdana" panose="020B0604030504040204" pitchFamily="34" charset="0"/>
            </a:endParaRP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35</a:t>
            </a:r>
          </a:p>
        </p:txBody>
      </p:sp>
      <p:sp>
        <p:nvSpPr>
          <p:cNvPr id="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37896" name="Picture 2" descr="C:\Documents and Settings\stlane\My Documents\emergency pix\thumbnailCAKXYMW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667000"/>
            <a:ext cx="17065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9"/>
          <p:cNvSpPr>
            <a:spLocks noChangeArrowheads="1"/>
          </p:cNvSpPr>
          <p:nvPr/>
        </p:nvSpPr>
        <p:spPr bwMode="auto">
          <a:xfrm>
            <a:off x="457200" y="1295400"/>
            <a:ext cx="6019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a:latin typeface="Verdana" panose="020B0604030504040204" pitchFamily="34" charset="0"/>
              </a:rPr>
              <a:t> Assign an AP Number.</a:t>
            </a:r>
          </a:p>
          <a:p>
            <a:pPr eaLnBrk="1" hangingPunct="1">
              <a:buFont typeface="Arial" panose="020B0604020202020204" pitchFamily="34" charset="0"/>
              <a:buChar char="•"/>
            </a:pPr>
            <a:r>
              <a:rPr lang="en-US" altLang="en-US" sz="2400">
                <a:latin typeface="Verdana" panose="020B0604030504040204" pitchFamily="34" charset="0"/>
              </a:rPr>
              <a:t> Assign an initial event magnitude.</a:t>
            </a:r>
          </a:p>
          <a:p>
            <a:pPr eaLnBrk="1" hangingPunct="1">
              <a:buFont typeface="Arial" panose="020B0604020202020204" pitchFamily="34" charset="0"/>
              <a:buChar char="•"/>
            </a:pPr>
            <a:r>
              <a:rPr lang="en-US" altLang="en-US" sz="2400">
                <a:latin typeface="Verdana" panose="020B0604030504040204" pitchFamily="34" charset="0"/>
              </a:rPr>
              <a:t> Criteria for Implementing.</a:t>
            </a:r>
          </a:p>
          <a:p>
            <a:pPr eaLnBrk="1" hangingPunct="1">
              <a:buFont typeface="Arial" panose="020B0604020202020204" pitchFamily="34" charset="0"/>
              <a:buChar char="•"/>
            </a:pPr>
            <a:r>
              <a:rPr lang="en-US" altLang="en-US" sz="2400">
                <a:latin typeface="Verdana" panose="020B0604030504040204" pitchFamily="34" charset="0"/>
              </a:rPr>
              <a:t> Checklist, by action agency, of  </a:t>
            </a:r>
          </a:p>
          <a:p>
            <a:pPr eaLnBrk="1" hangingPunct="1"/>
            <a:r>
              <a:rPr lang="en-US" altLang="en-US" sz="2400">
                <a:latin typeface="Verdana" panose="020B0604030504040204" pitchFamily="34" charset="0"/>
              </a:rPr>
              <a:t>  those tasks to be implemented.</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Initial call-outs</a:t>
            </a:r>
          </a:p>
          <a:p>
            <a:pPr eaLnBrk="1" hangingPunct="1">
              <a:buFont typeface="Wingdings" panose="05000000000000000000" pitchFamily="2" charset="2"/>
              <a:buChar char="q"/>
            </a:pPr>
            <a:r>
              <a:rPr lang="en-US" altLang="en-US" sz="2400">
                <a:latin typeface="Verdana" panose="020B0604030504040204" pitchFamily="34" charset="0"/>
              </a:rPr>
              <a:t> Procedures to be reviewed</a:t>
            </a:r>
          </a:p>
          <a:p>
            <a:pPr eaLnBrk="1" hangingPunct="1">
              <a:buFont typeface="Wingdings" panose="05000000000000000000" pitchFamily="2" charset="2"/>
              <a:buChar char="q"/>
            </a:pPr>
            <a:r>
              <a:rPr lang="en-US" altLang="en-US" sz="2400">
                <a:latin typeface="Verdana" panose="020B0604030504040204" pitchFamily="34" charset="0"/>
              </a:rPr>
              <a:t> Technical information reviewed</a:t>
            </a:r>
          </a:p>
          <a:p>
            <a:pPr eaLnBrk="1" hangingPunct="1">
              <a:buFont typeface="Wingdings" panose="05000000000000000000" pitchFamily="2" charset="2"/>
              <a:buChar char="q"/>
            </a:pPr>
            <a:r>
              <a:rPr lang="en-US" altLang="en-US" sz="2400">
                <a:latin typeface="Verdana" panose="020B0604030504040204" pitchFamily="34" charset="0"/>
              </a:rPr>
              <a:t> Support procedures</a:t>
            </a:r>
          </a:p>
          <a:p>
            <a:pPr eaLnBrk="1" hangingPunct="1">
              <a:buFont typeface="Wingdings" panose="05000000000000000000" pitchFamily="2" charset="2"/>
              <a:buChar char="q"/>
            </a:pPr>
            <a:r>
              <a:rPr lang="en-US" altLang="en-US" sz="2400">
                <a:latin typeface="Verdana" panose="020B0604030504040204" pitchFamily="34" charset="0"/>
              </a:rPr>
              <a:t> Restoration procedures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Action Plan Index (Examples)</a:t>
            </a:r>
            <a:endParaRPr lang="en-US" altLang="en-US" sz="2800">
              <a:solidFill>
                <a:schemeClr val="bg1"/>
              </a:solidFill>
              <a:latin typeface="Verdana" panose="020B0604030504040204" pitchFamily="34" charset="0"/>
            </a:endParaRP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36</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8920" name="Rectangle 7"/>
          <p:cNvSpPr>
            <a:spLocks noChangeArrowheads="1"/>
          </p:cNvSpPr>
          <p:nvPr/>
        </p:nvSpPr>
        <p:spPr bwMode="auto">
          <a:xfrm>
            <a:off x="152400" y="1524000"/>
            <a:ext cx="8763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	   </a:t>
            </a:r>
            <a:r>
              <a:rPr lang="en-US" altLang="en-US" sz="2400" u="sng">
                <a:latin typeface="Verdana" panose="020B0604030504040204" pitchFamily="34" charset="0"/>
              </a:rPr>
              <a:t>Event</a:t>
            </a:r>
            <a:r>
              <a:rPr lang="en-US" altLang="en-US" sz="2400">
                <a:latin typeface="Verdana" panose="020B0604030504040204" pitchFamily="34" charset="0"/>
              </a:rPr>
              <a:t>				   </a:t>
            </a:r>
            <a:r>
              <a:rPr lang="en-US" altLang="en-US" sz="2400" u="sng">
                <a:latin typeface="Verdana" panose="020B0604030504040204" pitchFamily="34" charset="0"/>
              </a:rPr>
              <a:t>Level</a:t>
            </a:r>
          </a:p>
          <a:p>
            <a:pPr eaLnBrk="1" hangingPunct="1"/>
            <a:endParaRPr lang="en-US" altLang="en-US" sz="2400" u="sng">
              <a:latin typeface="Verdana" panose="020B0604030504040204" pitchFamily="34" charset="0"/>
            </a:endParaRPr>
          </a:p>
          <a:p>
            <a:pPr eaLnBrk="1" hangingPunct="1"/>
            <a:r>
              <a:rPr lang="en-US" altLang="en-US" sz="2400">
                <a:latin typeface="Verdana" panose="020B0604030504040204" pitchFamily="34" charset="0"/>
              </a:rPr>
              <a:t>   </a:t>
            </a:r>
            <a:r>
              <a:rPr lang="en-US" altLang="en-US" sz="2400" u="sng">
                <a:latin typeface="Verdana" panose="020B0604030504040204" pitchFamily="34" charset="0"/>
              </a:rPr>
              <a:t>300 Explosions</a:t>
            </a:r>
          </a:p>
          <a:p>
            <a:pPr eaLnBrk="1" hangingPunct="1"/>
            <a:r>
              <a:rPr lang="en-US" altLang="en-US" sz="2400">
                <a:latin typeface="Verdana" panose="020B0604030504040204" pitchFamily="34" charset="0"/>
              </a:rPr>
              <a:t>	301 Structures			    Alert</a:t>
            </a:r>
          </a:p>
          <a:p>
            <a:pPr eaLnBrk="1" hangingPunct="1"/>
            <a:r>
              <a:rPr lang="en-US" altLang="en-US" sz="2400">
                <a:latin typeface="Verdana" panose="020B0604030504040204" pitchFamily="34" charset="0"/>
              </a:rPr>
              <a:t>	302 Bulk Product: </a:t>
            </a:r>
          </a:p>
          <a:p>
            <a:pPr eaLnBrk="1" hangingPunct="1"/>
            <a:r>
              <a:rPr lang="en-US" altLang="en-US" sz="2400">
                <a:latin typeface="Verdana" panose="020B0604030504040204" pitchFamily="34" charset="0"/>
              </a:rPr>
              <a:t>		Liquid or Gas	         Site Emergency</a:t>
            </a:r>
          </a:p>
          <a:p>
            <a:pPr eaLnBrk="1" hangingPunct="1"/>
            <a:r>
              <a:rPr lang="en-US" altLang="en-US" sz="2400">
                <a:latin typeface="Verdana" panose="020B0604030504040204" pitchFamily="34" charset="0"/>
              </a:rPr>
              <a:t>   </a:t>
            </a:r>
            <a:r>
              <a:rPr lang="en-US" altLang="en-US" sz="2400" u="sng">
                <a:latin typeface="Verdana" panose="020B0604030504040204" pitchFamily="34" charset="0"/>
              </a:rPr>
              <a:t>400 Transportation Accidents</a:t>
            </a:r>
          </a:p>
          <a:p>
            <a:pPr eaLnBrk="1" hangingPunct="1"/>
            <a:r>
              <a:rPr lang="en-US" altLang="en-US" sz="2400">
                <a:latin typeface="Verdana" panose="020B0604030504040204" pitchFamily="34" charset="0"/>
              </a:rPr>
              <a:t>	406 Aircraft Accident	         General Emergency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Basic Emergency Action Plans</a:t>
            </a:r>
            <a:endParaRPr lang="en-US" altLang="en-US" sz="2800">
              <a:solidFill>
                <a:schemeClr val="bg1"/>
              </a:solidFill>
              <a:latin typeface="Verdana" panose="020B0604030504040204" pitchFamily="34" charset="0"/>
            </a:endParaRP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37</a:t>
            </a:r>
          </a:p>
        </p:txBody>
      </p:sp>
      <p:sp>
        <p:nvSpPr>
          <p:cNvPr id="399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39945" name="Rectangle 8"/>
          <p:cNvSpPr>
            <a:spLocks noChangeArrowheads="1"/>
          </p:cNvSpPr>
          <p:nvPr/>
        </p:nvSpPr>
        <p:spPr bwMode="auto">
          <a:xfrm>
            <a:off x="609600" y="1600200"/>
            <a:ext cx="7696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Address need for immediate action to protect employees due to the occurrence of life-threatening or endangering exposure.</a:t>
            </a:r>
          </a:p>
          <a:p>
            <a:pPr eaLnBrk="1" hangingPunct="1"/>
            <a:endParaRPr lang="en-US" altLang="en-US" sz="2400">
              <a:latin typeface="Verdana" panose="020B0604030504040204" pitchFamily="34" charset="0"/>
            </a:endParaRPr>
          </a:p>
          <a:p>
            <a:pPr eaLnBrk="1" hangingPunct="1"/>
            <a:r>
              <a:rPr lang="en-US" altLang="en-US" sz="2400" u="sng">
                <a:latin typeface="Verdana" panose="020B0604030504040204" pitchFamily="34" charset="0"/>
              </a:rPr>
              <a:t>Examples</a:t>
            </a:r>
            <a:r>
              <a:rPr lang="en-US" altLang="en-US" sz="2400">
                <a:latin typeface="Verdana" panose="020B0604030504040204" pitchFamily="34" charset="0"/>
              </a:rPr>
              <a:t>:</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Building &amp; Site Evacuation</a:t>
            </a:r>
          </a:p>
          <a:p>
            <a:pPr eaLnBrk="1" hangingPunct="1">
              <a:buFont typeface="Wingdings" panose="05000000000000000000" pitchFamily="2" charset="2"/>
              <a:buChar char="Ø"/>
            </a:pPr>
            <a:r>
              <a:rPr lang="en-US" altLang="en-US" sz="2400">
                <a:latin typeface="Verdana" panose="020B0604030504040204" pitchFamily="34" charset="0"/>
              </a:rPr>
              <a:t>Hazardous Materials Spill</a:t>
            </a:r>
          </a:p>
          <a:p>
            <a:pPr eaLnBrk="1" hangingPunct="1">
              <a:buFont typeface="Wingdings" panose="05000000000000000000" pitchFamily="2" charset="2"/>
              <a:buChar char="Ø"/>
            </a:pPr>
            <a:r>
              <a:rPr lang="en-US" altLang="en-US" sz="2400">
                <a:latin typeface="Verdana" panose="020B0604030504040204" pitchFamily="34" charset="0"/>
              </a:rPr>
              <a:t>Urgent Employee Medical Treatment </a:t>
            </a:r>
          </a:p>
          <a:p>
            <a:pPr eaLnBrk="1" hangingPunct="1">
              <a:buFont typeface="Wingdings" panose="05000000000000000000" pitchFamily="2" charset="2"/>
              <a:buChar char="Ø"/>
            </a:pPr>
            <a:r>
              <a:rPr lang="en-US" altLang="en-US" sz="2400">
                <a:latin typeface="Verdana" panose="020B0604030504040204" pitchFamily="34" charset="0"/>
              </a:rPr>
              <a:t>Workplace Violence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Checklists</a:t>
            </a:r>
            <a:endParaRPr lang="en-US" altLang="en-US" sz="2800">
              <a:solidFill>
                <a:schemeClr val="bg1"/>
              </a:solidFill>
              <a:latin typeface="Verdana" panose="020B0604030504040204" pitchFamily="34" charset="0"/>
            </a:endParaRP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38</a:t>
            </a:r>
          </a:p>
        </p:txBody>
      </p:sp>
      <p:sp>
        <p:nvSpPr>
          <p:cNvPr id="40967"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40969" name="Rectangle 8"/>
          <p:cNvSpPr>
            <a:spLocks noChangeArrowheads="1"/>
          </p:cNvSpPr>
          <p:nvPr/>
        </p:nvSpPr>
        <p:spPr bwMode="auto">
          <a:xfrm>
            <a:off x="533400" y="18288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Design checklists to cut down on written instructions.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It is easier to view a graphic than decipher long paragraphs of instructions.</a:t>
            </a:r>
          </a:p>
        </p:txBody>
      </p:sp>
      <p:pic>
        <p:nvPicPr>
          <p:cNvPr id="40970" name="Picture 4" descr="C:\Documents and Settings\stlane\My Documents\emergency pix\checkli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286000"/>
            <a:ext cx="2667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Continuing Operations</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39</a:t>
            </a:r>
          </a:p>
        </p:txBody>
      </p:sp>
      <p:sp>
        <p:nvSpPr>
          <p:cNvPr id="419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41993" name="Rectangle 8"/>
          <p:cNvSpPr>
            <a:spLocks noChangeArrowheads="1"/>
          </p:cNvSpPr>
          <p:nvPr/>
        </p:nvSpPr>
        <p:spPr bwMode="auto">
          <a:xfrm>
            <a:off x="533400" y="1295400"/>
            <a:ext cx="7391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2400">
                <a:latin typeface="Verdana" panose="020B0604030504040204" pitchFamily="34" charset="0"/>
              </a:rPr>
              <a:t> Backup operating records/documents.</a:t>
            </a:r>
          </a:p>
          <a:p>
            <a:pPr eaLnBrk="1" hangingPunct="1">
              <a:buFont typeface="Wingdings" panose="05000000000000000000" pitchFamily="2" charset="2"/>
              <a:buChar char="Ø"/>
            </a:pPr>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Locate secondary/tertiary records to restart</a:t>
            </a:r>
          </a:p>
          <a:p>
            <a:pPr eaLnBrk="1" hangingPunct="1"/>
            <a:r>
              <a:rPr lang="en-US" altLang="en-US" sz="2400">
                <a:latin typeface="Verdana" panose="020B0604030504040204" pitchFamily="34" charset="0"/>
              </a:rPr>
              <a:t>   operations.</a:t>
            </a:r>
          </a:p>
          <a:p>
            <a:pPr eaLnBrk="1" hangingPunct="1">
              <a:buFont typeface="Wingdings" panose="05000000000000000000" pitchFamily="2" charset="2"/>
              <a:buChar char="Ø"/>
            </a:pPr>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Does your facility have another location to</a:t>
            </a:r>
          </a:p>
          <a:p>
            <a:pPr eaLnBrk="1" hangingPunct="1"/>
            <a:r>
              <a:rPr lang="en-US" altLang="en-US" sz="2400">
                <a:latin typeface="Verdana" panose="020B0604030504040204" pitchFamily="34" charset="0"/>
              </a:rPr>
              <a:t>   continue operations?</a:t>
            </a:r>
          </a:p>
          <a:p>
            <a:pPr eaLnBrk="1" hangingPunct="1">
              <a:buFont typeface="Wingdings" panose="05000000000000000000" pitchFamily="2" charset="2"/>
              <a:buChar char="Ø"/>
            </a:pPr>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Is there rental property you can obtain?</a:t>
            </a:r>
          </a:p>
          <a:p>
            <a:pPr eaLnBrk="1" hangingPunct="1">
              <a:buFont typeface="Wingdings" panose="05000000000000000000" pitchFamily="2" charset="2"/>
              <a:buChar char="Ø"/>
            </a:pPr>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How do you minimize your down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14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a:t>
            </a:r>
          </a:p>
        </p:txBody>
      </p:sp>
      <p:sp>
        <p:nvSpPr>
          <p:cNvPr id="6150"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Emergency Management</a:t>
            </a:r>
            <a:endParaRPr lang="en-US" altLang="en-US" sz="2800">
              <a:solidFill>
                <a:schemeClr val="bg1"/>
              </a:solidFill>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152" name="Rectangle 7"/>
          <p:cNvSpPr>
            <a:spLocks noChangeArrowheads="1"/>
          </p:cNvSpPr>
          <p:nvPr/>
        </p:nvSpPr>
        <p:spPr bwMode="auto">
          <a:xfrm>
            <a:off x="609600" y="1371600"/>
            <a:ext cx="7391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The scope of emergency management in today’s world requires:</a:t>
            </a:r>
          </a:p>
          <a:p>
            <a:pPr eaLnBrk="1" hangingPunct="1"/>
            <a:endParaRPr lang="en-US" altLang="en-US" sz="2400">
              <a:latin typeface="Verdana" panose="020B0604030504040204" pitchFamily="34" charset="0"/>
            </a:endParaRPr>
          </a:p>
          <a:p>
            <a:pPr lvl="1" eaLnBrk="1" hangingPunct="1">
              <a:buFont typeface="Wingdings" panose="05000000000000000000" pitchFamily="2" charset="2"/>
              <a:buChar char="q"/>
            </a:pPr>
            <a:r>
              <a:rPr lang="en-US" altLang="en-US" sz="2400">
                <a:latin typeface="Verdana" panose="020B0604030504040204" pitchFamily="34" charset="0"/>
              </a:rPr>
              <a:t> Considering possible events</a:t>
            </a:r>
          </a:p>
          <a:p>
            <a:pPr lvl="1" eaLnBrk="1" hangingPunct="1"/>
            <a:endParaRPr lang="en-US" altLang="en-US" sz="2400">
              <a:latin typeface="Verdana" panose="020B0604030504040204" pitchFamily="34" charset="0"/>
            </a:endParaRPr>
          </a:p>
          <a:p>
            <a:pPr lvl="1" eaLnBrk="1" hangingPunct="1">
              <a:buFont typeface="Wingdings" panose="05000000000000000000" pitchFamily="2" charset="2"/>
              <a:buChar char="q"/>
            </a:pPr>
            <a:r>
              <a:rPr lang="en-US" altLang="en-US" sz="2400">
                <a:latin typeface="Verdana" panose="020B0604030504040204" pitchFamily="34" charset="0"/>
              </a:rPr>
              <a:t> Planning for situations of high probability</a:t>
            </a:r>
          </a:p>
          <a:p>
            <a:pPr lvl="1" eaLnBrk="1" hangingPunct="1"/>
            <a:r>
              <a:rPr lang="en-US" altLang="en-US" sz="2400">
                <a:latin typeface="Verdana" panose="020B0604030504040204" pitchFamily="34" charset="0"/>
              </a:rPr>
              <a:t>   as well as unique events</a:t>
            </a:r>
          </a:p>
          <a:p>
            <a:pPr lvl="1" eaLnBrk="1" hangingPunct="1"/>
            <a:endParaRPr lang="en-US" altLang="en-US" sz="2400">
              <a:latin typeface="Verdana" panose="020B0604030504040204" pitchFamily="34" charset="0"/>
            </a:endParaRPr>
          </a:p>
          <a:p>
            <a:pPr lvl="1" eaLnBrk="1" hangingPunct="1">
              <a:buFont typeface="Wingdings" panose="05000000000000000000" pitchFamily="2" charset="2"/>
              <a:buChar char="q"/>
            </a:pPr>
            <a:r>
              <a:rPr lang="en-US" altLang="en-US" sz="2400">
                <a:latin typeface="Verdana" panose="020B0604030504040204" pitchFamily="34" charset="0"/>
              </a:rPr>
              <a:t> Providing for resources to meet the</a:t>
            </a:r>
          </a:p>
          <a:p>
            <a:pPr lvl="1" eaLnBrk="1" hangingPunct="1"/>
            <a:r>
              <a:rPr lang="en-US" altLang="en-US" sz="2400">
                <a:latin typeface="Verdana" panose="020B0604030504040204" pitchFamily="34" charset="0"/>
              </a:rPr>
              <a:t>   event</a:t>
            </a:r>
          </a:p>
          <a:p>
            <a:pPr lvl="1" eaLnBrk="1" hangingPunct="1"/>
            <a:endParaRPr lang="en-US" altLang="en-US" sz="2400">
              <a:latin typeface="Verdana" panose="020B0604030504040204" pitchFamily="34" charset="0"/>
            </a:endParaRPr>
          </a:p>
          <a:p>
            <a:pPr lvl="1" eaLnBrk="1" hangingPunct="1">
              <a:buFont typeface="Wingdings" panose="05000000000000000000" pitchFamily="2" charset="2"/>
              <a:buChar char="q"/>
            </a:pPr>
            <a:r>
              <a:rPr lang="en-US" altLang="en-US" sz="2400">
                <a:latin typeface="Verdana" panose="020B0604030504040204" pitchFamily="34" charset="0"/>
              </a:rPr>
              <a:t> Recovering and restoring to normal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Command &amp; Control</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40</a:t>
            </a:r>
          </a:p>
        </p:txBody>
      </p:sp>
      <p:sp>
        <p:nvSpPr>
          <p:cNvPr id="430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43017" name="Picture 2" descr="C:\Documents and Settings\stlane\My Documents\emergency pix\sitst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133600"/>
            <a:ext cx="41021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Rectangle 9"/>
          <p:cNvSpPr>
            <a:spLocks noChangeArrowheads="1"/>
          </p:cNvSpPr>
          <p:nvPr/>
        </p:nvSpPr>
        <p:spPr bwMode="auto">
          <a:xfrm>
            <a:off x="304800" y="1676400"/>
            <a:ext cx="4343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latin typeface="Verdana" panose="020B0604030504040204" pitchFamily="34" charset="0"/>
              </a:rPr>
              <a:t> Conduct briefings with</a:t>
            </a:r>
          </a:p>
          <a:p>
            <a:pPr eaLnBrk="1" hangingPunct="1"/>
            <a:r>
              <a:rPr lang="en-US" altLang="en-US" sz="2400">
                <a:latin typeface="Verdana" panose="020B0604030504040204" pitchFamily="34" charset="0"/>
              </a:rPr>
              <a:t>   agency leaders.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Conduct combined (all</a:t>
            </a:r>
          </a:p>
          <a:p>
            <a:pPr eaLnBrk="1" hangingPunct="1"/>
            <a:r>
              <a:rPr lang="en-US" altLang="en-US" sz="2400">
                <a:latin typeface="Verdana" panose="020B0604030504040204" pitchFamily="34" charset="0"/>
              </a:rPr>
              <a:t>   agency) briefings.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Brief each on event</a:t>
            </a:r>
          </a:p>
          <a:p>
            <a:pPr eaLnBrk="1" hangingPunct="1"/>
            <a:r>
              <a:rPr lang="en-US" altLang="en-US" sz="2400">
                <a:latin typeface="Verdana" panose="020B0604030504040204" pitchFamily="34" charset="0"/>
              </a:rPr>
              <a:t>   developments and</a:t>
            </a:r>
          </a:p>
          <a:p>
            <a:pPr eaLnBrk="1" hangingPunct="1"/>
            <a:r>
              <a:rPr lang="en-US" altLang="en-US" sz="2400">
                <a:latin typeface="Verdana" panose="020B0604030504040204" pitchFamily="34" charset="0"/>
              </a:rPr>
              <a:t>   determine each agency’s</a:t>
            </a:r>
          </a:p>
          <a:p>
            <a:pPr eaLnBrk="1" hangingPunct="1"/>
            <a:r>
              <a:rPr lang="en-US" altLang="en-US" sz="2400">
                <a:latin typeface="Verdana" panose="020B0604030504040204" pitchFamily="34" charset="0"/>
              </a:rPr>
              <a:t>   required actions.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Mapping</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41</a:t>
            </a:r>
          </a:p>
        </p:txBody>
      </p:sp>
      <p:sp>
        <p:nvSpPr>
          <p:cNvPr id="440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4404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44042" name="Picture 2" descr="C:\Documents and Settings\stlane\My Documents\emergency pix\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25860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12"/>
          <p:cNvSpPr>
            <a:spLocks noChangeArrowheads="1"/>
          </p:cNvSpPr>
          <p:nvPr/>
        </p:nvSpPr>
        <p:spPr bwMode="auto">
          <a:xfrm>
            <a:off x="3352800" y="1219200"/>
            <a:ext cx="5486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Develop mapping strategies: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Populated areas</a:t>
            </a:r>
          </a:p>
          <a:p>
            <a:pPr eaLnBrk="1" hangingPunct="1">
              <a:buFont typeface="Wingdings" panose="05000000000000000000" pitchFamily="2" charset="2"/>
              <a:buChar char="q"/>
            </a:pPr>
            <a:r>
              <a:rPr lang="en-US" altLang="en-US" sz="2400">
                <a:latin typeface="Verdana" panose="020B0604030504040204" pitchFamily="34" charset="0"/>
              </a:rPr>
              <a:t> Evacuation routes/alternates</a:t>
            </a:r>
          </a:p>
          <a:p>
            <a:pPr eaLnBrk="1" hangingPunct="1">
              <a:buFont typeface="Wingdings" panose="05000000000000000000" pitchFamily="2" charset="2"/>
              <a:buChar char="q"/>
            </a:pPr>
            <a:r>
              <a:rPr lang="en-US" altLang="en-US" sz="2400">
                <a:latin typeface="Verdana" panose="020B0604030504040204" pitchFamily="34" charset="0"/>
              </a:rPr>
              <a:t> Congregate Care Centers</a:t>
            </a:r>
          </a:p>
          <a:p>
            <a:pPr eaLnBrk="1" hangingPunct="1">
              <a:buFont typeface="Wingdings" panose="05000000000000000000" pitchFamily="2" charset="2"/>
              <a:buChar char="q"/>
            </a:pPr>
            <a:r>
              <a:rPr lang="en-US" altLang="en-US" sz="2400">
                <a:latin typeface="Verdana" panose="020B0604030504040204" pitchFamily="34" charset="0"/>
              </a:rPr>
              <a:t> Road link capabilities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Determine security measures for:</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Populations</a:t>
            </a:r>
          </a:p>
          <a:p>
            <a:pPr eaLnBrk="1" hangingPunct="1">
              <a:buFont typeface="Wingdings" panose="05000000000000000000" pitchFamily="2" charset="2"/>
              <a:buChar char="q"/>
            </a:pPr>
            <a:r>
              <a:rPr lang="en-US" altLang="en-US" sz="2400">
                <a:latin typeface="Verdana" panose="020B0604030504040204" pitchFamily="34" charset="0"/>
              </a:rPr>
              <a:t> Infrastructure locations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Mapping</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42</a:t>
            </a:r>
          </a:p>
        </p:txBody>
      </p:sp>
      <p:sp>
        <p:nvSpPr>
          <p:cNvPr id="4506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45065" name="Rectangle 8"/>
          <p:cNvSpPr>
            <a:spLocks noChangeArrowheads="1"/>
          </p:cNvSpPr>
          <p:nvPr/>
        </p:nvSpPr>
        <p:spPr bwMode="auto">
          <a:xfrm>
            <a:off x="381000" y="1447800"/>
            <a:ext cx="6477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Facility Target hazards:</a:t>
            </a:r>
          </a:p>
          <a:p>
            <a:pPr eaLnBrk="1" hangingPunct="1"/>
            <a:r>
              <a:rPr lang="en-US" altLang="en-US" sz="2400">
                <a:latin typeface="Verdana" panose="020B0604030504040204" pitchFamily="34" charset="0"/>
              </a:rPr>
              <a:t>	</a:t>
            </a:r>
            <a:r>
              <a:rPr lang="en-US" altLang="en-US" sz="2400">
                <a:solidFill>
                  <a:srgbClr val="00B0F0"/>
                </a:solidFill>
                <a:latin typeface="Verdana" panose="020B0604030504040204" pitchFamily="34" charset="0"/>
              </a:rPr>
              <a:t>-Life</a:t>
            </a:r>
          </a:p>
          <a:p>
            <a:pPr eaLnBrk="1" hangingPunct="1"/>
            <a:r>
              <a:rPr lang="en-US" altLang="en-US" sz="2400">
                <a:solidFill>
                  <a:srgbClr val="00B0F0"/>
                </a:solidFill>
                <a:latin typeface="Verdana" panose="020B0604030504040204" pitchFamily="34" charset="0"/>
              </a:rPr>
              <a:t>	-Property:</a:t>
            </a:r>
          </a:p>
          <a:p>
            <a:pPr eaLnBrk="1" hangingPunct="1">
              <a:buFont typeface="Wingdings" panose="05000000000000000000" pitchFamily="2" charset="2"/>
              <a:buChar char="q"/>
            </a:pPr>
            <a:r>
              <a:rPr lang="en-US" altLang="en-US" sz="2400">
                <a:latin typeface="Verdana" panose="020B0604030504040204" pitchFamily="34" charset="0"/>
              </a:rPr>
              <a:t> High value materials</a:t>
            </a:r>
          </a:p>
          <a:p>
            <a:pPr eaLnBrk="1" hangingPunct="1">
              <a:buFont typeface="Wingdings" panose="05000000000000000000" pitchFamily="2" charset="2"/>
              <a:buChar char="q"/>
            </a:pPr>
            <a:r>
              <a:rPr lang="en-US" altLang="en-US" sz="2400">
                <a:latin typeface="Verdana" panose="020B0604030504040204" pitchFamily="34" charset="0"/>
              </a:rPr>
              <a:t> Safety related equipment</a:t>
            </a:r>
          </a:p>
          <a:p>
            <a:pPr eaLnBrk="1" hangingPunct="1">
              <a:buFont typeface="Wingdings" panose="05000000000000000000" pitchFamily="2" charset="2"/>
              <a:buChar char="q"/>
            </a:pPr>
            <a:r>
              <a:rPr lang="en-US" altLang="en-US" sz="2400">
                <a:latin typeface="Verdana" panose="020B0604030504040204" pitchFamily="34" charset="0"/>
              </a:rPr>
              <a:t> Bulk/hazardous storage</a:t>
            </a:r>
          </a:p>
          <a:p>
            <a:pPr eaLnBrk="1" hangingPunct="1"/>
            <a:r>
              <a:rPr lang="en-US" altLang="en-US" sz="2400">
                <a:latin typeface="Verdana" panose="020B0604030504040204" pitchFamily="34" charset="0"/>
              </a:rPr>
              <a:t>	</a:t>
            </a:r>
            <a:r>
              <a:rPr lang="en-US" altLang="en-US" sz="2400">
                <a:solidFill>
                  <a:srgbClr val="00B0F0"/>
                </a:solidFill>
                <a:latin typeface="Verdana" panose="020B0604030504040204" pitchFamily="34" charset="0"/>
              </a:rPr>
              <a:t>-Important to Plant 			 Operations</a:t>
            </a:r>
          </a:p>
          <a:p>
            <a:pPr eaLnBrk="1" hangingPunct="1">
              <a:buFont typeface="Wingdings" panose="05000000000000000000" pitchFamily="2" charset="2"/>
              <a:buChar char="q"/>
            </a:pPr>
            <a:r>
              <a:rPr lang="en-US" altLang="en-US" sz="2400">
                <a:latin typeface="Verdana" panose="020B0604030504040204" pitchFamily="34" charset="0"/>
              </a:rPr>
              <a:t> Fire pumps</a:t>
            </a:r>
          </a:p>
          <a:p>
            <a:pPr eaLnBrk="1" hangingPunct="1">
              <a:buFont typeface="Wingdings" panose="05000000000000000000" pitchFamily="2" charset="2"/>
              <a:buChar char="q"/>
            </a:pPr>
            <a:r>
              <a:rPr lang="en-US" altLang="en-US" sz="2400">
                <a:latin typeface="Verdana" panose="020B0604030504040204" pitchFamily="34" charset="0"/>
              </a:rPr>
              <a:t> Emergency generators</a:t>
            </a:r>
          </a:p>
          <a:p>
            <a:pPr eaLnBrk="1" hangingPunct="1"/>
            <a:r>
              <a:rPr lang="en-US" altLang="en-US" sz="2400">
                <a:latin typeface="Verdana" panose="020B0604030504040204" pitchFamily="34" charset="0"/>
              </a:rPr>
              <a:t>	</a:t>
            </a:r>
            <a:r>
              <a:rPr lang="en-US" altLang="en-US" sz="2400">
                <a:solidFill>
                  <a:srgbClr val="00B0F0"/>
                </a:solidFill>
                <a:latin typeface="Verdana" panose="020B0604030504040204" pitchFamily="34" charset="0"/>
              </a:rPr>
              <a:t>-Utilities</a:t>
            </a:r>
          </a:p>
        </p:txBody>
      </p:sp>
      <p:pic>
        <p:nvPicPr>
          <p:cNvPr id="45066" name="Picture 11" descr="C:\Documents and Settings\stlane\My Documents\My Pictures\ari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133600"/>
            <a:ext cx="352901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Mapping</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43</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algn="ctr" eaLnBrk="0" hangingPunct="0">
              <a:spcBef>
                <a:spcPct val="20000"/>
              </a:spcBef>
              <a:defRPr/>
            </a:pPr>
            <a:endParaRPr lang="en-US" sz="2400" kern="0" dirty="0">
              <a:latin typeface="Verdana" pitchFamily="34" charset="0"/>
              <a:cs typeface="+mn-cs"/>
            </a:endParaRPr>
          </a:p>
        </p:txBody>
      </p:sp>
      <p:sp>
        <p:nvSpPr>
          <p:cNvPr id="46088" name="Rectangle 7"/>
          <p:cNvSpPr>
            <a:spLocks noChangeArrowheads="1"/>
          </p:cNvSpPr>
          <p:nvPr/>
        </p:nvSpPr>
        <p:spPr bwMode="auto">
          <a:xfrm>
            <a:off x="228600" y="1371600"/>
            <a:ext cx="5410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B0F0"/>
                </a:solidFill>
                <a:latin typeface="Verdana" panose="020B0604030504040204" pitchFamily="34" charset="0"/>
              </a:rPr>
              <a:t>Individual buildings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Life hazards/evacuation </a:t>
            </a:r>
          </a:p>
          <a:p>
            <a:pPr eaLnBrk="1" hangingPunct="1"/>
            <a:r>
              <a:rPr lang="en-US" altLang="en-US" sz="2400">
                <a:latin typeface="Verdana" panose="020B0604030504040204" pitchFamily="34" charset="0"/>
              </a:rPr>
              <a:t>   routes.</a:t>
            </a:r>
          </a:p>
          <a:p>
            <a:pPr eaLnBrk="1" hangingPunct="1">
              <a:buFont typeface="Wingdings" panose="05000000000000000000" pitchFamily="2" charset="2"/>
              <a:buChar char="Ø"/>
            </a:pPr>
            <a:r>
              <a:rPr lang="en-US" altLang="en-US" sz="2400">
                <a:latin typeface="Verdana" panose="020B0604030504040204" pitchFamily="34" charset="0"/>
              </a:rPr>
              <a:t> Assembly points for </a:t>
            </a:r>
          </a:p>
          <a:p>
            <a:pPr eaLnBrk="1" hangingPunct="1"/>
            <a:r>
              <a:rPr lang="en-US" altLang="en-US" sz="2400">
                <a:latin typeface="Verdana" panose="020B0604030504040204" pitchFamily="34" charset="0"/>
              </a:rPr>
              <a:t>   emergency teams.</a:t>
            </a:r>
          </a:p>
          <a:p>
            <a:pPr eaLnBrk="1" hangingPunct="1">
              <a:buFont typeface="Wingdings" panose="05000000000000000000" pitchFamily="2" charset="2"/>
              <a:buChar char="Ø"/>
            </a:pPr>
            <a:r>
              <a:rPr lang="en-US" altLang="en-US" sz="2400">
                <a:latin typeface="Verdana" panose="020B0604030504040204" pitchFamily="34" charset="0"/>
              </a:rPr>
              <a:t> Access points for off-site</a:t>
            </a:r>
          </a:p>
          <a:p>
            <a:pPr eaLnBrk="1" hangingPunct="1"/>
            <a:r>
              <a:rPr lang="en-US" altLang="en-US" sz="2400">
                <a:latin typeface="Verdana" panose="020B0604030504040204" pitchFamily="34" charset="0"/>
              </a:rPr>
              <a:t>   agencies.</a:t>
            </a:r>
          </a:p>
          <a:p>
            <a:pPr eaLnBrk="1" hangingPunct="1">
              <a:buFont typeface="Wingdings" panose="05000000000000000000" pitchFamily="2" charset="2"/>
              <a:buChar char="Ø"/>
            </a:pPr>
            <a:r>
              <a:rPr lang="en-US" altLang="en-US" sz="2400">
                <a:latin typeface="Verdana" panose="020B0604030504040204" pitchFamily="34" charset="0"/>
              </a:rPr>
              <a:t> Shutdown logics for</a:t>
            </a:r>
          </a:p>
          <a:p>
            <a:pPr eaLnBrk="1" hangingPunct="1"/>
            <a:r>
              <a:rPr lang="en-US" altLang="en-US" sz="2400">
                <a:latin typeface="Verdana" panose="020B0604030504040204" pitchFamily="34" charset="0"/>
              </a:rPr>
              <a:t>   equipment/processes.</a:t>
            </a:r>
          </a:p>
          <a:p>
            <a:pPr eaLnBrk="1" hangingPunct="1">
              <a:buFont typeface="Wingdings" panose="05000000000000000000" pitchFamily="2" charset="2"/>
              <a:buChar char="Ø"/>
            </a:pPr>
            <a:r>
              <a:rPr lang="en-US" altLang="en-US" sz="2400">
                <a:latin typeface="Verdana" panose="020B0604030504040204" pitchFamily="34" charset="0"/>
              </a:rPr>
              <a:t> Emergency equipment</a:t>
            </a:r>
          </a:p>
          <a:p>
            <a:pPr eaLnBrk="1" hangingPunct="1"/>
            <a:r>
              <a:rPr lang="en-US" altLang="en-US" sz="2400">
                <a:latin typeface="Verdana" panose="020B0604030504040204" pitchFamily="34" charset="0"/>
              </a:rPr>
              <a:t>   locations</a:t>
            </a:r>
            <a:r>
              <a:rPr lang="en-US" altLang="en-US"/>
              <a:t>.</a:t>
            </a:r>
          </a:p>
        </p:txBody>
      </p:sp>
      <p:pic>
        <p:nvPicPr>
          <p:cNvPr id="46089" name="Picture 9" descr="C:\Documents and Settings\stlane\My Documents\My Pictures\eastern-kentucky-university-richmo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44846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Mapping</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44</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47112" name="Rectangle 7"/>
          <p:cNvSpPr>
            <a:spLocks noChangeArrowheads="1"/>
          </p:cNvSpPr>
          <p:nvPr/>
        </p:nvSpPr>
        <p:spPr bwMode="auto">
          <a:xfrm>
            <a:off x="4343400" y="19050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Use Topographic maps to determine potentially threatened areas.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Also determine areas subject to flooding.</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Plot downwind drift for released gases or vapors</a:t>
            </a:r>
            <a:r>
              <a:rPr lang="en-US" altLang="en-US"/>
              <a:t>.</a:t>
            </a:r>
          </a:p>
        </p:txBody>
      </p:sp>
      <p:pic>
        <p:nvPicPr>
          <p:cNvPr id="47113" name="Picture 10" descr="C:\Documents and Settings\stlane\My Documents\My Pictures\map-detail-preview.jpg"/>
          <p:cNvPicPr>
            <a:picLocks noChangeAspect="1" noChangeArrowheads="1"/>
          </p:cNvPicPr>
          <p:nvPr/>
        </p:nvPicPr>
        <p:blipFill>
          <a:blip r:embed="rId5">
            <a:extLst>
              <a:ext uri="{28A0092B-C50C-407E-A947-70E740481C1C}">
                <a14:useLocalDpi xmlns:a14="http://schemas.microsoft.com/office/drawing/2010/main" val="0"/>
              </a:ext>
            </a:extLst>
          </a:blip>
          <a:srcRect l="8568" t="9381" r="8568" b="14023"/>
          <a:stretch>
            <a:fillRect/>
          </a:stretch>
        </p:blipFill>
        <p:spPr bwMode="auto">
          <a:xfrm>
            <a:off x="304800" y="1143000"/>
            <a:ext cx="38862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Information Logs</a:t>
            </a:r>
            <a:endParaRPr lang="en-US" altLang="en-US" sz="2800">
              <a:solidFill>
                <a:schemeClr val="bg1"/>
              </a:solidFill>
              <a:latin typeface="Verdana" panose="020B0604030504040204" pitchFamily="34" charset="0"/>
            </a:endParaRP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rPr>
              <a:t>PPT-</a:t>
            </a:r>
            <a:r>
              <a:rPr lang="en-US" altLang="en-US" sz="1400">
                <a:solidFill>
                  <a:schemeClr val="bg1"/>
                </a:solidFill>
                <a:latin typeface="Verdana" panose="020B0604030504040204" pitchFamily="34" charset="0"/>
              </a:rPr>
              <a:t>100-01</a:t>
            </a:r>
            <a:endParaRPr lang="en-US" altLang="en-US" sz="1400">
              <a:solidFill>
                <a:schemeClr val="bg1"/>
              </a:solidFill>
            </a:endParaRP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45</a:t>
            </a:r>
          </a:p>
        </p:txBody>
      </p:sp>
      <p:sp>
        <p:nvSpPr>
          <p:cNvPr id="481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4813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5"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48138" name="Rectangle 10"/>
          <p:cNvSpPr>
            <a:spLocks noChangeArrowheads="1"/>
          </p:cNvSpPr>
          <p:nvPr/>
        </p:nvSpPr>
        <p:spPr bwMode="auto">
          <a:xfrm>
            <a:off x="457200" y="1905000"/>
            <a:ext cx="419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Adopt a means to Log Information:</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solidFill>
                  <a:srgbClr val="FF0000"/>
                </a:solidFill>
                <a:latin typeface="Verdana" panose="020B0604030504040204" pitchFamily="34" charset="0"/>
              </a:rPr>
              <a:t>Situation status</a:t>
            </a:r>
          </a:p>
          <a:p>
            <a:pPr eaLnBrk="1" hangingPunct="1">
              <a:buFont typeface="Wingdings" panose="05000000000000000000" pitchFamily="2" charset="2"/>
              <a:buChar char="q"/>
            </a:pPr>
            <a:r>
              <a:rPr lang="en-US" altLang="en-US" sz="2400">
                <a:solidFill>
                  <a:srgbClr val="FF0000"/>
                </a:solidFill>
                <a:latin typeface="Verdana" panose="020B0604030504040204" pitchFamily="34" charset="0"/>
              </a:rPr>
              <a:t>Resource status</a:t>
            </a:r>
          </a:p>
        </p:txBody>
      </p:sp>
      <p:pic>
        <p:nvPicPr>
          <p:cNvPr id="48139" name="Picture 15" descr="C:\Documents and Settings\stlane\My Documents\My Pictures\ESITicon300.png"/>
          <p:cNvPicPr>
            <a:picLocks noChangeAspect="1" noChangeArrowheads="1"/>
          </p:cNvPicPr>
          <p:nvPr/>
        </p:nvPicPr>
        <p:blipFill>
          <a:blip r:embed="rId5">
            <a:extLst>
              <a:ext uri="{28A0092B-C50C-407E-A947-70E740481C1C}">
                <a14:useLocalDpi xmlns:a14="http://schemas.microsoft.com/office/drawing/2010/main" val="0"/>
              </a:ext>
            </a:extLst>
          </a:blip>
          <a:srcRect t="7111" r="3999" b="9926"/>
          <a:stretch>
            <a:fillRect/>
          </a:stretch>
        </p:blipFill>
        <p:spPr bwMode="auto">
          <a:xfrm>
            <a:off x="4495800" y="20574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Disruptions</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46</a:t>
            </a:r>
          </a:p>
        </p:txBody>
      </p:sp>
      <p:sp>
        <p:nvSpPr>
          <p:cNvPr id="491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800" kern="0" dirty="0">
              <a:latin typeface="Verdana" pitchFamily="34" charset="0"/>
              <a:cs typeface="+mn-cs"/>
            </a:endParaRPr>
          </a:p>
        </p:txBody>
      </p:sp>
      <p:pic>
        <p:nvPicPr>
          <p:cNvPr id="49161" name="Picture 2" descr="C:\Documents and Settings\stlane\My Documents\emergency pix\flooded ro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143000"/>
            <a:ext cx="35306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Rectangle 9"/>
          <p:cNvSpPr>
            <a:spLocks noChangeArrowheads="1"/>
          </p:cNvSpPr>
          <p:nvPr/>
        </p:nvSpPr>
        <p:spPr bwMode="auto">
          <a:xfrm>
            <a:off x="228600" y="1828800"/>
            <a:ext cx="4267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2400">
                <a:latin typeface="Verdana" panose="020B0604030504040204" pitchFamily="34" charset="0"/>
              </a:rPr>
              <a:t> How would this affect</a:t>
            </a:r>
          </a:p>
          <a:p>
            <a:pPr eaLnBrk="1" hangingPunct="1"/>
            <a:r>
              <a:rPr lang="en-US" altLang="en-US" sz="2400">
                <a:latin typeface="Verdana" panose="020B0604030504040204" pitchFamily="34" charset="0"/>
              </a:rPr>
              <a:t>   access to your facility?</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Or evacuation from?</a:t>
            </a:r>
          </a:p>
          <a:p>
            <a:pPr eaLnBrk="1" hangingPunct="1">
              <a:buFont typeface="Wingdings" panose="05000000000000000000" pitchFamily="2" charset="2"/>
              <a:buChar char="Ø"/>
            </a:pPr>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What’s required to </a:t>
            </a:r>
          </a:p>
          <a:p>
            <a:pPr eaLnBrk="1" hangingPunct="1"/>
            <a:r>
              <a:rPr lang="en-US" altLang="en-US" sz="2400">
                <a:latin typeface="Verdana" panose="020B0604030504040204" pitchFamily="34" charset="0"/>
              </a:rPr>
              <a:t>   over-ride the problem?</a:t>
            </a:r>
          </a:p>
        </p:txBody>
      </p:sp>
      <p:pic>
        <p:nvPicPr>
          <p:cNvPr id="49163" name="Picture 11" descr="C:\Documents and Settings\stlane\My Documents\My Pictures\emergency pix\winter ice stor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962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Protective Actions: Evacuation</a:t>
            </a:r>
            <a:endParaRPr lang="en-US" altLang="en-US" sz="2800">
              <a:solidFill>
                <a:schemeClr val="bg1"/>
              </a:solidFill>
              <a:latin typeface="Verdana" panose="020B0604030504040204" pitchFamily="34" charset="0"/>
            </a:endParaRP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47</a:t>
            </a:r>
          </a:p>
        </p:txBody>
      </p:sp>
      <p:sp>
        <p:nvSpPr>
          <p:cNvPr id="501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501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6"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50186" name="Picture 2" descr="C:\Documents and Settings\stlane\My Documents\emergency pix\concarecen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133600"/>
            <a:ext cx="3760788"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Rectangle 10"/>
          <p:cNvSpPr>
            <a:spLocks noChangeArrowheads="1"/>
          </p:cNvSpPr>
          <p:nvPr/>
        </p:nvSpPr>
        <p:spPr bwMode="auto">
          <a:xfrm>
            <a:off x="304800" y="19812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To where?</a:t>
            </a:r>
          </a:p>
          <a:p>
            <a:pPr eaLnBrk="1" hangingPunct="1"/>
            <a:r>
              <a:rPr lang="en-US" altLang="en-US" sz="2400">
                <a:latin typeface="Verdana" panose="020B0604030504040204" pitchFamily="34" charset="0"/>
              </a:rPr>
              <a:t>By what means?</a:t>
            </a:r>
          </a:p>
          <a:p>
            <a:pPr eaLnBrk="1" hangingPunct="1"/>
            <a:r>
              <a:rPr lang="en-US" altLang="en-US" sz="2400">
                <a:latin typeface="Verdana" panose="020B0604030504040204" pitchFamily="34" charset="0"/>
              </a:rPr>
              <a:t>By what routes? Alternates?</a:t>
            </a:r>
          </a:p>
          <a:p>
            <a:pPr eaLnBrk="1" hangingPunct="1"/>
            <a:r>
              <a:rPr lang="en-US" altLang="en-US" sz="2400">
                <a:latin typeface="Verdana" panose="020B0604030504040204" pitchFamily="34" charset="0"/>
              </a:rPr>
              <a:t>Who sets-up the CCC</a:t>
            </a:r>
          </a:p>
          <a:p>
            <a:pPr eaLnBrk="1" hangingPunct="1"/>
            <a:r>
              <a:rPr lang="en-US" altLang="en-US" sz="2400">
                <a:latin typeface="Verdana" panose="020B0604030504040204" pitchFamily="34" charset="0"/>
              </a:rPr>
              <a:t>  (congregate care center)?</a:t>
            </a:r>
          </a:p>
          <a:p>
            <a:pPr eaLnBrk="1" hangingPunct="1"/>
            <a:r>
              <a:rPr lang="en-US" altLang="en-US" sz="2400">
                <a:latin typeface="Verdana" panose="020B0604030504040204" pitchFamily="34" charset="0"/>
              </a:rPr>
              <a:t>Who provides services?</a:t>
            </a:r>
          </a:p>
          <a:p>
            <a:pPr eaLnBrk="1" hangingPunct="1"/>
            <a:r>
              <a:rPr lang="en-US" altLang="en-US" sz="2400">
                <a:latin typeface="Verdana" panose="020B0604030504040204" pitchFamily="34" charset="0"/>
              </a:rPr>
              <a:t>Will they take pets??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Protective Actions: Sheltering</a:t>
            </a:r>
            <a:endParaRPr lang="en-US" altLang="en-US" sz="2800">
              <a:solidFill>
                <a:schemeClr val="bg1"/>
              </a:solidFill>
              <a:latin typeface="Verdana" panose="020B0604030504040204" pitchFamily="34" charset="0"/>
            </a:endParaRP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48</a:t>
            </a:r>
          </a:p>
        </p:txBody>
      </p:sp>
      <p:sp>
        <p:nvSpPr>
          <p:cNvPr id="512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51209" name="Picture 2" descr="C:\Documents and Settings\stlane\My Documents\emergency pix\red cro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33600"/>
            <a:ext cx="3863975"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Rectangle 10"/>
          <p:cNvSpPr>
            <a:spLocks noChangeArrowheads="1"/>
          </p:cNvSpPr>
          <p:nvPr/>
        </p:nvSpPr>
        <p:spPr bwMode="auto">
          <a:xfrm>
            <a:off x="228600" y="1524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American Red Cross is structured to set-up these shelters.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Staff trained to the needs of the population received.</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You might also implement a </a:t>
            </a:r>
            <a:r>
              <a:rPr lang="en-US" altLang="en-US" sz="2400" u="sng">
                <a:latin typeface="Verdana" panose="020B0604030504040204" pitchFamily="34" charset="0"/>
              </a:rPr>
              <a:t>combination</a:t>
            </a:r>
            <a:r>
              <a:rPr lang="en-US" altLang="en-US" sz="2400">
                <a:latin typeface="Verdana" panose="020B0604030504040204" pitchFamily="34" charset="0"/>
              </a:rPr>
              <a:t> of evacuating &amp; sheltering.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Impacting Off-Site Locations</a:t>
            </a:r>
            <a:endParaRPr lang="en-US" altLang="en-US" sz="2800">
              <a:solidFill>
                <a:schemeClr val="bg1"/>
              </a:solidFill>
              <a:latin typeface="Verdana" panose="020B0604030504040204" pitchFamily="34" charset="0"/>
            </a:endParaRP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49</a:t>
            </a:r>
          </a:p>
        </p:txBody>
      </p:sp>
      <p:sp>
        <p:nvSpPr>
          <p:cNvPr id="522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5223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2234" name="Rectangle 10"/>
          <p:cNvSpPr>
            <a:spLocks noChangeArrowheads="1"/>
          </p:cNvSpPr>
          <p:nvPr/>
        </p:nvSpPr>
        <p:spPr bwMode="auto">
          <a:xfrm>
            <a:off x="457200" y="13716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 release at your facility may directly impact off-site communities.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This impact may directly affect you if your neighborhood is involved.</a:t>
            </a:r>
          </a:p>
          <a:p>
            <a:pPr eaLnBrk="1" hangingPunct="1"/>
            <a:endParaRPr lang="en-US" altLang="en-US" sz="2400">
              <a:latin typeface="Verdana" panose="020B0604030504040204" pitchFamily="34" charset="0"/>
            </a:endParaRPr>
          </a:p>
          <a:p>
            <a:pPr eaLnBrk="1" hangingPunct="1"/>
            <a:r>
              <a:rPr lang="en-US" altLang="en-US" sz="2400">
                <a:solidFill>
                  <a:srgbClr val="00B0F0"/>
                </a:solidFill>
                <a:latin typeface="Verdana" panose="020B0604030504040204" pitchFamily="34" charset="0"/>
              </a:rPr>
              <a:t>Consider the needs the following may trigger</a:t>
            </a:r>
            <a:r>
              <a:rPr lang="en-US" altLang="en-US">
                <a:solidFill>
                  <a:srgbClr val="00B0F0"/>
                </a:solidFill>
              </a:rPr>
              <a:t>:</a:t>
            </a:r>
          </a:p>
        </p:txBody>
      </p:sp>
      <p:pic>
        <p:nvPicPr>
          <p:cNvPr id="52235" name="Picture 2" descr="C:\Documents and Settings\stlane\My Documents\emergency pix\leaking tank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066800"/>
            <a:ext cx="307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2" descr="C:\Documents and Settings\stlane\My Documents\My Pictures\blev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657600"/>
            <a:ext cx="29257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173"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a:t>
            </a:r>
          </a:p>
        </p:txBody>
      </p:sp>
      <p:sp>
        <p:nvSpPr>
          <p:cNvPr id="7174"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Facility Model</a:t>
            </a:r>
          </a:p>
        </p:txBody>
      </p:sp>
      <p:sp>
        <p:nvSpPr>
          <p:cNvPr id="7175" name="Content Placeholder 12"/>
          <p:cNvSpPr txBox="1">
            <a:spLocks/>
          </p:cNvSpPr>
          <p:nvPr/>
        </p:nvSpPr>
        <p:spPr bwMode="auto">
          <a:xfrm>
            <a:off x="762000" y="18288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00B0F0"/>
                </a:solidFill>
              </a:rPr>
              <a:t>The emergency response </a:t>
            </a:r>
          </a:p>
          <a:p>
            <a:pPr eaLnBrk="1" hangingPunct="1"/>
            <a:r>
              <a:rPr lang="en-US" altLang="en-US" sz="2400">
                <a:solidFill>
                  <a:srgbClr val="00B0F0"/>
                </a:solidFill>
              </a:rPr>
              <a:t>cycle for a facility can include:</a:t>
            </a:r>
          </a:p>
          <a:p>
            <a:pPr eaLnBrk="1" hangingPunct="1"/>
            <a:endParaRPr lang="en-US" altLang="en-US" sz="2400"/>
          </a:p>
          <a:p>
            <a:pPr eaLnBrk="1" hangingPunct="1">
              <a:buFont typeface="Wingdings" panose="05000000000000000000" pitchFamily="2" charset="2"/>
              <a:buChar char="q"/>
            </a:pPr>
            <a:r>
              <a:rPr lang="en-US" altLang="en-US" sz="2400"/>
              <a:t> Preparation</a:t>
            </a:r>
          </a:p>
          <a:p>
            <a:pPr eaLnBrk="1" hangingPunct="1">
              <a:buFont typeface="Wingdings" panose="05000000000000000000" pitchFamily="2" charset="2"/>
              <a:buChar char="q"/>
            </a:pPr>
            <a:r>
              <a:rPr lang="en-US" altLang="en-US" sz="2400"/>
              <a:t> Warning</a:t>
            </a:r>
          </a:p>
          <a:p>
            <a:pPr eaLnBrk="1" hangingPunct="1">
              <a:buFont typeface="Wingdings" panose="05000000000000000000" pitchFamily="2" charset="2"/>
              <a:buChar char="q"/>
            </a:pPr>
            <a:r>
              <a:rPr lang="en-US" altLang="en-US" sz="2400"/>
              <a:t> Relocation</a:t>
            </a:r>
          </a:p>
          <a:p>
            <a:pPr eaLnBrk="1" hangingPunct="1">
              <a:buFont typeface="Wingdings" panose="05000000000000000000" pitchFamily="2" charset="2"/>
              <a:buChar char="q"/>
            </a:pPr>
            <a:r>
              <a:rPr lang="en-US" altLang="en-US" sz="2400"/>
              <a:t> Mobilization</a:t>
            </a:r>
          </a:p>
          <a:p>
            <a:pPr eaLnBrk="1" hangingPunct="1">
              <a:buFont typeface="Wingdings" panose="05000000000000000000" pitchFamily="2" charset="2"/>
              <a:buChar char="q"/>
            </a:pPr>
            <a:r>
              <a:rPr lang="en-US" altLang="en-US" sz="2400"/>
              <a:t> Monitoring Services</a:t>
            </a:r>
          </a:p>
        </p:txBody>
      </p:sp>
      <p:pic>
        <p:nvPicPr>
          <p:cNvPr id="7176" name="Picture 3" descr="fire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447800"/>
            <a:ext cx="29718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Special Considerations</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50</a:t>
            </a:r>
          </a:p>
        </p:txBody>
      </p:sp>
      <p:sp>
        <p:nvSpPr>
          <p:cNvPr id="53255"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p>
        </p:txBody>
      </p:sp>
      <p:sp>
        <p:nvSpPr>
          <p:cNvPr id="13" name="Rectangle 12"/>
          <p:cNvSpPr/>
          <p:nvPr/>
        </p:nvSpPr>
        <p:spPr>
          <a:xfrm>
            <a:off x="5029200" y="40386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3258" name="Rectangle 9"/>
          <p:cNvSpPr>
            <a:spLocks noChangeArrowheads="1"/>
          </p:cNvSpPr>
          <p:nvPr/>
        </p:nvSpPr>
        <p:spPr bwMode="auto">
          <a:xfrm>
            <a:off x="3886200" y="114300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u="sng">
                <a:latin typeface="Verdana" panose="020B0604030504040204" pitchFamily="34" charset="0"/>
              </a:rPr>
              <a:t>Transportation Coordinator</a:t>
            </a:r>
          </a:p>
          <a:p>
            <a:pPr eaLnBrk="1" hangingPunct="1"/>
            <a:r>
              <a:rPr lang="en-US" altLang="en-US" sz="2400">
                <a:latin typeface="Verdana" panose="020B0604030504040204" pitchFamily="34" charset="0"/>
              </a:rPr>
              <a:t>-Provides transport for</a:t>
            </a:r>
          </a:p>
          <a:p>
            <a:pPr eaLnBrk="1" hangingPunct="1"/>
            <a:r>
              <a:rPr lang="en-US" altLang="en-US" sz="2400">
                <a:latin typeface="Verdana" panose="020B0604030504040204" pitchFamily="34" charset="0"/>
              </a:rPr>
              <a:t> various groups.</a:t>
            </a:r>
          </a:p>
          <a:p>
            <a:pPr eaLnBrk="1" hangingPunct="1"/>
            <a:endParaRPr lang="en-US" altLang="en-US" sz="2400">
              <a:latin typeface="Verdana" panose="020B0604030504040204" pitchFamily="34" charset="0"/>
            </a:endParaRPr>
          </a:p>
          <a:p>
            <a:pPr eaLnBrk="1" hangingPunct="1"/>
            <a:endParaRPr lang="en-US" altLang="en-US" sz="2400">
              <a:latin typeface="Verdana" panose="020B0604030504040204" pitchFamily="34" charset="0"/>
            </a:endParaRPr>
          </a:p>
          <a:p>
            <a:pPr eaLnBrk="1" hangingPunct="1"/>
            <a:endParaRPr lang="en-US" altLang="en-US" sz="2400">
              <a:latin typeface="Verdana" panose="020B0604030504040204" pitchFamily="34" charset="0"/>
            </a:endParaRPr>
          </a:p>
          <a:p>
            <a:pPr eaLnBrk="1" hangingPunct="1"/>
            <a:endParaRPr lang="en-US" altLang="en-US" sz="2400">
              <a:latin typeface="Verdana" panose="020B0604030504040204" pitchFamily="34" charset="0"/>
            </a:endParaRPr>
          </a:p>
          <a:p>
            <a:pPr eaLnBrk="1" hangingPunct="1"/>
            <a:r>
              <a:rPr lang="en-US" altLang="en-US" sz="2400" u="sng">
                <a:latin typeface="Verdana" panose="020B0604030504040204" pitchFamily="34" charset="0"/>
              </a:rPr>
              <a:t>Sheltering Coordinator</a:t>
            </a:r>
          </a:p>
          <a:p>
            <a:pPr eaLnBrk="1" hangingPunct="1"/>
            <a:r>
              <a:rPr lang="en-US" altLang="en-US" sz="2400">
                <a:latin typeface="Verdana" panose="020B0604030504040204" pitchFamily="34" charset="0"/>
              </a:rPr>
              <a:t>-Sets-up lodging and</a:t>
            </a:r>
          </a:p>
          <a:p>
            <a:pPr eaLnBrk="1" hangingPunct="1"/>
            <a:r>
              <a:rPr lang="en-US" altLang="en-US" sz="2400">
                <a:latin typeface="Verdana" panose="020B0604030504040204" pitchFamily="34" charset="0"/>
              </a:rPr>
              <a:t> registration for moved</a:t>
            </a:r>
          </a:p>
          <a:p>
            <a:pPr eaLnBrk="1" hangingPunct="1"/>
            <a:r>
              <a:rPr lang="en-US" altLang="en-US" sz="2400">
                <a:latin typeface="Verdana" panose="020B0604030504040204" pitchFamily="34" charset="0"/>
              </a:rPr>
              <a:t> groups.</a:t>
            </a:r>
          </a:p>
          <a:p>
            <a:pPr eaLnBrk="1" hangingPunct="1"/>
            <a:r>
              <a:rPr lang="en-US" altLang="en-US" sz="2400">
                <a:latin typeface="Verdana" panose="020B0604030504040204" pitchFamily="34" charset="0"/>
              </a:rPr>
              <a:t>-Establishes services.</a:t>
            </a:r>
          </a:p>
        </p:txBody>
      </p:sp>
      <p:pic>
        <p:nvPicPr>
          <p:cNvPr id="53259" name="Picture 12" descr="C:\Documents and Settings\stlane\My Documents\My Pictures\discuss-sce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19200"/>
            <a:ext cx="28194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3" descr="C:\Documents and Settings\stlane\My Documents\My Pictures\800px-FEMA_-_38204_-_PIO_with_Red_Cross_Shelter_Coordinator_in_Flori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810000"/>
            <a:ext cx="2819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Where Does A School Go?</a:t>
            </a:r>
            <a:endParaRPr lang="en-US" altLang="en-US" sz="2800">
              <a:solidFill>
                <a:schemeClr val="bg1"/>
              </a:solidFill>
              <a:latin typeface="Verdana" panose="020B0604030504040204" pitchFamily="34" charset="0"/>
            </a:endParaRP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51</a:t>
            </a:r>
          </a:p>
        </p:txBody>
      </p:sp>
      <p:sp>
        <p:nvSpPr>
          <p:cNvPr id="542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2233" name="Rectangle 8"/>
          <p:cNvSpPr>
            <a:spLocks noChangeArrowheads="1"/>
          </p:cNvSpPr>
          <p:nvPr/>
        </p:nvSpPr>
        <p:spPr bwMode="auto">
          <a:xfrm>
            <a:off x="4114800" y="1219200"/>
            <a:ext cx="45720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00" u="sng">
                <a:latin typeface="Verdana" panose="020B0604030504040204" pitchFamily="34" charset="0"/>
              </a:rPr>
              <a:t>School concerns:</a:t>
            </a:r>
          </a:p>
          <a:p>
            <a:pPr eaLnBrk="1" hangingPunct="1"/>
            <a:endParaRPr lang="en-US" altLang="en-US" sz="2300">
              <a:latin typeface="Verdana" panose="020B0604030504040204" pitchFamily="34" charset="0"/>
            </a:endParaRPr>
          </a:p>
          <a:p>
            <a:pPr eaLnBrk="1" hangingPunct="1"/>
            <a:r>
              <a:rPr lang="en-US" altLang="en-US" sz="2300">
                <a:latin typeface="Verdana" panose="020B0604030504040204" pitchFamily="34" charset="0"/>
              </a:rPr>
              <a:t>Evacuate or Shelter In-Place?</a:t>
            </a:r>
          </a:p>
          <a:p>
            <a:pPr lvl="1" eaLnBrk="1" hangingPunct="1">
              <a:buFont typeface="Wingdings" panose="05000000000000000000" pitchFamily="2" charset="2"/>
              <a:buChar char="v"/>
            </a:pPr>
            <a:r>
              <a:rPr lang="en-US" altLang="en-US" sz="2300">
                <a:latin typeface="Verdana" panose="020B0604030504040204" pitchFamily="34" charset="0"/>
              </a:rPr>
              <a:t>Some schools own their        </a:t>
            </a:r>
          </a:p>
          <a:p>
            <a:pPr lvl="1" eaLnBrk="1" hangingPunct="1"/>
            <a:r>
              <a:rPr lang="en-US" altLang="en-US" sz="2300">
                <a:latin typeface="Verdana" panose="020B0604030504040204" pitchFamily="34" charset="0"/>
              </a:rPr>
              <a:t>   buses and have paid</a:t>
            </a:r>
          </a:p>
          <a:p>
            <a:pPr lvl="1" eaLnBrk="1" hangingPunct="1"/>
            <a:r>
              <a:rPr lang="en-US" altLang="en-US" sz="2300">
                <a:latin typeface="Verdana" panose="020B0604030504040204" pitchFamily="34" charset="0"/>
              </a:rPr>
              <a:t>   drivers.</a:t>
            </a:r>
          </a:p>
          <a:p>
            <a:pPr lvl="1" eaLnBrk="1" hangingPunct="1">
              <a:buFont typeface="Wingdings" panose="05000000000000000000" pitchFamily="2" charset="2"/>
              <a:buChar char="v"/>
            </a:pPr>
            <a:r>
              <a:rPr lang="en-US" altLang="en-US" sz="2300">
                <a:latin typeface="Verdana" panose="020B0604030504040204" pitchFamily="34" charset="0"/>
              </a:rPr>
              <a:t>Accessibility to transport </a:t>
            </a:r>
          </a:p>
          <a:p>
            <a:pPr lvl="1" eaLnBrk="1" hangingPunct="1"/>
            <a:r>
              <a:rPr lang="en-US" altLang="en-US" sz="2300">
                <a:latin typeface="Verdana" panose="020B0604030504040204" pitchFamily="34" charset="0"/>
              </a:rPr>
              <a:t>   is provided.</a:t>
            </a:r>
          </a:p>
          <a:p>
            <a:pPr eaLnBrk="1" hangingPunct="1"/>
            <a:r>
              <a:rPr lang="en-US" altLang="en-US" sz="2300">
                <a:latin typeface="Verdana" panose="020B0604030504040204" pitchFamily="34" charset="0"/>
              </a:rPr>
              <a:t>Schools “evacuate” their students each day at a given time.</a:t>
            </a:r>
          </a:p>
          <a:p>
            <a:pPr eaLnBrk="1" hangingPunct="1"/>
            <a:r>
              <a:rPr lang="en-US" altLang="en-US" sz="2300">
                <a:latin typeface="Verdana" panose="020B0604030504040204" pitchFamily="34" charset="0"/>
              </a:rPr>
              <a:t>Time of occurrence will determine their destination</a:t>
            </a:r>
          </a:p>
        </p:txBody>
      </p:sp>
      <p:pic>
        <p:nvPicPr>
          <p:cNvPr id="54282" name="Picture 2" descr="C:\Documents and Settings\stlane\My Documents\emergency pix\public school plan.jpg"/>
          <p:cNvPicPr>
            <a:picLocks noChangeAspect="1" noChangeArrowheads="1"/>
          </p:cNvPicPr>
          <p:nvPr/>
        </p:nvPicPr>
        <p:blipFill>
          <a:blip r:embed="rId5">
            <a:extLst>
              <a:ext uri="{28A0092B-C50C-407E-A947-70E740481C1C}">
                <a14:useLocalDpi xmlns:a14="http://schemas.microsoft.com/office/drawing/2010/main" val="0"/>
              </a:ext>
            </a:extLst>
          </a:blip>
          <a:srcRect l="2269" t="1778" r="2411" b="2235"/>
          <a:stretch>
            <a:fillRect/>
          </a:stretch>
        </p:blipFill>
        <p:spPr bwMode="auto">
          <a:xfrm>
            <a:off x="457200" y="15240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33">
                                            <p:txEl>
                                              <p:pRg st="8" end="8"/>
                                            </p:txEl>
                                          </p:spTgt>
                                        </p:tgtEl>
                                        <p:attrNameLst>
                                          <p:attrName>style.visibility</p:attrName>
                                        </p:attrNameLst>
                                      </p:cBhvr>
                                      <p:to>
                                        <p:strVal val="visible"/>
                                      </p:to>
                                    </p:set>
                                    <p:anim calcmode="lin" valueType="num">
                                      <p:cBhvr additive="base">
                                        <p:cTn id="7" dur="500" fill="hold"/>
                                        <p:tgtEl>
                                          <p:spTgt spid="5223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3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33">
                                            <p:txEl>
                                              <p:pRg st="9" end="9"/>
                                            </p:txEl>
                                          </p:spTgt>
                                        </p:tgtEl>
                                        <p:attrNameLst>
                                          <p:attrName>style.visibility</p:attrName>
                                        </p:attrNameLst>
                                      </p:cBhvr>
                                      <p:to>
                                        <p:strVal val="visible"/>
                                      </p:to>
                                    </p:set>
                                    <p:anim calcmode="lin" valueType="num">
                                      <p:cBhvr additive="base">
                                        <p:cTn id="13" dur="500" fill="hold"/>
                                        <p:tgtEl>
                                          <p:spTgt spid="5223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3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Student Transport</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52</a:t>
            </a:r>
          </a:p>
        </p:txBody>
      </p:sp>
      <p:sp>
        <p:nvSpPr>
          <p:cNvPr id="5530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8"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5305" name="Rectangle 9"/>
          <p:cNvSpPr>
            <a:spLocks noChangeArrowheads="1"/>
          </p:cNvSpPr>
          <p:nvPr/>
        </p:nvSpPr>
        <p:spPr bwMode="auto">
          <a:xfrm>
            <a:off x="381000" y="1143000"/>
            <a:ext cx="480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sz="2400">
                <a:latin typeface="Verdana" panose="020B0604030504040204" pitchFamily="34" charset="0"/>
              </a:rPr>
              <a:t>Special security &amp; safety </a:t>
            </a:r>
          </a:p>
          <a:p>
            <a:pPr eaLnBrk="1" hangingPunct="1"/>
            <a:r>
              <a:rPr lang="en-US" altLang="en-US" sz="2400">
                <a:latin typeface="Verdana" panose="020B0604030504040204" pitchFamily="34" charset="0"/>
              </a:rPr>
              <a:t>   issues.</a:t>
            </a:r>
          </a:p>
          <a:p>
            <a:pPr eaLnBrk="1" hangingPunct="1">
              <a:buFont typeface="Wingdings" panose="05000000000000000000" pitchFamily="2" charset="2"/>
              <a:buChar char="v"/>
            </a:pPr>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Concerned parents may </a:t>
            </a:r>
          </a:p>
          <a:p>
            <a:pPr eaLnBrk="1" hangingPunct="1"/>
            <a:r>
              <a:rPr lang="en-US" altLang="en-US" sz="2400">
                <a:latin typeface="Verdana" panose="020B0604030504040204" pitchFamily="34" charset="0"/>
              </a:rPr>
              <a:t>   create traffic problems</a:t>
            </a:r>
          </a:p>
          <a:p>
            <a:pPr eaLnBrk="1" hangingPunct="1"/>
            <a:r>
              <a:rPr lang="en-US" altLang="en-US" sz="2400">
                <a:latin typeface="Verdana" panose="020B0604030504040204" pitchFamily="34" charset="0"/>
              </a:rPr>
              <a:t>   during an evacuation by</a:t>
            </a:r>
          </a:p>
          <a:p>
            <a:pPr eaLnBrk="1" hangingPunct="1"/>
            <a:r>
              <a:rPr lang="en-US" altLang="en-US" sz="2400">
                <a:latin typeface="Verdana" panose="020B0604030504040204" pitchFamily="34" charset="0"/>
              </a:rPr>
              <a:t>   going to the school.</a:t>
            </a:r>
          </a:p>
        </p:txBody>
      </p:sp>
      <p:pic>
        <p:nvPicPr>
          <p:cNvPr id="55306" name="Picture 11" descr="C:\Documents and Settings\stlane\My Documents\My Pictures\thCAKK0QQ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447800"/>
            <a:ext cx="30575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1" descr="C:\Documents and Settings\stlane\My Documents\My Pictures\emergency pix\traff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8862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Elderly/Infirm</a:t>
            </a:r>
            <a:endParaRPr lang="en-US" altLang="en-US" sz="2800">
              <a:solidFill>
                <a:schemeClr val="bg1"/>
              </a:solidFill>
              <a:latin typeface="Verdana" panose="020B0604030504040204" pitchFamily="34" charset="0"/>
            </a:endParaRP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53</a:t>
            </a:r>
          </a:p>
        </p:txBody>
      </p:sp>
      <p:sp>
        <p:nvSpPr>
          <p:cNvPr id="5632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5632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6330" name="Rectangle 10"/>
          <p:cNvSpPr>
            <a:spLocks noChangeArrowheads="1"/>
          </p:cNvSpPr>
          <p:nvPr/>
        </p:nvSpPr>
        <p:spPr bwMode="auto">
          <a:xfrm>
            <a:off x="4800600" y="1219200"/>
            <a:ext cx="4114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Special requirements: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 Transport.</a:t>
            </a:r>
          </a:p>
          <a:p>
            <a:pPr eaLnBrk="1" hangingPunct="1">
              <a:buFont typeface="Wingdings" panose="05000000000000000000" pitchFamily="2" charset="2"/>
              <a:buChar char="§"/>
            </a:pPr>
            <a:r>
              <a:rPr lang="en-US" altLang="en-US" sz="2400">
                <a:latin typeface="Verdana" panose="020B0604030504040204" pitchFamily="34" charset="0"/>
              </a:rPr>
              <a:t> Medical Needs.</a:t>
            </a:r>
          </a:p>
          <a:p>
            <a:pPr eaLnBrk="1" hangingPunct="1">
              <a:buFont typeface="Wingdings" panose="05000000000000000000" pitchFamily="2" charset="2"/>
              <a:buChar char="§"/>
            </a:pPr>
            <a:r>
              <a:rPr lang="en-US" altLang="en-US" sz="2400">
                <a:latin typeface="Verdana" panose="020B0604030504040204" pitchFamily="34" charset="0"/>
              </a:rPr>
              <a:t> Contacting family.</a:t>
            </a:r>
          </a:p>
          <a:p>
            <a:pPr eaLnBrk="1" hangingPunct="1">
              <a:buFont typeface="Wingdings" panose="05000000000000000000" pitchFamily="2" charset="2"/>
              <a:buChar char="§"/>
            </a:pPr>
            <a:r>
              <a:rPr lang="en-US" altLang="en-US" sz="2400">
                <a:latin typeface="Verdana" panose="020B0604030504040204" pitchFamily="34" charset="0"/>
              </a:rPr>
              <a:t> The patience to explain                  </a:t>
            </a:r>
          </a:p>
          <a:p>
            <a:pPr eaLnBrk="1" hangingPunct="1"/>
            <a:r>
              <a:rPr lang="en-US" altLang="en-US" sz="2400">
                <a:latin typeface="Verdana" panose="020B0604030504040204" pitchFamily="34" charset="0"/>
              </a:rPr>
              <a:t>   the situation</a:t>
            </a:r>
            <a:r>
              <a:rPr lang="en-US" altLang="en-US"/>
              <a:t>.</a:t>
            </a:r>
          </a:p>
        </p:txBody>
      </p:sp>
      <p:pic>
        <p:nvPicPr>
          <p:cNvPr id="56331" name="Picture 2" descr="C:\Documents and Settings\stlane\My Documents\emergency pix\elderl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0"/>
            <a:ext cx="3584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3" descr="C:\Documents and Settings\stlane\My Documents\My Pictures\emergency pix\transp staging areas.jpg"/>
          <p:cNvPicPr>
            <a:picLocks noChangeAspect="1" noChangeArrowheads="1"/>
          </p:cNvPicPr>
          <p:nvPr/>
        </p:nvPicPr>
        <p:blipFill>
          <a:blip r:embed="rId6">
            <a:extLst>
              <a:ext uri="{28A0092B-C50C-407E-A947-70E740481C1C}">
                <a14:useLocalDpi xmlns:a14="http://schemas.microsoft.com/office/drawing/2010/main" val="0"/>
              </a:ext>
            </a:extLst>
          </a:blip>
          <a:srcRect l="5333" t="7111" r="6667" b="18222"/>
          <a:stretch>
            <a:fillRect/>
          </a:stretch>
        </p:blipFill>
        <p:spPr bwMode="auto">
          <a:xfrm>
            <a:off x="3048000" y="4191000"/>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Toddlers and Infants</a:t>
            </a:r>
            <a:endParaRPr lang="en-US" altLang="en-US" sz="2800">
              <a:solidFill>
                <a:schemeClr val="bg1"/>
              </a:solidFill>
              <a:latin typeface="Verdana" panose="020B0604030504040204" pitchFamily="34" charset="0"/>
            </a:endParaRP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54</a:t>
            </a:r>
          </a:p>
        </p:txBody>
      </p:sp>
      <p:sp>
        <p:nvSpPr>
          <p:cNvPr id="573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7353" name="Rectangle 8"/>
          <p:cNvSpPr>
            <a:spLocks noChangeArrowheads="1"/>
          </p:cNvSpPr>
          <p:nvPr/>
        </p:nvSpPr>
        <p:spPr bwMode="auto">
          <a:xfrm>
            <a:off x="4114800" y="17526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Some facilities have Day Care. This presents its own special concerns for evacuation or sheltering.</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ü"/>
            </a:pPr>
            <a:r>
              <a:rPr lang="en-US" altLang="en-US" sz="2400">
                <a:latin typeface="Verdana" panose="020B0604030504040204" pitchFamily="34" charset="0"/>
              </a:rPr>
              <a:t>Feeding</a:t>
            </a:r>
          </a:p>
          <a:p>
            <a:pPr eaLnBrk="1" hangingPunct="1">
              <a:buFont typeface="Wingdings" panose="05000000000000000000" pitchFamily="2" charset="2"/>
              <a:buChar char="ü"/>
            </a:pPr>
            <a:r>
              <a:rPr lang="en-US" altLang="en-US" sz="2400">
                <a:latin typeface="Verdana" panose="020B0604030504040204" pitchFamily="34" charset="0"/>
              </a:rPr>
              <a:t>Clothing</a:t>
            </a:r>
          </a:p>
          <a:p>
            <a:pPr eaLnBrk="1" hangingPunct="1">
              <a:buFont typeface="Wingdings" panose="05000000000000000000" pitchFamily="2" charset="2"/>
              <a:buChar char="ü"/>
            </a:pPr>
            <a:r>
              <a:rPr lang="en-US" altLang="en-US" sz="2400">
                <a:latin typeface="Verdana" panose="020B0604030504040204" pitchFamily="34" charset="0"/>
              </a:rPr>
              <a:t>Medication</a:t>
            </a:r>
          </a:p>
          <a:p>
            <a:pPr eaLnBrk="1" hangingPunct="1">
              <a:buFont typeface="Wingdings" panose="05000000000000000000" pitchFamily="2" charset="2"/>
              <a:buChar char="ü"/>
            </a:pPr>
            <a:r>
              <a:rPr lang="en-US" altLang="en-US" sz="2400">
                <a:latin typeface="Verdana" panose="020B0604030504040204" pitchFamily="34" charset="0"/>
              </a:rPr>
              <a:t>Attention spans</a:t>
            </a:r>
          </a:p>
        </p:txBody>
      </p:sp>
      <p:pic>
        <p:nvPicPr>
          <p:cNvPr id="57354" name="Picture 2" descr="C:\Documents and Settings\stlane\My Documents\emergency pix\toddl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86000"/>
            <a:ext cx="20288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Special Friends</a:t>
            </a:r>
            <a:endParaRPr lang="en-US" altLang="en-US" sz="2800">
              <a:solidFill>
                <a:schemeClr val="bg1"/>
              </a:solidFill>
              <a:latin typeface="Verdana" panose="020B0604030504040204" pitchFamily="34" charset="0"/>
            </a:endParaRP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55</a:t>
            </a:r>
          </a:p>
        </p:txBody>
      </p:sp>
      <p:sp>
        <p:nvSpPr>
          <p:cNvPr id="583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5837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8378" name="Rectangle 9"/>
          <p:cNvSpPr>
            <a:spLocks noChangeArrowheads="1"/>
          </p:cNvSpPr>
          <p:nvPr/>
        </p:nvSpPr>
        <p:spPr bwMode="auto">
          <a:xfrm>
            <a:off x="4419600" y="14478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Some shelters do not take pets.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Determine what arrangements have been made for receiving pets.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Some owners are adamant: “If you won’t take my pet,   I won’t go!”</a:t>
            </a:r>
          </a:p>
        </p:txBody>
      </p:sp>
      <p:pic>
        <p:nvPicPr>
          <p:cNvPr id="58379" name="Picture 2" descr="C:\Documents and Settings\stlane\My Documents\emergency pix\buddy dog pic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3952875"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Special Needs</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56</a:t>
            </a:r>
          </a:p>
        </p:txBody>
      </p:sp>
      <p:sp>
        <p:nvSpPr>
          <p:cNvPr id="5939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5940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59402" name="Rectangle 9"/>
          <p:cNvSpPr>
            <a:spLocks noChangeArrowheads="1"/>
          </p:cNvSpPr>
          <p:nvPr/>
        </p:nvSpPr>
        <p:spPr bwMode="auto">
          <a:xfrm>
            <a:off x="4191000" y="20574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Remember, pets are people, too.</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Some of your employees may also have assist dogs.</a:t>
            </a:r>
          </a:p>
        </p:txBody>
      </p:sp>
      <p:pic>
        <p:nvPicPr>
          <p:cNvPr id="59403" name="Picture 2" descr="C:\Documents and Settings\stlane\My Documents\emergency pix\do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524000"/>
            <a:ext cx="2819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Rescue</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57</a:t>
            </a:r>
          </a:p>
        </p:txBody>
      </p:sp>
      <p:sp>
        <p:nvSpPr>
          <p:cNvPr id="6042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6042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5"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0426" name="Rectangle 9"/>
          <p:cNvSpPr>
            <a:spLocks noChangeArrowheads="1"/>
          </p:cNvSpPr>
          <p:nvPr/>
        </p:nvSpPr>
        <p:spPr bwMode="auto">
          <a:xfrm>
            <a:off x="4419600" y="1143000"/>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Group rescue for pets.</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Evaluate the resources  </a:t>
            </a:r>
          </a:p>
          <a:p>
            <a:pPr eaLnBrk="1" hangingPunct="1"/>
            <a:r>
              <a:rPr lang="en-US" altLang="en-US" sz="2400">
                <a:latin typeface="Verdana" panose="020B0604030504040204" pitchFamily="34" charset="0"/>
              </a:rPr>
              <a:t>  required for this rescue.</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List them.</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Could your agency provide </a:t>
            </a:r>
          </a:p>
          <a:p>
            <a:pPr eaLnBrk="1" hangingPunct="1"/>
            <a:r>
              <a:rPr lang="en-US" altLang="en-US" sz="2400">
                <a:latin typeface="Verdana" panose="020B0604030504040204" pitchFamily="34" charset="0"/>
              </a:rPr>
              <a:t>  them in a timely fashion.</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How do demands change if </a:t>
            </a:r>
          </a:p>
          <a:p>
            <a:pPr eaLnBrk="1" hangingPunct="1"/>
            <a:r>
              <a:rPr lang="en-US" altLang="en-US" sz="2400">
                <a:latin typeface="Verdana" panose="020B0604030504040204" pitchFamily="34" charset="0"/>
              </a:rPr>
              <a:t>  this is a water rescue of  </a:t>
            </a:r>
          </a:p>
          <a:p>
            <a:pPr eaLnBrk="1" hangingPunct="1"/>
            <a:r>
              <a:rPr lang="en-US" altLang="en-US" sz="2400">
                <a:latin typeface="Verdana" panose="020B0604030504040204" pitchFamily="34" charset="0"/>
              </a:rPr>
              <a:t>  people?</a:t>
            </a:r>
          </a:p>
        </p:txBody>
      </p:sp>
      <p:pic>
        <p:nvPicPr>
          <p:cNvPr id="60427" name="Picture 2" descr="C:\Documents and Settings\stlane\My Documents\emergency pix\dogs in raf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000"/>
            <a:ext cx="41386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Livestock</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58</a:t>
            </a:r>
          </a:p>
        </p:txBody>
      </p:sp>
      <p:sp>
        <p:nvSpPr>
          <p:cNvPr id="614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6144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4"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1450" name="Rectangle 9"/>
          <p:cNvSpPr>
            <a:spLocks noChangeArrowheads="1"/>
          </p:cNvSpPr>
          <p:nvPr/>
        </p:nvSpPr>
        <p:spPr bwMode="auto">
          <a:xfrm>
            <a:off x="4953000" y="2895600"/>
            <a:ext cx="365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Animal rescue training  available (e.g. Penn State Agricultural Extension).</a:t>
            </a:r>
          </a:p>
        </p:txBody>
      </p:sp>
      <p:pic>
        <p:nvPicPr>
          <p:cNvPr id="61451" name="Picture 2" descr="C:\Documents and Settings\stlane\My Documents\emergency pix\horse in wa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41894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Community Volunteers</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59</a:t>
            </a:r>
          </a:p>
        </p:txBody>
      </p:sp>
      <p:sp>
        <p:nvSpPr>
          <p:cNvPr id="13"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2472" name="Rectangle 7"/>
          <p:cNvSpPr>
            <a:spLocks noChangeArrowheads="1"/>
          </p:cNvSpPr>
          <p:nvPr/>
        </p:nvSpPr>
        <p:spPr bwMode="auto">
          <a:xfrm>
            <a:off x="5105400" y="1371600"/>
            <a:ext cx="3124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u="sng">
                <a:latin typeface="Verdana" panose="020B0604030504040204" pitchFamily="34" charset="0"/>
              </a:rPr>
              <a:t>Consider</a:t>
            </a:r>
            <a:r>
              <a:rPr lang="en-US" altLang="en-US" sz="2400">
                <a:latin typeface="Verdana" panose="020B0604030504040204" pitchFamily="34" charset="0"/>
              </a:rPr>
              <a:t>:</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Varying Talents</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Availability</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Training needs</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Equipment needs</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Transport needs</a:t>
            </a:r>
          </a:p>
        </p:txBody>
      </p:sp>
      <p:pic>
        <p:nvPicPr>
          <p:cNvPr id="62473" name="Picture 2" descr="C:\Documents and Settings\stlane\My Documents\emergency pix\commempre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13360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197"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a:t>
            </a:r>
          </a:p>
        </p:txBody>
      </p:sp>
      <p:sp>
        <p:nvSpPr>
          <p:cNvPr id="8198"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rPr>
              <a:t>Facility Model </a:t>
            </a:r>
            <a:endParaRPr lang="en-US" altLang="en-US" sz="2800">
              <a:solidFill>
                <a:schemeClr val="bg1"/>
              </a:solidFill>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8200" name="Picture 3" descr="Tornado Form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057400"/>
            <a:ext cx="31845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0"/>
          <p:cNvSpPr>
            <a:spLocks noChangeArrowheads="1"/>
          </p:cNvSpPr>
          <p:nvPr/>
        </p:nvSpPr>
        <p:spPr bwMode="auto">
          <a:xfrm>
            <a:off x="457200" y="12192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latin typeface="Verdana" panose="020B0604030504040204" pitchFamily="34" charset="0"/>
              </a:rPr>
              <a:t> Control/Stabilization</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Close-out/Termination</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Return to Normal Operations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Damage Assessment &amp;</a:t>
            </a:r>
          </a:p>
          <a:p>
            <a:pPr eaLnBrk="1" hangingPunct="1"/>
            <a:r>
              <a:rPr lang="en-US" altLang="en-US" sz="2400">
                <a:latin typeface="Verdana" panose="020B0604030504040204" pitchFamily="34" charset="0"/>
              </a:rPr>
              <a:t>    Recovery</a:t>
            </a:r>
          </a:p>
          <a:p>
            <a:pPr eaLnBrk="1" hangingPunct="1">
              <a:buFont typeface="Wingdings" panose="05000000000000000000" pitchFamily="2" charset="2"/>
              <a:buChar char="q"/>
            </a:pPr>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Plan Review &amp; Modification</a:t>
            </a:r>
          </a:p>
          <a:p>
            <a:pPr eaLnBrk="1" hangingPunct="1"/>
            <a:endParaRPr lang="en-US" altLang="en-US" sz="2400">
              <a:latin typeface="Verdana" panose="020B0604030504040204" pitchFamily="34" charset="0"/>
            </a:endParaRPr>
          </a:p>
          <a:p>
            <a:pPr eaLnBrk="1" hangingPunct="1"/>
            <a:r>
              <a:rPr lang="en-US" altLang="en-US" sz="2400">
                <a:solidFill>
                  <a:srgbClr val="00B050"/>
                </a:solidFill>
                <a:latin typeface="Verdana" panose="020B0604030504040204" pitchFamily="34" charset="0"/>
              </a:rPr>
              <a:t>Let’s simplify this…..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533400" y="457200"/>
            <a:ext cx="5181600" cy="381000"/>
          </a:xfrm>
        </p:spPr>
        <p:txBody>
          <a:bodyPr/>
          <a:lstStyle/>
          <a:p>
            <a:pPr eaLnBrk="1" hangingPunct="1"/>
            <a:r>
              <a:rPr lang="en-US" altLang="en-US" sz="1800">
                <a:solidFill>
                  <a:schemeClr val="bg1"/>
                </a:solidFill>
                <a:latin typeface="Verdana" panose="020B0604030504040204" pitchFamily="34" charset="0"/>
              </a:rPr>
              <a:t>Community Emergency Response Team</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60</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3496" name="Rectangle 7"/>
          <p:cNvSpPr>
            <a:spLocks noChangeArrowheads="1"/>
          </p:cNvSpPr>
          <p:nvPr/>
        </p:nvSpPr>
        <p:spPr bwMode="auto">
          <a:xfrm>
            <a:off x="5029200" y="2209800"/>
            <a:ext cx="327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Guidance Exists for </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Training</a:t>
            </a:r>
          </a:p>
          <a:p>
            <a:pPr eaLnBrk="1" hangingPunct="1">
              <a:buFont typeface="Wingdings" panose="05000000000000000000" pitchFamily="2" charset="2"/>
              <a:buChar char="v"/>
            </a:pPr>
            <a:r>
              <a:rPr lang="en-US" altLang="en-US" sz="2400">
                <a:latin typeface="Verdana" panose="020B0604030504040204" pitchFamily="34" charset="0"/>
              </a:rPr>
              <a:t> Assigning</a:t>
            </a:r>
          </a:p>
          <a:p>
            <a:pPr eaLnBrk="1" hangingPunct="1">
              <a:buFont typeface="Wingdings" panose="05000000000000000000" pitchFamily="2" charset="2"/>
              <a:buChar char="v"/>
            </a:pPr>
            <a:r>
              <a:rPr lang="en-US" altLang="en-US" sz="2400">
                <a:latin typeface="Verdana" panose="020B0604030504040204" pitchFamily="34" charset="0"/>
              </a:rPr>
              <a:t> Equipping</a:t>
            </a:r>
          </a:p>
          <a:p>
            <a:pPr eaLnBrk="1" hangingPunct="1">
              <a:buFont typeface="Wingdings" panose="05000000000000000000" pitchFamily="2" charset="2"/>
              <a:buChar char="v"/>
            </a:pPr>
            <a:r>
              <a:rPr lang="en-US" altLang="en-US" sz="2400">
                <a:latin typeface="Verdana" panose="020B0604030504040204" pitchFamily="34" charset="0"/>
              </a:rPr>
              <a:t> Communicating</a:t>
            </a:r>
          </a:p>
        </p:txBody>
      </p:sp>
      <p:pic>
        <p:nvPicPr>
          <p:cNvPr id="63497" name="Picture 2" descr="C:\Documents and Settings\stlane\My Documents\emergency pix\cert tr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Existing Agencies</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64520" name="Picture 2" descr="C:\Documents and Settings\stlane\My Documents\emergency pix\multiple agenci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05000"/>
            <a:ext cx="3057525"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9"/>
          <p:cNvSpPr>
            <a:spLocks noChangeArrowheads="1"/>
          </p:cNvSpPr>
          <p:nvPr/>
        </p:nvSpPr>
        <p:spPr bwMode="auto">
          <a:xfrm>
            <a:off x="4876800" y="1676400"/>
            <a:ext cx="3048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u="sng">
                <a:latin typeface="Verdana" panose="020B0604030504040204" pitchFamily="34" charset="0"/>
              </a:rPr>
              <a:t>Include:</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Fire Service</a:t>
            </a:r>
          </a:p>
          <a:p>
            <a:pPr eaLnBrk="1" hangingPunct="1">
              <a:buFont typeface="Wingdings" panose="05000000000000000000" pitchFamily="2" charset="2"/>
              <a:buChar char="Ø"/>
            </a:pPr>
            <a:r>
              <a:rPr lang="en-US" altLang="en-US" sz="2400">
                <a:latin typeface="Verdana" panose="020B0604030504040204" pitchFamily="34" charset="0"/>
              </a:rPr>
              <a:t>EMS Service</a:t>
            </a:r>
          </a:p>
          <a:p>
            <a:pPr eaLnBrk="1" hangingPunct="1">
              <a:buFont typeface="Wingdings" panose="05000000000000000000" pitchFamily="2" charset="2"/>
              <a:buChar char="Ø"/>
            </a:pPr>
            <a:r>
              <a:rPr lang="en-US" altLang="en-US" sz="2400">
                <a:latin typeface="Verdana" panose="020B0604030504040204" pitchFamily="34" charset="0"/>
              </a:rPr>
              <a:t>Police Service</a:t>
            </a:r>
          </a:p>
          <a:p>
            <a:pPr eaLnBrk="1" hangingPunct="1">
              <a:buFont typeface="Wingdings" panose="05000000000000000000" pitchFamily="2" charset="2"/>
              <a:buChar char="Ø"/>
            </a:pPr>
            <a:r>
              <a:rPr lang="en-US" altLang="en-US" sz="2400">
                <a:latin typeface="Verdana" panose="020B0604030504040204" pitchFamily="34" charset="0"/>
              </a:rPr>
              <a:t>HazMat Teams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Magnitude of your event may stress these agencies</a:t>
            </a:r>
            <a:r>
              <a:rPr lang="en-US" altLang="en-US"/>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Train Your Staff</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62</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5544" name="Rectangle 7"/>
          <p:cNvSpPr>
            <a:spLocks noChangeArrowheads="1"/>
          </p:cNvSpPr>
          <p:nvPr/>
        </p:nvSpPr>
        <p:spPr bwMode="auto">
          <a:xfrm>
            <a:off x="4724400" y="1371600"/>
            <a:ext cx="411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Authority assigned.</a:t>
            </a:r>
          </a:p>
          <a:p>
            <a:pPr eaLnBrk="1" hangingPunct="1">
              <a:buFont typeface="Courier New" panose="02070309020205020404" pitchFamily="49" charset="0"/>
              <a:buChar char="o"/>
            </a:pPr>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Emergency actions    </a:t>
            </a:r>
          </a:p>
          <a:p>
            <a:pPr eaLnBrk="1" hangingPunct="1"/>
            <a:r>
              <a:rPr lang="en-US" altLang="en-US" sz="2400">
                <a:latin typeface="Verdana" panose="020B0604030504040204" pitchFamily="34" charset="0"/>
              </a:rPr>
              <a:t>  allowed.</a:t>
            </a:r>
          </a:p>
          <a:p>
            <a:pPr eaLnBrk="1" hangingPunct="1">
              <a:buFont typeface="Courier New" panose="02070309020205020404" pitchFamily="49" charset="0"/>
              <a:buChar char="o"/>
            </a:pPr>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Conduct multi-agency </a:t>
            </a:r>
          </a:p>
          <a:p>
            <a:pPr eaLnBrk="1" hangingPunct="1"/>
            <a:r>
              <a:rPr lang="en-US" altLang="en-US" sz="2400">
                <a:latin typeface="Verdana" panose="020B0604030504040204" pitchFamily="34" charset="0"/>
              </a:rPr>
              <a:t>  drills to perfect</a:t>
            </a:r>
          </a:p>
          <a:p>
            <a:pPr eaLnBrk="1" hangingPunct="1"/>
            <a:r>
              <a:rPr lang="en-US" altLang="en-US" sz="2400">
                <a:latin typeface="Verdana" panose="020B0604030504040204" pitchFamily="34" charset="0"/>
              </a:rPr>
              <a:t>  response capabilities.</a:t>
            </a:r>
          </a:p>
          <a:p>
            <a:pPr eaLnBrk="1" hangingPunct="1"/>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Critique drills and </a:t>
            </a:r>
          </a:p>
          <a:p>
            <a:pPr eaLnBrk="1" hangingPunct="1"/>
            <a:r>
              <a:rPr lang="en-US" altLang="en-US" sz="2400">
                <a:latin typeface="Verdana" panose="020B0604030504040204" pitchFamily="34" charset="0"/>
              </a:rPr>
              <a:t>  modify plans.</a:t>
            </a:r>
          </a:p>
        </p:txBody>
      </p:sp>
      <p:sp>
        <p:nvSpPr>
          <p:cNvPr id="65545" name="Rectangle 9"/>
          <p:cNvSpPr>
            <a:spLocks noChangeArrowheads="1"/>
          </p:cNvSpPr>
          <p:nvPr/>
        </p:nvSpPr>
        <p:spPr bwMode="auto">
          <a:xfrm>
            <a:off x="381000" y="12954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 On their duties.</a:t>
            </a:r>
          </a:p>
          <a:p>
            <a:pPr eaLnBrk="1" hangingPunct="1">
              <a:buFont typeface="Courier New" panose="02070309020205020404" pitchFamily="49" charset="0"/>
              <a:buChar char="o"/>
            </a:pPr>
            <a:r>
              <a:rPr lang="en-US" altLang="en-US" sz="2400">
                <a:latin typeface="Verdana" panose="020B0604030504040204" pitchFamily="34" charset="0"/>
              </a:rPr>
              <a:t> Policies.</a:t>
            </a:r>
          </a:p>
          <a:p>
            <a:pPr eaLnBrk="1" hangingPunct="1">
              <a:buFont typeface="Courier New" panose="02070309020205020404" pitchFamily="49" charset="0"/>
              <a:buChar char="o"/>
            </a:pPr>
            <a:r>
              <a:rPr lang="en-US" altLang="en-US" sz="2400">
                <a:latin typeface="Verdana" panose="020B0604030504040204" pitchFamily="34" charset="0"/>
              </a:rPr>
              <a:t> Reporting methods.</a:t>
            </a:r>
          </a:p>
          <a:p>
            <a:pPr eaLnBrk="1" hangingPunct="1">
              <a:buFont typeface="Courier New" panose="02070309020205020404" pitchFamily="49" charset="0"/>
              <a:buChar char="o"/>
            </a:pPr>
            <a:r>
              <a:rPr lang="en-US" altLang="en-US" sz="2400">
                <a:latin typeface="Verdana" panose="020B0604030504040204" pitchFamily="34" charset="0"/>
              </a:rPr>
              <a:t> Communications.</a:t>
            </a:r>
          </a:p>
          <a:p>
            <a:pPr eaLnBrk="1" hangingPunct="1">
              <a:buFont typeface="Courier New" panose="02070309020205020404" pitchFamily="49" charset="0"/>
              <a:buChar char="o"/>
            </a:pPr>
            <a:r>
              <a:rPr lang="en-US" altLang="en-US" sz="2400">
                <a:latin typeface="Verdana" panose="020B0604030504040204" pitchFamily="34" charset="0"/>
              </a:rPr>
              <a:t> Documentation.</a:t>
            </a:r>
          </a:p>
        </p:txBody>
      </p:sp>
      <p:pic>
        <p:nvPicPr>
          <p:cNvPr id="65546" name="Picture 11" descr="C:\Documents and Settings\stlane\My Documents\My Pictures\training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33800"/>
            <a:ext cx="29908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Train Your Staff</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63</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6568" name="Rectangle 7"/>
          <p:cNvSpPr>
            <a:spLocks noChangeArrowheads="1"/>
          </p:cNvSpPr>
          <p:nvPr/>
        </p:nvSpPr>
        <p:spPr bwMode="auto">
          <a:xfrm>
            <a:off x="304800" y="2286000"/>
            <a:ext cx="411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Courier New" panose="02070309020205020404" pitchFamily="49" charset="0"/>
              <a:buChar char="o"/>
            </a:pPr>
            <a:r>
              <a:rPr lang="en-US" altLang="en-US" sz="2400">
                <a:latin typeface="Verdana" panose="020B0604030504040204" pitchFamily="34" charset="0"/>
              </a:rPr>
              <a:t> Conduct multi-agency </a:t>
            </a:r>
          </a:p>
          <a:p>
            <a:pPr eaLnBrk="1" hangingPunct="1"/>
            <a:r>
              <a:rPr lang="en-US" altLang="en-US" sz="2400">
                <a:latin typeface="Verdana" panose="020B0604030504040204" pitchFamily="34" charset="0"/>
              </a:rPr>
              <a:t>   drills to perfect </a:t>
            </a:r>
          </a:p>
          <a:p>
            <a:pPr eaLnBrk="1" hangingPunct="1"/>
            <a:r>
              <a:rPr lang="en-US" altLang="en-US" sz="2400">
                <a:latin typeface="Verdana" panose="020B0604030504040204" pitchFamily="34" charset="0"/>
              </a:rPr>
              <a:t>   response capabilities.</a:t>
            </a:r>
          </a:p>
          <a:p>
            <a:pPr eaLnBrk="1" hangingPunct="1">
              <a:buFont typeface="Courier New" panose="02070309020205020404" pitchFamily="49" charset="0"/>
              <a:buChar char="o"/>
            </a:pPr>
            <a:endParaRPr lang="en-US" altLang="en-US" sz="2400">
              <a:latin typeface="Verdana" panose="020B0604030504040204" pitchFamily="34" charset="0"/>
            </a:endParaRPr>
          </a:p>
          <a:p>
            <a:pPr eaLnBrk="1" hangingPunct="1">
              <a:buFont typeface="Courier New" panose="02070309020205020404" pitchFamily="49" charset="0"/>
              <a:buChar char="o"/>
            </a:pPr>
            <a:r>
              <a:rPr lang="en-US" altLang="en-US" sz="2400">
                <a:latin typeface="Verdana" panose="020B0604030504040204" pitchFamily="34" charset="0"/>
              </a:rPr>
              <a:t> Critique drills and </a:t>
            </a:r>
          </a:p>
          <a:p>
            <a:pPr eaLnBrk="1" hangingPunct="1"/>
            <a:r>
              <a:rPr lang="en-US" altLang="en-US" sz="2400">
                <a:latin typeface="Verdana" panose="020B0604030504040204" pitchFamily="34" charset="0"/>
              </a:rPr>
              <a:t>   modify plans.</a:t>
            </a:r>
          </a:p>
        </p:txBody>
      </p:sp>
      <p:pic>
        <p:nvPicPr>
          <p:cNvPr id="66569" name="Picture 2" descr="C:\Documents and Settings\stlane\My Documents\My Pictures\respons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438400"/>
            <a:ext cx="43227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Kits</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64</a:t>
            </a:r>
          </a:p>
        </p:txBody>
      </p:sp>
      <p:sp>
        <p:nvSpPr>
          <p:cNvPr id="675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6759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7594" name="Rectangle 9"/>
          <p:cNvSpPr>
            <a:spLocks noChangeArrowheads="1"/>
          </p:cNvSpPr>
          <p:nvPr/>
        </p:nvSpPr>
        <p:spPr bwMode="auto">
          <a:xfrm>
            <a:off x="4343400" y="17526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Specialty response kits can be constructed for individuals as well as action teams.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When the emergency begins is no time to determine and gather the needed supplies</a:t>
            </a:r>
            <a:r>
              <a:rPr lang="en-US" altLang="en-US"/>
              <a:t>.</a:t>
            </a:r>
          </a:p>
        </p:txBody>
      </p:sp>
      <p:pic>
        <p:nvPicPr>
          <p:cNvPr id="67595" name="Picture 12" descr="C:\Documents and Settings\stlane\My Documents\My Pictures\Emergency_Kitwflashl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4132263"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Response</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65</a:t>
            </a:r>
          </a:p>
        </p:txBody>
      </p:sp>
      <p:sp>
        <p:nvSpPr>
          <p:cNvPr id="686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67593" name="Rectangle 8"/>
          <p:cNvSpPr>
            <a:spLocks noChangeArrowheads="1"/>
          </p:cNvSpPr>
          <p:nvPr/>
        </p:nvSpPr>
        <p:spPr bwMode="auto">
          <a:xfrm>
            <a:off x="457200" y="1143000"/>
            <a:ext cx="7772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 Consider the various emergency types and</a:t>
            </a:r>
          </a:p>
          <a:p>
            <a:pPr eaLnBrk="1" hangingPunct="1"/>
            <a:r>
              <a:rPr lang="en-US" altLang="en-US" sz="2400">
                <a:latin typeface="Verdana" panose="020B0604030504040204" pitchFamily="34" charset="0"/>
              </a:rPr>
              <a:t>  magnitudes.</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 Match resources which may be required for</a:t>
            </a:r>
          </a:p>
          <a:p>
            <a:pPr eaLnBrk="1" hangingPunct="1"/>
            <a:r>
              <a:rPr lang="en-US" altLang="en-US" sz="2400">
                <a:latin typeface="Verdana" panose="020B0604030504040204" pitchFamily="34" charset="0"/>
              </a:rPr>
              <a:t>  each type.</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 Allow for rotation of responders and the need</a:t>
            </a:r>
          </a:p>
          <a:p>
            <a:pPr eaLnBrk="1" hangingPunct="1"/>
            <a:r>
              <a:rPr lang="en-US" altLang="en-US" sz="2400">
                <a:latin typeface="Verdana" panose="020B0604030504040204" pitchFamily="34" charset="0"/>
              </a:rPr>
              <a:t>  for additional resources.</a:t>
            </a:r>
          </a:p>
          <a:p>
            <a:pPr eaLnBrk="1" hangingPunct="1">
              <a:buFont typeface="Wingdings" panose="05000000000000000000" pitchFamily="2" charset="2"/>
              <a:buChar char="§"/>
            </a:pPr>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 Also consider:</a:t>
            </a:r>
          </a:p>
          <a:p>
            <a:pPr eaLnBrk="1" hangingPunct="1"/>
            <a:endParaRPr lang="en-US" altLang="en-US" sz="2400">
              <a:latin typeface="Verdana" panose="020B0604030504040204" pitchFamily="34" charset="0"/>
            </a:endParaRPr>
          </a:p>
          <a:p>
            <a:pPr eaLnBrk="1" hangingPunct="1"/>
            <a:r>
              <a:rPr lang="en-US" altLang="en-US" sz="2400">
                <a:solidFill>
                  <a:srgbClr val="FF0000"/>
                </a:solidFill>
                <a:latin typeface="Verdana" panose="020B0604030504040204" pitchFamily="34" charset="0"/>
              </a:rPr>
              <a:t>“What if you have an emergency and nobody shows up to help?”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7593">
                                            <p:txEl>
                                              <p:pRg st="11" end="11"/>
                                            </p:txEl>
                                          </p:spTgt>
                                        </p:tgtEl>
                                        <p:attrNameLst>
                                          <p:attrName>style.visibility</p:attrName>
                                        </p:attrNameLst>
                                      </p:cBhvr>
                                      <p:to>
                                        <p:strVal val="visible"/>
                                      </p:to>
                                    </p:set>
                                    <p:animEffect transition="in" filter="checkerboard(across)">
                                      <p:cBhvr>
                                        <p:cTn id="7" dur="500"/>
                                        <p:tgtEl>
                                          <p:spTgt spid="6759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Fire Emergencies</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66</a:t>
            </a:r>
          </a:p>
        </p:txBody>
      </p:sp>
      <p:sp>
        <p:nvSpPr>
          <p:cNvPr id="6963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69641" name="Picture 2" descr="C:\Documents and Settings\stlane\My Documents\emergency pix\MP9004073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133600"/>
            <a:ext cx="39624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Rectangle 10"/>
          <p:cNvSpPr>
            <a:spLocks noChangeArrowheads="1"/>
          </p:cNvSpPr>
          <p:nvPr/>
        </p:nvSpPr>
        <p:spPr bwMode="auto">
          <a:xfrm>
            <a:off x="381000" y="18288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2400">
                <a:latin typeface="Verdana" panose="020B0604030504040204" pitchFamily="34" charset="0"/>
              </a:rPr>
              <a:t> Processes,</a:t>
            </a:r>
          </a:p>
          <a:p>
            <a:pPr eaLnBrk="1" hangingPunct="1">
              <a:buFont typeface="Wingdings" panose="05000000000000000000" pitchFamily="2" charset="2"/>
              <a:buChar char="Ø"/>
            </a:pPr>
            <a:r>
              <a:rPr lang="en-US" altLang="en-US" sz="2400">
                <a:latin typeface="Verdana" panose="020B0604030504040204" pitchFamily="34" charset="0"/>
              </a:rPr>
              <a:t> Single buildings,</a:t>
            </a:r>
          </a:p>
          <a:p>
            <a:pPr eaLnBrk="1" hangingPunct="1">
              <a:buFont typeface="Wingdings" panose="05000000000000000000" pitchFamily="2" charset="2"/>
              <a:buChar char="Ø"/>
            </a:pPr>
            <a:r>
              <a:rPr lang="en-US" altLang="en-US" sz="2400">
                <a:latin typeface="Verdana" panose="020B0604030504040204" pitchFamily="34" charset="0"/>
              </a:rPr>
              <a:t> Industrial complexes,</a:t>
            </a:r>
          </a:p>
          <a:p>
            <a:pPr eaLnBrk="1" hangingPunct="1">
              <a:buFont typeface="Wingdings" panose="05000000000000000000" pitchFamily="2" charset="2"/>
              <a:buChar char="Ø"/>
            </a:pPr>
            <a:r>
              <a:rPr lang="en-US" altLang="en-US" sz="2400">
                <a:latin typeface="Verdana" panose="020B0604030504040204" pitchFamily="34" charset="0"/>
              </a:rPr>
              <a:t> Unique facilities.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Evacuation?</a:t>
            </a:r>
          </a:p>
          <a:p>
            <a:pPr eaLnBrk="1" hangingPunct="1">
              <a:buFont typeface="Wingdings" panose="05000000000000000000" pitchFamily="2" charset="2"/>
              <a:buChar char="q"/>
            </a:pPr>
            <a:r>
              <a:rPr lang="en-US" altLang="en-US" sz="2400">
                <a:latin typeface="Verdana" panose="020B0604030504040204" pitchFamily="34" charset="0"/>
              </a:rPr>
              <a:t> In-place sheltering?</a:t>
            </a:r>
          </a:p>
          <a:p>
            <a:pPr eaLnBrk="1" hangingPunct="1">
              <a:buFont typeface="Wingdings" panose="05000000000000000000" pitchFamily="2" charset="2"/>
              <a:buChar char="q"/>
            </a:pPr>
            <a:r>
              <a:rPr lang="en-US" altLang="en-US" sz="2400">
                <a:latin typeface="Verdana" panose="020B0604030504040204" pitchFamily="34" charset="0"/>
              </a:rPr>
              <a:t> Combination</a:t>
            </a:r>
            <a:r>
              <a:rPr lang="en-US" altLang="en-US"/>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Industrial Losses</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67</a:t>
            </a:r>
          </a:p>
        </p:txBody>
      </p:sp>
      <p:sp>
        <p:nvSpPr>
          <p:cNvPr id="7066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7066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0666" name="Picture 2" descr="C:\Documents and Settings\stlane\My Documents\emergency pix\business bldg fi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676400"/>
            <a:ext cx="266065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Rectangle 11"/>
          <p:cNvSpPr>
            <a:spLocks noChangeArrowheads="1"/>
          </p:cNvSpPr>
          <p:nvPr/>
        </p:nvSpPr>
        <p:spPr bwMode="auto">
          <a:xfrm>
            <a:off x="457200" y="13716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Will it rebuild?</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If it rebuilds, what’s the life expectancy?</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Is it a major employer for the area?</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Short-term effects.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Long-term effects</a:t>
            </a:r>
            <a:r>
              <a:rPr lang="en-US" altLang="en-US"/>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Handle Alone or Mutual Aid?</a:t>
            </a:r>
            <a:endParaRPr lang="en-US" altLang="en-US" sz="2800">
              <a:solidFill>
                <a:schemeClr val="bg1"/>
              </a:solidFill>
              <a:latin typeface="Verdana" panose="020B0604030504040204" pitchFamily="34" charset="0"/>
            </a:endParaRP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68</a:t>
            </a:r>
          </a:p>
        </p:txBody>
      </p:sp>
      <p:sp>
        <p:nvSpPr>
          <p:cNvPr id="7168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7168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1690" name="Picture 2" descr="C:\Documents and Settings\stlane\My Documents\emergency pix\MP9004424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52600"/>
            <a:ext cx="461168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Rectangle 11"/>
          <p:cNvSpPr>
            <a:spLocks noChangeArrowheads="1"/>
          </p:cNvSpPr>
          <p:nvPr/>
        </p:nvSpPr>
        <p:spPr bwMode="auto">
          <a:xfrm>
            <a:off x="304800" y="1828800"/>
            <a:ext cx="4038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ü"/>
            </a:pPr>
            <a:r>
              <a:rPr lang="en-US" altLang="en-US" sz="2400">
                <a:latin typeface="Verdana" panose="020B0604030504040204" pitchFamily="34" charset="0"/>
              </a:rPr>
              <a:t>What fixed systems</a:t>
            </a:r>
          </a:p>
          <a:p>
            <a:pPr eaLnBrk="1" hangingPunct="1"/>
            <a:r>
              <a:rPr lang="en-US" altLang="en-US" sz="2400">
                <a:latin typeface="Verdana" panose="020B0604030504040204" pitchFamily="34" charset="0"/>
              </a:rPr>
              <a:t>  exist?</a:t>
            </a:r>
          </a:p>
          <a:p>
            <a:pPr eaLnBrk="1" hangingPunct="1">
              <a:buFont typeface="Wingdings" panose="05000000000000000000" pitchFamily="2" charset="2"/>
              <a:buChar char="ü"/>
            </a:pPr>
            <a:r>
              <a:rPr lang="en-US" altLang="en-US" sz="2400">
                <a:latin typeface="Verdana" panose="020B0604030504040204" pitchFamily="34" charset="0"/>
              </a:rPr>
              <a:t>What systems will be</a:t>
            </a:r>
          </a:p>
          <a:p>
            <a:pPr eaLnBrk="1" hangingPunct="1"/>
            <a:r>
              <a:rPr lang="en-US" altLang="en-US" sz="2400">
                <a:latin typeface="Verdana" panose="020B0604030504040204" pitchFamily="34" charset="0"/>
              </a:rPr>
              <a:t>  stressed?</a:t>
            </a:r>
          </a:p>
          <a:p>
            <a:pPr eaLnBrk="1" hangingPunct="1">
              <a:buFont typeface="Wingdings" panose="05000000000000000000" pitchFamily="2" charset="2"/>
              <a:buChar char="ü"/>
            </a:pPr>
            <a:r>
              <a:rPr lang="en-US" altLang="en-US" sz="2400">
                <a:latin typeface="Verdana" panose="020B0604030504040204" pitchFamily="34" charset="0"/>
              </a:rPr>
              <a:t>Your Fire Brigade?</a:t>
            </a:r>
          </a:p>
          <a:p>
            <a:pPr eaLnBrk="1" hangingPunct="1">
              <a:buFont typeface="Wingdings" panose="05000000000000000000" pitchFamily="2" charset="2"/>
              <a:buChar char="ü"/>
            </a:pPr>
            <a:r>
              <a:rPr lang="en-US" altLang="en-US" sz="2400">
                <a:latin typeface="Verdana" panose="020B0604030504040204" pitchFamily="34" charset="0"/>
              </a:rPr>
              <a:t>With off-site help?</a:t>
            </a:r>
          </a:p>
          <a:p>
            <a:pPr eaLnBrk="1" hangingPunct="1">
              <a:buFont typeface="Wingdings" panose="05000000000000000000" pitchFamily="2" charset="2"/>
              <a:buChar char="ü"/>
            </a:pPr>
            <a:r>
              <a:rPr lang="en-US" altLang="en-US" sz="2400">
                <a:latin typeface="Verdana" panose="020B0604030504040204" pitchFamily="34" charset="0"/>
              </a:rPr>
              <a:t>Access available?</a:t>
            </a:r>
          </a:p>
          <a:p>
            <a:pPr eaLnBrk="1" hangingPunct="1">
              <a:buFont typeface="Wingdings" panose="05000000000000000000" pitchFamily="2" charset="2"/>
              <a:buChar char="ü"/>
            </a:pPr>
            <a:r>
              <a:rPr lang="en-US" altLang="en-US" sz="2400">
                <a:latin typeface="Verdana" panose="020B0604030504040204" pitchFamily="34" charset="0"/>
              </a:rPr>
              <a:t>Support requirements?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Medical Emergencies</a:t>
            </a:r>
            <a:endParaRPr lang="en-US" altLang="en-US" sz="2800">
              <a:solidFill>
                <a:schemeClr val="bg1"/>
              </a:solidFill>
              <a:latin typeface="Verdana" panose="020B0604030504040204" pitchFamily="34" charset="0"/>
            </a:endParaRP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69</a:t>
            </a:r>
          </a:p>
        </p:txBody>
      </p:sp>
      <p:sp>
        <p:nvSpPr>
          <p:cNvPr id="8" name="Content Placeholder 12"/>
          <p:cNvSpPr txBox="1">
            <a:spLocks/>
          </p:cNvSpPr>
          <p:nvPr/>
        </p:nvSpPr>
        <p:spPr bwMode="auto">
          <a:xfrm>
            <a:off x="457200" y="15240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2712" name="Picture 2" descr="C:\Documents and Settings\stlane\My Documents\emergency pix\MP9004009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514600"/>
            <a:ext cx="4019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Rectangle 9"/>
          <p:cNvSpPr>
            <a:spLocks noChangeArrowheads="1"/>
          </p:cNvSpPr>
          <p:nvPr/>
        </p:nvSpPr>
        <p:spPr bwMode="auto">
          <a:xfrm>
            <a:off x="304800" y="1600200"/>
            <a:ext cx="4038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
            </a:pPr>
            <a:r>
              <a:rPr lang="en-US" altLang="en-US" sz="2400">
                <a:latin typeface="Verdana" panose="020B0604030504040204" pitchFamily="34" charset="0"/>
              </a:rPr>
              <a:t>What unique</a:t>
            </a:r>
          </a:p>
          <a:p>
            <a:pPr eaLnBrk="1" hangingPunct="1"/>
            <a:r>
              <a:rPr lang="en-US" altLang="en-US" sz="2400">
                <a:latin typeface="Verdana" panose="020B0604030504040204" pitchFamily="34" charset="0"/>
              </a:rPr>
              <a:t>  requirements?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Will the numbers</a:t>
            </a:r>
          </a:p>
          <a:p>
            <a:pPr eaLnBrk="1" hangingPunct="1"/>
            <a:r>
              <a:rPr lang="en-US" altLang="en-US" sz="2400">
                <a:latin typeface="Verdana" panose="020B0604030504040204" pitchFamily="34" charset="0"/>
              </a:rPr>
              <a:t>  involved stress the</a:t>
            </a:r>
          </a:p>
          <a:p>
            <a:pPr eaLnBrk="1" hangingPunct="1"/>
            <a:r>
              <a:rPr lang="en-US" altLang="en-US" sz="2400">
                <a:latin typeface="Verdana" panose="020B0604030504040204" pitchFamily="34" charset="0"/>
              </a:rPr>
              <a:t>  support services?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Will they inundate the</a:t>
            </a:r>
          </a:p>
          <a:p>
            <a:pPr eaLnBrk="1" hangingPunct="1"/>
            <a:r>
              <a:rPr lang="en-US" altLang="en-US" sz="2400">
                <a:latin typeface="Verdana" panose="020B0604030504040204" pitchFamily="34" charset="0"/>
              </a:rPr>
              <a:t>  medical facilities and</a:t>
            </a:r>
          </a:p>
          <a:p>
            <a:pPr eaLnBrk="1" hangingPunct="1"/>
            <a:r>
              <a:rPr lang="en-US" altLang="en-US" sz="2400">
                <a:latin typeface="Verdana" panose="020B0604030504040204" pitchFamily="34" charset="0"/>
              </a:rPr>
              <a:t>  staff?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221"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a:t>
            </a:r>
          </a:p>
        </p:txBody>
      </p:sp>
      <p:sp>
        <p:nvSpPr>
          <p:cNvPr id="9222"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Emergency Management</a:t>
            </a: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9224" name="Rectangle 7"/>
          <p:cNvSpPr>
            <a:spLocks noChangeArrowheads="1"/>
          </p:cNvSpPr>
          <p:nvPr/>
        </p:nvSpPr>
        <p:spPr bwMode="auto">
          <a:xfrm>
            <a:off x="4495800" y="2743200"/>
            <a:ext cx="426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sz="2400">
                <a:latin typeface="Verdana" panose="020B0604030504040204" pitchFamily="34" charset="0"/>
              </a:rPr>
              <a:t> Preparedness</a:t>
            </a:r>
          </a:p>
          <a:p>
            <a:pPr eaLnBrk="1" hangingPunct="1">
              <a:buFont typeface="Wingdings" panose="05000000000000000000" pitchFamily="2" charset="2"/>
              <a:buChar char="v"/>
            </a:pPr>
            <a:r>
              <a:rPr lang="en-US" altLang="en-US" sz="2400">
                <a:latin typeface="Verdana" panose="020B0604030504040204" pitchFamily="34" charset="0"/>
              </a:rPr>
              <a:t> Response</a:t>
            </a:r>
          </a:p>
          <a:p>
            <a:pPr eaLnBrk="1" hangingPunct="1">
              <a:buFont typeface="Wingdings" panose="05000000000000000000" pitchFamily="2" charset="2"/>
              <a:buChar char="v"/>
            </a:pPr>
            <a:r>
              <a:rPr lang="en-US" altLang="en-US" sz="2400">
                <a:latin typeface="Verdana" panose="020B0604030504040204" pitchFamily="34" charset="0"/>
              </a:rPr>
              <a:t> Recovery</a:t>
            </a:r>
          </a:p>
          <a:p>
            <a:pPr eaLnBrk="1" hangingPunct="1">
              <a:buFont typeface="Wingdings" panose="05000000000000000000" pitchFamily="2" charset="2"/>
              <a:buChar char="v"/>
            </a:pPr>
            <a:r>
              <a:rPr lang="en-US" altLang="en-US" sz="2400">
                <a:latin typeface="Verdana" panose="020B0604030504040204" pitchFamily="34" charset="0"/>
              </a:rPr>
              <a:t> Mitigation &amp; Prevention </a:t>
            </a:r>
          </a:p>
        </p:txBody>
      </p:sp>
      <p:pic>
        <p:nvPicPr>
          <p:cNvPr id="9225" name="Picture 4" descr="C:\Documents and Settings\stlane\My Documents\emergency pix\response cyc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33600"/>
            <a:ext cx="29718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Box 9"/>
          <p:cNvSpPr txBox="1">
            <a:spLocks noChangeArrowheads="1"/>
          </p:cNvSpPr>
          <p:nvPr/>
        </p:nvSpPr>
        <p:spPr bwMode="auto">
          <a:xfrm>
            <a:off x="4876800" y="1981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t>Cyclic in Nature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533400" y="381000"/>
            <a:ext cx="5181600" cy="457200"/>
          </a:xfrm>
        </p:spPr>
        <p:txBody>
          <a:bodyPr/>
          <a:lstStyle/>
          <a:p>
            <a:pPr eaLnBrk="1" hangingPunct="1"/>
            <a:r>
              <a:rPr lang="en-US" altLang="en-US" sz="2000">
                <a:solidFill>
                  <a:schemeClr val="bg1"/>
                </a:solidFill>
                <a:latin typeface="Verdana" panose="020B0604030504040204" pitchFamily="34" charset="0"/>
              </a:rPr>
              <a:t>Incident Command System: EMS</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70</a:t>
            </a:r>
          </a:p>
        </p:txBody>
      </p:sp>
      <p:sp>
        <p:nvSpPr>
          <p:cNvPr id="7373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3737" name="Picture 9" descr="C:\Documents and Settings\stlane\My Documents\My Pictures\responseCh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143000"/>
            <a:ext cx="50800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Special Support</a:t>
            </a:r>
            <a:endParaRPr lang="en-US" altLang="en-US" sz="2800">
              <a:solidFill>
                <a:schemeClr val="bg1"/>
              </a:solidFill>
              <a:latin typeface="Verdana" panose="020B0604030504040204" pitchFamily="34" charset="0"/>
            </a:endParaRP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71</a:t>
            </a:r>
          </a:p>
        </p:txBody>
      </p:sp>
      <p:sp>
        <p:nvSpPr>
          <p:cNvPr id="7475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7476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4762" name="Picture 2" descr="C:\Documents and Settings\stlane\My Documents\emergency pix\MP9004222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438400"/>
            <a:ext cx="4324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3" name="Rectangle 11"/>
          <p:cNvSpPr>
            <a:spLocks noChangeArrowheads="1"/>
          </p:cNvSpPr>
          <p:nvPr/>
        </p:nvSpPr>
        <p:spPr bwMode="auto">
          <a:xfrm>
            <a:off x="457200" y="1905000"/>
            <a:ext cx="3124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Can you obtain?</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Will other agencies need to support?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What if the special units suffer an incident?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Water Emergencies</a:t>
            </a:r>
            <a:endParaRPr lang="en-US" altLang="en-US" sz="2800">
              <a:solidFill>
                <a:schemeClr val="bg1"/>
              </a:solidFill>
              <a:latin typeface="Verdana" panose="020B0604030504040204" pitchFamily="34" charset="0"/>
            </a:endParaRP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72</a:t>
            </a:r>
          </a:p>
        </p:txBody>
      </p:sp>
      <p:sp>
        <p:nvSpPr>
          <p:cNvPr id="757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757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2"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5786" name="Picture 2" descr="C:\Documents and Settings\stlane\My Documents\emergency pix\waves flood su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3716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2" descr="C:\Documents and Settings\stlane\My Documents\emergency pix\house in sur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81400"/>
            <a:ext cx="2857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Rectangle 12"/>
          <p:cNvSpPr>
            <a:spLocks noChangeArrowheads="1"/>
          </p:cNvSpPr>
          <p:nvPr/>
        </p:nvSpPr>
        <p:spPr bwMode="auto">
          <a:xfrm>
            <a:off x="304800" y="1371600"/>
            <a:ext cx="457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If you’re near water, you’ll need:</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Rescue means</a:t>
            </a:r>
          </a:p>
          <a:p>
            <a:pPr eaLnBrk="1" hangingPunct="1">
              <a:buFont typeface="Wingdings" panose="05000000000000000000" pitchFamily="2" charset="2"/>
              <a:buChar char="v"/>
            </a:pPr>
            <a:r>
              <a:rPr lang="en-US" altLang="en-US" sz="2400">
                <a:latin typeface="Verdana" panose="020B0604030504040204" pitchFamily="34" charset="0"/>
              </a:rPr>
              <a:t>Personal protection (PFDs)</a:t>
            </a:r>
          </a:p>
          <a:p>
            <a:pPr eaLnBrk="1" hangingPunct="1">
              <a:buFont typeface="Wingdings" panose="05000000000000000000" pitchFamily="2" charset="2"/>
              <a:buChar char="v"/>
            </a:pPr>
            <a:r>
              <a:rPr lang="en-US" altLang="en-US" sz="2400">
                <a:latin typeface="Verdana" panose="020B0604030504040204" pitchFamily="34" charset="0"/>
              </a:rPr>
              <a:t>Alerting means</a:t>
            </a:r>
          </a:p>
          <a:p>
            <a:pPr eaLnBrk="1" hangingPunct="1">
              <a:buFont typeface="Wingdings" panose="05000000000000000000" pitchFamily="2" charset="2"/>
              <a:buChar char="v"/>
            </a:pPr>
            <a:r>
              <a:rPr lang="en-US" altLang="en-US" sz="2400">
                <a:latin typeface="Verdana" panose="020B0604030504040204" pitchFamily="34" charset="0"/>
              </a:rPr>
              <a:t>Transport means</a:t>
            </a:r>
          </a:p>
          <a:p>
            <a:pPr eaLnBrk="1" hangingPunct="1">
              <a:buFont typeface="Wingdings" panose="05000000000000000000" pitchFamily="2" charset="2"/>
              <a:buChar char="v"/>
            </a:pPr>
            <a:r>
              <a:rPr lang="en-US" altLang="en-US" sz="2400">
                <a:latin typeface="Verdana" panose="020B0604030504040204" pitchFamily="34" charset="0"/>
              </a:rPr>
              <a:t>Medical treatment</a:t>
            </a:r>
          </a:p>
          <a:p>
            <a:pPr eaLnBrk="1" hangingPunct="1">
              <a:buFont typeface="Wingdings" panose="05000000000000000000" pitchFamily="2" charset="2"/>
              <a:buChar char="v"/>
            </a:pPr>
            <a:r>
              <a:rPr lang="en-US" altLang="en-US" sz="2400">
                <a:latin typeface="Verdana" panose="020B0604030504040204" pitchFamily="34" charset="0"/>
              </a:rPr>
              <a:t>Relocation center</a:t>
            </a:r>
          </a:p>
          <a:p>
            <a:pPr eaLnBrk="1" hangingPunct="1"/>
            <a:endParaRPr lang="en-US" altLang="en-US" sz="2400">
              <a:latin typeface="Verdana" panose="020B0604030504040204" pitchFamily="34" charset="0"/>
            </a:endParaRPr>
          </a:p>
          <a:p>
            <a:pPr eaLnBrk="1" hangingPunct="1"/>
            <a:r>
              <a:rPr lang="en-US" altLang="en-US" sz="2400">
                <a:solidFill>
                  <a:srgbClr val="0070C0"/>
                </a:solidFill>
                <a:latin typeface="Verdana" panose="020B0604030504040204" pitchFamily="34" charset="0"/>
              </a:rPr>
              <a:t>If you’re near water, you’ll need “Water Stuff”</a:t>
            </a:r>
            <a:r>
              <a:rPr lang="en-US" altLang="en-US">
                <a:solidFill>
                  <a:srgbClr val="0070C0"/>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The Watch</a:t>
            </a:r>
            <a:endParaRPr lang="en-US" altLang="en-US" sz="2800">
              <a:solidFill>
                <a:schemeClr val="bg1"/>
              </a:solidFill>
              <a:latin typeface="Verdana" panose="020B0604030504040204" pitchFamily="34" charset="0"/>
            </a:endParaRP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73</a:t>
            </a:r>
          </a:p>
        </p:txBody>
      </p:sp>
      <p:sp>
        <p:nvSpPr>
          <p:cNvPr id="7680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6809" name="Picture 2" descr="C:\Documents and Settings\stlane\My Documents\emergency pix\hurrica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2954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2" descr="C:\Documents and Settings\stlane\My Documents\emergency pix\lightn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733800"/>
            <a:ext cx="28956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Rectangle 11"/>
          <p:cNvSpPr>
            <a:spLocks noChangeArrowheads="1"/>
          </p:cNvSpPr>
          <p:nvPr/>
        </p:nvSpPr>
        <p:spPr bwMode="auto">
          <a:xfrm>
            <a:off x="685800" y="14478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Review plans while anticipating a weather event.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Determine methods to “secure” the facility against impact.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How will other seasonal weather conditions impact your plan?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The Warning</a:t>
            </a:r>
            <a:endParaRPr lang="en-US" altLang="en-US" sz="2800">
              <a:solidFill>
                <a:schemeClr val="bg1"/>
              </a:solidFill>
              <a:latin typeface="Verdana" panose="020B0604030504040204" pitchFamily="34" charset="0"/>
            </a:endParaRP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74</a:t>
            </a:r>
          </a:p>
        </p:txBody>
      </p:sp>
      <p:sp>
        <p:nvSpPr>
          <p:cNvPr id="7783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7783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7834" name="Picture 2" descr="C:\Documents and Settings\stlane\My Documents\emergency pix\tornad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447800"/>
            <a:ext cx="2857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5" name="Picture 2" descr="C:\Documents and Settings\stlane\My Documents\emergency pix\bldg collaps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3810000"/>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6" name="Rectangle 12"/>
          <p:cNvSpPr>
            <a:spLocks noChangeArrowheads="1"/>
          </p:cNvSpPr>
          <p:nvPr/>
        </p:nvSpPr>
        <p:spPr bwMode="auto">
          <a:xfrm>
            <a:off x="609600" y="19050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Char char="Ø"/>
            </a:pPr>
            <a:r>
              <a:rPr lang="en-US" altLang="en-US" sz="2400">
                <a:latin typeface="Verdana" panose="020B0604030504040204" pitchFamily="34" charset="0"/>
              </a:rPr>
              <a:t>Xenia, Ohio, April 3-4, 1974</a:t>
            </a:r>
          </a:p>
          <a:p>
            <a:pPr algn="ctr" eaLnBrk="1" hangingPunct="1">
              <a:buFont typeface="Wingdings" panose="05000000000000000000" pitchFamily="2" charset="2"/>
              <a:buChar char="Ø"/>
            </a:pPr>
            <a:endParaRPr lang="en-US" altLang="en-US" sz="2400">
              <a:latin typeface="Verdana" panose="020B0604030504040204" pitchFamily="34" charset="0"/>
            </a:endParaRPr>
          </a:p>
          <a:p>
            <a:pPr algn="ctr" eaLnBrk="1" hangingPunct="1">
              <a:buFont typeface="Wingdings" panose="05000000000000000000" pitchFamily="2" charset="2"/>
              <a:buChar char="Ø"/>
            </a:pPr>
            <a:endParaRPr lang="en-US" altLang="en-US" sz="2400">
              <a:latin typeface="Verdana" panose="020B0604030504040204" pitchFamily="34" charset="0"/>
            </a:endParaRPr>
          </a:p>
          <a:p>
            <a:pPr algn="ctr" eaLnBrk="1" hangingPunct="1">
              <a:buFont typeface="Wingdings" panose="05000000000000000000" pitchFamily="2" charset="2"/>
              <a:buChar char="Ø"/>
            </a:pPr>
            <a:endParaRPr lang="en-US" altLang="en-US" sz="2400">
              <a:latin typeface="Verdana" panose="020B0604030504040204" pitchFamily="34" charset="0"/>
            </a:endParaRPr>
          </a:p>
          <a:p>
            <a:pPr algn="ctr" eaLnBrk="1" hangingPunct="1">
              <a:buFont typeface="Wingdings" panose="05000000000000000000" pitchFamily="2" charset="2"/>
              <a:buChar char="Ø"/>
            </a:pPr>
            <a:endParaRPr lang="en-US" altLang="en-US" sz="2400">
              <a:latin typeface="Verdana" panose="020B0604030504040204" pitchFamily="34" charset="0"/>
            </a:endParaRPr>
          </a:p>
          <a:p>
            <a:pPr algn="ctr" eaLnBrk="1" hangingPunct="1">
              <a:buFont typeface="Wingdings" panose="05000000000000000000" pitchFamily="2" charset="2"/>
              <a:buChar char="Ø"/>
            </a:pPr>
            <a:endParaRPr lang="en-US" altLang="en-US" sz="2400">
              <a:latin typeface="Verdana" panose="020B0604030504040204" pitchFamily="34" charset="0"/>
            </a:endParaRPr>
          </a:p>
          <a:p>
            <a:pPr algn="ctr" eaLnBrk="1" hangingPunct="1">
              <a:buFont typeface="Wingdings" panose="05000000000000000000" pitchFamily="2" charset="2"/>
              <a:buChar char="Ø"/>
            </a:pPr>
            <a:r>
              <a:rPr lang="en-US" altLang="en-US" sz="2400">
                <a:latin typeface="Verdana" panose="020B0604030504040204" pitchFamily="34" charset="0"/>
              </a:rPr>
              <a:t>The Impact Results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Disruption</a:t>
            </a:r>
            <a:endParaRPr lang="en-US" altLang="en-US" sz="2800">
              <a:solidFill>
                <a:schemeClr val="bg1"/>
              </a:solidFill>
              <a:latin typeface="Verdana" panose="020B0604030504040204" pitchFamily="34" charset="0"/>
            </a:endParaRP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75</a:t>
            </a:r>
          </a:p>
        </p:txBody>
      </p:sp>
      <p:sp>
        <p:nvSpPr>
          <p:cNvPr id="7885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8857" name="Picture 2" descr="C:\Documents and Settings\stlane\My Documents\emergency pix\downed wires on stre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81200"/>
            <a:ext cx="3733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Rectangle 10"/>
          <p:cNvSpPr>
            <a:spLocks noChangeArrowheads="1"/>
          </p:cNvSpPr>
          <p:nvPr/>
        </p:nvSpPr>
        <p:spPr bwMode="auto">
          <a:xfrm>
            <a:off x="304800" y="16764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What needs to be restored?</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Is this a short-term or long-term event?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Can alternate means be implemented while restoration is being achieved?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Save or Relocate?</a:t>
            </a:r>
            <a:endParaRPr lang="en-US" altLang="en-US" sz="2800">
              <a:solidFill>
                <a:schemeClr val="bg1"/>
              </a:solidFill>
              <a:latin typeface="Verdana" panose="020B0604030504040204" pitchFamily="34" charset="0"/>
            </a:endParaRP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76</a:t>
            </a:r>
          </a:p>
        </p:txBody>
      </p:sp>
      <p:sp>
        <p:nvSpPr>
          <p:cNvPr id="79879"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79880"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79882" name="Picture 2" descr="C:\Documents and Settings\stlane\My Documents\emergency pix\aerial flood 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95400"/>
            <a:ext cx="2667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2" descr="C:\Documents and Settings\stlane\My Documents\emergency pix\evening flood pictu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10000"/>
            <a:ext cx="2809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4" name="Rectangle 12"/>
          <p:cNvSpPr>
            <a:spLocks noChangeArrowheads="1"/>
          </p:cNvSpPr>
          <p:nvPr/>
        </p:nvSpPr>
        <p:spPr bwMode="auto">
          <a:xfrm>
            <a:off x="4038600" y="17526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What event level?</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Long-term?</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Effects on persons and the economy?</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Recovery? </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How long?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Infrastructure?</a:t>
            </a:r>
            <a:endParaRPr lang="en-US" altLang="en-US" sz="2800">
              <a:solidFill>
                <a:schemeClr val="bg1"/>
              </a:solidFill>
              <a:latin typeface="Verdana" panose="020B0604030504040204" pitchFamily="34" charset="0"/>
            </a:endParaRP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77</a:t>
            </a:r>
          </a:p>
        </p:txBody>
      </p:sp>
      <p:sp>
        <p:nvSpPr>
          <p:cNvPr id="80903"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80905" name="Picture 2" descr="C:\Documents and Settings\stlane\My Documents\emergency pix\earthquake fiss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676400"/>
            <a:ext cx="2514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8" name="Rectangle 10"/>
          <p:cNvSpPr>
            <a:spLocks noChangeArrowheads="1"/>
          </p:cNvSpPr>
          <p:nvPr/>
        </p:nvSpPr>
        <p:spPr bwMode="auto">
          <a:xfrm>
            <a:off x="762000" y="17526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What’s Plan B?</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Plan C?</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If you have an active plant, how can you maintain operation?</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What’s Plan 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8">
                                            <p:txEl>
                                              <p:pRg st="6" end="6"/>
                                            </p:txEl>
                                          </p:spTgt>
                                        </p:tgtEl>
                                        <p:attrNameLst>
                                          <p:attrName>style.visibility</p:attrName>
                                        </p:attrNameLst>
                                      </p:cBhvr>
                                      <p:to>
                                        <p:strVal val="visible"/>
                                      </p:to>
                                    </p:set>
                                    <p:anim calcmode="lin" valueType="num">
                                      <p:cBhvr additive="base">
                                        <p:cTn id="7" dur="500" fill="hold"/>
                                        <p:tgtEl>
                                          <p:spTgt spid="7885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Infrastructure?</a:t>
            </a:r>
            <a:endParaRPr lang="en-US" altLang="en-US" sz="2800">
              <a:solidFill>
                <a:schemeClr val="bg1"/>
              </a:solidFill>
              <a:latin typeface="Verdana" panose="020B0604030504040204" pitchFamily="34" charset="0"/>
            </a:endParaRP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78</a:t>
            </a:r>
          </a:p>
        </p:txBody>
      </p:sp>
      <p:sp>
        <p:nvSpPr>
          <p:cNvPr id="81927"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81929" name="Rectangle 8"/>
          <p:cNvSpPr>
            <a:spLocks noChangeArrowheads="1"/>
          </p:cNvSpPr>
          <p:nvPr/>
        </p:nvSpPr>
        <p:spPr bwMode="auto">
          <a:xfrm>
            <a:off x="4953000" y="1295400"/>
            <a:ext cx="3505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Consider the Katrina flooding:</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Roads gone!</a:t>
            </a:r>
          </a:p>
          <a:p>
            <a:pPr eaLnBrk="1" hangingPunct="1">
              <a:buFont typeface="Wingdings" panose="05000000000000000000" pitchFamily="2" charset="2"/>
              <a:buChar char="§"/>
            </a:pPr>
            <a:r>
              <a:rPr lang="en-US" altLang="en-US" sz="2400">
                <a:latin typeface="Verdana" panose="020B0604030504040204" pitchFamily="34" charset="0"/>
              </a:rPr>
              <a:t>Businesses gone!</a:t>
            </a:r>
          </a:p>
          <a:p>
            <a:pPr eaLnBrk="1" hangingPunct="1">
              <a:buFont typeface="Wingdings" panose="05000000000000000000" pitchFamily="2" charset="2"/>
              <a:buChar char="§"/>
            </a:pPr>
            <a:r>
              <a:rPr lang="en-US" altLang="en-US" sz="2400">
                <a:latin typeface="Verdana" panose="020B0604030504040204" pitchFamily="34" charset="0"/>
              </a:rPr>
              <a:t>Work force gone!</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What external impacts do you need to guard against?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Can you?!</a:t>
            </a:r>
          </a:p>
        </p:txBody>
      </p:sp>
      <p:pic>
        <p:nvPicPr>
          <p:cNvPr id="81930" name="Picture 2" descr="C:\Documents and Settings\stlane\My Documents\emergency pix\flooded tr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36750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Borrowing from History</a:t>
            </a:r>
            <a:endParaRPr lang="en-US" altLang="en-US" sz="2800">
              <a:solidFill>
                <a:schemeClr val="bg1"/>
              </a:solidFill>
              <a:latin typeface="Verdana" panose="020B0604030504040204" pitchFamily="34" charset="0"/>
            </a:endParaRP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79</a:t>
            </a:r>
          </a:p>
        </p:txBody>
      </p:sp>
      <p:sp>
        <p:nvSpPr>
          <p:cNvPr id="8295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82953" name="Rectangle 10"/>
          <p:cNvSpPr>
            <a:spLocks noChangeArrowheads="1"/>
          </p:cNvSpPr>
          <p:nvPr/>
        </p:nvSpPr>
        <p:spPr bwMode="auto">
          <a:xfrm>
            <a:off x="457200" y="1524000"/>
            <a:ext cx="3352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What emergency response needs were determined due to this event?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Can your facility “buy into” procedures developed by this agency?</a:t>
            </a:r>
          </a:p>
        </p:txBody>
      </p:sp>
      <p:pic>
        <p:nvPicPr>
          <p:cNvPr id="82954" name="Picture 11" descr="C:\Documents and Settings\stlane\My Documents\My Pictures\ph_three_mile_island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524000"/>
            <a:ext cx="47625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0245"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a:t>
            </a:r>
          </a:p>
        </p:txBody>
      </p:sp>
      <p:sp>
        <p:nvSpPr>
          <p:cNvPr id="10246" name="Rectangle 2"/>
          <p:cNvSpPr>
            <a:spLocks noGrp="1" noChangeArrowheads="1"/>
          </p:cNvSpPr>
          <p:nvPr>
            <p:ph type="ctrTitle"/>
          </p:nvPr>
        </p:nvSpPr>
        <p:spPr>
          <a:xfrm>
            <a:off x="533400" y="457200"/>
            <a:ext cx="5181600" cy="381000"/>
          </a:xfrm>
        </p:spPr>
        <p:txBody>
          <a:bodyPr/>
          <a:lstStyle/>
          <a:p>
            <a:pPr eaLnBrk="1" hangingPunct="1"/>
            <a:r>
              <a:rPr lang="en-US" altLang="en-US" sz="2000">
                <a:solidFill>
                  <a:schemeClr val="bg1"/>
                </a:solidFill>
                <a:latin typeface="Verdana" panose="020B0604030504040204" pitchFamily="34" charset="0"/>
              </a:rPr>
              <a:t>Emergency Management Methods</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10248" name="Rectangle 7"/>
          <p:cNvSpPr>
            <a:spLocks noChangeArrowheads="1"/>
          </p:cNvSpPr>
          <p:nvPr/>
        </p:nvSpPr>
        <p:spPr bwMode="auto">
          <a:xfrm>
            <a:off x="304800" y="1371600"/>
            <a:ext cx="8305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buFont typeface="Wingdings" panose="05000000000000000000" pitchFamily="2" charset="2"/>
              <a:buChar char="§"/>
            </a:pPr>
            <a:r>
              <a:rPr lang="en-US" altLang="en-US" sz="2400">
                <a:latin typeface="Verdana" panose="020B0604030504040204" pitchFamily="34" charset="0"/>
              </a:rPr>
              <a:t>IEMS (Integrated Emergency Management System)</a:t>
            </a:r>
          </a:p>
          <a:p>
            <a:pPr eaLnBrk="1" hangingPunct="1">
              <a:lnSpc>
                <a:spcPct val="90000"/>
              </a:lnSpc>
              <a:buFont typeface="Wingdings" panose="05000000000000000000" pitchFamily="2" charset="2"/>
              <a:buChar char="§"/>
            </a:pPr>
            <a:r>
              <a:rPr lang="en-US" altLang="en-US" sz="2400">
                <a:latin typeface="Verdana" panose="020B0604030504040204" pitchFamily="34" charset="0"/>
              </a:rPr>
              <a:t>ICS (Incident Command System)</a:t>
            </a:r>
          </a:p>
        </p:txBody>
      </p:sp>
      <p:pic>
        <p:nvPicPr>
          <p:cNvPr id="10249" name="Picture 10" descr="C:\Documents and Settings\stlane\My Documents\My Pictures\ema_cyc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14600"/>
            <a:ext cx="31146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Downed Aircraft Incidents</a:t>
            </a:r>
            <a:endParaRPr lang="en-US" altLang="en-US" sz="2800">
              <a:solidFill>
                <a:schemeClr val="bg1"/>
              </a:solidFill>
              <a:latin typeface="Verdana" panose="020B0604030504040204" pitchFamily="34" charset="0"/>
            </a:endParaRP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80</a:t>
            </a:r>
          </a:p>
        </p:txBody>
      </p:sp>
      <p:sp>
        <p:nvSpPr>
          <p:cNvPr id="8397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8397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81930" name="Rectangle 9"/>
          <p:cNvSpPr>
            <a:spLocks noChangeArrowheads="1"/>
          </p:cNvSpPr>
          <p:nvPr/>
        </p:nvSpPr>
        <p:spPr bwMode="auto">
          <a:xfrm>
            <a:off x="5791200" y="1676400"/>
            <a:ext cx="2819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“This can never happen here!”</a:t>
            </a:r>
          </a:p>
          <a:p>
            <a:pPr eaLnBrk="1" hangingPunct="1"/>
            <a:r>
              <a:rPr lang="en-US" altLang="en-US" sz="2400">
                <a:latin typeface="Verdana" panose="020B0604030504040204" pitchFamily="34" charset="0"/>
              </a:rPr>
              <a:t>Beware of emphatic statements like this.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Somebody also said the Titanic couldn’t sink!!</a:t>
            </a:r>
          </a:p>
        </p:txBody>
      </p:sp>
      <p:pic>
        <p:nvPicPr>
          <p:cNvPr id="83979" name="Picture 12" descr="C:\Documents and Settings\stlane\My Documents\My Pictures\plane-crash-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48196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81930">
                                            <p:txEl>
                                              <p:pRg st="3" end="3"/>
                                            </p:txEl>
                                          </p:spTgt>
                                        </p:tgtEl>
                                        <p:attrNameLst>
                                          <p:attrName>style.visibility</p:attrName>
                                        </p:attrNameLst>
                                      </p:cBhvr>
                                      <p:to>
                                        <p:strVal val="visible"/>
                                      </p:to>
                                    </p:set>
                                    <p:animEffect transition="in" filter="slide(fromBottom)">
                                      <p:cBhvr>
                                        <p:cTn id="7" dur="500"/>
                                        <p:tgtEl>
                                          <p:spTgt spid="819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Possibilities</a:t>
            </a:r>
            <a:endParaRPr lang="en-US" altLang="en-US" sz="2800">
              <a:solidFill>
                <a:schemeClr val="bg1"/>
              </a:solidFill>
              <a:latin typeface="Verdana" panose="020B0604030504040204" pitchFamily="34" charset="0"/>
            </a:endParaRP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81</a:t>
            </a:r>
          </a:p>
        </p:txBody>
      </p:sp>
      <p:sp>
        <p:nvSpPr>
          <p:cNvPr id="84999"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85001" name="Picture 2" descr="C:\Documents and Settings\stlane\My Documents\My Pictures\emergency pix\aircraft flight paths.jpg"/>
          <p:cNvPicPr>
            <a:picLocks noChangeAspect="1" noChangeArrowheads="1"/>
          </p:cNvPicPr>
          <p:nvPr/>
        </p:nvPicPr>
        <p:blipFill>
          <a:blip r:embed="rId5">
            <a:extLst>
              <a:ext uri="{28A0092B-C50C-407E-A947-70E740481C1C}">
                <a14:useLocalDpi xmlns:a14="http://schemas.microsoft.com/office/drawing/2010/main" val="0"/>
              </a:ext>
            </a:extLst>
          </a:blip>
          <a:srcRect t="4741" b="5185"/>
          <a:stretch>
            <a:fillRect/>
          </a:stretch>
        </p:blipFill>
        <p:spPr bwMode="auto">
          <a:xfrm>
            <a:off x="4648200" y="2057400"/>
            <a:ext cx="42862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Rectangle 10"/>
          <p:cNvSpPr>
            <a:spLocks noChangeArrowheads="1"/>
          </p:cNvSpPr>
          <p:nvPr/>
        </p:nvSpPr>
        <p:spPr bwMode="auto">
          <a:xfrm>
            <a:off x="685800" y="1828800"/>
            <a:ext cx="3276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Aircraft flight paths over the United States.</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The volume of flights indicates the possibility of a downed aircraft incident just about anywhere</a:t>
            </a:r>
            <a:r>
              <a:rPr lang="en-US" altLang="en-US"/>
              <a:t>.</a:t>
            </a:r>
          </a:p>
        </p:txBody>
      </p:sp>
      <p:sp>
        <p:nvSpPr>
          <p:cNvPr id="12" name="Right Arrow 11"/>
          <p:cNvSpPr/>
          <p:nvPr/>
        </p:nvSpPr>
        <p:spPr>
          <a:xfrm>
            <a:off x="2590800" y="2743200"/>
            <a:ext cx="19050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Escalating Events</a:t>
            </a:r>
            <a:endParaRPr lang="en-US" altLang="en-US" sz="2800">
              <a:solidFill>
                <a:schemeClr val="bg1"/>
              </a:solidFill>
              <a:latin typeface="Verdana" panose="020B0604030504040204" pitchFamily="34" charset="0"/>
            </a:endParaRP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82</a:t>
            </a:r>
          </a:p>
        </p:txBody>
      </p:sp>
      <p:sp>
        <p:nvSpPr>
          <p:cNvPr id="86023"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86025" name="Picture 5" descr="C:\Documents and Settings\stlane\My Documents\emergency pix\tanker fire spi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895600"/>
            <a:ext cx="32385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6" name="Picture 2" descr="C:\Documents and Settings\stlane\My Documents\emergency pix\overturned tanker in win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8956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7" name="Rectangle 11"/>
          <p:cNvSpPr>
            <a:spLocks noChangeArrowheads="1"/>
          </p:cNvSpPr>
          <p:nvPr/>
        </p:nvSpPr>
        <p:spPr bwMode="auto">
          <a:xfrm>
            <a:off x="974725" y="1828800"/>
            <a:ext cx="223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Verdana" panose="020B0604030504040204" pitchFamily="34" charset="0"/>
              </a:rPr>
              <a:t>Could this…</a:t>
            </a:r>
          </a:p>
        </p:txBody>
      </p:sp>
      <p:sp>
        <p:nvSpPr>
          <p:cNvPr id="86028" name="Rectangle 12"/>
          <p:cNvSpPr>
            <a:spLocks noChangeArrowheads="1"/>
          </p:cNvSpPr>
          <p:nvPr/>
        </p:nvSpPr>
        <p:spPr bwMode="auto">
          <a:xfrm>
            <a:off x="5489575" y="1905000"/>
            <a:ext cx="248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Verdana" panose="020B0604030504040204" pitchFamily="34" charset="0"/>
              </a:rPr>
              <a:t>Become this?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Unique Concerns</a:t>
            </a:r>
            <a:endParaRPr lang="en-US" altLang="en-US" sz="2800">
              <a:solidFill>
                <a:schemeClr val="bg1"/>
              </a:solidFill>
              <a:latin typeface="Verdana" panose="020B0604030504040204" pitchFamily="34" charset="0"/>
            </a:endParaRP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83</a:t>
            </a:r>
          </a:p>
        </p:txBody>
      </p:sp>
      <p:sp>
        <p:nvSpPr>
          <p:cNvPr id="8704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87049" name="Picture 2" descr="C:\Documents and Settings\stlane\My Documents\emergency pix\coffi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524000"/>
            <a:ext cx="41449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2" descr="C:\Documents and Settings\stlane\My Documents\emergency pix\tanker explos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524000"/>
            <a:ext cx="38227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TextBox 10"/>
          <p:cNvSpPr txBox="1">
            <a:spLocks noChangeArrowheads="1"/>
          </p:cNvSpPr>
          <p:nvPr/>
        </p:nvSpPr>
        <p:spPr bwMode="auto">
          <a:xfrm>
            <a:off x="1066800" y="48006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t>What would be their impact on your planning needs?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Anti-Terrorism Planning</a:t>
            </a:r>
            <a:endParaRPr lang="en-US" altLang="en-US" sz="2800">
              <a:solidFill>
                <a:schemeClr val="bg1"/>
              </a:solidFill>
              <a:latin typeface="Verdana" panose="020B0604030504040204" pitchFamily="34" charset="0"/>
            </a:endParaRP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84</a:t>
            </a:r>
          </a:p>
        </p:txBody>
      </p:sp>
      <p:sp>
        <p:nvSpPr>
          <p:cNvPr id="8807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8807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88074" name="Rectangle 11"/>
          <p:cNvSpPr>
            <a:spLocks noChangeArrowheads="1"/>
          </p:cNvSpPr>
          <p:nvPr/>
        </p:nvSpPr>
        <p:spPr bwMode="auto">
          <a:xfrm>
            <a:off x="457200" y="20574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sz="2400">
                <a:latin typeface="Verdana" panose="020B0604030504040204" pitchFamily="34" charset="0"/>
              </a:rPr>
              <a:t> Is your industry or locale</a:t>
            </a:r>
          </a:p>
          <a:p>
            <a:pPr eaLnBrk="1" hangingPunct="1"/>
            <a:r>
              <a:rPr lang="en-US" altLang="en-US" sz="2400">
                <a:latin typeface="Verdana" panose="020B0604030504040204" pitchFamily="34" charset="0"/>
              </a:rPr>
              <a:t>   a potential target?</a:t>
            </a:r>
          </a:p>
          <a:p>
            <a:pPr eaLnBrk="1" hangingPunct="1">
              <a:buFont typeface="Wingdings" panose="05000000000000000000" pitchFamily="2" charset="2"/>
              <a:buChar char="Ø"/>
            </a:pPr>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Is such a target close-by?</a:t>
            </a:r>
          </a:p>
          <a:p>
            <a:pPr eaLnBrk="1" hangingPunct="1">
              <a:buFont typeface="Wingdings" panose="05000000000000000000" pitchFamily="2" charset="2"/>
              <a:buChar char="Ø"/>
            </a:pPr>
            <a:endParaRPr lang="en-US" altLang="en-US" sz="2400">
              <a:latin typeface="Verdana" panose="020B0604030504040204" pitchFamily="34" charset="0"/>
            </a:endParaRPr>
          </a:p>
          <a:p>
            <a:pPr eaLnBrk="1" hangingPunct="1">
              <a:buFont typeface="Wingdings" panose="05000000000000000000" pitchFamily="2" charset="2"/>
              <a:buChar char="Ø"/>
            </a:pPr>
            <a:r>
              <a:rPr lang="en-US" altLang="en-US" sz="2400">
                <a:latin typeface="Verdana" panose="020B0604030504040204" pitchFamily="34" charset="0"/>
              </a:rPr>
              <a:t> What unique planning is</a:t>
            </a:r>
          </a:p>
          <a:p>
            <a:pPr eaLnBrk="1" hangingPunct="1"/>
            <a:r>
              <a:rPr lang="en-US" altLang="en-US" sz="2400">
                <a:latin typeface="Verdana" panose="020B0604030504040204" pitchFamily="34" charset="0"/>
              </a:rPr>
              <a:t>    required to preclude or</a:t>
            </a:r>
          </a:p>
          <a:p>
            <a:pPr eaLnBrk="1" hangingPunct="1"/>
            <a:r>
              <a:rPr lang="en-US" altLang="en-US" sz="2400">
                <a:latin typeface="Verdana" panose="020B0604030504040204" pitchFamily="34" charset="0"/>
              </a:rPr>
              <a:t>    minimize such a threat?</a:t>
            </a:r>
          </a:p>
        </p:txBody>
      </p:sp>
      <p:pic>
        <p:nvPicPr>
          <p:cNvPr id="8807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828800"/>
            <a:ext cx="21145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Lessons Learned</a:t>
            </a:r>
            <a:endParaRPr lang="en-US" altLang="en-US" sz="2800">
              <a:solidFill>
                <a:schemeClr val="bg1"/>
              </a:solidFill>
              <a:latin typeface="Verdana" panose="020B0604030504040204" pitchFamily="34" charset="0"/>
            </a:endParaRPr>
          </a:p>
        </p:txBody>
      </p:sp>
      <p:sp>
        <p:nvSpPr>
          <p:cNvPr id="890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890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85</a:t>
            </a:r>
          </a:p>
        </p:txBody>
      </p:sp>
      <p:sp>
        <p:nvSpPr>
          <p:cNvPr id="89095"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89097" name="Picture 2" descr="C:\Documents and Settings\stlane\My Documents\emergency pix\WT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4000"/>
            <a:ext cx="27432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8" name="Picture 11" descr="C:\Documents and Settings\stlane\My Documents\My Pictures\Alfred-P-Murrah-Federal-Building-memorial-service-Oklahoma-C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828800"/>
            <a:ext cx="408463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Mass Casualty Events</a:t>
            </a:r>
            <a:endParaRPr lang="en-US" altLang="en-US" sz="2800">
              <a:solidFill>
                <a:schemeClr val="bg1"/>
              </a:solidFill>
              <a:latin typeface="Verdana" panose="020B0604030504040204" pitchFamily="34" charset="0"/>
            </a:endParaRPr>
          </a:p>
        </p:txBody>
      </p:sp>
      <p:sp>
        <p:nvSpPr>
          <p:cNvPr id="901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01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86</a:t>
            </a:r>
          </a:p>
        </p:txBody>
      </p:sp>
      <p:sp>
        <p:nvSpPr>
          <p:cNvPr id="90119"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90121" name="Picture 2" descr="C:\Documents and Settings\stlane\My Documents\emergency pix\mass casualties on groun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362200"/>
            <a:ext cx="34861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2" name="Rectangle 10"/>
          <p:cNvSpPr>
            <a:spLocks noChangeArrowheads="1"/>
          </p:cNvSpPr>
          <p:nvPr/>
        </p:nvSpPr>
        <p:spPr bwMode="auto">
          <a:xfrm>
            <a:off x="381000" y="2133600"/>
            <a:ext cx="4572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These can result from:</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Terroristic events</a:t>
            </a:r>
          </a:p>
          <a:p>
            <a:pPr eaLnBrk="1" hangingPunct="1">
              <a:buFont typeface="Wingdings" panose="05000000000000000000" pitchFamily="2" charset="2"/>
              <a:buChar char="q"/>
            </a:pPr>
            <a:r>
              <a:rPr lang="en-US" altLang="en-US" sz="2400">
                <a:latin typeface="Verdana" panose="020B0604030504040204" pitchFamily="34" charset="0"/>
              </a:rPr>
              <a:t> Process releases</a:t>
            </a:r>
          </a:p>
          <a:p>
            <a:pPr eaLnBrk="1" hangingPunct="1">
              <a:buFont typeface="Wingdings" panose="05000000000000000000" pitchFamily="2" charset="2"/>
              <a:buChar char="q"/>
            </a:pPr>
            <a:r>
              <a:rPr lang="en-US" altLang="en-US" sz="2400">
                <a:latin typeface="Verdana" panose="020B0604030504040204" pitchFamily="34" charset="0"/>
              </a:rPr>
              <a:t> Transportation accidents</a:t>
            </a:r>
          </a:p>
          <a:p>
            <a:pPr eaLnBrk="1" hangingPunct="1">
              <a:buFont typeface="Wingdings" panose="05000000000000000000" pitchFamily="2" charset="2"/>
              <a:buChar char="q"/>
            </a:pPr>
            <a:r>
              <a:rPr lang="en-US" altLang="en-US" sz="2400">
                <a:latin typeface="Verdana" panose="020B0604030504040204" pitchFamily="34" charset="0"/>
              </a:rPr>
              <a:t> Storage failures</a:t>
            </a:r>
          </a:p>
          <a:p>
            <a:pPr eaLnBrk="1" hangingPunct="1">
              <a:buFont typeface="Wingdings" panose="05000000000000000000" pitchFamily="2" charset="2"/>
              <a:buChar char="q"/>
            </a:pPr>
            <a:r>
              <a:rPr lang="en-US" altLang="en-US" sz="2400">
                <a:latin typeface="Verdana" panose="020B0604030504040204" pitchFamily="34" charset="0"/>
              </a:rPr>
              <a:t> Agricultural incidents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Who Responds?</a:t>
            </a:r>
            <a:endParaRPr lang="en-US" altLang="en-US" sz="2800">
              <a:solidFill>
                <a:schemeClr val="bg1"/>
              </a:solidFill>
              <a:latin typeface="Verdana" panose="020B0604030504040204" pitchFamily="34" charset="0"/>
            </a:endParaRPr>
          </a:p>
        </p:txBody>
      </p:sp>
      <p:sp>
        <p:nvSpPr>
          <p:cNvPr id="911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11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87</a:t>
            </a:r>
          </a:p>
        </p:txBody>
      </p:sp>
      <p:sp>
        <p:nvSpPr>
          <p:cNvPr id="9114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91145" name="Rectangle 8"/>
          <p:cNvSpPr>
            <a:spLocks noChangeArrowheads="1"/>
          </p:cNvSpPr>
          <p:nvPr/>
        </p:nvSpPr>
        <p:spPr bwMode="auto">
          <a:xfrm>
            <a:off x="228600" y="2133600"/>
            <a:ext cx="510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sz="2400">
                <a:latin typeface="Verdana" panose="020B0604030504040204" pitchFamily="34" charset="0"/>
              </a:rPr>
              <a:t> Dictated by the event</a:t>
            </a:r>
          </a:p>
          <a:p>
            <a:pPr eaLnBrk="1" hangingPunct="1">
              <a:buFont typeface="Wingdings" panose="05000000000000000000" pitchFamily="2" charset="2"/>
              <a:buChar char="v"/>
            </a:pPr>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Numbers impacted</a:t>
            </a:r>
          </a:p>
          <a:p>
            <a:pPr eaLnBrk="1" hangingPunct="1">
              <a:buFont typeface="Wingdings" panose="05000000000000000000" pitchFamily="2" charset="2"/>
              <a:buChar char="v"/>
            </a:pPr>
            <a:endParaRPr lang="en-US" altLang="en-US" sz="2400">
              <a:latin typeface="Verdana" panose="020B0604030504040204" pitchFamily="34" charset="0"/>
            </a:endParaRPr>
          </a:p>
          <a:p>
            <a:pPr eaLnBrk="1" hangingPunct="1">
              <a:buFont typeface="Wingdings" panose="05000000000000000000" pitchFamily="2" charset="2"/>
              <a:buChar char="v"/>
            </a:pPr>
            <a:r>
              <a:rPr lang="en-US" altLang="en-US" sz="2400">
                <a:latin typeface="Verdana" panose="020B0604030504040204" pitchFamily="34" charset="0"/>
              </a:rPr>
              <a:t> Nature of impacting material </a:t>
            </a:r>
          </a:p>
        </p:txBody>
      </p:sp>
      <p:pic>
        <p:nvPicPr>
          <p:cNvPr id="91146" name="Picture 2" descr="C:\Documents and Settings\stlane\My Documents\emergency pix\HM team w gurn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295400"/>
            <a:ext cx="2857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7" name="Picture 2" descr="C:\Documents and Settings\stlane\My Documents\emergency pix\em field hospit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8862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Recovery</a:t>
            </a:r>
          </a:p>
        </p:txBody>
      </p:sp>
      <p:sp>
        <p:nvSpPr>
          <p:cNvPr id="921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21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88</a:t>
            </a:r>
          </a:p>
        </p:txBody>
      </p:sp>
      <p:sp>
        <p:nvSpPr>
          <p:cNvPr id="92167"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92168"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92170" name="Rectangle 9"/>
          <p:cNvSpPr>
            <a:spLocks noChangeArrowheads="1"/>
          </p:cNvSpPr>
          <p:nvPr/>
        </p:nvSpPr>
        <p:spPr bwMode="auto">
          <a:xfrm>
            <a:off x="4191000" y="1066800"/>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q"/>
            </a:pPr>
            <a:r>
              <a:rPr lang="en-US" altLang="en-US" sz="2400">
                <a:latin typeface="Verdana" panose="020B0604030504040204" pitchFamily="34" charset="0"/>
              </a:rPr>
              <a:t> Sorting it all out.</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Prioritize what must be</a:t>
            </a:r>
          </a:p>
          <a:p>
            <a:pPr eaLnBrk="1" hangingPunct="1"/>
            <a:r>
              <a:rPr lang="en-US" altLang="en-US" sz="2400">
                <a:latin typeface="Verdana" panose="020B0604030504040204" pitchFamily="34" charset="0"/>
              </a:rPr>
              <a:t>   restored </a:t>
            </a:r>
            <a:r>
              <a:rPr lang="en-US" altLang="en-US" sz="2400" u="sng">
                <a:latin typeface="Verdana" panose="020B0604030504040204" pitchFamily="34" charset="0"/>
              </a:rPr>
              <a:t>first.</a:t>
            </a:r>
          </a:p>
          <a:p>
            <a:pPr eaLnBrk="1" hangingPunct="1"/>
            <a:endParaRPr lang="en-US" altLang="en-US" sz="2400" u="sng">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Determine the resources</a:t>
            </a:r>
          </a:p>
          <a:p>
            <a:pPr eaLnBrk="1" hangingPunct="1"/>
            <a:r>
              <a:rPr lang="en-US" altLang="en-US" sz="2400">
                <a:latin typeface="Verdana" panose="020B0604030504040204" pitchFamily="34" charset="0"/>
              </a:rPr>
              <a:t>   required for restoration.</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Schedule &amp; implement.</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Monitor progress.</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q"/>
            </a:pPr>
            <a:r>
              <a:rPr lang="en-US" altLang="en-US" sz="2400">
                <a:latin typeface="Verdana" panose="020B0604030504040204" pitchFamily="34" charset="0"/>
              </a:rPr>
              <a:t> Keep staff advised</a:t>
            </a:r>
            <a:r>
              <a:rPr lang="en-US" altLang="en-US"/>
              <a:t>.</a:t>
            </a:r>
          </a:p>
        </p:txBody>
      </p:sp>
      <p:pic>
        <p:nvPicPr>
          <p:cNvPr id="92171" name="Picture 6" descr="Workers-Construc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370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13" descr="C:\Documents and Settings\stlane\My Documents\My Pictures\shop-vac-96506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295400"/>
            <a:ext cx="25336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Recovery &amp; Planning</a:t>
            </a:r>
          </a:p>
        </p:txBody>
      </p:sp>
      <p:sp>
        <p:nvSpPr>
          <p:cNvPr id="931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31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89</a:t>
            </a:r>
          </a:p>
        </p:txBody>
      </p:sp>
      <p:sp>
        <p:nvSpPr>
          <p:cNvPr id="93191"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93192"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93194" name="Picture 10" descr="C:\Documents and Settings\stlane\My Documents\My Pictures\thCA2C07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447800"/>
            <a:ext cx="34004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5" name="TextBox 11"/>
          <p:cNvSpPr txBox="1">
            <a:spLocks noChangeArrowheads="1"/>
          </p:cNvSpPr>
          <p:nvPr/>
        </p:nvSpPr>
        <p:spPr bwMode="auto">
          <a:xfrm>
            <a:off x="685800" y="16764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0000"/>
                </a:solidFill>
                <a:latin typeface="Verdana" panose="020B0604030504040204" pitchFamily="34" charset="0"/>
              </a:rPr>
              <a:t>When in doubt…</a:t>
            </a:r>
          </a:p>
        </p:txBody>
      </p:sp>
      <p:pic>
        <p:nvPicPr>
          <p:cNvPr id="93196" name="Picture 12" descr="C:\Documents and Settings\stlane\My Documents\My Pictures\it0300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95600"/>
            <a:ext cx="1925638"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7" name="Picture 16" descr="C:\Documents and Settings\stlane\My Documents\My Pictures\it-disaster-recovery-planning-for-dummi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514600"/>
            <a:ext cx="2552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1269" name="Rectangle 19"/>
          <p:cNvSpPr>
            <a:spLocks noChangeArrowheads="1"/>
          </p:cNvSpPr>
          <p:nvPr/>
        </p:nvSpPr>
        <p:spPr bwMode="auto">
          <a:xfrm>
            <a:off x="8077200" y="6019800"/>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a:t>
            </a:r>
          </a:p>
        </p:txBody>
      </p:sp>
      <p:sp>
        <p:nvSpPr>
          <p:cNvPr id="11270" name="Rectangle 2"/>
          <p:cNvSpPr>
            <a:spLocks noGrp="1" noChangeArrowheads="1"/>
          </p:cNvSpPr>
          <p:nvPr>
            <p:ph type="ctrTitle"/>
          </p:nvPr>
        </p:nvSpPr>
        <p:spPr>
          <a:xfrm>
            <a:off x="533400" y="457200"/>
            <a:ext cx="5181600" cy="381000"/>
          </a:xfrm>
        </p:spPr>
        <p:txBody>
          <a:bodyPr/>
          <a:lstStyle/>
          <a:p>
            <a:pPr eaLnBrk="1" hangingPunct="1"/>
            <a:r>
              <a:rPr lang="en-US" altLang="en-US" sz="2800">
                <a:solidFill>
                  <a:schemeClr val="bg1"/>
                </a:solidFill>
                <a:latin typeface="Verdana" panose="020B0604030504040204" pitchFamily="34" charset="0"/>
              </a:rPr>
              <a:t>Plan!</a:t>
            </a: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11272" name="Picture 4" descr="C:\Documents and Settings\stlane\My Documents\emergency pix\action plan checklist.jpg"/>
          <p:cNvPicPr>
            <a:picLocks noChangeAspect="1" noChangeArrowheads="1"/>
          </p:cNvPicPr>
          <p:nvPr/>
        </p:nvPicPr>
        <p:blipFill>
          <a:blip r:embed="rId5">
            <a:extLst>
              <a:ext uri="{28A0092B-C50C-407E-A947-70E740481C1C}">
                <a14:useLocalDpi xmlns:a14="http://schemas.microsoft.com/office/drawing/2010/main" val="0"/>
              </a:ext>
            </a:extLst>
          </a:blip>
          <a:srcRect r="7556"/>
          <a:stretch>
            <a:fillRect/>
          </a:stretch>
        </p:blipFill>
        <p:spPr bwMode="auto">
          <a:xfrm>
            <a:off x="4876800" y="2438400"/>
            <a:ext cx="3810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75" y="1905000"/>
            <a:ext cx="34131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Recovery &amp; Planning</a:t>
            </a:r>
          </a:p>
        </p:txBody>
      </p:sp>
      <p:sp>
        <p:nvSpPr>
          <p:cNvPr id="942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42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90</a:t>
            </a:r>
          </a:p>
        </p:txBody>
      </p:sp>
      <p:sp>
        <p:nvSpPr>
          <p:cNvPr id="9421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94216"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94218" name="Picture 2" descr="C:\Documents and Settings\stlane\My Documents\My Pictures\nfpa_99hb_12__707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471613"/>
            <a:ext cx="3197225"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9" name="Picture 3" descr="C:\Documents and Settings\stlane\My Documents\My Pictures\1561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4478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Mitigation/Prevention</a:t>
            </a:r>
            <a:endParaRPr lang="en-US" altLang="en-US" sz="2800">
              <a:solidFill>
                <a:schemeClr val="bg1"/>
              </a:solidFill>
              <a:latin typeface="Verdana" panose="020B0604030504040204" pitchFamily="34" charset="0"/>
            </a:endParaRPr>
          </a:p>
        </p:txBody>
      </p:sp>
      <p:sp>
        <p:nvSpPr>
          <p:cNvPr id="952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52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91</a:t>
            </a:r>
          </a:p>
        </p:txBody>
      </p:sp>
      <p:sp>
        <p:nvSpPr>
          <p:cNvPr id="95239"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81013" y="13716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95241" name="Rectangle 8"/>
          <p:cNvSpPr>
            <a:spLocks noChangeArrowheads="1"/>
          </p:cNvSpPr>
          <p:nvPr/>
        </p:nvSpPr>
        <p:spPr bwMode="auto">
          <a:xfrm>
            <a:off x="5029200" y="1360488"/>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Verdana" panose="020B0604030504040204" pitchFamily="34" charset="0"/>
              </a:rPr>
              <a:t>Make the most of lessons learned.</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Critique response for fact-finding </a:t>
            </a:r>
            <a:r>
              <a:rPr lang="en-US" altLang="en-US" sz="2400">
                <a:solidFill>
                  <a:srgbClr val="FF0000"/>
                </a:solidFill>
                <a:latin typeface="Verdana" panose="020B0604030504040204" pitchFamily="34" charset="0"/>
              </a:rPr>
              <a:t>NOT</a:t>
            </a:r>
            <a:r>
              <a:rPr lang="en-US" altLang="en-US" sz="2400">
                <a:latin typeface="Verdana" panose="020B0604030504040204" pitchFamily="34" charset="0"/>
              </a:rPr>
              <a:t> fault-finding.</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Determine plan changes and implement.</a:t>
            </a:r>
          </a:p>
          <a:p>
            <a:pPr eaLnBrk="1" hangingPunct="1"/>
            <a:endParaRPr lang="en-US" altLang="en-US" sz="2400">
              <a:latin typeface="Verdana" panose="020B0604030504040204" pitchFamily="34" charset="0"/>
            </a:endParaRPr>
          </a:p>
          <a:p>
            <a:pPr eaLnBrk="1" hangingPunct="1"/>
            <a:r>
              <a:rPr lang="en-US" altLang="en-US" sz="2400">
                <a:latin typeface="Verdana" panose="020B0604030504040204" pitchFamily="34" charset="0"/>
              </a:rPr>
              <a:t>Train staff on changes</a:t>
            </a:r>
            <a:r>
              <a:rPr lang="en-US" altLang="en-US"/>
              <a:t>.</a:t>
            </a:r>
          </a:p>
        </p:txBody>
      </p:sp>
      <p:pic>
        <p:nvPicPr>
          <p:cNvPr id="95242" name="Picture 5" descr="C:\Documents and Settings\stlane\My Documents\emergency pix\briefing ta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42402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rPr>
              <a:t>Continue to Train</a:t>
            </a:r>
            <a:endParaRPr lang="en-US" altLang="en-US" sz="2800">
              <a:solidFill>
                <a:schemeClr val="bg1"/>
              </a:solidFill>
              <a:latin typeface="Verdana" panose="020B0604030504040204" pitchFamily="34" charset="0"/>
            </a:endParaRPr>
          </a:p>
        </p:txBody>
      </p:sp>
      <p:sp>
        <p:nvSpPr>
          <p:cNvPr id="962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62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92</a:t>
            </a:r>
          </a:p>
        </p:txBody>
      </p:sp>
      <p:sp>
        <p:nvSpPr>
          <p:cNvPr id="96263" name="Rectangle 7"/>
          <p:cNvSpPr>
            <a:spLocks noChangeArrowheads="1"/>
          </p:cNvSpPr>
          <p:nvPr/>
        </p:nvSpPr>
        <p:spPr bwMode="auto">
          <a:xfrm>
            <a:off x="8382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sp>
        <p:nvSpPr>
          <p:cNvPr id="96265" name="Rectangle 8"/>
          <p:cNvSpPr>
            <a:spLocks noChangeArrowheads="1"/>
          </p:cNvSpPr>
          <p:nvPr/>
        </p:nvSpPr>
        <p:spPr bwMode="auto">
          <a:xfrm>
            <a:off x="4876800" y="2438400"/>
            <a:ext cx="411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latin typeface="Verdana" panose="020B0604030504040204" pitchFamily="34" charset="0"/>
              </a:rPr>
              <a:t>Train on:</a:t>
            </a:r>
          </a:p>
          <a:p>
            <a:pPr eaLnBrk="1" hangingPunct="1"/>
            <a:endParaRPr lang="en-US" altLang="en-US" sz="2400">
              <a:latin typeface="Verdana" panose="020B0604030504040204" pitchFamily="34" charset="0"/>
            </a:endParaRPr>
          </a:p>
          <a:p>
            <a:pPr eaLnBrk="1" hangingPunct="1">
              <a:buFont typeface="Wingdings" panose="05000000000000000000" pitchFamily="2" charset="2"/>
              <a:buChar char="§"/>
            </a:pPr>
            <a:r>
              <a:rPr lang="en-US" altLang="en-US" sz="2400">
                <a:latin typeface="Verdana" panose="020B0604030504040204" pitchFamily="34" charset="0"/>
              </a:rPr>
              <a:t> Probable events</a:t>
            </a:r>
          </a:p>
          <a:p>
            <a:pPr eaLnBrk="1" hangingPunct="1">
              <a:buFont typeface="Wingdings" panose="05000000000000000000" pitchFamily="2" charset="2"/>
              <a:buChar char="§"/>
            </a:pPr>
            <a:r>
              <a:rPr lang="en-US" altLang="en-US" sz="2400">
                <a:latin typeface="Verdana" panose="020B0604030504040204" pitchFamily="34" charset="0"/>
              </a:rPr>
              <a:t> Possible events</a:t>
            </a:r>
          </a:p>
          <a:p>
            <a:pPr eaLnBrk="1" hangingPunct="1">
              <a:buFont typeface="Wingdings" panose="05000000000000000000" pitchFamily="2" charset="2"/>
              <a:buChar char="§"/>
            </a:pPr>
            <a:r>
              <a:rPr lang="en-US" altLang="en-US" sz="2400">
                <a:latin typeface="Verdana" panose="020B0604030504040204" pitchFamily="34" charset="0"/>
              </a:rPr>
              <a:t> Unique and severe</a:t>
            </a:r>
          </a:p>
          <a:p>
            <a:pPr eaLnBrk="1" hangingPunct="1"/>
            <a:r>
              <a:rPr lang="en-US" altLang="en-US" sz="2400">
                <a:latin typeface="Verdana" panose="020B0604030504040204" pitchFamily="34" charset="0"/>
              </a:rPr>
              <a:t>  events</a:t>
            </a:r>
          </a:p>
        </p:txBody>
      </p:sp>
      <p:pic>
        <p:nvPicPr>
          <p:cNvPr id="96266" name="Picture 2" descr="C:\Documents and Settings\stlane\My Documents\emergency pix\dri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0"/>
            <a:ext cx="39782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7285"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93</a:t>
            </a:r>
          </a:p>
        </p:txBody>
      </p:sp>
      <p:pic>
        <p:nvPicPr>
          <p:cNvPr id="97286" name="Picture 3" descr="C:\Documents and Settings\spakosh\Local Settings\Temporary Internet Files\Content.IE5\EN4RI2PN\MP9004225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581400"/>
            <a:ext cx="3505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txBox="1">
            <a:spLocks/>
          </p:cNvSpPr>
          <p:nvPr/>
        </p:nvSpPr>
        <p:spPr>
          <a:xfrm>
            <a:off x="228600" y="1219200"/>
            <a:ext cx="8763000" cy="4495800"/>
          </a:xfrm>
          <a:prstGeom prst="rect">
            <a:avLst/>
          </a:prstGeom>
        </p:spPr>
        <p:txBody>
          <a:bodyPr/>
          <a:lstStyle/>
          <a:p>
            <a:pPr marL="342900" indent="-342900" algn="ctr">
              <a:spcBef>
                <a:spcPct val="20000"/>
              </a:spcBef>
              <a:defRPr/>
            </a:pPr>
            <a:r>
              <a:rPr lang="en-US" sz="2600" b="1" i="1" kern="0" dirty="0">
                <a:solidFill>
                  <a:srgbClr val="00B050"/>
                </a:solidFill>
                <a:latin typeface="Verdana" pitchFamily="34" charset="0"/>
                <a:cs typeface="+mn-cs"/>
              </a:rPr>
              <a:t>PA</a:t>
            </a:r>
            <a:r>
              <a:rPr lang="en-US" sz="2600" b="1" kern="0" dirty="0">
                <a:latin typeface="Verdana" pitchFamily="34" charset="0"/>
                <a:cs typeface="+mn-cs"/>
              </a:rPr>
              <a:t> </a:t>
            </a:r>
            <a:r>
              <a:rPr lang="en-US" sz="2600" b="1" i="1" kern="0" dirty="0">
                <a:solidFill>
                  <a:srgbClr val="00B050"/>
                </a:solidFill>
                <a:latin typeface="Verdana" pitchFamily="34" charset="0"/>
                <a:cs typeface="+mn-cs"/>
              </a:rPr>
              <a:t>T</a:t>
            </a:r>
            <a:r>
              <a:rPr lang="en-US" sz="2600" b="1" kern="0" dirty="0">
                <a:latin typeface="Verdana" pitchFamily="34" charset="0"/>
                <a:cs typeface="+mn-cs"/>
              </a:rPr>
              <a:t>raining for </a:t>
            </a:r>
            <a:r>
              <a:rPr lang="en-US" sz="2600" b="1" i="1" kern="0" dirty="0">
                <a:solidFill>
                  <a:srgbClr val="00B050"/>
                </a:solidFill>
                <a:latin typeface="Verdana" pitchFamily="34" charset="0"/>
                <a:cs typeface="+mn-cs"/>
              </a:rPr>
              <a:t>H</a:t>
            </a:r>
            <a:r>
              <a:rPr lang="en-US" sz="2600" b="1" kern="0" dirty="0">
                <a:latin typeface="Verdana" pitchFamily="34" charset="0"/>
                <a:cs typeface="+mn-cs"/>
              </a:rPr>
              <a:t>ealth and </a:t>
            </a:r>
            <a:r>
              <a:rPr lang="en-US" sz="2600" b="1" i="1" kern="0" dirty="0">
                <a:solidFill>
                  <a:srgbClr val="00B050"/>
                </a:solidFill>
                <a:latin typeface="Verdana" pitchFamily="34" charset="0"/>
                <a:cs typeface="+mn-cs"/>
              </a:rPr>
              <a:t>S</a:t>
            </a:r>
            <a:r>
              <a:rPr lang="en-US" sz="2600" b="1" kern="0" dirty="0">
                <a:latin typeface="Verdana" pitchFamily="34" charset="0"/>
                <a:cs typeface="+mn-cs"/>
              </a:rPr>
              <a:t>afety</a:t>
            </a:r>
            <a:endParaRPr lang="en-US" sz="2600" kern="0" dirty="0">
              <a:solidFill>
                <a:srgbClr val="00B050"/>
              </a:solidFill>
              <a:latin typeface="Verdana" pitchFamily="34" charset="0"/>
              <a:cs typeface="+mn-cs"/>
            </a:endParaRPr>
          </a:p>
          <a:p>
            <a:pPr marL="342900" indent="-342900" algn="ctr">
              <a:spcBef>
                <a:spcPct val="20000"/>
              </a:spcBef>
              <a:defRPr/>
            </a:pPr>
            <a:r>
              <a:rPr lang="en-US" b="1" i="1" kern="0" dirty="0">
                <a:latin typeface="Verdana" pitchFamily="34" charset="0"/>
                <a:cs typeface="+mn-cs"/>
              </a:rPr>
              <a:t> </a:t>
            </a:r>
            <a:endParaRPr lang="en-US" kern="0" dirty="0">
              <a:latin typeface="Verdana" pitchFamily="34" charset="0"/>
              <a:cs typeface="+mn-cs"/>
            </a:endParaRPr>
          </a:p>
          <a:p>
            <a:pPr marL="342900" indent="-342900">
              <a:spcBef>
                <a:spcPct val="20000"/>
              </a:spcBef>
              <a:defRPr/>
            </a:pPr>
            <a:r>
              <a:rPr lang="en-US" sz="3200" b="1" i="1" kern="0" dirty="0">
                <a:latin typeface="Verdana" pitchFamily="34" charset="0"/>
                <a:cs typeface="+mn-cs"/>
              </a:rPr>
              <a:t>	</a:t>
            </a:r>
            <a:r>
              <a:rPr lang="en-US" sz="2400" b="1" i="1" kern="0" dirty="0">
                <a:solidFill>
                  <a:srgbClr val="00B050"/>
                </a:solidFill>
                <a:latin typeface="Verdana" pitchFamily="34" charset="0"/>
                <a:cs typeface="+mn-cs"/>
              </a:rPr>
              <a:t>PATHS</a:t>
            </a:r>
            <a:r>
              <a:rPr lang="en-US" sz="2400" kern="0" dirty="0">
                <a:latin typeface="Verdana" pitchFamily="34" charset="0"/>
                <a:cs typeface="+mn-cs"/>
              </a:rPr>
              <a:t> is a “no fee” state-wide service providing Pennsylvania employers and employees with coordinated Health and Safety resources through easy access and affordability</a:t>
            </a:r>
          </a:p>
        </p:txBody>
      </p:sp>
      <p:sp>
        <p:nvSpPr>
          <p:cNvPr id="10" name="Title 3"/>
          <p:cNvSpPr txBox="1">
            <a:spLocks/>
          </p:cNvSpPr>
          <p:nvPr/>
        </p:nvSpPr>
        <p:spPr>
          <a:xfrm>
            <a:off x="457200" y="381000"/>
            <a:ext cx="5334000" cy="533400"/>
          </a:xfrm>
          <a:prstGeom prst="rect">
            <a:avLst/>
          </a:prstGeom>
        </p:spPr>
        <p:txBody>
          <a:bodyPr/>
          <a:lstStyle/>
          <a:p>
            <a:pPr algn="ctr">
              <a:defRPr/>
            </a:pPr>
            <a:r>
              <a:rPr lang="en-US" sz="2800" b="1" i="1" kern="0" dirty="0">
                <a:solidFill>
                  <a:srgbClr val="00B050"/>
                </a:solidFill>
                <a:latin typeface="+mj-lt"/>
                <a:ea typeface="+mj-ea"/>
                <a:cs typeface="+mj-cs"/>
              </a:rPr>
              <a:t>PATHS</a:t>
            </a:r>
            <a:br>
              <a:rPr lang="en-US" sz="3600" b="1" i="1" kern="0" dirty="0">
                <a:solidFill>
                  <a:srgbClr val="00B050"/>
                </a:solidFill>
                <a:latin typeface="+mj-lt"/>
                <a:ea typeface="+mj-ea"/>
                <a:cs typeface="+mj-cs"/>
              </a:rPr>
            </a:br>
            <a:br>
              <a:rPr lang="en-US" sz="4400" kern="0" dirty="0">
                <a:latin typeface="+mn-lt"/>
                <a:cs typeface="+mn-cs"/>
              </a:rPr>
            </a:br>
            <a:endParaRPr lang="en-US" sz="4400" kern="0" dirty="0">
              <a:solidFill>
                <a:srgbClr val="00B05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8309"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94</a:t>
            </a:r>
          </a:p>
        </p:txBody>
      </p:sp>
      <p:sp>
        <p:nvSpPr>
          <p:cNvPr id="8" name="Content Placeholder 2"/>
          <p:cNvSpPr txBox="1">
            <a:spLocks/>
          </p:cNvSpPr>
          <p:nvPr/>
        </p:nvSpPr>
        <p:spPr>
          <a:xfrm>
            <a:off x="228600" y="1295400"/>
            <a:ext cx="8610600" cy="4876800"/>
          </a:xfrm>
          <a:prstGeom prst="rect">
            <a:avLst/>
          </a:prstGeom>
        </p:spPr>
        <p:txBody>
          <a:bodyPr/>
          <a:lstStyle/>
          <a:p>
            <a:pPr marL="342900" indent="-342900" algn="ctr">
              <a:spcBef>
                <a:spcPct val="20000"/>
              </a:spcBef>
              <a:defRPr/>
            </a:pPr>
            <a:r>
              <a:rPr lang="en-US" sz="2300" kern="0" dirty="0">
                <a:latin typeface="Verdana" pitchFamily="34" charset="0"/>
                <a:cs typeface="+mn-cs"/>
              </a:rPr>
              <a:t>At the </a:t>
            </a:r>
            <a:r>
              <a:rPr lang="en-US" sz="2300" b="1" i="1" kern="0" dirty="0">
                <a:solidFill>
                  <a:srgbClr val="00B050"/>
                </a:solidFill>
                <a:latin typeface="Verdana" pitchFamily="34" charset="0"/>
                <a:cs typeface="+mn-cs"/>
              </a:rPr>
              <a:t>PATHS</a:t>
            </a:r>
            <a:r>
              <a:rPr lang="en-US" sz="2300" kern="0" dirty="0">
                <a:latin typeface="Verdana" pitchFamily="34" charset="0"/>
                <a:cs typeface="+mn-cs"/>
              </a:rPr>
              <a:t>  Website you can:</a:t>
            </a:r>
          </a:p>
          <a:p>
            <a:pPr marL="342900" indent="-342900">
              <a:spcBef>
                <a:spcPct val="20000"/>
              </a:spcBef>
              <a:defRPr/>
            </a:pPr>
            <a:endParaRPr lang="en-US" sz="1200" kern="0" dirty="0">
              <a:latin typeface="Verdana" pitchFamily="34" charset="0"/>
              <a:cs typeface="+mn-cs"/>
            </a:endParaRPr>
          </a:p>
          <a:p>
            <a:pPr marL="742950" lvl="1" indent="-285750">
              <a:spcBef>
                <a:spcPct val="20000"/>
              </a:spcBef>
              <a:buFont typeface="Wingdings" pitchFamily="2" charset="2"/>
              <a:buChar char="Ø"/>
              <a:defRPr/>
            </a:pPr>
            <a:r>
              <a:rPr lang="en-US" sz="2100" kern="0" dirty="0">
                <a:latin typeface="Verdana" pitchFamily="34" charset="0"/>
                <a:cs typeface="+mn-cs"/>
              </a:rPr>
              <a:t>View . . . Health &amp; Safety Training PowerPoint briefings </a:t>
            </a:r>
          </a:p>
          <a:p>
            <a:pPr marL="742950" lvl="1" indent="-285750">
              <a:spcBef>
                <a:spcPct val="20000"/>
              </a:spcBef>
              <a:defRPr/>
            </a:pPr>
            <a:endParaRPr lang="en-US" sz="2100" kern="0" dirty="0">
              <a:latin typeface="Verdana" pitchFamily="34" charset="0"/>
              <a:cs typeface="+mn-cs"/>
            </a:endParaRPr>
          </a:p>
          <a:p>
            <a:pPr marL="742950" lvl="1" indent="-285750">
              <a:spcBef>
                <a:spcPct val="20000"/>
              </a:spcBef>
              <a:buFont typeface="Wingdings" pitchFamily="2" charset="2"/>
              <a:buChar char="Ø"/>
              <a:defRPr/>
            </a:pPr>
            <a:r>
              <a:rPr lang="en-US" sz="2100" kern="0" dirty="0">
                <a:latin typeface="Verdana" pitchFamily="34" charset="0"/>
                <a:cs typeface="+mn-cs"/>
              </a:rPr>
              <a:t>Access “Safety Talks” (Toolbox Talks) </a:t>
            </a:r>
          </a:p>
          <a:p>
            <a:pPr marL="742950" lvl="1" indent="-285750">
              <a:spcBef>
                <a:spcPct val="20000"/>
              </a:spcBef>
              <a:defRPr/>
            </a:pPr>
            <a:endParaRPr lang="en-US" sz="2100" kern="0" dirty="0">
              <a:latin typeface="Verdana" pitchFamily="34" charset="0"/>
              <a:cs typeface="+mn-cs"/>
            </a:endParaRPr>
          </a:p>
          <a:p>
            <a:pPr marL="742950" lvl="1" indent="-285750">
              <a:spcBef>
                <a:spcPct val="20000"/>
              </a:spcBef>
              <a:buFont typeface="Wingdings" pitchFamily="2" charset="2"/>
              <a:buChar char="Ø"/>
              <a:defRPr/>
            </a:pPr>
            <a:r>
              <a:rPr lang="en-US" sz="2100" kern="0" dirty="0">
                <a:latin typeface="Verdana" pitchFamily="34" charset="0"/>
                <a:cs typeface="+mn-cs"/>
              </a:rPr>
              <a:t>Review . . . Course descriptions, objectives, and schedules</a:t>
            </a:r>
          </a:p>
          <a:p>
            <a:pPr marL="742950" lvl="1" indent="-285750">
              <a:spcBef>
                <a:spcPct val="20000"/>
              </a:spcBef>
              <a:defRPr/>
            </a:pPr>
            <a:endParaRPr lang="en-US" sz="2100" kern="0" dirty="0">
              <a:latin typeface="Verdana" pitchFamily="34" charset="0"/>
              <a:cs typeface="+mn-cs"/>
            </a:endParaRPr>
          </a:p>
          <a:p>
            <a:pPr marL="742950" lvl="1" indent="-285750">
              <a:spcBef>
                <a:spcPct val="20000"/>
              </a:spcBef>
              <a:buFont typeface="Wingdings" pitchFamily="2" charset="2"/>
              <a:buChar char="Ø"/>
              <a:defRPr/>
            </a:pPr>
            <a:r>
              <a:rPr lang="en-US" sz="2100" kern="0" dirty="0">
                <a:latin typeface="Verdana" pitchFamily="34" charset="0"/>
                <a:cs typeface="+mn-cs"/>
              </a:rPr>
              <a:t>Employers can register online to participate in webinars and training sessions. Most sessions are free and are open to everyone</a:t>
            </a:r>
          </a:p>
          <a:p>
            <a:pPr marL="342900" indent="-342900">
              <a:spcBef>
                <a:spcPct val="20000"/>
              </a:spcBef>
              <a:defRPr/>
            </a:pPr>
            <a:endParaRPr lang="en-US" sz="2100" kern="0" dirty="0">
              <a:latin typeface="+mn-lt"/>
              <a:cs typeface="+mn-cs"/>
            </a:endParaRPr>
          </a:p>
        </p:txBody>
      </p:sp>
      <p:sp>
        <p:nvSpPr>
          <p:cNvPr id="9" name="Title 3"/>
          <p:cNvSpPr txBox="1">
            <a:spLocks/>
          </p:cNvSpPr>
          <p:nvPr/>
        </p:nvSpPr>
        <p:spPr>
          <a:xfrm>
            <a:off x="457200" y="381000"/>
            <a:ext cx="5334000" cy="533400"/>
          </a:xfrm>
          <a:prstGeom prst="rect">
            <a:avLst/>
          </a:prstGeom>
        </p:spPr>
        <p:txBody>
          <a:bodyPr/>
          <a:lstStyle/>
          <a:p>
            <a:pPr algn="ctr">
              <a:defRPr/>
            </a:pPr>
            <a:r>
              <a:rPr lang="en-US" sz="2800" b="1" i="1" kern="0" dirty="0">
                <a:solidFill>
                  <a:srgbClr val="00B050"/>
                </a:solidFill>
                <a:latin typeface="+mj-lt"/>
                <a:ea typeface="+mj-ea"/>
                <a:cs typeface="+mj-cs"/>
              </a:rPr>
              <a:t>PATHS</a:t>
            </a:r>
            <a:br>
              <a:rPr lang="en-US" sz="3600" b="1" i="1" kern="0" dirty="0">
                <a:solidFill>
                  <a:srgbClr val="00B050"/>
                </a:solidFill>
                <a:latin typeface="+mj-lt"/>
                <a:ea typeface="+mj-ea"/>
                <a:cs typeface="+mj-cs"/>
              </a:rPr>
            </a:br>
            <a:br>
              <a:rPr lang="en-US" sz="4400" kern="0" dirty="0">
                <a:latin typeface="+mn-lt"/>
                <a:cs typeface="+mn-cs"/>
              </a:rPr>
            </a:br>
            <a:endParaRPr lang="en-US" sz="4400" kern="0" dirty="0">
              <a:solidFill>
                <a:srgbClr val="00B050"/>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heckerboard(across)">
                                      <p:cBhvr>
                                        <p:cTn id="7" dur="500"/>
                                        <p:tgtEl>
                                          <p:spTgt spid="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 calcmode="lin" valueType="num">
                                      <p:cBhvr additive="base">
                                        <p:cTn id="12"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5" presetClass="entr" presetSubtype="0"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 calcmode="lin" valueType="num">
                                      <p:cBhvr>
                                        <p:cTn id="18" dur="500" decel="50000" fill="hold">
                                          <p:stCondLst>
                                            <p:cond delay="0"/>
                                          </p:stCondLst>
                                        </p:cTn>
                                        <p:tgtEl>
                                          <p:spTgt spid="8">
                                            <p:txEl>
                                              <p:pRg st="6" end="6"/>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xEl>
                                              <p:pRg st="6" end="6"/>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xEl>
                                              <p:pRg st="6" end="6"/>
                                            </p:txEl>
                                          </p:spTgt>
                                        </p:tgtEl>
                                        <p:attrNameLst>
                                          <p:attrName>ppt_w</p:attrName>
                                        </p:attrNameLst>
                                      </p:cBhvr>
                                      <p:tavLst>
                                        <p:tav tm="0">
                                          <p:val>
                                            <p:strVal val="#ppt_w*.05"/>
                                          </p:val>
                                        </p:tav>
                                        <p:tav tm="100000">
                                          <p:val>
                                            <p:strVal val="#ppt_w"/>
                                          </p:val>
                                        </p:tav>
                                      </p:tavLst>
                                    </p:anim>
                                    <p:anim calcmode="lin" valueType="num">
                                      <p:cBhvr>
                                        <p:cTn id="21" dur="1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xEl>
                                              <p:pRg st="6" end="6"/>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xEl>
                                              <p:pRg st="6" end="6"/>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xEl>
                                              <p:pRg st="6" end="6"/>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nodeType="click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 from="(-#ppt_w/2)" to="(#ppt_x)" calcmode="lin" valueType="num">
                                      <p:cBhvr>
                                        <p:cTn id="30" dur="600" fill="hold">
                                          <p:stCondLst>
                                            <p:cond delay="0"/>
                                          </p:stCondLst>
                                        </p:cTn>
                                        <p:tgtEl>
                                          <p:spTgt spid="8">
                                            <p:txEl>
                                              <p:pRg st="8" end="8"/>
                                            </p:txEl>
                                          </p:spTgt>
                                        </p:tgtEl>
                                        <p:attrNameLst>
                                          <p:attrName>ppt_x</p:attrName>
                                        </p:attrNameLst>
                                      </p:cBhvr>
                                    </p:anim>
                                    <p:anim from="0" to="-1.0" calcmode="lin" valueType="num">
                                      <p:cBhvr>
                                        <p:cTn id="31" dur="200" decel="50000" autoRev="1" fill="hold">
                                          <p:stCondLst>
                                            <p:cond delay="600"/>
                                          </p:stCondLst>
                                        </p:cTn>
                                        <p:tgtEl>
                                          <p:spTgt spid="8">
                                            <p:txEl>
                                              <p:pRg st="8" end="8"/>
                                            </p:txEl>
                                          </p:spTgt>
                                        </p:tgtEl>
                                        <p:attrNameLst>
                                          <p:attrName>xshear</p:attrName>
                                        </p:attrNameLst>
                                      </p:cBhvr>
                                    </p:anim>
                                    <p:animScale>
                                      <p:cBhvr>
                                        <p:cTn id="32" dur="200" decel="100000" autoRev="1" fill="hold">
                                          <p:stCondLst>
                                            <p:cond delay="600"/>
                                          </p:stCondLst>
                                        </p:cTn>
                                        <p:tgtEl>
                                          <p:spTgt spid="8">
                                            <p:txEl>
                                              <p:pRg st="8" end="8"/>
                                            </p:txEl>
                                          </p:spTgt>
                                        </p:tgtEl>
                                      </p:cBhvr>
                                      <p:from x="100000" y="100000"/>
                                      <p:to x="80000" y="100000"/>
                                    </p:animScale>
                                    <p:anim by="(#ppt_h/3+#ppt_w*0.1)" calcmode="lin" valueType="num">
                                      <p:cBhvr additive="sum">
                                        <p:cTn id="33" dur="200" decel="100000" autoRev="1" fill="hold">
                                          <p:stCondLst>
                                            <p:cond delay="600"/>
                                          </p:stCondLst>
                                        </p:cTn>
                                        <p:tgtEl>
                                          <p:spTgt spid="8">
                                            <p:txEl>
                                              <p:pRg st="8" end="8"/>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9933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95</a:t>
            </a:r>
          </a:p>
        </p:txBody>
      </p:sp>
      <p:sp>
        <p:nvSpPr>
          <p:cNvPr id="8" name="Title 3"/>
          <p:cNvSpPr txBox="1">
            <a:spLocks/>
          </p:cNvSpPr>
          <p:nvPr/>
        </p:nvSpPr>
        <p:spPr>
          <a:xfrm>
            <a:off x="457200" y="381000"/>
            <a:ext cx="5334000" cy="533400"/>
          </a:xfrm>
          <a:prstGeom prst="rect">
            <a:avLst/>
          </a:prstGeom>
        </p:spPr>
        <p:txBody>
          <a:bodyPr/>
          <a:lstStyle/>
          <a:p>
            <a:pPr algn="ctr">
              <a:defRPr/>
            </a:pPr>
            <a:r>
              <a:rPr lang="en-US" sz="2800" b="1" i="1" kern="0" dirty="0">
                <a:solidFill>
                  <a:srgbClr val="00B050"/>
                </a:solidFill>
                <a:latin typeface="+mj-lt"/>
                <a:ea typeface="+mj-ea"/>
                <a:cs typeface="+mj-cs"/>
              </a:rPr>
              <a:t>PATHS</a:t>
            </a:r>
            <a:br>
              <a:rPr lang="en-US" sz="3600" b="1" i="1" kern="0" dirty="0">
                <a:solidFill>
                  <a:srgbClr val="00B050"/>
                </a:solidFill>
                <a:latin typeface="+mj-lt"/>
                <a:ea typeface="+mj-ea"/>
                <a:cs typeface="+mj-cs"/>
              </a:rPr>
            </a:br>
            <a:br>
              <a:rPr lang="en-US" sz="4400" kern="0" dirty="0">
                <a:latin typeface="+mn-lt"/>
                <a:cs typeface="+mn-cs"/>
              </a:rPr>
            </a:br>
            <a:endParaRPr lang="en-US" sz="4400" kern="0" dirty="0">
              <a:solidFill>
                <a:srgbClr val="00B050"/>
              </a:solidFill>
              <a:latin typeface="+mj-lt"/>
              <a:ea typeface="+mj-ea"/>
              <a:cs typeface="+mj-cs"/>
            </a:endParaRPr>
          </a:p>
        </p:txBody>
      </p:sp>
      <p:sp>
        <p:nvSpPr>
          <p:cNvPr id="10" name="Content Placeholder 6"/>
          <p:cNvSpPr txBox="1">
            <a:spLocks/>
          </p:cNvSpPr>
          <p:nvPr/>
        </p:nvSpPr>
        <p:spPr>
          <a:xfrm>
            <a:off x="152400" y="1219200"/>
            <a:ext cx="4419600" cy="4038600"/>
          </a:xfrm>
          <a:prstGeom prst="rect">
            <a:avLst/>
          </a:prstGeom>
        </p:spPr>
        <p:txBody>
          <a:bodyPr/>
          <a:lstStyle/>
          <a:p>
            <a:pPr marL="342900" indent="-342900">
              <a:spcBef>
                <a:spcPct val="20000"/>
              </a:spcBef>
              <a:defRPr/>
            </a:pPr>
            <a:endParaRPr lang="en-US" sz="2400" kern="0" dirty="0">
              <a:latin typeface="Verdana" pitchFamily="34" charset="0"/>
              <a:cs typeface="+mn-cs"/>
            </a:endParaRPr>
          </a:p>
          <a:p>
            <a:pPr marL="342900" indent="-342900" algn="ctr">
              <a:spcBef>
                <a:spcPct val="20000"/>
              </a:spcBef>
              <a:defRPr/>
            </a:pPr>
            <a:r>
              <a:rPr lang="en-US" sz="2400" kern="0" dirty="0">
                <a:latin typeface="Verdana" pitchFamily="34" charset="0"/>
                <a:cs typeface="+mn-cs"/>
              </a:rPr>
              <a:t>To Access </a:t>
            </a:r>
            <a:r>
              <a:rPr lang="en-US" sz="2400" b="1" i="1" kern="0" dirty="0">
                <a:solidFill>
                  <a:srgbClr val="00B050"/>
                </a:solidFill>
                <a:latin typeface="Verdana" pitchFamily="34" charset="0"/>
                <a:cs typeface="+mn-cs"/>
              </a:rPr>
              <a:t>PATHS</a:t>
            </a:r>
          </a:p>
          <a:p>
            <a:pPr marL="342900" indent="-342900" algn="ctr">
              <a:spcBef>
                <a:spcPct val="20000"/>
              </a:spcBef>
              <a:defRPr/>
            </a:pPr>
            <a:endParaRPr lang="en-US" b="1" i="1" kern="0" dirty="0">
              <a:solidFill>
                <a:srgbClr val="00B050"/>
              </a:solidFill>
              <a:latin typeface="Verdana" pitchFamily="34" charset="0"/>
              <a:cs typeface="+mn-cs"/>
            </a:endParaRPr>
          </a:p>
          <a:p>
            <a:pPr marL="342900" indent="-342900" algn="ctr">
              <a:spcBef>
                <a:spcPct val="20000"/>
              </a:spcBef>
              <a:defRPr/>
            </a:pPr>
            <a:r>
              <a:rPr lang="en-US" sz="2200" u="sng" kern="0" dirty="0">
                <a:solidFill>
                  <a:srgbClr val="0000FF"/>
                </a:solidFill>
                <a:latin typeface="Verdana" pitchFamily="34" charset="0"/>
                <a:cs typeface="+mn-cs"/>
              </a:rPr>
              <a:t>www.dli.state.pa.us/PATHS</a:t>
            </a:r>
          </a:p>
          <a:p>
            <a:pPr marL="342900" indent="-342900" algn="ctr">
              <a:spcBef>
                <a:spcPct val="20000"/>
              </a:spcBef>
              <a:defRPr/>
            </a:pPr>
            <a:endParaRPr lang="en-US" b="1" i="1" kern="0" dirty="0">
              <a:solidFill>
                <a:srgbClr val="00B050"/>
              </a:solidFill>
              <a:latin typeface="Verdana" pitchFamily="34" charset="0"/>
              <a:cs typeface="+mn-cs"/>
            </a:endParaRPr>
          </a:p>
          <a:p>
            <a:pPr marL="342900" indent="-342900" algn="ctr">
              <a:spcBef>
                <a:spcPct val="20000"/>
              </a:spcBef>
              <a:defRPr/>
            </a:pPr>
            <a:r>
              <a:rPr lang="en-US" sz="2400" b="1" i="1" kern="0" dirty="0">
                <a:solidFill>
                  <a:srgbClr val="00B050"/>
                </a:solidFill>
                <a:latin typeface="Verdana" pitchFamily="34" charset="0"/>
                <a:cs typeface="+mn-cs"/>
              </a:rPr>
              <a:t>or</a:t>
            </a:r>
          </a:p>
          <a:p>
            <a:pPr marL="342900" indent="-342900">
              <a:spcBef>
                <a:spcPct val="20000"/>
              </a:spcBef>
              <a:defRPr/>
            </a:pPr>
            <a:endParaRPr lang="en-US" b="1" i="1" kern="0" dirty="0">
              <a:solidFill>
                <a:srgbClr val="00B050"/>
              </a:solidFill>
              <a:latin typeface="Verdana" pitchFamily="34" charset="0"/>
              <a:cs typeface="+mn-cs"/>
            </a:endParaRPr>
          </a:p>
          <a:p>
            <a:pPr marL="342900" indent="-342900" algn="ctr">
              <a:spcBef>
                <a:spcPct val="20000"/>
              </a:spcBef>
              <a:defRPr/>
            </a:pPr>
            <a:r>
              <a:rPr lang="en-US" sz="2200" u="sng" kern="0" dirty="0">
                <a:solidFill>
                  <a:srgbClr val="0000FF"/>
                </a:solidFill>
                <a:latin typeface="Verdana" pitchFamily="34" charset="0"/>
                <a:cs typeface="+mn-cs"/>
              </a:rPr>
              <a:t>www.dli.state.pa.us</a:t>
            </a:r>
          </a:p>
          <a:p>
            <a:pPr marL="742950" lvl="1" indent="-285750">
              <a:spcBef>
                <a:spcPct val="20000"/>
              </a:spcBef>
              <a:buFontTx/>
              <a:buChar char="–"/>
              <a:defRPr/>
            </a:pPr>
            <a:r>
              <a:rPr lang="en-US" sz="2000" kern="0" dirty="0">
                <a:solidFill>
                  <a:srgbClr val="002060"/>
                </a:solidFill>
                <a:latin typeface="Verdana" pitchFamily="34" charset="0"/>
                <a:cs typeface="+mn-cs"/>
              </a:rPr>
              <a:t>“Workers Compensation” icon</a:t>
            </a:r>
          </a:p>
          <a:p>
            <a:pPr marL="742950" lvl="1" indent="-285750">
              <a:spcBef>
                <a:spcPct val="20000"/>
              </a:spcBef>
              <a:buFontTx/>
              <a:buChar char="–"/>
              <a:defRPr/>
            </a:pPr>
            <a:r>
              <a:rPr lang="en-US" sz="2000" kern="0" dirty="0">
                <a:solidFill>
                  <a:srgbClr val="002060"/>
                </a:solidFill>
                <a:latin typeface="Verdana" pitchFamily="34" charset="0"/>
                <a:cs typeface="+mn-cs"/>
              </a:rPr>
              <a:t>Health &amp; Safety Division</a:t>
            </a:r>
          </a:p>
          <a:p>
            <a:pPr marL="742950" lvl="1" indent="-285750">
              <a:spcBef>
                <a:spcPct val="20000"/>
              </a:spcBef>
              <a:buFontTx/>
              <a:buChar char="–"/>
              <a:defRPr/>
            </a:pPr>
            <a:r>
              <a:rPr lang="en-US" sz="2000" kern="0" dirty="0">
                <a:solidFill>
                  <a:srgbClr val="002060"/>
                </a:solidFill>
                <a:latin typeface="Verdana" pitchFamily="34" charset="0"/>
                <a:cs typeface="+mn-cs"/>
              </a:rPr>
              <a:t>PATHS</a:t>
            </a:r>
          </a:p>
        </p:txBody>
      </p:sp>
      <p:pic>
        <p:nvPicPr>
          <p:cNvPr id="99336" name="Picture 8"/>
          <p:cNvPicPr>
            <a:picLocks noChangeAspect="1" noChangeArrowheads="1"/>
          </p:cNvPicPr>
          <p:nvPr/>
        </p:nvPicPr>
        <p:blipFill>
          <a:blip r:embed="rId5">
            <a:extLst>
              <a:ext uri="{28A0092B-C50C-407E-A947-70E740481C1C}">
                <a14:useLocalDpi xmlns:a14="http://schemas.microsoft.com/office/drawing/2010/main" val="0"/>
              </a:ext>
            </a:extLst>
          </a:blip>
          <a:srcRect l="21028" t="11618" r="22118" b="2827"/>
          <a:stretch>
            <a:fillRect/>
          </a:stretch>
        </p:blipFill>
        <p:spPr bwMode="auto">
          <a:xfrm>
            <a:off x="4419600" y="1066800"/>
            <a:ext cx="43815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0035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96</a:t>
            </a:r>
          </a:p>
        </p:txBody>
      </p:sp>
      <p:pic>
        <p:nvPicPr>
          <p:cNvPr id="100358" name="Picture 7" descr="Classroo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810000"/>
            <a:ext cx="340677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6"/>
          <p:cNvSpPr txBox="1">
            <a:spLocks/>
          </p:cNvSpPr>
          <p:nvPr/>
        </p:nvSpPr>
        <p:spPr>
          <a:xfrm>
            <a:off x="609600" y="1447800"/>
            <a:ext cx="7772400" cy="3810000"/>
          </a:xfrm>
          <a:prstGeom prst="rect">
            <a:avLst/>
          </a:prstGeom>
        </p:spPr>
        <p:txBody>
          <a:bodyPr/>
          <a:lstStyle/>
          <a:p>
            <a:pPr marL="342900" indent="-342900">
              <a:spcBef>
                <a:spcPct val="20000"/>
              </a:spcBef>
              <a:defRPr/>
            </a:pPr>
            <a:r>
              <a:rPr lang="en-US" sz="2400" kern="0" dirty="0">
                <a:latin typeface="Verdana" pitchFamily="34" charset="0"/>
                <a:cs typeface="+mn-cs"/>
              </a:rPr>
              <a:t>To contact a Health &amp; Safety Training Specialist:</a:t>
            </a:r>
          </a:p>
          <a:p>
            <a:pPr marL="342900" indent="-342900">
              <a:spcBef>
                <a:spcPct val="20000"/>
              </a:spcBef>
              <a:defRPr/>
            </a:pPr>
            <a:endParaRPr lang="en-US" sz="1400" kern="0" dirty="0">
              <a:latin typeface="Verdana" pitchFamily="34" charset="0"/>
              <a:cs typeface="+mn-cs"/>
            </a:endParaRPr>
          </a:p>
          <a:p>
            <a:pPr marL="342900" indent="-342900">
              <a:spcBef>
                <a:spcPct val="20000"/>
              </a:spcBef>
              <a:defRPr/>
            </a:pPr>
            <a:r>
              <a:rPr lang="en-US" sz="2400" kern="0" dirty="0">
                <a:latin typeface="Verdana" pitchFamily="34" charset="0"/>
                <a:cs typeface="+mn-cs"/>
              </a:rPr>
              <a:t>Bureau of Workers’ Compensation</a:t>
            </a:r>
          </a:p>
          <a:p>
            <a:pPr marL="342900" indent="-342900">
              <a:spcBef>
                <a:spcPct val="20000"/>
              </a:spcBef>
              <a:defRPr/>
            </a:pPr>
            <a:r>
              <a:rPr lang="en-US" sz="2400" kern="0" dirty="0">
                <a:latin typeface="Verdana" pitchFamily="34" charset="0"/>
                <a:cs typeface="+mn-cs"/>
              </a:rPr>
              <a:t>1171 South Cameron Street Room 324</a:t>
            </a:r>
          </a:p>
          <a:p>
            <a:pPr marL="342900" indent="-342900">
              <a:spcBef>
                <a:spcPct val="20000"/>
              </a:spcBef>
              <a:defRPr/>
            </a:pPr>
            <a:r>
              <a:rPr lang="en-US" sz="2400" kern="0" dirty="0">
                <a:latin typeface="Verdana" pitchFamily="34" charset="0"/>
                <a:cs typeface="+mn-cs"/>
              </a:rPr>
              <a:t>Harrisburg, PA  17104-2501</a:t>
            </a:r>
          </a:p>
          <a:p>
            <a:pPr marL="342900" indent="-342900">
              <a:spcBef>
                <a:spcPct val="20000"/>
              </a:spcBef>
              <a:defRPr/>
            </a:pPr>
            <a:r>
              <a:rPr lang="en-US" sz="2400" kern="0" dirty="0">
                <a:latin typeface="Verdana" pitchFamily="34" charset="0"/>
                <a:cs typeface="+mn-cs"/>
              </a:rPr>
              <a:t>717-772-1635 </a:t>
            </a:r>
          </a:p>
          <a:p>
            <a:pPr marL="342900" indent="-342900">
              <a:spcBef>
                <a:spcPct val="20000"/>
              </a:spcBef>
              <a:defRPr/>
            </a:pPr>
            <a:r>
              <a:rPr lang="en-US" sz="2400" u="sng" kern="0" dirty="0">
                <a:solidFill>
                  <a:srgbClr val="0000FF"/>
                </a:solidFill>
                <a:latin typeface="Verdana" pitchFamily="34" charset="0"/>
                <a:cs typeface="+mn-cs"/>
              </a:rPr>
              <a:t>RA-LI-BWC-PATHS@pa.gov</a:t>
            </a:r>
            <a:r>
              <a:rPr lang="en-US" sz="2400" kern="0" dirty="0">
                <a:latin typeface="Verdana" pitchFamily="34" charset="0"/>
                <a:cs typeface="+mn-cs"/>
              </a:rPr>
              <a:t>  </a:t>
            </a:r>
            <a:r>
              <a:rPr lang="en-US" sz="2400" kern="0" dirty="0">
                <a:latin typeface="+mn-lt"/>
                <a:cs typeface="+mn-cs"/>
              </a:rPr>
              <a:t>     </a:t>
            </a:r>
          </a:p>
        </p:txBody>
      </p:sp>
      <p:sp>
        <p:nvSpPr>
          <p:cNvPr id="10" name="Title 5"/>
          <p:cNvSpPr txBox="1">
            <a:spLocks/>
          </p:cNvSpPr>
          <p:nvPr/>
        </p:nvSpPr>
        <p:spPr>
          <a:xfrm>
            <a:off x="457200" y="381000"/>
            <a:ext cx="5334000" cy="533400"/>
          </a:xfrm>
          <a:prstGeom prst="rect">
            <a:avLst/>
          </a:prstGeom>
        </p:spPr>
        <p:txBody>
          <a:bodyPr/>
          <a:lstStyle/>
          <a:p>
            <a:pPr algn="ctr">
              <a:defRPr/>
            </a:pPr>
            <a:r>
              <a:rPr lang="en-US" sz="2800" kern="0" dirty="0">
                <a:solidFill>
                  <a:schemeClr val="bg1"/>
                </a:solidFill>
                <a:latin typeface="Verdana" pitchFamily="34" charset="0"/>
                <a:ea typeface="+mj-ea"/>
                <a:cs typeface="+mj-cs"/>
              </a:rPr>
              <a:t>Contact Information</a:t>
            </a:r>
          </a:p>
        </p:txBody>
      </p:sp>
      <p:sp>
        <p:nvSpPr>
          <p:cNvPr id="100361" name="Rectangle 1"/>
          <p:cNvSpPr>
            <a:spLocks noChangeArrowheads="1"/>
          </p:cNvSpPr>
          <p:nvPr/>
        </p:nvSpPr>
        <p:spPr bwMode="auto">
          <a:xfrm>
            <a:off x="593725" y="4611688"/>
            <a:ext cx="510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Verdana" panose="020B0604030504040204" pitchFamily="34" charset="0"/>
              </a:rPr>
              <a:t>Like us on Facebook!</a:t>
            </a:r>
            <a:r>
              <a:rPr lang="en-US" altLang="en-US">
                <a:latin typeface="Verdana" panose="020B0604030504040204" pitchFamily="34" charset="0"/>
              </a:rPr>
              <a:t>  - </a:t>
            </a:r>
            <a:r>
              <a:rPr lang="en-US" altLang="en-US" u="sng">
                <a:latin typeface="Verdana" panose="020B0604030504040204" pitchFamily="34" charset="0"/>
                <a:hlinkClick r:id="rId6"/>
              </a:rPr>
              <a:t>https://www.facebook.com/BWCPATHS</a:t>
            </a:r>
            <a:endParaRPr lang="en-US" altLang="en-US">
              <a:latin typeface="Verdana" panose="020B0604030504040204" pitchFamily="34" charset="0"/>
            </a:endParaRPr>
          </a:p>
        </p:txBody>
      </p:sp>
      <p:pic>
        <p:nvPicPr>
          <p:cNvPr id="100362" name="Picture 10" descr="FaceBook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63" y="5257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2"/>
          <p:cNvSpPr>
            <a:spLocks noGrp="1" noChangeArrowheads="1"/>
          </p:cNvSpPr>
          <p:nvPr>
            <p:ph type="ctrTitle"/>
          </p:nvPr>
        </p:nvSpPr>
        <p:spPr>
          <a:xfrm>
            <a:off x="533400" y="381000"/>
            <a:ext cx="5181600" cy="457200"/>
          </a:xfrm>
        </p:spPr>
        <p:txBody>
          <a:bodyPr/>
          <a:lstStyle/>
          <a:p>
            <a:pPr eaLnBrk="1" hangingPunct="1"/>
            <a:r>
              <a:rPr lang="en-US" altLang="en-US" sz="2800">
                <a:solidFill>
                  <a:schemeClr val="bg1"/>
                </a:solidFill>
                <a:latin typeface="Verdana" panose="020B0604030504040204" pitchFamily="34" charset="0"/>
              </a:rPr>
              <a:t>Questions</a:t>
            </a:r>
          </a:p>
        </p:txBody>
      </p:sp>
      <p:sp>
        <p:nvSpPr>
          <p:cNvPr id="1013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PPT-100-01</a:t>
            </a:r>
          </a:p>
        </p:txBody>
      </p:sp>
      <p:sp>
        <p:nvSpPr>
          <p:cNvPr id="1013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400">
                <a:solidFill>
                  <a:schemeClr val="bg1"/>
                </a:solidFill>
                <a:latin typeface="Verdana" panose="020B0604030504040204" pitchFamily="34" charset="0"/>
              </a:rPr>
              <a:t> 97</a:t>
            </a:r>
          </a:p>
        </p:txBody>
      </p:sp>
      <p:sp>
        <p:nvSpPr>
          <p:cNvPr id="101383"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01384" name="Rectangle 8"/>
          <p:cNvSpPr>
            <a:spLocks noChangeArrowheads="1"/>
          </p:cNvSpPr>
          <p:nvPr/>
        </p:nvSpPr>
        <p:spPr bwMode="auto">
          <a:xfrm>
            <a:off x="2362200" y="12192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a:latin typeface="Verdana" panose="020B0604030504040204"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a:lstStyle/>
          <a:p>
            <a:pPr eaLnBrk="0" hangingPunct="0">
              <a:spcBef>
                <a:spcPct val="20000"/>
              </a:spcBef>
              <a:defRPr/>
            </a:pPr>
            <a:endParaRPr lang="en-US" sz="2400" kern="0" dirty="0">
              <a:latin typeface="Verdana" pitchFamily="34" charset="0"/>
              <a:cs typeface="+mn-cs"/>
            </a:endParaRPr>
          </a:p>
        </p:txBody>
      </p:sp>
      <p:pic>
        <p:nvPicPr>
          <p:cNvPr id="101386" name="Picture 4" descr="C:\Documents and Settings\stlane\My Documents\My Pictures\Hg pix\question mark h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76400"/>
            <a:ext cx="21336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plat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2CD3F36-8353-48EE-8263-3D7B26CC6545}"/>
</file>

<file path=customXml/itemProps2.xml><?xml version="1.0" encoding="utf-8"?>
<ds:datastoreItem xmlns:ds="http://schemas.openxmlformats.org/officeDocument/2006/customXml" ds:itemID="{4D2C960B-AA3B-4BFA-B352-1D17F399085F}"/>
</file>

<file path=customXml/itemProps3.xml><?xml version="1.0" encoding="utf-8"?>
<ds:datastoreItem xmlns:ds="http://schemas.openxmlformats.org/officeDocument/2006/customXml" ds:itemID="{ACF850C3-216A-4624-BD77-9BB8B1F8C756}"/>
</file>

<file path=docProps/app.xml><?xml version="1.0" encoding="utf-8"?>
<Properties xmlns="http://schemas.openxmlformats.org/officeDocument/2006/extended-properties" xmlns:vt="http://schemas.openxmlformats.org/officeDocument/2006/docPropsVTypes">
  <Template>Template</Template>
  <TotalTime>1709</TotalTime>
  <Words>6795</Words>
  <Application>Microsoft Office PowerPoint</Application>
  <PresentationFormat>On-screen Show (4:3)</PresentationFormat>
  <Paragraphs>1735</Paragraphs>
  <Slides>97</Slides>
  <Notes>96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97</vt:i4>
      </vt:variant>
    </vt:vector>
  </HeadingPairs>
  <TitlesOfParts>
    <vt:vector size="104" baseType="lpstr">
      <vt:lpstr>Arial</vt:lpstr>
      <vt:lpstr>Calibri</vt:lpstr>
      <vt:lpstr>Verdana</vt:lpstr>
      <vt:lpstr>Wingdings</vt:lpstr>
      <vt:lpstr>Courier New</vt:lpstr>
      <vt:lpstr>Times New Roman</vt:lpstr>
      <vt:lpstr>Template</vt:lpstr>
      <vt:lpstr>Emergency Response Planning</vt:lpstr>
      <vt:lpstr>Generic Emergencies</vt:lpstr>
      <vt:lpstr>Types of Emergencies</vt:lpstr>
      <vt:lpstr>Emergency Management</vt:lpstr>
      <vt:lpstr>Facility Model</vt:lpstr>
      <vt:lpstr>Facility Model </vt:lpstr>
      <vt:lpstr>Emergency Management</vt:lpstr>
      <vt:lpstr>Emergency Management Methods</vt:lpstr>
      <vt:lpstr>Plan!</vt:lpstr>
      <vt:lpstr>Aids to Planning</vt:lpstr>
      <vt:lpstr>Plan Contents</vt:lpstr>
      <vt:lpstr>Plan Contents</vt:lpstr>
      <vt:lpstr>Evaluate Emergency Possibilities</vt:lpstr>
      <vt:lpstr>Hazards by Area</vt:lpstr>
      <vt:lpstr>Emergency Types by Agency</vt:lpstr>
      <vt:lpstr>HazMat Response</vt:lpstr>
      <vt:lpstr>Security</vt:lpstr>
      <vt:lpstr>Develop Command &amp; Control</vt:lpstr>
      <vt:lpstr>Emergency Titles/Duties</vt:lpstr>
      <vt:lpstr>Facility Emergency Team</vt:lpstr>
      <vt:lpstr>Expanding the ICS</vt:lpstr>
      <vt:lpstr>Expanded ICS</vt:lpstr>
      <vt:lpstr>Locate a Facility EOC</vt:lpstr>
      <vt:lpstr>Event Classifications</vt:lpstr>
      <vt:lpstr>Event Classification</vt:lpstr>
      <vt:lpstr>Unusual Event</vt:lpstr>
      <vt:lpstr>Alert</vt:lpstr>
      <vt:lpstr>Site Emergency</vt:lpstr>
      <vt:lpstr>General Emergency</vt:lpstr>
      <vt:lpstr>Communications</vt:lpstr>
      <vt:lpstr>Communications</vt:lpstr>
      <vt:lpstr>Alternate Communications</vt:lpstr>
      <vt:lpstr>Contact Lists &amp; Alternates</vt:lpstr>
      <vt:lpstr>Resource Lists</vt:lpstr>
      <vt:lpstr>Action Plans</vt:lpstr>
      <vt:lpstr>Action Plan Index (Examples)</vt:lpstr>
      <vt:lpstr>Basic Emergency Action Plans</vt:lpstr>
      <vt:lpstr>Checklists</vt:lpstr>
      <vt:lpstr>Continuing Operations</vt:lpstr>
      <vt:lpstr>Command &amp; Control</vt:lpstr>
      <vt:lpstr>Mapping</vt:lpstr>
      <vt:lpstr>Mapping</vt:lpstr>
      <vt:lpstr>Mapping</vt:lpstr>
      <vt:lpstr>Mapping</vt:lpstr>
      <vt:lpstr>Information Logs</vt:lpstr>
      <vt:lpstr>Disruptions</vt:lpstr>
      <vt:lpstr>Protective Actions: Evacuation</vt:lpstr>
      <vt:lpstr>Protective Actions: Sheltering</vt:lpstr>
      <vt:lpstr>Impacting Off-Site Locations</vt:lpstr>
      <vt:lpstr>Special Considerations</vt:lpstr>
      <vt:lpstr>Where Does A School Go?</vt:lpstr>
      <vt:lpstr>Student Transport</vt:lpstr>
      <vt:lpstr>Elderly/Infirm</vt:lpstr>
      <vt:lpstr>Toddlers and Infants</vt:lpstr>
      <vt:lpstr>Special Friends</vt:lpstr>
      <vt:lpstr>Special Needs</vt:lpstr>
      <vt:lpstr>Rescue</vt:lpstr>
      <vt:lpstr>Livestock</vt:lpstr>
      <vt:lpstr>Community Volunteers</vt:lpstr>
      <vt:lpstr>Community Emergency Response Team</vt:lpstr>
      <vt:lpstr>Existing Agencies</vt:lpstr>
      <vt:lpstr>Train Your Staff</vt:lpstr>
      <vt:lpstr>Train Your Staff</vt:lpstr>
      <vt:lpstr>Kits</vt:lpstr>
      <vt:lpstr>Response</vt:lpstr>
      <vt:lpstr>Fire Emergencies</vt:lpstr>
      <vt:lpstr>Industrial Losses</vt:lpstr>
      <vt:lpstr>Handle Alone or Mutual Aid?</vt:lpstr>
      <vt:lpstr>Medical Emergencies</vt:lpstr>
      <vt:lpstr>Incident Command System: EMS</vt:lpstr>
      <vt:lpstr>Special Support</vt:lpstr>
      <vt:lpstr>Water Emergencies</vt:lpstr>
      <vt:lpstr>The Watch</vt:lpstr>
      <vt:lpstr>The Warning</vt:lpstr>
      <vt:lpstr>Disruption</vt:lpstr>
      <vt:lpstr>Save or Relocate?</vt:lpstr>
      <vt:lpstr>Infrastructure?</vt:lpstr>
      <vt:lpstr>Infrastructure?</vt:lpstr>
      <vt:lpstr>Borrowing from History</vt:lpstr>
      <vt:lpstr>Downed Aircraft Incidents</vt:lpstr>
      <vt:lpstr>Possibilities</vt:lpstr>
      <vt:lpstr>Escalating Events</vt:lpstr>
      <vt:lpstr>Unique Concerns</vt:lpstr>
      <vt:lpstr>Anti-Terrorism Planning</vt:lpstr>
      <vt:lpstr>Lessons Learned</vt:lpstr>
      <vt:lpstr>Mass Casualty Events</vt:lpstr>
      <vt:lpstr>Who Responds?</vt:lpstr>
      <vt:lpstr>Recovery</vt:lpstr>
      <vt:lpstr>Recovery &amp; Planning</vt:lpstr>
      <vt:lpstr>Recovery &amp; Planning</vt:lpstr>
      <vt:lpstr>Mitigation/Prevention</vt:lpstr>
      <vt:lpstr>Continue to Train</vt:lpstr>
      <vt:lpstr>PowerPoint Presentation</vt:lpstr>
      <vt:lpstr>PowerPoint Presentation</vt:lpstr>
      <vt:lpstr>PowerPoint Presentation</vt:lpstr>
      <vt:lpstr>PowerPoint Presentation</vt:lpstr>
      <vt:lpstr>Questions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Emergencies</dc:title>
  <dc:creator>stlane</dc:creator>
  <cp:lastModifiedBy>Tanyia Miller</cp:lastModifiedBy>
  <cp:revision>158</cp:revision>
  <dcterms:created xsi:type="dcterms:W3CDTF">2013-01-14T17:54:10Z</dcterms:created>
  <dcterms:modified xsi:type="dcterms:W3CDTF">2017-03-07T17:58:48Z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21400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