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15.xml" ContentType="application/vnd.openxmlformats-officedocument.presentationml.slide+xml"/>
  <Override PartName="/ppt/slides/slide2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notesSlides/notesSlide13.xml" ContentType="application/vnd.openxmlformats-officedocument.presentationml.notesSlide+xml"/>
  <Override PartName="/ppt/slideLayouts/slideLayout9.xml" ContentType="application/vnd.openxmlformats-officedocument.presentationml.slideLayou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slideLayouts/slideLayout11.xml" ContentType="application/vnd.openxmlformats-officedocument.presentationml.slideLayout+xml"/>
  <Override PartName="/ppt/notesSlides/notesSlide4.xml" ContentType="application/vnd.openxmlformats-officedocument.presentationml.notesSlide+xml"/>
  <Override PartName="/ppt/notesSlides/notesSlide12.xml" ContentType="application/vnd.openxmlformats-officedocument.presentationml.notesSlide+xml"/>
  <Override PartName="/ppt/notesSlides/notesSlide1.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6.xml" ContentType="application/vnd.openxmlformats-officedocument.presentationml.notesSlide+xml"/>
  <Override PartName="/ppt/notesSlides/notesSlide11.xml" ContentType="application/vnd.openxmlformats-officedocument.presentationml.notesSlide+xml"/>
  <Override PartName="/ppt/notesSlides/notesSlide5.xml" ContentType="application/vnd.openxmlformats-officedocument.presentationml.notesSlide+xml"/>
  <Override PartName="/ppt/notesSlides/notesSlide18.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Layouts/slideLayout4.xml" ContentType="application/vnd.openxmlformats-officedocument.presentationml.slideLayout+xml"/>
  <Override PartName="/ppt/notesSlides/notesSlide26.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25.xml" ContentType="application/vnd.openxmlformats-officedocument.presentationml.notesSlide+xml"/>
  <Override PartName="/ppt/notesSlides/notesSlide23.xml" ContentType="application/vnd.openxmlformats-officedocument.presentationml.notesSlide+xml"/>
  <Override PartName="/ppt/notesSlides/notesSlide19.xml" ContentType="application/vnd.openxmlformats-officedocument.presentationml.notesSlide+xml"/>
  <Override PartName="/ppt/slideLayouts/slideLayout6.xml" ContentType="application/vnd.openxmlformats-officedocument.presentationml.slideLayout+xml"/>
  <Override PartName="/ppt/notesSlides/notesSlide24.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slideLayouts/slideLayout5.xml" ContentType="application/vnd.openxmlformats-officedocument.presentationml.slideLayout+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0" r:id="rId1"/>
  </p:sldMasterIdLst>
  <p:notesMasterIdLst>
    <p:notesMasterId r:id="rId28"/>
  </p:notesMasterIdLst>
  <p:handoutMasterIdLst>
    <p:handoutMasterId r:id="rId29"/>
  </p:handoutMasterIdLst>
  <p:sldIdLst>
    <p:sldId id="717" r:id="rId2"/>
    <p:sldId id="718" r:id="rId3"/>
    <p:sldId id="719" r:id="rId4"/>
    <p:sldId id="720" r:id="rId5"/>
    <p:sldId id="721" r:id="rId6"/>
    <p:sldId id="722" r:id="rId7"/>
    <p:sldId id="723" r:id="rId8"/>
    <p:sldId id="724" r:id="rId9"/>
    <p:sldId id="725" r:id="rId10"/>
    <p:sldId id="726" r:id="rId11"/>
    <p:sldId id="727" r:id="rId12"/>
    <p:sldId id="728" r:id="rId13"/>
    <p:sldId id="729" r:id="rId14"/>
    <p:sldId id="730" r:id="rId15"/>
    <p:sldId id="731" r:id="rId16"/>
    <p:sldId id="732" r:id="rId17"/>
    <p:sldId id="733" r:id="rId18"/>
    <p:sldId id="734" r:id="rId19"/>
    <p:sldId id="735" r:id="rId20"/>
    <p:sldId id="736" r:id="rId21"/>
    <p:sldId id="737" r:id="rId22"/>
    <p:sldId id="738" r:id="rId23"/>
    <p:sldId id="739" r:id="rId24"/>
    <p:sldId id="740" r:id="rId25"/>
    <p:sldId id="741" r:id="rId26"/>
    <p:sldId id="742" r:id="rId2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28">
          <p15:clr>
            <a:srgbClr val="A4A3A4"/>
          </p15:clr>
        </p15:guide>
      </p15:sldGuideLst>
    </p:ext>
    <p:ext uri="{2D200454-40CA-4A62-9FC3-DE9A4176ACB9}">
      <p15:notesGuideLst xmlns:p15="http://schemas.microsoft.com/office/powerpoint/2012/main">
        <p15:guide id="1" orient="horz" pos="2929">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23B0"/>
    <a:srgbClr val="00FFCC"/>
    <a:srgbClr val="C0C0C0"/>
    <a:srgbClr val="FF33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77751" autoAdjust="0"/>
  </p:normalViewPr>
  <p:slideViewPr>
    <p:cSldViewPr>
      <p:cViewPr varScale="1">
        <p:scale>
          <a:sx n="59" d="100"/>
          <a:sy n="59" d="100"/>
        </p:scale>
        <p:origin x="1896" y="78"/>
      </p:cViewPr>
      <p:guideLst>
        <p:guide orient="horz" pos="2160"/>
        <p:guide pos="29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64" y="94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spect="1" noChangeArrowheads="1"/>
          </p:cNvSpPr>
          <p:nvPr>
            <p:ph type="hdr" sz="quarter"/>
          </p:nvPr>
        </p:nvSpPr>
        <p:spPr bwMode="auto">
          <a:xfrm>
            <a:off x="0" y="0"/>
            <a:ext cx="3038475" cy="541338"/>
          </a:xfrm>
          <a:prstGeom prst="rect">
            <a:avLst/>
          </a:prstGeom>
          <a:noFill/>
          <a:ln w="9525">
            <a:noFill/>
            <a:miter lim="800000"/>
            <a:headEnd/>
            <a:tailEnd/>
          </a:ln>
          <a:effectLst/>
        </p:spPr>
        <p:txBody>
          <a:bodyPr vert="horz" wrap="square" lIns="92857" tIns="46429" rIns="92857" bIns="46429" numCol="1" anchor="t" anchorCtr="0" compatLnSpc="1">
            <a:prstTxWarp prst="textNoShape">
              <a:avLst/>
            </a:prstTxWarp>
          </a:bodyPr>
          <a:lstStyle>
            <a:lvl1pPr algn="l" defTabSz="928688">
              <a:defRPr sz="1200" b="1">
                <a:latin typeface="Arial Narrow" pitchFamily="34" charset="0"/>
              </a:defRPr>
            </a:lvl1pPr>
          </a:lstStyle>
          <a:p>
            <a:pPr>
              <a:defRPr/>
            </a:pPr>
            <a:endParaRPr lang="en-US"/>
          </a:p>
        </p:txBody>
      </p:sp>
      <p:sp>
        <p:nvSpPr>
          <p:cNvPr id="8195"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2857" tIns="46429" rIns="92857" bIns="46429" numCol="1" anchor="t" anchorCtr="0" compatLnSpc="1">
            <a:prstTxWarp prst="textNoShape">
              <a:avLst/>
            </a:prstTxWarp>
          </a:bodyPr>
          <a:lstStyle>
            <a:lvl1pPr algn="r" defTabSz="928688">
              <a:defRPr sz="1200" b="1">
                <a:latin typeface="Arial Narrow" pitchFamily="34" charset="0"/>
              </a:defRPr>
            </a:lvl1pPr>
          </a:lstStyle>
          <a:p>
            <a:pPr>
              <a:defRPr/>
            </a:pPr>
            <a:endParaRPr lang="en-US"/>
          </a:p>
        </p:txBody>
      </p:sp>
      <p:sp>
        <p:nvSpPr>
          <p:cNvPr id="8196"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2857" tIns="46429" rIns="92857" bIns="46429" numCol="1" anchor="b" anchorCtr="0" compatLnSpc="1">
            <a:prstTxWarp prst="textNoShape">
              <a:avLst/>
            </a:prstTxWarp>
          </a:bodyPr>
          <a:lstStyle>
            <a:lvl1pPr algn="l" defTabSz="928688">
              <a:defRPr sz="1200" b="1">
                <a:latin typeface="Arial Narrow" pitchFamily="34" charset="0"/>
              </a:defRPr>
            </a:lvl1pPr>
          </a:lstStyle>
          <a:p>
            <a:pPr>
              <a:defRPr/>
            </a:pPr>
            <a:endParaRPr lang="en-US"/>
          </a:p>
        </p:txBody>
      </p:sp>
      <p:sp>
        <p:nvSpPr>
          <p:cNvPr id="8197"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2857" tIns="46429" rIns="92857" bIns="46429" numCol="1" anchor="b" anchorCtr="0" compatLnSpc="1">
            <a:prstTxWarp prst="textNoShape">
              <a:avLst/>
            </a:prstTxWarp>
          </a:bodyPr>
          <a:lstStyle>
            <a:lvl1pPr algn="r" defTabSz="928688">
              <a:defRPr sz="1200" b="1">
                <a:latin typeface="Arial Narrow" panose="020B0606020202030204" pitchFamily="34" charset="0"/>
              </a:defRPr>
            </a:lvl1pPr>
          </a:lstStyle>
          <a:p>
            <a:fld id="{63DE241A-26C0-4762-B911-BB0C7C398EE9}"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857" tIns="46429" rIns="92857" bIns="46429" numCol="1" anchor="t" anchorCtr="0" compatLnSpc="1">
            <a:prstTxWarp prst="textNoShape">
              <a:avLst/>
            </a:prstTxWarp>
          </a:bodyPr>
          <a:lstStyle>
            <a:lvl1pPr algn="l" defTabSz="928688">
              <a:defRPr sz="3700" b="1">
                <a:solidFill>
                  <a:schemeClr val="accent2"/>
                </a:solidFill>
                <a:latin typeface="Arial" charset="0"/>
              </a:defRPr>
            </a:lvl1pPr>
          </a:lstStyle>
          <a:p>
            <a:pPr>
              <a:defRPr/>
            </a:pPr>
            <a:endParaRPr lang="en-US"/>
          </a:p>
        </p:txBody>
      </p:sp>
      <p:sp>
        <p:nvSpPr>
          <p:cNvPr id="5123"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2857" tIns="46429" rIns="92857" bIns="46429" numCol="1" anchor="t" anchorCtr="0" compatLnSpc="1">
            <a:prstTxWarp prst="textNoShape">
              <a:avLst/>
            </a:prstTxWarp>
          </a:bodyPr>
          <a:lstStyle>
            <a:lvl1pPr algn="r" defTabSz="928688">
              <a:defRPr sz="1200" b="0">
                <a:latin typeface="Times New Roman" pitchFamily="18" charset="0"/>
              </a:defRPr>
            </a:lvl1pPr>
          </a:lstStyle>
          <a:p>
            <a:pPr>
              <a:defRPr/>
            </a:pPr>
            <a:endParaRPr lang="en-US"/>
          </a:p>
        </p:txBody>
      </p:sp>
      <p:sp>
        <p:nvSpPr>
          <p:cNvPr id="29700" name="Rectangle 4"/>
          <p:cNvSpPr>
            <a:spLocks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2857" tIns="46429" rIns="92857" bIns="4642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2857" tIns="46429" rIns="92857" bIns="46429" numCol="1" anchor="b" anchorCtr="0" compatLnSpc="1">
            <a:prstTxWarp prst="textNoShape">
              <a:avLst/>
            </a:prstTxWarp>
          </a:bodyPr>
          <a:lstStyle>
            <a:lvl1pPr algn="l" defTabSz="928688">
              <a:defRPr sz="1200" b="0">
                <a:latin typeface="Times New Roman" pitchFamily="18" charset="0"/>
              </a:defRPr>
            </a:lvl1pPr>
          </a:lstStyle>
          <a:p>
            <a:pPr>
              <a:defRPr/>
            </a:pPr>
            <a:endParaRPr lang="en-US"/>
          </a:p>
        </p:txBody>
      </p:sp>
      <p:sp>
        <p:nvSpPr>
          <p:cNvPr id="5127"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2857" tIns="46429" rIns="92857" bIns="46429" numCol="1" anchor="b" anchorCtr="0" compatLnSpc="1">
            <a:prstTxWarp prst="textNoShape">
              <a:avLst/>
            </a:prstTxWarp>
          </a:bodyPr>
          <a:lstStyle>
            <a:lvl1pPr algn="r" defTabSz="928688">
              <a:defRPr sz="1200"/>
            </a:lvl1pPr>
          </a:lstStyle>
          <a:p>
            <a:fld id="{956E061F-24C7-4B99-BA1E-8561BDF4D6C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Narrow" pitchFamily="34" charset="0"/>
        <a:ea typeface="+mn-ea"/>
        <a:cs typeface="+mn-cs"/>
      </a:defRPr>
    </a:lvl1pPr>
    <a:lvl2pPr marL="457200" algn="l" rtl="0" eaLnBrk="0" fontAlgn="base" hangingPunct="0">
      <a:spcBef>
        <a:spcPct val="30000"/>
      </a:spcBef>
      <a:spcAft>
        <a:spcPct val="0"/>
      </a:spcAft>
      <a:defRPr sz="1000" kern="1200">
        <a:solidFill>
          <a:schemeClr val="tx1"/>
        </a:solidFill>
        <a:latin typeface="Arial Narrow" pitchFamily="34" charset="0"/>
        <a:ea typeface="+mn-ea"/>
        <a:cs typeface="+mn-cs"/>
      </a:defRPr>
    </a:lvl2pPr>
    <a:lvl3pPr marL="914400" algn="l" rtl="0" eaLnBrk="0" fontAlgn="base" hangingPunct="0">
      <a:spcBef>
        <a:spcPct val="30000"/>
      </a:spcBef>
      <a:spcAft>
        <a:spcPct val="0"/>
      </a:spcAft>
      <a:defRPr sz="1000" kern="1200">
        <a:solidFill>
          <a:schemeClr val="tx1"/>
        </a:solidFill>
        <a:latin typeface="Arial Narrow" pitchFamily="34" charset="0"/>
        <a:ea typeface="+mn-ea"/>
        <a:cs typeface="+mn-cs"/>
      </a:defRPr>
    </a:lvl3pPr>
    <a:lvl4pPr marL="1371600" algn="l" rtl="0" eaLnBrk="0" fontAlgn="base" hangingPunct="0">
      <a:spcBef>
        <a:spcPct val="30000"/>
      </a:spcBef>
      <a:spcAft>
        <a:spcPct val="0"/>
      </a:spcAft>
      <a:defRPr sz="1000" kern="1200">
        <a:solidFill>
          <a:schemeClr val="tx1"/>
        </a:solidFill>
        <a:latin typeface="Arial Narrow" pitchFamily="34" charset="0"/>
        <a:ea typeface="+mn-ea"/>
        <a:cs typeface="+mn-cs"/>
      </a:defRPr>
    </a:lvl4pPr>
    <a:lvl5pPr marL="1828800" algn="l" rtl="0" eaLnBrk="0" fontAlgn="base" hangingPunct="0">
      <a:spcBef>
        <a:spcPct val="30000"/>
      </a:spcBef>
      <a:spcAft>
        <a:spcPct val="0"/>
      </a:spcAft>
      <a:defRPr sz="10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400">
                <a:solidFill>
                  <a:srgbClr val="000000"/>
                </a:solidFill>
                <a:latin typeface="Verdana" panose="020B0604030504040204" pitchFamily="34" charset="0"/>
                <a:ea typeface="Verdana" panose="020B0604030504040204" pitchFamily="34" charset="0"/>
                <a:cs typeface="Verdana" panose="020B0604030504040204" pitchFamily="34" charset="0"/>
              </a:rPr>
              <a:t>Whether at home, at the office, on the road or traveling, we can each become victim to emergencies not of our making.</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000">
                <a:solidFill>
                  <a:schemeClr val="tx1"/>
                </a:solidFill>
                <a:latin typeface="Arial Narrow" panose="020B0606020202030204" pitchFamily="34" charset="0"/>
              </a:defRPr>
            </a:lvl1pPr>
            <a:lvl2pPr marL="742950" indent="-285750" defTabSz="928688" eaLnBrk="0" hangingPunct="0">
              <a:spcBef>
                <a:spcPct val="30000"/>
              </a:spcBef>
              <a:defRPr sz="1000">
                <a:solidFill>
                  <a:schemeClr val="tx1"/>
                </a:solidFill>
                <a:latin typeface="Arial Narrow" panose="020B0606020202030204" pitchFamily="34" charset="0"/>
              </a:defRPr>
            </a:lvl2pPr>
            <a:lvl3pPr marL="1143000" indent="-228600" defTabSz="928688" eaLnBrk="0" hangingPunct="0">
              <a:spcBef>
                <a:spcPct val="30000"/>
              </a:spcBef>
              <a:defRPr sz="1000">
                <a:solidFill>
                  <a:schemeClr val="tx1"/>
                </a:solidFill>
                <a:latin typeface="Arial Narrow" panose="020B0606020202030204" pitchFamily="34" charset="0"/>
              </a:defRPr>
            </a:lvl3pPr>
            <a:lvl4pPr marL="1600200" indent="-228600" defTabSz="928688" eaLnBrk="0" hangingPunct="0">
              <a:spcBef>
                <a:spcPct val="30000"/>
              </a:spcBef>
              <a:defRPr sz="1000">
                <a:solidFill>
                  <a:schemeClr val="tx1"/>
                </a:solidFill>
                <a:latin typeface="Arial Narrow" panose="020B0606020202030204" pitchFamily="34" charset="0"/>
              </a:defRPr>
            </a:lvl4pPr>
            <a:lvl5pPr marL="2057400" indent="-228600" defTabSz="928688" eaLnBrk="0" hangingPunct="0">
              <a:spcBef>
                <a:spcPct val="30000"/>
              </a:spcBef>
              <a:defRPr sz="1000">
                <a:solidFill>
                  <a:schemeClr val="tx1"/>
                </a:solidFill>
                <a:latin typeface="Arial Narrow" panose="020B0606020202030204" pitchFamily="34" charset="0"/>
              </a:defRPr>
            </a:lvl5pPr>
            <a:lvl6pPr marL="2514600" indent="-228600" defTabSz="928688" eaLnBrk="0" fontAlgn="base" hangingPunct="0">
              <a:spcBef>
                <a:spcPct val="30000"/>
              </a:spcBef>
              <a:spcAft>
                <a:spcPct val="0"/>
              </a:spcAft>
              <a:defRPr sz="1000">
                <a:solidFill>
                  <a:schemeClr val="tx1"/>
                </a:solidFill>
                <a:latin typeface="Arial Narrow" panose="020B0606020202030204" pitchFamily="34" charset="0"/>
              </a:defRPr>
            </a:lvl6pPr>
            <a:lvl7pPr marL="2971800" indent="-228600" defTabSz="928688" eaLnBrk="0" fontAlgn="base" hangingPunct="0">
              <a:spcBef>
                <a:spcPct val="30000"/>
              </a:spcBef>
              <a:spcAft>
                <a:spcPct val="0"/>
              </a:spcAft>
              <a:defRPr sz="1000">
                <a:solidFill>
                  <a:schemeClr val="tx1"/>
                </a:solidFill>
                <a:latin typeface="Arial Narrow" panose="020B0606020202030204" pitchFamily="34" charset="0"/>
              </a:defRPr>
            </a:lvl7pPr>
            <a:lvl8pPr marL="3429000" indent="-228600" defTabSz="928688" eaLnBrk="0" fontAlgn="base" hangingPunct="0">
              <a:spcBef>
                <a:spcPct val="30000"/>
              </a:spcBef>
              <a:spcAft>
                <a:spcPct val="0"/>
              </a:spcAft>
              <a:defRPr sz="1000">
                <a:solidFill>
                  <a:schemeClr val="tx1"/>
                </a:solidFill>
                <a:latin typeface="Arial Narrow" panose="020B0606020202030204" pitchFamily="34" charset="0"/>
              </a:defRPr>
            </a:lvl8pPr>
            <a:lvl9pPr marL="3886200" indent="-228600" defTabSz="928688" eaLnBrk="0" fontAlgn="base" hangingPunct="0">
              <a:spcBef>
                <a:spcPct val="30000"/>
              </a:spcBef>
              <a:spcAft>
                <a:spcPct val="0"/>
              </a:spcAft>
              <a:defRPr sz="1000">
                <a:solidFill>
                  <a:schemeClr val="tx1"/>
                </a:solidFill>
                <a:latin typeface="Arial Narrow" panose="020B0606020202030204" pitchFamily="34" charset="0"/>
              </a:defRPr>
            </a:lvl9pPr>
          </a:lstStyle>
          <a:p>
            <a:pPr eaLnBrk="1" hangingPunct="1">
              <a:spcBef>
                <a:spcPct val="0"/>
              </a:spcBef>
            </a:pPr>
            <a:fld id="{E6757160-5374-4A24-82DD-43A89DBA1331}" type="slidenum">
              <a:rPr lang="en-US" altLang="en-US" sz="1200">
                <a:solidFill>
                  <a:srgbClr val="000000"/>
                </a:solidFill>
                <a:latin typeface="Times New Roman" panose="02020603050405020304" pitchFamily="18" charset="0"/>
              </a:rPr>
              <a:pPr eaLnBrk="1" hangingPunct="1">
                <a:spcBef>
                  <a:spcPct val="0"/>
                </a:spcBef>
              </a:pPr>
              <a:t>1</a:t>
            </a:fld>
            <a:endParaRPr lang="en-US" altLang="en-US" sz="1200">
              <a:solidFill>
                <a:srgbClr val="000000"/>
              </a:solidFill>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The development of an EAP need not be long and involved but it should cover the situation or situations addressed adequately.</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Some facilities indicate that upon the sounding of an internal alarm, all personnel will evacuate to a specific location for accountability while a designated person notifies the proper emergency response organization.</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000">
                <a:solidFill>
                  <a:schemeClr val="tx1"/>
                </a:solidFill>
                <a:latin typeface="Arial Narrow" panose="020B0606020202030204" pitchFamily="34" charset="0"/>
              </a:defRPr>
            </a:lvl1pPr>
            <a:lvl2pPr marL="742950" indent="-285750" defTabSz="928688" eaLnBrk="0" hangingPunct="0">
              <a:spcBef>
                <a:spcPct val="30000"/>
              </a:spcBef>
              <a:defRPr sz="1000">
                <a:solidFill>
                  <a:schemeClr val="tx1"/>
                </a:solidFill>
                <a:latin typeface="Arial Narrow" panose="020B0606020202030204" pitchFamily="34" charset="0"/>
              </a:defRPr>
            </a:lvl2pPr>
            <a:lvl3pPr marL="1143000" indent="-228600" defTabSz="928688" eaLnBrk="0" hangingPunct="0">
              <a:spcBef>
                <a:spcPct val="30000"/>
              </a:spcBef>
              <a:defRPr sz="1000">
                <a:solidFill>
                  <a:schemeClr val="tx1"/>
                </a:solidFill>
                <a:latin typeface="Arial Narrow" panose="020B0606020202030204" pitchFamily="34" charset="0"/>
              </a:defRPr>
            </a:lvl3pPr>
            <a:lvl4pPr marL="1600200" indent="-228600" defTabSz="928688" eaLnBrk="0" hangingPunct="0">
              <a:spcBef>
                <a:spcPct val="30000"/>
              </a:spcBef>
              <a:defRPr sz="1000">
                <a:solidFill>
                  <a:schemeClr val="tx1"/>
                </a:solidFill>
                <a:latin typeface="Arial Narrow" panose="020B0606020202030204" pitchFamily="34" charset="0"/>
              </a:defRPr>
            </a:lvl4pPr>
            <a:lvl5pPr marL="2057400" indent="-228600" defTabSz="928688" eaLnBrk="0" hangingPunct="0">
              <a:spcBef>
                <a:spcPct val="30000"/>
              </a:spcBef>
              <a:defRPr sz="1000">
                <a:solidFill>
                  <a:schemeClr val="tx1"/>
                </a:solidFill>
                <a:latin typeface="Arial Narrow" panose="020B0606020202030204" pitchFamily="34" charset="0"/>
              </a:defRPr>
            </a:lvl5pPr>
            <a:lvl6pPr marL="2514600" indent="-228600" defTabSz="928688" eaLnBrk="0" fontAlgn="base" hangingPunct="0">
              <a:spcBef>
                <a:spcPct val="30000"/>
              </a:spcBef>
              <a:spcAft>
                <a:spcPct val="0"/>
              </a:spcAft>
              <a:defRPr sz="1000">
                <a:solidFill>
                  <a:schemeClr val="tx1"/>
                </a:solidFill>
                <a:latin typeface="Arial Narrow" panose="020B0606020202030204" pitchFamily="34" charset="0"/>
              </a:defRPr>
            </a:lvl6pPr>
            <a:lvl7pPr marL="2971800" indent="-228600" defTabSz="928688" eaLnBrk="0" fontAlgn="base" hangingPunct="0">
              <a:spcBef>
                <a:spcPct val="30000"/>
              </a:spcBef>
              <a:spcAft>
                <a:spcPct val="0"/>
              </a:spcAft>
              <a:defRPr sz="1000">
                <a:solidFill>
                  <a:schemeClr val="tx1"/>
                </a:solidFill>
                <a:latin typeface="Arial Narrow" panose="020B0606020202030204" pitchFamily="34" charset="0"/>
              </a:defRPr>
            </a:lvl7pPr>
            <a:lvl8pPr marL="3429000" indent="-228600" defTabSz="928688" eaLnBrk="0" fontAlgn="base" hangingPunct="0">
              <a:spcBef>
                <a:spcPct val="30000"/>
              </a:spcBef>
              <a:spcAft>
                <a:spcPct val="0"/>
              </a:spcAft>
              <a:defRPr sz="1000">
                <a:solidFill>
                  <a:schemeClr val="tx1"/>
                </a:solidFill>
                <a:latin typeface="Arial Narrow" panose="020B0606020202030204" pitchFamily="34" charset="0"/>
              </a:defRPr>
            </a:lvl8pPr>
            <a:lvl9pPr marL="3886200" indent="-228600" defTabSz="928688" eaLnBrk="0" fontAlgn="base" hangingPunct="0">
              <a:spcBef>
                <a:spcPct val="30000"/>
              </a:spcBef>
              <a:spcAft>
                <a:spcPct val="0"/>
              </a:spcAft>
              <a:defRPr sz="1000">
                <a:solidFill>
                  <a:schemeClr val="tx1"/>
                </a:solidFill>
                <a:latin typeface="Arial Narrow" panose="020B0606020202030204" pitchFamily="34" charset="0"/>
              </a:defRPr>
            </a:lvl9pPr>
          </a:lstStyle>
          <a:p>
            <a:pPr eaLnBrk="1" hangingPunct="1">
              <a:spcBef>
                <a:spcPct val="0"/>
              </a:spcBef>
            </a:pPr>
            <a:fld id="{AC21661A-6150-49CA-997A-0B4D8DB05CB4}" type="slidenum">
              <a:rPr lang="en-US" altLang="en-US" sz="1200">
                <a:solidFill>
                  <a:srgbClr val="000000"/>
                </a:solidFill>
                <a:latin typeface="Times New Roman" panose="02020603050405020304" pitchFamily="18" charset="0"/>
              </a:rPr>
              <a:pPr eaLnBrk="1" hangingPunct="1">
                <a:spcBef>
                  <a:spcPct val="0"/>
                </a:spcBef>
              </a:pPr>
              <a:t>10</a:t>
            </a:fld>
            <a:endParaRPr lang="en-US" altLang="en-US" sz="1200">
              <a:solidFill>
                <a:srgbClr val="000000"/>
              </a:solidFill>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More complex plans are required in facilities that:</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1. Contain hazardous materials or </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2. Where employees fight fires, perform rescue and medical tasks, or</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3. Delay evacuation after alarms sound so they can shut down critical equipment. </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000">
                <a:solidFill>
                  <a:schemeClr val="tx1"/>
                </a:solidFill>
                <a:latin typeface="Arial Narrow" panose="020B0606020202030204" pitchFamily="34" charset="0"/>
              </a:defRPr>
            </a:lvl1pPr>
            <a:lvl2pPr marL="742950" indent="-285750" defTabSz="928688" eaLnBrk="0" hangingPunct="0">
              <a:spcBef>
                <a:spcPct val="30000"/>
              </a:spcBef>
              <a:defRPr sz="1000">
                <a:solidFill>
                  <a:schemeClr val="tx1"/>
                </a:solidFill>
                <a:latin typeface="Arial Narrow" panose="020B0606020202030204" pitchFamily="34" charset="0"/>
              </a:defRPr>
            </a:lvl2pPr>
            <a:lvl3pPr marL="1143000" indent="-228600" defTabSz="928688" eaLnBrk="0" hangingPunct="0">
              <a:spcBef>
                <a:spcPct val="30000"/>
              </a:spcBef>
              <a:defRPr sz="1000">
                <a:solidFill>
                  <a:schemeClr val="tx1"/>
                </a:solidFill>
                <a:latin typeface="Arial Narrow" panose="020B0606020202030204" pitchFamily="34" charset="0"/>
              </a:defRPr>
            </a:lvl3pPr>
            <a:lvl4pPr marL="1600200" indent="-228600" defTabSz="928688" eaLnBrk="0" hangingPunct="0">
              <a:spcBef>
                <a:spcPct val="30000"/>
              </a:spcBef>
              <a:defRPr sz="1000">
                <a:solidFill>
                  <a:schemeClr val="tx1"/>
                </a:solidFill>
                <a:latin typeface="Arial Narrow" panose="020B0606020202030204" pitchFamily="34" charset="0"/>
              </a:defRPr>
            </a:lvl4pPr>
            <a:lvl5pPr marL="2057400" indent="-228600" defTabSz="928688" eaLnBrk="0" hangingPunct="0">
              <a:spcBef>
                <a:spcPct val="30000"/>
              </a:spcBef>
              <a:defRPr sz="1000">
                <a:solidFill>
                  <a:schemeClr val="tx1"/>
                </a:solidFill>
                <a:latin typeface="Arial Narrow" panose="020B0606020202030204" pitchFamily="34" charset="0"/>
              </a:defRPr>
            </a:lvl5pPr>
            <a:lvl6pPr marL="2514600" indent="-228600" defTabSz="928688" eaLnBrk="0" fontAlgn="base" hangingPunct="0">
              <a:spcBef>
                <a:spcPct val="30000"/>
              </a:spcBef>
              <a:spcAft>
                <a:spcPct val="0"/>
              </a:spcAft>
              <a:defRPr sz="1000">
                <a:solidFill>
                  <a:schemeClr val="tx1"/>
                </a:solidFill>
                <a:latin typeface="Arial Narrow" panose="020B0606020202030204" pitchFamily="34" charset="0"/>
              </a:defRPr>
            </a:lvl6pPr>
            <a:lvl7pPr marL="2971800" indent="-228600" defTabSz="928688" eaLnBrk="0" fontAlgn="base" hangingPunct="0">
              <a:spcBef>
                <a:spcPct val="30000"/>
              </a:spcBef>
              <a:spcAft>
                <a:spcPct val="0"/>
              </a:spcAft>
              <a:defRPr sz="1000">
                <a:solidFill>
                  <a:schemeClr val="tx1"/>
                </a:solidFill>
                <a:latin typeface="Arial Narrow" panose="020B0606020202030204" pitchFamily="34" charset="0"/>
              </a:defRPr>
            </a:lvl7pPr>
            <a:lvl8pPr marL="3429000" indent="-228600" defTabSz="928688" eaLnBrk="0" fontAlgn="base" hangingPunct="0">
              <a:spcBef>
                <a:spcPct val="30000"/>
              </a:spcBef>
              <a:spcAft>
                <a:spcPct val="0"/>
              </a:spcAft>
              <a:defRPr sz="1000">
                <a:solidFill>
                  <a:schemeClr val="tx1"/>
                </a:solidFill>
                <a:latin typeface="Arial Narrow" panose="020B0606020202030204" pitchFamily="34" charset="0"/>
              </a:defRPr>
            </a:lvl8pPr>
            <a:lvl9pPr marL="3886200" indent="-228600" defTabSz="928688" eaLnBrk="0" fontAlgn="base" hangingPunct="0">
              <a:spcBef>
                <a:spcPct val="30000"/>
              </a:spcBef>
              <a:spcAft>
                <a:spcPct val="0"/>
              </a:spcAft>
              <a:defRPr sz="1000">
                <a:solidFill>
                  <a:schemeClr val="tx1"/>
                </a:solidFill>
                <a:latin typeface="Arial Narrow" panose="020B0606020202030204" pitchFamily="34" charset="0"/>
              </a:defRPr>
            </a:lvl9pPr>
          </a:lstStyle>
          <a:p>
            <a:pPr eaLnBrk="1" hangingPunct="1">
              <a:spcBef>
                <a:spcPct val="0"/>
              </a:spcBef>
            </a:pPr>
            <a:fld id="{B8911A6F-61F1-4184-96C2-6E4AF3362E39}" type="slidenum">
              <a:rPr lang="en-US" altLang="en-US" sz="1200">
                <a:solidFill>
                  <a:srgbClr val="000000"/>
                </a:solidFill>
                <a:latin typeface="Times New Roman" panose="02020603050405020304" pitchFamily="18" charset="0"/>
              </a:rPr>
              <a:pPr eaLnBrk="1" hangingPunct="1">
                <a:spcBef>
                  <a:spcPct val="0"/>
                </a:spcBef>
              </a:pPr>
              <a:t>11</a:t>
            </a:fld>
            <a:endParaRPr lang="en-US" altLang="en-US" sz="1200">
              <a:solidFill>
                <a:srgbClr val="000000"/>
              </a:solidFill>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400">
                <a:latin typeface="Verdana" panose="020B0604030504040204" pitchFamily="34" charset="0"/>
                <a:ea typeface="Verdana" panose="020B0604030504040204" pitchFamily="34" charset="0"/>
                <a:cs typeface="Verdana" panose="020B0604030504040204" pitchFamily="34" charset="0"/>
              </a:rPr>
              <a:t>EAPs must be site-specific. You can use others plans as a format but not simply change the facility name in the plan to yours.</a:t>
            </a:r>
          </a:p>
          <a:p>
            <a:r>
              <a:rPr lang="en-US" altLang="en-US" sz="1400">
                <a:latin typeface="Verdana" panose="020B0604030504040204" pitchFamily="34" charset="0"/>
                <a:ea typeface="Verdana" panose="020B0604030504040204" pitchFamily="34" charset="0"/>
                <a:cs typeface="Verdana" panose="020B0604030504040204" pitchFamily="34" charset="0"/>
              </a:rPr>
              <a:t>Depending upon your operation, evacuation may be either local (only a specified area of the facility is evacuated) or general (the entire campus or complex evacuates)</a:t>
            </a:r>
          </a:p>
          <a:p>
            <a:r>
              <a:rPr lang="en-US" altLang="en-US" sz="1400">
                <a:latin typeface="Verdana" panose="020B0604030504040204" pitchFamily="34" charset="0"/>
                <a:ea typeface="Verdana" panose="020B0604030504040204" pitchFamily="34" charset="0"/>
                <a:cs typeface="Verdana" panose="020B0604030504040204" pitchFamily="34" charset="0"/>
              </a:rPr>
              <a:t>Evaluate potential emergency conditions to determine actions to be taken</a:t>
            </a:r>
          </a:p>
          <a:p>
            <a:r>
              <a:rPr lang="en-US" altLang="en-US" sz="1400">
                <a:latin typeface="Verdana" panose="020B0604030504040204" pitchFamily="34" charset="0"/>
                <a:ea typeface="Verdana" panose="020B0604030504040204" pitchFamily="34" charset="0"/>
                <a:cs typeface="Verdana" panose="020B0604030504040204" pitchFamily="34" charset="0"/>
              </a:rPr>
              <a:t>Formulate evacuation policies/procedures toward these considerations</a:t>
            </a:r>
          </a:p>
          <a:p>
            <a:r>
              <a:rPr lang="en-US" altLang="en-US" sz="1400">
                <a:latin typeface="Verdana" panose="020B0604030504040204" pitchFamily="34" charset="0"/>
                <a:ea typeface="Verdana" panose="020B0604030504040204" pitchFamily="34" charset="0"/>
                <a:cs typeface="Verdana" panose="020B0604030504040204" pitchFamily="34" charset="0"/>
              </a:rPr>
              <a:t>How will the emergency be reported to the responding agency? Is there a requirement to also report it to your Corporate level? Other agencies, i.e. DEP?</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000">
                <a:solidFill>
                  <a:schemeClr val="tx1"/>
                </a:solidFill>
                <a:latin typeface="Arial Narrow" panose="020B0606020202030204" pitchFamily="34" charset="0"/>
              </a:defRPr>
            </a:lvl1pPr>
            <a:lvl2pPr marL="742950" indent="-285750" defTabSz="928688" eaLnBrk="0" hangingPunct="0">
              <a:spcBef>
                <a:spcPct val="30000"/>
              </a:spcBef>
              <a:defRPr sz="1000">
                <a:solidFill>
                  <a:schemeClr val="tx1"/>
                </a:solidFill>
                <a:latin typeface="Arial Narrow" panose="020B0606020202030204" pitchFamily="34" charset="0"/>
              </a:defRPr>
            </a:lvl2pPr>
            <a:lvl3pPr marL="1143000" indent="-228600" defTabSz="928688" eaLnBrk="0" hangingPunct="0">
              <a:spcBef>
                <a:spcPct val="30000"/>
              </a:spcBef>
              <a:defRPr sz="1000">
                <a:solidFill>
                  <a:schemeClr val="tx1"/>
                </a:solidFill>
                <a:latin typeface="Arial Narrow" panose="020B0606020202030204" pitchFamily="34" charset="0"/>
              </a:defRPr>
            </a:lvl3pPr>
            <a:lvl4pPr marL="1600200" indent="-228600" defTabSz="928688" eaLnBrk="0" hangingPunct="0">
              <a:spcBef>
                <a:spcPct val="30000"/>
              </a:spcBef>
              <a:defRPr sz="1000">
                <a:solidFill>
                  <a:schemeClr val="tx1"/>
                </a:solidFill>
                <a:latin typeface="Arial Narrow" panose="020B0606020202030204" pitchFamily="34" charset="0"/>
              </a:defRPr>
            </a:lvl4pPr>
            <a:lvl5pPr marL="2057400" indent="-228600" defTabSz="928688" eaLnBrk="0" hangingPunct="0">
              <a:spcBef>
                <a:spcPct val="30000"/>
              </a:spcBef>
              <a:defRPr sz="1000">
                <a:solidFill>
                  <a:schemeClr val="tx1"/>
                </a:solidFill>
                <a:latin typeface="Arial Narrow" panose="020B0606020202030204" pitchFamily="34" charset="0"/>
              </a:defRPr>
            </a:lvl5pPr>
            <a:lvl6pPr marL="2514600" indent="-228600" defTabSz="928688" eaLnBrk="0" fontAlgn="base" hangingPunct="0">
              <a:spcBef>
                <a:spcPct val="30000"/>
              </a:spcBef>
              <a:spcAft>
                <a:spcPct val="0"/>
              </a:spcAft>
              <a:defRPr sz="1000">
                <a:solidFill>
                  <a:schemeClr val="tx1"/>
                </a:solidFill>
                <a:latin typeface="Arial Narrow" panose="020B0606020202030204" pitchFamily="34" charset="0"/>
              </a:defRPr>
            </a:lvl6pPr>
            <a:lvl7pPr marL="2971800" indent="-228600" defTabSz="928688" eaLnBrk="0" fontAlgn="base" hangingPunct="0">
              <a:spcBef>
                <a:spcPct val="30000"/>
              </a:spcBef>
              <a:spcAft>
                <a:spcPct val="0"/>
              </a:spcAft>
              <a:defRPr sz="1000">
                <a:solidFill>
                  <a:schemeClr val="tx1"/>
                </a:solidFill>
                <a:latin typeface="Arial Narrow" panose="020B0606020202030204" pitchFamily="34" charset="0"/>
              </a:defRPr>
            </a:lvl7pPr>
            <a:lvl8pPr marL="3429000" indent="-228600" defTabSz="928688" eaLnBrk="0" fontAlgn="base" hangingPunct="0">
              <a:spcBef>
                <a:spcPct val="30000"/>
              </a:spcBef>
              <a:spcAft>
                <a:spcPct val="0"/>
              </a:spcAft>
              <a:defRPr sz="1000">
                <a:solidFill>
                  <a:schemeClr val="tx1"/>
                </a:solidFill>
                <a:latin typeface="Arial Narrow" panose="020B0606020202030204" pitchFamily="34" charset="0"/>
              </a:defRPr>
            </a:lvl8pPr>
            <a:lvl9pPr marL="3886200" indent="-228600" defTabSz="928688" eaLnBrk="0" fontAlgn="base" hangingPunct="0">
              <a:spcBef>
                <a:spcPct val="30000"/>
              </a:spcBef>
              <a:spcAft>
                <a:spcPct val="0"/>
              </a:spcAft>
              <a:defRPr sz="1000">
                <a:solidFill>
                  <a:schemeClr val="tx1"/>
                </a:solidFill>
                <a:latin typeface="Arial Narrow" panose="020B0606020202030204" pitchFamily="34" charset="0"/>
              </a:defRPr>
            </a:lvl9pPr>
          </a:lstStyle>
          <a:p>
            <a:pPr eaLnBrk="1" hangingPunct="1">
              <a:spcBef>
                <a:spcPct val="0"/>
              </a:spcBef>
            </a:pPr>
            <a:fld id="{F66C8141-6E6E-4259-89F8-E5C739148B88}" type="slidenum">
              <a:rPr lang="en-US" altLang="en-US" sz="1200">
                <a:solidFill>
                  <a:srgbClr val="000000"/>
                </a:solidFill>
                <a:latin typeface="Times New Roman" panose="02020603050405020304" pitchFamily="18" charset="0"/>
              </a:rPr>
              <a:pPr eaLnBrk="1" hangingPunct="1">
                <a:spcBef>
                  <a:spcPct val="0"/>
                </a:spcBef>
              </a:pPr>
              <a:t>12</a:t>
            </a:fld>
            <a:endParaRPr lang="en-US" altLang="en-US" sz="1200">
              <a:solidFill>
                <a:srgbClr val="000000"/>
              </a:solidFill>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400">
                <a:latin typeface="Verdana" panose="020B0604030504040204" pitchFamily="34" charset="0"/>
                <a:ea typeface="Verdana" panose="020B0604030504040204" pitchFamily="34" charset="0"/>
                <a:cs typeface="Verdana" panose="020B0604030504040204" pitchFamily="34" charset="0"/>
              </a:rPr>
              <a:t>Anticipate the worst.</a:t>
            </a:r>
          </a:p>
          <a:p>
            <a:r>
              <a:rPr lang="en-US" altLang="en-US" sz="1400">
                <a:latin typeface="Verdana" panose="020B0604030504040204" pitchFamily="34" charset="0"/>
                <a:ea typeface="Verdana" panose="020B0604030504040204" pitchFamily="34" charset="0"/>
                <a:cs typeface="Verdana" panose="020B0604030504040204" pitchFamily="34" charset="0"/>
              </a:rPr>
              <a:t>Will this require a second and third tier of operations to save inventory and other records? </a:t>
            </a:r>
          </a:p>
          <a:p>
            <a:r>
              <a:rPr lang="en-US" altLang="en-US" sz="1400">
                <a:latin typeface="Verdana" panose="020B0604030504040204" pitchFamily="34" charset="0"/>
                <a:ea typeface="Verdana" panose="020B0604030504040204" pitchFamily="34" charset="0"/>
                <a:cs typeface="Verdana" panose="020B0604030504040204" pitchFamily="34" charset="0"/>
              </a:rPr>
              <a:t>What would be the costs to restore your business at the impacted area? Will you restore there or move your entire operation?</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000">
                <a:solidFill>
                  <a:schemeClr val="tx1"/>
                </a:solidFill>
                <a:latin typeface="Arial Narrow" panose="020B0606020202030204" pitchFamily="34" charset="0"/>
              </a:defRPr>
            </a:lvl1pPr>
            <a:lvl2pPr marL="742950" indent="-285750" defTabSz="928688" eaLnBrk="0" hangingPunct="0">
              <a:spcBef>
                <a:spcPct val="30000"/>
              </a:spcBef>
              <a:defRPr sz="1000">
                <a:solidFill>
                  <a:schemeClr val="tx1"/>
                </a:solidFill>
                <a:latin typeface="Arial Narrow" panose="020B0606020202030204" pitchFamily="34" charset="0"/>
              </a:defRPr>
            </a:lvl2pPr>
            <a:lvl3pPr marL="1143000" indent="-228600" defTabSz="928688" eaLnBrk="0" hangingPunct="0">
              <a:spcBef>
                <a:spcPct val="30000"/>
              </a:spcBef>
              <a:defRPr sz="1000">
                <a:solidFill>
                  <a:schemeClr val="tx1"/>
                </a:solidFill>
                <a:latin typeface="Arial Narrow" panose="020B0606020202030204" pitchFamily="34" charset="0"/>
              </a:defRPr>
            </a:lvl3pPr>
            <a:lvl4pPr marL="1600200" indent="-228600" defTabSz="928688" eaLnBrk="0" hangingPunct="0">
              <a:spcBef>
                <a:spcPct val="30000"/>
              </a:spcBef>
              <a:defRPr sz="1000">
                <a:solidFill>
                  <a:schemeClr val="tx1"/>
                </a:solidFill>
                <a:latin typeface="Arial Narrow" panose="020B0606020202030204" pitchFamily="34" charset="0"/>
              </a:defRPr>
            </a:lvl4pPr>
            <a:lvl5pPr marL="2057400" indent="-228600" defTabSz="928688" eaLnBrk="0" hangingPunct="0">
              <a:spcBef>
                <a:spcPct val="30000"/>
              </a:spcBef>
              <a:defRPr sz="1000">
                <a:solidFill>
                  <a:schemeClr val="tx1"/>
                </a:solidFill>
                <a:latin typeface="Arial Narrow" panose="020B0606020202030204" pitchFamily="34" charset="0"/>
              </a:defRPr>
            </a:lvl5pPr>
            <a:lvl6pPr marL="2514600" indent="-228600" defTabSz="928688" eaLnBrk="0" fontAlgn="base" hangingPunct="0">
              <a:spcBef>
                <a:spcPct val="30000"/>
              </a:spcBef>
              <a:spcAft>
                <a:spcPct val="0"/>
              </a:spcAft>
              <a:defRPr sz="1000">
                <a:solidFill>
                  <a:schemeClr val="tx1"/>
                </a:solidFill>
                <a:latin typeface="Arial Narrow" panose="020B0606020202030204" pitchFamily="34" charset="0"/>
              </a:defRPr>
            </a:lvl6pPr>
            <a:lvl7pPr marL="2971800" indent="-228600" defTabSz="928688" eaLnBrk="0" fontAlgn="base" hangingPunct="0">
              <a:spcBef>
                <a:spcPct val="30000"/>
              </a:spcBef>
              <a:spcAft>
                <a:spcPct val="0"/>
              </a:spcAft>
              <a:defRPr sz="1000">
                <a:solidFill>
                  <a:schemeClr val="tx1"/>
                </a:solidFill>
                <a:latin typeface="Arial Narrow" panose="020B0606020202030204" pitchFamily="34" charset="0"/>
              </a:defRPr>
            </a:lvl7pPr>
            <a:lvl8pPr marL="3429000" indent="-228600" defTabSz="928688" eaLnBrk="0" fontAlgn="base" hangingPunct="0">
              <a:spcBef>
                <a:spcPct val="30000"/>
              </a:spcBef>
              <a:spcAft>
                <a:spcPct val="0"/>
              </a:spcAft>
              <a:defRPr sz="1000">
                <a:solidFill>
                  <a:schemeClr val="tx1"/>
                </a:solidFill>
                <a:latin typeface="Arial Narrow" panose="020B0606020202030204" pitchFamily="34" charset="0"/>
              </a:defRPr>
            </a:lvl8pPr>
            <a:lvl9pPr marL="3886200" indent="-228600" defTabSz="928688" eaLnBrk="0" fontAlgn="base" hangingPunct="0">
              <a:spcBef>
                <a:spcPct val="30000"/>
              </a:spcBef>
              <a:spcAft>
                <a:spcPct val="0"/>
              </a:spcAft>
              <a:defRPr sz="1000">
                <a:solidFill>
                  <a:schemeClr val="tx1"/>
                </a:solidFill>
                <a:latin typeface="Arial Narrow" panose="020B0606020202030204" pitchFamily="34" charset="0"/>
              </a:defRPr>
            </a:lvl9pPr>
          </a:lstStyle>
          <a:p>
            <a:pPr eaLnBrk="1" hangingPunct="1">
              <a:spcBef>
                <a:spcPct val="0"/>
              </a:spcBef>
            </a:pPr>
            <a:fld id="{8100C456-9CE8-43DE-8CD9-0FBB5D6FCB07}" type="slidenum">
              <a:rPr lang="en-US" altLang="en-US" sz="1200">
                <a:solidFill>
                  <a:srgbClr val="000000"/>
                </a:solidFill>
                <a:latin typeface="Times New Roman" panose="02020603050405020304" pitchFamily="18" charset="0"/>
              </a:rPr>
              <a:pPr eaLnBrk="1" hangingPunct="1">
                <a:spcBef>
                  <a:spcPct val="0"/>
                </a:spcBef>
              </a:pPr>
              <a:t>13</a:t>
            </a:fld>
            <a:endParaRPr lang="en-US" altLang="en-US" sz="1200">
              <a:solidFill>
                <a:srgbClr val="000000"/>
              </a:solidFill>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EAP should address:</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1. Reporting emergencies, phone numbers and contact names</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2. Are there separate and distinct alarms for a variety of conditions? What are they?</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3. Are there codes unique to various response needs in-house? Hospitals have these denoting various events which, as if by a formula, require varying responses.</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000">
                <a:solidFill>
                  <a:schemeClr val="tx1"/>
                </a:solidFill>
                <a:latin typeface="Arial Narrow" panose="020B0606020202030204" pitchFamily="34" charset="0"/>
              </a:defRPr>
            </a:lvl1pPr>
            <a:lvl2pPr marL="742950" indent="-285750" defTabSz="928688" eaLnBrk="0" hangingPunct="0">
              <a:spcBef>
                <a:spcPct val="30000"/>
              </a:spcBef>
              <a:defRPr sz="1000">
                <a:solidFill>
                  <a:schemeClr val="tx1"/>
                </a:solidFill>
                <a:latin typeface="Arial Narrow" panose="020B0606020202030204" pitchFamily="34" charset="0"/>
              </a:defRPr>
            </a:lvl2pPr>
            <a:lvl3pPr marL="1143000" indent="-228600" defTabSz="928688" eaLnBrk="0" hangingPunct="0">
              <a:spcBef>
                <a:spcPct val="30000"/>
              </a:spcBef>
              <a:defRPr sz="1000">
                <a:solidFill>
                  <a:schemeClr val="tx1"/>
                </a:solidFill>
                <a:latin typeface="Arial Narrow" panose="020B0606020202030204" pitchFamily="34" charset="0"/>
              </a:defRPr>
            </a:lvl3pPr>
            <a:lvl4pPr marL="1600200" indent="-228600" defTabSz="928688" eaLnBrk="0" hangingPunct="0">
              <a:spcBef>
                <a:spcPct val="30000"/>
              </a:spcBef>
              <a:defRPr sz="1000">
                <a:solidFill>
                  <a:schemeClr val="tx1"/>
                </a:solidFill>
                <a:latin typeface="Arial Narrow" panose="020B0606020202030204" pitchFamily="34" charset="0"/>
              </a:defRPr>
            </a:lvl4pPr>
            <a:lvl5pPr marL="2057400" indent="-228600" defTabSz="928688" eaLnBrk="0" hangingPunct="0">
              <a:spcBef>
                <a:spcPct val="30000"/>
              </a:spcBef>
              <a:defRPr sz="1000">
                <a:solidFill>
                  <a:schemeClr val="tx1"/>
                </a:solidFill>
                <a:latin typeface="Arial Narrow" panose="020B0606020202030204" pitchFamily="34" charset="0"/>
              </a:defRPr>
            </a:lvl5pPr>
            <a:lvl6pPr marL="2514600" indent="-228600" defTabSz="928688" eaLnBrk="0" fontAlgn="base" hangingPunct="0">
              <a:spcBef>
                <a:spcPct val="30000"/>
              </a:spcBef>
              <a:spcAft>
                <a:spcPct val="0"/>
              </a:spcAft>
              <a:defRPr sz="1000">
                <a:solidFill>
                  <a:schemeClr val="tx1"/>
                </a:solidFill>
                <a:latin typeface="Arial Narrow" panose="020B0606020202030204" pitchFamily="34" charset="0"/>
              </a:defRPr>
            </a:lvl6pPr>
            <a:lvl7pPr marL="2971800" indent="-228600" defTabSz="928688" eaLnBrk="0" fontAlgn="base" hangingPunct="0">
              <a:spcBef>
                <a:spcPct val="30000"/>
              </a:spcBef>
              <a:spcAft>
                <a:spcPct val="0"/>
              </a:spcAft>
              <a:defRPr sz="1000">
                <a:solidFill>
                  <a:schemeClr val="tx1"/>
                </a:solidFill>
                <a:latin typeface="Arial Narrow" panose="020B0606020202030204" pitchFamily="34" charset="0"/>
              </a:defRPr>
            </a:lvl7pPr>
            <a:lvl8pPr marL="3429000" indent="-228600" defTabSz="928688" eaLnBrk="0" fontAlgn="base" hangingPunct="0">
              <a:spcBef>
                <a:spcPct val="30000"/>
              </a:spcBef>
              <a:spcAft>
                <a:spcPct val="0"/>
              </a:spcAft>
              <a:defRPr sz="1000">
                <a:solidFill>
                  <a:schemeClr val="tx1"/>
                </a:solidFill>
                <a:latin typeface="Arial Narrow" panose="020B0606020202030204" pitchFamily="34" charset="0"/>
              </a:defRPr>
            </a:lvl8pPr>
            <a:lvl9pPr marL="3886200" indent="-228600" defTabSz="928688" eaLnBrk="0" fontAlgn="base" hangingPunct="0">
              <a:spcBef>
                <a:spcPct val="30000"/>
              </a:spcBef>
              <a:spcAft>
                <a:spcPct val="0"/>
              </a:spcAft>
              <a:defRPr sz="1000">
                <a:solidFill>
                  <a:schemeClr val="tx1"/>
                </a:solidFill>
                <a:latin typeface="Arial Narrow" panose="020B0606020202030204" pitchFamily="34" charset="0"/>
              </a:defRPr>
            </a:lvl9pPr>
          </a:lstStyle>
          <a:p>
            <a:pPr eaLnBrk="1" hangingPunct="1">
              <a:spcBef>
                <a:spcPct val="0"/>
              </a:spcBef>
            </a:pPr>
            <a:fld id="{3DD9B604-E593-482E-BEF1-5E56C494DC60}" type="slidenum">
              <a:rPr lang="en-US" altLang="en-US" sz="1200">
                <a:solidFill>
                  <a:srgbClr val="000000"/>
                </a:solidFill>
                <a:latin typeface="Times New Roman" panose="02020603050405020304" pitchFamily="18" charset="0"/>
              </a:rPr>
              <a:pPr eaLnBrk="1" hangingPunct="1">
                <a:spcBef>
                  <a:spcPct val="0"/>
                </a:spcBef>
              </a:pPr>
              <a:t>14</a:t>
            </a:fld>
            <a:endParaRPr lang="en-US" altLang="en-US" sz="1200">
              <a:solidFill>
                <a:srgbClr val="000000"/>
              </a:solidFill>
              <a:latin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400">
                <a:latin typeface="Verdana" panose="020B0604030504040204" pitchFamily="34" charset="0"/>
                <a:ea typeface="Verdana" panose="020B0604030504040204" pitchFamily="34" charset="0"/>
                <a:cs typeface="Verdana" panose="020B0604030504040204" pitchFamily="34" charset="0"/>
              </a:rPr>
              <a:t>The EAP Planning Process should also address:</a:t>
            </a:r>
          </a:p>
          <a:p>
            <a:r>
              <a:rPr lang="en-US" altLang="en-US" sz="1400">
                <a:latin typeface="Verdana" panose="020B0604030504040204" pitchFamily="34" charset="0"/>
                <a:ea typeface="Verdana" panose="020B0604030504040204" pitchFamily="34" charset="0"/>
                <a:cs typeface="Verdana" panose="020B0604030504040204" pitchFamily="34" charset="0"/>
              </a:rPr>
              <a:t>4. Evacuation or escape routes which are most direct to the outside</a:t>
            </a:r>
          </a:p>
          <a:p>
            <a:r>
              <a:rPr lang="en-US" altLang="en-US" sz="1400">
                <a:latin typeface="Verdana" panose="020B0604030504040204" pitchFamily="34" charset="0"/>
                <a:ea typeface="Verdana" panose="020B0604030504040204" pitchFamily="34" charset="0"/>
                <a:cs typeface="Verdana" panose="020B0604030504040204" pitchFamily="34" charset="0"/>
              </a:rPr>
              <a:t>5. Authorities of who is permitted to call for an evacuation and under what circumstances should be in the plan</a:t>
            </a:r>
          </a:p>
          <a:p>
            <a:r>
              <a:rPr lang="en-US" altLang="en-US" sz="1400">
                <a:latin typeface="Verdana" panose="020B0604030504040204" pitchFamily="34" charset="0"/>
                <a:ea typeface="Verdana" panose="020B0604030504040204" pitchFamily="34" charset="0"/>
                <a:cs typeface="Verdana" panose="020B0604030504040204" pitchFamily="34" charset="0"/>
              </a:rPr>
              <a:t>6. Address permissible delays to shut windows or securing of equipment.</a:t>
            </a:r>
          </a:p>
          <a:p>
            <a:r>
              <a:rPr lang="en-US" altLang="en-US" sz="1400">
                <a:latin typeface="Verdana" panose="020B0604030504040204" pitchFamily="34" charset="0"/>
                <a:ea typeface="Verdana" panose="020B0604030504040204" pitchFamily="34" charset="0"/>
                <a:cs typeface="Verdana" panose="020B0604030504040204" pitchFamily="34" charset="0"/>
              </a:rPr>
              <a:t>Some locations do not want any stragglers or unaccounted-for staff; everyone upon the sounding of the alarm evacuates!</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000">
                <a:solidFill>
                  <a:schemeClr val="tx1"/>
                </a:solidFill>
                <a:latin typeface="Arial Narrow" panose="020B0606020202030204" pitchFamily="34" charset="0"/>
              </a:defRPr>
            </a:lvl1pPr>
            <a:lvl2pPr marL="742950" indent="-285750" defTabSz="928688" eaLnBrk="0" hangingPunct="0">
              <a:spcBef>
                <a:spcPct val="30000"/>
              </a:spcBef>
              <a:defRPr sz="1000">
                <a:solidFill>
                  <a:schemeClr val="tx1"/>
                </a:solidFill>
                <a:latin typeface="Arial Narrow" panose="020B0606020202030204" pitchFamily="34" charset="0"/>
              </a:defRPr>
            </a:lvl2pPr>
            <a:lvl3pPr marL="1143000" indent="-228600" defTabSz="928688" eaLnBrk="0" hangingPunct="0">
              <a:spcBef>
                <a:spcPct val="30000"/>
              </a:spcBef>
              <a:defRPr sz="1000">
                <a:solidFill>
                  <a:schemeClr val="tx1"/>
                </a:solidFill>
                <a:latin typeface="Arial Narrow" panose="020B0606020202030204" pitchFamily="34" charset="0"/>
              </a:defRPr>
            </a:lvl3pPr>
            <a:lvl4pPr marL="1600200" indent="-228600" defTabSz="928688" eaLnBrk="0" hangingPunct="0">
              <a:spcBef>
                <a:spcPct val="30000"/>
              </a:spcBef>
              <a:defRPr sz="1000">
                <a:solidFill>
                  <a:schemeClr val="tx1"/>
                </a:solidFill>
                <a:latin typeface="Arial Narrow" panose="020B0606020202030204" pitchFamily="34" charset="0"/>
              </a:defRPr>
            </a:lvl4pPr>
            <a:lvl5pPr marL="2057400" indent="-228600" defTabSz="928688" eaLnBrk="0" hangingPunct="0">
              <a:spcBef>
                <a:spcPct val="30000"/>
              </a:spcBef>
              <a:defRPr sz="1000">
                <a:solidFill>
                  <a:schemeClr val="tx1"/>
                </a:solidFill>
                <a:latin typeface="Arial Narrow" panose="020B0606020202030204" pitchFamily="34" charset="0"/>
              </a:defRPr>
            </a:lvl5pPr>
            <a:lvl6pPr marL="2514600" indent="-228600" defTabSz="928688" eaLnBrk="0" fontAlgn="base" hangingPunct="0">
              <a:spcBef>
                <a:spcPct val="30000"/>
              </a:spcBef>
              <a:spcAft>
                <a:spcPct val="0"/>
              </a:spcAft>
              <a:defRPr sz="1000">
                <a:solidFill>
                  <a:schemeClr val="tx1"/>
                </a:solidFill>
                <a:latin typeface="Arial Narrow" panose="020B0606020202030204" pitchFamily="34" charset="0"/>
              </a:defRPr>
            </a:lvl6pPr>
            <a:lvl7pPr marL="2971800" indent="-228600" defTabSz="928688" eaLnBrk="0" fontAlgn="base" hangingPunct="0">
              <a:spcBef>
                <a:spcPct val="30000"/>
              </a:spcBef>
              <a:spcAft>
                <a:spcPct val="0"/>
              </a:spcAft>
              <a:defRPr sz="1000">
                <a:solidFill>
                  <a:schemeClr val="tx1"/>
                </a:solidFill>
                <a:latin typeface="Arial Narrow" panose="020B0606020202030204" pitchFamily="34" charset="0"/>
              </a:defRPr>
            </a:lvl7pPr>
            <a:lvl8pPr marL="3429000" indent="-228600" defTabSz="928688" eaLnBrk="0" fontAlgn="base" hangingPunct="0">
              <a:spcBef>
                <a:spcPct val="30000"/>
              </a:spcBef>
              <a:spcAft>
                <a:spcPct val="0"/>
              </a:spcAft>
              <a:defRPr sz="1000">
                <a:solidFill>
                  <a:schemeClr val="tx1"/>
                </a:solidFill>
                <a:latin typeface="Arial Narrow" panose="020B0606020202030204" pitchFamily="34" charset="0"/>
              </a:defRPr>
            </a:lvl8pPr>
            <a:lvl9pPr marL="3886200" indent="-228600" defTabSz="928688" eaLnBrk="0" fontAlgn="base" hangingPunct="0">
              <a:spcBef>
                <a:spcPct val="30000"/>
              </a:spcBef>
              <a:spcAft>
                <a:spcPct val="0"/>
              </a:spcAft>
              <a:defRPr sz="1000">
                <a:solidFill>
                  <a:schemeClr val="tx1"/>
                </a:solidFill>
                <a:latin typeface="Arial Narrow" panose="020B0606020202030204" pitchFamily="34" charset="0"/>
              </a:defRPr>
            </a:lvl9pPr>
          </a:lstStyle>
          <a:p>
            <a:pPr eaLnBrk="1" hangingPunct="1">
              <a:spcBef>
                <a:spcPct val="0"/>
              </a:spcBef>
            </a:pPr>
            <a:fld id="{FBBBFBDF-5367-4BB3-BFED-AC2D923547A4}" type="slidenum">
              <a:rPr lang="en-US" altLang="en-US" sz="1200">
                <a:solidFill>
                  <a:srgbClr val="000000"/>
                </a:solidFill>
                <a:latin typeface="Times New Roman" panose="02020603050405020304" pitchFamily="18" charset="0"/>
              </a:rPr>
              <a:pPr eaLnBrk="1" hangingPunct="1">
                <a:spcBef>
                  <a:spcPct val="0"/>
                </a:spcBef>
              </a:pPr>
              <a:t>15</a:t>
            </a:fld>
            <a:endParaRPr lang="en-US" altLang="en-US" sz="1200">
              <a:solidFill>
                <a:srgbClr val="000000"/>
              </a:solidFill>
              <a:latin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Sheltering in-place may also be a viable option and the circumstances permitting should be noted</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If an in-house response team exists, where will it meet and what are the limits of their actions?</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During accountability, supervisors of various sections are assigned to verify staff from their area are evacuated.</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Areas to which evacuees report are designated in the plan and staff are trained where to report.</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000">
                <a:solidFill>
                  <a:schemeClr val="tx1"/>
                </a:solidFill>
                <a:latin typeface="Arial Narrow" panose="020B0606020202030204" pitchFamily="34" charset="0"/>
              </a:defRPr>
            </a:lvl1pPr>
            <a:lvl2pPr marL="742950" indent="-285750" defTabSz="928688" eaLnBrk="0" hangingPunct="0">
              <a:spcBef>
                <a:spcPct val="30000"/>
              </a:spcBef>
              <a:defRPr sz="1000">
                <a:solidFill>
                  <a:schemeClr val="tx1"/>
                </a:solidFill>
                <a:latin typeface="Arial Narrow" panose="020B0606020202030204" pitchFamily="34" charset="0"/>
              </a:defRPr>
            </a:lvl2pPr>
            <a:lvl3pPr marL="1143000" indent="-228600" defTabSz="928688" eaLnBrk="0" hangingPunct="0">
              <a:spcBef>
                <a:spcPct val="30000"/>
              </a:spcBef>
              <a:defRPr sz="1000">
                <a:solidFill>
                  <a:schemeClr val="tx1"/>
                </a:solidFill>
                <a:latin typeface="Arial Narrow" panose="020B0606020202030204" pitchFamily="34" charset="0"/>
              </a:defRPr>
            </a:lvl3pPr>
            <a:lvl4pPr marL="1600200" indent="-228600" defTabSz="928688" eaLnBrk="0" hangingPunct="0">
              <a:spcBef>
                <a:spcPct val="30000"/>
              </a:spcBef>
              <a:defRPr sz="1000">
                <a:solidFill>
                  <a:schemeClr val="tx1"/>
                </a:solidFill>
                <a:latin typeface="Arial Narrow" panose="020B0606020202030204" pitchFamily="34" charset="0"/>
              </a:defRPr>
            </a:lvl4pPr>
            <a:lvl5pPr marL="2057400" indent="-228600" defTabSz="928688" eaLnBrk="0" hangingPunct="0">
              <a:spcBef>
                <a:spcPct val="30000"/>
              </a:spcBef>
              <a:defRPr sz="1000">
                <a:solidFill>
                  <a:schemeClr val="tx1"/>
                </a:solidFill>
                <a:latin typeface="Arial Narrow" panose="020B0606020202030204" pitchFamily="34" charset="0"/>
              </a:defRPr>
            </a:lvl5pPr>
            <a:lvl6pPr marL="2514600" indent="-228600" defTabSz="928688" eaLnBrk="0" fontAlgn="base" hangingPunct="0">
              <a:spcBef>
                <a:spcPct val="30000"/>
              </a:spcBef>
              <a:spcAft>
                <a:spcPct val="0"/>
              </a:spcAft>
              <a:defRPr sz="1000">
                <a:solidFill>
                  <a:schemeClr val="tx1"/>
                </a:solidFill>
                <a:latin typeface="Arial Narrow" panose="020B0606020202030204" pitchFamily="34" charset="0"/>
              </a:defRPr>
            </a:lvl6pPr>
            <a:lvl7pPr marL="2971800" indent="-228600" defTabSz="928688" eaLnBrk="0" fontAlgn="base" hangingPunct="0">
              <a:spcBef>
                <a:spcPct val="30000"/>
              </a:spcBef>
              <a:spcAft>
                <a:spcPct val="0"/>
              </a:spcAft>
              <a:defRPr sz="1000">
                <a:solidFill>
                  <a:schemeClr val="tx1"/>
                </a:solidFill>
                <a:latin typeface="Arial Narrow" panose="020B0606020202030204" pitchFamily="34" charset="0"/>
              </a:defRPr>
            </a:lvl7pPr>
            <a:lvl8pPr marL="3429000" indent="-228600" defTabSz="928688" eaLnBrk="0" fontAlgn="base" hangingPunct="0">
              <a:spcBef>
                <a:spcPct val="30000"/>
              </a:spcBef>
              <a:spcAft>
                <a:spcPct val="0"/>
              </a:spcAft>
              <a:defRPr sz="1000">
                <a:solidFill>
                  <a:schemeClr val="tx1"/>
                </a:solidFill>
                <a:latin typeface="Arial Narrow" panose="020B0606020202030204" pitchFamily="34" charset="0"/>
              </a:defRPr>
            </a:lvl8pPr>
            <a:lvl9pPr marL="3886200" indent="-228600" defTabSz="928688" eaLnBrk="0" fontAlgn="base" hangingPunct="0">
              <a:spcBef>
                <a:spcPct val="30000"/>
              </a:spcBef>
              <a:spcAft>
                <a:spcPct val="0"/>
              </a:spcAft>
              <a:defRPr sz="1000">
                <a:solidFill>
                  <a:schemeClr val="tx1"/>
                </a:solidFill>
                <a:latin typeface="Arial Narrow" panose="020B0606020202030204" pitchFamily="34" charset="0"/>
              </a:defRPr>
            </a:lvl9pPr>
          </a:lstStyle>
          <a:p>
            <a:pPr eaLnBrk="1" hangingPunct="1">
              <a:spcBef>
                <a:spcPct val="0"/>
              </a:spcBef>
            </a:pPr>
            <a:fld id="{F3588F64-2823-41D4-8B3B-DFE1C7703B41}" type="slidenum">
              <a:rPr lang="en-US" altLang="en-US" sz="1200">
                <a:solidFill>
                  <a:srgbClr val="000000"/>
                </a:solidFill>
                <a:latin typeface="Times New Roman" panose="02020603050405020304" pitchFamily="18" charset="0"/>
              </a:rPr>
              <a:pPr eaLnBrk="1" hangingPunct="1">
                <a:spcBef>
                  <a:spcPct val="0"/>
                </a:spcBef>
              </a:pPr>
              <a:t>16</a:t>
            </a:fld>
            <a:endParaRPr lang="en-US" altLang="en-US" sz="1200">
              <a:solidFill>
                <a:srgbClr val="000000"/>
              </a:solidFill>
              <a:latin typeface="Times New Roman" panose="02020603050405020304"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400">
                <a:latin typeface="Verdana" panose="020B0604030504040204" pitchFamily="34" charset="0"/>
                <a:ea typeface="Verdana" panose="020B0604030504040204" pitchFamily="34" charset="0"/>
                <a:cs typeface="Verdana" panose="020B0604030504040204" pitchFamily="34" charset="0"/>
              </a:rPr>
              <a:t>Describe the means of training staff regarding plan contents, their roles and responsibilities</a:t>
            </a:r>
          </a:p>
          <a:p>
            <a:r>
              <a:rPr lang="en-US" altLang="en-US" sz="1400">
                <a:latin typeface="Verdana" panose="020B0604030504040204" pitchFamily="34" charset="0"/>
                <a:ea typeface="Verdana" panose="020B0604030504040204" pitchFamily="34" charset="0"/>
                <a:cs typeface="Verdana" panose="020B0604030504040204" pitchFamily="34" charset="0"/>
              </a:rPr>
              <a:t>Create and maintain a list of key personnel to be notified for all hours. Emergencies have no hourly time and are all-seasonal.</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000">
                <a:solidFill>
                  <a:schemeClr val="tx1"/>
                </a:solidFill>
                <a:latin typeface="Arial Narrow" panose="020B0606020202030204" pitchFamily="34" charset="0"/>
              </a:defRPr>
            </a:lvl1pPr>
            <a:lvl2pPr marL="742950" indent="-285750" defTabSz="928688" eaLnBrk="0" hangingPunct="0">
              <a:spcBef>
                <a:spcPct val="30000"/>
              </a:spcBef>
              <a:defRPr sz="1000">
                <a:solidFill>
                  <a:schemeClr val="tx1"/>
                </a:solidFill>
                <a:latin typeface="Arial Narrow" panose="020B0606020202030204" pitchFamily="34" charset="0"/>
              </a:defRPr>
            </a:lvl2pPr>
            <a:lvl3pPr marL="1143000" indent="-228600" defTabSz="928688" eaLnBrk="0" hangingPunct="0">
              <a:spcBef>
                <a:spcPct val="30000"/>
              </a:spcBef>
              <a:defRPr sz="1000">
                <a:solidFill>
                  <a:schemeClr val="tx1"/>
                </a:solidFill>
                <a:latin typeface="Arial Narrow" panose="020B0606020202030204" pitchFamily="34" charset="0"/>
              </a:defRPr>
            </a:lvl3pPr>
            <a:lvl4pPr marL="1600200" indent="-228600" defTabSz="928688" eaLnBrk="0" hangingPunct="0">
              <a:spcBef>
                <a:spcPct val="30000"/>
              </a:spcBef>
              <a:defRPr sz="1000">
                <a:solidFill>
                  <a:schemeClr val="tx1"/>
                </a:solidFill>
                <a:latin typeface="Arial Narrow" panose="020B0606020202030204" pitchFamily="34" charset="0"/>
              </a:defRPr>
            </a:lvl4pPr>
            <a:lvl5pPr marL="2057400" indent="-228600" defTabSz="928688" eaLnBrk="0" hangingPunct="0">
              <a:spcBef>
                <a:spcPct val="30000"/>
              </a:spcBef>
              <a:defRPr sz="1000">
                <a:solidFill>
                  <a:schemeClr val="tx1"/>
                </a:solidFill>
                <a:latin typeface="Arial Narrow" panose="020B0606020202030204" pitchFamily="34" charset="0"/>
              </a:defRPr>
            </a:lvl5pPr>
            <a:lvl6pPr marL="2514600" indent="-228600" defTabSz="928688" eaLnBrk="0" fontAlgn="base" hangingPunct="0">
              <a:spcBef>
                <a:spcPct val="30000"/>
              </a:spcBef>
              <a:spcAft>
                <a:spcPct val="0"/>
              </a:spcAft>
              <a:defRPr sz="1000">
                <a:solidFill>
                  <a:schemeClr val="tx1"/>
                </a:solidFill>
                <a:latin typeface="Arial Narrow" panose="020B0606020202030204" pitchFamily="34" charset="0"/>
              </a:defRPr>
            </a:lvl6pPr>
            <a:lvl7pPr marL="2971800" indent="-228600" defTabSz="928688" eaLnBrk="0" fontAlgn="base" hangingPunct="0">
              <a:spcBef>
                <a:spcPct val="30000"/>
              </a:spcBef>
              <a:spcAft>
                <a:spcPct val="0"/>
              </a:spcAft>
              <a:defRPr sz="1000">
                <a:solidFill>
                  <a:schemeClr val="tx1"/>
                </a:solidFill>
                <a:latin typeface="Arial Narrow" panose="020B0606020202030204" pitchFamily="34" charset="0"/>
              </a:defRPr>
            </a:lvl7pPr>
            <a:lvl8pPr marL="3429000" indent="-228600" defTabSz="928688" eaLnBrk="0" fontAlgn="base" hangingPunct="0">
              <a:spcBef>
                <a:spcPct val="30000"/>
              </a:spcBef>
              <a:spcAft>
                <a:spcPct val="0"/>
              </a:spcAft>
              <a:defRPr sz="1000">
                <a:solidFill>
                  <a:schemeClr val="tx1"/>
                </a:solidFill>
                <a:latin typeface="Arial Narrow" panose="020B0606020202030204" pitchFamily="34" charset="0"/>
              </a:defRPr>
            </a:lvl8pPr>
            <a:lvl9pPr marL="3886200" indent="-228600" defTabSz="928688" eaLnBrk="0" fontAlgn="base" hangingPunct="0">
              <a:spcBef>
                <a:spcPct val="30000"/>
              </a:spcBef>
              <a:spcAft>
                <a:spcPct val="0"/>
              </a:spcAft>
              <a:defRPr sz="1000">
                <a:solidFill>
                  <a:schemeClr val="tx1"/>
                </a:solidFill>
                <a:latin typeface="Arial Narrow" panose="020B0606020202030204" pitchFamily="34" charset="0"/>
              </a:defRPr>
            </a:lvl9pPr>
          </a:lstStyle>
          <a:p>
            <a:pPr eaLnBrk="1" hangingPunct="1">
              <a:spcBef>
                <a:spcPct val="0"/>
              </a:spcBef>
            </a:pPr>
            <a:fld id="{235BE74D-770E-4CE8-AD0B-A23D9E6DEA53}" type="slidenum">
              <a:rPr lang="en-US" altLang="en-US" sz="1200">
                <a:solidFill>
                  <a:srgbClr val="000000"/>
                </a:solidFill>
                <a:latin typeface="Times New Roman" panose="02020603050405020304" pitchFamily="18" charset="0"/>
              </a:rPr>
              <a:pPr eaLnBrk="1" hangingPunct="1">
                <a:spcBef>
                  <a:spcPct val="0"/>
                </a:spcBef>
              </a:pPr>
              <a:t>17</a:t>
            </a:fld>
            <a:endParaRPr lang="en-US" altLang="en-US" sz="1200">
              <a:solidFill>
                <a:srgbClr val="000000"/>
              </a:solidFill>
              <a:latin typeface="Times New Roman" panose="02020603050405020304"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Evacuation maps are posted on walls and in break areas. Some facilities have an employee book received by each person upon hiring. It is used for initial and update training and becomes their personal property.</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Contents of the Plan include:</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1. The location of the nearest exits for each facility location</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2. Identification of all exits on the map</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3. Location of fire extinguishers whether the employee is a member of the in-house response team or not</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Once established, keep maps current; keep employees updated on changing information</a:t>
            </a:r>
            <a:r>
              <a:rPr lang="en-US" altLang="en-US" sz="1400"/>
              <a:t>.</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000">
                <a:solidFill>
                  <a:schemeClr val="tx1"/>
                </a:solidFill>
                <a:latin typeface="Arial Narrow" panose="020B0606020202030204" pitchFamily="34" charset="0"/>
              </a:defRPr>
            </a:lvl1pPr>
            <a:lvl2pPr marL="742950" indent="-285750" defTabSz="928688" eaLnBrk="0" hangingPunct="0">
              <a:spcBef>
                <a:spcPct val="30000"/>
              </a:spcBef>
              <a:defRPr sz="1000">
                <a:solidFill>
                  <a:schemeClr val="tx1"/>
                </a:solidFill>
                <a:latin typeface="Arial Narrow" panose="020B0606020202030204" pitchFamily="34" charset="0"/>
              </a:defRPr>
            </a:lvl2pPr>
            <a:lvl3pPr marL="1143000" indent="-228600" defTabSz="928688" eaLnBrk="0" hangingPunct="0">
              <a:spcBef>
                <a:spcPct val="30000"/>
              </a:spcBef>
              <a:defRPr sz="1000">
                <a:solidFill>
                  <a:schemeClr val="tx1"/>
                </a:solidFill>
                <a:latin typeface="Arial Narrow" panose="020B0606020202030204" pitchFamily="34" charset="0"/>
              </a:defRPr>
            </a:lvl3pPr>
            <a:lvl4pPr marL="1600200" indent="-228600" defTabSz="928688" eaLnBrk="0" hangingPunct="0">
              <a:spcBef>
                <a:spcPct val="30000"/>
              </a:spcBef>
              <a:defRPr sz="1000">
                <a:solidFill>
                  <a:schemeClr val="tx1"/>
                </a:solidFill>
                <a:latin typeface="Arial Narrow" panose="020B0606020202030204" pitchFamily="34" charset="0"/>
              </a:defRPr>
            </a:lvl4pPr>
            <a:lvl5pPr marL="2057400" indent="-228600" defTabSz="928688" eaLnBrk="0" hangingPunct="0">
              <a:spcBef>
                <a:spcPct val="30000"/>
              </a:spcBef>
              <a:defRPr sz="1000">
                <a:solidFill>
                  <a:schemeClr val="tx1"/>
                </a:solidFill>
                <a:latin typeface="Arial Narrow" panose="020B0606020202030204" pitchFamily="34" charset="0"/>
              </a:defRPr>
            </a:lvl5pPr>
            <a:lvl6pPr marL="2514600" indent="-228600" defTabSz="928688" eaLnBrk="0" fontAlgn="base" hangingPunct="0">
              <a:spcBef>
                <a:spcPct val="30000"/>
              </a:spcBef>
              <a:spcAft>
                <a:spcPct val="0"/>
              </a:spcAft>
              <a:defRPr sz="1000">
                <a:solidFill>
                  <a:schemeClr val="tx1"/>
                </a:solidFill>
                <a:latin typeface="Arial Narrow" panose="020B0606020202030204" pitchFamily="34" charset="0"/>
              </a:defRPr>
            </a:lvl6pPr>
            <a:lvl7pPr marL="2971800" indent="-228600" defTabSz="928688" eaLnBrk="0" fontAlgn="base" hangingPunct="0">
              <a:spcBef>
                <a:spcPct val="30000"/>
              </a:spcBef>
              <a:spcAft>
                <a:spcPct val="0"/>
              </a:spcAft>
              <a:defRPr sz="1000">
                <a:solidFill>
                  <a:schemeClr val="tx1"/>
                </a:solidFill>
                <a:latin typeface="Arial Narrow" panose="020B0606020202030204" pitchFamily="34" charset="0"/>
              </a:defRPr>
            </a:lvl7pPr>
            <a:lvl8pPr marL="3429000" indent="-228600" defTabSz="928688" eaLnBrk="0" fontAlgn="base" hangingPunct="0">
              <a:spcBef>
                <a:spcPct val="30000"/>
              </a:spcBef>
              <a:spcAft>
                <a:spcPct val="0"/>
              </a:spcAft>
              <a:defRPr sz="1000">
                <a:solidFill>
                  <a:schemeClr val="tx1"/>
                </a:solidFill>
                <a:latin typeface="Arial Narrow" panose="020B0606020202030204" pitchFamily="34" charset="0"/>
              </a:defRPr>
            </a:lvl8pPr>
            <a:lvl9pPr marL="3886200" indent="-228600" defTabSz="928688" eaLnBrk="0" fontAlgn="base" hangingPunct="0">
              <a:spcBef>
                <a:spcPct val="30000"/>
              </a:spcBef>
              <a:spcAft>
                <a:spcPct val="0"/>
              </a:spcAft>
              <a:defRPr sz="1000">
                <a:solidFill>
                  <a:schemeClr val="tx1"/>
                </a:solidFill>
                <a:latin typeface="Arial Narrow" panose="020B0606020202030204" pitchFamily="34" charset="0"/>
              </a:defRPr>
            </a:lvl9pPr>
          </a:lstStyle>
          <a:p>
            <a:pPr eaLnBrk="1" hangingPunct="1">
              <a:spcBef>
                <a:spcPct val="0"/>
              </a:spcBef>
            </a:pPr>
            <a:fld id="{661A9794-5E9C-4597-9874-22E8C1C9B8E7}" type="slidenum">
              <a:rPr lang="en-US" altLang="en-US" sz="1200">
                <a:solidFill>
                  <a:srgbClr val="000000"/>
                </a:solidFill>
                <a:latin typeface="Times New Roman" panose="02020603050405020304" pitchFamily="18" charset="0"/>
              </a:rPr>
              <a:pPr eaLnBrk="1" hangingPunct="1">
                <a:spcBef>
                  <a:spcPct val="0"/>
                </a:spcBef>
              </a:pPr>
              <a:t>18</a:t>
            </a:fld>
            <a:endParaRPr lang="en-US" altLang="en-US" sz="1200">
              <a:solidFill>
                <a:srgbClr val="000000"/>
              </a:solidFill>
              <a:latin typeface="Times New Roman" panose="02020603050405020304"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400">
                <a:latin typeface="Verdana" panose="020B0604030504040204" pitchFamily="34" charset="0"/>
                <a:ea typeface="Verdana" panose="020B0604030504040204" pitchFamily="34" charset="0"/>
                <a:cs typeface="Verdana" panose="020B0604030504040204" pitchFamily="34" charset="0"/>
              </a:rPr>
              <a:t>This sample evacuation map provides:</a:t>
            </a:r>
          </a:p>
          <a:p>
            <a:r>
              <a:rPr lang="en-US" altLang="en-US" sz="1400">
                <a:latin typeface="Verdana" panose="020B0604030504040204" pitchFamily="34" charset="0"/>
                <a:ea typeface="Verdana" panose="020B0604030504040204" pitchFamily="34" charset="0"/>
                <a:cs typeface="Verdana" panose="020B0604030504040204" pitchFamily="34" charset="0"/>
              </a:rPr>
              <a:t>1. Guidelines for evacuation</a:t>
            </a:r>
          </a:p>
          <a:p>
            <a:r>
              <a:rPr lang="en-US" altLang="en-US" sz="1400">
                <a:latin typeface="Verdana" panose="020B0604030504040204" pitchFamily="34" charset="0"/>
                <a:ea typeface="Verdana" panose="020B0604030504040204" pitchFamily="34" charset="0"/>
                <a:cs typeface="Verdana" panose="020B0604030504040204" pitchFamily="34" charset="0"/>
              </a:rPr>
              <a:t>2. Safety considerations</a:t>
            </a:r>
          </a:p>
          <a:p>
            <a:r>
              <a:rPr lang="en-US" altLang="en-US" sz="1400">
                <a:latin typeface="Verdana" panose="020B0604030504040204" pitchFamily="34" charset="0"/>
                <a:ea typeface="Verdana" panose="020B0604030504040204" pitchFamily="34" charset="0"/>
                <a:cs typeface="Verdana" panose="020B0604030504040204" pitchFamily="34" charset="0"/>
              </a:rPr>
              <a:t>3. What actions to take during severe or inclement weather. It does no good to evacuate your staff from a minor  smoke condition and place them outside in a lightning storm.</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000">
                <a:solidFill>
                  <a:schemeClr val="tx1"/>
                </a:solidFill>
                <a:latin typeface="Arial Narrow" panose="020B0606020202030204" pitchFamily="34" charset="0"/>
              </a:defRPr>
            </a:lvl1pPr>
            <a:lvl2pPr marL="742950" indent="-285750" defTabSz="928688" eaLnBrk="0" hangingPunct="0">
              <a:spcBef>
                <a:spcPct val="30000"/>
              </a:spcBef>
              <a:defRPr sz="1000">
                <a:solidFill>
                  <a:schemeClr val="tx1"/>
                </a:solidFill>
                <a:latin typeface="Arial Narrow" panose="020B0606020202030204" pitchFamily="34" charset="0"/>
              </a:defRPr>
            </a:lvl2pPr>
            <a:lvl3pPr marL="1143000" indent="-228600" defTabSz="928688" eaLnBrk="0" hangingPunct="0">
              <a:spcBef>
                <a:spcPct val="30000"/>
              </a:spcBef>
              <a:defRPr sz="1000">
                <a:solidFill>
                  <a:schemeClr val="tx1"/>
                </a:solidFill>
                <a:latin typeface="Arial Narrow" panose="020B0606020202030204" pitchFamily="34" charset="0"/>
              </a:defRPr>
            </a:lvl3pPr>
            <a:lvl4pPr marL="1600200" indent="-228600" defTabSz="928688" eaLnBrk="0" hangingPunct="0">
              <a:spcBef>
                <a:spcPct val="30000"/>
              </a:spcBef>
              <a:defRPr sz="1000">
                <a:solidFill>
                  <a:schemeClr val="tx1"/>
                </a:solidFill>
                <a:latin typeface="Arial Narrow" panose="020B0606020202030204" pitchFamily="34" charset="0"/>
              </a:defRPr>
            </a:lvl4pPr>
            <a:lvl5pPr marL="2057400" indent="-228600" defTabSz="928688" eaLnBrk="0" hangingPunct="0">
              <a:spcBef>
                <a:spcPct val="30000"/>
              </a:spcBef>
              <a:defRPr sz="1000">
                <a:solidFill>
                  <a:schemeClr val="tx1"/>
                </a:solidFill>
                <a:latin typeface="Arial Narrow" panose="020B0606020202030204" pitchFamily="34" charset="0"/>
              </a:defRPr>
            </a:lvl5pPr>
            <a:lvl6pPr marL="2514600" indent="-228600" defTabSz="928688" eaLnBrk="0" fontAlgn="base" hangingPunct="0">
              <a:spcBef>
                <a:spcPct val="30000"/>
              </a:spcBef>
              <a:spcAft>
                <a:spcPct val="0"/>
              </a:spcAft>
              <a:defRPr sz="1000">
                <a:solidFill>
                  <a:schemeClr val="tx1"/>
                </a:solidFill>
                <a:latin typeface="Arial Narrow" panose="020B0606020202030204" pitchFamily="34" charset="0"/>
              </a:defRPr>
            </a:lvl6pPr>
            <a:lvl7pPr marL="2971800" indent="-228600" defTabSz="928688" eaLnBrk="0" fontAlgn="base" hangingPunct="0">
              <a:spcBef>
                <a:spcPct val="30000"/>
              </a:spcBef>
              <a:spcAft>
                <a:spcPct val="0"/>
              </a:spcAft>
              <a:defRPr sz="1000">
                <a:solidFill>
                  <a:schemeClr val="tx1"/>
                </a:solidFill>
                <a:latin typeface="Arial Narrow" panose="020B0606020202030204" pitchFamily="34" charset="0"/>
              </a:defRPr>
            </a:lvl7pPr>
            <a:lvl8pPr marL="3429000" indent="-228600" defTabSz="928688" eaLnBrk="0" fontAlgn="base" hangingPunct="0">
              <a:spcBef>
                <a:spcPct val="30000"/>
              </a:spcBef>
              <a:spcAft>
                <a:spcPct val="0"/>
              </a:spcAft>
              <a:defRPr sz="1000">
                <a:solidFill>
                  <a:schemeClr val="tx1"/>
                </a:solidFill>
                <a:latin typeface="Arial Narrow" panose="020B0606020202030204" pitchFamily="34" charset="0"/>
              </a:defRPr>
            </a:lvl8pPr>
            <a:lvl9pPr marL="3886200" indent="-228600" defTabSz="928688" eaLnBrk="0" fontAlgn="base" hangingPunct="0">
              <a:spcBef>
                <a:spcPct val="30000"/>
              </a:spcBef>
              <a:spcAft>
                <a:spcPct val="0"/>
              </a:spcAft>
              <a:defRPr sz="1000">
                <a:solidFill>
                  <a:schemeClr val="tx1"/>
                </a:solidFill>
                <a:latin typeface="Arial Narrow" panose="020B0606020202030204" pitchFamily="34" charset="0"/>
              </a:defRPr>
            </a:lvl9pPr>
          </a:lstStyle>
          <a:p>
            <a:pPr eaLnBrk="1" hangingPunct="1">
              <a:spcBef>
                <a:spcPct val="0"/>
              </a:spcBef>
            </a:pPr>
            <a:fld id="{FE07B87D-E57A-47C5-90D5-1AE71B574271}" type="slidenum">
              <a:rPr lang="en-US" altLang="en-US" sz="1200">
                <a:solidFill>
                  <a:srgbClr val="000000"/>
                </a:solidFill>
                <a:latin typeface="Times New Roman" panose="02020603050405020304" pitchFamily="18" charset="0"/>
              </a:rPr>
              <a:pPr eaLnBrk="1" hangingPunct="1">
                <a:spcBef>
                  <a:spcPct val="0"/>
                </a:spcBef>
              </a:pPr>
              <a:t>19</a:t>
            </a:fld>
            <a:endParaRPr lang="en-US" altLang="en-US" sz="1200">
              <a:solidFill>
                <a:srgbClr val="000000"/>
              </a:solidFill>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Having considered the types of emergencies affecting us and our business, EAP (Emergency Action Plans) may be devised to attempt to promote the highest levels of safety before the fact.</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We can not plan for every occurrence, however, there are conditions which may have occurred in the past toward which we can plan.</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These include natural and man-made situations toward which we can perform inventories of impact and needs (resources) to meet the impact</a:t>
            </a:r>
            <a:r>
              <a:rPr lang="en-US" altLang="en-US" sz="1200"/>
              <a:t>.</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000">
                <a:solidFill>
                  <a:schemeClr val="tx1"/>
                </a:solidFill>
                <a:latin typeface="Arial Narrow" panose="020B0606020202030204" pitchFamily="34" charset="0"/>
              </a:defRPr>
            </a:lvl1pPr>
            <a:lvl2pPr marL="742950" indent="-285750" defTabSz="928688" eaLnBrk="0" hangingPunct="0">
              <a:spcBef>
                <a:spcPct val="30000"/>
              </a:spcBef>
              <a:defRPr sz="1000">
                <a:solidFill>
                  <a:schemeClr val="tx1"/>
                </a:solidFill>
                <a:latin typeface="Arial Narrow" panose="020B0606020202030204" pitchFamily="34" charset="0"/>
              </a:defRPr>
            </a:lvl2pPr>
            <a:lvl3pPr marL="1143000" indent="-228600" defTabSz="928688" eaLnBrk="0" hangingPunct="0">
              <a:spcBef>
                <a:spcPct val="30000"/>
              </a:spcBef>
              <a:defRPr sz="1000">
                <a:solidFill>
                  <a:schemeClr val="tx1"/>
                </a:solidFill>
                <a:latin typeface="Arial Narrow" panose="020B0606020202030204" pitchFamily="34" charset="0"/>
              </a:defRPr>
            </a:lvl3pPr>
            <a:lvl4pPr marL="1600200" indent="-228600" defTabSz="928688" eaLnBrk="0" hangingPunct="0">
              <a:spcBef>
                <a:spcPct val="30000"/>
              </a:spcBef>
              <a:defRPr sz="1000">
                <a:solidFill>
                  <a:schemeClr val="tx1"/>
                </a:solidFill>
                <a:latin typeface="Arial Narrow" panose="020B0606020202030204" pitchFamily="34" charset="0"/>
              </a:defRPr>
            </a:lvl4pPr>
            <a:lvl5pPr marL="2057400" indent="-228600" defTabSz="928688" eaLnBrk="0" hangingPunct="0">
              <a:spcBef>
                <a:spcPct val="30000"/>
              </a:spcBef>
              <a:defRPr sz="1000">
                <a:solidFill>
                  <a:schemeClr val="tx1"/>
                </a:solidFill>
                <a:latin typeface="Arial Narrow" panose="020B0606020202030204" pitchFamily="34" charset="0"/>
              </a:defRPr>
            </a:lvl5pPr>
            <a:lvl6pPr marL="2514600" indent="-228600" defTabSz="928688" eaLnBrk="0" fontAlgn="base" hangingPunct="0">
              <a:spcBef>
                <a:spcPct val="30000"/>
              </a:spcBef>
              <a:spcAft>
                <a:spcPct val="0"/>
              </a:spcAft>
              <a:defRPr sz="1000">
                <a:solidFill>
                  <a:schemeClr val="tx1"/>
                </a:solidFill>
                <a:latin typeface="Arial Narrow" panose="020B0606020202030204" pitchFamily="34" charset="0"/>
              </a:defRPr>
            </a:lvl6pPr>
            <a:lvl7pPr marL="2971800" indent="-228600" defTabSz="928688" eaLnBrk="0" fontAlgn="base" hangingPunct="0">
              <a:spcBef>
                <a:spcPct val="30000"/>
              </a:spcBef>
              <a:spcAft>
                <a:spcPct val="0"/>
              </a:spcAft>
              <a:defRPr sz="1000">
                <a:solidFill>
                  <a:schemeClr val="tx1"/>
                </a:solidFill>
                <a:latin typeface="Arial Narrow" panose="020B0606020202030204" pitchFamily="34" charset="0"/>
              </a:defRPr>
            </a:lvl7pPr>
            <a:lvl8pPr marL="3429000" indent="-228600" defTabSz="928688" eaLnBrk="0" fontAlgn="base" hangingPunct="0">
              <a:spcBef>
                <a:spcPct val="30000"/>
              </a:spcBef>
              <a:spcAft>
                <a:spcPct val="0"/>
              </a:spcAft>
              <a:defRPr sz="1000">
                <a:solidFill>
                  <a:schemeClr val="tx1"/>
                </a:solidFill>
                <a:latin typeface="Arial Narrow" panose="020B0606020202030204" pitchFamily="34" charset="0"/>
              </a:defRPr>
            </a:lvl8pPr>
            <a:lvl9pPr marL="3886200" indent="-228600" defTabSz="928688" eaLnBrk="0" fontAlgn="base" hangingPunct="0">
              <a:spcBef>
                <a:spcPct val="30000"/>
              </a:spcBef>
              <a:spcAft>
                <a:spcPct val="0"/>
              </a:spcAft>
              <a:defRPr sz="1000">
                <a:solidFill>
                  <a:schemeClr val="tx1"/>
                </a:solidFill>
                <a:latin typeface="Arial Narrow" panose="020B0606020202030204" pitchFamily="34" charset="0"/>
              </a:defRPr>
            </a:lvl9pPr>
          </a:lstStyle>
          <a:p>
            <a:pPr eaLnBrk="1" hangingPunct="1">
              <a:spcBef>
                <a:spcPct val="0"/>
              </a:spcBef>
            </a:pPr>
            <a:fld id="{983D0B97-B116-4A6C-A839-ABF1CBAC3FF8}" type="slidenum">
              <a:rPr lang="en-US" altLang="en-US" sz="1200">
                <a:solidFill>
                  <a:srgbClr val="000000"/>
                </a:solidFill>
                <a:latin typeface="Times New Roman" panose="02020603050405020304" pitchFamily="18" charset="0"/>
              </a:rPr>
              <a:pPr eaLnBrk="1" hangingPunct="1">
                <a:spcBef>
                  <a:spcPct val="0"/>
                </a:spcBef>
              </a:pPr>
              <a:t>2</a:t>
            </a:fld>
            <a:endParaRPr lang="en-US" altLang="en-US" sz="1200">
              <a:solidFill>
                <a:srgbClr val="000000"/>
              </a:solidFill>
              <a:latin typeface="Times New Roman" panose="02020603050405020304"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400">
                <a:latin typeface="Verdana" panose="020B0604030504040204" pitchFamily="34" charset="0"/>
                <a:ea typeface="Verdana" panose="020B0604030504040204" pitchFamily="34" charset="0"/>
                <a:cs typeface="Verdana" panose="020B0604030504040204" pitchFamily="34" charset="0"/>
              </a:rPr>
              <a:t>Your EAP may also include Preventive Measures addressing each emergency section. If a situation can be prevented, such as a fire, you’ve maximized your staff’s protection in this area.</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000">
                <a:solidFill>
                  <a:schemeClr val="tx1"/>
                </a:solidFill>
                <a:latin typeface="Arial Narrow" panose="020B0606020202030204" pitchFamily="34" charset="0"/>
              </a:defRPr>
            </a:lvl1pPr>
            <a:lvl2pPr marL="742950" indent="-285750" defTabSz="928688" eaLnBrk="0" hangingPunct="0">
              <a:spcBef>
                <a:spcPct val="30000"/>
              </a:spcBef>
              <a:defRPr sz="1000">
                <a:solidFill>
                  <a:schemeClr val="tx1"/>
                </a:solidFill>
                <a:latin typeface="Arial Narrow" panose="020B0606020202030204" pitchFamily="34" charset="0"/>
              </a:defRPr>
            </a:lvl2pPr>
            <a:lvl3pPr marL="1143000" indent="-228600" defTabSz="928688" eaLnBrk="0" hangingPunct="0">
              <a:spcBef>
                <a:spcPct val="30000"/>
              </a:spcBef>
              <a:defRPr sz="1000">
                <a:solidFill>
                  <a:schemeClr val="tx1"/>
                </a:solidFill>
                <a:latin typeface="Arial Narrow" panose="020B0606020202030204" pitchFamily="34" charset="0"/>
              </a:defRPr>
            </a:lvl3pPr>
            <a:lvl4pPr marL="1600200" indent="-228600" defTabSz="928688" eaLnBrk="0" hangingPunct="0">
              <a:spcBef>
                <a:spcPct val="30000"/>
              </a:spcBef>
              <a:defRPr sz="1000">
                <a:solidFill>
                  <a:schemeClr val="tx1"/>
                </a:solidFill>
                <a:latin typeface="Arial Narrow" panose="020B0606020202030204" pitchFamily="34" charset="0"/>
              </a:defRPr>
            </a:lvl4pPr>
            <a:lvl5pPr marL="2057400" indent="-228600" defTabSz="928688" eaLnBrk="0" hangingPunct="0">
              <a:spcBef>
                <a:spcPct val="30000"/>
              </a:spcBef>
              <a:defRPr sz="1000">
                <a:solidFill>
                  <a:schemeClr val="tx1"/>
                </a:solidFill>
                <a:latin typeface="Arial Narrow" panose="020B0606020202030204" pitchFamily="34" charset="0"/>
              </a:defRPr>
            </a:lvl5pPr>
            <a:lvl6pPr marL="2514600" indent="-228600" defTabSz="928688" eaLnBrk="0" fontAlgn="base" hangingPunct="0">
              <a:spcBef>
                <a:spcPct val="30000"/>
              </a:spcBef>
              <a:spcAft>
                <a:spcPct val="0"/>
              </a:spcAft>
              <a:defRPr sz="1000">
                <a:solidFill>
                  <a:schemeClr val="tx1"/>
                </a:solidFill>
                <a:latin typeface="Arial Narrow" panose="020B0606020202030204" pitchFamily="34" charset="0"/>
              </a:defRPr>
            </a:lvl6pPr>
            <a:lvl7pPr marL="2971800" indent="-228600" defTabSz="928688" eaLnBrk="0" fontAlgn="base" hangingPunct="0">
              <a:spcBef>
                <a:spcPct val="30000"/>
              </a:spcBef>
              <a:spcAft>
                <a:spcPct val="0"/>
              </a:spcAft>
              <a:defRPr sz="1000">
                <a:solidFill>
                  <a:schemeClr val="tx1"/>
                </a:solidFill>
                <a:latin typeface="Arial Narrow" panose="020B0606020202030204" pitchFamily="34" charset="0"/>
              </a:defRPr>
            </a:lvl7pPr>
            <a:lvl8pPr marL="3429000" indent="-228600" defTabSz="928688" eaLnBrk="0" fontAlgn="base" hangingPunct="0">
              <a:spcBef>
                <a:spcPct val="30000"/>
              </a:spcBef>
              <a:spcAft>
                <a:spcPct val="0"/>
              </a:spcAft>
              <a:defRPr sz="1000">
                <a:solidFill>
                  <a:schemeClr val="tx1"/>
                </a:solidFill>
                <a:latin typeface="Arial Narrow" panose="020B0606020202030204" pitchFamily="34" charset="0"/>
              </a:defRPr>
            </a:lvl8pPr>
            <a:lvl9pPr marL="3886200" indent="-228600" defTabSz="928688" eaLnBrk="0" fontAlgn="base" hangingPunct="0">
              <a:spcBef>
                <a:spcPct val="30000"/>
              </a:spcBef>
              <a:spcAft>
                <a:spcPct val="0"/>
              </a:spcAft>
              <a:defRPr sz="1000">
                <a:solidFill>
                  <a:schemeClr val="tx1"/>
                </a:solidFill>
                <a:latin typeface="Arial Narrow" panose="020B0606020202030204" pitchFamily="34" charset="0"/>
              </a:defRPr>
            </a:lvl9pPr>
          </a:lstStyle>
          <a:p>
            <a:pPr eaLnBrk="1" hangingPunct="1">
              <a:spcBef>
                <a:spcPct val="0"/>
              </a:spcBef>
            </a:pPr>
            <a:fld id="{3F286F3C-AEB4-41B4-BE11-437BE5555478}" type="slidenum">
              <a:rPr lang="en-US" altLang="en-US" sz="1200">
                <a:solidFill>
                  <a:srgbClr val="000000"/>
                </a:solidFill>
                <a:latin typeface="Times New Roman" panose="02020603050405020304" pitchFamily="18" charset="0"/>
              </a:rPr>
              <a:pPr eaLnBrk="1" hangingPunct="1">
                <a:spcBef>
                  <a:spcPct val="0"/>
                </a:spcBef>
              </a:pPr>
              <a:t>20</a:t>
            </a:fld>
            <a:endParaRPr lang="en-US" altLang="en-US" sz="1200">
              <a:solidFill>
                <a:srgbClr val="000000"/>
              </a:solidFill>
              <a:latin typeface="Times New Roman" panose="02020603050405020304"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Ensure your people understand the different types of fires and corresponding fire extinguishers to be used.</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Some vendors include such training to their clients.</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000">
                <a:solidFill>
                  <a:schemeClr val="tx1"/>
                </a:solidFill>
                <a:latin typeface="Arial Narrow" panose="020B0606020202030204" pitchFamily="34" charset="0"/>
              </a:defRPr>
            </a:lvl1pPr>
            <a:lvl2pPr marL="742950" indent="-285750" defTabSz="928688" eaLnBrk="0" hangingPunct="0">
              <a:spcBef>
                <a:spcPct val="30000"/>
              </a:spcBef>
              <a:defRPr sz="1000">
                <a:solidFill>
                  <a:schemeClr val="tx1"/>
                </a:solidFill>
                <a:latin typeface="Arial Narrow" panose="020B0606020202030204" pitchFamily="34" charset="0"/>
              </a:defRPr>
            </a:lvl2pPr>
            <a:lvl3pPr marL="1143000" indent="-228600" defTabSz="928688" eaLnBrk="0" hangingPunct="0">
              <a:spcBef>
                <a:spcPct val="30000"/>
              </a:spcBef>
              <a:defRPr sz="1000">
                <a:solidFill>
                  <a:schemeClr val="tx1"/>
                </a:solidFill>
                <a:latin typeface="Arial Narrow" panose="020B0606020202030204" pitchFamily="34" charset="0"/>
              </a:defRPr>
            </a:lvl3pPr>
            <a:lvl4pPr marL="1600200" indent="-228600" defTabSz="928688" eaLnBrk="0" hangingPunct="0">
              <a:spcBef>
                <a:spcPct val="30000"/>
              </a:spcBef>
              <a:defRPr sz="1000">
                <a:solidFill>
                  <a:schemeClr val="tx1"/>
                </a:solidFill>
                <a:latin typeface="Arial Narrow" panose="020B0606020202030204" pitchFamily="34" charset="0"/>
              </a:defRPr>
            </a:lvl4pPr>
            <a:lvl5pPr marL="2057400" indent="-228600" defTabSz="928688" eaLnBrk="0" hangingPunct="0">
              <a:spcBef>
                <a:spcPct val="30000"/>
              </a:spcBef>
              <a:defRPr sz="1000">
                <a:solidFill>
                  <a:schemeClr val="tx1"/>
                </a:solidFill>
                <a:latin typeface="Arial Narrow" panose="020B0606020202030204" pitchFamily="34" charset="0"/>
              </a:defRPr>
            </a:lvl5pPr>
            <a:lvl6pPr marL="2514600" indent="-228600" defTabSz="928688" eaLnBrk="0" fontAlgn="base" hangingPunct="0">
              <a:spcBef>
                <a:spcPct val="30000"/>
              </a:spcBef>
              <a:spcAft>
                <a:spcPct val="0"/>
              </a:spcAft>
              <a:defRPr sz="1000">
                <a:solidFill>
                  <a:schemeClr val="tx1"/>
                </a:solidFill>
                <a:latin typeface="Arial Narrow" panose="020B0606020202030204" pitchFamily="34" charset="0"/>
              </a:defRPr>
            </a:lvl6pPr>
            <a:lvl7pPr marL="2971800" indent="-228600" defTabSz="928688" eaLnBrk="0" fontAlgn="base" hangingPunct="0">
              <a:spcBef>
                <a:spcPct val="30000"/>
              </a:spcBef>
              <a:spcAft>
                <a:spcPct val="0"/>
              </a:spcAft>
              <a:defRPr sz="1000">
                <a:solidFill>
                  <a:schemeClr val="tx1"/>
                </a:solidFill>
                <a:latin typeface="Arial Narrow" panose="020B0606020202030204" pitchFamily="34" charset="0"/>
              </a:defRPr>
            </a:lvl7pPr>
            <a:lvl8pPr marL="3429000" indent="-228600" defTabSz="928688" eaLnBrk="0" fontAlgn="base" hangingPunct="0">
              <a:spcBef>
                <a:spcPct val="30000"/>
              </a:spcBef>
              <a:spcAft>
                <a:spcPct val="0"/>
              </a:spcAft>
              <a:defRPr sz="1000">
                <a:solidFill>
                  <a:schemeClr val="tx1"/>
                </a:solidFill>
                <a:latin typeface="Arial Narrow" panose="020B0606020202030204" pitchFamily="34" charset="0"/>
              </a:defRPr>
            </a:lvl8pPr>
            <a:lvl9pPr marL="3886200" indent="-228600" defTabSz="928688" eaLnBrk="0" fontAlgn="base" hangingPunct="0">
              <a:spcBef>
                <a:spcPct val="30000"/>
              </a:spcBef>
              <a:spcAft>
                <a:spcPct val="0"/>
              </a:spcAft>
              <a:defRPr sz="1000">
                <a:solidFill>
                  <a:schemeClr val="tx1"/>
                </a:solidFill>
                <a:latin typeface="Arial Narrow" panose="020B0606020202030204" pitchFamily="34" charset="0"/>
              </a:defRPr>
            </a:lvl9pPr>
          </a:lstStyle>
          <a:p>
            <a:pPr eaLnBrk="1" hangingPunct="1">
              <a:spcBef>
                <a:spcPct val="0"/>
              </a:spcBef>
            </a:pPr>
            <a:fld id="{F6E2FD67-5333-430A-B618-965D423FA553}" type="slidenum">
              <a:rPr lang="en-US" altLang="en-US" sz="1200">
                <a:solidFill>
                  <a:srgbClr val="000000"/>
                </a:solidFill>
                <a:latin typeface="Times New Roman" panose="02020603050405020304" pitchFamily="18" charset="0"/>
              </a:rPr>
              <a:pPr eaLnBrk="1" hangingPunct="1">
                <a:spcBef>
                  <a:spcPct val="0"/>
                </a:spcBef>
              </a:pPr>
              <a:t>21</a:t>
            </a:fld>
            <a:endParaRPr lang="en-US" altLang="en-US" sz="1200">
              <a:solidFill>
                <a:srgbClr val="000000"/>
              </a:solidFill>
              <a:latin typeface="Times New Roman" panose="02020603050405020304"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In a Fire Prevention Plan:</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1. Perform a workplace survey and list the potential fire hazards. This can include not only storage points but transfer points for materials, i.e. shipping and receiving as well as    </a:t>
            </a:r>
            <a:br>
              <a:rPr lang="en-US" altLang="en-US" sz="1400">
                <a:latin typeface="Verdana" panose="020B0604030504040204" pitchFamily="34" charset="0"/>
                <a:ea typeface="Verdana" panose="020B0604030504040204" pitchFamily="34" charset="0"/>
                <a:cs typeface="Verdana" panose="020B0604030504040204" pitchFamily="34" charset="0"/>
              </a:rPr>
            </a:br>
            <a:r>
              <a:rPr lang="en-US" altLang="en-US" sz="1400">
                <a:latin typeface="Verdana" panose="020B0604030504040204" pitchFamily="34" charset="0"/>
                <a:ea typeface="Verdana" panose="020B0604030504040204" pitchFamily="34" charset="0"/>
                <a:cs typeface="Verdana" panose="020B0604030504040204" pitchFamily="34" charset="0"/>
              </a:rPr>
              <a:t>    travel routes for forklifts which may be used to transport materials to work location.</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2. Which personnel, by job title or name, are responsible for controlling fire hazards</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3. Acceptable handling and storage procedures should be created to give those using the materials guidance.</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4. Potential ignition sources and the means to control or remove them.</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5. Appropriate maintenance and housekeeping should also be addressed stating acceptable and unacceptable actions.</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000">
                <a:solidFill>
                  <a:schemeClr val="tx1"/>
                </a:solidFill>
                <a:latin typeface="Arial Narrow" panose="020B0606020202030204" pitchFamily="34" charset="0"/>
              </a:defRPr>
            </a:lvl1pPr>
            <a:lvl2pPr marL="742950" indent="-285750" defTabSz="928688" eaLnBrk="0" hangingPunct="0">
              <a:spcBef>
                <a:spcPct val="30000"/>
              </a:spcBef>
              <a:defRPr sz="1000">
                <a:solidFill>
                  <a:schemeClr val="tx1"/>
                </a:solidFill>
                <a:latin typeface="Arial Narrow" panose="020B0606020202030204" pitchFamily="34" charset="0"/>
              </a:defRPr>
            </a:lvl2pPr>
            <a:lvl3pPr marL="1143000" indent="-228600" defTabSz="928688" eaLnBrk="0" hangingPunct="0">
              <a:spcBef>
                <a:spcPct val="30000"/>
              </a:spcBef>
              <a:defRPr sz="1000">
                <a:solidFill>
                  <a:schemeClr val="tx1"/>
                </a:solidFill>
                <a:latin typeface="Arial Narrow" panose="020B0606020202030204" pitchFamily="34" charset="0"/>
              </a:defRPr>
            </a:lvl3pPr>
            <a:lvl4pPr marL="1600200" indent="-228600" defTabSz="928688" eaLnBrk="0" hangingPunct="0">
              <a:spcBef>
                <a:spcPct val="30000"/>
              </a:spcBef>
              <a:defRPr sz="1000">
                <a:solidFill>
                  <a:schemeClr val="tx1"/>
                </a:solidFill>
                <a:latin typeface="Arial Narrow" panose="020B0606020202030204" pitchFamily="34" charset="0"/>
              </a:defRPr>
            </a:lvl4pPr>
            <a:lvl5pPr marL="2057400" indent="-228600" defTabSz="928688" eaLnBrk="0" hangingPunct="0">
              <a:spcBef>
                <a:spcPct val="30000"/>
              </a:spcBef>
              <a:defRPr sz="1000">
                <a:solidFill>
                  <a:schemeClr val="tx1"/>
                </a:solidFill>
                <a:latin typeface="Arial Narrow" panose="020B0606020202030204" pitchFamily="34" charset="0"/>
              </a:defRPr>
            </a:lvl5pPr>
            <a:lvl6pPr marL="2514600" indent="-228600" defTabSz="928688" eaLnBrk="0" fontAlgn="base" hangingPunct="0">
              <a:spcBef>
                <a:spcPct val="30000"/>
              </a:spcBef>
              <a:spcAft>
                <a:spcPct val="0"/>
              </a:spcAft>
              <a:defRPr sz="1000">
                <a:solidFill>
                  <a:schemeClr val="tx1"/>
                </a:solidFill>
                <a:latin typeface="Arial Narrow" panose="020B0606020202030204" pitchFamily="34" charset="0"/>
              </a:defRPr>
            </a:lvl6pPr>
            <a:lvl7pPr marL="2971800" indent="-228600" defTabSz="928688" eaLnBrk="0" fontAlgn="base" hangingPunct="0">
              <a:spcBef>
                <a:spcPct val="30000"/>
              </a:spcBef>
              <a:spcAft>
                <a:spcPct val="0"/>
              </a:spcAft>
              <a:defRPr sz="1000">
                <a:solidFill>
                  <a:schemeClr val="tx1"/>
                </a:solidFill>
                <a:latin typeface="Arial Narrow" panose="020B0606020202030204" pitchFamily="34" charset="0"/>
              </a:defRPr>
            </a:lvl7pPr>
            <a:lvl8pPr marL="3429000" indent="-228600" defTabSz="928688" eaLnBrk="0" fontAlgn="base" hangingPunct="0">
              <a:spcBef>
                <a:spcPct val="30000"/>
              </a:spcBef>
              <a:spcAft>
                <a:spcPct val="0"/>
              </a:spcAft>
              <a:defRPr sz="1000">
                <a:solidFill>
                  <a:schemeClr val="tx1"/>
                </a:solidFill>
                <a:latin typeface="Arial Narrow" panose="020B0606020202030204" pitchFamily="34" charset="0"/>
              </a:defRPr>
            </a:lvl8pPr>
            <a:lvl9pPr marL="3886200" indent="-228600" defTabSz="928688" eaLnBrk="0" fontAlgn="base" hangingPunct="0">
              <a:spcBef>
                <a:spcPct val="30000"/>
              </a:spcBef>
              <a:spcAft>
                <a:spcPct val="0"/>
              </a:spcAft>
              <a:defRPr sz="1000">
                <a:solidFill>
                  <a:schemeClr val="tx1"/>
                </a:solidFill>
                <a:latin typeface="Arial Narrow" panose="020B0606020202030204" pitchFamily="34" charset="0"/>
              </a:defRPr>
            </a:lvl9pPr>
          </a:lstStyle>
          <a:p>
            <a:pPr eaLnBrk="1" hangingPunct="1">
              <a:spcBef>
                <a:spcPct val="0"/>
              </a:spcBef>
            </a:pPr>
            <a:fld id="{C0067B6B-04F1-4A9D-B880-B1A1A98655CF}" type="slidenum">
              <a:rPr lang="en-US" altLang="en-US" sz="1200">
                <a:solidFill>
                  <a:srgbClr val="000000"/>
                </a:solidFill>
                <a:latin typeface="Times New Roman" panose="02020603050405020304" pitchFamily="18" charset="0"/>
              </a:rPr>
              <a:pPr eaLnBrk="1" hangingPunct="1">
                <a:spcBef>
                  <a:spcPct val="0"/>
                </a:spcBef>
              </a:pPr>
              <a:t>22</a:t>
            </a:fld>
            <a:endParaRPr lang="en-US" altLang="en-US" sz="1200">
              <a:solidFill>
                <a:srgbClr val="000000"/>
              </a:solidFill>
              <a:latin typeface="Times New Roman" panose="02020603050405020304"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400">
                <a:latin typeface="Verdana" panose="020B0604030504040204" pitchFamily="34" charset="0"/>
                <a:ea typeface="Verdana" panose="020B0604030504040204" pitchFamily="34" charset="0"/>
                <a:cs typeface="Verdana" panose="020B0604030504040204" pitchFamily="34" charset="0"/>
              </a:rPr>
              <a:t>Remember. Good EAPs are:</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a:p>
            <a:r>
              <a:rPr lang="en-US" altLang="en-US" sz="1400">
                <a:latin typeface="Verdana" panose="020B0604030504040204" pitchFamily="34" charset="0"/>
                <a:ea typeface="Verdana" panose="020B0604030504040204" pitchFamily="34" charset="0"/>
                <a:cs typeface="Verdana" panose="020B0604030504040204" pitchFamily="34" charset="0"/>
              </a:rPr>
              <a:t>1. Practical, functional, and understandable,</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a:p>
            <a:r>
              <a:rPr lang="en-US" altLang="en-US" sz="1400">
                <a:latin typeface="Verdana" panose="020B0604030504040204" pitchFamily="34" charset="0"/>
                <a:ea typeface="Verdana" panose="020B0604030504040204" pitchFamily="34" charset="0"/>
                <a:cs typeface="Verdana" panose="020B0604030504040204" pitchFamily="34" charset="0"/>
              </a:rPr>
              <a:t>2. Kept updated and available to all employees (including contracted employees),</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a:p>
            <a:r>
              <a:rPr lang="en-US" altLang="en-US" sz="1400">
                <a:latin typeface="Verdana" panose="020B0604030504040204" pitchFamily="34" charset="0"/>
                <a:ea typeface="Verdana" panose="020B0604030504040204" pitchFamily="34" charset="0"/>
                <a:cs typeface="Verdana" panose="020B0604030504040204" pitchFamily="34" charset="0"/>
              </a:rPr>
              <a:t>3. Put in practice by regular drill, and</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a:p>
            <a:r>
              <a:rPr lang="en-US" altLang="en-US" sz="1400">
                <a:latin typeface="Verdana" panose="020B0604030504040204" pitchFamily="34" charset="0"/>
                <a:ea typeface="Verdana" panose="020B0604030504040204" pitchFamily="34" charset="0"/>
                <a:cs typeface="Verdana" panose="020B0604030504040204" pitchFamily="34" charset="0"/>
              </a:rPr>
              <a:t>4. Shared with local emergency response agencies.</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000">
                <a:solidFill>
                  <a:schemeClr val="tx1"/>
                </a:solidFill>
                <a:latin typeface="Arial Narrow" panose="020B0606020202030204" pitchFamily="34" charset="0"/>
              </a:defRPr>
            </a:lvl1pPr>
            <a:lvl2pPr marL="742950" indent="-285750" defTabSz="928688" eaLnBrk="0" hangingPunct="0">
              <a:spcBef>
                <a:spcPct val="30000"/>
              </a:spcBef>
              <a:defRPr sz="1000">
                <a:solidFill>
                  <a:schemeClr val="tx1"/>
                </a:solidFill>
                <a:latin typeface="Arial Narrow" panose="020B0606020202030204" pitchFamily="34" charset="0"/>
              </a:defRPr>
            </a:lvl2pPr>
            <a:lvl3pPr marL="1143000" indent="-228600" defTabSz="928688" eaLnBrk="0" hangingPunct="0">
              <a:spcBef>
                <a:spcPct val="30000"/>
              </a:spcBef>
              <a:defRPr sz="1000">
                <a:solidFill>
                  <a:schemeClr val="tx1"/>
                </a:solidFill>
                <a:latin typeface="Arial Narrow" panose="020B0606020202030204" pitchFamily="34" charset="0"/>
              </a:defRPr>
            </a:lvl3pPr>
            <a:lvl4pPr marL="1600200" indent="-228600" defTabSz="928688" eaLnBrk="0" hangingPunct="0">
              <a:spcBef>
                <a:spcPct val="30000"/>
              </a:spcBef>
              <a:defRPr sz="1000">
                <a:solidFill>
                  <a:schemeClr val="tx1"/>
                </a:solidFill>
                <a:latin typeface="Arial Narrow" panose="020B0606020202030204" pitchFamily="34" charset="0"/>
              </a:defRPr>
            </a:lvl4pPr>
            <a:lvl5pPr marL="2057400" indent="-228600" defTabSz="928688" eaLnBrk="0" hangingPunct="0">
              <a:spcBef>
                <a:spcPct val="30000"/>
              </a:spcBef>
              <a:defRPr sz="1000">
                <a:solidFill>
                  <a:schemeClr val="tx1"/>
                </a:solidFill>
                <a:latin typeface="Arial Narrow" panose="020B0606020202030204" pitchFamily="34" charset="0"/>
              </a:defRPr>
            </a:lvl5pPr>
            <a:lvl6pPr marL="2514600" indent="-228600" defTabSz="928688" eaLnBrk="0" fontAlgn="base" hangingPunct="0">
              <a:spcBef>
                <a:spcPct val="30000"/>
              </a:spcBef>
              <a:spcAft>
                <a:spcPct val="0"/>
              </a:spcAft>
              <a:defRPr sz="1000">
                <a:solidFill>
                  <a:schemeClr val="tx1"/>
                </a:solidFill>
                <a:latin typeface="Arial Narrow" panose="020B0606020202030204" pitchFamily="34" charset="0"/>
              </a:defRPr>
            </a:lvl6pPr>
            <a:lvl7pPr marL="2971800" indent="-228600" defTabSz="928688" eaLnBrk="0" fontAlgn="base" hangingPunct="0">
              <a:spcBef>
                <a:spcPct val="30000"/>
              </a:spcBef>
              <a:spcAft>
                <a:spcPct val="0"/>
              </a:spcAft>
              <a:defRPr sz="1000">
                <a:solidFill>
                  <a:schemeClr val="tx1"/>
                </a:solidFill>
                <a:latin typeface="Arial Narrow" panose="020B0606020202030204" pitchFamily="34" charset="0"/>
              </a:defRPr>
            </a:lvl7pPr>
            <a:lvl8pPr marL="3429000" indent="-228600" defTabSz="928688" eaLnBrk="0" fontAlgn="base" hangingPunct="0">
              <a:spcBef>
                <a:spcPct val="30000"/>
              </a:spcBef>
              <a:spcAft>
                <a:spcPct val="0"/>
              </a:spcAft>
              <a:defRPr sz="1000">
                <a:solidFill>
                  <a:schemeClr val="tx1"/>
                </a:solidFill>
                <a:latin typeface="Arial Narrow" panose="020B0606020202030204" pitchFamily="34" charset="0"/>
              </a:defRPr>
            </a:lvl8pPr>
            <a:lvl9pPr marL="3886200" indent="-228600" defTabSz="928688" eaLnBrk="0" fontAlgn="base" hangingPunct="0">
              <a:spcBef>
                <a:spcPct val="30000"/>
              </a:spcBef>
              <a:spcAft>
                <a:spcPct val="0"/>
              </a:spcAft>
              <a:defRPr sz="1000">
                <a:solidFill>
                  <a:schemeClr val="tx1"/>
                </a:solidFill>
                <a:latin typeface="Arial Narrow" panose="020B0606020202030204" pitchFamily="34" charset="0"/>
              </a:defRPr>
            </a:lvl9pPr>
          </a:lstStyle>
          <a:p>
            <a:pPr eaLnBrk="1" hangingPunct="1">
              <a:spcBef>
                <a:spcPct val="0"/>
              </a:spcBef>
            </a:pPr>
            <a:fld id="{D3D0F505-EC43-40EA-9306-12D2ABD698F6}" type="slidenum">
              <a:rPr lang="en-US" altLang="en-US" sz="1200">
                <a:solidFill>
                  <a:srgbClr val="000000"/>
                </a:solidFill>
                <a:latin typeface="Times New Roman" panose="02020603050405020304" pitchFamily="18" charset="0"/>
              </a:rPr>
              <a:pPr eaLnBrk="1" hangingPunct="1">
                <a:spcBef>
                  <a:spcPct val="0"/>
                </a:spcBef>
              </a:pPr>
              <a:t>23</a:t>
            </a:fld>
            <a:endParaRPr lang="en-US" altLang="en-US" sz="1200">
              <a:solidFill>
                <a:srgbClr val="000000"/>
              </a:solidFill>
              <a:latin typeface="Times New Roman" panose="02020603050405020304"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An EAP should exist for each location.</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The EAP should be communicated to all employees</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Review the EAP at least annually or more frequently to account for changes impacting the safety of staff and the facility</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Train employees on proper procedures and make sure they understand the plan</a:t>
            </a:r>
          </a:p>
          <a:p>
            <a:pPr eaLnBrk="1" hangingPunct="1"/>
            <a:r>
              <a:rPr lang="en-US" altLang="en-US" sz="1400" b="1">
                <a:solidFill>
                  <a:schemeClr val="accent2"/>
                </a:solidFill>
                <a:latin typeface="Verdana" panose="020B0604030504040204" pitchFamily="34" charset="0"/>
                <a:ea typeface="Verdana" panose="020B0604030504040204" pitchFamily="34" charset="0"/>
                <a:cs typeface="Verdana" panose="020B0604030504040204" pitchFamily="34" charset="0"/>
              </a:rPr>
              <a:t>Employees’ understanding of and willingness  to follow the plan will ensure their safety!</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000">
                <a:solidFill>
                  <a:schemeClr val="tx1"/>
                </a:solidFill>
                <a:latin typeface="Arial Narrow" panose="020B0606020202030204" pitchFamily="34" charset="0"/>
              </a:defRPr>
            </a:lvl1pPr>
            <a:lvl2pPr marL="742950" indent="-285750" defTabSz="928688" eaLnBrk="0" hangingPunct="0">
              <a:spcBef>
                <a:spcPct val="30000"/>
              </a:spcBef>
              <a:defRPr sz="1000">
                <a:solidFill>
                  <a:schemeClr val="tx1"/>
                </a:solidFill>
                <a:latin typeface="Arial Narrow" panose="020B0606020202030204" pitchFamily="34" charset="0"/>
              </a:defRPr>
            </a:lvl2pPr>
            <a:lvl3pPr marL="1143000" indent="-228600" defTabSz="928688" eaLnBrk="0" hangingPunct="0">
              <a:spcBef>
                <a:spcPct val="30000"/>
              </a:spcBef>
              <a:defRPr sz="1000">
                <a:solidFill>
                  <a:schemeClr val="tx1"/>
                </a:solidFill>
                <a:latin typeface="Arial Narrow" panose="020B0606020202030204" pitchFamily="34" charset="0"/>
              </a:defRPr>
            </a:lvl3pPr>
            <a:lvl4pPr marL="1600200" indent="-228600" defTabSz="928688" eaLnBrk="0" hangingPunct="0">
              <a:spcBef>
                <a:spcPct val="30000"/>
              </a:spcBef>
              <a:defRPr sz="1000">
                <a:solidFill>
                  <a:schemeClr val="tx1"/>
                </a:solidFill>
                <a:latin typeface="Arial Narrow" panose="020B0606020202030204" pitchFamily="34" charset="0"/>
              </a:defRPr>
            </a:lvl4pPr>
            <a:lvl5pPr marL="2057400" indent="-228600" defTabSz="928688" eaLnBrk="0" hangingPunct="0">
              <a:spcBef>
                <a:spcPct val="30000"/>
              </a:spcBef>
              <a:defRPr sz="1000">
                <a:solidFill>
                  <a:schemeClr val="tx1"/>
                </a:solidFill>
                <a:latin typeface="Arial Narrow" panose="020B0606020202030204" pitchFamily="34" charset="0"/>
              </a:defRPr>
            </a:lvl5pPr>
            <a:lvl6pPr marL="2514600" indent="-228600" defTabSz="928688" eaLnBrk="0" fontAlgn="base" hangingPunct="0">
              <a:spcBef>
                <a:spcPct val="30000"/>
              </a:spcBef>
              <a:spcAft>
                <a:spcPct val="0"/>
              </a:spcAft>
              <a:defRPr sz="1000">
                <a:solidFill>
                  <a:schemeClr val="tx1"/>
                </a:solidFill>
                <a:latin typeface="Arial Narrow" panose="020B0606020202030204" pitchFamily="34" charset="0"/>
              </a:defRPr>
            </a:lvl6pPr>
            <a:lvl7pPr marL="2971800" indent="-228600" defTabSz="928688" eaLnBrk="0" fontAlgn="base" hangingPunct="0">
              <a:spcBef>
                <a:spcPct val="30000"/>
              </a:spcBef>
              <a:spcAft>
                <a:spcPct val="0"/>
              </a:spcAft>
              <a:defRPr sz="1000">
                <a:solidFill>
                  <a:schemeClr val="tx1"/>
                </a:solidFill>
                <a:latin typeface="Arial Narrow" panose="020B0606020202030204" pitchFamily="34" charset="0"/>
              </a:defRPr>
            </a:lvl7pPr>
            <a:lvl8pPr marL="3429000" indent="-228600" defTabSz="928688" eaLnBrk="0" fontAlgn="base" hangingPunct="0">
              <a:spcBef>
                <a:spcPct val="30000"/>
              </a:spcBef>
              <a:spcAft>
                <a:spcPct val="0"/>
              </a:spcAft>
              <a:defRPr sz="1000">
                <a:solidFill>
                  <a:schemeClr val="tx1"/>
                </a:solidFill>
                <a:latin typeface="Arial Narrow" panose="020B0606020202030204" pitchFamily="34" charset="0"/>
              </a:defRPr>
            </a:lvl8pPr>
            <a:lvl9pPr marL="3886200" indent="-228600" defTabSz="928688" eaLnBrk="0" fontAlgn="base" hangingPunct="0">
              <a:spcBef>
                <a:spcPct val="30000"/>
              </a:spcBef>
              <a:spcAft>
                <a:spcPct val="0"/>
              </a:spcAft>
              <a:defRPr sz="1000">
                <a:solidFill>
                  <a:schemeClr val="tx1"/>
                </a:solidFill>
                <a:latin typeface="Arial Narrow" panose="020B0606020202030204" pitchFamily="34" charset="0"/>
              </a:defRPr>
            </a:lvl9pPr>
          </a:lstStyle>
          <a:p>
            <a:pPr eaLnBrk="1" hangingPunct="1">
              <a:spcBef>
                <a:spcPct val="0"/>
              </a:spcBef>
            </a:pPr>
            <a:fld id="{63EDCB10-333F-4FD5-90B8-654EAEF00D52}" type="slidenum">
              <a:rPr lang="en-US" altLang="en-US" sz="1200">
                <a:solidFill>
                  <a:srgbClr val="000000"/>
                </a:solidFill>
                <a:latin typeface="Times New Roman" panose="02020603050405020304" pitchFamily="18" charset="0"/>
              </a:rPr>
              <a:pPr eaLnBrk="1" hangingPunct="1">
                <a:spcBef>
                  <a:spcPct val="0"/>
                </a:spcBef>
              </a:pPr>
              <a:t>24</a:t>
            </a:fld>
            <a:endParaRPr lang="en-US" altLang="en-US" sz="1200">
              <a:solidFill>
                <a:srgbClr val="000000"/>
              </a:solidFill>
              <a:latin typeface="Times New Roman" panose="02020603050405020304"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400">
                <a:latin typeface="Verdana" panose="020B0604030504040204" pitchFamily="34" charset="0"/>
                <a:ea typeface="Verdana" panose="020B0604030504040204" pitchFamily="34" charset="0"/>
                <a:cs typeface="Verdana" panose="020B0604030504040204" pitchFamily="34" charset="0"/>
              </a:rPr>
              <a:t>We invite you to contact us for additional information regarding free training and other power point presentations.</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000">
                <a:solidFill>
                  <a:schemeClr val="tx1"/>
                </a:solidFill>
                <a:latin typeface="Arial Narrow" panose="020B0606020202030204" pitchFamily="34" charset="0"/>
              </a:defRPr>
            </a:lvl1pPr>
            <a:lvl2pPr marL="742950" indent="-285750" defTabSz="928688" eaLnBrk="0" hangingPunct="0">
              <a:spcBef>
                <a:spcPct val="30000"/>
              </a:spcBef>
              <a:defRPr sz="1000">
                <a:solidFill>
                  <a:schemeClr val="tx1"/>
                </a:solidFill>
                <a:latin typeface="Arial Narrow" panose="020B0606020202030204" pitchFamily="34" charset="0"/>
              </a:defRPr>
            </a:lvl2pPr>
            <a:lvl3pPr marL="1143000" indent="-228600" defTabSz="928688" eaLnBrk="0" hangingPunct="0">
              <a:spcBef>
                <a:spcPct val="30000"/>
              </a:spcBef>
              <a:defRPr sz="1000">
                <a:solidFill>
                  <a:schemeClr val="tx1"/>
                </a:solidFill>
                <a:latin typeface="Arial Narrow" panose="020B0606020202030204" pitchFamily="34" charset="0"/>
              </a:defRPr>
            </a:lvl3pPr>
            <a:lvl4pPr marL="1600200" indent="-228600" defTabSz="928688" eaLnBrk="0" hangingPunct="0">
              <a:spcBef>
                <a:spcPct val="30000"/>
              </a:spcBef>
              <a:defRPr sz="1000">
                <a:solidFill>
                  <a:schemeClr val="tx1"/>
                </a:solidFill>
                <a:latin typeface="Arial Narrow" panose="020B0606020202030204" pitchFamily="34" charset="0"/>
              </a:defRPr>
            </a:lvl4pPr>
            <a:lvl5pPr marL="2057400" indent="-228600" defTabSz="928688" eaLnBrk="0" hangingPunct="0">
              <a:spcBef>
                <a:spcPct val="30000"/>
              </a:spcBef>
              <a:defRPr sz="1000">
                <a:solidFill>
                  <a:schemeClr val="tx1"/>
                </a:solidFill>
                <a:latin typeface="Arial Narrow" panose="020B0606020202030204" pitchFamily="34" charset="0"/>
              </a:defRPr>
            </a:lvl5pPr>
            <a:lvl6pPr marL="2514600" indent="-228600" defTabSz="928688" eaLnBrk="0" fontAlgn="base" hangingPunct="0">
              <a:spcBef>
                <a:spcPct val="30000"/>
              </a:spcBef>
              <a:spcAft>
                <a:spcPct val="0"/>
              </a:spcAft>
              <a:defRPr sz="1000">
                <a:solidFill>
                  <a:schemeClr val="tx1"/>
                </a:solidFill>
                <a:latin typeface="Arial Narrow" panose="020B0606020202030204" pitchFamily="34" charset="0"/>
              </a:defRPr>
            </a:lvl6pPr>
            <a:lvl7pPr marL="2971800" indent="-228600" defTabSz="928688" eaLnBrk="0" fontAlgn="base" hangingPunct="0">
              <a:spcBef>
                <a:spcPct val="30000"/>
              </a:spcBef>
              <a:spcAft>
                <a:spcPct val="0"/>
              </a:spcAft>
              <a:defRPr sz="1000">
                <a:solidFill>
                  <a:schemeClr val="tx1"/>
                </a:solidFill>
                <a:latin typeface="Arial Narrow" panose="020B0606020202030204" pitchFamily="34" charset="0"/>
              </a:defRPr>
            </a:lvl7pPr>
            <a:lvl8pPr marL="3429000" indent="-228600" defTabSz="928688" eaLnBrk="0" fontAlgn="base" hangingPunct="0">
              <a:spcBef>
                <a:spcPct val="30000"/>
              </a:spcBef>
              <a:spcAft>
                <a:spcPct val="0"/>
              </a:spcAft>
              <a:defRPr sz="1000">
                <a:solidFill>
                  <a:schemeClr val="tx1"/>
                </a:solidFill>
                <a:latin typeface="Arial Narrow" panose="020B0606020202030204" pitchFamily="34" charset="0"/>
              </a:defRPr>
            </a:lvl8pPr>
            <a:lvl9pPr marL="3886200" indent="-228600" defTabSz="928688" eaLnBrk="0" fontAlgn="base" hangingPunct="0">
              <a:spcBef>
                <a:spcPct val="30000"/>
              </a:spcBef>
              <a:spcAft>
                <a:spcPct val="0"/>
              </a:spcAft>
              <a:defRPr sz="1000">
                <a:solidFill>
                  <a:schemeClr val="tx1"/>
                </a:solidFill>
                <a:latin typeface="Arial Narrow" panose="020B0606020202030204" pitchFamily="34" charset="0"/>
              </a:defRPr>
            </a:lvl9pPr>
          </a:lstStyle>
          <a:p>
            <a:pPr eaLnBrk="1" hangingPunct="1">
              <a:spcBef>
                <a:spcPct val="0"/>
              </a:spcBef>
            </a:pPr>
            <a:fld id="{C7ED4A25-1FA2-48B2-8FBC-433E75A24A99}" type="slidenum">
              <a:rPr lang="en-US" altLang="en-US" sz="1200">
                <a:solidFill>
                  <a:srgbClr val="000000"/>
                </a:solidFill>
                <a:latin typeface="Times New Roman" panose="02020603050405020304" pitchFamily="18" charset="0"/>
              </a:rPr>
              <a:pPr eaLnBrk="1" hangingPunct="1">
                <a:spcBef>
                  <a:spcPct val="0"/>
                </a:spcBef>
              </a:pPr>
              <a:t>25</a:t>
            </a:fld>
            <a:endParaRPr lang="en-US" altLang="en-US" sz="1200">
              <a:solidFill>
                <a:srgbClr val="000000"/>
              </a:solidFill>
              <a:latin typeface="Times New Roman" panose="02020603050405020304"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000">
                <a:solidFill>
                  <a:schemeClr val="tx1"/>
                </a:solidFill>
                <a:latin typeface="Arial Narrow" panose="020B0606020202030204" pitchFamily="34" charset="0"/>
              </a:defRPr>
            </a:lvl1pPr>
            <a:lvl2pPr marL="742950" indent="-285750" defTabSz="928688" eaLnBrk="0" hangingPunct="0">
              <a:spcBef>
                <a:spcPct val="30000"/>
              </a:spcBef>
              <a:defRPr sz="1000">
                <a:solidFill>
                  <a:schemeClr val="tx1"/>
                </a:solidFill>
                <a:latin typeface="Arial Narrow" panose="020B0606020202030204" pitchFamily="34" charset="0"/>
              </a:defRPr>
            </a:lvl2pPr>
            <a:lvl3pPr marL="1143000" indent="-228600" defTabSz="928688" eaLnBrk="0" hangingPunct="0">
              <a:spcBef>
                <a:spcPct val="30000"/>
              </a:spcBef>
              <a:defRPr sz="1000">
                <a:solidFill>
                  <a:schemeClr val="tx1"/>
                </a:solidFill>
                <a:latin typeface="Arial Narrow" panose="020B0606020202030204" pitchFamily="34" charset="0"/>
              </a:defRPr>
            </a:lvl3pPr>
            <a:lvl4pPr marL="1600200" indent="-228600" defTabSz="928688" eaLnBrk="0" hangingPunct="0">
              <a:spcBef>
                <a:spcPct val="30000"/>
              </a:spcBef>
              <a:defRPr sz="1000">
                <a:solidFill>
                  <a:schemeClr val="tx1"/>
                </a:solidFill>
                <a:latin typeface="Arial Narrow" panose="020B0606020202030204" pitchFamily="34" charset="0"/>
              </a:defRPr>
            </a:lvl4pPr>
            <a:lvl5pPr marL="2057400" indent="-228600" defTabSz="928688" eaLnBrk="0" hangingPunct="0">
              <a:spcBef>
                <a:spcPct val="30000"/>
              </a:spcBef>
              <a:defRPr sz="1000">
                <a:solidFill>
                  <a:schemeClr val="tx1"/>
                </a:solidFill>
                <a:latin typeface="Arial Narrow" panose="020B0606020202030204" pitchFamily="34" charset="0"/>
              </a:defRPr>
            </a:lvl5pPr>
            <a:lvl6pPr marL="2514600" indent="-228600" defTabSz="928688" eaLnBrk="0" fontAlgn="base" hangingPunct="0">
              <a:spcBef>
                <a:spcPct val="30000"/>
              </a:spcBef>
              <a:spcAft>
                <a:spcPct val="0"/>
              </a:spcAft>
              <a:defRPr sz="1000">
                <a:solidFill>
                  <a:schemeClr val="tx1"/>
                </a:solidFill>
                <a:latin typeface="Arial Narrow" panose="020B0606020202030204" pitchFamily="34" charset="0"/>
              </a:defRPr>
            </a:lvl6pPr>
            <a:lvl7pPr marL="2971800" indent="-228600" defTabSz="928688" eaLnBrk="0" fontAlgn="base" hangingPunct="0">
              <a:spcBef>
                <a:spcPct val="30000"/>
              </a:spcBef>
              <a:spcAft>
                <a:spcPct val="0"/>
              </a:spcAft>
              <a:defRPr sz="1000">
                <a:solidFill>
                  <a:schemeClr val="tx1"/>
                </a:solidFill>
                <a:latin typeface="Arial Narrow" panose="020B0606020202030204" pitchFamily="34" charset="0"/>
              </a:defRPr>
            </a:lvl7pPr>
            <a:lvl8pPr marL="3429000" indent="-228600" defTabSz="928688" eaLnBrk="0" fontAlgn="base" hangingPunct="0">
              <a:spcBef>
                <a:spcPct val="30000"/>
              </a:spcBef>
              <a:spcAft>
                <a:spcPct val="0"/>
              </a:spcAft>
              <a:defRPr sz="1000">
                <a:solidFill>
                  <a:schemeClr val="tx1"/>
                </a:solidFill>
                <a:latin typeface="Arial Narrow" panose="020B0606020202030204" pitchFamily="34" charset="0"/>
              </a:defRPr>
            </a:lvl8pPr>
            <a:lvl9pPr marL="3886200" indent="-228600" defTabSz="928688" eaLnBrk="0" fontAlgn="base" hangingPunct="0">
              <a:spcBef>
                <a:spcPct val="30000"/>
              </a:spcBef>
              <a:spcAft>
                <a:spcPct val="0"/>
              </a:spcAft>
              <a:defRPr sz="1000">
                <a:solidFill>
                  <a:schemeClr val="tx1"/>
                </a:solidFill>
                <a:latin typeface="Arial Narrow" panose="020B0606020202030204" pitchFamily="34" charset="0"/>
              </a:defRPr>
            </a:lvl9pPr>
          </a:lstStyle>
          <a:p>
            <a:pPr eaLnBrk="1" hangingPunct="1">
              <a:spcBef>
                <a:spcPct val="0"/>
              </a:spcBef>
            </a:pPr>
            <a:fld id="{C8BC8BE4-7227-4FCB-9126-B35F909424A5}" type="slidenum">
              <a:rPr lang="en-US" altLang="en-US" sz="1200">
                <a:solidFill>
                  <a:srgbClr val="000000"/>
                </a:solidFill>
                <a:latin typeface="Times New Roman" panose="02020603050405020304" pitchFamily="18" charset="0"/>
              </a:rPr>
              <a:pPr eaLnBrk="1" hangingPunct="1">
                <a:spcBef>
                  <a:spcPct val="0"/>
                </a:spcBef>
              </a:pPr>
              <a:t>26</a:t>
            </a:fld>
            <a:endParaRPr lang="en-US" altLang="en-US" sz="1200">
              <a:solidFill>
                <a:srgbClr val="000000"/>
              </a:solidFill>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400">
                <a:latin typeface="Verdana" panose="020B0604030504040204" pitchFamily="34" charset="0"/>
                <a:ea typeface="Verdana" panose="020B0604030504040204" pitchFamily="34" charset="0"/>
                <a:cs typeface="Verdana" panose="020B0604030504040204" pitchFamily="34" charset="0"/>
              </a:rPr>
              <a:t>EAP considers weather events indigenous to your locale as well as emergencies resulting from breakdowns in your processes and those energy sources supporting your operations.</a:t>
            </a:r>
          </a:p>
          <a:p>
            <a:r>
              <a:rPr lang="en-US" altLang="en-US" sz="1400">
                <a:latin typeface="Verdana" panose="020B0604030504040204" pitchFamily="34" charset="0"/>
                <a:ea typeface="Verdana" panose="020B0604030504040204" pitchFamily="34" charset="0"/>
                <a:cs typeface="Verdana" panose="020B0604030504040204" pitchFamily="34" charset="0"/>
              </a:rPr>
              <a:t>View not only the potential in-house hazards but those outside conditions which may intrude your environment. A good example would be a tanker accident/spill on the roadway adjacent to your facility. Could the materials or reactions enter your facility?</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000">
                <a:solidFill>
                  <a:schemeClr val="tx1"/>
                </a:solidFill>
                <a:latin typeface="Arial Narrow" panose="020B0606020202030204" pitchFamily="34" charset="0"/>
              </a:defRPr>
            </a:lvl1pPr>
            <a:lvl2pPr marL="742950" indent="-285750" defTabSz="928688" eaLnBrk="0" hangingPunct="0">
              <a:spcBef>
                <a:spcPct val="30000"/>
              </a:spcBef>
              <a:defRPr sz="1000">
                <a:solidFill>
                  <a:schemeClr val="tx1"/>
                </a:solidFill>
                <a:latin typeface="Arial Narrow" panose="020B0606020202030204" pitchFamily="34" charset="0"/>
              </a:defRPr>
            </a:lvl2pPr>
            <a:lvl3pPr marL="1143000" indent="-228600" defTabSz="928688" eaLnBrk="0" hangingPunct="0">
              <a:spcBef>
                <a:spcPct val="30000"/>
              </a:spcBef>
              <a:defRPr sz="1000">
                <a:solidFill>
                  <a:schemeClr val="tx1"/>
                </a:solidFill>
                <a:latin typeface="Arial Narrow" panose="020B0606020202030204" pitchFamily="34" charset="0"/>
              </a:defRPr>
            </a:lvl3pPr>
            <a:lvl4pPr marL="1600200" indent="-228600" defTabSz="928688" eaLnBrk="0" hangingPunct="0">
              <a:spcBef>
                <a:spcPct val="30000"/>
              </a:spcBef>
              <a:defRPr sz="1000">
                <a:solidFill>
                  <a:schemeClr val="tx1"/>
                </a:solidFill>
                <a:latin typeface="Arial Narrow" panose="020B0606020202030204" pitchFamily="34" charset="0"/>
              </a:defRPr>
            </a:lvl4pPr>
            <a:lvl5pPr marL="2057400" indent="-228600" defTabSz="928688" eaLnBrk="0" hangingPunct="0">
              <a:spcBef>
                <a:spcPct val="30000"/>
              </a:spcBef>
              <a:defRPr sz="1000">
                <a:solidFill>
                  <a:schemeClr val="tx1"/>
                </a:solidFill>
                <a:latin typeface="Arial Narrow" panose="020B0606020202030204" pitchFamily="34" charset="0"/>
              </a:defRPr>
            </a:lvl5pPr>
            <a:lvl6pPr marL="2514600" indent="-228600" defTabSz="928688" eaLnBrk="0" fontAlgn="base" hangingPunct="0">
              <a:spcBef>
                <a:spcPct val="30000"/>
              </a:spcBef>
              <a:spcAft>
                <a:spcPct val="0"/>
              </a:spcAft>
              <a:defRPr sz="1000">
                <a:solidFill>
                  <a:schemeClr val="tx1"/>
                </a:solidFill>
                <a:latin typeface="Arial Narrow" panose="020B0606020202030204" pitchFamily="34" charset="0"/>
              </a:defRPr>
            </a:lvl6pPr>
            <a:lvl7pPr marL="2971800" indent="-228600" defTabSz="928688" eaLnBrk="0" fontAlgn="base" hangingPunct="0">
              <a:spcBef>
                <a:spcPct val="30000"/>
              </a:spcBef>
              <a:spcAft>
                <a:spcPct val="0"/>
              </a:spcAft>
              <a:defRPr sz="1000">
                <a:solidFill>
                  <a:schemeClr val="tx1"/>
                </a:solidFill>
                <a:latin typeface="Arial Narrow" panose="020B0606020202030204" pitchFamily="34" charset="0"/>
              </a:defRPr>
            </a:lvl7pPr>
            <a:lvl8pPr marL="3429000" indent="-228600" defTabSz="928688" eaLnBrk="0" fontAlgn="base" hangingPunct="0">
              <a:spcBef>
                <a:spcPct val="30000"/>
              </a:spcBef>
              <a:spcAft>
                <a:spcPct val="0"/>
              </a:spcAft>
              <a:defRPr sz="1000">
                <a:solidFill>
                  <a:schemeClr val="tx1"/>
                </a:solidFill>
                <a:latin typeface="Arial Narrow" panose="020B0606020202030204" pitchFamily="34" charset="0"/>
              </a:defRPr>
            </a:lvl8pPr>
            <a:lvl9pPr marL="3886200" indent="-228600" defTabSz="928688" eaLnBrk="0" fontAlgn="base" hangingPunct="0">
              <a:spcBef>
                <a:spcPct val="30000"/>
              </a:spcBef>
              <a:spcAft>
                <a:spcPct val="0"/>
              </a:spcAft>
              <a:defRPr sz="1000">
                <a:solidFill>
                  <a:schemeClr val="tx1"/>
                </a:solidFill>
                <a:latin typeface="Arial Narrow" panose="020B0606020202030204" pitchFamily="34" charset="0"/>
              </a:defRPr>
            </a:lvl9pPr>
          </a:lstStyle>
          <a:p>
            <a:pPr eaLnBrk="1" hangingPunct="1">
              <a:spcBef>
                <a:spcPct val="0"/>
              </a:spcBef>
            </a:pPr>
            <a:fld id="{BBE239DB-C654-4481-BB86-B5FC3178C81F}" type="slidenum">
              <a:rPr lang="en-US" altLang="en-US" sz="1200">
                <a:solidFill>
                  <a:srgbClr val="000000"/>
                </a:solidFill>
                <a:latin typeface="Times New Roman" panose="02020603050405020304" pitchFamily="18" charset="0"/>
              </a:rPr>
              <a:pPr eaLnBrk="1" hangingPunct="1">
                <a:spcBef>
                  <a:spcPct val="0"/>
                </a:spcBef>
              </a:pPr>
              <a:t>3</a:t>
            </a:fld>
            <a:endParaRPr lang="en-US" altLang="en-US" sz="1200">
              <a:solidFill>
                <a:srgbClr val="000000"/>
              </a:solidFill>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All EAPs must provide:</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1. The means of reporting an event to the proper responding authority,</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2. The means to evacuate your  staff from a threatening atmosphere</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3. Procedures for those who will be required to shutdown the plant or facility operations before they, too, evacuate for accountability</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000">
                <a:solidFill>
                  <a:schemeClr val="tx1"/>
                </a:solidFill>
                <a:latin typeface="Arial Narrow" panose="020B0606020202030204" pitchFamily="34" charset="0"/>
              </a:defRPr>
            </a:lvl1pPr>
            <a:lvl2pPr marL="742950" indent="-285750" defTabSz="928688" eaLnBrk="0" hangingPunct="0">
              <a:spcBef>
                <a:spcPct val="30000"/>
              </a:spcBef>
              <a:defRPr sz="1000">
                <a:solidFill>
                  <a:schemeClr val="tx1"/>
                </a:solidFill>
                <a:latin typeface="Arial Narrow" panose="020B0606020202030204" pitchFamily="34" charset="0"/>
              </a:defRPr>
            </a:lvl2pPr>
            <a:lvl3pPr marL="1143000" indent="-228600" defTabSz="928688" eaLnBrk="0" hangingPunct="0">
              <a:spcBef>
                <a:spcPct val="30000"/>
              </a:spcBef>
              <a:defRPr sz="1000">
                <a:solidFill>
                  <a:schemeClr val="tx1"/>
                </a:solidFill>
                <a:latin typeface="Arial Narrow" panose="020B0606020202030204" pitchFamily="34" charset="0"/>
              </a:defRPr>
            </a:lvl3pPr>
            <a:lvl4pPr marL="1600200" indent="-228600" defTabSz="928688" eaLnBrk="0" hangingPunct="0">
              <a:spcBef>
                <a:spcPct val="30000"/>
              </a:spcBef>
              <a:defRPr sz="1000">
                <a:solidFill>
                  <a:schemeClr val="tx1"/>
                </a:solidFill>
                <a:latin typeface="Arial Narrow" panose="020B0606020202030204" pitchFamily="34" charset="0"/>
              </a:defRPr>
            </a:lvl4pPr>
            <a:lvl5pPr marL="2057400" indent="-228600" defTabSz="928688" eaLnBrk="0" hangingPunct="0">
              <a:spcBef>
                <a:spcPct val="30000"/>
              </a:spcBef>
              <a:defRPr sz="1000">
                <a:solidFill>
                  <a:schemeClr val="tx1"/>
                </a:solidFill>
                <a:latin typeface="Arial Narrow" panose="020B0606020202030204" pitchFamily="34" charset="0"/>
              </a:defRPr>
            </a:lvl5pPr>
            <a:lvl6pPr marL="2514600" indent="-228600" defTabSz="928688" eaLnBrk="0" fontAlgn="base" hangingPunct="0">
              <a:spcBef>
                <a:spcPct val="30000"/>
              </a:spcBef>
              <a:spcAft>
                <a:spcPct val="0"/>
              </a:spcAft>
              <a:defRPr sz="1000">
                <a:solidFill>
                  <a:schemeClr val="tx1"/>
                </a:solidFill>
                <a:latin typeface="Arial Narrow" panose="020B0606020202030204" pitchFamily="34" charset="0"/>
              </a:defRPr>
            </a:lvl6pPr>
            <a:lvl7pPr marL="2971800" indent="-228600" defTabSz="928688" eaLnBrk="0" fontAlgn="base" hangingPunct="0">
              <a:spcBef>
                <a:spcPct val="30000"/>
              </a:spcBef>
              <a:spcAft>
                <a:spcPct val="0"/>
              </a:spcAft>
              <a:defRPr sz="1000">
                <a:solidFill>
                  <a:schemeClr val="tx1"/>
                </a:solidFill>
                <a:latin typeface="Arial Narrow" panose="020B0606020202030204" pitchFamily="34" charset="0"/>
              </a:defRPr>
            </a:lvl7pPr>
            <a:lvl8pPr marL="3429000" indent="-228600" defTabSz="928688" eaLnBrk="0" fontAlgn="base" hangingPunct="0">
              <a:spcBef>
                <a:spcPct val="30000"/>
              </a:spcBef>
              <a:spcAft>
                <a:spcPct val="0"/>
              </a:spcAft>
              <a:defRPr sz="1000">
                <a:solidFill>
                  <a:schemeClr val="tx1"/>
                </a:solidFill>
                <a:latin typeface="Arial Narrow" panose="020B0606020202030204" pitchFamily="34" charset="0"/>
              </a:defRPr>
            </a:lvl8pPr>
            <a:lvl9pPr marL="3886200" indent="-228600" defTabSz="928688" eaLnBrk="0" fontAlgn="base" hangingPunct="0">
              <a:spcBef>
                <a:spcPct val="30000"/>
              </a:spcBef>
              <a:spcAft>
                <a:spcPct val="0"/>
              </a:spcAft>
              <a:defRPr sz="1000">
                <a:solidFill>
                  <a:schemeClr val="tx1"/>
                </a:solidFill>
                <a:latin typeface="Arial Narrow" panose="020B0606020202030204" pitchFamily="34" charset="0"/>
              </a:defRPr>
            </a:lvl9pPr>
          </a:lstStyle>
          <a:p>
            <a:pPr eaLnBrk="1" hangingPunct="1">
              <a:spcBef>
                <a:spcPct val="0"/>
              </a:spcBef>
            </a:pPr>
            <a:fld id="{CAA53BE8-7B54-447D-B325-A341883B4C1D}" type="slidenum">
              <a:rPr lang="en-US" altLang="en-US" sz="1200">
                <a:solidFill>
                  <a:srgbClr val="000000"/>
                </a:solidFill>
                <a:latin typeface="Times New Roman" panose="02020603050405020304" pitchFamily="18" charset="0"/>
              </a:rPr>
              <a:pPr eaLnBrk="1" hangingPunct="1">
                <a:spcBef>
                  <a:spcPct val="0"/>
                </a:spcBef>
              </a:pPr>
              <a:t>4</a:t>
            </a:fld>
            <a:endParaRPr lang="en-US" altLang="en-US" sz="1200">
              <a:solidFill>
                <a:srgbClr val="000000"/>
              </a:solidFill>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400">
                <a:latin typeface="Verdana" panose="020B0604030504040204" pitchFamily="34" charset="0"/>
                <a:ea typeface="Verdana" panose="020B0604030504040204" pitchFamily="34" charset="0"/>
                <a:cs typeface="Verdana" panose="020B0604030504040204" pitchFamily="34" charset="0"/>
              </a:rPr>
              <a:t>4. Accountability locations for methods to verify everyone, including contractors and visitors, are out and have been accounted for.</a:t>
            </a:r>
          </a:p>
          <a:p>
            <a:r>
              <a:rPr lang="en-US" altLang="en-US" sz="1400">
                <a:latin typeface="Verdana" panose="020B0604030504040204" pitchFamily="34" charset="0"/>
                <a:ea typeface="Verdana" panose="020B0604030504040204" pitchFamily="34" charset="0"/>
                <a:cs typeface="Verdana" panose="020B0604030504040204" pitchFamily="34" charset="0"/>
              </a:rPr>
              <a:t>5. If you have a specialty team for rescue and medical duties, what procedures will they follow without hazarding themselves?</a:t>
            </a:r>
          </a:p>
          <a:p>
            <a:r>
              <a:rPr lang="en-US" altLang="en-US" sz="1400">
                <a:latin typeface="Verdana" panose="020B0604030504040204" pitchFamily="34" charset="0"/>
                <a:ea typeface="Verdana" panose="020B0604030504040204" pitchFamily="34" charset="0"/>
                <a:cs typeface="Verdana" panose="020B0604030504040204" pitchFamily="34" charset="0"/>
              </a:rPr>
              <a:t>6. Complete and thorough information regarding those assigned emergency duties for purposes of reporting and functioning during the emergency (Emergency Job   </a:t>
            </a:r>
            <a:br>
              <a:rPr lang="en-US" altLang="en-US" sz="1400">
                <a:latin typeface="Verdana" panose="020B0604030504040204" pitchFamily="34" charset="0"/>
                <a:ea typeface="Verdana" panose="020B0604030504040204" pitchFamily="34" charset="0"/>
                <a:cs typeface="Verdana" panose="020B0604030504040204" pitchFamily="34" charset="0"/>
              </a:rPr>
            </a:br>
            <a:r>
              <a:rPr lang="en-US" altLang="en-US" sz="1400">
                <a:latin typeface="Verdana" panose="020B0604030504040204" pitchFamily="34" charset="0"/>
                <a:ea typeface="Verdana" panose="020B0604030504040204" pitchFamily="34" charset="0"/>
                <a:cs typeface="Verdana" panose="020B0604030504040204" pitchFamily="34" charset="0"/>
              </a:rPr>
              <a:t>    Descriptions)</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000">
                <a:solidFill>
                  <a:schemeClr val="tx1"/>
                </a:solidFill>
                <a:latin typeface="Arial Narrow" panose="020B0606020202030204" pitchFamily="34" charset="0"/>
              </a:defRPr>
            </a:lvl1pPr>
            <a:lvl2pPr marL="742950" indent="-285750" defTabSz="928688" eaLnBrk="0" hangingPunct="0">
              <a:spcBef>
                <a:spcPct val="30000"/>
              </a:spcBef>
              <a:defRPr sz="1000">
                <a:solidFill>
                  <a:schemeClr val="tx1"/>
                </a:solidFill>
                <a:latin typeface="Arial Narrow" panose="020B0606020202030204" pitchFamily="34" charset="0"/>
              </a:defRPr>
            </a:lvl2pPr>
            <a:lvl3pPr marL="1143000" indent="-228600" defTabSz="928688" eaLnBrk="0" hangingPunct="0">
              <a:spcBef>
                <a:spcPct val="30000"/>
              </a:spcBef>
              <a:defRPr sz="1000">
                <a:solidFill>
                  <a:schemeClr val="tx1"/>
                </a:solidFill>
                <a:latin typeface="Arial Narrow" panose="020B0606020202030204" pitchFamily="34" charset="0"/>
              </a:defRPr>
            </a:lvl3pPr>
            <a:lvl4pPr marL="1600200" indent="-228600" defTabSz="928688" eaLnBrk="0" hangingPunct="0">
              <a:spcBef>
                <a:spcPct val="30000"/>
              </a:spcBef>
              <a:defRPr sz="1000">
                <a:solidFill>
                  <a:schemeClr val="tx1"/>
                </a:solidFill>
                <a:latin typeface="Arial Narrow" panose="020B0606020202030204" pitchFamily="34" charset="0"/>
              </a:defRPr>
            </a:lvl4pPr>
            <a:lvl5pPr marL="2057400" indent="-228600" defTabSz="928688" eaLnBrk="0" hangingPunct="0">
              <a:spcBef>
                <a:spcPct val="30000"/>
              </a:spcBef>
              <a:defRPr sz="1000">
                <a:solidFill>
                  <a:schemeClr val="tx1"/>
                </a:solidFill>
                <a:latin typeface="Arial Narrow" panose="020B0606020202030204" pitchFamily="34" charset="0"/>
              </a:defRPr>
            </a:lvl5pPr>
            <a:lvl6pPr marL="2514600" indent="-228600" defTabSz="928688" eaLnBrk="0" fontAlgn="base" hangingPunct="0">
              <a:spcBef>
                <a:spcPct val="30000"/>
              </a:spcBef>
              <a:spcAft>
                <a:spcPct val="0"/>
              </a:spcAft>
              <a:defRPr sz="1000">
                <a:solidFill>
                  <a:schemeClr val="tx1"/>
                </a:solidFill>
                <a:latin typeface="Arial Narrow" panose="020B0606020202030204" pitchFamily="34" charset="0"/>
              </a:defRPr>
            </a:lvl6pPr>
            <a:lvl7pPr marL="2971800" indent="-228600" defTabSz="928688" eaLnBrk="0" fontAlgn="base" hangingPunct="0">
              <a:spcBef>
                <a:spcPct val="30000"/>
              </a:spcBef>
              <a:spcAft>
                <a:spcPct val="0"/>
              </a:spcAft>
              <a:defRPr sz="1000">
                <a:solidFill>
                  <a:schemeClr val="tx1"/>
                </a:solidFill>
                <a:latin typeface="Arial Narrow" panose="020B0606020202030204" pitchFamily="34" charset="0"/>
              </a:defRPr>
            </a:lvl7pPr>
            <a:lvl8pPr marL="3429000" indent="-228600" defTabSz="928688" eaLnBrk="0" fontAlgn="base" hangingPunct="0">
              <a:spcBef>
                <a:spcPct val="30000"/>
              </a:spcBef>
              <a:spcAft>
                <a:spcPct val="0"/>
              </a:spcAft>
              <a:defRPr sz="1000">
                <a:solidFill>
                  <a:schemeClr val="tx1"/>
                </a:solidFill>
                <a:latin typeface="Arial Narrow" panose="020B0606020202030204" pitchFamily="34" charset="0"/>
              </a:defRPr>
            </a:lvl8pPr>
            <a:lvl9pPr marL="3886200" indent="-228600" defTabSz="928688" eaLnBrk="0" fontAlgn="base" hangingPunct="0">
              <a:spcBef>
                <a:spcPct val="30000"/>
              </a:spcBef>
              <a:spcAft>
                <a:spcPct val="0"/>
              </a:spcAft>
              <a:defRPr sz="1000">
                <a:solidFill>
                  <a:schemeClr val="tx1"/>
                </a:solidFill>
                <a:latin typeface="Arial Narrow" panose="020B0606020202030204" pitchFamily="34" charset="0"/>
              </a:defRPr>
            </a:lvl9pPr>
          </a:lstStyle>
          <a:p>
            <a:pPr eaLnBrk="1" hangingPunct="1">
              <a:spcBef>
                <a:spcPct val="0"/>
              </a:spcBef>
            </a:pPr>
            <a:fld id="{374B7C4C-1773-408C-B772-D1A2EB3C487E}" type="slidenum">
              <a:rPr lang="en-US" altLang="en-US" sz="1200">
                <a:solidFill>
                  <a:srgbClr val="000000"/>
                </a:solidFill>
                <a:latin typeface="Times New Roman" panose="02020603050405020304" pitchFamily="18" charset="0"/>
              </a:rPr>
              <a:pPr eaLnBrk="1" hangingPunct="1">
                <a:spcBef>
                  <a:spcPct val="0"/>
                </a:spcBef>
              </a:pPr>
              <a:t>5</a:t>
            </a:fld>
            <a:endParaRPr lang="en-US" altLang="en-US" sz="1200">
              <a:solidFill>
                <a:srgbClr val="000000"/>
              </a:solidFill>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400">
                <a:latin typeface="Verdana" panose="020B0604030504040204" pitchFamily="34" charset="0"/>
                <a:ea typeface="Verdana" panose="020B0604030504040204" pitchFamily="34" charset="0"/>
                <a:cs typeface="Verdana" panose="020B0604030504040204" pitchFamily="34" charset="0"/>
              </a:rPr>
              <a:t>What issues do you see here?</a:t>
            </a:r>
          </a:p>
          <a:p>
            <a:r>
              <a:rPr lang="en-US" altLang="en-US" sz="1400">
                <a:latin typeface="Verdana" panose="020B0604030504040204" pitchFamily="34" charset="0"/>
                <a:ea typeface="Verdana" panose="020B0604030504040204" pitchFamily="34" charset="0"/>
                <a:cs typeface="Verdana" panose="020B0604030504040204" pitchFamily="34" charset="0"/>
              </a:rPr>
              <a:t>The Exit Access is obstructed thereby limiting safe, unimpeded evacuation.</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000">
                <a:solidFill>
                  <a:schemeClr val="tx1"/>
                </a:solidFill>
                <a:latin typeface="Arial Narrow" panose="020B0606020202030204" pitchFamily="34" charset="0"/>
              </a:defRPr>
            </a:lvl1pPr>
            <a:lvl2pPr marL="742950" indent="-285750" defTabSz="928688" eaLnBrk="0" hangingPunct="0">
              <a:spcBef>
                <a:spcPct val="30000"/>
              </a:spcBef>
              <a:defRPr sz="1000">
                <a:solidFill>
                  <a:schemeClr val="tx1"/>
                </a:solidFill>
                <a:latin typeface="Arial Narrow" panose="020B0606020202030204" pitchFamily="34" charset="0"/>
              </a:defRPr>
            </a:lvl2pPr>
            <a:lvl3pPr marL="1143000" indent="-228600" defTabSz="928688" eaLnBrk="0" hangingPunct="0">
              <a:spcBef>
                <a:spcPct val="30000"/>
              </a:spcBef>
              <a:defRPr sz="1000">
                <a:solidFill>
                  <a:schemeClr val="tx1"/>
                </a:solidFill>
                <a:latin typeface="Arial Narrow" panose="020B0606020202030204" pitchFamily="34" charset="0"/>
              </a:defRPr>
            </a:lvl3pPr>
            <a:lvl4pPr marL="1600200" indent="-228600" defTabSz="928688" eaLnBrk="0" hangingPunct="0">
              <a:spcBef>
                <a:spcPct val="30000"/>
              </a:spcBef>
              <a:defRPr sz="1000">
                <a:solidFill>
                  <a:schemeClr val="tx1"/>
                </a:solidFill>
                <a:latin typeface="Arial Narrow" panose="020B0606020202030204" pitchFamily="34" charset="0"/>
              </a:defRPr>
            </a:lvl4pPr>
            <a:lvl5pPr marL="2057400" indent="-228600" defTabSz="928688" eaLnBrk="0" hangingPunct="0">
              <a:spcBef>
                <a:spcPct val="30000"/>
              </a:spcBef>
              <a:defRPr sz="1000">
                <a:solidFill>
                  <a:schemeClr val="tx1"/>
                </a:solidFill>
                <a:latin typeface="Arial Narrow" panose="020B0606020202030204" pitchFamily="34" charset="0"/>
              </a:defRPr>
            </a:lvl5pPr>
            <a:lvl6pPr marL="2514600" indent="-228600" defTabSz="928688" eaLnBrk="0" fontAlgn="base" hangingPunct="0">
              <a:spcBef>
                <a:spcPct val="30000"/>
              </a:spcBef>
              <a:spcAft>
                <a:spcPct val="0"/>
              </a:spcAft>
              <a:defRPr sz="1000">
                <a:solidFill>
                  <a:schemeClr val="tx1"/>
                </a:solidFill>
                <a:latin typeface="Arial Narrow" panose="020B0606020202030204" pitchFamily="34" charset="0"/>
              </a:defRPr>
            </a:lvl6pPr>
            <a:lvl7pPr marL="2971800" indent="-228600" defTabSz="928688" eaLnBrk="0" fontAlgn="base" hangingPunct="0">
              <a:spcBef>
                <a:spcPct val="30000"/>
              </a:spcBef>
              <a:spcAft>
                <a:spcPct val="0"/>
              </a:spcAft>
              <a:defRPr sz="1000">
                <a:solidFill>
                  <a:schemeClr val="tx1"/>
                </a:solidFill>
                <a:latin typeface="Arial Narrow" panose="020B0606020202030204" pitchFamily="34" charset="0"/>
              </a:defRPr>
            </a:lvl7pPr>
            <a:lvl8pPr marL="3429000" indent="-228600" defTabSz="928688" eaLnBrk="0" fontAlgn="base" hangingPunct="0">
              <a:spcBef>
                <a:spcPct val="30000"/>
              </a:spcBef>
              <a:spcAft>
                <a:spcPct val="0"/>
              </a:spcAft>
              <a:defRPr sz="1000">
                <a:solidFill>
                  <a:schemeClr val="tx1"/>
                </a:solidFill>
                <a:latin typeface="Arial Narrow" panose="020B0606020202030204" pitchFamily="34" charset="0"/>
              </a:defRPr>
            </a:lvl8pPr>
            <a:lvl9pPr marL="3886200" indent="-228600" defTabSz="928688" eaLnBrk="0" fontAlgn="base" hangingPunct="0">
              <a:spcBef>
                <a:spcPct val="30000"/>
              </a:spcBef>
              <a:spcAft>
                <a:spcPct val="0"/>
              </a:spcAft>
              <a:defRPr sz="1000">
                <a:solidFill>
                  <a:schemeClr val="tx1"/>
                </a:solidFill>
                <a:latin typeface="Arial Narrow" panose="020B0606020202030204" pitchFamily="34" charset="0"/>
              </a:defRPr>
            </a:lvl9pPr>
          </a:lstStyle>
          <a:p>
            <a:pPr eaLnBrk="1" hangingPunct="1">
              <a:spcBef>
                <a:spcPct val="0"/>
              </a:spcBef>
            </a:pPr>
            <a:fld id="{62BAFEA6-6C93-4BED-B2AA-64E6504E06D3}" type="slidenum">
              <a:rPr lang="en-US" altLang="en-US" sz="1200">
                <a:solidFill>
                  <a:srgbClr val="000000"/>
                </a:solidFill>
                <a:latin typeface="Times New Roman" panose="02020603050405020304" pitchFamily="18" charset="0"/>
              </a:rPr>
              <a:pPr eaLnBrk="1" hangingPunct="1">
                <a:spcBef>
                  <a:spcPct val="0"/>
                </a:spcBef>
              </a:pPr>
              <a:t>6</a:t>
            </a:fld>
            <a:endParaRPr lang="en-US" altLang="en-US" sz="1200">
              <a:solidFill>
                <a:srgbClr val="000000"/>
              </a:solidFill>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According to professional standards; NFPA and OSHA, to cite but two (2) the means of egress must be continuous and unobstructed.</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This means of egress includes three (3) parts:</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1.Pathway to the exit (access),</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2.The exit, itself which includes the door and hardware to actuate opening, and</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3.Pathway from the exit (discharge) which should not discharge to blind alleys or other hazardous locations.</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This, of course, includes both horizontal and vertical means of travel.</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000">
                <a:solidFill>
                  <a:schemeClr val="tx1"/>
                </a:solidFill>
                <a:latin typeface="Arial Narrow" panose="020B0606020202030204" pitchFamily="34" charset="0"/>
              </a:defRPr>
            </a:lvl1pPr>
            <a:lvl2pPr marL="742950" indent="-285750" defTabSz="928688" eaLnBrk="0" hangingPunct="0">
              <a:spcBef>
                <a:spcPct val="30000"/>
              </a:spcBef>
              <a:defRPr sz="1000">
                <a:solidFill>
                  <a:schemeClr val="tx1"/>
                </a:solidFill>
                <a:latin typeface="Arial Narrow" panose="020B0606020202030204" pitchFamily="34" charset="0"/>
              </a:defRPr>
            </a:lvl2pPr>
            <a:lvl3pPr marL="1143000" indent="-228600" defTabSz="928688" eaLnBrk="0" hangingPunct="0">
              <a:spcBef>
                <a:spcPct val="30000"/>
              </a:spcBef>
              <a:defRPr sz="1000">
                <a:solidFill>
                  <a:schemeClr val="tx1"/>
                </a:solidFill>
                <a:latin typeface="Arial Narrow" panose="020B0606020202030204" pitchFamily="34" charset="0"/>
              </a:defRPr>
            </a:lvl3pPr>
            <a:lvl4pPr marL="1600200" indent="-228600" defTabSz="928688" eaLnBrk="0" hangingPunct="0">
              <a:spcBef>
                <a:spcPct val="30000"/>
              </a:spcBef>
              <a:defRPr sz="1000">
                <a:solidFill>
                  <a:schemeClr val="tx1"/>
                </a:solidFill>
                <a:latin typeface="Arial Narrow" panose="020B0606020202030204" pitchFamily="34" charset="0"/>
              </a:defRPr>
            </a:lvl4pPr>
            <a:lvl5pPr marL="2057400" indent="-228600" defTabSz="928688" eaLnBrk="0" hangingPunct="0">
              <a:spcBef>
                <a:spcPct val="30000"/>
              </a:spcBef>
              <a:defRPr sz="1000">
                <a:solidFill>
                  <a:schemeClr val="tx1"/>
                </a:solidFill>
                <a:latin typeface="Arial Narrow" panose="020B0606020202030204" pitchFamily="34" charset="0"/>
              </a:defRPr>
            </a:lvl5pPr>
            <a:lvl6pPr marL="2514600" indent="-228600" defTabSz="928688" eaLnBrk="0" fontAlgn="base" hangingPunct="0">
              <a:spcBef>
                <a:spcPct val="30000"/>
              </a:spcBef>
              <a:spcAft>
                <a:spcPct val="0"/>
              </a:spcAft>
              <a:defRPr sz="1000">
                <a:solidFill>
                  <a:schemeClr val="tx1"/>
                </a:solidFill>
                <a:latin typeface="Arial Narrow" panose="020B0606020202030204" pitchFamily="34" charset="0"/>
              </a:defRPr>
            </a:lvl6pPr>
            <a:lvl7pPr marL="2971800" indent="-228600" defTabSz="928688" eaLnBrk="0" fontAlgn="base" hangingPunct="0">
              <a:spcBef>
                <a:spcPct val="30000"/>
              </a:spcBef>
              <a:spcAft>
                <a:spcPct val="0"/>
              </a:spcAft>
              <a:defRPr sz="1000">
                <a:solidFill>
                  <a:schemeClr val="tx1"/>
                </a:solidFill>
                <a:latin typeface="Arial Narrow" panose="020B0606020202030204" pitchFamily="34" charset="0"/>
              </a:defRPr>
            </a:lvl7pPr>
            <a:lvl8pPr marL="3429000" indent="-228600" defTabSz="928688" eaLnBrk="0" fontAlgn="base" hangingPunct="0">
              <a:spcBef>
                <a:spcPct val="30000"/>
              </a:spcBef>
              <a:spcAft>
                <a:spcPct val="0"/>
              </a:spcAft>
              <a:defRPr sz="1000">
                <a:solidFill>
                  <a:schemeClr val="tx1"/>
                </a:solidFill>
                <a:latin typeface="Arial Narrow" panose="020B0606020202030204" pitchFamily="34" charset="0"/>
              </a:defRPr>
            </a:lvl8pPr>
            <a:lvl9pPr marL="3886200" indent="-228600" defTabSz="928688" eaLnBrk="0" fontAlgn="base" hangingPunct="0">
              <a:spcBef>
                <a:spcPct val="30000"/>
              </a:spcBef>
              <a:spcAft>
                <a:spcPct val="0"/>
              </a:spcAft>
              <a:defRPr sz="1000">
                <a:solidFill>
                  <a:schemeClr val="tx1"/>
                </a:solidFill>
                <a:latin typeface="Arial Narrow" panose="020B0606020202030204" pitchFamily="34" charset="0"/>
              </a:defRPr>
            </a:lvl9pPr>
          </a:lstStyle>
          <a:p>
            <a:pPr eaLnBrk="1" hangingPunct="1">
              <a:spcBef>
                <a:spcPct val="0"/>
              </a:spcBef>
            </a:pPr>
            <a:fld id="{0D26E087-75CD-402E-9CBE-2B5E3CD3EF49}" type="slidenum">
              <a:rPr lang="en-US" altLang="en-US" sz="1200">
                <a:solidFill>
                  <a:srgbClr val="000000"/>
                </a:solidFill>
                <a:latin typeface="Times New Roman" panose="02020603050405020304" pitchFamily="18" charset="0"/>
              </a:rPr>
              <a:pPr eaLnBrk="1" hangingPunct="1">
                <a:spcBef>
                  <a:spcPct val="0"/>
                </a:spcBef>
              </a:pPr>
              <a:t>7</a:t>
            </a:fld>
            <a:endParaRPr lang="en-US" altLang="en-US" sz="1200">
              <a:solidFill>
                <a:srgbClr val="000000"/>
              </a:solidFill>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Exits must be marked by a readily visible sign.  Some locations are placing these at floor level so they won’t be obscured by smoke during a fire.</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 </a:t>
            </a: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Every exit sign must be distinctive and easily identifiable.</a:t>
            </a:r>
          </a:p>
          <a:p>
            <a:pPr eaLnBrk="1" hangingPunct="1"/>
            <a:endParaRPr lang="en-US" altLang="en-US" sz="1400">
              <a:latin typeface="Verdana" panose="020B0604030504040204" pitchFamily="34" charset="0"/>
              <a:ea typeface="Verdana" panose="020B0604030504040204" pitchFamily="34" charset="0"/>
              <a:cs typeface="Verdana" panose="020B0604030504040204" pitchFamily="34" charset="0"/>
            </a:endParaRPr>
          </a:p>
          <a:p>
            <a:pPr eaLnBrk="1" hangingPunct="1"/>
            <a:r>
              <a:rPr lang="en-US" altLang="en-US" sz="1400">
                <a:latin typeface="Verdana" panose="020B0604030504040204" pitchFamily="34" charset="0"/>
                <a:ea typeface="Verdana" panose="020B0604030504040204" pitchFamily="34" charset="0"/>
                <a:cs typeface="Verdana" panose="020B0604030504040204" pitchFamily="34" charset="0"/>
              </a:rPr>
              <a:t>Any doors, passageways, or stairways which are not exits must be marked as “NOT AN EXIT”.</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000">
                <a:solidFill>
                  <a:schemeClr val="tx1"/>
                </a:solidFill>
                <a:latin typeface="Arial Narrow" panose="020B0606020202030204" pitchFamily="34" charset="0"/>
              </a:defRPr>
            </a:lvl1pPr>
            <a:lvl2pPr marL="742950" indent="-285750" defTabSz="928688" eaLnBrk="0" hangingPunct="0">
              <a:spcBef>
                <a:spcPct val="30000"/>
              </a:spcBef>
              <a:defRPr sz="1000">
                <a:solidFill>
                  <a:schemeClr val="tx1"/>
                </a:solidFill>
                <a:latin typeface="Arial Narrow" panose="020B0606020202030204" pitchFamily="34" charset="0"/>
              </a:defRPr>
            </a:lvl2pPr>
            <a:lvl3pPr marL="1143000" indent="-228600" defTabSz="928688" eaLnBrk="0" hangingPunct="0">
              <a:spcBef>
                <a:spcPct val="30000"/>
              </a:spcBef>
              <a:defRPr sz="1000">
                <a:solidFill>
                  <a:schemeClr val="tx1"/>
                </a:solidFill>
                <a:latin typeface="Arial Narrow" panose="020B0606020202030204" pitchFamily="34" charset="0"/>
              </a:defRPr>
            </a:lvl3pPr>
            <a:lvl4pPr marL="1600200" indent="-228600" defTabSz="928688" eaLnBrk="0" hangingPunct="0">
              <a:spcBef>
                <a:spcPct val="30000"/>
              </a:spcBef>
              <a:defRPr sz="1000">
                <a:solidFill>
                  <a:schemeClr val="tx1"/>
                </a:solidFill>
                <a:latin typeface="Arial Narrow" panose="020B0606020202030204" pitchFamily="34" charset="0"/>
              </a:defRPr>
            </a:lvl4pPr>
            <a:lvl5pPr marL="2057400" indent="-228600" defTabSz="928688" eaLnBrk="0" hangingPunct="0">
              <a:spcBef>
                <a:spcPct val="30000"/>
              </a:spcBef>
              <a:defRPr sz="1000">
                <a:solidFill>
                  <a:schemeClr val="tx1"/>
                </a:solidFill>
                <a:latin typeface="Arial Narrow" panose="020B0606020202030204" pitchFamily="34" charset="0"/>
              </a:defRPr>
            </a:lvl5pPr>
            <a:lvl6pPr marL="2514600" indent="-228600" defTabSz="928688" eaLnBrk="0" fontAlgn="base" hangingPunct="0">
              <a:spcBef>
                <a:spcPct val="30000"/>
              </a:spcBef>
              <a:spcAft>
                <a:spcPct val="0"/>
              </a:spcAft>
              <a:defRPr sz="1000">
                <a:solidFill>
                  <a:schemeClr val="tx1"/>
                </a:solidFill>
                <a:latin typeface="Arial Narrow" panose="020B0606020202030204" pitchFamily="34" charset="0"/>
              </a:defRPr>
            </a:lvl6pPr>
            <a:lvl7pPr marL="2971800" indent="-228600" defTabSz="928688" eaLnBrk="0" fontAlgn="base" hangingPunct="0">
              <a:spcBef>
                <a:spcPct val="30000"/>
              </a:spcBef>
              <a:spcAft>
                <a:spcPct val="0"/>
              </a:spcAft>
              <a:defRPr sz="1000">
                <a:solidFill>
                  <a:schemeClr val="tx1"/>
                </a:solidFill>
                <a:latin typeface="Arial Narrow" panose="020B0606020202030204" pitchFamily="34" charset="0"/>
              </a:defRPr>
            </a:lvl7pPr>
            <a:lvl8pPr marL="3429000" indent="-228600" defTabSz="928688" eaLnBrk="0" fontAlgn="base" hangingPunct="0">
              <a:spcBef>
                <a:spcPct val="30000"/>
              </a:spcBef>
              <a:spcAft>
                <a:spcPct val="0"/>
              </a:spcAft>
              <a:defRPr sz="1000">
                <a:solidFill>
                  <a:schemeClr val="tx1"/>
                </a:solidFill>
                <a:latin typeface="Arial Narrow" panose="020B0606020202030204" pitchFamily="34" charset="0"/>
              </a:defRPr>
            </a:lvl8pPr>
            <a:lvl9pPr marL="3886200" indent="-228600" defTabSz="928688" eaLnBrk="0" fontAlgn="base" hangingPunct="0">
              <a:spcBef>
                <a:spcPct val="30000"/>
              </a:spcBef>
              <a:spcAft>
                <a:spcPct val="0"/>
              </a:spcAft>
              <a:defRPr sz="1000">
                <a:solidFill>
                  <a:schemeClr val="tx1"/>
                </a:solidFill>
                <a:latin typeface="Arial Narrow" panose="020B0606020202030204" pitchFamily="34" charset="0"/>
              </a:defRPr>
            </a:lvl9pPr>
          </a:lstStyle>
          <a:p>
            <a:pPr eaLnBrk="1" hangingPunct="1">
              <a:spcBef>
                <a:spcPct val="0"/>
              </a:spcBef>
            </a:pPr>
            <a:fld id="{32924A46-06FC-47DD-AD22-01990451169D}" type="slidenum">
              <a:rPr lang="en-US" altLang="en-US" sz="1200">
                <a:solidFill>
                  <a:srgbClr val="000000"/>
                </a:solidFill>
                <a:latin typeface="Times New Roman" panose="02020603050405020304" pitchFamily="18" charset="0"/>
              </a:rPr>
              <a:pPr eaLnBrk="1" hangingPunct="1">
                <a:spcBef>
                  <a:spcPct val="0"/>
                </a:spcBef>
              </a:pPr>
              <a:t>8</a:t>
            </a:fld>
            <a:endParaRPr lang="en-US" altLang="en-US" sz="1200">
              <a:solidFill>
                <a:srgbClr val="000000"/>
              </a:solidFill>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400">
                <a:latin typeface="Verdana" panose="020B0604030504040204" pitchFamily="34" charset="0"/>
                <a:ea typeface="Verdana" panose="020B0604030504040204" pitchFamily="34" charset="0"/>
                <a:cs typeface="Verdana" panose="020B0604030504040204" pitchFamily="34" charset="0"/>
              </a:rPr>
              <a:t>Exits: </a:t>
            </a:r>
          </a:p>
          <a:p>
            <a:r>
              <a:rPr lang="en-US" altLang="en-US" sz="1400">
                <a:latin typeface="Verdana" panose="020B0604030504040204" pitchFamily="34" charset="0"/>
                <a:ea typeface="Verdana" panose="020B0604030504040204" pitchFamily="34" charset="0"/>
                <a:cs typeface="Verdana" panose="020B0604030504040204" pitchFamily="34" charset="0"/>
              </a:rPr>
              <a:t>1.Ready for use during an emergency to allow persons inside to evacuate. We still find buildings with only one door unlocked at the entryway in violation of the Fire and Panic Act.</a:t>
            </a:r>
          </a:p>
          <a:p>
            <a:r>
              <a:rPr lang="en-US" altLang="en-US" sz="1400">
                <a:latin typeface="Verdana" panose="020B0604030504040204" pitchFamily="34" charset="0"/>
                <a:ea typeface="Verdana" panose="020B0604030504040204" pitchFamily="34" charset="0"/>
                <a:cs typeface="Verdana" panose="020B0604030504040204" pitchFamily="34" charset="0"/>
              </a:rPr>
              <a:t>2.They’re not to be chained shut, locked or be difficult to operate. Some establishments and plants purposefully chain exits closed at night as a means to increase security against entry and theft.</a:t>
            </a:r>
          </a:p>
          <a:p>
            <a:r>
              <a:rPr lang="en-US" altLang="en-US" sz="1400">
                <a:latin typeface="Verdana" panose="020B0604030504040204" pitchFamily="34" charset="0"/>
                <a:ea typeface="Verdana" panose="020B0604030504040204" pitchFamily="34" charset="0"/>
                <a:cs typeface="Verdana" panose="020B0604030504040204" pitchFamily="34" charset="0"/>
              </a:rPr>
              <a:t>3.Exits are to be well-lit and still some are not and thereby rendered inoperable. Some places treat this area as an extra storage location for materials.</a:t>
            </a:r>
          </a:p>
          <a:p>
            <a:r>
              <a:rPr lang="en-US" altLang="en-US" sz="1400">
                <a:latin typeface="Verdana" panose="020B0604030504040204" pitchFamily="34" charset="0"/>
                <a:ea typeface="Verdana" panose="020B0604030504040204" pitchFamily="34" charset="0"/>
                <a:cs typeface="Verdana" panose="020B0604030504040204" pitchFamily="34" charset="0"/>
              </a:rPr>
              <a:t>4.Regular maintenance should be a duty of facility management.</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688" eaLnBrk="0" hangingPunct="0">
              <a:spcBef>
                <a:spcPct val="30000"/>
              </a:spcBef>
              <a:defRPr sz="1000">
                <a:solidFill>
                  <a:schemeClr val="tx1"/>
                </a:solidFill>
                <a:latin typeface="Arial Narrow" panose="020B0606020202030204" pitchFamily="34" charset="0"/>
              </a:defRPr>
            </a:lvl1pPr>
            <a:lvl2pPr marL="742950" indent="-285750" defTabSz="928688" eaLnBrk="0" hangingPunct="0">
              <a:spcBef>
                <a:spcPct val="30000"/>
              </a:spcBef>
              <a:defRPr sz="1000">
                <a:solidFill>
                  <a:schemeClr val="tx1"/>
                </a:solidFill>
                <a:latin typeface="Arial Narrow" panose="020B0606020202030204" pitchFamily="34" charset="0"/>
              </a:defRPr>
            </a:lvl2pPr>
            <a:lvl3pPr marL="1143000" indent="-228600" defTabSz="928688" eaLnBrk="0" hangingPunct="0">
              <a:spcBef>
                <a:spcPct val="30000"/>
              </a:spcBef>
              <a:defRPr sz="1000">
                <a:solidFill>
                  <a:schemeClr val="tx1"/>
                </a:solidFill>
                <a:latin typeface="Arial Narrow" panose="020B0606020202030204" pitchFamily="34" charset="0"/>
              </a:defRPr>
            </a:lvl3pPr>
            <a:lvl4pPr marL="1600200" indent="-228600" defTabSz="928688" eaLnBrk="0" hangingPunct="0">
              <a:spcBef>
                <a:spcPct val="30000"/>
              </a:spcBef>
              <a:defRPr sz="1000">
                <a:solidFill>
                  <a:schemeClr val="tx1"/>
                </a:solidFill>
                <a:latin typeface="Arial Narrow" panose="020B0606020202030204" pitchFamily="34" charset="0"/>
              </a:defRPr>
            </a:lvl4pPr>
            <a:lvl5pPr marL="2057400" indent="-228600" defTabSz="928688" eaLnBrk="0" hangingPunct="0">
              <a:spcBef>
                <a:spcPct val="30000"/>
              </a:spcBef>
              <a:defRPr sz="1000">
                <a:solidFill>
                  <a:schemeClr val="tx1"/>
                </a:solidFill>
                <a:latin typeface="Arial Narrow" panose="020B0606020202030204" pitchFamily="34" charset="0"/>
              </a:defRPr>
            </a:lvl5pPr>
            <a:lvl6pPr marL="2514600" indent="-228600" defTabSz="928688" eaLnBrk="0" fontAlgn="base" hangingPunct="0">
              <a:spcBef>
                <a:spcPct val="30000"/>
              </a:spcBef>
              <a:spcAft>
                <a:spcPct val="0"/>
              </a:spcAft>
              <a:defRPr sz="1000">
                <a:solidFill>
                  <a:schemeClr val="tx1"/>
                </a:solidFill>
                <a:latin typeface="Arial Narrow" panose="020B0606020202030204" pitchFamily="34" charset="0"/>
              </a:defRPr>
            </a:lvl6pPr>
            <a:lvl7pPr marL="2971800" indent="-228600" defTabSz="928688" eaLnBrk="0" fontAlgn="base" hangingPunct="0">
              <a:spcBef>
                <a:spcPct val="30000"/>
              </a:spcBef>
              <a:spcAft>
                <a:spcPct val="0"/>
              </a:spcAft>
              <a:defRPr sz="1000">
                <a:solidFill>
                  <a:schemeClr val="tx1"/>
                </a:solidFill>
                <a:latin typeface="Arial Narrow" panose="020B0606020202030204" pitchFamily="34" charset="0"/>
              </a:defRPr>
            </a:lvl7pPr>
            <a:lvl8pPr marL="3429000" indent="-228600" defTabSz="928688" eaLnBrk="0" fontAlgn="base" hangingPunct="0">
              <a:spcBef>
                <a:spcPct val="30000"/>
              </a:spcBef>
              <a:spcAft>
                <a:spcPct val="0"/>
              </a:spcAft>
              <a:defRPr sz="1000">
                <a:solidFill>
                  <a:schemeClr val="tx1"/>
                </a:solidFill>
                <a:latin typeface="Arial Narrow" panose="020B0606020202030204" pitchFamily="34" charset="0"/>
              </a:defRPr>
            </a:lvl8pPr>
            <a:lvl9pPr marL="3886200" indent="-228600" defTabSz="928688" eaLnBrk="0" fontAlgn="base" hangingPunct="0">
              <a:spcBef>
                <a:spcPct val="30000"/>
              </a:spcBef>
              <a:spcAft>
                <a:spcPct val="0"/>
              </a:spcAft>
              <a:defRPr sz="1000">
                <a:solidFill>
                  <a:schemeClr val="tx1"/>
                </a:solidFill>
                <a:latin typeface="Arial Narrow" panose="020B0606020202030204" pitchFamily="34" charset="0"/>
              </a:defRPr>
            </a:lvl9pPr>
          </a:lstStyle>
          <a:p>
            <a:pPr eaLnBrk="1" hangingPunct="1">
              <a:spcBef>
                <a:spcPct val="0"/>
              </a:spcBef>
            </a:pPr>
            <a:fld id="{00450974-3119-4820-8B8F-A012B7CDBE58}" type="slidenum">
              <a:rPr lang="en-US" altLang="en-US" sz="1200">
                <a:solidFill>
                  <a:srgbClr val="000000"/>
                </a:solidFill>
                <a:latin typeface="Times New Roman" panose="02020603050405020304" pitchFamily="18" charset="0"/>
              </a:rPr>
              <a:pPr eaLnBrk="1" hangingPunct="1">
                <a:spcBef>
                  <a:spcPct val="0"/>
                </a:spcBef>
              </a:pPr>
              <a:t>9</a:t>
            </a:fld>
            <a:endParaRPr lang="en-US" altLang="en-US" sz="1200">
              <a:solidFill>
                <a:srgbClr val="000000"/>
              </a:solidFill>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26" descr="L&amp;I logo banne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2" descr="blue bottom bann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57200" y="6324600"/>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533400" y="1219200"/>
            <a:ext cx="8153400" cy="4648200"/>
          </a:xfrm>
        </p:spPr>
        <p:txBody>
          <a:bodyPr/>
          <a:lstStyle>
            <a:lvl1pPr marL="0" indent="0" algn="ctr">
              <a:buNone/>
              <a:defRPr sz="2400">
                <a:solidFill>
                  <a:schemeClr val="tx1">
                    <a:tint val="75000"/>
                  </a:schemeClr>
                </a:solidFill>
                <a:latin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Title 15"/>
          <p:cNvSpPr>
            <a:spLocks noGrp="1"/>
          </p:cNvSpPr>
          <p:nvPr>
            <p:ph type="title"/>
          </p:nvPr>
        </p:nvSpPr>
        <p:spPr>
          <a:xfrm>
            <a:off x="533400" y="381000"/>
            <a:ext cx="5105400" cy="457200"/>
          </a:xfrm>
        </p:spPr>
        <p:txBody>
          <a:bodyPr/>
          <a:lstStyle/>
          <a:p>
            <a:r>
              <a:rPr lang="en-US"/>
              <a:t>Click to edit Master 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3669ACAB-9FFE-429B-8179-82842EFAD0B0}" type="datetime1">
              <a:rPr lang="en-US"/>
              <a:pPr>
                <a:defRPr/>
              </a:pPr>
              <a:t>3/7/2017</a:t>
            </a:fld>
            <a:endParaRPr lang="en-US"/>
          </a:p>
        </p:txBody>
      </p:sp>
      <p:sp>
        <p:nvSpPr>
          <p:cNvPr id="7" name="Footer Placeholder 4"/>
          <p:cNvSpPr>
            <a:spLocks noGrp="1"/>
          </p:cNvSpPr>
          <p:nvPr>
            <p:ph type="ftr" sz="quarter" idx="11"/>
          </p:nvPr>
        </p:nvSpPr>
        <p:spPr/>
        <p:txBody>
          <a:bodyPr/>
          <a:lstStyle>
            <a:lvl1pPr>
              <a:defRPr/>
            </a:lvl1pPr>
          </a:lstStyle>
          <a:p>
            <a:pPr>
              <a:defRPr/>
            </a:pPr>
            <a:r>
              <a:rPr lang="en-US"/>
              <a:t>PPT-009-01</a:t>
            </a:r>
          </a:p>
        </p:txBody>
      </p:sp>
      <p:sp>
        <p:nvSpPr>
          <p:cNvPr id="8" name="Slide Number Placeholder 5"/>
          <p:cNvSpPr>
            <a:spLocks noGrp="1"/>
          </p:cNvSpPr>
          <p:nvPr>
            <p:ph type="sldNum" sz="quarter" idx="12"/>
          </p:nvPr>
        </p:nvSpPr>
        <p:spPr/>
        <p:txBody>
          <a:bodyPr/>
          <a:lstStyle>
            <a:lvl1pPr>
              <a:defRPr/>
            </a:lvl1pPr>
          </a:lstStyle>
          <a:p>
            <a:fld id="{2AB31A2F-7E97-40F1-84BB-FCC9FD25E339}" type="slidenum">
              <a:rPr lang="en-US" altLang="en-US"/>
              <a:pPr/>
              <a:t>‹#›</a:t>
            </a:fld>
            <a:endParaRPr lang="en-US" altLang="en-US"/>
          </a:p>
        </p:txBody>
      </p:sp>
    </p:spTree>
    <p:extLst>
      <p:ext uri="{BB962C8B-B14F-4D97-AF65-F5344CB8AC3E}">
        <p14:creationId xmlns:p14="http://schemas.microsoft.com/office/powerpoint/2010/main" val="1629936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E306D1B-E5A5-4290-9B41-3343DA5A0B50}" type="datetime1">
              <a:rPr lang="en-US"/>
              <a:pPr>
                <a:defRPr/>
              </a:pPr>
              <a:t>3/7/2017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PPT-009-01</a:t>
            </a:r>
          </a:p>
        </p:txBody>
      </p:sp>
      <p:sp>
        <p:nvSpPr>
          <p:cNvPr id="6" name="Slide Number Placeholder 5"/>
          <p:cNvSpPr>
            <a:spLocks noGrp="1"/>
          </p:cNvSpPr>
          <p:nvPr>
            <p:ph type="sldNum" sz="quarter" idx="12"/>
          </p:nvPr>
        </p:nvSpPr>
        <p:spPr/>
        <p:txBody>
          <a:bodyPr/>
          <a:lstStyle>
            <a:lvl1pPr>
              <a:defRPr/>
            </a:lvl1pPr>
          </a:lstStyle>
          <a:p>
            <a:fld id="{DA6ACF7A-32D8-4B8A-BC8D-782BD1BF1209}" type="slidenum">
              <a:rPr lang="en-US" altLang="en-US"/>
              <a:pPr/>
              <a:t>‹#›</a:t>
            </a:fld>
            <a:endParaRPr lang="en-US" altLang="en-US"/>
          </a:p>
        </p:txBody>
      </p:sp>
    </p:spTree>
    <p:extLst>
      <p:ext uri="{BB962C8B-B14F-4D97-AF65-F5344CB8AC3E}">
        <p14:creationId xmlns:p14="http://schemas.microsoft.com/office/powerpoint/2010/main" val="3826656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75196D9-35A1-4423-895C-E3FF9F18009A}" type="datetime1">
              <a:rPr lang="en-US"/>
              <a:pPr>
                <a:defRPr/>
              </a:pPr>
              <a:t>3/7/2017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PPT-009-01</a:t>
            </a:r>
          </a:p>
        </p:txBody>
      </p:sp>
      <p:sp>
        <p:nvSpPr>
          <p:cNvPr id="6" name="Slide Number Placeholder 5"/>
          <p:cNvSpPr>
            <a:spLocks noGrp="1"/>
          </p:cNvSpPr>
          <p:nvPr>
            <p:ph type="sldNum" sz="quarter" idx="12"/>
          </p:nvPr>
        </p:nvSpPr>
        <p:spPr/>
        <p:txBody>
          <a:bodyPr/>
          <a:lstStyle>
            <a:lvl1pPr>
              <a:defRPr/>
            </a:lvl1pPr>
          </a:lstStyle>
          <a:p>
            <a:fld id="{49C2BE5E-22F4-415E-8580-6F92944DDBCF}" type="slidenum">
              <a:rPr lang="en-US" altLang="en-US"/>
              <a:pPr/>
              <a:t>‹#›</a:t>
            </a:fld>
            <a:endParaRPr lang="en-US" altLang="en-US"/>
          </a:p>
        </p:txBody>
      </p:sp>
    </p:spTree>
    <p:extLst>
      <p:ext uri="{BB962C8B-B14F-4D97-AF65-F5344CB8AC3E}">
        <p14:creationId xmlns:p14="http://schemas.microsoft.com/office/powerpoint/2010/main" val="346049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30CF90A-C759-4F0D-A756-0B463D2F6ABD}" type="datetime1">
              <a:rPr lang="en-US"/>
              <a:pPr>
                <a:defRPr/>
              </a:pPr>
              <a:t>3/7/2017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PPT-009-01</a:t>
            </a:r>
          </a:p>
        </p:txBody>
      </p:sp>
      <p:sp>
        <p:nvSpPr>
          <p:cNvPr id="6" name="Slide Number Placeholder 5"/>
          <p:cNvSpPr>
            <a:spLocks noGrp="1"/>
          </p:cNvSpPr>
          <p:nvPr>
            <p:ph type="sldNum" sz="quarter" idx="12"/>
          </p:nvPr>
        </p:nvSpPr>
        <p:spPr/>
        <p:txBody>
          <a:bodyPr/>
          <a:lstStyle>
            <a:lvl1pPr>
              <a:defRPr/>
            </a:lvl1pPr>
          </a:lstStyle>
          <a:p>
            <a:fld id="{69446300-C87F-494B-9CEB-80E03E32E1C5}" type="slidenum">
              <a:rPr lang="en-US" altLang="en-US"/>
              <a:pPr/>
              <a:t>‹#›</a:t>
            </a:fld>
            <a:endParaRPr lang="en-US" altLang="en-US"/>
          </a:p>
        </p:txBody>
      </p:sp>
    </p:spTree>
    <p:extLst>
      <p:ext uri="{BB962C8B-B14F-4D97-AF65-F5344CB8AC3E}">
        <p14:creationId xmlns:p14="http://schemas.microsoft.com/office/powerpoint/2010/main" val="1001242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B12D621-5CEE-4AE4-A0C0-1FFFAA41457F}" type="datetime1">
              <a:rPr lang="en-US"/>
              <a:pPr>
                <a:defRPr/>
              </a:pPr>
              <a:t>3/7/2017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PPT-009-01</a:t>
            </a:r>
          </a:p>
        </p:txBody>
      </p:sp>
      <p:sp>
        <p:nvSpPr>
          <p:cNvPr id="6" name="Slide Number Placeholder 5"/>
          <p:cNvSpPr>
            <a:spLocks noGrp="1"/>
          </p:cNvSpPr>
          <p:nvPr>
            <p:ph type="sldNum" sz="quarter" idx="12"/>
          </p:nvPr>
        </p:nvSpPr>
        <p:spPr/>
        <p:txBody>
          <a:bodyPr/>
          <a:lstStyle>
            <a:lvl1pPr>
              <a:defRPr/>
            </a:lvl1pPr>
          </a:lstStyle>
          <a:p>
            <a:fld id="{90491BDC-5E1A-4F7F-90DA-8C76BC05E4B5}" type="slidenum">
              <a:rPr lang="en-US" altLang="en-US"/>
              <a:pPr/>
              <a:t>‹#›</a:t>
            </a:fld>
            <a:endParaRPr lang="en-US" altLang="en-US"/>
          </a:p>
        </p:txBody>
      </p:sp>
    </p:spTree>
    <p:extLst>
      <p:ext uri="{BB962C8B-B14F-4D97-AF65-F5344CB8AC3E}">
        <p14:creationId xmlns:p14="http://schemas.microsoft.com/office/powerpoint/2010/main" val="4218345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C345095-7EE3-4995-9628-565237BE576F}" type="datetime1">
              <a:rPr lang="en-US"/>
              <a:pPr>
                <a:defRPr/>
              </a:pPr>
              <a:t>3/7/2017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PPT-009-01</a:t>
            </a:r>
          </a:p>
        </p:txBody>
      </p:sp>
      <p:sp>
        <p:nvSpPr>
          <p:cNvPr id="7" name="Slide Number Placeholder 5"/>
          <p:cNvSpPr>
            <a:spLocks noGrp="1"/>
          </p:cNvSpPr>
          <p:nvPr>
            <p:ph type="sldNum" sz="quarter" idx="12"/>
          </p:nvPr>
        </p:nvSpPr>
        <p:spPr/>
        <p:txBody>
          <a:bodyPr/>
          <a:lstStyle>
            <a:lvl1pPr>
              <a:defRPr/>
            </a:lvl1pPr>
          </a:lstStyle>
          <a:p>
            <a:fld id="{0F22F609-9BE7-47B1-B8E4-594E8BEBA7A5}" type="slidenum">
              <a:rPr lang="en-US" altLang="en-US"/>
              <a:pPr/>
              <a:t>‹#›</a:t>
            </a:fld>
            <a:endParaRPr lang="en-US" altLang="en-US"/>
          </a:p>
        </p:txBody>
      </p:sp>
    </p:spTree>
    <p:extLst>
      <p:ext uri="{BB962C8B-B14F-4D97-AF65-F5344CB8AC3E}">
        <p14:creationId xmlns:p14="http://schemas.microsoft.com/office/powerpoint/2010/main" val="95420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57D117B7-ED93-4BB8-A3A4-8FE59FD3EBEC}" type="datetime1">
              <a:rPr lang="en-US"/>
              <a:pPr>
                <a:defRPr/>
              </a:pPr>
              <a:t>3/7/2017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PPT-009-01</a:t>
            </a:r>
          </a:p>
        </p:txBody>
      </p:sp>
      <p:sp>
        <p:nvSpPr>
          <p:cNvPr id="9" name="Slide Number Placeholder 5"/>
          <p:cNvSpPr>
            <a:spLocks noGrp="1"/>
          </p:cNvSpPr>
          <p:nvPr>
            <p:ph type="sldNum" sz="quarter" idx="12"/>
          </p:nvPr>
        </p:nvSpPr>
        <p:spPr/>
        <p:txBody>
          <a:bodyPr/>
          <a:lstStyle>
            <a:lvl1pPr>
              <a:defRPr/>
            </a:lvl1pPr>
          </a:lstStyle>
          <a:p>
            <a:fld id="{E422D177-1C1E-4009-8817-82545F88025C}" type="slidenum">
              <a:rPr lang="en-US" altLang="en-US"/>
              <a:pPr/>
              <a:t>‹#›</a:t>
            </a:fld>
            <a:endParaRPr lang="en-US" altLang="en-US"/>
          </a:p>
        </p:txBody>
      </p:sp>
    </p:spTree>
    <p:extLst>
      <p:ext uri="{BB962C8B-B14F-4D97-AF65-F5344CB8AC3E}">
        <p14:creationId xmlns:p14="http://schemas.microsoft.com/office/powerpoint/2010/main" val="3884055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56BBEE7-0970-42D6-8DD8-E9D1C19C7572}" type="datetime1">
              <a:rPr lang="en-US"/>
              <a:pPr>
                <a:defRPr/>
              </a:pPr>
              <a:t>3/7/2017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PPT-009-01</a:t>
            </a:r>
          </a:p>
        </p:txBody>
      </p:sp>
      <p:sp>
        <p:nvSpPr>
          <p:cNvPr id="5" name="Slide Number Placeholder 5"/>
          <p:cNvSpPr>
            <a:spLocks noGrp="1"/>
          </p:cNvSpPr>
          <p:nvPr>
            <p:ph type="sldNum" sz="quarter" idx="12"/>
          </p:nvPr>
        </p:nvSpPr>
        <p:spPr/>
        <p:txBody>
          <a:bodyPr/>
          <a:lstStyle>
            <a:lvl1pPr>
              <a:defRPr/>
            </a:lvl1pPr>
          </a:lstStyle>
          <a:p>
            <a:fld id="{972E3C1D-0F02-43D5-B843-56239201D4CA}" type="slidenum">
              <a:rPr lang="en-US" altLang="en-US"/>
              <a:pPr/>
              <a:t>‹#›</a:t>
            </a:fld>
            <a:endParaRPr lang="en-US" altLang="en-US"/>
          </a:p>
        </p:txBody>
      </p:sp>
    </p:spTree>
    <p:extLst>
      <p:ext uri="{BB962C8B-B14F-4D97-AF65-F5344CB8AC3E}">
        <p14:creationId xmlns:p14="http://schemas.microsoft.com/office/powerpoint/2010/main" val="2775542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632FCCC-F722-4384-BF5B-BE45C5B692A1}" type="datetime1">
              <a:rPr lang="en-US"/>
              <a:pPr>
                <a:defRPr/>
              </a:pPr>
              <a:t>3/7/2017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PPT-009-01</a:t>
            </a:r>
          </a:p>
        </p:txBody>
      </p:sp>
      <p:sp>
        <p:nvSpPr>
          <p:cNvPr id="4" name="Slide Number Placeholder 5"/>
          <p:cNvSpPr>
            <a:spLocks noGrp="1"/>
          </p:cNvSpPr>
          <p:nvPr>
            <p:ph type="sldNum" sz="quarter" idx="12"/>
          </p:nvPr>
        </p:nvSpPr>
        <p:spPr/>
        <p:txBody>
          <a:bodyPr/>
          <a:lstStyle>
            <a:lvl1pPr>
              <a:defRPr/>
            </a:lvl1pPr>
          </a:lstStyle>
          <a:p>
            <a:fld id="{504A0132-F158-42C9-BF71-E21DDFD0D7D1}" type="slidenum">
              <a:rPr lang="en-US" altLang="en-US"/>
              <a:pPr/>
              <a:t>‹#›</a:t>
            </a:fld>
            <a:endParaRPr lang="en-US" altLang="en-US"/>
          </a:p>
        </p:txBody>
      </p:sp>
    </p:spTree>
    <p:extLst>
      <p:ext uri="{BB962C8B-B14F-4D97-AF65-F5344CB8AC3E}">
        <p14:creationId xmlns:p14="http://schemas.microsoft.com/office/powerpoint/2010/main" val="3709942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06F878A-3E37-4108-B738-B6A3E2F1AF72}" type="datetime1">
              <a:rPr lang="en-US"/>
              <a:pPr>
                <a:defRPr/>
              </a:pPr>
              <a:t>3/7/2017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PPT-009-01</a:t>
            </a:r>
          </a:p>
        </p:txBody>
      </p:sp>
      <p:sp>
        <p:nvSpPr>
          <p:cNvPr id="7" name="Slide Number Placeholder 5"/>
          <p:cNvSpPr>
            <a:spLocks noGrp="1"/>
          </p:cNvSpPr>
          <p:nvPr>
            <p:ph type="sldNum" sz="quarter" idx="12"/>
          </p:nvPr>
        </p:nvSpPr>
        <p:spPr/>
        <p:txBody>
          <a:bodyPr/>
          <a:lstStyle>
            <a:lvl1pPr>
              <a:defRPr/>
            </a:lvl1pPr>
          </a:lstStyle>
          <a:p>
            <a:fld id="{D134E9EF-A47A-4614-ACE5-C13D74CA48E5}" type="slidenum">
              <a:rPr lang="en-US" altLang="en-US"/>
              <a:pPr/>
              <a:t>‹#›</a:t>
            </a:fld>
            <a:endParaRPr lang="en-US" altLang="en-US"/>
          </a:p>
        </p:txBody>
      </p:sp>
    </p:spTree>
    <p:extLst>
      <p:ext uri="{BB962C8B-B14F-4D97-AF65-F5344CB8AC3E}">
        <p14:creationId xmlns:p14="http://schemas.microsoft.com/office/powerpoint/2010/main" val="3173490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93B4E23-4DBB-4B44-8ED0-57347DA93651}" type="datetime1">
              <a:rPr lang="en-US"/>
              <a:pPr>
                <a:defRPr/>
              </a:pPr>
              <a:t>3/7/2017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PPT-009-01</a:t>
            </a:r>
          </a:p>
        </p:txBody>
      </p:sp>
      <p:sp>
        <p:nvSpPr>
          <p:cNvPr id="7" name="Slide Number Placeholder 5"/>
          <p:cNvSpPr>
            <a:spLocks noGrp="1"/>
          </p:cNvSpPr>
          <p:nvPr>
            <p:ph type="sldNum" sz="quarter" idx="12"/>
          </p:nvPr>
        </p:nvSpPr>
        <p:spPr/>
        <p:txBody>
          <a:bodyPr/>
          <a:lstStyle>
            <a:lvl1pPr>
              <a:defRPr/>
            </a:lvl1pPr>
          </a:lstStyle>
          <a:p>
            <a:fld id="{4ED9797E-DBA2-4DCF-AE24-99A86309A053}" type="slidenum">
              <a:rPr lang="en-US" altLang="en-US"/>
              <a:pPr/>
              <a:t>‹#›</a:t>
            </a:fld>
            <a:endParaRPr lang="en-US" altLang="en-US"/>
          </a:p>
        </p:txBody>
      </p:sp>
    </p:spTree>
    <p:extLst>
      <p:ext uri="{BB962C8B-B14F-4D97-AF65-F5344CB8AC3E}">
        <p14:creationId xmlns:p14="http://schemas.microsoft.com/office/powerpoint/2010/main" val="3601567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E8CBA832-D0D3-4ECA-805A-78C2577A2D1F}" type="datetime1">
              <a:rPr lang="en-US"/>
              <a:pPr>
                <a:defRPr/>
              </a:pPr>
              <a:t>3/7/2017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r>
              <a:rPr lang="en-US"/>
              <a:t>PPT-009-01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24B714EA-F8BD-4A95-81AF-D8F2913A8D9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3"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www.facebook.com/BWCPATHS"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14.jpeg"/><Relationship Id="rId4" Type="http://schemas.openxmlformats.org/officeDocument/2006/relationships/image" Target="../media/image13.jpeg"/></Relationships>
</file>

<file path=ppt/slides/_rels/slide26.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Emergency Action Plans</a:t>
            </a:r>
          </a:p>
        </p:txBody>
      </p:sp>
      <p:sp>
        <p:nvSpPr>
          <p:cNvPr id="3075"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251576BA-F824-45C4-97CB-E96E5793E096}" type="slidenum">
              <a:rPr lang="en-US" altLang="en-US" sz="1400">
                <a:solidFill>
                  <a:srgbClr val="FFFFFF"/>
                </a:solidFill>
                <a:latin typeface="Verdana" panose="020B0604030504040204" pitchFamily="34" charset="0"/>
              </a:rPr>
              <a:pPr algn="ctr" eaLnBrk="1" hangingPunct="1">
                <a:spcBef>
                  <a:spcPct val="0"/>
                </a:spcBef>
                <a:buFontTx/>
                <a:buNone/>
              </a:pPr>
              <a:t>1</a:t>
            </a:fld>
            <a:endParaRPr lang="en-US" altLang="en-US" sz="1400">
              <a:solidFill>
                <a:srgbClr val="FFFFFF"/>
              </a:solidFill>
              <a:latin typeface="Verdana" panose="020B0604030504040204" pitchFamily="34" charset="0"/>
            </a:endParaRPr>
          </a:p>
        </p:txBody>
      </p:sp>
      <p:sp>
        <p:nvSpPr>
          <p:cNvPr id="3076"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PPT-009-01</a:t>
            </a:r>
          </a:p>
        </p:txBody>
      </p:sp>
      <p:sp>
        <p:nvSpPr>
          <p:cNvPr id="3077" name="TextBox 5"/>
          <p:cNvSpPr txBox="1">
            <a:spLocks noChangeArrowheads="1"/>
          </p:cNvSpPr>
          <p:nvPr/>
        </p:nvSpPr>
        <p:spPr bwMode="auto">
          <a:xfrm>
            <a:off x="6324600" y="914400"/>
            <a:ext cx="26670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100" i="1">
                <a:solidFill>
                  <a:srgbClr val="000000"/>
                </a:solidFill>
                <a:latin typeface="Verdana" panose="020B0604030504040204" pitchFamily="34" charset="0"/>
                <a:cs typeface="Arial" panose="020B0604020202020204" pitchFamily="34" charset="0"/>
              </a:rPr>
              <a:t>Bureau of Workers’ Compensation </a:t>
            </a:r>
          </a:p>
          <a:p>
            <a:pPr algn="ctr" eaLnBrk="1" hangingPunct="1">
              <a:spcBef>
                <a:spcPct val="0"/>
              </a:spcBef>
              <a:buFontTx/>
              <a:buNone/>
            </a:pPr>
            <a:r>
              <a:rPr lang="en-US" altLang="en-US" sz="1100" i="1">
                <a:solidFill>
                  <a:srgbClr val="000000"/>
                </a:solidFill>
                <a:latin typeface="Verdana" panose="020B0604030504040204" pitchFamily="34" charset="0"/>
                <a:cs typeface="Arial" panose="020B0604020202020204" pitchFamily="34" charset="0"/>
              </a:rPr>
              <a:t>PA Training for Health &amp; Safety                        (PATHS)</a:t>
            </a:r>
          </a:p>
        </p:txBody>
      </p:sp>
      <p:sp>
        <p:nvSpPr>
          <p:cNvPr id="3078" name="Rectangle 3"/>
          <p:cNvSpPr txBox="1">
            <a:spLocks noChangeArrowheads="1"/>
          </p:cNvSpPr>
          <p:nvPr/>
        </p:nvSpPr>
        <p:spPr bwMode="auto">
          <a:xfrm>
            <a:off x="304800" y="5181600"/>
            <a:ext cx="4191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210000"/>
              </a:lnSpc>
              <a:buClr>
                <a:srgbClr val="800000"/>
              </a:buClr>
              <a:buFontTx/>
              <a:buNone/>
            </a:pPr>
            <a:r>
              <a:rPr lang="en-US" altLang="en-US" sz="2400" b="1"/>
              <a:t>OSHA 29CFR1910.38</a:t>
            </a:r>
          </a:p>
          <a:p>
            <a:pPr algn="ctr" eaLnBrk="1" hangingPunct="1">
              <a:lnSpc>
                <a:spcPct val="210000"/>
              </a:lnSpc>
              <a:buClr>
                <a:srgbClr val="800000"/>
              </a:buClr>
              <a:buFontTx/>
              <a:buNone/>
            </a:pPr>
            <a:endParaRPr lang="en-US" altLang="en-US" sz="3600" b="1">
              <a:latin typeface="Times New Roman" panose="02020603050405020304" pitchFamily="18" charset="0"/>
            </a:endParaRPr>
          </a:p>
          <a:p>
            <a:pPr algn="ctr" eaLnBrk="1" hangingPunct="1">
              <a:lnSpc>
                <a:spcPct val="210000"/>
              </a:lnSpc>
              <a:buClr>
                <a:srgbClr val="800000"/>
              </a:buClr>
              <a:buFontTx/>
              <a:buNone/>
            </a:pPr>
            <a:endParaRPr lang="en-US" altLang="en-US" sz="4400"/>
          </a:p>
        </p:txBody>
      </p:sp>
      <p:pic>
        <p:nvPicPr>
          <p:cNvPr id="3079" name="Picture 8" descr="MP900407568[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514475"/>
            <a:ext cx="36576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5" descr="Fire-Goodwill Store-CA.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48250" y="2705100"/>
            <a:ext cx="3660775" cy="339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Developing an EAP</a:t>
            </a:r>
          </a:p>
        </p:txBody>
      </p:sp>
      <p:sp>
        <p:nvSpPr>
          <p:cNvPr id="12291" name="Subtitle 2"/>
          <p:cNvSpPr>
            <a:spLocks noGrp="1"/>
          </p:cNvSpPr>
          <p:nvPr>
            <p:ph type="subTitle" idx="1"/>
          </p:nvPr>
        </p:nvSpPr>
        <p:spPr>
          <a:xfrm>
            <a:off x="596900" y="1219200"/>
            <a:ext cx="7924800" cy="2362200"/>
          </a:xfrm>
        </p:spPr>
        <p:txBody>
          <a:bodyPr/>
          <a:lstStyle/>
          <a:p>
            <a:pPr algn="l" eaLnBrk="1" hangingPunct="1"/>
            <a:r>
              <a:rPr lang="en-US" altLang="en-US">
                <a:solidFill>
                  <a:srgbClr val="1023B0"/>
                </a:solidFill>
              </a:rPr>
              <a:t>Very simple plan will suffice for offices, small retail shops, and small manufacturing locations where there are few or no hazardous materials processes and employees evacuate when alarms sound or they’re notified by the public address system.</a:t>
            </a:r>
          </a:p>
          <a:p>
            <a:pPr algn="l" eaLnBrk="1" hangingPunct="1"/>
            <a:endParaRPr lang="en-US" altLang="en-US">
              <a:solidFill>
                <a:schemeClr val="tx1"/>
              </a:solidFill>
            </a:endParaRPr>
          </a:p>
        </p:txBody>
      </p:sp>
      <p:sp>
        <p:nvSpPr>
          <p:cNvPr id="12292"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8AC1C422-5629-4654-85AE-98EA0A270A7A}" type="slidenum">
              <a:rPr lang="en-US" altLang="en-US" sz="1400">
                <a:solidFill>
                  <a:srgbClr val="FFFFFF"/>
                </a:solidFill>
                <a:latin typeface="Verdana" panose="020B0604030504040204" pitchFamily="34" charset="0"/>
              </a:rPr>
              <a:pPr algn="ctr" eaLnBrk="1" hangingPunct="1">
                <a:spcBef>
                  <a:spcPct val="0"/>
                </a:spcBef>
                <a:buFontTx/>
                <a:buNone/>
              </a:pPr>
              <a:t>10</a:t>
            </a:fld>
            <a:endParaRPr lang="en-US" altLang="en-US" sz="1400">
              <a:solidFill>
                <a:srgbClr val="FFFFFF"/>
              </a:solidFill>
              <a:latin typeface="Verdana" panose="020B0604030504040204" pitchFamily="34" charset="0"/>
            </a:endParaRPr>
          </a:p>
        </p:txBody>
      </p:sp>
      <p:sp>
        <p:nvSpPr>
          <p:cNvPr id="1229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PPT-009-01</a:t>
            </a:r>
          </a:p>
        </p:txBody>
      </p:sp>
      <p:pic>
        <p:nvPicPr>
          <p:cNvPr id="12294" name="Picture 3" descr="Office.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3352800"/>
            <a:ext cx="3632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Developing an EAP</a:t>
            </a:r>
          </a:p>
        </p:txBody>
      </p:sp>
      <p:sp>
        <p:nvSpPr>
          <p:cNvPr id="4099" name="Subtitle 2"/>
          <p:cNvSpPr>
            <a:spLocks noGrp="1"/>
          </p:cNvSpPr>
          <p:nvPr>
            <p:ph type="subTitle" idx="1"/>
          </p:nvPr>
        </p:nvSpPr>
        <p:spPr>
          <a:xfrm>
            <a:off x="635000" y="1219200"/>
            <a:ext cx="7924800" cy="2514600"/>
          </a:xfrm>
        </p:spPr>
        <p:txBody>
          <a:bodyPr/>
          <a:lstStyle/>
          <a:p>
            <a:pPr algn="l" eaLnBrk="1" hangingPunct="1">
              <a:buFont typeface="Arial" charset="0"/>
              <a:buNone/>
              <a:defRPr/>
            </a:pPr>
            <a:r>
              <a:rPr lang="en-US" altLang="en-US" dirty="0">
                <a:solidFill>
                  <a:srgbClr val="1023B0"/>
                </a:solidFill>
              </a:rPr>
              <a:t>More complex plans are required at facilities that:</a:t>
            </a:r>
          </a:p>
          <a:p>
            <a:pPr marL="342900" indent="-342900" algn="l" eaLnBrk="1" hangingPunct="1">
              <a:buFont typeface="Wingdings" panose="05000000000000000000" pitchFamily="2" charset="2"/>
              <a:buChar char="§"/>
              <a:defRPr/>
            </a:pPr>
            <a:r>
              <a:rPr lang="en-US" altLang="en-US" dirty="0">
                <a:solidFill>
                  <a:schemeClr val="tx1"/>
                </a:solidFill>
              </a:rPr>
              <a:t>Contain hazardous materials or </a:t>
            </a:r>
          </a:p>
          <a:p>
            <a:pPr marL="342900" indent="-342900" algn="l" eaLnBrk="1" hangingPunct="1">
              <a:buFont typeface="Wingdings" panose="05000000000000000000" pitchFamily="2" charset="2"/>
              <a:buChar char="§"/>
              <a:defRPr/>
            </a:pPr>
            <a:r>
              <a:rPr lang="en-US" altLang="en-US" dirty="0">
                <a:solidFill>
                  <a:schemeClr val="tx1"/>
                </a:solidFill>
              </a:rPr>
              <a:t>Where employees fight fires, perform rescue and medical tasks, or</a:t>
            </a:r>
          </a:p>
          <a:p>
            <a:pPr marL="342900" indent="-342900" algn="l" eaLnBrk="1" hangingPunct="1">
              <a:buFont typeface="Wingdings" panose="05000000000000000000" pitchFamily="2" charset="2"/>
              <a:buChar char="§"/>
              <a:defRPr/>
            </a:pPr>
            <a:r>
              <a:rPr lang="en-US" altLang="en-US" dirty="0">
                <a:solidFill>
                  <a:schemeClr val="tx1"/>
                </a:solidFill>
              </a:rPr>
              <a:t>Delay evacuation after alarms sound so they can shut down critical equipment. </a:t>
            </a:r>
          </a:p>
          <a:p>
            <a:pPr algn="l" eaLnBrk="1" hangingPunct="1">
              <a:buFont typeface="Arial" charset="0"/>
              <a:buNone/>
              <a:defRPr/>
            </a:pPr>
            <a:endParaRPr lang="en-US" dirty="0">
              <a:solidFill>
                <a:schemeClr val="tx1"/>
              </a:solidFill>
            </a:endParaRPr>
          </a:p>
        </p:txBody>
      </p:sp>
      <p:sp>
        <p:nvSpPr>
          <p:cNvPr id="13316"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098EB83D-9EA5-4DE0-9C91-076CAEF7FE07}" type="slidenum">
              <a:rPr lang="en-US" altLang="en-US" sz="1400">
                <a:solidFill>
                  <a:srgbClr val="FFFFFF"/>
                </a:solidFill>
                <a:latin typeface="Verdana" panose="020B0604030504040204" pitchFamily="34" charset="0"/>
              </a:rPr>
              <a:pPr algn="ctr" eaLnBrk="1" hangingPunct="1">
                <a:spcBef>
                  <a:spcPct val="0"/>
                </a:spcBef>
                <a:buFontTx/>
                <a:buNone/>
              </a:pPr>
              <a:t>11</a:t>
            </a:fld>
            <a:endParaRPr lang="en-US" altLang="en-US" sz="1400">
              <a:solidFill>
                <a:srgbClr val="FFFFFF"/>
              </a:solidFill>
              <a:latin typeface="Verdana" panose="020B0604030504040204" pitchFamily="34" charset="0"/>
            </a:endParaRPr>
          </a:p>
        </p:txBody>
      </p:sp>
      <p:sp>
        <p:nvSpPr>
          <p:cNvPr id="1331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PPT-009-01</a:t>
            </a:r>
          </a:p>
        </p:txBody>
      </p:sp>
      <p:pic>
        <p:nvPicPr>
          <p:cNvPr id="13318" name="Picture 3" descr="Chemical Storage-Lab.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3810000"/>
            <a:ext cx="3556000" cy="236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Developing an EAP</a:t>
            </a:r>
          </a:p>
        </p:txBody>
      </p:sp>
      <p:sp>
        <p:nvSpPr>
          <p:cNvPr id="14339" name="Subtitle 2"/>
          <p:cNvSpPr>
            <a:spLocks noGrp="1"/>
          </p:cNvSpPr>
          <p:nvPr>
            <p:ph type="subTitle" idx="1"/>
          </p:nvPr>
        </p:nvSpPr>
        <p:spPr>
          <a:xfrm>
            <a:off x="609600" y="1295400"/>
            <a:ext cx="7924800" cy="4800600"/>
          </a:xfrm>
        </p:spPr>
        <p:txBody>
          <a:bodyPr/>
          <a:lstStyle/>
          <a:p>
            <a:pPr algn="l" eaLnBrk="1" hangingPunct="1"/>
            <a:r>
              <a:rPr lang="en-US" altLang="en-US">
                <a:solidFill>
                  <a:schemeClr val="tx1"/>
                </a:solidFill>
              </a:rPr>
              <a:t>EAP’s must be </a:t>
            </a:r>
            <a:r>
              <a:rPr lang="en-US" altLang="en-US" u="sng">
                <a:solidFill>
                  <a:srgbClr val="FF0000"/>
                </a:solidFill>
              </a:rPr>
              <a:t>site specific</a:t>
            </a:r>
            <a:r>
              <a:rPr lang="en-US" altLang="en-US">
                <a:solidFill>
                  <a:srgbClr val="FF0000"/>
                </a:solidFill>
              </a:rPr>
              <a:t> </a:t>
            </a:r>
            <a:r>
              <a:rPr lang="en-US" altLang="en-US">
                <a:solidFill>
                  <a:schemeClr val="tx1"/>
                </a:solidFill>
              </a:rPr>
              <a:t>with respect to:        </a:t>
            </a:r>
          </a:p>
          <a:p>
            <a:pPr algn="l" eaLnBrk="1" hangingPunct="1"/>
            <a:r>
              <a:rPr lang="en-US" altLang="en-US">
                <a:solidFill>
                  <a:schemeClr val="tx1"/>
                </a:solidFill>
              </a:rPr>
              <a:t> ▪ Emergency conditions evaluated,                    </a:t>
            </a:r>
          </a:p>
          <a:p>
            <a:pPr algn="l" eaLnBrk="1" hangingPunct="1"/>
            <a:r>
              <a:rPr lang="en-US" altLang="en-US">
                <a:solidFill>
                  <a:schemeClr val="tx1"/>
                </a:solidFill>
              </a:rPr>
              <a:t> ▪ Evacuation policies and procedures,                </a:t>
            </a:r>
          </a:p>
          <a:p>
            <a:pPr algn="l" eaLnBrk="1" hangingPunct="1"/>
            <a:r>
              <a:rPr lang="en-US" altLang="en-US">
                <a:solidFill>
                  <a:schemeClr val="tx1"/>
                </a:solidFill>
              </a:rPr>
              <a:t> ▪ Emergency reporting procedures, mechanisms,</a:t>
            </a:r>
          </a:p>
          <a:p>
            <a:pPr algn="l" eaLnBrk="1" hangingPunct="1"/>
            <a:r>
              <a:rPr lang="en-US" altLang="en-US">
                <a:solidFill>
                  <a:schemeClr val="tx1"/>
                </a:solidFill>
              </a:rPr>
              <a:t>   and alarm systems.</a:t>
            </a:r>
          </a:p>
          <a:p>
            <a:pPr algn="l" eaLnBrk="1" hangingPunct="1"/>
            <a:endParaRPr lang="en-US" altLang="en-US">
              <a:solidFill>
                <a:schemeClr val="tx1"/>
              </a:solidFill>
            </a:endParaRPr>
          </a:p>
        </p:txBody>
      </p:sp>
      <p:sp>
        <p:nvSpPr>
          <p:cNvPr id="14340"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28A324EE-FF7F-4471-A38D-687D3C01882F}" type="slidenum">
              <a:rPr lang="en-US" altLang="en-US" sz="1400">
                <a:solidFill>
                  <a:srgbClr val="FFFFFF"/>
                </a:solidFill>
                <a:latin typeface="Verdana" panose="020B0604030504040204" pitchFamily="34" charset="0"/>
              </a:rPr>
              <a:pPr algn="ctr" eaLnBrk="1" hangingPunct="1">
                <a:spcBef>
                  <a:spcPct val="0"/>
                </a:spcBef>
                <a:buFontTx/>
                <a:buNone/>
              </a:pPr>
              <a:t>12</a:t>
            </a:fld>
            <a:endParaRPr lang="en-US" altLang="en-US" sz="1400">
              <a:solidFill>
                <a:srgbClr val="FFFFFF"/>
              </a:solidFill>
              <a:latin typeface="Verdana" panose="020B0604030504040204" pitchFamily="34" charset="0"/>
            </a:endParaRPr>
          </a:p>
        </p:txBody>
      </p:sp>
      <p:sp>
        <p:nvSpPr>
          <p:cNvPr id="1434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PPT-009-01</a:t>
            </a:r>
          </a:p>
        </p:txBody>
      </p:sp>
      <p:pic>
        <p:nvPicPr>
          <p:cNvPr id="14342" name="Picture 3" descr="Binder.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68551">
            <a:off x="3529013" y="3560763"/>
            <a:ext cx="2349500" cy="234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3" name="TextBox 4"/>
          <p:cNvSpPr txBox="1">
            <a:spLocks noChangeArrowheads="1"/>
          </p:cNvSpPr>
          <p:nvPr/>
        </p:nvSpPr>
        <p:spPr bwMode="auto">
          <a:xfrm rot="-886506">
            <a:off x="4176713" y="4133850"/>
            <a:ext cx="1143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400">
                <a:solidFill>
                  <a:schemeClr val="bg1"/>
                </a:solidFill>
                <a:latin typeface="Verdana" panose="020B0604030504040204" pitchFamily="34" charset="0"/>
              </a:rPr>
              <a:t>EAP </a:t>
            </a:r>
          </a:p>
          <a:p>
            <a:pPr algn="ctr" eaLnBrk="1" hangingPunct="1">
              <a:spcBef>
                <a:spcPct val="0"/>
              </a:spcBef>
              <a:buFontTx/>
              <a:buNone/>
            </a:pPr>
            <a:endParaRPr lang="en-US" altLang="en-US" sz="1400">
              <a:solidFill>
                <a:schemeClr val="bg1"/>
              </a:solidFill>
              <a:latin typeface="Verdana" panose="020B0604030504040204" pitchFamily="34" charset="0"/>
            </a:endParaRPr>
          </a:p>
          <a:p>
            <a:pPr algn="ctr" eaLnBrk="1" hangingPunct="1">
              <a:spcBef>
                <a:spcPct val="0"/>
              </a:spcBef>
              <a:buFontTx/>
              <a:buNone/>
            </a:pPr>
            <a:r>
              <a:rPr lang="en-US" altLang="en-US" sz="1400">
                <a:solidFill>
                  <a:schemeClr val="bg1"/>
                </a:solidFill>
                <a:latin typeface="Verdana" panose="020B0604030504040204" pitchFamily="34" charset="0"/>
              </a:rPr>
              <a:t>Hawkeye Company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Suggestions for EAPs</a:t>
            </a:r>
          </a:p>
        </p:txBody>
      </p:sp>
      <p:sp>
        <p:nvSpPr>
          <p:cNvPr id="15363" name="Subtitle 2"/>
          <p:cNvSpPr>
            <a:spLocks noGrp="1"/>
          </p:cNvSpPr>
          <p:nvPr>
            <p:ph type="subTitle" idx="1"/>
          </p:nvPr>
        </p:nvSpPr>
        <p:spPr>
          <a:xfrm>
            <a:off x="609600" y="1295400"/>
            <a:ext cx="7924800" cy="4800600"/>
          </a:xfrm>
        </p:spPr>
        <p:txBody>
          <a:bodyPr/>
          <a:lstStyle/>
          <a:p>
            <a:pPr eaLnBrk="1" hangingPunct="1"/>
            <a:r>
              <a:rPr lang="en-US" altLang="en-US">
                <a:solidFill>
                  <a:schemeClr val="tx1"/>
                </a:solidFill>
              </a:rPr>
              <a:t>Anticipate the worst and plan for it!</a:t>
            </a:r>
          </a:p>
          <a:p>
            <a:pPr algn="l" eaLnBrk="1" hangingPunct="1"/>
            <a:endParaRPr lang="en-US" altLang="en-US">
              <a:solidFill>
                <a:schemeClr val="tx1"/>
              </a:solidFill>
            </a:endParaRPr>
          </a:p>
        </p:txBody>
      </p:sp>
      <p:sp>
        <p:nvSpPr>
          <p:cNvPr id="15364"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42308CDD-5C1C-4798-B26E-AD2337F7702C}" type="slidenum">
              <a:rPr lang="en-US" altLang="en-US" sz="1400">
                <a:solidFill>
                  <a:srgbClr val="FFFFFF"/>
                </a:solidFill>
                <a:latin typeface="Verdana" panose="020B0604030504040204" pitchFamily="34" charset="0"/>
              </a:rPr>
              <a:pPr algn="ctr" eaLnBrk="1" hangingPunct="1">
                <a:spcBef>
                  <a:spcPct val="0"/>
                </a:spcBef>
                <a:buFontTx/>
                <a:buNone/>
              </a:pPr>
              <a:t>13</a:t>
            </a:fld>
            <a:endParaRPr lang="en-US" altLang="en-US" sz="1400">
              <a:solidFill>
                <a:srgbClr val="FFFFFF"/>
              </a:solidFill>
              <a:latin typeface="Verdana" panose="020B0604030504040204" pitchFamily="34" charset="0"/>
            </a:endParaRPr>
          </a:p>
        </p:txBody>
      </p:sp>
      <p:sp>
        <p:nvSpPr>
          <p:cNvPr id="1536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PPT-009-01</a:t>
            </a:r>
          </a:p>
        </p:txBody>
      </p:sp>
      <p:pic>
        <p:nvPicPr>
          <p:cNvPr id="15366" name="Picture 6" descr="Flooding-Iowa.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2133600"/>
            <a:ext cx="6324600"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EAPs-Planning Process</a:t>
            </a:r>
          </a:p>
        </p:txBody>
      </p:sp>
      <p:sp>
        <p:nvSpPr>
          <p:cNvPr id="16387" name="Subtitle 2"/>
          <p:cNvSpPr>
            <a:spLocks noGrp="1"/>
          </p:cNvSpPr>
          <p:nvPr>
            <p:ph type="subTitle" idx="1"/>
          </p:nvPr>
        </p:nvSpPr>
        <p:spPr>
          <a:xfrm>
            <a:off x="609600" y="1828800"/>
            <a:ext cx="7924800" cy="3429000"/>
          </a:xfrm>
        </p:spPr>
        <p:txBody>
          <a:bodyPr/>
          <a:lstStyle/>
          <a:p>
            <a:pPr eaLnBrk="1" hangingPunct="1"/>
            <a:r>
              <a:rPr lang="en-US" altLang="en-US">
                <a:solidFill>
                  <a:schemeClr val="tx1"/>
                </a:solidFill>
              </a:rPr>
              <a:t>These elements should be addressed:</a:t>
            </a:r>
          </a:p>
          <a:p>
            <a:pPr eaLnBrk="1" hangingPunct="1"/>
            <a:endParaRPr lang="en-US" altLang="en-US">
              <a:solidFill>
                <a:schemeClr val="tx1"/>
              </a:solidFill>
            </a:endParaRPr>
          </a:p>
          <a:p>
            <a:pPr algn="l" eaLnBrk="1" hangingPunct="1"/>
            <a:r>
              <a:rPr lang="en-US" altLang="en-US">
                <a:solidFill>
                  <a:schemeClr val="tx1"/>
                </a:solidFill>
              </a:rPr>
              <a:t>Preferred procedures for reporting emergencies such as dialing a particular phone number or using a manual fire alarm.</a:t>
            </a:r>
          </a:p>
          <a:p>
            <a:pPr algn="l" eaLnBrk="1" hangingPunct="1"/>
            <a:endParaRPr lang="en-US" altLang="en-US">
              <a:solidFill>
                <a:schemeClr val="tx1"/>
              </a:solidFill>
            </a:endParaRPr>
          </a:p>
          <a:p>
            <a:pPr algn="l" eaLnBrk="1" hangingPunct="1"/>
            <a:r>
              <a:rPr lang="en-US" altLang="en-US">
                <a:solidFill>
                  <a:schemeClr val="tx1"/>
                </a:solidFill>
              </a:rPr>
              <a:t>A description of the alarm system to be used to notify employees.</a:t>
            </a:r>
          </a:p>
          <a:p>
            <a:pPr algn="l" eaLnBrk="1" hangingPunct="1"/>
            <a:endParaRPr lang="en-US" altLang="en-US">
              <a:solidFill>
                <a:schemeClr val="tx1"/>
              </a:solidFill>
            </a:endParaRPr>
          </a:p>
        </p:txBody>
      </p:sp>
      <p:sp>
        <p:nvSpPr>
          <p:cNvPr id="16388"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FD2BAF4D-8490-4911-82F5-6C2301DCD269}" type="slidenum">
              <a:rPr lang="en-US" altLang="en-US" sz="1400">
                <a:solidFill>
                  <a:srgbClr val="FFFFFF"/>
                </a:solidFill>
                <a:latin typeface="Verdana" panose="020B0604030504040204" pitchFamily="34" charset="0"/>
              </a:rPr>
              <a:pPr algn="ctr" eaLnBrk="1" hangingPunct="1">
                <a:spcBef>
                  <a:spcPct val="0"/>
                </a:spcBef>
                <a:buFontTx/>
                <a:buNone/>
              </a:pPr>
              <a:t>14</a:t>
            </a:fld>
            <a:endParaRPr lang="en-US" altLang="en-US" sz="1400">
              <a:solidFill>
                <a:srgbClr val="FFFFFF"/>
              </a:solidFill>
              <a:latin typeface="Verdana" panose="020B0604030504040204" pitchFamily="34" charset="0"/>
            </a:endParaRPr>
          </a:p>
        </p:txBody>
      </p:sp>
      <p:sp>
        <p:nvSpPr>
          <p:cNvPr id="1638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PPT-009-01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EAPs-Planning Process</a:t>
            </a:r>
          </a:p>
        </p:txBody>
      </p:sp>
      <p:sp>
        <p:nvSpPr>
          <p:cNvPr id="17411" name="Subtitle 2"/>
          <p:cNvSpPr>
            <a:spLocks noGrp="1"/>
          </p:cNvSpPr>
          <p:nvPr>
            <p:ph type="subTitle" idx="1"/>
          </p:nvPr>
        </p:nvSpPr>
        <p:spPr>
          <a:xfrm>
            <a:off x="609600" y="1295400"/>
            <a:ext cx="7924800" cy="4800600"/>
          </a:xfrm>
        </p:spPr>
        <p:txBody>
          <a:bodyPr/>
          <a:lstStyle/>
          <a:p>
            <a:pPr algn="l" eaLnBrk="1" hangingPunct="1"/>
            <a:r>
              <a:rPr lang="en-US" altLang="en-US">
                <a:solidFill>
                  <a:schemeClr val="tx1"/>
                </a:solidFill>
              </a:rPr>
              <a:t>An evacuation policy, procedure, and escape route assignments so employees understand:</a:t>
            </a:r>
          </a:p>
          <a:p>
            <a:pPr algn="l" eaLnBrk="1" hangingPunct="1"/>
            <a:r>
              <a:rPr lang="en-US" altLang="en-US" i="1">
                <a:solidFill>
                  <a:schemeClr val="tx1"/>
                </a:solidFill>
                <a:cs typeface="Times New Roman" panose="02020603050405020304" pitchFamily="18" charset="0"/>
              </a:rPr>
              <a:t>◦  </a:t>
            </a:r>
            <a:r>
              <a:rPr lang="en-US" altLang="en-US" i="1">
                <a:solidFill>
                  <a:schemeClr val="tx1"/>
                </a:solidFill>
              </a:rPr>
              <a:t>Who is authorized to order an evacuation, </a:t>
            </a:r>
          </a:p>
          <a:p>
            <a:pPr algn="l" eaLnBrk="1" hangingPunct="1"/>
            <a:r>
              <a:rPr lang="en-US" altLang="en-US" i="1">
                <a:solidFill>
                  <a:schemeClr val="tx1"/>
                </a:solidFill>
                <a:latin typeface="Times New Roman" panose="02020603050405020304" pitchFamily="18" charset="0"/>
                <a:cs typeface="Times New Roman" panose="02020603050405020304" pitchFamily="18" charset="0"/>
              </a:rPr>
              <a:t>◦   </a:t>
            </a:r>
            <a:r>
              <a:rPr lang="en-US" altLang="en-US" i="1">
                <a:solidFill>
                  <a:schemeClr val="tx1"/>
                </a:solidFill>
              </a:rPr>
              <a:t>Under what conditions an evacuation would be</a:t>
            </a:r>
          </a:p>
          <a:p>
            <a:pPr algn="l" eaLnBrk="1" hangingPunct="1"/>
            <a:r>
              <a:rPr lang="en-US" altLang="en-US" i="1">
                <a:solidFill>
                  <a:schemeClr val="tx1"/>
                </a:solidFill>
              </a:rPr>
              <a:t>   necessary, </a:t>
            </a:r>
          </a:p>
          <a:p>
            <a:pPr algn="l" eaLnBrk="1" hangingPunct="1"/>
            <a:r>
              <a:rPr lang="en-US" altLang="en-US" i="1">
                <a:solidFill>
                  <a:schemeClr val="tx1"/>
                </a:solidFill>
                <a:latin typeface="Times New Roman" panose="02020603050405020304" pitchFamily="18" charset="0"/>
                <a:cs typeface="Times New Roman" panose="02020603050405020304" pitchFamily="18" charset="0"/>
              </a:rPr>
              <a:t>◦   </a:t>
            </a:r>
            <a:r>
              <a:rPr lang="en-US" altLang="en-US" i="1">
                <a:solidFill>
                  <a:schemeClr val="tx1"/>
                </a:solidFill>
              </a:rPr>
              <a:t>How to evacuate, and</a:t>
            </a:r>
          </a:p>
          <a:p>
            <a:pPr algn="l" eaLnBrk="1" hangingPunct="1"/>
            <a:r>
              <a:rPr lang="en-US" altLang="en-US" i="1">
                <a:solidFill>
                  <a:schemeClr val="tx1"/>
                </a:solidFill>
                <a:cs typeface="Times New Roman" panose="02020603050405020304" pitchFamily="18" charset="0"/>
              </a:rPr>
              <a:t>◦  </a:t>
            </a:r>
            <a:r>
              <a:rPr lang="en-US" altLang="en-US" i="1">
                <a:solidFill>
                  <a:schemeClr val="tx1"/>
                </a:solidFill>
              </a:rPr>
              <a:t>What routes to take.  </a:t>
            </a:r>
          </a:p>
          <a:p>
            <a:pPr algn="l" eaLnBrk="1" hangingPunct="1"/>
            <a:r>
              <a:rPr lang="en-US" altLang="en-US">
                <a:solidFill>
                  <a:schemeClr val="tx1"/>
                </a:solidFill>
                <a:cs typeface="Times New Roman" panose="02020603050405020304" pitchFamily="18" charset="0"/>
              </a:rPr>
              <a:t>•  </a:t>
            </a:r>
            <a:r>
              <a:rPr lang="en-US" altLang="en-US">
                <a:solidFill>
                  <a:schemeClr val="tx1"/>
                </a:solidFill>
              </a:rPr>
              <a:t>Procedures should describe what actions employees are to take before and while evacuating such as shutting windows, turning off equipment, etc.</a:t>
            </a:r>
          </a:p>
          <a:p>
            <a:pPr algn="l" eaLnBrk="1" hangingPunct="1"/>
            <a:endParaRPr lang="en-US" altLang="en-US">
              <a:solidFill>
                <a:schemeClr val="tx1"/>
              </a:solidFill>
            </a:endParaRPr>
          </a:p>
        </p:txBody>
      </p:sp>
      <p:sp>
        <p:nvSpPr>
          <p:cNvPr id="17412"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A9A0C038-53F4-4244-B909-472151EF0361}" type="slidenum">
              <a:rPr lang="en-US" altLang="en-US" sz="1400">
                <a:solidFill>
                  <a:srgbClr val="FFFFFF"/>
                </a:solidFill>
                <a:latin typeface="Verdana" panose="020B0604030504040204" pitchFamily="34" charset="0"/>
              </a:rPr>
              <a:pPr algn="ctr" eaLnBrk="1" hangingPunct="1">
                <a:spcBef>
                  <a:spcPct val="0"/>
                </a:spcBef>
                <a:buFontTx/>
                <a:buNone/>
              </a:pPr>
              <a:t>15</a:t>
            </a:fld>
            <a:endParaRPr lang="en-US" altLang="en-US" sz="1400">
              <a:solidFill>
                <a:srgbClr val="FFFFFF"/>
              </a:solidFill>
              <a:latin typeface="Verdana" panose="020B0604030504040204" pitchFamily="34" charset="0"/>
            </a:endParaRPr>
          </a:p>
        </p:txBody>
      </p:sp>
      <p:sp>
        <p:nvSpPr>
          <p:cNvPr id="1741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PPT-009-01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EAPs-Planning Process</a:t>
            </a:r>
          </a:p>
        </p:txBody>
      </p:sp>
      <p:sp>
        <p:nvSpPr>
          <p:cNvPr id="18435" name="Subtitle 2"/>
          <p:cNvSpPr>
            <a:spLocks noGrp="1"/>
          </p:cNvSpPr>
          <p:nvPr>
            <p:ph type="subTitle" idx="1"/>
          </p:nvPr>
        </p:nvSpPr>
        <p:spPr>
          <a:xfrm>
            <a:off x="609600" y="1295400"/>
            <a:ext cx="7924800" cy="4800600"/>
          </a:xfrm>
        </p:spPr>
        <p:txBody>
          <a:bodyPr/>
          <a:lstStyle/>
          <a:p>
            <a:pPr eaLnBrk="1" hangingPunct="1">
              <a:buFont typeface="Arial" charset="0"/>
              <a:buNone/>
              <a:defRPr/>
            </a:pPr>
            <a:r>
              <a:rPr lang="en-US" altLang="en-US" dirty="0">
                <a:solidFill>
                  <a:schemeClr val="tx1"/>
                </a:solidFill>
              </a:rPr>
              <a:t>EAP’s should also include:</a:t>
            </a:r>
          </a:p>
          <a:p>
            <a:pPr marL="342900" indent="-342900" algn="l" eaLnBrk="1" hangingPunct="1">
              <a:buFont typeface="Wingdings" panose="05000000000000000000" pitchFamily="2" charset="2"/>
              <a:buChar char="§"/>
              <a:defRPr/>
            </a:pPr>
            <a:r>
              <a:rPr lang="en-US" altLang="en-US" dirty="0">
                <a:solidFill>
                  <a:schemeClr val="tx1"/>
                </a:solidFill>
                <a:cs typeface="Times New Roman" pitchFamily="18" charset="0"/>
              </a:rPr>
              <a:t>Procedures for sheltering in place</a:t>
            </a:r>
            <a:r>
              <a:rPr lang="en-US" altLang="en-US" dirty="0">
                <a:solidFill>
                  <a:schemeClr val="tx1"/>
                </a:solidFill>
              </a:rPr>
              <a:t>.</a:t>
            </a:r>
          </a:p>
          <a:p>
            <a:pPr algn="l" eaLnBrk="1" hangingPunct="1">
              <a:buFont typeface="Arial" charset="0"/>
              <a:buNone/>
              <a:defRPr/>
            </a:pPr>
            <a:endParaRPr lang="en-US" altLang="en-US" dirty="0">
              <a:solidFill>
                <a:schemeClr val="tx1"/>
              </a:solidFill>
              <a:cs typeface="Times New Roman" pitchFamily="18" charset="0"/>
            </a:endParaRPr>
          </a:p>
          <a:p>
            <a:pPr marL="342900" indent="-342900" algn="l" eaLnBrk="1" hangingPunct="1">
              <a:buFont typeface="Wingdings" panose="05000000000000000000" pitchFamily="2" charset="2"/>
              <a:buChar char="§"/>
              <a:defRPr/>
            </a:pPr>
            <a:r>
              <a:rPr lang="en-US" altLang="en-US" dirty="0">
                <a:solidFill>
                  <a:schemeClr val="tx1"/>
                </a:solidFill>
                <a:cs typeface="Times New Roman" pitchFamily="18" charset="0"/>
              </a:rPr>
              <a:t>Procedures for employees who may be required    to use fire extinguishers or shut down electrical systems or other special equipment that could      be damaged if left operating.</a:t>
            </a:r>
          </a:p>
          <a:p>
            <a:pPr marL="342900" indent="-342900" algn="l" eaLnBrk="1" hangingPunct="1">
              <a:buFont typeface="Wingdings" panose="05000000000000000000" pitchFamily="2" charset="2"/>
              <a:buChar char="§"/>
              <a:defRPr/>
            </a:pPr>
            <a:endParaRPr lang="en-US" altLang="en-US" dirty="0">
              <a:solidFill>
                <a:schemeClr val="tx1"/>
              </a:solidFill>
              <a:cs typeface="Times New Roman" pitchFamily="18" charset="0"/>
            </a:endParaRPr>
          </a:p>
          <a:p>
            <a:pPr marL="342900" indent="-342900" algn="l" eaLnBrk="1" hangingPunct="1">
              <a:buFont typeface="Wingdings" panose="05000000000000000000" pitchFamily="2" charset="2"/>
              <a:buChar char="§"/>
              <a:defRPr/>
            </a:pPr>
            <a:r>
              <a:rPr lang="en-US" altLang="en-US" dirty="0">
                <a:solidFill>
                  <a:schemeClr val="tx1"/>
                </a:solidFill>
                <a:cs typeface="Times New Roman" pitchFamily="18" charset="0"/>
              </a:rPr>
              <a:t>Procedures to account for all employees after evacuation. This includes assigned safe meeting locations, who will take a roll call, etc.</a:t>
            </a:r>
          </a:p>
          <a:p>
            <a:pPr algn="l" eaLnBrk="1" hangingPunct="1">
              <a:buFont typeface="Arial" charset="0"/>
              <a:buNone/>
              <a:defRPr/>
            </a:pPr>
            <a:endParaRPr lang="en-US" altLang="en-US" dirty="0">
              <a:solidFill>
                <a:schemeClr val="tx1"/>
              </a:solidFill>
            </a:endParaRPr>
          </a:p>
        </p:txBody>
      </p:sp>
      <p:sp>
        <p:nvSpPr>
          <p:cNvPr id="18436"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246DFBC2-C7B5-48A0-BEC5-B6FB1ADB0AE7}" type="slidenum">
              <a:rPr lang="en-US" altLang="en-US" sz="1400">
                <a:solidFill>
                  <a:srgbClr val="FFFFFF"/>
                </a:solidFill>
                <a:latin typeface="Verdana" panose="020B0604030504040204" pitchFamily="34" charset="0"/>
              </a:rPr>
              <a:pPr algn="ctr" eaLnBrk="1" hangingPunct="1">
                <a:spcBef>
                  <a:spcPct val="0"/>
                </a:spcBef>
                <a:buFontTx/>
                <a:buNone/>
              </a:pPr>
              <a:t>16</a:t>
            </a:fld>
            <a:endParaRPr lang="en-US" altLang="en-US" sz="1400">
              <a:solidFill>
                <a:srgbClr val="FFFFFF"/>
              </a:solidFill>
              <a:latin typeface="Verdana" panose="020B0604030504040204" pitchFamily="34" charset="0"/>
            </a:endParaRPr>
          </a:p>
        </p:txBody>
      </p:sp>
      <p:sp>
        <p:nvSpPr>
          <p:cNvPr id="1843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PPT-009-01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EAPs-Planning Process</a:t>
            </a:r>
          </a:p>
        </p:txBody>
      </p:sp>
      <p:sp>
        <p:nvSpPr>
          <p:cNvPr id="19459" name="Subtitle 2"/>
          <p:cNvSpPr>
            <a:spLocks noGrp="1"/>
          </p:cNvSpPr>
          <p:nvPr>
            <p:ph type="subTitle" idx="1"/>
          </p:nvPr>
        </p:nvSpPr>
        <p:spPr>
          <a:xfrm>
            <a:off x="609600" y="1905000"/>
            <a:ext cx="7924800" cy="3429000"/>
          </a:xfrm>
        </p:spPr>
        <p:txBody>
          <a:bodyPr/>
          <a:lstStyle/>
          <a:p>
            <a:pPr eaLnBrk="1" hangingPunct="1">
              <a:buFont typeface="Arial" charset="0"/>
              <a:buNone/>
              <a:defRPr/>
            </a:pPr>
            <a:r>
              <a:rPr lang="en-US" altLang="en-US" dirty="0">
                <a:solidFill>
                  <a:schemeClr val="tx1"/>
                </a:solidFill>
              </a:rPr>
              <a:t>In addition EAP’s should include:</a:t>
            </a:r>
            <a:endParaRPr lang="en-US" altLang="en-US" dirty="0">
              <a:solidFill>
                <a:schemeClr val="tx1"/>
              </a:solidFill>
              <a:cs typeface="Times New Roman" pitchFamily="18" charset="0"/>
            </a:endParaRPr>
          </a:p>
          <a:p>
            <a:pPr eaLnBrk="1" hangingPunct="1">
              <a:buFont typeface="Arial" charset="0"/>
              <a:buNone/>
              <a:defRPr/>
            </a:pPr>
            <a:endParaRPr lang="en-US" altLang="en-US" dirty="0">
              <a:solidFill>
                <a:schemeClr val="tx1"/>
              </a:solidFill>
              <a:cs typeface="Times New Roman" pitchFamily="18" charset="0"/>
            </a:endParaRPr>
          </a:p>
          <a:p>
            <a:pPr marL="342900" indent="-342900" algn="l" eaLnBrk="1" hangingPunct="1">
              <a:buFont typeface="Wingdings" panose="05000000000000000000" pitchFamily="2" charset="2"/>
              <a:buChar char="§"/>
              <a:defRPr/>
            </a:pPr>
            <a:r>
              <a:rPr lang="en-US" altLang="en-US" dirty="0">
                <a:solidFill>
                  <a:schemeClr val="tx1"/>
                </a:solidFill>
                <a:cs typeface="Times New Roman" pitchFamily="18" charset="0"/>
              </a:rPr>
              <a:t>A description of how employees will be informed of the contents of the plan and trained in their roles and responsibilities. </a:t>
            </a:r>
          </a:p>
          <a:p>
            <a:pPr marL="342900" indent="-342900" algn="l" eaLnBrk="1" hangingPunct="1">
              <a:buFont typeface="Wingdings" panose="05000000000000000000" pitchFamily="2" charset="2"/>
              <a:buChar char="§"/>
              <a:defRPr/>
            </a:pPr>
            <a:endParaRPr lang="en-US" altLang="en-US" dirty="0">
              <a:solidFill>
                <a:schemeClr val="tx1"/>
              </a:solidFill>
              <a:cs typeface="Times New Roman" pitchFamily="18" charset="0"/>
            </a:endParaRPr>
          </a:p>
          <a:p>
            <a:pPr marL="342900" indent="-342900" algn="l" eaLnBrk="1" hangingPunct="1">
              <a:buFont typeface="Wingdings" panose="05000000000000000000" pitchFamily="2" charset="2"/>
              <a:buChar char="§"/>
              <a:defRPr/>
            </a:pPr>
            <a:r>
              <a:rPr lang="en-US" altLang="en-US" dirty="0">
                <a:solidFill>
                  <a:schemeClr val="tx1"/>
                </a:solidFill>
                <a:cs typeface="Times New Roman" pitchFamily="18" charset="0"/>
              </a:rPr>
              <a:t>A list of key personnel who should be notified during off-hours emergencies.</a:t>
            </a:r>
          </a:p>
          <a:p>
            <a:pPr algn="l" eaLnBrk="1" hangingPunct="1">
              <a:buFont typeface="Arial" charset="0"/>
              <a:buNone/>
              <a:defRPr/>
            </a:pPr>
            <a:endParaRPr lang="en-US" altLang="en-US" dirty="0">
              <a:solidFill>
                <a:schemeClr val="tx1"/>
              </a:solidFill>
            </a:endParaRPr>
          </a:p>
        </p:txBody>
      </p:sp>
      <p:sp>
        <p:nvSpPr>
          <p:cNvPr id="19460"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929B65E4-B9F4-4F45-BD7A-6DC40D4E6DE2}" type="slidenum">
              <a:rPr lang="en-US" altLang="en-US" sz="1400">
                <a:solidFill>
                  <a:srgbClr val="FFFFFF"/>
                </a:solidFill>
                <a:latin typeface="Verdana" panose="020B0604030504040204" pitchFamily="34" charset="0"/>
              </a:rPr>
              <a:pPr algn="ctr" eaLnBrk="1" hangingPunct="1">
                <a:spcBef>
                  <a:spcPct val="0"/>
                </a:spcBef>
                <a:buFontTx/>
                <a:buNone/>
              </a:pPr>
              <a:t>17</a:t>
            </a:fld>
            <a:endParaRPr lang="en-US" altLang="en-US" sz="1400">
              <a:solidFill>
                <a:srgbClr val="FFFFFF"/>
              </a:solidFill>
              <a:latin typeface="Verdana" panose="020B0604030504040204" pitchFamily="34" charset="0"/>
            </a:endParaRPr>
          </a:p>
        </p:txBody>
      </p:sp>
      <p:sp>
        <p:nvSpPr>
          <p:cNvPr id="1946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PPT-009-01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Evacuation Plans</a:t>
            </a:r>
          </a:p>
        </p:txBody>
      </p:sp>
      <p:sp>
        <p:nvSpPr>
          <p:cNvPr id="4099" name="Subtitle 2"/>
          <p:cNvSpPr>
            <a:spLocks noGrp="1"/>
          </p:cNvSpPr>
          <p:nvPr>
            <p:ph type="subTitle" idx="1"/>
          </p:nvPr>
        </p:nvSpPr>
        <p:spPr>
          <a:xfrm>
            <a:off x="609600" y="1295400"/>
            <a:ext cx="7924800" cy="4800600"/>
          </a:xfrm>
        </p:spPr>
        <p:txBody>
          <a:bodyPr/>
          <a:lstStyle/>
          <a:p>
            <a:pPr marL="342900" indent="-342900" algn="l" eaLnBrk="1" hangingPunct="1">
              <a:buFont typeface="Wingdings" panose="05000000000000000000" pitchFamily="2" charset="2"/>
              <a:buChar char="§"/>
              <a:defRPr/>
            </a:pPr>
            <a:r>
              <a:rPr lang="en-US" altLang="en-US" dirty="0">
                <a:solidFill>
                  <a:schemeClr val="tx1"/>
                </a:solidFill>
              </a:rPr>
              <a:t>Suggest posting “evacuation maps” on the wall near the exits and in break areas.</a:t>
            </a:r>
          </a:p>
          <a:p>
            <a:pPr algn="l" eaLnBrk="1" hangingPunct="1">
              <a:buFont typeface="Arial" charset="0"/>
              <a:buNone/>
              <a:defRPr/>
            </a:pPr>
            <a:endParaRPr lang="en-US" altLang="en-US" dirty="0">
              <a:solidFill>
                <a:schemeClr val="tx1"/>
              </a:solidFill>
            </a:endParaRPr>
          </a:p>
          <a:p>
            <a:pPr marL="342900" indent="-342900" algn="l" eaLnBrk="1" hangingPunct="1">
              <a:buFont typeface="Wingdings" panose="05000000000000000000" pitchFamily="2" charset="2"/>
              <a:buChar char="§"/>
              <a:defRPr/>
            </a:pPr>
            <a:r>
              <a:rPr lang="en-US" altLang="en-US" dirty="0">
                <a:solidFill>
                  <a:schemeClr val="tx1"/>
                </a:solidFill>
              </a:rPr>
              <a:t>All exits should be identified on the “map”.</a:t>
            </a:r>
          </a:p>
          <a:p>
            <a:pPr algn="l" eaLnBrk="1" hangingPunct="1">
              <a:buFont typeface="Arial" charset="0"/>
              <a:buNone/>
              <a:defRPr/>
            </a:pPr>
            <a:endParaRPr lang="en-US" altLang="en-US" dirty="0">
              <a:solidFill>
                <a:schemeClr val="tx1"/>
              </a:solidFill>
            </a:endParaRPr>
          </a:p>
          <a:p>
            <a:pPr marL="342900" indent="-342900" algn="l" eaLnBrk="1" hangingPunct="1">
              <a:buFont typeface="Wingdings" panose="05000000000000000000" pitchFamily="2" charset="2"/>
              <a:buChar char="§"/>
              <a:defRPr/>
            </a:pPr>
            <a:r>
              <a:rPr lang="en-US" altLang="en-US" dirty="0">
                <a:solidFill>
                  <a:schemeClr val="tx1"/>
                </a:solidFill>
              </a:rPr>
              <a:t>Location of fire extinguishers should be identified.</a:t>
            </a:r>
          </a:p>
          <a:p>
            <a:pPr algn="l" eaLnBrk="1" hangingPunct="1">
              <a:buFont typeface="Arial" charset="0"/>
              <a:buNone/>
              <a:defRPr/>
            </a:pPr>
            <a:endParaRPr lang="en-US" altLang="en-US" dirty="0">
              <a:solidFill>
                <a:schemeClr val="tx1"/>
              </a:solidFill>
            </a:endParaRPr>
          </a:p>
          <a:p>
            <a:pPr marL="342900" indent="-342900" algn="l" eaLnBrk="1" hangingPunct="1">
              <a:buFont typeface="Wingdings" panose="05000000000000000000" pitchFamily="2" charset="2"/>
              <a:buChar char="§"/>
              <a:defRPr/>
            </a:pPr>
            <a:r>
              <a:rPr lang="en-US" altLang="en-US" dirty="0">
                <a:solidFill>
                  <a:schemeClr val="tx1"/>
                </a:solidFill>
              </a:rPr>
              <a:t>Check to ensure maps are current. If current map not available, draw simple map and place it on the wall.</a:t>
            </a:r>
          </a:p>
          <a:p>
            <a:pPr algn="l" eaLnBrk="1" hangingPunct="1">
              <a:buFont typeface="Arial" charset="0"/>
              <a:buNone/>
              <a:defRPr/>
            </a:pPr>
            <a:endParaRPr lang="en-US" dirty="0">
              <a:solidFill>
                <a:schemeClr val="tx1"/>
              </a:solidFill>
            </a:endParaRPr>
          </a:p>
        </p:txBody>
      </p:sp>
      <p:sp>
        <p:nvSpPr>
          <p:cNvPr id="20484"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EFC81638-7062-4096-AE60-FFDD85E30B2D}" type="slidenum">
              <a:rPr lang="en-US" altLang="en-US" sz="1400">
                <a:solidFill>
                  <a:srgbClr val="FFFFFF"/>
                </a:solidFill>
                <a:latin typeface="Verdana" panose="020B0604030504040204" pitchFamily="34" charset="0"/>
              </a:rPr>
              <a:pPr algn="ctr" eaLnBrk="1" hangingPunct="1">
                <a:spcBef>
                  <a:spcPct val="0"/>
                </a:spcBef>
                <a:buFontTx/>
                <a:buNone/>
              </a:pPr>
              <a:t>18</a:t>
            </a:fld>
            <a:endParaRPr lang="en-US" altLang="en-US" sz="1400">
              <a:solidFill>
                <a:srgbClr val="FFFFFF"/>
              </a:solidFill>
              <a:latin typeface="Verdana" panose="020B0604030504040204" pitchFamily="34" charset="0"/>
            </a:endParaRPr>
          </a:p>
        </p:txBody>
      </p:sp>
      <p:sp>
        <p:nvSpPr>
          <p:cNvPr id="2048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PPT-009-01</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Sample Evacuation Map</a:t>
            </a:r>
          </a:p>
        </p:txBody>
      </p:sp>
      <p:sp>
        <p:nvSpPr>
          <p:cNvPr id="21507"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FF0F4BF4-F9D9-4444-8DFE-79277945D6FC}" type="slidenum">
              <a:rPr lang="en-US" altLang="en-US" sz="1400">
                <a:solidFill>
                  <a:srgbClr val="FFFFFF"/>
                </a:solidFill>
                <a:latin typeface="Verdana" panose="020B0604030504040204" pitchFamily="34" charset="0"/>
              </a:rPr>
              <a:pPr algn="ctr" eaLnBrk="1" hangingPunct="1">
                <a:spcBef>
                  <a:spcPct val="0"/>
                </a:spcBef>
                <a:buFontTx/>
                <a:buNone/>
              </a:pPr>
              <a:t>19</a:t>
            </a:fld>
            <a:endParaRPr lang="en-US" altLang="en-US" sz="1400">
              <a:solidFill>
                <a:srgbClr val="FFFFFF"/>
              </a:solidFill>
              <a:latin typeface="Verdana" panose="020B0604030504040204" pitchFamily="34" charset="0"/>
            </a:endParaRPr>
          </a:p>
        </p:txBody>
      </p:sp>
      <p:sp>
        <p:nvSpPr>
          <p:cNvPr id="2150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PPT-009-01</a:t>
            </a:r>
          </a:p>
        </p:txBody>
      </p:sp>
      <p:graphicFrame>
        <p:nvGraphicFramePr>
          <p:cNvPr id="21509" name="Object 1"/>
          <p:cNvGraphicFramePr>
            <a:graphicFrameLocks noChangeAspect="1"/>
          </p:cNvGraphicFramePr>
          <p:nvPr/>
        </p:nvGraphicFramePr>
        <p:xfrm>
          <a:off x="1600200" y="1295400"/>
          <a:ext cx="6019800" cy="4800600"/>
        </p:xfrm>
        <a:graphic>
          <a:graphicData uri="http://schemas.openxmlformats.org/presentationml/2006/ole">
            <mc:AlternateContent xmlns:mc="http://schemas.openxmlformats.org/markup-compatibility/2006">
              <mc:Choice xmlns:v="urn:schemas-microsoft-com:vml" Requires="v">
                <p:oleObj spid="_x0000_s21510" name="Acrobat Document" r:id="rId4" imgW="7543443" imgH="5829229" progId="AcroExch.Document.7">
                  <p:embed/>
                </p:oleObj>
              </mc:Choice>
              <mc:Fallback>
                <p:oleObj name="Acrobat Document" r:id="rId4" imgW="7543443" imgH="5829229" progId="AcroExch.Document.7">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1295400"/>
                        <a:ext cx="6019800" cy="4800600"/>
                      </a:xfrm>
                      <a:prstGeom prst="rect">
                        <a:avLst/>
                      </a:prstGeom>
                      <a:noFill/>
                      <a:ln>
                        <a:noFill/>
                      </a:ln>
                      <a:effectLst/>
                      <a:extLst>
                        <a:ext uri="{909E8E84-426E-40DD-AFC4-6F175D3DCCD1}">
                          <a14:hiddenFill xmlns:a14="http://schemas.microsoft.com/office/drawing/2010/main">
                            <a:gradFill rotWithShape="0">
                              <a:gsLst>
                                <a:gs pos="0">
                                  <a:srgbClr val="E6DCAC"/>
                                </a:gs>
                                <a:gs pos="12000">
                                  <a:srgbClr val="E6D78A"/>
                                </a:gs>
                                <a:gs pos="30000">
                                  <a:srgbClr val="C7AC4C"/>
                                </a:gs>
                                <a:gs pos="45000">
                                  <a:srgbClr val="E6D78A"/>
                                </a:gs>
                                <a:gs pos="77000">
                                  <a:srgbClr val="C7AC4C"/>
                                </a:gs>
                                <a:gs pos="100000">
                                  <a:srgbClr val="E6DCAC"/>
                                </a:gs>
                              </a:gsLst>
                              <a:lin ang="2700000" scaled="1"/>
                            </a:gra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What are EAPs?</a:t>
            </a:r>
          </a:p>
        </p:txBody>
      </p:sp>
      <p:sp>
        <p:nvSpPr>
          <p:cNvPr id="4099" name="Subtitle 2"/>
          <p:cNvSpPr>
            <a:spLocks noGrp="1"/>
          </p:cNvSpPr>
          <p:nvPr>
            <p:ph type="subTitle" idx="1"/>
          </p:nvPr>
        </p:nvSpPr>
        <p:spPr>
          <a:xfrm>
            <a:off x="609600" y="1219200"/>
            <a:ext cx="7924800" cy="4800600"/>
          </a:xfrm>
        </p:spPr>
        <p:txBody>
          <a:bodyPr/>
          <a:lstStyle/>
          <a:p>
            <a:pPr algn="l" eaLnBrk="1" hangingPunct="1">
              <a:lnSpc>
                <a:spcPct val="90000"/>
              </a:lnSpc>
            </a:pPr>
            <a:r>
              <a:rPr lang="en-US" altLang="en-US" b="1">
                <a:solidFill>
                  <a:schemeClr val="tx1"/>
                </a:solidFill>
                <a:latin typeface="Times New Roman" panose="02020603050405020304" pitchFamily="18" charset="0"/>
                <a:cs typeface="Times New Roman" panose="02020603050405020304" pitchFamily="18" charset="0"/>
              </a:rPr>
              <a:t>-  </a:t>
            </a:r>
            <a:r>
              <a:rPr lang="en-US" altLang="en-US" u="sng">
                <a:solidFill>
                  <a:srgbClr val="0070C0"/>
                </a:solidFill>
              </a:rPr>
              <a:t>Emergency Action Plans (EAP’s) describe the actions employees should take to ensure their safety in the event of a fire or other emergency.</a:t>
            </a:r>
            <a:r>
              <a:rPr lang="en-US" altLang="en-US">
                <a:solidFill>
                  <a:srgbClr val="0070C0"/>
                </a:solidFill>
              </a:rPr>
              <a:t> </a:t>
            </a:r>
          </a:p>
          <a:p>
            <a:pPr algn="l" eaLnBrk="1" hangingPunct="1">
              <a:lnSpc>
                <a:spcPct val="90000"/>
              </a:lnSpc>
            </a:pPr>
            <a:r>
              <a:rPr lang="en-US" altLang="en-US">
                <a:solidFill>
                  <a:schemeClr val="tx1"/>
                </a:solidFill>
              </a:rPr>
              <a:t>-  Well developed EAP’s and proper employee training (to ensure employees understand their roles and responsibilities under the plan) will result in fewer and less severe employee injuries,  in addition to less damage to the facility during emergencies.</a:t>
            </a:r>
          </a:p>
          <a:p>
            <a:pPr algn="l" eaLnBrk="1" hangingPunct="1">
              <a:lnSpc>
                <a:spcPct val="90000"/>
              </a:lnSpc>
              <a:buFontTx/>
              <a:buChar char="-"/>
            </a:pPr>
            <a:r>
              <a:rPr lang="en-US" altLang="en-US">
                <a:solidFill>
                  <a:schemeClr val="tx1"/>
                </a:solidFill>
              </a:rPr>
              <a:t>An EAP must be in writing, kept in the workplace, and available to all employees for review.  </a:t>
            </a:r>
          </a:p>
          <a:p>
            <a:pPr algn="l" eaLnBrk="1" hangingPunct="1">
              <a:lnSpc>
                <a:spcPct val="90000"/>
              </a:lnSpc>
              <a:buFontTx/>
              <a:buChar char="-"/>
            </a:pPr>
            <a:r>
              <a:rPr lang="en-US" altLang="en-US">
                <a:solidFill>
                  <a:schemeClr val="tx1"/>
                </a:solidFill>
              </a:rPr>
              <a:t>An employer with 10 or fewer employees may communicate the plan orally.</a:t>
            </a:r>
          </a:p>
          <a:p>
            <a:pPr algn="l" eaLnBrk="1" hangingPunct="1"/>
            <a:endParaRPr lang="en-US" altLang="en-US">
              <a:solidFill>
                <a:schemeClr val="tx1"/>
              </a:solidFill>
            </a:endParaRPr>
          </a:p>
        </p:txBody>
      </p:sp>
      <p:sp>
        <p:nvSpPr>
          <p:cNvPr id="4100"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CE52C38D-FD60-4C23-AC39-10A5410B7A71}" type="slidenum">
              <a:rPr lang="en-US" altLang="en-US" sz="1400">
                <a:solidFill>
                  <a:srgbClr val="FFFFFF"/>
                </a:solidFill>
                <a:latin typeface="Verdana" panose="020B0604030504040204" pitchFamily="34" charset="0"/>
              </a:rPr>
              <a:pPr algn="ctr" eaLnBrk="1" hangingPunct="1">
                <a:spcBef>
                  <a:spcPct val="0"/>
                </a:spcBef>
                <a:buFontTx/>
                <a:buNone/>
              </a:pPr>
              <a:t>2</a:t>
            </a:fld>
            <a:endParaRPr lang="en-US" altLang="en-US" sz="1400">
              <a:solidFill>
                <a:srgbClr val="FFFFFF"/>
              </a:solidFill>
              <a:latin typeface="Verdana" panose="020B0604030504040204" pitchFamily="34" charset="0"/>
            </a:endParaRPr>
          </a:p>
        </p:txBody>
      </p:sp>
      <p:sp>
        <p:nvSpPr>
          <p:cNvPr id="410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PPT-009-01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Other EAP Parts</a:t>
            </a:r>
          </a:p>
        </p:txBody>
      </p:sp>
      <p:sp>
        <p:nvSpPr>
          <p:cNvPr id="22531" name="Subtitle 2"/>
          <p:cNvSpPr>
            <a:spLocks noGrp="1"/>
          </p:cNvSpPr>
          <p:nvPr>
            <p:ph type="subTitle" idx="1"/>
          </p:nvPr>
        </p:nvSpPr>
        <p:spPr>
          <a:xfrm>
            <a:off x="609600" y="1295400"/>
            <a:ext cx="7924800" cy="838200"/>
          </a:xfrm>
        </p:spPr>
        <p:txBody>
          <a:bodyPr/>
          <a:lstStyle/>
          <a:p>
            <a:pPr eaLnBrk="1" hangingPunct="1"/>
            <a:r>
              <a:rPr lang="en-US" altLang="en-US">
                <a:solidFill>
                  <a:schemeClr val="tx1"/>
                </a:solidFill>
              </a:rPr>
              <a:t>Fire prevention &amp; protection!</a:t>
            </a:r>
          </a:p>
          <a:p>
            <a:pPr algn="l" eaLnBrk="1" hangingPunct="1"/>
            <a:endParaRPr lang="en-US" altLang="en-US">
              <a:solidFill>
                <a:schemeClr val="tx1"/>
              </a:solidFill>
            </a:endParaRPr>
          </a:p>
        </p:txBody>
      </p:sp>
      <p:sp>
        <p:nvSpPr>
          <p:cNvPr id="22532"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65F5C48D-2D86-4C5B-ACFA-85C633DAA1EC}" type="slidenum">
              <a:rPr lang="en-US" altLang="en-US" sz="1400">
                <a:solidFill>
                  <a:srgbClr val="FFFFFF"/>
                </a:solidFill>
                <a:latin typeface="Verdana" panose="020B0604030504040204" pitchFamily="34" charset="0"/>
              </a:rPr>
              <a:pPr algn="ctr" eaLnBrk="1" hangingPunct="1">
                <a:spcBef>
                  <a:spcPct val="0"/>
                </a:spcBef>
                <a:buFontTx/>
                <a:buNone/>
              </a:pPr>
              <a:t>20</a:t>
            </a:fld>
            <a:endParaRPr lang="en-US" altLang="en-US" sz="1400">
              <a:solidFill>
                <a:srgbClr val="FFFFFF"/>
              </a:solidFill>
              <a:latin typeface="Verdana" panose="020B0604030504040204" pitchFamily="34" charset="0"/>
            </a:endParaRPr>
          </a:p>
        </p:txBody>
      </p:sp>
      <p:sp>
        <p:nvSpPr>
          <p:cNvPr id="2253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PPT-009-01</a:t>
            </a:r>
          </a:p>
        </p:txBody>
      </p:sp>
      <p:pic>
        <p:nvPicPr>
          <p:cNvPr id="22534" name="Picture 3" descr="Fire-Fully Involved.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209800"/>
            <a:ext cx="5105400" cy="382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Fire - Classes</a:t>
            </a:r>
          </a:p>
        </p:txBody>
      </p:sp>
      <p:sp>
        <p:nvSpPr>
          <p:cNvPr id="23555" name="Subtitle 2"/>
          <p:cNvSpPr>
            <a:spLocks noGrp="1"/>
          </p:cNvSpPr>
          <p:nvPr>
            <p:ph type="subTitle" idx="1"/>
          </p:nvPr>
        </p:nvSpPr>
        <p:spPr>
          <a:xfrm>
            <a:off x="609600" y="1752600"/>
            <a:ext cx="7924800" cy="3886200"/>
          </a:xfrm>
        </p:spPr>
        <p:txBody>
          <a:bodyPr/>
          <a:lstStyle/>
          <a:p>
            <a:pPr algn="l" eaLnBrk="1" hangingPunct="1"/>
            <a:r>
              <a:rPr lang="en-US" altLang="en-US" u="sng">
                <a:solidFill>
                  <a:srgbClr val="FF0000"/>
                </a:solidFill>
              </a:rPr>
              <a:t>CLASS A</a:t>
            </a:r>
            <a:r>
              <a:rPr lang="en-US" altLang="en-US">
                <a:solidFill>
                  <a:srgbClr val="FF0000"/>
                </a:solidFill>
              </a:rPr>
              <a:t> </a:t>
            </a:r>
            <a:r>
              <a:rPr lang="en-US" altLang="en-US">
                <a:solidFill>
                  <a:schemeClr val="tx1"/>
                </a:solidFill>
              </a:rPr>
              <a:t>– Ordinary combustibles such as wood, rubber, or plastics.</a:t>
            </a:r>
          </a:p>
          <a:p>
            <a:pPr algn="l" eaLnBrk="1" hangingPunct="1"/>
            <a:r>
              <a:rPr lang="en-US" altLang="en-US" u="sng">
                <a:solidFill>
                  <a:srgbClr val="FF0000"/>
                </a:solidFill>
              </a:rPr>
              <a:t>CLASS B</a:t>
            </a:r>
            <a:r>
              <a:rPr lang="en-US" altLang="en-US">
                <a:solidFill>
                  <a:srgbClr val="FF0000"/>
                </a:solidFill>
              </a:rPr>
              <a:t> </a:t>
            </a:r>
            <a:r>
              <a:rPr lang="en-US" altLang="en-US">
                <a:solidFill>
                  <a:schemeClr val="tx1"/>
                </a:solidFill>
              </a:rPr>
              <a:t>– Flammable/combustible liquids and gases such as gasoline, kerosene, or propane.</a:t>
            </a:r>
          </a:p>
          <a:p>
            <a:pPr algn="l" eaLnBrk="1" hangingPunct="1"/>
            <a:r>
              <a:rPr lang="en-US" altLang="en-US" u="sng">
                <a:solidFill>
                  <a:srgbClr val="FF0000"/>
                </a:solidFill>
              </a:rPr>
              <a:t>CLASS C</a:t>
            </a:r>
            <a:r>
              <a:rPr lang="en-US" altLang="en-US">
                <a:solidFill>
                  <a:srgbClr val="FF0000"/>
                </a:solidFill>
              </a:rPr>
              <a:t> </a:t>
            </a:r>
            <a:r>
              <a:rPr lang="en-US" altLang="en-US">
                <a:solidFill>
                  <a:schemeClr val="tx1"/>
                </a:solidFill>
              </a:rPr>
              <a:t>– Energized electrical equipment (e.g. “live wires”).</a:t>
            </a:r>
          </a:p>
          <a:p>
            <a:pPr algn="l" eaLnBrk="1" hangingPunct="1"/>
            <a:r>
              <a:rPr lang="en-US" altLang="en-US" u="sng">
                <a:solidFill>
                  <a:srgbClr val="FF0000"/>
                </a:solidFill>
              </a:rPr>
              <a:t>CLASS D</a:t>
            </a:r>
            <a:r>
              <a:rPr lang="en-US" altLang="en-US">
                <a:solidFill>
                  <a:srgbClr val="FF0000"/>
                </a:solidFill>
              </a:rPr>
              <a:t> </a:t>
            </a:r>
            <a:r>
              <a:rPr lang="en-US" altLang="en-US">
                <a:solidFill>
                  <a:schemeClr val="tx1"/>
                </a:solidFill>
              </a:rPr>
              <a:t>– Combustible metals such as titanium and magnesium.</a:t>
            </a:r>
          </a:p>
          <a:p>
            <a:pPr algn="l" eaLnBrk="1" hangingPunct="1"/>
            <a:r>
              <a:rPr lang="en-US" altLang="en-US" u="sng">
                <a:solidFill>
                  <a:srgbClr val="FF0000"/>
                </a:solidFill>
              </a:rPr>
              <a:t>CLASS K</a:t>
            </a:r>
            <a:r>
              <a:rPr lang="en-US" altLang="en-US">
                <a:solidFill>
                  <a:srgbClr val="FF0000"/>
                </a:solidFill>
              </a:rPr>
              <a:t> </a:t>
            </a:r>
            <a:r>
              <a:rPr lang="en-US" altLang="en-US">
                <a:solidFill>
                  <a:schemeClr val="tx1"/>
                </a:solidFill>
              </a:rPr>
              <a:t>– “Animal fat” cooking oils.</a:t>
            </a:r>
            <a:endParaRPr lang="en-US" altLang="en-US">
              <a:solidFill>
                <a:schemeClr val="tx1"/>
              </a:solidFill>
              <a:cs typeface="Arial" panose="020B0604020202020204" pitchFamily="34" charset="0"/>
            </a:endParaRPr>
          </a:p>
          <a:p>
            <a:pPr algn="l" eaLnBrk="1" hangingPunct="1"/>
            <a:endParaRPr lang="en-US" altLang="en-US">
              <a:solidFill>
                <a:schemeClr val="tx1"/>
              </a:solidFill>
            </a:endParaRPr>
          </a:p>
        </p:txBody>
      </p:sp>
      <p:sp>
        <p:nvSpPr>
          <p:cNvPr id="23556"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67E8FCA8-31BC-423B-A4A9-3C9323D162E0}" type="slidenum">
              <a:rPr lang="en-US" altLang="en-US" sz="1400">
                <a:solidFill>
                  <a:srgbClr val="FFFFFF"/>
                </a:solidFill>
                <a:latin typeface="Verdana" panose="020B0604030504040204" pitchFamily="34" charset="0"/>
              </a:rPr>
              <a:pPr algn="ctr" eaLnBrk="1" hangingPunct="1">
                <a:spcBef>
                  <a:spcPct val="0"/>
                </a:spcBef>
                <a:buFontTx/>
                <a:buNone/>
              </a:pPr>
              <a:t>21</a:t>
            </a:fld>
            <a:endParaRPr lang="en-US" altLang="en-US" sz="1400">
              <a:solidFill>
                <a:srgbClr val="FFFFFF"/>
              </a:solidFill>
              <a:latin typeface="Verdana" panose="020B0604030504040204" pitchFamily="34" charset="0"/>
            </a:endParaRPr>
          </a:p>
        </p:txBody>
      </p:sp>
      <p:sp>
        <p:nvSpPr>
          <p:cNvPr id="235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PPT-009-01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Fire Prevention Plan</a:t>
            </a:r>
          </a:p>
        </p:txBody>
      </p:sp>
      <p:sp>
        <p:nvSpPr>
          <p:cNvPr id="24579" name="Subtitle 2"/>
          <p:cNvSpPr>
            <a:spLocks noGrp="1"/>
          </p:cNvSpPr>
          <p:nvPr>
            <p:ph type="subTitle" idx="1"/>
          </p:nvPr>
        </p:nvSpPr>
        <p:spPr>
          <a:xfrm>
            <a:off x="609600" y="1676400"/>
            <a:ext cx="7924800" cy="3886200"/>
          </a:xfrm>
        </p:spPr>
        <p:txBody>
          <a:bodyPr/>
          <a:lstStyle/>
          <a:p>
            <a:pPr eaLnBrk="1" hangingPunct="1">
              <a:buFont typeface="Arial" charset="0"/>
              <a:buNone/>
              <a:defRPr/>
            </a:pPr>
            <a:r>
              <a:rPr lang="en-US" altLang="en-US" dirty="0">
                <a:solidFill>
                  <a:schemeClr val="tx1"/>
                </a:solidFill>
              </a:rPr>
              <a:t>Suggested program elements:</a:t>
            </a:r>
          </a:p>
          <a:p>
            <a:pPr eaLnBrk="1" hangingPunct="1">
              <a:buFont typeface="Arial" charset="0"/>
              <a:buNone/>
              <a:defRPr/>
            </a:pPr>
            <a:endParaRPr lang="en-US" altLang="en-US" sz="1800" b="1" dirty="0">
              <a:solidFill>
                <a:schemeClr val="tx1"/>
              </a:solidFill>
              <a:latin typeface="Times New Roman" pitchFamily="18" charset="0"/>
              <a:cs typeface="Arial" charset="0"/>
            </a:endParaRPr>
          </a:p>
          <a:p>
            <a:pPr marL="342900" indent="-342900" algn="l" eaLnBrk="1" hangingPunct="1">
              <a:buFont typeface="Wingdings" panose="05000000000000000000" pitchFamily="2" charset="2"/>
              <a:buChar char="§"/>
              <a:defRPr/>
            </a:pPr>
            <a:r>
              <a:rPr lang="en-US" altLang="en-US" dirty="0">
                <a:solidFill>
                  <a:schemeClr val="tx1"/>
                </a:solidFill>
              </a:rPr>
              <a:t>List of potential workplace fire hazards.</a:t>
            </a:r>
            <a:endParaRPr lang="en-US" altLang="en-US" b="1" dirty="0">
              <a:solidFill>
                <a:schemeClr val="tx1"/>
              </a:solidFill>
              <a:latin typeface="Times New Roman" pitchFamily="18" charset="0"/>
              <a:cs typeface="Arial" charset="0"/>
            </a:endParaRPr>
          </a:p>
          <a:p>
            <a:pPr marL="342900" indent="-342900" algn="l" eaLnBrk="1" hangingPunct="1">
              <a:buFont typeface="Wingdings" panose="05000000000000000000" pitchFamily="2" charset="2"/>
              <a:buChar char="§"/>
              <a:defRPr/>
            </a:pPr>
            <a:r>
              <a:rPr lang="en-US" altLang="en-US" dirty="0">
                <a:solidFill>
                  <a:schemeClr val="tx1"/>
                </a:solidFill>
              </a:rPr>
              <a:t>Personnel responsible for controlling fire hazards.</a:t>
            </a:r>
            <a:endParaRPr lang="en-US" altLang="en-US" b="1" dirty="0">
              <a:solidFill>
                <a:schemeClr val="tx1"/>
              </a:solidFill>
              <a:latin typeface="Times New Roman" pitchFamily="18" charset="0"/>
              <a:cs typeface="Arial" charset="0"/>
            </a:endParaRPr>
          </a:p>
          <a:p>
            <a:pPr marL="342900" indent="-342900" algn="l" eaLnBrk="1" hangingPunct="1">
              <a:buFont typeface="Wingdings" panose="05000000000000000000" pitchFamily="2" charset="2"/>
              <a:buChar char="§"/>
              <a:defRPr/>
            </a:pPr>
            <a:r>
              <a:rPr lang="en-US" altLang="en-US" dirty="0">
                <a:solidFill>
                  <a:schemeClr val="tx1"/>
                </a:solidFill>
              </a:rPr>
              <a:t>Proper handling and storage procedures to control hazards.</a:t>
            </a:r>
            <a:endParaRPr lang="en-US" altLang="en-US" b="1" dirty="0">
              <a:solidFill>
                <a:schemeClr val="tx1"/>
              </a:solidFill>
              <a:latin typeface="Times New Roman" pitchFamily="18" charset="0"/>
              <a:cs typeface="Arial" charset="0"/>
            </a:endParaRPr>
          </a:p>
          <a:p>
            <a:pPr marL="342900" indent="-342900" algn="l" eaLnBrk="1" hangingPunct="1">
              <a:buFont typeface="Wingdings" panose="05000000000000000000" pitchFamily="2" charset="2"/>
              <a:buChar char="§"/>
              <a:defRPr/>
            </a:pPr>
            <a:r>
              <a:rPr lang="en-US" altLang="en-US" dirty="0">
                <a:solidFill>
                  <a:schemeClr val="tx1"/>
                </a:solidFill>
              </a:rPr>
              <a:t>Potential ignition sources.</a:t>
            </a:r>
            <a:endParaRPr lang="en-US" altLang="en-US" b="1" dirty="0">
              <a:solidFill>
                <a:schemeClr val="tx1"/>
              </a:solidFill>
              <a:latin typeface="Times New Roman" pitchFamily="18" charset="0"/>
            </a:endParaRPr>
          </a:p>
          <a:p>
            <a:pPr marL="342900" indent="-342900" algn="l" eaLnBrk="1" hangingPunct="1">
              <a:buFont typeface="Wingdings" panose="05000000000000000000" pitchFamily="2" charset="2"/>
              <a:buChar char="§"/>
              <a:defRPr/>
            </a:pPr>
            <a:r>
              <a:rPr lang="en-US" altLang="en-US" dirty="0">
                <a:solidFill>
                  <a:schemeClr val="tx1"/>
                </a:solidFill>
                <a:cs typeface="Times New Roman" pitchFamily="18" charset="0"/>
              </a:rPr>
              <a:t>Appropriate maintenance and housekeeping.</a:t>
            </a:r>
          </a:p>
          <a:p>
            <a:pPr marL="342900" indent="-342900" algn="l" eaLnBrk="1" hangingPunct="1">
              <a:buFont typeface="Wingdings" panose="05000000000000000000" pitchFamily="2" charset="2"/>
              <a:buChar char="§"/>
              <a:defRPr/>
            </a:pPr>
            <a:endParaRPr lang="en-US" altLang="en-US" dirty="0">
              <a:solidFill>
                <a:schemeClr val="tx1"/>
              </a:solidFill>
            </a:endParaRPr>
          </a:p>
        </p:txBody>
      </p:sp>
      <p:sp>
        <p:nvSpPr>
          <p:cNvPr id="24580"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14CE63F3-6681-4D5A-9680-F3DED5E56961}" type="slidenum">
              <a:rPr lang="en-US" altLang="en-US" sz="1400">
                <a:solidFill>
                  <a:srgbClr val="FFFFFF"/>
                </a:solidFill>
                <a:latin typeface="Verdana" panose="020B0604030504040204" pitchFamily="34" charset="0"/>
              </a:rPr>
              <a:pPr algn="ctr" eaLnBrk="1" hangingPunct="1">
                <a:spcBef>
                  <a:spcPct val="0"/>
                </a:spcBef>
                <a:buFontTx/>
                <a:buNone/>
              </a:pPr>
              <a:t>22</a:t>
            </a:fld>
            <a:endParaRPr lang="en-US" altLang="en-US" sz="1400">
              <a:solidFill>
                <a:srgbClr val="FFFFFF"/>
              </a:solidFill>
              <a:latin typeface="Verdana" panose="020B0604030504040204" pitchFamily="34" charset="0"/>
            </a:endParaRPr>
          </a:p>
        </p:txBody>
      </p:sp>
      <p:sp>
        <p:nvSpPr>
          <p:cNvPr id="2458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PPT-009-01</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Good EAPs</a:t>
            </a:r>
          </a:p>
        </p:txBody>
      </p:sp>
      <p:sp>
        <p:nvSpPr>
          <p:cNvPr id="4099" name="Subtitle 2"/>
          <p:cNvSpPr>
            <a:spLocks noGrp="1"/>
          </p:cNvSpPr>
          <p:nvPr>
            <p:ph type="subTitle" idx="1"/>
          </p:nvPr>
        </p:nvSpPr>
        <p:spPr>
          <a:xfrm>
            <a:off x="609600" y="1676400"/>
            <a:ext cx="7924800" cy="4038600"/>
          </a:xfrm>
        </p:spPr>
        <p:txBody>
          <a:bodyPr/>
          <a:lstStyle/>
          <a:p>
            <a:pPr marL="342900" indent="-342900" algn="l" eaLnBrk="1" hangingPunct="1">
              <a:buFont typeface="Wingdings" panose="05000000000000000000" pitchFamily="2" charset="2"/>
              <a:buChar char="§"/>
              <a:defRPr/>
            </a:pPr>
            <a:r>
              <a:rPr lang="en-US" altLang="en-US" dirty="0">
                <a:solidFill>
                  <a:schemeClr val="tx1"/>
                </a:solidFill>
              </a:rPr>
              <a:t>Are practical, functional, and understandable.</a:t>
            </a:r>
          </a:p>
          <a:p>
            <a:pPr marL="342900" indent="-342900" algn="l" eaLnBrk="1" hangingPunct="1">
              <a:buFont typeface="Wingdings" panose="05000000000000000000" pitchFamily="2" charset="2"/>
              <a:buChar char="§"/>
              <a:defRPr/>
            </a:pPr>
            <a:endParaRPr lang="en-US" altLang="en-US" dirty="0">
              <a:solidFill>
                <a:schemeClr val="tx1"/>
              </a:solidFill>
            </a:endParaRPr>
          </a:p>
          <a:p>
            <a:pPr marL="342900" indent="-342900" algn="l" eaLnBrk="1" hangingPunct="1">
              <a:buFont typeface="Wingdings" panose="05000000000000000000" pitchFamily="2" charset="2"/>
              <a:buChar char="§"/>
              <a:defRPr/>
            </a:pPr>
            <a:r>
              <a:rPr lang="en-US" altLang="en-US" dirty="0">
                <a:solidFill>
                  <a:schemeClr val="tx1"/>
                </a:solidFill>
              </a:rPr>
              <a:t>Are kept updated and available to all employees (including contracted employees).</a:t>
            </a:r>
          </a:p>
          <a:p>
            <a:pPr marL="342900" indent="-342900" algn="l" eaLnBrk="1" hangingPunct="1">
              <a:buFont typeface="Wingdings" panose="05000000000000000000" pitchFamily="2" charset="2"/>
              <a:buChar char="§"/>
              <a:defRPr/>
            </a:pPr>
            <a:endParaRPr lang="en-US" altLang="en-US" dirty="0">
              <a:solidFill>
                <a:schemeClr val="tx1"/>
              </a:solidFill>
            </a:endParaRPr>
          </a:p>
          <a:p>
            <a:pPr marL="342900" indent="-342900" algn="l" eaLnBrk="1" hangingPunct="1">
              <a:buFont typeface="Wingdings" panose="05000000000000000000" pitchFamily="2" charset="2"/>
              <a:buChar char="§"/>
              <a:defRPr/>
            </a:pPr>
            <a:r>
              <a:rPr lang="en-US" altLang="en-US" dirty="0">
                <a:solidFill>
                  <a:schemeClr val="tx1"/>
                </a:solidFill>
              </a:rPr>
              <a:t>Are put in practice by regular drills.</a:t>
            </a:r>
          </a:p>
          <a:p>
            <a:pPr marL="342900" indent="-342900" algn="l" eaLnBrk="1" hangingPunct="1">
              <a:buFont typeface="Wingdings" panose="05000000000000000000" pitchFamily="2" charset="2"/>
              <a:buChar char="§"/>
              <a:defRPr/>
            </a:pPr>
            <a:endParaRPr lang="en-US" altLang="en-US" dirty="0">
              <a:solidFill>
                <a:schemeClr val="tx1"/>
              </a:solidFill>
            </a:endParaRPr>
          </a:p>
          <a:p>
            <a:pPr marL="342900" indent="-342900" algn="l" eaLnBrk="1" hangingPunct="1">
              <a:buFont typeface="Wingdings" panose="05000000000000000000" pitchFamily="2" charset="2"/>
              <a:buChar char="§"/>
              <a:defRPr/>
            </a:pPr>
            <a:r>
              <a:rPr lang="en-US" altLang="en-US" dirty="0">
                <a:solidFill>
                  <a:schemeClr val="tx1"/>
                </a:solidFill>
              </a:rPr>
              <a:t>Are shared with local emergency response agencies.</a:t>
            </a:r>
          </a:p>
          <a:p>
            <a:pPr algn="l" eaLnBrk="1" hangingPunct="1">
              <a:buFont typeface="Arial" charset="0"/>
              <a:buNone/>
              <a:defRPr/>
            </a:pPr>
            <a:endParaRPr lang="en-US" dirty="0">
              <a:solidFill>
                <a:schemeClr val="tx1"/>
              </a:solidFill>
            </a:endParaRPr>
          </a:p>
        </p:txBody>
      </p:sp>
      <p:sp>
        <p:nvSpPr>
          <p:cNvPr id="25604"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FD0CD9AD-0EBB-41C5-9DF0-3A95F3EAFD74}" type="slidenum">
              <a:rPr lang="en-US" altLang="en-US" sz="1400">
                <a:solidFill>
                  <a:srgbClr val="FFFFFF"/>
                </a:solidFill>
                <a:latin typeface="Verdana" panose="020B0604030504040204" pitchFamily="34" charset="0"/>
              </a:rPr>
              <a:pPr algn="ctr" eaLnBrk="1" hangingPunct="1">
                <a:spcBef>
                  <a:spcPct val="0"/>
                </a:spcBef>
                <a:buFontTx/>
                <a:buNone/>
              </a:pPr>
              <a:t>23</a:t>
            </a:fld>
            <a:endParaRPr lang="en-US" altLang="en-US" sz="1400">
              <a:solidFill>
                <a:srgbClr val="FFFFFF"/>
              </a:solidFill>
              <a:latin typeface="Verdana" panose="020B0604030504040204" pitchFamily="34" charset="0"/>
            </a:endParaRPr>
          </a:p>
        </p:txBody>
      </p:sp>
      <p:sp>
        <p:nvSpPr>
          <p:cNvPr id="256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PPT-009-01</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EAPs - Review</a:t>
            </a:r>
          </a:p>
        </p:txBody>
      </p:sp>
      <p:sp>
        <p:nvSpPr>
          <p:cNvPr id="26627" name="Subtitle 2"/>
          <p:cNvSpPr>
            <a:spLocks noGrp="1"/>
          </p:cNvSpPr>
          <p:nvPr>
            <p:ph type="subTitle" idx="1"/>
          </p:nvPr>
        </p:nvSpPr>
        <p:spPr>
          <a:xfrm>
            <a:off x="609600" y="1524000"/>
            <a:ext cx="7924800" cy="4419600"/>
          </a:xfrm>
        </p:spPr>
        <p:txBody>
          <a:bodyPr/>
          <a:lstStyle/>
          <a:p>
            <a:pPr marL="342900" indent="-342900" algn="l" eaLnBrk="1" hangingPunct="1">
              <a:buFont typeface="Wingdings" panose="05000000000000000000" pitchFamily="2" charset="2"/>
              <a:buChar char="§"/>
              <a:defRPr/>
            </a:pPr>
            <a:r>
              <a:rPr lang="en-US" altLang="en-US" dirty="0">
                <a:solidFill>
                  <a:schemeClr val="tx1"/>
                </a:solidFill>
              </a:rPr>
              <a:t>Must have one for each location.</a:t>
            </a:r>
          </a:p>
          <a:p>
            <a:pPr marL="342900" indent="-342900" algn="l" eaLnBrk="1" hangingPunct="1">
              <a:buFont typeface="Wingdings" panose="05000000000000000000" pitchFamily="2" charset="2"/>
              <a:buChar char="§"/>
              <a:defRPr/>
            </a:pPr>
            <a:r>
              <a:rPr lang="en-US" altLang="en-US" dirty="0">
                <a:solidFill>
                  <a:schemeClr val="tx1"/>
                </a:solidFill>
                <a:cs typeface="Times New Roman" pitchFamily="18" charset="0"/>
              </a:rPr>
              <a:t>Must be communicated to employees.</a:t>
            </a:r>
            <a:endParaRPr lang="en-US" altLang="en-US" dirty="0">
              <a:solidFill>
                <a:schemeClr val="tx1"/>
              </a:solidFill>
            </a:endParaRPr>
          </a:p>
          <a:p>
            <a:pPr marL="342900" indent="-342900" algn="l" eaLnBrk="1" hangingPunct="1">
              <a:buFont typeface="Wingdings" panose="05000000000000000000" pitchFamily="2" charset="2"/>
              <a:buChar char="§"/>
              <a:defRPr/>
            </a:pPr>
            <a:r>
              <a:rPr lang="en-US" altLang="en-US" dirty="0">
                <a:solidFill>
                  <a:schemeClr val="tx1"/>
                </a:solidFill>
                <a:cs typeface="Times New Roman" pitchFamily="18" charset="0"/>
              </a:rPr>
              <a:t>Must be reviewed at least annually and updated where appropriate.</a:t>
            </a:r>
            <a:endParaRPr lang="en-US" altLang="en-US" dirty="0">
              <a:solidFill>
                <a:schemeClr val="tx1"/>
              </a:solidFill>
            </a:endParaRPr>
          </a:p>
          <a:p>
            <a:pPr marL="342900" indent="-342900" algn="l" eaLnBrk="1" hangingPunct="1">
              <a:buFont typeface="Wingdings" panose="05000000000000000000" pitchFamily="2" charset="2"/>
              <a:buChar char="§"/>
              <a:defRPr/>
            </a:pPr>
            <a:r>
              <a:rPr lang="en-US" altLang="en-US" dirty="0">
                <a:solidFill>
                  <a:schemeClr val="tx1"/>
                </a:solidFill>
                <a:cs typeface="Times New Roman" pitchFamily="18" charset="0"/>
              </a:rPr>
              <a:t>Employees must be trained on proper procedures and they need to understand the plan.</a:t>
            </a:r>
          </a:p>
          <a:p>
            <a:pPr eaLnBrk="1" hangingPunct="1">
              <a:buFont typeface="Arial" charset="0"/>
              <a:buNone/>
              <a:defRPr/>
            </a:pPr>
            <a:endParaRPr lang="en-US" altLang="en-US" b="1" i="1" dirty="0">
              <a:solidFill>
                <a:schemeClr val="accent2"/>
              </a:solidFill>
              <a:latin typeface="Times New Roman" pitchFamily="18" charset="0"/>
              <a:cs typeface="Times New Roman" pitchFamily="18" charset="0"/>
            </a:endParaRPr>
          </a:p>
          <a:p>
            <a:pPr eaLnBrk="1" hangingPunct="1">
              <a:buFont typeface="Arial" charset="0"/>
              <a:buNone/>
              <a:defRPr/>
            </a:pPr>
            <a:r>
              <a:rPr lang="en-US" altLang="en-US" b="1" i="1" dirty="0">
                <a:solidFill>
                  <a:schemeClr val="accent2"/>
                </a:solidFill>
                <a:latin typeface="Times New Roman" pitchFamily="18" charset="0"/>
                <a:cs typeface="Times New Roman" pitchFamily="18" charset="0"/>
              </a:rPr>
              <a:t>      </a:t>
            </a:r>
            <a:r>
              <a:rPr lang="en-US" altLang="en-US" i="1" dirty="0">
                <a:solidFill>
                  <a:srgbClr val="FF0000"/>
                </a:solidFill>
                <a:cs typeface="Times New Roman" pitchFamily="18" charset="0"/>
              </a:rPr>
              <a:t>Employees’ understanding of and willingness     to follow the plan will ensure their safety!</a:t>
            </a:r>
          </a:p>
          <a:p>
            <a:pPr algn="l" eaLnBrk="1" hangingPunct="1">
              <a:buFont typeface="Arial" charset="0"/>
              <a:buNone/>
              <a:defRPr/>
            </a:pPr>
            <a:endParaRPr lang="en-US" altLang="en-US" dirty="0">
              <a:solidFill>
                <a:schemeClr val="tx1"/>
              </a:solidFill>
            </a:endParaRPr>
          </a:p>
        </p:txBody>
      </p:sp>
      <p:sp>
        <p:nvSpPr>
          <p:cNvPr id="26628"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786DEC6C-17F2-4AB2-8EA9-031C2A5C6DCB}" type="slidenum">
              <a:rPr lang="en-US" altLang="en-US" sz="1400">
                <a:solidFill>
                  <a:srgbClr val="FFFFFF"/>
                </a:solidFill>
                <a:latin typeface="Verdana" panose="020B0604030504040204" pitchFamily="34" charset="0"/>
              </a:rPr>
              <a:pPr algn="ctr" eaLnBrk="1" hangingPunct="1">
                <a:spcBef>
                  <a:spcPct val="0"/>
                </a:spcBef>
                <a:buFontTx/>
                <a:buNone/>
              </a:pPr>
              <a:t>24</a:t>
            </a:fld>
            <a:endParaRPr lang="en-US" altLang="en-US" sz="1400">
              <a:solidFill>
                <a:srgbClr val="FFFFFF"/>
              </a:solidFill>
              <a:latin typeface="Verdana" panose="020B0604030504040204" pitchFamily="34" charset="0"/>
            </a:endParaRPr>
          </a:p>
        </p:txBody>
      </p:sp>
      <p:sp>
        <p:nvSpPr>
          <p:cNvPr id="266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PPT-009-01</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Contact Information</a:t>
            </a:r>
          </a:p>
        </p:txBody>
      </p:sp>
      <p:sp>
        <p:nvSpPr>
          <p:cNvPr id="27651" name="Subtitle 2"/>
          <p:cNvSpPr>
            <a:spLocks noGrp="1"/>
          </p:cNvSpPr>
          <p:nvPr>
            <p:ph type="subTitle" idx="1"/>
          </p:nvPr>
        </p:nvSpPr>
        <p:spPr>
          <a:xfrm>
            <a:off x="609600" y="1295400"/>
            <a:ext cx="7924800" cy="2209800"/>
          </a:xfrm>
        </p:spPr>
        <p:txBody>
          <a:bodyPr/>
          <a:lstStyle/>
          <a:p>
            <a:pPr algn="l" eaLnBrk="1" hangingPunct="1"/>
            <a:r>
              <a:rPr lang="en-US" altLang="en-US" b="1">
                <a:solidFill>
                  <a:srgbClr val="0070C0"/>
                </a:solidFill>
                <a:ea typeface="Verdana" panose="020B0604030504040204" pitchFamily="34" charset="0"/>
                <a:cs typeface="Verdana" panose="020B0604030504040204" pitchFamily="34" charset="0"/>
              </a:rPr>
              <a:t>Health &amp; Safety Training Specialists</a:t>
            </a:r>
          </a:p>
          <a:p>
            <a:pPr algn="l" eaLnBrk="1" hangingPunct="1"/>
            <a:r>
              <a:rPr lang="en-US" altLang="en-US" b="1">
                <a:solidFill>
                  <a:srgbClr val="0070C0"/>
                </a:solidFill>
                <a:ea typeface="Verdana" panose="020B0604030504040204" pitchFamily="34" charset="0"/>
                <a:cs typeface="Verdana" panose="020B0604030504040204" pitchFamily="34" charset="0"/>
              </a:rPr>
              <a:t>1171 South Cameron Street, Room 324</a:t>
            </a:r>
          </a:p>
          <a:p>
            <a:pPr algn="l" eaLnBrk="1" hangingPunct="1"/>
            <a:r>
              <a:rPr lang="en-US" altLang="en-US" b="1">
                <a:solidFill>
                  <a:srgbClr val="0070C0"/>
                </a:solidFill>
                <a:ea typeface="Verdana" panose="020B0604030504040204" pitchFamily="34" charset="0"/>
                <a:cs typeface="Verdana" panose="020B0604030504040204" pitchFamily="34" charset="0"/>
              </a:rPr>
              <a:t>Harrisburg, PA 17104-2501</a:t>
            </a:r>
          </a:p>
          <a:p>
            <a:pPr algn="l" eaLnBrk="1" hangingPunct="1"/>
            <a:r>
              <a:rPr lang="en-US" altLang="en-US" b="1">
                <a:solidFill>
                  <a:srgbClr val="0070C0"/>
                </a:solidFill>
                <a:ea typeface="Verdana" panose="020B0604030504040204" pitchFamily="34" charset="0"/>
                <a:cs typeface="Verdana" panose="020B0604030504040204" pitchFamily="34" charset="0"/>
              </a:rPr>
              <a:t>(717) 772-1635</a:t>
            </a:r>
          </a:p>
          <a:p>
            <a:pPr algn="l" eaLnBrk="1" hangingPunct="1"/>
            <a:r>
              <a:rPr lang="en-US" altLang="en-US" b="1">
                <a:solidFill>
                  <a:srgbClr val="0070C0"/>
                </a:solidFill>
                <a:ea typeface="Verdana" panose="020B0604030504040204" pitchFamily="34" charset="0"/>
                <a:cs typeface="Verdana" panose="020B0604030504040204" pitchFamily="34" charset="0"/>
              </a:rPr>
              <a:t>RA-LI-BWC-PATHS@pa.gov           </a:t>
            </a:r>
          </a:p>
          <a:p>
            <a:pPr algn="l" eaLnBrk="1" hangingPunct="1"/>
            <a:endParaRPr lang="en-US" altLang="en-US">
              <a:solidFill>
                <a:schemeClr val="tx1"/>
              </a:solidFill>
            </a:endParaRPr>
          </a:p>
        </p:txBody>
      </p:sp>
      <p:sp>
        <p:nvSpPr>
          <p:cNvPr id="27652"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97EB0032-DB8B-455A-84A2-A15E2098CCDA}" type="slidenum">
              <a:rPr lang="en-US" altLang="en-US" sz="1400">
                <a:solidFill>
                  <a:srgbClr val="FFFFFF"/>
                </a:solidFill>
                <a:latin typeface="Verdana" panose="020B0604030504040204" pitchFamily="34" charset="0"/>
              </a:rPr>
              <a:pPr algn="ctr" eaLnBrk="1" hangingPunct="1">
                <a:spcBef>
                  <a:spcPct val="0"/>
                </a:spcBef>
                <a:buFontTx/>
                <a:buNone/>
              </a:pPr>
              <a:t>25</a:t>
            </a:fld>
            <a:endParaRPr lang="en-US" altLang="en-US" sz="1400">
              <a:solidFill>
                <a:srgbClr val="FFFFFF"/>
              </a:solidFill>
              <a:latin typeface="Verdana" panose="020B0604030504040204" pitchFamily="34" charset="0"/>
            </a:endParaRPr>
          </a:p>
        </p:txBody>
      </p:sp>
      <p:sp>
        <p:nvSpPr>
          <p:cNvPr id="276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PPT-009-01</a:t>
            </a:r>
          </a:p>
        </p:txBody>
      </p:sp>
      <p:sp>
        <p:nvSpPr>
          <p:cNvPr id="27654" name="TextBox 1"/>
          <p:cNvSpPr txBox="1">
            <a:spLocks noChangeArrowheads="1"/>
          </p:cNvSpPr>
          <p:nvPr/>
        </p:nvSpPr>
        <p:spPr bwMode="auto">
          <a:xfrm>
            <a:off x="685800" y="4114800"/>
            <a:ext cx="48768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800" b="1">
                <a:latin typeface="Verdana" panose="020B0604030504040204" pitchFamily="34" charset="0"/>
                <a:ea typeface="Verdana" panose="020B0604030504040204" pitchFamily="34" charset="0"/>
                <a:cs typeface="Verdana" panose="020B0604030504040204" pitchFamily="34" charset="0"/>
              </a:rPr>
              <a:t>Like us on Facebook!</a:t>
            </a:r>
            <a:r>
              <a:rPr lang="en-US" altLang="en-US" sz="1800">
                <a:latin typeface="Verdana" panose="020B0604030504040204" pitchFamily="34" charset="0"/>
                <a:ea typeface="Verdana" panose="020B0604030504040204" pitchFamily="34" charset="0"/>
                <a:cs typeface="Verdana" panose="020B0604030504040204" pitchFamily="34" charset="0"/>
              </a:rPr>
              <a:t>  - </a:t>
            </a:r>
            <a:r>
              <a:rPr lang="en-US" altLang="en-US" sz="1800" u="sng">
                <a:latin typeface="Verdana" panose="020B0604030504040204" pitchFamily="34" charset="0"/>
                <a:ea typeface="Verdana" panose="020B0604030504040204" pitchFamily="34" charset="0"/>
                <a:cs typeface="Verdana" panose="020B0604030504040204" pitchFamily="34" charset="0"/>
                <a:hlinkClick r:id="rId3"/>
              </a:rPr>
              <a:t>https://www.facebook.com/BWCPATHS</a:t>
            </a:r>
            <a:endParaRPr lang="en-US" altLang="en-US" sz="180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0"/>
              </a:spcBef>
              <a:buFontTx/>
              <a:buNone/>
            </a:pPr>
            <a:endParaRPr lang="en-US" altLang="en-US" sz="1800">
              <a:latin typeface="Times New Roman" panose="02020603050405020304" pitchFamily="18" charset="0"/>
            </a:endParaRPr>
          </a:p>
        </p:txBody>
      </p:sp>
      <p:pic>
        <p:nvPicPr>
          <p:cNvPr id="27655" name="Picture 6" descr="FaceBook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 y="5038725"/>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6" name="Picture 11" descr="Pennsylvania Flag-2.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562600" y="3733800"/>
            <a:ext cx="3429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Questions</a:t>
            </a:r>
          </a:p>
        </p:txBody>
      </p:sp>
      <p:sp>
        <p:nvSpPr>
          <p:cNvPr id="28675"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CC4C820E-93C0-4667-B785-13D867ACBED9}" type="slidenum">
              <a:rPr lang="en-US" altLang="en-US" sz="1400">
                <a:solidFill>
                  <a:srgbClr val="FFFFFF"/>
                </a:solidFill>
                <a:latin typeface="Verdana" panose="020B0604030504040204" pitchFamily="34" charset="0"/>
              </a:rPr>
              <a:pPr algn="ctr" eaLnBrk="1" hangingPunct="1">
                <a:spcBef>
                  <a:spcPct val="0"/>
                </a:spcBef>
                <a:buFontTx/>
                <a:buNone/>
              </a:pPr>
              <a:t>26</a:t>
            </a:fld>
            <a:endParaRPr lang="en-US" altLang="en-US" sz="1400">
              <a:solidFill>
                <a:srgbClr val="FFFFFF"/>
              </a:solidFill>
              <a:latin typeface="Verdana" panose="020B0604030504040204" pitchFamily="34" charset="0"/>
            </a:endParaRPr>
          </a:p>
        </p:txBody>
      </p:sp>
      <p:sp>
        <p:nvSpPr>
          <p:cNvPr id="28676"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PPT-009-01</a:t>
            </a:r>
          </a:p>
        </p:txBody>
      </p:sp>
      <p:pic>
        <p:nvPicPr>
          <p:cNvPr id="28677" name="Picture 3" descr="C:\Documents and Settings\spakosh\Local Settings\Temporary Internet Files\Content.IE5\3LA1KCIE\MC900282178[1].wm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1600200"/>
            <a:ext cx="3635375"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EAP Considerations</a:t>
            </a:r>
          </a:p>
        </p:txBody>
      </p:sp>
      <p:sp>
        <p:nvSpPr>
          <p:cNvPr id="4099" name="Subtitle 2"/>
          <p:cNvSpPr>
            <a:spLocks noGrp="1"/>
          </p:cNvSpPr>
          <p:nvPr>
            <p:ph type="subTitle" idx="1"/>
          </p:nvPr>
        </p:nvSpPr>
        <p:spPr>
          <a:xfrm>
            <a:off x="609600" y="1295400"/>
            <a:ext cx="7924800" cy="4800600"/>
          </a:xfrm>
        </p:spPr>
        <p:txBody>
          <a:bodyPr/>
          <a:lstStyle/>
          <a:p>
            <a:pPr eaLnBrk="1" hangingPunct="1">
              <a:buFont typeface="Arial" charset="0"/>
              <a:buNone/>
              <a:defRPr/>
            </a:pPr>
            <a:r>
              <a:rPr lang="en-US" altLang="en-US" dirty="0">
                <a:solidFill>
                  <a:schemeClr val="tx1"/>
                </a:solidFill>
              </a:rPr>
              <a:t>Any emergency situation that can affect the operation of your facility such as:</a:t>
            </a:r>
          </a:p>
          <a:p>
            <a:pPr marL="342900" indent="-342900" eaLnBrk="1" hangingPunct="1">
              <a:buFont typeface="Wingdings" panose="05000000000000000000" pitchFamily="2" charset="2"/>
              <a:buChar char="§"/>
              <a:defRPr/>
            </a:pPr>
            <a:r>
              <a:rPr lang="en-US" altLang="en-US" dirty="0">
                <a:solidFill>
                  <a:schemeClr val="tx1"/>
                </a:solidFill>
              </a:rPr>
              <a:t>Tornado</a:t>
            </a:r>
          </a:p>
          <a:p>
            <a:pPr marL="342900" indent="-342900" eaLnBrk="1" hangingPunct="1">
              <a:buFont typeface="Wingdings" panose="05000000000000000000" pitchFamily="2" charset="2"/>
              <a:buChar char="§"/>
              <a:defRPr/>
            </a:pPr>
            <a:r>
              <a:rPr lang="en-US" altLang="en-US" dirty="0">
                <a:solidFill>
                  <a:schemeClr val="tx1"/>
                </a:solidFill>
              </a:rPr>
              <a:t>Hurricane</a:t>
            </a:r>
          </a:p>
          <a:p>
            <a:pPr marL="342900" indent="-342900" eaLnBrk="1" hangingPunct="1">
              <a:buFont typeface="Wingdings" panose="05000000000000000000" pitchFamily="2" charset="2"/>
              <a:buChar char="§"/>
              <a:defRPr/>
            </a:pPr>
            <a:r>
              <a:rPr lang="en-US" altLang="en-US" dirty="0">
                <a:solidFill>
                  <a:schemeClr val="tx1"/>
                </a:solidFill>
              </a:rPr>
              <a:t>Flood </a:t>
            </a:r>
          </a:p>
          <a:p>
            <a:pPr marL="342900" indent="-342900" eaLnBrk="1" hangingPunct="1">
              <a:buFont typeface="Wingdings" panose="05000000000000000000" pitchFamily="2" charset="2"/>
              <a:buChar char="§"/>
              <a:defRPr/>
            </a:pPr>
            <a:r>
              <a:rPr lang="en-US" altLang="en-US" dirty="0">
                <a:solidFill>
                  <a:schemeClr val="tx1"/>
                </a:solidFill>
              </a:rPr>
              <a:t>Security issue (hostages, robberies, etc.)</a:t>
            </a:r>
          </a:p>
          <a:p>
            <a:pPr marL="342900" indent="-342900" eaLnBrk="1" hangingPunct="1">
              <a:buFont typeface="Wingdings" panose="05000000000000000000" pitchFamily="2" charset="2"/>
              <a:buChar char="§"/>
              <a:defRPr/>
            </a:pPr>
            <a:r>
              <a:rPr lang="en-US" altLang="en-US" dirty="0">
                <a:solidFill>
                  <a:schemeClr val="tx1"/>
                </a:solidFill>
              </a:rPr>
              <a:t>Hazardous Materials incident</a:t>
            </a:r>
          </a:p>
          <a:p>
            <a:pPr marL="342900" indent="-342900" eaLnBrk="1" hangingPunct="1">
              <a:buFont typeface="Wingdings" panose="05000000000000000000" pitchFamily="2" charset="2"/>
              <a:buChar char="§"/>
              <a:defRPr/>
            </a:pPr>
            <a:r>
              <a:rPr lang="en-US" altLang="en-US" dirty="0">
                <a:solidFill>
                  <a:schemeClr val="tx1"/>
                </a:solidFill>
              </a:rPr>
              <a:t>Fire</a:t>
            </a:r>
          </a:p>
          <a:p>
            <a:pPr marL="342900" indent="-342900" eaLnBrk="1" hangingPunct="1">
              <a:buFont typeface="Wingdings" panose="05000000000000000000" pitchFamily="2" charset="2"/>
              <a:buChar char="§"/>
              <a:defRPr/>
            </a:pPr>
            <a:r>
              <a:rPr lang="en-US" altLang="en-US" dirty="0">
                <a:solidFill>
                  <a:schemeClr val="tx1"/>
                </a:solidFill>
              </a:rPr>
              <a:t>Building collapse</a:t>
            </a:r>
          </a:p>
          <a:p>
            <a:pPr marL="342900" indent="-342900" eaLnBrk="1" hangingPunct="1">
              <a:buFont typeface="Wingdings" panose="05000000000000000000" pitchFamily="2" charset="2"/>
              <a:buChar char="§"/>
              <a:defRPr/>
            </a:pPr>
            <a:r>
              <a:rPr lang="en-US" altLang="en-US" dirty="0">
                <a:solidFill>
                  <a:schemeClr val="tx1"/>
                </a:solidFill>
              </a:rPr>
              <a:t>Natural gas leak</a:t>
            </a:r>
          </a:p>
          <a:p>
            <a:pPr algn="l" eaLnBrk="1" hangingPunct="1">
              <a:buFont typeface="Arial" charset="0"/>
              <a:buNone/>
              <a:defRPr/>
            </a:pPr>
            <a:endParaRPr lang="en-US" dirty="0">
              <a:solidFill>
                <a:schemeClr val="tx1"/>
              </a:solidFill>
            </a:endParaRPr>
          </a:p>
        </p:txBody>
      </p:sp>
      <p:sp>
        <p:nvSpPr>
          <p:cNvPr id="5124"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FE8DA776-87B6-491C-9301-B760EFA9C7FC}" type="slidenum">
              <a:rPr lang="en-US" altLang="en-US" sz="1400">
                <a:solidFill>
                  <a:srgbClr val="FFFFFF"/>
                </a:solidFill>
                <a:latin typeface="Verdana" panose="020B0604030504040204" pitchFamily="34" charset="0"/>
              </a:rPr>
              <a:pPr algn="ctr" eaLnBrk="1" hangingPunct="1">
                <a:spcBef>
                  <a:spcPct val="0"/>
                </a:spcBef>
                <a:buFontTx/>
                <a:buNone/>
              </a:pPr>
              <a:t>3</a:t>
            </a:fld>
            <a:endParaRPr lang="en-US" altLang="en-US" sz="1400">
              <a:solidFill>
                <a:srgbClr val="FFFFFF"/>
              </a:solidFill>
              <a:latin typeface="Verdana" panose="020B0604030504040204" pitchFamily="34" charset="0"/>
            </a:endParaRPr>
          </a:p>
        </p:txBody>
      </p:sp>
      <p:sp>
        <p:nvSpPr>
          <p:cNvPr id="512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PPT-009-01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Mandatory Elements</a:t>
            </a:r>
          </a:p>
        </p:txBody>
      </p:sp>
      <p:sp>
        <p:nvSpPr>
          <p:cNvPr id="6147" name="Subtitle 2"/>
          <p:cNvSpPr>
            <a:spLocks noGrp="1"/>
          </p:cNvSpPr>
          <p:nvPr>
            <p:ph type="subTitle" idx="1"/>
          </p:nvPr>
        </p:nvSpPr>
        <p:spPr>
          <a:xfrm>
            <a:off x="228600" y="1447800"/>
            <a:ext cx="8610600" cy="4191000"/>
          </a:xfrm>
        </p:spPr>
        <p:txBody>
          <a:bodyPr/>
          <a:lstStyle/>
          <a:p>
            <a:pPr eaLnBrk="1" hangingPunct="1">
              <a:buFont typeface="Arial" charset="0"/>
              <a:buNone/>
              <a:defRPr/>
            </a:pPr>
            <a:r>
              <a:rPr lang="en-US" altLang="en-US" dirty="0">
                <a:solidFill>
                  <a:schemeClr val="tx1"/>
                </a:solidFill>
              </a:rPr>
              <a:t>All EAP’s </a:t>
            </a:r>
            <a:r>
              <a:rPr lang="en-US" altLang="en-US" u="sng" dirty="0">
                <a:solidFill>
                  <a:schemeClr val="tx1"/>
                </a:solidFill>
              </a:rPr>
              <a:t>must</a:t>
            </a:r>
            <a:r>
              <a:rPr lang="en-US" altLang="en-US" dirty="0">
                <a:solidFill>
                  <a:schemeClr val="tx1"/>
                </a:solidFill>
              </a:rPr>
              <a:t> have the following:</a:t>
            </a:r>
          </a:p>
          <a:p>
            <a:pPr algn="l" eaLnBrk="1" hangingPunct="1">
              <a:buFont typeface="Arial" charset="0"/>
              <a:buNone/>
              <a:defRPr/>
            </a:pPr>
            <a:endParaRPr lang="en-US" altLang="en-US" sz="2000" dirty="0">
              <a:solidFill>
                <a:schemeClr val="tx1"/>
              </a:solidFill>
              <a:cs typeface="Times New Roman" pitchFamily="18" charset="0"/>
            </a:endParaRPr>
          </a:p>
          <a:p>
            <a:pPr marL="342900" indent="-342900" algn="l" eaLnBrk="1" hangingPunct="1">
              <a:buFont typeface="Wingdings" panose="05000000000000000000" pitchFamily="2" charset="2"/>
              <a:buChar char="§"/>
              <a:defRPr/>
            </a:pPr>
            <a:r>
              <a:rPr lang="en-US" altLang="en-US" dirty="0">
                <a:solidFill>
                  <a:schemeClr val="tx1"/>
                </a:solidFill>
                <a:cs typeface="Times New Roman" pitchFamily="18" charset="0"/>
              </a:rPr>
              <a:t>Procedures for reporting a fire or other emergency.</a:t>
            </a:r>
          </a:p>
          <a:p>
            <a:pPr marL="342900" indent="-342900" algn="l" eaLnBrk="1" hangingPunct="1">
              <a:buFont typeface="Wingdings" panose="05000000000000000000" pitchFamily="2" charset="2"/>
              <a:buChar char="§"/>
              <a:defRPr/>
            </a:pPr>
            <a:endParaRPr lang="en-US" altLang="en-US" dirty="0">
              <a:solidFill>
                <a:schemeClr val="tx1"/>
              </a:solidFill>
              <a:cs typeface="Times New Roman" pitchFamily="18" charset="0"/>
            </a:endParaRPr>
          </a:p>
          <a:p>
            <a:pPr marL="342900" indent="-342900" algn="l" eaLnBrk="1" hangingPunct="1">
              <a:buFont typeface="Wingdings" panose="05000000000000000000" pitchFamily="2" charset="2"/>
              <a:buChar char="§"/>
              <a:defRPr/>
            </a:pPr>
            <a:r>
              <a:rPr lang="en-US" altLang="en-US" dirty="0">
                <a:solidFill>
                  <a:schemeClr val="tx1"/>
                </a:solidFill>
                <a:cs typeface="Times New Roman" pitchFamily="18" charset="0"/>
              </a:rPr>
              <a:t>Procedures for emergency evacuation, including           the type of evacuation and exit route assignments.</a:t>
            </a:r>
          </a:p>
          <a:p>
            <a:pPr marL="342900" indent="-342900" algn="l" eaLnBrk="1" hangingPunct="1">
              <a:buFont typeface="Wingdings" panose="05000000000000000000" pitchFamily="2" charset="2"/>
              <a:buChar char="§"/>
              <a:defRPr/>
            </a:pPr>
            <a:endParaRPr lang="en-US" altLang="en-US" dirty="0">
              <a:solidFill>
                <a:schemeClr val="tx1"/>
              </a:solidFill>
              <a:cs typeface="Times New Roman" pitchFamily="18" charset="0"/>
            </a:endParaRPr>
          </a:p>
          <a:p>
            <a:pPr marL="342900" indent="-342900" algn="l" eaLnBrk="1" hangingPunct="1">
              <a:buFont typeface="Wingdings" panose="05000000000000000000" pitchFamily="2" charset="2"/>
              <a:buChar char="§"/>
              <a:defRPr/>
            </a:pPr>
            <a:r>
              <a:rPr lang="en-US" altLang="en-US" dirty="0">
                <a:solidFill>
                  <a:schemeClr val="tx1"/>
                </a:solidFill>
                <a:cs typeface="Times New Roman" pitchFamily="18" charset="0"/>
              </a:rPr>
              <a:t>Procedures to be followed by employees who         must remain behind to operate critical plant/facility equipment/operations before they evacuate.</a:t>
            </a:r>
          </a:p>
          <a:p>
            <a:pPr marL="342900" indent="-342900" algn="l" eaLnBrk="1" hangingPunct="1">
              <a:buFont typeface="Wingdings" panose="05000000000000000000" pitchFamily="2" charset="2"/>
              <a:buChar char="§"/>
              <a:defRPr/>
            </a:pPr>
            <a:endParaRPr lang="en-US" altLang="en-US" dirty="0">
              <a:solidFill>
                <a:schemeClr val="tx1"/>
              </a:solidFill>
            </a:endParaRPr>
          </a:p>
        </p:txBody>
      </p:sp>
      <p:sp>
        <p:nvSpPr>
          <p:cNvPr id="6148"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99447070-B705-4376-B337-174CDB4493D7}" type="slidenum">
              <a:rPr lang="en-US" altLang="en-US" sz="1400">
                <a:solidFill>
                  <a:srgbClr val="FFFFFF"/>
                </a:solidFill>
                <a:latin typeface="Verdana" panose="020B0604030504040204" pitchFamily="34" charset="0"/>
              </a:rPr>
              <a:pPr algn="ctr" eaLnBrk="1" hangingPunct="1">
                <a:spcBef>
                  <a:spcPct val="0"/>
                </a:spcBef>
                <a:buFontTx/>
                <a:buNone/>
              </a:pPr>
              <a:t>4</a:t>
            </a:fld>
            <a:endParaRPr lang="en-US" altLang="en-US" sz="1400">
              <a:solidFill>
                <a:srgbClr val="FFFFFF"/>
              </a:solidFill>
              <a:latin typeface="Verdana" panose="020B0604030504040204" pitchFamily="34" charset="0"/>
            </a:endParaRPr>
          </a:p>
        </p:txBody>
      </p:sp>
      <p:sp>
        <p:nvSpPr>
          <p:cNvPr id="614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PPT-009-01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Mandatory Elements</a:t>
            </a:r>
          </a:p>
        </p:txBody>
      </p:sp>
      <p:sp>
        <p:nvSpPr>
          <p:cNvPr id="7171" name="Subtitle 2"/>
          <p:cNvSpPr>
            <a:spLocks noGrp="1"/>
          </p:cNvSpPr>
          <p:nvPr>
            <p:ph type="subTitle" idx="1"/>
          </p:nvPr>
        </p:nvSpPr>
        <p:spPr>
          <a:xfrm>
            <a:off x="609600" y="1524000"/>
            <a:ext cx="7924800" cy="4343400"/>
          </a:xfrm>
        </p:spPr>
        <p:txBody>
          <a:bodyPr/>
          <a:lstStyle/>
          <a:p>
            <a:pPr marL="342900" indent="-342900" algn="l" eaLnBrk="1" hangingPunct="1">
              <a:buFont typeface="Wingdings" panose="05000000000000000000" pitchFamily="2" charset="2"/>
              <a:buChar char="§"/>
              <a:defRPr/>
            </a:pPr>
            <a:r>
              <a:rPr lang="en-US" altLang="en-US" dirty="0">
                <a:solidFill>
                  <a:schemeClr val="tx1"/>
                </a:solidFill>
                <a:cs typeface="Times New Roman" pitchFamily="18" charset="0"/>
              </a:rPr>
              <a:t>Procedures to account for all employees after evacuation.</a:t>
            </a:r>
          </a:p>
          <a:p>
            <a:pPr algn="l" eaLnBrk="1" hangingPunct="1">
              <a:buFont typeface="Arial" charset="0"/>
              <a:buNone/>
              <a:defRPr/>
            </a:pPr>
            <a:endParaRPr lang="en-US" altLang="en-US" dirty="0">
              <a:solidFill>
                <a:schemeClr val="tx1"/>
              </a:solidFill>
              <a:cs typeface="Times New Roman" pitchFamily="18" charset="0"/>
            </a:endParaRPr>
          </a:p>
          <a:p>
            <a:pPr marL="342900" indent="-342900" algn="l" eaLnBrk="1" hangingPunct="1">
              <a:buFont typeface="Wingdings" panose="05000000000000000000" pitchFamily="2" charset="2"/>
              <a:buChar char="§"/>
              <a:defRPr/>
            </a:pPr>
            <a:r>
              <a:rPr lang="en-US" altLang="en-US" dirty="0">
                <a:solidFill>
                  <a:schemeClr val="tx1"/>
                </a:solidFill>
                <a:cs typeface="Times New Roman" pitchFamily="18" charset="0"/>
              </a:rPr>
              <a:t>Procedures to be followed by employees performing rescue or medical duties.</a:t>
            </a:r>
          </a:p>
          <a:p>
            <a:pPr algn="l" eaLnBrk="1" hangingPunct="1">
              <a:buFont typeface="Arial" charset="0"/>
              <a:buNone/>
              <a:defRPr/>
            </a:pPr>
            <a:endParaRPr lang="en-US" altLang="en-US" dirty="0">
              <a:solidFill>
                <a:schemeClr val="tx1"/>
              </a:solidFill>
              <a:cs typeface="Times New Roman" pitchFamily="18" charset="0"/>
            </a:endParaRPr>
          </a:p>
          <a:p>
            <a:pPr marL="342900" indent="-342900" algn="l" eaLnBrk="1" hangingPunct="1">
              <a:buFont typeface="Wingdings" panose="05000000000000000000" pitchFamily="2" charset="2"/>
              <a:buChar char="§"/>
              <a:defRPr/>
            </a:pPr>
            <a:r>
              <a:rPr lang="en-US" altLang="en-US" dirty="0">
                <a:solidFill>
                  <a:schemeClr val="tx1"/>
                </a:solidFill>
                <a:cs typeface="Times New Roman" pitchFamily="18" charset="0"/>
              </a:rPr>
              <a:t>Name and job title of every employee who  may be contacted by employees needing more information about the plan or an explanation of their duties under the plan.</a:t>
            </a:r>
          </a:p>
          <a:p>
            <a:pPr algn="l" eaLnBrk="1" hangingPunct="1">
              <a:buFont typeface="Arial" charset="0"/>
              <a:buNone/>
              <a:defRPr/>
            </a:pPr>
            <a:endParaRPr lang="en-US" altLang="en-US" dirty="0">
              <a:solidFill>
                <a:schemeClr val="tx1"/>
              </a:solidFill>
            </a:endParaRPr>
          </a:p>
        </p:txBody>
      </p:sp>
      <p:sp>
        <p:nvSpPr>
          <p:cNvPr id="7172"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DEA5B689-85BA-481B-A19D-2B4D83A40EF7}" type="slidenum">
              <a:rPr lang="en-US" altLang="en-US" sz="1400">
                <a:solidFill>
                  <a:srgbClr val="FFFFFF"/>
                </a:solidFill>
                <a:latin typeface="Verdana" panose="020B0604030504040204" pitchFamily="34" charset="0"/>
              </a:rPr>
              <a:pPr algn="ctr" eaLnBrk="1" hangingPunct="1">
                <a:spcBef>
                  <a:spcPct val="0"/>
                </a:spcBef>
                <a:buFontTx/>
                <a:buNone/>
              </a:pPr>
              <a:t>5</a:t>
            </a:fld>
            <a:endParaRPr lang="en-US" altLang="en-US" sz="1400">
              <a:solidFill>
                <a:srgbClr val="FFFFFF"/>
              </a:solidFill>
              <a:latin typeface="Verdana" panose="020B0604030504040204" pitchFamily="34" charset="0"/>
            </a:endParaRPr>
          </a:p>
        </p:txBody>
      </p:sp>
      <p:sp>
        <p:nvSpPr>
          <p:cNvPr id="717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PPT-009-01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Means of Egress</a:t>
            </a:r>
          </a:p>
        </p:txBody>
      </p:sp>
      <p:sp>
        <p:nvSpPr>
          <p:cNvPr id="8195"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FB9DA0E7-D10E-4488-B7BD-C23059F2934D}" type="slidenum">
              <a:rPr lang="en-US" altLang="en-US" sz="1400">
                <a:solidFill>
                  <a:srgbClr val="FFFFFF"/>
                </a:solidFill>
                <a:latin typeface="Verdana" panose="020B0604030504040204" pitchFamily="34" charset="0"/>
              </a:rPr>
              <a:pPr algn="ctr" eaLnBrk="1" hangingPunct="1">
                <a:spcBef>
                  <a:spcPct val="0"/>
                </a:spcBef>
                <a:buFontTx/>
                <a:buNone/>
              </a:pPr>
              <a:t>6</a:t>
            </a:fld>
            <a:endParaRPr lang="en-US" altLang="en-US" sz="1400">
              <a:solidFill>
                <a:srgbClr val="FFFFFF"/>
              </a:solidFill>
              <a:latin typeface="Verdana" panose="020B0604030504040204" pitchFamily="34" charset="0"/>
            </a:endParaRPr>
          </a:p>
        </p:txBody>
      </p:sp>
      <p:sp>
        <p:nvSpPr>
          <p:cNvPr id="8196"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PPT-009-01</a:t>
            </a:r>
          </a:p>
        </p:txBody>
      </p:sp>
      <p:pic>
        <p:nvPicPr>
          <p:cNvPr id="8197" name="Content Placeholder 7" descr="Gratz College Safety Inspection 005.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1441450"/>
            <a:ext cx="5562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a:spLocks noChangeArrowheads="1"/>
          </p:cNvSpPr>
          <p:nvPr/>
        </p:nvSpPr>
        <p:spPr bwMode="auto">
          <a:xfrm>
            <a:off x="533400" y="2286000"/>
            <a:ext cx="8382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600">
                <a:latin typeface="Verdana" panose="020B0604030504040204" pitchFamily="34" charset="0"/>
              </a:rPr>
              <a:t>Any safety issues here?</a:t>
            </a:r>
          </a:p>
        </p:txBody>
      </p:sp>
      <p:sp>
        <p:nvSpPr>
          <p:cNvPr id="4" name="TextBox 3"/>
          <p:cNvSpPr txBox="1">
            <a:spLocks noChangeArrowheads="1"/>
          </p:cNvSpPr>
          <p:nvPr/>
        </p:nvSpPr>
        <p:spPr bwMode="auto">
          <a:xfrm>
            <a:off x="7239000" y="2824163"/>
            <a:ext cx="17526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600">
                <a:latin typeface="Verdana" panose="020B0604030504040204" pitchFamily="34" charset="0"/>
              </a:rPr>
              <a:t>Yes! Exit access obstructed by miscellaneous storage.</a:t>
            </a:r>
          </a:p>
          <a:p>
            <a:pPr eaLnBrk="1" hangingPunct="1">
              <a:spcBef>
                <a:spcPct val="0"/>
              </a:spcBef>
              <a:buFontTx/>
              <a:buNone/>
            </a:pPr>
            <a:endParaRPr lang="en-US" altLang="en-US" sz="18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Means of Egress</a:t>
            </a:r>
          </a:p>
        </p:txBody>
      </p:sp>
      <p:sp>
        <p:nvSpPr>
          <p:cNvPr id="9219" name="Subtitle 2"/>
          <p:cNvSpPr>
            <a:spLocks noGrp="1"/>
          </p:cNvSpPr>
          <p:nvPr>
            <p:ph type="subTitle" idx="1"/>
          </p:nvPr>
        </p:nvSpPr>
        <p:spPr>
          <a:xfrm>
            <a:off x="762000" y="1295400"/>
            <a:ext cx="7924800" cy="4800600"/>
          </a:xfrm>
        </p:spPr>
        <p:txBody>
          <a:bodyPr/>
          <a:lstStyle/>
          <a:p>
            <a:pPr algn="l" eaLnBrk="1" hangingPunct="1">
              <a:buFont typeface="Arial" charset="0"/>
              <a:buNone/>
              <a:defRPr/>
            </a:pPr>
            <a:r>
              <a:rPr lang="en-US" altLang="en-US" b="1" dirty="0">
                <a:solidFill>
                  <a:schemeClr val="tx1"/>
                </a:solidFill>
                <a:latin typeface="Times New Roman" pitchFamily="18" charset="0"/>
              </a:rPr>
              <a:t> </a:t>
            </a:r>
            <a:r>
              <a:rPr lang="en-US" altLang="en-US" dirty="0">
                <a:solidFill>
                  <a:schemeClr val="tx1"/>
                </a:solidFill>
              </a:rPr>
              <a:t>A continuous and </a:t>
            </a:r>
            <a:r>
              <a:rPr lang="en-US" altLang="en-US" u="sng" dirty="0">
                <a:solidFill>
                  <a:schemeClr val="tx1"/>
                </a:solidFill>
              </a:rPr>
              <a:t>unobstructed</a:t>
            </a:r>
            <a:r>
              <a:rPr lang="en-US" altLang="en-US" dirty="0">
                <a:solidFill>
                  <a:schemeClr val="tx1"/>
                </a:solidFill>
              </a:rPr>
              <a:t> way of exit consisting of three parts:</a:t>
            </a:r>
          </a:p>
          <a:p>
            <a:pPr algn="l" eaLnBrk="1" hangingPunct="1">
              <a:buFont typeface="Arial" charset="0"/>
              <a:buNone/>
              <a:defRPr/>
            </a:pPr>
            <a:endParaRPr lang="en-US" altLang="en-US" dirty="0">
              <a:solidFill>
                <a:schemeClr val="tx1"/>
              </a:solidFill>
            </a:endParaRPr>
          </a:p>
          <a:p>
            <a:pPr marL="342900" indent="-342900" algn="l" eaLnBrk="1" hangingPunct="1">
              <a:buFont typeface="Wingdings" panose="05000000000000000000" pitchFamily="2" charset="2"/>
              <a:buChar char="§"/>
              <a:defRPr/>
            </a:pPr>
            <a:r>
              <a:rPr lang="en-US" altLang="en-US" dirty="0">
                <a:solidFill>
                  <a:schemeClr val="tx1"/>
                </a:solidFill>
              </a:rPr>
              <a:t>The pathway to the exit (access). </a:t>
            </a:r>
          </a:p>
          <a:p>
            <a:pPr algn="l" eaLnBrk="1" hangingPunct="1">
              <a:buFont typeface="Arial" charset="0"/>
              <a:buNone/>
              <a:defRPr/>
            </a:pPr>
            <a:endParaRPr lang="en-US" altLang="en-US" dirty="0">
              <a:solidFill>
                <a:schemeClr val="tx1"/>
              </a:solidFill>
            </a:endParaRPr>
          </a:p>
          <a:p>
            <a:pPr marL="342900" indent="-342900" algn="l" eaLnBrk="1" hangingPunct="1">
              <a:buFont typeface="Wingdings" panose="05000000000000000000" pitchFamily="2" charset="2"/>
              <a:buChar char="§"/>
              <a:defRPr/>
            </a:pPr>
            <a:r>
              <a:rPr lang="en-US" altLang="en-US" dirty="0">
                <a:solidFill>
                  <a:schemeClr val="tx1"/>
                </a:solidFill>
              </a:rPr>
              <a:t>The exit itself.</a:t>
            </a:r>
          </a:p>
          <a:p>
            <a:pPr algn="l" eaLnBrk="1" hangingPunct="1">
              <a:buFont typeface="Arial" charset="0"/>
              <a:buNone/>
              <a:defRPr/>
            </a:pPr>
            <a:endParaRPr lang="en-US" altLang="en-US" dirty="0">
              <a:solidFill>
                <a:schemeClr val="tx1"/>
              </a:solidFill>
            </a:endParaRPr>
          </a:p>
          <a:p>
            <a:pPr marL="342900" indent="-342900" algn="l" eaLnBrk="1" hangingPunct="1">
              <a:buFont typeface="Wingdings" panose="05000000000000000000" pitchFamily="2" charset="2"/>
              <a:buChar char="§"/>
              <a:defRPr/>
            </a:pPr>
            <a:r>
              <a:rPr lang="en-US" altLang="en-US" dirty="0">
                <a:solidFill>
                  <a:schemeClr val="tx1"/>
                </a:solidFill>
                <a:cs typeface="Times New Roman" pitchFamily="18" charset="0"/>
              </a:rPr>
              <a:t>The pathway from the exit (discharge).</a:t>
            </a:r>
          </a:p>
          <a:p>
            <a:pPr algn="l" eaLnBrk="1" hangingPunct="1">
              <a:buFont typeface="Arial" charset="0"/>
              <a:buNone/>
              <a:defRPr/>
            </a:pPr>
            <a:endParaRPr lang="en-US" altLang="en-US" dirty="0">
              <a:solidFill>
                <a:schemeClr val="tx1"/>
              </a:solidFill>
              <a:cs typeface="Times New Roman" pitchFamily="18" charset="0"/>
            </a:endParaRPr>
          </a:p>
          <a:p>
            <a:pPr algn="l" eaLnBrk="1" hangingPunct="1">
              <a:buFont typeface="Arial" charset="0"/>
              <a:buNone/>
              <a:defRPr/>
            </a:pPr>
            <a:r>
              <a:rPr lang="en-US" altLang="en-US" i="1" dirty="0">
                <a:solidFill>
                  <a:schemeClr val="tx1"/>
                </a:solidFill>
                <a:cs typeface="Times New Roman" pitchFamily="18" charset="0"/>
              </a:rPr>
              <a:t>Includes both horizontal and vertical ways of travel</a:t>
            </a:r>
            <a:r>
              <a:rPr lang="en-US" altLang="en-US" dirty="0">
                <a:solidFill>
                  <a:schemeClr val="tx1"/>
                </a:solidFill>
                <a:cs typeface="Times New Roman" pitchFamily="18" charset="0"/>
              </a:rPr>
              <a:t>.</a:t>
            </a:r>
            <a:endParaRPr lang="en-US" altLang="en-US" dirty="0">
              <a:solidFill>
                <a:schemeClr val="tx1"/>
              </a:solidFill>
            </a:endParaRPr>
          </a:p>
        </p:txBody>
      </p:sp>
      <p:sp>
        <p:nvSpPr>
          <p:cNvPr id="9220"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2AD71F45-C68C-4CA8-9DA8-5A75804357FF}" type="slidenum">
              <a:rPr lang="en-US" altLang="en-US" sz="1400">
                <a:solidFill>
                  <a:srgbClr val="FFFFFF"/>
                </a:solidFill>
                <a:latin typeface="Verdana" panose="020B0604030504040204" pitchFamily="34" charset="0"/>
              </a:rPr>
              <a:pPr algn="ctr" eaLnBrk="1" hangingPunct="1">
                <a:spcBef>
                  <a:spcPct val="0"/>
                </a:spcBef>
                <a:buFontTx/>
                <a:buNone/>
              </a:pPr>
              <a:t>7</a:t>
            </a:fld>
            <a:endParaRPr lang="en-US" altLang="en-US" sz="1400">
              <a:solidFill>
                <a:srgbClr val="FFFFFF"/>
              </a:solidFill>
              <a:latin typeface="Verdana" panose="020B0604030504040204" pitchFamily="34" charset="0"/>
            </a:endParaRPr>
          </a:p>
        </p:txBody>
      </p:sp>
      <p:sp>
        <p:nvSpPr>
          <p:cNvPr id="9221"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PPT-009-01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Exits</a:t>
            </a:r>
          </a:p>
        </p:txBody>
      </p:sp>
      <p:sp>
        <p:nvSpPr>
          <p:cNvPr id="10243" name="Subtitle 2"/>
          <p:cNvSpPr>
            <a:spLocks noGrp="1"/>
          </p:cNvSpPr>
          <p:nvPr>
            <p:ph type="subTitle" idx="1"/>
          </p:nvPr>
        </p:nvSpPr>
        <p:spPr>
          <a:xfrm>
            <a:off x="609600" y="2667000"/>
            <a:ext cx="7924800" cy="3200400"/>
          </a:xfrm>
        </p:spPr>
        <p:txBody>
          <a:bodyPr/>
          <a:lstStyle/>
          <a:p>
            <a:pPr algn="l" eaLnBrk="1" hangingPunct="1"/>
            <a:r>
              <a:rPr lang="en-US" altLang="en-US">
                <a:solidFill>
                  <a:schemeClr val="tx1"/>
                </a:solidFill>
              </a:rPr>
              <a:t>Exits must be marked by a readily visible sign.  </a:t>
            </a:r>
          </a:p>
          <a:p>
            <a:pPr algn="l" eaLnBrk="1" hangingPunct="1"/>
            <a:endParaRPr lang="en-US" altLang="en-US">
              <a:solidFill>
                <a:schemeClr val="tx1"/>
              </a:solidFill>
            </a:endParaRPr>
          </a:p>
          <a:p>
            <a:pPr algn="l" eaLnBrk="1" hangingPunct="1"/>
            <a:r>
              <a:rPr lang="en-US" altLang="en-US">
                <a:solidFill>
                  <a:schemeClr val="tx1"/>
                </a:solidFill>
              </a:rPr>
              <a:t>Every exit sign must be distinctive and easily           identifiable.</a:t>
            </a:r>
          </a:p>
          <a:p>
            <a:pPr algn="l" eaLnBrk="1" hangingPunct="1"/>
            <a:endParaRPr lang="en-US" altLang="en-US">
              <a:solidFill>
                <a:schemeClr val="tx1"/>
              </a:solidFill>
            </a:endParaRPr>
          </a:p>
          <a:p>
            <a:pPr algn="l" eaLnBrk="1" hangingPunct="1"/>
            <a:r>
              <a:rPr lang="en-US" altLang="en-US">
                <a:solidFill>
                  <a:schemeClr val="tx1"/>
                </a:solidFill>
              </a:rPr>
              <a:t>Any doors, passageways, or stairways which are not exits must be marked as “NOT AN EXIT”.</a:t>
            </a:r>
          </a:p>
          <a:p>
            <a:pPr algn="l" eaLnBrk="1" hangingPunct="1"/>
            <a:endParaRPr lang="en-US" altLang="en-US">
              <a:solidFill>
                <a:schemeClr val="tx1"/>
              </a:solidFill>
            </a:endParaRPr>
          </a:p>
        </p:txBody>
      </p:sp>
      <p:sp>
        <p:nvSpPr>
          <p:cNvPr id="10244"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97A4CFE3-B97B-4E3E-93F4-A445834E6947}" type="slidenum">
              <a:rPr lang="en-US" altLang="en-US" sz="1400">
                <a:solidFill>
                  <a:srgbClr val="FFFFFF"/>
                </a:solidFill>
                <a:latin typeface="Verdana" panose="020B0604030504040204" pitchFamily="34" charset="0"/>
              </a:rPr>
              <a:pPr algn="ctr" eaLnBrk="1" hangingPunct="1">
                <a:spcBef>
                  <a:spcPct val="0"/>
                </a:spcBef>
                <a:buFontTx/>
                <a:buNone/>
              </a:pPr>
              <a:t>8</a:t>
            </a:fld>
            <a:endParaRPr lang="en-US" altLang="en-US" sz="1400">
              <a:solidFill>
                <a:srgbClr val="FFFFFF"/>
              </a:solidFill>
              <a:latin typeface="Verdana" panose="020B0604030504040204" pitchFamily="34" charset="0"/>
            </a:endParaRPr>
          </a:p>
        </p:txBody>
      </p:sp>
      <p:sp>
        <p:nvSpPr>
          <p:cNvPr id="1024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PPT-009-01</a:t>
            </a:r>
          </a:p>
        </p:txBody>
      </p:sp>
      <p:pic>
        <p:nvPicPr>
          <p:cNvPr id="10246" name="Picture 4" descr="EXIT Sig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1295400"/>
            <a:ext cx="1371600"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a:xfrm>
            <a:off x="457200" y="381000"/>
            <a:ext cx="5334000" cy="533400"/>
          </a:xfrm>
        </p:spPr>
        <p:txBody>
          <a:bodyPr/>
          <a:lstStyle/>
          <a:p>
            <a:pPr eaLnBrk="1" hangingPunct="1"/>
            <a:r>
              <a:rPr lang="en-US" altLang="en-US" sz="2800">
                <a:solidFill>
                  <a:schemeClr val="bg1"/>
                </a:solidFill>
                <a:latin typeface="Verdana" panose="020B0604030504040204" pitchFamily="34" charset="0"/>
              </a:rPr>
              <a:t>Exits</a:t>
            </a:r>
          </a:p>
        </p:txBody>
      </p:sp>
      <p:sp>
        <p:nvSpPr>
          <p:cNvPr id="11267" name="Subtitle 2"/>
          <p:cNvSpPr>
            <a:spLocks noGrp="1"/>
          </p:cNvSpPr>
          <p:nvPr>
            <p:ph type="subTitle" idx="1"/>
          </p:nvPr>
        </p:nvSpPr>
        <p:spPr>
          <a:xfrm>
            <a:off x="609600" y="1295400"/>
            <a:ext cx="7924800" cy="4800600"/>
          </a:xfrm>
        </p:spPr>
        <p:txBody>
          <a:bodyPr/>
          <a:lstStyle/>
          <a:p>
            <a:pPr marL="342900" indent="-342900" algn="l" eaLnBrk="1" hangingPunct="1">
              <a:buFont typeface="Wingdings" pitchFamily="2" charset="2"/>
              <a:buChar char="§"/>
              <a:defRPr/>
            </a:pPr>
            <a:r>
              <a:rPr lang="en-US" altLang="en-US" dirty="0">
                <a:solidFill>
                  <a:schemeClr val="tx1"/>
                </a:solidFill>
              </a:rPr>
              <a:t>Exits should not be blocked/obstructed at any time.</a:t>
            </a:r>
          </a:p>
          <a:p>
            <a:pPr marL="342900" indent="-342900" algn="l" eaLnBrk="1" hangingPunct="1">
              <a:buFont typeface="Wingdings" pitchFamily="2" charset="2"/>
              <a:buChar char="§"/>
              <a:defRPr/>
            </a:pPr>
            <a:endParaRPr lang="en-US" altLang="en-US" dirty="0">
              <a:solidFill>
                <a:schemeClr val="tx1"/>
              </a:solidFill>
            </a:endParaRPr>
          </a:p>
          <a:p>
            <a:pPr marL="342900" indent="-342900" algn="l" eaLnBrk="1" hangingPunct="1">
              <a:buFont typeface="Wingdings" pitchFamily="2" charset="2"/>
              <a:buChar char="§"/>
              <a:defRPr/>
            </a:pPr>
            <a:r>
              <a:rPr lang="en-US" altLang="en-US" dirty="0">
                <a:solidFill>
                  <a:schemeClr val="tx1"/>
                </a:solidFill>
              </a:rPr>
              <a:t>Exits should not be chained shut, locked, or have any devices applied  that make exiting difficult.</a:t>
            </a:r>
          </a:p>
          <a:p>
            <a:pPr marL="342900" indent="-342900" algn="l" eaLnBrk="1" hangingPunct="1">
              <a:buFont typeface="Wingdings" pitchFamily="2" charset="2"/>
              <a:buChar char="§"/>
              <a:defRPr/>
            </a:pPr>
            <a:endParaRPr lang="en-US" altLang="en-US" dirty="0">
              <a:solidFill>
                <a:schemeClr val="tx1"/>
              </a:solidFill>
            </a:endParaRPr>
          </a:p>
          <a:p>
            <a:pPr marL="342900" indent="-342900" algn="l" eaLnBrk="1" hangingPunct="1">
              <a:buFont typeface="Wingdings" pitchFamily="2" charset="2"/>
              <a:buChar char="§"/>
              <a:defRPr/>
            </a:pPr>
            <a:r>
              <a:rPr lang="en-US" altLang="en-US" dirty="0">
                <a:solidFill>
                  <a:schemeClr val="tx1"/>
                </a:solidFill>
              </a:rPr>
              <a:t>Exit areas should be well-lit.</a:t>
            </a:r>
          </a:p>
          <a:p>
            <a:pPr marL="342900" indent="-342900" algn="l" eaLnBrk="1" hangingPunct="1">
              <a:buFont typeface="Wingdings" pitchFamily="2" charset="2"/>
              <a:buChar char="§"/>
              <a:defRPr/>
            </a:pPr>
            <a:endParaRPr lang="en-US" altLang="en-US" dirty="0">
              <a:solidFill>
                <a:schemeClr val="tx1"/>
              </a:solidFill>
            </a:endParaRPr>
          </a:p>
          <a:p>
            <a:pPr marL="342900" indent="-342900" algn="l" eaLnBrk="1" hangingPunct="1">
              <a:buFont typeface="Wingdings" pitchFamily="2" charset="2"/>
              <a:buChar char="§"/>
              <a:defRPr/>
            </a:pPr>
            <a:r>
              <a:rPr lang="en-US" altLang="en-US" dirty="0">
                <a:solidFill>
                  <a:schemeClr val="tx1"/>
                </a:solidFill>
              </a:rPr>
              <a:t>Exit doors should be regularly maintained so they are easily operable.</a:t>
            </a:r>
          </a:p>
          <a:p>
            <a:pPr algn="l" eaLnBrk="1" hangingPunct="1">
              <a:buFont typeface="Arial" charset="0"/>
              <a:buNone/>
              <a:defRPr/>
            </a:pPr>
            <a:endParaRPr lang="en-US" altLang="en-US" dirty="0">
              <a:solidFill>
                <a:schemeClr val="tx1"/>
              </a:solidFill>
            </a:endParaRPr>
          </a:p>
        </p:txBody>
      </p:sp>
      <p:sp>
        <p:nvSpPr>
          <p:cNvPr id="11268" name="Slide Number Placeholder 3"/>
          <p:cNvSpPr>
            <a:spLocks noGrp="1"/>
          </p:cNvSpPr>
          <p:nvPr>
            <p:ph type="sldNum" sz="quarter" idx="12"/>
          </p:nvPr>
        </p:nvSpPr>
        <p:spPr bwMode="auto">
          <a:xfrm>
            <a:off x="7620000" y="6356350"/>
            <a:ext cx="10668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fld id="{A1F1D99A-7BB8-4054-8E46-149115AF21DF}" type="slidenum">
              <a:rPr lang="en-US" altLang="en-US" sz="1400">
                <a:solidFill>
                  <a:srgbClr val="FFFFFF"/>
                </a:solidFill>
                <a:latin typeface="Verdana" panose="020B0604030504040204" pitchFamily="34" charset="0"/>
              </a:rPr>
              <a:pPr algn="ctr" eaLnBrk="1" hangingPunct="1">
                <a:spcBef>
                  <a:spcPct val="0"/>
                </a:spcBef>
                <a:buFontTx/>
                <a:buNone/>
              </a:pPr>
              <a:t>9</a:t>
            </a:fld>
            <a:endParaRPr lang="en-US" altLang="en-US" sz="1400">
              <a:solidFill>
                <a:srgbClr val="FFFFFF"/>
              </a:solidFill>
              <a:latin typeface="Verdana" panose="020B0604030504040204" pitchFamily="34" charset="0"/>
            </a:endParaRPr>
          </a:p>
        </p:txBody>
      </p:sp>
      <p:sp>
        <p:nvSpPr>
          <p:cNvPr id="1126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1400">
                <a:solidFill>
                  <a:srgbClr val="FFFFFF"/>
                </a:solidFill>
                <a:latin typeface="Verdana" panose="020B0604030504040204" pitchFamily="34" charset="0"/>
              </a:rPr>
              <a:t>PPT-009-01</a:t>
            </a:r>
          </a:p>
        </p:txBody>
      </p:sp>
    </p:spTree>
  </p:cSld>
  <p:clrMapOvr>
    <a:masterClrMapping/>
  </p:clrMapOvr>
</p:sld>
</file>

<file path=ppt/theme/theme1.xml><?xml version="1.0" encoding="utf-8"?>
<a:theme xmlns:a="http://schemas.openxmlformats.org/drawingml/2006/main" name="new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41A3993B2E1CC498A25DCA832B2B68B" ma:contentTypeVersion="1" ma:contentTypeDescription="Create a new document." ma:contentTypeScope="" ma:versionID="fa155b35a1366181471372b90637fa4f">
  <xsd:schema xmlns:xsd="http://www.w3.org/2001/XMLSchema" xmlns:xs="http://www.w3.org/2001/XMLSchema" xmlns:p="http://schemas.microsoft.com/office/2006/metadata/properties" xmlns:ns1="http://schemas.microsoft.com/sharepoint/v3" targetNamespace="http://schemas.microsoft.com/office/2006/metadata/properties" ma:root="true" ma:fieldsID="dd024c9e117fc9e5fa023bfcd8efcd7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C23C2D0-284B-47BA-B96B-B29DF2617A29}"/>
</file>

<file path=customXml/itemProps2.xml><?xml version="1.0" encoding="utf-8"?>
<ds:datastoreItem xmlns:ds="http://schemas.openxmlformats.org/officeDocument/2006/customXml" ds:itemID="{3D45B679-6915-46FC-BAEB-350366B5230F}"/>
</file>

<file path=customXml/itemProps3.xml><?xml version="1.0" encoding="utf-8"?>
<ds:datastoreItem xmlns:ds="http://schemas.openxmlformats.org/officeDocument/2006/customXml" ds:itemID="{77B203B5-4812-4396-A2D8-3B355DD17AB1}"/>
</file>

<file path=docProps/app.xml><?xml version="1.0" encoding="utf-8"?>
<Properties xmlns="http://schemas.openxmlformats.org/officeDocument/2006/extended-properties" xmlns:vt="http://schemas.openxmlformats.org/officeDocument/2006/docPropsVTypes">
  <Template>L&amp;I Template</Template>
  <TotalTime>4342</TotalTime>
  <Words>2611</Words>
  <Application>Microsoft Office PowerPoint</Application>
  <PresentationFormat>On-screen Show (4:3)</PresentationFormat>
  <Paragraphs>325</Paragraphs>
  <Slides>26</Slides>
  <Notes>26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4" baseType="lpstr">
      <vt:lpstr>Times New Roman</vt:lpstr>
      <vt:lpstr>Arial</vt:lpstr>
      <vt:lpstr>Calibri</vt:lpstr>
      <vt:lpstr>Arial Narrow</vt:lpstr>
      <vt:lpstr>Verdana</vt:lpstr>
      <vt:lpstr>Wingdings</vt:lpstr>
      <vt:lpstr>new ppt template</vt:lpstr>
      <vt:lpstr>Adobe Acrobat Document</vt:lpstr>
      <vt:lpstr>Emergency Action Plans</vt:lpstr>
      <vt:lpstr>What are EAPs?</vt:lpstr>
      <vt:lpstr>EAP Considerations</vt:lpstr>
      <vt:lpstr>Mandatory Elements</vt:lpstr>
      <vt:lpstr>Mandatory Elements</vt:lpstr>
      <vt:lpstr>Means of Egress</vt:lpstr>
      <vt:lpstr>Means of Egress</vt:lpstr>
      <vt:lpstr>Exits</vt:lpstr>
      <vt:lpstr>Exits</vt:lpstr>
      <vt:lpstr>Developing an EAP</vt:lpstr>
      <vt:lpstr>Developing an EAP</vt:lpstr>
      <vt:lpstr>Developing an EAP</vt:lpstr>
      <vt:lpstr>Suggestions for EAPs</vt:lpstr>
      <vt:lpstr>EAPs-Planning Process</vt:lpstr>
      <vt:lpstr>EAPs-Planning Process</vt:lpstr>
      <vt:lpstr>EAPs-Planning Process</vt:lpstr>
      <vt:lpstr>EAPs-Planning Process</vt:lpstr>
      <vt:lpstr>Evacuation Plans</vt:lpstr>
      <vt:lpstr>Sample Evacuation Map</vt:lpstr>
      <vt:lpstr>Other EAP Parts</vt:lpstr>
      <vt:lpstr>Fire - Classes</vt:lpstr>
      <vt:lpstr>Fire Prevention Plan</vt:lpstr>
      <vt:lpstr>Good EAPs</vt:lpstr>
      <vt:lpstr>EAPs - Review</vt:lpstr>
      <vt:lpstr>Contact Information</vt:lpstr>
      <vt:lpstr>Questions</vt:lpstr>
    </vt:vector>
  </TitlesOfParts>
  <Company>DAPS CA Program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Sadagursky</dc:creator>
  <dc:description>Designed by Linda Adams</dc:description>
  <cp:lastModifiedBy>Tanyia Miller</cp:lastModifiedBy>
  <cp:revision>210</cp:revision>
  <dcterms:created xsi:type="dcterms:W3CDTF">2002-01-22T12:13:28Z</dcterms:created>
  <dcterms:modified xsi:type="dcterms:W3CDTF">2017-03-07T17:57:33Z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0x010100D41A3993B2E1CC498A25DCA832B2B68B</vt:lpwstr>
  </property>
  <property fmtid="{D5CDD505-2E9C-101B-9397-08002B2CF9AE}" pid="3" name="Order">
    <vt:r8>21300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