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8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42.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60.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6.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41.xml" ContentType="application/vnd.openxmlformats-officedocument.presentationml.notesSlide+xml"/>
  <Override PartName="/ppt/notesSlides/notesSlide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8.xml" ContentType="application/vnd.openxmlformats-officedocument.presentationml.notesSlide+xml"/>
  <Override PartName="/ppt/notesSlides/notesSlide3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21.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1.xml" ContentType="application/vnd.openxmlformats-officedocument.presentationml.notesSlide+xml"/>
  <Override PartName="/ppt/notesSlides/notesSlide32.xml" ContentType="application/vnd.openxmlformats-officedocument.presentationml.notesSlide+xml"/>
  <Override PartName="/ppt/notesSlides/notesSlide12.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2.xml" ContentType="application/vnd.openxmlformats-officedocument.presentationml.notesSlide+xml"/>
  <Override PartName="/ppt/notesSlides/notesSlide55.xml" ContentType="application/vnd.openxmlformats-officedocument.presentationml.notesSlide+xml"/>
  <Override PartName="/ppt/slideLayouts/slideLayout8.xml" ContentType="application/vnd.openxmlformats-officedocument.presentationml.slideLayout+xml"/>
  <Override PartName="/ppt/notesSlides/notesSlide66.xml" ContentType="application/vnd.openxmlformats-officedocument.presentationml.notesSlide+xml"/>
  <Override PartName="/ppt/notesSlides/notesSlide76.xml" ContentType="application/vnd.openxmlformats-officedocument.presentationml.notesSlide+xml"/>
  <Override PartName="/ppt/notesSlides/notesSlide1.xml" ContentType="application/vnd.openxmlformats-officedocument.presentationml.notesSlide+xml"/>
  <Override PartName="/ppt/notesSlides/notesSlide65.xml" ContentType="application/vnd.openxmlformats-officedocument.presentationml.notesSlide+xml"/>
  <Override PartName="/ppt/notesSlides/notesSlide77.xml" ContentType="application/vnd.openxmlformats-officedocument.presentationml.notesSlide+xml"/>
  <Override PartName="/ppt/slideLayouts/slideLayout7.xml" ContentType="application/vnd.openxmlformats-officedocument.presentationml.slideLayout+xml"/>
  <Override PartName="/ppt/notesSlides/notesSlide64.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5.xml" ContentType="application/vnd.openxmlformats-officedocument.presentationml.notesSlide+xml"/>
  <Override PartName="/ppt/notesSlides/notesSlide73.xml" ContentType="application/vnd.openxmlformats-officedocument.presentationml.notesSlide+xml"/>
  <Override PartName="/ppt/slideLayouts/slideLayout10.xml" ContentType="application/vnd.openxmlformats-officedocument.presentationml.slideLayout+xml"/>
  <Override PartName="/ppt/notesSlides/notesSlide72.xml" ContentType="application/vnd.openxmlformats-officedocument.presentationml.notesSlide+xml"/>
  <Override PartName="/ppt/slideLayouts/slideLayout11.xml" ContentType="application/vnd.openxmlformats-officedocument.presentationml.slideLayout+xml"/>
  <Override PartName="/ppt/notesSlides/notesSlide74.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78.xml" ContentType="application/vnd.openxmlformats-officedocument.presentationml.notesSlide+xml"/>
  <Override PartName="/ppt/notesSlides/notesSlide63.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59.xml" ContentType="application/vnd.openxmlformats-officedocument.presentationml.notesSlide+xml"/>
  <Override PartName="/ppt/notesSlides/notesSlide2.xml" ContentType="application/vnd.openxmlformats-officedocument.presentationml.notesSlide+xml"/>
  <Override PartName="/ppt/notesSlides/notesSlide58.xml" ContentType="application/vnd.openxmlformats-officedocument.presentationml.notesSlide+xml"/>
  <Override PartName="/ppt/slideLayouts/slideLayout1.xml" ContentType="application/vnd.openxmlformats-officedocument.presentationml.slideLayout+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60.xml" ContentType="application/vnd.openxmlformats-officedocument.presentationml.notesSlide+xml"/>
  <Override PartName="/ppt/slideLayouts/slideLayout2.xml" ContentType="application/vnd.openxmlformats-officedocument.presentationml.slideLayout+xml"/>
  <Override PartName="/ppt/notesSlides/notesSlide61.xml" ContentType="application/vnd.openxmlformats-officedocument.presentationml.notesSlide+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62.xml" ContentType="application/vnd.openxmlformats-officedocument.presentationml.notesSlide+xml"/>
  <Override PartName="/ppt/slideLayouts/slideLayout5.xml" ContentType="application/vnd.openxmlformats-officedocument.presentationml.slideLayout+xml"/>
  <Override PartName="/ppt/notesSlides/notesSlide79.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257" r:id="rId3"/>
    <p:sldId id="258" r:id="rId4"/>
    <p:sldId id="259" r:id="rId5"/>
    <p:sldId id="354" r:id="rId6"/>
    <p:sldId id="260" r:id="rId7"/>
    <p:sldId id="261" r:id="rId8"/>
    <p:sldId id="262" r:id="rId9"/>
    <p:sldId id="263" r:id="rId10"/>
    <p:sldId id="265" r:id="rId11"/>
    <p:sldId id="359" r:id="rId12"/>
    <p:sldId id="266" r:id="rId13"/>
    <p:sldId id="267" r:id="rId14"/>
    <p:sldId id="353" r:id="rId15"/>
    <p:sldId id="268" r:id="rId16"/>
    <p:sldId id="269" r:id="rId17"/>
    <p:sldId id="355" r:id="rId18"/>
    <p:sldId id="357" r:id="rId19"/>
    <p:sldId id="356" r:id="rId20"/>
    <p:sldId id="358" r:id="rId21"/>
    <p:sldId id="360" r:id="rId22"/>
    <p:sldId id="270" r:id="rId23"/>
    <p:sldId id="271" r:id="rId24"/>
    <p:sldId id="281" r:id="rId25"/>
    <p:sldId id="272" r:id="rId26"/>
    <p:sldId id="273" r:id="rId27"/>
    <p:sldId id="274" r:id="rId28"/>
    <p:sldId id="275" r:id="rId29"/>
    <p:sldId id="276" r:id="rId30"/>
    <p:sldId id="277" r:id="rId31"/>
    <p:sldId id="279" r:id="rId32"/>
    <p:sldId id="379" r:id="rId33"/>
    <p:sldId id="280" r:id="rId34"/>
    <p:sldId id="296" r:id="rId35"/>
    <p:sldId id="282" r:id="rId36"/>
    <p:sldId id="283" r:id="rId37"/>
    <p:sldId id="284" r:id="rId38"/>
    <p:sldId id="285" r:id="rId39"/>
    <p:sldId id="286" r:id="rId40"/>
    <p:sldId id="392" r:id="rId41"/>
    <p:sldId id="287" r:id="rId42"/>
    <p:sldId id="288" r:id="rId43"/>
    <p:sldId id="289" r:id="rId44"/>
    <p:sldId id="290" r:id="rId45"/>
    <p:sldId id="291" r:id="rId46"/>
    <p:sldId id="292" r:id="rId47"/>
    <p:sldId id="293" r:id="rId48"/>
    <p:sldId id="301" r:id="rId49"/>
    <p:sldId id="297" r:id="rId50"/>
    <p:sldId id="298" r:id="rId51"/>
    <p:sldId id="294" r:id="rId52"/>
    <p:sldId id="295" r:id="rId53"/>
    <p:sldId id="299" r:id="rId54"/>
    <p:sldId id="300" r:id="rId55"/>
    <p:sldId id="302" r:id="rId56"/>
    <p:sldId id="303" r:id="rId57"/>
    <p:sldId id="361" r:id="rId58"/>
    <p:sldId id="362" r:id="rId59"/>
    <p:sldId id="363" r:id="rId60"/>
    <p:sldId id="364" r:id="rId61"/>
    <p:sldId id="365" r:id="rId62"/>
    <p:sldId id="383" r:id="rId63"/>
    <p:sldId id="384" r:id="rId64"/>
    <p:sldId id="367" r:id="rId65"/>
    <p:sldId id="368" r:id="rId66"/>
    <p:sldId id="370" r:id="rId67"/>
    <p:sldId id="385" r:id="rId68"/>
    <p:sldId id="386" r:id="rId69"/>
    <p:sldId id="371" r:id="rId70"/>
    <p:sldId id="372" r:id="rId71"/>
    <p:sldId id="373" r:id="rId72"/>
    <p:sldId id="374" r:id="rId73"/>
    <p:sldId id="375" r:id="rId74"/>
    <p:sldId id="387" r:id="rId75"/>
    <p:sldId id="388" r:id="rId76"/>
    <p:sldId id="389" r:id="rId77"/>
    <p:sldId id="391" r:id="rId78"/>
    <p:sldId id="380" r:id="rId79"/>
    <p:sldId id="381" r:id="rId80"/>
    <p:sldId id="382" r:id="rId81"/>
    <p:sldId id="393" r:id="rId82"/>
    <p:sldId id="394" r:id="rId8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69822" autoAdjust="0"/>
  </p:normalViewPr>
  <p:slideViewPr>
    <p:cSldViewPr>
      <p:cViewPr varScale="1">
        <p:scale>
          <a:sx n="53" d="100"/>
          <a:sy n="53" d="100"/>
        </p:scale>
        <p:origin x="2280"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20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3.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FE81A3FC-870C-4D85-AFB4-E3E6F14227C9}" type="datetimeFigureOut">
              <a:rPr lang="en-US"/>
              <a:pPr>
                <a:defRPr/>
              </a:pPr>
              <a:t>3/7/2017</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7F47C29-1A19-4745-A948-7CF3CF32A2A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11D2DF98-75DF-4782-A67B-4BEC73E92D54}"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A4580AA-4F48-4A4A-853A-E8093CD893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ea typeface="Verdana" panose="020B0604030504040204" pitchFamily="34" charset="0"/>
                <a:cs typeface="Verdana" panose="020B0604030504040204" pitchFamily="34" charset="0"/>
              </a:rPr>
              <a:t>The Scope of this standard, found in 29 CFR 1926.1200, is to protect employees engaged in construction activities at a worksite with one or more confined spaces. Its intent parallels 29 CFR 1910.146 Permit-Required Confined Spaces for General Industry.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There were 431 confined space incidents with 530 fatalities in the US due to oxygen deficient and/or toxic atmospheres from 1992-2005.</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From 08/18/2009 to 12/31/2009, there were 36 worker fatalities and 6 worker hospitalizations related to confined spaces.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In 2010, there were 63 worker fatalities and 28 hospitalizations related to confined spaces.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From 01/01/2011 to 08/01/2011, there were 22 worker fatalities and 3 worker hospitalizations related to confined spaces.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Repair &amp; Maintenance and cleaning &amp; inspection activities account for almost one-quarter of confined space-related fatalities. </a:t>
            </a:r>
          </a:p>
          <a:p>
            <a:r>
              <a:rPr lang="en-US" altLang="en-US">
                <a:latin typeface="Verdana" panose="020B0604030504040204" pitchFamily="34" charset="0"/>
                <a:ea typeface="Verdana" panose="020B0604030504040204" pitchFamily="34" charset="0"/>
                <a:cs typeface="Verdana" panose="020B0604030504040204" pitchFamily="34" charset="0"/>
              </a:rPr>
              <a:t>Construction and manufacturing industries experience the most fatalities. </a:t>
            </a:r>
          </a:p>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9C3407C-E296-4ADC-A2E2-13BC03F63FAA}"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Further occupancy concerns,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rPr>
              <a:t>Not Designed for Continuous Worker Occupancy:</a:t>
            </a:r>
          </a:p>
          <a:p>
            <a:endParaRPr lang="en-US" altLang="en-US"/>
          </a:p>
          <a:p>
            <a:pPr>
              <a:buClr>
                <a:schemeClr val="tx1"/>
              </a:buClr>
              <a:buSzPct val="150000"/>
              <a:buFont typeface="Wingdings" panose="05000000000000000000" pitchFamily="2" charset="2"/>
              <a:buChar char="§"/>
            </a:pPr>
            <a:r>
              <a:rPr lang="en-US" altLang="en-US">
                <a:latin typeface="Verdana" panose="020B0604030504040204" pitchFamily="34" charset="0"/>
              </a:rPr>
              <a:t> Most confined spaces are not designed to enter and work in on a regular basis.</a:t>
            </a:r>
          </a:p>
          <a:p>
            <a:pPr>
              <a:buClr>
                <a:schemeClr val="tx1"/>
              </a:buClr>
              <a:buSzPct val="150000"/>
              <a:buFont typeface="Wingdings" panose="05000000000000000000" pitchFamily="2" charset="2"/>
              <a:buChar char="§"/>
            </a:pPr>
            <a:r>
              <a:rPr lang="en-US" altLang="en-US">
                <a:latin typeface="Verdana" panose="020B0604030504040204" pitchFamily="34" charset="0"/>
              </a:rPr>
              <a:t> Designed to store a product.</a:t>
            </a:r>
          </a:p>
          <a:p>
            <a:pPr>
              <a:buClr>
                <a:schemeClr val="tx1"/>
              </a:buClr>
              <a:buSzPct val="150000"/>
              <a:buFont typeface="Wingdings" panose="05000000000000000000" pitchFamily="2" charset="2"/>
              <a:buChar char="§"/>
            </a:pPr>
            <a:r>
              <a:rPr lang="en-US" altLang="en-US">
                <a:latin typeface="Verdana" panose="020B0604030504040204" pitchFamily="34" charset="0"/>
              </a:rPr>
              <a:t> Enclose materials or processes.</a:t>
            </a:r>
          </a:p>
          <a:p>
            <a:pPr>
              <a:buClr>
                <a:schemeClr val="tx1"/>
              </a:buClr>
              <a:buSzPct val="150000"/>
              <a:buFont typeface="Wingdings" panose="05000000000000000000" pitchFamily="2" charset="2"/>
              <a:buChar char="§"/>
            </a:pPr>
            <a:r>
              <a:rPr lang="en-US" altLang="en-US">
                <a:latin typeface="Verdana" panose="020B0604030504040204" pitchFamily="34" charset="0"/>
              </a:rPr>
              <a:t> Transport products or substances.</a:t>
            </a:r>
          </a:p>
          <a:p>
            <a:pPr>
              <a:buClr>
                <a:schemeClr val="tx1"/>
              </a:buClr>
              <a:buSzPct val="150000"/>
              <a:buFont typeface="Wingdings" panose="05000000000000000000" pitchFamily="2" charset="2"/>
              <a:buChar char="§"/>
            </a:pPr>
            <a:r>
              <a:rPr lang="en-US" altLang="en-US">
                <a:latin typeface="Verdana" panose="020B0604030504040204" pitchFamily="34" charset="0"/>
              </a:rPr>
              <a:t> Occasional worker entry for inspection, repair, cleanup, maintenance, etc.</a:t>
            </a:r>
          </a:p>
          <a:p>
            <a:endParaRPr lang="en-US"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AB99C3E-7A3C-4662-85FD-ED28D92D60C3}"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latin typeface="Verdana" panose="020B0604030504040204" pitchFamily="34" charset="0"/>
                <a:ea typeface="Verdana" panose="020B0604030504040204" pitchFamily="34" charset="0"/>
                <a:cs typeface="Verdana" panose="020B0604030504040204" pitchFamily="34" charset="0"/>
              </a:rPr>
              <a:t>Per 1926.1200,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b="1">
                <a:latin typeface="Verdana" panose="020B0604030504040204" pitchFamily="34" charset="0"/>
                <a:ea typeface="Verdana" panose="020B0604030504040204" pitchFamily="34" charset="0"/>
                <a:cs typeface="Verdana" panose="020B0604030504040204" pitchFamily="34" charset="0"/>
              </a:rPr>
              <a:t>Physical hazard</a:t>
            </a:r>
            <a:r>
              <a:rPr lang="en-US" altLang="en-US">
                <a:latin typeface="Verdana" panose="020B0604030504040204" pitchFamily="34" charset="0"/>
                <a:ea typeface="Verdana" panose="020B0604030504040204" pitchFamily="34" charset="0"/>
                <a:cs typeface="Verdana" panose="020B0604030504040204" pitchFamily="34" charset="0"/>
              </a:rPr>
              <a:t> is an existing or potential hazard that can cause death or serious physical damage. Examples (not exhaustive) explosives (as defined in 1926.914(n)) and: mechanical, electrical, hydraulic and pneumatic energy; radiation; temperature extremes; engulfment; noise; and inwardly converging surfaces. Physical hazard also includes chemicals that can cause death or serious physical damage through skin or eye contact (rather than through inhalation).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b="1">
                <a:latin typeface="Verdana" panose="020B0604030504040204" pitchFamily="34" charset="0"/>
                <a:ea typeface="Verdana" panose="020B0604030504040204" pitchFamily="34" charset="0"/>
                <a:cs typeface="Verdana" panose="020B0604030504040204" pitchFamily="34" charset="0"/>
              </a:rPr>
              <a:t>Limited or restricted means for entry or exit</a:t>
            </a:r>
            <a:r>
              <a:rPr lang="en-US" altLang="en-US">
                <a:latin typeface="Verdana" panose="020B0604030504040204" pitchFamily="34" charset="0"/>
                <a:ea typeface="Verdana" panose="020B0604030504040204" pitchFamily="34" charset="0"/>
                <a:cs typeface="Verdana" panose="020B0604030504040204" pitchFamily="34" charset="0"/>
              </a:rPr>
              <a:t> means a condition that has a potential to impede an employee’s movement into or out of a confined space. Such conditions include, but are not limited to, trip hazards, poor illumination, slippery floors, inclining surfaces and ladders.</a:t>
            </a:r>
          </a:p>
          <a:p>
            <a:endParaRPr lang="en-US" altLang="en-US"/>
          </a:p>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3A493A-B583-4DBC-8A2E-F9429C4BACD5}"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lnSpc>
                <a:spcPct val="90000"/>
              </a:lnSpc>
              <a:buClr>
                <a:schemeClr val="tx1"/>
              </a:buClr>
              <a:buSzPct val="150000"/>
              <a:buFont typeface="Arial" pitchFamily="34" charset="0"/>
              <a:buChar char="•"/>
              <a:defRPr/>
            </a:pPr>
            <a:r>
              <a:rPr lang="en-US" dirty="0">
                <a:latin typeface="Verdana" pitchFamily="34" charset="0"/>
                <a:ea typeface="Verdana" pitchFamily="34" charset="0"/>
                <a:cs typeface="Verdana" pitchFamily="34" charset="0"/>
              </a:rPr>
              <a:t> Dangerous combinations of hazards may occur in confined spaces.  The presence of all three confined space characteristics can complicate the situation and can affect those:</a:t>
            </a:r>
          </a:p>
          <a:p>
            <a:pPr>
              <a:lnSpc>
                <a:spcPct val="90000"/>
              </a:lnSpc>
              <a:buClr>
                <a:schemeClr val="tx1"/>
              </a:buClr>
              <a:buSzPct val="150000"/>
              <a:defRPr/>
            </a:pPr>
            <a:endParaRPr lang="en-US" dirty="0">
              <a:latin typeface="Verdana" pitchFamily="34" charset="0"/>
              <a:ea typeface="Verdana" pitchFamily="34" charset="0"/>
              <a:cs typeface="Verdana" pitchFamily="34" charset="0"/>
            </a:endParaRPr>
          </a:p>
          <a:p>
            <a:pPr>
              <a:lnSpc>
                <a:spcPct val="90000"/>
              </a:lnSpc>
              <a:buClr>
                <a:schemeClr val="tx1"/>
              </a:buClr>
              <a:buSzPct val="150000"/>
              <a:buFont typeface="Arial" pitchFamily="34" charset="0"/>
              <a:buChar char="•"/>
              <a:defRPr/>
            </a:pPr>
            <a:r>
              <a:rPr lang="en-US" dirty="0">
                <a:latin typeface="Verdana" pitchFamily="34" charset="0"/>
                <a:ea typeface="Verdana" pitchFamily="34" charset="0"/>
                <a:cs typeface="Verdana" pitchFamily="34" charset="0"/>
              </a:rPr>
              <a:t> Working in and around the space.</a:t>
            </a:r>
          </a:p>
          <a:p>
            <a:pPr>
              <a:lnSpc>
                <a:spcPct val="90000"/>
              </a:lnSpc>
              <a:buClr>
                <a:schemeClr val="tx1"/>
              </a:buClr>
              <a:buSzPct val="150000"/>
              <a:defRPr/>
            </a:pPr>
            <a:endParaRPr lang="en-US" dirty="0">
              <a:latin typeface="Verdana" pitchFamily="34" charset="0"/>
              <a:ea typeface="Verdana" pitchFamily="34" charset="0"/>
              <a:cs typeface="Verdana" pitchFamily="34" charset="0"/>
            </a:endParaRPr>
          </a:p>
          <a:p>
            <a:pPr>
              <a:lnSpc>
                <a:spcPct val="90000"/>
              </a:lnSpc>
              <a:buClr>
                <a:schemeClr val="tx1"/>
              </a:buClr>
              <a:buSzPct val="150000"/>
              <a:buFont typeface="Arial" pitchFamily="34" charset="0"/>
              <a:buChar char="•"/>
              <a:defRPr/>
            </a:pPr>
            <a:r>
              <a:rPr lang="en-US" dirty="0">
                <a:latin typeface="Verdana" pitchFamily="34" charset="0"/>
                <a:ea typeface="Verdana" pitchFamily="34" charset="0"/>
                <a:cs typeface="Verdana" pitchFamily="34" charset="0"/>
              </a:rPr>
              <a:t> Rescue operations during emergencies.</a:t>
            </a:r>
          </a:p>
          <a:p>
            <a:pPr>
              <a:lnSpc>
                <a:spcPct val="90000"/>
              </a:lnSpc>
              <a:buClr>
                <a:schemeClr val="tx1"/>
              </a:buClr>
              <a:buSzPct val="150000"/>
              <a:defRPr/>
            </a:pPr>
            <a:endParaRPr lang="en-US" dirty="0">
              <a:latin typeface="Verdana" pitchFamily="34" charset="0"/>
              <a:ea typeface="Verdana" pitchFamily="34" charset="0"/>
              <a:cs typeface="Verdana" pitchFamily="34" charset="0"/>
            </a:endParaRPr>
          </a:p>
          <a:p>
            <a:pPr>
              <a:lnSpc>
                <a:spcPct val="90000"/>
              </a:lnSpc>
              <a:buClr>
                <a:schemeClr val="tx1"/>
              </a:buClr>
              <a:buSzPct val="150000"/>
              <a:buFont typeface="Arial" pitchFamily="34" charset="0"/>
              <a:buChar char="•"/>
              <a:defRPr/>
            </a:pPr>
            <a:r>
              <a:rPr lang="en-US" dirty="0">
                <a:latin typeface="Verdana" pitchFamily="34" charset="0"/>
                <a:ea typeface="Verdana" pitchFamily="34" charset="0"/>
                <a:cs typeface="Verdana" pitchFamily="34" charset="0"/>
              </a:rPr>
              <a:t> Worsened conditions due to work activities:</a:t>
            </a:r>
          </a:p>
          <a:p>
            <a:pPr>
              <a:lnSpc>
                <a:spcPct val="90000"/>
              </a:lnSpc>
              <a:buClr>
                <a:schemeClr val="tx1"/>
              </a:buClr>
              <a:buSzPct val="150000"/>
              <a:defRPr/>
            </a:pPr>
            <a:endParaRPr lang="en-US" dirty="0">
              <a:solidFill>
                <a:srgbClr val="0070C0"/>
              </a:solidFill>
              <a:latin typeface="Verdana" pitchFamily="34" charset="0"/>
              <a:ea typeface="Verdana" pitchFamily="34" charset="0"/>
              <a:cs typeface="Verdana" pitchFamily="34" charset="0"/>
            </a:endParaRPr>
          </a:p>
          <a:p>
            <a:pPr lvl="1">
              <a:lnSpc>
                <a:spcPct val="90000"/>
              </a:lnSpc>
              <a:buFont typeface="Courier New" pitchFamily="49" charset="0"/>
              <a:buChar char="o"/>
              <a:defRPr/>
            </a:pPr>
            <a:r>
              <a:rPr lang="en-US" dirty="0">
                <a:solidFill>
                  <a:srgbClr val="0070C0"/>
                </a:solidFill>
                <a:latin typeface="Verdana" pitchFamily="34" charset="0"/>
                <a:ea typeface="Verdana" pitchFamily="34" charset="0"/>
                <a:cs typeface="Verdana" pitchFamily="34" charset="0"/>
              </a:rPr>
              <a:t> Welding and cutting, use of bonding agents.</a:t>
            </a:r>
          </a:p>
          <a:p>
            <a:pPr lvl="1">
              <a:lnSpc>
                <a:spcPct val="90000"/>
              </a:lnSpc>
              <a:defRPr/>
            </a:pPr>
            <a:endParaRPr lang="en-US" dirty="0">
              <a:solidFill>
                <a:srgbClr val="0070C0"/>
              </a:solidFill>
              <a:latin typeface="Verdana" pitchFamily="34" charset="0"/>
              <a:ea typeface="Verdana" pitchFamily="34" charset="0"/>
              <a:cs typeface="Verdana" pitchFamily="34" charset="0"/>
            </a:endParaRPr>
          </a:p>
          <a:p>
            <a:pPr lvl="1">
              <a:lnSpc>
                <a:spcPct val="90000"/>
              </a:lnSpc>
              <a:buFont typeface="Courier New" pitchFamily="49" charset="0"/>
              <a:buChar char="o"/>
              <a:defRPr/>
            </a:pPr>
            <a:r>
              <a:rPr lang="en-US" dirty="0">
                <a:solidFill>
                  <a:srgbClr val="0070C0"/>
                </a:solidFill>
                <a:latin typeface="Verdana" pitchFamily="34" charset="0"/>
                <a:ea typeface="Verdana" pitchFamily="34" charset="0"/>
                <a:cs typeface="Verdana" pitchFamily="34" charset="0"/>
              </a:rPr>
              <a:t> Cleaning with solvents, use of other chemicals.</a:t>
            </a:r>
          </a:p>
          <a:p>
            <a:pPr lvl="1">
              <a:lnSpc>
                <a:spcPct val="90000"/>
              </a:lnSpc>
              <a:defRPr/>
            </a:pPr>
            <a:endParaRPr lang="en-US" dirty="0">
              <a:solidFill>
                <a:srgbClr val="0070C0"/>
              </a:solidFill>
              <a:latin typeface="Verdana" pitchFamily="34" charset="0"/>
              <a:ea typeface="Verdana" pitchFamily="34" charset="0"/>
              <a:cs typeface="Verdana" pitchFamily="34" charset="0"/>
            </a:endParaRPr>
          </a:p>
          <a:p>
            <a:pPr lvl="1">
              <a:lnSpc>
                <a:spcPct val="90000"/>
              </a:lnSpc>
              <a:buFont typeface="Courier New" pitchFamily="49" charset="0"/>
              <a:buChar char="o"/>
              <a:defRPr/>
            </a:pPr>
            <a:r>
              <a:rPr lang="en-US" dirty="0">
                <a:solidFill>
                  <a:srgbClr val="0070C0"/>
                </a:solidFill>
                <a:latin typeface="Verdana" pitchFamily="34" charset="0"/>
                <a:ea typeface="Verdana" pitchFamily="34" charset="0"/>
                <a:cs typeface="Verdana" pitchFamily="34" charset="0"/>
              </a:rPr>
              <a:t> Use of gas-powered equipment</a:t>
            </a:r>
            <a:r>
              <a:rPr lang="en-US" dirty="0">
                <a:solidFill>
                  <a:srgbClr val="0000FF"/>
                </a:solidFill>
                <a:latin typeface="Verdana" pitchFamily="34" charset="0"/>
                <a:ea typeface="Verdana" pitchFamily="34" charset="0"/>
                <a:cs typeface="Verdana" pitchFamily="34" charset="0"/>
              </a:rPr>
              <a:t>.</a:t>
            </a:r>
          </a:p>
          <a:p>
            <a:pPr>
              <a:defRPr/>
            </a:pPr>
            <a:endParaRPr 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81F578-2EF7-4504-A27A-F11DFB0831BD}"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Permit-Required Confined Space characteristics build on the definition of the confined space. Additional concerns for a PRCS would be:</a:t>
            </a:r>
          </a:p>
          <a:p>
            <a:endParaRPr lang="en-US" altLang="en-US"/>
          </a:p>
          <a:p>
            <a:pPr eaLnBrk="1" hangingPunct="1">
              <a:lnSpc>
                <a:spcPct val="90000"/>
              </a:lnSpc>
              <a:buFontTx/>
              <a:buAutoNum type="arabicPeriod"/>
            </a:pPr>
            <a:r>
              <a:rPr lang="en-US" altLang="en-US">
                <a:latin typeface="Verdana" panose="020B0604030504040204" pitchFamily="34" charset="0"/>
              </a:rPr>
              <a:t> Contains or has a potential to contain a hazardous atmosphere.</a:t>
            </a:r>
          </a:p>
          <a:p>
            <a:pPr eaLnBrk="1" hangingPunct="1">
              <a:lnSpc>
                <a:spcPct val="90000"/>
              </a:lnSpc>
            </a:pPr>
            <a:endParaRPr lang="en-US" altLang="en-US" sz="300"/>
          </a:p>
          <a:p>
            <a:pPr eaLnBrk="1" hangingPunct="1">
              <a:lnSpc>
                <a:spcPct val="90000"/>
              </a:lnSpc>
              <a:buFontTx/>
              <a:buAutoNum type="arabicPeriod" startAt="2"/>
            </a:pPr>
            <a:r>
              <a:rPr lang="en-US" altLang="en-US">
                <a:latin typeface="Verdana" panose="020B0604030504040204" pitchFamily="34" charset="0"/>
              </a:rPr>
              <a:t> Contains a material that has the potential for engulfing an entrant.</a:t>
            </a:r>
          </a:p>
          <a:p>
            <a:pPr eaLnBrk="1" hangingPunct="1">
              <a:lnSpc>
                <a:spcPct val="90000"/>
              </a:lnSpc>
            </a:pPr>
            <a:endParaRPr lang="en-US" altLang="en-US" sz="300">
              <a:latin typeface="Verdana" panose="020B0604030504040204" pitchFamily="34" charset="0"/>
            </a:endParaRPr>
          </a:p>
          <a:p>
            <a:pPr eaLnBrk="1" hangingPunct="1">
              <a:lnSpc>
                <a:spcPct val="90000"/>
              </a:lnSpc>
            </a:pPr>
            <a:r>
              <a:rPr lang="en-US" altLang="en-US">
                <a:latin typeface="Verdana" panose="020B0604030504040204" pitchFamily="34" charset="0"/>
              </a:rPr>
              <a:t>3. Has an internal configuration such that an entrant could be trapped or asphyxiated by inwardly converging walls or by a floor which slopes downward and tapers</a:t>
            </a:r>
          </a:p>
          <a:p>
            <a:pPr eaLnBrk="1" hangingPunct="1">
              <a:lnSpc>
                <a:spcPct val="90000"/>
              </a:lnSpc>
            </a:pPr>
            <a:r>
              <a:rPr lang="en-US" altLang="en-US">
                <a:latin typeface="Verdana" panose="020B0604030504040204" pitchFamily="34" charset="0"/>
              </a:rPr>
              <a:t>    to a smaller cross-section.</a:t>
            </a:r>
          </a:p>
          <a:p>
            <a:pPr eaLnBrk="1" hangingPunct="1">
              <a:lnSpc>
                <a:spcPct val="90000"/>
              </a:lnSpc>
            </a:pPr>
            <a:endParaRPr lang="en-US" altLang="en-US" sz="300">
              <a:latin typeface="Verdana" panose="020B0604030504040204" pitchFamily="34" charset="0"/>
            </a:endParaRPr>
          </a:p>
          <a:p>
            <a:pPr eaLnBrk="1" hangingPunct="1">
              <a:lnSpc>
                <a:spcPct val="90000"/>
              </a:lnSpc>
            </a:pPr>
            <a:r>
              <a:rPr lang="en-US" altLang="en-US">
                <a:latin typeface="Verdana" panose="020B0604030504040204" pitchFamily="34" charset="0"/>
              </a:rPr>
              <a:t>4. Contains any other recognized serious safety or health hazard.</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04F4EAD-81DE-49DC-B700-ECE3CAF4573D}"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Decision Logic will aid you in determining if spaces on your facility conform to the definition of either a confined space or permit-required confined space.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Those who work at remote work sites (e.g. in the field or in valve pits) should use this decision logic to determine operational needs. I can be used as a pre-planning tool.</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Always decide on the side of safety in making a determination.</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8206C5-FA98-4168-A68E-BF49BEA69E0F}"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Evaluate and map locations within the facility/on the worksite. Some facilities have created maps that indicate the category of hazard (i.e. confined space or permit-required confined space).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rPr>
              <a:t>Employers are required to evaluate workplaces for permit required confined spaces (PRCS).</a:t>
            </a:r>
          </a:p>
          <a:p>
            <a:endParaRPr lang="en-US" altLang="en-US">
              <a:latin typeface="Verdana" panose="020B0604030504040204" pitchFamily="34" charset="0"/>
            </a:endParaRPr>
          </a:p>
          <a:p>
            <a:r>
              <a:rPr lang="en-US" altLang="en-US">
                <a:latin typeface="Verdana" panose="020B0604030504040204" pitchFamily="34" charset="0"/>
              </a:rPr>
              <a:t>Employees must be informed of the existence of confined spaces through the use of signs, etc. </a:t>
            </a:r>
          </a:p>
          <a:p>
            <a:endParaRPr lang="en-US" altLang="en-US">
              <a:latin typeface="Verdana" panose="020B0604030504040204" pitchFamily="34" charset="0"/>
            </a:endParaRPr>
          </a:p>
          <a:p>
            <a:pPr>
              <a:lnSpc>
                <a:spcPct val="55000"/>
              </a:lnSpc>
            </a:pPr>
            <a:r>
              <a:rPr lang="en-US" altLang="en-US">
                <a:latin typeface="Verdana" panose="020B0604030504040204" pitchFamily="34" charset="0"/>
              </a:rPr>
              <a:t>     </a:t>
            </a:r>
          </a:p>
          <a:p>
            <a:r>
              <a:rPr lang="en-US" altLang="en-US" b="1">
                <a:solidFill>
                  <a:srgbClr val="FF0000"/>
                </a:solidFill>
                <a:latin typeface="Verdana" panose="020B0604030504040204" pitchFamily="34" charset="0"/>
              </a:rPr>
              <a:t>UNAUTHORIZED ENTRY MUST BE PREVENTED!		</a:t>
            </a:r>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DE15C83-E555-4321-ABCF-E826E90D792D}"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P TypographicSymbols"/>
              <a:buNone/>
            </a:pPr>
            <a:r>
              <a:rPr lang="en-US" altLang="en-US">
                <a:latin typeface="Verdana" panose="020B0604030504040204" pitchFamily="34" charset="0"/>
              </a:rPr>
              <a:t>Or a sign reading:</a:t>
            </a:r>
          </a:p>
          <a:p>
            <a:pPr algn="ctr">
              <a:buFont typeface="WP TypographicSymbols"/>
              <a:buNone/>
            </a:pPr>
            <a:endParaRPr lang="en-US" altLang="en-US" b="1">
              <a:solidFill>
                <a:srgbClr val="FF0000"/>
              </a:solidFill>
              <a:latin typeface="Verdana" panose="020B0604030504040204" pitchFamily="34" charset="0"/>
            </a:endParaRPr>
          </a:p>
          <a:p>
            <a:pPr>
              <a:buFont typeface="WP TypographicSymbols"/>
              <a:buNone/>
            </a:pPr>
            <a:r>
              <a:rPr lang="en-US" altLang="en-US" b="1">
                <a:solidFill>
                  <a:srgbClr val="FF0000"/>
                </a:solidFill>
                <a:latin typeface="Verdana" panose="020B0604030504040204" pitchFamily="34" charset="0"/>
              </a:rPr>
              <a:t>           - DANGER -</a:t>
            </a:r>
          </a:p>
          <a:p>
            <a:pPr>
              <a:buFont typeface="WP TypographicSymbols"/>
              <a:buNone/>
            </a:pPr>
            <a:r>
              <a:rPr lang="en-US" altLang="en-US" b="1">
                <a:solidFill>
                  <a:srgbClr val="FF0000"/>
                </a:solidFill>
                <a:latin typeface="Verdana" panose="020B0604030504040204" pitchFamily="34" charset="0"/>
              </a:rPr>
              <a:t>PERMIT REQUIRED CONFINED SPACE </a:t>
            </a:r>
          </a:p>
          <a:p>
            <a:pPr>
              <a:buFont typeface="WP TypographicSymbols"/>
              <a:buNone/>
            </a:pPr>
            <a:r>
              <a:rPr lang="en-US" altLang="en-US" b="1">
                <a:solidFill>
                  <a:srgbClr val="FF0000"/>
                </a:solidFill>
                <a:latin typeface="Verdana" panose="020B0604030504040204" pitchFamily="34" charset="0"/>
              </a:rPr>
              <a:t>         DO NOT ENTER</a:t>
            </a:r>
          </a:p>
          <a:p>
            <a:pPr algn="ctr">
              <a:buFont typeface="WP TypographicSymbols"/>
              <a:buNone/>
            </a:pPr>
            <a:endParaRPr lang="en-US" altLang="en-US">
              <a:latin typeface="Verdana" panose="020B0604030504040204" pitchFamily="34" charset="0"/>
            </a:endParaRPr>
          </a:p>
          <a:p>
            <a:pPr>
              <a:buFont typeface="WP TypographicSymbols"/>
              <a:buNone/>
            </a:pPr>
            <a:r>
              <a:rPr lang="en-US" altLang="en-US">
                <a:latin typeface="Verdana" panose="020B0604030504040204" pitchFamily="34" charset="0"/>
              </a:rPr>
              <a:t>or other similar language would satisfy the requirement for a sign</a:t>
            </a: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08FF10-D405-4E89-852F-78BD20312304}"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Competent Person</a:t>
            </a:r>
            <a:r>
              <a:rPr lang="en-US" altLang="en-US">
                <a:latin typeface="Verdana" panose="020B0604030504040204" pitchFamily="34" charset="0"/>
                <a:ea typeface="Verdana" panose="020B0604030504040204" pitchFamily="34" charset="0"/>
                <a:cs typeface="Verdana" panose="020B0604030504040204" pitchFamily="34" charset="0"/>
              </a:rPr>
              <a:t>: is one capable of identifying existing and predictable hazards in the surroundings or working conditions which are unsanitary, hazardous, or dangerous to employees, and who has the authorization to take prompt corrective measures to eliminate them.</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Qualified Person</a:t>
            </a:r>
            <a:r>
              <a:rPr lang="en-US" altLang="en-US">
                <a:latin typeface="Verdana" panose="020B0604030504040204" pitchFamily="34" charset="0"/>
                <a:ea typeface="Verdana" panose="020B0604030504040204" pitchFamily="34" charset="0"/>
                <a:cs typeface="Verdana" panose="020B0604030504040204" pitchFamily="34" charset="0"/>
              </a:rPr>
              <a:t>: means one who, by possession of a recognized degree, certificate, or professional standing, or who by extensive knowledge, training, and experience, has successfully demonstrated his ability to solve or resolve problems relating to the subject matter, the work, or the project.</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CEB87B-C06B-415C-9733-7CFF7161FA30}"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P TypographicSymbols"/>
              <a:buNone/>
            </a:pPr>
            <a:r>
              <a:rPr lang="en-US" altLang="en-US" b="1" u="sng">
                <a:latin typeface="Verdana" panose="020B0604030504040204" pitchFamily="34" charset="0"/>
                <a:ea typeface="Verdana" panose="020B0604030504040204" pitchFamily="34" charset="0"/>
                <a:cs typeface="Verdana" panose="020B0604030504040204" pitchFamily="34" charset="0"/>
              </a:rPr>
              <a:t>Controlling contractor</a:t>
            </a:r>
            <a:r>
              <a:rPr lang="en-US" altLang="en-US">
                <a:latin typeface="Verdana" panose="020B0604030504040204" pitchFamily="34" charset="0"/>
                <a:ea typeface="Verdana" panose="020B0604030504040204" pitchFamily="34" charset="0"/>
                <a:cs typeface="Verdana" panose="020B0604030504040204" pitchFamily="34" charset="0"/>
              </a:rPr>
              <a:t> is the employer with overall responsibility for construction at the worksite.</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b="1" u="sng">
                <a:latin typeface="Verdana" panose="020B0604030504040204" pitchFamily="34" charset="0"/>
                <a:ea typeface="Verdana" panose="020B0604030504040204" pitchFamily="34" charset="0"/>
                <a:cs typeface="Verdana" panose="020B0604030504040204" pitchFamily="34" charset="0"/>
              </a:rPr>
              <a:t>Entry Employer</a:t>
            </a:r>
            <a:r>
              <a:rPr lang="en-US" altLang="en-US">
                <a:latin typeface="Verdana" panose="020B0604030504040204" pitchFamily="34" charset="0"/>
                <a:ea typeface="Verdana" panose="020B0604030504040204" pitchFamily="34" charset="0"/>
                <a:cs typeface="Verdana" panose="020B0604030504040204" pitchFamily="34" charset="0"/>
              </a:rPr>
              <a:t>: An employer cannot void the duties of the standard merely by refusing to decide whether its employees will enter a permit space, and OSHA will consider the failure to so decide to be an implicit decision to allow employees to enter those spaces if they are working in the proximity of the space.</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b="1" u="sng">
                <a:latin typeface="Verdana" panose="020B0604030504040204" pitchFamily="34" charset="0"/>
                <a:ea typeface="Verdana" panose="020B0604030504040204" pitchFamily="34" charset="0"/>
                <a:cs typeface="Verdana" panose="020B0604030504040204" pitchFamily="34" charset="0"/>
              </a:rPr>
              <a:t>Host Employer</a:t>
            </a:r>
            <a:r>
              <a:rPr lang="en-US" altLang="en-US">
                <a:latin typeface="Verdana" panose="020B0604030504040204" pitchFamily="34" charset="0"/>
                <a:ea typeface="Verdana" panose="020B0604030504040204" pitchFamily="34" charset="0"/>
                <a:cs typeface="Verdana" panose="020B0604030504040204" pitchFamily="34" charset="0"/>
              </a:rPr>
              <a:t>: If the owner of the property on which the construction activity occurs has contracted with an entity for the general management of that property, and has transferred to that entity the information specified in 1203(h)(1) (dealing locations, hazards and precautions), will treat the contracted management entity as the host employer for as long as that entity manages the property. Otherwise, OSHA will treat the owner of the property as the host employer. In no case will there be more than one host employer.</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u="sng">
                <a:latin typeface="Verdana" panose="020B0604030504040204" pitchFamily="34" charset="0"/>
                <a:ea typeface="Verdana" panose="020B0604030504040204" pitchFamily="34" charset="0"/>
                <a:cs typeface="Verdana" panose="020B0604030504040204" pitchFamily="34" charset="0"/>
              </a:rPr>
              <a:t>Note.</a:t>
            </a:r>
            <a:r>
              <a:rPr lang="en-US" altLang="en-US">
                <a:latin typeface="Verdana" panose="020B0604030504040204" pitchFamily="34" charset="0"/>
                <a:ea typeface="Verdana" panose="020B0604030504040204" pitchFamily="34" charset="0"/>
                <a:cs typeface="Verdana" panose="020B0604030504040204" pitchFamily="34" charset="0"/>
              </a:rPr>
              <a:t> If the owner of the property on which the construction activity occurs has contracted with an entity for the general management of that property, and has transferred to that entity the information specified in 1203(h)(1) (dealing with locations, hazards and precautions), the contracted management entity will be treated as the host employer for as long as that entity manages the property. Otherwise, OSHA will treat the owner of the property as the host employer. In no case will there be more than one host employer.</a:t>
            </a:r>
          </a:p>
          <a:p>
            <a:pPr>
              <a:buFont typeface="WP TypographicSymbols"/>
              <a:buNone/>
            </a:pPr>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FF9940A-5055-4C21-B1F5-1462E7D24A0D}"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latin typeface="Verdana" panose="020B0604030504040204" pitchFamily="34" charset="0"/>
                <a:ea typeface="Verdana" panose="020B0604030504040204" pitchFamily="34" charset="0"/>
                <a:cs typeface="Verdana" panose="020B0604030504040204" pitchFamily="34" charset="0"/>
              </a:rPr>
              <a:t>Immediately dangerous to life or health (IDLH)</a:t>
            </a:r>
            <a:r>
              <a:rPr lang="en-US" altLang="en-US">
                <a:latin typeface="Verdana" panose="020B0604030504040204" pitchFamily="34" charset="0"/>
                <a:ea typeface="Verdana" panose="020B0604030504040204" pitchFamily="34" charset="0"/>
                <a:cs typeface="Verdana" panose="020B0604030504040204" pitchFamily="34" charset="0"/>
              </a:rPr>
              <a:t> means any condition that would interfere with an individual’s ability to escape unaided from a permit required confined space and which poses a threat to life or that would cause irreversible adverse health effects.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u="sng">
                <a:latin typeface="Verdana" panose="020B0604030504040204" pitchFamily="34" charset="0"/>
                <a:ea typeface="Verdana" panose="020B0604030504040204" pitchFamily="34" charset="0"/>
                <a:cs typeface="Verdana" panose="020B0604030504040204" pitchFamily="34" charset="0"/>
              </a:rPr>
              <a:t>Note</a:t>
            </a:r>
            <a:r>
              <a:rPr lang="en-US" altLang="en-US">
                <a:latin typeface="Verdana" panose="020B0604030504040204" pitchFamily="34" charset="0"/>
                <a:ea typeface="Verdana" panose="020B0604030504040204" pitchFamily="34" charset="0"/>
                <a:cs typeface="Verdana" panose="020B0604030504040204" pitchFamily="34" charset="0"/>
              </a:rPr>
              <a:t>: Some materials, such as hydrogen fluoride gas and cadmium vapor, may produce immediate transient effects that, even if severe, may pass without medical attention, but are followed by sudden, possible fatal collapse 12-72 hours after exposure. The victim “feels normal” after recovery from transient effects until collapse. Such materials in hazardous quantities are considered to be “immediately” dangerous to life or health.</a:t>
            </a:r>
          </a:p>
          <a:p>
            <a:pPr>
              <a:buFont typeface="WP TypographicSymbols"/>
              <a:buNone/>
            </a:pPr>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6DE8AB-9ACA-4AEB-A11D-03B1DF2AF998}"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reason for the standard is to protect those entering confined spaces or permit-required confined spaces (as defined by the standard).</a:t>
            </a:r>
          </a:p>
          <a:p>
            <a:r>
              <a:rPr lang="en-US" altLang="en-US">
                <a:latin typeface="Verdana" panose="020B0604030504040204" pitchFamily="34" charset="0"/>
                <a:ea typeface="Verdana" panose="020B0604030504040204" pitchFamily="34" charset="0"/>
                <a:cs typeface="Verdana" panose="020B0604030504040204" pitchFamily="34" charset="0"/>
              </a:rPr>
              <a:t>For an early understanding of the problem, the 1973 Michigan Study should be read dealing with the numbers of fatalities of those entering permit-required confined spaces.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This study determined that in one (1) year, 123 persons died by making such an entry. In one case, 4 rescuers died trying to rescue a co-worker.</a:t>
            </a:r>
          </a:p>
          <a:p>
            <a:r>
              <a:rPr lang="en-US" altLang="en-US">
                <a:latin typeface="Verdana" panose="020B0604030504040204" pitchFamily="34" charset="0"/>
                <a:ea typeface="Verdana" panose="020B0604030504040204" pitchFamily="34" charset="0"/>
                <a:cs typeface="Verdana" panose="020B0604030504040204" pitchFamily="34" charset="0"/>
              </a:rPr>
              <a:t>The main problem with each of the cases? Improper air to breathe.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During a study done in 2006 by a California company, it was found that approximately one-fifth of the confined space incidents result in multiple fatalities. Data also indicated that for every fatality due to oxygen-deficient and/or toxic atmosphere, 2 non-fatal injuries occur, one of which requires hospitalization. More often than not, those additional injuries are to rescuers.</a:t>
            </a:r>
          </a:p>
          <a:p>
            <a:endParaRPr lang="en-US"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B8AB315-DAD1-4EEB-9129-25A0D88E589A}"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Isolate or isolation</a:t>
            </a:r>
            <a:r>
              <a:rPr lang="en-US" altLang="en-US">
                <a:latin typeface="Verdana" panose="020B0604030504040204" pitchFamily="34" charset="0"/>
                <a:ea typeface="Verdana" panose="020B0604030504040204" pitchFamily="34" charset="0"/>
                <a:cs typeface="Verdana" panose="020B0604030504040204" pitchFamily="34" charset="0"/>
              </a:rPr>
              <a:t> means the same as in 1910.146 but also includes “placement of barriers to eliminate the potential for employee contact with a physical hazard.”</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Monitor or monitoring</a:t>
            </a:r>
            <a:r>
              <a:rPr lang="en-US" altLang="en-US">
                <a:latin typeface="Verdana" panose="020B0604030504040204" pitchFamily="34" charset="0"/>
                <a:ea typeface="Verdana" panose="020B0604030504040204" pitchFamily="34" charset="0"/>
                <a:cs typeface="Verdana" panose="020B0604030504040204" pitchFamily="34" charset="0"/>
              </a:rPr>
              <a:t> is the process used to identify and evaluate the hazards after an authorized entrant enters the space. This is a process of checking for changes that is performed in a periodic or continuous manner after the completion of the initial testing or evaluation of that space.</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Line breaking</a:t>
            </a:r>
            <a:r>
              <a:rPr lang="en-US" altLang="en-US">
                <a:latin typeface="Verdana" panose="020B0604030504040204" pitchFamily="34" charset="0"/>
                <a:ea typeface="Verdana" panose="020B0604030504040204" pitchFamily="34" charset="0"/>
                <a:cs typeface="Verdana" panose="020B0604030504040204" pitchFamily="34" charset="0"/>
              </a:rPr>
              <a:t> is the intentional opening of a pipe, line, or duct that is or has been carrying flammable, corrosive, or toxic material, an inert gas, or any fluid at a volume, pressure, or temperature capable of causing injury.</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Lockout</a:t>
            </a:r>
            <a:r>
              <a:rPr lang="en-US" altLang="en-US">
                <a:latin typeface="Verdana" panose="020B0604030504040204" pitchFamily="34" charset="0"/>
                <a:ea typeface="Verdana" panose="020B0604030504040204" pitchFamily="34" charset="0"/>
                <a:cs typeface="Verdana" panose="020B0604030504040204" pitchFamily="34" charset="0"/>
              </a:rPr>
              <a:t> is the placement of a lockout device on any energy isolating device, in accordance with an established procedure, ensuring the energy isolating device and the equipment being controlled cannot be operated until the lockout device is removed.</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b="1">
                <a:latin typeface="Verdana" panose="020B0604030504040204" pitchFamily="34" charset="0"/>
                <a:ea typeface="Verdana" panose="020B0604030504040204" pitchFamily="34" charset="0"/>
                <a:cs typeface="Verdana" panose="020B0604030504040204" pitchFamily="34" charset="0"/>
              </a:rPr>
              <a:t>Tagout</a:t>
            </a:r>
            <a:r>
              <a:rPr lang="en-US" altLang="en-US" i="1">
                <a:latin typeface="Verdana" panose="020B0604030504040204" pitchFamily="34" charset="0"/>
                <a:ea typeface="Verdana" panose="020B0604030504040204" pitchFamily="34" charset="0"/>
                <a:cs typeface="Verdana" panose="020B0604030504040204" pitchFamily="34" charset="0"/>
              </a:rPr>
              <a:t> </a:t>
            </a:r>
            <a:r>
              <a:rPr lang="en-US" altLang="en-US">
                <a:latin typeface="Verdana" panose="020B0604030504040204" pitchFamily="34" charset="0"/>
                <a:ea typeface="Verdana" panose="020B0604030504040204" pitchFamily="34" charset="0"/>
                <a:cs typeface="Verdana" panose="020B0604030504040204" pitchFamily="34" charset="0"/>
              </a:rPr>
              <a:t>means: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Placement of a tagout device on a circuit or equipment that has been de-energized, in accordance with an established procedure, to indicate that the circuit or equipment being controlled may not be operated until the tagout device is removed; and the employer ensures that: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 tagout provides equivalent protection to lockout, or </a:t>
            </a:r>
          </a:p>
          <a:p>
            <a:r>
              <a:rPr lang="en-US" altLang="en-US">
                <a:latin typeface="Verdana" panose="020B0604030504040204" pitchFamily="34" charset="0"/>
                <a:ea typeface="Verdana" panose="020B0604030504040204" pitchFamily="34" charset="0"/>
                <a:cs typeface="Verdana" panose="020B0604030504040204" pitchFamily="34" charset="0"/>
              </a:rPr>
              <a:t>(ii) that lockout is infeasible and the employer has relieved, disconnected, restrained and otherwise rendered safe stored (residual) energy.</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E61993-BFD1-4A12-979E-2382A1CE4804}"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Serious physical damage</a:t>
            </a:r>
            <a:r>
              <a:rPr lang="en-US" altLang="en-US" i="1">
                <a:latin typeface="Verdana" panose="020B0604030504040204" pitchFamily="34" charset="0"/>
                <a:ea typeface="Verdana" panose="020B0604030504040204" pitchFamily="34" charset="0"/>
                <a:cs typeface="Verdana" panose="020B0604030504040204" pitchFamily="34" charset="0"/>
              </a:rPr>
              <a:t> </a:t>
            </a:r>
            <a:r>
              <a:rPr lang="en-US" altLang="en-US">
                <a:latin typeface="Verdana" panose="020B0604030504040204" pitchFamily="34" charset="0"/>
                <a:ea typeface="Verdana" panose="020B0604030504040204" pitchFamily="34" charset="0"/>
                <a:cs typeface="Verdana" panose="020B0604030504040204" pitchFamily="34" charset="0"/>
              </a:rPr>
              <a:t>means an impairment or illness in which a body part is made functionally useless or is substantially reduced in efficiency. Such impairment or illness may be permanent or temporary and includes, but is not limited to, loss of consciousness, disorientation, or other immediate and substantial reduction in mental efficiency. Injuries involving such impairment would usually require treatment by a physician or other licensed health-care professional.</a:t>
            </a:r>
          </a:p>
          <a:p>
            <a:pPr>
              <a:buFont typeface="WP TypographicSymbols"/>
              <a:buNone/>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r>
              <a:rPr lang="en-US" altLang="en-US" b="1">
                <a:latin typeface="Verdana" panose="020B0604030504040204" pitchFamily="34" charset="0"/>
                <a:ea typeface="Verdana" panose="020B0604030504040204" pitchFamily="34" charset="0"/>
                <a:cs typeface="Verdana" panose="020B0604030504040204" pitchFamily="34" charset="0"/>
              </a:rPr>
              <a:t>Ventilate or ventilation</a:t>
            </a:r>
            <a:r>
              <a:rPr lang="en-US" altLang="en-US" i="1">
                <a:latin typeface="Verdana" panose="020B0604030504040204" pitchFamily="34" charset="0"/>
                <a:ea typeface="Verdana" panose="020B0604030504040204" pitchFamily="34" charset="0"/>
                <a:cs typeface="Verdana" panose="020B0604030504040204" pitchFamily="34" charset="0"/>
              </a:rPr>
              <a:t> </a:t>
            </a:r>
            <a:r>
              <a:rPr lang="en-US" altLang="en-US">
                <a:latin typeface="Verdana" panose="020B0604030504040204" pitchFamily="34" charset="0"/>
                <a:ea typeface="Verdana" panose="020B0604030504040204" pitchFamily="34" charset="0"/>
                <a:cs typeface="Verdana" panose="020B0604030504040204" pitchFamily="34" charset="0"/>
              </a:rPr>
              <a:t>means controlling a hazardous atmosphere using continuous forced-air mechanical systems that meet the requirements of §1926.57—Ventilation.</a:t>
            </a:r>
          </a:p>
          <a:p>
            <a:pPr>
              <a:buFont typeface="WP TypographicSymbols"/>
              <a:buNone/>
            </a:pPr>
            <a:endParaRPr lang="en-US" altLang="en-US" u="sng">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*(4) Personal protective equipment insofar as feasible engineering and work-practice controls do not adequately protect employees;</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*Note to paragraph §1926.1204(d)(4). The requirements of Subpart E of this part and other PPE requirements continue to apply to the use of PPE in a permit space. For example, if employees use respirators, then the respirator requirements in §1926.103 (Respiratory protection) must be met.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(5) Lighting equipment that meets the minimum illumination requirements in §1926.56, that is approved for the ignitable or combustible properties of the specific gas, vapor, dust, or fiber that will be present, and that is sufficient to enable employees to see well enough to work safely and to exit the space quickly in an emergency.</a:t>
            </a:r>
          </a:p>
          <a:p>
            <a:pPr>
              <a:buFont typeface="WP TypographicSymbols"/>
              <a:buNone/>
            </a:pPr>
            <a:endParaRPr lang="en-US" altLang="en-US" u="sng">
              <a:latin typeface="Verdana" panose="020B0604030504040204" pitchFamily="34" charset="0"/>
              <a:ea typeface="Verdana" panose="020B0604030504040204" pitchFamily="34" charset="0"/>
              <a:cs typeface="Verdana" panose="020B0604030504040204" pitchFamily="34" charset="0"/>
            </a:endParaRPr>
          </a:p>
          <a:p>
            <a:pPr>
              <a:buFont typeface="WP TypographicSymbols"/>
              <a:buNone/>
            </a:pPr>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082631C-54B8-408D-A1F4-CADCB54629A2}"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Oxygen content should be between 19.5% and 23.5%</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Flammable atmospheres should be below the LEL. Detectors will register a reading of 10% LEL, to determine if the area should be purged with ventilation or enough time to evacuate the location.</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Toxic atmospheres will depend upon the material flowing into the location or created by the process of the area.</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Engulfment, noise, slick surfaces or falling objects should be evaluated to determine safety efforts to exclude them.</a:t>
            </a:r>
          </a:p>
          <a:p>
            <a:pPr marL="171450" indent="-171450">
              <a:buFont typeface="Wingdings" pitchFamily="2" charset="2"/>
              <a:buChar char="§"/>
              <a:defRPr/>
            </a:pPr>
            <a:endParaRPr lang="en-US" altLang="en-US" dirty="0">
              <a:latin typeface="Verdana" pitchFamily="34" charset="0"/>
              <a:ea typeface="Verdana" pitchFamily="34" charset="0"/>
              <a:cs typeface="Verdana" pitchFamily="34" charset="0"/>
            </a:endParaRPr>
          </a:p>
          <a:p>
            <a:pPr>
              <a:buFont typeface="Wingdings" pitchFamily="2" charset="2"/>
              <a:buNone/>
              <a:defRPr/>
            </a:pPr>
            <a:r>
              <a:rPr lang="en-US" b="1" dirty="0">
                <a:latin typeface="Verdana" panose="020B0604030504040204" pitchFamily="34" charset="0"/>
                <a:ea typeface="Verdana" panose="020B0604030504040204" pitchFamily="34" charset="0"/>
                <a:cs typeface="Verdana" panose="020B0604030504040204" pitchFamily="34" charset="0"/>
              </a:rPr>
              <a:t>Hazardous atmosphere.</a:t>
            </a:r>
            <a:r>
              <a:rPr lang="en-US" dirty="0">
                <a:latin typeface="Verdana" panose="020B0604030504040204" pitchFamily="34" charset="0"/>
                <a:ea typeface="Verdana" panose="020B0604030504040204" pitchFamily="34" charset="0"/>
                <a:cs typeface="Verdana" panose="020B0604030504040204" pitchFamily="34" charset="0"/>
              </a:rPr>
              <a:t>  Note: </a:t>
            </a:r>
            <a:r>
              <a:rPr lang="en-US" u="sng" dirty="0">
                <a:latin typeface="Verdana" panose="020B0604030504040204" pitchFamily="34" charset="0"/>
                <a:ea typeface="Verdana" panose="020B0604030504040204" pitchFamily="34" charset="0"/>
                <a:cs typeface="Verdana" panose="020B0604030504040204" pitchFamily="34" charset="0"/>
              </a:rPr>
              <a:t>An atmospheric concentration of any substance that is not capable of causing death, incapacitation, impairment of ability to self-rescue, injury, or acute illness due to its health effects is not covered by this definition.</a:t>
            </a:r>
          </a:p>
          <a:p>
            <a:pPr>
              <a:buFont typeface="Wingdings" pitchFamily="2" charset="2"/>
              <a:buNone/>
              <a:defRPr/>
            </a:pPr>
            <a:endParaRPr lang="en-US" altLang="en-US" dirty="0">
              <a:latin typeface="Verdana" pitchFamily="34" charset="0"/>
              <a:ea typeface="Verdana" pitchFamily="34" charset="0"/>
              <a:cs typeface="Verdana" pitchFamily="34" charset="0"/>
            </a:endParaRPr>
          </a:p>
          <a:p>
            <a:pPr>
              <a:defRPr/>
            </a:pPr>
            <a:r>
              <a:rPr lang="en-US" b="1" dirty="0">
                <a:latin typeface="Verdana" panose="020B0604030504040204" pitchFamily="34" charset="0"/>
                <a:ea typeface="Verdana" panose="020B0604030504040204" pitchFamily="34" charset="0"/>
                <a:cs typeface="Verdana" panose="020B0604030504040204" pitchFamily="34" charset="0"/>
              </a:rPr>
              <a:t>Inerting</a:t>
            </a:r>
            <a:r>
              <a:rPr lang="en-US" dirty="0">
                <a:latin typeface="Verdana" panose="020B0604030504040204" pitchFamily="34" charset="0"/>
                <a:ea typeface="Verdana" panose="020B0604030504040204" pitchFamily="34" charset="0"/>
                <a:cs typeface="Verdana" panose="020B0604030504040204" pitchFamily="34" charset="0"/>
              </a:rPr>
              <a:t> </a:t>
            </a:r>
            <a:r>
              <a:rPr lang="en-US" u="sng" dirty="0">
                <a:latin typeface="Verdana" panose="020B0604030504040204" pitchFamily="34" charset="0"/>
                <a:ea typeface="Verdana" panose="020B0604030504040204" pitchFamily="34" charset="0"/>
                <a:cs typeface="Verdana" panose="020B0604030504040204" pitchFamily="34" charset="0"/>
              </a:rPr>
              <a:t>is the displacing of the atmosphere in a permit space by a noncombustible gas (such as nitrogen or argon) to such an extent the resulting atmosphere is noncombustible.</a:t>
            </a:r>
          </a:p>
          <a:p>
            <a:pPr>
              <a:defRPr/>
            </a:pPr>
            <a:r>
              <a:rPr lang="en-US" dirty="0">
                <a:latin typeface="Verdana" panose="020B0604030504040204" pitchFamily="34" charset="0"/>
                <a:ea typeface="Verdana" panose="020B0604030504040204" pitchFamily="34" charset="0"/>
                <a:cs typeface="Verdana" panose="020B0604030504040204" pitchFamily="34" charset="0"/>
              </a:rPr>
              <a:t>Note: </a:t>
            </a:r>
            <a:r>
              <a:rPr lang="en-US" u="sng" dirty="0">
                <a:latin typeface="Verdana" panose="020B0604030504040204" pitchFamily="34" charset="0"/>
                <a:ea typeface="Verdana" panose="020B0604030504040204" pitchFamily="34" charset="0"/>
                <a:cs typeface="Verdana" panose="020B0604030504040204" pitchFamily="34" charset="0"/>
              </a:rPr>
              <a:t>This procedure produces an IDLH oxygen-deficient atmosphere due to diluting the breathable oxygen in the space.</a:t>
            </a:r>
          </a:p>
          <a:p>
            <a:pPr>
              <a:buFont typeface="Wingdings" pitchFamily="2" charset="2"/>
              <a:buNone/>
              <a:defRPr/>
            </a:pPr>
            <a:endParaRPr lang="en-US" altLang="en-US" dirty="0">
              <a:latin typeface="Verdana" pitchFamily="34" charset="0"/>
              <a:ea typeface="Verdana" pitchFamily="34" charset="0"/>
              <a:cs typeface="Verdana" pitchFamily="34"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B1D340-D4EF-42C9-BC13-A2A506ABFDE7}"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percentage of oxygen by volume in the slide show the symptoms which can occur. The entrant and attendant should be familiar with symptoms resulting from oxygen depletion.</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C6D357-8DE3-4829-B9C7-CE6C282CB59D}"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Clr>
                <a:schemeClr val="tx1"/>
              </a:buClr>
              <a:buSzPct val="100000"/>
              <a:buFont typeface="Arial" pitchFamily="34" charset="0"/>
              <a:buChar char="•"/>
              <a:defRPr/>
            </a:pPr>
            <a:r>
              <a:rPr lang="en-US" dirty="0">
                <a:latin typeface="Verdana" pitchFamily="34" charset="0"/>
                <a:ea typeface="Verdana" pitchFamily="34" charset="0"/>
                <a:cs typeface="Verdana" pitchFamily="34" charset="0"/>
              </a:rPr>
              <a:t> Oxygen enriched atmospheres have an oxygen </a:t>
            </a:r>
            <a:r>
              <a:rPr lang="en-US" dirty="0">
                <a:latin typeface="Verdana" pitchFamily="34" charset="0"/>
              </a:rPr>
              <a:t>level above 23.5%.</a:t>
            </a:r>
          </a:p>
          <a:p>
            <a:pPr>
              <a:buClr>
                <a:schemeClr val="tx1"/>
              </a:buClr>
              <a:buSzPct val="100000"/>
              <a:defRPr/>
            </a:pPr>
            <a:endParaRPr lang="en-US" sz="300" dirty="0">
              <a:latin typeface="Verdana" pitchFamily="34" charset="0"/>
            </a:endParaRPr>
          </a:p>
          <a:p>
            <a:pPr>
              <a:buClr>
                <a:schemeClr val="tx1"/>
              </a:buClr>
              <a:buSzPct val="100000"/>
              <a:buFont typeface="Arial" pitchFamily="34" charset="0"/>
              <a:buChar char="•"/>
              <a:defRPr/>
            </a:pPr>
            <a:r>
              <a:rPr lang="en-US" dirty="0">
                <a:latin typeface="Verdana" pitchFamily="34" charset="0"/>
              </a:rPr>
              <a:t> Oxygen is not flammable but would require less input heat to allow ignition. Enriched atmospheres cause flammable and combustible materials to burn violently</a:t>
            </a:r>
          </a:p>
          <a:p>
            <a:pPr>
              <a:buClr>
                <a:schemeClr val="tx1"/>
              </a:buClr>
              <a:buSzPct val="100000"/>
              <a:buFont typeface="Arial" pitchFamily="34" charset="0"/>
              <a:buNone/>
              <a:defRPr/>
            </a:pPr>
            <a:r>
              <a:rPr lang="en-US" dirty="0">
                <a:latin typeface="Verdana" pitchFamily="34" charset="0"/>
              </a:rPr>
              <a:t>  when ignited.</a:t>
            </a:r>
          </a:p>
          <a:p>
            <a:pPr>
              <a:buClr>
                <a:schemeClr val="tx1"/>
              </a:buClr>
              <a:buSzPct val="100000"/>
              <a:defRPr/>
            </a:pPr>
            <a:endParaRPr lang="en-US" sz="300" dirty="0">
              <a:latin typeface="Verdana" pitchFamily="34" charset="0"/>
            </a:endParaRPr>
          </a:p>
          <a:p>
            <a:pPr marL="171450" indent="-171450">
              <a:buClr>
                <a:schemeClr val="tx1"/>
              </a:buClr>
              <a:buSzPct val="100000"/>
              <a:buFont typeface="Courier New" pitchFamily="49" charset="0"/>
              <a:buChar char="o"/>
              <a:defRPr/>
            </a:pPr>
            <a:r>
              <a:rPr lang="en-US" dirty="0">
                <a:latin typeface="Verdana" pitchFamily="34" charset="0"/>
              </a:rPr>
              <a:t> Hair, clothing, materials, etc.</a:t>
            </a:r>
          </a:p>
          <a:p>
            <a:pPr marL="171450" indent="-171450">
              <a:buClr>
                <a:schemeClr val="tx1"/>
              </a:buClr>
              <a:buSzPct val="100000"/>
              <a:buFont typeface="Courier New" pitchFamily="49" charset="0"/>
              <a:buChar char="o"/>
              <a:defRPr/>
            </a:pPr>
            <a:endParaRPr lang="en-US" dirty="0">
              <a:latin typeface="Verdana" pitchFamily="34" charset="0"/>
            </a:endParaRPr>
          </a:p>
          <a:p>
            <a:pPr marL="171450" indent="-171450">
              <a:buClr>
                <a:schemeClr val="tx1"/>
              </a:buClr>
              <a:buSzPct val="100000"/>
              <a:buFont typeface="Courier New" pitchFamily="49" charset="0"/>
              <a:buChar char="o"/>
              <a:defRPr/>
            </a:pPr>
            <a:r>
              <a:rPr lang="en-US" dirty="0">
                <a:latin typeface="Verdana" pitchFamily="34" charset="0"/>
              </a:rPr>
              <a:t> Oil soaked clothing and materials.</a:t>
            </a:r>
          </a:p>
          <a:p>
            <a:pPr>
              <a:buClr>
                <a:schemeClr val="tx1"/>
              </a:buClr>
              <a:buSzPct val="100000"/>
              <a:defRPr/>
            </a:pPr>
            <a:endParaRPr lang="en-US" sz="300" dirty="0">
              <a:latin typeface="Verdana" pitchFamily="34" charset="0"/>
            </a:endParaRPr>
          </a:p>
          <a:p>
            <a:pPr>
              <a:buClr>
                <a:schemeClr val="tx1"/>
              </a:buClr>
              <a:buSzPct val="100000"/>
              <a:buFont typeface="Arial" pitchFamily="34" charset="0"/>
              <a:buChar char="•"/>
              <a:defRPr/>
            </a:pPr>
            <a:r>
              <a:rPr lang="en-US" dirty="0">
                <a:latin typeface="Verdana" pitchFamily="34" charset="0"/>
              </a:rPr>
              <a:t> Never use pure oxygen to ventilate.</a:t>
            </a:r>
          </a:p>
          <a:p>
            <a:pPr>
              <a:buClr>
                <a:schemeClr val="tx1"/>
              </a:buClr>
              <a:buSzPct val="100000"/>
              <a:defRPr/>
            </a:pPr>
            <a:endParaRPr lang="en-US" sz="300" dirty="0">
              <a:latin typeface="Verdana" pitchFamily="34" charset="0"/>
            </a:endParaRPr>
          </a:p>
          <a:p>
            <a:pPr>
              <a:buClr>
                <a:schemeClr val="tx1"/>
              </a:buClr>
              <a:buSzPct val="100000"/>
              <a:buFont typeface="Arial" pitchFamily="34" charset="0"/>
              <a:buChar char="•"/>
              <a:defRPr/>
            </a:pPr>
            <a:r>
              <a:rPr lang="en-US" dirty="0">
                <a:latin typeface="Verdana" pitchFamily="34" charset="0"/>
              </a:rPr>
              <a:t> Never store or place compressed tanks in a confined space.</a:t>
            </a:r>
          </a:p>
          <a:p>
            <a:pPr>
              <a:defRPr/>
            </a:pPr>
            <a:endParaRPr 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42A0B1F-217E-4021-BC5E-4AF132D294C5}"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a:latin typeface="Verdana" panose="020B0604030504040204" pitchFamily="34" charset="0"/>
                <a:ea typeface="Verdana" panose="020B0604030504040204" pitchFamily="34" charset="0"/>
                <a:cs typeface="Verdana" panose="020B0604030504040204" pitchFamily="34" charset="0"/>
              </a:rPr>
              <a:t>Flammable atmospheres may be considered.</a:t>
            </a:r>
          </a:p>
          <a:p>
            <a:pPr>
              <a:lnSpc>
                <a:spcPct val="70000"/>
              </a:lnSpc>
              <a:buClr>
                <a:schemeClr val="tx1"/>
              </a:buClr>
            </a:pPr>
            <a:r>
              <a:rPr lang="en-US" altLang="en-US">
                <a:latin typeface="Verdana" panose="020B0604030504040204" pitchFamily="34" charset="0"/>
                <a:ea typeface="Verdana" panose="020B0604030504040204" pitchFamily="34" charset="0"/>
                <a:cs typeface="Verdana" panose="020B0604030504040204" pitchFamily="34" charset="0"/>
              </a:rPr>
              <a:t>3 Critical Factors:</a:t>
            </a:r>
          </a:p>
          <a:p>
            <a:pPr lvl="1">
              <a:lnSpc>
                <a:spcPct val="70000"/>
              </a:lnSpc>
              <a:buClr>
                <a:srgbClr val="FFCC00"/>
              </a:buClr>
            </a:pP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  Presence of a flammable gas or vapor</a:t>
            </a:r>
          </a:p>
          <a:p>
            <a:pPr lvl="1">
              <a:lnSpc>
                <a:spcPct val="70000"/>
              </a:lnSpc>
              <a:buClr>
                <a:srgbClr val="FFCC00"/>
              </a:buClr>
            </a:pP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  Presence Oxygen content in the air</a:t>
            </a:r>
          </a:p>
          <a:p>
            <a:pPr lvl="1">
              <a:lnSpc>
                <a:spcPct val="70000"/>
              </a:lnSpc>
              <a:buClr>
                <a:srgbClr val="FFCC00"/>
              </a:buClr>
            </a:pP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  Presence of dust (visibility of 5’ or less)</a:t>
            </a:r>
          </a:p>
          <a:p>
            <a:pPr lvl="1">
              <a:lnSpc>
                <a:spcPct val="70000"/>
              </a:lnSpc>
              <a:buClr>
                <a:srgbClr val="FFCC00"/>
              </a:buClr>
            </a:pPr>
            <a:endPar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ct val="70000"/>
              </a:lnSpc>
              <a:buClr>
                <a:schemeClr val="tx1"/>
              </a:buClr>
            </a:pPr>
            <a:r>
              <a:rPr lang="en-US" altLang="en-US">
                <a:latin typeface="Verdana" panose="020B0604030504040204" pitchFamily="34" charset="0"/>
                <a:ea typeface="Verdana" panose="020B0604030504040204" pitchFamily="34" charset="0"/>
                <a:cs typeface="Verdana" panose="020B0604030504040204" pitchFamily="34" charset="0"/>
              </a:rPr>
              <a:t>Proper air/gas mixture can lead to explosion</a:t>
            </a:r>
          </a:p>
          <a:p>
            <a:pPr>
              <a:lnSpc>
                <a:spcPct val="70000"/>
              </a:lnSpc>
              <a:buClr>
                <a:schemeClr val="tx1"/>
              </a:buClr>
            </a:pPr>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70000"/>
              </a:lnSpc>
              <a:buClr>
                <a:schemeClr val="tx1"/>
              </a:buClr>
            </a:pPr>
            <a:r>
              <a:rPr lang="en-US" altLang="en-US">
                <a:latin typeface="Verdana" panose="020B0604030504040204" pitchFamily="34" charset="0"/>
                <a:ea typeface="Verdana" panose="020B0604030504040204" pitchFamily="34" charset="0"/>
                <a:cs typeface="Verdana" panose="020B0604030504040204" pitchFamily="34" charset="0"/>
              </a:rPr>
              <a:t>Typical Ignition Sources:</a:t>
            </a:r>
          </a:p>
          <a:p>
            <a:pPr lvl="1">
              <a:lnSpc>
                <a:spcPct val="70000"/>
              </a:lnSpc>
              <a:buClr>
                <a:srgbClr val="FFCC00"/>
              </a:buClr>
            </a:pP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  Sparking or electric tool</a:t>
            </a:r>
          </a:p>
          <a:p>
            <a:pPr lvl="1">
              <a:lnSpc>
                <a:spcPct val="70000"/>
              </a:lnSpc>
              <a:buClr>
                <a:srgbClr val="FFCC00"/>
              </a:buClr>
            </a:pP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  Welding/cutting operations</a:t>
            </a:r>
          </a:p>
          <a:p>
            <a:pPr lvl="1">
              <a:lnSpc>
                <a:spcPct val="70000"/>
              </a:lnSpc>
              <a:buClr>
                <a:srgbClr val="FFCC00"/>
              </a:buClr>
            </a:pP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  Smoking</a:t>
            </a:r>
          </a:p>
          <a:p>
            <a:pPr>
              <a:lnSpc>
                <a:spcPct val="80000"/>
              </a:lnSpc>
            </a:pPr>
            <a:endParaRPr lang="en-US" altLang="en-US" sz="100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6C46516-C119-4A99-BCFD-DEC6E0ADB2FA}"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Toxic atmospheres can be created by:</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0000"/>
              </a:lnSpc>
              <a:buClr>
                <a:schemeClr val="tx1"/>
              </a:buClr>
              <a:buSzPct val="150000"/>
            </a:pPr>
            <a:r>
              <a:rPr lang="en-US" altLang="en-US">
                <a:latin typeface="Verdana" panose="020B0604030504040204" pitchFamily="34" charset="0"/>
                <a:ea typeface="Verdana" panose="020B0604030504040204" pitchFamily="34" charset="0"/>
                <a:cs typeface="Verdana" panose="020B0604030504040204" pitchFamily="34" charset="0"/>
              </a:rPr>
              <a:t>Product stored in a confined space:</a:t>
            </a:r>
          </a:p>
          <a:p>
            <a:pPr lvl="2">
              <a:lnSpc>
                <a:spcPct val="90000"/>
              </a:lnSpc>
              <a:buClr>
                <a:srgbClr val="FFCC00"/>
              </a:buCl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Gases released when cleaning</a:t>
            </a:r>
          </a:p>
          <a:p>
            <a:pPr lvl="2">
              <a:lnSpc>
                <a:spcPct val="90000"/>
              </a:lnSpc>
              <a:buClr>
                <a:srgbClr val="FFCC00"/>
              </a:buCl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Materials absorbed into walls of confined space</a:t>
            </a:r>
          </a:p>
          <a:p>
            <a:pPr lvl="2">
              <a:lnSpc>
                <a:spcPct val="90000"/>
              </a:lnSpc>
              <a:buClr>
                <a:srgbClr val="FFCC00"/>
              </a:buCl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Decomposition of materials in the confined space</a:t>
            </a:r>
          </a:p>
          <a:p>
            <a:pPr>
              <a:lnSpc>
                <a:spcPct val="90000"/>
              </a:lnSpc>
              <a:buClr>
                <a:schemeClr val="tx1"/>
              </a:buClr>
              <a:buSzPct val="150000"/>
            </a:pPr>
            <a:r>
              <a:rPr lang="en-US" altLang="en-US">
                <a:latin typeface="Verdana" panose="020B0604030504040204" pitchFamily="34" charset="0"/>
                <a:ea typeface="Verdana" panose="020B0604030504040204" pitchFamily="34" charset="0"/>
                <a:cs typeface="Verdana" panose="020B0604030504040204" pitchFamily="34" charset="0"/>
              </a:rPr>
              <a:t>Work performed in a confined space:</a:t>
            </a:r>
          </a:p>
          <a:p>
            <a:pPr lvl="2">
              <a:lnSpc>
                <a:spcPct val="90000"/>
              </a:lnSpc>
              <a:buClr>
                <a:srgbClr val="FFCC00"/>
              </a:buCl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Welding, cutting, brazing, soldering</a:t>
            </a:r>
          </a:p>
          <a:p>
            <a:pPr lvl="2">
              <a:lnSpc>
                <a:spcPct val="90000"/>
              </a:lnSpc>
              <a:buClr>
                <a:srgbClr val="FFCC00"/>
              </a:buCl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Painting, scraping, sanding, degreasing</a:t>
            </a:r>
          </a:p>
          <a:p>
            <a:pPr lvl="2">
              <a:lnSpc>
                <a:spcPct val="90000"/>
              </a:lnSpc>
              <a:buClr>
                <a:srgbClr val="FFCC00"/>
              </a:buCl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Sealing, bonding, melting</a:t>
            </a:r>
          </a:p>
          <a:p>
            <a:pPr>
              <a:lnSpc>
                <a:spcPct val="90000"/>
              </a:lnSpc>
              <a:buClr>
                <a:schemeClr val="tx1"/>
              </a:buClr>
              <a:buSzPct val="150000"/>
            </a:pPr>
            <a:r>
              <a:rPr lang="en-US" altLang="en-US">
                <a:latin typeface="Verdana" panose="020B0604030504040204" pitchFamily="34" charset="0"/>
                <a:ea typeface="Verdana" panose="020B0604030504040204" pitchFamily="34" charset="0"/>
                <a:cs typeface="Verdana" panose="020B0604030504040204" pitchFamily="34" charset="0"/>
              </a:rPr>
              <a:t>Areas adjacent to a confined space.</a:t>
            </a:r>
          </a:p>
          <a:p>
            <a:pPr>
              <a:lnSpc>
                <a:spcPct val="90000"/>
              </a:lnSpc>
              <a:buClr>
                <a:schemeClr val="tx1"/>
              </a:buClr>
              <a:buSzPct val="150000"/>
            </a:pPr>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u="sng">
                <a:latin typeface="Verdana" panose="020B0604030504040204" pitchFamily="34" charset="0"/>
                <a:ea typeface="Verdana" panose="020B0604030504040204" pitchFamily="34" charset="0"/>
                <a:cs typeface="Verdana" panose="020B0604030504040204" pitchFamily="34" charset="0"/>
              </a:rPr>
              <a:t>Such atmospheres can be created by work conducted in the space.</a:t>
            </a:r>
            <a:r>
              <a:rPr lang="en-US" altLang="en-US" b="1" u="sng">
                <a:latin typeface="Verdana" panose="020B0604030504040204" pitchFamily="34" charset="0"/>
                <a:ea typeface="Verdana" panose="020B0604030504040204" pitchFamily="34" charset="0"/>
                <a:cs typeface="Verdana" panose="020B0604030504040204" pitchFamily="34" charset="0"/>
              </a:rPr>
              <a:t> </a:t>
            </a:r>
          </a:p>
          <a:p>
            <a:r>
              <a:rPr lang="en-US" altLang="en-US" b="1" u="sng">
                <a:latin typeface="Verdana" panose="020B0604030504040204" pitchFamily="34" charset="0"/>
                <a:ea typeface="Verdana" panose="020B0604030504040204" pitchFamily="34" charset="0"/>
                <a:cs typeface="Verdana" panose="020B0604030504040204" pitchFamily="34" charset="0"/>
              </a:rPr>
              <a:t>Hot work</a:t>
            </a:r>
            <a:r>
              <a:rPr lang="en-US" altLang="en-US" u="sng">
                <a:latin typeface="Verdana" panose="020B0604030504040204" pitchFamily="34" charset="0"/>
                <a:ea typeface="Verdana" panose="020B0604030504040204" pitchFamily="34" charset="0"/>
                <a:cs typeface="Verdana" panose="020B0604030504040204" pitchFamily="34" charset="0"/>
              </a:rPr>
              <a:t> means operations capable of providing a source of ignition (for example, riveting, welding, cutting, burning, and heating).</a:t>
            </a:r>
          </a:p>
          <a:p>
            <a:endParaRPr lang="en-US" altLang="en-US" sz="110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4BA5A03-2D49-4C79-98D8-FB8635C1389A}"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Hydrogen sulfide, as an example, has PPM levels which an unprotected person should not exceed.</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Hydrogen sulfide is the result of:</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0000"/>
              </a:lnSpc>
              <a:buClr>
                <a:schemeClr val="tx1"/>
              </a:buClr>
              <a:buSzPct val="150000"/>
              <a:buFontTx/>
              <a:buChar char="•"/>
            </a:pPr>
            <a:r>
              <a:rPr lang="en-US" altLang="en-US">
                <a:latin typeface="Verdana" panose="020B0604030504040204" pitchFamily="34" charset="0"/>
              </a:rPr>
              <a:t> Decomposition of materials; human waste.</a:t>
            </a:r>
          </a:p>
          <a:p>
            <a:pPr>
              <a:lnSpc>
                <a:spcPct val="90000"/>
              </a:lnSpc>
              <a:buClr>
                <a:schemeClr val="tx1"/>
              </a:buClr>
              <a:buSzPct val="150000"/>
            </a:pPr>
            <a:endParaRPr lang="en-US" altLang="en-US" sz="1000">
              <a:latin typeface="Verdana" panose="020B0604030504040204" pitchFamily="34" charset="0"/>
            </a:endParaRPr>
          </a:p>
          <a:p>
            <a:pPr>
              <a:lnSpc>
                <a:spcPct val="90000"/>
              </a:lnSpc>
              <a:buClr>
                <a:schemeClr val="tx1"/>
              </a:buClr>
              <a:buSzPct val="150000"/>
              <a:buFontTx/>
              <a:buChar char="•"/>
            </a:pPr>
            <a:r>
              <a:rPr lang="en-US" altLang="en-US">
                <a:latin typeface="Verdana" panose="020B0604030504040204" pitchFamily="34" charset="0"/>
              </a:rPr>
              <a:t> Rotten egg odor at low concentrations.</a:t>
            </a:r>
          </a:p>
          <a:p>
            <a:pPr>
              <a:lnSpc>
                <a:spcPct val="90000"/>
              </a:lnSpc>
              <a:buClr>
                <a:schemeClr val="tx1"/>
              </a:buClr>
              <a:buSzPct val="150000"/>
            </a:pPr>
            <a:endParaRPr lang="en-US" altLang="en-US" sz="1000">
              <a:latin typeface="Verdana" panose="020B0604030504040204" pitchFamily="34" charset="0"/>
            </a:endParaRPr>
          </a:p>
          <a:p>
            <a:pPr>
              <a:lnSpc>
                <a:spcPct val="90000"/>
              </a:lnSpc>
              <a:buClr>
                <a:schemeClr val="tx1"/>
              </a:buClr>
              <a:buSzPct val="150000"/>
              <a:buFontTx/>
              <a:buChar char="•"/>
            </a:pPr>
            <a:r>
              <a:rPr lang="en-US" altLang="en-US">
                <a:latin typeface="Verdana" panose="020B0604030504040204" pitchFamily="34" charset="0"/>
              </a:rPr>
              <a:t> Possibly no warning at high concentrations. May deaden the sense of smell falsely leading one to think it’s no longer present.</a:t>
            </a:r>
          </a:p>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A54191-A7F6-4945-9E36-67D879E642F1}"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Carbon monoxide.</a:t>
            </a:r>
          </a:p>
          <a:p>
            <a:pPr>
              <a:defRPr/>
            </a:pPr>
            <a:endParaRPr lang="en-US" dirty="0"/>
          </a:p>
          <a:p>
            <a:pPr marL="342900" indent="-342900">
              <a:spcBef>
                <a:spcPct val="20000"/>
              </a:spcBef>
              <a:buClr>
                <a:schemeClr val="tx1"/>
              </a:buClr>
              <a:buSzPct val="100000"/>
              <a:buFontTx/>
              <a:buChar char="•"/>
              <a:defRPr/>
            </a:pPr>
            <a:r>
              <a:rPr lang="en-US" dirty="0">
                <a:latin typeface="Verdana" pitchFamily="34" charset="0"/>
              </a:rPr>
              <a:t>Odorless, Colorless Gas.</a:t>
            </a:r>
          </a:p>
          <a:p>
            <a:pPr marL="342900" indent="-342900">
              <a:spcBef>
                <a:spcPct val="20000"/>
              </a:spcBef>
              <a:buClr>
                <a:schemeClr val="tx1"/>
              </a:buClr>
              <a:buSzPct val="100000"/>
              <a:buFontTx/>
              <a:buChar char="•"/>
              <a:defRPr/>
            </a:pPr>
            <a:r>
              <a:rPr lang="en-US" dirty="0">
                <a:latin typeface="Verdana" pitchFamily="34" charset="0"/>
              </a:rPr>
              <a:t>Combustion By-Product.</a:t>
            </a:r>
          </a:p>
          <a:p>
            <a:pPr marL="342900" indent="-342900">
              <a:spcBef>
                <a:spcPct val="20000"/>
              </a:spcBef>
              <a:buClr>
                <a:schemeClr val="tx1"/>
              </a:buClr>
              <a:buSzPct val="100000"/>
              <a:buFontTx/>
              <a:buChar char="•"/>
              <a:defRPr/>
            </a:pPr>
            <a:r>
              <a:rPr lang="en-US" dirty="0">
                <a:latin typeface="Verdana" pitchFamily="34" charset="0"/>
              </a:rPr>
              <a:t>Quickly collapse at high concentrations.</a:t>
            </a:r>
          </a:p>
          <a:p>
            <a:pPr>
              <a:spcBef>
                <a:spcPct val="20000"/>
              </a:spcBef>
              <a:buClr>
                <a:schemeClr val="tx1"/>
              </a:buClr>
              <a:buSzPct val="100000"/>
              <a:defRPr/>
            </a:pPr>
            <a:endParaRPr lang="en-US" dirty="0">
              <a:latin typeface="Verdana" pitchFamily="34" charset="0"/>
            </a:endParaRPr>
          </a:p>
          <a:p>
            <a:pPr>
              <a:spcBef>
                <a:spcPct val="20000"/>
              </a:spcBef>
              <a:buClr>
                <a:schemeClr val="tx1"/>
              </a:buClr>
              <a:buSzPct val="100000"/>
              <a:defRPr/>
            </a:pPr>
            <a:r>
              <a:rPr lang="en-US" dirty="0">
                <a:latin typeface="Verdana" pitchFamily="34" charset="0"/>
              </a:rPr>
              <a:t>The chart reveals the effects of exposure for various PPM (parts per million in air).</a:t>
            </a:r>
          </a:p>
          <a:p>
            <a:pPr>
              <a:defRPr/>
            </a:pPr>
            <a:endParaRPr 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2B6D3B-F113-4121-B6FD-B0132E98B405}"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Temperature extremes affect the welfare of workers.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Clr>
                <a:schemeClr val="tx1"/>
              </a:buClr>
              <a:buSzPct val="150000"/>
              <a:buFontTx/>
              <a:buChar char="•"/>
            </a:pPr>
            <a:r>
              <a:rPr lang="en-US" altLang="en-US">
                <a:latin typeface="Verdana" panose="020B0604030504040204" pitchFamily="34" charset="0"/>
              </a:rPr>
              <a:t> Extremely hot or cold temperatures.</a:t>
            </a:r>
          </a:p>
          <a:p>
            <a:pPr>
              <a:buClr>
                <a:schemeClr val="tx1"/>
              </a:buClr>
              <a:buSzPct val="150000"/>
            </a:pPr>
            <a:endParaRPr lang="en-US" altLang="en-US" sz="800">
              <a:latin typeface="Verdana" panose="020B0604030504040204" pitchFamily="34" charset="0"/>
            </a:endParaRPr>
          </a:p>
          <a:p>
            <a:pPr>
              <a:buClr>
                <a:schemeClr val="tx1"/>
              </a:buClr>
              <a:buSzPct val="150000"/>
              <a:buFontTx/>
              <a:buChar char="•"/>
            </a:pPr>
            <a:r>
              <a:rPr lang="en-US" altLang="en-US">
                <a:latin typeface="Verdana" panose="020B0604030504040204" pitchFamily="34" charset="0"/>
              </a:rPr>
              <a:t> Steam cleaning of confined spaces.</a:t>
            </a:r>
          </a:p>
          <a:p>
            <a:pPr>
              <a:buClr>
                <a:schemeClr val="tx1"/>
              </a:buClr>
              <a:buSzPct val="150000"/>
            </a:pPr>
            <a:endParaRPr lang="en-US" altLang="en-US" sz="800">
              <a:latin typeface="Verdana" panose="020B0604030504040204" pitchFamily="34" charset="0"/>
            </a:endParaRPr>
          </a:p>
          <a:p>
            <a:pPr>
              <a:buClr>
                <a:schemeClr val="tx1"/>
              </a:buClr>
              <a:buSzPct val="150000"/>
              <a:buFontTx/>
              <a:buChar char="•"/>
            </a:pPr>
            <a:r>
              <a:rPr lang="en-US" altLang="en-US">
                <a:latin typeface="Verdana" panose="020B0604030504040204" pitchFamily="34" charset="0"/>
              </a:rPr>
              <a:t> Humidity factors.</a:t>
            </a:r>
          </a:p>
          <a:p>
            <a:pPr>
              <a:buClr>
                <a:schemeClr val="tx1"/>
              </a:buClr>
              <a:buSzPct val="150000"/>
              <a:buFontTx/>
              <a:buChar char="•"/>
            </a:pPr>
            <a:endParaRPr lang="en-US" altLang="en-US" sz="800">
              <a:latin typeface="Verdana" panose="020B0604030504040204" pitchFamily="34" charset="0"/>
            </a:endParaRPr>
          </a:p>
          <a:p>
            <a:pPr>
              <a:buClr>
                <a:schemeClr val="tx1"/>
              </a:buClr>
              <a:buSzPct val="150000"/>
              <a:buFontTx/>
              <a:buChar char="•"/>
            </a:pPr>
            <a:r>
              <a:rPr lang="en-US" altLang="en-US">
                <a:latin typeface="Verdana" panose="020B0604030504040204" pitchFamily="34" charset="0"/>
              </a:rPr>
              <a:t> Extremely cold liquids.</a:t>
            </a:r>
          </a:p>
          <a:p>
            <a:pPr>
              <a:buClr>
                <a:schemeClr val="tx1"/>
              </a:buClr>
              <a:buSzPct val="150000"/>
              <a:buFontTx/>
              <a:buChar char="•"/>
            </a:pPr>
            <a:endParaRPr lang="en-US" altLang="en-US" sz="800">
              <a:latin typeface="Verdana" panose="020B0604030504040204" pitchFamily="34" charset="0"/>
            </a:endParaRPr>
          </a:p>
          <a:p>
            <a:pPr>
              <a:buClr>
                <a:schemeClr val="tx1"/>
              </a:buClr>
              <a:buSzPct val="150000"/>
              <a:buFontTx/>
              <a:buChar char="•"/>
            </a:pPr>
            <a:r>
              <a:rPr lang="en-US" altLang="en-US">
                <a:latin typeface="Verdana" panose="020B0604030504040204" pitchFamily="34" charset="0"/>
              </a:rPr>
              <a:t> Work processes inside the confined space can increase temperature extremes.</a:t>
            </a:r>
          </a:p>
          <a:p>
            <a:pPr>
              <a:buClr>
                <a:schemeClr val="tx1"/>
              </a:buClr>
              <a:buSzPct val="150000"/>
            </a:pPr>
            <a:endParaRPr lang="en-US" altLang="en-US" sz="800">
              <a:latin typeface="Verdana" panose="020B0604030504040204" pitchFamily="34" charset="0"/>
            </a:endParaRPr>
          </a:p>
          <a:p>
            <a:pPr>
              <a:buClr>
                <a:schemeClr val="tx1"/>
              </a:buClr>
              <a:buSzPct val="150000"/>
              <a:buFontTx/>
              <a:buChar char="•"/>
            </a:pPr>
            <a:r>
              <a:rPr lang="en-US" altLang="en-US">
                <a:latin typeface="Verdana" panose="020B0604030504040204" pitchFamily="34" charset="0"/>
              </a:rPr>
              <a:t> Personal protective equipment.</a:t>
            </a:r>
          </a:p>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8FCE7D-6556-4696-A7FB-B0E1747AE6D4}"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defRPr/>
            </a:pPr>
            <a:r>
              <a:rPr lang="en-US" dirty="0">
                <a:latin typeface="Verdana" pitchFamily="34" charset="0"/>
                <a:ea typeface="Verdana" pitchFamily="34" charset="0"/>
                <a:cs typeface="Verdana" pitchFamily="34" charset="0"/>
              </a:rPr>
              <a:t>Therefore, understanding past incidents, the standard was created to protect workers from: </a:t>
            </a:r>
          </a:p>
          <a:p>
            <a:pPr>
              <a:lnSpc>
                <a:spcPct val="90000"/>
              </a:lnSpc>
              <a:defRPr/>
            </a:pPr>
            <a:endParaRPr lang="en-US" dirty="0">
              <a:latin typeface="Verdana" pitchFamily="34" charset="0"/>
              <a:ea typeface="Verdana" pitchFamily="34" charset="0"/>
              <a:cs typeface="Verdana" pitchFamily="34" charset="0"/>
            </a:endParaRPr>
          </a:p>
          <a:p>
            <a:pPr marL="171450" indent="-171450">
              <a:lnSpc>
                <a:spcPct val="90000"/>
              </a:lnSpc>
              <a:buFont typeface="Wingdings" pitchFamily="2" charset="2"/>
              <a:buChar char="§"/>
              <a:defRPr/>
            </a:pPr>
            <a:r>
              <a:rPr lang="en-US" dirty="0">
                <a:latin typeface="Verdana" pitchFamily="34" charset="0"/>
                <a:ea typeface="Verdana" pitchFamily="34" charset="0"/>
                <a:cs typeface="Verdana" pitchFamily="34" charset="0"/>
              </a:rPr>
              <a:t>Toxic, flammable, explosive, or asphyxiating atmospheres.</a:t>
            </a:r>
          </a:p>
          <a:p>
            <a:pPr marL="171450" indent="-171450">
              <a:lnSpc>
                <a:spcPct val="90000"/>
              </a:lnSpc>
              <a:buFont typeface="Wingdings" pitchFamily="2" charset="2"/>
              <a:buChar char="§"/>
              <a:defRPr/>
            </a:pPr>
            <a:endParaRPr lang="en-US" dirty="0">
              <a:latin typeface="Verdana" pitchFamily="34" charset="0"/>
              <a:ea typeface="Verdana" pitchFamily="34" charset="0"/>
              <a:cs typeface="Verdana" pitchFamily="34" charset="0"/>
            </a:endParaRPr>
          </a:p>
          <a:p>
            <a:pPr marL="171450" indent="-171450">
              <a:lnSpc>
                <a:spcPct val="90000"/>
              </a:lnSpc>
              <a:buFont typeface="Wingdings" pitchFamily="2" charset="2"/>
              <a:buChar char="§"/>
              <a:defRPr/>
            </a:pPr>
            <a:r>
              <a:rPr lang="en-US" dirty="0">
                <a:latin typeface="Verdana" pitchFamily="34" charset="0"/>
                <a:ea typeface="Verdana" pitchFamily="34" charset="0"/>
                <a:cs typeface="Verdana" pitchFamily="34" charset="0"/>
              </a:rPr>
              <a:t>Possible engulfment.</a:t>
            </a:r>
          </a:p>
          <a:p>
            <a:pPr marL="171450" indent="-171450">
              <a:lnSpc>
                <a:spcPct val="90000"/>
              </a:lnSpc>
              <a:buFont typeface="Wingdings" pitchFamily="2" charset="2"/>
              <a:buChar char="§"/>
              <a:defRPr/>
            </a:pPr>
            <a:endParaRPr lang="en-US" dirty="0">
              <a:latin typeface="Verdana" pitchFamily="34" charset="0"/>
              <a:ea typeface="Verdana" pitchFamily="34" charset="0"/>
              <a:cs typeface="Verdana" pitchFamily="34" charset="0"/>
            </a:endParaRPr>
          </a:p>
          <a:p>
            <a:pPr marL="171450" indent="-171450">
              <a:lnSpc>
                <a:spcPct val="90000"/>
              </a:lnSpc>
              <a:buFont typeface="Wingdings" pitchFamily="2" charset="2"/>
              <a:buChar char="§"/>
              <a:defRPr/>
            </a:pPr>
            <a:r>
              <a:rPr lang="en-US" dirty="0">
                <a:latin typeface="Verdana" pitchFamily="34" charset="0"/>
                <a:ea typeface="Verdana" pitchFamily="34" charset="0"/>
                <a:cs typeface="Verdana" pitchFamily="34" charset="0"/>
              </a:rPr>
              <a:t>Any other recognized serious hazard (example: hazardous energy).  </a:t>
            </a:r>
          </a:p>
          <a:p>
            <a:pPr algn="ctr">
              <a:lnSpc>
                <a:spcPct val="95000"/>
              </a:lnSpc>
              <a:defRPr/>
            </a:pPr>
            <a:endParaRPr lang="en-US" dirty="0">
              <a:latin typeface="Verdana" pitchFamily="34" charset="0"/>
              <a:ea typeface="Verdana" pitchFamily="34" charset="0"/>
              <a:cs typeface="Verdana" pitchFamily="34" charset="0"/>
            </a:endParaRPr>
          </a:p>
          <a:p>
            <a:pPr>
              <a:lnSpc>
                <a:spcPct val="95000"/>
              </a:lnSpc>
              <a:defRPr/>
            </a:pPr>
            <a:r>
              <a:rPr lang="en-US" b="1" dirty="0">
                <a:solidFill>
                  <a:srgbClr val="FF0000"/>
                </a:solidFill>
                <a:latin typeface="Verdana" pitchFamily="34" charset="0"/>
                <a:ea typeface="Verdana" pitchFamily="34" charset="0"/>
                <a:cs typeface="Verdana" pitchFamily="34" charset="0"/>
              </a:rPr>
              <a:t>The standard focuses on areas with immediate health or safety risks, denoting them as “Permit Required Confined Space” (PRCS).</a:t>
            </a:r>
          </a:p>
          <a:p>
            <a:pPr>
              <a:lnSpc>
                <a:spcPct val="95000"/>
              </a:lnSpc>
              <a:defRPr/>
            </a:pPr>
            <a:endParaRPr lang="en-US" b="1" dirty="0">
              <a:solidFill>
                <a:srgbClr val="FF0000"/>
              </a:solidFill>
              <a:latin typeface="Verdana" pitchFamily="34" charset="0"/>
            </a:endParaRPr>
          </a:p>
          <a:p>
            <a:pPr>
              <a:defRPr/>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1E59E3-3AD5-4023-81B9-6D64E9BDF575}"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Engulfment can occur with the following materials, usually kept in silos although underground storage is also an option used. These include: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Clr>
                <a:schemeClr val="tx1"/>
              </a:buClr>
              <a:buSzPct val="150000"/>
            </a:pPr>
            <a:r>
              <a:rPr lang="en-US" altLang="en-US" u="sng">
                <a:latin typeface="Verdana" panose="020B0604030504040204" pitchFamily="34" charset="0"/>
              </a:rPr>
              <a:t>Loose</a:t>
            </a:r>
            <a:r>
              <a:rPr lang="en-US" altLang="en-US">
                <a:latin typeface="Verdana" panose="020B0604030504040204" pitchFamily="34" charset="0"/>
              </a:rPr>
              <a:t>, granular materials stored in bins and hoppers - grain, sand, coal, etc.</a:t>
            </a:r>
          </a:p>
          <a:p>
            <a:pPr>
              <a:buClr>
                <a:schemeClr val="tx1"/>
              </a:buClr>
              <a:buSzPct val="150000"/>
            </a:pPr>
            <a:r>
              <a:rPr lang="en-US" altLang="en-US" u="sng">
                <a:latin typeface="Verdana" panose="020B0604030504040204" pitchFamily="34" charset="0"/>
              </a:rPr>
              <a:t>Crusting and bridging</a:t>
            </a:r>
            <a:r>
              <a:rPr lang="en-US" altLang="en-US">
                <a:latin typeface="Verdana" panose="020B0604030504040204" pitchFamily="34" charset="0"/>
              </a:rPr>
              <a:t> below a worker.</a:t>
            </a:r>
          </a:p>
          <a:p>
            <a:pPr>
              <a:buClr>
                <a:schemeClr val="tx1"/>
              </a:buClr>
              <a:buSzPct val="150000"/>
            </a:pPr>
            <a:r>
              <a:rPr lang="en-US" altLang="en-US" u="sng">
                <a:latin typeface="Verdana" panose="020B0604030504040204" pitchFamily="34" charset="0"/>
              </a:rPr>
              <a:t>Flooding</a:t>
            </a:r>
            <a:r>
              <a:rPr lang="en-US" altLang="en-US">
                <a:latin typeface="Verdana" panose="020B0604030504040204" pitchFamily="34" charset="0"/>
              </a:rPr>
              <a:t> of confined space.</a:t>
            </a:r>
          </a:p>
          <a:p>
            <a:pPr>
              <a:buClr>
                <a:schemeClr val="tx1"/>
              </a:buClr>
              <a:buSzPct val="150000"/>
            </a:pPr>
            <a:r>
              <a:rPr lang="en-US" altLang="en-US" u="sng">
                <a:latin typeface="Verdana" panose="020B0604030504040204" pitchFamily="34" charset="0"/>
              </a:rPr>
              <a:t>Water or sewage flow</a:t>
            </a:r>
            <a:r>
              <a:rPr lang="en-US" altLang="en-US">
                <a:latin typeface="Verdana" panose="020B0604030504040204" pitchFamily="34" charset="0"/>
              </a:rPr>
              <a:t>.</a:t>
            </a:r>
          </a:p>
          <a:p>
            <a:endParaRPr lang="en-US"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869E64-E9F1-4029-A02B-87867A1A459C}"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a:latin typeface="Verdana" pitchFamily="34" charset="0"/>
                <a:ea typeface="Verdana" pitchFamily="34" charset="0"/>
                <a:cs typeface="Verdana" pitchFamily="34" charset="0"/>
              </a:rPr>
              <a:t>Test the atmosphere before permitting entry.</a:t>
            </a:r>
          </a:p>
          <a:p>
            <a:pPr>
              <a:defRPr/>
            </a:pPr>
            <a:endParaRPr lang="en-US" dirty="0">
              <a:latin typeface="Verdana" pitchFamily="34" charset="0"/>
              <a:ea typeface="Verdana" pitchFamily="34" charset="0"/>
              <a:cs typeface="Verdana" pitchFamily="34" charset="0"/>
            </a:endParaRPr>
          </a:p>
          <a:p>
            <a:pPr>
              <a:buClr>
                <a:schemeClr val="tx1"/>
              </a:buClr>
              <a:buSzPct val="150000"/>
              <a:buFont typeface="Wingdings" pitchFamily="2" charset="2"/>
              <a:buChar char="§"/>
              <a:defRPr/>
            </a:pPr>
            <a:r>
              <a:rPr lang="en-US" dirty="0">
                <a:latin typeface="Verdana" pitchFamily="34" charset="0"/>
                <a:ea typeface="Verdana" pitchFamily="34" charset="0"/>
                <a:cs typeface="Verdana" pitchFamily="34" charset="0"/>
              </a:rPr>
              <a:t> Verify presence of safe work atmosphere.</a:t>
            </a:r>
          </a:p>
          <a:p>
            <a:pPr>
              <a:buClr>
                <a:schemeClr val="tx1"/>
              </a:buClr>
              <a:buSzPct val="150000"/>
              <a:buFont typeface="Wingdings" pitchFamily="2" charset="2"/>
              <a:buChar char="§"/>
              <a:defRPr/>
            </a:pPr>
            <a:r>
              <a:rPr lang="en-US" dirty="0">
                <a:latin typeface="Verdana" pitchFamily="34" charset="0"/>
                <a:ea typeface="Verdana" pitchFamily="34" charset="0"/>
                <a:cs typeface="Verdana" pitchFamily="34" charset="0"/>
              </a:rPr>
              <a:t> Test in this order: oxygen, combustible gases and vapors, toxic gases and vapors</a:t>
            </a:r>
          </a:p>
          <a:p>
            <a:pPr>
              <a:buClr>
                <a:schemeClr val="tx1"/>
              </a:buClr>
              <a:buSzPct val="150000"/>
              <a:buFont typeface="Wingdings" pitchFamily="2" charset="2"/>
              <a:buChar char="§"/>
              <a:defRPr/>
            </a:pPr>
            <a:r>
              <a:rPr lang="en-US" dirty="0">
                <a:latin typeface="Verdana" pitchFamily="34" charset="0"/>
                <a:ea typeface="Verdana" pitchFamily="34" charset="0"/>
                <a:cs typeface="Verdana" pitchFamily="34" charset="0"/>
              </a:rPr>
              <a:t> Test all areas of a confined space.</a:t>
            </a:r>
          </a:p>
          <a:p>
            <a:pPr lvl="1">
              <a:buClr>
                <a:srgbClr val="FFCC00"/>
              </a:buClr>
              <a:defRPr/>
            </a:pPr>
            <a:r>
              <a:rPr lang="en-US" dirty="0">
                <a:solidFill>
                  <a:srgbClr val="0070C0"/>
                </a:solidFill>
                <a:latin typeface="Verdana" pitchFamily="34" charset="0"/>
                <a:ea typeface="Verdana" pitchFamily="34" charset="0"/>
                <a:cs typeface="Verdana" pitchFamily="34" charset="0"/>
              </a:rPr>
              <a:t>-Top, Middle, Bottom</a:t>
            </a:r>
          </a:p>
          <a:p>
            <a:pPr>
              <a:buClr>
                <a:schemeClr val="tx1"/>
              </a:buClr>
              <a:buSzPct val="150000"/>
              <a:buFont typeface="Wingdings" pitchFamily="2" charset="2"/>
              <a:buChar char="§"/>
              <a:defRPr/>
            </a:pPr>
            <a:r>
              <a:rPr lang="en-US" dirty="0">
                <a:latin typeface="Verdana" pitchFamily="34" charset="0"/>
                <a:ea typeface="Verdana" pitchFamily="34" charset="0"/>
                <a:cs typeface="Verdana" pitchFamily="34" charset="0"/>
              </a:rPr>
              <a:t> Methane is lighter than air.</a:t>
            </a:r>
          </a:p>
          <a:p>
            <a:pPr>
              <a:buClr>
                <a:schemeClr val="tx1"/>
              </a:buClr>
              <a:buSzPct val="150000"/>
              <a:buFont typeface="Wingdings" pitchFamily="2" charset="2"/>
              <a:buChar char="§"/>
              <a:defRPr/>
            </a:pPr>
            <a:r>
              <a:rPr lang="en-US" dirty="0">
                <a:latin typeface="Verdana" pitchFamily="34" charset="0"/>
                <a:ea typeface="Verdana" pitchFamily="34" charset="0"/>
                <a:cs typeface="Verdana" pitchFamily="34" charset="0"/>
              </a:rPr>
              <a:t> Carbon Monoxide is the same as air.</a:t>
            </a:r>
          </a:p>
          <a:p>
            <a:pPr>
              <a:buClr>
                <a:schemeClr val="tx1"/>
              </a:buClr>
              <a:buSzPct val="150000"/>
              <a:buFont typeface="Wingdings" pitchFamily="2" charset="2"/>
              <a:buChar char="§"/>
              <a:defRPr/>
            </a:pPr>
            <a:r>
              <a:rPr lang="en-US" dirty="0">
                <a:latin typeface="Verdana" pitchFamily="34" charset="0"/>
                <a:ea typeface="Verdana" pitchFamily="34" charset="0"/>
                <a:cs typeface="Verdana" pitchFamily="34" charset="0"/>
              </a:rPr>
              <a:t> Hydrogen Sulfide is heavier than air.</a:t>
            </a:r>
          </a:p>
          <a:p>
            <a:pPr>
              <a:buClr>
                <a:schemeClr val="tx1"/>
              </a:buClr>
              <a:buSzPct val="150000"/>
              <a:buFont typeface="Wingdings" pitchFamily="2" charset="2"/>
              <a:buChar char="§"/>
              <a:defRPr/>
            </a:pPr>
            <a:r>
              <a:rPr lang="en-US" dirty="0">
                <a:latin typeface="Verdana" pitchFamily="34" charset="0"/>
                <a:ea typeface="Verdana" pitchFamily="34" charset="0"/>
                <a:cs typeface="Verdana" pitchFamily="34" charset="0"/>
              </a:rPr>
              <a:t> Oxygen Deficiency.</a:t>
            </a:r>
          </a:p>
          <a:p>
            <a:pPr>
              <a:buClr>
                <a:schemeClr val="tx1"/>
              </a:buClr>
              <a:buSzPct val="150000"/>
              <a:buFont typeface="Wingdings" pitchFamily="2" charset="2"/>
              <a:buNone/>
              <a:defRPr/>
            </a:pPr>
            <a:endParaRPr lang="en-US" dirty="0">
              <a:latin typeface="Verdana" pitchFamily="34" charset="0"/>
              <a:ea typeface="Verdana" pitchFamily="34" charset="0"/>
              <a:cs typeface="Verdana" pitchFamily="34" charset="0"/>
            </a:endParaRPr>
          </a:p>
          <a:p>
            <a:pPr>
              <a:buClr>
                <a:schemeClr val="tx1"/>
              </a:buClr>
              <a:buSzPct val="150000"/>
              <a:buFont typeface="Wingdings" pitchFamily="2" charset="2"/>
              <a:buNone/>
              <a:defRPr/>
            </a:pPr>
            <a:endParaRPr lang="en-US" dirty="0">
              <a:latin typeface="Verdana" pitchFamily="34" charset="0"/>
              <a:ea typeface="Verdana" pitchFamily="34" charset="0"/>
              <a:cs typeface="Verdana" pitchFamily="34" charset="0"/>
            </a:endParaRPr>
          </a:p>
          <a:p>
            <a:pPr>
              <a:defRPr/>
            </a:pPr>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9E19B3B-9452-4869-9525-76BCF8151B85}"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(ii) If entry is authorized, continuously monitor entry conditions in the areas where authorized entrants are working, except that employers may use</a:t>
            </a:r>
          </a:p>
          <a:p>
            <a:r>
              <a:rPr lang="en-US" altLang="en-US">
                <a:latin typeface="Verdana" panose="020B0604030504040204" pitchFamily="34" charset="0"/>
                <a:ea typeface="Verdana" panose="020B0604030504040204" pitchFamily="34" charset="0"/>
                <a:cs typeface="Verdana" panose="020B0604030504040204" pitchFamily="34" charset="0"/>
              </a:rPr>
              <a:t>periodic monitoring in accordance with paragraph §1926.1204(e)(2) for monitoring an atmospheric hazard if they can demonstrate that equipment for continuously monitoring that hazard is not commercially available;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(iii) Provide an early-warning system that continuously monitors for non-isolated engulfment hazards. The system must alert authorized entrants and attendants in sufficient time for the authorized entrants to safely exit the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(2) Continuously monitor atmospheric hazards unless the employer can demonstrate that the equipment for continuously monitoring a hazard is not commercially available or that periodic monitoring is of sufficient frequency to ensure that the atmospheric hazard is being controlled at safe levels. If continuous monitoring is not used, periodic monitoring is required with sufficient frequency to ensure that acceptable entry conditions are being maintained during the course of entry operations.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b="1">
                <a:latin typeface="Verdana" panose="020B0604030504040204" pitchFamily="34" charset="0"/>
                <a:ea typeface="Verdana" panose="020B0604030504040204" pitchFamily="34" charset="0"/>
                <a:cs typeface="Verdana" panose="020B0604030504040204" pitchFamily="34" charset="0"/>
              </a:rPr>
              <a:t>Early warning system</a:t>
            </a:r>
            <a:r>
              <a:rPr lang="en-US" altLang="en-US">
                <a:latin typeface="Verdana" panose="020B0604030504040204" pitchFamily="34" charset="0"/>
                <a:ea typeface="Verdana" panose="020B0604030504040204" pitchFamily="34" charset="0"/>
                <a:cs typeface="Verdana" panose="020B0604030504040204" pitchFamily="34" charset="0"/>
              </a:rPr>
              <a:t> is the method used to alert authorized entrants and attendants that an engulfment hazard may be developing. Examples of early-warning systems include, but are not limited to: alarms activated by remote sensors; and lookouts with equipment for immediately communicating with the authorized entrants and attendants.</a:t>
            </a:r>
          </a:p>
          <a:p>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A53417-723F-45F0-9DE3-D7C06693BED9}"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Ventilation is the first option to correct atmospheric problems in a confined space.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Clr>
                <a:schemeClr val="tx1"/>
              </a:buClr>
              <a:buFont typeface="Courier New" panose="02070309020205020404" pitchFamily="49" charset="0"/>
              <a:buChar char="o"/>
            </a:pPr>
            <a:r>
              <a:rPr lang="en-US" altLang="en-US">
                <a:latin typeface="Verdana" panose="020B0604030504040204" pitchFamily="34" charset="0"/>
              </a:rPr>
              <a:t> Must be aware of hazards you are trying to correct in the confined space.</a:t>
            </a:r>
          </a:p>
          <a:p>
            <a:pPr>
              <a:buClr>
                <a:schemeClr val="tx1"/>
              </a:buClr>
              <a:buFont typeface="Courier New" panose="02070309020205020404" pitchFamily="49" charset="0"/>
              <a:buChar char="o"/>
            </a:pPr>
            <a:r>
              <a:rPr lang="en-US" altLang="en-US">
                <a:latin typeface="Verdana" panose="020B0604030504040204" pitchFamily="34" charset="0"/>
              </a:rPr>
              <a:t> Air intake in a safe location to draw fresh air only.</a:t>
            </a:r>
          </a:p>
          <a:p>
            <a:pPr>
              <a:buClr>
                <a:schemeClr val="tx1"/>
              </a:buClr>
              <a:buFont typeface="Courier New" panose="02070309020205020404" pitchFamily="49" charset="0"/>
              <a:buChar char="o"/>
            </a:pPr>
            <a:r>
              <a:rPr lang="en-US" altLang="en-US">
                <a:latin typeface="Verdana" panose="020B0604030504040204" pitchFamily="34" charset="0"/>
              </a:rPr>
              <a:t> Continuous ventilation whenever possible.</a:t>
            </a:r>
          </a:p>
          <a:p>
            <a:pPr>
              <a:buClr>
                <a:schemeClr val="tx1"/>
              </a:buClr>
              <a:buFont typeface="Courier New" panose="02070309020205020404" pitchFamily="49" charset="0"/>
              <a:buChar char="o"/>
            </a:pPr>
            <a:r>
              <a:rPr lang="en-US" altLang="en-US">
                <a:latin typeface="Verdana" panose="020B0604030504040204" pitchFamily="34" charset="0"/>
              </a:rPr>
              <a:t> Retest the confined space before entry.</a:t>
            </a:r>
          </a:p>
          <a:p>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5591E30-5ABD-42D9-9FCB-50DF8AC6880E}"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OSHA has specified alternative protection procedures that may be used for permit spaces where the only hazard is atmospheric and ventilation alone will control the hazard.</a:t>
            </a:r>
          </a:p>
          <a:p>
            <a:endParaRPr lang="en-US" altLang="en-US"/>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0B331-E16D-40A0-83F8-29A276558A61}"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slide shows the formulas for determining the purge time, in minutes, for a confined space.</a:t>
            </a:r>
          </a:p>
          <a:p>
            <a:r>
              <a:rPr lang="en-US" altLang="en-US">
                <a:latin typeface="Verdana" panose="020B0604030504040204" pitchFamily="34" charset="0"/>
                <a:ea typeface="Verdana" panose="020B0604030504040204" pitchFamily="34" charset="0"/>
                <a:cs typeface="Verdana" panose="020B0604030504040204" pitchFamily="34" charset="0"/>
              </a:rPr>
              <a:t>Other methods can be used, such as determining the cubic volume of the space, determining the number of full air exchanges you need per minute. This will allow you to determine the rating of the fan (in cubic feet per minute) to use for ventilation.</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62295E-223B-47FB-AFBE-2B03680BF403}"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compartment would require 24 minutes to purge (cleanse) the atmosphere.</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EADE134-F29F-4202-84E3-73BCC05964C7}"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To further ensure entrant’s safety, isolation of hazards intruding the space must be controlled.</a:t>
            </a:r>
          </a:p>
          <a:p>
            <a:r>
              <a:rPr lang="en-US" altLang="en-US">
                <a:latin typeface="Verdana" panose="020B0604030504040204" pitchFamily="34" charset="0"/>
                <a:ea typeface="Verdana" panose="020B0604030504040204" pitchFamily="34" charset="0"/>
                <a:cs typeface="Verdana" panose="020B0604030504040204" pitchFamily="34" charset="0"/>
              </a:rPr>
              <a:t>This is where the Lock-out/Tag-out standard 29 CFR 1910.147 now intervenes. This may require,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Clr>
                <a:schemeClr val="tx1"/>
              </a:buClr>
              <a:buFont typeface="Wingdings" panose="05000000000000000000" pitchFamily="2" charset="2"/>
              <a:buChar char="§"/>
            </a:pPr>
            <a:r>
              <a:rPr lang="en-US" altLang="en-US">
                <a:latin typeface="Verdana" panose="020B0604030504040204" pitchFamily="34" charset="0"/>
              </a:rPr>
              <a:t> Locking and tagging out electrical and other energy sources.</a:t>
            </a:r>
          </a:p>
          <a:p>
            <a:pPr>
              <a:buClr>
                <a:schemeClr val="tx1"/>
              </a:buClr>
            </a:pPr>
            <a:endParaRPr lang="en-US" altLang="en-US" sz="800">
              <a:latin typeface="Verdana" panose="020B0604030504040204" pitchFamily="34" charset="0"/>
            </a:endParaRPr>
          </a:p>
          <a:p>
            <a:pPr>
              <a:buClr>
                <a:schemeClr val="tx1"/>
              </a:buClr>
              <a:buFont typeface="Wingdings" panose="05000000000000000000" pitchFamily="2" charset="2"/>
              <a:buChar char="§"/>
            </a:pPr>
            <a:r>
              <a:rPr lang="en-US" altLang="en-US">
                <a:latin typeface="Verdana" panose="020B0604030504040204" pitchFamily="34" charset="0"/>
              </a:rPr>
              <a:t> Blanking and bleeding pneumatic and hydraulic lines.</a:t>
            </a:r>
          </a:p>
          <a:p>
            <a:pPr>
              <a:buClr>
                <a:schemeClr val="tx1"/>
              </a:buClr>
            </a:pPr>
            <a:endParaRPr lang="en-US" altLang="en-US" sz="800">
              <a:latin typeface="Verdana" panose="020B0604030504040204" pitchFamily="34" charset="0"/>
            </a:endParaRPr>
          </a:p>
          <a:p>
            <a:pPr>
              <a:buClr>
                <a:schemeClr val="tx1"/>
              </a:buClr>
              <a:buFont typeface="Wingdings" panose="05000000000000000000" pitchFamily="2" charset="2"/>
              <a:buChar char="§"/>
            </a:pPr>
            <a:r>
              <a:rPr lang="en-US" altLang="en-US">
                <a:latin typeface="Verdana" panose="020B0604030504040204" pitchFamily="34" charset="0"/>
              </a:rPr>
              <a:t> Disconnecting mechanical drives and shafts.</a:t>
            </a:r>
          </a:p>
          <a:p>
            <a:pPr>
              <a:buClr>
                <a:schemeClr val="tx1"/>
              </a:buClr>
            </a:pPr>
            <a:endParaRPr lang="en-US" altLang="en-US" sz="800">
              <a:latin typeface="Verdana" panose="020B0604030504040204" pitchFamily="34" charset="0"/>
            </a:endParaRPr>
          </a:p>
          <a:p>
            <a:pPr>
              <a:buClr>
                <a:schemeClr val="tx1"/>
              </a:buClr>
              <a:buFont typeface="Wingdings" panose="05000000000000000000" pitchFamily="2" charset="2"/>
              <a:buChar char="§"/>
            </a:pPr>
            <a:r>
              <a:rPr lang="en-US" altLang="en-US">
                <a:latin typeface="Verdana" panose="020B0604030504040204" pitchFamily="34" charset="0"/>
              </a:rPr>
              <a:t> Securing mechanical parts.</a:t>
            </a:r>
          </a:p>
          <a:p>
            <a:pPr>
              <a:buClr>
                <a:schemeClr val="tx1"/>
              </a:buClr>
              <a:buFont typeface="Wingdings" panose="05000000000000000000" pitchFamily="2" charset="2"/>
              <a:buChar char="§"/>
            </a:pPr>
            <a:endParaRPr lang="en-US" altLang="en-US" sz="800">
              <a:latin typeface="Verdana" panose="020B0604030504040204" pitchFamily="34" charset="0"/>
            </a:endParaRPr>
          </a:p>
          <a:p>
            <a:pPr>
              <a:buClr>
                <a:schemeClr val="tx1"/>
              </a:buClr>
              <a:buFont typeface="Wingdings" panose="05000000000000000000" pitchFamily="2" charset="2"/>
              <a:buChar char="§"/>
            </a:pPr>
            <a:r>
              <a:rPr lang="en-US" altLang="en-US">
                <a:latin typeface="Verdana" panose="020B0604030504040204" pitchFamily="34" charset="0"/>
              </a:rPr>
              <a:t> Blanking sewer and water flow.</a:t>
            </a:r>
          </a:p>
          <a:p>
            <a:pPr>
              <a:buClr>
                <a:schemeClr val="tx1"/>
              </a:buClr>
              <a:buFont typeface="Wingdings" panose="05000000000000000000" pitchFamily="2" charset="2"/>
              <a:buChar char="§"/>
            </a:pPr>
            <a:endParaRPr lang="en-US" altLang="en-US" sz="800">
              <a:latin typeface="Verdana" panose="020B0604030504040204" pitchFamily="34" charset="0"/>
            </a:endParaRPr>
          </a:p>
          <a:p>
            <a:pPr>
              <a:buClr>
                <a:schemeClr val="tx1"/>
              </a:buClr>
              <a:buFont typeface="Wingdings" panose="05000000000000000000" pitchFamily="2" charset="2"/>
              <a:buChar char="§"/>
            </a:pPr>
            <a:r>
              <a:rPr lang="en-US" altLang="en-US">
                <a:latin typeface="Verdana" panose="020B0604030504040204" pitchFamily="34" charset="0"/>
              </a:rPr>
              <a:t> Locking and tagging out shutoff valves.</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989B47-DCB7-4C2F-B49A-A465E073FB36}"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latin typeface="Verdana" pitchFamily="34" charset="0"/>
                <a:ea typeface="Verdana" pitchFamily="34" charset="0"/>
                <a:cs typeface="Verdana" pitchFamily="34" charset="0"/>
              </a:rPr>
              <a:t>In some instances, respirators may be required for a confined space job. This may require a filtration-type respirator or an air-supplied respirator.</a:t>
            </a:r>
          </a:p>
          <a:p>
            <a:pPr>
              <a:defRPr/>
            </a:pPr>
            <a:endParaRPr lang="en-US" dirty="0">
              <a:latin typeface="Verdana" pitchFamily="34" charset="0"/>
              <a:ea typeface="Verdana" pitchFamily="34" charset="0"/>
              <a:cs typeface="Verdana" pitchFamily="34" charset="0"/>
            </a:endParaRPr>
          </a:p>
          <a:p>
            <a:pPr>
              <a:buSzPct val="150000"/>
              <a:defRPr/>
            </a:pPr>
            <a:r>
              <a:rPr lang="en-US" b="1" dirty="0">
                <a:latin typeface="Verdana" pitchFamily="34" charset="0"/>
                <a:ea typeface="Verdana" pitchFamily="34" charset="0"/>
                <a:cs typeface="Verdana" pitchFamily="34" charset="0"/>
              </a:rPr>
              <a:t>Air-Purifying Respirators</a:t>
            </a:r>
          </a:p>
          <a:p>
            <a:pPr>
              <a:buSzPct val="150000"/>
              <a:defRPr/>
            </a:pPr>
            <a:endParaRPr lang="en-US" dirty="0">
              <a:latin typeface="Verdana" pitchFamily="34" charset="0"/>
              <a:ea typeface="Verdana" pitchFamily="34" charset="0"/>
              <a:cs typeface="Verdana" pitchFamily="34" charset="0"/>
            </a:endParaRPr>
          </a:p>
          <a:p>
            <a:pPr lvl="1">
              <a:defRPr/>
            </a:pPr>
            <a:r>
              <a:rPr lang="en-US" dirty="0">
                <a:solidFill>
                  <a:srgbClr val="C00000"/>
                </a:solidFill>
                <a:latin typeface="Verdana" pitchFamily="34" charset="0"/>
                <a:ea typeface="Verdana" pitchFamily="34" charset="0"/>
                <a:cs typeface="Verdana" pitchFamily="34" charset="0"/>
              </a:rPr>
              <a:t>- Filter dangerous substances from the air.</a:t>
            </a:r>
          </a:p>
          <a:p>
            <a:pPr lvl="1">
              <a:defRPr/>
            </a:pPr>
            <a:r>
              <a:rPr lang="en-US" dirty="0">
                <a:solidFill>
                  <a:srgbClr val="C00000"/>
                </a:solidFill>
                <a:latin typeface="Verdana" pitchFamily="34" charset="0"/>
                <a:ea typeface="Verdana" pitchFamily="34" charset="0"/>
                <a:cs typeface="Verdana" pitchFamily="34" charset="0"/>
              </a:rPr>
              <a:t>- Must know the type and amount of hazardous substance present in the confined space.</a:t>
            </a:r>
          </a:p>
          <a:p>
            <a:pPr lvl="1">
              <a:defRPr/>
            </a:pPr>
            <a:r>
              <a:rPr lang="en-US" dirty="0">
                <a:solidFill>
                  <a:srgbClr val="C00000"/>
                </a:solidFill>
                <a:latin typeface="Verdana" pitchFamily="34" charset="0"/>
                <a:ea typeface="Verdana" pitchFamily="34" charset="0"/>
                <a:cs typeface="Verdana" pitchFamily="34" charset="0"/>
              </a:rPr>
              <a:t>- NEVER use with oxygen deficiency! Minimum oxygen content must be 19.5%!</a:t>
            </a:r>
          </a:p>
          <a:p>
            <a:pPr lvl="1">
              <a:defRPr/>
            </a:pPr>
            <a:endParaRPr lang="en-US" dirty="0">
              <a:solidFill>
                <a:schemeClr val="accent2"/>
              </a:solidFill>
              <a:latin typeface="Verdana" pitchFamily="34" charset="0"/>
              <a:ea typeface="Verdana" pitchFamily="34" charset="0"/>
              <a:cs typeface="Verdana" pitchFamily="34" charset="0"/>
            </a:endParaRPr>
          </a:p>
          <a:p>
            <a:pPr>
              <a:buSzPct val="150000"/>
              <a:defRPr/>
            </a:pPr>
            <a:r>
              <a:rPr lang="en-US" b="1" dirty="0">
                <a:latin typeface="Verdana" pitchFamily="34" charset="0"/>
                <a:ea typeface="Verdana" pitchFamily="34" charset="0"/>
                <a:cs typeface="Verdana" pitchFamily="34" charset="0"/>
              </a:rPr>
              <a:t>Air-Supplying Respirators</a:t>
            </a:r>
          </a:p>
          <a:p>
            <a:pPr>
              <a:buSzPct val="150000"/>
              <a:defRPr/>
            </a:pPr>
            <a:endParaRPr lang="en-US" dirty="0">
              <a:latin typeface="Verdana" pitchFamily="34" charset="0"/>
              <a:ea typeface="Verdana" pitchFamily="34" charset="0"/>
              <a:cs typeface="Verdana" pitchFamily="34" charset="0"/>
            </a:endParaRPr>
          </a:p>
          <a:p>
            <a:pPr lvl="1">
              <a:defRPr/>
            </a:pPr>
            <a:r>
              <a:rPr lang="en-US" dirty="0">
                <a:solidFill>
                  <a:srgbClr val="C00000"/>
                </a:solidFill>
                <a:latin typeface="Verdana" pitchFamily="34" charset="0"/>
                <a:ea typeface="Verdana" pitchFamily="34" charset="0"/>
                <a:cs typeface="Verdana" pitchFamily="34" charset="0"/>
              </a:rPr>
              <a:t>- Deliver a safe supply of breathing air from a cylinder or an uncontaminated area nearby.</a:t>
            </a:r>
          </a:p>
          <a:p>
            <a:pPr lvl="1">
              <a:defRPr/>
            </a:pPr>
            <a:r>
              <a:rPr lang="en-US" dirty="0">
                <a:solidFill>
                  <a:srgbClr val="C00000"/>
                </a:solidFill>
                <a:latin typeface="Verdana" pitchFamily="34" charset="0"/>
                <a:ea typeface="Verdana" pitchFamily="34" charset="0"/>
                <a:cs typeface="Verdana" pitchFamily="34" charset="0"/>
              </a:rPr>
              <a:t>- Must be adequately monitored.</a:t>
            </a:r>
          </a:p>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7BC3E8A-1978-4125-BFF6-EB7A149026F7}"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latin typeface="Verdana" pitchFamily="34" charset="0"/>
                <a:ea typeface="Verdana" pitchFamily="34" charset="0"/>
                <a:cs typeface="Verdana" pitchFamily="34" charset="0"/>
              </a:rPr>
              <a:t>The 4 persons addressed in the Permit-Required Confined Space standard, </a:t>
            </a:r>
            <a:r>
              <a:rPr lang="en-US" b="1" dirty="0">
                <a:latin typeface="Verdana" pitchFamily="34" charset="0"/>
                <a:ea typeface="Verdana" pitchFamily="34" charset="0"/>
                <a:cs typeface="Verdana" pitchFamily="34" charset="0"/>
              </a:rPr>
              <a:t>29 CFR 1910.146 </a:t>
            </a:r>
            <a:r>
              <a:rPr lang="en-US" dirty="0">
                <a:latin typeface="Verdana" pitchFamily="34" charset="0"/>
                <a:ea typeface="Verdana" pitchFamily="34" charset="0"/>
                <a:cs typeface="Verdana" pitchFamily="34" charset="0"/>
              </a:rPr>
              <a:t>are:</a:t>
            </a:r>
          </a:p>
          <a:p>
            <a:pPr marL="228600" indent="-228600">
              <a:buFont typeface="+mj-lt"/>
              <a:buAutoNum type="arabicPeriod"/>
              <a:defRPr/>
            </a:pPr>
            <a:r>
              <a:rPr lang="en-US" dirty="0">
                <a:latin typeface="Verdana" pitchFamily="34" charset="0"/>
                <a:ea typeface="Verdana" pitchFamily="34" charset="0"/>
                <a:cs typeface="Verdana" pitchFamily="34" charset="0"/>
              </a:rPr>
              <a:t>Entrant</a:t>
            </a:r>
          </a:p>
          <a:p>
            <a:pPr marL="228600" indent="-228600">
              <a:buFont typeface="+mj-lt"/>
              <a:buAutoNum type="arabicPeriod"/>
              <a:defRPr/>
            </a:pPr>
            <a:r>
              <a:rPr lang="en-US" dirty="0">
                <a:latin typeface="Verdana" pitchFamily="34" charset="0"/>
                <a:ea typeface="Verdana" pitchFamily="34" charset="0"/>
                <a:cs typeface="Verdana" pitchFamily="34" charset="0"/>
              </a:rPr>
              <a:t>Attendant</a:t>
            </a:r>
          </a:p>
          <a:p>
            <a:pPr marL="228600" indent="-228600">
              <a:buFont typeface="+mj-lt"/>
              <a:buAutoNum type="arabicPeriod"/>
              <a:defRPr/>
            </a:pPr>
            <a:r>
              <a:rPr lang="en-US" dirty="0">
                <a:latin typeface="Verdana" pitchFamily="34" charset="0"/>
                <a:ea typeface="Verdana" pitchFamily="34" charset="0"/>
                <a:cs typeface="Verdana" pitchFamily="34" charset="0"/>
              </a:rPr>
              <a:t>Supervisor, and</a:t>
            </a:r>
          </a:p>
          <a:p>
            <a:pPr marL="228600" indent="-228600">
              <a:buFont typeface="+mj-lt"/>
              <a:buAutoNum type="arabicPeriod"/>
              <a:defRPr/>
            </a:pPr>
            <a:r>
              <a:rPr lang="en-US" dirty="0">
                <a:latin typeface="Verdana" pitchFamily="34" charset="0"/>
                <a:ea typeface="Verdana" pitchFamily="34" charset="0"/>
                <a:cs typeface="Verdana" pitchFamily="34" charset="0"/>
              </a:rPr>
              <a:t>Rescue Team</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Authorized entrants must</a:t>
            </a:r>
          </a:p>
          <a:p>
            <a:pPr lvl="1" eaLnBrk="1" hangingPunct="1">
              <a:lnSpc>
                <a:spcPct val="90000"/>
              </a:lnSpc>
              <a:buClr>
                <a:schemeClr val="tx1"/>
              </a:buClr>
              <a:buSzPct val="75000"/>
              <a:buFontTx/>
              <a:buChar char="•"/>
              <a:defRPr/>
            </a:pPr>
            <a:r>
              <a:rPr lang="en-US" dirty="0">
                <a:latin typeface="Verdana" pitchFamily="34" charset="0"/>
                <a:ea typeface="Verdana" pitchFamily="34" charset="0"/>
                <a:cs typeface="Verdana" pitchFamily="34" charset="0"/>
              </a:rPr>
              <a:t> Know the hazards they are facing.</a:t>
            </a:r>
          </a:p>
          <a:p>
            <a:pPr lvl="1" eaLnBrk="1" hangingPunct="1">
              <a:lnSpc>
                <a:spcPct val="90000"/>
              </a:lnSpc>
              <a:buClr>
                <a:schemeClr val="tx1"/>
              </a:buClr>
              <a:buSzPct val="75000"/>
              <a:buFontTx/>
              <a:buChar char="•"/>
              <a:defRPr/>
            </a:pPr>
            <a:r>
              <a:rPr lang="en-US" dirty="0">
                <a:latin typeface="Verdana" pitchFamily="34" charset="0"/>
                <a:ea typeface="Verdana" pitchFamily="34" charset="0"/>
                <a:cs typeface="Verdana" pitchFamily="34" charset="0"/>
              </a:rPr>
              <a:t> Be able to recognize signs and symptoms of exposure.</a:t>
            </a:r>
          </a:p>
          <a:p>
            <a:pPr lvl="1" eaLnBrk="1" hangingPunct="1">
              <a:lnSpc>
                <a:spcPct val="90000"/>
              </a:lnSpc>
              <a:buClr>
                <a:schemeClr val="tx1"/>
              </a:buClr>
              <a:buSzPct val="75000"/>
              <a:buFontTx/>
              <a:buChar char="•"/>
              <a:defRPr/>
            </a:pPr>
            <a:r>
              <a:rPr lang="en-US" dirty="0">
                <a:latin typeface="Verdana" pitchFamily="34" charset="0"/>
                <a:ea typeface="Verdana" pitchFamily="34" charset="0"/>
                <a:cs typeface="Verdana" pitchFamily="34" charset="0"/>
              </a:rPr>
              <a:t> Understand the consequences of exposure to hazards.</a:t>
            </a:r>
          </a:p>
          <a:p>
            <a:pPr lvl="1" eaLnBrk="1" hangingPunct="1">
              <a:lnSpc>
                <a:spcPct val="90000"/>
              </a:lnSpc>
              <a:buClr>
                <a:schemeClr val="tx1"/>
              </a:buClr>
              <a:buSzPct val="75000"/>
              <a:buFontTx/>
              <a:buChar char="•"/>
              <a:defRPr/>
            </a:pPr>
            <a:r>
              <a:rPr lang="en-US" dirty="0">
                <a:latin typeface="Verdana" pitchFamily="34" charset="0"/>
                <a:ea typeface="Verdana" pitchFamily="34" charset="0"/>
                <a:cs typeface="Verdana" pitchFamily="34" charset="0"/>
              </a:rPr>
              <a:t> Communicate with attendants as necessary.</a:t>
            </a:r>
          </a:p>
          <a:p>
            <a:pPr lvl="1" eaLnBrk="1" hangingPunct="1">
              <a:lnSpc>
                <a:spcPct val="90000"/>
              </a:lnSpc>
              <a:buClr>
                <a:schemeClr val="tx1"/>
              </a:buClr>
              <a:buSzPct val="75000"/>
              <a:buFontTx/>
              <a:buChar char="•"/>
              <a:defRPr/>
            </a:pPr>
            <a:r>
              <a:rPr lang="en-US" dirty="0">
                <a:latin typeface="Verdana" pitchFamily="34" charset="0"/>
                <a:ea typeface="Verdana" pitchFamily="34" charset="0"/>
                <a:cs typeface="Verdana" pitchFamily="34" charset="0"/>
              </a:rPr>
              <a:t> Alert attendants to warning signs or existence of a hazardous condition.</a:t>
            </a:r>
          </a:p>
          <a:p>
            <a:pPr lvl="1" eaLnBrk="1" hangingPunct="1">
              <a:lnSpc>
                <a:spcPct val="90000"/>
              </a:lnSpc>
              <a:buClr>
                <a:schemeClr val="tx1"/>
              </a:buClr>
              <a:buSzPct val="75000"/>
              <a:buFontTx/>
              <a:buChar char="•"/>
              <a:defRPr/>
            </a:pPr>
            <a:r>
              <a:rPr lang="en-US" dirty="0">
                <a:latin typeface="Verdana" pitchFamily="34" charset="0"/>
                <a:ea typeface="Verdana" pitchFamily="34" charset="0"/>
                <a:cs typeface="Verdana" pitchFamily="34" charset="0"/>
              </a:rPr>
              <a:t> Exit when ordered or alerted.</a:t>
            </a:r>
          </a:p>
          <a:p>
            <a:pPr>
              <a:defRPr/>
            </a:pPr>
            <a:endParaRPr 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489A87-AFA3-4B15-ABD6-000FFCBCFB88}"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This industry standard requires all employees required to enter into confined or enclosed spaces shall be instructed as to:   </a:t>
            </a:r>
          </a:p>
          <a:p>
            <a:pPr>
              <a:defRPr/>
            </a:pPr>
            <a:endParaRPr lang="en-US" dirty="0">
              <a:latin typeface="Verdana" pitchFamily="34" charset="0"/>
              <a:ea typeface="Verdana" pitchFamily="34" charset="0"/>
              <a:cs typeface="Verdana" pitchFamily="34" charset="0"/>
            </a:endParaRPr>
          </a:p>
          <a:p>
            <a:pPr marL="171450" indent="-171450">
              <a:buFontTx/>
              <a:buChar char="-"/>
              <a:defRPr/>
            </a:pPr>
            <a:r>
              <a:rPr lang="en-US" dirty="0">
                <a:solidFill>
                  <a:srgbClr val="0000FF"/>
                </a:solidFill>
                <a:latin typeface="Verdana" pitchFamily="34" charset="0"/>
                <a:ea typeface="Verdana" pitchFamily="34" charset="0"/>
                <a:cs typeface="Verdana" pitchFamily="34" charset="0"/>
              </a:rPr>
              <a:t>Nature of the hazards involved.                     </a:t>
            </a:r>
          </a:p>
          <a:p>
            <a:pPr marL="171450" indent="-171450">
              <a:buFontTx/>
              <a:buChar char="-"/>
              <a:defRPr/>
            </a:pPr>
            <a:r>
              <a:rPr lang="en-US" dirty="0">
                <a:solidFill>
                  <a:srgbClr val="0000FF"/>
                </a:solidFill>
                <a:latin typeface="Verdana" pitchFamily="34" charset="0"/>
                <a:ea typeface="Verdana" pitchFamily="34" charset="0"/>
                <a:cs typeface="Verdana" pitchFamily="34" charset="0"/>
              </a:rPr>
              <a:t>Necessary precautions to be taken.               </a:t>
            </a:r>
          </a:p>
          <a:p>
            <a:pPr marL="171450" indent="-171450">
              <a:buFontTx/>
              <a:buChar char="-"/>
              <a:defRPr/>
            </a:pPr>
            <a:r>
              <a:rPr lang="en-US" dirty="0">
                <a:solidFill>
                  <a:srgbClr val="0000FF"/>
                </a:solidFill>
                <a:latin typeface="Verdana" pitchFamily="34" charset="0"/>
                <a:ea typeface="Verdana" pitchFamily="34" charset="0"/>
                <a:cs typeface="Verdana" pitchFamily="34" charset="0"/>
              </a:rPr>
              <a:t>Use of protective emergency equipment</a:t>
            </a:r>
            <a:r>
              <a:rPr lang="en-US" dirty="0">
                <a:latin typeface="Verdana" pitchFamily="34" charset="0"/>
                <a:ea typeface="Verdana" pitchFamily="34" charset="0"/>
                <a:cs typeface="Verdana" pitchFamily="34" charset="0"/>
              </a:rPr>
              <a:t>.               </a:t>
            </a:r>
          </a:p>
          <a:p>
            <a:pPr>
              <a:defRPr/>
            </a:pPr>
            <a:r>
              <a:rPr lang="en-US" dirty="0">
                <a:latin typeface="Verdana" pitchFamily="34" charset="0"/>
                <a:ea typeface="Verdana" pitchFamily="34" charset="0"/>
                <a:cs typeface="Verdana" pitchFamily="34" charset="0"/>
              </a:rPr>
              <a:t>   </a:t>
            </a:r>
          </a:p>
          <a:p>
            <a:pPr>
              <a:defRPr/>
            </a:pPr>
            <a:r>
              <a:rPr lang="en-US" dirty="0">
                <a:latin typeface="Verdana" pitchFamily="34" charset="0"/>
                <a:ea typeface="Verdana" pitchFamily="34" charset="0"/>
                <a:cs typeface="Verdana" pitchFamily="34" charset="0"/>
              </a:rPr>
              <a:t>The employer shall comply with any specific regulations that apply to work in dangerous or potentially dangerous areas.</a:t>
            </a:r>
          </a:p>
          <a:p>
            <a:pPr>
              <a:defRPr/>
            </a:pPr>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300DB87-7EDD-4C04-8C36-AACC37EF444B}"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solidFill>
                  <a:srgbClr val="0000FF"/>
                </a:solidFill>
                <a:latin typeface="Verdana" pitchFamily="34" charset="0"/>
                <a:ea typeface="Verdana" pitchFamily="34" charset="0"/>
                <a:cs typeface="Verdana" pitchFamily="34" charset="0"/>
              </a:rPr>
              <a:t>Authorized entrants must use a chest or full body harness with a retrieval line attached at the center of entrant’s back near shoulder level, above the entrant’s head. Wristlets or anklets may be used in lieu of chest or full body harness if the employer can demonstrate the use of chest or full body harness is infeasible or creates a greater hazards.</a:t>
            </a:r>
          </a:p>
          <a:p>
            <a:pPr>
              <a:defRPr/>
            </a:pPr>
            <a:endParaRPr lang="en-US" dirty="0">
              <a:solidFill>
                <a:srgbClr val="0000FF"/>
              </a:solidFill>
              <a:latin typeface="Verdana" pitchFamily="34" charset="0"/>
              <a:ea typeface="Verdana" pitchFamily="34" charset="0"/>
              <a:cs typeface="Verdana" pitchFamily="34" charset="0"/>
            </a:endParaRPr>
          </a:p>
          <a:p>
            <a:pPr>
              <a:defRPr/>
            </a:pPr>
            <a:r>
              <a:rPr lang="en-US" dirty="0">
                <a:solidFill>
                  <a:srgbClr val="0000FF"/>
                </a:solidFill>
                <a:latin typeface="Verdana" pitchFamily="34" charset="0"/>
                <a:ea typeface="Verdana" pitchFamily="34" charset="0"/>
                <a:cs typeface="Verdana" pitchFamily="34" charset="0"/>
              </a:rPr>
              <a:t>The other end of the retrieval line must be attached to a mechanical device or fixed point outside the permit space in such a manner that rescue can begin as soon as the rescuer becomes aware a rescue is necessary. A mechanical device must be available to retrieve personnel from vertical type permit spaces more than 5 feet deep.</a:t>
            </a:r>
          </a:p>
          <a:p>
            <a:pPr>
              <a:defRPr/>
            </a:pPr>
            <a:endParaRPr lang="en-US" dirty="0">
              <a:solidFill>
                <a:srgbClr val="0000FF"/>
              </a:solidFill>
              <a:latin typeface="Verdana" pitchFamily="34" charset="0"/>
              <a:ea typeface="Verdana" pitchFamily="34" charset="0"/>
              <a:cs typeface="Verdana" pitchFamily="34" charset="0"/>
            </a:endParaRPr>
          </a:p>
          <a:p>
            <a:pPr>
              <a:defRPr/>
            </a:pPr>
            <a:r>
              <a:rPr lang="en-US" dirty="0">
                <a:latin typeface="Verdana" panose="020B0604030504040204" pitchFamily="34" charset="0"/>
                <a:ea typeface="Verdana" panose="020B0604030504040204" pitchFamily="34" charset="0"/>
                <a:cs typeface="Verdana" panose="020B0604030504040204" pitchFamily="34" charset="0"/>
              </a:rPr>
              <a:t>Equipment that is unsuitable for retrieval must not be used, including, but not limited to, retrieval lines that have a reasonable probability of becoming</a:t>
            </a:r>
          </a:p>
          <a:p>
            <a:pPr>
              <a:defRPr/>
            </a:pPr>
            <a:r>
              <a:rPr lang="en-US" dirty="0">
                <a:latin typeface="Verdana" panose="020B0604030504040204" pitchFamily="34" charset="0"/>
                <a:ea typeface="Verdana" panose="020B0604030504040204" pitchFamily="34" charset="0"/>
                <a:cs typeface="Verdana" panose="020B0604030504040204" pitchFamily="34" charset="0"/>
              </a:rPr>
              <a:t>entangled with the retrieval lines used by other authorized entrants, or retrieval lines that will not work due to the internal configuration of the permit space.</a:t>
            </a:r>
          </a:p>
          <a:p>
            <a:pPr lvl="1" eaLnBrk="1" hangingPunct="1">
              <a:lnSpc>
                <a:spcPct val="90000"/>
              </a:lnSpc>
              <a:buClr>
                <a:schemeClr val="tx1"/>
              </a:buClr>
              <a:buSzPct val="75000"/>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BCB85DB-B676-447E-B317-AB2BCD337AB6}"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P TypographicSymbols"/>
              <a:buNone/>
            </a:pPr>
            <a:r>
              <a:rPr lang="en-US" altLang="en-US">
                <a:solidFill>
                  <a:srgbClr val="0000FF"/>
                </a:solidFill>
                <a:latin typeface="Verdana" panose="020B0604030504040204" pitchFamily="34" charset="0"/>
              </a:rPr>
              <a:t>Attendants must:</a:t>
            </a:r>
          </a:p>
          <a:p>
            <a:pPr>
              <a:buFont typeface="WP TypographicSymbols"/>
              <a:buNone/>
            </a:pPr>
            <a:endParaRPr lang="en-US" altLang="en-US" sz="1400">
              <a:solidFill>
                <a:schemeClr val="accent2"/>
              </a:solidFill>
              <a:latin typeface="Verdana" panose="020B0604030504040204" pitchFamily="34" charset="0"/>
            </a:endParaRPr>
          </a:p>
          <a:p>
            <a:pPr>
              <a:buFont typeface="WP TypographicSymbols"/>
              <a:buNone/>
            </a:pPr>
            <a:r>
              <a:rPr lang="en-US" altLang="en-US">
                <a:latin typeface="Verdana" panose="020B0604030504040204" pitchFamily="34" charset="0"/>
              </a:rPr>
              <a:t>→ Be aware of behavioral effects of potential exposures.</a:t>
            </a:r>
          </a:p>
          <a:p>
            <a:pPr>
              <a:buFont typeface="WP TypographicSymbols"/>
              <a:buNone/>
            </a:pPr>
            <a:endParaRPr lang="en-US" altLang="en-US" sz="400">
              <a:latin typeface="Verdana" panose="020B0604030504040204" pitchFamily="34" charset="0"/>
            </a:endParaRPr>
          </a:p>
          <a:p>
            <a:pPr>
              <a:buFont typeface="WP TypographicSymbols"/>
              <a:buNone/>
            </a:pPr>
            <a:r>
              <a:rPr lang="en-US" altLang="en-US">
                <a:latin typeface="Verdana" panose="020B0604030504040204" pitchFamily="34" charset="0"/>
              </a:rPr>
              <a:t>→ Maintain count and identity of entrants.</a:t>
            </a:r>
          </a:p>
          <a:p>
            <a:pPr>
              <a:buFont typeface="WP TypographicSymbols"/>
              <a:buNone/>
            </a:pPr>
            <a:endParaRPr lang="en-US" altLang="en-US" sz="400">
              <a:latin typeface="Verdana" panose="020B0604030504040204" pitchFamily="34" charset="0"/>
            </a:endParaRPr>
          </a:p>
          <a:p>
            <a:pPr>
              <a:buFont typeface="WP TypographicSymbols"/>
              <a:buNone/>
            </a:pPr>
            <a:r>
              <a:rPr lang="en-US" altLang="en-US">
                <a:latin typeface="Verdana" panose="020B0604030504040204" pitchFamily="34" charset="0"/>
              </a:rPr>
              <a:t>→ Remain outside the space until relieved.</a:t>
            </a:r>
          </a:p>
          <a:p>
            <a:pPr>
              <a:buFont typeface="WP TypographicSymbols"/>
              <a:buNone/>
            </a:pPr>
            <a:endParaRPr lang="en-US" altLang="en-US" sz="400">
              <a:latin typeface="Verdana" panose="020B0604030504040204" pitchFamily="34" charset="0"/>
            </a:endParaRPr>
          </a:p>
          <a:p>
            <a:pPr>
              <a:buFont typeface="WP TypographicSymbols"/>
              <a:buNone/>
            </a:pPr>
            <a:r>
              <a:rPr lang="en-US" altLang="en-US">
                <a:latin typeface="Verdana" panose="020B0604030504040204" pitchFamily="34" charset="0"/>
              </a:rPr>
              <a:t>→ Communicate with entrants.</a:t>
            </a:r>
          </a:p>
          <a:p>
            <a:pPr>
              <a:buFont typeface="WP TypographicSymbols"/>
              <a:buNone/>
            </a:pPr>
            <a:endParaRPr lang="en-US" altLang="en-US" sz="400">
              <a:latin typeface="Verdana" panose="020B0604030504040204" pitchFamily="34" charset="0"/>
            </a:endParaRPr>
          </a:p>
          <a:p>
            <a:pPr>
              <a:buFont typeface="WP TypographicSymbols"/>
              <a:buNone/>
            </a:pPr>
            <a:r>
              <a:rPr lang="en-US" altLang="en-US">
                <a:latin typeface="Verdana" panose="020B0604030504040204" pitchFamily="34" charset="0"/>
              </a:rPr>
              <a:t>→ Monitor activities inside and outside the space and order exit if required.</a:t>
            </a:r>
          </a:p>
          <a:p>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D40102A-91DC-4FEB-9671-683A0B67EF21}"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latin typeface="Verdana" panose="020B0604030504040204" pitchFamily="34" charset="0"/>
                <a:ea typeface="Verdana" panose="020B0604030504040204" pitchFamily="34" charset="0"/>
                <a:cs typeface="Verdana" panose="020B0604030504040204" pitchFamily="34" charset="0"/>
              </a:rPr>
              <a:t>Attendants must also </a:t>
            </a:r>
          </a:p>
          <a:p>
            <a:pPr lvl="1">
              <a:lnSpc>
                <a:spcPct val="90000"/>
              </a:lnSpc>
              <a:buClr>
                <a:schemeClr val="tx1"/>
              </a:buClr>
              <a:buSzPct val="75000"/>
              <a:buFont typeface="WP TypographicSymbols"/>
              <a:buNone/>
            </a:pPr>
            <a:r>
              <a:rPr lang="en-US" altLang="en-US">
                <a:latin typeface="Verdana" panose="020B0604030504040204" pitchFamily="34" charset="0"/>
                <a:ea typeface="Verdana" panose="020B0604030504040204" pitchFamily="34" charset="0"/>
                <a:cs typeface="Verdana" panose="020B0604030504040204" pitchFamily="34" charset="0"/>
              </a:rPr>
              <a:t>▪ Summon rescuers if necessary.</a:t>
            </a:r>
          </a:p>
          <a:p>
            <a:pPr lvl="1">
              <a:lnSpc>
                <a:spcPct val="90000"/>
              </a:lnSpc>
              <a:buClr>
                <a:schemeClr val="tx1"/>
              </a:buClr>
              <a:buSzPct val="75000"/>
              <a:buFont typeface="WP TypographicSymbols"/>
              <a:buNone/>
            </a:pPr>
            <a:r>
              <a:rPr lang="en-US" altLang="en-US">
                <a:latin typeface="Verdana" panose="020B0604030504040204" pitchFamily="34" charset="0"/>
                <a:ea typeface="Verdana" panose="020B0604030504040204" pitchFamily="34" charset="0"/>
                <a:cs typeface="Verdana" panose="020B0604030504040204" pitchFamily="34" charset="0"/>
              </a:rPr>
              <a:t>▪ Prevent unauthorized entry.</a:t>
            </a:r>
          </a:p>
          <a:p>
            <a:pPr lvl="1">
              <a:lnSpc>
                <a:spcPct val="90000"/>
              </a:lnSpc>
              <a:buClr>
                <a:schemeClr val="tx1"/>
              </a:buClr>
              <a:buSzPct val="75000"/>
              <a:buFont typeface="WP TypographicSymbols"/>
              <a:buNone/>
            </a:pPr>
            <a:r>
              <a:rPr lang="en-US" altLang="en-US">
                <a:latin typeface="Verdana" panose="020B0604030504040204" pitchFamily="34" charset="0"/>
                <a:ea typeface="Verdana" panose="020B0604030504040204" pitchFamily="34" charset="0"/>
                <a:cs typeface="Verdana" panose="020B0604030504040204" pitchFamily="34" charset="0"/>
              </a:rPr>
              <a:t>▪ Perform non-entry rescue.</a:t>
            </a:r>
          </a:p>
          <a:p>
            <a:pPr lvl="1">
              <a:lnSpc>
                <a:spcPct val="90000"/>
              </a:lnSpc>
              <a:buClr>
                <a:schemeClr val="tx1"/>
              </a:buClr>
              <a:buSzPct val="75000"/>
              <a:buFont typeface="WP TypographicSymbols"/>
              <a:buNone/>
            </a:pPr>
            <a:endParaRPr lang="en-US" altLang="en-US" b="1">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lnSpc>
                <a:spcPct val="90000"/>
              </a:lnSpc>
              <a:buClr>
                <a:schemeClr val="tx1"/>
              </a:buClr>
              <a:buSzPct val="75000"/>
              <a:buFont typeface="WP TypographicSymbols"/>
              <a:buNone/>
            </a:pPr>
            <a:r>
              <a:rPr lang="en-US" altLang="en-US" b="1">
                <a:solidFill>
                  <a:srgbClr val="FF0000"/>
                </a:solidFill>
                <a:latin typeface="Verdana" panose="020B0604030504040204" pitchFamily="34" charset="0"/>
                <a:ea typeface="Verdana" panose="020B0604030504040204" pitchFamily="34" charset="0"/>
                <a:cs typeface="Verdana" panose="020B0604030504040204" pitchFamily="34" charset="0"/>
              </a:rPr>
              <a:t>Attendants may NOT perform other duties that interfere with their primary duty to monitor and protect!</a:t>
            </a:r>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110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301190-78F4-4BE1-9E91-DF0E94047C18}"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solidFill>
                  <a:srgbClr val="0000FF"/>
                </a:solidFill>
                <a:latin typeface="Verdana" pitchFamily="34" charset="0"/>
              </a:rPr>
              <a:t>Entry Supervisors must:</a:t>
            </a:r>
          </a:p>
          <a:p>
            <a:pPr>
              <a:defRPr/>
            </a:pPr>
            <a:endParaRPr lang="en-US" dirty="0">
              <a:solidFill>
                <a:schemeClr val="accent2"/>
              </a:solidFill>
              <a:latin typeface="Verdana" pitchFamily="34" charset="0"/>
            </a:endParaRPr>
          </a:p>
          <a:p>
            <a:pPr lvl="1">
              <a:buClr>
                <a:schemeClr val="tx1"/>
              </a:buClr>
              <a:buSzPct val="75000"/>
              <a:defRPr/>
            </a:pPr>
            <a:r>
              <a:rPr lang="en-US" dirty="0">
                <a:latin typeface="Verdana" pitchFamily="34" charset="0"/>
              </a:rPr>
              <a:t>• Issue confined space permits.</a:t>
            </a:r>
          </a:p>
          <a:p>
            <a:pPr lvl="1">
              <a:buClr>
                <a:schemeClr val="tx1"/>
              </a:buClr>
              <a:buSzPct val="75000"/>
              <a:defRPr/>
            </a:pPr>
            <a:endParaRPr lang="en-US" dirty="0">
              <a:latin typeface="Verdana" pitchFamily="34" charset="0"/>
            </a:endParaRPr>
          </a:p>
          <a:p>
            <a:pPr lvl="1">
              <a:buClr>
                <a:schemeClr val="tx1"/>
              </a:buClr>
              <a:buSzPct val="75000"/>
              <a:defRPr/>
            </a:pPr>
            <a:r>
              <a:rPr lang="en-US" dirty="0">
                <a:latin typeface="Verdana" pitchFamily="34" charset="0"/>
              </a:rPr>
              <a:t>• Know hazards.</a:t>
            </a:r>
          </a:p>
          <a:p>
            <a:pPr lvl="1">
              <a:buClr>
                <a:schemeClr val="tx1"/>
              </a:buClr>
              <a:buSzPct val="75000"/>
              <a:defRPr/>
            </a:pPr>
            <a:endParaRPr lang="en-US" dirty="0">
              <a:latin typeface="Verdana" pitchFamily="34" charset="0"/>
            </a:endParaRPr>
          </a:p>
          <a:p>
            <a:pPr lvl="1">
              <a:buClr>
                <a:schemeClr val="tx1"/>
              </a:buClr>
              <a:buSzPct val="75000"/>
              <a:defRPr/>
            </a:pPr>
            <a:r>
              <a:rPr lang="en-US" dirty="0">
                <a:latin typeface="Verdana" pitchFamily="34" charset="0"/>
              </a:rPr>
              <a:t>• Verify that all tests have been conducted.</a:t>
            </a:r>
          </a:p>
          <a:p>
            <a:pPr lvl="1">
              <a:buClr>
                <a:schemeClr val="tx1"/>
              </a:buClr>
              <a:buSzPct val="75000"/>
              <a:defRPr/>
            </a:pPr>
            <a:endParaRPr lang="en-US" dirty="0">
              <a:latin typeface="Verdana" pitchFamily="34" charset="0"/>
            </a:endParaRPr>
          </a:p>
          <a:p>
            <a:pPr lvl="1">
              <a:buClr>
                <a:schemeClr val="tx1"/>
              </a:buClr>
              <a:buSzPct val="75000"/>
              <a:defRPr/>
            </a:pPr>
            <a:r>
              <a:rPr lang="en-US" dirty="0">
                <a:latin typeface="Verdana" pitchFamily="34" charset="0"/>
              </a:rPr>
              <a:t>• Verify that all procedures and equipment are in place before signing a permit.</a:t>
            </a:r>
          </a:p>
          <a:p>
            <a:pPr lvl="1">
              <a:buClr>
                <a:schemeClr val="tx1"/>
              </a:buClr>
              <a:buSzPct val="75000"/>
              <a:defRPr/>
            </a:pPr>
            <a:endParaRPr lang="en-US" dirty="0">
              <a:latin typeface="Verdana" pitchFamily="34" charset="0"/>
            </a:endParaRPr>
          </a:p>
          <a:p>
            <a:pPr lvl="1">
              <a:buClr>
                <a:schemeClr val="tx1"/>
              </a:buClr>
              <a:buSzPct val="75000"/>
              <a:defRPr/>
            </a:pPr>
            <a:r>
              <a:rPr lang="en-US" dirty="0">
                <a:latin typeface="Verdana" pitchFamily="34" charset="0"/>
              </a:rPr>
              <a:t>• Terminate entry if necessary and cancel permits.</a:t>
            </a:r>
          </a:p>
          <a:p>
            <a:pPr>
              <a:defRPr/>
            </a:pPr>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D2F58B-0288-45BB-925E-9B8CD6C93519}"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latin typeface="Verdana" pitchFamily="34" charset="0"/>
                <a:ea typeface="Verdana" pitchFamily="34" charset="0"/>
                <a:cs typeface="Verdana" pitchFamily="34" charset="0"/>
              </a:rPr>
              <a:t>Entry supervisors also</a:t>
            </a:r>
          </a:p>
          <a:p>
            <a:pPr>
              <a:defRPr/>
            </a:pPr>
            <a:endParaRPr lang="en-US" dirty="0">
              <a:latin typeface="Verdana" pitchFamily="34" charset="0"/>
              <a:ea typeface="Verdana" pitchFamily="34" charset="0"/>
              <a:cs typeface="Verdana" pitchFamily="34" charset="0"/>
            </a:endParaRPr>
          </a:p>
          <a:p>
            <a:pPr lvl="1">
              <a:buClr>
                <a:schemeClr val="tx1"/>
              </a:buClr>
              <a:buSzPct val="75000"/>
              <a:defRPr/>
            </a:pPr>
            <a:r>
              <a:rPr lang="en-US" dirty="0">
                <a:latin typeface="Verdana" pitchFamily="34" charset="0"/>
                <a:ea typeface="Verdana" pitchFamily="34" charset="0"/>
                <a:cs typeface="Verdana" pitchFamily="34" charset="0"/>
              </a:rPr>
              <a:t>– Verify availability of rescue services &amp; means for summoning.</a:t>
            </a:r>
          </a:p>
          <a:p>
            <a:pPr lvl="1">
              <a:buClr>
                <a:schemeClr val="tx1"/>
              </a:buClr>
              <a:buSzPct val="75000"/>
              <a:defRPr/>
            </a:pPr>
            <a:endParaRPr lang="en-US" dirty="0">
              <a:latin typeface="Verdana" pitchFamily="34" charset="0"/>
              <a:ea typeface="Verdana" pitchFamily="34" charset="0"/>
              <a:cs typeface="Verdana" pitchFamily="34" charset="0"/>
            </a:endParaRPr>
          </a:p>
          <a:p>
            <a:pPr lvl="1">
              <a:buClr>
                <a:schemeClr val="tx1"/>
              </a:buClr>
              <a:buSzPct val="75000"/>
              <a:defRPr/>
            </a:pPr>
            <a:r>
              <a:rPr lang="en-US" dirty="0">
                <a:latin typeface="Verdana" pitchFamily="34" charset="0"/>
                <a:ea typeface="Verdana" pitchFamily="34" charset="0"/>
                <a:cs typeface="Verdana" pitchFamily="34" charset="0"/>
              </a:rPr>
              <a:t>– Remove unauthorized individuals. </a:t>
            </a:r>
          </a:p>
          <a:p>
            <a:pPr lvl="1">
              <a:buClr>
                <a:schemeClr val="tx1"/>
              </a:buClr>
              <a:buSzPct val="75000"/>
              <a:defRPr/>
            </a:pPr>
            <a:r>
              <a:rPr lang="en-US" dirty="0">
                <a:latin typeface="Verdana" pitchFamily="34" charset="0"/>
                <a:ea typeface="Verdana" pitchFamily="34" charset="0"/>
                <a:cs typeface="Verdana" pitchFamily="34" charset="0"/>
              </a:rPr>
              <a:t>                </a:t>
            </a:r>
          </a:p>
          <a:p>
            <a:pPr lvl="1">
              <a:buClr>
                <a:schemeClr val="tx1"/>
              </a:buClr>
              <a:buSzPct val="75000"/>
              <a:defRPr/>
            </a:pPr>
            <a:r>
              <a:rPr lang="en-US" dirty="0">
                <a:latin typeface="Verdana" pitchFamily="34" charset="0"/>
                <a:ea typeface="Verdana" pitchFamily="34" charset="0"/>
                <a:cs typeface="Verdana" pitchFamily="34" charset="0"/>
              </a:rPr>
              <a:t>– Terminate entry if necessary.  </a:t>
            </a:r>
          </a:p>
          <a:p>
            <a:pPr lvl="1">
              <a:buClr>
                <a:schemeClr val="tx1"/>
              </a:buClr>
              <a:buSzPct val="75000"/>
              <a:defRPr/>
            </a:pPr>
            <a:r>
              <a:rPr lang="en-US" dirty="0">
                <a:latin typeface="Verdana" pitchFamily="34" charset="0"/>
                <a:ea typeface="Verdana" pitchFamily="34" charset="0"/>
                <a:cs typeface="Verdana" pitchFamily="34" charset="0"/>
              </a:rPr>
              <a:t> </a:t>
            </a:r>
          </a:p>
          <a:p>
            <a:pPr lvl="1">
              <a:buClr>
                <a:schemeClr val="tx1"/>
              </a:buClr>
              <a:buSzPct val="75000"/>
              <a:buFont typeface="WP TypographicSymbols"/>
              <a:buNone/>
              <a:defRPr/>
            </a:pPr>
            <a:r>
              <a:rPr lang="en-US" dirty="0">
                <a:latin typeface="Verdana" pitchFamily="34" charset="0"/>
                <a:ea typeface="Verdana" pitchFamily="34" charset="0"/>
                <a:cs typeface="Verdana" pitchFamily="34" charset="0"/>
              </a:rPr>
              <a:t>– Cancel permits.</a:t>
            </a:r>
          </a:p>
          <a:p>
            <a:pPr lvl="1">
              <a:buClr>
                <a:schemeClr val="tx1"/>
              </a:buClr>
              <a:buSzPct val="75000"/>
              <a:buFont typeface="WP TypographicSymbols"/>
              <a:buNone/>
              <a:defRPr/>
            </a:pPr>
            <a:endParaRPr lang="en-US" dirty="0">
              <a:latin typeface="Verdana" pitchFamily="34" charset="0"/>
              <a:ea typeface="Verdana" pitchFamily="34" charset="0"/>
              <a:cs typeface="Verdana" pitchFamily="34" charset="0"/>
            </a:endParaRPr>
          </a:p>
          <a:p>
            <a:pPr lvl="1">
              <a:buClr>
                <a:schemeClr val="tx1"/>
              </a:buClr>
              <a:buSzPct val="75000"/>
              <a:buFont typeface="WP TypographicSymbols"/>
              <a:buNone/>
              <a:defRPr/>
            </a:pPr>
            <a:r>
              <a:rPr lang="en-US" dirty="0">
                <a:latin typeface="Verdana" pitchFamily="34" charset="0"/>
                <a:ea typeface="Verdana" pitchFamily="34" charset="0"/>
                <a:cs typeface="Verdana" pitchFamily="34" charset="0"/>
              </a:rPr>
              <a:t>– Coordinate shift change</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14CFA1-BF01-4906-98E3-42069E31ED05}"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entry permit system contains safety information.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0000"/>
              </a:lnSpc>
              <a:buClr>
                <a:schemeClr val="tx1"/>
              </a:buClr>
              <a:buSzPct val="150000"/>
              <a:buFontTx/>
              <a:buChar char="•"/>
            </a:pPr>
            <a:r>
              <a:rPr lang="en-US" altLang="en-US" sz="1100">
                <a:latin typeface="Verdana" panose="020B0604030504040204" pitchFamily="34" charset="0"/>
              </a:rPr>
              <a:t> </a:t>
            </a:r>
            <a:r>
              <a:rPr lang="en-US" altLang="en-US">
                <a:latin typeface="Verdana" panose="020B0604030504040204" pitchFamily="34" charset="0"/>
              </a:rPr>
              <a:t>Written permit signed by entry supervisor.</a:t>
            </a:r>
          </a:p>
          <a:p>
            <a:pPr>
              <a:lnSpc>
                <a:spcPct val="90000"/>
              </a:lnSpc>
              <a:buClr>
                <a:schemeClr val="tx1"/>
              </a:buClr>
              <a:buSzPct val="150000"/>
            </a:pPr>
            <a:endParaRPr lang="en-US" altLang="en-US" sz="800">
              <a:latin typeface="Verdana" panose="020B0604030504040204" pitchFamily="34" charset="0"/>
            </a:endParaRPr>
          </a:p>
          <a:p>
            <a:pPr>
              <a:lnSpc>
                <a:spcPct val="90000"/>
              </a:lnSpc>
              <a:buClr>
                <a:schemeClr val="tx1"/>
              </a:buClr>
              <a:buSzPct val="150000"/>
              <a:buFontTx/>
              <a:buChar char="•"/>
            </a:pPr>
            <a:r>
              <a:rPr lang="en-US" altLang="en-US">
                <a:latin typeface="Verdana" panose="020B0604030504040204" pitchFamily="34" charset="0"/>
              </a:rPr>
              <a:t> Verifies pre-entry precautions have been taken and the space is safe to enter.</a:t>
            </a:r>
          </a:p>
          <a:p>
            <a:pPr>
              <a:lnSpc>
                <a:spcPct val="90000"/>
              </a:lnSpc>
              <a:buClr>
                <a:schemeClr val="tx1"/>
              </a:buClr>
              <a:buSzPct val="150000"/>
              <a:buFontTx/>
              <a:buChar char="•"/>
            </a:pPr>
            <a:endParaRPr lang="en-US" altLang="en-US" sz="800">
              <a:latin typeface="Verdana" panose="020B0604030504040204" pitchFamily="34" charset="0"/>
            </a:endParaRPr>
          </a:p>
          <a:p>
            <a:pPr>
              <a:lnSpc>
                <a:spcPct val="90000"/>
              </a:lnSpc>
              <a:buClr>
                <a:schemeClr val="tx1"/>
              </a:buClr>
              <a:buSzPct val="150000"/>
              <a:buFontTx/>
              <a:buChar char="•"/>
            </a:pPr>
            <a:r>
              <a:rPr lang="en-US" altLang="en-US">
                <a:latin typeface="Verdana" panose="020B0604030504040204" pitchFamily="34" charset="0"/>
              </a:rPr>
              <a:t> Posted at entry to confined space.</a:t>
            </a:r>
          </a:p>
          <a:p>
            <a:pPr>
              <a:lnSpc>
                <a:spcPct val="90000"/>
              </a:lnSpc>
              <a:buClr>
                <a:schemeClr val="tx1"/>
              </a:buClr>
              <a:buSzPct val="150000"/>
              <a:buFontTx/>
              <a:buChar char="•"/>
            </a:pPr>
            <a:endParaRPr lang="en-US" altLang="en-US" sz="800">
              <a:latin typeface="Verdana" panose="020B0604030504040204" pitchFamily="34" charset="0"/>
            </a:endParaRPr>
          </a:p>
          <a:p>
            <a:pPr>
              <a:lnSpc>
                <a:spcPct val="90000"/>
              </a:lnSpc>
              <a:buClr>
                <a:schemeClr val="tx1"/>
              </a:buClr>
              <a:buSzPct val="150000"/>
              <a:buFontTx/>
              <a:buChar char="•"/>
            </a:pPr>
            <a:r>
              <a:rPr lang="en-US" altLang="en-US">
                <a:latin typeface="Verdana" panose="020B0604030504040204" pitchFamily="34" charset="0"/>
              </a:rPr>
              <a:t> Specifies apparent hazards and corrective actions taken prior to entry.</a:t>
            </a:r>
          </a:p>
          <a:p>
            <a:pPr>
              <a:lnSpc>
                <a:spcPct val="90000"/>
              </a:lnSpc>
              <a:buClr>
                <a:schemeClr val="tx1"/>
              </a:buClr>
              <a:buSzPct val="150000"/>
              <a:buFontTx/>
              <a:buChar char="•"/>
            </a:pPr>
            <a:endParaRPr lang="en-US" altLang="en-US" sz="800">
              <a:latin typeface="Verdana" panose="020B0604030504040204" pitchFamily="34" charset="0"/>
            </a:endParaRPr>
          </a:p>
          <a:p>
            <a:pPr>
              <a:lnSpc>
                <a:spcPct val="90000"/>
              </a:lnSpc>
              <a:buClr>
                <a:schemeClr val="tx1"/>
              </a:buClr>
              <a:buSzPct val="150000"/>
              <a:buFontTx/>
              <a:buChar char="•"/>
            </a:pPr>
            <a:r>
              <a:rPr lang="en-US" altLang="en-US">
                <a:latin typeface="Verdana" panose="020B0604030504040204" pitchFamily="34" charset="0"/>
              </a:rPr>
              <a:t> Requires termination of permit when task is completed or when new conditions exist.</a:t>
            </a:r>
          </a:p>
          <a:p>
            <a:endParaRPr lang="en-US" altLang="en-US"/>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FA6533B-B80A-4BAD-9696-51071ECC77F7}"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latin typeface="Verdana" pitchFamily="34" charset="0"/>
                <a:ea typeface="Verdana" pitchFamily="34" charset="0"/>
                <a:cs typeface="Verdana" pitchFamily="34" charset="0"/>
              </a:rPr>
              <a:t>Additional permit requirements.</a:t>
            </a:r>
          </a:p>
          <a:p>
            <a:pPr>
              <a:buClr>
                <a:schemeClr val="tx1"/>
              </a:buClr>
              <a:buSzPct val="100000"/>
              <a:buFont typeface="Courier New" pitchFamily="49" charset="0"/>
              <a:buChar char="o"/>
              <a:defRPr/>
            </a:pPr>
            <a:r>
              <a:rPr lang="en-US" dirty="0">
                <a:latin typeface="Verdana" pitchFamily="34" charset="0"/>
                <a:ea typeface="Verdana" pitchFamily="34" charset="0"/>
                <a:cs typeface="Verdana" pitchFamily="34" charset="0"/>
              </a:rPr>
              <a:t> Date, location, and name of confined space.</a:t>
            </a:r>
          </a:p>
          <a:p>
            <a:pPr>
              <a:buClr>
                <a:schemeClr val="tx1"/>
              </a:buClr>
              <a:buSzPct val="100000"/>
              <a:buFont typeface="Courier New" pitchFamily="49" charset="0"/>
              <a:buChar char="o"/>
              <a:defRPr/>
            </a:pPr>
            <a:r>
              <a:rPr lang="en-US" dirty="0">
                <a:latin typeface="Verdana" pitchFamily="34" charset="0"/>
                <a:ea typeface="Verdana" pitchFamily="34" charset="0"/>
                <a:cs typeface="Verdana" pitchFamily="34" charset="0"/>
              </a:rPr>
              <a:t> Purpose of entry and known hazards.</a:t>
            </a:r>
          </a:p>
          <a:p>
            <a:pPr>
              <a:buClr>
                <a:schemeClr val="tx1"/>
              </a:buClr>
              <a:buSzPct val="100000"/>
              <a:buFont typeface="Courier New" pitchFamily="49" charset="0"/>
              <a:buChar char="o"/>
              <a:defRPr/>
            </a:pPr>
            <a:r>
              <a:rPr lang="en-US" dirty="0">
                <a:latin typeface="Verdana" pitchFamily="34" charset="0"/>
                <a:ea typeface="Verdana" pitchFamily="34" charset="0"/>
                <a:cs typeface="Verdana" pitchFamily="34" charset="0"/>
              </a:rPr>
              <a:t> Duration of entry permit time.</a:t>
            </a:r>
          </a:p>
          <a:p>
            <a:pPr>
              <a:buClr>
                <a:schemeClr val="tx1"/>
              </a:buClr>
              <a:buSzPct val="100000"/>
              <a:buFont typeface="Courier New" pitchFamily="49" charset="0"/>
              <a:buChar char="o"/>
              <a:defRPr/>
            </a:pPr>
            <a:r>
              <a:rPr lang="en-US" dirty="0">
                <a:latin typeface="Verdana" pitchFamily="34" charset="0"/>
                <a:ea typeface="Verdana" pitchFamily="34" charset="0"/>
                <a:cs typeface="Verdana" pitchFamily="34" charset="0"/>
              </a:rPr>
              <a:t> Authorized entrants, attendants, supervisors.</a:t>
            </a:r>
          </a:p>
          <a:p>
            <a:pPr>
              <a:buClr>
                <a:schemeClr val="tx1"/>
              </a:buClr>
              <a:buSzPct val="100000"/>
              <a:buFont typeface="Courier New" pitchFamily="49" charset="0"/>
              <a:buChar char="o"/>
              <a:defRPr/>
            </a:pPr>
            <a:r>
              <a:rPr lang="en-US" dirty="0">
                <a:latin typeface="Verdana" pitchFamily="34" charset="0"/>
                <a:ea typeface="Verdana" pitchFamily="34" charset="0"/>
                <a:cs typeface="Verdana" pitchFamily="34" charset="0"/>
              </a:rPr>
              <a:t> Air testing results - signature of tester.</a:t>
            </a:r>
          </a:p>
          <a:p>
            <a:pPr>
              <a:buClr>
                <a:schemeClr val="tx1"/>
              </a:buClr>
              <a:buSzPct val="100000"/>
              <a:buFont typeface="Courier New" pitchFamily="49" charset="0"/>
              <a:buChar char="o"/>
              <a:defRPr/>
            </a:pPr>
            <a:r>
              <a:rPr lang="en-US" dirty="0">
                <a:latin typeface="Verdana" pitchFamily="34" charset="0"/>
                <a:ea typeface="Verdana" pitchFamily="34" charset="0"/>
                <a:cs typeface="Verdana" pitchFamily="34" charset="0"/>
              </a:rPr>
              <a:t> Protective measures to be taken.</a:t>
            </a:r>
          </a:p>
          <a:p>
            <a:pPr lvl="2">
              <a:buFontTx/>
              <a:buChar char="–"/>
              <a:defRPr/>
            </a:pPr>
            <a:r>
              <a:rPr lang="en-US" dirty="0">
                <a:solidFill>
                  <a:srgbClr val="0000FF"/>
                </a:solidFill>
                <a:latin typeface="Verdana" pitchFamily="34" charset="0"/>
                <a:ea typeface="Verdana" pitchFamily="34" charset="0"/>
                <a:cs typeface="Verdana" pitchFamily="34" charset="0"/>
              </a:rPr>
              <a:t>Ventilation, Isolation, Flushing</a:t>
            </a:r>
          </a:p>
          <a:p>
            <a:pPr lvl="2">
              <a:buFontTx/>
              <a:buChar char="–"/>
              <a:defRPr/>
            </a:pPr>
            <a:r>
              <a:rPr lang="en-US" dirty="0">
                <a:solidFill>
                  <a:srgbClr val="0000FF"/>
                </a:solidFill>
                <a:latin typeface="Verdana" pitchFamily="34" charset="0"/>
                <a:ea typeface="Verdana" pitchFamily="34" charset="0"/>
                <a:cs typeface="Verdana" pitchFamily="34" charset="0"/>
              </a:rPr>
              <a:t>Lockout/Tagout and Purging</a:t>
            </a:r>
          </a:p>
          <a:p>
            <a:pPr lvl="2">
              <a:buFontTx/>
              <a:buChar char="–"/>
              <a:defRPr/>
            </a:pPr>
            <a:endParaRPr lang="en-US" dirty="0">
              <a:solidFill>
                <a:srgbClr val="0000FF"/>
              </a:solidFill>
              <a:latin typeface="Verdana" pitchFamily="34" charset="0"/>
              <a:ea typeface="Verdana" pitchFamily="34" charset="0"/>
              <a:cs typeface="Verdana" pitchFamily="34" charset="0"/>
            </a:endParaRPr>
          </a:p>
          <a:p>
            <a:pPr>
              <a:defRPr/>
            </a:pPr>
            <a:r>
              <a:rPr lang="en-US" b="1" u="sng" dirty="0">
                <a:latin typeface="Verdana" panose="020B0604030504040204" pitchFamily="34" charset="0"/>
                <a:ea typeface="Verdana" panose="020B0604030504040204" pitchFamily="34" charset="0"/>
                <a:cs typeface="Verdana" panose="020B0604030504040204" pitchFamily="34" charset="0"/>
              </a:rPr>
              <a:t>1926.1206 Entry Permit</a:t>
            </a: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dirty="0">
                <a:latin typeface="Verdana" panose="020B0604030504040204" pitchFamily="34" charset="0"/>
                <a:ea typeface="Verdana" panose="020B0604030504040204" pitchFamily="34" charset="0"/>
                <a:cs typeface="Verdana" panose="020B0604030504040204" pitchFamily="34" charset="0"/>
              </a:rPr>
              <a:t> </a:t>
            </a:r>
          </a:p>
          <a:p>
            <a:pPr>
              <a:defRPr/>
            </a:pPr>
            <a:r>
              <a:rPr lang="en-US" dirty="0">
                <a:latin typeface="Verdana" panose="020B0604030504040204" pitchFamily="34" charset="0"/>
                <a:ea typeface="Verdana" panose="020B0604030504040204" pitchFamily="34" charset="0"/>
                <a:cs typeface="Verdana" panose="020B0604030504040204" pitchFamily="34" charset="0"/>
              </a:rPr>
              <a:t>(e) Means of detecting an increase in atmospheric hazard levels in the event the ventilation system stops working.</a:t>
            </a:r>
          </a:p>
          <a:p>
            <a:pPr>
              <a:defRPr/>
            </a:pPr>
            <a:endParaRPr 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3B41D14-BF88-4B0B-A817-CAD0887BCE51}"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latin typeface="Verdana" pitchFamily="34" charset="0"/>
                <a:ea typeface="Verdana" pitchFamily="34" charset="0"/>
                <a:cs typeface="Verdana" pitchFamily="34" charset="0"/>
              </a:rPr>
              <a:t>Permits must also contain:</a:t>
            </a:r>
          </a:p>
          <a:p>
            <a:pPr>
              <a:defRPr/>
            </a:pPr>
            <a:endParaRPr lang="en-US" dirty="0">
              <a:latin typeface="Verdana" pitchFamily="34" charset="0"/>
              <a:ea typeface="Verdana" pitchFamily="34" charset="0"/>
              <a:cs typeface="Verdana" pitchFamily="34" charset="0"/>
            </a:endParaRPr>
          </a:p>
          <a:p>
            <a:pPr>
              <a:buClr>
                <a:schemeClr val="tx1"/>
              </a:buClr>
              <a:buSzPct val="150000"/>
              <a:buFont typeface="Arial" pitchFamily="34" charset="0"/>
              <a:buChar char="•"/>
              <a:defRPr/>
            </a:pPr>
            <a:r>
              <a:rPr lang="en-US" dirty="0">
                <a:latin typeface="Verdana" pitchFamily="34" charset="0"/>
                <a:ea typeface="Verdana" pitchFamily="34" charset="0"/>
                <a:cs typeface="Verdana" pitchFamily="34" charset="0"/>
              </a:rPr>
              <a:t> Name and phone numbers of rescue and emergency services.</a:t>
            </a:r>
          </a:p>
          <a:p>
            <a:pPr>
              <a:buClr>
                <a:schemeClr val="tx1"/>
              </a:buClr>
              <a:buSzPct val="150000"/>
              <a:buFont typeface="Arial" pitchFamily="34" charset="0"/>
              <a:buChar char="•"/>
              <a:defRPr/>
            </a:pPr>
            <a:endParaRPr lang="en-US" dirty="0">
              <a:latin typeface="Verdana" pitchFamily="34" charset="0"/>
              <a:ea typeface="Verdana" pitchFamily="34" charset="0"/>
              <a:cs typeface="Verdana" pitchFamily="34" charset="0"/>
            </a:endParaRPr>
          </a:p>
          <a:p>
            <a:pPr>
              <a:buClr>
                <a:schemeClr val="tx1"/>
              </a:buClr>
              <a:buSzPct val="150000"/>
              <a:buFont typeface="Arial" pitchFamily="34" charset="0"/>
              <a:buChar char="•"/>
              <a:defRPr/>
            </a:pPr>
            <a:r>
              <a:rPr lang="en-US" dirty="0">
                <a:latin typeface="Verdana" pitchFamily="34" charset="0"/>
                <a:ea typeface="Verdana" pitchFamily="34" charset="0"/>
                <a:cs typeface="Verdana" pitchFamily="34" charset="0"/>
              </a:rPr>
              <a:t> Communication procedures.</a:t>
            </a:r>
          </a:p>
          <a:p>
            <a:pPr>
              <a:buClr>
                <a:schemeClr val="tx1"/>
              </a:buClr>
              <a:buSzPct val="150000"/>
              <a:buFont typeface="Arial" pitchFamily="34" charset="0"/>
              <a:buChar char="•"/>
              <a:defRPr/>
            </a:pPr>
            <a:endParaRPr lang="en-US" dirty="0">
              <a:latin typeface="Verdana" pitchFamily="34" charset="0"/>
              <a:ea typeface="Verdana" pitchFamily="34" charset="0"/>
              <a:cs typeface="Verdana" pitchFamily="34" charset="0"/>
            </a:endParaRPr>
          </a:p>
          <a:p>
            <a:pPr>
              <a:buClr>
                <a:schemeClr val="tx1"/>
              </a:buClr>
              <a:buSzPct val="150000"/>
              <a:buFont typeface="Arial" pitchFamily="34" charset="0"/>
              <a:buChar char="•"/>
              <a:defRPr/>
            </a:pPr>
            <a:r>
              <a:rPr lang="en-US" dirty="0">
                <a:latin typeface="Verdana" pitchFamily="34" charset="0"/>
                <a:ea typeface="Verdana" pitchFamily="34" charset="0"/>
                <a:cs typeface="Verdana" pitchFamily="34" charset="0"/>
              </a:rPr>
              <a:t> Special equipment and procedures.</a:t>
            </a:r>
          </a:p>
          <a:p>
            <a:pPr lvl="2">
              <a:buFontTx/>
              <a:buChar char="–"/>
              <a:defRPr/>
            </a:pPr>
            <a:r>
              <a:rPr lang="en-US" dirty="0">
                <a:solidFill>
                  <a:srgbClr val="0000FF"/>
                </a:solidFill>
                <a:latin typeface="Verdana" pitchFamily="34" charset="0"/>
                <a:ea typeface="Verdana" pitchFamily="34" charset="0"/>
                <a:cs typeface="Verdana" pitchFamily="34" charset="0"/>
              </a:rPr>
              <a:t>Personal protective equipment (PPE)</a:t>
            </a:r>
          </a:p>
          <a:p>
            <a:pPr lvl="2">
              <a:buFontTx/>
              <a:buChar char="–"/>
              <a:defRPr/>
            </a:pPr>
            <a:r>
              <a:rPr lang="en-US" dirty="0">
                <a:solidFill>
                  <a:srgbClr val="0000FF"/>
                </a:solidFill>
                <a:latin typeface="Verdana" pitchFamily="34" charset="0"/>
                <a:ea typeface="Verdana" pitchFamily="34" charset="0"/>
                <a:cs typeface="Verdana" pitchFamily="34" charset="0"/>
              </a:rPr>
              <a:t>Alarm procedures</a:t>
            </a:r>
          </a:p>
          <a:p>
            <a:pPr lvl="2">
              <a:buFontTx/>
              <a:buChar char="–"/>
              <a:defRPr/>
            </a:pPr>
            <a:r>
              <a:rPr lang="en-US" dirty="0">
                <a:solidFill>
                  <a:srgbClr val="0000FF"/>
                </a:solidFill>
                <a:latin typeface="Verdana" pitchFamily="34" charset="0"/>
                <a:ea typeface="Verdana" pitchFamily="34" charset="0"/>
                <a:cs typeface="Verdana" pitchFamily="34" charset="0"/>
              </a:rPr>
              <a:t>Rescue equipment</a:t>
            </a:r>
          </a:p>
          <a:p>
            <a:pPr lvl="2">
              <a:buFontTx/>
              <a:buChar char="–"/>
              <a:defRPr/>
            </a:pPr>
            <a:r>
              <a:rPr lang="en-US" dirty="0">
                <a:solidFill>
                  <a:srgbClr val="0000FF"/>
                </a:solidFill>
                <a:latin typeface="Verdana" pitchFamily="34" charset="0"/>
                <a:ea typeface="Verdana" pitchFamily="34" charset="0"/>
                <a:cs typeface="Verdana" pitchFamily="34" charset="0"/>
              </a:rPr>
              <a:t>Respirators</a:t>
            </a:r>
          </a:p>
          <a:p>
            <a:pPr>
              <a:defRPr/>
            </a:pPr>
            <a:endParaRPr 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20F544-E65B-41D9-9617-483542423C60}"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Entry without a permit can be made if the following conditions are met.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When a confined space is opened:</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The opening must be promptly guarded by a rail or temporary cover.</a:t>
            </a:r>
            <a:endParaRPr lang="en-US" altLang="en-US" sz="8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The atmosphere must be tested before entering using only direct reading instruments.</a:t>
            </a:r>
            <a:endParaRPr lang="en-US" altLang="en-US" sz="8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The atmosphere must be tested (in this order) for oxygen content, flammable gases/vapors, and toxic air contaminants.</a:t>
            </a:r>
            <a:endParaRPr lang="en-US" altLang="en-US" sz="8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Continuous forced air ventilation </a:t>
            </a:r>
            <a:r>
              <a:rPr lang="en-US" altLang="en-US" u="sng">
                <a:solidFill>
                  <a:srgbClr val="0000FF"/>
                </a:solidFill>
                <a:latin typeface="Verdana" panose="020B0604030504040204" pitchFamily="34" charset="0"/>
                <a:ea typeface="Verdana" panose="020B0604030504040204" pitchFamily="34" charset="0"/>
                <a:cs typeface="Verdana" panose="020B0604030504040204" pitchFamily="34" charset="0"/>
              </a:rPr>
              <a:t>must</a:t>
            </a:r>
            <a:r>
              <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rPr>
              <a:t> be used.</a:t>
            </a:r>
          </a:p>
          <a:p>
            <a:pPr>
              <a:buFontTx/>
              <a:buChar char="–"/>
            </a:pPr>
            <a:endParaRPr lang="en-US" altLang="en-US">
              <a:solidFill>
                <a:srgbClr val="0000FF"/>
              </a:solidFill>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(2) The following requirements apply to entry into permit spaces that meet the conditions set forth in paragraph </a:t>
            </a:r>
            <a:r>
              <a:rPr lang="en-US" altLang="en-US" b="1">
                <a:latin typeface="Verdana" panose="020B0604030504040204" pitchFamily="34" charset="0"/>
                <a:ea typeface="Verdana" panose="020B0604030504040204" pitchFamily="34" charset="0"/>
                <a:cs typeface="Verdana" panose="020B0604030504040204" pitchFamily="34" charset="0"/>
              </a:rPr>
              <a:t>§1926.1203(e)(1):</a:t>
            </a:r>
          </a:p>
          <a:p>
            <a:r>
              <a:rPr lang="en-US" altLang="en-US">
                <a:latin typeface="Verdana" panose="020B0604030504040204" pitchFamily="34" charset="0"/>
                <a:ea typeface="Verdana" panose="020B0604030504040204" pitchFamily="34" charset="0"/>
                <a:cs typeface="Verdana" panose="020B0604030504040204" pitchFamily="34" charset="0"/>
              </a:rPr>
              <a:t>(i) Any conditions making it unsafe to remove an entrance cover must be eliminated before the cover is removed.</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 When entrance covers are removed, the opening must be immediately guarded by a railing, temporary cover, or other temporary barrier that will prevent an accidental fall through the opening and that will protect each employee working in the space from foreign objects entering the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(iii) Before an employee enters the space, the internal atmosphere must be tested, with a calibrated direct-reading instrument, for oxygen content, for flammable gases and vapors, and for potential toxic air contaminants, in that order. Any employee who enters the space, or that employee’s authorized representative, must be provided an opportunity to observe the pre-entry testing required by this paragraph.</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(iv) No hazardous atmosphere is permitted within the space whenever any employee is inside the space.</a:t>
            </a:r>
          </a:p>
          <a:p>
            <a:endParaRPr lang="en-US" altLang="en-US"/>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DA013DA-6DC1-4DB4-85BD-BA491F02AD65}"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lnSpc>
                <a:spcPct val="90000"/>
              </a:lnSpc>
              <a:defRPr/>
            </a:pPr>
            <a:r>
              <a:rPr lang="en-US" dirty="0">
                <a:latin typeface="Verdana" pitchFamily="34" charset="0"/>
              </a:rPr>
              <a:t>When a confined space is opened:</a:t>
            </a:r>
          </a:p>
          <a:p>
            <a:pPr>
              <a:lnSpc>
                <a:spcPct val="90000"/>
              </a:lnSpc>
              <a:defRPr/>
            </a:pPr>
            <a:endParaRPr lang="en-US" dirty="0">
              <a:latin typeface="Verdana" pitchFamily="34" charset="0"/>
            </a:endParaRPr>
          </a:p>
          <a:p>
            <a:pPr>
              <a:lnSpc>
                <a:spcPct val="90000"/>
              </a:lnSpc>
              <a:buFontTx/>
              <a:buChar char="–"/>
              <a:defRPr/>
            </a:pPr>
            <a:r>
              <a:rPr lang="en-US" dirty="0">
                <a:solidFill>
                  <a:srgbClr val="0000FF"/>
                </a:solidFill>
                <a:latin typeface="Verdana" pitchFamily="34" charset="0"/>
              </a:rPr>
              <a:t>The atmosphere must be tested periodically during work.</a:t>
            </a:r>
          </a:p>
          <a:p>
            <a:pPr>
              <a:lnSpc>
                <a:spcPct val="90000"/>
              </a:lnSpc>
              <a:defRPr/>
            </a:pPr>
            <a:endParaRPr lang="en-US" dirty="0">
              <a:solidFill>
                <a:srgbClr val="0000FF"/>
              </a:solidFill>
              <a:latin typeface="Verdana" pitchFamily="34" charset="0"/>
            </a:endParaRPr>
          </a:p>
          <a:p>
            <a:pPr>
              <a:lnSpc>
                <a:spcPct val="90000"/>
              </a:lnSpc>
              <a:buFontTx/>
              <a:buChar char="–"/>
              <a:defRPr/>
            </a:pPr>
            <a:r>
              <a:rPr lang="en-US" dirty="0">
                <a:solidFill>
                  <a:srgbClr val="0000FF"/>
                </a:solidFill>
                <a:latin typeface="Verdana" pitchFamily="34" charset="0"/>
              </a:rPr>
              <a:t>The employer must verify alternative procedure applicability and safe entry conditions by a written certification (not a permit) with the following information:</a:t>
            </a:r>
          </a:p>
          <a:p>
            <a:pPr lvl="1">
              <a:lnSpc>
                <a:spcPct val="90000"/>
              </a:lnSpc>
              <a:defRPr/>
            </a:pPr>
            <a:r>
              <a:rPr lang="en-US" dirty="0">
                <a:solidFill>
                  <a:srgbClr val="0000FF"/>
                </a:solidFill>
                <a:latin typeface="Verdana" pitchFamily="34" charset="0"/>
              </a:rPr>
              <a:t>                  ● Date</a:t>
            </a:r>
          </a:p>
          <a:p>
            <a:pPr lvl="1">
              <a:lnSpc>
                <a:spcPct val="90000"/>
              </a:lnSpc>
              <a:defRPr/>
            </a:pPr>
            <a:r>
              <a:rPr lang="en-US" dirty="0">
                <a:solidFill>
                  <a:srgbClr val="0000FF"/>
                </a:solidFill>
                <a:latin typeface="Verdana" pitchFamily="34" charset="0"/>
              </a:rPr>
              <a:t>                  ● Location </a:t>
            </a:r>
          </a:p>
          <a:p>
            <a:pPr lvl="1">
              <a:lnSpc>
                <a:spcPct val="90000"/>
              </a:lnSpc>
              <a:defRPr/>
            </a:pPr>
            <a:r>
              <a:rPr lang="en-US" dirty="0">
                <a:solidFill>
                  <a:srgbClr val="0000FF"/>
                </a:solidFill>
                <a:latin typeface="Verdana" pitchFamily="34" charset="0"/>
              </a:rPr>
              <a:t>                  ● Signature</a:t>
            </a:r>
          </a:p>
          <a:p>
            <a:pPr>
              <a:defRPr/>
            </a:pPr>
            <a:r>
              <a:rPr lang="en-US" dirty="0">
                <a:solidFill>
                  <a:srgbClr val="FF0000"/>
                </a:solidFill>
                <a:latin typeface="Verdana" pitchFamily="34" charset="0"/>
              </a:rPr>
              <a:t>NOTE: The above certificate must be made available to entrant to review</a:t>
            </a:r>
            <a:endParaRPr lang="en-US" dirty="0">
              <a:latin typeface="Verdana" pitchFamily="34" charset="0"/>
            </a:endParaRPr>
          </a:p>
          <a:p>
            <a:pPr>
              <a:defRPr/>
            </a:pPr>
            <a:endParaRPr 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7BA33F-8DFC-4268-904D-53F91832F9D5}"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Where this standard applies and there is a provision addressing a confined space hazard in another OSHA standard, the employer must comply with BOTH requirements and applicable provisions of this standard. (29 CFR 1926.1200 parallels 1910.146, Confined Spaces for General Industry. Therefore, since portions of 1910.146 would also be complied with, this program includes those different or additional requirements found in 1926.1200, Confined Space for Construction.)</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E1B678-414A-4B04-9361-6C0B48DCAB5F}"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latin typeface="Verdana" panose="020B0604030504040204" pitchFamily="34" charset="0"/>
                <a:ea typeface="Verdana" panose="020B0604030504040204" pitchFamily="34" charset="0"/>
                <a:cs typeface="Verdana" panose="020B0604030504040204" pitchFamily="34" charset="0"/>
              </a:rPr>
              <a:t>Entry can also be made without a permit if you meet the conditions stated in </a:t>
            </a:r>
            <a:r>
              <a:rPr lang="en-US" altLang="en-US" sz="1400">
                <a:latin typeface="Verdana" panose="020B0604030504040204" pitchFamily="34" charset="0"/>
              </a:rPr>
              <a:t>Section (C)(5)(i) of the OSHA 1910.146 standard: </a:t>
            </a:r>
          </a:p>
          <a:p>
            <a:pPr>
              <a:lnSpc>
                <a:spcPct val="90000"/>
              </a:lnSpc>
            </a:pPr>
            <a:endParaRPr lang="en-US" altLang="en-US" sz="1400">
              <a:latin typeface="Verdana" panose="020B0604030504040204" pitchFamily="34" charset="0"/>
            </a:endParaRPr>
          </a:p>
          <a:p>
            <a:pPr>
              <a:lnSpc>
                <a:spcPct val="90000"/>
              </a:lnSpc>
            </a:pPr>
            <a:r>
              <a:rPr lang="en-US" altLang="en-US" sz="1400">
                <a:latin typeface="Verdana" panose="020B0604030504040204" pitchFamily="34" charset="0"/>
              </a:rPr>
              <a:t> </a:t>
            </a:r>
            <a:r>
              <a:rPr lang="en-US" altLang="en-US">
                <a:latin typeface="Verdana" panose="020B0604030504040204" pitchFamily="34" charset="0"/>
                <a:ea typeface="Arial Unicode MS" panose="020B0604020202020204" pitchFamily="34" charset="-128"/>
                <a:cs typeface="Arial Unicode MS" panose="020B0604020202020204" pitchFamily="34" charset="-128"/>
              </a:rPr>
              <a:t>￫ </a:t>
            </a:r>
            <a:r>
              <a:rPr lang="en-US" altLang="en-US">
                <a:latin typeface="Verdana" panose="020B0604030504040204" pitchFamily="34" charset="0"/>
              </a:rPr>
              <a:t>Employer can prove only hazard is actual or potential hazardous atmosphere </a:t>
            </a:r>
          </a:p>
          <a:p>
            <a:pPr>
              <a:lnSpc>
                <a:spcPct val="90000"/>
              </a:lnSpc>
            </a:pPr>
            <a:r>
              <a:rPr lang="en-US" altLang="en-US">
                <a:latin typeface="Verdana" panose="020B0604030504040204" pitchFamily="34" charset="0"/>
              </a:rPr>
              <a:t> </a:t>
            </a:r>
            <a:r>
              <a:rPr lang="en-US" altLang="en-US">
                <a:latin typeface="Verdana" panose="020B0604030504040204" pitchFamily="34" charset="0"/>
                <a:ea typeface="Arial Unicode MS" panose="020B0604020202020204" pitchFamily="34" charset="-128"/>
                <a:cs typeface="Arial Unicode MS" panose="020B0604020202020204" pitchFamily="34" charset="-128"/>
              </a:rPr>
              <a:t>￫ </a:t>
            </a:r>
            <a:r>
              <a:rPr lang="en-US" altLang="en-US">
                <a:latin typeface="Verdana" panose="020B0604030504040204" pitchFamily="34" charset="0"/>
              </a:rPr>
              <a:t>Continuous forced air or ventilation alone is sufficient for entry</a:t>
            </a:r>
          </a:p>
          <a:p>
            <a:pPr>
              <a:lnSpc>
                <a:spcPct val="90000"/>
              </a:lnSpc>
            </a:pPr>
            <a:r>
              <a:rPr lang="en-US" altLang="en-US">
                <a:latin typeface="Verdana" panose="020B0604030504040204" pitchFamily="34" charset="0"/>
              </a:rPr>
              <a:t> </a:t>
            </a:r>
            <a:r>
              <a:rPr lang="en-US" altLang="en-US">
                <a:latin typeface="Verdana" panose="020B0604030504040204" pitchFamily="34" charset="0"/>
                <a:ea typeface="Arial Unicode MS" panose="020B0604020202020204" pitchFamily="34" charset="-128"/>
                <a:cs typeface="Arial Unicode MS" panose="020B0604020202020204" pitchFamily="34" charset="-128"/>
              </a:rPr>
              <a:t>￫ </a:t>
            </a:r>
            <a:r>
              <a:rPr lang="en-US" altLang="en-US">
                <a:latin typeface="Verdana" panose="020B0604030504040204" pitchFamily="34" charset="0"/>
              </a:rPr>
              <a:t>Employer develops monitoring and inspection data </a:t>
            </a:r>
          </a:p>
          <a:p>
            <a:pPr>
              <a:lnSpc>
                <a:spcPct val="90000"/>
              </a:lnSpc>
            </a:pPr>
            <a:endParaRPr lang="en-US" altLang="en-US">
              <a:latin typeface="Verdana" panose="020B0604030504040204" pitchFamily="34" charset="0"/>
            </a:endParaRPr>
          </a:p>
          <a:p>
            <a:pPr>
              <a:lnSpc>
                <a:spcPct val="90000"/>
              </a:lnSpc>
            </a:pPr>
            <a:r>
              <a:rPr lang="en-US" altLang="en-US">
                <a:latin typeface="Verdana" panose="020B0604030504040204" pitchFamily="34" charset="0"/>
              </a:rPr>
              <a:t>You may use the procedures specified in </a:t>
            </a:r>
            <a:r>
              <a:rPr lang="en-US" altLang="en-US" b="1">
                <a:latin typeface="Verdana" panose="020B0604030504040204" pitchFamily="34" charset="0"/>
              </a:rPr>
              <a:t>Section (C)(5)(ii) of the 1910.146 standard</a:t>
            </a:r>
            <a:r>
              <a:rPr lang="en-US" altLang="en-US">
                <a:latin typeface="Verdana" panose="020B0604030504040204" pitchFamily="34" charset="0"/>
              </a:rPr>
              <a:t>.  </a:t>
            </a:r>
            <a:r>
              <a:rPr lang="en-US" altLang="en-US" u="sng">
                <a:latin typeface="Verdana" panose="020B0604030504040204" pitchFamily="34" charset="0"/>
              </a:rPr>
              <a:t>This allows you to OMIT Paragraphs (d) through (f) and (h) through (k) of the 1910.146 standard.</a:t>
            </a:r>
          </a:p>
          <a:p>
            <a:pPr>
              <a:lnSpc>
                <a:spcPct val="90000"/>
              </a:lnSpc>
            </a:pPr>
            <a:endParaRPr lang="en-US" altLang="en-US">
              <a:latin typeface="Verdana" panose="020B0604030504040204" pitchFamily="34" charset="0"/>
            </a:endParaRPr>
          </a:p>
          <a:p>
            <a:pPr>
              <a:lnSpc>
                <a:spcPct val="90000"/>
              </a:lnSpc>
            </a:pPr>
            <a:r>
              <a:rPr lang="en-US" altLang="en-US">
                <a:latin typeface="Verdana" panose="020B0604030504040204" pitchFamily="34" charset="0"/>
              </a:rPr>
              <a:t>(Remember, you need to comply with other standards besides the 1926.1200 if they apply to Confined Spaces. This is why 1910.146 is also cited.)</a:t>
            </a:r>
            <a:endParaRPr lang="en-US" altLang="en-US"/>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100A18-6AAC-450D-9391-6917D1010090}"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a:latin typeface="Verdana" pitchFamily="34" charset="0"/>
                <a:ea typeface="Verdana" pitchFamily="34" charset="0"/>
                <a:cs typeface="Verdana" pitchFamily="34" charset="0"/>
              </a:rPr>
              <a:t>Training and education pertains to</a:t>
            </a:r>
          </a:p>
          <a:p>
            <a:pPr>
              <a:defRPr/>
            </a:pPr>
            <a:endParaRPr lang="en-US" dirty="0">
              <a:latin typeface="Verdana" pitchFamily="34" charset="0"/>
              <a:ea typeface="Verdana" pitchFamily="34" charset="0"/>
              <a:cs typeface="Verdana" pitchFamily="34" charset="0"/>
            </a:endParaRPr>
          </a:p>
          <a:p>
            <a:pPr>
              <a:buClr>
                <a:schemeClr val="tx1"/>
              </a:buClr>
              <a:buSzPct val="100000"/>
              <a:buFont typeface="Wingdings" pitchFamily="2" charset="2"/>
              <a:buChar char="§"/>
              <a:defRPr/>
            </a:pPr>
            <a:r>
              <a:rPr lang="en-US" dirty="0">
                <a:latin typeface="Verdana" pitchFamily="34" charset="0"/>
                <a:ea typeface="Verdana" pitchFamily="34" charset="0"/>
                <a:cs typeface="Verdana" pitchFamily="34" charset="0"/>
              </a:rPr>
              <a:t> All workers who must enter confined spaces.</a:t>
            </a:r>
          </a:p>
          <a:p>
            <a:pPr>
              <a:buClr>
                <a:schemeClr val="tx1"/>
              </a:buClr>
              <a:buSzPct val="100000"/>
              <a:buFont typeface="Wingdings" pitchFamily="2" charset="2"/>
              <a:buChar char="§"/>
              <a:defRPr/>
            </a:pPr>
            <a:r>
              <a:rPr lang="en-US" dirty="0">
                <a:latin typeface="Verdana" pitchFamily="34" charset="0"/>
                <a:ea typeface="Verdana" pitchFamily="34" charset="0"/>
                <a:cs typeface="Verdana" pitchFamily="34" charset="0"/>
              </a:rPr>
              <a:t> All attendants and rescue team members.</a:t>
            </a:r>
          </a:p>
          <a:p>
            <a:pPr>
              <a:buClr>
                <a:schemeClr val="tx1"/>
              </a:buClr>
              <a:buSzPct val="100000"/>
              <a:buFont typeface="Wingdings" pitchFamily="2" charset="2"/>
              <a:buChar char="§"/>
              <a:defRPr/>
            </a:pPr>
            <a:r>
              <a:rPr lang="en-US" dirty="0">
                <a:latin typeface="Verdana" pitchFamily="34" charset="0"/>
                <a:ea typeface="Verdana" pitchFamily="34" charset="0"/>
                <a:cs typeface="Verdana" pitchFamily="34" charset="0"/>
              </a:rPr>
              <a:t> Prior to initial work assignment.</a:t>
            </a:r>
          </a:p>
          <a:p>
            <a:pPr>
              <a:buClr>
                <a:schemeClr val="tx1"/>
              </a:buClr>
              <a:buSzPct val="100000"/>
              <a:buFont typeface="Wingdings" pitchFamily="2" charset="2"/>
              <a:buChar char="§"/>
              <a:defRPr/>
            </a:pPr>
            <a:r>
              <a:rPr lang="en-US" dirty="0">
                <a:latin typeface="Verdana" pitchFamily="34" charset="0"/>
                <a:ea typeface="Verdana" pitchFamily="34" charset="0"/>
                <a:cs typeface="Verdana" pitchFamily="34" charset="0"/>
              </a:rPr>
              <a:t> Retraining when:</a:t>
            </a:r>
          </a:p>
          <a:p>
            <a:pPr>
              <a:buClr>
                <a:schemeClr val="tx1"/>
              </a:buClr>
              <a:buSzPct val="100000"/>
              <a:buFont typeface="Wingdings" pitchFamily="2" charset="2"/>
              <a:buChar char="§"/>
              <a:defRPr/>
            </a:pPr>
            <a:endParaRPr lang="en-US" dirty="0">
              <a:latin typeface="Verdana" pitchFamily="34" charset="0"/>
              <a:ea typeface="Verdana" pitchFamily="34" charset="0"/>
              <a:cs typeface="Verdana" pitchFamily="34" charset="0"/>
            </a:endParaRPr>
          </a:p>
          <a:p>
            <a:pPr lvl="2">
              <a:buFontTx/>
              <a:buChar char="–"/>
              <a:defRPr/>
            </a:pPr>
            <a:r>
              <a:rPr lang="en-US" dirty="0">
                <a:solidFill>
                  <a:srgbClr val="0000FF"/>
                </a:solidFill>
                <a:latin typeface="Verdana" pitchFamily="34" charset="0"/>
                <a:ea typeface="Verdana" pitchFamily="34" charset="0"/>
                <a:cs typeface="Verdana" pitchFamily="34" charset="0"/>
              </a:rPr>
              <a:t> Job duties change</a:t>
            </a:r>
          </a:p>
          <a:p>
            <a:pPr lvl="2">
              <a:buFontTx/>
              <a:buChar char="–"/>
              <a:defRPr/>
            </a:pPr>
            <a:r>
              <a:rPr lang="en-US" dirty="0">
                <a:solidFill>
                  <a:srgbClr val="0000FF"/>
                </a:solidFill>
                <a:latin typeface="Verdana" pitchFamily="34" charset="0"/>
                <a:ea typeface="Verdana" pitchFamily="34" charset="0"/>
                <a:cs typeface="Verdana" pitchFamily="34" charset="0"/>
              </a:rPr>
              <a:t> Change in permit-space program</a:t>
            </a:r>
          </a:p>
          <a:p>
            <a:pPr lvl="2">
              <a:buFontTx/>
              <a:buChar char="–"/>
              <a:defRPr/>
            </a:pPr>
            <a:r>
              <a:rPr lang="en-US" dirty="0">
                <a:solidFill>
                  <a:srgbClr val="0000FF"/>
                </a:solidFill>
                <a:latin typeface="Verdana" pitchFamily="34" charset="0"/>
                <a:ea typeface="Verdana" pitchFamily="34" charset="0"/>
                <a:cs typeface="Verdana" pitchFamily="34" charset="0"/>
              </a:rPr>
              <a:t> New hazards are present</a:t>
            </a:r>
          </a:p>
          <a:p>
            <a:pPr lvl="2">
              <a:buFontTx/>
              <a:buChar char="–"/>
              <a:defRPr/>
            </a:pPr>
            <a:r>
              <a:rPr lang="en-US" dirty="0">
                <a:solidFill>
                  <a:srgbClr val="0000FF"/>
                </a:solidFill>
                <a:latin typeface="Verdana" pitchFamily="34" charset="0"/>
                <a:ea typeface="Verdana" pitchFamily="34" charset="0"/>
                <a:cs typeface="Verdana" pitchFamily="34" charset="0"/>
              </a:rPr>
              <a:t> Job performance indicates deficiencies</a:t>
            </a:r>
          </a:p>
          <a:p>
            <a:pPr lvl="2">
              <a:defRPr/>
            </a:pPr>
            <a:endParaRPr lang="en-US" dirty="0">
              <a:solidFill>
                <a:srgbClr val="0000FF"/>
              </a:solidFill>
              <a:latin typeface="Verdana" pitchFamily="34" charset="0"/>
              <a:ea typeface="Verdana" pitchFamily="34" charset="0"/>
              <a:cs typeface="Verdana" pitchFamily="34" charset="0"/>
            </a:endParaRPr>
          </a:p>
          <a:p>
            <a:pPr>
              <a:defRPr/>
            </a:pPr>
            <a:r>
              <a:rPr lang="en-US" b="1" u="sng" dirty="0">
                <a:latin typeface="Verdana" panose="020B0604030504040204" pitchFamily="34" charset="0"/>
                <a:ea typeface="Verdana" panose="020B0604030504040204" pitchFamily="34" charset="0"/>
                <a:cs typeface="Verdana" panose="020B0604030504040204" pitchFamily="34" charset="0"/>
              </a:rPr>
              <a:t>1926.1207 Training</a:t>
            </a: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b="1"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dirty="0">
                <a:latin typeface="Verdana" panose="020B0604030504040204" pitchFamily="34" charset="0"/>
                <a:ea typeface="Verdana" panose="020B0604030504040204" pitchFamily="34" charset="0"/>
                <a:cs typeface="Verdana" panose="020B0604030504040204" pitchFamily="34" charset="0"/>
              </a:rPr>
              <a:t>The employer must provide training to each employee whose work is regulated by this standard, at no cost to the employee, and ensure that the employee possesses the understanding, knowledge, and skills necessary for the safe performance of the duties assigned under this standard. This training must result in an understanding of the hazards in the permit space and the methods used to isolate, control or in other ways protect employees from these hazards, and for those employees not authorized to perform entry rescues, in the dangers of attempting such rescues.</a:t>
            </a:r>
          </a:p>
          <a:p>
            <a:pPr>
              <a:defRPr/>
            </a:pPr>
            <a:r>
              <a:rPr lang="en-US" dirty="0">
                <a:latin typeface="Verdana" panose="020B0604030504040204" pitchFamily="34" charset="0"/>
                <a:ea typeface="Verdana" panose="020B0604030504040204" pitchFamily="34" charset="0"/>
                <a:cs typeface="Verdana" panose="020B0604030504040204" pitchFamily="34" charset="0"/>
              </a:rPr>
              <a:t> </a:t>
            </a:r>
          </a:p>
          <a:p>
            <a:pPr>
              <a:defRPr/>
            </a:pPr>
            <a:r>
              <a:rPr lang="en-US" dirty="0">
                <a:latin typeface="Verdana" panose="020B0604030504040204" pitchFamily="34" charset="0"/>
                <a:ea typeface="Verdana" panose="020B0604030504040204" pitchFamily="34" charset="0"/>
                <a:cs typeface="Verdana" panose="020B0604030504040204" pitchFamily="34" charset="0"/>
              </a:rPr>
              <a:t>Training required by this section must be provided to each affected employee:</a:t>
            </a:r>
          </a:p>
          <a:p>
            <a:pPr>
              <a:defRPr/>
            </a:pPr>
            <a:r>
              <a:rPr lang="en-US" dirty="0">
                <a:latin typeface="Verdana" panose="020B0604030504040204" pitchFamily="34" charset="0"/>
                <a:ea typeface="Verdana" panose="020B0604030504040204" pitchFamily="34" charset="0"/>
                <a:cs typeface="Verdana" panose="020B0604030504040204" pitchFamily="34" charset="0"/>
              </a:rPr>
              <a:t>In both a language and vocabulary that the employee can understand</a:t>
            </a:r>
          </a:p>
          <a:p>
            <a:pPr lvl="2">
              <a:buFontTx/>
              <a:buChar char="–"/>
              <a:defRPr/>
            </a:pPr>
            <a:endParaRPr lang="en-US" dirty="0">
              <a:solidFill>
                <a:srgbClr val="0000FF"/>
              </a:solidFill>
              <a:latin typeface="Verdana" pitchFamily="34" charset="0"/>
              <a:ea typeface="Verdana" pitchFamily="34" charset="0"/>
              <a:cs typeface="Verdana" pitchFamily="34" charset="0"/>
            </a:endParaRPr>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65A02D-7612-45F2-98FD-BA050DD16019}"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lnSpc>
                <a:spcPct val="90000"/>
              </a:lnSpc>
              <a:buClr>
                <a:schemeClr val="tx1"/>
              </a:buClr>
              <a:buSzPct val="130000"/>
              <a:defRPr/>
            </a:pPr>
            <a:r>
              <a:rPr lang="en-US" dirty="0">
                <a:latin typeface="Verdana" pitchFamily="34" charset="0"/>
              </a:rPr>
              <a:t>Training and emergency drills should be conducted once a year or whenever the procedure or process changes.</a:t>
            </a:r>
          </a:p>
          <a:p>
            <a:pPr>
              <a:lnSpc>
                <a:spcPct val="90000"/>
              </a:lnSpc>
              <a:buClr>
                <a:schemeClr val="tx1"/>
              </a:buClr>
              <a:buSzPct val="130000"/>
              <a:defRPr/>
            </a:pPr>
            <a:endParaRPr lang="en-US" dirty="0">
              <a:latin typeface="Verdana" pitchFamily="34" charset="0"/>
            </a:endParaRPr>
          </a:p>
          <a:p>
            <a:pPr>
              <a:lnSpc>
                <a:spcPct val="90000"/>
              </a:lnSpc>
              <a:buClr>
                <a:schemeClr val="tx1"/>
              </a:buClr>
              <a:buSzPct val="130000"/>
              <a:defRPr/>
            </a:pPr>
            <a:r>
              <a:rPr lang="en-US" dirty="0">
                <a:latin typeface="Verdana" pitchFamily="34" charset="0"/>
              </a:rPr>
              <a:t>Records for training must include:</a:t>
            </a:r>
          </a:p>
          <a:p>
            <a:pPr>
              <a:lnSpc>
                <a:spcPct val="90000"/>
              </a:lnSpc>
              <a:buClr>
                <a:schemeClr val="tx1"/>
              </a:buClr>
              <a:buSzPct val="130000"/>
              <a:defRPr/>
            </a:pPr>
            <a:endParaRPr lang="en-US" dirty="0">
              <a:latin typeface="Verdana" pitchFamily="34" charset="0"/>
            </a:endParaRPr>
          </a:p>
          <a:p>
            <a:pPr lvl="1">
              <a:lnSpc>
                <a:spcPct val="90000"/>
              </a:lnSpc>
              <a:buClr>
                <a:srgbClr val="FFCC00"/>
              </a:buClr>
              <a:buSzPct val="60000"/>
              <a:defRPr/>
            </a:pPr>
            <a:r>
              <a:rPr lang="en-US" dirty="0">
                <a:solidFill>
                  <a:srgbClr val="0000FF"/>
                </a:solidFill>
                <a:latin typeface="Verdana" pitchFamily="34" charset="0"/>
                <a:ea typeface="Arial Unicode MS" pitchFamily="34" charset="-128"/>
                <a:cs typeface="Arial Unicode MS" pitchFamily="34" charset="-128"/>
              </a:rPr>
              <a:t>￫ </a:t>
            </a:r>
            <a:r>
              <a:rPr lang="en-US" dirty="0">
                <a:solidFill>
                  <a:srgbClr val="0000FF"/>
                </a:solidFill>
                <a:latin typeface="Verdana" pitchFamily="34" charset="0"/>
              </a:rPr>
              <a:t>Name of employee(s)</a:t>
            </a:r>
          </a:p>
          <a:p>
            <a:pPr lvl="1">
              <a:lnSpc>
                <a:spcPct val="90000"/>
              </a:lnSpc>
              <a:buClr>
                <a:srgbClr val="FFCC00"/>
              </a:buClr>
              <a:buSzPct val="60000"/>
              <a:defRPr/>
            </a:pPr>
            <a:r>
              <a:rPr lang="en-US" dirty="0">
                <a:solidFill>
                  <a:srgbClr val="0000FF"/>
                </a:solidFill>
                <a:latin typeface="Verdana" pitchFamily="34" charset="0"/>
                <a:ea typeface="Arial Unicode MS" pitchFamily="34" charset="-128"/>
                <a:cs typeface="Arial Unicode MS" pitchFamily="34" charset="-128"/>
              </a:rPr>
              <a:t>￫ </a:t>
            </a:r>
            <a:r>
              <a:rPr lang="en-US" dirty="0">
                <a:solidFill>
                  <a:srgbClr val="0000FF"/>
                </a:solidFill>
                <a:latin typeface="Verdana" pitchFamily="34" charset="0"/>
              </a:rPr>
              <a:t>Signature of trainer(s)</a:t>
            </a:r>
          </a:p>
          <a:p>
            <a:pPr lvl="1">
              <a:lnSpc>
                <a:spcPct val="90000"/>
              </a:lnSpc>
              <a:buClr>
                <a:srgbClr val="FFCC00"/>
              </a:buClr>
              <a:buSzPct val="60000"/>
              <a:defRPr/>
            </a:pPr>
            <a:r>
              <a:rPr lang="en-US" dirty="0">
                <a:solidFill>
                  <a:srgbClr val="0000FF"/>
                </a:solidFill>
                <a:latin typeface="Verdana" pitchFamily="34" charset="0"/>
                <a:ea typeface="Arial Unicode MS" pitchFamily="34" charset="-128"/>
                <a:cs typeface="Arial Unicode MS" pitchFamily="34" charset="-128"/>
              </a:rPr>
              <a:t>￫ </a:t>
            </a:r>
            <a:r>
              <a:rPr lang="en-US" dirty="0">
                <a:solidFill>
                  <a:srgbClr val="0000FF"/>
                </a:solidFill>
                <a:latin typeface="Verdana" pitchFamily="34" charset="0"/>
              </a:rPr>
              <a:t>Date(s) of training and</a:t>
            </a:r>
          </a:p>
          <a:p>
            <a:pPr lvl="1">
              <a:lnSpc>
                <a:spcPct val="90000"/>
              </a:lnSpc>
              <a:buClr>
                <a:srgbClr val="FFCC00"/>
              </a:buClr>
              <a:buSzPct val="60000"/>
              <a:defRPr/>
            </a:pPr>
            <a:r>
              <a:rPr lang="en-US" dirty="0">
                <a:solidFill>
                  <a:srgbClr val="0000FF"/>
                </a:solidFill>
                <a:latin typeface="Verdana" pitchFamily="34" charset="0"/>
                <a:ea typeface="Arial Unicode MS" pitchFamily="34" charset="-128"/>
                <a:cs typeface="Arial Unicode MS" pitchFamily="34" charset="-128"/>
              </a:rPr>
              <a:t>￫ </a:t>
            </a:r>
            <a:r>
              <a:rPr lang="en-US" dirty="0">
                <a:solidFill>
                  <a:srgbClr val="0000FF"/>
                </a:solidFill>
                <a:latin typeface="Verdana" pitchFamily="34" charset="0"/>
              </a:rPr>
              <a:t>Must be retained for 3 years</a:t>
            </a:r>
          </a:p>
          <a:p>
            <a:pPr lvl="1">
              <a:lnSpc>
                <a:spcPct val="90000"/>
              </a:lnSpc>
              <a:buClr>
                <a:srgbClr val="FFCC00"/>
              </a:buClr>
              <a:buSzPct val="60000"/>
              <a:defRPr/>
            </a:pPr>
            <a:endParaRPr lang="en-US" dirty="0">
              <a:solidFill>
                <a:srgbClr val="0000FF"/>
              </a:solidFill>
              <a:latin typeface="Verdana" pitchFamily="34" charset="0"/>
            </a:endParaRPr>
          </a:p>
          <a:p>
            <a:pPr>
              <a:defRPr/>
            </a:pPr>
            <a:r>
              <a:rPr lang="en-US" b="1" dirty="0">
                <a:latin typeface="Verdana" panose="020B0604030504040204" pitchFamily="34" charset="0"/>
                <a:ea typeface="Verdana" panose="020B0604030504040204" pitchFamily="34" charset="0"/>
                <a:cs typeface="Verdana" panose="020B0604030504040204" pitchFamily="34" charset="0"/>
              </a:rPr>
              <a:t>Representative permit space</a:t>
            </a:r>
            <a:r>
              <a:rPr lang="en-US" dirty="0">
                <a:latin typeface="Verdana" panose="020B0604030504040204" pitchFamily="34" charset="0"/>
                <a:ea typeface="Verdana" panose="020B0604030504040204" pitchFamily="34" charset="0"/>
                <a:cs typeface="Verdana" panose="020B0604030504040204" pitchFamily="34" charset="0"/>
              </a:rPr>
              <a:t> means a mock-up of a confined space that has entrance openings that are similar to, and is of similar size, configuration, and accessibility to, the permit space that authorized entrants enter.</a:t>
            </a:r>
          </a:p>
          <a:p>
            <a:pPr>
              <a:defRPr/>
            </a:pPr>
            <a:endParaRPr 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02BDAD3-A750-40EF-A239-DAE02E0656D0}"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Rescue services may be provided by</a:t>
            </a:r>
          </a:p>
          <a:p>
            <a:pPr marL="171450" indent="-171450">
              <a:buFont typeface="Wingdings" pitchFamily="2" charset="2"/>
              <a:buChar char="§"/>
              <a:defRPr/>
            </a:pPr>
            <a:r>
              <a:rPr lang="en-US" dirty="0">
                <a:latin typeface="Verdana" pitchFamily="34" charset="0"/>
                <a:ea typeface="Verdana" pitchFamily="34" charset="0"/>
                <a:cs typeface="Verdana" pitchFamily="34" charset="0"/>
              </a:rPr>
              <a:t>On-site employees or</a:t>
            </a:r>
          </a:p>
          <a:p>
            <a:pPr marL="171450" indent="-171450">
              <a:buFont typeface="Wingdings" pitchFamily="2" charset="2"/>
              <a:buChar char="§"/>
              <a:defRPr/>
            </a:pPr>
            <a:r>
              <a:rPr lang="en-US" dirty="0">
                <a:latin typeface="Verdana" pitchFamily="34" charset="0"/>
                <a:ea typeface="Verdana" pitchFamily="34" charset="0"/>
                <a:cs typeface="Verdana" pitchFamily="34" charset="0"/>
              </a:rPr>
              <a:t>Off-site services, such as fire companies/departments or rescue squads. Contractors also exist to provide these services.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A timely arrival and on-set of rescue is required by the standard.</a:t>
            </a:r>
          </a:p>
          <a:p>
            <a:pPr>
              <a:defRPr/>
            </a:pPr>
            <a:endParaRPr lang="en-US" dirty="0">
              <a:latin typeface="Verdana" pitchFamily="34" charset="0"/>
              <a:ea typeface="Verdana" pitchFamily="34" charset="0"/>
              <a:cs typeface="Verdana" pitchFamily="34" charset="0"/>
            </a:endParaRPr>
          </a:p>
          <a:p>
            <a:pPr>
              <a:defRPr/>
            </a:pPr>
            <a:r>
              <a:rPr lang="en-US" b="1" u="sng" dirty="0">
                <a:latin typeface="Verdana" panose="020B0604030504040204" pitchFamily="34" charset="0"/>
                <a:ea typeface="Verdana" panose="020B0604030504040204" pitchFamily="34" charset="0"/>
                <a:cs typeface="Verdana" panose="020B0604030504040204" pitchFamily="34" charset="0"/>
              </a:rPr>
              <a:t>1926.1211 Rescue and emergency services</a:t>
            </a: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b="1"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dirty="0">
                <a:latin typeface="Verdana" panose="020B0604030504040204" pitchFamily="34" charset="0"/>
                <a:ea typeface="Verdana" panose="020B0604030504040204" pitchFamily="34" charset="0"/>
                <a:cs typeface="Verdana" panose="020B0604030504040204" pitchFamily="34" charset="0"/>
              </a:rPr>
              <a:t>(3) Select a rescue team or service from those evaluated that:</a:t>
            </a:r>
          </a:p>
          <a:p>
            <a:pPr>
              <a:defRPr/>
            </a:pPr>
            <a:r>
              <a:rPr lang="en-US" dirty="0">
                <a:latin typeface="Verdana" panose="020B0604030504040204" pitchFamily="34" charset="0"/>
                <a:ea typeface="Verdana" panose="020B0604030504040204" pitchFamily="34" charset="0"/>
                <a:cs typeface="Verdana" panose="020B0604030504040204" pitchFamily="34" charset="0"/>
              </a:rPr>
              <a:t> </a:t>
            </a:r>
          </a:p>
          <a:p>
            <a:pPr>
              <a:defRPr/>
            </a:pPr>
            <a:r>
              <a:rPr lang="en-US" dirty="0">
                <a:latin typeface="Verdana" panose="020B0604030504040204" pitchFamily="34" charset="0"/>
                <a:ea typeface="Verdana" panose="020B0604030504040204" pitchFamily="34" charset="0"/>
                <a:cs typeface="Verdana" panose="020B0604030504040204" pitchFamily="34" charset="0"/>
              </a:rPr>
              <a:t>(i) Has the capability to reach the victim(s) within a time frame that is appropriate for the permit space hazard(s) identified;</a:t>
            </a:r>
          </a:p>
          <a:p>
            <a:pPr>
              <a:defRPr/>
            </a:pPr>
            <a:r>
              <a:rPr lang="en-US" dirty="0">
                <a:latin typeface="Verdana" panose="020B0604030504040204" pitchFamily="34" charset="0"/>
                <a:ea typeface="Verdana" panose="020B0604030504040204" pitchFamily="34" charset="0"/>
                <a:cs typeface="Verdana" panose="020B0604030504040204" pitchFamily="34" charset="0"/>
              </a:rPr>
              <a:t>(ii) Is equipped for, and proficient in, performing the needed rescue services;</a:t>
            </a:r>
          </a:p>
          <a:p>
            <a:pPr>
              <a:defRPr/>
            </a:pPr>
            <a:r>
              <a:rPr lang="en-US" dirty="0">
                <a:latin typeface="Verdana" panose="020B0604030504040204" pitchFamily="34" charset="0"/>
                <a:ea typeface="Verdana" panose="020B0604030504040204" pitchFamily="34" charset="0"/>
                <a:cs typeface="Verdana" panose="020B0604030504040204" pitchFamily="34" charset="0"/>
              </a:rPr>
              <a:t>(iii) Agrees to notify the employer immediately in the event that the rescue service becomes unavailable;</a:t>
            </a:r>
          </a:p>
          <a:p>
            <a:pPr>
              <a:defRPr/>
            </a:pPr>
            <a:r>
              <a:rPr lang="en-US" dirty="0">
                <a:latin typeface="Verdana" panose="020B0604030504040204" pitchFamily="34" charset="0"/>
                <a:ea typeface="Verdana" panose="020B0604030504040204" pitchFamily="34" charset="0"/>
                <a:cs typeface="Verdana" panose="020B0604030504040204" pitchFamily="34" charset="0"/>
              </a:rPr>
              <a:t> </a:t>
            </a:r>
          </a:p>
          <a:p>
            <a:pPr>
              <a:defRPr/>
            </a:pPr>
            <a:r>
              <a:rPr lang="en-US" dirty="0">
                <a:latin typeface="Verdana" panose="020B0604030504040204" pitchFamily="34" charset="0"/>
                <a:ea typeface="Verdana" panose="020B0604030504040204" pitchFamily="34" charset="0"/>
                <a:cs typeface="Verdana" panose="020B0604030504040204" pitchFamily="34" charset="0"/>
              </a:rPr>
              <a:t>(3) Equipment that is unsuitable for retrieval must not be used, including, but not limited to, retrieval lines that have a reasonable probability of becoming entangled with the retrieval lines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used by other authorized entrants, or retrieval lines that will not work due to the internal configuration of the permit space.</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dirty="0">
                <a:solidFill>
                  <a:srgbClr val="0000FF"/>
                </a:solidFill>
                <a:latin typeface="Verdana" pitchFamily="34" charset="0"/>
                <a:ea typeface="Verdana" pitchFamily="34" charset="0"/>
                <a:cs typeface="Verdana" pitchFamily="34" charset="0"/>
              </a:rPr>
              <a:t>Non-entry rescue is required unless the retrieval equipment would increase the overall risk of entry or would not contribute to the rescue of the entrant.</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endParaRPr lang="en-US" dirty="0">
              <a:latin typeface="Verdana" pitchFamily="34" charset="0"/>
              <a:ea typeface="Verdana" pitchFamily="34" charset="0"/>
              <a:cs typeface="Verdana" pitchFamily="34" charset="0"/>
            </a:endParaRP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CCF91D-6FCE-4402-9708-071611F135B1}"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If you elect to go with </a:t>
            </a:r>
            <a:r>
              <a:rPr lang="en-US" altLang="en-US">
                <a:latin typeface="Verdana" panose="020B0604030504040204" pitchFamily="34" charset="0"/>
              </a:rPr>
              <a:t>on-site teams, it must:</a:t>
            </a:r>
          </a:p>
          <a:p>
            <a:endParaRPr lang="en-US" altLang="en-US">
              <a:latin typeface="Verdana" panose="020B0604030504040204" pitchFamily="34" charset="0"/>
            </a:endParaRPr>
          </a:p>
          <a:p>
            <a:pPr>
              <a:buFontTx/>
              <a:buChar char="–"/>
            </a:pPr>
            <a:r>
              <a:rPr lang="en-US" altLang="en-US">
                <a:solidFill>
                  <a:srgbClr val="0000FF"/>
                </a:solidFill>
                <a:latin typeface="Verdana" panose="020B0604030504040204" pitchFamily="34" charset="0"/>
              </a:rPr>
              <a:t> Be properly equipped.</a:t>
            </a:r>
          </a:p>
          <a:p>
            <a:pPr>
              <a:buFontTx/>
              <a:buChar char="–"/>
            </a:pPr>
            <a:endParaRPr lang="en-US" altLang="en-US">
              <a:solidFill>
                <a:srgbClr val="0000FF"/>
              </a:solidFill>
              <a:latin typeface="Verdana" panose="020B0604030504040204" pitchFamily="34" charset="0"/>
            </a:endParaRPr>
          </a:p>
          <a:p>
            <a:pPr>
              <a:buFontTx/>
              <a:buChar char="–"/>
            </a:pPr>
            <a:r>
              <a:rPr lang="en-US" altLang="en-US">
                <a:solidFill>
                  <a:srgbClr val="0000FF"/>
                </a:solidFill>
                <a:latin typeface="Verdana" panose="020B0604030504040204" pitchFamily="34" charset="0"/>
              </a:rPr>
              <a:t> Receive the same training as entrants.</a:t>
            </a:r>
          </a:p>
          <a:p>
            <a:pPr>
              <a:buFontTx/>
              <a:buChar char="–"/>
            </a:pPr>
            <a:endParaRPr lang="en-US" altLang="en-US">
              <a:solidFill>
                <a:srgbClr val="0000FF"/>
              </a:solidFill>
              <a:latin typeface="Verdana" panose="020B0604030504040204" pitchFamily="34" charset="0"/>
            </a:endParaRPr>
          </a:p>
          <a:p>
            <a:pPr>
              <a:buFontTx/>
              <a:buChar char="–"/>
            </a:pPr>
            <a:r>
              <a:rPr lang="en-US" altLang="en-US">
                <a:solidFill>
                  <a:srgbClr val="0000FF"/>
                </a:solidFill>
                <a:latin typeface="Verdana" panose="020B0604030504040204" pitchFamily="34" charset="0"/>
              </a:rPr>
              <a:t> Receive additional training in the use of PPE, rescue equipment, first aid and CPR.</a:t>
            </a:r>
          </a:p>
          <a:p>
            <a:pPr>
              <a:buFontTx/>
              <a:buChar char="–"/>
            </a:pPr>
            <a:endParaRPr lang="en-US" altLang="en-US">
              <a:solidFill>
                <a:srgbClr val="0000FF"/>
              </a:solidFill>
              <a:latin typeface="Verdana" panose="020B0604030504040204" pitchFamily="34" charset="0"/>
            </a:endParaRPr>
          </a:p>
          <a:p>
            <a:pPr>
              <a:buFontTx/>
              <a:buChar char="–"/>
            </a:pPr>
            <a:r>
              <a:rPr lang="en-US" altLang="en-US">
                <a:solidFill>
                  <a:srgbClr val="0000FF"/>
                </a:solidFill>
                <a:latin typeface="Verdana" panose="020B0604030504040204" pitchFamily="34" charset="0"/>
              </a:rPr>
              <a:t> Practice simulated rescues once each year.</a:t>
            </a:r>
          </a:p>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AF81F9-FA86-4724-A70E-0D629E64F8CE}"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Off-site teams must:</a:t>
            </a:r>
          </a:p>
          <a:p>
            <a:endParaRPr lang="en-US" altLang="en-US">
              <a:latin typeface="Verdana" panose="020B0604030504040204" pitchFamily="34" charset="0"/>
            </a:endParaRPr>
          </a:p>
          <a:p>
            <a:pPr>
              <a:buFontTx/>
              <a:buChar char="–"/>
            </a:pPr>
            <a:r>
              <a:rPr lang="en-US" altLang="en-US">
                <a:solidFill>
                  <a:srgbClr val="0000FF"/>
                </a:solidFill>
                <a:latin typeface="Verdana" panose="020B0604030504040204" pitchFamily="34" charset="0"/>
              </a:rPr>
              <a:t> Be aware of confined space hazards.</a:t>
            </a:r>
          </a:p>
          <a:p>
            <a:pPr>
              <a:buFontTx/>
              <a:buChar char="–"/>
            </a:pPr>
            <a:endParaRPr lang="en-US" altLang="en-US">
              <a:solidFill>
                <a:srgbClr val="0000FF"/>
              </a:solidFill>
              <a:latin typeface="Verdana" panose="020B0604030504040204" pitchFamily="34" charset="0"/>
            </a:endParaRPr>
          </a:p>
          <a:p>
            <a:pPr>
              <a:buFontTx/>
              <a:buChar char="–"/>
            </a:pPr>
            <a:r>
              <a:rPr lang="en-US" altLang="en-US">
                <a:solidFill>
                  <a:srgbClr val="0000FF"/>
                </a:solidFill>
                <a:latin typeface="Verdana" panose="020B0604030504040204" pitchFamily="34" charset="0"/>
              </a:rPr>
              <a:t> Practice similar rescues in similar spaces.</a:t>
            </a:r>
          </a:p>
          <a:p>
            <a:pPr>
              <a:buFontTx/>
              <a:buChar char="–"/>
            </a:pPr>
            <a:endParaRPr lang="en-US" altLang="en-US">
              <a:solidFill>
                <a:srgbClr val="0000FF"/>
              </a:solidFill>
              <a:latin typeface="Verdana" panose="020B0604030504040204" pitchFamily="34" charset="0"/>
            </a:endParaRPr>
          </a:p>
          <a:p>
            <a:r>
              <a:rPr lang="en-US" altLang="en-US" b="1">
                <a:latin typeface="Verdana" panose="020B0604030504040204" pitchFamily="34" charset="0"/>
                <a:ea typeface="Verdana" panose="020B0604030504040204" pitchFamily="34" charset="0"/>
                <a:cs typeface="Verdana" panose="020B0604030504040204" pitchFamily="34" charset="0"/>
              </a:rPr>
              <a:t>Non-entry rescue</a:t>
            </a:r>
            <a:r>
              <a:rPr lang="en-US" altLang="en-US">
                <a:latin typeface="Verdana" panose="020B0604030504040204" pitchFamily="34" charset="0"/>
                <a:ea typeface="Verdana" panose="020B0604030504040204" pitchFamily="34" charset="0"/>
                <a:cs typeface="Verdana" panose="020B0604030504040204" pitchFamily="34" charset="0"/>
              </a:rPr>
              <a:t> occurs when a rescue service, usually the attendant, retrieves employees in a permit space without entering the permit space.</a:t>
            </a:r>
          </a:p>
          <a:p>
            <a:pPr>
              <a:buFontTx/>
              <a:buChar char="–"/>
            </a:pPr>
            <a:endParaRPr lang="en-US" altLang="en-US">
              <a:solidFill>
                <a:srgbClr val="0000FF"/>
              </a:solidFill>
              <a:latin typeface="Verdana" panose="020B0604030504040204" pitchFamily="34" charset="0"/>
            </a:endParaRPr>
          </a:p>
          <a:p>
            <a:endParaRPr lang="en-US"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8D6765-8447-429D-B1D0-587518D18131}"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Questions to ask if you opt to go with off-site volunteer fire companies to respond.</a:t>
            </a:r>
          </a:p>
          <a:p>
            <a:endParaRPr lang="en-US" altLang="en-US"/>
          </a:p>
          <a:p>
            <a:pPr>
              <a:buFont typeface="Wingdings" panose="05000000000000000000" pitchFamily="2" charset="2"/>
              <a:buChar char="ü"/>
            </a:pPr>
            <a:r>
              <a:rPr lang="en-US" altLang="en-US">
                <a:latin typeface="Verdana" panose="020B0604030504040204" pitchFamily="34" charset="0"/>
              </a:rPr>
              <a:t> Are all fire companies/departments in your county equipped and trained to handle Confined Space rescue?</a:t>
            </a:r>
          </a:p>
          <a:p>
            <a:endParaRPr lang="en-US" altLang="en-US">
              <a:latin typeface="Verdana" panose="020B0604030504040204" pitchFamily="34" charset="0"/>
            </a:endParaRPr>
          </a:p>
          <a:p>
            <a:pPr>
              <a:buFont typeface="Wingdings" panose="05000000000000000000" pitchFamily="2" charset="2"/>
              <a:buChar char="ü"/>
            </a:pPr>
            <a:r>
              <a:rPr lang="en-US" altLang="en-US">
                <a:latin typeface="Verdana" panose="020B0604030504040204" pitchFamily="34" charset="0"/>
              </a:rPr>
              <a:t> Is your local fire company/department trained, equipped, and are they available every time you enter a PRCS?</a:t>
            </a:r>
          </a:p>
          <a:p>
            <a:endParaRPr lang="en-US" altLang="en-US">
              <a:latin typeface="Verdana" panose="020B0604030504040204" pitchFamily="34" charset="0"/>
            </a:endParaRPr>
          </a:p>
          <a:p>
            <a:pPr>
              <a:buFont typeface="Wingdings" panose="05000000000000000000" pitchFamily="2" charset="2"/>
              <a:buChar char="ü"/>
            </a:pPr>
            <a:r>
              <a:rPr lang="en-US" altLang="en-US">
                <a:latin typeface="Verdana" panose="020B0604030504040204" pitchFamily="34" charset="0"/>
              </a:rPr>
              <a:t> Is your local fire company/department aware of the locations of your Confined Spaces?</a:t>
            </a:r>
          </a:p>
          <a:p>
            <a:endParaRPr lang="en-US"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A05114-5A3F-44AB-AB86-2583C3615C86}"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1926.1203</a:t>
            </a:r>
          </a:p>
          <a:p>
            <a:r>
              <a:rPr lang="en-US" altLang="en-US">
                <a:latin typeface="Verdana" panose="020B0604030504040204" pitchFamily="34" charset="0"/>
                <a:ea typeface="Verdana" panose="020B0604030504040204" pitchFamily="34" charset="0"/>
                <a:cs typeface="Verdana" panose="020B0604030504040204" pitchFamily="34" charset="0"/>
              </a:rPr>
              <a:t>(a) Before beginning work, each employer must ensure a competent person identifies all confined spaces in which one or more of the employees it directs may work, and identifies each space that is a permit space, through consideration and evaluation of the elements of that space, including testing as necessary.</a:t>
            </a:r>
          </a:p>
          <a:p>
            <a:endParaRPr lang="en-US"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E84A52-BD8D-4376-A5F8-59D852FE8FF1}"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ea typeface="Verdana" panose="020B0604030504040204" pitchFamily="34" charset="0"/>
                <a:cs typeface="Verdana" panose="020B0604030504040204" pitchFamily="34" charset="0"/>
              </a:rPr>
              <a:t>Note</a:t>
            </a:r>
            <a:r>
              <a:rPr lang="en-US" altLang="en-US">
                <a:latin typeface="Verdana" panose="020B0604030504040204" pitchFamily="34" charset="0"/>
                <a:ea typeface="Verdana" panose="020B0604030504040204" pitchFamily="34" charset="0"/>
                <a:cs typeface="Verdana" panose="020B0604030504040204" pitchFamily="34" charset="0"/>
              </a:rPr>
              <a:t> to paragraph §1926.1203(b)(1). A sign reading “DANGER – PERMIT REQUIRED CONFINED SPACE, DO NOT ENTER” or using other similar</a:t>
            </a:r>
          </a:p>
          <a:p>
            <a:r>
              <a:rPr lang="en-US" altLang="en-US">
                <a:latin typeface="Verdana" panose="020B0604030504040204" pitchFamily="34" charset="0"/>
                <a:ea typeface="Verdana" panose="020B0604030504040204" pitchFamily="34" charset="0"/>
                <a:cs typeface="Verdana" panose="020B0604030504040204" pitchFamily="34" charset="0"/>
              </a:rPr>
              <a:t>language would satisfy the requirement for a sign.</a:t>
            </a:r>
          </a:p>
          <a:p>
            <a:endParaRPr lang="en-US" altLang="en-US"/>
          </a:p>
          <a:p>
            <a:endParaRPr lang="en-US" altLang="en-US"/>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95CAD3-188A-4E71-8CFD-3AA6BD3FD9D6}"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(2) Inform, in a timely manner and in a manner other than posting, its employees’ authorized representatives and the controlling contractor of the existence and</a:t>
            </a:r>
          </a:p>
          <a:p>
            <a:r>
              <a:rPr lang="en-US" altLang="en-US">
                <a:latin typeface="Verdana" panose="020B0604030504040204" pitchFamily="34" charset="0"/>
                <a:ea typeface="Verdana" panose="020B0604030504040204" pitchFamily="34" charset="0"/>
                <a:cs typeface="Verdana" panose="020B0604030504040204" pitchFamily="34" charset="0"/>
              </a:rPr>
              <a:t>     location of, and the danger posed by, each permit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(c) Each employer who identifies, or receives notice of, a permit space and has not authorized employees it directs to work in that space must take effective measures to prevent those    </a:t>
            </a:r>
            <a:br>
              <a:rPr lang="en-US" altLang="en-US">
                <a:latin typeface="Verdana" panose="020B0604030504040204" pitchFamily="34" charset="0"/>
                <a:ea typeface="Verdana" panose="020B0604030504040204" pitchFamily="34" charset="0"/>
                <a:cs typeface="Verdana" panose="020B0604030504040204" pitchFamily="34" charset="0"/>
              </a:rPr>
            </a:br>
            <a:r>
              <a:rPr lang="en-US" altLang="en-US">
                <a:latin typeface="Verdana" panose="020B0604030504040204" pitchFamily="34" charset="0"/>
                <a:ea typeface="Verdana" panose="020B0604030504040204" pitchFamily="34" charset="0"/>
                <a:cs typeface="Verdana" panose="020B0604030504040204" pitchFamily="34" charset="0"/>
              </a:rPr>
              <a:t>     employees from entering that permit space, in addition to complying with all other applicable requirements of this standard.</a:t>
            </a:r>
          </a:p>
          <a:p>
            <a:endParaRPr lang="en-US" altLang="en-US"/>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AE0E4B-6393-412F-BD90-E1F8A70672A5}"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Typical examples of confined spaces would include:</a:t>
            </a:r>
          </a:p>
          <a:p>
            <a:pPr>
              <a:defRPr/>
            </a:pPr>
            <a:endParaRPr lang="en-US" altLang="en-US" dirty="0">
              <a:latin typeface="Verdana" pitchFamily="34" charset="0"/>
              <a:ea typeface="Verdana" pitchFamily="34" charset="0"/>
              <a:cs typeface="Verdana" pitchFamily="34" charset="0"/>
            </a:endParaRPr>
          </a:p>
          <a:p>
            <a:pPr marL="342900" indent="-342900" eaLnBrk="1" hangingPunct="1">
              <a:buClr>
                <a:schemeClr val="tx1"/>
              </a:buClr>
              <a:buSzPct val="150000"/>
              <a:buFont typeface="Wingdings" panose="05000000000000000000" pitchFamily="2" charset="2"/>
              <a:buChar char="§"/>
              <a:defRPr/>
            </a:pPr>
            <a:r>
              <a:rPr lang="en-US" altLang="en-US" dirty="0">
                <a:latin typeface="Verdana" pitchFamily="34" charset="0"/>
              </a:rPr>
              <a:t>Tanks, incinerators, scrubbers</a:t>
            </a:r>
          </a:p>
          <a:p>
            <a:pPr marL="342900" indent="-342900" eaLnBrk="1" hangingPunct="1">
              <a:buClr>
                <a:schemeClr val="tx1"/>
              </a:buClr>
              <a:buSzPct val="150000"/>
              <a:buFont typeface="Wingdings" panose="05000000000000000000" pitchFamily="2" charset="2"/>
              <a:buChar char="§"/>
              <a:defRPr/>
            </a:pPr>
            <a:r>
              <a:rPr lang="en-US" altLang="en-US" dirty="0">
                <a:latin typeface="Verdana" pitchFamily="34" charset="0"/>
              </a:rPr>
              <a:t>Concrete pier columns, transformer vaults, HVAC ducting</a:t>
            </a:r>
          </a:p>
          <a:p>
            <a:pPr marL="342900" indent="-342900" eaLnBrk="1" hangingPunct="1">
              <a:buClr>
                <a:schemeClr val="tx1"/>
              </a:buClr>
              <a:buSzPct val="150000"/>
              <a:buFont typeface="Wingdings" panose="05000000000000000000" pitchFamily="2" charset="2"/>
              <a:buChar char="§"/>
              <a:defRPr/>
            </a:pPr>
            <a:r>
              <a:rPr lang="en-US" altLang="en-US" dirty="0">
                <a:latin typeface="Verdana" pitchFamily="34" charset="0"/>
              </a:rPr>
              <a:t>Drilling shafts, enclosed beams, vessels</a:t>
            </a:r>
          </a:p>
          <a:p>
            <a:pPr marL="342900" indent="-342900" eaLnBrk="1" hangingPunct="1">
              <a:buClr>
                <a:schemeClr val="tx1"/>
              </a:buClr>
              <a:buSzPct val="150000"/>
              <a:buFont typeface="Wingdings" panose="05000000000000000000" pitchFamily="2" charset="2"/>
              <a:buChar char="§"/>
              <a:defRPr/>
            </a:pPr>
            <a:r>
              <a:rPr lang="en-US" altLang="en-US" dirty="0">
                <a:latin typeface="Verdana" pitchFamily="34" charset="0"/>
              </a:rPr>
              <a:t>Digesters, lift stations, step up transformers, turbines</a:t>
            </a:r>
          </a:p>
          <a:p>
            <a:pPr marL="342900" indent="-342900" eaLnBrk="1" hangingPunct="1">
              <a:buClr>
                <a:schemeClr val="tx1"/>
              </a:buClr>
              <a:buSzPct val="150000"/>
              <a:buFont typeface="Wingdings" panose="05000000000000000000" pitchFamily="2" charset="2"/>
              <a:buChar char="§"/>
              <a:defRPr/>
            </a:pPr>
            <a:r>
              <a:rPr lang="en-US" altLang="en-US" dirty="0">
                <a:latin typeface="Verdana" pitchFamily="34" charset="0"/>
              </a:rPr>
              <a:t>Chillers, bag houses and mixers/reactors</a:t>
            </a:r>
          </a:p>
          <a:p>
            <a:pPr>
              <a:buClr>
                <a:schemeClr val="tx1"/>
              </a:buClr>
              <a:buSzPct val="150000"/>
              <a:defRPr/>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C105F27-52A8-4C08-9647-CB355BE6E9D6}"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 If any employer decides that employees it directs will enter a permit space, that employer must have a written permit space program that complies with §1926.1204 implemented at the construction site. The written program must be made available prior to and during entry operations for inspection by employees and their authorized representatives.</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 (e) An employer may use the alternate procedures specified in paragraph §1926.1203(e)(2) for entering a permit space only under the conditions set forth in paragraph §1926.1203(e)(1).</a:t>
            </a:r>
          </a:p>
          <a:p>
            <a:endParaRPr lang="en-US"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ABD66D-D686-417A-A320-A02A0017E3E1}"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a:t>
            </a:r>
            <a:r>
              <a:rPr lang="en-US" altLang="en-US">
                <a:latin typeface="Verdana" panose="020B0604030504040204" pitchFamily="34" charset="0"/>
                <a:ea typeface="Verdana" panose="020B0604030504040204" pitchFamily="34" charset="0"/>
                <a:cs typeface="Verdana" panose="020B0604030504040204" pitchFamily="34" charset="0"/>
              </a:rPr>
              <a:t>Note to paragraph §1926.1203(e)(1). See paragraph §1926.1203(g) for reclassification of a permit space after all hazards within the space have been eliminated.</a:t>
            </a:r>
          </a:p>
          <a:p>
            <a:endParaRPr lang="en-US" altLang="en-US"/>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D9ECF4-2B85-402D-8205-A9340A7D49A7}"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(ii) The employer can demonstrate that continuous forced air ventilation alone is sufficient to maintain that permit space safe for entry, and that, in the</a:t>
            </a:r>
          </a:p>
          <a:p>
            <a:r>
              <a:rPr lang="en-US" altLang="en-US">
                <a:latin typeface="Verdana" panose="020B0604030504040204" pitchFamily="34" charset="0"/>
                <a:ea typeface="Verdana" panose="020B0604030504040204" pitchFamily="34" charset="0"/>
                <a:cs typeface="Verdana" panose="020B0604030504040204" pitchFamily="34" charset="0"/>
              </a:rPr>
              <a:t>     event the ventilation system stops working, entrants can exit the space safely;</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(iii) The employer develops monitoring and inspection data that supports the demonstrations required by paragraphs §1926.1203(e)(1)(i) and §1926.1203(e)(1)(ii);</a:t>
            </a:r>
          </a:p>
          <a:p>
            <a:endParaRPr lang="en-US"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A54E67-F563-4703-8AB4-61586589187B}"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(iv) If an initial entry of the permit space is necessary to obtain the data required by paragraph §1926.1203(e)(1)(iii), the entry is performed in compliance with §§1926.1204 through 1211     </a:t>
            </a:r>
            <a:br>
              <a:rPr lang="en-US" altLang="en-US"/>
            </a:br>
            <a:r>
              <a:rPr lang="en-US" altLang="en-US"/>
              <a:t>      of this standard;</a:t>
            </a:r>
          </a:p>
          <a:p>
            <a:r>
              <a:rPr lang="en-US" altLang="en-US"/>
              <a:t> </a:t>
            </a:r>
          </a:p>
          <a:p>
            <a:r>
              <a:rPr lang="en-US" altLang="en-US"/>
              <a:t>(v) The determinations and supporting data required by paragraphs §1926.1203(e)(1)(i), (e)(1)(ii), and (e)(1)(iii) are documented by the employer and are made available to each </a:t>
            </a:r>
            <a:br>
              <a:rPr lang="en-US" altLang="en-US"/>
            </a:br>
            <a:r>
              <a:rPr lang="en-US" altLang="en-US"/>
              <a:t>     employee who enters the permit space under the terms of paragraph §1926.1203(e) or to that employee’s authorized representative; and</a:t>
            </a:r>
          </a:p>
          <a:p>
            <a:endParaRPr lang="en-US"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BF522F5-47A0-415D-B465-A3C061BA7478}"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 An employee must not enter the space until the forced air ventilation has eliminated any hazardous atmosphere;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(B) The forced air ventilation must be so directed as to ventilate the immediate areas where an employee is or will be present within the space and must continue until all employees have   </a:t>
            </a:r>
            <a:br>
              <a:rPr lang="en-US" altLang="en-US">
                <a:latin typeface="Verdana" panose="020B0604030504040204" pitchFamily="34" charset="0"/>
                <a:ea typeface="Verdana" panose="020B0604030504040204" pitchFamily="34" charset="0"/>
                <a:cs typeface="Verdana" panose="020B0604030504040204" pitchFamily="34" charset="0"/>
              </a:rPr>
            </a:br>
            <a:r>
              <a:rPr lang="en-US" altLang="en-US">
                <a:latin typeface="Verdana" panose="020B0604030504040204" pitchFamily="34" charset="0"/>
                <a:ea typeface="Verdana" panose="020B0604030504040204" pitchFamily="34" charset="0"/>
                <a:cs typeface="Verdana" panose="020B0604030504040204" pitchFamily="34" charset="0"/>
              </a:rPr>
              <a:t>      left the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(C) The air supply for the forced air ventilation must be from a clean source and must not increase the hazards in the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*(vi) The </a:t>
            </a:r>
            <a:r>
              <a:rPr lang="en-US" altLang="en-US" u="sng">
                <a:latin typeface="Verdana" panose="020B0604030504040204" pitchFamily="34" charset="0"/>
                <a:ea typeface="Verdana" panose="020B0604030504040204" pitchFamily="34" charset="0"/>
                <a:cs typeface="Verdana" panose="020B0604030504040204" pitchFamily="34" charset="0"/>
              </a:rPr>
              <a:t>atmosphere within the space must be continuously monitored unless</a:t>
            </a:r>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rPr>
              <a:t>the entry employer can demonstrate that equipment for continuous</a:t>
            </a:r>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rPr>
              <a:t>monitoring is not commercially available or periodic monitoring is</a:t>
            </a:r>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rPr>
              <a:t>sufficient.</a:t>
            </a:r>
            <a:r>
              <a:rPr lang="en-US" altLang="en-US">
                <a:latin typeface="Verdana" panose="020B0604030504040204" pitchFamily="34" charset="0"/>
                <a:ea typeface="Verdana" panose="020B0604030504040204" pitchFamily="34" charset="0"/>
                <a:cs typeface="Verdana" panose="020B0604030504040204" pitchFamily="34" charset="0"/>
              </a:rPr>
              <a:t> If continuous monitoring is used, the employer must ensure that the monitoring equipment has an alarm that will notify all entrants if a specified atmospheric threshold is achieved, or that an employee will check the monitor with sufficient frequency to ensure that entrants have adequate time to escape. If continuous monitoring is not used, periodic monitoring is required. All monitoring must ensure that the continuous forced air ventilation is preventing the accumulation of a hazardous atmosphere. Any employee who enters the space, or that employee’s authorized representative, must be provided with an opportunity to observe the testing required by this paragraph.</a:t>
            </a:r>
          </a:p>
          <a:p>
            <a:endParaRPr lang="en-US"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BFCCD46-64CC-46DC-AB48-EE5412DAE40F}"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(vii) If a hazard is detected during entry:</a:t>
            </a:r>
          </a:p>
          <a:p>
            <a:r>
              <a:rPr lang="en-US" altLang="en-US">
                <a:latin typeface="Verdana" panose="020B0604030504040204" pitchFamily="34" charset="0"/>
                <a:ea typeface="Verdana" panose="020B0604030504040204" pitchFamily="34" charset="0"/>
                <a:cs typeface="Verdana" panose="020B0604030504040204" pitchFamily="34" charset="0"/>
              </a:rPr>
              <a:t>(A) Each employee must leave the space immediately;</a:t>
            </a:r>
          </a:p>
          <a:p>
            <a:r>
              <a:rPr lang="en-US" altLang="en-US">
                <a:latin typeface="Verdana" panose="020B0604030504040204" pitchFamily="34" charset="0"/>
                <a:ea typeface="Verdana" panose="020B0604030504040204" pitchFamily="34" charset="0"/>
                <a:cs typeface="Verdana" panose="020B0604030504040204" pitchFamily="34" charset="0"/>
              </a:rPr>
              <a:t>(B) The space must be evaluated to determine how the hazard developed; and</a:t>
            </a:r>
          </a:p>
          <a:p>
            <a:r>
              <a:rPr lang="en-US" altLang="en-US">
                <a:latin typeface="Verdana" panose="020B0604030504040204" pitchFamily="34" charset="0"/>
                <a:ea typeface="Verdana" panose="020B0604030504040204" pitchFamily="34" charset="0"/>
                <a:cs typeface="Verdana" panose="020B0604030504040204" pitchFamily="34" charset="0"/>
              </a:rPr>
              <a:t>(C) The employer must implement measures to protect employees from the hazard before any subsequent entry takes place.</a:t>
            </a:r>
          </a:p>
          <a:p>
            <a:endParaRPr lang="en-US" altLang="en-US"/>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C6D5AAD-CB1F-4822-9EA2-F91DDC4993B9}" type="slidenum">
              <a:rPr lang="en-US" altLang="en-US">
                <a:latin typeface="Arial" panose="020B0604020202020204" pitchFamily="34" charset="0"/>
              </a:rPr>
              <a:pPr eaLnBrk="1" hangingPunct="1">
                <a:spcBef>
                  <a:spcPct val="0"/>
                </a:spcBef>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(viii) The employer must ensure a safe method of entering and exiting the space. If a hoisting system is used, it must be designed and manufactured for personnel hoisting; however, a job-made hoisting system is permissible if it is approved for personnel hoisting by a registered professional engineer, in writing, prior to use.</a:t>
            </a:r>
          </a:p>
          <a:p>
            <a:r>
              <a:rPr lang="en-US" altLang="en-US"/>
              <a:t> </a:t>
            </a:r>
          </a:p>
          <a:p>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FD237F-0809-417A-8E31-357BE4E4C760}"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 (ix) The employer must verify that the space is safe for entry and that the pre-entry measures required by paragraph §1926.1203(e)(2) have been taken, through a written certification that contains the date, the location of the space, and the signature of the person providing the certification. The certification must be made before entry and must be made available to each employee entering the space or to that employee’s authorized representative.</a:t>
            </a:r>
          </a:p>
          <a:p>
            <a:endParaRPr lang="en-US"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2A9CEB-9A90-4818-B317-BD70E2CB803A}"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 When there are changes in the use or configuration of a non-permit confined space that might increase the hazards to entrants, or some indication that the initial evaluation of the space may not have been adequate, each entry employer must have a competent person reevaluate that space and, if necessary, reclassify it as a permit required confined space.</a:t>
            </a:r>
          </a:p>
          <a:p>
            <a:endParaRPr lang="en-US" altLang="en-US"/>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2B93B0A-1F3D-4D08-9474-AC077C918BF0}" type="slidenum">
              <a:rPr lang="en-US" altLang="en-US">
                <a:latin typeface="Arial" panose="020B0604020202020204" pitchFamily="34" charset="0"/>
              </a:rPr>
              <a:pPr eaLnBrk="1" hangingPunct="1">
                <a:spcBef>
                  <a:spcPct val="0"/>
                </a:spcBef>
              </a:pPr>
              <a:t>68</a:t>
            </a:fld>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(g) A space classified by an employer as a permit-required confined space may only be reclassified as a non-permit confined space when a competent person determines that all of the applicable requirements in paragraphs §1926.1203(g)(1) through (g)(4) have been met.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(h) </a:t>
            </a:r>
            <a:r>
              <a:rPr lang="en-US" altLang="en-US" u="sng">
                <a:latin typeface="Verdana" panose="020B0604030504040204" pitchFamily="34" charset="0"/>
                <a:ea typeface="Verdana" panose="020B0604030504040204" pitchFamily="34" charset="0"/>
                <a:cs typeface="Verdana" panose="020B0604030504040204" pitchFamily="34" charset="0"/>
              </a:rPr>
              <a:t>Permit Space Entry Communication and Coordination:</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(1) Before entry operations begin, the host employer must provide the following information, if it has it, to the controlling contractor:</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The location of each known permit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 The hazards or potential hazards in each space or the reason it is a permit space; and</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(iii) Any precautions that the host employer or any previous controlling contractor or entry employer implemented for the protection of employees in the permit space.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u="sng">
                <a:latin typeface="Verdana" panose="020B0604030504040204" pitchFamily="34" charset="0"/>
                <a:ea typeface="Verdana" panose="020B0604030504040204" pitchFamily="34" charset="0"/>
                <a:cs typeface="Verdana" panose="020B0604030504040204" pitchFamily="34" charset="0"/>
              </a:rPr>
              <a:t>Note</a:t>
            </a:r>
            <a:r>
              <a:rPr lang="en-US" altLang="en-US">
                <a:latin typeface="Verdana" panose="020B0604030504040204" pitchFamily="34" charset="0"/>
                <a:ea typeface="Verdana" panose="020B0604030504040204" pitchFamily="34" charset="0"/>
                <a:cs typeface="Verdana" panose="020B0604030504040204" pitchFamily="34" charset="0"/>
              </a:rPr>
              <a:t> to paragraph §1926.1203(h). Unless a host employer or controlling contractor has or will have employees in a confined space, it is not required to enter any confined space to collect the information specified in this paragraph (h).</a:t>
            </a:r>
          </a:p>
          <a:p>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0FA5EF-757E-43A0-84CF-4449D66A7A30}" type="slidenum">
              <a:rPr lang="en-US" altLang="en-US">
                <a:latin typeface="Arial" panose="020B0604020202020204" pitchFamily="34" charset="0"/>
              </a:rPr>
              <a:pPr eaLnBrk="1" hangingPunct="1">
                <a:spcBef>
                  <a:spcPct val="0"/>
                </a:spcBef>
              </a:pPr>
              <a:t>69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 are 2 designations concerning these hazards: confined space and a permit-required confined space (PRCS).</a:t>
            </a:r>
            <a:r>
              <a:rPr lang="en-US" altLang="en-US" b="1"/>
              <a:t> </a:t>
            </a:r>
          </a:p>
          <a:p>
            <a:endParaRPr lang="en-US" altLang="en-US" b="1">
              <a:latin typeface="Verdana" panose="020B0604030504040204" pitchFamily="34" charset="0"/>
              <a:ea typeface="Verdana" panose="020B0604030504040204" pitchFamily="34" charset="0"/>
              <a:cs typeface="Verdana" panose="020B0604030504040204" pitchFamily="34" charset="0"/>
            </a:endParaRPr>
          </a:p>
          <a:p>
            <a:r>
              <a:rPr lang="en-US" altLang="en-US" b="1">
                <a:latin typeface="Verdana" panose="020B0604030504040204" pitchFamily="34" charset="0"/>
                <a:ea typeface="Verdana" panose="020B0604030504040204" pitchFamily="34" charset="0"/>
                <a:cs typeface="Verdana" panose="020B0604030504040204" pitchFamily="34" charset="0"/>
              </a:rPr>
              <a:t>Non-permit confined space</a:t>
            </a:r>
            <a:r>
              <a:rPr lang="en-US" altLang="en-US">
                <a:latin typeface="Verdana" panose="020B0604030504040204" pitchFamily="34" charset="0"/>
                <a:ea typeface="Verdana" panose="020B0604030504040204" pitchFamily="34" charset="0"/>
                <a:cs typeface="Verdana" panose="020B0604030504040204" pitchFamily="34" charset="0"/>
              </a:rPr>
              <a:t> meets the definition of a confined space but does not meet the requirements for a permit-required confined space.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 confined space can be identified if it meets any of the following conditions:</a:t>
            </a:r>
          </a:p>
          <a:p>
            <a:endParaRPr lang="en-US" altLang="en-US"/>
          </a:p>
          <a:p>
            <a:pPr>
              <a:buClr>
                <a:schemeClr val="tx1"/>
              </a:buClr>
              <a:buSzPct val="80000"/>
              <a:buFont typeface="Courier New" panose="02070309020205020404" pitchFamily="49" charset="0"/>
              <a:buChar char="o"/>
            </a:pPr>
            <a:r>
              <a:rPr lang="en-US" altLang="en-US">
                <a:latin typeface="Verdana" panose="020B0604030504040204" pitchFamily="34" charset="0"/>
              </a:rPr>
              <a:t> Large enough/so configured for worker to enter.</a:t>
            </a:r>
          </a:p>
          <a:p>
            <a:pPr>
              <a:buClr>
                <a:schemeClr val="tx1"/>
              </a:buClr>
              <a:buSzPct val="80000"/>
              <a:buFont typeface="Courier New" panose="02070309020205020404" pitchFamily="49" charset="0"/>
              <a:buChar char="o"/>
            </a:pPr>
            <a:endParaRPr lang="en-US" altLang="en-US">
              <a:latin typeface="Verdana" panose="020B0604030504040204" pitchFamily="34" charset="0"/>
            </a:endParaRPr>
          </a:p>
          <a:p>
            <a:pPr>
              <a:buClr>
                <a:schemeClr val="tx1"/>
              </a:buClr>
              <a:buSzPct val="80000"/>
              <a:buFont typeface="Courier New" panose="02070309020205020404" pitchFamily="49" charset="0"/>
              <a:buChar char="o"/>
            </a:pPr>
            <a:r>
              <a:rPr lang="en-US" altLang="en-US">
                <a:latin typeface="Verdana" panose="020B0604030504040204" pitchFamily="34" charset="0"/>
              </a:rPr>
              <a:t> Limited Openings for Entry and Exit.</a:t>
            </a:r>
          </a:p>
          <a:p>
            <a:pPr>
              <a:buClr>
                <a:schemeClr val="tx1"/>
              </a:buClr>
              <a:buSzPct val="80000"/>
              <a:buFont typeface="Courier New" panose="02070309020205020404" pitchFamily="49" charset="0"/>
              <a:buChar char="o"/>
            </a:pPr>
            <a:endParaRPr lang="en-US" altLang="en-US">
              <a:latin typeface="Verdana" panose="020B0604030504040204" pitchFamily="34" charset="0"/>
            </a:endParaRPr>
          </a:p>
          <a:p>
            <a:pPr>
              <a:buClr>
                <a:schemeClr val="tx1"/>
              </a:buClr>
              <a:buSzPct val="80000"/>
              <a:buFont typeface="Courier New" panose="02070309020205020404" pitchFamily="49" charset="0"/>
              <a:buChar char="o"/>
            </a:pPr>
            <a:r>
              <a:rPr lang="en-US" altLang="en-US">
                <a:latin typeface="Verdana" panose="020B0604030504040204" pitchFamily="34" charset="0"/>
              </a:rPr>
              <a:t> Not Designed for Continuous Worker Occupancy.</a:t>
            </a:r>
          </a:p>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B0735C-9023-4D2C-9134-D079432ABB78}"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(2) Before entry operations begin, the controlling contractor must:</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 Obtain the host employer’s information about the permit space hazards and previous entry operations; and</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 Provide the following information to each entity entering a permit space and any other entity at the worksite whose activities could foreseeably result in a hazard in the permit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The information received from the host employer;</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Any additional information the controlling contractor has about the subjects listed in paragraph (h)(1) of this section; and</a:t>
            </a:r>
          </a:p>
          <a:p>
            <a:r>
              <a:rPr lang="en-US" altLang="en-US">
                <a:latin typeface="Verdana" panose="020B0604030504040204" pitchFamily="34" charset="0"/>
                <a:ea typeface="Verdana" panose="020B0604030504040204" pitchFamily="34" charset="0"/>
                <a:cs typeface="Verdana" panose="020B0604030504040204" pitchFamily="34" charset="0"/>
              </a:rPr>
              <a:t>The precautions that the host employer, controlling contractor, or other entry employers implemented for the protection of employees in the permit spaces.</a:t>
            </a:r>
          </a:p>
          <a:p>
            <a:endParaRPr lang="en-US"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C33835-8D71-4041-A0EA-174D4B042456}" type="slidenum">
              <a:rPr lang="en-US" altLang="en-US">
                <a:latin typeface="Arial" panose="020B0604020202020204" pitchFamily="34" charset="0"/>
              </a:rPr>
              <a:pPr eaLnBrk="1" hangingPunct="1">
                <a:spcBef>
                  <a:spcPct val="0"/>
                </a:spcBef>
              </a:pPr>
              <a:t>70</a:t>
            </a:fld>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ea typeface="Verdana" panose="020B0604030504040204" pitchFamily="34" charset="0"/>
                <a:cs typeface="Verdana" panose="020B0604030504040204" pitchFamily="34" charset="0"/>
              </a:rPr>
              <a:t>Before entry operations begin, each entry employer</a:t>
            </a:r>
            <a:r>
              <a:rPr lang="en-US" altLang="en-US">
                <a:latin typeface="Verdana" panose="020B0604030504040204" pitchFamily="34" charset="0"/>
                <a:ea typeface="Verdana" panose="020B0604030504040204" pitchFamily="34" charset="0"/>
                <a:cs typeface="Verdana" panose="020B0604030504040204" pitchFamily="34" charset="0"/>
              </a:rPr>
              <a:t> must:</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Obtain all of the controlling contractor’s information regarding permit space hazards and entry operations; and</a:t>
            </a:r>
          </a:p>
          <a:p>
            <a:r>
              <a:rPr lang="en-US" altLang="en-US">
                <a:latin typeface="Verdana" panose="020B0604030504040204" pitchFamily="34" charset="0"/>
                <a:ea typeface="Verdana" panose="020B0604030504040204" pitchFamily="34" charset="0"/>
                <a:cs typeface="Verdana" panose="020B0604030504040204" pitchFamily="34" charset="0"/>
              </a:rPr>
              <a:t>Inform the controlling contractor of the permit space program that the entry employer will follow, including any hazards likely to be confronted or created in each permit space.</a:t>
            </a:r>
          </a:p>
          <a:p>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p>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C9EAA4-6CA9-4626-875F-F5E8F7C759A0}" type="slidenum">
              <a:rPr lang="en-US" altLang="en-US">
                <a:latin typeface="Arial" panose="020B0604020202020204" pitchFamily="34" charset="0"/>
              </a:rPr>
              <a:pPr eaLnBrk="1" hangingPunct="1">
                <a:spcBef>
                  <a:spcPct val="0"/>
                </a:spcBef>
              </a:pPr>
              <a:t>71</a:t>
            </a:fld>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(4) The controlling contractor and entry employer(s) must coordinate entry operations when:</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 More than one entity performs permit space entry at the same time; or</a:t>
            </a:r>
          </a:p>
          <a:p>
            <a:r>
              <a:rPr lang="en-US" altLang="en-US">
                <a:latin typeface="Verdana" panose="020B0604030504040204" pitchFamily="34" charset="0"/>
                <a:ea typeface="Verdana" panose="020B0604030504040204" pitchFamily="34" charset="0"/>
                <a:cs typeface="Verdana" panose="020B0604030504040204" pitchFamily="34" charset="0"/>
              </a:rPr>
              <a:t>(ii) Permit space entry is performed at the same time that any activities that could foreseeably result in a hazard in the permit space are performed.</a:t>
            </a:r>
          </a:p>
          <a:p>
            <a:endParaRPr lang="en-US"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83B4F7C-2737-4501-B617-E95F3CC0AA9E}"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1203(5) After entry operations: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 The controlling contractor must debrief each entity that entered a permit space regarding the permit space program followed and any hazards confronted or created in the permit space(s) during entry operations;</a:t>
            </a:r>
          </a:p>
          <a:p>
            <a:r>
              <a:rPr lang="en-US" altLang="en-US">
                <a:latin typeface="Verdana" panose="020B0604030504040204" pitchFamily="34" charset="0"/>
                <a:ea typeface="Verdana" panose="020B0604030504040204" pitchFamily="34" charset="0"/>
                <a:cs typeface="Verdana" panose="020B0604030504040204" pitchFamily="34" charset="0"/>
              </a:rPr>
              <a:t>(ii) The entry employer must inform the controlling contractor in a timely manner of the permit space program followed and of any hazards confronted or created in the permit space(s) during entry operations; and</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(iii) The controlling contractor must apprise the host employer of the information exchanged with the entry entities pursuant to this subparagraph.</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(iv) If there is no controlling contractor present at the worksite, the requirements for, and role of, controlling contactors in §1926.1203 must be fulfilled by the host employer or other employer who arranges to have employees of another employer perform work that involves permit space entry.</a:t>
            </a:r>
          </a:p>
          <a:p>
            <a:endParaRPr lang="en-US"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DB5CBFE-EB27-4CB4-B363-C47739668F34}" type="slidenum">
              <a:rPr lang="en-US" altLang="en-US">
                <a:latin typeface="Arial" panose="020B0604020202020204" pitchFamily="34" charset="0"/>
              </a:rPr>
              <a:pPr eaLnBrk="1" hangingPunct="1">
                <a:spcBef>
                  <a:spcPct val="0"/>
                </a:spcBef>
              </a:pPr>
              <a:t>73</a:t>
            </a:fld>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 (4) Note to paragraph §1204(c)(4). When an employer is unable to reduce the atmosphere below 10 percent LFL, the employer may only enter if the employer inerts the space so as to    </a:t>
            </a:r>
            <a:br>
              <a:rPr lang="en-US" altLang="en-US">
                <a:latin typeface="Verdana" panose="020B0604030504040204" pitchFamily="34" charset="0"/>
                <a:ea typeface="Verdana" panose="020B0604030504040204" pitchFamily="34" charset="0"/>
                <a:cs typeface="Verdana" panose="020B0604030504040204" pitchFamily="34" charset="0"/>
              </a:rPr>
            </a:br>
            <a:r>
              <a:rPr lang="en-US" altLang="en-US">
                <a:latin typeface="Verdana" panose="020B0604030504040204" pitchFamily="34" charset="0"/>
                <a:ea typeface="Verdana" panose="020B0604030504040204" pitchFamily="34" charset="0"/>
                <a:cs typeface="Verdana" panose="020B0604030504040204" pitchFamily="34" charset="0"/>
              </a:rPr>
              <a:t>        render the entire atmosphere in the space noncombustible, and the employees use PPE to address any other atmospheric hazards (such as oxygen deficiency), and the employer </a:t>
            </a:r>
            <a:br>
              <a:rPr lang="en-US" altLang="en-US">
                <a:latin typeface="Verdana" panose="020B0604030504040204" pitchFamily="34" charset="0"/>
                <a:ea typeface="Verdana" panose="020B0604030504040204" pitchFamily="34" charset="0"/>
                <a:cs typeface="Verdana" panose="020B0604030504040204" pitchFamily="34" charset="0"/>
              </a:rPr>
            </a:br>
            <a:r>
              <a:rPr lang="en-US" altLang="en-US">
                <a:latin typeface="Verdana" panose="020B0604030504040204" pitchFamily="34" charset="0"/>
                <a:ea typeface="Verdana" panose="020B0604030504040204" pitchFamily="34" charset="0"/>
                <a:cs typeface="Verdana" panose="020B0604030504040204" pitchFamily="34" charset="0"/>
              </a:rPr>
              <a:t>        eliminates or isolates all physical hazards in the space.</a:t>
            </a:r>
          </a:p>
          <a:p>
            <a:endParaRPr lang="en-US"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6F3023-0B6E-459F-B6FE-A449F4B79AB7}" type="slidenum">
              <a:rPr lang="en-US" altLang="en-US">
                <a:latin typeface="Arial" panose="020B0604020202020204" pitchFamily="34" charset="0"/>
              </a:rPr>
              <a:pPr eaLnBrk="1" hangingPunct="1">
                <a:spcBef>
                  <a:spcPct val="0"/>
                </a:spcBef>
              </a:pPr>
              <a:t>74</a:t>
            </a:fld>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(5) Determining that, in the event the ventilation system stops working, the monitoring procedures will detect an increase in atmospheric hazard levels in</a:t>
            </a:r>
          </a:p>
          <a:p>
            <a:r>
              <a:rPr lang="en-US" altLang="en-US">
                <a:latin typeface="Verdana" panose="020B0604030504040204" pitchFamily="34" charset="0"/>
                <a:ea typeface="Verdana" panose="020B0604030504040204" pitchFamily="34" charset="0"/>
                <a:cs typeface="Verdana" panose="020B0604030504040204" pitchFamily="34" charset="0"/>
              </a:rPr>
              <a:t>     sufficient time for the entrants to safely exit the permit space;</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(6) Providing pedestrian, vehicle, or other barriers as necessary to protect entrants from external hazards;</a:t>
            </a:r>
          </a:p>
          <a:p>
            <a:endParaRPr lang="en-US" altLang="en-US"/>
          </a:p>
          <a:p>
            <a:endParaRPr lang="en-US" altLang="en-US"/>
          </a:p>
          <a:p>
            <a:endParaRPr lang="en-US" altLang="en-US"/>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AA15DA-DBD9-4AB8-975A-1CA38DE9413A}" type="slidenum">
              <a:rPr lang="en-US" altLang="en-US">
                <a:latin typeface="Arial" panose="020B0604020202020204" pitchFamily="34" charset="0"/>
              </a:rPr>
              <a:pPr eaLnBrk="1" hangingPunct="1">
                <a:spcBef>
                  <a:spcPct val="0"/>
                </a:spcBef>
              </a:pPr>
              <a:t>75</a:t>
            </a:fld>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(7) *Verifying that conditions in the permit space are acceptable for entry throughout the duration of an authorized entry, and ensuring that employees are not allowed to enter into, or remain in, a permit space with a hazardous atmosphere unless the employer can demonstrate that personal protective equipment (PPE) will provide effective protection for each employee in the permit space and provides the appropriate PPE to each employee; and</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(8) Eliminating any conditions (for example, high pressure) that could make it unsafe to remove an entrance cover.</a:t>
            </a:r>
          </a:p>
          <a:p>
            <a:r>
              <a:rPr lang="en-US" altLang="en-US">
                <a:latin typeface="Verdana" panose="020B0604030504040204" pitchFamily="34" charset="0"/>
                <a:ea typeface="Verdana" panose="020B0604030504040204" pitchFamily="34" charset="0"/>
                <a:cs typeface="Verdana" panose="020B0604030504040204" pitchFamily="34" charset="0"/>
              </a:rPr>
              <a:t> </a:t>
            </a:r>
          </a:p>
          <a:p>
            <a:endParaRPr lang="en-US" altLang="en-US"/>
          </a:p>
          <a:p>
            <a:endParaRPr lang="en-US" altLang="en-US"/>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E0A6ED4-4957-4CD7-843F-69857707A454}" type="slidenum">
              <a:rPr lang="en-US" altLang="en-US">
                <a:latin typeface="Arial" panose="020B0604020202020204" pitchFamily="34" charset="0"/>
              </a:rPr>
              <a:pPr eaLnBrk="1" hangingPunct="1">
                <a:spcBef>
                  <a:spcPct val="0"/>
                </a:spcBef>
              </a:pPr>
              <a:t>76</a:t>
            </a:fld>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 Employers must consult with affected employees and their authorized representatives on the development and implementation of all aspects of the permit space program required by   </a:t>
            </a:r>
            <a:br>
              <a:rPr lang="en-US" altLang="en-US">
                <a:latin typeface="Verdana" panose="020B0604030504040204" pitchFamily="34" charset="0"/>
                <a:ea typeface="Verdana" panose="020B0604030504040204" pitchFamily="34" charset="0"/>
                <a:cs typeface="Verdana" panose="020B0604030504040204" pitchFamily="34" charset="0"/>
              </a:rPr>
            </a:br>
            <a:r>
              <a:rPr lang="en-US" altLang="en-US">
                <a:latin typeface="Verdana" panose="020B0604030504040204" pitchFamily="34" charset="0"/>
                <a:ea typeface="Verdana" panose="020B0604030504040204" pitchFamily="34" charset="0"/>
                <a:cs typeface="Verdana" panose="020B0604030504040204" pitchFamily="34" charset="0"/>
              </a:rPr>
              <a:t>     §1926.1203 of this standard.</a:t>
            </a:r>
          </a:p>
          <a:p>
            <a:r>
              <a:rPr lang="en-US" altLang="en-US">
                <a:latin typeface="Verdana" panose="020B0604030504040204" pitchFamily="34" charset="0"/>
                <a:ea typeface="Verdana" panose="020B0604030504040204" pitchFamily="34" charset="0"/>
                <a:cs typeface="Verdana" panose="020B0604030504040204" pitchFamily="34" charset="0"/>
              </a:rPr>
              <a:t>(b) Employers must make available to each affected employee and his/her authorized representatives all information required to be developed by this standard.</a:t>
            </a:r>
          </a:p>
          <a:p>
            <a:endParaRPr lang="en-US" altLang="en-US"/>
          </a:p>
          <a:p>
            <a:endParaRPr lang="en-US" altLang="en-US"/>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046877-3D29-4FBD-BDD1-AE1F1339DBDE}" type="slidenum">
              <a:rPr lang="en-US" altLang="en-US">
                <a:latin typeface="Arial" panose="020B0604020202020204" pitchFamily="34" charset="0"/>
              </a:rPr>
              <a:pPr eaLnBrk="1" hangingPunct="1">
                <a:spcBef>
                  <a:spcPct val="0"/>
                </a:spcBef>
              </a:pPr>
              <a:t>77</a:t>
            </a:fld>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To ensure the safety of all concerned:</a:t>
            </a:r>
          </a:p>
          <a:p>
            <a:endParaRPr lang="en-US" altLang="en-US"/>
          </a:p>
          <a:p>
            <a:pPr>
              <a:buFont typeface="Wingdings" panose="05000000000000000000" pitchFamily="2" charset="2"/>
              <a:buChar char="§"/>
            </a:pPr>
            <a:r>
              <a:rPr lang="en-US" altLang="en-US">
                <a:latin typeface="Verdana" panose="020B0604030504040204" pitchFamily="34" charset="0"/>
              </a:rPr>
              <a:t> Be aware of the location of all Confined  Spaces in your facility.</a:t>
            </a:r>
          </a:p>
          <a:p>
            <a:endParaRPr lang="en-US" altLang="en-US" sz="800">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 Ensure you’re familiar with the hazards of these Confined Spaces.</a:t>
            </a:r>
          </a:p>
          <a:p>
            <a:endParaRPr lang="en-US" altLang="en-US" sz="800">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 Don’t enter a Permit Required Confined Space until all the safety conditions have been met and you’re wearing the proper PPE.</a:t>
            </a:r>
          </a:p>
          <a:p>
            <a:endParaRPr lang="en-US" altLang="en-US" sz="800">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 Before entering a PRCS, ensure reliable and trained personnel are available to perform rescue if the need arises.</a:t>
            </a:r>
          </a:p>
          <a:p>
            <a:endParaRPr lang="en-US" altLang="en-US"/>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92FD5DB-6209-42B5-A40C-DBCAC5D16BAC}" type="slidenum">
              <a:rPr lang="en-US" altLang="en-US">
                <a:latin typeface="Arial" panose="020B0604020202020204" pitchFamily="34" charset="0"/>
              </a:rPr>
              <a:pPr eaLnBrk="1" hangingPunct="1">
                <a:spcBef>
                  <a:spcPct val="0"/>
                </a:spcBef>
              </a:pPr>
              <a:t>78</a:t>
            </a:fld>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68285C-9047-4B55-B411-8E668C261FAA}" type="slidenum">
              <a:rPr lang="en-US" altLang="en-US">
                <a:latin typeface="Arial" panose="020B0604020202020204" pitchFamily="34" charset="0"/>
              </a:rPr>
              <a:pPr eaLnBrk="1" hangingPunct="1">
                <a:spcBef>
                  <a:spcPct val="0"/>
                </a:spcBef>
              </a:pPr>
              <a:t>80</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Additional characteristics of a confined space: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buClr>
                <a:schemeClr val="tx1"/>
              </a:buClr>
              <a:buSzPct val="150000"/>
              <a:buFontTx/>
              <a:buChar char="•"/>
            </a:pPr>
            <a:r>
              <a:rPr lang="en-US" altLang="en-US">
                <a:latin typeface="Verdana" panose="020B0604030504040204" pitchFamily="34" charset="0"/>
                <a:ea typeface="Verdana" panose="020B0604030504040204" pitchFamily="34" charset="0"/>
                <a:cs typeface="Verdana" panose="020B0604030504040204" pitchFamily="34" charset="0"/>
              </a:rPr>
              <a:t> Openings as small as 18 inches in diameter.</a:t>
            </a:r>
          </a:p>
          <a:p>
            <a:pPr eaLnBrk="1" hangingPunct="1">
              <a:buClr>
                <a:schemeClr val="tx1"/>
              </a:buClr>
              <a:buSzPct val="150000"/>
            </a:pPr>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buClr>
                <a:schemeClr val="tx1"/>
              </a:buClr>
              <a:buSzPct val="150000"/>
              <a:buFontTx/>
              <a:buChar char="•"/>
            </a:pPr>
            <a:r>
              <a:rPr lang="en-US" altLang="en-US">
                <a:latin typeface="Verdana" panose="020B0604030504040204" pitchFamily="34" charset="0"/>
                <a:ea typeface="Verdana" panose="020B0604030504040204" pitchFamily="34" charset="0"/>
                <a:cs typeface="Verdana" panose="020B0604030504040204" pitchFamily="34" charset="0"/>
              </a:rPr>
              <a:t> Difficult to enter with SCBA or other life-saving equipment.</a:t>
            </a:r>
          </a:p>
          <a:p>
            <a:pPr eaLnBrk="1" hangingPunct="1">
              <a:buClr>
                <a:schemeClr val="tx1"/>
              </a:buClr>
              <a:buSzPct val="150000"/>
            </a:pPr>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buClr>
                <a:schemeClr val="tx1"/>
              </a:buClr>
              <a:buSzPct val="150000"/>
              <a:buFontTx/>
              <a:buChar char="•"/>
            </a:pPr>
            <a:r>
              <a:rPr lang="en-US" altLang="en-US">
                <a:latin typeface="Verdana" panose="020B0604030504040204" pitchFamily="34" charset="0"/>
                <a:ea typeface="Verdana" panose="020B0604030504040204" pitchFamily="34" charset="0"/>
                <a:cs typeface="Verdana" panose="020B0604030504040204" pitchFamily="34" charset="0"/>
              </a:rPr>
              <a:t> Difficult to remove downed worker in folded up or bent over position.</a:t>
            </a:r>
          </a:p>
          <a:p>
            <a:pPr eaLnBrk="1" hangingPunct="1">
              <a:buClr>
                <a:schemeClr val="tx1"/>
              </a:buClr>
              <a:buSzPct val="150000"/>
            </a:pPr>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buClr>
                <a:schemeClr val="tx1"/>
              </a:buClr>
              <a:buSzPct val="150000"/>
              <a:buFontTx/>
              <a:buChar char="•"/>
            </a:pPr>
            <a:r>
              <a:rPr lang="en-US" altLang="en-US">
                <a:latin typeface="Verdana" panose="020B0604030504040204" pitchFamily="34" charset="0"/>
                <a:ea typeface="Verdana" panose="020B0604030504040204" pitchFamily="34" charset="0"/>
                <a:cs typeface="Verdana" panose="020B0604030504040204" pitchFamily="34" charset="0"/>
              </a:rPr>
              <a:t> Exit from large openings may be difficult due to presence of ladders, hoists, etc. </a:t>
            </a:r>
          </a:p>
          <a:p>
            <a:pPr eaLnBrk="1" hangingPunct="1">
              <a:buClr>
                <a:schemeClr val="tx1"/>
              </a:buClr>
              <a:buSzPct val="150000"/>
            </a:pP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ED5D705-748B-4BA8-8B70-0B88686ACB31}"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Ventilation also figures in to a confined space.</a:t>
            </a:r>
          </a:p>
          <a:p>
            <a:endParaRPr lang="en-US" altLang="en-US"/>
          </a:p>
          <a:p>
            <a:pPr eaLnBrk="1" hangingPunct="1">
              <a:lnSpc>
                <a:spcPct val="90000"/>
              </a:lnSpc>
              <a:buClr>
                <a:schemeClr val="tx1"/>
              </a:buClr>
              <a:buSzPct val="150000"/>
              <a:buFont typeface="Wingdings" panose="05000000000000000000" pitchFamily="2" charset="2"/>
              <a:buChar char="§"/>
            </a:pPr>
            <a:r>
              <a:rPr lang="en-US" altLang="en-US">
                <a:latin typeface="Verdana" panose="020B0604030504040204" pitchFamily="34" charset="0"/>
              </a:rPr>
              <a:t> Lack of air movement in and out of the space can create an atmosphere much different than the outside atmosphere.</a:t>
            </a:r>
          </a:p>
          <a:p>
            <a:pPr eaLnBrk="1" hangingPunct="1">
              <a:lnSpc>
                <a:spcPct val="90000"/>
              </a:lnSpc>
              <a:buClr>
                <a:schemeClr val="tx1"/>
              </a:buClr>
              <a:buSzPct val="150000"/>
              <a:buFont typeface="Wingdings" panose="05000000000000000000" pitchFamily="2" charset="2"/>
              <a:buChar char="§"/>
            </a:pPr>
            <a:endParaRPr lang="en-US" altLang="en-US">
              <a:latin typeface="Verdana" panose="020B0604030504040204" pitchFamily="34" charset="0"/>
            </a:endParaRPr>
          </a:p>
          <a:p>
            <a:pPr eaLnBrk="1" hangingPunct="1">
              <a:lnSpc>
                <a:spcPct val="90000"/>
              </a:lnSpc>
              <a:buClr>
                <a:schemeClr val="tx1"/>
              </a:buClr>
              <a:buSzPct val="150000"/>
              <a:buFont typeface="Wingdings" panose="05000000000000000000" pitchFamily="2" charset="2"/>
              <a:buChar char="§"/>
            </a:pPr>
            <a:r>
              <a:rPr lang="en-US" altLang="en-US">
                <a:latin typeface="Verdana" panose="020B0604030504040204" pitchFamily="34" charset="0"/>
              </a:rPr>
              <a:t> Deadly gases can be trapped inside.</a:t>
            </a:r>
          </a:p>
          <a:p>
            <a:pPr eaLnBrk="1" hangingPunct="1">
              <a:lnSpc>
                <a:spcPct val="90000"/>
              </a:lnSpc>
              <a:buClr>
                <a:schemeClr val="tx1"/>
              </a:buClr>
              <a:buSzPct val="150000"/>
              <a:buFont typeface="Wingdings" panose="05000000000000000000" pitchFamily="2" charset="2"/>
              <a:buChar char="§"/>
            </a:pPr>
            <a:endParaRPr lang="en-US" altLang="en-US">
              <a:latin typeface="Verdana" panose="020B0604030504040204" pitchFamily="34" charset="0"/>
            </a:endParaRPr>
          </a:p>
          <a:p>
            <a:pPr eaLnBrk="1" hangingPunct="1">
              <a:lnSpc>
                <a:spcPct val="90000"/>
              </a:lnSpc>
              <a:buClr>
                <a:schemeClr val="tx1"/>
              </a:buClr>
              <a:buSzPct val="150000"/>
              <a:buFont typeface="Wingdings" panose="05000000000000000000" pitchFamily="2" charset="2"/>
              <a:buChar char="§"/>
            </a:pPr>
            <a:r>
              <a:rPr lang="en-US" altLang="en-US">
                <a:latin typeface="Verdana" panose="020B0604030504040204" pitchFamily="34" charset="0"/>
              </a:rPr>
              <a:t> Organic materials can decompose.</a:t>
            </a:r>
          </a:p>
          <a:p>
            <a:pPr eaLnBrk="1" hangingPunct="1">
              <a:lnSpc>
                <a:spcPct val="90000"/>
              </a:lnSpc>
              <a:buClr>
                <a:schemeClr val="tx1"/>
              </a:buClr>
              <a:buSzPct val="150000"/>
              <a:buFont typeface="Wingdings" panose="05000000000000000000" pitchFamily="2" charset="2"/>
              <a:buChar char="§"/>
            </a:pPr>
            <a:endParaRPr lang="en-US" altLang="en-US">
              <a:latin typeface="Verdana" panose="020B0604030504040204" pitchFamily="34" charset="0"/>
            </a:endParaRPr>
          </a:p>
          <a:p>
            <a:pPr eaLnBrk="1" hangingPunct="1">
              <a:lnSpc>
                <a:spcPct val="90000"/>
              </a:lnSpc>
              <a:buClr>
                <a:schemeClr val="tx1"/>
              </a:buClr>
              <a:buSzPct val="150000"/>
              <a:buFont typeface="Wingdings" panose="05000000000000000000" pitchFamily="2" charset="2"/>
              <a:buChar char="§"/>
            </a:pPr>
            <a:r>
              <a:rPr lang="en-US" altLang="en-US">
                <a:latin typeface="Verdana" panose="020B0604030504040204" pitchFamily="34" charset="0"/>
              </a:rPr>
              <a:t> May not be enough oxygen due to presence of other gases or chemical reactions such as rusting.</a:t>
            </a:r>
          </a:p>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22AB0B-A66E-4FEF-BB34-FDE694B82825}"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r>
              <a:rPr lang="en-US"/>
              <a:t>PPT-</a:t>
            </a:r>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437E7E05-67CA-430D-BB44-75DEE12145FA}" type="slidenum">
              <a:rPr lang="en-US" altLang="en-US"/>
              <a:pPr/>
              <a:t>‹#›</a:t>
            </a:fld>
            <a:endParaRPr lang="en-US" altLang="en-US"/>
          </a:p>
        </p:txBody>
      </p:sp>
    </p:spTree>
    <p:extLst>
      <p:ext uri="{BB962C8B-B14F-4D97-AF65-F5344CB8AC3E}">
        <p14:creationId xmlns:p14="http://schemas.microsoft.com/office/powerpoint/2010/main" val="252188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6" name="Rectangle 6"/>
          <p:cNvSpPr>
            <a:spLocks noGrp="1" noChangeArrowheads="1"/>
          </p:cNvSpPr>
          <p:nvPr>
            <p:ph type="sldNum" sz="quarter" idx="12"/>
          </p:nvPr>
        </p:nvSpPr>
        <p:spPr>
          <a:ln/>
        </p:spPr>
        <p:txBody>
          <a:bodyPr/>
          <a:lstStyle>
            <a:lvl1pPr>
              <a:defRPr/>
            </a:lvl1pPr>
          </a:lstStyle>
          <a:p>
            <a:fld id="{7AFF9FDF-66BE-4337-A7AC-F8CA49501209}" type="slidenum">
              <a:rPr lang="en-US" altLang="en-US"/>
              <a:pPr/>
              <a:t>‹#›</a:t>
            </a:fld>
            <a:endParaRPr lang="en-US" altLang="en-US"/>
          </a:p>
        </p:txBody>
      </p:sp>
    </p:spTree>
    <p:extLst>
      <p:ext uri="{BB962C8B-B14F-4D97-AF65-F5344CB8AC3E}">
        <p14:creationId xmlns:p14="http://schemas.microsoft.com/office/powerpoint/2010/main" val="25961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6" name="Rectangle 6"/>
          <p:cNvSpPr>
            <a:spLocks noGrp="1" noChangeArrowheads="1"/>
          </p:cNvSpPr>
          <p:nvPr>
            <p:ph type="sldNum" sz="quarter" idx="12"/>
          </p:nvPr>
        </p:nvSpPr>
        <p:spPr>
          <a:ln/>
        </p:spPr>
        <p:txBody>
          <a:bodyPr/>
          <a:lstStyle>
            <a:lvl1pPr>
              <a:defRPr/>
            </a:lvl1pPr>
          </a:lstStyle>
          <a:p>
            <a:fld id="{8F6E33B2-EC2E-44BC-B6D5-F93F00687554}" type="slidenum">
              <a:rPr lang="en-US" altLang="en-US"/>
              <a:pPr/>
              <a:t>‹#›</a:t>
            </a:fld>
            <a:endParaRPr lang="en-US" altLang="en-US"/>
          </a:p>
        </p:txBody>
      </p:sp>
    </p:spTree>
    <p:extLst>
      <p:ext uri="{BB962C8B-B14F-4D97-AF65-F5344CB8AC3E}">
        <p14:creationId xmlns:p14="http://schemas.microsoft.com/office/powerpoint/2010/main" val="330125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6" name="Rectangle 6"/>
          <p:cNvSpPr>
            <a:spLocks noGrp="1" noChangeArrowheads="1"/>
          </p:cNvSpPr>
          <p:nvPr>
            <p:ph type="sldNum" sz="quarter" idx="12"/>
          </p:nvPr>
        </p:nvSpPr>
        <p:spPr>
          <a:ln/>
        </p:spPr>
        <p:txBody>
          <a:bodyPr/>
          <a:lstStyle>
            <a:lvl1pPr>
              <a:defRPr/>
            </a:lvl1pPr>
          </a:lstStyle>
          <a:p>
            <a:fld id="{B1F60017-0F01-4E69-979A-D682EA40EAA9}" type="slidenum">
              <a:rPr lang="en-US" altLang="en-US"/>
              <a:pPr/>
              <a:t>‹#›</a:t>
            </a:fld>
            <a:endParaRPr lang="en-US" altLang="en-US"/>
          </a:p>
        </p:txBody>
      </p:sp>
    </p:spTree>
    <p:extLst>
      <p:ext uri="{BB962C8B-B14F-4D97-AF65-F5344CB8AC3E}">
        <p14:creationId xmlns:p14="http://schemas.microsoft.com/office/powerpoint/2010/main" val="330416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6" name="Rectangle 6"/>
          <p:cNvSpPr>
            <a:spLocks noGrp="1" noChangeArrowheads="1"/>
          </p:cNvSpPr>
          <p:nvPr>
            <p:ph type="sldNum" sz="quarter" idx="12"/>
          </p:nvPr>
        </p:nvSpPr>
        <p:spPr>
          <a:ln/>
        </p:spPr>
        <p:txBody>
          <a:bodyPr/>
          <a:lstStyle>
            <a:lvl1pPr>
              <a:defRPr/>
            </a:lvl1pPr>
          </a:lstStyle>
          <a:p>
            <a:fld id="{22E3EFF5-B15E-4D8D-AA8F-CE6102FBA206}" type="slidenum">
              <a:rPr lang="en-US" altLang="en-US"/>
              <a:pPr/>
              <a:t>‹#›</a:t>
            </a:fld>
            <a:endParaRPr lang="en-US" altLang="en-US"/>
          </a:p>
        </p:txBody>
      </p:sp>
    </p:spTree>
    <p:extLst>
      <p:ext uri="{BB962C8B-B14F-4D97-AF65-F5344CB8AC3E}">
        <p14:creationId xmlns:p14="http://schemas.microsoft.com/office/powerpoint/2010/main" val="254970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7" name="Rectangle 6"/>
          <p:cNvSpPr>
            <a:spLocks noGrp="1" noChangeArrowheads="1"/>
          </p:cNvSpPr>
          <p:nvPr>
            <p:ph type="sldNum" sz="quarter" idx="12"/>
          </p:nvPr>
        </p:nvSpPr>
        <p:spPr>
          <a:ln/>
        </p:spPr>
        <p:txBody>
          <a:bodyPr/>
          <a:lstStyle>
            <a:lvl1pPr>
              <a:defRPr/>
            </a:lvl1pPr>
          </a:lstStyle>
          <a:p>
            <a:fld id="{55A07E69-3ABC-44E0-AB79-59D91DE29881}" type="slidenum">
              <a:rPr lang="en-US" altLang="en-US"/>
              <a:pPr/>
              <a:t>‹#›</a:t>
            </a:fld>
            <a:endParaRPr lang="en-US" altLang="en-US"/>
          </a:p>
        </p:txBody>
      </p:sp>
    </p:spTree>
    <p:extLst>
      <p:ext uri="{BB962C8B-B14F-4D97-AF65-F5344CB8AC3E}">
        <p14:creationId xmlns:p14="http://schemas.microsoft.com/office/powerpoint/2010/main" val="258985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9" name="Rectangle 6"/>
          <p:cNvSpPr>
            <a:spLocks noGrp="1" noChangeArrowheads="1"/>
          </p:cNvSpPr>
          <p:nvPr>
            <p:ph type="sldNum" sz="quarter" idx="12"/>
          </p:nvPr>
        </p:nvSpPr>
        <p:spPr>
          <a:ln/>
        </p:spPr>
        <p:txBody>
          <a:bodyPr/>
          <a:lstStyle>
            <a:lvl1pPr>
              <a:defRPr/>
            </a:lvl1pPr>
          </a:lstStyle>
          <a:p>
            <a:fld id="{857CD230-29C0-405A-AB0B-5265A40F66F7}" type="slidenum">
              <a:rPr lang="en-US" altLang="en-US"/>
              <a:pPr/>
              <a:t>‹#›</a:t>
            </a:fld>
            <a:endParaRPr lang="en-US" altLang="en-US"/>
          </a:p>
        </p:txBody>
      </p:sp>
    </p:spTree>
    <p:extLst>
      <p:ext uri="{BB962C8B-B14F-4D97-AF65-F5344CB8AC3E}">
        <p14:creationId xmlns:p14="http://schemas.microsoft.com/office/powerpoint/2010/main" val="4831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5" name="Rectangle 6"/>
          <p:cNvSpPr>
            <a:spLocks noGrp="1" noChangeArrowheads="1"/>
          </p:cNvSpPr>
          <p:nvPr>
            <p:ph type="sldNum" sz="quarter" idx="12"/>
          </p:nvPr>
        </p:nvSpPr>
        <p:spPr>
          <a:ln/>
        </p:spPr>
        <p:txBody>
          <a:bodyPr/>
          <a:lstStyle>
            <a:lvl1pPr>
              <a:defRPr/>
            </a:lvl1pPr>
          </a:lstStyle>
          <a:p>
            <a:fld id="{046F308D-9CBC-492B-8B13-12F7D29B3BAF}" type="slidenum">
              <a:rPr lang="en-US" altLang="en-US"/>
              <a:pPr/>
              <a:t>‹#›</a:t>
            </a:fld>
            <a:endParaRPr lang="en-US" altLang="en-US"/>
          </a:p>
        </p:txBody>
      </p:sp>
    </p:spTree>
    <p:extLst>
      <p:ext uri="{BB962C8B-B14F-4D97-AF65-F5344CB8AC3E}">
        <p14:creationId xmlns:p14="http://schemas.microsoft.com/office/powerpoint/2010/main" val="55329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4" name="Rectangle 6"/>
          <p:cNvSpPr>
            <a:spLocks noGrp="1" noChangeArrowheads="1"/>
          </p:cNvSpPr>
          <p:nvPr>
            <p:ph type="sldNum" sz="quarter" idx="12"/>
          </p:nvPr>
        </p:nvSpPr>
        <p:spPr>
          <a:ln/>
        </p:spPr>
        <p:txBody>
          <a:bodyPr/>
          <a:lstStyle>
            <a:lvl1pPr>
              <a:defRPr/>
            </a:lvl1pPr>
          </a:lstStyle>
          <a:p>
            <a:fld id="{BE1F41E1-075B-4121-835E-5270C75D3679}" type="slidenum">
              <a:rPr lang="en-US" altLang="en-US"/>
              <a:pPr/>
              <a:t>‹#›</a:t>
            </a:fld>
            <a:endParaRPr lang="en-US" altLang="en-US"/>
          </a:p>
        </p:txBody>
      </p:sp>
    </p:spTree>
    <p:extLst>
      <p:ext uri="{BB962C8B-B14F-4D97-AF65-F5344CB8AC3E}">
        <p14:creationId xmlns:p14="http://schemas.microsoft.com/office/powerpoint/2010/main" val="392332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7" name="Rectangle 6"/>
          <p:cNvSpPr>
            <a:spLocks noGrp="1" noChangeArrowheads="1"/>
          </p:cNvSpPr>
          <p:nvPr>
            <p:ph type="sldNum" sz="quarter" idx="12"/>
          </p:nvPr>
        </p:nvSpPr>
        <p:spPr>
          <a:ln/>
        </p:spPr>
        <p:txBody>
          <a:bodyPr/>
          <a:lstStyle>
            <a:lvl1pPr>
              <a:defRPr/>
            </a:lvl1pPr>
          </a:lstStyle>
          <a:p>
            <a:fld id="{B3C90B56-FD58-4907-A6F3-A9B8D47B7B4B}" type="slidenum">
              <a:rPr lang="en-US" altLang="en-US"/>
              <a:pPr/>
              <a:t>‹#›</a:t>
            </a:fld>
            <a:endParaRPr lang="en-US" altLang="en-US"/>
          </a:p>
        </p:txBody>
      </p:sp>
    </p:spTree>
    <p:extLst>
      <p:ext uri="{BB962C8B-B14F-4D97-AF65-F5344CB8AC3E}">
        <p14:creationId xmlns:p14="http://schemas.microsoft.com/office/powerpoint/2010/main" val="284955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PPT-</a:t>
            </a:r>
          </a:p>
        </p:txBody>
      </p:sp>
      <p:sp>
        <p:nvSpPr>
          <p:cNvPr id="7" name="Rectangle 6"/>
          <p:cNvSpPr>
            <a:spLocks noGrp="1" noChangeArrowheads="1"/>
          </p:cNvSpPr>
          <p:nvPr>
            <p:ph type="sldNum" sz="quarter" idx="12"/>
          </p:nvPr>
        </p:nvSpPr>
        <p:spPr>
          <a:ln/>
        </p:spPr>
        <p:txBody>
          <a:bodyPr/>
          <a:lstStyle>
            <a:lvl1pPr>
              <a:defRPr/>
            </a:lvl1pPr>
          </a:lstStyle>
          <a:p>
            <a:fld id="{5179849A-2120-495E-943D-6376F3FA628A}" type="slidenum">
              <a:rPr lang="en-US" altLang="en-US"/>
              <a:pPr/>
              <a:t>‹#›</a:t>
            </a:fld>
            <a:endParaRPr lang="en-US" altLang="en-US"/>
          </a:p>
        </p:txBody>
      </p:sp>
    </p:spTree>
    <p:extLst>
      <p:ext uri="{BB962C8B-B14F-4D97-AF65-F5344CB8AC3E}">
        <p14:creationId xmlns:p14="http://schemas.microsoft.com/office/powerpoint/2010/main" val="158226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PPT-</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4FCEA1-5736-4A48-9B26-48569E0BBE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5"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24.png"/></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hyperlink" Target="https://www.facebook.com/BWCPATHS" TargetMode="External"/><Relationship Id="rId4" Type="http://schemas.openxmlformats.org/officeDocument/2006/relationships/image" Target="../media/image6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07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3078" name="Title 15"/>
          <p:cNvSpPr>
            <a:spLocks noGrp="1"/>
          </p:cNvSpPr>
          <p:nvPr>
            <p:ph type="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Confined Space Safety</a:t>
            </a:r>
          </a:p>
        </p:txBody>
      </p:sp>
      <p:pic>
        <p:nvPicPr>
          <p:cNvPr id="3079" name="Picture 10" descr="Confined Space Sign-Yellow&amp;Black.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57338"/>
            <a:ext cx="2425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1"/>
          <p:cNvSpPr txBox="1">
            <a:spLocks noChangeArrowheads="1"/>
          </p:cNvSpPr>
          <p:nvPr/>
        </p:nvSpPr>
        <p:spPr bwMode="auto">
          <a:xfrm>
            <a:off x="1676400" y="11430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Verdana" panose="020B0604030504040204" pitchFamily="34" charset="0"/>
              </a:rPr>
              <a:t>29 CFR 1926.1200</a:t>
            </a:r>
          </a:p>
          <a:p>
            <a:pPr algn="ctr" eaLnBrk="1" hangingPunct="1">
              <a:spcBef>
                <a:spcPct val="0"/>
              </a:spcBef>
              <a:buFontTx/>
              <a:buNone/>
            </a:pPr>
            <a:r>
              <a:rPr lang="en-US" altLang="en-US" sz="2400">
                <a:latin typeface="Verdana" panose="020B0604030504040204" pitchFamily="34" charset="0"/>
              </a:rPr>
              <a:t>For Construction</a:t>
            </a:r>
          </a:p>
        </p:txBody>
      </p:sp>
      <p:sp>
        <p:nvSpPr>
          <p:cNvPr id="11" name="Rectangle 10"/>
          <p:cNvSpPr/>
          <p:nvPr/>
        </p:nvSpPr>
        <p:spPr>
          <a:xfrm>
            <a:off x="6324600" y="914400"/>
            <a:ext cx="2667000" cy="577850"/>
          </a:xfrm>
          <a:prstGeom prst="rect">
            <a:avLst/>
          </a:prstGeom>
        </p:spPr>
        <p:txBody>
          <a:bodyPr>
            <a:spAutoFit/>
          </a:bodyPr>
          <a:lstStyle/>
          <a:p>
            <a:pPr algn="ctr">
              <a:defRPr/>
            </a:pPr>
            <a:r>
              <a:rPr lang="en-US" sz="1050" i="1" dirty="0">
                <a:latin typeface="Verdana" pitchFamily="34" charset="0"/>
              </a:rPr>
              <a:t>Bureau of  Workers’ Comp     </a:t>
            </a:r>
          </a:p>
          <a:p>
            <a:pPr algn="ctr">
              <a:defRPr/>
            </a:pPr>
            <a:r>
              <a:rPr lang="en-US" sz="1050" i="1" dirty="0">
                <a:latin typeface="Verdana" pitchFamily="34" charset="0"/>
              </a:rPr>
              <a:t>PA Training for Health &amp; Safety </a:t>
            </a:r>
          </a:p>
          <a:p>
            <a:pPr algn="ctr">
              <a:defRPr/>
            </a:pPr>
            <a:r>
              <a:rPr lang="en-US" sz="1050" i="1" dirty="0">
                <a:latin typeface="Verdana" pitchFamily="34" charset="0"/>
              </a:rPr>
              <a:t>(PATHS)</a:t>
            </a:r>
          </a:p>
        </p:txBody>
      </p:sp>
      <p:pic>
        <p:nvPicPr>
          <p:cNvPr id="3082" name="Picture 13" descr="C:\Users\stlane\Pictures\x conf space construction\6b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09867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C:\Users\stlane\Pictures\x conf space construction\6d AHRC-UAC-140-2008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425825"/>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2293"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1229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Characteristics Include</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3320" name="Rectangle 7"/>
          <p:cNvSpPr>
            <a:spLocks noChangeArrowheads="1"/>
          </p:cNvSpPr>
          <p:nvPr/>
        </p:nvSpPr>
        <p:spPr bwMode="auto">
          <a:xfrm>
            <a:off x="609600" y="17526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Most confined spaces are not designed to   </a:t>
            </a:r>
            <a:br>
              <a:rPr lang="en-US" altLang="en-US" sz="2400">
                <a:latin typeface="Verdana" panose="020B0604030504040204" pitchFamily="34" charset="0"/>
              </a:rPr>
            </a:br>
            <a:r>
              <a:rPr lang="en-US" altLang="en-US" sz="2400">
                <a:latin typeface="Verdana" panose="020B0604030504040204" pitchFamily="34" charset="0"/>
              </a:rPr>
              <a:t> enter and work in on a regular basis.</a:t>
            </a:r>
          </a:p>
          <a:p>
            <a:pPr eaLnBrk="1" hangingPunct="1">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Designed to store a product.</a:t>
            </a:r>
          </a:p>
          <a:p>
            <a:pPr eaLnBrk="1" hangingPunct="1">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Enclose materials or processes.</a:t>
            </a:r>
          </a:p>
          <a:p>
            <a:pPr eaLnBrk="1" hangingPunct="1">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Transport products or substances.</a:t>
            </a:r>
          </a:p>
          <a:p>
            <a:pPr eaLnBrk="1" hangingPunct="1">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Occasional worker entry for inspection, repair,   </a:t>
            </a:r>
            <a:br>
              <a:rPr lang="en-US" altLang="en-US" sz="2400">
                <a:latin typeface="Verdana" panose="020B0604030504040204" pitchFamily="34" charset="0"/>
              </a:rPr>
            </a:br>
            <a:r>
              <a:rPr lang="en-US" altLang="en-US" sz="2400">
                <a:latin typeface="Verdana" panose="020B0604030504040204" pitchFamily="34" charset="0"/>
              </a:rPr>
              <a:t> cleanup, maintenance, etc.</a:t>
            </a:r>
          </a:p>
        </p:txBody>
      </p:sp>
      <p:sp>
        <p:nvSpPr>
          <p:cNvPr id="12297" name="TextBox 10"/>
          <p:cNvSpPr txBox="1">
            <a:spLocks noChangeArrowheads="1"/>
          </p:cNvSpPr>
          <p:nvPr/>
        </p:nvSpPr>
        <p:spPr bwMode="auto">
          <a:xfrm>
            <a:off x="457200" y="12192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Not Designed for Continuous Worker Occupancy: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Effect transition="in" filter="dissolve">
                                      <p:cBhvr>
                                        <p:cTn id="7" dur="500"/>
                                        <p:tgtEl>
                                          <p:spTgt spid="133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20">
                                            <p:txEl>
                                              <p:pRg st="2" end="2"/>
                                            </p:txEl>
                                          </p:spTgt>
                                        </p:tgtEl>
                                        <p:attrNameLst>
                                          <p:attrName>style.visibility</p:attrName>
                                        </p:attrNameLst>
                                      </p:cBhvr>
                                      <p:to>
                                        <p:strVal val="visible"/>
                                      </p:to>
                                    </p:set>
                                    <p:animEffect transition="in" filter="dissolve">
                                      <p:cBhvr>
                                        <p:cTn id="12" dur="500"/>
                                        <p:tgtEl>
                                          <p:spTgt spid="133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20">
                                            <p:txEl>
                                              <p:pRg st="4" end="4"/>
                                            </p:txEl>
                                          </p:spTgt>
                                        </p:tgtEl>
                                        <p:attrNameLst>
                                          <p:attrName>style.visibility</p:attrName>
                                        </p:attrNameLst>
                                      </p:cBhvr>
                                      <p:to>
                                        <p:strVal val="visible"/>
                                      </p:to>
                                    </p:set>
                                    <p:animEffect transition="in" filter="dissolve">
                                      <p:cBhvr>
                                        <p:cTn id="17" dur="500"/>
                                        <p:tgtEl>
                                          <p:spTgt spid="1332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20">
                                            <p:txEl>
                                              <p:pRg st="6" end="6"/>
                                            </p:txEl>
                                          </p:spTgt>
                                        </p:tgtEl>
                                        <p:attrNameLst>
                                          <p:attrName>style.visibility</p:attrName>
                                        </p:attrNameLst>
                                      </p:cBhvr>
                                      <p:to>
                                        <p:strVal val="visible"/>
                                      </p:to>
                                    </p:set>
                                    <p:animEffect transition="in" filter="dissolve">
                                      <p:cBhvr>
                                        <p:cTn id="22" dur="500"/>
                                        <p:tgtEl>
                                          <p:spTgt spid="1332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320">
                                            <p:txEl>
                                              <p:pRg st="8" end="8"/>
                                            </p:txEl>
                                          </p:spTgt>
                                        </p:tgtEl>
                                        <p:attrNameLst>
                                          <p:attrName>style.visibility</p:attrName>
                                        </p:attrNameLst>
                                      </p:cBhvr>
                                      <p:to>
                                        <p:strVal val="visible"/>
                                      </p:to>
                                    </p:set>
                                    <p:animEffect transition="in" filter="dissolve">
                                      <p:cBhvr>
                                        <p:cTn id="27" dur="500"/>
                                        <p:tgtEl>
                                          <p:spTgt spid="133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3317"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1331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Hazards</a:t>
            </a:r>
          </a:p>
        </p:txBody>
      </p:sp>
      <p:sp>
        <p:nvSpPr>
          <p:cNvPr id="13320" name="Rectangle 7"/>
          <p:cNvSpPr>
            <a:spLocks noChangeArrowheads="1"/>
          </p:cNvSpPr>
          <p:nvPr/>
        </p:nvSpPr>
        <p:spPr bwMode="auto">
          <a:xfrm>
            <a:off x="609600" y="1219200"/>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SzPct val="150000"/>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Physical hazard</a:t>
            </a:r>
            <a:r>
              <a:rPr lang="en-US" altLang="en-US" sz="2400">
                <a:latin typeface="Verdana" panose="020B0604030504040204" pitchFamily="34" charset="0"/>
                <a:ea typeface="Verdana" panose="020B0604030504040204" pitchFamily="34" charset="0"/>
                <a:cs typeface="Verdana" panose="020B0604030504040204" pitchFamily="34" charset="0"/>
              </a:rPr>
              <a:t>: an existing or potential hazard that can cause death or serious physical damage. </a:t>
            </a:r>
          </a:p>
          <a:p>
            <a:pPr eaLnBrk="1" hangingPunct="1">
              <a:spcBef>
                <a:spcPct val="0"/>
              </a:spcBef>
              <a:buClr>
                <a:schemeClr val="tx1"/>
              </a:buClr>
              <a:buSzPct val="150000"/>
              <a:buFont typeface="Wingdings" panose="05000000000000000000" pitchFamily="2" charset="2"/>
              <a:buChar char="§"/>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Clr>
                <a:schemeClr val="tx1"/>
              </a:buClr>
              <a:buSzPct val="150000"/>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Limited or restricted means for entry or exit: </a:t>
            </a:r>
            <a:r>
              <a:rPr lang="en-US" altLang="en-US" sz="2400">
                <a:latin typeface="Verdana" panose="020B0604030504040204" pitchFamily="34" charset="0"/>
                <a:ea typeface="Verdana" panose="020B0604030504040204" pitchFamily="34" charset="0"/>
                <a:cs typeface="Verdana" panose="020B0604030504040204" pitchFamily="34" charset="0"/>
              </a:rPr>
              <a:t>a condition that has a potential to impede an employee’s movement into or out of a confined space (e.g. trip hazards, slippery floors, poor illumination, etc.).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038600"/>
            <a:ext cx="24384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Effect transition="in" filter="dissolve">
                                      <p:cBhvr>
                                        <p:cTn id="7" dur="500"/>
                                        <p:tgtEl>
                                          <p:spTgt spid="133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20">
                                            <p:txEl>
                                              <p:pRg st="2" end="2"/>
                                            </p:txEl>
                                          </p:spTgt>
                                        </p:tgtEl>
                                        <p:attrNameLst>
                                          <p:attrName>style.visibility</p:attrName>
                                        </p:attrNameLst>
                                      </p:cBhvr>
                                      <p:to>
                                        <p:strVal val="visible"/>
                                      </p:to>
                                    </p:set>
                                    <p:animEffect transition="in" filter="dissolve">
                                      <p:cBhvr>
                                        <p:cTn id="12" dur="500"/>
                                        <p:tgtEl>
                                          <p:spTgt spid="133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434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1434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Dangerous Combinations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4344" name="Rectangle 7"/>
          <p:cNvSpPr>
            <a:spLocks noChangeArrowheads="1"/>
          </p:cNvSpPr>
          <p:nvPr/>
        </p:nvSpPr>
        <p:spPr bwMode="auto">
          <a:xfrm>
            <a:off x="457200" y="1447800"/>
            <a:ext cx="822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800100" indent="-34290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Presence of all three confined space</a:t>
            </a:r>
            <a:br>
              <a:rPr lang="en-US" altLang="en-US" sz="2400">
                <a:latin typeface="Verdana" panose="020B0604030504040204" pitchFamily="34" charset="0"/>
              </a:rPr>
            </a:br>
            <a:r>
              <a:rPr lang="en-US" altLang="en-US" sz="2400">
                <a:latin typeface="Verdana" panose="020B0604030504040204" pitchFamily="34" charset="0"/>
              </a:rPr>
              <a:t>   characteristics can complicate the situation.</a:t>
            </a:r>
          </a:p>
          <a:p>
            <a:pPr eaLnBrk="1" hangingPunct="1">
              <a:lnSpc>
                <a:spcPct val="90000"/>
              </a:lnSpc>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Working in and around the space.</a:t>
            </a:r>
          </a:p>
          <a:p>
            <a:pPr eaLnBrk="1" hangingPunct="1">
              <a:lnSpc>
                <a:spcPct val="90000"/>
              </a:lnSpc>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Rescue operations during emergencies.</a:t>
            </a:r>
          </a:p>
          <a:p>
            <a:pPr eaLnBrk="1" hangingPunct="1">
              <a:lnSpc>
                <a:spcPct val="90000"/>
              </a:lnSpc>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Worsened conditions due to work activities:</a:t>
            </a:r>
          </a:p>
          <a:p>
            <a:pPr eaLnBrk="1" hangingPunct="1">
              <a:lnSpc>
                <a:spcPct val="90000"/>
              </a:lnSpc>
              <a:spcBef>
                <a:spcPct val="0"/>
              </a:spcBef>
              <a:buClr>
                <a:schemeClr val="tx1"/>
              </a:buClr>
              <a:buSzPct val="150000"/>
              <a:buFontTx/>
              <a:buNone/>
            </a:pPr>
            <a:endParaRPr lang="en-US" altLang="en-US" sz="1200">
              <a:solidFill>
                <a:srgbClr val="0070C0"/>
              </a:solidFill>
              <a:latin typeface="Verdana" panose="020B0604030504040204" pitchFamily="34" charset="0"/>
            </a:endParaRPr>
          </a:p>
          <a:p>
            <a:pPr lvl="1" eaLnBrk="1" hangingPunct="1">
              <a:lnSpc>
                <a:spcPct val="90000"/>
              </a:lnSpc>
              <a:spcBef>
                <a:spcPct val="0"/>
              </a:spcBef>
              <a:buFont typeface="Arial" panose="020B0604020202020204" pitchFamily="34" charset="0"/>
              <a:buChar char="•"/>
            </a:pPr>
            <a:r>
              <a:rPr lang="en-US" altLang="en-US" sz="2400">
                <a:solidFill>
                  <a:srgbClr val="0000FF"/>
                </a:solidFill>
                <a:latin typeface="Verdana" panose="020B0604030504040204" pitchFamily="34" charset="0"/>
              </a:rPr>
              <a:t>Welding and cutting, use of bonding agents.</a:t>
            </a:r>
          </a:p>
          <a:p>
            <a:pPr lvl="1" eaLnBrk="1" hangingPunct="1">
              <a:lnSpc>
                <a:spcPct val="90000"/>
              </a:lnSpc>
              <a:spcBef>
                <a:spcPct val="0"/>
              </a:spcBef>
              <a:buFont typeface="Arial" panose="020B0604020202020204" pitchFamily="34" charset="0"/>
              <a:buChar char="•"/>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Arial" panose="020B0604020202020204" pitchFamily="34" charset="0"/>
              <a:buChar char="•"/>
            </a:pPr>
            <a:r>
              <a:rPr lang="en-US" altLang="en-US" sz="2400">
                <a:solidFill>
                  <a:srgbClr val="0000FF"/>
                </a:solidFill>
                <a:latin typeface="Verdana" panose="020B0604030504040204" pitchFamily="34" charset="0"/>
              </a:rPr>
              <a:t>Cleaning with solvents, use of other chemicals.</a:t>
            </a:r>
          </a:p>
          <a:p>
            <a:pPr lvl="1" eaLnBrk="1" hangingPunct="1">
              <a:lnSpc>
                <a:spcPct val="90000"/>
              </a:lnSpc>
              <a:spcBef>
                <a:spcPct val="0"/>
              </a:spcBef>
              <a:buFont typeface="Arial" panose="020B0604020202020204" pitchFamily="34" charset="0"/>
              <a:buChar char="•"/>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Arial" panose="020B0604020202020204" pitchFamily="34" charset="0"/>
              <a:buChar char="•"/>
            </a:pPr>
            <a:r>
              <a:rPr lang="en-US" altLang="en-US" sz="2400">
                <a:solidFill>
                  <a:srgbClr val="0000FF"/>
                </a:solidFill>
                <a:latin typeface="Verdana" panose="020B0604030504040204" pitchFamily="34" charset="0"/>
              </a:rPr>
              <a:t>Use of gas-powered equipment.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5365"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1536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PRCS</a:t>
            </a:r>
          </a:p>
        </p:txBody>
      </p:sp>
      <p:sp>
        <p:nvSpPr>
          <p:cNvPr id="10" name="Content Placeholder 12"/>
          <p:cNvSpPr txBox="1">
            <a:spLocks/>
          </p:cNvSpPr>
          <p:nvPr/>
        </p:nvSpPr>
        <p:spPr bwMode="auto">
          <a:xfrm>
            <a:off x="457200" y="17526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AutoNum type="arabicPeriod"/>
            </a:pPr>
            <a:r>
              <a:rPr lang="en-US" altLang="en-US" sz="2400">
                <a:latin typeface="Verdana" panose="020B0604030504040204" pitchFamily="34" charset="0"/>
              </a:rPr>
              <a:t>Contains or has a potential to contain a hazardous atmosphere.</a:t>
            </a:r>
          </a:p>
          <a:p>
            <a:pPr eaLnBrk="1" hangingPunct="1">
              <a:lnSpc>
                <a:spcPct val="90000"/>
              </a:lnSpc>
              <a:spcBef>
                <a:spcPct val="0"/>
              </a:spcBef>
              <a:buFontTx/>
              <a:buNone/>
            </a:pPr>
            <a:endParaRPr lang="en-US" altLang="en-US" sz="800"/>
          </a:p>
          <a:p>
            <a:pPr eaLnBrk="1" hangingPunct="1">
              <a:lnSpc>
                <a:spcPct val="90000"/>
              </a:lnSpc>
              <a:spcBef>
                <a:spcPct val="0"/>
              </a:spcBef>
              <a:buFontTx/>
              <a:buAutoNum type="arabicPeriod" startAt="2"/>
            </a:pPr>
            <a:r>
              <a:rPr lang="en-US" altLang="en-US" sz="2400">
                <a:latin typeface="Verdana" panose="020B0604030504040204" pitchFamily="34" charset="0"/>
              </a:rPr>
              <a:t>Contains a material that has the potential for   </a:t>
            </a:r>
            <a:br>
              <a:rPr lang="en-US" altLang="en-US" sz="2400">
                <a:latin typeface="Verdana" panose="020B0604030504040204" pitchFamily="34" charset="0"/>
              </a:rPr>
            </a:br>
            <a:r>
              <a:rPr lang="en-US" altLang="en-US" sz="2400">
                <a:latin typeface="Verdana" panose="020B0604030504040204" pitchFamily="34" charset="0"/>
              </a:rPr>
              <a:t>engulfing an entrant.</a:t>
            </a:r>
          </a:p>
          <a:p>
            <a:pPr eaLnBrk="1" hangingPunct="1">
              <a:lnSpc>
                <a:spcPct val="90000"/>
              </a:lnSpc>
              <a:spcBef>
                <a:spcPct val="0"/>
              </a:spcBef>
              <a:buFontTx/>
              <a:buNone/>
            </a:pPr>
            <a:endParaRPr lang="en-US" altLang="en-US" sz="800">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3. Has an internal configuration such that an entrant could be trapped or asphyxiated by inwardly converging walls or by a floor which slopes downward and tapers to a smaller cross-section.</a:t>
            </a:r>
          </a:p>
          <a:p>
            <a:pPr eaLnBrk="1" hangingPunct="1">
              <a:lnSpc>
                <a:spcPct val="90000"/>
              </a:lnSpc>
              <a:spcBef>
                <a:spcPct val="0"/>
              </a:spcBef>
              <a:buFontTx/>
              <a:buNone/>
            </a:pPr>
            <a:endParaRPr lang="en-US" altLang="en-US" sz="800">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4. Contains any other recognized serious safety or health hazard.</a:t>
            </a:r>
          </a:p>
        </p:txBody>
      </p:sp>
      <p:sp>
        <p:nvSpPr>
          <p:cNvPr id="15368" name="TextBox 7"/>
          <p:cNvSpPr txBox="1">
            <a:spLocks noChangeArrowheads="1"/>
          </p:cNvSpPr>
          <p:nvPr/>
        </p:nvSpPr>
        <p:spPr bwMode="auto">
          <a:xfrm>
            <a:off x="1524000" y="11430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Verdana" panose="020B0604030504040204" pitchFamily="34" charset="0"/>
              </a:rPr>
              <a:t>Permit-Required Confined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a:t>
            </a:r>
          </a:p>
        </p:txBody>
      </p:sp>
      <p:sp>
        <p:nvSpPr>
          <p:cNvPr id="16389"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16390"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Categorizing Work Space</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16392" name="Rectangle 3"/>
          <p:cNvSpPr>
            <a:spLocks noChangeArrowheads="1"/>
          </p:cNvSpPr>
          <p:nvPr/>
        </p:nvSpPr>
        <p:spPr bwMode="auto">
          <a:xfrm>
            <a:off x="317500" y="1066800"/>
            <a:ext cx="4483100" cy="12192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393" name="Rectangle 4"/>
          <p:cNvSpPr>
            <a:spLocks noChangeArrowheads="1"/>
          </p:cNvSpPr>
          <p:nvPr/>
        </p:nvSpPr>
        <p:spPr bwMode="auto">
          <a:xfrm>
            <a:off x="331788" y="1066800"/>
            <a:ext cx="43370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chemeClr val="tx2"/>
                </a:solidFill>
              </a:rPr>
              <a:t>* </a:t>
            </a:r>
            <a:r>
              <a:rPr lang="en-US" altLang="en-US" sz="1800" b="1"/>
              <a:t>Space large enough to enter &amp;;</a:t>
            </a:r>
          </a:p>
          <a:p>
            <a:pPr>
              <a:spcBef>
                <a:spcPct val="0"/>
              </a:spcBef>
              <a:buFontTx/>
              <a:buNone/>
            </a:pPr>
            <a:r>
              <a:rPr lang="en-US" altLang="en-US" sz="1800" b="1"/>
              <a:t>* Limited or Restricted entry or exit &amp;;</a:t>
            </a:r>
          </a:p>
          <a:p>
            <a:pPr>
              <a:spcBef>
                <a:spcPct val="0"/>
              </a:spcBef>
              <a:buFontTx/>
              <a:buNone/>
            </a:pPr>
            <a:r>
              <a:rPr lang="en-US" altLang="en-US" sz="1800" b="1"/>
              <a:t>* Not designed for continuous worker</a:t>
            </a:r>
          </a:p>
          <a:p>
            <a:pPr>
              <a:spcBef>
                <a:spcPct val="0"/>
              </a:spcBef>
              <a:buFontTx/>
              <a:buNone/>
            </a:pPr>
            <a:r>
              <a:rPr lang="en-US" altLang="en-US" sz="1800" b="1"/>
              <a:t>   occupancy.</a:t>
            </a:r>
          </a:p>
        </p:txBody>
      </p:sp>
      <p:sp>
        <p:nvSpPr>
          <p:cNvPr id="16394" name="Rectangle 5"/>
          <p:cNvSpPr>
            <a:spLocks noChangeArrowheads="1"/>
          </p:cNvSpPr>
          <p:nvPr/>
        </p:nvSpPr>
        <p:spPr bwMode="auto">
          <a:xfrm>
            <a:off x="4965700" y="1433513"/>
            <a:ext cx="698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erdana" panose="020B0604030504040204" pitchFamily="34" charset="0"/>
              </a:rPr>
              <a:t>NO</a:t>
            </a:r>
          </a:p>
        </p:txBody>
      </p:sp>
      <p:sp>
        <p:nvSpPr>
          <p:cNvPr id="16395" name="Line 6"/>
          <p:cNvSpPr>
            <a:spLocks noChangeShapeType="1"/>
          </p:cNvSpPr>
          <p:nvPr/>
        </p:nvSpPr>
        <p:spPr bwMode="auto">
          <a:xfrm>
            <a:off x="4813300" y="1981200"/>
            <a:ext cx="97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6" name="Rectangle 7"/>
          <p:cNvSpPr>
            <a:spLocks noChangeArrowheads="1"/>
          </p:cNvSpPr>
          <p:nvPr/>
        </p:nvSpPr>
        <p:spPr bwMode="auto">
          <a:xfrm>
            <a:off x="5788025" y="1736725"/>
            <a:ext cx="279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397" name="Rectangle 8"/>
          <p:cNvSpPr>
            <a:spLocks noChangeArrowheads="1"/>
          </p:cNvSpPr>
          <p:nvPr/>
        </p:nvSpPr>
        <p:spPr bwMode="auto">
          <a:xfrm>
            <a:off x="5818188" y="1752600"/>
            <a:ext cx="2806700" cy="444500"/>
          </a:xfrm>
          <a:prstGeom prst="rect">
            <a:avLst/>
          </a:prstGeom>
          <a:solidFill>
            <a:schemeClr val="accent1"/>
          </a:solidFill>
          <a:ln w="12700">
            <a:solidFill>
              <a:schemeClr val="tx1"/>
            </a:solidFill>
            <a:miter lim="800000"/>
            <a:headEnd/>
            <a:tailEnd/>
          </a:ln>
        </p:spPr>
        <p:txBody>
          <a:bodyPr wrap="none" lIns="90488" tIns="44450" rIns="90488" bIns="44450"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t>Not  a confined Space</a:t>
            </a:r>
          </a:p>
        </p:txBody>
      </p:sp>
      <p:sp>
        <p:nvSpPr>
          <p:cNvPr id="16398" name="Rectangle 9"/>
          <p:cNvSpPr>
            <a:spLocks noChangeArrowheads="1"/>
          </p:cNvSpPr>
          <p:nvPr/>
        </p:nvSpPr>
        <p:spPr bwMode="auto">
          <a:xfrm>
            <a:off x="304800" y="3733800"/>
            <a:ext cx="1676400" cy="20574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399" name="Rectangle 10"/>
          <p:cNvSpPr>
            <a:spLocks noChangeArrowheads="1"/>
          </p:cNvSpPr>
          <p:nvPr/>
        </p:nvSpPr>
        <p:spPr bwMode="auto">
          <a:xfrm>
            <a:off x="7404100" y="3581400"/>
            <a:ext cx="1587500" cy="21336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400" name="Rectangle 11"/>
          <p:cNvSpPr>
            <a:spLocks noChangeArrowheads="1"/>
          </p:cNvSpPr>
          <p:nvPr/>
        </p:nvSpPr>
        <p:spPr bwMode="auto">
          <a:xfrm>
            <a:off x="3829050" y="2825750"/>
            <a:ext cx="2197100" cy="3683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401" name="Rectangle 12"/>
          <p:cNvSpPr>
            <a:spLocks noChangeArrowheads="1"/>
          </p:cNvSpPr>
          <p:nvPr/>
        </p:nvSpPr>
        <p:spPr bwMode="auto">
          <a:xfrm>
            <a:off x="3600450" y="3587750"/>
            <a:ext cx="2730500" cy="3683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402" name="Rectangle 13"/>
          <p:cNvSpPr>
            <a:spLocks noChangeArrowheads="1"/>
          </p:cNvSpPr>
          <p:nvPr/>
        </p:nvSpPr>
        <p:spPr bwMode="auto">
          <a:xfrm>
            <a:off x="3600450" y="4273550"/>
            <a:ext cx="2730500" cy="3683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403" name="Rectangle 14"/>
          <p:cNvSpPr>
            <a:spLocks noChangeArrowheads="1"/>
          </p:cNvSpPr>
          <p:nvPr/>
        </p:nvSpPr>
        <p:spPr bwMode="auto">
          <a:xfrm>
            <a:off x="3600450" y="4959350"/>
            <a:ext cx="2730500" cy="3683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
        <p:nvSpPr>
          <p:cNvPr id="16404" name="Rectangle 15"/>
          <p:cNvSpPr>
            <a:spLocks noChangeArrowheads="1"/>
          </p:cNvSpPr>
          <p:nvPr/>
        </p:nvSpPr>
        <p:spPr bwMode="auto">
          <a:xfrm>
            <a:off x="3600450" y="5645150"/>
            <a:ext cx="2730500" cy="6731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Any other recognized</a:t>
            </a:r>
          </a:p>
          <a:p>
            <a:pPr>
              <a:spcBef>
                <a:spcPct val="0"/>
              </a:spcBef>
              <a:buFontTx/>
              <a:buNone/>
            </a:pPr>
            <a:r>
              <a:rPr lang="en-US" altLang="en-US" sz="1800" b="1"/>
              <a:t>      serious hazard</a:t>
            </a:r>
            <a:endParaRPr lang="en-US" altLang="en-US" sz="1800"/>
          </a:p>
        </p:txBody>
      </p:sp>
      <p:sp>
        <p:nvSpPr>
          <p:cNvPr id="16405" name="Line 16"/>
          <p:cNvSpPr>
            <a:spLocks noChangeShapeType="1"/>
          </p:cNvSpPr>
          <p:nvPr/>
        </p:nvSpPr>
        <p:spPr bwMode="auto">
          <a:xfrm flipH="1">
            <a:off x="1925638" y="3048000"/>
            <a:ext cx="1917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6" name="Rectangle 18"/>
          <p:cNvSpPr>
            <a:spLocks noChangeArrowheads="1"/>
          </p:cNvSpPr>
          <p:nvPr/>
        </p:nvSpPr>
        <p:spPr bwMode="auto">
          <a:xfrm>
            <a:off x="2374900" y="2652713"/>
            <a:ext cx="828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erdana" panose="020B0604030504040204" pitchFamily="34" charset="0"/>
              </a:rPr>
              <a:t>YES</a:t>
            </a:r>
          </a:p>
        </p:txBody>
      </p:sp>
      <p:sp>
        <p:nvSpPr>
          <p:cNvPr id="16407" name="Rectangle 19"/>
          <p:cNvSpPr>
            <a:spLocks noChangeArrowheads="1"/>
          </p:cNvSpPr>
          <p:nvPr/>
        </p:nvSpPr>
        <p:spPr bwMode="auto">
          <a:xfrm>
            <a:off x="3760788" y="2743200"/>
            <a:ext cx="22066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 </a:t>
            </a:r>
            <a:r>
              <a:rPr lang="en-US" altLang="en-US" sz="2000" b="1"/>
              <a:t>Confined Space</a:t>
            </a:r>
          </a:p>
        </p:txBody>
      </p:sp>
      <p:sp>
        <p:nvSpPr>
          <p:cNvPr id="16408" name="Rectangle 20"/>
          <p:cNvSpPr>
            <a:spLocks noChangeArrowheads="1"/>
          </p:cNvSpPr>
          <p:nvPr/>
        </p:nvSpPr>
        <p:spPr bwMode="auto">
          <a:xfrm>
            <a:off x="3670300" y="3582988"/>
            <a:ext cx="2571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t>Hazardous Atmosphere</a:t>
            </a:r>
          </a:p>
        </p:txBody>
      </p:sp>
      <p:sp>
        <p:nvSpPr>
          <p:cNvPr id="16409" name="Rectangle 21"/>
          <p:cNvSpPr>
            <a:spLocks noChangeArrowheads="1"/>
          </p:cNvSpPr>
          <p:nvPr/>
        </p:nvSpPr>
        <p:spPr bwMode="auto">
          <a:xfrm>
            <a:off x="3517900" y="4252913"/>
            <a:ext cx="2908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       Engulfment Hazard</a:t>
            </a:r>
          </a:p>
        </p:txBody>
      </p:sp>
      <p:sp>
        <p:nvSpPr>
          <p:cNvPr id="16410" name="Rectangle 22"/>
          <p:cNvSpPr>
            <a:spLocks noChangeArrowheads="1"/>
          </p:cNvSpPr>
          <p:nvPr/>
        </p:nvSpPr>
        <p:spPr bwMode="auto">
          <a:xfrm>
            <a:off x="3746500" y="4984750"/>
            <a:ext cx="26622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 </a:t>
            </a:r>
            <a:r>
              <a:rPr lang="en-US" altLang="en-US" sz="1800" b="1"/>
              <a:t>Configuration Hazard</a:t>
            </a:r>
          </a:p>
        </p:txBody>
      </p:sp>
      <p:sp>
        <p:nvSpPr>
          <p:cNvPr id="16411" name="Rectangle 24"/>
          <p:cNvSpPr>
            <a:spLocks noChangeArrowheads="1"/>
          </p:cNvSpPr>
          <p:nvPr/>
        </p:nvSpPr>
        <p:spPr bwMode="auto">
          <a:xfrm>
            <a:off x="381000" y="3657600"/>
            <a:ext cx="15525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  </a:t>
            </a:r>
          </a:p>
          <a:p>
            <a:pPr>
              <a:spcBef>
                <a:spcPct val="0"/>
              </a:spcBef>
              <a:buFontTx/>
              <a:buNone/>
            </a:pPr>
            <a:r>
              <a:rPr lang="en-US" altLang="en-US" sz="2400" b="1"/>
              <a:t>  Permit- </a:t>
            </a:r>
          </a:p>
          <a:p>
            <a:pPr>
              <a:spcBef>
                <a:spcPct val="0"/>
              </a:spcBef>
              <a:buFontTx/>
              <a:buNone/>
            </a:pPr>
            <a:r>
              <a:rPr lang="en-US" altLang="en-US" sz="2400" b="1"/>
              <a:t>Required </a:t>
            </a:r>
          </a:p>
          <a:p>
            <a:pPr>
              <a:spcBef>
                <a:spcPct val="0"/>
              </a:spcBef>
              <a:buFontTx/>
              <a:buNone/>
            </a:pPr>
            <a:r>
              <a:rPr lang="en-US" altLang="en-US" sz="2400" b="1"/>
              <a:t>Confined </a:t>
            </a:r>
          </a:p>
          <a:p>
            <a:pPr>
              <a:spcBef>
                <a:spcPct val="0"/>
              </a:spcBef>
              <a:buFontTx/>
              <a:buNone/>
            </a:pPr>
            <a:r>
              <a:rPr lang="en-US" altLang="en-US" sz="2400" b="1"/>
              <a:t>   Space</a:t>
            </a:r>
          </a:p>
        </p:txBody>
      </p:sp>
      <p:sp>
        <p:nvSpPr>
          <p:cNvPr id="16412" name="Rectangle 25"/>
          <p:cNvSpPr>
            <a:spLocks noChangeArrowheads="1"/>
          </p:cNvSpPr>
          <p:nvPr/>
        </p:nvSpPr>
        <p:spPr bwMode="auto">
          <a:xfrm>
            <a:off x="7372350" y="3505200"/>
            <a:ext cx="17716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     </a:t>
            </a:r>
          </a:p>
          <a:p>
            <a:pPr>
              <a:spcBef>
                <a:spcPct val="0"/>
              </a:spcBef>
              <a:buFontTx/>
              <a:buNone/>
            </a:pPr>
            <a:r>
              <a:rPr lang="en-US" altLang="en-US" sz="2400" b="1"/>
              <a:t>    Non-</a:t>
            </a:r>
          </a:p>
          <a:p>
            <a:pPr>
              <a:spcBef>
                <a:spcPct val="0"/>
              </a:spcBef>
              <a:buFontTx/>
              <a:buNone/>
            </a:pPr>
            <a:r>
              <a:rPr lang="en-US" altLang="en-US" sz="2400" b="1"/>
              <a:t>   Permit </a:t>
            </a:r>
          </a:p>
          <a:p>
            <a:pPr>
              <a:spcBef>
                <a:spcPct val="0"/>
              </a:spcBef>
              <a:buFontTx/>
              <a:buNone/>
            </a:pPr>
            <a:r>
              <a:rPr lang="en-US" altLang="en-US" sz="2400" b="1"/>
              <a:t>  Required </a:t>
            </a:r>
          </a:p>
          <a:p>
            <a:pPr>
              <a:spcBef>
                <a:spcPct val="0"/>
              </a:spcBef>
              <a:buFontTx/>
              <a:buNone/>
            </a:pPr>
            <a:r>
              <a:rPr lang="en-US" altLang="en-US" sz="2400" b="1"/>
              <a:t>    Space</a:t>
            </a:r>
          </a:p>
        </p:txBody>
      </p:sp>
      <p:sp>
        <p:nvSpPr>
          <p:cNvPr id="16413" name="Line 26"/>
          <p:cNvSpPr>
            <a:spLocks noChangeShapeType="1"/>
          </p:cNvSpPr>
          <p:nvPr/>
        </p:nvSpPr>
        <p:spPr bwMode="auto">
          <a:xfrm>
            <a:off x="4903788" y="3206750"/>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27"/>
          <p:cNvSpPr>
            <a:spLocks noChangeShapeType="1"/>
          </p:cNvSpPr>
          <p:nvPr/>
        </p:nvSpPr>
        <p:spPr bwMode="auto">
          <a:xfrm flipH="1">
            <a:off x="3221038" y="3810000"/>
            <a:ext cx="393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5" name="Line 28"/>
          <p:cNvSpPr>
            <a:spLocks noChangeShapeType="1"/>
          </p:cNvSpPr>
          <p:nvPr/>
        </p:nvSpPr>
        <p:spPr bwMode="auto">
          <a:xfrm>
            <a:off x="6357938" y="3810000"/>
            <a:ext cx="368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6" name="Line 29"/>
          <p:cNvSpPr>
            <a:spLocks noChangeShapeType="1"/>
          </p:cNvSpPr>
          <p:nvPr/>
        </p:nvSpPr>
        <p:spPr bwMode="auto">
          <a:xfrm>
            <a:off x="6732588" y="3816350"/>
            <a:ext cx="0" cy="2120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30"/>
          <p:cNvSpPr>
            <a:spLocks noChangeShapeType="1"/>
          </p:cNvSpPr>
          <p:nvPr/>
        </p:nvSpPr>
        <p:spPr bwMode="auto">
          <a:xfrm>
            <a:off x="3227388" y="3816350"/>
            <a:ext cx="0" cy="2044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8" name="Line 31"/>
          <p:cNvSpPr>
            <a:spLocks noChangeShapeType="1"/>
          </p:cNvSpPr>
          <p:nvPr/>
        </p:nvSpPr>
        <p:spPr bwMode="auto">
          <a:xfrm flipH="1">
            <a:off x="3221038" y="4419600"/>
            <a:ext cx="393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9" name="Line 32"/>
          <p:cNvSpPr>
            <a:spLocks noChangeShapeType="1"/>
          </p:cNvSpPr>
          <p:nvPr/>
        </p:nvSpPr>
        <p:spPr bwMode="auto">
          <a:xfrm>
            <a:off x="6357938" y="4495800"/>
            <a:ext cx="368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33"/>
          <p:cNvSpPr>
            <a:spLocks noChangeShapeType="1"/>
          </p:cNvSpPr>
          <p:nvPr/>
        </p:nvSpPr>
        <p:spPr bwMode="auto">
          <a:xfrm>
            <a:off x="6357938" y="5181600"/>
            <a:ext cx="368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34"/>
          <p:cNvSpPr>
            <a:spLocks noChangeShapeType="1"/>
          </p:cNvSpPr>
          <p:nvPr/>
        </p:nvSpPr>
        <p:spPr bwMode="auto">
          <a:xfrm flipH="1">
            <a:off x="3221038" y="5181600"/>
            <a:ext cx="393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2" name="Line 35"/>
          <p:cNvSpPr>
            <a:spLocks noChangeShapeType="1"/>
          </p:cNvSpPr>
          <p:nvPr/>
        </p:nvSpPr>
        <p:spPr bwMode="auto">
          <a:xfrm>
            <a:off x="3233738" y="5867400"/>
            <a:ext cx="368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3" name="Line 36"/>
          <p:cNvSpPr>
            <a:spLocks noChangeShapeType="1"/>
          </p:cNvSpPr>
          <p:nvPr/>
        </p:nvSpPr>
        <p:spPr bwMode="auto">
          <a:xfrm flipH="1">
            <a:off x="6345238" y="5943600"/>
            <a:ext cx="393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4" name="Line 37"/>
          <p:cNvSpPr>
            <a:spLocks noChangeShapeType="1"/>
          </p:cNvSpPr>
          <p:nvPr/>
        </p:nvSpPr>
        <p:spPr bwMode="auto">
          <a:xfrm>
            <a:off x="6724650" y="4800600"/>
            <a:ext cx="673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5" name="Line 38"/>
          <p:cNvSpPr>
            <a:spLocks noChangeShapeType="1"/>
          </p:cNvSpPr>
          <p:nvPr/>
        </p:nvSpPr>
        <p:spPr bwMode="auto">
          <a:xfrm flipH="1">
            <a:off x="2001838" y="4800600"/>
            <a:ext cx="1231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6" name="Rectangle 39"/>
          <p:cNvSpPr>
            <a:spLocks noChangeArrowheads="1"/>
          </p:cNvSpPr>
          <p:nvPr/>
        </p:nvSpPr>
        <p:spPr bwMode="auto">
          <a:xfrm>
            <a:off x="2146300" y="4329113"/>
            <a:ext cx="828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erdana" panose="020B0604030504040204" pitchFamily="34" charset="0"/>
              </a:rPr>
              <a:t>YES</a:t>
            </a:r>
          </a:p>
        </p:txBody>
      </p:sp>
      <p:sp>
        <p:nvSpPr>
          <p:cNvPr id="16427" name="Rectangle 40"/>
          <p:cNvSpPr>
            <a:spLocks noChangeArrowheads="1"/>
          </p:cNvSpPr>
          <p:nvPr/>
        </p:nvSpPr>
        <p:spPr bwMode="auto">
          <a:xfrm>
            <a:off x="6794500" y="4329113"/>
            <a:ext cx="698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erdana" panose="020B0604030504040204" pitchFamily="34" charset="0"/>
              </a:rPr>
              <a:t>NO</a:t>
            </a:r>
          </a:p>
        </p:txBody>
      </p:sp>
      <p:sp>
        <p:nvSpPr>
          <p:cNvPr id="16428" name="Rectangle 41"/>
          <p:cNvSpPr>
            <a:spLocks noChangeArrowheads="1"/>
          </p:cNvSpPr>
          <p:nvPr/>
        </p:nvSpPr>
        <p:spPr bwMode="auto">
          <a:xfrm>
            <a:off x="4660900" y="3948113"/>
            <a:ext cx="774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t>Or</a:t>
            </a:r>
          </a:p>
        </p:txBody>
      </p:sp>
      <p:sp>
        <p:nvSpPr>
          <p:cNvPr id="16429" name="Rectangle 42"/>
          <p:cNvSpPr>
            <a:spLocks noChangeArrowheads="1"/>
          </p:cNvSpPr>
          <p:nvPr/>
        </p:nvSpPr>
        <p:spPr bwMode="auto">
          <a:xfrm>
            <a:off x="4660900" y="4649788"/>
            <a:ext cx="774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t>Or</a:t>
            </a:r>
          </a:p>
        </p:txBody>
      </p:sp>
      <p:sp>
        <p:nvSpPr>
          <p:cNvPr id="16430" name="Rectangle 43"/>
          <p:cNvSpPr>
            <a:spLocks noChangeArrowheads="1"/>
          </p:cNvSpPr>
          <p:nvPr/>
        </p:nvSpPr>
        <p:spPr bwMode="auto">
          <a:xfrm>
            <a:off x="4660900" y="5289550"/>
            <a:ext cx="4905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t>Or</a:t>
            </a:r>
          </a:p>
        </p:txBody>
      </p:sp>
      <p:cxnSp>
        <p:nvCxnSpPr>
          <p:cNvPr id="52" name="Straight Connector 51"/>
          <p:cNvCxnSpPr/>
          <p:nvPr/>
        </p:nvCxnSpPr>
        <p:spPr>
          <a:xfrm flipV="1">
            <a:off x="1905000" y="22860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Evaluation</a:t>
            </a: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rPr>
              <a:t>PPT-136-01</a:t>
            </a:r>
          </a:p>
        </p:txBody>
      </p:sp>
      <p:sp>
        <p:nvSpPr>
          <p:cNvPr id="1741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7416" name="Rectangle 7"/>
          <p:cNvSpPr>
            <a:spLocks noChangeArrowheads="1"/>
          </p:cNvSpPr>
          <p:nvPr/>
        </p:nvSpPr>
        <p:spPr bwMode="auto">
          <a:xfrm>
            <a:off x="1371600" y="1524000"/>
            <a:ext cx="59436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Employers are required to evaluate workplaces for permit required confined spaces.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Employees must be informed of the existence of confined spaces through the use of signs, etc.</a:t>
            </a:r>
          </a:p>
          <a:p>
            <a:pPr eaLnBrk="1" hangingPunct="1">
              <a:spcBef>
                <a:spcPct val="0"/>
              </a:spcBef>
              <a:buFontTx/>
              <a:buNone/>
            </a:pPr>
            <a:endParaRPr lang="en-US" altLang="en-US" sz="2400">
              <a:latin typeface="Verdana" panose="020B0604030504040204" pitchFamily="34" charset="0"/>
            </a:endParaRPr>
          </a:p>
          <a:p>
            <a:pPr eaLnBrk="1" hangingPunct="1">
              <a:lnSpc>
                <a:spcPct val="55000"/>
              </a:lnSpc>
              <a:spcBef>
                <a:spcPct val="0"/>
              </a:spcBef>
              <a:buFontTx/>
              <a:buNone/>
            </a:pPr>
            <a:r>
              <a:rPr lang="en-US" altLang="en-US" sz="2400">
                <a:latin typeface="Verdana" panose="020B0604030504040204" pitchFamily="34" charset="0"/>
              </a:rPr>
              <a:t>     </a:t>
            </a:r>
          </a:p>
          <a:p>
            <a:pPr algn="ctr" eaLnBrk="1" hangingPunct="1">
              <a:spcBef>
                <a:spcPct val="0"/>
              </a:spcBef>
              <a:buFontTx/>
              <a:buNone/>
            </a:pPr>
            <a:r>
              <a:rPr lang="en-US" altLang="en-US" sz="2400" b="1">
                <a:solidFill>
                  <a:srgbClr val="FF0000"/>
                </a:solidFill>
                <a:latin typeface="Verdana" panose="020B0604030504040204" pitchFamily="34" charset="0"/>
              </a:rPr>
              <a:t>UNAUTHORIZED ENTRY </a:t>
            </a:r>
          </a:p>
          <a:p>
            <a:pPr algn="ctr" eaLnBrk="1" hangingPunct="1">
              <a:spcBef>
                <a:spcPct val="0"/>
              </a:spcBef>
              <a:buFontTx/>
              <a:buNone/>
            </a:pPr>
            <a:r>
              <a:rPr lang="en-US" altLang="en-US" sz="2400" b="1">
                <a:solidFill>
                  <a:srgbClr val="FF0000"/>
                </a:solidFill>
                <a:latin typeface="Verdana" panose="020B0604030504040204" pitchFamily="34" charset="0"/>
              </a:rPr>
              <a:t>MUST BE PREVENTED</a:t>
            </a:r>
            <a:endParaRPr lang="en-US" altLang="en-US" sz="2400">
              <a:solidFill>
                <a:srgbClr val="FF0000"/>
              </a:solidFill>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Signs</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843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18440" name="Rectangle 8"/>
          <p:cNvSpPr>
            <a:spLocks noChangeArrowheads="1"/>
          </p:cNvSpPr>
          <p:nvPr/>
        </p:nvSpPr>
        <p:spPr bwMode="auto">
          <a:xfrm>
            <a:off x="762000" y="1524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P TypographicSymbols"/>
              <a:buNone/>
            </a:pPr>
            <a:r>
              <a:rPr lang="en-US" altLang="en-US" sz="2400">
                <a:latin typeface="Verdana" panose="020B0604030504040204" pitchFamily="34" charset="0"/>
              </a:rPr>
              <a:t>A sign reading:</a:t>
            </a:r>
          </a:p>
          <a:p>
            <a:pPr algn="ctr" eaLnBrk="1" hangingPunct="1">
              <a:spcBef>
                <a:spcPct val="0"/>
              </a:spcBef>
              <a:buFont typeface="WP TypographicSymbols"/>
              <a:buNone/>
            </a:pPr>
            <a:endParaRPr lang="en-US" altLang="en-US" sz="2400" b="1">
              <a:solidFill>
                <a:srgbClr val="FF0000"/>
              </a:solidFill>
              <a:latin typeface="Verdana" panose="020B0604030504040204" pitchFamily="34" charset="0"/>
            </a:endParaRPr>
          </a:p>
          <a:p>
            <a:pPr algn="ctr" eaLnBrk="1" hangingPunct="1">
              <a:spcBef>
                <a:spcPct val="0"/>
              </a:spcBef>
              <a:buFont typeface="WP TypographicSymbols"/>
              <a:buNone/>
            </a:pPr>
            <a:r>
              <a:rPr lang="en-US" altLang="en-US" sz="2400" b="1">
                <a:solidFill>
                  <a:srgbClr val="FF0000"/>
                </a:solidFill>
                <a:latin typeface="Verdana" panose="020B0604030504040204" pitchFamily="34" charset="0"/>
              </a:rPr>
              <a:t>- DANGER -</a:t>
            </a:r>
          </a:p>
          <a:p>
            <a:pPr algn="ctr" eaLnBrk="1" hangingPunct="1">
              <a:spcBef>
                <a:spcPct val="0"/>
              </a:spcBef>
              <a:buFont typeface="WP TypographicSymbols"/>
              <a:buNone/>
            </a:pPr>
            <a:r>
              <a:rPr lang="en-US" altLang="en-US" sz="2400" b="1">
                <a:solidFill>
                  <a:srgbClr val="FF0000"/>
                </a:solidFill>
                <a:latin typeface="Verdana" panose="020B0604030504040204" pitchFamily="34" charset="0"/>
              </a:rPr>
              <a:t>PERMIT REQUIRED CONFINED SPACE </a:t>
            </a:r>
          </a:p>
          <a:p>
            <a:pPr algn="ctr" eaLnBrk="1" hangingPunct="1">
              <a:spcBef>
                <a:spcPct val="0"/>
              </a:spcBef>
              <a:buFont typeface="WP TypographicSymbols"/>
              <a:buNone/>
            </a:pPr>
            <a:r>
              <a:rPr lang="en-US" altLang="en-US" sz="2400" b="1">
                <a:solidFill>
                  <a:srgbClr val="FF0000"/>
                </a:solidFill>
                <a:latin typeface="Verdana" panose="020B0604030504040204" pitchFamily="34" charset="0"/>
              </a:rPr>
              <a:t>DO NOT ENTER</a:t>
            </a:r>
          </a:p>
          <a:p>
            <a:pPr algn="ctr" eaLnBrk="1" hangingPunct="1">
              <a:spcBef>
                <a:spcPct val="0"/>
              </a:spcBef>
              <a:buFont typeface="WP TypographicSymbols"/>
              <a:buNone/>
            </a:pPr>
            <a:endParaRPr lang="en-US" altLang="en-US" sz="2400">
              <a:latin typeface="Verdana" panose="020B0604030504040204" pitchFamily="34" charset="0"/>
            </a:endParaRPr>
          </a:p>
          <a:p>
            <a:pPr eaLnBrk="1" hangingPunct="1">
              <a:spcBef>
                <a:spcPct val="0"/>
              </a:spcBef>
              <a:buFont typeface="WP TypographicSymbols"/>
              <a:buNone/>
            </a:pPr>
            <a:r>
              <a:rPr lang="en-US" altLang="en-US" sz="2400">
                <a:latin typeface="Verdana" panose="020B0604030504040204" pitchFamily="34" charset="0"/>
              </a:rPr>
              <a:t>or other similar language would satisfy the requirement for a sign.</a:t>
            </a:r>
          </a:p>
        </p:txBody>
      </p:sp>
      <p:pic>
        <p:nvPicPr>
          <p:cNvPr id="18441" name="Picture 9" descr="C:\Documents and Settings\stlane\My Documents\My Pictures\conf sp sign 15.jpg"/>
          <p:cNvPicPr>
            <a:picLocks noChangeAspect="1" noChangeArrowheads="1"/>
          </p:cNvPicPr>
          <p:nvPr/>
        </p:nvPicPr>
        <p:blipFill>
          <a:blip r:embed="rId5">
            <a:extLst>
              <a:ext uri="{28A0092B-C50C-407E-A947-70E740481C1C}">
                <a14:useLocalDpi xmlns:a14="http://schemas.microsoft.com/office/drawing/2010/main" val="0"/>
              </a:ext>
            </a:extLst>
          </a:blip>
          <a:srcRect t="15500" b="14000"/>
          <a:stretch>
            <a:fillRect/>
          </a:stretch>
        </p:blipFill>
        <p:spPr bwMode="auto">
          <a:xfrm>
            <a:off x="5029200" y="2133600"/>
            <a:ext cx="39116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Responsible Personnel</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946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8" name="Content Placeholder 12"/>
          <p:cNvSpPr txBox="1">
            <a:spLocks/>
          </p:cNvSpPr>
          <p:nvPr/>
        </p:nvSpPr>
        <p:spPr bwMode="auto">
          <a:xfrm>
            <a:off x="328613" y="1219200"/>
            <a:ext cx="8485187" cy="4525963"/>
          </a:xfrm>
          <a:prstGeom prst="rect">
            <a:avLst/>
          </a:prstGeom>
          <a:noFill/>
          <a:ln w="9525">
            <a:noFill/>
            <a:miter lim="800000"/>
            <a:headEnd/>
            <a:tailEnd/>
          </a:ln>
        </p:spPr>
        <p:txBody>
          <a:bodyPr/>
          <a:lstStyle/>
          <a:p>
            <a:pPr eaLnBrk="0" hangingPunct="0">
              <a:spcBef>
                <a:spcPct val="20000"/>
              </a:spcBef>
              <a:defRPr/>
            </a:pPr>
            <a:r>
              <a:rPr lang="en-US" sz="2800" kern="0" dirty="0">
                <a:solidFill>
                  <a:srgbClr val="0000FF"/>
                </a:solidFill>
                <a:latin typeface="Verdana" pitchFamily="34" charset="0"/>
              </a:rPr>
              <a:t>Competent Person </a:t>
            </a:r>
            <a:r>
              <a:rPr lang="en-US" sz="2800" kern="0" dirty="0">
                <a:latin typeface="Verdana" pitchFamily="34" charset="0"/>
              </a:rPr>
              <a:t>must identify and predict hazards in surroundings or in the space.</a:t>
            </a:r>
          </a:p>
          <a:p>
            <a:pPr eaLnBrk="0" hangingPunct="0">
              <a:spcBef>
                <a:spcPct val="20000"/>
              </a:spcBef>
              <a:defRPr/>
            </a:pPr>
            <a:endParaRPr lang="en-US" sz="2800" kern="0" dirty="0">
              <a:latin typeface="Verdana" pitchFamily="34" charset="0"/>
            </a:endParaRPr>
          </a:p>
          <a:p>
            <a:pPr eaLnBrk="0" hangingPunct="0">
              <a:spcBef>
                <a:spcPct val="20000"/>
              </a:spcBef>
              <a:defRPr/>
            </a:pPr>
            <a:r>
              <a:rPr lang="en-US" sz="2800" kern="0" dirty="0">
                <a:solidFill>
                  <a:srgbClr val="FF0000"/>
                </a:solidFill>
                <a:latin typeface="Verdana" pitchFamily="34" charset="0"/>
              </a:rPr>
              <a:t>Qualified persons </a:t>
            </a:r>
            <a:r>
              <a:rPr lang="en-US" sz="2800" kern="0" dirty="0">
                <a:latin typeface="Verdana" pitchFamily="34" charset="0"/>
              </a:rPr>
              <a:t>will resolve problems found.</a:t>
            </a:r>
          </a:p>
          <a:p>
            <a:pPr eaLnBrk="0" hangingPunct="0">
              <a:spcBef>
                <a:spcPct val="20000"/>
              </a:spcBef>
              <a:defRPr/>
            </a:pPr>
            <a:endParaRPr lang="en-US" sz="2800" kern="0" dirty="0">
              <a:latin typeface="Verdana" pitchFamily="34" charset="0"/>
            </a:endParaRPr>
          </a:p>
        </p:txBody>
      </p:sp>
      <p:pic>
        <p:nvPicPr>
          <p:cNvPr id="19464" name="Picture 8" descr="C:\Users\stlane\Pictures\x conf space construction\17 comp person.jpg"/>
          <p:cNvPicPr>
            <a:picLocks noChangeAspect="1" noChangeArrowheads="1"/>
          </p:cNvPicPr>
          <p:nvPr/>
        </p:nvPicPr>
        <p:blipFill>
          <a:blip r:embed="rId5">
            <a:extLst>
              <a:ext uri="{28A0092B-C50C-407E-A947-70E740481C1C}">
                <a14:useLocalDpi xmlns:a14="http://schemas.microsoft.com/office/drawing/2010/main" val="0"/>
              </a:ext>
            </a:extLst>
          </a:blip>
          <a:srcRect l="7845" t="12096" b="12328"/>
          <a:stretch>
            <a:fillRect/>
          </a:stretch>
        </p:blipFill>
        <p:spPr bwMode="auto">
          <a:xfrm>
            <a:off x="2573338" y="3286125"/>
            <a:ext cx="3995737"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Responsible Personnel</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048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8" name="Content Placeholder 12"/>
          <p:cNvSpPr txBox="1">
            <a:spLocks/>
          </p:cNvSpPr>
          <p:nvPr/>
        </p:nvSpPr>
        <p:spPr bwMode="auto">
          <a:xfrm>
            <a:off x="379413" y="1320800"/>
            <a:ext cx="8408987" cy="4525963"/>
          </a:xfrm>
          <a:prstGeom prst="rect">
            <a:avLst/>
          </a:prstGeom>
          <a:noFill/>
          <a:ln w="9525">
            <a:noFill/>
            <a:miter lim="800000"/>
            <a:headEnd/>
            <a:tailEnd/>
          </a:ln>
        </p:spPr>
        <p:txBody>
          <a:bodyPr/>
          <a:lstStyle/>
          <a:p>
            <a:pPr eaLnBrk="0" hangingPunct="0">
              <a:spcBef>
                <a:spcPct val="20000"/>
              </a:spcBef>
              <a:defRPr/>
            </a:pPr>
            <a:r>
              <a:rPr lang="en-US" sz="2800" b="1" u="sng" dirty="0">
                <a:latin typeface="Verdana" panose="020B0604030504040204" pitchFamily="34" charset="0"/>
                <a:ea typeface="Verdana" panose="020B0604030504040204" pitchFamily="34" charset="0"/>
                <a:cs typeface="Verdana" panose="020B0604030504040204" pitchFamily="34" charset="0"/>
              </a:rPr>
              <a:t>Controlling contractor</a:t>
            </a:r>
            <a:r>
              <a:rPr lang="en-US" sz="2800" dirty="0">
                <a:latin typeface="Verdana" panose="020B0604030504040204" pitchFamily="34" charset="0"/>
                <a:ea typeface="Verdana" panose="020B0604030504040204" pitchFamily="34" charset="0"/>
                <a:cs typeface="Verdana" panose="020B0604030504040204" pitchFamily="34" charset="0"/>
              </a:rPr>
              <a:t> is the employer with overall responsibility for construction at the worksite.</a:t>
            </a:r>
          </a:p>
          <a:p>
            <a:pPr eaLnBrk="0" hangingPunct="0">
              <a:spcBef>
                <a:spcPct val="20000"/>
              </a:spcBef>
              <a:defRPr/>
            </a:pPr>
            <a:r>
              <a:rPr lang="en-US" sz="2800" b="1" u="sng" dirty="0">
                <a:latin typeface="Verdana" panose="020B0604030504040204" pitchFamily="34" charset="0"/>
                <a:ea typeface="Verdana" panose="020B0604030504040204" pitchFamily="34" charset="0"/>
                <a:cs typeface="Verdana" panose="020B0604030504040204" pitchFamily="34" charset="0"/>
              </a:rPr>
              <a:t>Entry Employer</a:t>
            </a:r>
            <a:r>
              <a:rPr lang="en-US" sz="2800" dirty="0">
                <a:latin typeface="Verdana" panose="020B0604030504040204" pitchFamily="34" charset="0"/>
                <a:ea typeface="Verdana" panose="020B0604030504040204" pitchFamily="34" charset="0"/>
                <a:cs typeface="Verdana" panose="020B0604030504040204" pitchFamily="34" charset="0"/>
              </a:rPr>
              <a:t> is any employer who decides an employee it directs will enter a permit space.</a:t>
            </a:r>
          </a:p>
          <a:p>
            <a:pPr eaLnBrk="0" hangingPunct="0">
              <a:spcBef>
                <a:spcPct val="20000"/>
              </a:spcBef>
              <a:defRPr/>
            </a:pPr>
            <a:r>
              <a:rPr lang="en-US" sz="2800" b="1" u="sng" dirty="0">
                <a:latin typeface="Verdana" panose="020B0604030504040204" pitchFamily="34" charset="0"/>
                <a:ea typeface="Verdana" panose="020B0604030504040204" pitchFamily="34" charset="0"/>
                <a:cs typeface="Verdana" panose="020B0604030504040204" pitchFamily="34" charset="0"/>
              </a:rPr>
              <a:t>Host employer</a:t>
            </a:r>
            <a:r>
              <a:rPr lang="en-US" sz="2800" dirty="0">
                <a:latin typeface="Verdana" panose="020B0604030504040204" pitchFamily="34" charset="0"/>
                <a:ea typeface="Verdana" panose="020B0604030504040204" pitchFamily="34" charset="0"/>
                <a:cs typeface="Verdana" panose="020B0604030504040204" pitchFamily="34" charset="0"/>
              </a:rPr>
              <a:t> is the employer that owns or manages the property where the construction work is taking place.</a:t>
            </a:r>
            <a:endParaRPr lang="en-US" sz="2800" dirty="0"/>
          </a:p>
          <a:p>
            <a:pPr eaLnBrk="0" hangingPunct="0">
              <a:spcBef>
                <a:spcPct val="20000"/>
              </a:spcBef>
              <a:defRPr/>
            </a:pPr>
            <a:endParaRPr lang="en-US" sz="2800" kern="0" dirty="0">
              <a:latin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Hazard Control</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151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21511" name="Content Placeholder 12"/>
          <p:cNvSpPr txBox="1">
            <a:spLocks/>
          </p:cNvSpPr>
          <p:nvPr/>
        </p:nvSpPr>
        <p:spPr bwMode="auto">
          <a:xfrm>
            <a:off x="379413" y="1524000"/>
            <a:ext cx="84089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Control</a:t>
            </a:r>
            <a:r>
              <a:rPr lang="en-US" altLang="en-US" sz="2400">
                <a:latin typeface="Verdana" panose="020B0604030504040204" pitchFamily="34" charset="0"/>
                <a:ea typeface="Verdana" panose="020B0604030504040204" pitchFamily="34" charset="0"/>
                <a:cs typeface="Verdana" panose="020B0604030504040204" pitchFamily="34" charset="0"/>
              </a:rPr>
              <a:t> is the action taken to reduce the level of any hazard inside a confined space using engineering methods (example, by ventilation), and then using these methods to maintain the reduced hazard level.</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Control also refers to the engineering methods used for this purpose. </a:t>
            </a:r>
            <a:r>
              <a:rPr lang="en-US" altLang="en-US" sz="2400" i="1">
                <a:latin typeface="Verdana" panose="020B0604030504040204" pitchFamily="34" charset="0"/>
                <a:ea typeface="Verdana" panose="020B0604030504040204" pitchFamily="34" charset="0"/>
                <a:cs typeface="Verdana" panose="020B0604030504040204" pitchFamily="34" charset="0"/>
              </a:rPr>
              <a:t>PPE is not a control.</a:t>
            </a:r>
          </a:p>
          <a:p>
            <a:pPr eaLnBrk="1" hangingPunct="1">
              <a:spcBef>
                <a:spcPct val="0"/>
              </a:spcBef>
              <a:buFontTx/>
              <a:buNone/>
            </a:pPr>
            <a:endParaRPr lang="en-US" altLang="en-US" sz="2400" i="1">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Control ensures persons do not enter Immediately Dangerous to Life or Health (IDLH) atmospheres.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10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410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Reason for the Standard</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104" name="Rectangle 7"/>
          <p:cNvSpPr>
            <a:spLocks noChangeArrowheads="1"/>
          </p:cNvSpPr>
          <p:nvPr/>
        </p:nvSpPr>
        <p:spPr bwMode="auto">
          <a:xfrm>
            <a:off x="457200" y="2133600"/>
            <a:ext cx="5486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Why did OSHA develop a Confined Space standard?</a:t>
            </a:r>
          </a:p>
          <a:p>
            <a:pPr eaLnBrk="1" hangingPunct="1">
              <a:spcBef>
                <a:spcPct val="0"/>
              </a:spcBef>
              <a:buFontTx/>
              <a:buNone/>
            </a:pPr>
            <a:r>
              <a:rPr lang="en-US" altLang="en-US" sz="2400">
                <a:latin typeface="Verdana" panose="020B0604030504040204" pitchFamily="34" charset="0"/>
              </a:rPr>
              <a:t> </a:t>
            </a:r>
          </a:p>
          <a:p>
            <a:pPr lvl="1" eaLnBrk="1" hangingPunct="1">
              <a:lnSpc>
                <a:spcPct val="125000"/>
              </a:lnSpc>
              <a:spcBef>
                <a:spcPct val="0"/>
              </a:spcBef>
              <a:buFontTx/>
              <a:buNone/>
            </a:pPr>
            <a:r>
              <a:rPr lang="en-US" altLang="en-US" sz="2400">
                <a:solidFill>
                  <a:srgbClr val="FF0000"/>
                </a:solidFill>
                <a:latin typeface="Verdana" panose="020B0604030504040204" pitchFamily="34" charset="0"/>
              </a:rPr>
              <a:t>122 confined space accidents each year led to 173 fatalities.</a:t>
            </a:r>
          </a:p>
          <a:p>
            <a:pPr lvl="1" eaLnBrk="1" hangingPunct="1">
              <a:lnSpc>
                <a:spcPct val="125000"/>
              </a:lnSpc>
              <a:spcBef>
                <a:spcPct val="0"/>
              </a:spcBef>
              <a:buFontTx/>
              <a:buNone/>
            </a:pPr>
            <a:r>
              <a:rPr lang="en-US" altLang="en-US" sz="2400">
                <a:solidFill>
                  <a:srgbClr val="FF0000"/>
                </a:solidFill>
                <a:latin typeface="Verdana" panose="020B0604030504040204" pitchFamily="34" charset="0"/>
              </a:rPr>
              <a:t>60% of the fatalities occurred during rescue attempts.</a:t>
            </a:r>
          </a:p>
        </p:txBody>
      </p:sp>
      <p:pic>
        <p:nvPicPr>
          <p:cNvPr id="4105" name="Picture 3" descr="Confined Space-Storm Drai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3313" y="2057400"/>
            <a:ext cx="25273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Hazard Control</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253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22535" name="Content Placeholder 12"/>
          <p:cNvSpPr txBox="1">
            <a:spLocks/>
          </p:cNvSpPr>
          <p:nvPr/>
        </p:nvSpPr>
        <p:spPr bwMode="auto">
          <a:xfrm>
            <a:off x="379413" y="1143000"/>
            <a:ext cx="8408987"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200" b="1">
                <a:latin typeface="Verdana" panose="020B0604030504040204" pitchFamily="34" charset="0"/>
                <a:ea typeface="Verdana" panose="020B0604030504040204" pitchFamily="34" charset="0"/>
                <a:cs typeface="Verdana" panose="020B0604030504040204" pitchFamily="34" charset="0"/>
              </a:rPr>
              <a:t>Isolate or isolation</a:t>
            </a:r>
            <a:r>
              <a:rPr lang="en-US" altLang="en-US" sz="2200">
                <a:latin typeface="Verdana" panose="020B0604030504040204" pitchFamily="34" charset="0"/>
                <a:ea typeface="Verdana" panose="020B0604030504040204" pitchFamily="34" charset="0"/>
                <a:cs typeface="Verdana" panose="020B0604030504040204" pitchFamily="34" charset="0"/>
              </a:rPr>
              <a:t>: the process by which a permit space is removed from service and completely protected against the release of energy and material into the space; in 1926.1200 also includes “placement of barriers to eliminate the potential for employee contact with a physical hazard.”</a:t>
            </a:r>
          </a:p>
          <a:p>
            <a:pPr eaLnBrk="1" hangingPunct="1">
              <a:spcBef>
                <a:spcPct val="0"/>
              </a:spcBef>
              <a:buFontTx/>
              <a:buNone/>
            </a:pPr>
            <a:endParaRPr lang="en-US" altLang="en-US" sz="2800"/>
          </a:p>
          <a:p>
            <a:pPr eaLnBrk="1" hangingPunct="1">
              <a:spcBef>
                <a:spcPct val="0"/>
              </a:spcBef>
              <a:buFontTx/>
              <a:buNone/>
            </a:pPr>
            <a:r>
              <a:rPr lang="en-US" altLang="en-US" sz="2200" b="1">
                <a:latin typeface="Verdana" panose="020B0604030504040204" pitchFamily="34" charset="0"/>
                <a:ea typeface="Verdana" panose="020B0604030504040204" pitchFamily="34" charset="0"/>
                <a:cs typeface="Verdana" panose="020B0604030504040204" pitchFamily="34" charset="0"/>
              </a:rPr>
              <a:t>       ◦ Line breaking</a:t>
            </a:r>
            <a:r>
              <a:rPr lang="en-US" altLang="en-US" sz="22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200" b="1">
                <a:latin typeface="Verdana" panose="020B0604030504040204" pitchFamily="34" charset="0"/>
                <a:ea typeface="Verdana" panose="020B0604030504040204" pitchFamily="34" charset="0"/>
                <a:cs typeface="Verdana" panose="020B0604030504040204" pitchFamily="34" charset="0"/>
              </a:rPr>
              <a:t>       ◦ Lockout</a:t>
            </a:r>
            <a:endParaRPr lang="en-US" altLang="en-US" sz="22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200" b="1">
                <a:latin typeface="Verdana" panose="020B0604030504040204" pitchFamily="34" charset="0"/>
                <a:ea typeface="Verdana" panose="020B0604030504040204" pitchFamily="34" charset="0"/>
                <a:cs typeface="Verdana" panose="020B0604030504040204" pitchFamily="34" charset="0"/>
              </a:rPr>
              <a:t>       ◦ Tagout</a:t>
            </a:r>
          </a:p>
          <a:p>
            <a:pPr eaLnBrk="1" hangingPunct="1">
              <a:spcBef>
                <a:spcPct val="0"/>
              </a:spcBef>
              <a:buFontTx/>
              <a:buNone/>
            </a:pPr>
            <a:r>
              <a:rPr lang="en-US" altLang="en-US" sz="2200" b="1">
                <a:latin typeface="Verdana" panose="020B0604030504040204" pitchFamily="34" charset="0"/>
                <a:ea typeface="Verdana" panose="020B0604030504040204" pitchFamily="34" charset="0"/>
                <a:cs typeface="Verdana" panose="020B0604030504040204" pitchFamily="34" charset="0"/>
              </a:rPr>
              <a:t>       ◦ Monitoring</a:t>
            </a:r>
            <a:r>
              <a:rPr lang="en-US" altLang="en-US" sz="2200">
                <a:latin typeface="Verdana" panose="020B0604030504040204" pitchFamily="34" charset="0"/>
                <a:ea typeface="Verdana" panose="020B0604030504040204" pitchFamily="34" charset="0"/>
                <a:cs typeface="Verdana" panose="020B0604030504040204" pitchFamily="34" charset="0"/>
              </a:rPr>
              <a:t> </a:t>
            </a:r>
          </a:p>
        </p:txBody>
      </p:sp>
      <p:pic>
        <p:nvPicPr>
          <p:cNvPr id="22536" name="Picture 14" descr="C:\Users\stlane\Pictures\x conf space construction\6e allphase-electric-9.jpg"/>
          <p:cNvPicPr>
            <a:picLocks noChangeAspect="1" noChangeArrowheads="1"/>
          </p:cNvPicPr>
          <p:nvPr/>
        </p:nvPicPr>
        <p:blipFill>
          <a:blip r:embed="rId5">
            <a:extLst>
              <a:ext uri="{28A0092B-C50C-407E-A947-70E740481C1C}">
                <a14:useLocalDpi xmlns:a14="http://schemas.microsoft.com/office/drawing/2010/main" val="0"/>
              </a:ext>
            </a:extLst>
          </a:blip>
          <a:srcRect l="13954" t="13490" r="19531" b="10301"/>
          <a:stretch>
            <a:fillRect/>
          </a:stretch>
        </p:blipFill>
        <p:spPr bwMode="auto">
          <a:xfrm>
            <a:off x="5067300" y="3355975"/>
            <a:ext cx="3495675"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Hazard Control</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355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23559" name="Content Placeholder 12"/>
          <p:cNvSpPr txBox="1">
            <a:spLocks/>
          </p:cNvSpPr>
          <p:nvPr/>
        </p:nvSpPr>
        <p:spPr bwMode="auto">
          <a:xfrm>
            <a:off x="317500" y="1143000"/>
            <a:ext cx="8408988"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Verdana" panose="020B0604030504040204" pitchFamily="34" charset="0"/>
                <a:ea typeface="Verdana" panose="020B0604030504040204" pitchFamily="34" charset="0"/>
                <a:cs typeface="Verdana" panose="020B0604030504040204" pitchFamily="34" charset="0"/>
              </a:rPr>
              <a:t>Protection against serious physical damage</a:t>
            </a:r>
          </a:p>
          <a:p>
            <a:pPr eaLnBrk="1" hangingPunct="1">
              <a:spcBef>
                <a:spcPct val="0"/>
              </a:spcBef>
              <a:buFontTx/>
              <a:buNone/>
            </a:pPr>
            <a:endParaRPr lang="en-US" altLang="en-US" sz="28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800">
                <a:latin typeface="Verdana" panose="020B0604030504040204" pitchFamily="34" charset="0"/>
                <a:ea typeface="Verdana" panose="020B0604030504040204" pitchFamily="34" charset="0"/>
                <a:cs typeface="Verdana" panose="020B0604030504040204" pitchFamily="34" charset="0"/>
              </a:rPr>
              <a:t>Ventilation may also be used</a:t>
            </a:r>
          </a:p>
          <a:p>
            <a:pPr eaLnBrk="1" hangingPunct="1">
              <a:spcBef>
                <a:spcPct val="0"/>
              </a:spcBef>
              <a:buFontTx/>
              <a:buNone/>
            </a:pPr>
            <a:endParaRPr lang="en-US" altLang="en-US" sz="28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800">
                <a:latin typeface="Verdana" panose="020B0604030504040204" pitchFamily="34" charset="0"/>
                <a:ea typeface="Verdana" panose="020B0604030504040204" pitchFamily="34" charset="0"/>
                <a:cs typeface="Verdana" panose="020B0604030504040204" pitchFamily="34" charset="0"/>
              </a:rPr>
              <a:t>PPE</a:t>
            </a:r>
          </a:p>
          <a:p>
            <a:pPr eaLnBrk="1" hangingPunct="1">
              <a:spcBef>
                <a:spcPct val="0"/>
              </a:spcBef>
              <a:buFontTx/>
              <a:buNone/>
            </a:pPr>
            <a:endParaRPr lang="en-US" altLang="en-US" sz="28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800">
                <a:latin typeface="Verdana" panose="020B0604030504040204" pitchFamily="34" charset="0"/>
                <a:ea typeface="Verdana" panose="020B0604030504040204" pitchFamily="34" charset="0"/>
                <a:cs typeface="Verdana" panose="020B0604030504040204" pitchFamily="34" charset="0"/>
              </a:rPr>
              <a:t>Lighting</a:t>
            </a:r>
          </a:p>
          <a:p>
            <a:pPr eaLnBrk="1" hangingPunct="1">
              <a:spcBef>
                <a:spcPct val="0"/>
              </a:spcBef>
              <a:buFontTx/>
              <a:buNone/>
            </a:pPr>
            <a:endParaRPr lang="en-US" altLang="en-US" sz="28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800">
                <a:latin typeface="Verdana" panose="020B0604030504040204" pitchFamily="34" charset="0"/>
                <a:ea typeface="Verdana" panose="020B0604030504040204" pitchFamily="34" charset="0"/>
                <a:cs typeface="Verdana" panose="020B0604030504040204" pitchFamily="34" charset="0"/>
              </a:rPr>
              <a:t>Barriers</a:t>
            </a:r>
          </a:p>
        </p:txBody>
      </p:sp>
      <p:pic>
        <p:nvPicPr>
          <p:cNvPr id="23560" name="Picture 8" descr="C:\Users\stlane\Pictures\x conf space construction\21 psi_confined_space_3_dt_10-22-12-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388" y="1808163"/>
            <a:ext cx="271938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C:\Users\stlane\Pictures\x conf space construction\conf space barrier.jpg"/>
          <p:cNvPicPr>
            <a:picLocks noChangeAspect="1" noChangeArrowheads="1"/>
          </p:cNvPicPr>
          <p:nvPr/>
        </p:nvPicPr>
        <p:blipFill>
          <a:blip r:embed="rId6">
            <a:extLst>
              <a:ext uri="{28A0092B-C50C-407E-A947-70E740481C1C}">
                <a14:useLocalDpi xmlns:a14="http://schemas.microsoft.com/office/drawing/2010/main" val="0"/>
              </a:ext>
            </a:extLst>
          </a:blip>
          <a:srcRect l="4230" t="23174" r="5840" b="21101"/>
          <a:stretch>
            <a:fillRect/>
          </a:stretch>
        </p:blipFill>
        <p:spPr bwMode="auto">
          <a:xfrm>
            <a:off x="2362200" y="3698875"/>
            <a:ext cx="327025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Hazards of Confined Spaces</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458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4584" name="Rectangle 8"/>
          <p:cNvSpPr>
            <a:spLocks noChangeArrowheads="1"/>
          </p:cNvSpPr>
          <p:nvPr/>
        </p:nvSpPr>
        <p:spPr bwMode="auto">
          <a:xfrm>
            <a:off x="609600" y="1219200"/>
            <a:ext cx="55626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Oxygen Deficient Atmospheres.</a:t>
            </a:r>
          </a:p>
          <a:p>
            <a:pPr eaLnBrk="1" hangingPunct="1">
              <a:lnSpc>
                <a:spcPct val="90000"/>
              </a:lnSpc>
              <a:spcBef>
                <a:spcPct val="0"/>
              </a:spcBef>
              <a:buClr>
                <a:schemeClr val="tx1"/>
              </a:buClr>
              <a:buSzPct val="90000"/>
              <a:buFontTx/>
              <a:buNone/>
            </a:pPr>
            <a:endParaRPr lang="en-US" altLang="en-US" sz="1600">
              <a:latin typeface="Verdana" panose="020B0604030504040204" pitchFamily="34" charset="0"/>
            </a:endParaRPr>
          </a:p>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Oxygen Enriched Atmospheres.</a:t>
            </a:r>
          </a:p>
          <a:p>
            <a:pPr eaLnBrk="1" hangingPunct="1">
              <a:lnSpc>
                <a:spcPct val="90000"/>
              </a:lnSpc>
              <a:spcBef>
                <a:spcPct val="0"/>
              </a:spcBef>
              <a:buClr>
                <a:schemeClr val="tx1"/>
              </a:buClr>
              <a:buSzPct val="90000"/>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Flammable Atmospheres.</a:t>
            </a:r>
          </a:p>
          <a:p>
            <a:pPr eaLnBrk="1" hangingPunct="1">
              <a:lnSpc>
                <a:spcPct val="90000"/>
              </a:lnSpc>
              <a:spcBef>
                <a:spcPct val="0"/>
              </a:spcBef>
              <a:buClr>
                <a:schemeClr val="tx1"/>
              </a:buClr>
              <a:buSzPct val="90000"/>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Toxic Atmospheres.</a:t>
            </a:r>
          </a:p>
          <a:p>
            <a:pPr eaLnBrk="1" hangingPunct="1">
              <a:lnSpc>
                <a:spcPct val="90000"/>
              </a:lnSpc>
              <a:spcBef>
                <a:spcPct val="0"/>
              </a:spcBef>
              <a:buClr>
                <a:schemeClr val="tx1"/>
              </a:buClr>
              <a:buSzPct val="90000"/>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Temperature Extremes.</a:t>
            </a:r>
          </a:p>
          <a:p>
            <a:pPr eaLnBrk="1" hangingPunct="1">
              <a:lnSpc>
                <a:spcPct val="90000"/>
              </a:lnSpc>
              <a:spcBef>
                <a:spcPct val="0"/>
              </a:spcBef>
              <a:buClr>
                <a:schemeClr val="tx1"/>
              </a:buClr>
              <a:buSzPct val="90000"/>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Engulfment Hazards.</a:t>
            </a:r>
          </a:p>
          <a:p>
            <a:pPr eaLnBrk="1" hangingPunct="1">
              <a:lnSpc>
                <a:spcPct val="90000"/>
              </a:lnSpc>
              <a:spcBef>
                <a:spcPct val="0"/>
              </a:spcBef>
              <a:buClr>
                <a:schemeClr val="tx1"/>
              </a:buClr>
              <a:buSzPct val="90000"/>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Noise, Slick/Wet Surfaces.</a:t>
            </a:r>
          </a:p>
          <a:p>
            <a:pPr eaLnBrk="1" hangingPunct="1">
              <a:lnSpc>
                <a:spcPct val="90000"/>
              </a:lnSpc>
              <a:spcBef>
                <a:spcPct val="0"/>
              </a:spcBef>
              <a:buClr>
                <a:schemeClr val="tx1"/>
              </a:buClr>
              <a:buSzPct val="90000"/>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SzPct val="90000"/>
              <a:buFont typeface="Courier New" panose="02070309020205020404" pitchFamily="49" charset="0"/>
              <a:buChar char="o"/>
            </a:pPr>
            <a:r>
              <a:rPr lang="en-US" altLang="en-US" sz="2400">
                <a:latin typeface="Verdana" panose="020B0604030504040204" pitchFamily="34" charset="0"/>
              </a:rPr>
              <a:t> Falling Objects.</a:t>
            </a:r>
          </a:p>
        </p:txBody>
      </p:sp>
      <p:pic>
        <p:nvPicPr>
          <p:cNvPr id="24585" name="Picture 10" descr="C:\Documents and Settings\stlane\My Documents\My Pictures\conf sp hazar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300" y="2127250"/>
            <a:ext cx="313531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533400" y="381000"/>
            <a:ext cx="5181600" cy="457200"/>
          </a:xfrm>
        </p:spPr>
        <p:txBody>
          <a:bodyPr/>
          <a:lstStyle/>
          <a:p>
            <a:pPr eaLnBrk="1" hangingPunct="1"/>
            <a:r>
              <a:rPr lang="en-US" altLang="en-US" sz="2500">
                <a:solidFill>
                  <a:schemeClr val="bg1"/>
                </a:solidFill>
                <a:latin typeface="Verdana" panose="020B0604030504040204" pitchFamily="34" charset="0"/>
              </a:rPr>
              <a:t>Oxygen Deficient Atmospheres</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560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5608" name="Rectangle 7"/>
          <p:cNvSpPr>
            <a:spLocks noChangeArrowheads="1"/>
          </p:cNvSpPr>
          <p:nvPr/>
        </p:nvSpPr>
        <p:spPr bwMode="auto">
          <a:xfrm>
            <a:off x="0" y="1371600"/>
            <a:ext cx="8915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latin typeface="Verdana" panose="020B0604030504040204" pitchFamily="34" charset="0"/>
              </a:rPr>
              <a:t> 19.5 %		Minimum acceptable oxygen level.</a:t>
            </a:r>
            <a:br>
              <a:rPr lang="en-US" altLang="en-US" sz="2400">
                <a:solidFill>
                  <a:srgbClr val="FFCC00"/>
                </a:solidFill>
                <a:latin typeface="Verdana" panose="020B0604030504040204" pitchFamily="34" charset="0"/>
              </a:rPr>
            </a:br>
            <a:r>
              <a:rPr lang="en-US" altLang="en-US" sz="2400">
                <a:solidFill>
                  <a:srgbClr val="0070C0"/>
                </a:solidFill>
                <a:latin typeface="Verdana" panose="020B0604030504040204" pitchFamily="34" charset="0"/>
              </a:rPr>
              <a:t>15 - 19%	Early symptoms: Decreased ability         </a:t>
            </a:r>
          </a:p>
          <a:p>
            <a:pPr lvl="1" eaLnBrk="1" hangingPunct="1">
              <a:spcBef>
                <a:spcPct val="0"/>
              </a:spcBef>
              <a:buFontTx/>
              <a:buNone/>
            </a:pPr>
            <a:r>
              <a:rPr lang="en-US" altLang="en-US" sz="2400">
                <a:solidFill>
                  <a:srgbClr val="0070C0"/>
                </a:solidFill>
                <a:latin typeface="Verdana" panose="020B0604030504040204" pitchFamily="34" charset="0"/>
              </a:rPr>
              <a:t>                     to work strenuously. Impaired       </a:t>
            </a:r>
          </a:p>
          <a:p>
            <a:pPr lvl="1" eaLnBrk="1" hangingPunct="1">
              <a:spcBef>
                <a:spcPct val="0"/>
              </a:spcBef>
              <a:buFontTx/>
              <a:buNone/>
            </a:pPr>
            <a:r>
              <a:rPr lang="en-US" altLang="en-US" sz="2400">
                <a:solidFill>
                  <a:srgbClr val="0070C0"/>
                </a:solidFill>
                <a:latin typeface="Verdana" panose="020B0604030504040204" pitchFamily="34" charset="0"/>
              </a:rPr>
              <a:t>                     coordination.  </a:t>
            </a:r>
          </a:p>
          <a:p>
            <a:pPr lvl="1" eaLnBrk="1" hangingPunct="1">
              <a:spcBef>
                <a:spcPct val="0"/>
              </a:spcBef>
              <a:buFontTx/>
              <a:buNone/>
            </a:pPr>
            <a:r>
              <a:rPr lang="en-US" altLang="en-US" sz="2400">
                <a:latin typeface="Verdana" panose="020B0604030504040204" pitchFamily="34" charset="0"/>
              </a:rPr>
              <a:t>12-14%		Respiration increases. Poor judgment.</a:t>
            </a:r>
          </a:p>
          <a:p>
            <a:pPr lvl="1" eaLnBrk="1" hangingPunct="1">
              <a:spcBef>
                <a:spcPct val="0"/>
              </a:spcBef>
              <a:buFontTx/>
              <a:buNone/>
            </a:pPr>
            <a:r>
              <a:rPr lang="en-US" altLang="en-US" sz="2400">
                <a:solidFill>
                  <a:srgbClr val="0070C0"/>
                </a:solidFill>
                <a:latin typeface="Verdana" panose="020B0604030504040204" pitchFamily="34" charset="0"/>
              </a:rPr>
              <a:t>10-12%		Respiration increases. Lips blue.</a:t>
            </a:r>
          </a:p>
          <a:p>
            <a:pPr lvl="1" eaLnBrk="1" hangingPunct="1">
              <a:spcBef>
                <a:spcPct val="0"/>
              </a:spcBef>
              <a:buFontTx/>
              <a:buNone/>
            </a:pPr>
            <a:r>
              <a:rPr lang="en-US" altLang="en-US" sz="2400">
                <a:latin typeface="Verdana" panose="020B0604030504040204" pitchFamily="34" charset="0"/>
              </a:rPr>
              <a:t>  8-10%		Mental failure. Fainting. Nausea.				Unconsciousness. Vomiting.</a:t>
            </a:r>
          </a:p>
          <a:p>
            <a:pPr lvl="1" eaLnBrk="1" hangingPunct="1">
              <a:spcBef>
                <a:spcPct val="0"/>
              </a:spcBef>
              <a:buFontTx/>
              <a:buNone/>
            </a:pPr>
            <a:r>
              <a:rPr lang="en-US" altLang="en-US" sz="2400">
                <a:solidFill>
                  <a:srgbClr val="FFCC00"/>
                </a:solidFill>
                <a:latin typeface="Verdana" panose="020B0604030504040204" pitchFamily="34" charset="0"/>
              </a:rPr>
              <a:t>  </a:t>
            </a:r>
            <a:r>
              <a:rPr lang="en-US" altLang="en-US" sz="2400">
                <a:solidFill>
                  <a:srgbClr val="0070C0"/>
                </a:solidFill>
                <a:latin typeface="Verdana" panose="020B0604030504040204" pitchFamily="34" charset="0"/>
              </a:rPr>
              <a:t>6-8%		8 minutes=fatal, 6 minutes=50% fatal  </a:t>
            </a:r>
          </a:p>
          <a:p>
            <a:pPr lvl="1" eaLnBrk="1" hangingPunct="1">
              <a:spcBef>
                <a:spcPct val="0"/>
              </a:spcBef>
              <a:buFontTx/>
              <a:buNone/>
            </a:pPr>
            <a:r>
              <a:rPr lang="en-US" altLang="en-US" sz="2400">
                <a:solidFill>
                  <a:srgbClr val="0070C0"/>
                </a:solidFill>
                <a:latin typeface="Verdana" panose="020B0604030504040204" pitchFamily="34" charset="0"/>
              </a:rPr>
              <a:t>                     4-5 minutes=possible recovery.</a:t>
            </a:r>
          </a:p>
          <a:p>
            <a:pPr lvl="1" eaLnBrk="1" hangingPunct="1">
              <a:spcBef>
                <a:spcPct val="0"/>
              </a:spcBef>
              <a:buFontTx/>
              <a:buNone/>
            </a:pPr>
            <a:r>
              <a:rPr lang="en-US" altLang="en-US" sz="2400">
                <a:latin typeface="Verdana" panose="020B0604030504040204" pitchFamily="34" charset="0"/>
              </a:rPr>
              <a:t>  4-6%		Coma in 40 seconds. Death.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533400" y="381000"/>
            <a:ext cx="5181600" cy="457200"/>
          </a:xfrm>
        </p:spPr>
        <p:txBody>
          <a:bodyPr/>
          <a:lstStyle/>
          <a:p>
            <a:pPr eaLnBrk="1" hangingPunct="1"/>
            <a:r>
              <a:rPr lang="en-US" altLang="en-US" sz="2500">
                <a:solidFill>
                  <a:schemeClr val="bg1"/>
                </a:solidFill>
                <a:latin typeface="Verdana" panose="020B0604030504040204" pitchFamily="34" charset="0"/>
              </a:rPr>
              <a:t>Oxygen Enriched Atmospheres</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663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21512" name="Rectangle 8"/>
          <p:cNvSpPr>
            <a:spLocks noChangeArrowheads="1"/>
          </p:cNvSpPr>
          <p:nvPr/>
        </p:nvSpPr>
        <p:spPr bwMode="auto">
          <a:xfrm>
            <a:off x="381000" y="1143000"/>
            <a:ext cx="81534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
                <a:schemeClr val="tx1"/>
              </a:buClr>
              <a:defRPr/>
            </a:pPr>
            <a:r>
              <a:rPr lang="en-US" altLang="en-US" sz="2400" dirty="0">
                <a:latin typeface="Verdana" pitchFamily="34" charset="0"/>
              </a:rPr>
              <a:t> Oxygen level above 23.5%.</a:t>
            </a:r>
          </a:p>
          <a:p>
            <a:pPr eaLnBrk="1" hangingPunct="1">
              <a:spcBef>
                <a:spcPct val="0"/>
              </a:spcBef>
              <a:buClr>
                <a:schemeClr val="tx1"/>
              </a:buClr>
              <a:buFontTx/>
              <a:buNone/>
              <a:defRPr/>
            </a:pPr>
            <a:endParaRPr lang="en-US" altLang="en-US" sz="8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Causes flammable and combustible materials to</a:t>
            </a:r>
          </a:p>
          <a:p>
            <a:pPr eaLnBrk="1" hangingPunct="1">
              <a:spcBef>
                <a:spcPct val="0"/>
              </a:spcBef>
              <a:buClr>
                <a:schemeClr val="tx1"/>
              </a:buClr>
              <a:buFontTx/>
              <a:buNone/>
              <a:defRPr/>
            </a:pPr>
            <a:r>
              <a:rPr lang="en-US" altLang="en-US" sz="2400" dirty="0">
                <a:latin typeface="Verdana" pitchFamily="34" charset="0"/>
              </a:rPr>
              <a:t>     burn violently when ignited.</a:t>
            </a:r>
          </a:p>
          <a:p>
            <a:pPr marL="171450" indent="-171450" eaLnBrk="1" hangingPunct="1">
              <a:spcBef>
                <a:spcPct val="0"/>
              </a:spcBef>
              <a:buClr>
                <a:schemeClr val="tx1"/>
              </a:buClr>
              <a:buFont typeface="Courier New" panose="02070309020205020404" pitchFamily="49" charset="0"/>
              <a:buChar char="o"/>
              <a:defRPr/>
            </a:pPr>
            <a:endParaRPr lang="en-US" altLang="en-US" sz="8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Hair, clothing, materials, etc.</a:t>
            </a:r>
          </a:p>
          <a:p>
            <a:pPr marL="171450" indent="-171450" eaLnBrk="1" hangingPunct="1">
              <a:spcBef>
                <a:spcPct val="0"/>
              </a:spcBef>
              <a:buClr>
                <a:schemeClr val="tx1"/>
              </a:buClr>
              <a:buFont typeface="Courier New" panose="02070309020205020404" pitchFamily="49" charset="0"/>
              <a:buChar char="o"/>
              <a:defRPr/>
            </a:pPr>
            <a:endParaRPr lang="en-US" altLang="en-US" sz="8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Oil soaked clothing and </a:t>
            </a:r>
          </a:p>
          <a:p>
            <a:pPr eaLnBrk="1" hangingPunct="1">
              <a:spcBef>
                <a:spcPct val="0"/>
              </a:spcBef>
              <a:buClr>
                <a:schemeClr val="tx1"/>
              </a:buClr>
              <a:buFontTx/>
              <a:buNone/>
              <a:defRPr/>
            </a:pPr>
            <a:r>
              <a:rPr lang="en-US" altLang="en-US" sz="2400" dirty="0">
                <a:latin typeface="Verdana" pitchFamily="34" charset="0"/>
              </a:rPr>
              <a:t>    materials.</a:t>
            </a:r>
          </a:p>
          <a:p>
            <a:pPr eaLnBrk="1" hangingPunct="1">
              <a:spcBef>
                <a:spcPct val="0"/>
              </a:spcBef>
              <a:buClr>
                <a:schemeClr val="tx1"/>
              </a:buClr>
              <a:buFontTx/>
              <a:buNone/>
              <a:defRPr/>
            </a:pPr>
            <a:endParaRPr lang="en-US" altLang="en-US" sz="800" dirty="0">
              <a:latin typeface="Verdana" pitchFamily="34" charset="0"/>
            </a:endParaRPr>
          </a:p>
          <a:p>
            <a:pPr eaLnBrk="1" hangingPunct="1">
              <a:spcBef>
                <a:spcPct val="0"/>
              </a:spcBef>
              <a:buClr>
                <a:schemeClr val="tx1"/>
              </a:buClr>
              <a:defRPr/>
            </a:pPr>
            <a:r>
              <a:rPr lang="en-US" altLang="en-US" sz="2400" dirty="0">
                <a:latin typeface="Verdana" pitchFamily="34" charset="0"/>
              </a:rPr>
              <a:t> Never use pure oxygen </a:t>
            </a:r>
          </a:p>
          <a:p>
            <a:pPr eaLnBrk="1" hangingPunct="1">
              <a:spcBef>
                <a:spcPct val="0"/>
              </a:spcBef>
              <a:buClr>
                <a:schemeClr val="tx1"/>
              </a:buClr>
              <a:buFontTx/>
              <a:buNone/>
              <a:defRPr/>
            </a:pPr>
            <a:r>
              <a:rPr lang="en-US" altLang="en-US" sz="2400" dirty="0">
                <a:latin typeface="Verdana" pitchFamily="34" charset="0"/>
              </a:rPr>
              <a:t>  to ventilate.</a:t>
            </a:r>
          </a:p>
          <a:p>
            <a:pPr eaLnBrk="1" hangingPunct="1">
              <a:spcBef>
                <a:spcPct val="0"/>
              </a:spcBef>
              <a:buClr>
                <a:schemeClr val="tx1"/>
              </a:buClr>
              <a:buFontTx/>
              <a:buNone/>
              <a:defRPr/>
            </a:pPr>
            <a:endParaRPr lang="en-US" altLang="en-US" sz="800" dirty="0">
              <a:latin typeface="Verdana" pitchFamily="34" charset="0"/>
            </a:endParaRPr>
          </a:p>
          <a:p>
            <a:pPr eaLnBrk="1" hangingPunct="1">
              <a:spcBef>
                <a:spcPct val="0"/>
              </a:spcBef>
              <a:buClr>
                <a:schemeClr val="tx1"/>
              </a:buClr>
              <a:defRPr/>
            </a:pPr>
            <a:r>
              <a:rPr lang="en-US" altLang="en-US" sz="2400" dirty="0">
                <a:latin typeface="Verdana" pitchFamily="34" charset="0"/>
              </a:rPr>
              <a:t> Never store or place </a:t>
            </a:r>
          </a:p>
          <a:p>
            <a:pPr eaLnBrk="1" hangingPunct="1">
              <a:spcBef>
                <a:spcPct val="0"/>
              </a:spcBef>
              <a:buClr>
                <a:schemeClr val="tx1"/>
              </a:buClr>
              <a:buFontTx/>
              <a:buNone/>
              <a:defRPr/>
            </a:pPr>
            <a:r>
              <a:rPr lang="en-US" altLang="en-US" sz="2400" dirty="0">
                <a:latin typeface="Verdana" pitchFamily="34" charset="0"/>
              </a:rPr>
              <a:t>  compressed tanks in a</a:t>
            </a:r>
          </a:p>
          <a:p>
            <a:pPr eaLnBrk="1" hangingPunct="1">
              <a:spcBef>
                <a:spcPct val="0"/>
              </a:spcBef>
              <a:buClr>
                <a:schemeClr val="tx1"/>
              </a:buClr>
              <a:buFontTx/>
              <a:buNone/>
              <a:defRPr/>
            </a:pPr>
            <a:r>
              <a:rPr lang="en-US" altLang="en-US" sz="2400" dirty="0">
                <a:latin typeface="Verdana" pitchFamily="34" charset="0"/>
              </a:rPr>
              <a:t>  confined space.</a:t>
            </a:r>
          </a:p>
        </p:txBody>
      </p:sp>
      <p:pic>
        <p:nvPicPr>
          <p:cNvPr id="26633" name="Picture 9" descr="C:\Documents and Settings\stlane\My Documents\My Pictures\monitoring 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133600"/>
            <a:ext cx="25146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 calcmode="lin" valueType="num">
                                      <p:cBhvr additive="base">
                                        <p:cTn id="7" dur="500" fill="hold"/>
                                        <p:tgtEl>
                                          <p:spTgt spid="215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12">
                                            <p:txEl>
                                              <p:pRg st="2" end="2"/>
                                            </p:txEl>
                                          </p:spTgt>
                                        </p:tgtEl>
                                        <p:attrNameLst>
                                          <p:attrName>style.visibility</p:attrName>
                                        </p:attrNameLst>
                                      </p:cBhvr>
                                      <p:to>
                                        <p:strVal val="visible"/>
                                      </p:to>
                                    </p:set>
                                    <p:anim calcmode="lin" valueType="num">
                                      <p:cBhvr additive="base">
                                        <p:cTn id="13" dur="500" fill="hold"/>
                                        <p:tgtEl>
                                          <p:spTgt spid="215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1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12">
                                            <p:txEl>
                                              <p:pRg st="3" end="3"/>
                                            </p:txEl>
                                          </p:spTgt>
                                        </p:tgtEl>
                                        <p:attrNameLst>
                                          <p:attrName>style.visibility</p:attrName>
                                        </p:attrNameLst>
                                      </p:cBhvr>
                                      <p:to>
                                        <p:strVal val="visible"/>
                                      </p:to>
                                    </p:set>
                                    <p:anim calcmode="lin" valueType="num">
                                      <p:cBhvr additive="base">
                                        <p:cTn id="17" dur="500" fill="hold"/>
                                        <p:tgtEl>
                                          <p:spTgt spid="2151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1512">
                                            <p:txEl>
                                              <p:pRg st="5" end="5"/>
                                            </p:txEl>
                                          </p:spTgt>
                                        </p:tgtEl>
                                        <p:attrNameLst>
                                          <p:attrName>style.visibility</p:attrName>
                                        </p:attrNameLst>
                                      </p:cBhvr>
                                      <p:to>
                                        <p:strVal val="visible"/>
                                      </p:to>
                                    </p:set>
                                    <p:anim calcmode="lin" valueType="num">
                                      <p:cBhvr additive="base">
                                        <p:cTn id="23" dur="500" fill="hold"/>
                                        <p:tgtEl>
                                          <p:spTgt spid="2151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1512">
                                            <p:txEl>
                                              <p:pRg st="7" end="7"/>
                                            </p:txEl>
                                          </p:spTgt>
                                        </p:tgtEl>
                                        <p:attrNameLst>
                                          <p:attrName>style.visibility</p:attrName>
                                        </p:attrNameLst>
                                      </p:cBhvr>
                                      <p:to>
                                        <p:strVal val="visible"/>
                                      </p:to>
                                    </p:set>
                                    <p:anim calcmode="lin" valueType="num">
                                      <p:cBhvr additive="base">
                                        <p:cTn id="29" dur="500" fill="hold"/>
                                        <p:tgtEl>
                                          <p:spTgt spid="2151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1512">
                                            <p:txEl>
                                              <p:pRg st="8" end="8"/>
                                            </p:txEl>
                                          </p:spTgt>
                                        </p:tgtEl>
                                        <p:attrNameLst>
                                          <p:attrName>style.visibility</p:attrName>
                                        </p:attrNameLst>
                                      </p:cBhvr>
                                      <p:to>
                                        <p:strVal val="visible"/>
                                      </p:to>
                                    </p:set>
                                    <p:anim calcmode="lin" valueType="num">
                                      <p:cBhvr additive="base">
                                        <p:cTn id="35" dur="500" fill="hold"/>
                                        <p:tgtEl>
                                          <p:spTgt spid="2151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1512">
                                            <p:txEl>
                                              <p:pRg st="10" end="10"/>
                                            </p:txEl>
                                          </p:spTgt>
                                        </p:tgtEl>
                                        <p:attrNameLst>
                                          <p:attrName>style.visibility</p:attrName>
                                        </p:attrNameLst>
                                      </p:cBhvr>
                                      <p:to>
                                        <p:strVal val="visible"/>
                                      </p:to>
                                    </p:set>
                                    <p:anim calcmode="lin" valueType="num">
                                      <p:cBhvr additive="base">
                                        <p:cTn id="41" dur="500" fill="hold"/>
                                        <p:tgtEl>
                                          <p:spTgt spid="2151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1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512">
                                            <p:txEl>
                                              <p:pRg st="11" end="11"/>
                                            </p:txEl>
                                          </p:spTgt>
                                        </p:tgtEl>
                                        <p:attrNameLst>
                                          <p:attrName>style.visibility</p:attrName>
                                        </p:attrNameLst>
                                      </p:cBhvr>
                                      <p:to>
                                        <p:strVal val="visible"/>
                                      </p:to>
                                    </p:set>
                                    <p:anim calcmode="lin" valueType="num">
                                      <p:cBhvr additive="base">
                                        <p:cTn id="45" dur="500" fill="hold"/>
                                        <p:tgtEl>
                                          <p:spTgt spid="21512">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5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1512">
                                            <p:txEl>
                                              <p:pRg st="13" end="13"/>
                                            </p:txEl>
                                          </p:spTgt>
                                        </p:tgtEl>
                                        <p:attrNameLst>
                                          <p:attrName>style.visibility</p:attrName>
                                        </p:attrNameLst>
                                      </p:cBhvr>
                                      <p:to>
                                        <p:strVal val="visible"/>
                                      </p:to>
                                    </p:set>
                                    <p:anim calcmode="lin" valueType="num">
                                      <p:cBhvr additive="base">
                                        <p:cTn id="51" dur="500" fill="hold"/>
                                        <p:tgtEl>
                                          <p:spTgt spid="21512">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512">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512">
                                            <p:txEl>
                                              <p:pRg st="14" end="14"/>
                                            </p:txEl>
                                          </p:spTgt>
                                        </p:tgtEl>
                                        <p:attrNameLst>
                                          <p:attrName>style.visibility</p:attrName>
                                        </p:attrNameLst>
                                      </p:cBhvr>
                                      <p:to>
                                        <p:strVal val="visible"/>
                                      </p:to>
                                    </p:set>
                                    <p:anim calcmode="lin" valueType="num">
                                      <p:cBhvr additive="base">
                                        <p:cTn id="55" dur="500" fill="hold"/>
                                        <p:tgtEl>
                                          <p:spTgt spid="21512">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12">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512">
                                            <p:txEl>
                                              <p:pRg st="15" end="15"/>
                                            </p:txEl>
                                          </p:spTgt>
                                        </p:tgtEl>
                                        <p:attrNameLst>
                                          <p:attrName>style.visibility</p:attrName>
                                        </p:attrNameLst>
                                      </p:cBhvr>
                                      <p:to>
                                        <p:strVal val="visible"/>
                                      </p:to>
                                    </p:set>
                                    <p:anim calcmode="lin" valueType="num">
                                      <p:cBhvr additive="base">
                                        <p:cTn id="59" dur="500" fill="hold"/>
                                        <p:tgtEl>
                                          <p:spTgt spid="21512">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51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Flammable Atmospheres</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sp>
        <p:nvSpPr>
          <p:cNvPr id="27655" name="Rectangle 7"/>
          <p:cNvSpPr>
            <a:spLocks noChangeArrowheads="1"/>
          </p:cNvSpPr>
          <p:nvPr/>
        </p:nvSpPr>
        <p:spPr bwMode="auto">
          <a:xfrm>
            <a:off x="304800" y="1371600"/>
            <a:ext cx="80772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0"/>
              </a:spcBef>
              <a:buClr>
                <a:schemeClr val="tx1"/>
              </a:buClr>
              <a:buFontTx/>
              <a:buNone/>
              <a:defRPr/>
            </a:pPr>
            <a:r>
              <a:rPr lang="en-US" altLang="en-US" sz="2400" dirty="0">
                <a:latin typeface="Verdana" pitchFamily="34" charset="0"/>
              </a:rPr>
              <a:t>3 Critical Factors:</a:t>
            </a:r>
          </a:p>
          <a:p>
            <a:pPr marL="800100" lvl="1" indent="-342900" eaLnBrk="1" hangingPunct="1">
              <a:lnSpc>
                <a:spcPct val="90000"/>
              </a:lnSpc>
              <a:spcBef>
                <a:spcPct val="0"/>
              </a:spcBef>
              <a:buClr>
                <a:srgbClr val="FF0000"/>
              </a:buClr>
              <a:buFont typeface="Courier New" panose="02070309020205020404" pitchFamily="49" charset="0"/>
              <a:buChar char="o"/>
              <a:defRPr/>
            </a:pPr>
            <a:r>
              <a:rPr lang="en-US" altLang="en-US" sz="2400" dirty="0">
                <a:solidFill>
                  <a:srgbClr val="FF0000"/>
                </a:solidFill>
                <a:latin typeface="Verdana" pitchFamily="34" charset="0"/>
                <a:ea typeface="Arial Unicode MS" pitchFamily="34" charset="-128"/>
                <a:cs typeface="Arial Unicode MS" pitchFamily="34" charset="-128"/>
              </a:rPr>
              <a:t>P</a:t>
            </a:r>
            <a:r>
              <a:rPr lang="en-US" altLang="en-US" sz="2400" dirty="0">
                <a:solidFill>
                  <a:srgbClr val="FF0000"/>
                </a:solidFill>
                <a:latin typeface="Verdana" pitchFamily="34" charset="0"/>
              </a:rPr>
              <a:t>resence of a flammable gas or vapor</a:t>
            </a:r>
          </a:p>
          <a:p>
            <a:pPr marL="800100" lvl="1" indent="-342900" eaLnBrk="1" hangingPunct="1">
              <a:lnSpc>
                <a:spcPct val="90000"/>
              </a:lnSpc>
              <a:spcBef>
                <a:spcPct val="0"/>
              </a:spcBef>
              <a:buClr>
                <a:srgbClr val="FF0000"/>
              </a:buClr>
              <a:buFont typeface="Courier New" panose="02070309020205020404" pitchFamily="49" charset="0"/>
              <a:buChar char="o"/>
              <a:defRPr/>
            </a:pPr>
            <a:r>
              <a:rPr lang="en-US" altLang="en-US" sz="2400" dirty="0">
                <a:solidFill>
                  <a:srgbClr val="FF0000"/>
                </a:solidFill>
                <a:latin typeface="Verdana" pitchFamily="34" charset="0"/>
              </a:rPr>
              <a:t>Presence of Oxygen content in the air</a:t>
            </a:r>
          </a:p>
          <a:p>
            <a:pPr marL="800100" lvl="1" indent="-342900" eaLnBrk="1" hangingPunct="1">
              <a:lnSpc>
                <a:spcPct val="90000"/>
              </a:lnSpc>
              <a:spcBef>
                <a:spcPct val="0"/>
              </a:spcBef>
              <a:buClr>
                <a:srgbClr val="FF0000"/>
              </a:buClr>
              <a:buFont typeface="Courier New" panose="02070309020205020404" pitchFamily="49" charset="0"/>
              <a:buChar char="o"/>
              <a:defRPr/>
            </a:pPr>
            <a:r>
              <a:rPr lang="en-US" altLang="en-US" sz="2400" dirty="0">
                <a:solidFill>
                  <a:srgbClr val="FF0000"/>
                </a:solidFill>
                <a:latin typeface="Verdana" pitchFamily="34" charset="0"/>
              </a:rPr>
              <a:t>Presence of dust (visibility of 5’ or less)</a:t>
            </a:r>
          </a:p>
          <a:p>
            <a:pPr lvl="1" eaLnBrk="1" hangingPunct="1">
              <a:lnSpc>
                <a:spcPct val="90000"/>
              </a:lnSpc>
              <a:spcBef>
                <a:spcPct val="0"/>
              </a:spcBef>
              <a:buClr>
                <a:srgbClr val="FFCC00"/>
              </a:buClr>
              <a:buFontTx/>
              <a:buNone/>
              <a:defRPr/>
            </a:pPr>
            <a:endParaRPr lang="en-US" altLang="en-US" sz="2000" dirty="0">
              <a:solidFill>
                <a:srgbClr val="FF0000"/>
              </a:solidFill>
              <a:latin typeface="Verdana" pitchFamily="34" charset="0"/>
            </a:endParaRPr>
          </a:p>
          <a:p>
            <a:pPr eaLnBrk="1" hangingPunct="1">
              <a:lnSpc>
                <a:spcPct val="90000"/>
              </a:lnSpc>
              <a:spcBef>
                <a:spcPct val="0"/>
              </a:spcBef>
              <a:buClr>
                <a:schemeClr val="tx1"/>
              </a:buClr>
              <a:buFontTx/>
              <a:buNone/>
              <a:defRPr/>
            </a:pPr>
            <a:r>
              <a:rPr lang="en-US" altLang="en-US" sz="2400" dirty="0">
                <a:latin typeface="Verdana" pitchFamily="34" charset="0"/>
              </a:rPr>
              <a:t>Proper air/gas mixture can lead to explosion</a:t>
            </a:r>
          </a:p>
          <a:p>
            <a:pPr eaLnBrk="1" hangingPunct="1">
              <a:lnSpc>
                <a:spcPct val="90000"/>
              </a:lnSpc>
              <a:spcBef>
                <a:spcPct val="0"/>
              </a:spcBef>
              <a:buClr>
                <a:schemeClr val="tx1"/>
              </a:buClr>
              <a:buFontTx/>
              <a:buNone/>
              <a:defRPr/>
            </a:pPr>
            <a:endParaRPr lang="en-US" altLang="en-US" sz="2400" dirty="0">
              <a:latin typeface="Verdana" pitchFamily="34" charset="0"/>
            </a:endParaRPr>
          </a:p>
          <a:p>
            <a:pPr eaLnBrk="1" hangingPunct="1">
              <a:lnSpc>
                <a:spcPct val="90000"/>
              </a:lnSpc>
              <a:spcBef>
                <a:spcPct val="0"/>
              </a:spcBef>
              <a:buClr>
                <a:schemeClr val="tx1"/>
              </a:buClr>
              <a:buFontTx/>
              <a:buNone/>
              <a:defRPr/>
            </a:pPr>
            <a:r>
              <a:rPr lang="en-US" altLang="en-US" sz="2400" dirty="0">
                <a:latin typeface="Verdana" pitchFamily="34" charset="0"/>
              </a:rPr>
              <a:t>Typical Ignition Sources:</a:t>
            </a:r>
          </a:p>
          <a:p>
            <a:pPr marL="800100" lvl="1" indent="-342900" eaLnBrk="1" hangingPunct="1">
              <a:lnSpc>
                <a:spcPct val="90000"/>
              </a:lnSpc>
              <a:spcBef>
                <a:spcPct val="0"/>
              </a:spcBef>
              <a:buClr>
                <a:srgbClr val="FF0000"/>
              </a:buClr>
              <a:buFont typeface="Courier New" panose="02070309020205020404" pitchFamily="49" charset="0"/>
              <a:buChar char="o"/>
              <a:defRPr/>
            </a:pPr>
            <a:r>
              <a:rPr lang="en-US" altLang="en-US" sz="2400" dirty="0">
                <a:solidFill>
                  <a:srgbClr val="FF0000"/>
                </a:solidFill>
                <a:latin typeface="Verdana" pitchFamily="34" charset="0"/>
              </a:rPr>
              <a:t>Sparking or electric tool</a:t>
            </a:r>
          </a:p>
          <a:p>
            <a:pPr marL="800100" lvl="1" indent="-342900" eaLnBrk="1" hangingPunct="1">
              <a:lnSpc>
                <a:spcPct val="90000"/>
              </a:lnSpc>
              <a:spcBef>
                <a:spcPct val="0"/>
              </a:spcBef>
              <a:buClr>
                <a:srgbClr val="FF0000"/>
              </a:buClr>
              <a:buFont typeface="Courier New" panose="02070309020205020404" pitchFamily="49" charset="0"/>
              <a:buChar char="o"/>
              <a:defRPr/>
            </a:pPr>
            <a:r>
              <a:rPr lang="en-US" altLang="en-US" sz="2400" dirty="0">
                <a:solidFill>
                  <a:srgbClr val="FF0000"/>
                </a:solidFill>
                <a:latin typeface="Verdana" pitchFamily="34" charset="0"/>
              </a:rPr>
              <a:t>Welding/cutting operations</a:t>
            </a:r>
          </a:p>
          <a:p>
            <a:pPr marL="800100" lvl="1" indent="-342900" eaLnBrk="1" hangingPunct="1">
              <a:lnSpc>
                <a:spcPct val="90000"/>
              </a:lnSpc>
              <a:spcBef>
                <a:spcPct val="0"/>
              </a:spcBef>
              <a:buClr>
                <a:srgbClr val="FF0000"/>
              </a:buClr>
              <a:buFont typeface="Courier New" panose="02070309020205020404" pitchFamily="49" charset="0"/>
              <a:buChar char="o"/>
              <a:defRPr/>
            </a:pPr>
            <a:r>
              <a:rPr lang="en-US" altLang="en-US" sz="2400" dirty="0">
                <a:solidFill>
                  <a:srgbClr val="FF0000"/>
                </a:solidFill>
                <a:latin typeface="Verdana" pitchFamily="34" charset="0"/>
              </a:rPr>
              <a:t>Smoking</a:t>
            </a:r>
          </a:p>
        </p:txBody>
      </p:sp>
      <p:pic>
        <p:nvPicPr>
          <p:cNvPr id="27656" name="Picture 9" descr="C:\Documents and Settings\stlane\My Documents\My Pictures\conf sp flam 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429000"/>
            <a:ext cx="3300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457200" y="381000"/>
            <a:ext cx="5181600" cy="457200"/>
          </a:xfrm>
        </p:spPr>
        <p:txBody>
          <a:bodyPr/>
          <a:lstStyle/>
          <a:p>
            <a:pPr eaLnBrk="1" hangingPunct="1"/>
            <a:r>
              <a:rPr lang="en-US" altLang="en-US" sz="2800">
                <a:solidFill>
                  <a:schemeClr val="bg1"/>
                </a:solidFill>
                <a:latin typeface="Verdana" panose="020B0604030504040204" pitchFamily="34" charset="0"/>
              </a:rPr>
              <a:t>Toxic Atmospheres</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8680" name="Rectangle 7"/>
          <p:cNvSpPr>
            <a:spLocks noChangeArrowheads="1"/>
          </p:cNvSpPr>
          <p:nvPr/>
        </p:nvSpPr>
        <p:spPr bwMode="auto">
          <a:xfrm>
            <a:off x="482600" y="1374775"/>
            <a:ext cx="5715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0"/>
              </a:spcBef>
              <a:buClr>
                <a:schemeClr val="tx1"/>
              </a:buClr>
              <a:buSzPct val="150000"/>
              <a:buFontTx/>
              <a:buNone/>
              <a:defRPr/>
            </a:pPr>
            <a:r>
              <a:rPr lang="en-US" altLang="en-US" sz="2400" dirty="0">
                <a:latin typeface="Verdana" pitchFamily="34" charset="0"/>
              </a:rPr>
              <a:t>Product stored in a confined space:</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Gases released when cleaning</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Materials absorbed into walls  </a:t>
            </a:r>
            <a:br>
              <a:rPr lang="en-US" altLang="en-US" sz="1800" dirty="0">
                <a:solidFill>
                  <a:srgbClr val="0000FF"/>
                </a:solidFill>
                <a:latin typeface="Verdana" pitchFamily="34" charset="0"/>
              </a:rPr>
            </a:br>
            <a:r>
              <a:rPr lang="en-US" altLang="en-US" sz="1800" dirty="0">
                <a:solidFill>
                  <a:srgbClr val="0000FF"/>
                </a:solidFill>
                <a:latin typeface="Verdana" pitchFamily="34" charset="0"/>
              </a:rPr>
              <a:t>of confined space</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Decomposition of materials in</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the confined space</a:t>
            </a:r>
          </a:p>
          <a:p>
            <a:pPr lvl="2" eaLnBrk="1" hangingPunct="1">
              <a:lnSpc>
                <a:spcPct val="90000"/>
              </a:lnSpc>
              <a:spcBef>
                <a:spcPct val="0"/>
              </a:spcBef>
              <a:buClr>
                <a:srgbClr val="0000FF"/>
              </a:buClr>
              <a:buFontTx/>
              <a:buNone/>
              <a:defRPr/>
            </a:pPr>
            <a:endParaRPr lang="en-US" altLang="en-US" sz="1800" dirty="0">
              <a:solidFill>
                <a:srgbClr val="0000FF"/>
              </a:solidFill>
              <a:latin typeface="Verdana" pitchFamily="34" charset="0"/>
            </a:endParaRPr>
          </a:p>
          <a:p>
            <a:pPr eaLnBrk="1" hangingPunct="1">
              <a:lnSpc>
                <a:spcPct val="90000"/>
              </a:lnSpc>
              <a:spcBef>
                <a:spcPct val="0"/>
              </a:spcBef>
              <a:buClr>
                <a:schemeClr val="tx1"/>
              </a:buClr>
              <a:buSzPct val="150000"/>
              <a:buFontTx/>
              <a:buNone/>
              <a:defRPr/>
            </a:pPr>
            <a:r>
              <a:rPr lang="en-US" altLang="en-US" sz="2400" dirty="0">
                <a:latin typeface="Verdana" pitchFamily="34" charset="0"/>
              </a:rPr>
              <a:t>Work performed in a confined space:</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Welding, cutting, brazing,</a:t>
            </a:r>
          </a:p>
          <a:p>
            <a:pPr lvl="2" eaLnBrk="1" hangingPunct="1">
              <a:lnSpc>
                <a:spcPct val="90000"/>
              </a:lnSpc>
              <a:spcBef>
                <a:spcPct val="0"/>
              </a:spcBef>
              <a:buClr>
                <a:srgbClr val="0000FF"/>
              </a:buClr>
              <a:buFontTx/>
              <a:buNone/>
              <a:defRPr/>
            </a:pPr>
            <a:r>
              <a:rPr lang="en-US" altLang="en-US" sz="1800" dirty="0">
                <a:solidFill>
                  <a:srgbClr val="0000FF"/>
                </a:solidFill>
                <a:latin typeface="Verdana" pitchFamily="34" charset="0"/>
              </a:rPr>
              <a:t>    soldering</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Painting, scraping, sanding,</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Degreasing</a:t>
            </a:r>
          </a:p>
          <a:p>
            <a:pPr marL="1200150" lvl="2" indent="-285750" eaLnBrk="1" hangingPunct="1">
              <a:lnSpc>
                <a:spcPct val="90000"/>
              </a:lnSpc>
              <a:spcBef>
                <a:spcPct val="0"/>
              </a:spcBef>
              <a:buClr>
                <a:srgbClr val="0000FF"/>
              </a:buClr>
              <a:buFont typeface="Courier New" panose="02070309020205020404" pitchFamily="49" charset="0"/>
              <a:buChar char="o"/>
              <a:defRPr/>
            </a:pPr>
            <a:r>
              <a:rPr lang="en-US" altLang="en-US" sz="1800" dirty="0">
                <a:solidFill>
                  <a:srgbClr val="0000FF"/>
                </a:solidFill>
                <a:latin typeface="Verdana" pitchFamily="34" charset="0"/>
              </a:rPr>
              <a:t>Sealing, bonding, melting</a:t>
            </a:r>
          </a:p>
          <a:p>
            <a:pPr lvl="2" eaLnBrk="1" hangingPunct="1">
              <a:lnSpc>
                <a:spcPct val="90000"/>
              </a:lnSpc>
              <a:spcBef>
                <a:spcPct val="0"/>
              </a:spcBef>
              <a:buClr>
                <a:srgbClr val="0000FF"/>
              </a:buClr>
              <a:buFontTx/>
              <a:buNone/>
              <a:defRPr/>
            </a:pPr>
            <a:endParaRPr lang="en-US" altLang="en-US" sz="1800" dirty="0">
              <a:solidFill>
                <a:srgbClr val="0000FF"/>
              </a:solidFill>
              <a:latin typeface="Verdana" pitchFamily="34" charset="0"/>
            </a:endParaRPr>
          </a:p>
          <a:p>
            <a:pPr eaLnBrk="1" hangingPunct="1">
              <a:lnSpc>
                <a:spcPct val="90000"/>
              </a:lnSpc>
              <a:spcBef>
                <a:spcPct val="0"/>
              </a:spcBef>
              <a:buClr>
                <a:schemeClr val="tx1"/>
              </a:buClr>
              <a:buSzPct val="150000"/>
              <a:buFontTx/>
              <a:buNone/>
              <a:defRPr/>
            </a:pPr>
            <a:r>
              <a:rPr lang="en-US" altLang="en-US" sz="2400" dirty="0">
                <a:latin typeface="Verdana" pitchFamily="34" charset="0"/>
              </a:rPr>
              <a:t>Areas adjacent to a confined space.</a:t>
            </a:r>
          </a:p>
        </p:txBody>
      </p:sp>
      <p:pic>
        <p:nvPicPr>
          <p:cNvPr id="28681" name="Picture 9" descr="C:\Documents and Settings\stlane\My Documents\My Pictures\conf sp 20.jpg"/>
          <p:cNvPicPr>
            <a:picLocks noChangeAspect="1" noChangeArrowheads="1"/>
          </p:cNvPicPr>
          <p:nvPr/>
        </p:nvPicPr>
        <p:blipFill>
          <a:blip r:embed="rId5">
            <a:extLst>
              <a:ext uri="{28A0092B-C50C-407E-A947-70E740481C1C}">
                <a14:useLocalDpi xmlns:a14="http://schemas.microsoft.com/office/drawing/2010/main" val="0"/>
              </a:ext>
            </a:extLst>
          </a:blip>
          <a:srcRect l="11250" t="5000" r="8125"/>
          <a:stretch>
            <a:fillRect/>
          </a:stretch>
        </p:blipFill>
        <p:spPr bwMode="auto">
          <a:xfrm>
            <a:off x="5410200" y="21336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Hydrogen Sulfide</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9704" name="Rectangle 7"/>
          <p:cNvSpPr>
            <a:spLocks noChangeArrowheads="1"/>
          </p:cNvSpPr>
          <p:nvPr/>
        </p:nvSpPr>
        <p:spPr bwMode="auto">
          <a:xfrm>
            <a:off x="457200" y="1524000"/>
            <a:ext cx="84582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Decomposition of materials; human waste.</a:t>
            </a:r>
          </a:p>
          <a:p>
            <a:pPr eaLnBrk="1" hangingPunct="1">
              <a:lnSpc>
                <a:spcPct val="90000"/>
              </a:lnSpc>
              <a:spcBef>
                <a:spcPct val="0"/>
              </a:spcBef>
              <a:buClr>
                <a:schemeClr val="tx1"/>
              </a:buClr>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Rotten egg odor at low concentrations.</a:t>
            </a:r>
          </a:p>
          <a:p>
            <a:pPr eaLnBrk="1" hangingPunct="1">
              <a:lnSpc>
                <a:spcPct val="90000"/>
              </a:lnSpc>
              <a:spcBef>
                <a:spcPct val="0"/>
              </a:spcBef>
              <a:buClr>
                <a:schemeClr val="tx1"/>
              </a:buClr>
              <a:buFont typeface="Courier New" panose="02070309020205020404" pitchFamily="49" charset="0"/>
              <a:buChar char="o"/>
            </a:pPr>
            <a:endParaRPr lang="en-US" altLang="en-US" sz="16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Possibly no warning at high concentrations.</a:t>
            </a:r>
          </a:p>
          <a:p>
            <a:pPr eaLnBrk="1" hangingPunct="1">
              <a:lnSpc>
                <a:spcPct val="90000"/>
              </a:lnSpc>
              <a:spcBef>
                <a:spcPct val="0"/>
              </a:spcBef>
              <a:buFontTx/>
              <a:buNone/>
            </a:pPr>
            <a:r>
              <a:rPr lang="en-US" altLang="en-US" sz="2400">
                <a:latin typeface="Verdana" panose="020B0604030504040204" pitchFamily="34" charset="0"/>
              </a:rPr>
              <a:t>   </a:t>
            </a:r>
          </a:p>
          <a:p>
            <a:pPr eaLnBrk="1" hangingPunct="1">
              <a:lnSpc>
                <a:spcPct val="90000"/>
              </a:lnSpc>
              <a:spcBef>
                <a:spcPct val="0"/>
              </a:spcBef>
              <a:buFontTx/>
              <a:buNone/>
            </a:pPr>
            <a:r>
              <a:rPr lang="en-US" altLang="en-US" sz="2400">
                <a:latin typeface="Verdana" panose="020B0604030504040204" pitchFamily="34" charset="0"/>
              </a:rPr>
              <a:t>     </a:t>
            </a:r>
            <a:r>
              <a:rPr lang="en-US" altLang="en-US" sz="2400" u="sng">
                <a:latin typeface="Verdana" panose="020B0604030504040204" pitchFamily="34" charset="0"/>
              </a:rPr>
              <a:t>PPM</a:t>
            </a:r>
            <a:r>
              <a:rPr lang="en-US" altLang="en-US" sz="2400">
                <a:latin typeface="Verdana" panose="020B0604030504040204" pitchFamily="34" charset="0"/>
              </a:rPr>
              <a:t>		</a:t>
            </a:r>
            <a:r>
              <a:rPr lang="en-US" altLang="en-US" sz="2400" u="sng">
                <a:latin typeface="Verdana" panose="020B0604030504040204" pitchFamily="34" charset="0"/>
              </a:rPr>
              <a:t>Effect</a:t>
            </a:r>
            <a:r>
              <a:rPr lang="en-US" altLang="en-US" sz="2400">
                <a:latin typeface="Verdana" panose="020B0604030504040204" pitchFamily="34" charset="0"/>
              </a:rPr>
              <a:t>		               	  </a:t>
            </a:r>
            <a:r>
              <a:rPr lang="en-US" altLang="en-US" sz="2400" u="sng">
                <a:latin typeface="Verdana" panose="020B0604030504040204" pitchFamily="34" charset="0"/>
              </a:rPr>
              <a:t>Time</a:t>
            </a:r>
            <a:endParaRPr lang="en-US" altLang="en-US" sz="2400">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      10 	Permissible Exposure Level	8 Hours</a:t>
            </a:r>
          </a:p>
          <a:p>
            <a:pPr eaLnBrk="1" hangingPunct="1">
              <a:lnSpc>
                <a:spcPct val="90000"/>
              </a:lnSpc>
              <a:spcBef>
                <a:spcPct val="0"/>
              </a:spcBef>
              <a:buFontTx/>
              <a:buNone/>
            </a:pPr>
            <a:r>
              <a:rPr lang="en-US" altLang="en-US" sz="2400">
                <a:latin typeface="Verdana" panose="020B0604030504040204" pitchFamily="34" charset="0"/>
              </a:rPr>
              <a:t>  50 - 100	Mild Irritation - eyes, throat	1 Hour</a:t>
            </a:r>
          </a:p>
          <a:p>
            <a:pPr eaLnBrk="1" hangingPunct="1">
              <a:lnSpc>
                <a:spcPct val="90000"/>
              </a:lnSpc>
              <a:spcBef>
                <a:spcPct val="0"/>
              </a:spcBef>
              <a:buFontTx/>
              <a:buNone/>
            </a:pPr>
            <a:r>
              <a:rPr lang="en-US" altLang="en-US" sz="2400">
                <a:latin typeface="Verdana" panose="020B0604030504040204" pitchFamily="34" charset="0"/>
              </a:rPr>
              <a:t>200 - 300	Significant Irritation		1 Hour</a:t>
            </a:r>
          </a:p>
          <a:p>
            <a:pPr eaLnBrk="1" hangingPunct="1">
              <a:lnSpc>
                <a:spcPct val="90000"/>
              </a:lnSpc>
              <a:spcBef>
                <a:spcPct val="0"/>
              </a:spcBef>
              <a:buFontTx/>
              <a:buNone/>
            </a:pPr>
            <a:r>
              <a:rPr lang="en-US" altLang="en-US" sz="2400">
                <a:latin typeface="Verdana" panose="020B0604030504040204" pitchFamily="34" charset="0"/>
              </a:rPr>
              <a:t>500 - 700	Unconsciousness, Death        1/2-1 Hour</a:t>
            </a:r>
          </a:p>
          <a:p>
            <a:pPr eaLnBrk="1" hangingPunct="1">
              <a:lnSpc>
                <a:spcPct val="90000"/>
              </a:lnSpc>
              <a:spcBef>
                <a:spcPct val="0"/>
              </a:spcBef>
              <a:buFontTx/>
              <a:buNone/>
            </a:pPr>
            <a:r>
              <a:rPr lang="en-US" altLang="en-US" sz="2400">
                <a:latin typeface="Verdana" panose="020B0604030504040204" pitchFamily="34" charset="0"/>
              </a:rPr>
              <a:t> &gt;1000	Unconsciousness, Death        Minutes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Carbon Monoxide</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0728" name="Rectangle 8"/>
          <p:cNvSpPr>
            <a:spLocks noChangeArrowheads="1"/>
          </p:cNvSpPr>
          <p:nvPr/>
        </p:nvSpPr>
        <p:spPr bwMode="auto">
          <a:xfrm>
            <a:off x="457200" y="1219200"/>
            <a:ext cx="85344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chemeClr val="tx1"/>
              </a:buClr>
              <a:buFont typeface="Courier New" panose="02070309020205020404" pitchFamily="49" charset="0"/>
              <a:buChar char="o"/>
            </a:pPr>
            <a:r>
              <a:rPr lang="en-US" altLang="en-US" sz="2000">
                <a:latin typeface="Verdana" panose="020B0604030504040204" pitchFamily="34" charset="0"/>
              </a:rPr>
              <a:t>Odorless, Colorless Gas.</a:t>
            </a:r>
          </a:p>
          <a:p>
            <a:pPr>
              <a:buClr>
                <a:schemeClr val="tx1"/>
              </a:buClr>
              <a:buFont typeface="Courier New" panose="02070309020205020404" pitchFamily="49" charset="0"/>
              <a:buChar char="o"/>
            </a:pPr>
            <a:r>
              <a:rPr lang="en-US" altLang="en-US" sz="2000">
                <a:latin typeface="Verdana" panose="020B0604030504040204" pitchFamily="34" charset="0"/>
              </a:rPr>
              <a:t>Combustion By-Product.</a:t>
            </a:r>
          </a:p>
          <a:p>
            <a:pPr>
              <a:buClr>
                <a:schemeClr val="tx1"/>
              </a:buClr>
              <a:buFont typeface="Courier New" panose="02070309020205020404" pitchFamily="49" charset="0"/>
              <a:buChar char="o"/>
            </a:pPr>
            <a:r>
              <a:rPr lang="en-US" altLang="en-US" sz="2000">
                <a:latin typeface="Verdana" panose="020B0604030504040204" pitchFamily="34" charset="0"/>
              </a:rPr>
              <a:t>Quickly collapse at high concentrations.</a:t>
            </a:r>
          </a:p>
          <a:p>
            <a:pPr>
              <a:buClr>
                <a:schemeClr val="tx1"/>
              </a:buClr>
              <a:buSzPct val="150000"/>
              <a:buFontTx/>
              <a:buNone/>
            </a:pPr>
            <a:endParaRPr lang="en-US" altLang="en-US" sz="2000">
              <a:latin typeface="Verdana" panose="020B0604030504040204" pitchFamily="34" charset="0"/>
            </a:endParaRPr>
          </a:p>
          <a:p>
            <a:pPr>
              <a:buFontTx/>
              <a:buNone/>
            </a:pPr>
            <a:r>
              <a:rPr lang="en-US" altLang="en-US" sz="2000">
                <a:latin typeface="Verdana" panose="020B0604030504040204" pitchFamily="34" charset="0"/>
              </a:rPr>
              <a:t>    </a:t>
            </a:r>
            <a:r>
              <a:rPr lang="en-US" altLang="en-US" sz="2000" u="sng">
                <a:latin typeface="Verdana" panose="020B0604030504040204" pitchFamily="34" charset="0"/>
              </a:rPr>
              <a:t>PPM</a:t>
            </a:r>
            <a:r>
              <a:rPr lang="en-US" altLang="en-US" sz="2000">
                <a:latin typeface="Verdana" panose="020B0604030504040204" pitchFamily="34" charset="0"/>
              </a:rPr>
              <a:t>			</a:t>
            </a:r>
            <a:r>
              <a:rPr lang="en-US" altLang="en-US" sz="2000" u="sng">
                <a:latin typeface="Verdana" panose="020B0604030504040204" pitchFamily="34" charset="0"/>
              </a:rPr>
              <a:t>Effect</a:t>
            </a:r>
            <a:r>
              <a:rPr lang="en-US" altLang="en-US" sz="2000">
                <a:latin typeface="Verdana" panose="020B0604030504040204" pitchFamily="34" charset="0"/>
              </a:rPr>
              <a:t>		            	   </a:t>
            </a:r>
            <a:r>
              <a:rPr lang="en-US" altLang="en-US" sz="2000" u="sng">
                <a:latin typeface="Verdana" panose="020B0604030504040204" pitchFamily="34" charset="0"/>
              </a:rPr>
              <a:t>Time</a:t>
            </a:r>
            <a:endParaRPr lang="en-US" altLang="en-US" sz="2000">
              <a:latin typeface="Verdana" panose="020B0604030504040204" pitchFamily="34" charset="0"/>
            </a:endParaRPr>
          </a:p>
          <a:p>
            <a:pPr>
              <a:buFontTx/>
              <a:buNone/>
            </a:pPr>
            <a:r>
              <a:rPr lang="en-US" altLang="en-US" sz="2000">
                <a:latin typeface="Verdana" panose="020B0604030504040204" pitchFamily="34" charset="0"/>
              </a:rPr>
              <a:t>	 50		Permissible Exposure Level		8 Hours</a:t>
            </a:r>
          </a:p>
          <a:p>
            <a:pPr>
              <a:buFontTx/>
              <a:buNone/>
            </a:pPr>
            <a:r>
              <a:rPr lang="en-US" altLang="en-US" sz="2000">
                <a:latin typeface="Verdana" panose="020B0604030504040204" pitchFamily="34" charset="0"/>
              </a:rPr>
              <a:t>    200		Slight headache, discomfort		3 Hours</a:t>
            </a:r>
          </a:p>
          <a:p>
            <a:pPr>
              <a:buFontTx/>
              <a:buNone/>
            </a:pPr>
            <a:r>
              <a:rPr lang="en-US" altLang="en-US" sz="2000">
                <a:latin typeface="Verdana" panose="020B0604030504040204" pitchFamily="34" charset="0"/>
              </a:rPr>
              <a:t>    600		Headache, discomfort		1 Hour</a:t>
            </a:r>
          </a:p>
          <a:p>
            <a:pPr>
              <a:buFontTx/>
              <a:buNone/>
            </a:pPr>
            <a:r>
              <a:rPr lang="en-US" altLang="en-US" sz="2000">
                <a:latin typeface="Verdana" panose="020B0604030504040204" pitchFamily="34" charset="0"/>
              </a:rPr>
              <a:t>1000-2000	Confusion, nausea, headache	2 Hours</a:t>
            </a:r>
          </a:p>
          <a:p>
            <a:pPr>
              <a:buFontTx/>
              <a:buNone/>
            </a:pPr>
            <a:r>
              <a:rPr lang="en-US" altLang="en-US" sz="2000">
                <a:latin typeface="Verdana" panose="020B0604030504040204" pitchFamily="34" charset="0"/>
              </a:rPr>
              <a:t>1000-2000	Tendency to stagger			1 1/2 Hours</a:t>
            </a:r>
          </a:p>
          <a:p>
            <a:pPr>
              <a:buFontTx/>
              <a:buNone/>
            </a:pPr>
            <a:r>
              <a:rPr lang="en-US" altLang="en-US" sz="2000">
                <a:latin typeface="Verdana" panose="020B0604030504040204" pitchFamily="34" charset="0"/>
              </a:rPr>
              <a:t>1000-2000	Slight heart palpitation		30 Min.</a:t>
            </a:r>
          </a:p>
          <a:p>
            <a:pPr>
              <a:buFontTx/>
              <a:buNone/>
            </a:pPr>
            <a:r>
              <a:rPr lang="en-US" altLang="en-US" sz="2000">
                <a:latin typeface="Verdana" panose="020B0604030504040204" pitchFamily="34" charset="0"/>
              </a:rPr>
              <a:t>2000-2500	Unconsciousness			30 Min.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Temperature Extremes</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1752" name="Rectangle 7"/>
          <p:cNvSpPr>
            <a:spLocks noChangeArrowheads="1"/>
          </p:cNvSpPr>
          <p:nvPr/>
        </p:nvSpPr>
        <p:spPr bwMode="auto">
          <a:xfrm>
            <a:off x="279400" y="1447800"/>
            <a:ext cx="7848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Extremely hot or cold temperatures.</a:t>
            </a:r>
          </a:p>
          <a:p>
            <a:pPr eaLnBrk="1" hangingPunct="1">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Steam cleaning of confined spaces.</a:t>
            </a:r>
          </a:p>
          <a:p>
            <a:pPr eaLnBrk="1" hangingPunct="1">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Humidity factors.</a:t>
            </a:r>
          </a:p>
          <a:p>
            <a:pPr eaLnBrk="1" hangingPunct="1">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Extremely cold liquids.</a:t>
            </a:r>
          </a:p>
          <a:p>
            <a:pPr eaLnBrk="1" hangingPunct="1">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Work processes inside the confined </a:t>
            </a:r>
          </a:p>
          <a:p>
            <a:pPr eaLnBrk="1" hangingPunct="1">
              <a:spcBef>
                <a:spcPct val="0"/>
              </a:spcBef>
              <a:buClr>
                <a:schemeClr val="tx1"/>
              </a:buClr>
              <a:buFontTx/>
              <a:buNone/>
            </a:pPr>
            <a:r>
              <a:rPr lang="en-US" altLang="en-US" sz="2400">
                <a:latin typeface="Verdana" panose="020B0604030504040204" pitchFamily="34" charset="0"/>
              </a:rPr>
              <a:t>     space can increase temperature </a:t>
            </a:r>
          </a:p>
          <a:p>
            <a:pPr eaLnBrk="1" hangingPunct="1">
              <a:spcBef>
                <a:spcPct val="0"/>
              </a:spcBef>
              <a:buClr>
                <a:schemeClr val="tx1"/>
              </a:buClr>
              <a:buFontTx/>
              <a:buNone/>
            </a:pPr>
            <a:r>
              <a:rPr lang="en-US" altLang="en-US" sz="2400">
                <a:latin typeface="Verdana" panose="020B0604030504040204" pitchFamily="34" charset="0"/>
              </a:rPr>
              <a:t>     extremes.</a:t>
            </a:r>
          </a:p>
          <a:p>
            <a:pPr eaLnBrk="1" hangingPunct="1">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Personal protective equipment.</a:t>
            </a:r>
          </a:p>
        </p:txBody>
      </p:sp>
      <p:pic>
        <p:nvPicPr>
          <p:cNvPr id="31753" name="Picture 9" descr="C:\Documents and Settings\stlane\My Documents\My Pictures\conf sp 23.jpg"/>
          <p:cNvPicPr>
            <a:picLocks noChangeAspect="1" noChangeArrowheads="1"/>
          </p:cNvPicPr>
          <p:nvPr/>
        </p:nvPicPr>
        <p:blipFill>
          <a:blip r:embed="rId5">
            <a:extLst>
              <a:ext uri="{28A0092B-C50C-407E-A947-70E740481C1C}">
                <a14:useLocalDpi xmlns:a14="http://schemas.microsoft.com/office/drawing/2010/main" val="0"/>
              </a:ext>
            </a:extLst>
          </a:blip>
          <a:srcRect l="26965" r="14046" b="7864"/>
          <a:stretch>
            <a:fillRect/>
          </a:stretch>
        </p:blipFill>
        <p:spPr bwMode="auto">
          <a:xfrm>
            <a:off x="6324600" y="26670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12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512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The Standard</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128" name="Rectangle 7"/>
          <p:cNvSpPr>
            <a:spLocks noChangeArrowheads="1"/>
          </p:cNvSpPr>
          <p:nvPr/>
        </p:nvSpPr>
        <p:spPr bwMode="auto">
          <a:xfrm>
            <a:off x="304800" y="1219200"/>
            <a:ext cx="74676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latin typeface="Verdana" panose="020B0604030504040204" pitchFamily="34" charset="0"/>
              </a:rPr>
              <a:t>Intended to protect workers from toxic, flammable, explosive, or asphyxiating atmospheres.</a:t>
            </a:r>
          </a:p>
          <a:p>
            <a:pPr eaLnBrk="1" hangingPunct="1">
              <a:lnSpc>
                <a:spcPct val="90000"/>
              </a:lnSpc>
              <a:spcBef>
                <a:spcPct val="0"/>
              </a:spcBef>
              <a:buFontTx/>
              <a:buNone/>
            </a:pPr>
            <a:endParaRPr lang="en-US" altLang="en-US" sz="2400">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Possible engulfment.</a:t>
            </a:r>
          </a:p>
          <a:p>
            <a:pPr eaLnBrk="1" hangingPunct="1">
              <a:lnSpc>
                <a:spcPct val="90000"/>
              </a:lnSpc>
              <a:spcBef>
                <a:spcPct val="0"/>
              </a:spcBef>
              <a:buFontTx/>
              <a:buNone/>
            </a:pPr>
            <a:endParaRPr lang="en-US" altLang="en-US" sz="2400">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Any other recognized serious hazard (example: hazardous energy).  </a:t>
            </a:r>
          </a:p>
          <a:p>
            <a:pPr algn="ctr" eaLnBrk="1" hangingPunct="1">
              <a:lnSpc>
                <a:spcPct val="95000"/>
              </a:lnSpc>
              <a:spcBef>
                <a:spcPct val="0"/>
              </a:spcBef>
              <a:buFontTx/>
              <a:buNone/>
            </a:pPr>
            <a:endParaRPr lang="en-US" altLang="en-US" sz="1800">
              <a:latin typeface="Verdana" panose="020B0604030504040204" pitchFamily="34" charset="0"/>
            </a:endParaRPr>
          </a:p>
          <a:p>
            <a:pPr eaLnBrk="1" hangingPunct="1">
              <a:lnSpc>
                <a:spcPct val="95000"/>
              </a:lnSpc>
              <a:spcBef>
                <a:spcPct val="0"/>
              </a:spcBef>
              <a:buFontTx/>
              <a:buNone/>
            </a:pPr>
            <a:r>
              <a:rPr lang="en-US" altLang="en-US" sz="2400" b="1">
                <a:solidFill>
                  <a:srgbClr val="FF0000"/>
                </a:solidFill>
                <a:latin typeface="Verdana" panose="020B0604030504040204" pitchFamily="34" charset="0"/>
              </a:rPr>
              <a:t>The standard focuses on areas with immediate health or safety risks, denoting them as “Permit Required Confined Space” (PRCS).</a:t>
            </a:r>
          </a:p>
        </p:txBody>
      </p:sp>
      <p:pic>
        <p:nvPicPr>
          <p:cNvPr id="5129" name="Picture 9" descr="C:\Users\stlane\Pictures\x conf space construction\2 KU%20Grain%20Engulfment%20Training%20015%20resized.jpg"/>
          <p:cNvPicPr>
            <a:picLocks noChangeAspect="1" noChangeArrowheads="1"/>
          </p:cNvPicPr>
          <p:nvPr/>
        </p:nvPicPr>
        <p:blipFill>
          <a:blip r:embed="rId5">
            <a:extLst>
              <a:ext uri="{28A0092B-C50C-407E-A947-70E740481C1C}">
                <a14:useLocalDpi xmlns:a14="http://schemas.microsoft.com/office/drawing/2010/main" val="0"/>
              </a:ext>
            </a:extLst>
          </a:blip>
          <a:srcRect l="9386"/>
          <a:stretch>
            <a:fillRect/>
          </a:stretch>
        </p:blipFill>
        <p:spPr bwMode="auto">
          <a:xfrm>
            <a:off x="6343650" y="1828800"/>
            <a:ext cx="26701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Engulfment Hazards</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2776" name="Rectangle 8"/>
          <p:cNvSpPr>
            <a:spLocks noChangeArrowheads="1"/>
          </p:cNvSpPr>
          <p:nvPr/>
        </p:nvSpPr>
        <p:spPr bwMode="auto">
          <a:xfrm>
            <a:off x="990600" y="1295400"/>
            <a:ext cx="7315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SzPct val="150000"/>
              <a:buFontTx/>
              <a:buNone/>
            </a:pPr>
            <a:r>
              <a:rPr lang="en-US" altLang="en-US" sz="2400" u="sng">
                <a:latin typeface="Verdana" panose="020B0604030504040204" pitchFamily="34" charset="0"/>
              </a:rPr>
              <a:t>Loose</a:t>
            </a:r>
            <a:r>
              <a:rPr lang="en-US" altLang="en-US" sz="2400">
                <a:latin typeface="Verdana" panose="020B0604030504040204" pitchFamily="34" charset="0"/>
              </a:rPr>
              <a:t>, granular materials stored in bins and   </a:t>
            </a:r>
          </a:p>
          <a:p>
            <a:pPr eaLnBrk="1" hangingPunct="1">
              <a:spcBef>
                <a:spcPct val="0"/>
              </a:spcBef>
              <a:buClr>
                <a:schemeClr val="tx1"/>
              </a:buClr>
              <a:buSzPct val="150000"/>
              <a:buFontTx/>
              <a:buNone/>
            </a:pPr>
            <a:r>
              <a:rPr lang="en-US" altLang="en-US" sz="2400">
                <a:latin typeface="Verdana" panose="020B0604030504040204" pitchFamily="34" charset="0"/>
              </a:rPr>
              <a:t>hoppers - grain, sand, coal, etc.</a:t>
            </a:r>
          </a:p>
          <a:p>
            <a:pPr eaLnBrk="1" hangingPunct="1">
              <a:spcBef>
                <a:spcPct val="0"/>
              </a:spcBef>
              <a:buClr>
                <a:schemeClr val="tx1"/>
              </a:buClr>
              <a:buSzPct val="150000"/>
              <a:buFontTx/>
              <a:buNone/>
            </a:pPr>
            <a:r>
              <a:rPr lang="en-US" altLang="en-US" sz="2400" u="sng">
                <a:latin typeface="Verdana" panose="020B0604030504040204" pitchFamily="34" charset="0"/>
              </a:rPr>
              <a:t>Crusting and bridging</a:t>
            </a:r>
            <a:r>
              <a:rPr lang="en-US" altLang="en-US" sz="2400">
                <a:latin typeface="Verdana" panose="020B0604030504040204" pitchFamily="34" charset="0"/>
              </a:rPr>
              <a:t> below a worker.</a:t>
            </a:r>
          </a:p>
          <a:p>
            <a:pPr eaLnBrk="1" hangingPunct="1">
              <a:spcBef>
                <a:spcPct val="0"/>
              </a:spcBef>
              <a:buClr>
                <a:schemeClr val="tx1"/>
              </a:buClr>
              <a:buSzPct val="150000"/>
              <a:buFontTx/>
              <a:buNone/>
            </a:pPr>
            <a:r>
              <a:rPr lang="en-US" altLang="en-US" sz="2400" u="sng">
                <a:latin typeface="Verdana" panose="020B0604030504040204" pitchFamily="34" charset="0"/>
              </a:rPr>
              <a:t>Flooding</a:t>
            </a:r>
            <a:r>
              <a:rPr lang="en-US" altLang="en-US" sz="2400">
                <a:latin typeface="Verdana" panose="020B0604030504040204" pitchFamily="34" charset="0"/>
              </a:rPr>
              <a:t> of confined space.</a:t>
            </a:r>
          </a:p>
          <a:p>
            <a:pPr eaLnBrk="1" hangingPunct="1">
              <a:spcBef>
                <a:spcPct val="0"/>
              </a:spcBef>
              <a:buClr>
                <a:schemeClr val="tx1"/>
              </a:buClr>
              <a:buSzPct val="150000"/>
              <a:buFontTx/>
              <a:buNone/>
            </a:pPr>
            <a:r>
              <a:rPr lang="en-US" altLang="en-US" sz="2400" u="sng">
                <a:latin typeface="Verdana" panose="020B0604030504040204" pitchFamily="34" charset="0"/>
              </a:rPr>
              <a:t>Water or sewage flow</a:t>
            </a:r>
            <a:r>
              <a:rPr lang="en-US" altLang="en-US" sz="2400">
                <a:latin typeface="Verdana" panose="020B0604030504040204" pitchFamily="34" charset="0"/>
              </a:rPr>
              <a:t>.</a:t>
            </a:r>
          </a:p>
        </p:txBody>
      </p:sp>
      <p:pic>
        <p:nvPicPr>
          <p:cNvPr id="32777" name="Picture 7" descr="san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05200"/>
            <a:ext cx="3505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8" descr="Gra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505200"/>
            <a:ext cx="35972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Testing the Atmosphere</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3800" name="Rectangle 11"/>
          <p:cNvSpPr>
            <a:spLocks noChangeArrowheads="1"/>
          </p:cNvSpPr>
          <p:nvPr/>
        </p:nvSpPr>
        <p:spPr bwMode="auto">
          <a:xfrm>
            <a:off x="457200" y="1295400"/>
            <a:ext cx="8001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42900" indent="-342900" eaLnBrk="1" hangingPunct="1">
              <a:spcBef>
                <a:spcPct val="0"/>
              </a:spcBef>
              <a:buClr>
                <a:schemeClr val="tx1"/>
              </a:buClr>
              <a:buSzPct val="91000"/>
              <a:buFont typeface="Courier New" panose="02070309020205020404" pitchFamily="49" charset="0"/>
              <a:buChar char="o"/>
              <a:defRPr/>
            </a:pPr>
            <a:r>
              <a:rPr lang="en-US" altLang="en-US" sz="2400" dirty="0">
                <a:latin typeface="Verdana" pitchFamily="34" charset="0"/>
              </a:rPr>
              <a:t> Verify presence of safe work atmosphere.</a:t>
            </a:r>
          </a:p>
          <a:p>
            <a:pPr marL="171450" indent="-171450" eaLnBrk="1" hangingPunct="1">
              <a:spcBef>
                <a:spcPct val="0"/>
              </a:spcBef>
              <a:buClr>
                <a:schemeClr val="tx1"/>
              </a:buClr>
              <a:buSzPct val="91000"/>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SzPct val="91000"/>
              <a:buFont typeface="Courier New" panose="02070309020205020404" pitchFamily="49" charset="0"/>
              <a:buChar char="o"/>
              <a:defRPr/>
            </a:pPr>
            <a:r>
              <a:rPr lang="en-US" altLang="en-US" sz="2400" dirty="0">
                <a:latin typeface="Verdana" pitchFamily="34" charset="0"/>
              </a:rPr>
              <a:t> Test in this order: oxygen, combustible gases</a:t>
            </a:r>
          </a:p>
          <a:p>
            <a:pPr eaLnBrk="1" hangingPunct="1">
              <a:spcBef>
                <a:spcPct val="0"/>
              </a:spcBef>
              <a:buClr>
                <a:schemeClr val="tx1"/>
              </a:buClr>
              <a:buSzPct val="91000"/>
              <a:buFontTx/>
              <a:buNone/>
              <a:defRPr/>
            </a:pPr>
            <a:r>
              <a:rPr lang="en-US" altLang="en-US" sz="2400" dirty="0">
                <a:latin typeface="Verdana" pitchFamily="34" charset="0"/>
              </a:rPr>
              <a:t>     and vapors, toxic gases and vapors</a:t>
            </a:r>
          </a:p>
          <a:p>
            <a:pPr marL="171450" indent="-171450" eaLnBrk="1" hangingPunct="1">
              <a:spcBef>
                <a:spcPct val="0"/>
              </a:spcBef>
              <a:buClr>
                <a:schemeClr val="tx1"/>
              </a:buClr>
              <a:buSzPct val="91000"/>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SzPct val="91000"/>
              <a:buFont typeface="Courier New" panose="02070309020205020404" pitchFamily="49" charset="0"/>
              <a:buChar char="o"/>
              <a:defRPr/>
            </a:pPr>
            <a:r>
              <a:rPr lang="en-US" altLang="en-US" sz="2400" dirty="0">
                <a:latin typeface="Verdana" pitchFamily="34" charset="0"/>
              </a:rPr>
              <a:t> Test all areas of a confined space.</a:t>
            </a:r>
          </a:p>
          <a:p>
            <a:pPr marL="800100" lvl="1" indent="-342900" eaLnBrk="1" hangingPunct="1">
              <a:spcBef>
                <a:spcPct val="0"/>
              </a:spcBef>
              <a:buSzPct val="91000"/>
              <a:buFont typeface="Arial" panose="020B0604020202020204" pitchFamily="34" charset="0"/>
              <a:buChar char="•"/>
              <a:defRPr/>
            </a:pPr>
            <a:r>
              <a:rPr lang="en-US" altLang="en-US" sz="2400" dirty="0">
                <a:solidFill>
                  <a:srgbClr val="0000FF"/>
                </a:solidFill>
                <a:latin typeface="Verdana" pitchFamily="34" charset="0"/>
              </a:rPr>
              <a:t>Top, Middle, Bottom</a:t>
            </a:r>
          </a:p>
          <a:p>
            <a:pPr marL="628650" lvl="1" indent="-171450" eaLnBrk="1" hangingPunct="1">
              <a:spcBef>
                <a:spcPct val="0"/>
              </a:spcBef>
              <a:buClr>
                <a:srgbClr val="FFCC00"/>
              </a:buClr>
              <a:buSzPct val="91000"/>
              <a:buFont typeface="Courier New" panose="02070309020205020404" pitchFamily="49" charset="0"/>
              <a:buChar char="o"/>
              <a:defRPr/>
            </a:pPr>
            <a:endParaRPr lang="en-US" altLang="en-US" sz="1000" dirty="0">
              <a:solidFill>
                <a:srgbClr val="0070C0"/>
              </a:solidFill>
              <a:latin typeface="Verdana" pitchFamily="34" charset="0"/>
            </a:endParaRPr>
          </a:p>
          <a:p>
            <a:pPr marL="342900" indent="-342900" eaLnBrk="1" hangingPunct="1">
              <a:spcBef>
                <a:spcPct val="0"/>
              </a:spcBef>
              <a:buClr>
                <a:schemeClr val="tx1"/>
              </a:buClr>
              <a:buSzPct val="91000"/>
              <a:buFont typeface="Courier New" panose="02070309020205020404" pitchFamily="49" charset="0"/>
              <a:buChar char="o"/>
              <a:defRPr/>
            </a:pPr>
            <a:r>
              <a:rPr lang="en-US" altLang="en-US" sz="2400" dirty="0">
                <a:latin typeface="Verdana" pitchFamily="34" charset="0"/>
              </a:rPr>
              <a:t> Methane is lighter than air.</a:t>
            </a:r>
          </a:p>
          <a:p>
            <a:pPr marL="171450" indent="-171450" eaLnBrk="1" hangingPunct="1">
              <a:spcBef>
                <a:spcPct val="0"/>
              </a:spcBef>
              <a:buClr>
                <a:schemeClr val="tx1"/>
              </a:buClr>
              <a:buSzPct val="91000"/>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SzPct val="91000"/>
              <a:buFont typeface="Courier New" panose="02070309020205020404" pitchFamily="49" charset="0"/>
              <a:buChar char="o"/>
              <a:defRPr/>
            </a:pPr>
            <a:r>
              <a:rPr lang="en-US" altLang="en-US" sz="2400" dirty="0">
                <a:latin typeface="Verdana" pitchFamily="34" charset="0"/>
              </a:rPr>
              <a:t> Carbon Monoxide is the same as air.</a:t>
            </a:r>
          </a:p>
          <a:p>
            <a:pPr marL="171450" indent="-171450" eaLnBrk="1" hangingPunct="1">
              <a:spcBef>
                <a:spcPct val="0"/>
              </a:spcBef>
              <a:buClr>
                <a:schemeClr val="tx1"/>
              </a:buClr>
              <a:buSzPct val="91000"/>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SzPct val="91000"/>
              <a:buFont typeface="Courier New" panose="02070309020205020404" pitchFamily="49" charset="0"/>
              <a:buChar char="o"/>
              <a:defRPr/>
            </a:pPr>
            <a:r>
              <a:rPr lang="en-US" altLang="en-US" sz="2400" dirty="0">
                <a:latin typeface="Verdana" pitchFamily="34" charset="0"/>
              </a:rPr>
              <a:t> Hydrogen Sulfide is heavier than air.</a:t>
            </a:r>
          </a:p>
          <a:p>
            <a:pPr marL="171450" indent="-171450" eaLnBrk="1" hangingPunct="1">
              <a:spcBef>
                <a:spcPct val="0"/>
              </a:spcBef>
              <a:buClr>
                <a:schemeClr val="tx1"/>
              </a:buClr>
              <a:buSzPct val="91000"/>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SzPct val="91000"/>
              <a:buFont typeface="Courier New" panose="02070309020205020404" pitchFamily="49" charset="0"/>
              <a:buChar char="o"/>
              <a:defRPr/>
            </a:pPr>
            <a:r>
              <a:rPr lang="en-US" altLang="en-US" sz="2400" dirty="0">
                <a:latin typeface="Verdana" pitchFamily="34" charset="0"/>
              </a:rPr>
              <a:t> Oxygen Deficiency.</a:t>
            </a:r>
          </a:p>
        </p:txBody>
      </p:sp>
      <p:pic>
        <p:nvPicPr>
          <p:cNvPr id="33801" name="Picture 2" descr="C:\Documents and Settings\stlane\My Documents\My Pictures\air monitoring\conf sp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590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Requirements</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18" name="Content Placeholder 12"/>
          <p:cNvSpPr txBox="1">
            <a:spLocks/>
          </p:cNvSpPr>
          <p:nvPr/>
        </p:nvSpPr>
        <p:spPr bwMode="auto">
          <a:xfrm>
            <a:off x="381000" y="1600200"/>
            <a:ext cx="8382000" cy="3962400"/>
          </a:xfrm>
          <a:prstGeom prst="rect">
            <a:avLst/>
          </a:prstGeom>
          <a:noFill/>
          <a:ln w="9525">
            <a:noFill/>
            <a:miter lim="800000"/>
            <a:headEnd/>
            <a:tailEnd/>
          </a:ln>
        </p:spPr>
        <p:txBody>
          <a:bodyPr/>
          <a:lstStyle/>
          <a:p>
            <a:pPr marL="342900" indent="-342900">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Continuously monitor entry conditions unless the employer can demonstrate that the equipment for continuously monitoring a hazard is not commercially available or that periodic monitoring is of sufficient frequency to ensure that the atmospheric hazard is being controlled at safe levels.</a:t>
            </a:r>
          </a:p>
          <a:p>
            <a:pPr marL="342900" indent="-342900">
              <a:buFont typeface="Wingdings" panose="05000000000000000000" pitchFamily="2" charset="2"/>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Provide an early-warning system that continuously monitors for non-isolated engulfment hazards.</a:t>
            </a:r>
            <a:endParaRPr lang="en-US" sz="2400" kern="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Ventilation</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5848" name="Rectangle 7"/>
          <p:cNvSpPr>
            <a:spLocks noChangeArrowheads="1"/>
          </p:cNvSpPr>
          <p:nvPr/>
        </p:nvSpPr>
        <p:spPr bwMode="auto">
          <a:xfrm>
            <a:off x="762000" y="1295400"/>
            <a:ext cx="7467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First option to correct problems.</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Must be aware of hazards you are trying to</a:t>
            </a:r>
          </a:p>
          <a:p>
            <a:pPr eaLnBrk="1" hangingPunct="1">
              <a:spcBef>
                <a:spcPct val="0"/>
              </a:spcBef>
              <a:buClr>
                <a:schemeClr val="tx1"/>
              </a:buClr>
              <a:buFontTx/>
              <a:buNone/>
            </a:pPr>
            <a:r>
              <a:rPr lang="en-US" altLang="en-US" sz="2400">
                <a:latin typeface="Verdana" panose="020B0604030504040204" pitchFamily="34" charset="0"/>
              </a:rPr>
              <a:t>   correct in the confined space.</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Air intake in a safe location to draw fresh air</a:t>
            </a:r>
          </a:p>
          <a:p>
            <a:pPr eaLnBrk="1" hangingPunct="1">
              <a:spcBef>
                <a:spcPct val="0"/>
              </a:spcBef>
              <a:buClr>
                <a:schemeClr val="tx1"/>
              </a:buClr>
              <a:buFontTx/>
              <a:buNone/>
            </a:pPr>
            <a:r>
              <a:rPr lang="en-US" altLang="en-US" sz="2400">
                <a:latin typeface="Verdana" panose="020B0604030504040204" pitchFamily="34" charset="0"/>
              </a:rPr>
              <a:t>   only.</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Continuous ventilation whenever possible.</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Retest the confined space before entry.</a:t>
            </a:r>
          </a:p>
        </p:txBody>
      </p:sp>
      <p:pic>
        <p:nvPicPr>
          <p:cNvPr id="35849" name="Picture 2" descr="C:\Documents and Settings\stlane\My Documents\My Pictures\air monitoring\blower into manho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114800"/>
            <a:ext cx="2286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381000"/>
            <a:ext cx="5181600" cy="457200"/>
          </a:xfrm>
        </p:spPr>
        <p:txBody>
          <a:bodyPr/>
          <a:lstStyle/>
          <a:p>
            <a:pPr eaLnBrk="1" hangingPunct="1"/>
            <a:r>
              <a:rPr lang="en-US" altLang="en-US" sz="2300">
                <a:solidFill>
                  <a:schemeClr val="bg1"/>
                </a:solidFill>
                <a:latin typeface="Verdana" panose="020B0604030504040204" pitchFamily="34" charset="0"/>
              </a:rPr>
              <a:t>Alternative Protection Procedures</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algn="ctr" eaLnBrk="0" hangingPunct="0">
              <a:spcBef>
                <a:spcPct val="20000"/>
              </a:spcBef>
              <a:defRPr/>
            </a:pPr>
            <a:endParaRPr lang="en-US" sz="2400" kern="0" dirty="0">
              <a:latin typeface="Verdana" pitchFamily="34" charset="0"/>
            </a:endParaRPr>
          </a:p>
        </p:txBody>
      </p:sp>
      <p:sp>
        <p:nvSpPr>
          <p:cNvPr id="36872" name="Rectangle 7"/>
          <p:cNvSpPr>
            <a:spLocks noChangeArrowheads="1"/>
          </p:cNvSpPr>
          <p:nvPr/>
        </p:nvSpPr>
        <p:spPr bwMode="auto">
          <a:xfrm>
            <a:off x="533400" y="11430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OSHA has specified alternative protection procedures that may be used for permit spaces where the only hazard is atmospheric and ventilation alone will control the hazard.</a:t>
            </a:r>
          </a:p>
        </p:txBody>
      </p:sp>
      <p:pic>
        <p:nvPicPr>
          <p:cNvPr id="36873" name="Picture 6" descr="Fan-Blow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743200"/>
            <a:ext cx="20113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7" descr="Blower-Exhaus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276600"/>
            <a:ext cx="2349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457200" y="381000"/>
            <a:ext cx="5181600" cy="457200"/>
          </a:xfrm>
        </p:spPr>
        <p:txBody>
          <a:bodyPr/>
          <a:lstStyle/>
          <a:p>
            <a:pPr eaLnBrk="1" hangingPunct="1"/>
            <a:r>
              <a:rPr lang="en-US" altLang="en-US" sz="2600">
                <a:solidFill>
                  <a:schemeClr val="bg1"/>
                </a:solidFill>
                <a:latin typeface="Verdana" panose="020B0604030504040204" pitchFamily="34" charset="0"/>
              </a:rPr>
              <a:t>Determination of Purge Time</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7896" name="Rectangle 8"/>
          <p:cNvSpPr>
            <a:spLocks noChangeArrowheads="1"/>
          </p:cNvSpPr>
          <p:nvPr/>
        </p:nvSpPr>
        <p:spPr bwMode="auto">
          <a:xfrm>
            <a:off x="1371600" y="2057400"/>
            <a:ext cx="6400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P TypographicSymbols"/>
              <a:buNone/>
            </a:pPr>
            <a:r>
              <a:rPr lang="en-US" altLang="en-US" sz="2400">
                <a:latin typeface="Verdana" panose="020B0604030504040204" pitchFamily="34" charset="0"/>
              </a:rPr>
              <a:t>Purge times can be estimated by the following:</a:t>
            </a:r>
          </a:p>
          <a:p>
            <a:pPr eaLnBrk="1" hangingPunct="1">
              <a:spcBef>
                <a:spcPct val="0"/>
              </a:spcBef>
              <a:buFont typeface="WP TypographicSymbols"/>
              <a:buNone/>
            </a:pPr>
            <a:r>
              <a:rPr lang="en-US" altLang="en-US" sz="2400">
                <a:latin typeface="Verdana" panose="020B0604030504040204" pitchFamily="34" charset="0"/>
              </a:rPr>
              <a:t>		    T = 7.5 V/C</a:t>
            </a:r>
          </a:p>
          <a:p>
            <a:pPr eaLnBrk="1" hangingPunct="1">
              <a:spcBef>
                <a:spcPct val="0"/>
              </a:spcBef>
              <a:buFont typeface="WP TypographicSymbols"/>
              <a:buNone/>
            </a:pPr>
            <a:endParaRPr lang="en-US" altLang="en-US" sz="2400">
              <a:latin typeface="Verdana" panose="020B0604030504040204" pitchFamily="34" charset="0"/>
            </a:endParaRPr>
          </a:p>
          <a:p>
            <a:pPr eaLnBrk="1" hangingPunct="1">
              <a:spcBef>
                <a:spcPct val="0"/>
              </a:spcBef>
              <a:buFont typeface="WP TypographicSymbols"/>
              <a:buNone/>
            </a:pPr>
            <a:r>
              <a:rPr lang="en-US" altLang="en-US" sz="2400">
                <a:latin typeface="Verdana" panose="020B0604030504040204" pitchFamily="34" charset="0"/>
              </a:rPr>
              <a:t>T = purge time in minutes</a:t>
            </a:r>
          </a:p>
          <a:p>
            <a:pPr eaLnBrk="1" hangingPunct="1">
              <a:spcBef>
                <a:spcPct val="0"/>
              </a:spcBef>
              <a:buFont typeface="WP TypographicSymbols"/>
              <a:buNone/>
            </a:pPr>
            <a:r>
              <a:rPr lang="en-US" altLang="en-US" sz="2400">
                <a:latin typeface="Verdana" panose="020B0604030504040204" pitchFamily="34" charset="0"/>
              </a:rPr>
              <a:t>V = the volume of the space in ft</a:t>
            </a:r>
            <a:r>
              <a:rPr lang="en-US" altLang="en-US" sz="2400" baseline="30000">
                <a:latin typeface="Verdana" panose="020B0604030504040204" pitchFamily="34" charset="0"/>
              </a:rPr>
              <a:t>3</a:t>
            </a:r>
          </a:p>
          <a:p>
            <a:pPr eaLnBrk="1" hangingPunct="1">
              <a:spcBef>
                <a:spcPct val="0"/>
              </a:spcBef>
              <a:buFont typeface="WP TypographicSymbols"/>
              <a:buNone/>
            </a:pPr>
            <a:r>
              <a:rPr lang="en-US" altLang="en-US" sz="2400">
                <a:latin typeface="Verdana" panose="020B0604030504040204" pitchFamily="34" charset="0"/>
              </a:rPr>
              <a:t>C = effective blower capacity CFM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Purging Time Example</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
        <p:nvSpPr>
          <p:cNvPr id="8" name="Content Placeholder 12"/>
          <p:cNvSpPr txBox="1">
            <a:spLocks/>
          </p:cNvSpPr>
          <p:nvPr/>
        </p:nvSpPr>
        <p:spPr bwMode="auto">
          <a:xfrm>
            <a:off x="457200" y="1447800"/>
            <a:ext cx="8229600" cy="46783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8920" name="Rectangle 8"/>
          <p:cNvSpPr>
            <a:spLocks noChangeArrowheads="1"/>
          </p:cNvSpPr>
          <p:nvPr/>
        </p:nvSpPr>
        <p:spPr bwMode="auto">
          <a:xfrm>
            <a:off x="685800" y="1752600"/>
            <a:ext cx="7696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P TypographicSymbols"/>
              <a:buNone/>
            </a:pPr>
            <a:r>
              <a:rPr lang="en-US" altLang="en-US" sz="2400">
                <a:latin typeface="Verdana" panose="020B0604030504040204" pitchFamily="34" charset="0"/>
              </a:rPr>
              <a:t>Situation:</a:t>
            </a:r>
          </a:p>
          <a:p>
            <a:pPr eaLnBrk="1" hangingPunct="1">
              <a:spcBef>
                <a:spcPct val="0"/>
              </a:spcBef>
              <a:buFont typeface="WP TypographicSymbols"/>
              <a:buNone/>
            </a:pPr>
            <a:r>
              <a:rPr lang="en-US" altLang="en-US" sz="2400">
                <a:latin typeface="Verdana" panose="020B0604030504040204" pitchFamily="34" charset="0"/>
              </a:rPr>
              <a:t>	</a:t>
            </a:r>
          </a:p>
          <a:p>
            <a:pPr eaLnBrk="1" hangingPunct="1">
              <a:spcBef>
                <a:spcPct val="0"/>
              </a:spcBef>
              <a:buFont typeface="WP TypographicSymbols"/>
              <a:buNone/>
            </a:pPr>
            <a:r>
              <a:rPr lang="en-US" altLang="en-US" sz="2400">
                <a:latin typeface="Verdana" panose="020B0604030504040204" pitchFamily="34" charset="0"/>
              </a:rPr>
              <a:t>An estimation of purging time is needed for a 800 ft</a:t>
            </a:r>
            <a:r>
              <a:rPr lang="en-US" altLang="en-US" sz="2400" baseline="30000">
                <a:latin typeface="Verdana" panose="020B0604030504040204" pitchFamily="34" charset="0"/>
              </a:rPr>
              <a:t>3 </a:t>
            </a:r>
            <a:r>
              <a:rPr lang="en-US" altLang="en-US" sz="2400">
                <a:latin typeface="Verdana" panose="020B0604030504040204" pitchFamily="34" charset="0"/>
              </a:rPr>
              <a:t>deep neck manhole. The effective blower capacity is 250 CFM.</a:t>
            </a:r>
          </a:p>
        </p:txBody>
      </p:sp>
      <p:sp>
        <p:nvSpPr>
          <p:cNvPr id="32777" name="Rectangle 9"/>
          <p:cNvSpPr>
            <a:spLocks noChangeArrowheads="1"/>
          </p:cNvSpPr>
          <p:nvPr/>
        </p:nvSpPr>
        <p:spPr bwMode="auto">
          <a:xfrm>
            <a:off x="1905000" y="4191000"/>
            <a:ext cx="461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P TypographicSymbols"/>
              <a:buNone/>
            </a:pPr>
            <a:r>
              <a:rPr lang="en-US" altLang="en-US" sz="2400">
                <a:latin typeface="Verdana" panose="020B0604030504040204" pitchFamily="34" charset="0"/>
              </a:rPr>
              <a:t>800/250 x 7.5 = 24 minutes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checkerboard(across)">
                                      <p:cBhvr>
                                        <p:cTn id="7"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Isolation</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9944" name="Rectangle 7"/>
          <p:cNvSpPr>
            <a:spLocks noChangeArrowheads="1"/>
          </p:cNvSpPr>
          <p:nvPr/>
        </p:nvSpPr>
        <p:spPr bwMode="auto">
          <a:xfrm>
            <a:off x="533400" y="1219200"/>
            <a:ext cx="6858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Locking and tagging out electrical</a:t>
            </a:r>
          </a:p>
          <a:p>
            <a:pPr eaLnBrk="1" hangingPunct="1">
              <a:spcBef>
                <a:spcPct val="0"/>
              </a:spcBef>
              <a:buClr>
                <a:schemeClr val="tx1"/>
              </a:buClr>
              <a:buFontTx/>
              <a:buNone/>
              <a:defRPr/>
            </a:pPr>
            <a:r>
              <a:rPr lang="en-US" altLang="en-US" sz="2400" dirty="0">
                <a:latin typeface="Verdana" pitchFamily="34" charset="0"/>
              </a:rPr>
              <a:t>    sources.</a:t>
            </a:r>
          </a:p>
          <a:p>
            <a:pPr marL="171450" indent="-171450" eaLnBrk="1" hangingPunct="1">
              <a:spcBef>
                <a:spcPct val="0"/>
              </a:spcBef>
              <a:buClr>
                <a:schemeClr val="tx1"/>
              </a:buClr>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Blanking and bleeding pneumatic and   </a:t>
            </a:r>
            <a:br>
              <a:rPr lang="en-US" altLang="en-US" sz="2400" dirty="0">
                <a:latin typeface="Verdana" pitchFamily="34" charset="0"/>
              </a:rPr>
            </a:br>
            <a:r>
              <a:rPr lang="en-US" altLang="en-US" sz="2400" dirty="0">
                <a:latin typeface="Verdana" pitchFamily="34" charset="0"/>
              </a:rPr>
              <a:t> hydraulic lines.</a:t>
            </a:r>
          </a:p>
          <a:p>
            <a:pPr marL="171450" indent="-171450" eaLnBrk="1" hangingPunct="1">
              <a:spcBef>
                <a:spcPct val="0"/>
              </a:spcBef>
              <a:buClr>
                <a:schemeClr val="tx1"/>
              </a:buClr>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Disconnecting mechanical drives and</a:t>
            </a:r>
          </a:p>
          <a:p>
            <a:pPr eaLnBrk="1" hangingPunct="1">
              <a:spcBef>
                <a:spcPct val="0"/>
              </a:spcBef>
              <a:buClr>
                <a:schemeClr val="tx1"/>
              </a:buClr>
              <a:buFontTx/>
              <a:buNone/>
              <a:defRPr/>
            </a:pPr>
            <a:r>
              <a:rPr lang="en-US" altLang="en-US" sz="2400" dirty="0">
                <a:latin typeface="Verdana" pitchFamily="34" charset="0"/>
              </a:rPr>
              <a:t>    shafts.</a:t>
            </a:r>
          </a:p>
          <a:p>
            <a:pPr marL="171450" indent="-171450" eaLnBrk="1" hangingPunct="1">
              <a:spcBef>
                <a:spcPct val="0"/>
              </a:spcBef>
              <a:buClr>
                <a:schemeClr val="tx1"/>
              </a:buClr>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Securing mechanical parts.</a:t>
            </a:r>
          </a:p>
          <a:p>
            <a:pPr marL="171450" indent="-171450" eaLnBrk="1" hangingPunct="1">
              <a:spcBef>
                <a:spcPct val="0"/>
              </a:spcBef>
              <a:buClr>
                <a:schemeClr val="tx1"/>
              </a:buClr>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Blanking sewer and water flow.</a:t>
            </a:r>
          </a:p>
          <a:p>
            <a:pPr marL="171450" indent="-171450" eaLnBrk="1" hangingPunct="1">
              <a:spcBef>
                <a:spcPct val="0"/>
              </a:spcBef>
              <a:buClr>
                <a:schemeClr val="tx1"/>
              </a:buClr>
              <a:buFont typeface="Courier New" panose="02070309020205020404" pitchFamily="49" charset="0"/>
              <a:buChar char="o"/>
              <a:defRPr/>
            </a:pPr>
            <a:endParaRPr lang="en-US" altLang="en-US" sz="1000" dirty="0">
              <a:latin typeface="Verdana" pitchFamily="34" charset="0"/>
            </a:endParaRP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Locking and tagging out shutoff</a:t>
            </a:r>
          </a:p>
          <a:p>
            <a:pPr eaLnBrk="1" hangingPunct="1">
              <a:spcBef>
                <a:spcPct val="0"/>
              </a:spcBef>
              <a:buClr>
                <a:schemeClr val="tx1"/>
              </a:buClr>
              <a:buFontTx/>
              <a:buNone/>
              <a:defRPr/>
            </a:pPr>
            <a:r>
              <a:rPr lang="en-US" altLang="en-US" sz="2400" dirty="0">
                <a:latin typeface="Verdana" pitchFamily="34" charset="0"/>
              </a:rPr>
              <a:t>    valves.</a:t>
            </a:r>
          </a:p>
        </p:txBody>
      </p:sp>
      <p:pic>
        <p:nvPicPr>
          <p:cNvPr id="39945" name="Picture 9" descr="C:\Documents and Settings\stlane\My Documents\My Pictures\conf sp loto 3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113" y="3657600"/>
            <a:ext cx="26193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Respirators</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0968" name="Rectangle 7"/>
          <p:cNvSpPr>
            <a:spLocks noChangeArrowheads="1"/>
          </p:cNvSpPr>
          <p:nvPr/>
        </p:nvSpPr>
        <p:spPr bwMode="auto">
          <a:xfrm>
            <a:off x="304800" y="1219200"/>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50000"/>
              <a:buFontTx/>
              <a:buNone/>
            </a:pPr>
            <a:r>
              <a:rPr lang="en-US" altLang="en-US" sz="2400">
                <a:latin typeface="Verdana" panose="020B0604030504040204" pitchFamily="34" charset="0"/>
              </a:rPr>
              <a:t>Air-Purifying Respirators</a:t>
            </a:r>
          </a:p>
          <a:p>
            <a:pPr eaLnBrk="1" hangingPunct="1">
              <a:spcBef>
                <a:spcPct val="0"/>
              </a:spcBef>
              <a:buSzPct val="150000"/>
              <a:buFontTx/>
              <a:buNone/>
            </a:pPr>
            <a:endParaRPr lang="en-US" altLang="en-US" sz="1800"/>
          </a:p>
          <a:p>
            <a:pPr lvl="1" eaLnBrk="1" hangingPunct="1">
              <a:spcBef>
                <a:spcPct val="0"/>
              </a:spcBef>
              <a:buFontTx/>
              <a:buNone/>
            </a:pPr>
            <a:r>
              <a:rPr lang="en-US" altLang="en-US" sz="2400">
                <a:solidFill>
                  <a:srgbClr val="C00000"/>
                </a:solidFill>
                <a:latin typeface="Verdana" panose="020B0604030504040204" pitchFamily="34" charset="0"/>
              </a:rPr>
              <a:t>- Filter dangerous substances from the air.</a:t>
            </a:r>
          </a:p>
          <a:p>
            <a:pPr lvl="1" eaLnBrk="1" hangingPunct="1">
              <a:spcBef>
                <a:spcPct val="0"/>
              </a:spcBef>
              <a:buFontTx/>
              <a:buNone/>
            </a:pPr>
            <a:r>
              <a:rPr lang="en-US" altLang="en-US" sz="2400">
                <a:solidFill>
                  <a:srgbClr val="C00000"/>
                </a:solidFill>
                <a:latin typeface="Verdana" panose="020B0604030504040204" pitchFamily="34" charset="0"/>
              </a:rPr>
              <a:t>- Must know the type and amount of hazardous</a:t>
            </a:r>
          </a:p>
          <a:p>
            <a:pPr lvl="1" eaLnBrk="1" hangingPunct="1">
              <a:spcBef>
                <a:spcPct val="0"/>
              </a:spcBef>
              <a:buFontTx/>
              <a:buNone/>
            </a:pPr>
            <a:r>
              <a:rPr lang="en-US" altLang="en-US" sz="2400">
                <a:solidFill>
                  <a:srgbClr val="C00000"/>
                </a:solidFill>
                <a:latin typeface="Verdana" panose="020B0604030504040204" pitchFamily="34" charset="0"/>
              </a:rPr>
              <a:t>  substance present in the confined space.</a:t>
            </a:r>
          </a:p>
          <a:p>
            <a:pPr lvl="1" eaLnBrk="1" hangingPunct="1">
              <a:spcBef>
                <a:spcPct val="0"/>
              </a:spcBef>
              <a:buFontTx/>
              <a:buNone/>
            </a:pPr>
            <a:r>
              <a:rPr lang="en-US" altLang="en-US" sz="2400">
                <a:solidFill>
                  <a:srgbClr val="C00000"/>
                </a:solidFill>
                <a:latin typeface="Verdana" panose="020B0604030504040204" pitchFamily="34" charset="0"/>
              </a:rPr>
              <a:t>- NEVER use where oxygen is deficient!</a:t>
            </a:r>
          </a:p>
          <a:p>
            <a:pPr lvl="1" eaLnBrk="1" hangingPunct="1">
              <a:spcBef>
                <a:spcPct val="0"/>
              </a:spcBef>
              <a:buFontTx/>
              <a:buNone/>
            </a:pPr>
            <a:endParaRPr lang="en-US" altLang="en-US" sz="2300">
              <a:solidFill>
                <a:schemeClr val="accent2"/>
              </a:solidFill>
            </a:endParaRPr>
          </a:p>
          <a:p>
            <a:pPr eaLnBrk="1" hangingPunct="1">
              <a:spcBef>
                <a:spcPct val="0"/>
              </a:spcBef>
              <a:buSzPct val="150000"/>
              <a:buFontTx/>
              <a:buNone/>
            </a:pPr>
            <a:r>
              <a:rPr lang="en-US" altLang="en-US" sz="2400">
                <a:latin typeface="Verdana" panose="020B0604030504040204" pitchFamily="34" charset="0"/>
              </a:rPr>
              <a:t>Air-Supplying Respirators</a:t>
            </a:r>
          </a:p>
          <a:p>
            <a:pPr eaLnBrk="1" hangingPunct="1">
              <a:spcBef>
                <a:spcPct val="0"/>
              </a:spcBef>
              <a:buSzPct val="150000"/>
              <a:buFontTx/>
              <a:buNone/>
            </a:pPr>
            <a:endParaRPr lang="en-US" altLang="en-US" sz="1800"/>
          </a:p>
          <a:p>
            <a:pPr lvl="1" eaLnBrk="1" hangingPunct="1">
              <a:spcBef>
                <a:spcPct val="0"/>
              </a:spcBef>
              <a:buFontTx/>
              <a:buNone/>
            </a:pPr>
            <a:r>
              <a:rPr lang="en-US" altLang="en-US" sz="2400">
                <a:solidFill>
                  <a:srgbClr val="C00000"/>
                </a:solidFill>
                <a:latin typeface="Verdana" panose="020B0604030504040204" pitchFamily="34" charset="0"/>
              </a:rPr>
              <a:t>- Deliver a safe supply of breathing air from </a:t>
            </a:r>
          </a:p>
          <a:p>
            <a:pPr lvl="1" eaLnBrk="1" hangingPunct="1">
              <a:spcBef>
                <a:spcPct val="0"/>
              </a:spcBef>
              <a:buFontTx/>
              <a:buNone/>
            </a:pPr>
            <a:r>
              <a:rPr lang="en-US" altLang="en-US" sz="2400">
                <a:solidFill>
                  <a:srgbClr val="C00000"/>
                </a:solidFill>
                <a:latin typeface="Verdana" panose="020B0604030504040204" pitchFamily="34" charset="0"/>
              </a:rPr>
              <a:t>  a cylinder or an uncontaminated area nearby.</a:t>
            </a:r>
          </a:p>
          <a:p>
            <a:pPr lvl="1" eaLnBrk="1" hangingPunct="1">
              <a:spcBef>
                <a:spcPct val="0"/>
              </a:spcBef>
              <a:buFontTx/>
              <a:buNone/>
            </a:pPr>
            <a:r>
              <a:rPr lang="en-US" altLang="en-US" sz="2400">
                <a:solidFill>
                  <a:srgbClr val="C00000"/>
                </a:solidFill>
                <a:latin typeface="Verdana" panose="020B0604030504040204" pitchFamily="34" charset="0"/>
              </a:rPr>
              <a:t>- Must be adequately monitored.</a:t>
            </a:r>
          </a:p>
        </p:txBody>
      </p:sp>
      <p:pic>
        <p:nvPicPr>
          <p:cNvPr id="40969" name="Picture 9" descr="C:\Documents and Settings\stlane\My Documents\My Pictures\respirator pix\thumbnailCAIM9JY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743200"/>
            <a:ext cx="1276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Authorized Entrants</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sp>
        <p:nvSpPr>
          <p:cNvPr id="35847" name="Content Placeholder 12"/>
          <p:cNvSpPr txBox="1">
            <a:spLocks/>
          </p:cNvSpPr>
          <p:nvPr/>
        </p:nvSpPr>
        <p:spPr bwMode="auto">
          <a:xfrm>
            <a:off x="533400" y="11430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0"/>
              </a:spcBef>
              <a:buFont typeface="WP TypographicSymbols"/>
              <a:buNone/>
              <a:defRPr/>
            </a:pPr>
            <a:r>
              <a:rPr lang="en-US" altLang="en-US" sz="2400" dirty="0">
                <a:solidFill>
                  <a:srgbClr val="0000FF"/>
                </a:solidFill>
                <a:latin typeface="Verdana" pitchFamily="34" charset="0"/>
              </a:rPr>
              <a:t>Entrants must:</a:t>
            </a:r>
          </a:p>
          <a:p>
            <a:pPr eaLnBrk="1" hangingPunct="1">
              <a:lnSpc>
                <a:spcPct val="90000"/>
              </a:lnSpc>
              <a:spcBef>
                <a:spcPct val="0"/>
              </a:spcBef>
              <a:buFont typeface="WP TypographicSymbols"/>
              <a:buNone/>
              <a:defRPr/>
            </a:pPr>
            <a:endParaRPr lang="en-US" altLang="en-US" sz="2400" dirty="0">
              <a:solidFill>
                <a:srgbClr val="0000FF"/>
              </a:solidFill>
              <a:latin typeface="Verdana" pitchFamily="34" charset="0"/>
            </a:endParaRPr>
          </a:p>
          <a:p>
            <a:pPr marL="800100" lvl="1" indent="-342900" eaLnBrk="1" hangingPunct="1">
              <a:lnSpc>
                <a:spcPct val="90000"/>
              </a:lnSpc>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 Know the hazards they are facing.</a:t>
            </a:r>
          </a:p>
          <a:p>
            <a:pPr marL="800100" lvl="1" indent="-342900" eaLnBrk="1" hangingPunct="1">
              <a:lnSpc>
                <a:spcPct val="90000"/>
              </a:lnSpc>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 Be able to recognize signs and symptoms       </a:t>
            </a:r>
          </a:p>
          <a:p>
            <a:pPr lvl="1" eaLnBrk="1" hangingPunct="1">
              <a:lnSpc>
                <a:spcPct val="90000"/>
              </a:lnSpc>
              <a:spcBef>
                <a:spcPct val="0"/>
              </a:spcBef>
              <a:buClr>
                <a:schemeClr val="tx1"/>
              </a:buClr>
              <a:buSzPct val="75000"/>
              <a:buFontTx/>
              <a:buNone/>
              <a:defRPr/>
            </a:pPr>
            <a:r>
              <a:rPr lang="en-US" altLang="en-US" sz="2400" dirty="0">
                <a:latin typeface="Verdana" pitchFamily="34" charset="0"/>
              </a:rPr>
              <a:t>    of exposure.</a:t>
            </a:r>
          </a:p>
          <a:p>
            <a:pPr marL="800100" lvl="1" indent="-342900" eaLnBrk="1" hangingPunct="1">
              <a:lnSpc>
                <a:spcPct val="90000"/>
              </a:lnSpc>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 Understand the consequences                 </a:t>
            </a:r>
            <a:br>
              <a:rPr lang="en-US" altLang="en-US" sz="2400" dirty="0">
                <a:latin typeface="Verdana" pitchFamily="34" charset="0"/>
              </a:rPr>
            </a:br>
            <a:r>
              <a:rPr lang="en-US" altLang="en-US" sz="2400" dirty="0">
                <a:latin typeface="Verdana" pitchFamily="34" charset="0"/>
              </a:rPr>
              <a:t> of exposure to hazards.</a:t>
            </a:r>
          </a:p>
          <a:p>
            <a:pPr marL="800100" lvl="1" indent="-342900" eaLnBrk="1" hangingPunct="1">
              <a:lnSpc>
                <a:spcPct val="90000"/>
              </a:lnSpc>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 Communicate with </a:t>
            </a:r>
          </a:p>
          <a:p>
            <a:pPr lvl="1" eaLnBrk="1" hangingPunct="1">
              <a:lnSpc>
                <a:spcPct val="90000"/>
              </a:lnSpc>
              <a:spcBef>
                <a:spcPct val="0"/>
              </a:spcBef>
              <a:buClr>
                <a:schemeClr val="tx1"/>
              </a:buClr>
              <a:buSzPct val="75000"/>
              <a:buFontTx/>
              <a:buNone/>
              <a:defRPr/>
            </a:pPr>
            <a:r>
              <a:rPr lang="en-US" altLang="en-US" sz="2400" dirty="0">
                <a:latin typeface="Verdana" pitchFamily="34" charset="0"/>
              </a:rPr>
              <a:t>    attendants as necessary.</a:t>
            </a:r>
          </a:p>
          <a:p>
            <a:pPr marL="800100" lvl="1" indent="-342900" eaLnBrk="1" hangingPunct="1">
              <a:lnSpc>
                <a:spcPct val="90000"/>
              </a:lnSpc>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 Alert attendants to warning </a:t>
            </a:r>
          </a:p>
          <a:p>
            <a:pPr lvl="1" eaLnBrk="1" hangingPunct="1">
              <a:lnSpc>
                <a:spcPct val="90000"/>
              </a:lnSpc>
              <a:spcBef>
                <a:spcPct val="0"/>
              </a:spcBef>
              <a:buClr>
                <a:schemeClr val="tx1"/>
              </a:buClr>
              <a:buSzPct val="75000"/>
              <a:buFontTx/>
              <a:buNone/>
              <a:defRPr/>
            </a:pPr>
            <a:r>
              <a:rPr lang="en-US" altLang="en-US" sz="2400" dirty="0">
                <a:latin typeface="Verdana" pitchFamily="34" charset="0"/>
              </a:rPr>
              <a:t>    signs or existence of a </a:t>
            </a:r>
          </a:p>
          <a:p>
            <a:pPr lvl="1" eaLnBrk="1" hangingPunct="1">
              <a:lnSpc>
                <a:spcPct val="90000"/>
              </a:lnSpc>
              <a:spcBef>
                <a:spcPct val="0"/>
              </a:spcBef>
              <a:buClr>
                <a:schemeClr val="tx1"/>
              </a:buClr>
              <a:buSzPct val="75000"/>
              <a:buFontTx/>
              <a:buNone/>
              <a:defRPr/>
            </a:pPr>
            <a:r>
              <a:rPr lang="en-US" altLang="en-US" sz="2400" dirty="0">
                <a:latin typeface="Verdana" pitchFamily="34" charset="0"/>
              </a:rPr>
              <a:t>    hazardous condition.</a:t>
            </a:r>
          </a:p>
          <a:p>
            <a:pPr marL="800100" lvl="1" indent="-342900" eaLnBrk="1" hangingPunct="1">
              <a:lnSpc>
                <a:spcPct val="90000"/>
              </a:lnSpc>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 Exit when ordered or </a:t>
            </a:r>
          </a:p>
          <a:p>
            <a:pPr lvl="1" eaLnBrk="1" hangingPunct="1">
              <a:lnSpc>
                <a:spcPct val="90000"/>
              </a:lnSpc>
              <a:spcBef>
                <a:spcPct val="0"/>
              </a:spcBef>
              <a:buClr>
                <a:schemeClr val="tx1"/>
              </a:buClr>
              <a:buSzPct val="75000"/>
              <a:buFontTx/>
              <a:buNone/>
              <a:defRPr/>
            </a:pPr>
            <a:r>
              <a:rPr lang="en-US" altLang="en-US" sz="2400" dirty="0">
                <a:latin typeface="Verdana" pitchFamily="34" charset="0"/>
              </a:rPr>
              <a:t>    alerted.</a:t>
            </a:r>
          </a:p>
        </p:txBody>
      </p:sp>
      <p:pic>
        <p:nvPicPr>
          <p:cNvPr id="41992" name="Picture 8" descr="C:\Documents and Settings\stlane\My Documents\My Pictures\conf sp 3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743200"/>
            <a:ext cx="19669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584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84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84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584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8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14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615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Industry Standard</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152" name="Rectangle 7"/>
          <p:cNvSpPr>
            <a:spLocks noChangeArrowheads="1"/>
          </p:cNvSpPr>
          <p:nvPr/>
        </p:nvSpPr>
        <p:spPr bwMode="auto">
          <a:xfrm>
            <a:off x="762000" y="1524000"/>
            <a:ext cx="7543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All employees required to enter into confined  or enclosed spaces shall be instructed as to:   </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solidFill>
                  <a:srgbClr val="0000FF"/>
                </a:solidFill>
                <a:latin typeface="Verdana" panose="020B0604030504040204" pitchFamily="34" charset="0"/>
              </a:rPr>
              <a:t>- Nature of the hazards involved.                     - Necessary precautions to be taken.               - Use of protective emergency equipment</a:t>
            </a: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The employer shall comply with any specific regulations that apply to work in dangerous   or potentially dangerous areas.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Authorized Entrants</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pic>
        <p:nvPicPr>
          <p:cNvPr id="43015" name="Picture 8" descr="C:\Users\stlane\Pictures\x conf space construction\32 DSC_9524.jpg"/>
          <p:cNvPicPr>
            <a:picLocks noChangeAspect="1" noChangeArrowheads="1"/>
          </p:cNvPicPr>
          <p:nvPr/>
        </p:nvPicPr>
        <p:blipFill>
          <a:blip r:embed="rId5">
            <a:extLst>
              <a:ext uri="{28A0092B-C50C-407E-A947-70E740481C1C}">
                <a14:useLocalDpi xmlns:a14="http://schemas.microsoft.com/office/drawing/2010/main" val="0"/>
              </a:ext>
            </a:extLst>
          </a:blip>
          <a:srcRect l="8276" r="5962"/>
          <a:stretch>
            <a:fillRect/>
          </a:stretch>
        </p:blipFill>
        <p:spPr bwMode="auto">
          <a:xfrm>
            <a:off x="5867400" y="1106488"/>
            <a:ext cx="264795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
          <p:cNvSpPr>
            <a:spLocks noChangeArrowheads="1"/>
          </p:cNvSpPr>
          <p:nvPr/>
        </p:nvSpPr>
        <p:spPr bwMode="auto">
          <a:xfrm>
            <a:off x="457200" y="1247775"/>
            <a:ext cx="510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Chest or full body harness with a retrieval line attached at the center of entrant’s back near shoulder level, above the entrant’s head. </a:t>
            </a:r>
          </a:p>
          <a:p>
            <a:pPr eaLnBrk="1" hangingPunct="1">
              <a:spcBef>
                <a:spcPct val="0"/>
              </a:spcBef>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Wristlets or anklets may be used in lieu of chest or full body harness is employer can demonstrate the use of chest or full body harness is infeasible or creates a greater hazards.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Attendants</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4040" name="Rectangle 7"/>
          <p:cNvSpPr>
            <a:spLocks noChangeArrowheads="1"/>
          </p:cNvSpPr>
          <p:nvPr/>
        </p:nvSpPr>
        <p:spPr bwMode="auto">
          <a:xfrm>
            <a:off x="381000" y="1371600"/>
            <a:ext cx="480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P TypographicSymbols"/>
              <a:buNone/>
              <a:defRPr/>
            </a:pPr>
            <a:r>
              <a:rPr lang="en-US" altLang="en-US" sz="2400" dirty="0">
                <a:solidFill>
                  <a:srgbClr val="0000FF"/>
                </a:solidFill>
                <a:latin typeface="Verdana" pitchFamily="34" charset="0"/>
              </a:rPr>
              <a:t>Attendants must:</a:t>
            </a:r>
          </a:p>
          <a:p>
            <a:pPr eaLnBrk="1" hangingPunct="1">
              <a:spcBef>
                <a:spcPct val="0"/>
              </a:spcBef>
              <a:buFont typeface="WP TypographicSymbols"/>
              <a:buNone/>
              <a:defRPr/>
            </a:pPr>
            <a:endParaRPr lang="en-US" altLang="en-US" sz="2400" dirty="0">
              <a:solidFill>
                <a:schemeClr val="accent2"/>
              </a:solidFill>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Be aware of behavioral effects </a:t>
            </a:r>
          </a:p>
          <a:p>
            <a:pPr eaLnBrk="1" hangingPunct="1">
              <a:spcBef>
                <a:spcPct val="0"/>
              </a:spcBef>
              <a:buFontTx/>
              <a:buNone/>
              <a:defRPr/>
            </a:pPr>
            <a:r>
              <a:rPr lang="en-US" altLang="en-US" sz="2000" dirty="0">
                <a:latin typeface="Verdana" pitchFamily="34" charset="0"/>
              </a:rPr>
              <a:t>    of potential exposures.</a:t>
            </a:r>
          </a:p>
          <a:p>
            <a:pPr marL="171450" indent="-171450" eaLnBrk="1" hangingPunct="1">
              <a:spcBef>
                <a:spcPct val="0"/>
              </a:spcBef>
              <a:buFont typeface="Courier New" panose="02070309020205020404" pitchFamily="49" charset="0"/>
              <a:buChar char="o"/>
              <a:defRPr/>
            </a:pPr>
            <a:endParaRPr lang="en-US" altLang="en-US" sz="8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Maintain count and identity of entrants.</a:t>
            </a:r>
          </a:p>
          <a:p>
            <a:pPr marL="171450" indent="-171450" eaLnBrk="1" hangingPunct="1">
              <a:spcBef>
                <a:spcPct val="0"/>
              </a:spcBef>
              <a:buFont typeface="Courier New" panose="02070309020205020404" pitchFamily="49" charset="0"/>
              <a:buChar char="o"/>
              <a:defRPr/>
            </a:pPr>
            <a:endParaRPr lang="en-US" altLang="en-US" sz="8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Remain outside the space until </a:t>
            </a:r>
          </a:p>
          <a:p>
            <a:pPr eaLnBrk="1" hangingPunct="1">
              <a:spcBef>
                <a:spcPct val="0"/>
              </a:spcBef>
              <a:buFontTx/>
              <a:buNone/>
              <a:defRPr/>
            </a:pPr>
            <a:r>
              <a:rPr lang="en-US" altLang="en-US" sz="2000" dirty="0">
                <a:latin typeface="Verdana" pitchFamily="34" charset="0"/>
              </a:rPr>
              <a:t>    relieved.</a:t>
            </a:r>
          </a:p>
          <a:p>
            <a:pPr marL="171450" indent="-171450" eaLnBrk="1" hangingPunct="1">
              <a:spcBef>
                <a:spcPct val="0"/>
              </a:spcBef>
              <a:buFont typeface="Courier New" panose="02070309020205020404" pitchFamily="49" charset="0"/>
              <a:buChar char="o"/>
              <a:defRPr/>
            </a:pPr>
            <a:endParaRPr lang="en-US" altLang="en-US" sz="8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Communicate with entrants.</a:t>
            </a:r>
          </a:p>
          <a:p>
            <a:pPr marL="171450" indent="-171450" eaLnBrk="1" hangingPunct="1">
              <a:spcBef>
                <a:spcPct val="0"/>
              </a:spcBef>
              <a:buFont typeface="Courier New" panose="02070309020205020404" pitchFamily="49" charset="0"/>
              <a:buChar char="o"/>
              <a:defRPr/>
            </a:pPr>
            <a:endParaRPr lang="en-US" altLang="en-US" sz="8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Monitor activities inside and </a:t>
            </a:r>
          </a:p>
          <a:p>
            <a:pPr eaLnBrk="1" hangingPunct="1">
              <a:spcBef>
                <a:spcPct val="0"/>
              </a:spcBef>
              <a:buFontTx/>
              <a:buNone/>
              <a:defRPr/>
            </a:pPr>
            <a:r>
              <a:rPr lang="en-US" altLang="en-US" sz="2000" dirty="0">
                <a:latin typeface="Verdana" pitchFamily="34" charset="0"/>
              </a:rPr>
              <a:t>    outside the space and order </a:t>
            </a:r>
          </a:p>
          <a:p>
            <a:pPr eaLnBrk="1" hangingPunct="1">
              <a:spcBef>
                <a:spcPct val="0"/>
              </a:spcBef>
              <a:buFontTx/>
              <a:buNone/>
              <a:defRPr/>
            </a:pPr>
            <a:r>
              <a:rPr lang="en-US" altLang="en-US" sz="2000" dirty="0">
                <a:latin typeface="Verdana" pitchFamily="34" charset="0"/>
              </a:rPr>
              <a:t>    exit if required.</a:t>
            </a:r>
          </a:p>
        </p:txBody>
      </p:sp>
      <p:pic>
        <p:nvPicPr>
          <p:cNvPr id="44041" name="Picture 9" descr="C:\Documents and Settings\stlane\My Documents\My Pictures\confined-space-entry_t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057400"/>
            <a:ext cx="3905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943600" y="12954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Could this be a safety issue for the attendant?</a:t>
            </a:r>
          </a:p>
        </p:txBody>
      </p:sp>
      <p:sp>
        <p:nvSpPr>
          <p:cNvPr id="11" name="TextBox 10"/>
          <p:cNvSpPr txBox="1">
            <a:spLocks noChangeArrowheads="1"/>
          </p:cNvSpPr>
          <p:nvPr/>
        </p:nvSpPr>
        <p:spPr bwMode="auto">
          <a:xfrm>
            <a:off x="5867400" y="53340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Yes, if a hazardous atmosphere is present.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Attendants</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5064" name="Rectangle 8"/>
          <p:cNvSpPr>
            <a:spLocks noChangeArrowheads="1"/>
          </p:cNvSpPr>
          <p:nvPr/>
        </p:nvSpPr>
        <p:spPr bwMode="auto">
          <a:xfrm>
            <a:off x="215900" y="1350963"/>
            <a:ext cx="6705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Summon rescuers if necessary.</a:t>
            </a: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Prevent unauthorized entry.</a:t>
            </a: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Perform non-entry rescue.</a:t>
            </a:r>
          </a:p>
          <a:p>
            <a:pPr lvl="1" eaLnBrk="1" hangingPunct="1">
              <a:spcBef>
                <a:spcPct val="0"/>
              </a:spcBef>
              <a:buClr>
                <a:schemeClr val="tx1"/>
              </a:buClr>
              <a:buSzPct val="75000"/>
              <a:buFont typeface="WP TypographicSymbols"/>
              <a:buNone/>
              <a:defRPr/>
            </a:pPr>
            <a:endParaRPr lang="en-US" altLang="en-US" sz="2400" dirty="0">
              <a:latin typeface="Verdana" pitchFamily="34" charset="0"/>
            </a:endParaRPr>
          </a:p>
          <a:p>
            <a:pPr lvl="1" eaLnBrk="1" hangingPunct="1">
              <a:spcBef>
                <a:spcPct val="0"/>
              </a:spcBef>
              <a:buClr>
                <a:schemeClr val="tx1"/>
              </a:buClr>
              <a:buSzPct val="75000"/>
              <a:buFont typeface="WP TypographicSymbols"/>
              <a:buNone/>
              <a:defRPr/>
            </a:pPr>
            <a:endParaRPr lang="en-US" altLang="en-US" sz="2400" dirty="0">
              <a:latin typeface="Verdana" pitchFamily="34" charset="0"/>
            </a:endParaRPr>
          </a:p>
          <a:p>
            <a:pPr lvl="1" eaLnBrk="1" hangingPunct="1">
              <a:spcBef>
                <a:spcPct val="0"/>
              </a:spcBef>
              <a:buClr>
                <a:schemeClr val="tx1"/>
              </a:buClr>
              <a:buSzPct val="75000"/>
              <a:buFont typeface="WP TypographicSymbols"/>
              <a:buNone/>
              <a:defRPr/>
            </a:pPr>
            <a:endParaRPr lang="en-US" altLang="en-US" sz="2400" dirty="0">
              <a:latin typeface="Verdana" pitchFamily="34" charset="0"/>
            </a:endParaRPr>
          </a:p>
          <a:p>
            <a:pPr lvl="1" eaLnBrk="1" hangingPunct="1">
              <a:spcBef>
                <a:spcPct val="0"/>
              </a:spcBef>
              <a:buClr>
                <a:schemeClr val="tx1"/>
              </a:buClr>
              <a:buSzPct val="75000"/>
              <a:buFont typeface="WP TypographicSymbols"/>
              <a:buNone/>
              <a:defRPr/>
            </a:pPr>
            <a:endParaRPr lang="en-US" altLang="en-US" sz="2400" dirty="0">
              <a:latin typeface="Verdana" pitchFamily="34" charset="0"/>
            </a:endParaRPr>
          </a:p>
          <a:p>
            <a:pPr lvl="1" eaLnBrk="1" hangingPunct="1">
              <a:spcBef>
                <a:spcPct val="0"/>
              </a:spcBef>
              <a:buClr>
                <a:schemeClr val="accent1"/>
              </a:buClr>
              <a:buSzPct val="75000"/>
              <a:buFont typeface="WP TypographicSymbols"/>
              <a:buNone/>
              <a:defRPr/>
            </a:pPr>
            <a:r>
              <a:rPr lang="en-US" altLang="en-US" sz="2400" b="1" dirty="0">
                <a:solidFill>
                  <a:srgbClr val="FF0000"/>
                </a:solidFill>
                <a:latin typeface="Verdana" pitchFamily="34" charset="0"/>
              </a:rPr>
              <a:t>Attendants may NOT perform  other duties that interfere with their primary duty to monitor and protect!</a:t>
            </a:r>
            <a:endParaRPr lang="en-US" altLang="en-US" sz="2400" dirty="0">
              <a:latin typeface="Verdana" pitchFamily="34" charset="0"/>
            </a:endParaRPr>
          </a:p>
        </p:txBody>
      </p:sp>
      <p:pic>
        <p:nvPicPr>
          <p:cNvPr id="45065" name="Picture 6" descr="Man Hammer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1295400"/>
            <a:ext cx="2133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5029200" y="3429000"/>
            <a:ext cx="1600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Supervisors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6088" name="Rectangle 7"/>
          <p:cNvSpPr>
            <a:spLocks noChangeArrowheads="1"/>
          </p:cNvSpPr>
          <p:nvPr/>
        </p:nvSpPr>
        <p:spPr bwMode="auto">
          <a:xfrm>
            <a:off x="304800" y="1219200"/>
            <a:ext cx="66294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2400" dirty="0">
                <a:solidFill>
                  <a:srgbClr val="0000FF"/>
                </a:solidFill>
                <a:latin typeface="Verdana" pitchFamily="34" charset="0"/>
              </a:rPr>
              <a:t>Entry Supervisors must:</a:t>
            </a:r>
          </a:p>
          <a:p>
            <a:pPr eaLnBrk="1" hangingPunct="1">
              <a:spcBef>
                <a:spcPct val="0"/>
              </a:spcBef>
              <a:buFontTx/>
              <a:buNone/>
              <a:defRPr/>
            </a:pPr>
            <a:endParaRPr lang="en-US" altLang="en-US" sz="1000" dirty="0">
              <a:solidFill>
                <a:schemeClr val="accent2"/>
              </a:solidFill>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Issue confined space permits.</a:t>
            </a:r>
          </a:p>
          <a:p>
            <a:pPr marL="628650" lvl="1" indent="-171450" eaLnBrk="1" hangingPunct="1">
              <a:spcBef>
                <a:spcPct val="0"/>
              </a:spcBef>
              <a:buClr>
                <a:schemeClr val="tx1"/>
              </a:buClr>
              <a:buSzPct val="75000"/>
              <a:buFont typeface="Courier New" panose="02070309020205020404" pitchFamily="49" charset="0"/>
              <a:buChar char="o"/>
              <a:defRPr/>
            </a:pPr>
            <a:endParaRPr lang="en-US" altLang="en-US" sz="1000" dirty="0">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Know hazards.</a:t>
            </a:r>
          </a:p>
          <a:p>
            <a:pPr marL="628650" lvl="1" indent="-171450" eaLnBrk="1" hangingPunct="1">
              <a:spcBef>
                <a:spcPct val="0"/>
              </a:spcBef>
              <a:buClr>
                <a:schemeClr val="tx1"/>
              </a:buClr>
              <a:buSzPct val="75000"/>
              <a:buFont typeface="Courier New" panose="02070309020205020404" pitchFamily="49" charset="0"/>
              <a:buChar char="o"/>
              <a:defRPr/>
            </a:pPr>
            <a:endParaRPr lang="en-US" altLang="en-US" sz="1000" dirty="0">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Verify that all tests have been</a:t>
            </a:r>
          </a:p>
          <a:p>
            <a:pPr lvl="1" eaLnBrk="1" hangingPunct="1">
              <a:spcBef>
                <a:spcPct val="0"/>
              </a:spcBef>
              <a:buClr>
                <a:schemeClr val="tx1"/>
              </a:buClr>
              <a:buSzPct val="75000"/>
              <a:buFontTx/>
              <a:buNone/>
              <a:defRPr/>
            </a:pPr>
            <a:r>
              <a:rPr lang="en-US" altLang="en-US" sz="2400" dirty="0">
                <a:latin typeface="Verdana" pitchFamily="34" charset="0"/>
              </a:rPr>
              <a:t>   conducted.</a:t>
            </a:r>
          </a:p>
          <a:p>
            <a:pPr marL="628650" lvl="1" indent="-171450" eaLnBrk="1" hangingPunct="1">
              <a:spcBef>
                <a:spcPct val="0"/>
              </a:spcBef>
              <a:buClr>
                <a:schemeClr val="tx1"/>
              </a:buClr>
              <a:buSzPct val="75000"/>
              <a:buFont typeface="Courier New" panose="02070309020205020404" pitchFamily="49" charset="0"/>
              <a:buChar char="o"/>
              <a:defRPr/>
            </a:pPr>
            <a:endParaRPr lang="en-US" altLang="en-US" sz="1000" dirty="0">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Verify that all procedures and</a:t>
            </a:r>
          </a:p>
          <a:p>
            <a:pPr lvl="1" eaLnBrk="1" hangingPunct="1">
              <a:spcBef>
                <a:spcPct val="0"/>
              </a:spcBef>
              <a:buClr>
                <a:schemeClr val="tx1"/>
              </a:buClr>
              <a:buSzPct val="75000"/>
              <a:buFontTx/>
              <a:buNone/>
              <a:defRPr/>
            </a:pPr>
            <a:r>
              <a:rPr lang="en-US" altLang="en-US" sz="2400" dirty="0">
                <a:latin typeface="Verdana" pitchFamily="34" charset="0"/>
              </a:rPr>
              <a:t>   equipment are in place before</a:t>
            </a:r>
          </a:p>
          <a:p>
            <a:pPr lvl="1" eaLnBrk="1" hangingPunct="1">
              <a:spcBef>
                <a:spcPct val="0"/>
              </a:spcBef>
              <a:buClr>
                <a:schemeClr val="tx1"/>
              </a:buClr>
              <a:buSzPct val="75000"/>
              <a:buFontTx/>
              <a:buNone/>
              <a:defRPr/>
            </a:pPr>
            <a:r>
              <a:rPr lang="en-US" altLang="en-US" sz="2400" dirty="0">
                <a:latin typeface="Verdana" pitchFamily="34" charset="0"/>
              </a:rPr>
              <a:t>   signing a permit.</a:t>
            </a:r>
          </a:p>
          <a:p>
            <a:pPr marL="628650" lvl="1" indent="-171450" eaLnBrk="1" hangingPunct="1">
              <a:spcBef>
                <a:spcPct val="0"/>
              </a:spcBef>
              <a:buClr>
                <a:schemeClr val="tx1"/>
              </a:buClr>
              <a:buSzPct val="75000"/>
              <a:buFont typeface="Courier New" panose="02070309020205020404" pitchFamily="49" charset="0"/>
              <a:buChar char="o"/>
              <a:defRPr/>
            </a:pPr>
            <a:endParaRPr lang="en-US" altLang="en-US" sz="1000" dirty="0">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Terminate entry if necessary and</a:t>
            </a:r>
          </a:p>
          <a:p>
            <a:pPr lvl="1" eaLnBrk="1" hangingPunct="1">
              <a:spcBef>
                <a:spcPct val="0"/>
              </a:spcBef>
              <a:buClr>
                <a:schemeClr val="tx1"/>
              </a:buClr>
              <a:buSzPct val="75000"/>
              <a:buFontTx/>
              <a:buNone/>
              <a:defRPr/>
            </a:pPr>
            <a:r>
              <a:rPr lang="en-US" altLang="en-US" sz="2400" dirty="0">
                <a:latin typeface="Verdana" pitchFamily="34" charset="0"/>
              </a:rPr>
              <a:t>   cancel permits.</a:t>
            </a:r>
          </a:p>
        </p:txBody>
      </p:sp>
      <p:pic>
        <p:nvPicPr>
          <p:cNvPr id="46089" name="Picture 9" descr="C:\Documents and Settings\stlane\My Documents\My Pictures\conf sp 35.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525588"/>
            <a:ext cx="23812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Supervisors</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4711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7113" name="Rectangle 8"/>
          <p:cNvSpPr>
            <a:spLocks noChangeArrowheads="1"/>
          </p:cNvSpPr>
          <p:nvPr/>
        </p:nvSpPr>
        <p:spPr bwMode="auto">
          <a:xfrm>
            <a:off x="152400" y="1295400"/>
            <a:ext cx="5181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Verify availability of rescue</a:t>
            </a:r>
          </a:p>
          <a:p>
            <a:pPr lvl="1" eaLnBrk="1" hangingPunct="1">
              <a:spcBef>
                <a:spcPct val="0"/>
              </a:spcBef>
              <a:buClr>
                <a:schemeClr val="tx1"/>
              </a:buClr>
              <a:buSzPct val="75000"/>
              <a:buFontTx/>
              <a:buNone/>
              <a:defRPr/>
            </a:pPr>
            <a:r>
              <a:rPr lang="en-US" altLang="en-US" sz="2400" dirty="0">
                <a:latin typeface="Verdana" pitchFamily="34" charset="0"/>
              </a:rPr>
              <a:t>    services &amp; means for</a:t>
            </a:r>
          </a:p>
          <a:p>
            <a:pPr lvl="1" eaLnBrk="1" hangingPunct="1">
              <a:spcBef>
                <a:spcPct val="0"/>
              </a:spcBef>
              <a:buClr>
                <a:schemeClr val="tx1"/>
              </a:buClr>
              <a:buSzPct val="75000"/>
              <a:buFontTx/>
              <a:buNone/>
              <a:defRPr/>
            </a:pPr>
            <a:r>
              <a:rPr lang="en-US" altLang="en-US" sz="2400" dirty="0">
                <a:latin typeface="Verdana" pitchFamily="34" charset="0"/>
              </a:rPr>
              <a:t>    summoning.</a:t>
            </a:r>
          </a:p>
          <a:p>
            <a:pPr marL="628650" lvl="1" indent="-171450" eaLnBrk="1" hangingPunct="1">
              <a:spcBef>
                <a:spcPct val="0"/>
              </a:spcBef>
              <a:buClr>
                <a:schemeClr val="tx1"/>
              </a:buClr>
              <a:buSzPct val="75000"/>
              <a:buFont typeface="Courier New" panose="02070309020205020404" pitchFamily="49" charset="0"/>
              <a:buChar char="o"/>
              <a:defRPr/>
            </a:pPr>
            <a:endParaRPr lang="en-US" altLang="en-US" sz="1000" dirty="0">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Remove unauthorized</a:t>
            </a:r>
          </a:p>
          <a:p>
            <a:pPr lvl="1" eaLnBrk="1" hangingPunct="1">
              <a:spcBef>
                <a:spcPct val="0"/>
              </a:spcBef>
              <a:buClr>
                <a:schemeClr val="tx1"/>
              </a:buClr>
              <a:buSzPct val="75000"/>
              <a:buFontTx/>
              <a:buNone/>
              <a:defRPr/>
            </a:pPr>
            <a:r>
              <a:rPr lang="en-US" altLang="en-US" sz="2400" dirty="0">
                <a:latin typeface="Verdana" pitchFamily="34" charset="0"/>
              </a:rPr>
              <a:t>   individuals. </a:t>
            </a:r>
          </a:p>
          <a:p>
            <a:pPr lvl="1" eaLnBrk="1" hangingPunct="1">
              <a:spcBef>
                <a:spcPct val="0"/>
              </a:spcBef>
              <a:buClr>
                <a:schemeClr val="tx1"/>
              </a:buClr>
              <a:buSzPct val="75000"/>
              <a:buFontTx/>
              <a:buNone/>
              <a:defRPr/>
            </a:pPr>
            <a:r>
              <a:rPr lang="en-US" altLang="en-US" sz="1000" dirty="0">
                <a:latin typeface="Verdana" pitchFamily="34" charset="0"/>
              </a:rPr>
              <a:t>               </a:t>
            </a: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Terminate entry if </a:t>
            </a:r>
          </a:p>
          <a:p>
            <a:pPr lvl="1" eaLnBrk="1" hangingPunct="1">
              <a:spcBef>
                <a:spcPct val="0"/>
              </a:spcBef>
              <a:buClr>
                <a:schemeClr val="tx1"/>
              </a:buClr>
              <a:buSzPct val="75000"/>
              <a:buFontTx/>
              <a:buNone/>
              <a:defRPr/>
            </a:pPr>
            <a:r>
              <a:rPr lang="en-US" altLang="en-US" sz="2400" dirty="0">
                <a:latin typeface="Verdana" pitchFamily="34" charset="0"/>
              </a:rPr>
              <a:t>   necessary.  </a:t>
            </a:r>
          </a:p>
          <a:p>
            <a:pPr marL="628650" lvl="1" indent="-171450" eaLnBrk="1" hangingPunct="1">
              <a:spcBef>
                <a:spcPct val="0"/>
              </a:spcBef>
              <a:buClr>
                <a:schemeClr val="tx1"/>
              </a:buClr>
              <a:buSzPct val="75000"/>
              <a:buFont typeface="Courier New" panose="02070309020205020404" pitchFamily="49" charset="0"/>
              <a:buChar char="o"/>
              <a:defRPr/>
            </a:pPr>
            <a:endParaRPr lang="en-US" altLang="en-US" sz="1000" dirty="0">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Cancel permits.</a:t>
            </a:r>
          </a:p>
          <a:p>
            <a:pPr marL="628650" lvl="1" indent="-171450" eaLnBrk="1" hangingPunct="1">
              <a:spcBef>
                <a:spcPct val="0"/>
              </a:spcBef>
              <a:buClr>
                <a:schemeClr val="tx1"/>
              </a:buClr>
              <a:buSzPct val="75000"/>
              <a:buFont typeface="Courier New" panose="02070309020205020404" pitchFamily="49" charset="0"/>
              <a:buChar char="o"/>
              <a:defRPr/>
            </a:pPr>
            <a:endParaRPr lang="en-US" altLang="en-US" sz="1000" dirty="0">
              <a:latin typeface="Verdana" pitchFamily="34" charset="0"/>
            </a:endParaRPr>
          </a:p>
          <a:p>
            <a:pPr marL="800100" lvl="1" indent="-342900" eaLnBrk="1" hangingPunct="1">
              <a:spcBef>
                <a:spcPct val="0"/>
              </a:spcBef>
              <a:buClr>
                <a:schemeClr val="tx1"/>
              </a:buClr>
              <a:buSzPct val="75000"/>
              <a:buFont typeface="Courier New" panose="02070309020205020404" pitchFamily="49" charset="0"/>
              <a:buChar char="o"/>
              <a:defRPr/>
            </a:pPr>
            <a:r>
              <a:rPr lang="en-US" altLang="en-US" sz="2400" dirty="0">
                <a:latin typeface="Verdana" pitchFamily="34" charset="0"/>
              </a:rPr>
              <a:t>Coordinate shift </a:t>
            </a:r>
          </a:p>
          <a:p>
            <a:pPr lvl="1" eaLnBrk="1" hangingPunct="1">
              <a:spcBef>
                <a:spcPct val="0"/>
              </a:spcBef>
              <a:buClr>
                <a:schemeClr val="tx1"/>
              </a:buClr>
              <a:buSzPct val="75000"/>
              <a:buFontTx/>
              <a:buNone/>
              <a:defRPr/>
            </a:pPr>
            <a:r>
              <a:rPr lang="en-US" altLang="en-US" sz="2400" dirty="0">
                <a:latin typeface="Verdana" pitchFamily="34" charset="0"/>
              </a:rPr>
              <a:t>   change.</a:t>
            </a:r>
          </a:p>
        </p:txBody>
      </p:sp>
      <p:pic>
        <p:nvPicPr>
          <p:cNvPr id="47114" name="Picture 10" descr="C:\Documents and Settings\stlane\My Documents\My Pictures\conf sp entry supr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133600"/>
            <a:ext cx="3937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 descr="C:\Documents and Settings\stlane\My Documents\My Pictures\conf sp permit 3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2057400"/>
            <a:ext cx="29765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Permit Systems</a:t>
            </a:r>
          </a:p>
        </p:txBody>
      </p:sp>
      <p:sp>
        <p:nvSpPr>
          <p:cNvPr id="4813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813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4813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8137" name="Rectangle 8"/>
          <p:cNvSpPr>
            <a:spLocks noChangeArrowheads="1"/>
          </p:cNvSpPr>
          <p:nvPr/>
        </p:nvSpPr>
        <p:spPr bwMode="auto">
          <a:xfrm>
            <a:off x="381000" y="1133475"/>
            <a:ext cx="61722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buFont typeface="Courier New" panose="02070309020205020404" pitchFamily="49" charset="0"/>
              <a:buChar char="o"/>
            </a:pPr>
            <a:r>
              <a:rPr lang="en-US" altLang="en-US" sz="2000">
                <a:latin typeface="Verdana" panose="020B0604030504040204" pitchFamily="34" charset="0"/>
              </a:rPr>
              <a:t> </a:t>
            </a:r>
            <a:r>
              <a:rPr lang="en-US" altLang="en-US" sz="2400">
                <a:latin typeface="Verdana" panose="020B0604030504040204" pitchFamily="34" charset="0"/>
              </a:rPr>
              <a:t>Written permit signed by entry </a:t>
            </a:r>
            <a:br>
              <a:rPr lang="en-US" altLang="en-US" sz="2400">
                <a:latin typeface="Verdana" panose="020B0604030504040204" pitchFamily="34" charset="0"/>
              </a:rPr>
            </a:br>
            <a:r>
              <a:rPr lang="en-US" altLang="en-US" sz="2400">
                <a:latin typeface="Verdana" panose="020B0604030504040204" pitchFamily="34" charset="0"/>
              </a:rPr>
              <a:t>   supervisor.</a:t>
            </a:r>
          </a:p>
          <a:p>
            <a:pPr eaLnBrk="1" hangingPunct="1">
              <a:lnSpc>
                <a:spcPct val="90000"/>
              </a:lnSpc>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Verifies pre-entry precautions have </a:t>
            </a:r>
          </a:p>
          <a:p>
            <a:pPr eaLnBrk="1" hangingPunct="1">
              <a:lnSpc>
                <a:spcPct val="90000"/>
              </a:lnSpc>
              <a:spcBef>
                <a:spcPct val="0"/>
              </a:spcBef>
              <a:buClr>
                <a:schemeClr val="tx1"/>
              </a:buClr>
              <a:buFontTx/>
              <a:buNone/>
            </a:pPr>
            <a:r>
              <a:rPr lang="en-US" altLang="en-US" sz="2400">
                <a:latin typeface="Verdana" panose="020B0604030504040204" pitchFamily="34" charset="0"/>
              </a:rPr>
              <a:t>     been taken and the space is safe </a:t>
            </a:r>
            <a:br>
              <a:rPr lang="en-US" altLang="en-US" sz="2400">
                <a:latin typeface="Verdana" panose="020B0604030504040204" pitchFamily="34" charset="0"/>
              </a:rPr>
            </a:br>
            <a:r>
              <a:rPr lang="en-US" altLang="en-US" sz="2400">
                <a:latin typeface="Verdana" panose="020B0604030504040204" pitchFamily="34" charset="0"/>
              </a:rPr>
              <a:t>     to enter.</a:t>
            </a:r>
          </a:p>
          <a:p>
            <a:pPr eaLnBrk="1" hangingPunct="1">
              <a:lnSpc>
                <a:spcPct val="90000"/>
              </a:lnSpc>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Posted at entry to confined space.</a:t>
            </a:r>
          </a:p>
          <a:p>
            <a:pPr eaLnBrk="1" hangingPunct="1">
              <a:lnSpc>
                <a:spcPct val="90000"/>
              </a:lnSpc>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Specifies apparent hazards and </a:t>
            </a:r>
          </a:p>
          <a:p>
            <a:pPr eaLnBrk="1" hangingPunct="1">
              <a:lnSpc>
                <a:spcPct val="90000"/>
              </a:lnSpc>
              <a:spcBef>
                <a:spcPct val="0"/>
              </a:spcBef>
              <a:buClr>
                <a:schemeClr val="tx1"/>
              </a:buClr>
              <a:buFontTx/>
              <a:buNone/>
            </a:pPr>
            <a:r>
              <a:rPr lang="en-US" altLang="en-US" sz="2400">
                <a:latin typeface="Verdana" panose="020B0604030504040204" pitchFamily="34" charset="0"/>
              </a:rPr>
              <a:t>    corrective actions taken prior to </a:t>
            </a:r>
            <a:br>
              <a:rPr lang="en-US" altLang="en-US" sz="2400">
                <a:latin typeface="Verdana" panose="020B0604030504040204" pitchFamily="34" charset="0"/>
              </a:rPr>
            </a:br>
            <a:r>
              <a:rPr lang="en-US" altLang="en-US" sz="2400">
                <a:latin typeface="Verdana" panose="020B0604030504040204" pitchFamily="34" charset="0"/>
              </a:rPr>
              <a:t>    entry.</a:t>
            </a:r>
          </a:p>
          <a:p>
            <a:pPr eaLnBrk="1" hangingPunct="1">
              <a:lnSpc>
                <a:spcPct val="90000"/>
              </a:lnSpc>
              <a:spcBef>
                <a:spcPct val="0"/>
              </a:spcBef>
              <a:buClr>
                <a:schemeClr val="tx1"/>
              </a:buClr>
              <a:buFont typeface="Courier New" panose="02070309020205020404" pitchFamily="49" charset="0"/>
              <a:buChar char="o"/>
            </a:pPr>
            <a:endParaRPr lang="en-US" altLang="en-US" sz="12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Requires termination of permit </a:t>
            </a:r>
            <a:br>
              <a:rPr lang="en-US" altLang="en-US" sz="2400">
                <a:latin typeface="Verdana" panose="020B0604030504040204" pitchFamily="34" charset="0"/>
              </a:rPr>
            </a:br>
            <a:r>
              <a:rPr lang="en-US" altLang="en-US" sz="2400">
                <a:latin typeface="Verdana" panose="020B0604030504040204" pitchFamily="34" charset="0"/>
              </a:rPr>
              <a:t>  when task is completed or when</a:t>
            </a:r>
            <a:br>
              <a:rPr lang="en-US" altLang="en-US" sz="2400">
                <a:latin typeface="Verdana" panose="020B0604030504040204" pitchFamily="34" charset="0"/>
              </a:rPr>
            </a:br>
            <a:r>
              <a:rPr lang="en-US" altLang="en-US" sz="2400">
                <a:latin typeface="Verdana" panose="020B0604030504040204" pitchFamily="34" charset="0"/>
              </a:rPr>
              <a:t>  new conditions exist.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Permit Requirements</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sp>
        <p:nvSpPr>
          <p:cNvPr id="491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9161" name="Rectangle 8"/>
          <p:cNvSpPr>
            <a:spLocks noChangeArrowheads="1"/>
          </p:cNvSpPr>
          <p:nvPr/>
        </p:nvSpPr>
        <p:spPr bwMode="auto">
          <a:xfrm>
            <a:off x="685800" y="1371600"/>
            <a:ext cx="79248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 typeface="Courier New" panose="02070309020205020404" pitchFamily="49" charset="0"/>
              <a:buChar char="o"/>
            </a:pPr>
            <a:r>
              <a:rPr lang="en-US" altLang="en-US" sz="2400"/>
              <a:t> </a:t>
            </a:r>
            <a:r>
              <a:rPr lang="en-US" altLang="en-US" sz="2400">
                <a:latin typeface="Verdana" panose="020B0604030504040204" pitchFamily="34" charset="0"/>
              </a:rPr>
              <a:t>Date, location, and name of confined space.</a:t>
            </a:r>
          </a:p>
          <a:p>
            <a:pPr eaLnBrk="1" hangingPunct="1">
              <a:spcBef>
                <a:spcPct val="0"/>
              </a:spcBef>
              <a:buClr>
                <a:schemeClr val="tx1"/>
              </a:buClr>
              <a:buFontTx/>
              <a:buNone/>
            </a:pPr>
            <a:endParaRPr lang="en-US" altLang="en-US" sz="10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Purpose of entry and known hazards.</a:t>
            </a:r>
          </a:p>
          <a:p>
            <a:pPr eaLnBrk="1" hangingPunct="1">
              <a:spcBef>
                <a:spcPct val="0"/>
              </a:spcBef>
              <a:buClr>
                <a:schemeClr val="tx1"/>
              </a:buClr>
              <a:buFontTx/>
              <a:buNone/>
            </a:pPr>
            <a:endParaRPr lang="en-US" altLang="en-US" sz="10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Duration of entry permit time.</a:t>
            </a:r>
          </a:p>
          <a:p>
            <a:pPr eaLnBrk="1" hangingPunct="1">
              <a:spcBef>
                <a:spcPct val="0"/>
              </a:spcBef>
              <a:buClr>
                <a:schemeClr val="tx1"/>
              </a:buClr>
              <a:buFontTx/>
              <a:buNone/>
            </a:pPr>
            <a:endParaRPr lang="en-US" altLang="en-US" sz="10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Authorized entrants, attendants, supervisors.</a:t>
            </a:r>
          </a:p>
          <a:p>
            <a:pPr eaLnBrk="1" hangingPunct="1">
              <a:spcBef>
                <a:spcPct val="0"/>
              </a:spcBef>
              <a:buClr>
                <a:schemeClr val="tx1"/>
              </a:buClr>
              <a:buFont typeface="Courier New" panose="02070309020205020404" pitchFamily="49" charset="0"/>
              <a:buChar char="o"/>
            </a:pPr>
            <a:endParaRPr lang="en-US" altLang="en-US" sz="10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Air testing results - signature of tester.</a:t>
            </a:r>
          </a:p>
          <a:p>
            <a:pPr eaLnBrk="1" hangingPunct="1">
              <a:spcBef>
                <a:spcPct val="0"/>
              </a:spcBef>
              <a:buClr>
                <a:schemeClr val="tx1"/>
              </a:buClr>
              <a:buFont typeface="Courier New" panose="02070309020205020404" pitchFamily="49" charset="0"/>
              <a:buChar char="o"/>
            </a:pPr>
            <a:endParaRPr lang="en-US" altLang="en-US" sz="10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Protective measures to be taken.</a:t>
            </a:r>
          </a:p>
          <a:p>
            <a:pPr eaLnBrk="1" hangingPunct="1">
              <a:spcBef>
                <a:spcPct val="0"/>
              </a:spcBef>
              <a:buClr>
                <a:schemeClr val="tx1"/>
              </a:buClr>
              <a:buSzPct val="150000"/>
              <a:buFontTx/>
              <a:buNone/>
            </a:pPr>
            <a:endParaRPr lang="en-US" altLang="en-US" sz="2400"/>
          </a:p>
          <a:p>
            <a:pPr lvl="2" eaLnBrk="1" hangingPunct="1">
              <a:spcBef>
                <a:spcPct val="0"/>
              </a:spcBef>
              <a:buFontTx/>
              <a:buChar char="–"/>
            </a:pPr>
            <a:r>
              <a:rPr lang="en-US" altLang="en-US">
                <a:solidFill>
                  <a:srgbClr val="0000FF"/>
                </a:solidFill>
                <a:latin typeface="Verdana" panose="020B0604030504040204" pitchFamily="34" charset="0"/>
              </a:rPr>
              <a:t> Ventilation, Isolation, Flushing</a:t>
            </a:r>
          </a:p>
          <a:p>
            <a:pPr lvl="2" eaLnBrk="1" hangingPunct="1">
              <a:spcBef>
                <a:spcPct val="0"/>
              </a:spcBef>
              <a:buFontTx/>
              <a:buChar char="–"/>
            </a:pPr>
            <a:r>
              <a:rPr lang="en-US" altLang="en-US">
                <a:solidFill>
                  <a:srgbClr val="0000FF"/>
                </a:solidFill>
                <a:latin typeface="Verdana" panose="020B0604030504040204" pitchFamily="34" charset="0"/>
              </a:rPr>
              <a:t> Lockout/Tagout, Purging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533400" y="381000"/>
            <a:ext cx="5181600" cy="457200"/>
          </a:xfrm>
        </p:spPr>
        <p:txBody>
          <a:bodyPr/>
          <a:lstStyle/>
          <a:p>
            <a:pPr eaLnBrk="1" hangingPunct="1"/>
            <a:r>
              <a:rPr lang="en-US" altLang="en-US" sz="2300">
                <a:solidFill>
                  <a:schemeClr val="bg1"/>
                </a:solidFill>
                <a:latin typeface="Verdana" panose="020B0604030504040204" pitchFamily="34" charset="0"/>
              </a:rPr>
              <a:t>More Entry Permit Requirements</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47</a:t>
            </a:r>
          </a:p>
        </p:txBody>
      </p:sp>
      <p:sp>
        <p:nvSpPr>
          <p:cNvPr id="501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68313" y="1522413"/>
            <a:ext cx="8229600" cy="4525962"/>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0185" name="Rectangle 8"/>
          <p:cNvSpPr>
            <a:spLocks noChangeArrowheads="1"/>
          </p:cNvSpPr>
          <p:nvPr/>
        </p:nvSpPr>
        <p:spPr bwMode="auto">
          <a:xfrm>
            <a:off x="1295400" y="1600200"/>
            <a:ext cx="7010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Name and phone numbers of rescue    </a:t>
            </a:r>
            <a:br>
              <a:rPr lang="en-US" altLang="en-US" sz="2400">
                <a:latin typeface="Verdana" panose="020B0604030504040204" pitchFamily="34" charset="0"/>
              </a:rPr>
            </a:br>
            <a:r>
              <a:rPr lang="en-US" altLang="en-US" sz="2400">
                <a:latin typeface="Verdana" panose="020B0604030504040204" pitchFamily="34" charset="0"/>
              </a:rPr>
              <a:t> and emergency services.</a:t>
            </a:r>
          </a:p>
          <a:p>
            <a:pPr eaLnBrk="1" hangingPunct="1">
              <a:spcBef>
                <a:spcPct val="0"/>
              </a:spcBef>
              <a:buClr>
                <a:schemeClr val="tx1"/>
              </a:buClr>
              <a:buSzPct val="150000"/>
            </a:pPr>
            <a:endParaRPr lang="en-US" altLang="en-US" sz="24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Communication procedures.</a:t>
            </a:r>
          </a:p>
          <a:p>
            <a:pPr eaLnBrk="1" hangingPunct="1">
              <a:spcBef>
                <a:spcPct val="0"/>
              </a:spcBef>
              <a:buClr>
                <a:schemeClr val="tx1"/>
              </a:buClr>
              <a:buSzPct val="150000"/>
            </a:pPr>
            <a:endParaRPr lang="en-US" altLang="en-US" sz="24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Special equipment and procedures.</a:t>
            </a:r>
          </a:p>
          <a:p>
            <a:pPr lvl="2" eaLnBrk="1" hangingPunct="1">
              <a:spcBef>
                <a:spcPct val="0"/>
              </a:spcBef>
              <a:buFontTx/>
              <a:buChar char="–"/>
            </a:pPr>
            <a:r>
              <a:rPr lang="en-US" altLang="en-US">
                <a:solidFill>
                  <a:srgbClr val="0000FF"/>
                </a:solidFill>
                <a:latin typeface="Verdana" panose="020B0604030504040204" pitchFamily="34" charset="0"/>
              </a:rPr>
              <a:t>Personal protective equipment (PPE)</a:t>
            </a:r>
          </a:p>
          <a:p>
            <a:pPr lvl="2" eaLnBrk="1" hangingPunct="1">
              <a:spcBef>
                <a:spcPct val="0"/>
              </a:spcBef>
              <a:buFontTx/>
              <a:buChar char="–"/>
            </a:pPr>
            <a:r>
              <a:rPr lang="en-US" altLang="en-US">
                <a:solidFill>
                  <a:srgbClr val="0000FF"/>
                </a:solidFill>
                <a:latin typeface="Verdana" panose="020B0604030504040204" pitchFamily="34" charset="0"/>
              </a:rPr>
              <a:t>Alarm procedures</a:t>
            </a:r>
          </a:p>
          <a:p>
            <a:pPr lvl="2" eaLnBrk="1" hangingPunct="1">
              <a:spcBef>
                <a:spcPct val="0"/>
              </a:spcBef>
              <a:buFontTx/>
              <a:buChar char="–"/>
            </a:pPr>
            <a:r>
              <a:rPr lang="en-US" altLang="en-US">
                <a:solidFill>
                  <a:srgbClr val="0000FF"/>
                </a:solidFill>
                <a:latin typeface="Verdana" panose="020B0604030504040204" pitchFamily="34" charset="0"/>
              </a:rPr>
              <a:t>Rescue equipment</a:t>
            </a:r>
          </a:p>
          <a:p>
            <a:pPr lvl="2" eaLnBrk="1" hangingPunct="1">
              <a:spcBef>
                <a:spcPct val="0"/>
              </a:spcBef>
              <a:buFontTx/>
              <a:buChar char="–"/>
            </a:pPr>
            <a:r>
              <a:rPr lang="en-US" altLang="en-US">
                <a:solidFill>
                  <a:srgbClr val="0000FF"/>
                </a:solidFill>
                <a:latin typeface="Verdana" panose="020B0604030504040204" pitchFamily="34" charset="0"/>
              </a:rPr>
              <a:t>Respirators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without Permit</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48</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1208" name="Rectangle 7"/>
          <p:cNvSpPr>
            <a:spLocks noChangeArrowheads="1"/>
          </p:cNvSpPr>
          <p:nvPr/>
        </p:nvSpPr>
        <p:spPr bwMode="auto">
          <a:xfrm>
            <a:off x="685800" y="13716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When a confined space is opened:</a:t>
            </a: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Char char="–"/>
            </a:pPr>
            <a:r>
              <a:rPr lang="en-US" altLang="en-US" sz="2400">
                <a:solidFill>
                  <a:srgbClr val="0000FF"/>
                </a:solidFill>
                <a:latin typeface="Verdana" panose="020B0604030504040204" pitchFamily="34" charset="0"/>
              </a:rPr>
              <a:t>The opening must be promptly guarded by a</a:t>
            </a:r>
          </a:p>
          <a:p>
            <a:pPr eaLnBrk="1" hangingPunct="1">
              <a:spcBef>
                <a:spcPct val="0"/>
              </a:spcBef>
              <a:buFontTx/>
              <a:buNone/>
            </a:pPr>
            <a:r>
              <a:rPr lang="en-US" altLang="en-US" sz="2400">
                <a:solidFill>
                  <a:srgbClr val="0000FF"/>
                </a:solidFill>
                <a:latin typeface="Verdana" panose="020B0604030504040204" pitchFamily="34" charset="0"/>
              </a:rPr>
              <a:t>  rail or temporary cover.</a:t>
            </a:r>
          </a:p>
          <a:p>
            <a:pPr eaLnBrk="1" hangingPunct="1">
              <a:spcBef>
                <a:spcPct val="0"/>
              </a:spcBef>
              <a:buFontTx/>
              <a:buNone/>
            </a:pPr>
            <a:endParaRPr lang="en-US" altLang="en-US" sz="1000">
              <a:solidFill>
                <a:srgbClr val="0000FF"/>
              </a:solidFill>
              <a:latin typeface="Verdana" panose="020B0604030504040204" pitchFamily="34" charset="0"/>
            </a:endParaRPr>
          </a:p>
          <a:p>
            <a:pPr eaLnBrk="1" hangingPunct="1">
              <a:spcBef>
                <a:spcPct val="0"/>
              </a:spcBef>
              <a:buFontTx/>
              <a:buChar char="–"/>
            </a:pPr>
            <a:r>
              <a:rPr lang="en-US" altLang="en-US" sz="2400">
                <a:solidFill>
                  <a:srgbClr val="0000FF"/>
                </a:solidFill>
                <a:latin typeface="Verdana" panose="020B0604030504040204" pitchFamily="34" charset="0"/>
              </a:rPr>
              <a:t>The atmosphere must be tested before</a:t>
            </a:r>
          </a:p>
          <a:p>
            <a:pPr eaLnBrk="1" hangingPunct="1">
              <a:spcBef>
                <a:spcPct val="0"/>
              </a:spcBef>
              <a:buFontTx/>
              <a:buNone/>
            </a:pPr>
            <a:r>
              <a:rPr lang="en-US" altLang="en-US" sz="2400">
                <a:solidFill>
                  <a:srgbClr val="0000FF"/>
                </a:solidFill>
                <a:latin typeface="Verdana" panose="020B0604030504040204" pitchFamily="34" charset="0"/>
              </a:rPr>
              <a:t>  entering using only direct reading instruments.</a:t>
            </a:r>
          </a:p>
          <a:p>
            <a:pPr eaLnBrk="1" hangingPunct="1">
              <a:spcBef>
                <a:spcPct val="0"/>
              </a:spcBef>
              <a:buFontTx/>
              <a:buNone/>
            </a:pPr>
            <a:endParaRPr lang="en-US" altLang="en-US" sz="1000">
              <a:solidFill>
                <a:srgbClr val="0000FF"/>
              </a:solidFill>
              <a:latin typeface="Verdana" panose="020B0604030504040204" pitchFamily="34" charset="0"/>
            </a:endParaRPr>
          </a:p>
          <a:p>
            <a:pPr eaLnBrk="1" hangingPunct="1">
              <a:spcBef>
                <a:spcPct val="0"/>
              </a:spcBef>
              <a:buFontTx/>
              <a:buChar char="–"/>
            </a:pPr>
            <a:r>
              <a:rPr lang="en-US" altLang="en-US" sz="2400">
                <a:solidFill>
                  <a:srgbClr val="0000FF"/>
                </a:solidFill>
                <a:latin typeface="Verdana" panose="020B0604030504040204" pitchFamily="34" charset="0"/>
              </a:rPr>
              <a:t>The atmosphere must be tested (in this order)</a:t>
            </a:r>
          </a:p>
          <a:p>
            <a:pPr eaLnBrk="1" hangingPunct="1">
              <a:spcBef>
                <a:spcPct val="0"/>
              </a:spcBef>
              <a:buFontTx/>
              <a:buNone/>
            </a:pPr>
            <a:r>
              <a:rPr lang="en-US" altLang="en-US" sz="2400">
                <a:solidFill>
                  <a:srgbClr val="0000FF"/>
                </a:solidFill>
                <a:latin typeface="Verdana" panose="020B0604030504040204" pitchFamily="34" charset="0"/>
              </a:rPr>
              <a:t>  for oxygen content, flammable gases/vapors,</a:t>
            </a:r>
          </a:p>
          <a:p>
            <a:pPr eaLnBrk="1" hangingPunct="1">
              <a:spcBef>
                <a:spcPct val="0"/>
              </a:spcBef>
              <a:buFontTx/>
              <a:buNone/>
            </a:pPr>
            <a:r>
              <a:rPr lang="en-US" altLang="en-US" sz="2400">
                <a:solidFill>
                  <a:srgbClr val="0000FF"/>
                </a:solidFill>
                <a:latin typeface="Verdana" panose="020B0604030504040204" pitchFamily="34" charset="0"/>
              </a:rPr>
              <a:t>  and toxic air contaminants.</a:t>
            </a:r>
          </a:p>
          <a:p>
            <a:pPr eaLnBrk="1" hangingPunct="1">
              <a:spcBef>
                <a:spcPct val="0"/>
              </a:spcBef>
              <a:buFontTx/>
              <a:buNone/>
            </a:pPr>
            <a:endParaRPr lang="en-US" altLang="en-US" sz="1000">
              <a:solidFill>
                <a:srgbClr val="0000FF"/>
              </a:solidFill>
              <a:latin typeface="Verdana" panose="020B0604030504040204" pitchFamily="34" charset="0"/>
            </a:endParaRPr>
          </a:p>
          <a:p>
            <a:pPr eaLnBrk="1" hangingPunct="1">
              <a:spcBef>
                <a:spcPct val="0"/>
              </a:spcBef>
              <a:buFontTx/>
              <a:buChar char="–"/>
            </a:pPr>
            <a:r>
              <a:rPr lang="en-US" altLang="en-US" sz="2400">
                <a:solidFill>
                  <a:srgbClr val="0000FF"/>
                </a:solidFill>
                <a:latin typeface="Verdana" panose="020B0604030504040204" pitchFamily="34" charset="0"/>
              </a:rPr>
              <a:t>Continuous forced air ventilation </a:t>
            </a:r>
            <a:r>
              <a:rPr lang="en-US" altLang="en-US" sz="2400" u="sng">
                <a:solidFill>
                  <a:srgbClr val="0000FF"/>
                </a:solidFill>
                <a:latin typeface="Verdana" panose="020B0604030504040204" pitchFamily="34" charset="0"/>
              </a:rPr>
              <a:t>must</a:t>
            </a:r>
            <a:r>
              <a:rPr lang="en-US" altLang="en-US" sz="2400">
                <a:solidFill>
                  <a:srgbClr val="0000FF"/>
                </a:solidFill>
                <a:latin typeface="Verdana" panose="020B0604030504040204" pitchFamily="34" charset="0"/>
              </a:rPr>
              <a:t> be used.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without Permit</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49</a:t>
            </a:r>
          </a:p>
        </p:txBody>
      </p:sp>
      <p:sp>
        <p:nvSpPr>
          <p:cNvPr id="522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2234" name="Rectangle 9"/>
          <p:cNvSpPr>
            <a:spLocks noChangeArrowheads="1"/>
          </p:cNvSpPr>
          <p:nvPr/>
        </p:nvSpPr>
        <p:spPr bwMode="auto">
          <a:xfrm>
            <a:off x="1371600" y="1143000"/>
            <a:ext cx="5867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0"/>
              </a:spcBef>
              <a:buFontTx/>
              <a:buNone/>
              <a:defRPr/>
            </a:pPr>
            <a:r>
              <a:rPr lang="en-US" altLang="en-US" sz="2400" dirty="0">
                <a:latin typeface="Verdana" pitchFamily="34" charset="0"/>
              </a:rPr>
              <a:t>When a confined space is opened:</a:t>
            </a:r>
          </a:p>
          <a:p>
            <a:pPr eaLnBrk="1" hangingPunct="1">
              <a:lnSpc>
                <a:spcPct val="90000"/>
              </a:lnSpc>
              <a:spcBef>
                <a:spcPct val="0"/>
              </a:spcBef>
              <a:buFontTx/>
              <a:buNone/>
              <a:defRPr/>
            </a:pPr>
            <a:endParaRPr lang="en-US" altLang="en-US" sz="2400" dirty="0">
              <a:latin typeface="Verdana" pitchFamily="34" charset="0"/>
            </a:endParaRPr>
          </a:p>
          <a:p>
            <a:pPr marL="342900" indent="-342900" eaLnBrk="1" hangingPunct="1">
              <a:lnSpc>
                <a:spcPct val="90000"/>
              </a:lnSpc>
              <a:spcBef>
                <a:spcPct val="0"/>
              </a:spcBef>
              <a:buFont typeface="Courier New" panose="02070309020205020404" pitchFamily="49" charset="0"/>
              <a:buChar char="o"/>
              <a:defRPr/>
            </a:pPr>
            <a:r>
              <a:rPr lang="en-US" altLang="en-US" sz="2400" dirty="0">
                <a:solidFill>
                  <a:srgbClr val="0000FF"/>
                </a:solidFill>
                <a:latin typeface="Verdana" pitchFamily="34" charset="0"/>
              </a:rPr>
              <a:t>The atmosphere must be tested</a:t>
            </a:r>
          </a:p>
          <a:p>
            <a:pPr eaLnBrk="1" hangingPunct="1">
              <a:lnSpc>
                <a:spcPct val="90000"/>
              </a:lnSpc>
              <a:spcBef>
                <a:spcPct val="0"/>
              </a:spcBef>
              <a:buFontTx/>
              <a:buNone/>
              <a:defRPr/>
            </a:pPr>
            <a:r>
              <a:rPr lang="en-US" altLang="en-US" sz="2400" dirty="0">
                <a:solidFill>
                  <a:srgbClr val="0000FF"/>
                </a:solidFill>
                <a:latin typeface="Verdana" pitchFamily="34" charset="0"/>
              </a:rPr>
              <a:t>   periodically during work.</a:t>
            </a:r>
          </a:p>
          <a:p>
            <a:pPr eaLnBrk="1" hangingPunct="1">
              <a:lnSpc>
                <a:spcPct val="90000"/>
              </a:lnSpc>
              <a:spcBef>
                <a:spcPct val="0"/>
              </a:spcBef>
              <a:buFontTx/>
              <a:buNone/>
              <a:defRPr/>
            </a:pPr>
            <a:endParaRPr lang="en-US" altLang="en-US" sz="2400" dirty="0">
              <a:solidFill>
                <a:srgbClr val="0000FF"/>
              </a:solidFill>
              <a:latin typeface="Verdana" pitchFamily="34" charset="0"/>
            </a:endParaRPr>
          </a:p>
          <a:p>
            <a:pPr marL="342900" indent="-342900" eaLnBrk="1" hangingPunct="1">
              <a:lnSpc>
                <a:spcPct val="90000"/>
              </a:lnSpc>
              <a:spcBef>
                <a:spcPct val="0"/>
              </a:spcBef>
              <a:buFont typeface="Courier New" panose="02070309020205020404" pitchFamily="49" charset="0"/>
              <a:buChar char="o"/>
              <a:defRPr/>
            </a:pPr>
            <a:r>
              <a:rPr lang="en-US" altLang="en-US" sz="2400" dirty="0">
                <a:solidFill>
                  <a:srgbClr val="0000FF"/>
                </a:solidFill>
                <a:latin typeface="Verdana" pitchFamily="34" charset="0"/>
              </a:rPr>
              <a:t>The employer must verify</a:t>
            </a:r>
          </a:p>
          <a:p>
            <a:pPr eaLnBrk="1" hangingPunct="1">
              <a:lnSpc>
                <a:spcPct val="90000"/>
              </a:lnSpc>
              <a:spcBef>
                <a:spcPct val="0"/>
              </a:spcBef>
              <a:buFontTx/>
              <a:buNone/>
              <a:defRPr/>
            </a:pPr>
            <a:r>
              <a:rPr lang="en-US" altLang="en-US" sz="2400" dirty="0">
                <a:solidFill>
                  <a:srgbClr val="0000FF"/>
                </a:solidFill>
                <a:latin typeface="Verdana" pitchFamily="34" charset="0"/>
              </a:rPr>
              <a:t>   alternative procedure applicability</a:t>
            </a:r>
          </a:p>
          <a:p>
            <a:pPr eaLnBrk="1" hangingPunct="1">
              <a:lnSpc>
                <a:spcPct val="90000"/>
              </a:lnSpc>
              <a:spcBef>
                <a:spcPct val="0"/>
              </a:spcBef>
              <a:buFontTx/>
              <a:buNone/>
              <a:defRPr/>
            </a:pPr>
            <a:r>
              <a:rPr lang="en-US" altLang="en-US" sz="2400" dirty="0">
                <a:solidFill>
                  <a:srgbClr val="0000FF"/>
                </a:solidFill>
                <a:latin typeface="Verdana" pitchFamily="34" charset="0"/>
              </a:rPr>
              <a:t>   and safe entry conditions by a</a:t>
            </a:r>
          </a:p>
          <a:p>
            <a:pPr eaLnBrk="1" hangingPunct="1">
              <a:lnSpc>
                <a:spcPct val="90000"/>
              </a:lnSpc>
              <a:spcBef>
                <a:spcPct val="0"/>
              </a:spcBef>
              <a:buFontTx/>
              <a:buNone/>
              <a:defRPr/>
            </a:pPr>
            <a:r>
              <a:rPr lang="en-US" altLang="en-US" sz="2400" dirty="0">
                <a:solidFill>
                  <a:srgbClr val="0000FF"/>
                </a:solidFill>
                <a:latin typeface="Verdana" pitchFamily="34" charset="0"/>
              </a:rPr>
              <a:t>   written certification (not a permit)</a:t>
            </a:r>
          </a:p>
          <a:p>
            <a:pPr eaLnBrk="1" hangingPunct="1">
              <a:lnSpc>
                <a:spcPct val="90000"/>
              </a:lnSpc>
              <a:spcBef>
                <a:spcPct val="0"/>
              </a:spcBef>
              <a:buFontTx/>
              <a:buNone/>
              <a:defRPr/>
            </a:pPr>
            <a:r>
              <a:rPr lang="en-US" altLang="en-US" sz="2400" dirty="0">
                <a:solidFill>
                  <a:srgbClr val="0000FF"/>
                </a:solidFill>
                <a:latin typeface="Verdana" pitchFamily="34" charset="0"/>
              </a:rPr>
              <a:t>   with the following information:</a:t>
            </a:r>
          </a:p>
          <a:p>
            <a:pPr lvl="1" eaLnBrk="1" hangingPunct="1">
              <a:lnSpc>
                <a:spcPct val="90000"/>
              </a:lnSpc>
              <a:spcBef>
                <a:spcPct val="0"/>
              </a:spcBef>
              <a:buFontTx/>
              <a:buNone/>
              <a:defRPr/>
            </a:pPr>
            <a:r>
              <a:rPr lang="en-US" altLang="en-US" sz="2400" dirty="0">
                <a:solidFill>
                  <a:srgbClr val="0000FF"/>
                </a:solidFill>
                <a:latin typeface="Verdana" pitchFamily="34" charset="0"/>
              </a:rPr>
              <a:t>                  </a:t>
            </a:r>
            <a:r>
              <a:rPr lang="en-US" altLang="en-US" sz="1800" dirty="0">
                <a:solidFill>
                  <a:srgbClr val="0000FF"/>
                </a:solidFill>
                <a:latin typeface="Verdana" pitchFamily="34" charset="0"/>
              </a:rPr>
              <a:t>● Date</a:t>
            </a:r>
          </a:p>
          <a:p>
            <a:pPr lvl="1" eaLnBrk="1" hangingPunct="1">
              <a:lnSpc>
                <a:spcPct val="90000"/>
              </a:lnSpc>
              <a:spcBef>
                <a:spcPct val="0"/>
              </a:spcBef>
              <a:buFontTx/>
              <a:buNone/>
              <a:defRPr/>
            </a:pPr>
            <a:r>
              <a:rPr lang="en-US" altLang="en-US" sz="1800" dirty="0">
                <a:solidFill>
                  <a:srgbClr val="0000FF"/>
                </a:solidFill>
                <a:latin typeface="Verdana" pitchFamily="34" charset="0"/>
              </a:rPr>
              <a:t>                        ● Location </a:t>
            </a:r>
          </a:p>
          <a:p>
            <a:pPr lvl="1" eaLnBrk="1" hangingPunct="1">
              <a:lnSpc>
                <a:spcPct val="90000"/>
              </a:lnSpc>
              <a:spcBef>
                <a:spcPct val="0"/>
              </a:spcBef>
              <a:buFontTx/>
              <a:buNone/>
              <a:defRPr/>
            </a:pPr>
            <a:r>
              <a:rPr lang="en-US" altLang="en-US" sz="1800" dirty="0">
                <a:solidFill>
                  <a:srgbClr val="0000FF"/>
                </a:solidFill>
                <a:latin typeface="Verdana" pitchFamily="34" charset="0"/>
              </a:rPr>
              <a:t>                        ● Signature</a:t>
            </a:r>
          </a:p>
        </p:txBody>
      </p:sp>
      <p:sp>
        <p:nvSpPr>
          <p:cNvPr id="52235" name="Rectangle 11"/>
          <p:cNvSpPr>
            <a:spLocks noChangeArrowheads="1"/>
          </p:cNvSpPr>
          <p:nvPr/>
        </p:nvSpPr>
        <p:spPr bwMode="auto">
          <a:xfrm>
            <a:off x="2438400" y="54102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FF0000"/>
                </a:solidFill>
                <a:latin typeface="Verdana" panose="020B0604030504040204" pitchFamily="34" charset="0"/>
              </a:rPr>
              <a:t>NOTE: The above certificate must be made available to entrant to review</a:t>
            </a:r>
            <a:endParaRPr lang="en-US" altLang="en-US" sz="1400">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17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717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Exceptions to the Standard</a:t>
            </a:r>
          </a:p>
        </p:txBody>
      </p:sp>
      <p:sp>
        <p:nvSpPr>
          <p:cNvPr id="11" name="Content Placeholder 12"/>
          <p:cNvSpPr txBox="1">
            <a:spLocks/>
          </p:cNvSpPr>
          <p:nvPr/>
        </p:nvSpPr>
        <p:spPr bwMode="auto">
          <a:xfrm>
            <a:off x="481013" y="1493838"/>
            <a:ext cx="8229600" cy="4343400"/>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176" name="Rectangle 7"/>
          <p:cNvSpPr>
            <a:spLocks noChangeArrowheads="1"/>
          </p:cNvSpPr>
          <p:nvPr/>
        </p:nvSpPr>
        <p:spPr bwMode="auto">
          <a:xfrm>
            <a:off x="806450" y="1519238"/>
            <a:ext cx="5715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This standard does not apply to Construction work regulated by 1926 addressing the following areas: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u="sng">
                <a:latin typeface="Verdana" panose="020B0604030504040204" pitchFamily="34" charset="0"/>
              </a:rPr>
              <a:t>Subpart P</a:t>
            </a:r>
            <a:r>
              <a:rPr lang="en-US" altLang="en-US" sz="2400">
                <a:latin typeface="Verdana" panose="020B0604030504040204" pitchFamily="34" charset="0"/>
              </a:rPr>
              <a:t> – Excavations</a:t>
            </a:r>
          </a:p>
          <a:p>
            <a:pPr eaLnBrk="1" hangingPunct="1">
              <a:spcBef>
                <a:spcPct val="0"/>
              </a:spcBef>
              <a:buFontTx/>
              <a:buNone/>
            </a:pPr>
            <a:r>
              <a:rPr lang="en-US" altLang="en-US" sz="2400" u="sng">
                <a:latin typeface="Verdana" panose="020B0604030504040204" pitchFamily="34" charset="0"/>
              </a:rPr>
              <a:t>Subpart S</a:t>
            </a:r>
            <a:r>
              <a:rPr lang="en-US" altLang="en-US" sz="2400">
                <a:latin typeface="Verdana" panose="020B0604030504040204" pitchFamily="34" charset="0"/>
              </a:rPr>
              <a:t> – Underground Construction, Caissons,  Cofferdams and Compressed 	Air</a:t>
            </a:r>
          </a:p>
          <a:p>
            <a:pPr eaLnBrk="1" hangingPunct="1">
              <a:spcBef>
                <a:spcPct val="0"/>
              </a:spcBef>
              <a:buFontTx/>
              <a:buNone/>
            </a:pPr>
            <a:r>
              <a:rPr lang="en-US" altLang="en-US" sz="2400" u="sng">
                <a:latin typeface="Verdana" panose="020B0604030504040204" pitchFamily="34" charset="0"/>
              </a:rPr>
              <a:t>Subpart Y</a:t>
            </a:r>
            <a:r>
              <a:rPr lang="en-US" altLang="en-US" sz="2400">
                <a:latin typeface="Verdana" panose="020B0604030504040204" pitchFamily="34" charset="0"/>
              </a:rPr>
              <a:t> - Diving</a:t>
            </a:r>
          </a:p>
        </p:txBody>
      </p:sp>
      <p:pic>
        <p:nvPicPr>
          <p:cNvPr id="7177" name="Picture 9" descr="C:\Users\stlane\Pictures\x conf space construction\5a .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050" y="3505200"/>
            <a:ext cx="1903413"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C:\Users\stlane\Pictures\x conf space construction\5b Smith-Excavating-0801.jpg"/>
          <p:cNvPicPr>
            <a:picLocks noChangeAspect="1" noChangeArrowheads="1"/>
          </p:cNvPicPr>
          <p:nvPr/>
        </p:nvPicPr>
        <p:blipFill>
          <a:blip r:embed="rId6">
            <a:extLst>
              <a:ext uri="{28A0092B-C50C-407E-A947-70E740481C1C}">
                <a14:useLocalDpi xmlns:a14="http://schemas.microsoft.com/office/drawing/2010/main" val="0"/>
              </a:ext>
            </a:extLst>
          </a:blip>
          <a:srcRect l="33189" t="9723" r="9375" b="10489"/>
          <a:stretch>
            <a:fillRect/>
          </a:stretch>
        </p:blipFill>
        <p:spPr bwMode="auto">
          <a:xfrm>
            <a:off x="6486525" y="1219200"/>
            <a:ext cx="2100263"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Entry without Permit</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50</a:t>
            </a:r>
          </a:p>
        </p:txBody>
      </p:sp>
      <p:sp>
        <p:nvSpPr>
          <p:cNvPr id="5325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53257" name="Rectangle 8"/>
          <p:cNvSpPr>
            <a:spLocks noChangeArrowheads="1"/>
          </p:cNvSpPr>
          <p:nvPr/>
        </p:nvSpPr>
        <p:spPr bwMode="auto">
          <a:xfrm>
            <a:off x="506413" y="1219200"/>
            <a:ext cx="82296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0"/>
              </a:spcBef>
              <a:buFontTx/>
              <a:buNone/>
              <a:defRPr/>
            </a:pPr>
            <a:r>
              <a:rPr lang="en-US" altLang="en-US" sz="2400" dirty="0">
                <a:latin typeface="Verdana" pitchFamily="34" charset="0"/>
              </a:rPr>
              <a:t>If you meet the conditions stated in Section (C)(5)(i) of the OSHA standard 1910.146 </a:t>
            </a:r>
          </a:p>
          <a:p>
            <a:pPr marL="342900" indent="-342900" eaLnBrk="1" hangingPunct="1">
              <a:lnSpc>
                <a:spcPct val="90000"/>
              </a:lnSpc>
              <a:spcBef>
                <a:spcPct val="0"/>
              </a:spcBef>
              <a:buFont typeface="Courier New" panose="02070309020205020404" pitchFamily="49" charset="0"/>
              <a:buChar char="o"/>
              <a:defRPr/>
            </a:pPr>
            <a:r>
              <a:rPr lang="en-US" altLang="en-US" sz="2400" dirty="0">
                <a:latin typeface="Verdana" pitchFamily="34" charset="0"/>
              </a:rPr>
              <a:t> </a:t>
            </a:r>
            <a:r>
              <a:rPr lang="en-US" altLang="en-US" sz="2000" dirty="0">
                <a:latin typeface="Verdana" pitchFamily="34" charset="0"/>
              </a:rPr>
              <a:t>Employer can prove only hazard is actual or potential    </a:t>
            </a:r>
            <a:br>
              <a:rPr lang="en-US" altLang="en-US" sz="2000" dirty="0">
                <a:latin typeface="Verdana" pitchFamily="34" charset="0"/>
              </a:rPr>
            </a:br>
            <a:r>
              <a:rPr lang="en-US" altLang="en-US" sz="2000" dirty="0">
                <a:latin typeface="Verdana" pitchFamily="34" charset="0"/>
              </a:rPr>
              <a:t> hazardous atmosphere </a:t>
            </a:r>
          </a:p>
          <a:p>
            <a:pPr marL="342900" indent="-342900" eaLnBrk="1" hangingPunct="1">
              <a:lnSpc>
                <a:spcPct val="90000"/>
              </a:lnSpc>
              <a:spcBef>
                <a:spcPct val="0"/>
              </a:spcBef>
              <a:buFont typeface="Courier New" panose="02070309020205020404" pitchFamily="49" charset="0"/>
              <a:buChar char="o"/>
              <a:defRPr/>
            </a:pPr>
            <a:r>
              <a:rPr lang="en-US" altLang="en-US" sz="2000" dirty="0">
                <a:latin typeface="Verdana" pitchFamily="34" charset="0"/>
              </a:rPr>
              <a:t> Continuous forced air or ventilation alone sufficient for   </a:t>
            </a:r>
            <a:br>
              <a:rPr lang="en-US" altLang="en-US" sz="2000" dirty="0">
                <a:latin typeface="Verdana" pitchFamily="34" charset="0"/>
              </a:rPr>
            </a:br>
            <a:r>
              <a:rPr lang="en-US" altLang="en-US" sz="2000" dirty="0">
                <a:latin typeface="Verdana" pitchFamily="34" charset="0"/>
              </a:rPr>
              <a:t> entry</a:t>
            </a:r>
          </a:p>
          <a:p>
            <a:pPr marL="342900" indent="-342900" eaLnBrk="1" hangingPunct="1">
              <a:lnSpc>
                <a:spcPct val="90000"/>
              </a:lnSpc>
              <a:spcBef>
                <a:spcPct val="0"/>
              </a:spcBef>
              <a:buFont typeface="Courier New" panose="02070309020205020404" pitchFamily="49" charset="0"/>
              <a:buChar char="o"/>
              <a:defRPr/>
            </a:pPr>
            <a:r>
              <a:rPr lang="en-US" altLang="en-US" sz="2000" dirty="0">
                <a:latin typeface="Verdana" pitchFamily="34" charset="0"/>
              </a:rPr>
              <a:t> Employer develops monitoring and inspection data </a:t>
            </a:r>
          </a:p>
          <a:p>
            <a:pPr eaLnBrk="1" hangingPunct="1">
              <a:lnSpc>
                <a:spcPct val="90000"/>
              </a:lnSpc>
              <a:spcBef>
                <a:spcPct val="0"/>
              </a:spcBef>
              <a:buFontTx/>
              <a:buNone/>
              <a:defRPr/>
            </a:pPr>
            <a:endParaRPr lang="en-US" altLang="en-US" sz="2000" dirty="0">
              <a:latin typeface="Verdana" pitchFamily="34" charset="0"/>
            </a:endParaRPr>
          </a:p>
          <a:p>
            <a:pPr eaLnBrk="1" hangingPunct="1">
              <a:lnSpc>
                <a:spcPct val="90000"/>
              </a:lnSpc>
              <a:spcBef>
                <a:spcPct val="0"/>
              </a:spcBef>
              <a:buFontTx/>
              <a:buNone/>
              <a:defRPr/>
            </a:pPr>
            <a:r>
              <a:rPr lang="en-US" altLang="en-US" sz="2400" dirty="0">
                <a:latin typeface="Verdana" pitchFamily="34" charset="0"/>
              </a:rPr>
              <a:t>You may use the procedures specified in Section (C)(5)(ii) of the standard. This allows you to OMIT Paragraphs (d) through (f) and (h) through (k) of the standard</a:t>
            </a:r>
            <a:r>
              <a:rPr lang="en-US" altLang="en-US" sz="2300" dirty="0">
                <a:latin typeface="Verdana" pitchFamily="34" charset="0"/>
              </a:rPr>
              <a:t>.</a:t>
            </a:r>
          </a:p>
          <a:p>
            <a:pPr eaLnBrk="1" hangingPunct="1">
              <a:lnSpc>
                <a:spcPct val="90000"/>
              </a:lnSpc>
              <a:spcBef>
                <a:spcPct val="0"/>
              </a:spcBef>
              <a:buFontTx/>
              <a:buNone/>
              <a:defRPr/>
            </a:pPr>
            <a:endParaRPr lang="en-US" altLang="en-US" sz="2300" dirty="0">
              <a:solidFill>
                <a:schemeClr val="accent2"/>
              </a:solidFill>
              <a:latin typeface="Verdana" pitchFamily="34" charset="0"/>
            </a:endParaRPr>
          </a:p>
          <a:p>
            <a:pPr eaLnBrk="1" hangingPunct="1">
              <a:lnSpc>
                <a:spcPct val="80000"/>
              </a:lnSpc>
              <a:spcBef>
                <a:spcPct val="0"/>
              </a:spcBef>
              <a:buFontTx/>
              <a:buNone/>
              <a:defRPr/>
            </a:pPr>
            <a:r>
              <a:rPr lang="en-US" altLang="en-US" sz="1800" dirty="0">
                <a:solidFill>
                  <a:srgbClr val="0000FF"/>
                </a:solidFill>
                <a:latin typeface="Verdana" pitchFamily="34" charset="0"/>
              </a:rPr>
              <a:t>       NOTE: Paragraph (g) Training still applies to all confined </a:t>
            </a:r>
          </a:p>
          <a:p>
            <a:pPr eaLnBrk="1" hangingPunct="1">
              <a:lnSpc>
                <a:spcPct val="80000"/>
              </a:lnSpc>
              <a:spcBef>
                <a:spcPct val="0"/>
              </a:spcBef>
              <a:buFontTx/>
              <a:buNone/>
              <a:defRPr/>
            </a:pPr>
            <a:r>
              <a:rPr lang="en-US" altLang="en-US" sz="1800" dirty="0">
                <a:solidFill>
                  <a:srgbClr val="0000FF"/>
                </a:solidFill>
                <a:latin typeface="Verdana" pitchFamily="34" charset="0"/>
              </a:rPr>
              <a:t>       space activities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Training and Education</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51</a:t>
            </a:r>
          </a:p>
        </p:txBody>
      </p:sp>
      <p:sp>
        <p:nvSpPr>
          <p:cNvPr id="542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428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4282" name="Rectangle 9"/>
          <p:cNvSpPr>
            <a:spLocks noChangeArrowheads="1"/>
          </p:cNvSpPr>
          <p:nvPr/>
        </p:nvSpPr>
        <p:spPr bwMode="auto">
          <a:xfrm>
            <a:off x="381000" y="1219200"/>
            <a:ext cx="5181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All workers who must enter    </a:t>
            </a:r>
            <a:br>
              <a:rPr lang="en-US" altLang="en-US" sz="2400" dirty="0">
                <a:latin typeface="Verdana" pitchFamily="34" charset="0"/>
              </a:rPr>
            </a:br>
            <a:r>
              <a:rPr lang="en-US" altLang="en-US" sz="2400" dirty="0">
                <a:latin typeface="Verdana" pitchFamily="34" charset="0"/>
              </a:rPr>
              <a:t>  confined spaces.</a:t>
            </a: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All attendants and rescue </a:t>
            </a:r>
          </a:p>
          <a:p>
            <a:pPr eaLnBrk="1" hangingPunct="1">
              <a:spcBef>
                <a:spcPct val="0"/>
              </a:spcBef>
              <a:buClr>
                <a:schemeClr val="tx1"/>
              </a:buClr>
              <a:buFontTx/>
              <a:buNone/>
              <a:defRPr/>
            </a:pPr>
            <a:r>
              <a:rPr lang="en-US" altLang="en-US" sz="2400" dirty="0">
                <a:latin typeface="Verdana" pitchFamily="34" charset="0"/>
              </a:rPr>
              <a:t>    team members.</a:t>
            </a: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Prior to initial work   </a:t>
            </a:r>
            <a:br>
              <a:rPr lang="en-US" altLang="en-US" sz="2400" dirty="0">
                <a:latin typeface="Verdana" pitchFamily="34" charset="0"/>
              </a:rPr>
            </a:br>
            <a:r>
              <a:rPr lang="en-US" altLang="en-US" sz="2400" dirty="0">
                <a:latin typeface="Verdana" pitchFamily="34" charset="0"/>
              </a:rPr>
              <a:t> assignment.</a:t>
            </a:r>
          </a:p>
          <a:p>
            <a:pPr marL="342900" indent="-342900" eaLnBrk="1" hangingPunct="1">
              <a:spcBef>
                <a:spcPct val="0"/>
              </a:spcBef>
              <a:buClr>
                <a:schemeClr val="tx1"/>
              </a:buClr>
              <a:buFont typeface="Courier New" panose="02070309020205020404" pitchFamily="49" charset="0"/>
              <a:buChar char="o"/>
              <a:defRPr/>
            </a:pPr>
            <a:r>
              <a:rPr lang="en-US" altLang="en-US" sz="2400" dirty="0">
                <a:latin typeface="Verdana" pitchFamily="34" charset="0"/>
              </a:rPr>
              <a:t> Retraining when:</a:t>
            </a:r>
          </a:p>
          <a:p>
            <a:pPr eaLnBrk="1" hangingPunct="1">
              <a:spcBef>
                <a:spcPct val="0"/>
              </a:spcBef>
              <a:buClr>
                <a:schemeClr val="tx1"/>
              </a:buClr>
              <a:buFont typeface="Wingdings" pitchFamily="2" charset="2"/>
              <a:buChar char="§"/>
              <a:defRPr/>
            </a:pPr>
            <a:endParaRPr lang="en-US" altLang="en-US" sz="800" dirty="0">
              <a:latin typeface="Verdana" pitchFamily="34" charset="0"/>
            </a:endParaRPr>
          </a:p>
          <a:p>
            <a:pPr lvl="2" eaLnBrk="1" hangingPunct="1">
              <a:spcBef>
                <a:spcPct val="0"/>
              </a:spcBef>
              <a:buFontTx/>
              <a:buChar char="–"/>
              <a:defRPr/>
            </a:pPr>
            <a:r>
              <a:rPr lang="en-US" altLang="en-US" sz="2000" dirty="0">
                <a:solidFill>
                  <a:srgbClr val="0000FF"/>
                </a:solidFill>
                <a:latin typeface="Verdana" pitchFamily="34" charset="0"/>
              </a:rPr>
              <a:t> Job duties change</a:t>
            </a:r>
          </a:p>
          <a:p>
            <a:pPr lvl="2" eaLnBrk="1" hangingPunct="1">
              <a:spcBef>
                <a:spcPct val="0"/>
              </a:spcBef>
              <a:buFontTx/>
              <a:buChar char="–"/>
              <a:defRPr/>
            </a:pPr>
            <a:r>
              <a:rPr lang="en-US" altLang="en-US" sz="2000" dirty="0">
                <a:solidFill>
                  <a:srgbClr val="0000FF"/>
                </a:solidFill>
                <a:latin typeface="Verdana" pitchFamily="34" charset="0"/>
              </a:rPr>
              <a:t> Change in permit-space</a:t>
            </a:r>
          </a:p>
          <a:p>
            <a:pPr lvl="2" eaLnBrk="1" hangingPunct="1">
              <a:spcBef>
                <a:spcPct val="0"/>
              </a:spcBef>
              <a:buFontTx/>
              <a:buNone/>
              <a:defRPr/>
            </a:pPr>
            <a:r>
              <a:rPr lang="en-US" altLang="en-US" sz="2000" dirty="0">
                <a:solidFill>
                  <a:srgbClr val="0000FF"/>
                </a:solidFill>
                <a:latin typeface="Verdana" pitchFamily="34" charset="0"/>
              </a:rPr>
              <a:t>   program</a:t>
            </a:r>
          </a:p>
          <a:p>
            <a:pPr lvl="2" eaLnBrk="1" hangingPunct="1">
              <a:spcBef>
                <a:spcPct val="0"/>
              </a:spcBef>
              <a:buFontTx/>
              <a:buChar char="–"/>
              <a:defRPr/>
            </a:pPr>
            <a:r>
              <a:rPr lang="en-US" altLang="en-US" sz="2000" dirty="0">
                <a:solidFill>
                  <a:srgbClr val="0000FF"/>
                </a:solidFill>
                <a:latin typeface="Verdana" pitchFamily="34" charset="0"/>
              </a:rPr>
              <a:t> New hazards are present</a:t>
            </a:r>
          </a:p>
          <a:p>
            <a:pPr lvl="2" eaLnBrk="1" hangingPunct="1">
              <a:spcBef>
                <a:spcPct val="0"/>
              </a:spcBef>
              <a:buFontTx/>
              <a:buChar char="–"/>
              <a:defRPr/>
            </a:pPr>
            <a:r>
              <a:rPr lang="en-US" altLang="en-US" sz="2000" dirty="0">
                <a:solidFill>
                  <a:srgbClr val="0000FF"/>
                </a:solidFill>
                <a:latin typeface="Verdana" pitchFamily="34" charset="0"/>
              </a:rPr>
              <a:t> Job performance indicates</a:t>
            </a:r>
          </a:p>
          <a:p>
            <a:pPr lvl="2" eaLnBrk="1" hangingPunct="1">
              <a:spcBef>
                <a:spcPct val="0"/>
              </a:spcBef>
              <a:buFontTx/>
              <a:buNone/>
              <a:defRPr/>
            </a:pPr>
            <a:r>
              <a:rPr lang="en-US" altLang="en-US" sz="2000" dirty="0">
                <a:solidFill>
                  <a:srgbClr val="0000FF"/>
                </a:solidFill>
                <a:latin typeface="Verdana" pitchFamily="34" charset="0"/>
              </a:rPr>
              <a:t>   deficiencies</a:t>
            </a:r>
          </a:p>
        </p:txBody>
      </p:sp>
      <p:pic>
        <p:nvPicPr>
          <p:cNvPr id="54283" name="Picture 11" descr="C:\Documents and Settings\stlane\My Documents\My Pictures\conf sp 40.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19200"/>
            <a:ext cx="3371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Training and Education</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52</a:t>
            </a:r>
          </a:p>
        </p:txBody>
      </p:sp>
      <p:sp>
        <p:nvSpPr>
          <p:cNvPr id="5530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5305" name="Rectangle 8"/>
          <p:cNvSpPr>
            <a:spLocks noChangeArrowheads="1"/>
          </p:cNvSpPr>
          <p:nvPr/>
        </p:nvSpPr>
        <p:spPr bwMode="auto">
          <a:xfrm>
            <a:off x="457200" y="1219200"/>
            <a:ext cx="45720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buSzPct val="130000"/>
              <a:buFontTx/>
              <a:buNone/>
            </a:pPr>
            <a:r>
              <a:rPr lang="en-US" altLang="en-US" sz="2400">
                <a:latin typeface="Verdana" panose="020B0604030504040204" pitchFamily="34" charset="0"/>
              </a:rPr>
              <a:t>Training and emergency drills should be conducted once a year or whenever the procedure or process changes.</a:t>
            </a:r>
          </a:p>
          <a:p>
            <a:pPr eaLnBrk="1" hangingPunct="1">
              <a:lnSpc>
                <a:spcPct val="90000"/>
              </a:lnSpc>
              <a:spcBef>
                <a:spcPct val="0"/>
              </a:spcBef>
              <a:buClr>
                <a:schemeClr val="tx1"/>
              </a:buClr>
              <a:buSzPct val="130000"/>
              <a:buFontTx/>
              <a:buNone/>
            </a:pPr>
            <a:endParaRPr lang="en-US" altLang="en-US" sz="2400">
              <a:latin typeface="Verdana" panose="020B0604030504040204" pitchFamily="34" charset="0"/>
            </a:endParaRPr>
          </a:p>
          <a:p>
            <a:pPr eaLnBrk="1" hangingPunct="1">
              <a:lnSpc>
                <a:spcPct val="90000"/>
              </a:lnSpc>
              <a:spcBef>
                <a:spcPct val="0"/>
              </a:spcBef>
              <a:buClr>
                <a:schemeClr val="tx1"/>
              </a:buClr>
              <a:buSzPct val="130000"/>
              <a:buFontTx/>
              <a:buNone/>
            </a:pPr>
            <a:r>
              <a:rPr lang="en-US" altLang="en-US" sz="2400">
                <a:latin typeface="Verdana" panose="020B0604030504040204" pitchFamily="34" charset="0"/>
              </a:rPr>
              <a:t>Records for training must include:</a:t>
            </a:r>
          </a:p>
          <a:p>
            <a:pPr eaLnBrk="1" hangingPunct="1">
              <a:lnSpc>
                <a:spcPct val="90000"/>
              </a:lnSpc>
              <a:spcBef>
                <a:spcPct val="0"/>
              </a:spcBef>
              <a:buClr>
                <a:schemeClr val="tx1"/>
              </a:buClr>
              <a:buSzPct val="130000"/>
              <a:buFontTx/>
              <a:buNone/>
            </a:pPr>
            <a:endParaRPr lang="en-US" altLang="en-US" sz="2400">
              <a:latin typeface="Verdana" panose="020B0604030504040204" pitchFamily="34" charset="0"/>
            </a:endParaRPr>
          </a:p>
          <a:p>
            <a:pPr lvl="1" eaLnBrk="1" hangingPunct="1">
              <a:lnSpc>
                <a:spcPct val="90000"/>
              </a:lnSpc>
              <a:spcBef>
                <a:spcPct val="0"/>
              </a:spcBef>
              <a:buClr>
                <a:srgbClr val="FFCC00"/>
              </a:buClr>
              <a:buSzPct val="60000"/>
              <a:buFontTx/>
              <a:buNone/>
            </a:pPr>
            <a:r>
              <a:rPr lang="en-US" altLang="en-US" sz="2000">
                <a:solidFill>
                  <a:srgbClr val="0000FF"/>
                </a:solidFill>
                <a:latin typeface="Verdana" panose="020B0604030504040204" pitchFamily="34" charset="0"/>
                <a:ea typeface="Arial Unicode MS" panose="020B0604020202020204" pitchFamily="34" charset="-128"/>
                <a:cs typeface="Arial Unicode MS" panose="020B0604020202020204" pitchFamily="34" charset="-128"/>
              </a:rPr>
              <a:t>￫ </a:t>
            </a:r>
            <a:r>
              <a:rPr lang="en-US" altLang="en-US" sz="2000">
                <a:solidFill>
                  <a:srgbClr val="0000FF"/>
                </a:solidFill>
                <a:latin typeface="Verdana" panose="020B0604030504040204" pitchFamily="34" charset="0"/>
              </a:rPr>
              <a:t>Name of employee(s)</a:t>
            </a:r>
          </a:p>
          <a:p>
            <a:pPr lvl="1" eaLnBrk="1" hangingPunct="1">
              <a:lnSpc>
                <a:spcPct val="90000"/>
              </a:lnSpc>
              <a:spcBef>
                <a:spcPct val="0"/>
              </a:spcBef>
              <a:buClr>
                <a:srgbClr val="FFCC00"/>
              </a:buClr>
              <a:buSzPct val="60000"/>
              <a:buFontTx/>
              <a:buNone/>
            </a:pPr>
            <a:r>
              <a:rPr lang="en-US" altLang="en-US" sz="2000">
                <a:solidFill>
                  <a:srgbClr val="0000FF"/>
                </a:solidFill>
                <a:latin typeface="Verdana" panose="020B0604030504040204" pitchFamily="34" charset="0"/>
                <a:ea typeface="Arial Unicode MS" panose="020B0604020202020204" pitchFamily="34" charset="-128"/>
                <a:cs typeface="Arial Unicode MS" panose="020B0604020202020204" pitchFamily="34" charset="-128"/>
              </a:rPr>
              <a:t>￫ </a:t>
            </a:r>
            <a:r>
              <a:rPr lang="en-US" altLang="en-US" sz="2000">
                <a:solidFill>
                  <a:srgbClr val="0000FF"/>
                </a:solidFill>
                <a:latin typeface="Verdana" panose="020B0604030504040204" pitchFamily="34" charset="0"/>
              </a:rPr>
              <a:t>Signature of trainer(s)</a:t>
            </a:r>
          </a:p>
          <a:p>
            <a:pPr lvl="1" eaLnBrk="1" hangingPunct="1">
              <a:lnSpc>
                <a:spcPct val="90000"/>
              </a:lnSpc>
              <a:spcBef>
                <a:spcPct val="0"/>
              </a:spcBef>
              <a:buClr>
                <a:srgbClr val="FFCC00"/>
              </a:buClr>
              <a:buSzPct val="60000"/>
              <a:buFontTx/>
              <a:buNone/>
            </a:pPr>
            <a:r>
              <a:rPr lang="en-US" altLang="en-US" sz="2000">
                <a:solidFill>
                  <a:srgbClr val="0000FF"/>
                </a:solidFill>
                <a:latin typeface="Verdana" panose="020B0604030504040204" pitchFamily="34" charset="0"/>
                <a:ea typeface="Arial Unicode MS" panose="020B0604020202020204" pitchFamily="34" charset="-128"/>
                <a:cs typeface="Arial Unicode MS" panose="020B0604020202020204" pitchFamily="34" charset="-128"/>
              </a:rPr>
              <a:t>￫ </a:t>
            </a:r>
            <a:r>
              <a:rPr lang="en-US" altLang="en-US" sz="2000">
                <a:solidFill>
                  <a:srgbClr val="0000FF"/>
                </a:solidFill>
                <a:latin typeface="Verdana" panose="020B0604030504040204" pitchFamily="34" charset="0"/>
              </a:rPr>
              <a:t>Date(s) of training and</a:t>
            </a:r>
          </a:p>
          <a:p>
            <a:pPr lvl="1" eaLnBrk="1" hangingPunct="1">
              <a:lnSpc>
                <a:spcPct val="90000"/>
              </a:lnSpc>
              <a:spcBef>
                <a:spcPct val="0"/>
              </a:spcBef>
              <a:buClr>
                <a:srgbClr val="FFCC00"/>
              </a:buClr>
              <a:buSzPct val="60000"/>
              <a:buFontTx/>
              <a:buNone/>
            </a:pPr>
            <a:r>
              <a:rPr lang="en-US" altLang="en-US" sz="2000">
                <a:solidFill>
                  <a:srgbClr val="0000FF"/>
                </a:solidFill>
                <a:latin typeface="Verdana" panose="020B0604030504040204" pitchFamily="34" charset="0"/>
                <a:ea typeface="Arial Unicode MS" panose="020B0604020202020204" pitchFamily="34" charset="-128"/>
                <a:cs typeface="Arial Unicode MS" panose="020B0604020202020204" pitchFamily="34" charset="-128"/>
              </a:rPr>
              <a:t>￫ </a:t>
            </a:r>
            <a:r>
              <a:rPr lang="en-US" altLang="en-US" sz="2000">
                <a:solidFill>
                  <a:srgbClr val="0000FF"/>
                </a:solidFill>
                <a:latin typeface="Verdana" panose="020B0604030504040204" pitchFamily="34" charset="0"/>
              </a:rPr>
              <a:t>Must be retained for 3 years</a:t>
            </a:r>
          </a:p>
        </p:txBody>
      </p:sp>
      <p:pic>
        <p:nvPicPr>
          <p:cNvPr id="55306" name="Picture 11" descr="C:\Documents and Settings\stlane\My Documents\My Pictures\conf sp t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295400"/>
            <a:ext cx="3048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Rescue Services</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53</a:t>
            </a:r>
          </a:p>
        </p:txBody>
      </p:sp>
      <p:sp>
        <p:nvSpPr>
          <p:cNvPr id="5632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632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6330" name="Rectangle 9"/>
          <p:cNvSpPr>
            <a:spLocks noChangeArrowheads="1"/>
          </p:cNvSpPr>
          <p:nvPr/>
        </p:nvSpPr>
        <p:spPr bwMode="auto">
          <a:xfrm>
            <a:off x="4724400" y="2209800"/>
            <a:ext cx="3581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  May be provided by:</a:t>
            </a:r>
          </a:p>
          <a:p>
            <a:pPr lvl="1" eaLnBrk="1" hangingPunct="1">
              <a:spcBef>
                <a:spcPct val="0"/>
              </a:spcBef>
              <a:buFontTx/>
              <a:buNone/>
            </a:pPr>
            <a:endParaRPr lang="en-US" altLang="en-US" sz="2400">
              <a:latin typeface="Verdana" panose="020B0604030504040204" pitchFamily="34" charset="0"/>
            </a:endParaRPr>
          </a:p>
          <a:p>
            <a:pPr lvl="1" eaLnBrk="1" hangingPunct="1">
              <a:spcBef>
                <a:spcPct val="0"/>
              </a:spcBef>
              <a:buFontTx/>
              <a:buNone/>
            </a:pPr>
            <a:r>
              <a:rPr lang="en-US" altLang="en-US" sz="2400">
                <a:solidFill>
                  <a:srgbClr val="FF0000"/>
                </a:solidFill>
                <a:latin typeface="Verdana" panose="020B0604030504040204" pitchFamily="34" charset="0"/>
              </a:rPr>
              <a:t>On-site employees</a:t>
            </a:r>
          </a:p>
          <a:p>
            <a:pPr lvl="1" eaLnBrk="1" hangingPunct="1">
              <a:spcBef>
                <a:spcPct val="0"/>
              </a:spcBef>
              <a:buFontTx/>
              <a:buNone/>
            </a:pPr>
            <a:endParaRPr lang="en-US" altLang="en-US" sz="2400">
              <a:solidFill>
                <a:srgbClr val="FFCC00"/>
              </a:solidFill>
              <a:latin typeface="Verdana" panose="020B0604030504040204" pitchFamily="34" charset="0"/>
            </a:endParaRPr>
          </a:p>
          <a:p>
            <a:pPr lvl="1" eaLnBrk="1" hangingPunct="1">
              <a:spcBef>
                <a:spcPct val="0"/>
              </a:spcBef>
              <a:buFontTx/>
              <a:buNone/>
            </a:pPr>
            <a:r>
              <a:rPr lang="en-US" altLang="en-US" sz="2400">
                <a:solidFill>
                  <a:srgbClr val="FFCC00"/>
                </a:solidFill>
                <a:latin typeface="Verdana" panose="020B0604030504040204" pitchFamily="34" charset="0"/>
              </a:rPr>
              <a:t>           </a:t>
            </a:r>
            <a:r>
              <a:rPr lang="en-US" altLang="en-US" sz="2400">
                <a:solidFill>
                  <a:srgbClr val="FF0000"/>
                </a:solidFill>
                <a:latin typeface="Verdana" panose="020B0604030504040204" pitchFamily="34" charset="0"/>
              </a:rPr>
              <a:t>or</a:t>
            </a:r>
          </a:p>
          <a:p>
            <a:pPr lvl="1" eaLnBrk="1" hangingPunct="1">
              <a:spcBef>
                <a:spcPct val="0"/>
              </a:spcBef>
              <a:buFontTx/>
              <a:buNone/>
            </a:pPr>
            <a:endParaRPr lang="en-US" altLang="en-US" sz="2400">
              <a:solidFill>
                <a:srgbClr val="FFCC00"/>
              </a:solidFill>
              <a:latin typeface="Verdana" panose="020B0604030504040204" pitchFamily="34" charset="0"/>
            </a:endParaRPr>
          </a:p>
          <a:p>
            <a:pPr lvl="1" eaLnBrk="1" hangingPunct="1">
              <a:spcBef>
                <a:spcPct val="0"/>
              </a:spcBef>
              <a:buFontTx/>
              <a:buNone/>
            </a:pPr>
            <a:r>
              <a:rPr lang="en-US" altLang="en-US" sz="2400">
                <a:solidFill>
                  <a:srgbClr val="FF0000"/>
                </a:solidFill>
                <a:latin typeface="Verdana" panose="020B0604030504040204" pitchFamily="34" charset="0"/>
              </a:rPr>
              <a:t>“Off-site services”</a:t>
            </a:r>
          </a:p>
        </p:txBody>
      </p:sp>
      <p:pic>
        <p:nvPicPr>
          <p:cNvPr id="56331" name="Picture 4" descr="cs-res-image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192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On-site Teams</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54</a:t>
            </a:r>
          </a:p>
        </p:txBody>
      </p:sp>
      <p:sp>
        <p:nvSpPr>
          <p:cNvPr id="573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7353" name="Rectangle 9"/>
          <p:cNvSpPr>
            <a:spLocks noChangeArrowheads="1"/>
          </p:cNvSpPr>
          <p:nvPr/>
        </p:nvSpPr>
        <p:spPr bwMode="auto">
          <a:xfrm>
            <a:off x="457200" y="1066800"/>
            <a:ext cx="5943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2400" dirty="0">
                <a:latin typeface="Verdana" pitchFamily="34" charset="0"/>
              </a:rPr>
              <a:t>On-site teams must:</a:t>
            </a:r>
          </a:p>
          <a:p>
            <a:pPr eaLnBrk="1" hangingPunct="1">
              <a:spcBef>
                <a:spcPct val="0"/>
              </a:spcBef>
              <a:buFontTx/>
              <a:buNone/>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solidFill>
                  <a:srgbClr val="0000FF"/>
                </a:solidFill>
                <a:latin typeface="Verdana" pitchFamily="34" charset="0"/>
              </a:rPr>
              <a:t>Be properly equipped.</a:t>
            </a:r>
          </a:p>
          <a:p>
            <a:pPr marL="342900" indent="-342900" eaLnBrk="1" hangingPunct="1">
              <a:spcBef>
                <a:spcPct val="0"/>
              </a:spcBef>
              <a:buFont typeface="Courier New" panose="02070309020205020404" pitchFamily="49" charset="0"/>
              <a:buChar char="o"/>
              <a:defRPr/>
            </a:pPr>
            <a:endParaRPr lang="en-US" altLang="en-US" sz="2400" dirty="0">
              <a:solidFill>
                <a:srgbClr val="0000FF"/>
              </a:solidFill>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solidFill>
                  <a:srgbClr val="0000FF"/>
                </a:solidFill>
                <a:latin typeface="Verdana" pitchFamily="34" charset="0"/>
              </a:rPr>
              <a:t>Receive the same training as entrants.</a:t>
            </a:r>
          </a:p>
          <a:p>
            <a:pPr marL="342900" indent="-342900" eaLnBrk="1" hangingPunct="1">
              <a:spcBef>
                <a:spcPct val="0"/>
              </a:spcBef>
              <a:buFont typeface="Courier New" panose="02070309020205020404" pitchFamily="49" charset="0"/>
              <a:buChar char="o"/>
              <a:defRPr/>
            </a:pPr>
            <a:endParaRPr lang="en-US" altLang="en-US" sz="2400" dirty="0">
              <a:solidFill>
                <a:srgbClr val="0000FF"/>
              </a:solidFill>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solidFill>
                  <a:srgbClr val="0000FF"/>
                </a:solidFill>
                <a:latin typeface="Verdana" pitchFamily="34" charset="0"/>
              </a:rPr>
              <a:t>Receive additional training in     the use of PPE, rescue</a:t>
            </a:r>
          </a:p>
          <a:p>
            <a:pPr eaLnBrk="1" hangingPunct="1">
              <a:spcBef>
                <a:spcPct val="0"/>
              </a:spcBef>
              <a:buFontTx/>
              <a:buNone/>
              <a:defRPr/>
            </a:pPr>
            <a:r>
              <a:rPr lang="en-US" altLang="en-US" sz="2400" dirty="0">
                <a:solidFill>
                  <a:srgbClr val="0000FF"/>
                </a:solidFill>
                <a:latin typeface="Verdana" pitchFamily="34" charset="0"/>
              </a:rPr>
              <a:t>   equipment, first aid and CPR.</a:t>
            </a:r>
          </a:p>
          <a:p>
            <a:pPr marL="342900" indent="-342900" eaLnBrk="1" hangingPunct="1">
              <a:spcBef>
                <a:spcPct val="0"/>
              </a:spcBef>
              <a:buFont typeface="Courier New" panose="02070309020205020404" pitchFamily="49" charset="0"/>
              <a:buChar char="o"/>
              <a:defRPr/>
            </a:pPr>
            <a:endParaRPr lang="en-US" altLang="en-US" sz="2400" dirty="0">
              <a:solidFill>
                <a:srgbClr val="0000FF"/>
              </a:solidFill>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solidFill>
                  <a:srgbClr val="0000FF"/>
                </a:solidFill>
                <a:latin typeface="Verdana" pitchFamily="34" charset="0"/>
              </a:rPr>
              <a:t>Practice simulated rescues</a:t>
            </a:r>
          </a:p>
          <a:p>
            <a:pPr eaLnBrk="1" hangingPunct="1">
              <a:spcBef>
                <a:spcPct val="0"/>
              </a:spcBef>
              <a:buFontTx/>
              <a:buNone/>
              <a:defRPr/>
            </a:pPr>
            <a:r>
              <a:rPr lang="en-US" altLang="en-US" sz="2400" dirty="0">
                <a:solidFill>
                  <a:srgbClr val="0000FF"/>
                </a:solidFill>
                <a:latin typeface="Verdana" pitchFamily="34" charset="0"/>
              </a:rPr>
              <a:t>   once each year.</a:t>
            </a:r>
          </a:p>
        </p:txBody>
      </p:sp>
      <p:pic>
        <p:nvPicPr>
          <p:cNvPr id="57354" name="Picture 10" descr="C:\Documents and Settings\stlane\My Documents\My Pictures\conf sp 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1524000"/>
            <a:ext cx="2971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Off-site Teams</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55</a:t>
            </a:r>
          </a:p>
        </p:txBody>
      </p:sp>
      <p:sp>
        <p:nvSpPr>
          <p:cNvPr id="583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837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8378" name="Rectangle 10"/>
          <p:cNvSpPr>
            <a:spLocks noChangeArrowheads="1"/>
          </p:cNvSpPr>
          <p:nvPr/>
        </p:nvSpPr>
        <p:spPr bwMode="auto">
          <a:xfrm>
            <a:off x="5105400" y="1711325"/>
            <a:ext cx="3352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2400" dirty="0">
                <a:latin typeface="Verdana" pitchFamily="34" charset="0"/>
              </a:rPr>
              <a:t>Off-site teams must:</a:t>
            </a:r>
          </a:p>
          <a:p>
            <a:pPr eaLnBrk="1" hangingPunct="1">
              <a:spcBef>
                <a:spcPct val="0"/>
              </a:spcBef>
              <a:buFontTx/>
              <a:buNone/>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solidFill>
                  <a:srgbClr val="0000FF"/>
                </a:solidFill>
                <a:latin typeface="Verdana" pitchFamily="34" charset="0"/>
              </a:rPr>
              <a:t>Be aware of   </a:t>
            </a:r>
            <a:br>
              <a:rPr lang="en-US" altLang="en-US" sz="2400" dirty="0">
                <a:solidFill>
                  <a:srgbClr val="0000FF"/>
                </a:solidFill>
                <a:latin typeface="Verdana" pitchFamily="34" charset="0"/>
              </a:rPr>
            </a:br>
            <a:r>
              <a:rPr lang="en-US" altLang="en-US" sz="2400" dirty="0">
                <a:solidFill>
                  <a:srgbClr val="0000FF"/>
                </a:solidFill>
                <a:latin typeface="Verdana" pitchFamily="34" charset="0"/>
              </a:rPr>
              <a:t>confined space   </a:t>
            </a:r>
            <a:br>
              <a:rPr lang="en-US" altLang="en-US" sz="2400" dirty="0">
                <a:solidFill>
                  <a:srgbClr val="0000FF"/>
                </a:solidFill>
                <a:latin typeface="Verdana" pitchFamily="34" charset="0"/>
              </a:rPr>
            </a:br>
            <a:r>
              <a:rPr lang="en-US" altLang="en-US" sz="2400" dirty="0">
                <a:solidFill>
                  <a:srgbClr val="0000FF"/>
                </a:solidFill>
                <a:latin typeface="Verdana" pitchFamily="34" charset="0"/>
              </a:rPr>
              <a:t>hazards.</a:t>
            </a:r>
          </a:p>
          <a:p>
            <a:pPr marL="342900" indent="-342900" eaLnBrk="1" hangingPunct="1">
              <a:spcBef>
                <a:spcPct val="0"/>
              </a:spcBef>
              <a:buFont typeface="Courier New" panose="02070309020205020404" pitchFamily="49" charset="0"/>
              <a:buChar char="o"/>
              <a:defRPr/>
            </a:pPr>
            <a:endParaRPr lang="en-US" altLang="en-US" sz="2400" dirty="0">
              <a:solidFill>
                <a:srgbClr val="0000FF"/>
              </a:solidFill>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solidFill>
                  <a:srgbClr val="0000FF"/>
                </a:solidFill>
                <a:latin typeface="Verdana" pitchFamily="34" charset="0"/>
              </a:rPr>
              <a:t>Practice similar </a:t>
            </a:r>
            <a:br>
              <a:rPr lang="en-US" altLang="en-US" sz="2400" dirty="0">
                <a:solidFill>
                  <a:srgbClr val="0000FF"/>
                </a:solidFill>
                <a:latin typeface="Verdana" pitchFamily="34" charset="0"/>
              </a:rPr>
            </a:br>
            <a:r>
              <a:rPr lang="en-US" altLang="en-US" sz="2400" dirty="0">
                <a:solidFill>
                  <a:srgbClr val="0000FF"/>
                </a:solidFill>
                <a:latin typeface="Verdana" pitchFamily="34" charset="0"/>
              </a:rPr>
              <a:t>rescues in similar </a:t>
            </a:r>
            <a:br>
              <a:rPr lang="en-US" altLang="en-US" sz="2400" dirty="0">
                <a:solidFill>
                  <a:srgbClr val="0000FF"/>
                </a:solidFill>
                <a:latin typeface="Verdana" pitchFamily="34" charset="0"/>
              </a:rPr>
            </a:br>
            <a:r>
              <a:rPr lang="en-US" altLang="en-US" sz="2400" dirty="0">
                <a:solidFill>
                  <a:srgbClr val="0000FF"/>
                </a:solidFill>
                <a:latin typeface="Verdana" pitchFamily="34" charset="0"/>
              </a:rPr>
              <a:t>spaces.</a:t>
            </a:r>
          </a:p>
        </p:txBody>
      </p:sp>
      <p:graphicFrame>
        <p:nvGraphicFramePr>
          <p:cNvPr id="58379" name="Object 4"/>
          <p:cNvGraphicFramePr>
            <a:graphicFrameLocks noChangeAspect="1"/>
          </p:cNvGraphicFramePr>
          <p:nvPr/>
        </p:nvGraphicFramePr>
        <p:xfrm>
          <a:off x="790575" y="1449388"/>
          <a:ext cx="3781425" cy="4191000"/>
        </p:xfrm>
        <a:graphic>
          <a:graphicData uri="http://schemas.openxmlformats.org/presentationml/2006/ole">
            <mc:AlternateContent xmlns:mc="http://schemas.openxmlformats.org/markup-compatibility/2006">
              <mc:Choice xmlns:v="urn:schemas-microsoft-com:vml" Requires="v">
                <p:oleObj spid="_x0000_s58380" name="Photo Editor Photo" r:id="rId6" imgW="1219370" imgH="1828571" progId="">
                  <p:embed/>
                </p:oleObj>
              </mc:Choice>
              <mc:Fallback>
                <p:oleObj name="Photo Editor Photo" r:id="rId6" imgW="1219370" imgH="1828571"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575" y="1449388"/>
                        <a:ext cx="3781425" cy="4191000"/>
                      </a:xfrm>
                      <a:prstGeom prst="rect">
                        <a:avLst/>
                      </a:prstGeom>
                      <a:noFill/>
                      <a:ln w="5715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Local Fire/Rescue Service</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56</a:t>
            </a:r>
          </a:p>
        </p:txBody>
      </p:sp>
      <p:sp>
        <p:nvSpPr>
          <p:cNvPr id="5939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3" name="Rectangle 12"/>
          <p:cNvSpPr/>
          <p:nvPr/>
        </p:nvSpPr>
        <p:spPr>
          <a:xfrm>
            <a:off x="5029200" y="40386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9402" name="Rectangle 9"/>
          <p:cNvSpPr>
            <a:spLocks noChangeArrowheads="1"/>
          </p:cNvSpPr>
          <p:nvPr/>
        </p:nvSpPr>
        <p:spPr bwMode="auto">
          <a:xfrm>
            <a:off x="457200" y="1219200"/>
            <a:ext cx="7848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Are all fire companies/departments in your county </a:t>
            </a:r>
            <a:br>
              <a:rPr lang="en-US" altLang="en-US" sz="2000" dirty="0">
                <a:latin typeface="Verdana" pitchFamily="34" charset="0"/>
              </a:rPr>
            </a:br>
            <a:r>
              <a:rPr lang="en-US" altLang="en-US" sz="2000" dirty="0">
                <a:latin typeface="Verdana" pitchFamily="34" charset="0"/>
              </a:rPr>
              <a:t>equipped and trained to handle Confined Space rescue?</a:t>
            </a:r>
          </a:p>
          <a:p>
            <a:pPr marL="342900" indent="-342900" eaLnBrk="1" hangingPunct="1">
              <a:spcBef>
                <a:spcPct val="0"/>
              </a:spcBef>
              <a:buFont typeface="Courier New" panose="02070309020205020404" pitchFamily="49" charset="0"/>
              <a:buChar char="o"/>
              <a:defRPr/>
            </a:pPr>
            <a:endParaRPr lang="en-US" altLang="en-US" sz="20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Is your local fire company/department trained, equipped, and are they available every time you enter a PRCS?</a:t>
            </a:r>
          </a:p>
          <a:p>
            <a:pPr marL="342900" indent="-342900" eaLnBrk="1" hangingPunct="1">
              <a:spcBef>
                <a:spcPct val="0"/>
              </a:spcBef>
              <a:buFont typeface="Courier New" panose="02070309020205020404" pitchFamily="49" charset="0"/>
              <a:buChar char="o"/>
              <a:defRPr/>
            </a:pPr>
            <a:endParaRPr lang="en-US" altLang="en-US" sz="20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Is your local fire company/department aware of the</a:t>
            </a:r>
          </a:p>
          <a:p>
            <a:pPr eaLnBrk="1" hangingPunct="1">
              <a:spcBef>
                <a:spcPct val="0"/>
              </a:spcBef>
              <a:buFontTx/>
              <a:buNone/>
              <a:defRPr/>
            </a:pPr>
            <a:r>
              <a:rPr lang="en-US" altLang="en-US" sz="2000" dirty="0">
                <a:latin typeface="Verdana" pitchFamily="34" charset="0"/>
              </a:rPr>
              <a:t>    locations of your Confined Spaces?</a:t>
            </a:r>
          </a:p>
        </p:txBody>
      </p:sp>
      <p:pic>
        <p:nvPicPr>
          <p:cNvPr id="59403" name="Picture 3" descr="C:\Documents and Settings\Steve\Local Settings\Temporary Internet Files\Content.IE5\SFKD5DQ8\MPPH03127I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62388"/>
            <a:ext cx="32766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Rectangle 13"/>
          <p:cNvSpPr>
            <a:spLocks noChangeArrowheads="1"/>
          </p:cNvSpPr>
          <p:nvPr/>
        </p:nvSpPr>
        <p:spPr bwMode="auto">
          <a:xfrm>
            <a:off x="457200" y="4724400"/>
            <a:ext cx="4838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00FF"/>
                </a:solidFill>
                <a:latin typeface="Verdana" panose="020B0604030504040204" pitchFamily="34" charset="0"/>
              </a:rPr>
              <a:t>These are questions that need to         be answered </a:t>
            </a:r>
            <a:r>
              <a:rPr lang="en-US" altLang="en-US" sz="1800" u="sng">
                <a:solidFill>
                  <a:srgbClr val="0000FF"/>
                </a:solidFill>
                <a:latin typeface="Verdana" panose="020B0604030504040204" pitchFamily="34" charset="0"/>
              </a:rPr>
              <a:t>before</a:t>
            </a:r>
            <a:r>
              <a:rPr lang="en-US" altLang="en-US" sz="1800">
                <a:solidFill>
                  <a:srgbClr val="0000FF"/>
                </a:solidFill>
                <a:latin typeface="Verdana" panose="020B0604030504040204" pitchFamily="34" charset="0"/>
              </a:rPr>
              <a:t> allowing entry into a Permit Required Confined Space!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57</a:t>
            </a:r>
          </a:p>
        </p:txBody>
      </p:sp>
      <p:sp>
        <p:nvSpPr>
          <p:cNvPr id="60423" name="Rectangle 7"/>
          <p:cNvSpPr>
            <a:spLocks noChangeArrowheads="1"/>
          </p:cNvSpPr>
          <p:nvPr/>
        </p:nvSpPr>
        <p:spPr bwMode="auto">
          <a:xfrm>
            <a:off x="457200" y="1371600"/>
            <a:ext cx="82534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2472" name="Content Placeholder 12"/>
          <p:cNvSpPr txBox="1">
            <a:spLocks/>
          </p:cNvSpPr>
          <p:nvPr/>
        </p:nvSpPr>
        <p:spPr bwMode="auto">
          <a:xfrm>
            <a:off x="304800" y="1244600"/>
            <a:ext cx="55626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457200" indent="-457200" eaLnBrk="1" hangingPunct="1">
              <a:spcBef>
                <a:spcPct val="0"/>
              </a:spcBef>
              <a:buFontTx/>
              <a:buAutoNum type="alphaLcParenBoth"/>
              <a:defRPr/>
            </a:pPr>
            <a:r>
              <a:rPr lang="en-US" altLang="en-US" sz="2400" dirty="0">
                <a:latin typeface="Verdana" panose="020B0604030504040204" pitchFamily="34" charset="0"/>
                <a:ea typeface="Verdana" panose="020B0604030504040204" pitchFamily="34" charset="0"/>
                <a:cs typeface="Verdana" panose="020B0604030504040204" pitchFamily="34" charset="0"/>
              </a:rPr>
              <a:t>Before work, each employer must ensure a competent person:</a:t>
            </a:r>
          </a:p>
          <a:p>
            <a:pPr marL="342900" indent="-342900" eaLnBrk="1" hangingPunct="1">
              <a:spcBef>
                <a:spcPct val="0"/>
              </a:spcBef>
              <a:buFont typeface="Courier New" panose="02070309020205020404" pitchFamily="49" charset="0"/>
              <a:buChar char="o"/>
              <a:defRPr/>
            </a:pPr>
            <a:r>
              <a:rPr lang="en-US" altLang="en-US" sz="2400" dirty="0">
                <a:latin typeface="Verdana" panose="020B0604030504040204" pitchFamily="34" charset="0"/>
                <a:ea typeface="Verdana" panose="020B0604030504040204" pitchFamily="34" charset="0"/>
                <a:cs typeface="Verdana" panose="020B0604030504040204" pitchFamily="34" charset="0"/>
              </a:rPr>
              <a:t>Identifies all confined spaces in which one or more of the employees it directs may work, and </a:t>
            </a:r>
          </a:p>
          <a:p>
            <a:pPr marL="342900" indent="-342900" eaLnBrk="1" hangingPunct="1">
              <a:spcBef>
                <a:spcPct val="0"/>
              </a:spcBef>
              <a:buFont typeface="Courier New" panose="02070309020205020404" pitchFamily="49" charset="0"/>
              <a:buChar char="o"/>
              <a:defRPr/>
            </a:pPr>
            <a:r>
              <a:rPr lang="en-US" altLang="en-US" sz="2400" dirty="0">
                <a:latin typeface="Verdana" panose="020B0604030504040204" pitchFamily="34" charset="0"/>
                <a:ea typeface="Verdana" panose="020B0604030504040204" pitchFamily="34" charset="0"/>
                <a:cs typeface="Verdana" panose="020B0604030504040204" pitchFamily="34" charset="0"/>
              </a:rPr>
              <a:t>Identifies each space that is a permit space, through consideration and evaluation of the elements of that space, including testing as necessary.</a:t>
            </a:r>
          </a:p>
          <a:p>
            <a:pPr eaLnBrk="1" hangingPunct="1">
              <a:spcBef>
                <a:spcPct val="0"/>
              </a:spcBef>
              <a:buFontTx/>
              <a:buNone/>
              <a:defRPr/>
            </a:pPr>
            <a:r>
              <a:rPr lang="en-US" altLang="en-US" sz="2400" dirty="0"/>
              <a:t> </a:t>
            </a:r>
          </a:p>
        </p:txBody>
      </p:sp>
      <p:pic>
        <p:nvPicPr>
          <p:cNvPr id="60425" name="Picture 9" descr="C:\Users\stlane\Pictures\x conf space construction\Clipboard.jpg"/>
          <p:cNvPicPr>
            <a:picLocks noChangeAspect="1" noChangeArrowheads="1"/>
          </p:cNvPicPr>
          <p:nvPr/>
        </p:nvPicPr>
        <p:blipFill>
          <a:blip r:embed="rId5">
            <a:extLst>
              <a:ext uri="{28A0092B-C50C-407E-A947-70E740481C1C}">
                <a14:useLocalDpi xmlns:a14="http://schemas.microsoft.com/office/drawing/2010/main" val="0"/>
              </a:ext>
            </a:extLst>
          </a:blip>
          <a:srcRect l="9326" r="9042" b="4796"/>
          <a:stretch>
            <a:fillRect/>
          </a:stretch>
        </p:blipFill>
        <p:spPr bwMode="auto">
          <a:xfrm>
            <a:off x="6140450" y="1371600"/>
            <a:ext cx="28067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58</a:t>
            </a:r>
          </a:p>
        </p:txBody>
      </p:sp>
      <p:sp>
        <p:nvSpPr>
          <p:cNvPr id="614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1448" name="Content Placeholder 12"/>
          <p:cNvSpPr txBox="1">
            <a:spLocks/>
          </p:cNvSpPr>
          <p:nvPr/>
        </p:nvSpPr>
        <p:spPr bwMode="auto">
          <a:xfrm>
            <a:off x="661988" y="1258888"/>
            <a:ext cx="51816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1203(b) If the workplace contains one or more permit spaces, employer who identifies, or who receives notice of, a permit space must:</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(1) Inform exposed employees by posting danger signs or by any other equally effective means, of the existence and location of, and the danger posed by, each permit space; </a:t>
            </a:r>
          </a:p>
        </p:txBody>
      </p:sp>
      <p:pic>
        <p:nvPicPr>
          <p:cNvPr id="61449" name="Picture 9" descr="C:\Users\stlane\Pictures\x conf space construction\58 brief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825" y="1814513"/>
            <a:ext cx="3357563"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59</a:t>
            </a:r>
          </a:p>
        </p:txBody>
      </p:sp>
      <p:sp>
        <p:nvSpPr>
          <p:cNvPr id="6247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2472" name="Content Placeholder 12"/>
          <p:cNvSpPr txBox="1">
            <a:spLocks/>
          </p:cNvSpPr>
          <p:nvPr/>
        </p:nvSpPr>
        <p:spPr bwMode="auto">
          <a:xfrm>
            <a:off x="304800" y="12954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 Inform employees’ representatives and controlling contractor of the existence and location of, and the danger of each permit space.</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(c) Each employer who has not authorized employees entry must prevent those employees from entering that permit space.</a:t>
            </a:r>
          </a:p>
        </p:txBody>
      </p:sp>
      <p:pic>
        <p:nvPicPr>
          <p:cNvPr id="6247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3088" y="3733800"/>
            <a:ext cx="31591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819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sp>
        <p:nvSpPr>
          <p:cNvPr id="819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Typical Confined Spaces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200" name="Rectangle 7"/>
          <p:cNvSpPr>
            <a:spLocks noChangeArrowheads="1"/>
          </p:cNvSpPr>
          <p:nvPr/>
        </p:nvSpPr>
        <p:spPr bwMode="auto">
          <a:xfrm>
            <a:off x="685800" y="1184275"/>
            <a:ext cx="7696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Tanks, incinerators, scrubbers</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Concrete pier columns, transformer vaults, HVAC ducting</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Drilling shafts, enclosed beams, vessels</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Digesters, lift stations, step up transformers, turbines</a:t>
            </a: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Chillers, bag houses and mixers/reactors</a:t>
            </a:r>
          </a:p>
        </p:txBody>
      </p:sp>
      <p:pic>
        <p:nvPicPr>
          <p:cNvPr id="820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4788" y="3962400"/>
            <a:ext cx="2716212"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924300"/>
            <a:ext cx="2743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60</a:t>
            </a:r>
          </a:p>
        </p:txBody>
      </p:sp>
      <p:sp>
        <p:nvSpPr>
          <p:cNvPr id="634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3496" name="Content Placeholder 12"/>
          <p:cNvSpPr txBox="1">
            <a:spLocks/>
          </p:cNvSpPr>
          <p:nvPr/>
        </p:nvSpPr>
        <p:spPr bwMode="auto">
          <a:xfrm>
            <a:off x="444500" y="1601788"/>
            <a:ext cx="8470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(d) Any employer deciding employees will enter a permit space, must have a written permit space program complying with §1926.1204 implemented at the construction site.  Written program made available prior to and during entry for inspection.</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(e) An employer may use the alternate procedures specified in paragraph §1926.1203(e)(2) for entering a permit space only under the conditions set forth in paragraph §1926.1203(e)(1).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61</a:t>
            </a:r>
          </a:p>
        </p:txBody>
      </p:sp>
      <p:sp>
        <p:nvSpPr>
          <p:cNvPr id="645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4520" name="Content Placeholder 12"/>
          <p:cNvSpPr txBox="1">
            <a:spLocks/>
          </p:cNvSpPr>
          <p:nvPr/>
        </p:nvSpPr>
        <p:spPr bwMode="auto">
          <a:xfrm>
            <a:off x="152400" y="1090613"/>
            <a:ext cx="6553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Both"/>
            </a:pPr>
            <a:r>
              <a:rPr lang="en-US" altLang="en-US" sz="2400">
                <a:latin typeface="Verdana" panose="020B0604030504040204" pitchFamily="34" charset="0"/>
                <a:ea typeface="Verdana" panose="020B0604030504040204" pitchFamily="34" charset="0"/>
                <a:cs typeface="Verdana" panose="020B0604030504040204" pitchFamily="34" charset="0"/>
              </a:rPr>
              <a:t> An employer whose employees enter  </a:t>
            </a:r>
            <a:br>
              <a:rPr lang="en-US" altLang="en-US" sz="2400">
                <a:latin typeface="Verdana" panose="020B0604030504040204" pitchFamily="34" charset="0"/>
                <a:ea typeface="Verdana" panose="020B0604030504040204" pitchFamily="34" charset="0"/>
                <a:cs typeface="Verdana" panose="020B0604030504040204" pitchFamily="34" charset="0"/>
              </a:rPr>
            </a:br>
            <a:r>
              <a:rPr lang="en-US" altLang="en-US" sz="2400">
                <a:latin typeface="Verdana" panose="020B0604030504040204" pitchFamily="34" charset="0"/>
                <a:ea typeface="Verdana" panose="020B0604030504040204" pitchFamily="34" charset="0"/>
                <a:cs typeface="Verdana" panose="020B0604030504040204" pitchFamily="34" charset="0"/>
              </a:rPr>
              <a:t> a permit space need not comply with   </a:t>
            </a:r>
            <a:br>
              <a:rPr lang="en-US" altLang="en-US" sz="2400">
                <a:latin typeface="Verdana" panose="020B0604030504040204" pitchFamily="34" charset="0"/>
                <a:ea typeface="Verdana" panose="020B0604030504040204" pitchFamily="34" charset="0"/>
                <a:cs typeface="Verdana" panose="020B0604030504040204" pitchFamily="34" charset="0"/>
              </a:rPr>
            </a:br>
            <a:r>
              <a:rPr lang="en-US" altLang="en-US" sz="2400">
                <a:latin typeface="Verdana" panose="020B0604030504040204" pitchFamily="34" charset="0"/>
                <a:ea typeface="Verdana" panose="020B0604030504040204" pitchFamily="34" charset="0"/>
                <a:cs typeface="Verdana" panose="020B0604030504040204" pitchFamily="34" charset="0"/>
              </a:rPr>
              <a:t> §1926.1204 through 1206 and </a:t>
            </a:r>
            <a:br>
              <a:rPr lang="en-US" altLang="en-US" sz="2400">
                <a:latin typeface="Verdana" panose="020B0604030504040204" pitchFamily="34" charset="0"/>
                <a:ea typeface="Verdana" panose="020B0604030504040204" pitchFamily="34" charset="0"/>
                <a:cs typeface="Verdana" panose="020B0604030504040204" pitchFamily="34" charset="0"/>
              </a:rPr>
            </a:br>
            <a:r>
              <a:rPr lang="en-US" altLang="en-US" sz="2400">
                <a:latin typeface="Verdana" panose="020B0604030504040204" pitchFamily="34" charset="0"/>
                <a:ea typeface="Verdana" panose="020B0604030504040204" pitchFamily="34" charset="0"/>
                <a:cs typeface="Verdana" panose="020B0604030504040204" pitchFamily="34" charset="0"/>
              </a:rPr>
              <a:t> §1926.1208 through 1211, provided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all the following are met:</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(i) The employer can demonstrate that all physical hazards in the space are eliminated or isolated through engineering controls so that the only hazard posed by the permit space is an actual or potential hazardous atmosphere;</a:t>
            </a:r>
          </a:p>
        </p:txBody>
      </p:sp>
      <p:pic>
        <p:nvPicPr>
          <p:cNvPr id="64521" name="Picture 9" descr="C:\Users\stlane\Pictures\x conf space construction\20 SpecBlind line open.JPG"/>
          <p:cNvPicPr>
            <a:picLocks noChangeAspect="1" noChangeArrowheads="1"/>
          </p:cNvPicPr>
          <p:nvPr/>
        </p:nvPicPr>
        <p:blipFill>
          <a:blip r:embed="rId5">
            <a:extLst>
              <a:ext uri="{28A0092B-C50C-407E-A947-70E740481C1C}">
                <a14:useLocalDpi xmlns:a14="http://schemas.microsoft.com/office/drawing/2010/main" val="0"/>
              </a:ext>
            </a:extLst>
          </a:blip>
          <a:srcRect l="13173" t="2348" r="21001" b="12344"/>
          <a:stretch>
            <a:fillRect/>
          </a:stretch>
        </p:blipFill>
        <p:spPr bwMode="auto">
          <a:xfrm>
            <a:off x="6554788" y="2362200"/>
            <a:ext cx="2443162"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62</a:t>
            </a:r>
          </a:p>
        </p:txBody>
      </p:sp>
      <p:sp>
        <p:nvSpPr>
          <p:cNvPr id="655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5544" name="Content Placeholder 12"/>
          <p:cNvSpPr txBox="1">
            <a:spLocks/>
          </p:cNvSpPr>
          <p:nvPr/>
        </p:nvSpPr>
        <p:spPr bwMode="auto">
          <a:xfrm>
            <a:off x="381000" y="1371600"/>
            <a:ext cx="8229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(ii) Employer can demonstrate continuous forced air ventilation alone is sufficient to maintain safe for entry, and that, in the event the ventilation system stops working, entrants can exit the space safely;</a:t>
            </a:r>
          </a:p>
          <a:p>
            <a:pPr>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(iii) Employer develops monitoring </a:t>
            </a:r>
          </a:p>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and inspection data supporting </a:t>
            </a:r>
          </a:p>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demonstrations required by </a:t>
            </a:r>
          </a:p>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paragraphs §1926.1203 (e)(1)(i)                       and §1926.1203 (e)(1)(ii);</a:t>
            </a:r>
          </a:p>
          <a:p>
            <a:pPr>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p:txBody>
      </p:sp>
      <p:pic>
        <p:nvPicPr>
          <p:cNvPr id="65545" name="Picture 9" descr="C:\Users\stlane\Pictures\x conf space construction\62 Confined-Space.jpg"/>
          <p:cNvPicPr>
            <a:picLocks noChangeAspect="1" noChangeArrowheads="1"/>
          </p:cNvPicPr>
          <p:nvPr/>
        </p:nvPicPr>
        <p:blipFill>
          <a:blip r:embed="rId5">
            <a:extLst>
              <a:ext uri="{28A0092B-C50C-407E-A947-70E740481C1C}">
                <a14:useLocalDpi xmlns:a14="http://schemas.microsoft.com/office/drawing/2010/main" val="0"/>
              </a:ext>
            </a:extLst>
          </a:blip>
          <a:srcRect l="24512" r="6702"/>
          <a:stretch>
            <a:fillRect/>
          </a:stretch>
        </p:blipFill>
        <p:spPr bwMode="auto">
          <a:xfrm>
            <a:off x="6019800" y="3276600"/>
            <a:ext cx="292417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63</a:t>
            </a:r>
          </a:p>
        </p:txBody>
      </p:sp>
      <p:sp>
        <p:nvSpPr>
          <p:cNvPr id="665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6568" name="Content Placeholder 12"/>
          <p:cNvSpPr txBox="1">
            <a:spLocks/>
          </p:cNvSpPr>
          <p:nvPr/>
        </p:nvSpPr>
        <p:spPr bwMode="auto">
          <a:xfrm>
            <a:off x="457200" y="1219200"/>
            <a:ext cx="56594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(iv) If initial entry is necessary     to obtain the data per §1926.1203(e)(1)(iii), entry         is performed compliant with §1926.1204 through 1211 of     this standard</a:t>
            </a:r>
          </a:p>
          <a:p>
            <a:pPr>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(v) The determinations and supporting data required by paragraphs§1926.1203(e)(1)(i), (e)(1)(ii), and (e)(1)(iii) are documented by the employer </a:t>
            </a:r>
          </a:p>
        </p:txBody>
      </p:sp>
      <p:pic>
        <p:nvPicPr>
          <p:cNvPr id="66569" name="Picture 9" descr="C:\Users\stlane\Pictures\x conf space construction\conf sp.jpg"/>
          <p:cNvPicPr>
            <a:picLocks noChangeAspect="1" noChangeArrowheads="1"/>
          </p:cNvPicPr>
          <p:nvPr/>
        </p:nvPicPr>
        <p:blipFill>
          <a:blip r:embed="rId5">
            <a:extLst>
              <a:ext uri="{28A0092B-C50C-407E-A947-70E740481C1C}">
                <a14:useLocalDpi xmlns:a14="http://schemas.microsoft.com/office/drawing/2010/main" val="0"/>
              </a:ext>
            </a:extLst>
          </a:blip>
          <a:srcRect l="17538" r="25728"/>
          <a:stretch>
            <a:fillRect/>
          </a:stretch>
        </p:blipFill>
        <p:spPr bwMode="auto">
          <a:xfrm>
            <a:off x="5880100" y="1490663"/>
            <a:ext cx="30067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64</a:t>
            </a:r>
          </a:p>
        </p:txBody>
      </p:sp>
      <p:sp>
        <p:nvSpPr>
          <p:cNvPr id="18" name="Content Placeholder 12"/>
          <p:cNvSpPr txBox="1">
            <a:spLocks/>
          </p:cNvSpPr>
          <p:nvPr/>
        </p:nvSpPr>
        <p:spPr bwMode="auto">
          <a:xfrm>
            <a:off x="304800" y="1219200"/>
            <a:ext cx="8229600" cy="4525963"/>
          </a:xfrm>
          <a:prstGeom prst="rect">
            <a:avLst/>
          </a:prstGeom>
          <a:noFill/>
          <a:ln w="9525">
            <a:noFill/>
            <a:miter lim="800000"/>
            <a:headEnd/>
            <a:tailEnd/>
          </a:ln>
        </p:spPr>
        <p:txBody>
          <a:bodyPr/>
          <a:lstStyle/>
          <a:p>
            <a:pPr eaLnBrk="0" hangingPunct="0">
              <a:spcBef>
                <a:spcPct val="20000"/>
              </a:spcBef>
              <a:defRPr/>
            </a:pPr>
            <a:r>
              <a:rPr lang="en-US" sz="2400" dirty="0">
                <a:latin typeface="Verdana" panose="020B0604030504040204" pitchFamily="34" charset="0"/>
                <a:ea typeface="Verdana" panose="020B0604030504040204" pitchFamily="34" charset="0"/>
                <a:cs typeface="Verdana" panose="020B0604030504040204" pitchFamily="34" charset="0"/>
              </a:rPr>
              <a:t>1203. Continuous forced air ventilation must be used, as follows:</a:t>
            </a: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ea typeface="Verdana" panose="020B0604030504040204" pitchFamily="34" charset="0"/>
                <a:cs typeface="Verdana" panose="020B0604030504040204" pitchFamily="34" charset="0"/>
              </a:rPr>
              <a:t>To eliminate the hazard</a:t>
            </a: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ea typeface="Verdana" panose="020B0604030504040204" pitchFamily="34" charset="0"/>
                <a:cs typeface="Verdana" panose="020B0604030504040204" pitchFamily="34" charset="0"/>
              </a:rPr>
              <a:t>Ventilate immediate areas occupied by employees</a:t>
            </a: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ea typeface="Verdana" panose="020B0604030504040204" pitchFamily="34" charset="0"/>
                <a:cs typeface="Verdana" panose="020B0604030504040204" pitchFamily="34" charset="0"/>
              </a:rPr>
              <a:t>Air source must be clean</a:t>
            </a: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ea typeface="Verdana" panose="020B0604030504040204" pitchFamily="34" charset="0"/>
                <a:cs typeface="Verdana" panose="020B0604030504040204" pitchFamily="34" charset="0"/>
              </a:rPr>
              <a:t>Space continuously                              monitored</a:t>
            </a:r>
          </a:p>
          <a:p>
            <a:pPr eaLnBrk="0" hangingPunct="0">
              <a:spcBef>
                <a:spcPct val="20000"/>
              </a:spcBef>
              <a:defRPr/>
            </a:pPr>
            <a:r>
              <a:rPr lang="en-US" sz="2400" kern="0" dirty="0">
                <a:latin typeface="Verdana" pitchFamily="34" charset="0"/>
                <a:ea typeface="Verdana" panose="020B0604030504040204" pitchFamily="34" charset="0"/>
                <a:cs typeface="Verdana" panose="020B0604030504040204" pitchFamily="34" charset="0"/>
              </a:rPr>
              <a:t>   *(see notes for more                                </a:t>
            </a:r>
            <a:br>
              <a:rPr lang="en-US" sz="2400" kern="0" dirty="0">
                <a:latin typeface="Verdana" pitchFamily="34" charset="0"/>
                <a:ea typeface="Verdana" panose="020B0604030504040204" pitchFamily="34" charset="0"/>
                <a:cs typeface="Verdana" panose="020B0604030504040204" pitchFamily="34" charset="0"/>
              </a:rPr>
            </a:br>
            <a:r>
              <a:rPr lang="en-US" sz="2400" kern="0" dirty="0">
                <a:latin typeface="Verdana" pitchFamily="34" charset="0"/>
                <a:ea typeface="Verdana" panose="020B0604030504040204" pitchFamily="34" charset="0"/>
                <a:cs typeface="Verdana" panose="020B0604030504040204" pitchFamily="34" charset="0"/>
              </a:rPr>
              <a:t>     detailed information)</a:t>
            </a:r>
          </a:p>
        </p:txBody>
      </p:sp>
      <p:pic>
        <p:nvPicPr>
          <p:cNvPr id="67592" name="Picture 8" descr="C:\Users\stlane\Pictures\x conf space construction\6 Commercial-Sewer-Contractor.jpg"/>
          <p:cNvPicPr>
            <a:picLocks noChangeAspect="1" noChangeArrowheads="1"/>
          </p:cNvPicPr>
          <p:nvPr/>
        </p:nvPicPr>
        <p:blipFill>
          <a:blip r:embed="rId5">
            <a:extLst>
              <a:ext uri="{28A0092B-C50C-407E-A947-70E740481C1C}">
                <a14:useLocalDpi xmlns:a14="http://schemas.microsoft.com/office/drawing/2010/main" val="0"/>
              </a:ext>
            </a:extLst>
          </a:blip>
          <a:srcRect b="7759"/>
          <a:stretch>
            <a:fillRect/>
          </a:stretch>
        </p:blipFill>
        <p:spPr bwMode="auto">
          <a:xfrm>
            <a:off x="4538663" y="3527425"/>
            <a:ext cx="424815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1926 General Requirements</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65</a:t>
            </a:r>
          </a:p>
        </p:txBody>
      </p:sp>
      <p:sp>
        <p:nvSpPr>
          <p:cNvPr id="68615" name="Content Placeholder 12"/>
          <p:cNvSpPr txBox="1">
            <a:spLocks/>
          </p:cNvSpPr>
          <p:nvPr/>
        </p:nvSpPr>
        <p:spPr bwMode="auto">
          <a:xfrm>
            <a:off x="228600" y="1219200"/>
            <a:ext cx="5867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2400" dirty="0">
                <a:latin typeface="Verdana" pitchFamily="34" charset="0"/>
                <a:ea typeface="Verdana" pitchFamily="34" charset="0"/>
                <a:cs typeface="Verdana" pitchFamily="34" charset="0"/>
              </a:rPr>
              <a:t>(vii) If a hazard is detected during entry:</a:t>
            </a:r>
          </a:p>
          <a:p>
            <a:pPr eaLnBrk="1" hangingPunct="1">
              <a:spcBef>
                <a:spcPct val="0"/>
              </a:spcBef>
              <a:buFontTx/>
              <a:buNone/>
              <a:defRPr/>
            </a:pPr>
            <a:endParaRPr lang="en-US" altLang="en-US" sz="2400" dirty="0">
              <a:latin typeface="Verdana" pitchFamily="34" charset="0"/>
              <a:ea typeface="Verdana" pitchFamily="34" charset="0"/>
              <a:cs typeface="Verdana" pitchFamily="34" charset="0"/>
            </a:endParaRPr>
          </a:p>
          <a:p>
            <a:pPr marL="457200" indent="-457200" eaLnBrk="1" hangingPunct="1">
              <a:spcBef>
                <a:spcPct val="0"/>
              </a:spcBef>
              <a:buFontTx/>
              <a:buAutoNum type="alphaUcParenBoth"/>
              <a:defRPr/>
            </a:pPr>
            <a:r>
              <a:rPr lang="en-US" altLang="en-US" sz="2400" dirty="0">
                <a:latin typeface="Verdana" pitchFamily="34" charset="0"/>
                <a:ea typeface="Verdana" pitchFamily="34" charset="0"/>
                <a:cs typeface="Verdana" pitchFamily="34" charset="0"/>
              </a:rPr>
              <a:t> Each employee must leave the</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space immediately;</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(B) The space must be evaluated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to determine how the hazard</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developed; and</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(C) The employer must implement</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measures to protect employees</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from the hazard before any</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subsequent entry takes place.</a:t>
            </a:r>
          </a:p>
        </p:txBody>
      </p:sp>
      <p:sp>
        <p:nvSpPr>
          <p:cNvPr id="68616"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68617" name="Picture 8" descr="C:\Users\stlane\Pictures\x conf space construction\63 Tank_Entry.png"/>
          <p:cNvPicPr>
            <a:picLocks noChangeAspect="1" noChangeArrowheads="1"/>
          </p:cNvPicPr>
          <p:nvPr/>
        </p:nvPicPr>
        <p:blipFill>
          <a:blip r:embed="rId5">
            <a:extLst>
              <a:ext uri="{28A0092B-C50C-407E-A947-70E740481C1C}">
                <a14:useLocalDpi xmlns:a14="http://schemas.microsoft.com/office/drawing/2010/main" val="0"/>
              </a:ext>
            </a:extLst>
          </a:blip>
          <a:srcRect l="7397" t="4483" b="4968"/>
          <a:stretch>
            <a:fillRect/>
          </a:stretch>
        </p:blipFill>
        <p:spPr bwMode="auto">
          <a:xfrm>
            <a:off x="5908675" y="1601788"/>
            <a:ext cx="30956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66</a:t>
            </a:r>
          </a:p>
        </p:txBody>
      </p:sp>
      <p:sp>
        <p:nvSpPr>
          <p:cNvPr id="69639" name="Content Placeholder 12"/>
          <p:cNvSpPr txBox="1">
            <a:spLocks/>
          </p:cNvSpPr>
          <p:nvPr/>
        </p:nvSpPr>
        <p:spPr bwMode="auto">
          <a:xfrm>
            <a:off x="304800" y="1143000"/>
            <a:ext cx="5302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defRPr/>
            </a:pPr>
            <a:r>
              <a:rPr lang="en-US" altLang="en-US" sz="2400" dirty="0">
                <a:latin typeface="Verdana" pitchFamily="34" charset="0"/>
                <a:ea typeface="Verdana" pitchFamily="34" charset="0"/>
                <a:cs typeface="Verdana" pitchFamily="34" charset="0"/>
              </a:rPr>
              <a:t>(viii) The employer must ensure a safe method of entering and exiting the space:</a:t>
            </a:r>
          </a:p>
          <a:p>
            <a:pPr marL="342900" indent="-342900">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If hoisting system used, must be designed and manufactured for personnel hoisting; </a:t>
            </a:r>
          </a:p>
          <a:p>
            <a:pPr marL="342900" indent="-342900">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A job-made hoisting system is permissible if approved for personnel hoisting by a registered professional engineer, in writing, prior      to use.</a:t>
            </a:r>
          </a:p>
          <a:p>
            <a:pPr eaLnBrk="1" hangingPunct="1">
              <a:spcBef>
                <a:spcPct val="0"/>
              </a:spcBef>
              <a:buFontTx/>
              <a:buNone/>
              <a:defRPr/>
            </a:pPr>
            <a:endParaRPr lang="en-US" altLang="en-US" sz="2400" dirty="0"/>
          </a:p>
        </p:txBody>
      </p:sp>
      <p:pic>
        <p:nvPicPr>
          <p:cNvPr id="69640" name="Picture 9" descr="C:\Users\stlane\Pictures\x conf space construction\66 miller win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088" y="1905000"/>
            <a:ext cx="2998787"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67</a:t>
            </a:r>
          </a:p>
        </p:txBody>
      </p:sp>
      <p:sp>
        <p:nvSpPr>
          <p:cNvPr id="70663" name="Content Placeholder 12"/>
          <p:cNvSpPr txBox="1">
            <a:spLocks/>
          </p:cNvSpPr>
          <p:nvPr/>
        </p:nvSpPr>
        <p:spPr bwMode="auto">
          <a:xfrm>
            <a:off x="457200" y="16129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(ix) The employer verifies the space is safe for entry and that the pre-entry measures per §1926.1203(e)(2) have been taken, through a written certification that contains the date, location of the space, and the signature of the person providing the certification. </a:t>
            </a:r>
          </a:p>
          <a:p>
            <a:pPr>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The certification must be made before entry and must be made available to each employee entering the space or to that employee’s authorized representative.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68</a:t>
            </a:r>
          </a:p>
        </p:txBody>
      </p:sp>
      <p:sp>
        <p:nvSpPr>
          <p:cNvPr id="71687" name="Content Placeholder 12"/>
          <p:cNvSpPr txBox="1">
            <a:spLocks/>
          </p:cNvSpPr>
          <p:nvPr/>
        </p:nvSpPr>
        <p:spPr bwMode="auto">
          <a:xfrm>
            <a:off x="304800" y="1206500"/>
            <a:ext cx="571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30000"/>
              </a:spcBef>
              <a:buFontTx/>
              <a:buNone/>
              <a:defRPr/>
            </a:pPr>
            <a:r>
              <a:rPr lang="en-US" altLang="en-US" sz="2400" dirty="0">
                <a:latin typeface="Verdana" pitchFamily="34" charset="0"/>
                <a:ea typeface="Verdana" pitchFamily="34" charset="0"/>
                <a:cs typeface="Verdana" pitchFamily="34" charset="0"/>
              </a:rPr>
              <a:t>(f) When changes occur in the use or configuration of a non-permit confined space possibly increasing the hazards to entrants, or some indication the initial evaluation of the space may not have been adequate:</a:t>
            </a:r>
          </a:p>
          <a:p>
            <a:pPr marL="342900" indent="-342900">
              <a:spcBef>
                <a:spcPct val="30000"/>
              </a:spcBef>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Each entry employer must have  a competent person reevaluate that space and, if necessary, reclassify it as a permit required confined space.</a:t>
            </a:r>
          </a:p>
        </p:txBody>
      </p:sp>
      <p:pic>
        <p:nvPicPr>
          <p:cNvPr id="71688" name="Picture 8" descr="C:\Users\stlane\Pictures\x conf space construction\68 confined-entry.jpg"/>
          <p:cNvPicPr>
            <a:picLocks noChangeAspect="1" noChangeArrowheads="1"/>
          </p:cNvPicPr>
          <p:nvPr/>
        </p:nvPicPr>
        <p:blipFill>
          <a:blip r:embed="rId5">
            <a:extLst>
              <a:ext uri="{28A0092B-C50C-407E-A947-70E740481C1C}">
                <a14:useLocalDpi xmlns:a14="http://schemas.microsoft.com/office/drawing/2010/main" val="0"/>
              </a:ext>
            </a:extLst>
          </a:blip>
          <a:srcRect l="20235" t="4791" r="2431" b="10226"/>
          <a:stretch>
            <a:fillRect/>
          </a:stretch>
        </p:blipFill>
        <p:spPr bwMode="auto">
          <a:xfrm>
            <a:off x="5816600" y="2449513"/>
            <a:ext cx="3251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69</a:t>
            </a:r>
          </a:p>
        </p:txBody>
      </p:sp>
      <p:sp>
        <p:nvSpPr>
          <p:cNvPr id="72711" name="Content Placeholder 12"/>
          <p:cNvSpPr txBox="1">
            <a:spLocks/>
          </p:cNvSpPr>
          <p:nvPr/>
        </p:nvSpPr>
        <p:spPr bwMode="auto">
          <a:xfrm>
            <a:off x="280988" y="1219200"/>
            <a:ext cx="8405812"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(g) Spaces classified by an employer as a PRCS may only be reclassified as a non-permit confined space when a competent person determines that all of the applicable requirements in paragraphs §1926.1203(g)(1) through (g)(4) have been met:</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(h) Prior to entry, host employer provides</a:t>
            </a:r>
          </a:p>
          <a:p>
            <a:pPr eaLnBrk="1" hangingPunct="1">
              <a:spcBef>
                <a:spcPct val="0"/>
              </a:spcBef>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Locations</a:t>
            </a:r>
          </a:p>
          <a:p>
            <a:pPr eaLnBrk="1" hangingPunct="1">
              <a:spcBef>
                <a:spcPct val="0"/>
              </a:spcBef>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Hazards or potential hazards of each space</a:t>
            </a:r>
          </a:p>
          <a:p>
            <a:pPr eaLnBrk="1" hangingPunct="1">
              <a:spcBef>
                <a:spcPct val="0"/>
              </a:spcBef>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Precautions implemented by previous:</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 Controlling contractor</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 Entry contractor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922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9222" name="Rectangle 2"/>
          <p:cNvSpPr>
            <a:spLocks noGrp="1" noChangeArrowheads="1"/>
          </p:cNvSpPr>
          <p:nvPr>
            <p:ph type="ctrTitle"/>
          </p:nvPr>
        </p:nvSpPr>
        <p:spPr>
          <a:xfrm>
            <a:off x="533400" y="457200"/>
            <a:ext cx="5181600" cy="381000"/>
          </a:xfrm>
        </p:spPr>
        <p:txBody>
          <a:bodyPr/>
          <a:lstStyle/>
          <a:p>
            <a:pPr algn="l" eaLnBrk="1" hangingPunct="1"/>
            <a:r>
              <a:rPr lang="en-US" altLang="en-US" sz="2200">
                <a:solidFill>
                  <a:schemeClr val="bg1"/>
                </a:solidFill>
                <a:latin typeface="Verdana" panose="020B0604030504040204" pitchFamily="34" charset="0"/>
              </a:rPr>
              <a:t>  How to Identify Confined Spaces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224" name="Rectangle 7"/>
          <p:cNvSpPr>
            <a:spLocks noChangeArrowheads="1"/>
          </p:cNvSpPr>
          <p:nvPr/>
        </p:nvSpPr>
        <p:spPr bwMode="auto">
          <a:xfrm>
            <a:off x="457200" y="12954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SzPct val="80000"/>
              <a:buFont typeface="Courier New" panose="02070309020205020404" pitchFamily="49" charset="0"/>
              <a:buChar char="o"/>
            </a:pPr>
            <a:r>
              <a:rPr lang="en-US" altLang="en-US" sz="2400">
                <a:latin typeface="Verdana" panose="020B0604030504040204" pitchFamily="34" charset="0"/>
              </a:rPr>
              <a:t> Large enough/so configured for worker to enter.</a:t>
            </a:r>
          </a:p>
          <a:p>
            <a:pPr eaLnBrk="1" hangingPunct="1">
              <a:spcBef>
                <a:spcPct val="0"/>
              </a:spcBef>
              <a:buClr>
                <a:schemeClr val="tx1"/>
              </a:buClr>
              <a:buSzPct val="80000"/>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Clr>
                <a:schemeClr val="tx1"/>
              </a:buClr>
              <a:buSzPct val="80000"/>
              <a:buFont typeface="Courier New" panose="02070309020205020404" pitchFamily="49" charset="0"/>
              <a:buChar char="o"/>
            </a:pPr>
            <a:r>
              <a:rPr lang="en-US" altLang="en-US" sz="2400">
                <a:latin typeface="Verdana" panose="020B0604030504040204" pitchFamily="34" charset="0"/>
              </a:rPr>
              <a:t> Limited Openings for Entry and Exit.</a:t>
            </a:r>
          </a:p>
          <a:p>
            <a:pPr eaLnBrk="1" hangingPunct="1">
              <a:spcBef>
                <a:spcPct val="0"/>
              </a:spcBef>
              <a:buClr>
                <a:schemeClr val="tx1"/>
              </a:buClr>
              <a:buSzPct val="80000"/>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Clr>
                <a:schemeClr val="tx1"/>
              </a:buClr>
              <a:buSzPct val="80000"/>
              <a:buFont typeface="Courier New" panose="02070309020205020404" pitchFamily="49" charset="0"/>
              <a:buChar char="o"/>
            </a:pPr>
            <a:r>
              <a:rPr lang="en-US" altLang="en-US" sz="2400">
                <a:latin typeface="Verdana" panose="020B0604030504040204" pitchFamily="34" charset="0"/>
              </a:rPr>
              <a:t> Not Designed for Continuous Worker Occupancy.</a:t>
            </a:r>
          </a:p>
        </p:txBody>
      </p:sp>
      <p:pic>
        <p:nvPicPr>
          <p:cNvPr id="9225" name="Picture 5" descr="Confined Space-Culve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0" y="3505200"/>
            <a:ext cx="3581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6" name="Object 1"/>
          <p:cNvGraphicFramePr>
            <a:graphicFrameLocks noChangeAspect="1"/>
          </p:cNvGraphicFramePr>
          <p:nvPr/>
        </p:nvGraphicFramePr>
        <p:xfrm>
          <a:off x="4800600" y="3505200"/>
          <a:ext cx="3429000" cy="2146300"/>
        </p:xfrm>
        <a:graphic>
          <a:graphicData uri="http://schemas.openxmlformats.org/presentationml/2006/ole">
            <mc:AlternateContent xmlns:mc="http://schemas.openxmlformats.org/markup-compatibility/2006">
              <mc:Choice xmlns:v="urn:schemas-microsoft-com:vml" Requires="v">
                <p:oleObj spid="_x0000_s9227" name="Photo Editor Photo" r:id="rId7" imgW="2010056" imgH="1333333" progId="">
                  <p:embed/>
                </p:oleObj>
              </mc:Choice>
              <mc:Fallback>
                <p:oleObj name="Photo Editor Photo" r:id="rId7" imgW="2010056" imgH="1333333" progId="">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505200"/>
                        <a:ext cx="3429000" cy="21463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70</a:t>
            </a:r>
          </a:p>
        </p:txBody>
      </p:sp>
      <p:sp>
        <p:nvSpPr>
          <p:cNvPr id="18" name="Content Placeholder 12"/>
          <p:cNvSpPr txBox="1">
            <a:spLocks/>
          </p:cNvSpPr>
          <p:nvPr/>
        </p:nvSpPr>
        <p:spPr bwMode="auto">
          <a:xfrm>
            <a:off x="457200" y="1828800"/>
            <a:ext cx="8229600" cy="3810000"/>
          </a:xfrm>
          <a:prstGeom prst="rect">
            <a:avLst/>
          </a:prstGeom>
          <a:noFill/>
          <a:ln w="9525">
            <a:noFill/>
            <a:miter lim="800000"/>
            <a:headEnd/>
            <a:tailEnd/>
          </a:ln>
        </p:spPr>
        <p:txBody>
          <a:bodyPr/>
          <a:lstStyle/>
          <a:p>
            <a:pPr eaLnBrk="0" hangingPunct="0">
              <a:spcBef>
                <a:spcPct val="20000"/>
              </a:spcBef>
              <a:defRPr/>
            </a:pPr>
            <a:r>
              <a:rPr lang="en-US" sz="2400" u="sng" dirty="0">
                <a:latin typeface="Verdana" panose="020B0604030504040204" pitchFamily="34" charset="0"/>
                <a:ea typeface="Verdana" panose="020B0604030504040204" pitchFamily="34" charset="0"/>
                <a:cs typeface="Verdana" panose="020B0604030504040204" pitchFamily="34" charset="0"/>
              </a:rPr>
              <a:t>Before entry the controlling contractor must:</a:t>
            </a:r>
          </a:p>
          <a:p>
            <a:pPr eaLnBrk="0" hangingPunct="0">
              <a:spcBef>
                <a:spcPct val="20000"/>
              </a:spcBef>
              <a:defRPr/>
            </a:pPr>
            <a:endParaRPr lang="en-US" sz="2400" u="sng" dirty="0">
              <a:latin typeface="Verdana" panose="020B0604030504040204" pitchFamily="34" charset="0"/>
              <a:ea typeface="Verdana" panose="020B0604030504040204" pitchFamily="34" charset="0"/>
              <a:cs typeface="Verdana" panose="020B0604030504040204" pitchFamily="34" charset="0"/>
            </a:endParaRPr>
          </a:p>
          <a:p>
            <a:pPr marL="342900" indent="-342900" eaLnBrk="0" hangingPunct="0">
              <a:spcBef>
                <a:spcPct val="20000"/>
              </a:spcBef>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Obtain the host employer’s information</a:t>
            </a: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ea typeface="Verdana" panose="020B0604030504040204" pitchFamily="34" charset="0"/>
                <a:cs typeface="Verdana" panose="020B0604030504040204" pitchFamily="34" charset="0"/>
              </a:rPr>
              <a:t>Provide information to entrants:</a:t>
            </a:r>
          </a:p>
          <a:p>
            <a:pPr eaLnBrk="0" hangingPunct="0">
              <a:spcBef>
                <a:spcPct val="20000"/>
              </a:spcBef>
              <a:defRPr/>
            </a:pPr>
            <a:r>
              <a:rPr lang="en-US" sz="2400" kern="0" dirty="0">
                <a:latin typeface="Verdana" pitchFamily="34" charset="0"/>
                <a:ea typeface="Verdana" panose="020B0604030504040204" pitchFamily="34" charset="0"/>
                <a:cs typeface="Verdana" panose="020B0604030504040204" pitchFamily="34" charset="0"/>
              </a:rPr>
              <a:t>    • Host information</a:t>
            </a:r>
          </a:p>
          <a:p>
            <a:pPr eaLnBrk="0" hangingPunct="0">
              <a:spcBef>
                <a:spcPct val="20000"/>
              </a:spcBef>
              <a:defRPr/>
            </a:pPr>
            <a:r>
              <a:rPr lang="en-US" sz="2400" kern="0" dirty="0">
                <a:latin typeface="Verdana" pitchFamily="34" charset="0"/>
                <a:ea typeface="Verdana" panose="020B0604030504040204" pitchFamily="34" charset="0"/>
                <a:cs typeface="Verdana" panose="020B0604030504040204" pitchFamily="34" charset="0"/>
              </a:rPr>
              <a:t>    • Additional information from controlling             </a:t>
            </a:r>
            <a:br>
              <a:rPr lang="en-US" sz="2400" kern="0" dirty="0">
                <a:latin typeface="Verdana" pitchFamily="34" charset="0"/>
                <a:ea typeface="Verdana" panose="020B0604030504040204" pitchFamily="34" charset="0"/>
                <a:cs typeface="Verdana" panose="020B0604030504040204" pitchFamily="34" charset="0"/>
              </a:rPr>
            </a:br>
            <a:r>
              <a:rPr lang="en-US" sz="2400" kern="0" dirty="0">
                <a:latin typeface="Verdana" pitchFamily="34" charset="0"/>
                <a:ea typeface="Verdana" panose="020B0604030504040204" pitchFamily="34" charset="0"/>
                <a:cs typeface="Verdana" panose="020B0604030504040204" pitchFamily="34" charset="0"/>
              </a:rPr>
              <a:t>       contractor</a:t>
            </a:r>
          </a:p>
          <a:p>
            <a:pPr eaLnBrk="0" hangingPunct="0">
              <a:spcBef>
                <a:spcPct val="20000"/>
              </a:spcBef>
              <a:defRPr/>
            </a:pPr>
            <a:r>
              <a:rPr lang="en-US" sz="2400" kern="0" dirty="0">
                <a:latin typeface="Verdana" pitchFamily="34" charset="0"/>
                <a:ea typeface="Verdana" panose="020B0604030504040204" pitchFamily="34" charset="0"/>
                <a:cs typeface="Verdana" panose="020B0604030504040204" pitchFamily="34" charset="0"/>
              </a:rPr>
              <a:t>    • Precautions which both have implemented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71</a:t>
            </a:r>
          </a:p>
        </p:txBody>
      </p:sp>
      <p:sp>
        <p:nvSpPr>
          <p:cNvPr id="18" name="Content Placeholder 12"/>
          <p:cNvSpPr txBox="1">
            <a:spLocks/>
          </p:cNvSpPr>
          <p:nvPr/>
        </p:nvSpPr>
        <p:spPr bwMode="auto">
          <a:xfrm>
            <a:off x="228600" y="1171575"/>
            <a:ext cx="5029200" cy="4837113"/>
          </a:xfrm>
          <a:prstGeom prst="rect">
            <a:avLst/>
          </a:prstGeom>
          <a:noFill/>
          <a:ln w="9525">
            <a:noFill/>
            <a:miter lim="800000"/>
            <a:headEnd/>
            <a:tailEnd/>
          </a:ln>
        </p:spPr>
        <p:txBody>
          <a:bodyPr/>
          <a:lstStyle/>
          <a:p>
            <a:pPr eaLnBrk="0" hangingPunct="0">
              <a:spcBef>
                <a:spcPct val="20000"/>
              </a:spcBef>
              <a:defRPr/>
            </a:pPr>
            <a:r>
              <a:rPr lang="en-US" sz="2400" u="sng" dirty="0">
                <a:latin typeface="Verdana" panose="020B0604030504040204" pitchFamily="34" charset="0"/>
                <a:ea typeface="Verdana" panose="020B0604030504040204" pitchFamily="34" charset="0"/>
                <a:cs typeface="Verdana" panose="020B0604030504040204" pitchFamily="34" charset="0"/>
              </a:rPr>
              <a:t>Before entry each entry employer must:</a:t>
            </a:r>
          </a:p>
          <a:p>
            <a:pPr marL="342900" indent="-342900" eaLnBrk="0" hangingPunct="0">
              <a:spcBef>
                <a:spcPct val="20000"/>
              </a:spcBef>
              <a:buFont typeface="Wingdings" panose="05000000000000000000" pitchFamily="2" charset="2"/>
              <a:buChar char="§"/>
              <a:defRPr/>
            </a:pPr>
            <a:endParaRPr lang="en-US" sz="2400" u="sng" dirty="0">
              <a:latin typeface="Verdana" panose="020B0604030504040204" pitchFamily="34" charset="0"/>
              <a:ea typeface="Verdana" panose="020B0604030504040204" pitchFamily="34" charset="0"/>
              <a:cs typeface="Verdana" panose="020B0604030504040204" pitchFamily="34" charset="0"/>
            </a:endParaRPr>
          </a:p>
          <a:p>
            <a:pPr marL="342900" indent="-342900" eaLnBrk="0" hangingPunct="0">
              <a:spcBef>
                <a:spcPct val="20000"/>
              </a:spcBef>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Obtain all of the controlling contractor’s information</a:t>
            </a:r>
          </a:p>
          <a:p>
            <a:pPr marL="342900" indent="-342900" eaLnBrk="0" hangingPunct="0">
              <a:spcBef>
                <a:spcPct val="20000"/>
              </a:spcBef>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Inform the controlling contractor of the permit space program that the entry employer will follow</a:t>
            </a:r>
          </a:p>
          <a:p>
            <a:pPr marL="342900" indent="-342900" eaLnBrk="0" hangingPunct="0">
              <a:spcBef>
                <a:spcPct val="20000"/>
              </a:spcBef>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Include any hazards likely to be found or created in each space  </a:t>
            </a:r>
            <a:endParaRPr lang="en-US" sz="2400" kern="0" dirty="0">
              <a:latin typeface="Verdana" panose="020B0604030504040204" pitchFamily="34" charset="0"/>
              <a:ea typeface="Verdana" panose="020B0604030504040204" pitchFamily="34" charset="0"/>
              <a:cs typeface="Verdana" panose="020B0604030504040204" pitchFamily="34" charset="0"/>
            </a:endParaRPr>
          </a:p>
        </p:txBody>
      </p:sp>
      <p:pic>
        <p:nvPicPr>
          <p:cNvPr id="74760" name="Picture 8" descr="C:\Users\stlane\Pictures\x conf space construction\71 confined_space_2.jpg"/>
          <p:cNvPicPr>
            <a:picLocks noChangeAspect="1" noChangeArrowheads="1"/>
          </p:cNvPicPr>
          <p:nvPr/>
        </p:nvPicPr>
        <p:blipFill>
          <a:blip r:embed="rId5">
            <a:extLst>
              <a:ext uri="{28A0092B-C50C-407E-A947-70E740481C1C}">
                <a14:useLocalDpi xmlns:a14="http://schemas.microsoft.com/office/drawing/2010/main" val="0"/>
              </a:ext>
            </a:extLst>
          </a:blip>
          <a:srcRect l="6966" t="12070" r="9035" b="7333"/>
          <a:stretch>
            <a:fillRect/>
          </a:stretch>
        </p:blipFill>
        <p:spPr bwMode="auto">
          <a:xfrm>
            <a:off x="5194300" y="1905000"/>
            <a:ext cx="3706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72</a:t>
            </a:r>
          </a:p>
        </p:txBody>
      </p:sp>
      <p:sp>
        <p:nvSpPr>
          <p:cNvPr id="75783" name="Content Placeholder 12"/>
          <p:cNvSpPr txBox="1">
            <a:spLocks/>
          </p:cNvSpPr>
          <p:nvPr/>
        </p:nvSpPr>
        <p:spPr bwMode="auto">
          <a:xfrm>
            <a:off x="457200" y="1192213"/>
            <a:ext cx="82296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2400" dirty="0">
                <a:latin typeface="Verdana" pitchFamily="34" charset="0"/>
                <a:ea typeface="Verdana" pitchFamily="34" charset="0"/>
                <a:cs typeface="Verdana" pitchFamily="34" charset="0"/>
              </a:rPr>
              <a:t>(4) Controlling contractor and entry employer(s) must coordinate entry operations when:</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a:t>
            </a:r>
          </a:p>
          <a:p>
            <a:pPr marL="514350" indent="-514350" eaLnBrk="1" hangingPunct="1">
              <a:spcBef>
                <a:spcPct val="0"/>
              </a:spcBef>
              <a:buFontTx/>
              <a:buAutoNum type="romanLcParenBoth"/>
              <a:defRPr/>
            </a:pPr>
            <a:r>
              <a:rPr lang="en-US" altLang="en-US" sz="2400" dirty="0">
                <a:latin typeface="Verdana" pitchFamily="34" charset="0"/>
                <a:ea typeface="Verdana" pitchFamily="34" charset="0"/>
                <a:cs typeface="Verdana" pitchFamily="34" charset="0"/>
              </a:rPr>
              <a:t>More than one entity performs permit space</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entry at the same time; or</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(ii) Permit space entry is performed at the same</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time that any activities that could foreseeably</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result in a hazard in the permit space are</a:t>
            </a:r>
          </a:p>
          <a:p>
            <a:pPr eaLnBrk="1" hangingPunct="1">
              <a:spcBef>
                <a:spcPct val="0"/>
              </a:spcBef>
              <a:buFontTx/>
              <a:buNone/>
              <a:defRPr/>
            </a:pPr>
            <a:r>
              <a:rPr lang="en-US" altLang="en-US" sz="2400" dirty="0">
                <a:latin typeface="Verdana" pitchFamily="34" charset="0"/>
                <a:ea typeface="Verdana" pitchFamily="34" charset="0"/>
                <a:cs typeface="Verdana" pitchFamily="34" charset="0"/>
              </a:rPr>
              <a:t>     performed.</a:t>
            </a:r>
          </a:p>
        </p:txBody>
      </p:sp>
      <p:pic>
        <p:nvPicPr>
          <p:cNvPr id="757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287838"/>
            <a:ext cx="24003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1926 General Requirements</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73</a:t>
            </a:r>
          </a:p>
        </p:txBody>
      </p:sp>
      <p:sp>
        <p:nvSpPr>
          <p:cNvPr id="18" name="Content Placeholder 12"/>
          <p:cNvSpPr txBox="1">
            <a:spLocks/>
          </p:cNvSpPr>
          <p:nvPr/>
        </p:nvSpPr>
        <p:spPr bwMode="auto">
          <a:xfrm>
            <a:off x="457200" y="1219200"/>
            <a:ext cx="5181600" cy="46482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1203(5) After entry operations, controlling contractor:</a:t>
            </a:r>
          </a:p>
          <a:p>
            <a:pPr eaLnBrk="0" hangingPunct="0">
              <a:spcBef>
                <a:spcPct val="20000"/>
              </a:spcBef>
              <a:defRPr/>
            </a:pPr>
            <a:endParaRPr lang="en-US" sz="2400" kern="0" dirty="0">
              <a:latin typeface="Verdana" pitchFamily="34" charset="0"/>
            </a:endParaRP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rPr>
              <a:t>Debriefs each entrant</a:t>
            </a: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rPr>
              <a:t>Informed by entry     employer of any hazards found</a:t>
            </a:r>
          </a:p>
          <a:p>
            <a:pPr marL="342900" indent="-342900" eaLnBrk="0" hangingPunct="0">
              <a:spcBef>
                <a:spcPct val="20000"/>
              </a:spcBef>
              <a:buFont typeface="Courier New" panose="02070309020205020404" pitchFamily="49" charset="0"/>
              <a:buChar char="o"/>
              <a:defRPr/>
            </a:pPr>
            <a:r>
              <a:rPr lang="en-US" sz="2400" kern="0" dirty="0">
                <a:latin typeface="Verdana" pitchFamily="34" charset="0"/>
              </a:rPr>
              <a:t>Apprises host employer of information exchanged with entrants per this subparagraph.</a:t>
            </a:r>
          </a:p>
        </p:txBody>
      </p:sp>
      <p:sp>
        <p:nvSpPr>
          <p:cNvPr id="76808"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6809" name="Picture 9" descr="C:\Users\stlane\Pictures\x conf space construction\6d AHRC-UAC-140-2008a.jpg"/>
          <p:cNvPicPr>
            <a:picLocks noChangeAspect="1" noChangeArrowheads="1"/>
          </p:cNvPicPr>
          <p:nvPr/>
        </p:nvPicPr>
        <p:blipFill>
          <a:blip r:embed="rId5">
            <a:extLst>
              <a:ext uri="{28A0092B-C50C-407E-A947-70E740481C1C}">
                <a14:useLocalDpi xmlns:a14="http://schemas.microsoft.com/office/drawing/2010/main" val="0"/>
              </a:ext>
            </a:extLst>
          </a:blip>
          <a:srcRect l="4065" t="10938" r="9851"/>
          <a:stretch>
            <a:fillRect/>
          </a:stretch>
        </p:blipFill>
        <p:spPr bwMode="auto">
          <a:xfrm>
            <a:off x="5181600" y="1833563"/>
            <a:ext cx="36877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Effect transition="in" filter="fade">
                                      <p:cBhvr>
                                        <p:cTn id="12" dur="500"/>
                                        <p:tgtEl>
                                          <p:spTgt spid="1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1926.1204: PRCS Program</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74</a:t>
            </a:r>
          </a:p>
        </p:txBody>
      </p:sp>
      <p:sp>
        <p:nvSpPr>
          <p:cNvPr id="77831" name="Content Placeholder 12"/>
          <p:cNvSpPr txBox="1">
            <a:spLocks/>
          </p:cNvSpPr>
          <p:nvPr/>
        </p:nvSpPr>
        <p:spPr bwMode="auto">
          <a:xfrm>
            <a:off x="457200" y="12954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(a) Prevent unauthorized entry;</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(b) Identify/evaluate hazards of permit spaces</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before entry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(c) Develop/implement means, procedures, and</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practices for safe entry operations, including,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(1) Acceptable entry conditions;</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 Allow entrants to observe any monitoring or</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testing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(3) Isolate physical hazard(s) within the space;</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(4) Purging, inerting, flushing, or ventilating to</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eliminate or control atmospheric hazards; *(see  </a:t>
            </a:r>
            <a:br>
              <a:rPr lang="en-US" altLang="en-US" sz="2400">
                <a:latin typeface="Verdana" panose="020B0604030504040204" pitchFamily="34" charset="0"/>
                <a:ea typeface="Verdana" panose="020B0604030504040204" pitchFamily="34" charset="0"/>
                <a:cs typeface="Verdana" panose="020B0604030504040204" pitchFamily="34" charset="0"/>
              </a:rPr>
            </a:br>
            <a:r>
              <a:rPr lang="en-US" altLang="en-US" sz="2400">
                <a:latin typeface="Verdana" panose="020B0604030504040204" pitchFamily="34" charset="0"/>
                <a:ea typeface="Verdana" panose="020B0604030504040204" pitchFamily="34" charset="0"/>
                <a:cs typeface="Verdana" panose="020B0604030504040204" pitchFamily="34" charset="0"/>
              </a:rPr>
              <a:t>     notes for detailed information)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1926.1204: PRCS Program</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75</a:t>
            </a:r>
          </a:p>
        </p:txBody>
      </p:sp>
      <p:sp>
        <p:nvSpPr>
          <p:cNvPr id="78855" name="Content Placeholder 12"/>
          <p:cNvSpPr txBox="1">
            <a:spLocks/>
          </p:cNvSpPr>
          <p:nvPr/>
        </p:nvSpPr>
        <p:spPr bwMode="auto">
          <a:xfrm>
            <a:off x="304800" y="1295400"/>
            <a:ext cx="5562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(5) Determining that, in the event the ventilation system stops working, the monitoring procedures will detect an increase in atmospheric hazard levels in sufficient time for the entrants to safely exit the permit space;</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(6) Providing pedestrian, vehicle, or other barriers as necessary to protect entrants from external hazards;</a:t>
            </a:r>
          </a:p>
        </p:txBody>
      </p:sp>
      <p:pic>
        <p:nvPicPr>
          <p:cNvPr id="78856" name="Picture 8" descr="C:\Users\stlane\Pictures\x conf space construction\6a CONFINED_SPACE_ENTRY-Rescue-Davit-System_508x508.jpg"/>
          <p:cNvPicPr>
            <a:picLocks noChangeAspect="1" noChangeArrowheads="1"/>
          </p:cNvPicPr>
          <p:nvPr/>
        </p:nvPicPr>
        <p:blipFill>
          <a:blip r:embed="rId5">
            <a:extLst>
              <a:ext uri="{28A0092B-C50C-407E-A947-70E740481C1C}">
                <a14:useLocalDpi xmlns:a14="http://schemas.microsoft.com/office/drawing/2010/main" val="0"/>
              </a:ext>
            </a:extLst>
          </a:blip>
          <a:srcRect l="8621" t="2919" r="7318"/>
          <a:stretch>
            <a:fillRect/>
          </a:stretch>
        </p:blipFill>
        <p:spPr bwMode="auto">
          <a:xfrm>
            <a:off x="5867400" y="2057400"/>
            <a:ext cx="30861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1926.1204: PRCS Program</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76</a:t>
            </a:r>
          </a:p>
        </p:txBody>
      </p:sp>
      <p:sp>
        <p:nvSpPr>
          <p:cNvPr id="79879" name="Content Placeholder 12"/>
          <p:cNvSpPr txBox="1">
            <a:spLocks/>
          </p:cNvSpPr>
          <p:nvPr/>
        </p:nvSpPr>
        <p:spPr bwMode="auto">
          <a:xfrm>
            <a:off x="392113" y="11430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00">
                <a:latin typeface="Verdana" panose="020B0604030504040204" pitchFamily="34" charset="0"/>
                <a:ea typeface="Verdana" panose="020B0604030504040204" pitchFamily="34" charset="0"/>
                <a:cs typeface="Verdana" panose="020B0604030504040204" pitchFamily="34" charset="0"/>
              </a:rPr>
              <a:t>(7) * Verifying that conditions in the permit space are acceptable for entry throughout the duration of an authorized entry, and ensuring that employees are not allowed to enter into, or remain in, a permit space with a hazardous atmosphere unless the employer can demonstrate that personal protective equipment (PPE) will provide effective protection for each employee in the permit space and provides the appropriate PPE to each employee; and</a:t>
            </a:r>
          </a:p>
          <a:p>
            <a:pPr eaLnBrk="1" hangingPunct="1">
              <a:spcBef>
                <a:spcPct val="0"/>
              </a:spcBef>
              <a:buFontTx/>
              <a:buNone/>
            </a:pPr>
            <a:r>
              <a:rPr lang="en-US" altLang="en-US" sz="21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US" altLang="en-US" sz="2100">
                <a:latin typeface="Verdana" panose="020B0604030504040204" pitchFamily="34" charset="0"/>
                <a:ea typeface="Verdana" panose="020B0604030504040204" pitchFamily="34" charset="0"/>
                <a:cs typeface="Verdana" panose="020B0604030504040204" pitchFamily="34" charset="0"/>
              </a:rPr>
              <a:t>(8) Eliminating any conditions (for example, high pressure) that could make it unsafe to remove an entrance cover.</a:t>
            </a:r>
          </a:p>
          <a:p>
            <a:pPr eaLnBrk="1" hangingPunct="1">
              <a:spcBef>
                <a:spcPct val="0"/>
              </a:spcBef>
              <a:buFontTx/>
              <a:buNone/>
            </a:pPr>
            <a:endParaRPr lang="en-US" altLang="en-US" sz="21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 See notes for additional information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1926.1212: Employee Participation</a:t>
            </a: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77</a:t>
            </a:r>
          </a:p>
        </p:txBody>
      </p:sp>
      <p:sp>
        <p:nvSpPr>
          <p:cNvPr id="80903" name="Content Placeholder 12"/>
          <p:cNvSpPr txBox="1">
            <a:spLocks/>
          </p:cNvSpPr>
          <p:nvPr/>
        </p:nvSpPr>
        <p:spPr bwMode="auto">
          <a:xfrm>
            <a:off x="457200" y="12954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(a) Employers must consult with affected employees and their authorized representatives on the development and implementation of all aspects of the permit space program required by §1926.1203 of this standard.</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(b) Employers must make available to each affected employee and his/her authorized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representatives all information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required to be developed </a:t>
            </a: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by this standard.</a:t>
            </a:r>
          </a:p>
        </p:txBody>
      </p:sp>
      <p:pic>
        <p:nvPicPr>
          <p:cNvPr id="80904" name="Picture 8" descr="C:\Users\stlane\Pictures\x conf space construction\20150712b-Shop-Steward-course.jpg"/>
          <p:cNvPicPr>
            <a:picLocks noChangeAspect="1" noChangeArrowheads="1"/>
          </p:cNvPicPr>
          <p:nvPr/>
        </p:nvPicPr>
        <p:blipFill>
          <a:blip r:embed="rId5">
            <a:extLst>
              <a:ext uri="{28A0092B-C50C-407E-A947-70E740481C1C}">
                <a14:useLocalDpi xmlns:a14="http://schemas.microsoft.com/office/drawing/2010/main" val="0"/>
              </a:ext>
            </a:extLst>
          </a:blip>
          <a:srcRect l="35938" t="36925" r="12338" b="6395"/>
          <a:stretch>
            <a:fillRect/>
          </a:stretch>
        </p:blipFill>
        <p:spPr bwMode="auto">
          <a:xfrm>
            <a:off x="5694363" y="3886200"/>
            <a:ext cx="3173412"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Bottom Line</a:t>
            </a: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78</a:t>
            </a:r>
          </a:p>
        </p:txBody>
      </p:sp>
      <p:sp>
        <p:nvSpPr>
          <p:cNvPr id="8192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1929" name="Rectangle 8"/>
          <p:cNvSpPr>
            <a:spLocks noChangeArrowheads="1"/>
          </p:cNvSpPr>
          <p:nvPr/>
        </p:nvSpPr>
        <p:spPr bwMode="auto">
          <a:xfrm>
            <a:off x="1066800" y="1143000"/>
            <a:ext cx="7010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Be aware of the location of all Confined  </a:t>
            </a:r>
            <a:br>
              <a:rPr lang="en-US" altLang="en-US" sz="2400" dirty="0">
                <a:latin typeface="Verdana" pitchFamily="34" charset="0"/>
              </a:rPr>
            </a:br>
            <a:r>
              <a:rPr lang="en-US" altLang="en-US" sz="2400" dirty="0">
                <a:latin typeface="Verdana" pitchFamily="34" charset="0"/>
              </a:rPr>
              <a:t>  Spaces in your facility.</a:t>
            </a:r>
          </a:p>
          <a:p>
            <a:pPr marL="171450" indent="-171450" eaLnBrk="1" hangingPunct="1">
              <a:spcBef>
                <a:spcPct val="0"/>
              </a:spcBef>
              <a:buFont typeface="Courier New" panose="02070309020205020404" pitchFamily="49" charset="0"/>
              <a:buChar char="o"/>
              <a:defRPr/>
            </a:pPr>
            <a:endParaRPr lang="en-US" altLang="en-US" sz="12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Ensure you’re familiar with the hazards </a:t>
            </a:r>
            <a:br>
              <a:rPr lang="en-US" altLang="en-US" sz="2400" dirty="0">
                <a:latin typeface="Verdana" pitchFamily="34" charset="0"/>
              </a:rPr>
            </a:br>
            <a:r>
              <a:rPr lang="en-US" altLang="en-US" sz="2400" dirty="0">
                <a:latin typeface="Verdana" pitchFamily="34" charset="0"/>
              </a:rPr>
              <a:t> of these Confined Spaces.</a:t>
            </a:r>
          </a:p>
          <a:p>
            <a:pPr marL="171450" indent="-171450" eaLnBrk="1" hangingPunct="1">
              <a:spcBef>
                <a:spcPct val="0"/>
              </a:spcBef>
              <a:buFont typeface="Courier New" panose="02070309020205020404" pitchFamily="49" charset="0"/>
              <a:buChar char="o"/>
              <a:defRPr/>
            </a:pPr>
            <a:endParaRPr lang="en-US" altLang="en-US" sz="12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Don’t enter a Permit Required Confined </a:t>
            </a:r>
            <a:br>
              <a:rPr lang="en-US" altLang="en-US" sz="2400" dirty="0">
                <a:latin typeface="Verdana" pitchFamily="34" charset="0"/>
              </a:rPr>
            </a:br>
            <a:r>
              <a:rPr lang="en-US" altLang="en-US" sz="2400" dirty="0">
                <a:latin typeface="Verdana" pitchFamily="34" charset="0"/>
              </a:rPr>
              <a:t> Space until all the safety conditions have </a:t>
            </a:r>
            <a:br>
              <a:rPr lang="en-US" altLang="en-US" sz="2400" dirty="0">
                <a:latin typeface="Verdana" pitchFamily="34" charset="0"/>
              </a:rPr>
            </a:br>
            <a:r>
              <a:rPr lang="en-US" altLang="en-US" sz="2400" dirty="0">
                <a:latin typeface="Verdana" pitchFamily="34" charset="0"/>
              </a:rPr>
              <a:t> been met and you’re wearing the proper </a:t>
            </a:r>
            <a:br>
              <a:rPr lang="en-US" altLang="en-US" sz="2400" dirty="0">
                <a:latin typeface="Verdana" pitchFamily="34" charset="0"/>
              </a:rPr>
            </a:br>
            <a:r>
              <a:rPr lang="en-US" altLang="en-US" sz="2400" dirty="0">
                <a:latin typeface="Verdana" pitchFamily="34" charset="0"/>
              </a:rPr>
              <a:t> PPE.</a:t>
            </a:r>
          </a:p>
          <a:p>
            <a:pPr marL="171450" indent="-171450" eaLnBrk="1" hangingPunct="1">
              <a:spcBef>
                <a:spcPct val="0"/>
              </a:spcBef>
              <a:buFont typeface="Courier New" panose="02070309020205020404" pitchFamily="49" charset="0"/>
              <a:buChar char="o"/>
              <a:defRPr/>
            </a:pPr>
            <a:endParaRPr lang="en-US" altLang="en-US" sz="12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Before entering a PRCS, ensure reliable </a:t>
            </a:r>
            <a:br>
              <a:rPr lang="en-US" altLang="en-US" sz="2400" dirty="0">
                <a:latin typeface="Verdana" pitchFamily="34" charset="0"/>
              </a:rPr>
            </a:br>
            <a:r>
              <a:rPr lang="en-US" altLang="en-US" sz="2400" dirty="0">
                <a:latin typeface="Verdana" pitchFamily="34" charset="0"/>
              </a:rPr>
              <a:t> and trained personnel are available to </a:t>
            </a:r>
            <a:br>
              <a:rPr lang="en-US" altLang="en-US" sz="2400" dirty="0">
                <a:latin typeface="Verdana" pitchFamily="34" charset="0"/>
              </a:rPr>
            </a:br>
            <a:r>
              <a:rPr lang="en-US" altLang="en-US" sz="2400" dirty="0">
                <a:latin typeface="Verdana" pitchFamily="34" charset="0"/>
              </a:rPr>
              <a:t> perform rescue if the need arises.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79</a:t>
            </a:r>
          </a:p>
        </p:txBody>
      </p:sp>
      <p:sp>
        <p:nvSpPr>
          <p:cNvPr id="829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2952" name="Content Placeholder 12"/>
          <p:cNvSpPr txBox="1">
            <a:spLocks/>
          </p:cNvSpPr>
          <p:nvPr/>
        </p:nvSpPr>
        <p:spPr bwMode="auto">
          <a:xfrm>
            <a:off x="457200" y="1335088"/>
            <a:ext cx="82296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rPr>
              <a:t>Health &amp; Safety Training Specialists</a:t>
            </a:r>
          </a:p>
          <a:p>
            <a:pPr eaLnBrk="1" hangingPunct="1">
              <a:spcBef>
                <a:spcPct val="0"/>
              </a:spcBef>
              <a:buFontTx/>
              <a:buNone/>
            </a:pPr>
            <a:r>
              <a:rPr lang="en-US" altLang="en-US" sz="2400" b="1">
                <a:solidFill>
                  <a:srgbClr val="0070C0"/>
                </a:solidFill>
              </a:rPr>
              <a:t>1171 South Cameron Street, Room 324</a:t>
            </a:r>
          </a:p>
          <a:p>
            <a:pPr eaLnBrk="1" hangingPunct="1">
              <a:spcBef>
                <a:spcPct val="0"/>
              </a:spcBef>
              <a:buFontTx/>
              <a:buNone/>
            </a:pPr>
            <a:r>
              <a:rPr lang="en-US" altLang="en-US" sz="2400" b="1">
                <a:solidFill>
                  <a:srgbClr val="0070C0"/>
                </a:solidFill>
              </a:rPr>
              <a:t>Harrisburg, PA 17104-2501</a:t>
            </a:r>
          </a:p>
          <a:p>
            <a:pPr eaLnBrk="1" hangingPunct="1">
              <a:spcBef>
                <a:spcPct val="0"/>
              </a:spcBef>
              <a:buFontTx/>
              <a:buNone/>
            </a:pPr>
            <a:r>
              <a:rPr lang="en-US" altLang="en-US" sz="2400" b="1">
                <a:solidFill>
                  <a:srgbClr val="0070C0"/>
                </a:solidFill>
              </a:rPr>
              <a:t>(717) 772-1635</a:t>
            </a:r>
          </a:p>
          <a:p>
            <a:pPr eaLnBrk="1" hangingPunct="1">
              <a:spcBef>
                <a:spcPct val="0"/>
              </a:spcBef>
              <a:buFontTx/>
              <a:buNone/>
            </a:pPr>
            <a:r>
              <a:rPr lang="en-US" altLang="en-US" sz="2400" b="1">
                <a:solidFill>
                  <a:srgbClr val="0070C0"/>
                </a:solidFill>
              </a:rPr>
              <a:t>RA-LI-BWC-PATHS@pa.gov           </a:t>
            </a:r>
          </a:p>
        </p:txBody>
      </p:sp>
      <p:pic>
        <p:nvPicPr>
          <p:cNvPr id="82953" name="Picture 11" descr="Pennsylvania Flag-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29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1"/>
          <p:cNvSpPr>
            <a:spLocks noChangeArrowheads="1"/>
          </p:cNvSpPr>
          <p:nvPr/>
        </p:nvSpPr>
        <p:spPr bwMode="auto">
          <a:xfrm>
            <a:off x="457200" y="3989388"/>
            <a:ext cx="525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5"/>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82955" name="Picture 10"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46355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024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a:t>
            </a:r>
          </a:p>
        </p:txBody>
      </p:sp>
      <p:sp>
        <p:nvSpPr>
          <p:cNvPr id="10246"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Limited Openings for Entry/Exit</a:t>
            </a:r>
          </a:p>
        </p:txBody>
      </p:sp>
      <p:sp>
        <p:nvSpPr>
          <p:cNvPr id="10247" name="Content Placeholder 12"/>
          <p:cNvSpPr txBox="1">
            <a:spLocks/>
          </p:cNvSpPr>
          <p:nvPr/>
        </p:nvSpPr>
        <p:spPr bwMode="auto">
          <a:xfrm>
            <a:off x="304800" y="12954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 typeface="Courier New" panose="02070309020205020404" pitchFamily="49" charset="0"/>
              <a:buChar char="o"/>
            </a:pPr>
            <a:r>
              <a:rPr lang="en-US" altLang="en-US" sz="2400"/>
              <a:t> </a:t>
            </a:r>
            <a:r>
              <a:rPr lang="en-US" altLang="en-US" sz="2400">
                <a:latin typeface="Verdana" panose="020B0604030504040204" pitchFamily="34" charset="0"/>
              </a:rPr>
              <a:t>Openings as small as 18 inches in diameter.</a:t>
            </a:r>
          </a:p>
          <a:p>
            <a:pPr eaLnBrk="1" hangingPunct="1">
              <a:spcBef>
                <a:spcPct val="0"/>
              </a:spcBef>
              <a:buClr>
                <a:schemeClr val="tx1"/>
              </a:buClr>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Difficult to enter with SCBA or other life-saving      </a:t>
            </a:r>
            <a:br>
              <a:rPr lang="en-US" altLang="en-US" sz="2400">
                <a:latin typeface="Verdana" panose="020B0604030504040204" pitchFamily="34" charset="0"/>
              </a:rPr>
            </a:br>
            <a:r>
              <a:rPr lang="en-US" altLang="en-US" sz="2400">
                <a:latin typeface="Verdana" panose="020B0604030504040204" pitchFamily="34" charset="0"/>
              </a:rPr>
              <a:t> equipment.</a:t>
            </a:r>
          </a:p>
          <a:p>
            <a:pPr eaLnBrk="1" hangingPunct="1">
              <a:spcBef>
                <a:spcPct val="0"/>
              </a:spcBef>
              <a:buClr>
                <a:schemeClr val="tx1"/>
              </a:buClr>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Difficult to remove downed worker in folded up    </a:t>
            </a:r>
            <a:br>
              <a:rPr lang="en-US" altLang="en-US" sz="2400">
                <a:latin typeface="Verdana" panose="020B0604030504040204" pitchFamily="34" charset="0"/>
              </a:rPr>
            </a:br>
            <a:r>
              <a:rPr lang="en-US" altLang="en-US" sz="2400">
                <a:latin typeface="Verdana" panose="020B0604030504040204" pitchFamily="34" charset="0"/>
              </a:rPr>
              <a:t> or bent over position.</a:t>
            </a:r>
          </a:p>
          <a:p>
            <a:pPr eaLnBrk="1" hangingPunct="1">
              <a:spcBef>
                <a:spcPct val="0"/>
              </a:spcBef>
              <a:buClr>
                <a:schemeClr val="tx1"/>
              </a:buClr>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Exit from large openings may be difficult due to  </a:t>
            </a:r>
            <a:br>
              <a:rPr lang="en-US" altLang="en-US" sz="2400">
                <a:latin typeface="Verdana" panose="020B0604030504040204" pitchFamily="34" charset="0"/>
              </a:rPr>
            </a:br>
            <a:r>
              <a:rPr lang="en-US" altLang="en-US" sz="2400">
                <a:latin typeface="Verdana" panose="020B0604030504040204" pitchFamily="34" charset="0"/>
              </a:rPr>
              <a:t> presence of ladders, hoists, etc. </a:t>
            </a:r>
          </a:p>
        </p:txBody>
      </p:sp>
      <p:pic>
        <p:nvPicPr>
          <p:cNvPr id="10248" name="Picture 5" descr="Confined Space-Ladder in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64013"/>
            <a:ext cx="2286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Questions</a:t>
            </a: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80</a:t>
            </a:r>
          </a:p>
        </p:txBody>
      </p:sp>
      <p:sp>
        <p:nvSpPr>
          <p:cNvPr id="18" name="Content Placeholder 12"/>
          <p:cNvSpPr txBox="1">
            <a:spLocks/>
          </p:cNvSpPr>
          <p:nvPr/>
        </p:nvSpPr>
        <p:spPr bwMode="auto">
          <a:xfrm>
            <a:off x="457200" y="1219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3976"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83977" name="Picture 2" descr="C:\Users\stlane\Pictures\Hypothermia pix\question_mark.jpg"/>
          <p:cNvPicPr>
            <a:picLocks noChangeAspect="1" noChangeArrowheads="1"/>
          </p:cNvPicPr>
          <p:nvPr/>
        </p:nvPicPr>
        <p:blipFill>
          <a:blip r:embed="rId5">
            <a:extLst>
              <a:ext uri="{28A0092B-C50C-407E-A947-70E740481C1C}">
                <a14:useLocalDpi xmlns:a14="http://schemas.microsoft.com/office/drawing/2010/main" val="0"/>
              </a:ext>
            </a:extLst>
          </a:blip>
          <a:srcRect l="29579" t="10460" r="26376" b="10260"/>
          <a:stretch>
            <a:fillRect/>
          </a:stretch>
        </p:blipFill>
        <p:spPr bwMode="auto">
          <a:xfrm>
            <a:off x="3446463" y="1566863"/>
            <a:ext cx="22510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81</a:t>
            </a:r>
          </a:p>
        </p:txBody>
      </p:sp>
      <p:sp>
        <p:nvSpPr>
          <p:cNvPr id="84999" name="Content Placeholder 12"/>
          <p:cNvSpPr txBox="1">
            <a:spLocks/>
          </p:cNvSpPr>
          <p:nvPr/>
        </p:nvSpPr>
        <p:spPr bwMode="auto">
          <a:xfrm>
            <a:off x="454025" y="1392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1910.146 Permit-Required Confined Spaces for General Industry.</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1926.1200 Confined Spaces for Construction.</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1926.57-Ventilation.</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1926.103-Respiratory protection. </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1910.147-Lockout/Tagout</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p:txBody>
      </p:sp>
      <p:sp>
        <p:nvSpPr>
          <p:cNvPr id="85000"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8602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82</a:t>
            </a:r>
          </a:p>
        </p:txBody>
      </p:sp>
      <p:sp>
        <p:nvSpPr>
          <p:cNvPr id="86022"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7" name="Subtitle 2"/>
          <p:cNvSpPr>
            <a:spLocks noGrp="1"/>
          </p:cNvSpPr>
          <p:nvPr>
            <p:ph type="subTitle" idx="1"/>
          </p:nvPr>
        </p:nvSpPr>
        <p:spPr>
          <a:xfrm>
            <a:off x="609600" y="1295400"/>
            <a:ext cx="7924800" cy="4800600"/>
          </a:xfrm>
        </p:spPr>
        <p:txBody>
          <a:bodyPr/>
          <a:lstStyle/>
          <a:p>
            <a:pPr algn="l">
              <a:buFont typeface="Arial" charset="0"/>
              <a:buNone/>
              <a:defRPr/>
            </a:pPr>
            <a:r>
              <a:rPr lang="en-US" sz="2400" dirty="0">
                <a:latin typeface="Verdana" panose="020B0604030504040204" pitchFamily="34" charset="0"/>
                <a:ea typeface="Verdana" panose="020B0604030504040204" pitchFamily="34" charset="0"/>
                <a:cs typeface="Verdana" panose="020B0604030504040204" pitchFamily="34" charset="0"/>
              </a:rPr>
              <a:t>The following presentations are also available to supplement your in-house program:</a:t>
            </a:r>
          </a:p>
          <a:p>
            <a:pPr algn="l">
              <a:buFont typeface="Arial" charset="0"/>
              <a:buNone/>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Basic Air Monitoring</a:t>
            </a:r>
          </a:p>
          <a:p>
            <a:pPr marL="342900" indent="-342900" algn="l">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Excavation &amp; Trenching</a:t>
            </a:r>
          </a:p>
          <a:p>
            <a:pPr marL="342900" indent="-342900" algn="l">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Lock-out/Tag-out</a:t>
            </a:r>
          </a:p>
          <a:p>
            <a:pPr marL="342900" indent="-342900" algn="l">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Ventilation-Basic</a:t>
            </a:r>
          </a:p>
          <a:p>
            <a:pPr marL="342900" indent="-342900" algn="l">
              <a:buFont typeface="Courier New" panose="02070309020205020404" pitchFamily="49" charset="0"/>
              <a:buChar char="o"/>
              <a:defRPr/>
            </a:pPr>
            <a:r>
              <a:rPr lang="en-US" sz="2400" dirty="0">
                <a:latin typeface="Verdana" panose="020B0604030504040204" pitchFamily="34" charset="0"/>
                <a:ea typeface="Verdana" panose="020B0604030504040204" pitchFamily="34" charset="0"/>
                <a:cs typeface="Verdana" panose="020B0604030504040204" pitchFamily="34" charset="0"/>
              </a:rPr>
              <a:t>Work Zone Safety</a:t>
            </a:r>
          </a:p>
          <a:p>
            <a:pPr algn="l">
              <a:buFont typeface="Arial" charset="0"/>
              <a:buNone/>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lgn="l">
              <a:buFont typeface="Arial" charset="0"/>
              <a:buNone/>
              <a:defRPr/>
            </a:pPr>
            <a:r>
              <a:rPr lang="en-US" sz="2400" dirty="0">
                <a:latin typeface="Verdana" panose="020B0604030504040204" pitchFamily="34" charset="0"/>
                <a:ea typeface="Verdana" panose="020B0604030504040204" pitchFamily="34" charset="0"/>
                <a:cs typeface="Verdana" panose="020B0604030504040204" pitchFamily="34" charset="0"/>
              </a:rPr>
              <a:t>Please contact us for a full list of other programs available to you free of charge.</a:t>
            </a:r>
          </a:p>
        </p:txBody>
      </p:sp>
      <p:sp>
        <p:nvSpPr>
          <p:cNvPr id="86024" name="Title 1"/>
          <p:cNvSpPr>
            <a:spLocks noGrp="1"/>
          </p:cNvSpPr>
          <p:nvPr>
            <p:ph type="ctrTitle"/>
          </p:nvPr>
        </p:nvSpPr>
        <p:spPr>
          <a:xfrm>
            <a:off x="457200" y="381000"/>
            <a:ext cx="5334000" cy="533400"/>
          </a:xfrm>
        </p:spPr>
        <p:txBody>
          <a:bodyPr/>
          <a:lstStyle/>
          <a:p>
            <a:r>
              <a:rPr lang="en-US" altLang="en-US" sz="2800">
                <a:solidFill>
                  <a:schemeClr val="bg1"/>
                </a:solidFill>
                <a:latin typeface="Verdana" panose="020B0604030504040204" pitchFamily="34" charset="0"/>
              </a:rPr>
              <a:t>Other Suggested Programs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PPT-136-01</a:t>
            </a:r>
          </a:p>
        </p:txBody>
      </p:sp>
      <p:sp>
        <p:nvSpPr>
          <p:cNvPr id="1126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1127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Unfavorable Natural Ventilation</a:t>
            </a:r>
          </a:p>
        </p:txBody>
      </p:sp>
      <p:sp>
        <p:nvSpPr>
          <p:cNvPr id="12295" name="Content Placeholder 12"/>
          <p:cNvSpPr txBox="1">
            <a:spLocks/>
          </p:cNvSpPr>
          <p:nvPr/>
        </p:nvSpPr>
        <p:spPr bwMode="auto">
          <a:xfrm>
            <a:off x="354013" y="1752600"/>
            <a:ext cx="845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Lack of air movement in and out of the space can create an atmosphere much different than the outside atmosphere.</a:t>
            </a:r>
          </a:p>
          <a:p>
            <a:pPr eaLnBrk="1" hangingPunct="1">
              <a:lnSpc>
                <a:spcPct val="90000"/>
              </a:lnSpc>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Deadly gases can be trapped inside.</a:t>
            </a:r>
          </a:p>
          <a:p>
            <a:pPr eaLnBrk="1" hangingPunct="1">
              <a:lnSpc>
                <a:spcPct val="90000"/>
              </a:lnSpc>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Organic materials can decompose.</a:t>
            </a:r>
          </a:p>
          <a:p>
            <a:pPr eaLnBrk="1" hangingPunct="1">
              <a:lnSpc>
                <a:spcPct val="90000"/>
              </a:lnSpc>
              <a:spcBef>
                <a:spcPct val="0"/>
              </a:spcBef>
              <a:buClr>
                <a:schemeClr val="tx1"/>
              </a:buClr>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Clr>
                <a:schemeClr val="tx1"/>
              </a:buClr>
              <a:buFont typeface="Courier New" panose="02070309020205020404" pitchFamily="49" charset="0"/>
              <a:buChar char="o"/>
            </a:pPr>
            <a:r>
              <a:rPr lang="en-US" altLang="en-US" sz="2400">
                <a:latin typeface="Verdana" panose="020B0604030504040204" pitchFamily="34" charset="0"/>
              </a:rPr>
              <a:t> May not be enough oxygen due to presence of</a:t>
            </a:r>
          </a:p>
          <a:p>
            <a:pPr eaLnBrk="1" hangingPunct="1">
              <a:lnSpc>
                <a:spcPct val="90000"/>
              </a:lnSpc>
              <a:spcBef>
                <a:spcPct val="0"/>
              </a:spcBef>
              <a:buClr>
                <a:schemeClr val="tx1"/>
              </a:buClr>
              <a:buFontTx/>
              <a:buNone/>
            </a:pPr>
            <a:r>
              <a:rPr lang="en-US" altLang="en-US" sz="2400">
                <a:latin typeface="Verdana" panose="020B0604030504040204" pitchFamily="34" charset="0"/>
              </a:rPr>
              <a:t>    other gases or chemical reactions such as rusting.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Custom 4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AD399E4-FEEC-4B10-83B1-820C1E3B9C65}"/>
</file>

<file path=customXml/itemProps2.xml><?xml version="1.0" encoding="utf-8"?>
<ds:datastoreItem xmlns:ds="http://schemas.openxmlformats.org/officeDocument/2006/customXml" ds:itemID="{7F1AE5B2-52DE-42B4-B69E-B3BF2F5B6C81}"/>
</file>

<file path=customXml/itemProps3.xml><?xml version="1.0" encoding="utf-8"?>
<ds:datastoreItem xmlns:ds="http://schemas.openxmlformats.org/officeDocument/2006/customXml" ds:itemID="{FE1A822B-4FB1-45BE-8F9A-21BBD92F4992}"/>
</file>

<file path=docProps/app.xml><?xml version="1.0" encoding="utf-8"?>
<Properties xmlns="http://schemas.openxmlformats.org/officeDocument/2006/extended-properties" xmlns:vt="http://schemas.openxmlformats.org/officeDocument/2006/docPropsVTypes">
  <Template>Template</Template>
  <TotalTime>1609</TotalTime>
  <Words>9108</Words>
  <Application>Microsoft Office PowerPoint</Application>
  <PresentationFormat>On-screen Show (4:3)</PresentationFormat>
  <Paragraphs>1568</Paragraphs>
  <Slides>82</Slides>
  <Notes>79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Arial</vt:lpstr>
      <vt:lpstr>Calibri</vt:lpstr>
      <vt:lpstr>Verdana</vt:lpstr>
      <vt:lpstr>Courier New</vt:lpstr>
      <vt:lpstr>Wingdings</vt:lpstr>
      <vt:lpstr>WP TypographicSymbols</vt:lpstr>
      <vt:lpstr>Arial Unicode MS</vt:lpstr>
      <vt:lpstr>Template</vt:lpstr>
      <vt:lpstr>Photo Editor Photo</vt:lpstr>
      <vt:lpstr>Confined Space Safety</vt:lpstr>
      <vt:lpstr>Reason for the Standard</vt:lpstr>
      <vt:lpstr>The Standard</vt:lpstr>
      <vt:lpstr>Industry Standard</vt:lpstr>
      <vt:lpstr>Exceptions to the Standard</vt:lpstr>
      <vt:lpstr>Typical Confined Spaces</vt:lpstr>
      <vt:lpstr>  How to Identify Confined Spaces</vt:lpstr>
      <vt:lpstr>Limited Openings for Entry/Exit</vt:lpstr>
      <vt:lpstr>Unfavorable Natural Ventilation</vt:lpstr>
      <vt:lpstr>Characteristics Include</vt:lpstr>
      <vt:lpstr>Hazards</vt:lpstr>
      <vt:lpstr>Dangerous Combinations</vt:lpstr>
      <vt:lpstr>PRCS</vt:lpstr>
      <vt:lpstr>Categorizing Work Space</vt:lpstr>
      <vt:lpstr>Evaluation</vt:lpstr>
      <vt:lpstr>Signs</vt:lpstr>
      <vt:lpstr>Responsible Personnel</vt:lpstr>
      <vt:lpstr>Responsible Personnel</vt:lpstr>
      <vt:lpstr>Hazard Control</vt:lpstr>
      <vt:lpstr>Hazard Control</vt:lpstr>
      <vt:lpstr>Hazard Control</vt:lpstr>
      <vt:lpstr>Hazards of Confined Spaces</vt:lpstr>
      <vt:lpstr>Oxygen Deficient Atmospheres</vt:lpstr>
      <vt:lpstr>Oxygen Enriched Atmospheres</vt:lpstr>
      <vt:lpstr>Flammable Atmospheres</vt:lpstr>
      <vt:lpstr>Toxic Atmospheres</vt:lpstr>
      <vt:lpstr>Hydrogen Sulfide</vt:lpstr>
      <vt:lpstr>Carbon Monoxide</vt:lpstr>
      <vt:lpstr>Temperature Extremes</vt:lpstr>
      <vt:lpstr>Engulfment Hazards</vt:lpstr>
      <vt:lpstr>Testing the Atmosphere</vt:lpstr>
      <vt:lpstr>Entry Requirements</vt:lpstr>
      <vt:lpstr>Ventilation</vt:lpstr>
      <vt:lpstr>Alternative Protection Procedures</vt:lpstr>
      <vt:lpstr>Determination of Purge Time</vt:lpstr>
      <vt:lpstr>Purging Time Example</vt:lpstr>
      <vt:lpstr>Isolation</vt:lpstr>
      <vt:lpstr>Respirators</vt:lpstr>
      <vt:lpstr>Authorized Entrants</vt:lpstr>
      <vt:lpstr>Authorized Entrants</vt:lpstr>
      <vt:lpstr>Attendants</vt:lpstr>
      <vt:lpstr>Attendants</vt:lpstr>
      <vt:lpstr>Entry Supervisors</vt:lpstr>
      <vt:lpstr>Entry Supervisors</vt:lpstr>
      <vt:lpstr>Entry Permit Systems</vt:lpstr>
      <vt:lpstr>Entry Permit Requirements</vt:lpstr>
      <vt:lpstr>More Entry Permit Requirements</vt:lpstr>
      <vt:lpstr>Entry without Permit</vt:lpstr>
      <vt:lpstr>Entry without Permit</vt:lpstr>
      <vt:lpstr>Entry without Permit</vt:lpstr>
      <vt:lpstr>Training and Education</vt:lpstr>
      <vt:lpstr>Training and Education</vt:lpstr>
      <vt:lpstr>Rescue Services</vt:lpstr>
      <vt:lpstr>On-site Teams</vt:lpstr>
      <vt:lpstr>Off-site Teams</vt:lpstr>
      <vt:lpstr>Local Fire/Rescue Service</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 General Requirements</vt:lpstr>
      <vt:lpstr>1926.1204: PRCS Program</vt:lpstr>
      <vt:lpstr>1926.1204: PRCS Program</vt:lpstr>
      <vt:lpstr>1926.1204: PRCS Program</vt:lpstr>
      <vt:lpstr>1926.1212: Employee Participation</vt:lpstr>
      <vt:lpstr>Bottom Line</vt:lpstr>
      <vt:lpstr>Contact Information</vt:lpstr>
      <vt:lpstr>Questions</vt:lpstr>
      <vt:lpstr>Bibliography</vt:lpstr>
      <vt:lpstr>Other Suggested Programs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dc:title>
  <dc:creator>stlane</dc:creator>
  <cp:lastModifiedBy>Tanyia Miller</cp:lastModifiedBy>
  <cp:revision>166</cp:revision>
  <dcterms:created xsi:type="dcterms:W3CDTF">2013-04-15T12:50:45Z</dcterms:created>
  <dcterms:modified xsi:type="dcterms:W3CDTF">2017-03-07T17:46:49Z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19900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