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4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46.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2.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02"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303" r:id="rId40"/>
    <p:sldId id="304" r:id="rId41"/>
    <p:sldId id="292" r:id="rId42"/>
    <p:sldId id="293" r:id="rId43"/>
    <p:sldId id="305" r:id="rId44"/>
    <p:sldId id="294" r:id="rId45"/>
    <p:sldId id="295" r:id="rId46"/>
    <p:sldId id="296" r:id="rId47"/>
    <p:sldId id="298" r:id="rId48"/>
    <p:sldId id="299" r:id="rId49"/>
    <p:sldId id="300" r:id="rId50"/>
    <p:sldId id="297" r:id="rId51"/>
    <p:sldId id="301" r:id="rId52"/>
    <p:sldId id="306"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72" autoAdjust="0"/>
  </p:normalViewPr>
  <p:slideViewPr>
    <p:cSldViewPr>
      <p:cViewPr varScale="1">
        <p:scale>
          <a:sx n="71" d="100"/>
          <a:sy n="71" d="100"/>
        </p:scale>
        <p:origin x="-17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Series 1</c:v>
                </c:pt>
              </c:strCache>
            </c:strRef>
          </c:tx>
          <c:invertIfNegative val="0"/>
          <c:cat>
            <c:strRef>
              <c:f>Sheet1!$A$2:$A$10</c:f>
              <c:strCache>
                <c:ptCount val="9"/>
                <c:pt idx="0">
                  <c:v>Sprain &amp; Strain</c:v>
                </c:pt>
                <c:pt idx="1">
                  <c:v>Other</c:v>
                </c:pt>
                <c:pt idx="2">
                  <c:v>Contustion, Crushing &amp; Bruise</c:v>
                </c:pt>
                <c:pt idx="3">
                  <c:v>Cut, Laceration &amp; Puncture</c:v>
                </c:pt>
                <c:pt idx="4">
                  <c:v>Fracture</c:v>
                </c:pt>
                <c:pt idx="5">
                  <c:v>Multiple Injuries</c:v>
                </c:pt>
                <c:pt idx="6">
                  <c:v>Occupational Disease</c:v>
                </c:pt>
                <c:pt idx="7">
                  <c:v>Burns</c:v>
                </c:pt>
                <c:pt idx="8">
                  <c:v>Amputation</c:v>
                </c:pt>
              </c:strCache>
            </c:strRef>
          </c:cat>
          <c:val>
            <c:numRef>
              <c:f>Sheet1!$B$2:$B$10</c:f>
              <c:numCache>
                <c:formatCode>0.0%</c:formatCode>
                <c:ptCount val="9"/>
                <c:pt idx="0">
                  <c:v>0.39100000000000001</c:v>
                </c:pt>
                <c:pt idx="1">
                  <c:v>0.16300000000000001</c:v>
                </c:pt>
                <c:pt idx="2">
                  <c:v>0.17799999999999999</c:v>
                </c:pt>
                <c:pt idx="3">
                  <c:v>0.156</c:v>
                </c:pt>
                <c:pt idx="4">
                  <c:v>4.1000000000000002E-2</c:v>
                </c:pt>
                <c:pt idx="5">
                  <c:v>2.8000000000000001E-2</c:v>
                </c:pt>
                <c:pt idx="6">
                  <c:v>0.02</c:v>
                </c:pt>
                <c:pt idx="7">
                  <c:v>0.02</c:v>
                </c:pt>
                <c:pt idx="8">
                  <c:v>3.0000000000000001E-3</c:v>
                </c:pt>
              </c:numCache>
            </c:numRef>
          </c:val>
        </c:ser>
        <c:dLbls>
          <c:showLegendKey val="0"/>
          <c:showVal val="0"/>
          <c:showCatName val="0"/>
          <c:showSerName val="0"/>
          <c:showPercent val="0"/>
          <c:showBubbleSize val="0"/>
        </c:dLbls>
        <c:gapWidth val="150"/>
        <c:shape val="box"/>
        <c:axId val="34476416"/>
        <c:axId val="34477952"/>
        <c:axId val="0"/>
      </c:bar3DChart>
      <c:catAx>
        <c:axId val="34476416"/>
        <c:scaling>
          <c:orientation val="minMax"/>
        </c:scaling>
        <c:delete val="0"/>
        <c:axPos val="l"/>
        <c:majorTickMark val="out"/>
        <c:minorTickMark val="none"/>
        <c:tickLblPos val="nextTo"/>
        <c:txPr>
          <a:bodyPr/>
          <a:lstStyle/>
          <a:p>
            <a:pPr>
              <a:defRPr sz="1200" b="0">
                <a:latin typeface="Verdana" panose="020B0604030504040204" pitchFamily="34" charset="0"/>
                <a:ea typeface="Verdana" panose="020B0604030504040204" pitchFamily="34" charset="0"/>
                <a:cs typeface="Verdana" panose="020B0604030504040204" pitchFamily="34" charset="0"/>
              </a:defRPr>
            </a:pPr>
            <a:endParaRPr lang="en-US"/>
          </a:p>
        </c:txPr>
        <c:crossAx val="34477952"/>
        <c:crosses val="autoZero"/>
        <c:auto val="1"/>
        <c:lblAlgn val="ctr"/>
        <c:lblOffset val="100"/>
        <c:noMultiLvlLbl val="0"/>
      </c:catAx>
      <c:valAx>
        <c:axId val="34477952"/>
        <c:scaling>
          <c:orientation val="minMax"/>
        </c:scaling>
        <c:delete val="0"/>
        <c:axPos val="b"/>
        <c:majorGridlines>
          <c:spPr>
            <a:ln>
              <a:noFill/>
            </a:ln>
          </c:spPr>
        </c:majorGridlines>
        <c:numFmt formatCode="0%" sourceLinked="0"/>
        <c:majorTickMark val="out"/>
        <c:minorTickMark val="none"/>
        <c:tickLblPos val="nextTo"/>
        <c:txPr>
          <a:bodyPr/>
          <a:lstStyle/>
          <a:p>
            <a:pPr>
              <a:defRPr sz="1200" b="0">
                <a:latin typeface="Verdana" panose="020B0604030504040204" pitchFamily="34" charset="0"/>
                <a:ea typeface="Verdana" panose="020B0604030504040204" pitchFamily="34" charset="0"/>
                <a:cs typeface="Verdana" panose="020B0604030504040204" pitchFamily="34" charset="0"/>
              </a:defRPr>
            </a:pPr>
            <a:endParaRPr lang="en-US"/>
          </a:p>
        </c:txPr>
        <c:crossAx val="34476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invertIfNegative val="0"/>
          <c:cat>
            <c:strRef>
              <c:f>Sheet1!$A$2:$A$12</c:f>
              <c:strCache>
                <c:ptCount val="11"/>
                <c:pt idx="0">
                  <c:v>Overexertion</c:v>
                </c:pt>
                <c:pt idx="1">
                  <c:v>Struck By</c:v>
                </c:pt>
                <c:pt idx="2">
                  <c:v>Fall on Same Level</c:v>
                </c:pt>
                <c:pt idx="3">
                  <c:v>Bodily Reaction</c:v>
                </c:pt>
                <c:pt idx="4">
                  <c:v>Struck Against</c:v>
                </c:pt>
                <c:pt idx="5">
                  <c:v>Other</c:v>
                </c:pt>
                <c:pt idx="6">
                  <c:v>Fall from Elevation</c:v>
                </c:pt>
                <c:pt idx="7">
                  <c:v>Caught In</c:v>
                </c:pt>
                <c:pt idx="8">
                  <c:v>Highway Motor Accident</c:v>
                </c:pt>
                <c:pt idx="9">
                  <c:v>Radiation</c:v>
                </c:pt>
                <c:pt idx="10">
                  <c:v>Contact w/ Temp Extremes</c:v>
                </c:pt>
              </c:strCache>
            </c:strRef>
          </c:cat>
          <c:val>
            <c:numRef>
              <c:f>Sheet1!$B$2:$B$12</c:f>
              <c:numCache>
                <c:formatCode>0.0%</c:formatCode>
                <c:ptCount val="11"/>
                <c:pt idx="0">
                  <c:v>0.26300000000000001</c:v>
                </c:pt>
                <c:pt idx="1">
                  <c:v>0.189</c:v>
                </c:pt>
                <c:pt idx="2">
                  <c:v>0.124</c:v>
                </c:pt>
                <c:pt idx="3">
                  <c:v>9.5000000000000001E-2</c:v>
                </c:pt>
                <c:pt idx="4">
                  <c:v>0.109</c:v>
                </c:pt>
                <c:pt idx="5">
                  <c:v>5.8000000000000003E-2</c:v>
                </c:pt>
                <c:pt idx="6">
                  <c:v>2.8000000000000001E-2</c:v>
                </c:pt>
                <c:pt idx="7">
                  <c:v>4.1000000000000002E-2</c:v>
                </c:pt>
                <c:pt idx="8">
                  <c:v>0.03</c:v>
                </c:pt>
                <c:pt idx="9">
                  <c:v>4.1000000000000002E-2</c:v>
                </c:pt>
                <c:pt idx="10">
                  <c:v>2.1000000000000001E-2</c:v>
                </c:pt>
              </c:numCache>
            </c:numRef>
          </c:val>
        </c:ser>
        <c:dLbls>
          <c:showLegendKey val="0"/>
          <c:showVal val="0"/>
          <c:showCatName val="0"/>
          <c:showSerName val="0"/>
          <c:showPercent val="0"/>
          <c:showBubbleSize val="0"/>
        </c:dLbls>
        <c:gapWidth val="150"/>
        <c:overlap val="100"/>
        <c:axId val="34524544"/>
        <c:axId val="103052416"/>
      </c:barChart>
      <c:catAx>
        <c:axId val="34524544"/>
        <c:scaling>
          <c:orientation val="minMax"/>
        </c:scaling>
        <c:delete val="0"/>
        <c:axPos val="l"/>
        <c:majorTickMark val="out"/>
        <c:minorTickMark val="none"/>
        <c:tickLblPos val="nextTo"/>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103052416"/>
        <c:crosses val="autoZero"/>
        <c:auto val="1"/>
        <c:lblAlgn val="ctr"/>
        <c:lblOffset val="100"/>
        <c:noMultiLvlLbl val="0"/>
      </c:catAx>
      <c:valAx>
        <c:axId val="103052416"/>
        <c:scaling>
          <c:orientation val="minMax"/>
        </c:scaling>
        <c:delete val="0"/>
        <c:axPos val="b"/>
        <c:majorGridlines>
          <c:spPr>
            <a:ln>
              <a:noFill/>
            </a:ln>
          </c:spPr>
        </c:majorGridlines>
        <c:numFmt formatCode="0%" sourceLinked="0"/>
        <c:majorTickMark val="out"/>
        <c:minorTickMark val="none"/>
        <c:tickLblPos val="nextTo"/>
        <c:txPr>
          <a:bodyPr/>
          <a:lstStyle/>
          <a:p>
            <a:pPr>
              <a:defRPr sz="1400">
                <a:latin typeface="Verdana" panose="020B0604030504040204" pitchFamily="34" charset="0"/>
                <a:ea typeface="Verdana" panose="020B0604030504040204" pitchFamily="34" charset="0"/>
                <a:cs typeface="Verdana" panose="020B0604030504040204" pitchFamily="34" charset="0"/>
              </a:defRPr>
            </a:pPr>
            <a:endParaRPr lang="en-US"/>
          </a:p>
        </c:txPr>
        <c:crossAx val="34524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128DD-7629-49F8-B94D-6AD3550DEB6D}" type="datetimeFigureOut">
              <a:rPr lang="en-US" smtClean="0"/>
              <a:pPr/>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C0E478-7D71-4FA0-9891-7B1529666467}" type="slidenum">
              <a:rPr lang="en-US" smtClean="0"/>
              <a:pPr/>
              <a:t>‹#›</a:t>
            </a:fld>
            <a:endParaRPr lang="en-US"/>
          </a:p>
        </p:txBody>
      </p:sp>
    </p:spTree>
    <p:extLst>
      <p:ext uri="{BB962C8B-B14F-4D97-AF65-F5344CB8AC3E}">
        <p14:creationId xmlns:p14="http://schemas.microsoft.com/office/powerpoint/2010/main" val="3351538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is not only about complying with miscellaneous regulations and laws, it’s also about doing the right thing to prevent incidents and injuries so employees can go home in one piece.  </a:t>
            </a:r>
          </a:p>
          <a:p>
            <a:endParaRPr lang="en-US" baseline="0" dirty="0" smtClean="0"/>
          </a:p>
          <a:p>
            <a:r>
              <a:rPr lang="en-US" baseline="0" dirty="0" smtClean="0"/>
              <a:t>Having and using appropriate safety practices and procedures can also amount to a cost savings to the organization whether that comes from not paying high Workers’ Comp insurance premiums, fines or replacing costs due to damage.  </a:t>
            </a:r>
          </a:p>
          <a:p>
            <a:endParaRPr lang="en-US" baseline="0" dirty="0" smtClean="0"/>
          </a:p>
          <a:p>
            <a:r>
              <a:rPr lang="en-US" baseline="0" dirty="0" smtClean="0"/>
              <a:t>Having a good, active Safety Committee can contribute to saving money which affects “the bottom line” for any company.</a:t>
            </a:r>
          </a:p>
        </p:txBody>
      </p:sp>
      <p:sp>
        <p:nvSpPr>
          <p:cNvPr id="4" name="Slide Number Placeholder 3"/>
          <p:cNvSpPr>
            <a:spLocks noGrp="1"/>
          </p:cNvSpPr>
          <p:nvPr>
            <p:ph type="sldNum" sz="quarter" idx="10"/>
          </p:nvPr>
        </p:nvSpPr>
        <p:spPr/>
        <p:txBody>
          <a:bodyPr/>
          <a:lstStyle/>
          <a:p>
            <a:fld id="{8CC0E478-7D71-4FA0-9891-7B1529666467}" type="slidenum">
              <a:rPr lang="en-US" smtClean="0"/>
              <a:pPr/>
              <a:t>1</a:t>
            </a:fld>
            <a:endParaRPr lang="en-US"/>
          </a:p>
        </p:txBody>
      </p:sp>
    </p:spTree>
    <p:extLst>
      <p:ext uri="{BB962C8B-B14F-4D97-AF65-F5344CB8AC3E}">
        <p14:creationId xmlns:p14="http://schemas.microsoft.com/office/powerpoint/2010/main" val="20448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 driver of this truck had known the weight of their vehicle this incident may not have happened. </a:t>
            </a:r>
          </a:p>
          <a:p>
            <a:endParaRPr lang="en-US" baseline="0" dirty="0" smtClean="0"/>
          </a:p>
          <a:p>
            <a:r>
              <a:rPr lang="en-US" baseline="0" dirty="0" smtClean="0"/>
              <a:t>Drivers of heavier vehicles need to be aware of the size and weight of their vehicles in addition to the approximate weight of what they may be transporting.</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10</a:t>
            </a:fld>
            <a:endParaRPr lang="en-US"/>
          </a:p>
        </p:txBody>
      </p:sp>
    </p:spTree>
    <p:extLst>
      <p:ext uri="{BB962C8B-B14F-4D97-AF65-F5344CB8AC3E}">
        <p14:creationId xmlns:p14="http://schemas.microsoft.com/office/powerpoint/2010/main" val="235546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employee may have done</a:t>
            </a:r>
            <a:r>
              <a:rPr lang="en-US" baseline="0" dirty="0" smtClean="0"/>
              <a:t> it this way for many years without having an injury, however one little “slip” can drastically change his life. </a:t>
            </a:r>
          </a:p>
          <a:p>
            <a:endParaRPr lang="en-US" baseline="0" dirty="0" smtClean="0"/>
          </a:p>
          <a:p>
            <a:r>
              <a:rPr lang="en-US" baseline="0" dirty="0" smtClean="0"/>
              <a:t>Another issue with this picture is the employee not wearing appropriate PPE – safety glasses and ear protection.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11</a:t>
            </a:fld>
            <a:endParaRPr lang="en-US"/>
          </a:p>
        </p:txBody>
      </p:sp>
    </p:spTree>
    <p:extLst>
      <p:ext uri="{BB962C8B-B14F-4D97-AF65-F5344CB8AC3E}">
        <p14:creationId xmlns:p14="http://schemas.microsoft.com/office/powerpoint/2010/main" val="80894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may be the remaking of a Three Stooges film!</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12</a:t>
            </a:fld>
            <a:endParaRPr lang="en-US"/>
          </a:p>
        </p:txBody>
      </p:sp>
    </p:spTree>
    <p:extLst>
      <p:ext uri="{BB962C8B-B14F-4D97-AF65-F5344CB8AC3E}">
        <p14:creationId xmlns:p14="http://schemas.microsoft.com/office/powerpoint/2010/main" val="33781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this could be a case</a:t>
            </a:r>
            <a:r>
              <a:rPr lang="en-US" baseline="0" dirty="0" smtClean="0"/>
              <a:t> of “adapt, improvise, overcome!”  </a:t>
            </a:r>
          </a:p>
          <a:p>
            <a:endParaRPr lang="en-US" baseline="0" dirty="0" smtClean="0"/>
          </a:p>
          <a:p>
            <a:r>
              <a:rPr lang="en-US" baseline="0" dirty="0" smtClean="0"/>
              <a:t>Allowing employees to use their own imagination and resources when it comes to safety could contribute to numerous workplace incidents. </a:t>
            </a:r>
          </a:p>
          <a:p>
            <a:endParaRPr lang="en-US" baseline="0" dirty="0" smtClean="0"/>
          </a:p>
          <a:p>
            <a:r>
              <a:rPr lang="en-US" baseline="0" dirty="0" smtClean="0"/>
              <a:t>Employees should be provided with appropriate training, policies/procedures and guidance when it comes to safely accomplishing the tasks there are given.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13</a:t>
            </a:fld>
            <a:endParaRPr lang="en-US"/>
          </a:p>
        </p:txBody>
      </p:sp>
    </p:spTree>
    <p:extLst>
      <p:ext uri="{BB962C8B-B14F-4D97-AF65-F5344CB8AC3E}">
        <p14:creationId xmlns:p14="http://schemas.microsoft.com/office/powerpoint/2010/main" val="181085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summation of the body parts that can be injured while on the job for a recent year within Pennsylvania workplaces. </a:t>
            </a:r>
          </a:p>
          <a:p>
            <a:endParaRPr lang="en-US" baseline="0" dirty="0" smtClean="0"/>
          </a:p>
          <a:p>
            <a:r>
              <a:rPr lang="en-US" baseline="0" dirty="0" smtClean="0"/>
              <a:t>The remaining percentage of injuries to total 100% were classified as miscellaneous and involved several body parts combined.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14</a:t>
            </a:fld>
            <a:endParaRPr lang="en-US"/>
          </a:p>
        </p:txBody>
      </p:sp>
    </p:spTree>
    <p:extLst>
      <p:ext uri="{BB962C8B-B14F-4D97-AF65-F5344CB8AC3E}">
        <p14:creationId xmlns:p14="http://schemas.microsoft.com/office/powerpoint/2010/main" val="1827608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a:t>
            </a:r>
            <a:r>
              <a:rPr lang="en-US" baseline="0" dirty="0" smtClean="0"/>
              <a:t> up the number of injuries from the previous slide will give a total of over 100,000 which means that over 100,000 employees within PA may be injured annually!</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15</a:t>
            </a:fld>
            <a:endParaRPr lang="en-US"/>
          </a:p>
        </p:txBody>
      </p:sp>
    </p:spTree>
    <p:extLst>
      <p:ext uri="{BB962C8B-B14F-4D97-AF65-F5344CB8AC3E}">
        <p14:creationId xmlns:p14="http://schemas.microsoft.com/office/powerpoint/2010/main" val="370219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the types of injuries that have occurred within workplaces in PA during an average year.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16</a:t>
            </a:fld>
            <a:endParaRPr lang="en-US"/>
          </a:p>
        </p:txBody>
      </p:sp>
    </p:spTree>
    <p:extLst>
      <p:ext uri="{BB962C8B-B14F-4D97-AF65-F5344CB8AC3E}">
        <p14:creationId xmlns:p14="http://schemas.microsoft.com/office/powerpoint/2010/main" val="113658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depicts</a:t>
            </a:r>
            <a:r>
              <a:rPr lang="en-US" baseline="0" dirty="0" smtClean="0"/>
              <a:t> the causes of those injuries. </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17</a:t>
            </a:fld>
            <a:endParaRPr lang="en-US"/>
          </a:p>
        </p:txBody>
      </p:sp>
    </p:spTree>
    <p:extLst>
      <p:ext uri="{BB962C8B-B14F-4D97-AF65-F5344CB8AC3E}">
        <p14:creationId xmlns:p14="http://schemas.microsoft.com/office/powerpoint/2010/main" val="132077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determine the total cost of workplace injuries, employers should take into account both direct and indirect costs associated with those injuries. </a:t>
            </a:r>
          </a:p>
          <a:p>
            <a:endParaRPr lang="en-US" baseline="0" dirty="0" smtClean="0"/>
          </a:p>
          <a:p>
            <a:r>
              <a:rPr lang="en-US" baseline="0" dirty="0" smtClean="0"/>
              <a:t>Adding those costs together will give an accurate amount of money spent on each injury. Sometimes these overall costs can be very expensive!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18</a:t>
            </a:fld>
            <a:endParaRPr lang="en-US"/>
          </a:p>
        </p:txBody>
      </p:sp>
    </p:spTree>
    <p:extLst>
      <p:ext uri="{BB962C8B-B14F-4D97-AF65-F5344CB8AC3E}">
        <p14:creationId xmlns:p14="http://schemas.microsoft.com/office/powerpoint/2010/main" val="420131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Indirect</a:t>
            </a:r>
            <a:r>
              <a:rPr lang="en-US" baseline="0" dirty="0" smtClean="0"/>
              <a:t> costs can add up very quickly. In most instances employers do not plan for indirect costs within their budget. </a:t>
            </a:r>
          </a:p>
          <a:p>
            <a:endParaRPr lang="en-US" baseline="0" dirty="0" smtClean="0"/>
          </a:p>
          <a:p>
            <a:r>
              <a:rPr lang="en-US" baseline="0" dirty="0" smtClean="0"/>
              <a:t>For example, not very many employers plan for a forklift to run into the side of their building or for an employee falling off a chair with wheels while reaching for something on a chair thereby seriously injuring their back. </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19</a:t>
            </a:fld>
            <a:endParaRPr lang="en-US"/>
          </a:p>
        </p:txBody>
      </p:sp>
    </p:spTree>
    <p:extLst>
      <p:ext uri="{BB962C8B-B14F-4D97-AF65-F5344CB8AC3E}">
        <p14:creationId xmlns:p14="http://schemas.microsoft.com/office/powerpoint/2010/main" val="2371866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in the Commonwealth of Pennsylvania who’ve won the Governor’s Award for Safety Excellence have safety as one of their “core values” and put a definite emphasis on making safety a priority on all jobs and tasks.  </a:t>
            </a:r>
          </a:p>
          <a:p>
            <a:endParaRPr lang="en-US" baseline="0" dirty="0" smtClean="0"/>
          </a:p>
          <a:p>
            <a:r>
              <a:rPr lang="en-US" baseline="0" dirty="0" smtClean="0"/>
              <a:t>Using proper safety practices and procedures allows us, as employees, to not have injuries both on and off the job.</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a:t>
            </a:fld>
            <a:endParaRPr lang="en-US"/>
          </a:p>
        </p:txBody>
      </p:sp>
    </p:spTree>
    <p:extLst>
      <p:ext uri="{BB962C8B-B14F-4D97-AF65-F5344CB8AC3E}">
        <p14:creationId xmlns:p14="http://schemas.microsoft.com/office/powerpoint/2010/main" val="2647477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gives an example of a non-existent company’s income statement for an average year.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20</a:t>
            </a:fld>
            <a:endParaRPr lang="en-US"/>
          </a:p>
        </p:txBody>
      </p:sp>
    </p:spTree>
    <p:extLst>
      <p:ext uri="{BB962C8B-B14F-4D97-AF65-F5344CB8AC3E}">
        <p14:creationId xmlns:p14="http://schemas.microsoft.com/office/powerpoint/2010/main" val="159416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one incident can substantially affect a company’s overall profit.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21</a:t>
            </a:fld>
            <a:endParaRPr lang="en-US"/>
          </a:p>
        </p:txBody>
      </p:sp>
    </p:spTree>
    <p:extLst>
      <p:ext uri="{BB962C8B-B14F-4D97-AF65-F5344CB8AC3E}">
        <p14:creationId xmlns:p14="http://schemas.microsoft.com/office/powerpoint/2010/main" val="557068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just how much more product will have to be sold to recoup the cost of one incident.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22</a:t>
            </a:fld>
            <a:endParaRPr lang="en-US"/>
          </a:p>
        </p:txBody>
      </p:sp>
    </p:spTree>
    <p:extLst>
      <p:ext uri="{BB962C8B-B14F-4D97-AF65-F5344CB8AC3E}">
        <p14:creationId xmlns:p14="http://schemas.microsoft.com/office/powerpoint/2010/main" val="1126094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amount of additional sales volume depends on the amount of net profit margin a company expects to yield.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23</a:t>
            </a:fld>
            <a:endParaRPr lang="en-US"/>
          </a:p>
        </p:txBody>
      </p:sp>
    </p:spTree>
    <p:extLst>
      <p:ext uri="{BB962C8B-B14F-4D97-AF65-F5344CB8AC3E}">
        <p14:creationId xmlns:p14="http://schemas.microsoft.com/office/powerpoint/2010/main" val="2494995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Compensation premium costs are based on three different primary factors:</a:t>
            </a:r>
          </a:p>
          <a:p>
            <a:endParaRPr lang="en-US" dirty="0" smtClean="0"/>
          </a:p>
          <a:p>
            <a:pPr marL="228600" indent="-228600">
              <a:buFont typeface="+mj-lt"/>
              <a:buAutoNum type="arabicPeriod"/>
            </a:pPr>
            <a:r>
              <a:rPr lang="en-US" dirty="0" smtClean="0"/>
              <a:t>The type of industry </a:t>
            </a:r>
          </a:p>
          <a:p>
            <a:pPr marL="228600" indent="-228600">
              <a:buFont typeface="+mj-lt"/>
              <a:buAutoNum type="arabicPeriod"/>
            </a:pPr>
            <a:r>
              <a:rPr lang="en-US" dirty="0" smtClean="0"/>
              <a:t>Annual payroll</a:t>
            </a:r>
          </a:p>
          <a:p>
            <a:pPr marL="228600" indent="-228600">
              <a:buFont typeface="+mj-lt"/>
              <a:buAutoNum type="arabicPeriod"/>
            </a:pPr>
            <a:r>
              <a:rPr lang="en-US" dirty="0" smtClean="0"/>
              <a:t>Claims costs</a:t>
            </a:r>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24</a:t>
            </a:fld>
            <a:endParaRPr lang="en-US"/>
          </a:p>
        </p:txBody>
      </p:sp>
    </p:spTree>
    <p:extLst>
      <p:ext uri="{BB962C8B-B14F-4D97-AF65-F5344CB8AC3E}">
        <p14:creationId xmlns:p14="http://schemas.microsoft.com/office/powerpoint/2010/main" val="1165934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company’s Experience Modification Rating (EMR) directly affects the cost of their Workers’ Comp premium.</a:t>
            </a:r>
          </a:p>
          <a:p>
            <a:endParaRPr lang="en-US" baseline="0" dirty="0" smtClean="0"/>
          </a:p>
          <a:p>
            <a:r>
              <a:rPr lang="en-US" baseline="0" dirty="0" smtClean="0"/>
              <a:t>The formula for Manual Premium is: Manual Rate x Estimated Annual Payroll or Remuneration.</a:t>
            </a:r>
          </a:p>
          <a:p>
            <a:endParaRPr lang="en-US" baseline="0" dirty="0" smtClean="0"/>
          </a:p>
          <a:p>
            <a:r>
              <a:rPr lang="en-US" baseline="0" dirty="0" smtClean="0"/>
              <a:t>The Manual Rate is the specific rate per $100 of payroll or remuneration for any individual workers compensation classification code while the Estimate Annual Payroll is the projected annual payroll for any individual workers compensation classification code.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25</a:t>
            </a:fld>
            <a:endParaRPr lang="en-US"/>
          </a:p>
        </p:txBody>
      </p:sp>
    </p:spTree>
    <p:extLst>
      <p:ext uri="{BB962C8B-B14F-4D97-AF65-F5344CB8AC3E}">
        <p14:creationId xmlns:p14="http://schemas.microsoft.com/office/powerpoint/2010/main" val="909271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find their</a:t>
            </a:r>
            <a:r>
              <a:rPr lang="en-US" baseline="0" dirty="0" smtClean="0"/>
              <a:t> EMR the employer should examine the Declarations Page for their WC Policy.</a:t>
            </a:r>
          </a:p>
          <a:p>
            <a:endParaRPr lang="en-US" baseline="0" dirty="0" smtClean="0"/>
          </a:p>
          <a:p>
            <a:r>
              <a:rPr lang="en-US" baseline="0" dirty="0" smtClean="0"/>
              <a:t>The Declarations Page is the front page (or pages) of a policy that specifies the named insured, address, policy period, location of premises, policy limits, and other key information that varies from insured to insured. The Declarations Page is also known as the Information Page and is often informally referred to as the "</a:t>
            </a:r>
            <a:r>
              <a:rPr lang="en-US" baseline="0" dirty="0" err="1" smtClean="0"/>
              <a:t>dec</a:t>
            </a:r>
            <a:r>
              <a:rPr lang="en-US" baseline="0" dirty="0" smtClean="0"/>
              <a:t>" or "</a:t>
            </a:r>
            <a:r>
              <a:rPr lang="en-US" baseline="0" dirty="0" err="1" smtClean="0"/>
              <a:t>dec</a:t>
            </a:r>
            <a:r>
              <a:rPr lang="en-US" baseline="0" dirty="0" smtClean="0"/>
              <a:t> page."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26</a:t>
            </a:fld>
            <a:endParaRPr lang="en-US"/>
          </a:p>
        </p:txBody>
      </p:sp>
    </p:spTree>
    <p:extLst>
      <p:ext uri="{BB962C8B-B14F-4D97-AF65-F5344CB8AC3E}">
        <p14:creationId xmlns:p14="http://schemas.microsoft.com/office/powerpoint/2010/main" val="4034379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an example of how WC premium is calculated when taking into account the company’s EMR.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27</a:t>
            </a:fld>
            <a:endParaRPr lang="en-US"/>
          </a:p>
        </p:txBody>
      </p:sp>
    </p:spTree>
    <p:extLst>
      <p:ext uri="{BB962C8B-B14F-4D97-AF65-F5344CB8AC3E}">
        <p14:creationId xmlns:p14="http://schemas.microsoft.com/office/powerpoint/2010/main" val="1779860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employer in the Commonwealth of PA can obtain a 5% savings on their WC premium if they have a “State Certified” Workplace Safety Committee (WSC). </a:t>
            </a:r>
          </a:p>
          <a:p>
            <a:endParaRPr lang="en-US" baseline="0" dirty="0" smtClean="0"/>
          </a:p>
          <a:p>
            <a:r>
              <a:rPr lang="en-US" baseline="0" dirty="0" smtClean="0"/>
              <a:t>In order to become certified the Committee has to meet certain criteria as defined in Pennsylvania Code Title 34, Labor &amp; Industry.</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28</a:t>
            </a:fld>
            <a:endParaRPr lang="en-US"/>
          </a:p>
        </p:txBody>
      </p:sp>
    </p:spTree>
    <p:extLst>
      <p:ext uri="{BB962C8B-B14F-4D97-AF65-F5344CB8AC3E}">
        <p14:creationId xmlns:p14="http://schemas.microsoft.com/office/powerpoint/2010/main" val="127823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5% discount for WC premium can prove to be a substantial</a:t>
            </a:r>
            <a:r>
              <a:rPr lang="en-US" baseline="0" dirty="0" smtClean="0"/>
              <a:t> savings for an employer.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29</a:t>
            </a:fld>
            <a:endParaRPr lang="en-US"/>
          </a:p>
        </p:txBody>
      </p:sp>
    </p:spTree>
    <p:extLst>
      <p:ext uri="{BB962C8B-B14F-4D97-AF65-F5344CB8AC3E}">
        <p14:creationId xmlns:p14="http://schemas.microsoft.com/office/powerpoint/2010/main" val="378732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Safety Council (NSC) defines a hazard as an unsafe condition or activity that, if left uncontrolled, can contribute to an incident. Leaving</a:t>
            </a:r>
            <a:r>
              <a:rPr lang="en-US" baseline="0" dirty="0" smtClean="0"/>
              <a:t> hazards uncorrected can lead to serious injuries or even death. </a:t>
            </a:r>
          </a:p>
          <a:p>
            <a:endParaRPr lang="en-US" baseline="0" dirty="0" smtClean="0"/>
          </a:p>
          <a:p>
            <a:r>
              <a:rPr lang="en-US" dirty="0" smtClean="0"/>
              <a:t>Having a good, comprehensive hazard detection/safety inspection program can</a:t>
            </a:r>
            <a:r>
              <a:rPr lang="en-US" baseline="0" dirty="0" smtClean="0"/>
              <a:t> directly contribute to having little or no on the job incidents.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a:t>
            </a:fld>
            <a:endParaRPr lang="en-US"/>
          </a:p>
        </p:txBody>
      </p:sp>
    </p:spTree>
    <p:extLst>
      <p:ext uri="{BB962C8B-B14F-4D97-AF65-F5344CB8AC3E}">
        <p14:creationId xmlns:p14="http://schemas.microsoft.com/office/powerpoint/2010/main" val="2788329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slide shows,</a:t>
            </a:r>
            <a:r>
              <a:rPr lang="en-US" baseline="0" dirty="0" smtClean="0"/>
              <a:t> a 5</a:t>
            </a:r>
            <a:r>
              <a:rPr lang="en-US" baseline="0" smtClean="0"/>
              <a:t>% savings can add up over time.</a:t>
            </a:r>
            <a:endParaRPr lang="en-US"/>
          </a:p>
        </p:txBody>
      </p:sp>
      <p:sp>
        <p:nvSpPr>
          <p:cNvPr id="4" name="Slide Number Placeholder 3"/>
          <p:cNvSpPr>
            <a:spLocks noGrp="1"/>
          </p:cNvSpPr>
          <p:nvPr>
            <p:ph type="sldNum" sz="quarter" idx="10"/>
          </p:nvPr>
        </p:nvSpPr>
        <p:spPr/>
        <p:txBody>
          <a:bodyPr/>
          <a:lstStyle/>
          <a:p>
            <a:fld id="{8CC0E478-7D71-4FA0-9891-7B1529666467}" type="slidenum">
              <a:rPr lang="en-US" smtClean="0"/>
              <a:pPr/>
              <a:t>30</a:t>
            </a:fld>
            <a:endParaRPr lang="en-US"/>
          </a:p>
        </p:txBody>
      </p:sp>
    </p:spTree>
    <p:extLst>
      <p:ext uri="{BB962C8B-B14F-4D97-AF65-F5344CB8AC3E}">
        <p14:creationId xmlns:p14="http://schemas.microsoft.com/office/powerpoint/2010/main" val="4067504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overview of when</a:t>
            </a:r>
            <a:r>
              <a:rPr lang="en-US" baseline="0" dirty="0" smtClean="0"/>
              <a:t> Pennsylvania’s “Certified Workplace Safety Committee” legislation was established along with key dates that affected the Act.</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31</a:t>
            </a:fld>
            <a:endParaRPr lang="en-US"/>
          </a:p>
        </p:txBody>
      </p:sp>
    </p:spTree>
    <p:extLst>
      <p:ext uri="{BB962C8B-B14F-4D97-AF65-F5344CB8AC3E}">
        <p14:creationId xmlns:p14="http://schemas.microsoft.com/office/powerpoint/2010/main" val="1624394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Earlier in this presentation</a:t>
            </a:r>
            <a:r>
              <a:rPr lang="en-US" baseline="0" dirty="0" smtClean="0"/>
              <a:t> there was a slide giving information on how many Certified Workplace Safety Committees there are in the Commonwealth of Pennsylvania.  </a:t>
            </a:r>
          </a:p>
          <a:p>
            <a:endParaRPr lang="en-US" baseline="0" dirty="0" smtClean="0"/>
          </a:p>
          <a:p>
            <a:r>
              <a:rPr lang="en-US" dirty="0" smtClean="0"/>
              <a:t>Pennsylvania is currently the only State</a:t>
            </a:r>
            <a:r>
              <a:rPr lang="en-US" baseline="0" dirty="0" smtClean="0"/>
              <a:t> in the United States to offer a 5% discount on Workers’ Comp premiums to employers who’ve made the effort to establish and recertify their Workplace Safety Committee.  </a:t>
            </a:r>
          </a:p>
          <a:p>
            <a:endParaRPr lang="en-US" baseline="0" dirty="0" smtClean="0"/>
          </a:p>
          <a:p>
            <a:r>
              <a:rPr lang="en-US" baseline="0" dirty="0" smtClean="0"/>
              <a:t>The number of Certified Committees in the State grow each year along with the amount of money saved in WC premiums.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32</a:t>
            </a:fld>
            <a:endParaRPr lang="en-US"/>
          </a:p>
        </p:txBody>
      </p:sp>
    </p:spTree>
    <p:extLst>
      <p:ext uri="{BB962C8B-B14F-4D97-AF65-F5344CB8AC3E}">
        <p14:creationId xmlns:p14="http://schemas.microsoft.com/office/powerpoint/2010/main" val="3328562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a:t>
            </a:r>
            <a:r>
              <a:rPr lang="en-US" baseline="0" dirty="0" smtClean="0"/>
              <a:t> average over 11,000 WSC’s within PA that have been certified which cover over 1 million employees.  </a:t>
            </a:r>
          </a:p>
          <a:p>
            <a:endParaRPr lang="en-US" baseline="0" dirty="0" smtClean="0"/>
          </a:p>
          <a:p>
            <a:r>
              <a:rPr lang="en-US" baseline="0" dirty="0" smtClean="0"/>
              <a:t>Those numbers continue to grow and it is anticipated within the next few years the number will grow to over 12,000 Committees covering almost 2 million employees!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33</a:t>
            </a:fld>
            <a:endParaRPr lang="en-US"/>
          </a:p>
        </p:txBody>
      </p:sp>
    </p:spTree>
    <p:extLst>
      <p:ext uri="{BB962C8B-B14F-4D97-AF65-F5344CB8AC3E}">
        <p14:creationId xmlns:p14="http://schemas.microsoft.com/office/powerpoint/2010/main" val="923011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average of over 600</a:t>
            </a:r>
            <a:r>
              <a:rPr lang="en-US" baseline="0" dirty="0" smtClean="0"/>
              <a:t> million dollars is saved annually on Workers’ Comp premiums due to employers having Certified Committees. </a:t>
            </a:r>
          </a:p>
          <a:p>
            <a:endParaRPr lang="en-US" baseline="0" dirty="0" smtClean="0"/>
          </a:p>
          <a:p>
            <a:r>
              <a:rPr lang="en-US" baseline="0" dirty="0" smtClean="0"/>
              <a:t>The total number of dollars saved per employer varies from as little as $6,000 to as much as $30,000, however in today’s times of profit and saving money any money saved is certainly worthwhile.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34</a:t>
            </a:fld>
            <a:endParaRPr lang="en-US"/>
          </a:p>
        </p:txBody>
      </p:sp>
    </p:spTree>
    <p:extLst>
      <p:ext uri="{BB962C8B-B14F-4D97-AF65-F5344CB8AC3E}">
        <p14:creationId xmlns:p14="http://schemas.microsoft.com/office/powerpoint/2010/main" val="2813375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Certified WSC program came into existence on average there as been between a 24-26% reduction in claims cost for employers</a:t>
            </a:r>
            <a:r>
              <a:rPr lang="en-US" baseline="0" dirty="0" smtClean="0"/>
              <a:t> simply because they have an active Committee that is participating in hazard identification/detection, incident investigating and reporting, and monitoring an employer’s overall safety program.</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35</a:t>
            </a:fld>
            <a:endParaRPr lang="en-US"/>
          </a:p>
        </p:txBody>
      </p:sp>
    </p:spTree>
    <p:extLst>
      <p:ext uri="{BB962C8B-B14F-4D97-AF65-F5344CB8AC3E}">
        <p14:creationId xmlns:p14="http://schemas.microsoft.com/office/powerpoint/2010/main" val="1988737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strong “safety culture” is one way to ensure the safety of workers and visitors.  When safety is a core value and given the necessary priority an employer can save money due to incident prevention.</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36</a:t>
            </a:fld>
            <a:endParaRPr lang="en-US"/>
          </a:p>
        </p:txBody>
      </p:sp>
    </p:spTree>
    <p:extLst>
      <p:ext uri="{BB962C8B-B14F-4D97-AF65-F5344CB8AC3E}">
        <p14:creationId xmlns:p14="http://schemas.microsoft.com/office/powerpoint/2010/main" val="16625915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it is very</a:t>
            </a:r>
            <a:r>
              <a:rPr lang="en-US" baseline="0" dirty="0" smtClean="0"/>
              <a:t> difficult to prevent ALL incidents, an effort should still be made.  If management and employees have an attitude of “it’s an incident and incident’s just happen,” then incidents will continue to occur.</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37</a:t>
            </a:fld>
            <a:endParaRPr lang="en-US"/>
          </a:p>
        </p:txBody>
      </p:sp>
    </p:spTree>
    <p:extLst>
      <p:ext uri="{BB962C8B-B14F-4D97-AF65-F5344CB8AC3E}">
        <p14:creationId xmlns:p14="http://schemas.microsoft.com/office/powerpoint/2010/main" val="2117860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Incidents are preventable!</a:t>
            </a:r>
            <a:r>
              <a:rPr lang="en-US" baseline="0" dirty="0" smtClean="0"/>
              <a:t>  </a:t>
            </a:r>
          </a:p>
          <a:p>
            <a:endParaRPr lang="en-US" baseline="0" dirty="0" smtClean="0"/>
          </a:p>
          <a:p>
            <a:r>
              <a:rPr lang="en-US" baseline="0" dirty="0" smtClean="0"/>
              <a:t>This situation could possibly have been prevented through proper maintenance or by using a simple checklist to ensure all bolts are tightened and equipment is safe to use.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38</a:t>
            </a:fld>
            <a:endParaRPr lang="en-US"/>
          </a:p>
        </p:txBody>
      </p:sp>
    </p:spTree>
    <p:extLst>
      <p:ext uri="{BB962C8B-B14F-4D97-AF65-F5344CB8AC3E}">
        <p14:creationId xmlns:p14="http://schemas.microsoft.com/office/powerpoint/2010/main" val="4189919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times incidents occur due to a lack of concentration</a:t>
            </a:r>
            <a:r>
              <a:rPr lang="en-US" baseline="0" dirty="0" smtClean="0"/>
              <a:t> or attempting to complete the task too quickly.  </a:t>
            </a:r>
          </a:p>
          <a:p>
            <a:endParaRPr lang="en-US" baseline="0" dirty="0" smtClean="0"/>
          </a:p>
          <a:p>
            <a:r>
              <a:rPr lang="en-US" baseline="0" dirty="0" smtClean="0"/>
              <a:t>Employees should be instructed to take the time to check and double-check their work before proceeding on to some other task.</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39</a:t>
            </a:fld>
            <a:endParaRPr lang="en-US"/>
          </a:p>
        </p:txBody>
      </p:sp>
    </p:spTree>
    <p:extLst>
      <p:ext uri="{BB962C8B-B14F-4D97-AF65-F5344CB8AC3E}">
        <p14:creationId xmlns:p14="http://schemas.microsoft.com/office/powerpoint/2010/main" val="350673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Identifying</a:t>
            </a:r>
            <a:r>
              <a:rPr lang="en-US" baseline="0" dirty="0" smtClean="0"/>
              <a:t> and correcting hazards is a very important process and should not be taken lightly. </a:t>
            </a:r>
          </a:p>
          <a:p>
            <a:endParaRPr lang="en-US" baseline="0" dirty="0" smtClean="0"/>
          </a:p>
          <a:p>
            <a:r>
              <a:rPr lang="en-US" baseline="0" dirty="0" smtClean="0"/>
              <a:t>A good, active Workplace Safety Committee can assist in hazard detection, however all employees should be encouraged to find and report hazards within their work areas. </a:t>
            </a:r>
          </a:p>
          <a:p>
            <a:endParaRPr lang="en-US" baseline="0" dirty="0" smtClean="0"/>
          </a:p>
          <a:p>
            <a:r>
              <a:rPr lang="en-US" baseline="0" dirty="0" smtClean="0"/>
              <a:t>Once hazards are identified, there should be a process in place to get them corrected as soon as possible.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a:t>
            </a:fld>
            <a:endParaRPr lang="en-US"/>
          </a:p>
        </p:txBody>
      </p:sp>
    </p:spTree>
    <p:extLst>
      <p:ext uri="{BB962C8B-B14F-4D97-AF65-F5344CB8AC3E}">
        <p14:creationId xmlns:p14="http://schemas.microsoft.com/office/powerpoint/2010/main" val="3672994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benefits for employers who</a:t>
            </a:r>
            <a:r>
              <a:rPr lang="en-US" baseline="0" dirty="0" smtClean="0"/>
              <a:t> have a Certified WSC in place beyond the 5% savings on WC premium.</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40</a:t>
            </a:fld>
            <a:endParaRPr lang="en-US"/>
          </a:p>
        </p:txBody>
      </p:sp>
    </p:spTree>
    <p:extLst>
      <p:ext uri="{BB962C8B-B14F-4D97-AF65-F5344CB8AC3E}">
        <p14:creationId xmlns:p14="http://schemas.microsoft.com/office/powerpoint/2010/main" val="835252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a:t>
            </a:r>
            <a:r>
              <a:rPr lang="en-US" baseline="0" dirty="0" smtClean="0"/>
              <a:t> have both a legal and moral obligation to ensure their employees have a safe workplace. </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41</a:t>
            </a:fld>
            <a:endParaRPr lang="en-US"/>
          </a:p>
        </p:txBody>
      </p:sp>
    </p:spTree>
    <p:extLst>
      <p:ext uri="{BB962C8B-B14F-4D97-AF65-F5344CB8AC3E}">
        <p14:creationId xmlns:p14="http://schemas.microsoft.com/office/powerpoint/2010/main" val="4093812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is something that needs to be relative,</a:t>
            </a:r>
            <a:r>
              <a:rPr lang="en-US" baseline="0" dirty="0" smtClean="0"/>
              <a:t> updated, on-going and worthwhile. </a:t>
            </a:r>
          </a:p>
          <a:p>
            <a:endParaRPr lang="en-US" baseline="0" dirty="0" smtClean="0"/>
          </a:p>
          <a:p>
            <a:r>
              <a:rPr lang="en-US" baseline="0" dirty="0" smtClean="0"/>
              <a:t>Training for any type of incident that may occur as well as having contingency plans in place can prove extremely useful if an incident occurs. </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42</a:t>
            </a:fld>
            <a:endParaRPr lang="en-US"/>
          </a:p>
        </p:txBody>
      </p:sp>
    </p:spTree>
    <p:extLst>
      <p:ext uri="{BB962C8B-B14F-4D97-AF65-F5344CB8AC3E}">
        <p14:creationId xmlns:p14="http://schemas.microsoft.com/office/powerpoint/2010/main" val="656737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is important, however boring, non-relative or “lack luster” training can be ineffective when it comes to incident prevention.  </a:t>
            </a:r>
          </a:p>
          <a:p>
            <a:endParaRPr lang="en-US" dirty="0" smtClean="0"/>
          </a:p>
          <a:p>
            <a:r>
              <a:rPr lang="en-US" dirty="0" smtClean="0"/>
              <a:t>This slide lists some sample training topics that can be used to enhance employee education/information</a:t>
            </a:r>
            <a:r>
              <a:rPr lang="en-US" baseline="0" dirty="0" smtClean="0"/>
              <a:t> efforts.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43</a:t>
            </a:fld>
            <a:endParaRPr lang="en-US"/>
          </a:p>
        </p:txBody>
      </p:sp>
    </p:spTree>
    <p:extLst>
      <p:ext uri="{BB962C8B-B14F-4D97-AF65-F5344CB8AC3E}">
        <p14:creationId xmlns:p14="http://schemas.microsoft.com/office/powerpoint/2010/main" val="537683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topics that are used in the workplace can also apply to enhancing employees off-the-job</a:t>
            </a:r>
            <a:r>
              <a:rPr lang="en-US" baseline="0" dirty="0" smtClean="0"/>
              <a:t> safety as well.</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44</a:t>
            </a:fld>
            <a:endParaRPr lang="en-US"/>
          </a:p>
        </p:txBody>
      </p:sp>
    </p:spTree>
    <p:extLst>
      <p:ext uri="{BB962C8B-B14F-4D97-AF65-F5344CB8AC3E}">
        <p14:creationId xmlns:p14="http://schemas.microsoft.com/office/powerpoint/2010/main" val="31142091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Companies</a:t>
            </a:r>
            <a:r>
              <a:rPr lang="en-US" baseline="0" dirty="0" smtClean="0"/>
              <a:t> that have what is considered as a “World Class Safety Program” have safety as their number one priority.  </a:t>
            </a:r>
          </a:p>
          <a:p>
            <a:endParaRPr lang="en-US" baseline="0" dirty="0" smtClean="0"/>
          </a:p>
          <a:p>
            <a:r>
              <a:rPr lang="en-US" baseline="0" dirty="0" smtClean="0"/>
              <a:t>In these companies safety is given top consideration no matter what the task or activity is.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45</a:t>
            </a:fld>
            <a:endParaRPr lang="en-US"/>
          </a:p>
        </p:txBody>
      </p:sp>
    </p:spTree>
    <p:extLst>
      <p:ext uri="{BB962C8B-B14F-4D97-AF65-F5344CB8AC3E}">
        <p14:creationId xmlns:p14="http://schemas.microsoft.com/office/powerpoint/2010/main" val="544410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tips for employers who already have a Certified Committee or are thinking about establishing one.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46</a:t>
            </a:fld>
            <a:endParaRPr lang="en-US"/>
          </a:p>
        </p:txBody>
      </p:sp>
    </p:spTree>
    <p:extLst>
      <p:ext uri="{BB962C8B-B14F-4D97-AF65-F5344CB8AC3E}">
        <p14:creationId xmlns:p14="http://schemas.microsoft.com/office/powerpoint/2010/main" val="544091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Albert Einstein</a:t>
            </a:r>
            <a:r>
              <a:rPr lang="en-US" baseline="0" dirty="0" smtClean="0"/>
              <a:t> was a brilliant scientist and human being; this is one of his most famous quotes.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47</a:t>
            </a:fld>
            <a:endParaRPr lang="en-US"/>
          </a:p>
        </p:txBody>
      </p:sp>
    </p:spTree>
    <p:extLst>
      <p:ext uri="{BB962C8B-B14F-4D97-AF65-F5344CB8AC3E}">
        <p14:creationId xmlns:p14="http://schemas.microsoft.com/office/powerpoint/2010/main" val="15079397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a:t>
            </a:r>
            <a:r>
              <a:rPr lang="en-US" baseline="0" dirty="0" smtClean="0"/>
              <a:t> should be a process of continuous improvement.  </a:t>
            </a:r>
          </a:p>
          <a:p>
            <a:endParaRPr lang="en-US" baseline="0" dirty="0" smtClean="0"/>
          </a:p>
          <a:p>
            <a:r>
              <a:rPr lang="en-US" baseline="0" dirty="0" smtClean="0"/>
              <a:t>Hazard detection/identification, incident investigation, near miss reporting and investigation, and completing Job Hazard/Job Safety Assessments should be on-going.</a:t>
            </a:r>
          </a:p>
          <a:p>
            <a:endParaRPr lang="en-US" baseline="0" dirty="0" smtClean="0"/>
          </a:p>
          <a:p>
            <a:r>
              <a:rPr lang="en-US" baseline="0" dirty="0" smtClean="0"/>
              <a:t>The overall Safety Program should be reviewed and updated as necessary on at least an annual basis to ensure it is applicable and appropriate.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48</a:t>
            </a:fld>
            <a:endParaRPr lang="en-US"/>
          </a:p>
        </p:txBody>
      </p:sp>
    </p:spTree>
    <p:extLst>
      <p:ext uri="{BB962C8B-B14F-4D97-AF65-F5344CB8AC3E}">
        <p14:creationId xmlns:p14="http://schemas.microsoft.com/office/powerpoint/2010/main" val="1206778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process of establishing and maintaining an active Workplace Safety Committee is proven to be a decision that just makes good business sense as well as cents!</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49</a:t>
            </a:fld>
            <a:endParaRPr lang="en-US"/>
          </a:p>
        </p:txBody>
      </p:sp>
    </p:spTree>
    <p:extLst>
      <p:ext uri="{BB962C8B-B14F-4D97-AF65-F5344CB8AC3E}">
        <p14:creationId xmlns:p14="http://schemas.microsoft.com/office/powerpoint/2010/main" val="1458458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a:t>
            </a:r>
            <a:r>
              <a:rPr lang="en-US" baseline="0" dirty="0" smtClean="0"/>
              <a:t> this is not a very safe situation, however could this situation be attributed to the employee not being given the proper “tools” to do her job?  </a:t>
            </a:r>
          </a:p>
          <a:p>
            <a:endParaRPr lang="en-US" baseline="0" dirty="0" smtClean="0"/>
          </a:p>
          <a:p>
            <a:r>
              <a:rPr lang="en-US" baseline="0" dirty="0" smtClean="0"/>
              <a:t>Maybe there are no step stools/ladders in place so in the process of trying to be a “good employee” she decided she would adapt, improvise and overcome to complete the task given. </a:t>
            </a:r>
          </a:p>
          <a:p>
            <a:endParaRPr lang="en-US" baseline="0" dirty="0" smtClean="0"/>
          </a:p>
          <a:p>
            <a:r>
              <a:rPr lang="en-US" baseline="0" dirty="0" smtClean="0"/>
              <a:t>It is the employers responsibility to provide employees with proper safety related equipment be that an appropriate step ladder or Personal Protective Equipment (PPE). </a:t>
            </a:r>
          </a:p>
          <a:p>
            <a:endParaRPr lang="en-US" baseline="0" dirty="0" smtClean="0"/>
          </a:p>
          <a:p>
            <a:r>
              <a:rPr lang="en-US" baseline="0" dirty="0" smtClean="0"/>
              <a:t>Having good, accurate, up to date JSA’s (Job Safety Analysis)/JHA’s (Job Hazard Assessment) in place for every task should be a priority.</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5</a:t>
            </a:fld>
            <a:endParaRPr lang="en-US"/>
          </a:p>
        </p:txBody>
      </p:sp>
    </p:spTree>
    <p:extLst>
      <p:ext uri="{BB962C8B-B14F-4D97-AF65-F5344CB8AC3E}">
        <p14:creationId xmlns:p14="http://schemas.microsoft.com/office/powerpoint/2010/main" val="236995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possibly another case where an employee has decided to use what is in place to accomplish the task they were given.  </a:t>
            </a:r>
          </a:p>
          <a:p>
            <a:endParaRPr lang="en-US" baseline="0" dirty="0" smtClean="0"/>
          </a:p>
          <a:p>
            <a:r>
              <a:rPr lang="en-US" baseline="0" dirty="0" smtClean="0"/>
              <a:t>Employees may know they’re not doing things safely, but many times they’re given tasks and not provided with instruction on the safe methods or given appropriate training to accomplish their task. </a:t>
            </a:r>
          </a:p>
          <a:p>
            <a:endParaRPr lang="en-US" baseline="0" dirty="0" smtClean="0"/>
          </a:p>
          <a:p>
            <a:r>
              <a:rPr lang="en-US" baseline="0" dirty="0" smtClean="0"/>
              <a:t>Of course there are employees who choose to take shortcuts and those situations need to be addressed as quickly as possible.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6</a:t>
            </a:fld>
            <a:endParaRPr lang="en-US"/>
          </a:p>
        </p:txBody>
      </p:sp>
    </p:spTree>
    <p:extLst>
      <p:ext uri="{BB962C8B-B14F-4D97-AF65-F5344CB8AC3E}">
        <p14:creationId xmlns:p14="http://schemas.microsoft.com/office/powerpoint/2010/main" val="6358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we may not know the exact distance the fireworks stand is from the large compressed gas cylinders which appear to be propane, giving some forethought while setting up could have lead to coming up with a much safer location for the stands. </a:t>
            </a:r>
          </a:p>
          <a:p>
            <a:endParaRPr lang="en-US" baseline="0" dirty="0" smtClean="0"/>
          </a:p>
          <a:p>
            <a:r>
              <a:rPr lang="en-US" baseline="0" dirty="0" smtClean="0"/>
              <a:t>Employees should take safety into consideration when preparing or setting up for any job. </a:t>
            </a:r>
          </a:p>
          <a:p>
            <a:endParaRPr lang="en-US" baseline="0" dirty="0" smtClean="0"/>
          </a:p>
          <a:p>
            <a:r>
              <a:rPr lang="en-US" baseline="0" dirty="0" smtClean="0"/>
              <a:t>They need to ensure the proper safety procedures are in place as well as having appropriate safety equipment such as correct and safe tools as well as PPE.</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7</a:t>
            </a:fld>
            <a:endParaRPr lang="en-US"/>
          </a:p>
        </p:txBody>
      </p:sp>
    </p:spTree>
    <p:extLst>
      <p:ext uri="{BB962C8B-B14F-4D97-AF65-F5344CB8AC3E}">
        <p14:creationId xmlns:p14="http://schemas.microsoft.com/office/powerpoint/2010/main" val="2126962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may well have been the only method of transportation the individual had to move the equipment from one place to another; this could be another example of a person adapting, improvising and overcoming obstacles to get the task accomplished.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8</a:t>
            </a:fld>
            <a:endParaRPr lang="en-US"/>
          </a:p>
        </p:txBody>
      </p:sp>
    </p:spTree>
    <p:extLst>
      <p:ext uri="{BB962C8B-B14F-4D97-AF65-F5344CB8AC3E}">
        <p14:creationId xmlns:p14="http://schemas.microsoft.com/office/powerpoint/2010/main" val="184319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a:t>
            </a:r>
            <a:r>
              <a:rPr lang="en-US" baseline="0" dirty="0" smtClean="0"/>
              <a:t> need to understand they should expect the unexpected at all times while completing a task. </a:t>
            </a:r>
          </a:p>
          <a:p>
            <a:endParaRPr lang="en-US" baseline="0" dirty="0" smtClean="0"/>
          </a:p>
          <a:p>
            <a:r>
              <a:rPr lang="en-US" baseline="0" dirty="0" smtClean="0"/>
              <a:t>Employees who work in outdoor environments can encounter numerous hazards that they may not see within a “closed” workplace. </a:t>
            </a:r>
          </a:p>
          <a:p>
            <a:endParaRPr lang="en-US" baseline="0" dirty="0" smtClean="0"/>
          </a:p>
          <a:p>
            <a:r>
              <a:rPr lang="en-US" baseline="0" dirty="0" smtClean="0"/>
              <a:t>Being alert can mean the difference from being injured or coming home safe and sound!</a:t>
            </a:r>
            <a:endParaRPr lang="en-US" dirty="0"/>
          </a:p>
        </p:txBody>
      </p:sp>
      <p:sp>
        <p:nvSpPr>
          <p:cNvPr id="4" name="Slide Number Placeholder 3"/>
          <p:cNvSpPr>
            <a:spLocks noGrp="1"/>
          </p:cNvSpPr>
          <p:nvPr>
            <p:ph type="sldNum" sz="quarter" idx="10"/>
          </p:nvPr>
        </p:nvSpPr>
        <p:spPr/>
        <p:txBody>
          <a:bodyPr/>
          <a:lstStyle/>
          <a:p>
            <a:fld id="{8CC0E478-7D71-4FA0-9891-7B1529666467}" type="slidenum">
              <a:rPr lang="en-US" smtClean="0"/>
              <a:pPr/>
              <a:t>9</a:t>
            </a:fld>
            <a:endParaRPr lang="en-US"/>
          </a:p>
        </p:txBody>
      </p:sp>
    </p:spTree>
    <p:extLst>
      <p:ext uri="{BB962C8B-B14F-4D97-AF65-F5344CB8AC3E}">
        <p14:creationId xmlns:p14="http://schemas.microsoft.com/office/powerpoint/2010/main" val="1424217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CEEC05-6276-42E8-A9E2-E3DB8FCCFC99}"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pic>
        <p:nvPicPr>
          <p:cNvPr id="9"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w="9525">
            <a:noFill/>
            <a:miter lim="800000"/>
            <a:headEnd/>
            <a:tailEnd/>
          </a:ln>
        </p:spPr>
      </p:pic>
      <p:sp>
        <p:nvSpPr>
          <p:cNvPr id="10" name="Title 15"/>
          <p:cNvSpPr>
            <a:spLocks noGrp="1"/>
          </p:cNvSpPr>
          <p:nvPr userDrawn="1">
            <p:ph type="title"/>
          </p:nvPr>
        </p:nvSpPr>
        <p:spPr>
          <a:xfrm>
            <a:off x="533400" y="381000"/>
            <a:ext cx="5105400" cy="457200"/>
          </a:xfrm>
        </p:spPr>
        <p:txBody>
          <a:bodyPr/>
          <a:lstStyle/>
          <a:p>
            <a:r>
              <a:rPr lang="en-US" sz="2800" smtClean="0">
                <a:solidFill>
                  <a:schemeClr val="bg1"/>
                </a:solidFill>
                <a:latin typeface="Verdana" pitchFamily="34" charset="0"/>
              </a:rPr>
              <a:t>Click to edit Master title style</a:t>
            </a:r>
            <a:endParaRPr lang="en-US" sz="2800" dirty="0">
              <a:solidFill>
                <a:schemeClr val="bg1"/>
              </a:solidFill>
              <a:latin typeface="Verdana" pitchFamily="34" charset="0"/>
            </a:endParaRPr>
          </a:p>
        </p:txBody>
      </p:sp>
      <p:pic>
        <p:nvPicPr>
          <p:cNvPr id="11"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C3FCE-8058-4BBE-A3A9-8FBAA4D4BDB7}"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1D7B81-CCD2-46B0-B6A4-3DB544D2BBE9}"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3C151-4E6C-40E2-B7B1-7983BA1CBA6C}"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6C2C0-15A0-4DDC-B0D1-C9B9836FAB39}"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016F2-24E4-49B7-946C-E27EFF6A208F}"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4AB04D-E7F3-4A99-8978-9E04F34CB4F0}" type="datetime1">
              <a:rPr lang="en-US" smtClean="0"/>
              <a:t>4/18/2016</a:t>
            </a:fld>
            <a:endParaRPr lang="en-US"/>
          </a:p>
        </p:txBody>
      </p:sp>
      <p:sp>
        <p:nvSpPr>
          <p:cNvPr id="6" name="Footer Placeholder 5"/>
          <p:cNvSpPr>
            <a:spLocks noGrp="1"/>
          </p:cNvSpPr>
          <p:nvPr>
            <p:ph type="ftr" sz="quarter" idx="11"/>
          </p:nvPr>
        </p:nvSpPr>
        <p:spPr/>
        <p:txBody>
          <a:bodyPr/>
          <a:lstStyle/>
          <a:p>
            <a:r>
              <a:rPr lang="en-US" smtClean="0"/>
              <a:t>PPT-134-01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EE6DC-6430-4B26-8002-02E2D2BBFC80}" type="datetime1">
              <a:rPr lang="en-US" smtClean="0"/>
              <a:t>4/18/2016</a:t>
            </a:fld>
            <a:endParaRPr lang="en-US"/>
          </a:p>
        </p:txBody>
      </p:sp>
      <p:sp>
        <p:nvSpPr>
          <p:cNvPr id="8" name="Footer Placeholder 7"/>
          <p:cNvSpPr>
            <a:spLocks noGrp="1"/>
          </p:cNvSpPr>
          <p:nvPr>
            <p:ph type="ftr" sz="quarter" idx="11"/>
          </p:nvPr>
        </p:nvSpPr>
        <p:spPr/>
        <p:txBody>
          <a:bodyPr/>
          <a:lstStyle/>
          <a:p>
            <a:r>
              <a:rPr lang="en-US" smtClean="0"/>
              <a:t>PPT-134-01</a:t>
            </a:r>
            <a:endParaRPr lang="en-US"/>
          </a:p>
        </p:txBody>
      </p:sp>
      <p:sp>
        <p:nvSpPr>
          <p:cNvPr id="9" name="Slide Number Placeholder 8"/>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B8A21-4C80-4C93-9358-6E4EF4BE09AC}" type="datetime1">
              <a:rPr lang="en-US" smtClean="0"/>
              <a:t>4/18/2016</a:t>
            </a:fld>
            <a:endParaRPr lang="en-US"/>
          </a:p>
        </p:txBody>
      </p:sp>
      <p:sp>
        <p:nvSpPr>
          <p:cNvPr id="4" name="Footer Placeholder 3"/>
          <p:cNvSpPr>
            <a:spLocks noGrp="1"/>
          </p:cNvSpPr>
          <p:nvPr>
            <p:ph type="ftr" sz="quarter" idx="11"/>
          </p:nvPr>
        </p:nvSpPr>
        <p:spPr/>
        <p:txBody>
          <a:bodyPr/>
          <a:lstStyle/>
          <a:p>
            <a:r>
              <a:rPr lang="en-US" smtClean="0"/>
              <a:t>PPT-134-01</a:t>
            </a:r>
            <a:endParaRPr lang="en-US"/>
          </a:p>
        </p:txBody>
      </p:sp>
      <p:sp>
        <p:nvSpPr>
          <p:cNvPr id="5" name="Slide Number Placeholder 4"/>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D9C8A-24FA-4097-836B-EB8D66F374F1}" type="datetime1">
              <a:rPr lang="en-US" smtClean="0"/>
              <a:t>4/18/2016</a:t>
            </a:fld>
            <a:endParaRPr lang="en-US"/>
          </a:p>
        </p:txBody>
      </p:sp>
      <p:sp>
        <p:nvSpPr>
          <p:cNvPr id="3" name="Footer Placeholder 2"/>
          <p:cNvSpPr>
            <a:spLocks noGrp="1"/>
          </p:cNvSpPr>
          <p:nvPr>
            <p:ph type="ftr" sz="quarter" idx="11"/>
          </p:nvPr>
        </p:nvSpPr>
        <p:spPr/>
        <p:txBody>
          <a:bodyPr/>
          <a:lstStyle/>
          <a:p>
            <a:r>
              <a:rPr lang="en-US" smtClean="0"/>
              <a:t>PPT-134-01</a:t>
            </a:r>
            <a:endParaRPr lang="en-US"/>
          </a:p>
        </p:txBody>
      </p:sp>
      <p:sp>
        <p:nvSpPr>
          <p:cNvPr id="4" name="Slide Number Placeholder 3"/>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543B6F-D876-445C-8667-4C472B20DF11}" type="datetime1">
              <a:rPr lang="en-US" smtClean="0"/>
              <a:t>4/18/2016</a:t>
            </a:fld>
            <a:endParaRPr lang="en-US"/>
          </a:p>
        </p:txBody>
      </p:sp>
      <p:sp>
        <p:nvSpPr>
          <p:cNvPr id="6" name="Footer Placeholder 5"/>
          <p:cNvSpPr>
            <a:spLocks noGrp="1"/>
          </p:cNvSpPr>
          <p:nvPr>
            <p:ph type="ftr" sz="quarter" idx="11"/>
          </p:nvPr>
        </p:nvSpPr>
        <p:spPr/>
        <p:txBody>
          <a:bodyPr/>
          <a:lstStyle/>
          <a:p>
            <a:r>
              <a:rPr lang="en-US" smtClean="0"/>
              <a:t>PPT-134-01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B4B68-27E2-4F68-9427-A47B45DA677E}"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F3EC88-A3A3-43D1-9D2F-B477BED01638}" type="datetime1">
              <a:rPr lang="en-US" smtClean="0"/>
              <a:t>4/18/2016</a:t>
            </a:fld>
            <a:endParaRPr lang="en-US"/>
          </a:p>
        </p:txBody>
      </p:sp>
      <p:sp>
        <p:nvSpPr>
          <p:cNvPr id="6" name="Footer Placeholder 5"/>
          <p:cNvSpPr>
            <a:spLocks noGrp="1"/>
          </p:cNvSpPr>
          <p:nvPr>
            <p:ph type="ftr" sz="quarter" idx="11"/>
          </p:nvPr>
        </p:nvSpPr>
        <p:spPr/>
        <p:txBody>
          <a:bodyPr/>
          <a:lstStyle/>
          <a:p>
            <a:r>
              <a:rPr lang="en-US" smtClean="0"/>
              <a:t>PPT-134-01</a:t>
            </a:r>
            <a:endParaRPr lang="en-US"/>
          </a:p>
        </p:txBody>
      </p:sp>
      <p:sp>
        <p:nvSpPr>
          <p:cNvPr id="7" name="Slide Number Placeholder 6"/>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C6288-4242-4354-AEEE-A39D3DDFC9AA}"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742A4-5B37-489F-9333-3969B09E93E1}"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2B8E8A99-1F96-462D-9284-D4D965B40D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F61A3-7993-4DEA-B2C9-79F6597D93AE}" type="datetime1">
              <a:rPr lang="en-US" smtClean="0"/>
              <a:t>4/18/2016</a:t>
            </a:fld>
            <a:endParaRPr lang="en-US"/>
          </a:p>
        </p:txBody>
      </p:sp>
      <p:sp>
        <p:nvSpPr>
          <p:cNvPr id="5" name="Footer Placeholder 4"/>
          <p:cNvSpPr>
            <a:spLocks noGrp="1"/>
          </p:cNvSpPr>
          <p:nvPr>
            <p:ph type="ftr" sz="quarter" idx="11"/>
          </p:nvPr>
        </p:nvSpPr>
        <p:spPr/>
        <p:txBody>
          <a:bodyPr/>
          <a:lstStyle/>
          <a:p>
            <a:r>
              <a:rPr lang="en-US" smtClean="0"/>
              <a:t>PPT-134-01</a:t>
            </a:r>
            <a:endParaRPr lang="en-US"/>
          </a:p>
        </p:txBody>
      </p:sp>
      <p:sp>
        <p:nvSpPr>
          <p:cNvPr id="6" name="Slide Number Placeholder 5"/>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0988FA-9155-4636-BE03-77E5A2743C14}" type="datetime1">
              <a:rPr lang="en-US" smtClean="0"/>
              <a:t>4/18/2016</a:t>
            </a:fld>
            <a:endParaRPr lang="en-US"/>
          </a:p>
        </p:txBody>
      </p:sp>
      <p:sp>
        <p:nvSpPr>
          <p:cNvPr id="6" name="Footer Placeholder 5"/>
          <p:cNvSpPr>
            <a:spLocks noGrp="1"/>
          </p:cNvSpPr>
          <p:nvPr>
            <p:ph type="ftr" sz="quarter" idx="11"/>
          </p:nvPr>
        </p:nvSpPr>
        <p:spPr/>
        <p:txBody>
          <a:bodyPr/>
          <a:lstStyle/>
          <a:p>
            <a:r>
              <a:rPr lang="en-US" smtClean="0"/>
              <a:t>PPT-134-01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1AFAA-BCF0-4495-9E5A-20C5D9ECC672}" type="datetime1">
              <a:rPr lang="en-US" smtClean="0"/>
              <a:t>4/18/2016</a:t>
            </a:fld>
            <a:endParaRPr lang="en-US"/>
          </a:p>
        </p:txBody>
      </p:sp>
      <p:sp>
        <p:nvSpPr>
          <p:cNvPr id="8" name="Footer Placeholder 7"/>
          <p:cNvSpPr>
            <a:spLocks noGrp="1"/>
          </p:cNvSpPr>
          <p:nvPr>
            <p:ph type="ftr" sz="quarter" idx="11"/>
          </p:nvPr>
        </p:nvSpPr>
        <p:spPr/>
        <p:txBody>
          <a:bodyPr/>
          <a:lstStyle/>
          <a:p>
            <a:r>
              <a:rPr lang="en-US" smtClean="0"/>
              <a:t>PPT-134-01</a:t>
            </a:r>
            <a:endParaRPr lang="en-US"/>
          </a:p>
        </p:txBody>
      </p:sp>
      <p:sp>
        <p:nvSpPr>
          <p:cNvPr id="9" name="Slide Number Placeholder 8"/>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B9048-6ECF-47E9-BB89-771B876F7CB6}" type="datetime1">
              <a:rPr lang="en-US" smtClean="0"/>
              <a:t>4/18/2016</a:t>
            </a:fld>
            <a:endParaRPr lang="en-US"/>
          </a:p>
        </p:txBody>
      </p:sp>
      <p:sp>
        <p:nvSpPr>
          <p:cNvPr id="4" name="Footer Placeholder 3"/>
          <p:cNvSpPr>
            <a:spLocks noGrp="1"/>
          </p:cNvSpPr>
          <p:nvPr>
            <p:ph type="ftr" sz="quarter" idx="11"/>
          </p:nvPr>
        </p:nvSpPr>
        <p:spPr/>
        <p:txBody>
          <a:bodyPr/>
          <a:lstStyle/>
          <a:p>
            <a:r>
              <a:rPr lang="en-US" smtClean="0"/>
              <a:t>PPT-134-01</a:t>
            </a:r>
            <a:endParaRPr lang="en-US"/>
          </a:p>
        </p:txBody>
      </p:sp>
      <p:sp>
        <p:nvSpPr>
          <p:cNvPr id="5" name="Slide Number Placeholder 4"/>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A7411-5989-4A9A-9AD0-5CD06EEBCDF4}" type="datetime1">
              <a:rPr lang="en-US" smtClean="0"/>
              <a:t>4/18/2016</a:t>
            </a:fld>
            <a:endParaRPr lang="en-US"/>
          </a:p>
        </p:txBody>
      </p:sp>
      <p:sp>
        <p:nvSpPr>
          <p:cNvPr id="3" name="Footer Placeholder 2"/>
          <p:cNvSpPr>
            <a:spLocks noGrp="1"/>
          </p:cNvSpPr>
          <p:nvPr>
            <p:ph type="ftr" sz="quarter" idx="11"/>
          </p:nvPr>
        </p:nvSpPr>
        <p:spPr/>
        <p:txBody>
          <a:bodyPr/>
          <a:lstStyle/>
          <a:p>
            <a:r>
              <a:rPr lang="en-US" smtClean="0"/>
              <a:t>PPT-134-01</a:t>
            </a:r>
            <a:endParaRPr lang="en-US"/>
          </a:p>
        </p:txBody>
      </p:sp>
      <p:sp>
        <p:nvSpPr>
          <p:cNvPr id="4" name="Slide Number Placeholder 3"/>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649380-2828-4270-A7D9-09766CBD6DA6}" type="datetime1">
              <a:rPr lang="en-US" smtClean="0"/>
              <a:t>4/18/2016</a:t>
            </a:fld>
            <a:endParaRPr lang="en-US"/>
          </a:p>
        </p:txBody>
      </p:sp>
      <p:sp>
        <p:nvSpPr>
          <p:cNvPr id="6" name="Footer Placeholder 5"/>
          <p:cNvSpPr>
            <a:spLocks noGrp="1"/>
          </p:cNvSpPr>
          <p:nvPr>
            <p:ph type="ftr" sz="quarter" idx="11"/>
          </p:nvPr>
        </p:nvSpPr>
        <p:spPr/>
        <p:txBody>
          <a:bodyPr/>
          <a:lstStyle/>
          <a:p>
            <a:r>
              <a:rPr lang="en-US" smtClean="0"/>
              <a:t>PPT-134-01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4A37F-AAD2-4413-AD32-9D66EF6B1CB5}" type="datetime1">
              <a:rPr lang="en-US" smtClean="0"/>
              <a:t>4/18/2016</a:t>
            </a:fld>
            <a:endParaRPr lang="en-US"/>
          </a:p>
        </p:txBody>
      </p:sp>
      <p:sp>
        <p:nvSpPr>
          <p:cNvPr id="6" name="Footer Placeholder 5"/>
          <p:cNvSpPr>
            <a:spLocks noGrp="1"/>
          </p:cNvSpPr>
          <p:nvPr>
            <p:ph type="ftr" sz="quarter" idx="11"/>
          </p:nvPr>
        </p:nvSpPr>
        <p:spPr/>
        <p:txBody>
          <a:bodyPr/>
          <a:lstStyle/>
          <a:p>
            <a:r>
              <a:rPr lang="en-US" smtClean="0"/>
              <a:t>PPT-134-01</a:t>
            </a:r>
            <a:endParaRPr lang="en-US"/>
          </a:p>
        </p:txBody>
      </p:sp>
      <p:sp>
        <p:nvSpPr>
          <p:cNvPr id="7" name="Slide Number Placeholder 6"/>
          <p:cNvSpPr>
            <a:spLocks noGrp="1"/>
          </p:cNvSpPr>
          <p:nvPr>
            <p:ph type="sldNum" sz="quarter" idx="12"/>
          </p:nvPr>
        </p:nvSpPr>
        <p:spPr/>
        <p:txBody>
          <a:bodyPr/>
          <a:lstStyle/>
          <a:p>
            <a:fld id="{9BE020C6-8418-4ED9-9D7D-1D3B1DC185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CD565-9488-48E0-9BCF-BFCD138F4CBD}" type="datetime1">
              <a:rPr lang="en-US" smtClean="0"/>
              <a:t>4/18/2016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PPT-134-01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020C6-8418-4ED9-9D7D-1D3B1DC185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1F07F-5C5E-4614-815D-A6766BC4DF6F}" type="datetime1">
              <a:rPr lang="en-US" smtClean="0"/>
              <a:t>4/18/2016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PPT-134-01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E8A99-1F96-462D-9284-D4D965B40D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safetycenter.navy.mil/photo/images/images-201-250/photo229.jp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www.facebook.com/BWCPATHS" TargetMode="Externa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5486400" cy="304800"/>
          </a:xfrm>
        </p:spPr>
        <p:txBody>
          <a:bodyPr>
            <a:noAutofit/>
          </a:bodyPr>
          <a:lstStyle/>
          <a:p>
            <a:r>
              <a:rPr lang="en-US" altLang="en-US" sz="2000" b="1" dirty="0" smtClean="0"/>
              <a:t> </a:t>
            </a:r>
            <a:r>
              <a:rPr lang="en-US" alt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Building a Business </a:t>
            </a:r>
            <a:r>
              <a:rPr lang="en-US"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Case for </a:t>
            </a:r>
            <a:r>
              <a:rPr lang="en-US" alt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Safety</a:t>
            </a:r>
            <a:r>
              <a:rPr lang="en-US" altLang="en-US" sz="2000" b="1" dirty="0"/>
              <a:t/>
            </a:r>
            <a:br>
              <a:rPr lang="en-US" altLang="en-US" sz="2000" b="1" dirty="0"/>
            </a:br>
            <a:endParaRPr lang="en-US" sz="2000" b="1" dirty="0">
              <a:solidFill>
                <a:schemeClr val="bg1"/>
              </a:solidFill>
              <a:latin typeface="Verdana" pitchFamily="34" charset="0"/>
            </a:endParaRPr>
          </a:p>
        </p:txBody>
      </p:sp>
      <p:sp>
        <p:nvSpPr>
          <p:cNvPr id="4" name="Slide Number Placeholder 3"/>
          <p:cNvSpPr>
            <a:spLocks noGrp="1"/>
          </p:cNvSpPr>
          <p:nvPr>
            <p:ph type="sldNum" sz="quarter" idx="12"/>
          </p:nvPr>
        </p:nvSpPr>
        <p:spPr>
          <a:xfrm>
            <a:off x="7620000" y="6356350"/>
            <a:ext cx="1066800" cy="365125"/>
          </a:xfrm>
        </p:spPr>
        <p:txBody>
          <a:bodyPr/>
          <a:lstStyle/>
          <a:p>
            <a:pPr algn="ctr"/>
            <a:fld id="{9BE020C6-8418-4ED9-9D7D-1D3B1DC1856B}" type="slidenum">
              <a:rPr lang="en-US" sz="1400" smtClean="0">
                <a:solidFill>
                  <a:schemeClr val="bg1"/>
                </a:solidFill>
                <a:latin typeface="Verdana" pitchFamily="34" charset="0"/>
              </a:rPr>
              <a:pPr algn="ctr"/>
              <a:t>1</a:t>
            </a:fld>
            <a:endParaRPr lang="en-US" sz="1400" dirty="0">
              <a:solidFill>
                <a:schemeClr val="bg1"/>
              </a:solidFill>
              <a:latin typeface="Verdana" pitchFamily="34" charset="0"/>
            </a:endParaRPr>
          </a:p>
        </p:txBody>
      </p:sp>
      <p:sp>
        <p:nvSpPr>
          <p:cNvPr id="5" name="Footer Placeholder 4"/>
          <p:cNvSpPr>
            <a:spLocks noGrp="1"/>
          </p:cNvSpPr>
          <p:nvPr>
            <p:ph type="ftr" sz="quarter" idx="11"/>
          </p:nvPr>
        </p:nvSpPr>
        <p:spPr/>
        <p:txBody>
          <a:bodyPr/>
          <a:lstStyle/>
          <a:p>
            <a:r>
              <a:rPr lang="en-US" sz="1400" smtClean="0">
                <a:solidFill>
                  <a:schemeClr val="bg1"/>
                </a:solidFill>
                <a:latin typeface="Verdana" pitchFamily="34" charset="0"/>
              </a:rPr>
              <a:t>PPT-134-01</a:t>
            </a:r>
            <a:endParaRPr lang="en-US" sz="1400" dirty="0">
              <a:solidFill>
                <a:schemeClr val="bg1"/>
              </a:solidFill>
              <a:latin typeface="Verdana" pitchFamily="34" charset="0"/>
            </a:endParaRPr>
          </a:p>
        </p:txBody>
      </p:sp>
      <p:pic>
        <p:nvPicPr>
          <p:cNvPr id="38914" name="Picture 2" descr="http://bowtielaw.files.wordpress.com/2011/03/briefcase-mone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4993" y="1676400"/>
            <a:ext cx="3505200" cy="2325803"/>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http://www.swahiliuniversaltours.com/wp-content/uploads/2013/08/safet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2611452"/>
            <a:ext cx="2901487" cy="3419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914400"/>
            <a:ext cx="2590800" cy="577850"/>
          </a:xfrm>
          <a:prstGeom prst="rect">
            <a:avLst/>
          </a:prstGeom>
          <a:noFill/>
        </p:spPr>
        <p:txBody>
          <a:bodyPr>
            <a:spAutoFit/>
          </a:bodyPr>
          <a:lstStyle/>
          <a:p>
            <a:pPr algn="ctr">
              <a:defRPr/>
            </a:pPr>
            <a:r>
              <a:rPr lang="en-US" sz="1050" i="1" dirty="0">
                <a:latin typeface="Verdana" pitchFamily="34" charset="0"/>
              </a:rPr>
              <a:t>Bureau of Workers’ Comp</a:t>
            </a:r>
          </a:p>
          <a:p>
            <a:pPr algn="ctr">
              <a:defRPr/>
            </a:pPr>
            <a:r>
              <a:rPr lang="en-US" sz="1050" i="1" dirty="0">
                <a:latin typeface="Verdana" pitchFamily="34" charset="0"/>
              </a:rPr>
              <a:t>PA Training for Health &amp; Safety </a:t>
            </a:r>
            <a:br>
              <a:rPr lang="en-US" sz="1050" i="1" dirty="0">
                <a:latin typeface="Verdana" pitchFamily="34" charset="0"/>
              </a:rPr>
            </a:br>
            <a:r>
              <a:rPr lang="en-US" sz="1050" i="1" dirty="0">
                <a:latin typeface="Verdana" pitchFamily="34" charset="0"/>
              </a:rPr>
              <a:t>(PATHS)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10</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533400" y="381000"/>
            <a:ext cx="5257800" cy="457200"/>
          </a:xfrm>
        </p:spPr>
        <p:txBody>
          <a:bodyPr>
            <a:noAutofit/>
          </a:bodyPr>
          <a:lstStyle/>
          <a:p>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10 Ton Truck … 5 Ton Bridge</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hoto235-1"/>
          <p:cNvPicPr>
            <a:picLocks noChangeAspect="1" noChangeArrowheads="1"/>
          </p:cNvPicPr>
          <p:nvPr/>
        </p:nvPicPr>
        <p:blipFill rotWithShape="1">
          <a:blip r:embed="rId3">
            <a:extLst>
              <a:ext uri="{28A0092B-C50C-407E-A947-70E740481C1C}">
                <a14:useLocalDpi xmlns:a14="http://schemas.microsoft.com/office/drawing/2010/main"/>
              </a:ext>
            </a:extLst>
          </a:blip>
          <a:srcRect b="6949"/>
          <a:stretch/>
        </p:blipFill>
        <p:spPr bwMode="auto">
          <a:xfrm>
            <a:off x="373166" y="1371600"/>
            <a:ext cx="8199530" cy="45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27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11</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Hold it steady!</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31" name="Picture 7" descr="https://sp.yimg.com/xj/th?id=OIP.M968a07f63f0261c7bcb6f64a7a2603c5o0&amp;pid=15.1&amp;P=0&amp;w=300&amp;h=3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1257300"/>
            <a:ext cx="32004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12</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Counterweights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7" descr="photo26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371600"/>
            <a:ext cx="769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215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13</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457200" y="381000"/>
            <a:ext cx="5257800" cy="457200"/>
          </a:xfrm>
        </p:spPr>
        <p:txBody>
          <a:bodyPr>
            <a:noAutofit/>
          </a:bodyPr>
          <a:lstStyle/>
          <a:p>
            <a:r>
              <a:rPr lang="en-US" alt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Should have </a:t>
            </a:r>
            <a:r>
              <a:rPr lang="en-US" alt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Bought </a:t>
            </a:r>
            <a:r>
              <a:rPr lang="en-US" alt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a T</a:t>
            </a:r>
            <a:r>
              <a:rPr lang="en-US" alt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ruck !</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hoto # 229">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9200" y="1447800"/>
            <a:ext cx="6400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02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14</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457200" y="381000"/>
            <a:ext cx="5334000" cy="457200"/>
          </a:xfrm>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Why is Safety Important?</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 Box 5"/>
          <p:cNvSpPr txBox="1">
            <a:spLocks noGrp="1" noChangeArrowheads="1"/>
          </p:cNvSpPr>
          <p:nvPr>
            <p:ph type="subTitle" idx="1"/>
          </p:nvPr>
        </p:nvSpPr>
        <p:spPr bwMode="auto">
          <a:xfrm>
            <a:off x="-304800" y="5512740"/>
            <a:ext cx="411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600" b="1" dirty="0" smtClean="0">
                <a:latin typeface="Verdana" pitchFamily="34" charset="0"/>
              </a:rPr>
              <a:t>2014 </a:t>
            </a:r>
            <a:r>
              <a:rPr lang="en-US" altLang="en-US" sz="1600" b="1" dirty="0">
                <a:latin typeface="Verdana" pitchFamily="34" charset="0"/>
              </a:rPr>
              <a:t>Total Cases = </a:t>
            </a:r>
            <a:r>
              <a:rPr lang="en-US" altLang="en-US" sz="1600" b="1" dirty="0" smtClean="0">
                <a:latin typeface="Verdana" pitchFamily="34" charset="0"/>
              </a:rPr>
              <a:t>177,316</a:t>
            </a:r>
            <a:endParaRPr lang="en-US" altLang="en-US" sz="1600" b="1" dirty="0">
              <a:latin typeface="Verdana" pitchFamily="34" charset="0"/>
            </a:endParaRPr>
          </a:p>
          <a:p>
            <a:pPr eaLnBrk="1" hangingPunct="1">
              <a:spcBef>
                <a:spcPct val="50000"/>
              </a:spcBef>
            </a:pPr>
            <a:r>
              <a:rPr lang="en-US" altLang="en-US" sz="1600" b="1" dirty="0" smtClean="0">
                <a:latin typeface="Verdana" pitchFamily="34" charset="0"/>
              </a:rPr>
              <a:t>         Fatal </a:t>
            </a:r>
            <a:r>
              <a:rPr lang="en-US" altLang="en-US" sz="1600" b="1" dirty="0">
                <a:latin typeface="Verdana" pitchFamily="34" charset="0"/>
              </a:rPr>
              <a:t>= </a:t>
            </a:r>
            <a:r>
              <a:rPr lang="en-US" altLang="en-US" sz="1600" b="1" dirty="0" smtClean="0">
                <a:latin typeface="Verdana" pitchFamily="34" charset="0"/>
              </a:rPr>
              <a:t>75</a:t>
            </a:r>
            <a:endParaRPr lang="en-US" altLang="en-US" sz="1600" b="1" dirty="0">
              <a:latin typeface="Verdana" pitchFamily="34" charset="0"/>
            </a:endParaRPr>
          </a:p>
        </p:txBody>
      </p:sp>
      <p:sp>
        <p:nvSpPr>
          <p:cNvPr id="8" name="Text Box 4"/>
          <p:cNvSpPr txBox="1">
            <a:spLocks noChangeArrowheads="1"/>
          </p:cNvSpPr>
          <p:nvPr/>
        </p:nvSpPr>
        <p:spPr bwMode="auto">
          <a:xfrm>
            <a:off x="3657600" y="1295399"/>
            <a:ext cx="48768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600" b="1" dirty="0">
                <a:latin typeface="Verdana" pitchFamily="34" charset="0"/>
              </a:rPr>
              <a:t>Head       	       </a:t>
            </a:r>
            <a:r>
              <a:rPr lang="en-US" altLang="en-US" sz="1600" b="1" dirty="0" smtClean="0">
                <a:latin typeface="Verdana" pitchFamily="34" charset="0"/>
              </a:rPr>
              <a:t>19,600       </a:t>
            </a:r>
            <a:r>
              <a:rPr lang="en-US" altLang="en-US" sz="1600" b="1" dirty="0">
                <a:latin typeface="Verdana" pitchFamily="34" charset="0"/>
              </a:rPr>
              <a:t>	</a:t>
            </a:r>
            <a:r>
              <a:rPr lang="en-US" altLang="en-US" sz="1600" b="1" dirty="0" smtClean="0">
                <a:latin typeface="Verdana" pitchFamily="34" charset="0"/>
              </a:rPr>
              <a:t>11.1%</a:t>
            </a:r>
            <a:endParaRPr lang="en-US" altLang="en-US" sz="1600" b="1" dirty="0">
              <a:latin typeface="Verdana" pitchFamily="34" charset="0"/>
            </a:endParaRPr>
          </a:p>
          <a:p>
            <a:pPr eaLnBrk="1" hangingPunct="1">
              <a:spcBef>
                <a:spcPct val="50000"/>
              </a:spcBef>
            </a:pPr>
            <a:r>
              <a:rPr lang="en-US" altLang="en-US" sz="1600" dirty="0">
                <a:latin typeface="Verdana" pitchFamily="34" charset="0"/>
              </a:rPr>
              <a:t>	Eyes 	        </a:t>
            </a:r>
            <a:r>
              <a:rPr lang="en-US" altLang="en-US" sz="1600" dirty="0" smtClean="0">
                <a:latin typeface="Verdana" pitchFamily="34" charset="0"/>
              </a:rPr>
              <a:t>6,524</a:t>
            </a:r>
          </a:p>
          <a:p>
            <a:pPr eaLnBrk="1" hangingPunct="1">
              <a:spcBef>
                <a:spcPct val="50000"/>
              </a:spcBef>
            </a:pPr>
            <a:endParaRPr lang="en-US" altLang="en-US" sz="800" dirty="0">
              <a:latin typeface="Verdana" pitchFamily="34" charset="0"/>
            </a:endParaRPr>
          </a:p>
          <a:p>
            <a:pPr eaLnBrk="1" hangingPunct="1">
              <a:spcBef>
                <a:spcPct val="50000"/>
              </a:spcBef>
            </a:pPr>
            <a:r>
              <a:rPr lang="en-US" altLang="en-US" sz="1600" b="1" dirty="0">
                <a:latin typeface="Verdana" pitchFamily="34" charset="0"/>
              </a:rPr>
              <a:t>Upper Extremities    </a:t>
            </a:r>
            <a:r>
              <a:rPr lang="en-US" altLang="en-US" sz="1600" b="1" dirty="0" smtClean="0">
                <a:latin typeface="Verdana" pitchFamily="34" charset="0"/>
              </a:rPr>
              <a:t>66,532        37.5%</a:t>
            </a:r>
            <a:endParaRPr lang="en-US" altLang="en-US" sz="1600" b="1" dirty="0">
              <a:latin typeface="Verdana" pitchFamily="34" charset="0"/>
            </a:endParaRPr>
          </a:p>
          <a:p>
            <a:pPr eaLnBrk="1" hangingPunct="1">
              <a:spcBef>
                <a:spcPct val="50000"/>
              </a:spcBef>
            </a:pPr>
            <a:r>
              <a:rPr lang="en-US" altLang="en-US" sz="1600" b="1" dirty="0">
                <a:latin typeface="Verdana" pitchFamily="34" charset="0"/>
              </a:rPr>
              <a:t>	</a:t>
            </a:r>
            <a:r>
              <a:rPr lang="en-US" altLang="en-US" sz="1600" dirty="0" smtClean="0">
                <a:latin typeface="Verdana" pitchFamily="34" charset="0"/>
              </a:rPr>
              <a:t>Fingers          21,667</a:t>
            </a:r>
            <a:endParaRPr lang="en-US" altLang="en-US" sz="1600" dirty="0">
              <a:latin typeface="Verdana" pitchFamily="34" charset="0"/>
            </a:endParaRPr>
          </a:p>
          <a:p>
            <a:pPr eaLnBrk="1" hangingPunct="1">
              <a:spcBef>
                <a:spcPct val="50000"/>
              </a:spcBef>
            </a:pPr>
            <a:r>
              <a:rPr lang="en-US" altLang="en-US" sz="1600" dirty="0">
                <a:latin typeface="Verdana" pitchFamily="34" charset="0"/>
              </a:rPr>
              <a:t>	</a:t>
            </a:r>
            <a:r>
              <a:rPr lang="en-US" altLang="en-US" sz="1600" dirty="0" smtClean="0">
                <a:latin typeface="Verdana" pitchFamily="34" charset="0"/>
              </a:rPr>
              <a:t>Shoulders      12,144</a:t>
            </a:r>
            <a:endParaRPr lang="en-US" altLang="en-US" sz="1600" dirty="0">
              <a:latin typeface="Verdana" pitchFamily="34" charset="0"/>
            </a:endParaRPr>
          </a:p>
          <a:p>
            <a:pPr eaLnBrk="1" hangingPunct="1">
              <a:spcBef>
                <a:spcPct val="50000"/>
              </a:spcBef>
            </a:pPr>
            <a:r>
              <a:rPr lang="en-US" altLang="en-US" sz="1600" dirty="0">
                <a:latin typeface="Verdana" pitchFamily="34" charset="0"/>
              </a:rPr>
              <a:t>	</a:t>
            </a:r>
            <a:r>
              <a:rPr lang="en-US" altLang="en-US" sz="1600" dirty="0" smtClean="0">
                <a:latin typeface="Verdana" pitchFamily="34" charset="0"/>
              </a:rPr>
              <a:t>Arms</a:t>
            </a:r>
            <a:r>
              <a:rPr lang="en-US" altLang="en-US" sz="1600" dirty="0">
                <a:latin typeface="Verdana" pitchFamily="34" charset="0"/>
              </a:rPr>
              <a:t>	       </a:t>
            </a:r>
            <a:r>
              <a:rPr lang="en-US" altLang="en-US" sz="1600" dirty="0" smtClean="0">
                <a:latin typeface="Verdana" pitchFamily="34" charset="0"/>
              </a:rPr>
              <a:t> 11,934</a:t>
            </a:r>
          </a:p>
          <a:p>
            <a:pPr eaLnBrk="1" hangingPunct="1">
              <a:spcBef>
                <a:spcPct val="50000"/>
              </a:spcBef>
            </a:pPr>
            <a:r>
              <a:rPr lang="en-US" altLang="en-US" sz="800" dirty="0">
                <a:latin typeface="Verdana" pitchFamily="34" charset="0"/>
              </a:rPr>
              <a:t>	</a:t>
            </a:r>
            <a:endParaRPr lang="en-US" altLang="en-US" sz="800" b="1" dirty="0">
              <a:latin typeface="Verdana" pitchFamily="34" charset="0"/>
            </a:endParaRPr>
          </a:p>
          <a:p>
            <a:pPr eaLnBrk="1" hangingPunct="1">
              <a:spcBef>
                <a:spcPct val="50000"/>
              </a:spcBef>
            </a:pPr>
            <a:r>
              <a:rPr lang="en-US" altLang="en-US" sz="1600" b="1" dirty="0">
                <a:latin typeface="Verdana" pitchFamily="34" charset="0"/>
              </a:rPr>
              <a:t>Trunk		       </a:t>
            </a:r>
            <a:r>
              <a:rPr lang="en-US" altLang="en-US" sz="1600" b="1" dirty="0" smtClean="0">
                <a:latin typeface="Verdana" pitchFamily="34" charset="0"/>
              </a:rPr>
              <a:t> 33,045</a:t>
            </a:r>
            <a:r>
              <a:rPr lang="en-US" altLang="en-US" sz="1600" b="1" dirty="0">
                <a:latin typeface="Verdana" pitchFamily="34" charset="0"/>
              </a:rPr>
              <a:t>	</a:t>
            </a:r>
            <a:r>
              <a:rPr lang="en-US" altLang="en-US" sz="1600" b="1" dirty="0" smtClean="0">
                <a:latin typeface="Verdana" pitchFamily="34" charset="0"/>
              </a:rPr>
              <a:t>18.6%</a:t>
            </a:r>
            <a:endParaRPr lang="en-US" altLang="en-US" sz="1600" b="1" dirty="0">
              <a:latin typeface="Verdana" pitchFamily="34" charset="0"/>
            </a:endParaRPr>
          </a:p>
          <a:p>
            <a:pPr eaLnBrk="1" hangingPunct="1">
              <a:spcBef>
                <a:spcPct val="50000"/>
              </a:spcBef>
            </a:pPr>
            <a:r>
              <a:rPr lang="en-US" altLang="en-US" sz="1600" b="1" dirty="0">
                <a:latin typeface="Verdana" pitchFamily="34" charset="0"/>
              </a:rPr>
              <a:t>	</a:t>
            </a:r>
            <a:r>
              <a:rPr lang="en-US" altLang="en-US" sz="1600" dirty="0">
                <a:latin typeface="Verdana" pitchFamily="34" charset="0"/>
              </a:rPr>
              <a:t>Back	       </a:t>
            </a:r>
            <a:r>
              <a:rPr lang="en-US" altLang="en-US" sz="1600" dirty="0" smtClean="0">
                <a:latin typeface="Verdana" pitchFamily="34" charset="0"/>
              </a:rPr>
              <a:t> 22,797   </a:t>
            </a:r>
          </a:p>
          <a:p>
            <a:pPr eaLnBrk="1" hangingPunct="1">
              <a:spcBef>
                <a:spcPct val="50000"/>
              </a:spcBef>
            </a:pPr>
            <a:r>
              <a:rPr lang="en-US" altLang="en-US" sz="800" dirty="0" smtClean="0">
                <a:latin typeface="Verdana" pitchFamily="34" charset="0"/>
              </a:rPr>
              <a:t>           </a:t>
            </a:r>
            <a:endParaRPr lang="en-US" altLang="en-US" sz="800" dirty="0">
              <a:latin typeface="Verdana" pitchFamily="34" charset="0"/>
            </a:endParaRPr>
          </a:p>
          <a:p>
            <a:pPr eaLnBrk="1" hangingPunct="1">
              <a:spcBef>
                <a:spcPct val="50000"/>
              </a:spcBef>
            </a:pPr>
            <a:r>
              <a:rPr lang="en-US" altLang="en-US" sz="1600" b="1" dirty="0">
                <a:latin typeface="Verdana" pitchFamily="34" charset="0"/>
              </a:rPr>
              <a:t>Lower Extremities   </a:t>
            </a:r>
            <a:r>
              <a:rPr lang="en-US" altLang="en-US" sz="1600" b="1" dirty="0" smtClean="0">
                <a:latin typeface="Verdana" pitchFamily="34" charset="0"/>
              </a:rPr>
              <a:t> 38,034        21.4%</a:t>
            </a:r>
            <a:endParaRPr lang="en-US" altLang="en-US" sz="1600" b="1" dirty="0">
              <a:latin typeface="Verdana" pitchFamily="34" charset="0"/>
            </a:endParaRPr>
          </a:p>
          <a:p>
            <a:pPr eaLnBrk="1" hangingPunct="1">
              <a:spcBef>
                <a:spcPct val="50000"/>
              </a:spcBef>
            </a:pPr>
            <a:r>
              <a:rPr lang="en-US" altLang="en-US" sz="1600" b="1" dirty="0">
                <a:latin typeface="Verdana" pitchFamily="34" charset="0"/>
              </a:rPr>
              <a:t>	</a:t>
            </a:r>
            <a:r>
              <a:rPr lang="en-US" altLang="en-US" sz="1600" dirty="0" smtClean="0">
                <a:latin typeface="Verdana" pitchFamily="34" charset="0"/>
              </a:rPr>
              <a:t>Knees</a:t>
            </a:r>
            <a:r>
              <a:rPr lang="en-US" altLang="en-US" sz="1600" dirty="0">
                <a:latin typeface="Verdana" pitchFamily="34" charset="0"/>
              </a:rPr>
              <a:t>	        </a:t>
            </a:r>
            <a:r>
              <a:rPr lang="en-US" altLang="en-US" sz="1600" dirty="0" smtClean="0">
                <a:latin typeface="Verdana" pitchFamily="34" charset="0"/>
              </a:rPr>
              <a:t>14,269</a:t>
            </a:r>
            <a:endParaRPr lang="en-US" altLang="en-US" sz="1600" dirty="0">
              <a:latin typeface="Verdana" pitchFamily="34" charset="0"/>
            </a:endParaRPr>
          </a:p>
          <a:p>
            <a:pPr eaLnBrk="1" hangingPunct="1">
              <a:spcBef>
                <a:spcPct val="50000"/>
              </a:spcBef>
            </a:pPr>
            <a:r>
              <a:rPr lang="en-US" altLang="en-US" sz="1600" dirty="0">
                <a:latin typeface="Verdana" pitchFamily="34" charset="0"/>
              </a:rPr>
              <a:t>	</a:t>
            </a:r>
            <a:r>
              <a:rPr lang="en-US" altLang="en-US" sz="1600" dirty="0" smtClean="0">
                <a:latin typeface="Verdana" pitchFamily="34" charset="0"/>
              </a:rPr>
              <a:t>Ankles</a:t>
            </a:r>
            <a:r>
              <a:rPr lang="en-US" altLang="en-US" sz="1600" dirty="0">
                <a:latin typeface="Verdana" pitchFamily="34" charset="0"/>
              </a:rPr>
              <a:t>	          </a:t>
            </a:r>
            <a:r>
              <a:rPr lang="en-US" altLang="en-US" sz="1600" dirty="0" smtClean="0">
                <a:latin typeface="Verdana" pitchFamily="34" charset="0"/>
              </a:rPr>
              <a:t>7,800</a:t>
            </a:r>
            <a:endParaRPr lang="en-US" altLang="en-US" sz="1600" dirty="0">
              <a:latin typeface="Verdana" pitchFamily="34" charset="0"/>
            </a:endParaRPr>
          </a:p>
          <a:p>
            <a:pPr eaLnBrk="1" hangingPunct="1">
              <a:spcBef>
                <a:spcPct val="50000"/>
              </a:spcBef>
            </a:pPr>
            <a:r>
              <a:rPr lang="en-US" altLang="en-US" sz="1600" dirty="0">
                <a:latin typeface="Verdana" pitchFamily="34" charset="0"/>
              </a:rPr>
              <a:t>	</a:t>
            </a:r>
            <a:r>
              <a:rPr lang="en-US" altLang="en-US" sz="1600" dirty="0" smtClean="0">
                <a:latin typeface="Verdana" pitchFamily="34" charset="0"/>
              </a:rPr>
              <a:t>Feet</a:t>
            </a:r>
            <a:r>
              <a:rPr lang="en-US" altLang="en-US" sz="1600" dirty="0">
                <a:latin typeface="Verdana" pitchFamily="34" charset="0"/>
              </a:rPr>
              <a:t>	          </a:t>
            </a:r>
            <a:r>
              <a:rPr lang="en-US" altLang="en-US" sz="1600" dirty="0" smtClean="0">
                <a:latin typeface="Verdana" pitchFamily="34" charset="0"/>
              </a:rPr>
              <a:t>6,015</a:t>
            </a:r>
            <a:endParaRPr lang="en-US" altLang="en-US" sz="1600" dirty="0">
              <a:latin typeface="Verdana" pitchFamily="34" charset="0"/>
            </a:endParaRPr>
          </a:p>
        </p:txBody>
      </p:sp>
      <p:sp>
        <p:nvSpPr>
          <p:cNvPr id="9" name="Rectangle 8"/>
          <p:cNvSpPr/>
          <p:nvPr/>
        </p:nvSpPr>
        <p:spPr>
          <a:xfrm>
            <a:off x="3429000" y="1216351"/>
            <a:ext cx="5334000" cy="502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429000" y="2063809"/>
            <a:ext cx="5334000" cy="0"/>
          </a:xfrm>
          <a:prstGeom prst="line">
            <a:avLst/>
          </a:prstGeom>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3429000" y="3773001"/>
            <a:ext cx="5334000" cy="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429000" y="4648200"/>
            <a:ext cx="5334000" cy="0"/>
          </a:xfrm>
          <a:prstGeom prst="line">
            <a:avLst/>
          </a:prstGeom>
          <a:ln/>
        </p:spPr>
        <p:style>
          <a:lnRef idx="2">
            <a:schemeClr val="dk1"/>
          </a:lnRef>
          <a:fillRef idx="0">
            <a:schemeClr val="dk1"/>
          </a:fillRef>
          <a:effectRef idx="1">
            <a:schemeClr val="dk1"/>
          </a:effectRef>
          <a:fontRef idx="minor">
            <a:schemeClr val="tx1"/>
          </a:fontRef>
        </p:style>
      </p:cxnSp>
      <p:pic>
        <p:nvPicPr>
          <p:cNvPr id="3074" name="Picture 2" descr="http://wordsofwar.files.wordpress.com/2010/12/slipping.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981200"/>
            <a:ext cx="2890408" cy="302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13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15</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110,000 + </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28737769"/>
              </p:ext>
            </p:extLst>
          </p:nvPr>
        </p:nvGraphicFramePr>
        <p:xfrm>
          <a:off x="381000" y="1447800"/>
          <a:ext cx="4191000" cy="2505959"/>
        </p:xfrm>
        <a:graphic>
          <a:graphicData uri="http://schemas.openxmlformats.org/presentationml/2006/ole">
            <mc:AlternateContent xmlns:mc="http://schemas.openxmlformats.org/markup-compatibility/2006">
              <mc:Choice xmlns:v="urn:schemas-microsoft-com:vml" Requires="v">
                <p:oleObj spid="_x0000_s1052" name="Photo Editor Photo" r:id="rId4" imgW="3333333" imgH="2505425" progId="MSPhotoEd.3">
                  <p:embed/>
                </p:oleObj>
              </mc:Choice>
              <mc:Fallback>
                <p:oleObj name="Photo Editor Photo" r:id="rId4" imgW="3333333" imgH="2505425"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447800"/>
                        <a:ext cx="4191000" cy="2505959"/>
                      </a:xfrm>
                      <a:prstGeom prst="rect">
                        <a:avLst/>
                      </a:prstGeom>
                      <a:noFill/>
                      <a:ln>
                        <a:noFill/>
                      </a:ln>
                      <a:extLst/>
                    </p:spPr>
                  </p:pic>
                </p:oleObj>
              </mc:Fallback>
            </mc:AlternateContent>
          </a:graphicData>
        </a:graphic>
      </p:graphicFrame>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800" y="3276600"/>
            <a:ext cx="3883630" cy="2579426"/>
          </a:xfrm>
          <a:prstGeom prst="rect">
            <a:avLst/>
          </a:prstGeom>
        </p:spPr>
      </p:pic>
    </p:spTree>
    <p:extLst>
      <p:ext uri="{BB962C8B-B14F-4D97-AF65-F5344CB8AC3E}">
        <p14:creationId xmlns:p14="http://schemas.microsoft.com/office/powerpoint/2010/main" val="1383439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16</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Types of Injuries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Chart 6"/>
          <p:cNvGraphicFramePr/>
          <p:nvPr>
            <p:extLst>
              <p:ext uri="{D42A27DB-BD31-4B8C-83A1-F6EECF244321}">
                <p14:modId xmlns:p14="http://schemas.microsoft.com/office/powerpoint/2010/main" val="4180863703"/>
              </p:ext>
            </p:extLst>
          </p:nvPr>
        </p:nvGraphicFramePr>
        <p:xfrm>
          <a:off x="0" y="1397000"/>
          <a:ext cx="8991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276071" y="4434015"/>
            <a:ext cx="1905000" cy="276999"/>
          </a:xfrm>
          <a:prstGeom prst="rect">
            <a:avLst/>
          </a:prstGeom>
        </p:spPr>
        <p:txBody>
          <a:bodyPr wrap="square">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39.1</a:t>
            </a:r>
            <a:r>
              <a:rPr lang="en-US" sz="1200" b="1" dirty="0">
                <a:latin typeface="Verdana" panose="020B0604030504040204" pitchFamily="34" charset="0"/>
                <a:ea typeface="Verdana" panose="020B0604030504040204" pitchFamily="34" charset="0"/>
                <a:cs typeface="Verdana" panose="020B0604030504040204" pitchFamily="34" charset="0"/>
              </a:rPr>
              <a:t>% (69.418) </a:t>
            </a:r>
          </a:p>
        </p:txBody>
      </p:sp>
      <p:sp>
        <p:nvSpPr>
          <p:cNvPr id="9" name="Rectangle 8"/>
          <p:cNvSpPr/>
          <p:nvPr/>
        </p:nvSpPr>
        <p:spPr>
          <a:xfrm>
            <a:off x="5222839" y="4310443"/>
            <a:ext cx="1584088"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16.3% (28,910)</a:t>
            </a:r>
          </a:p>
        </p:txBody>
      </p:sp>
      <p:sp>
        <p:nvSpPr>
          <p:cNvPr id="10" name="Rectangle 9"/>
          <p:cNvSpPr/>
          <p:nvPr/>
        </p:nvSpPr>
        <p:spPr>
          <a:xfrm>
            <a:off x="5410200" y="3847710"/>
            <a:ext cx="1676400" cy="369332"/>
          </a:xfrm>
          <a:prstGeom prst="rect">
            <a:avLst/>
          </a:prstGeom>
        </p:spPr>
        <p:txBody>
          <a:bodyPr wrap="square">
            <a:spAutoFit/>
          </a:bodyPr>
          <a:lstStyle/>
          <a:p>
            <a:endParaRPr lang="en-US" sz="6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17.8</a:t>
            </a:r>
            <a:r>
              <a:rPr lang="en-US" sz="1200" b="1" dirty="0">
                <a:latin typeface="Verdana" panose="020B0604030504040204" pitchFamily="34" charset="0"/>
                <a:ea typeface="Verdana" panose="020B0604030504040204" pitchFamily="34" charset="0"/>
                <a:cs typeface="Verdana" panose="020B0604030504040204" pitchFamily="34" charset="0"/>
              </a:rPr>
              <a:t>% (31,552) </a:t>
            </a:r>
          </a:p>
        </p:txBody>
      </p:sp>
      <p:sp>
        <p:nvSpPr>
          <p:cNvPr id="11" name="Rectangle 10"/>
          <p:cNvSpPr/>
          <p:nvPr/>
        </p:nvSpPr>
        <p:spPr>
          <a:xfrm>
            <a:off x="5105400" y="3547923"/>
            <a:ext cx="1600200" cy="276999"/>
          </a:xfrm>
          <a:prstGeom prst="rect">
            <a:avLst/>
          </a:prstGeom>
        </p:spPr>
        <p:txBody>
          <a:bodyPr wrap="square">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15.6</a:t>
            </a:r>
            <a:r>
              <a:rPr lang="en-US" sz="1200" b="1" dirty="0">
                <a:latin typeface="Verdana" panose="020B0604030504040204" pitchFamily="34" charset="0"/>
                <a:ea typeface="Verdana" panose="020B0604030504040204" pitchFamily="34" charset="0"/>
                <a:cs typeface="Verdana" panose="020B0604030504040204" pitchFamily="34" charset="0"/>
              </a:rPr>
              <a:t>% (27,623) </a:t>
            </a:r>
          </a:p>
        </p:txBody>
      </p:sp>
      <p:sp>
        <p:nvSpPr>
          <p:cNvPr id="12" name="Rectangle 11"/>
          <p:cNvSpPr/>
          <p:nvPr/>
        </p:nvSpPr>
        <p:spPr>
          <a:xfrm>
            <a:off x="3429000" y="3175961"/>
            <a:ext cx="4572000" cy="307777"/>
          </a:xfrm>
          <a:prstGeom prst="rect">
            <a:avLst/>
          </a:prstGeom>
        </p:spPr>
        <p:txBody>
          <a:bodyPr>
            <a:spAutoFit/>
          </a:bodyPr>
          <a:lstStyle/>
          <a:p>
            <a:endParaRPr lang="en-US" sz="2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4.1</a:t>
            </a:r>
            <a:r>
              <a:rPr lang="en-US" sz="1200" b="1" dirty="0">
                <a:latin typeface="Verdana" panose="020B0604030504040204" pitchFamily="34" charset="0"/>
                <a:ea typeface="Verdana" panose="020B0604030504040204" pitchFamily="34" charset="0"/>
                <a:cs typeface="Verdana" panose="020B0604030504040204" pitchFamily="34" charset="0"/>
              </a:rPr>
              <a:t>% (7,357) </a:t>
            </a:r>
          </a:p>
        </p:txBody>
      </p:sp>
      <p:sp>
        <p:nvSpPr>
          <p:cNvPr id="13" name="Rectangle 12"/>
          <p:cNvSpPr/>
          <p:nvPr/>
        </p:nvSpPr>
        <p:spPr>
          <a:xfrm>
            <a:off x="3200400" y="2729268"/>
            <a:ext cx="4572000" cy="338554"/>
          </a:xfrm>
          <a:prstGeom prst="rect">
            <a:avLst/>
          </a:prstGeom>
        </p:spPr>
        <p:txBody>
          <a:bodyPr>
            <a:spAutoFit/>
          </a:bodyPr>
          <a:lstStyle/>
          <a:p>
            <a:endParaRPr lang="en-US" sz="4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2.8</a:t>
            </a:r>
            <a:r>
              <a:rPr lang="en-US" sz="1200" b="1" dirty="0">
                <a:latin typeface="Verdana" panose="020B0604030504040204" pitchFamily="34" charset="0"/>
                <a:ea typeface="Verdana" panose="020B0604030504040204" pitchFamily="34" charset="0"/>
                <a:cs typeface="Verdana" panose="020B0604030504040204" pitchFamily="34" charset="0"/>
              </a:rPr>
              <a:t>% (4,933</a:t>
            </a:r>
            <a:r>
              <a:rPr lang="en-US" sz="1200" b="1" dirty="0" smtClean="0">
                <a:latin typeface="Verdana" panose="020B0604030504040204" pitchFamily="34" charset="0"/>
                <a:ea typeface="Verdana" panose="020B0604030504040204" pitchFamily="34" charset="0"/>
                <a:cs typeface="Verdana" panose="020B0604030504040204" pitchFamily="34" charset="0"/>
              </a:rPr>
              <a:t>)</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3048000" y="2452269"/>
            <a:ext cx="4572000" cy="276999"/>
          </a:xfrm>
          <a:prstGeom prst="rect">
            <a:avLst/>
          </a:prstGeom>
        </p:spPr>
        <p:txBody>
          <a:bodyPr>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2.0</a:t>
            </a:r>
            <a:r>
              <a:rPr lang="en-US" sz="1200" b="1" dirty="0">
                <a:latin typeface="Verdana" panose="020B0604030504040204" pitchFamily="34" charset="0"/>
                <a:ea typeface="Verdana" panose="020B0604030504040204" pitchFamily="34" charset="0"/>
                <a:cs typeface="Verdana" panose="020B0604030504040204" pitchFamily="34" charset="0"/>
              </a:rPr>
              <a:t>% (3,536) </a:t>
            </a:r>
          </a:p>
        </p:txBody>
      </p:sp>
      <p:sp>
        <p:nvSpPr>
          <p:cNvPr id="15" name="Rectangle 14"/>
          <p:cNvSpPr/>
          <p:nvPr/>
        </p:nvSpPr>
        <p:spPr>
          <a:xfrm>
            <a:off x="3019168" y="2057400"/>
            <a:ext cx="4572000" cy="276999"/>
          </a:xfrm>
          <a:prstGeom prst="rect">
            <a:avLst/>
          </a:prstGeom>
        </p:spPr>
        <p:txBody>
          <a:bodyPr>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2.0</a:t>
            </a:r>
            <a:r>
              <a:rPr lang="en-US" sz="1200" b="1" dirty="0">
                <a:latin typeface="Verdana" panose="020B0604030504040204" pitchFamily="34" charset="0"/>
                <a:ea typeface="Verdana" panose="020B0604030504040204" pitchFamily="34" charset="0"/>
                <a:cs typeface="Verdana" panose="020B0604030504040204" pitchFamily="34" charset="0"/>
              </a:rPr>
              <a:t>% (3,500) </a:t>
            </a:r>
          </a:p>
        </p:txBody>
      </p:sp>
      <p:sp>
        <p:nvSpPr>
          <p:cNvPr id="16" name="Rectangle 15"/>
          <p:cNvSpPr/>
          <p:nvPr/>
        </p:nvSpPr>
        <p:spPr>
          <a:xfrm>
            <a:off x="2936839" y="1676400"/>
            <a:ext cx="4572000" cy="276999"/>
          </a:xfrm>
          <a:prstGeom prst="rect">
            <a:avLst/>
          </a:prstGeom>
        </p:spPr>
        <p:txBody>
          <a:bodyPr>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0.3</a:t>
            </a:r>
            <a:r>
              <a:rPr lang="en-US" sz="1200" b="1" dirty="0">
                <a:latin typeface="Verdana" panose="020B0604030504040204" pitchFamily="34" charset="0"/>
                <a:ea typeface="Verdana" panose="020B0604030504040204" pitchFamily="34" charset="0"/>
                <a:cs typeface="Verdana" panose="020B0604030504040204" pitchFamily="34" charset="0"/>
              </a:rPr>
              <a:t>% (486) </a:t>
            </a:r>
          </a:p>
        </p:txBody>
      </p:sp>
    </p:spTree>
    <p:extLst>
      <p:ext uri="{BB962C8B-B14F-4D97-AF65-F5344CB8AC3E}">
        <p14:creationId xmlns:p14="http://schemas.microsoft.com/office/powerpoint/2010/main" val="2514400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17</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Cause of Injury</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Chart 5"/>
          <p:cNvGraphicFramePr/>
          <p:nvPr>
            <p:extLst>
              <p:ext uri="{D42A27DB-BD31-4B8C-83A1-F6EECF244321}">
                <p14:modId xmlns:p14="http://schemas.microsoft.com/office/powerpoint/2010/main" val="2272644705"/>
              </p:ext>
            </p:extLst>
          </p:nvPr>
        </p:nvGraphicFramePr>
        <p:xfrm>
          <a:off x="152400" y="1143000"/>
          <a:ext cx="8305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391400" y="5476419"/>
            <a:ext cx="1584088"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26.3% (46,703)</a:t>
            </a:r>
          </a:p>
        </p:txBody>
      </p:sp>
      <p:sp>
        <p:nvSpPr>
          <p:cNvPr id="8" name="Rectangle 7"/>
          <p:cNvSpPr/>
          <p:nvPr/>
        </p:nvSpPr>
        <p:spPr>
          <a:xfrm>
            <a:off x="6100869" y="4974463"/>
            <a:ext cx="1636987" cy="369332"/>
          </a:xfrm>
          <a:prstGeom prst="rect">
            <a:avLst/>
          </a:prstGeom>
        </p:spPr>
        <p:txBody>
          <a:bodyPr wrap="none">
            <a:spAutoFit/>
          </a:bodyPr>
          <a:lstStyle/>
          <a:p>
            <a:endParaRPr lang="en-US" sz="6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18.9% (</a:t>
            </a:r>
            <a:r>
              <a:rPr lang="en-US" sz="1200" b="1" dirty="0">
                <a:latin typeface="Verdana" panose="020B0604030504040204" pitchFamily="34" charset="0"/>
                <a:ea typeface="Verdana" panose="020B0604030504040204" pitchFamily="34" charset="0"/>
                <a:cs typeface="Verdana" panose="020B0604030504040204" pitchFamily="34" charset="0"/>
              </a:rPr>
              <a:t>33,520) </a:t>
            </a:r>
          </a:p>
        </p:txBody>
      </p:sp>
      <p:sp>
        <p:nvSpPr>
          <p:cNvPr id="9" name="Rectangle 8"/>
          <p:cNvSpPr/>
          <p:nvPr/>
        </p:nvSpPr>
        <p:spPr>
          <a:xfrm>
            <a:off x="4876800" y="4648200"/>
            <a:ext cx="1636987"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12.4</a:t>
            </a:r>
            <a:r>
              <a:rPr lang="en-US" sz="1200" b="1" dirty="0" smtClean="0">
                <a:latin typeface="Verdana" panose="020B0604030504040204" pitchFamily="34" charset="0"/>
                <a:ea typeface="Verdana" panose="020B0604030504040204" pitchFamily="34" charset="0"/>
                <a:cs typeface="Verdana" panose="020B0604030504040204" pitchFamily="34" charset="0"/>
              </a:rPr>
              <a:t>% (</a:t>
            </a:r>
            <a:r>
              <a:rPr lang="en-US" sz="1200" b="1" dirty="0">
                <a:latin typeface="Verdana" panose="020B0604030504040204" pitchFamily="34" charset="0"/>
                <a:ea typeface="Verdana" panose="020B0604030504040204" pitchFamily="34" charset="0"/>
                <a:cs typeface="Verdana" panose="020B0604030504040204" pitchFamily="34" charset="0"/>
              </a:rPr>
              <a:t>22,073) </a:t>
            </a:r>
          </a:p>
        </p:txBody>
      </p:sp>
      <p:sp>
        <p:nvSpPr>
          <p:cNvPr id="10" name="Rectangle 9"/>
          <p:cNvSpPr/>
          <p:nvPr/>
        </p:nvSpPr>
        <p:spPr>
          <a:xfrm>
            <a:off x="4343400" y="4119073"/>
            <a:ext cx="1516762" cy="400110"/>
          </a:xfrm>
          <a:prstGeom prst="rect">
            <a:avLst/>
          </a:prstGeom>
        </p:spPr>
        <p:txBody>
          <a:bodyPr wrap="none">
            <a:spAutoFit/>
          </a:bodyPr>
          <a:lstStyle/>
          <a:p>
            <a:endParaRPr lang="en-US" sz="8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9.5</a:t>
            </a:r>
            <a:r>
              <a:rPr lang="en-US" sz="1200" b="1" dirty="0">
                <a:latin typeface="Verdana" panose="020B0604030504040204" pitchFamily="34" charset="0"/>
                <a:ea typeface="Verdana" panose="020B0604030504040204" pitchFamily="34" charset="0"/>
                <a:cs typeface="Verdana" panose="020B0604030504040204" pitchFamily="34" charset="0"/>
              </a:rPr>
              <a:t>% (16,819</a:t>
            </a:r>
            <a:r>
              <a:rPr lang="en-US" sz="1100" b="1" dirty="0">
                <a:latin typeface="Verdana" panose="020B0604030504040204" pitchFamily="34" charset="0"/>
                <a:ea typeface="Verdana" panose="020B0604030504040204" pitchFamily="34" charset="0"/>
                <a:cs typeface="Verdana" panose="020B0604030504040204" pitchFamily="34" charset="0"/>
              </a:rPr>
              <a:t>) </a:t>
            </a:r>
          </a:p>
        </p:txBody>
      </p:sp>
      <p:sp>
        <p:nvSpPr>
          <p:cNvPr id="11" name="Rectangle 10"/>
          <p:cNvSpPr/>
          <p:nvPr/>
        </p:nvSpPr>
        <p:spPr>
          <a:xfrm>
            <a:off x="4572000" y="3842072"/>
            <a:ext cx="1636987"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10.9% (19,261) </a:t>
            </a:r>
          </a:p>
        </p:txBody>
      </p:sp>
      <p:sp>
        <p:nvSpPr>
          <p:cNvPr id="12" name="Rectangle 11"/>
          <p:cNvSpPr/>
          <p:nvPr/>
        </p:nvSpPr>
        <p:spPr>
          <a:xfrm>
            <a:off x="3579409" y="3429000"/>
            <a:ext cx="1527982"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5.8% (10,218) </a:t>
            </a:r>
          </a:p>
        </p:txBody>
      </p:sp>
      <p:sp>
        <p:nvSpPr>
          <p:cNvPr id="13" name="Rectangle 12"/>
          <p:cNvSpPr/>
          <p:nvPr/>
        </p:nvSpPr>
        <p:spPr>
          <a:xfrm>
            <a:off x="3048000" y="2997327"/>
            <a:ext cx="1418978"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2.8% (4,973) </a:t>
            </a:r>
          </a:p>
        </p:txBody>
      </p:sp>
      <p:sp>
        <p:nvSpPr>
          <p:cNvPr id="14" name="Rectangle 13"/>
          <p:cNvSpPr/>
          <p:nvPr/>
        </p:nvSpPr>
        <p:spPr>
          <a:xfrm>
            <a:off x="3276600" y="2590800"/>
            <a:ext cx="1418978"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4.1% (7,324) </a:t>
            </a:r>
          </a:p>
        </p:txBody>
      </p:sp>
      <p:sp>
        <p:nvSpPr>
          <p:cNvPr id="15" name="Rectangle 14"/>
          <p:cNvSpPr/>
          <p:nvPr/>
        </p:nvSpPr>
        <p:spPr>
          <a:xfrm>
            <a:off x="3070789" y="2133600"/>
            <a:ext cx="1418978" cy="307777"/>
          </a:xfrm>
          <a:prstGeom prst="rect">
            <a:avLst/>
          </a:prstGeom>
        </p:spPr>
        <p:txBody>
          <a:bodyPr wrap="none">
            <a:spAutoFit/>
          </a:bodyPr>
          <a:lstStyle/>
          <a:p>
            <a:endParaRPr lang="en-US" sz="2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3.0</a:t>
            </a:r>
            <a:r>
              <a:rPr lang="en-US" sz="1200" b="1" dirty="0">
                <a:latin typeface="Verdana" panose="020B0604030504040204" pitchFamily="34" charset="0"/>
                <a:ea typeface="Verdana" panose="020B0604030504040204" pitchFamily="34" charset="0"/>
                <a:cs typeface="Verdana" panose="020B0604030504040204" pitchFamily="34" charset="0"/>
              </a:rPr>
              <a:t>% (5,305) </a:t>
            </a:r>
          </a:p>
        </p:txBody>
      </p:sp>
      <p:sp>
        <p:nvSpPr>
          <p:cNvPr id="16" name="Rectangle 15"/>
          <p:cNvSpPr/>
          <p:nvPr/>
        </p:nvSpPr>
        <p:spPr>
          <a:xfrm>
            <a:off x="3290843" y="1752600"/>
            <a:ext cx="1418978" cy="276999"/>
          </a:xfrm>
          <a:prstGeom prst="rect">
            <a:avLst/>
          </a:prstGeom>
        </p:spPr>
        <p:txBody>
          <a:bodyPr wrap="none">
            <a:spAutoFit/>
          </a:bodyPr>
          <a:lstStyle/>
          <a:p>
            <a:r>
              <a:rPr lang="en-US" sz="1200" b="1" dirty="0">
                <a:latin typeface="Verdana" panose="020B0604030504040204" pitchFamily="34" charset="0"/>
                <a:ea typeface="Verdana" panose="020B0604030504040204" pitchFamily="34" charset="0"/>
                <a:cs typeface="Verdana" panose="020B0604030504040204" pitchFamily="34" charset="0"/>
              </a:rPr>
              <a:t>4.1% (7,249) </a:t>
            </a:r>
          </a:p>
        </p:txBody>
      </p:sp>
      <p:sp>
        <p:nvSpPr>
          <p:cNvPr id="17" name="Rectangle 16"/>
          <p:cNvSpPr/>
          <p:nvPr/>
        </p:nvSpPr>
        <p:spPr>
          <a:xfrm>
            <a:off x="2924422" y="1295400"/>
            <a:ext cx="1418978" cy="338554"/>
          </a:xfrm>
          <a:prstGeom prst="rect">
            <a:avLst/>
          </a:prstGeom>
        </p:spPr>
        <p:txBody>
          <a:bodyPr wrap="none">
            <a:spAutoFit/>
          </a:bodyPr>
          <a:lstStyle/>
          <a:p>
            <a:endParaRPr lang="en-US" sz="400" b="1" dirty="0" smtClean="0">
              <a:latin typeface="Verdana" panose="020B0604030504040204" pitchFamily="34" charset="0"/>
              <a:ea typeface="Verdana" panose="020B0604030504040204" pitchFamily="34" charset="0"/>
              <a:cs typeface="Verdana" panose="020B0604030504040204" pitchFamily="34" charset="0"/>
            </a:endParaRPr>
          </a:p>
          <a:p>
            <a:r>
              <a:rPr lang="en-US" sz="1200" b="1" dirty="0" smtClean="0">
                <a:latin typeface="Verdana" panose="020B0604030504040204" pitchFamily="34" charset="0"/>
                <a:ea typeface="Verdana" panose="020B0604030504040204" pitchFamily="34" charset="0"/>
                <a:cs typeface="Verdana" panose="020B0604030504040204" pitchFamily="34" charset="0"/>
              </a:rPr>
              <a:t>2.1</a:t>
            </a:r>
            <a:r>
              <a:rPr lang="en-US" sz="1200" b="1" dirty="0">
                <a:latin typeface="Verdana" panose="020B0604030504040204" pitchFamily="34" charset="0"/>
                <a:ea typeface="Verdana" panose="020B0604030504040204" pitchFamily="34" charset="0"/>
                <a:cs typeface="Verdana" panose="020B0604030504040204" pitchFamily="34" charset="0"/>
              </a:rPr>
              <a:t>% (3,636) </a:t>
            </a:r>
          </a:p>
        </p:txBody>
      </p:sp>
    </p:spTree>
    <p:extLst>
      <p:ext uri="{BB962C8B-B14F-4D97-AF65-F5344CB8AC3E}">
        <p14:creationId xmlns:p14="http://schemas.microsoft.com/office/powerpoint/2010/main" val="718899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18</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533400" y="381000"/>
            <a:ext cx="5257800" cy="457200"/>
          </a:xfrm>
        </p:spPr>
        <p:txBody>
          <a:bodyPr>
            <a:noAutofit/>
          </a:bodyPr>
          <a:lstStyle/>
          <a:p>
            <a:r>
              <a:rPr 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Iceberg of Workplace Injury Costs</a:t>
            </a:r>
            <a:endPar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1" name="Picture 3" descr="http://www.safetyprofits.com/v0.1/Images/Tip-of-the-Iceberg_v3.jpg"/>
          <p:cNvPicPr>
            <a:picLocks noChangeAspect="1" noChangeArrowheads="1"/>
          </p:cNvPicPr>
          <p:nvPr/>
        </p:nvPicPr>
        <p:blipFill rotWithShape="1">
          <a:blip r:embed="rId3">
            <a:extLst>
              <a:ext uri="{28A0092B-C50C-407E-A947-70E740481C1C}">
                <a14:useLocalDpi xmlns:a14="http://schemas.microsoft.com/office/drawing/2010/main"/>
              </a:ext>
            </a:extLst>
          </a:blip>
          <a:srcRect t="6213" b="3502"/>
          <a:stretch/>
        </p:blipFill>
        <p:spPr bwMode="auto">
          <a:xfrm>
            <a:off x="679383" y="1148728"/>
            <a:ext cx="7894505" cy="4859708"/>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457198" y="6055212"/>
            <a:ext cx="82295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eaLnBrk="1" hangingPunct="1">
              <a:spcBef>
                <a:spcPct val="50000"/>
              </a:spcBef>
            </a:pPr>
            <a:r>
              <a:rPr lang="en-US" altLang="en-US" sz="1200" dirty="0">
                <a:latin typeface="Verdana" panose="020B0604030504040204" pitchFamily="34" charset="0"/>
                <a:ea typeface="Verdana" panose="020B0604030504040204" pitchFamily="34" charset="0"/>
                <a:cs typeface="Verdana" panose="020B0604030504040204" pitchFamily="34" charset="0"/>
              </a:rPr>
              <a:t>Like an iceberg, the hidden costs of accidents are not visible on the surface but are there just the same.</a:t>
            </a:r>
          </a:p>
        </p:txBody>
      </p:sp>
      <p:sp>
        <p:nvSpPr>
          <p:cNvPr id="7" name="TextBox 6"/>
          <p:cNvSpPr txBox="1"/>
          <p:nvPr/>
        </p:nvSpPr>
        <p:spPr>
          <a:xfrm>
            <a:off x="6248400" y="1143000"/>
            <a:ext cx="1459054" cy="369332"/>
          </a:xfrm>
          <a:prstGeom prst="rect">
            <a:avLst/>
          </a:prstGeom>
          <a:noFill/>
        </p:spPr>
        <p:txBody>
          <a:bodyPr wrap="non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(Insured)</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6477000" y="2438400"/>
            <a:ext cx="1763624" cy="369332"/>
          </a:xfrm>
          <a:prstGeom prst="rect">
            <a:avLst/>
          </a:prstGeom>
          <a:noFill/>
        </p:spPr>
        <p:txBody>
          <a:bodyPr wrap="none" rtlCol="0">
            <a:spAutoFit/>
          </a:bodyPr>
          <a:lstStyle/>
          <a:p>
            <a:r>
              <a:rPr lang="en-US" b="1" dirty="0" smtClean="0">
                <a:latin typeface="Verdana" panose="020B0604030504040204" pitchFamily="34" charset="0"/>
                <a:ea typeface="Verdana" panose="020B0604030504040204" pitchFamily="34" charset="0"/>
                <a:cs typeface="Verdana" panose="020B0604030504040204" pitchFamily="34" charset="0"/>
              </a:rPr>
              <a:t>(Uninsured)</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997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19</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Indirect Costs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txBox="1">
            <a:spLocks noChangeArrowheads="1"/>
          </p:cNvSpPr>
          <p:nvPr/>
        </p:nvSpPr>
        <p:spPr>
          <a:xfrm>
            <a:off x="457200" y="1295400"/>
            <a:ext cx="80772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b="1" dirty="0" smtClean="0">
                <a:latin typeface="Verdana" panose="020B0604030504040204" pitchFamily="34" charset="0"/>
                <a:ea typeface="Verdana" panose="020B0604030504040204" pitchFamily="34" charset="0"/>
                <a:cs typeface="Verdana" panose="020B0604030504040204" pitchFamily="34" charset="0"/>
              </a:rPr>
              <a:t>Covering the Indirect Costs</a:t>
            </a:r>
            <a:endParaRPr lang="en-US" alt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txBox="1">
            <a:spLocks noChangeArrowheads="1"/>
          </p:cNvSpPr>
          <p:nvPr/>
        </p:nvSpPr>
        <p:spPr>
          <a:xfrm>
            <a:off x="683419" y="5029200"/>
            <a:ext cx="7777162" cy="1031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Calculating the additional required sales revenue</a:t>
            </a: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buFontTx/>
              <a:buNone/>
            </a:pPr>
            <a:endParaRPr lang="en-US" altLang="en-US" dirty="0"/>
          </a:p>
        </p:txBody>
      </p:sp>
      <p:sp>
        <p:nvSpPr>
          <p:cNvPr id="8" name="AutoShape 2" descr="https://sp.yimg.com/xj/th?id=OIP.M9101d5dc8f9996973fa582d21e429cb9H0&amp;pid=15.1&amp;P=0&amp;w=184&amp;h=162"/>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www.prsystemsltd.com/resources/Sam4s_ER-380M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2286000"/>
            <a:ext cx="3003534" cy="262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896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00200"/>
            <a:ext cx="8153400" cy="4267200"/>
          </a:xfrm>
        </p:spPr>
        <p:txBody>
          <a:bodyPr/>
          <a:lstStyle/>
          <a:p>
            <a:pPr marL="342900" lvl="0" indent="-342900" fontAlgn="base">
              <a:lnSpc>
                <a:spcPct val="90000"/>
              </a:lnSpc>
              <a:spcAft>
                <a:spcPct val="0"/>
              </a:spcAft>
            </a:pPr>
            <a:r>
              <a:rPr lang="en-US" altLang="en-US" sz="2800" b="1" kern="0" dirty="0">
                <a:solidFill>
                  <a:srgbClr val="000000"/>
                </a:solidFill>
                <a:ea typeface="Verdana" panose="020B0604030504040204" pitchFamily="34" charset="0"/>
                <a:cs typeface="Verdana" panose="020B0604030504040204" pitchFamily="34" charset="0"/>
              </a:rPr>
              <a:t>Why is safety important to you?</a:t>
            </a:r>
          </a:p>
          <a:p>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Safety</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9938" name="Picture 2" descr="http://www.privatelabelinsider.com/wp-content/uploads/2012/08/question-mar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2438400"/>
            <a:ext cx="2679700" cy="294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29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20</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A-Z Inc. Income Statement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152400" y="1219200"/>
            <a:ext cx="8839200" cy="5181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Tx/>
              <a:buNone/>
            </a:pPr>
            <a:r>
              <a:rPr lang="en-US" altLang="en-US" sz="1400" dirty="0" smtClean="0"/>
              <a:t>		</a:t>
            </a:r>
            <a:r>
              <a:rPr lang="en-US" altLang="en-US" sz="1600" dirty="0" smtClean="0"/>
              <a:t>			</a:t>
            </a:r>
          </a:p>
          <a:p>
            <a:pPr>
              <a:lnSpc>
                <a:spcPct val="80000"/>
              </a:lnSpc>
              <a:buFontTx/>
              <a:buNone/>
            </a:pPr>
            <a:r>
              <a:rPr lang="en-US" altLang="en-US" sz="2000" b="1" dirty="0" smtClean="0">
                <a:latin typeface="Verdana" panose="020B0604030504040204" pitchFamily="34" charset="0"/>
                <a:ea typeface="Verdana" panose="020B0604030504040204" pitchFamily="34" charset="0"/>
                <a:cs typeface="Verdana" panose="020B0604030504040204" pitchFamily="34" charset="0"/>
              </a:rPr>
              <a:t>   Gross Revenues (GR)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$1,000,000.00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*Cost of Goods Sold</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u="sng" dirty="0" smtClean="0">
                <a:latin typeface="Verdana" panose="020B0604030504040204" pitchFamily="34" charset="0"/>
                <a:ea typeface="Verdana" panose="020B0604030504040204" pitchFamily="34" charset="0"/>
                <a:cs typeface="Verdana" panose="020B0604030504040204" pitchFamily="34" charset="0"/>
              </a:rPr>
              <a:t>($400,000.00)</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$600,000.00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Gross Profit (GP)</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2000" b="1" dirty="0" smtClean="0">
                <a:latin typeface="Verdana" panose="020B0604030504040204" pitchFamily="34" charset="0"/>
                <a:ea typeface="Verdana" panose="020B0604030504040204" pitchFamily="34" charset="0"/>
                <a:cs typeface="Verdana" panose="020B0604030504040204" pitchFamily="34" charset="0"/>
              </a:rPr>
              <a:t>   Less Operating Expenses</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*Depreciation</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($150,000.00)				</a:t>
            </a:r>
          </a:p>
          <a:p>
            <a:pPr>
              <a:lnSpc>
                <a:spcPct val="80000"/>
              </a:lnSpc>
              <a:buFontTx/>
              <a:buNone/>
            </a:pPr>
            <a:r>
              <a:rPr lang="en-US" altLang="en-US" sz="1600" b="1" dirty="0" smtClean="0">
                <a:latin typeface="Verdana" panose="020B0604030504040204" pitchFamily="34" charset="0"/>
                <a:ea typeface="Verdana" panose="020B0604030504040204" pitchFamily="34" charset="0"/>
                <a:cs typeface="Verdana" panose="020B0604030504040204" pitchFamily="34" charset="0"/>
              </a:rPr>
              <a:t>	*SG&amp;A (Selling, 					</a:t>
            </a:r>
          </a:p>
          <a:p>
            <a:pPr>
              <a:lnSpc>
                <a:spcPct val="80000"/>
              </a:lnSpc>
              <a:buFontTx/>
              <a:buNone/>
            </a:pPr>
            <a:r>
              <a:rPr lang="en-US" altLang="en-US" sz="1600" b="1" dirty="0" smtClean="0">
                <a:latin typeface="Verdana" panose="020B0604030504040204" pitchFamily="34" charset="0"/>
                <a:ea typeface="Verdana" panose="020B0604030504040204" pitchFamily="34" charset="0"/>
                <a:cs typeface="Verdana" panose="020B0604030504040204" pitchFamily="34" charset="0"/>
              </a:rPr>
              <a:t>	  General, and</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Administrative </a:t>
            </a:r>
            <a:r>
              <a:rPr lang="en-US" altLang="en-US" sz="1600" b="1" dirty="0" err="1" smtClean="0">
                <a:latin typeface="Verdana" panose="020B0604030504040204" pitchFamily="34" charset="0"/>
                <a:ea typeface="Verdana" panose="020B0604030504040204" pitchFamily="34" charset="0"/>
                <a:cs typeface="Verdana" panose="020B0604030504040204" pitchFamily="34" charset="0"/>
              </a:rPr>
              <a:t>Exp</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u="sng" dirty="0" smtClean="0">
                <a:latin typeface="Verdana" panose="020B0604030504040204" pitchFamily="34" charset="0"/>
                <a:ea typeface="Verdana" panose="020B0604030504040204" pitchFamily="34" charset="0"/>
                <a:cs typeface="Verdana" panose="020B0604030504040204" pitchFamily="34" charset="0"/>
              </a:rPr>
              <a:t>($200,000.00)</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$250,000.00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Operating Income</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2000" b="1" dirty="0" smtClean="0">
                <a:latin typeface="Verdana" panose="020B0604030504040204" pitchFamily="34" charset="0"/>
                <a:ea typeface="Verdana" panose="020B0604030504040204" pitchFamily="34" charset="0"/>
                <a:cs typeface="Verdana" panose="020B0604030504040204" pitchFamily="34" charset="0"/>
              </a:rPr>
              <a:t>   Less Interest Expense</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b="1" dirty="0" smtClean="0">
                <a:latin typeface="Verdana" panose="020B0604030504040204" pitchFamily="34" charset="0"/>
                <a:ea typeface="Verdana" panose="020B0604030504040204" pitchFamily="34" charset="0"/>
                <a:cs typeface="Verdana" panose="020B0604030504040204" pitchFamily="34" charset="0"/>
              </a:rPr>
              <a:t>	Loans, equipment, 					</a:t>
            </a:r>
          </a:p>
          <a:p>
            <a:pPr>
              <a:lnSpc>
                <a:spcPct val="80000"/>
              </a:lnSpc>
              <a:buFontTx/>
              <a:buNone/>
            </a:pPr>
            <a:r>
              <a:rPr lang="en-US" altLang="en-US" sz="1600" b="1" dirty="0" smtClean="0">
                <a:latin typeface="Verdana" panose="020B0604030504040204" pitchFamily="34" charset="0"/>
                <a:ea typeface="Verdana" panose="020B0604030504040204" pitchFamily="34" charset="0"/>
                <a:cs typeface="Verdana" panose="020B0604030504040204" pitchFamily="34" charset="0"/>
              </a:rPr>
              <a:t>	   Mortgage, etc.</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u="sng" dirty="0" smtClean="0">
                <a:latin typeface="Verdana" panose="020B0604030504040204" pitchFamily="34" charset="0"/>
                <a:ea typeface="Verdana" panose="020B0604030504040204" pitchFamily="34" charset="0"/>
                <a:cs typeface="Verdana" panose="020B0604030504040204" pitchFamily="34" charset="0"/>
              </a:rPr>
              <a:t>($10,000.00)</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$240,000.00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NIBT (Net Income Before taxes)</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2000" b="1" dirty="0" smtClean="0">
                <a:latin typeface="Verdana" panose="020B0604030504040204" pitchFamily="34" charset="0"/>
                <a:ea typeface="Verdana" panose="020B0604030504040204" pitchFamily="34" charset="0"/>
                <a:cs typeface="Verdana" panose="020B0604030504040204" pitchFamily="34" charset="0"/>
              </a:rPr>
              <a:t>   Tax Expense  40%</a:t>
            </a: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u="sng" dirty="0" smtClean="0">
                <a:latin typeface="Verdana" panose="020B0604030504040204" pitchFamily="34" charset="0"/>
                <a:ea typeface="Verdana" panose="020B0604030504040204" pitchFamily="34" charset="0"/>
                <a:cs typeface="Verdana" panose="020B0604030504040204" pitchFamily="34" charset="0"/>
              </a:rPr>
              <a:t>($96,000.00)</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$144,000.00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NIAT (Net Income After Taxes)</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p>
          <a:p>
            <a:pPr>
              <a:lnSpc>
                <a:spcPct val="80000"/>
              </a:lnSpc>
              <a:buFontTx/>
              <a:buNone/>
            </a:pPr>
            <a:r>
              <a:rPr lang="en-US" altLang="en-US" sz="1600" dirty="0" smtClean="0">
                <a:latin typeface="Verdana" panose="020B0604030504040204" pitchFamily="34" charset="0"/>
                <a:ea typeface="Verdana" panose="020B0604030504040204" pitchFamily="34" charset="0"/>
                <a:cs typeface="Verdana" panose="020B0604030504040204" pitchFamily="34" charset="0"/>
              </a:rPr>
              <a:t>					         </a:t>
            </a:r>
            <a:r>
              <a:rPr lang="en-US" altLang="en-US" sz="1600" b="1" dirty="0" smtClean="0">
                <a:latin typeface="Verdana" panose="020B0604030504040204" pitchFamily="34" charset="0"/>
                <a:ea typeface="Verdana" panose="020B0604030504040204" pitchFamily="34" charset="0"/>
                <a:cs typeface="Verdana" panose="020B0604030504040204" pitchFamily="34" charset="0"/>
              </a:rPr>
              <a:t>14.40% Net Profit Margin = NIAT / GR														        $144,000.00 / $1,000,000.00</a:t>
            </a:r>
            <a:r>
              <a:rPr lang="en-US" altLang="en-US" sz="1600" dirty="0" smtClean="0"/>
              <a:t>	</a:t>
            </a:r>
            <a:endParaRPr lang="en-US" altLang="en-US" sz="1600" dirty="0"/>
          </a:p>
        </p:txBody>
      </p:sp>
      <p:sp>
        <p:nvSpPr>
          <p:cNvPr id="7" name="Oval 4"/>
          <p:cNvSpPr>
            <a:spLocks noChangeArrowheads="1"/>
          </p:cNvSpPr>
          <p:nvPr/>
        </p:nvSpPr>
        <p:spPr bwMode="auto">
          <a:xfrm>
            <a:off x="4267200" y="5257800"/>
            <a:ext cx="4572000" cy="3810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62649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21</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Determine Addition Sales Volume </a:t>
            </a:r>
            <a:endPar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685799" y="1371600"/>
            <a:ext cx="7772400" cy="3200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buFontTx/>
              <a:buNone/>
            </a:pPr>
            <a:r>
              <a:rPr lang="en-US" altLang="en-US" dirty="0" smtClean="0">
                <a:solidFill>
                  <a:schemeClr val="tx1"/>
                </a:solidFill>
              </a:rPr>
              <a:t>A-Z, Inc. incurred $25,000.00 in uninsured, indirect cost for an accident.</a:t>
            </a:r>
          </a:p>
          <a:p>
            <a:pPr>
              <a:lnSpc>
                <a:spcPct val="90000"/>
              </a:lnSpc>
              <a:buFontTx/>
              <a:buNone/>
            </a:pPr>
            <a:endParaRPr lang="en-US" altLang="en-US" sz="1400" dirty="0" smtClean="0">
              <a:solidFill>
                <a:schemeClr val="tx1"/>
              </a:solidFill>
            </a:endParaRPr>
          </a:p>
          <a:p>
            <a:pPr algn="l">
              <a:lnSpc>
                <a:spcPct val="90000"/>
              </a:lnSpc>
              <a:buFontTx/>
              <a:buNone/>
            </a:pPr>
            <a:r>
              <a:rPr lang="en-US" altLang="en-US" dirty="0" smtClean="0">
                <a:solidFill>
                  <a:schemeClr val="tx1"/>
                </a:solidFill>
              </a:rPr>
              <a:t>The most widely accepted cost accounting method to estimate the amount of additional sales volume in dollars per year required to offset the expenditure, is to divide the cost of the incident by the company’s year end net profit margin.</a:t>
            </a:r>
          </a:p>
        </p:txBody>
      </p:sp>
      <p:pic>
        <p:nvPicPr>
          <p:cNvPr id="7170" name="Picture 2" descr="http://www.hslda.org/cms/sites/default/files/images/MP9004394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4833" y="4419600"/>
            <a:ext cx="2395737"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89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22</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Calculation for A-Z, Inc</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0" y="1905000"/>
            <a:ext cx="8763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                   Divide</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the</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costs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by the company’s </a:t>
            </a:r>
          </a:p>
          <a:p>
            <a:pPr algn="ctr">
              <a:lnSpc>
                <a:spcPct val="90000"/>
              </a:lnSpc>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year end net profit margin</a:t>
            </a:r>
          </a:p>
          <a:p>
            <a:pPr>
              <a:lnSpc>
                <a:spcPct val="90000"/>
              </a:lnSpc>
              <a:buFontTx/>
              <a:buNone/>
            </a:pPr>
            <a:endParaRPr lang="en-US" altLang="en-US" sz="2400" b="1"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Estimated sales volume required	   =   </a:t>
            </a:r>
            <a:r>
              <a:rPr lang="en-US" altLang="en-US" sz="2400" u="sng" dirty="0" smtClean="0">
                <a:latin typeface="Verdana" panose="020B0604030504040204" pitchFamily="34" charset="0"/>
                <a:ea typeface="Verdana" panose="020B0604030504040204" pitchFamily="34" charset="0"/>
                <a:cs typeface="Verdana" panose="020B0604030504040204" pitchFamily="34" charset="0"/>
              </a:rPr>
              <a:t>$25,000.00</a:t>
            </a: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14.40%</a:t>
            </a:r>
          </a:p>
          <a:p>
            <a:pPr>
              <a:lnSpc>
                <a:spcPct val="90000"/>
              </a:lnSpc>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Estimated sales volume required/</a:t>
            </a:r>
            <a:r>
              <a:rPr lang="en-US" altLang="en-US" sz="2400" dirty="0" err="1" smtClean="0">
                <a:latin typeface="Verdana" panose="020B0604030504040204" pitchFamily="34" charset="0"/>
                <a:ea typeface="Verdana" panose="020B0604030504040204" pitchFamily="34" charset="0"/>
                <a:cs typeface="Verdana" panose="020B0604030504040204" pitchFamily="34" charset="0"/>
              </a:rPr>
              <a:t>yr</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  $173,611.11</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5671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Additional Sales Volume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a:spLocks noChangeArrowheads="1"/>
          </p:cNvSpPr>
          <p:nvPr/>
        </p:nvSpPr>
        <p:spPr bwMode="auto">
          <a:xfrm>
            <a:off x="228600" y="2286000"/>
            <a:ext cx="868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pPr>
            <a:r>
              <a:rPr lang="en-US" altLang="en-US" b="1" dirty="0">
                <a:latin typeface="Verdana" pitchFamily="34" charset="0"/>
              </a:rPr>
              <a:t>Annual Indirect		    </a:t>
            </a:r>
            <a:r>
              <a:rPr lang="en-US" altLang="en-US" b="1" dirty="0" smtClean="0">
                <a:latin typeface="Verdana" pitchFamily="34" charset="0"/>
              </a:rPr>
              <a:t>   Net </a:t>
            </a:r>
            <a:r>
              <a:rPr lang="en-US" altLang="en-US" b="1" dirty="0">
                <a:latin typeface="Verdana" pitchFamily="34" charset="0"/>
              </a:rPr>
              <a:t>Profit Margin</a:t>
            </a:r>
          </a:p>
          <a:p>
            <a:pPr>
              <a:spcBef>
                <a:spcPct val="20000"/>
              </a:spcBef>
            </a:pPr>
            <a:r>
              <a:rPr lang="en-US" altLang="en-US" b="1" dirty="0">
                <a:latin typeface="Verdana" pitchFamily="34" charset="0"/>
              </a:rPr>
              <a:t>        Cost		          </a:t>
            </a:r>
          </a:p>
          <a:p>
            <a:pPr>
              <a:spcBef>
                <a:spcPct val="20000"/>
              </a:spcBef>
            </a:pPr>
            <a:r>
              <a:rPr lang="en-US" altLang="en-US" b="1" dirty="0">
                <a:latin typeface="Verdana" pitchFamily="34" charset="0"/>
              </a:rPr>
              <a:t>				      3%             8%           14.4%</a:t>
            </a:r>
          </a:p>
          <a:p>
            <a:pPr>
              <a:spcBef>
                <a:spcPct val="20000"/>
              </a:spcBef>
            </a:pPr>
            <a:r>
              <a:rPr lang="en-US" altLang="en-US" b="1" dirty="0" smtClean="0">
                <a:latin typeface="Verdana" pitchFamily="34" charset="0"/>
              </a:rPr>
              <a:t>_______________________________________</a:t>
            </a:r>
            <a:endParaRPr lang="en-US" altLang="en-US" b="1" dirty="0">
              <a:latin typeface="Verdana" pitchFamily="34" charset="0"/>
            </a:endParaRPr>
          </a:p>
          <a:p>
            <a:pPr>
              <a:spcBef>
                <a:spcPct val="20000"/>
              </a:spcBef>
            </a:pPr>
            <a:r>
              <a:rPr lang="en-US" altLang="en-US" b="1" dirty="0">
                <a:latin typeface="Verdana" pitchFamily="34" charset="0"/>
              </a:rPr>
              <a:t>     </a:t>
            </a:r>
            <a:r>
              <a:rPr lang="en-US" altLang="en-US" b="1" dirty="0" smtClean="0">
                <a:latin typeface="Verdana" pitchFamily="34" charset="0"/>
              </a:rPr>
              <a:t>$</a:t>
            </a:r>
            <a:r>
              <a:rPr lang="en-US" altLang="en-US" b="1" dirty="0">
                <a:latin typeface="Verdana" pitchFamily="34" charset="0"/>
              </a:rPr>
              <a:t>25,000      </a:t>
            </a:r>
            <a:r>
              <a:rPr lang="en-US" altLang="en-US" b="1" dirty="0" smtClean="0">
                <a:latin typeface="Verdana" pitchFamily="34" charset="0"/>
              </a:rPr>
              <a:t>  $</a:t>
            </a:r>
            <a:r>
              <a:rPr lang="en-US" altLang="en-US" b="1" dirty="0">
                <a:latin typeface="Verdana" pitchFamily="34" charset="0"/>
              </a:rPr>
              <a:t>833,000    $312,500   $173,611</a:t>
            </a:r>
          </a:p>
          <a:p>
            <a:pPr>
              <a:spcBef>
                <a:spcPct val="20000"/>
              </a:spcBef>
            </a:pPr>
            <a:endParaRPr lang="en-US" altLang="en-US" sz="2000" dirty="0">
              <a:latin typeface="Verdana" pitchFamily="34" charset="0"/>
            </a:endParaRPr>
          </a:p>
          <a:p>
            <a:pPr>
              <a:spcBef>
                <a:spcPct val="20000"/>
              </a:spcBef>
            </a:pPr>
            <a:r>
              <a:rPr lang="en-US" altLang="en-US" dirty="0">
                <a:latin typeface="Verdana" pitchFamily="34" charset="0"/>
              </a:rPr>
              <a:t>	</a:t>
            </a:r>
          </a:p>
        </p:txBody>
      </p:sp>
    </p:spTree>
    <p:extLst>
      <p:ext uri="{BB962C8B-B14F-4D97-AF65-F5344CB8AC3E}">
        <p14:creationId xmlns:p14="http://schemas.microsoft.com/office/powerpoint/2010/main" val="1148097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Workers’ Comp Premiums</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457200" y="1600200"/>
            <a:ext cx="807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3400" indent="-533400">
              <a:lnSpc>
                <a:spcPct val="90000"/>
              </a:lnSpc>
              <a:buFontTx/>
              <a:buNone/>
            </a:pPr>
            <a:r>
              <a:rPr lang="en-US" altLang="en-US" sz="4000" b="1" dirty="0" smtClean="0"/>
              <a:t>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WC Premium costs are driven by three primary factors:</a:t>
            </a:r>
          </a:p>
          <a:p>
            <a:pPr marL="533400" indent="-533400">
              <a:lnSpc>
                <a:spcPct val="90000"/>
              </a:lnSpc>
              <a:buFontTx/>
              <a:buNone/>
            </a:pPr>
            <a:endParaRPr lang="en-US" altLang="en-US" sz="2400" b="1" dirty="0" smtClean="0">
              <a:latin typeface="Verdana" panose="020B0604030504040204" pitchFamily="34" charset="0"/>
              <a:ea typeface="Verdana" panose="020B0604030504040204" pitchFamily="34" charset="0"/>
              <a:cs typeface="Verdana" panose="020B0604030504040204" pitchFamily="34" charset="0"/>
            </a:endParaRPr>
          </a:p>
          <a:p>
            <a:pPr marL="2171700" lvl="4" indent="-457200">
              <a:lnSpc>
                <a:spcPct val="90000"/>
              </a:lnSpc>
              <a:buFont typeface="+mj-lt"/>
              <a:buAutoNum type="arabicPeriod"/>
            </a:pPr>
            <a:r>
              <a:rPr lang="en-US" altLang="en-US" sz="2400" dirty="0" smtClean="0">
                <a:latin typeface="Verdana" panose="020B0604030504040204" pitchFamily="34" charset="0"/>
                <a:ea typeface="Verdana" panose="020B0604030504040204" pitchFamily="34" charset="0"/>
                <a:cs typeface="Verdana" panose="020B0604030504040204" pitchFamily="34" charset="0"/>
              </a:rPr>
              <a:t>Type of Industry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marL="2171700" lvl="4" indent="-457200">
              <a:lnSpc>
                <a:spcPct val="90000"/>
              </a:lnSpc>
              <a:buFont typeface="+mj-lt"/>
              <a:buAutoNum type="arabicPeriod"/>
            </a:pPr>
            <a:r>
              <a:rPr lang="en-US" altLang="en-US" sz="2400" dirty="0">
                <a:latin typeface="Verdana" panose="020B0604030504040204" pitchFamily="34" charset="0"/>
                <a:ea typeface="Verdana" panose="020B0604030504040204" pitchFamily="34" charset="0"/>
                <a:cs typeface="Verdana" panose="020B0604030504040204" pitchFamily="34" charset="0"/>
              </a:rPr>
              <a:t>A</a:t>
            </a:r>
            <a:r>
              <a:rPr lang="en-US" altLang="en-US" sz="2400" dirty="0" smtClean="0">
                <a:latin typeface="Verdana" panose="020B0604030504040204" pitchFamily="34" charset="0"/>
                <a:ea typeface="Verdana" panose="020B0604030504040204" pitchFamily="34" charset="0"/>
                <a:cs typeface="Verdana" panose="020B0604030504040204" pitchFamily="34" charset="0"/>
              </a:rPr>
              <a:t>nnual payroll</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marL="2171700" lvl="4" indent="-457200">
              <a:lnSpc>
                <a:spcPct val="90000"/>
              </a:lnSpc>
              <a:buFont typeface="+mj-lt"/>
              <a:buAutoNum type="arabicPeriod"/>
            </a:pPr>
            <a:r>
              <a:rPr lang="en-US" altLang="en-US" sz="2400" dirty="0">
                <a:latin typeface="Verdana" panose="020B0604030504040204" pitchFamily="34" charset="0"/>
                <a:ea typeface="Verdana" panose="020B0604030504040204" pitchFamily="34" charset="0"/>
                <a:cs typeface="Verdana" panose="020B0604030504040204" pitchFamily="34" charset="0"/>
              </a:rPr>
              <a:t>C</a:t>
            </a:r>
            <a:r>
              <a:rPr lang="en-US" altLang="en-US" sz="2400" dirty="0" smtClean="0">
                <a:latin typeface="Verdana" panose="020B0604030504040204" pitchFamily="34" charset="0"/>
                <a:ea typeface="Verdana" panose="020B0604030504040204" pitchFamily="34" charset="0"/>
                <a:cs typeface="Verdana" panose="020B0604030504040204" pitchFamily="34" charset="0"/>
              </a:rPr>
              <a:t>laims costs</a:t>
            </a:r>
          </a:p>
          <a:p>
            <a:pPr marL="533400" indent="-533400">
              <a:lnSpc>
                <a:spcPct val="90000"/>
              </a:lnSpc>
              <a:buFontTx/>
              <a:buAutoNum type="arabicPeriod"/>
            </a:pPr>
            <a:endParaRPr lang="en-US" altLang="en-US" dirty="0" smtClean="0"/>
          </a:p>
          <a:p>
            <a:pPr marL="533400" indent="-533400">
              <a:lnSpc>
                <a:spcPct val="90000"/>
              </a:lnSpc>
              <a:buFontTx/>
              <a:buNone/>
            </a:pPr>
            <a:r>
              <a:rPr lang="en-US" altLang="en-US" sz="4000" b="1" dirty="0" smtClean="0"/>
              <a:t>	</a:t>
            </a:r>
            <a:endParaRPr lang="en-US" altLang="en-US" sz="4000" b="1" dirty="0"/>
          </a:p>
        </p:txBody>
      </p:sp>
      <p:sp>
        <p:nvSpPr>
          <p:cNvPr id="2" name="AutoShape 2" descr="https://sp.yimg.com/xj/th?id=OIP.M08077e0759c53b20386c0e886e948c3do0&amp;pid=15.1&amp;P=0&amp;w=300&amp;h=300"/>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descr="https://sp.yimg.com/xj/th?id=OIP.M3fd385d001f8bde12d2b39142787dc31H0&amp;pid=15.1&amp;P=0&amp;w=300&amp;h=3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9408" y="3505200"/>
            <a:ext cx="22479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289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25</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Experience Modification Rating (EMR)</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439271" y="1981200"/>
            <a:ext cx="83058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How the Experience Modification Rating (EMR)</a:t>
            </a:r>
          </a:p>
          <a:p>
            <a:pPr>
              <a:spcBef>
                <a:spcPts val="0"/>
              </a:spcBef>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Affects What You Pay</a:t>
            </a:r>
          </a:p>
          <a:p>
            <a:pPr>
              <a:buFontTx/>
              <a:buNone/>
            </a:pPr>
            <a:endParaRPr lang="en-US" altLang="en-US" sz="2400" b="1"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EMR averages claims costs over a 3 year period. </a:t>
            </a:r>
          </a:p>
          <a:p>
            <a:pPr>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The EMR factor is multiplied by the manual premium to obtain the actual premium due. </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58026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26</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EMR Factor</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381000" y="1752600"/>
            <a:ext cx="8305800" cy="3962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Your EMR can be found on the Declarations Page    of Your WC Policy</a:t>
            </a:r>
          </a:p>
          <a:p>
            <a:pPr>
              <a:lnSpc>
                <a:spcPct val="90000"/>
              </a:lnSpc>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b="1" u="sng" dirty="0" smtClean="0">
                <a:latin typeface="Verdana" panose="020B0604030504040204" pitchFamily="34" charset="0"/>
                <a:ea typeface="Verdana" panose="020B0604030504040204" pitchFamily="34" charset="0"/>
                <a:cs typeface="Verdana" panose="020B0604030504040204" pitchFamily="34" charset="0"/>
              </a:rPr>
              <a:t>Average</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claim history  EMR  1.00</a:t>
            </a:r>
          </a:p>
          <a:p>
            <a:pPr>
              <a:lnSpc>
                <a:spcPct val="90000"/>
              </a:lnSpc>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b="1" u="sng" dirty="0" smtClean="0">
                <a:latin typeface="Verdana" panose="020B0604030504040204" pitchFamily="34" charset="0"/>
                <a:ea typeface="Verdana" panose="020B0604030504040204" pitchFamily="34" charset="0"/>
                <a:cs typeface="Verdana" panose="020B0604030504040204" pitchFamily="34" charset="0"/>
              </a:rPr>
              <a:t>Better than average</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claim history EMR below 1.00</a:t>
            </a:r>
          </a:p>
          <a:p>
            <a:pPr>
              <a:lnSpc>
                <a:spcPct val="90000"/>
              </a:lnSpc>
              <a:buFontTx/>
              <a:buNone/>
            </a:pPr>
            <a:endParaRPr lang="en-US" altLang="en-US" sz="12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a:lnSpc>
                <a:spcPct val="90000"/>
              </a:lnSpc>
              <a:buFontTx/>
              <a:buNone/>
            </a:pPr>
            <a:r>
              <a:rPr lang="en-US" altLang="en-US" sz="2400" b="1" u="sng" dirty="0" smtClean="0">
                <a:latin typeface="Verdana" panose="020B0604030504040204" pitchFamily="34" charset="0"/>
                <a:ea typeface="Verdana" panose="020B0604030504040204" pitchFamily="34" charset="0"/>
                <a:cs typeface="Verdana" panose="020B0604030504040204" pitchFamily="34" charset="0"/>
              </a:rPr>
              <a:t>Worse than average</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claim history EMR above 1.00</a:t>
            </a:r>
          </a:p>
          <a:p>
            <a:pPr>
              <a:lnSpc>
                <a:spcPct val="90000"/>
              </a:lnSpc>
              <a:buFontTx/>
              <a:buNone/>
            </a:pPr>
            <a:endParaRPr lang="en-US" altLang="en-US" sz="2800" dirty="0"/>
          </a:p>
        </p:txBody>
      </p:sp>
    </p:spTree>
    <p:extLst>
      <p:ext uri="{BB962C8B-B14F-4D97-AF65-F5344CB8AC3E}">
        <p14:creationId xmlns:p14="http://schemas.microsoft.com/office/powerpoint/2010/main" val="582024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27</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EMR Example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228600" y="1981200"/>
            <a:ext cx="8686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Tx/>
              <a:buNone/>
            </a:pPr>
            <a:endParaRPr lang="en-US" altLang="en-US" u="sng" dirty="0" smtClean="0"/>
          </a:p>
          <a:p>
            <a:pPr lvl="1">
              <a:buFontTx/>
              <a:buNone/>
            </a:pPr>
            <a:r>
              <a:rPr lang="en-US" altLang="en-US" sz="2400" u="sng" dirty="0" smtClean="0">
                <a:latin typeface="Verdana" panose="020B0604030504040204" pitchFamily="34" charset="0"/>
                <a:ea typeface="Verdana" panose="020B0604030504040204" pitchFamily="34" charset="0"/>
                <a:cs typeface="Verdana" panose="020B0604030504040204" pitchFamily="34" charset="0"/>
              </a:rPr>
              <a:t>Manual Premium</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u="sng" dirty="0" smtClean="0">
                <a:latin typeface="Verdana" panose="020B0604030504040204" pitchFamily="34" charset="0"/>
                <a:ea typeface="Verdana" panose="020B0604030504040204" pitchFamily="34" charset="0"/>
                <a:cs typeface="Verdana" panose="020B0604030504040204" pitchFamily="34" charset="0"/>
              </a:rPr>
              <a:t>EMR</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u="sng" dirty="0" smtClean="0">
                <a:latin typeface="Verdana" panose="020B0604030504040204" pitchFamily="34" charset="0"/>
                <a:ea typeface="Verdana" panose="020B0604030504040204" pitchFamily="34" charset="0"/>
                <a:cs typeface="Verdana" panose="020B0604030504040204" pitchFamily="34" charset="0"/>
              </a:rPr>
              <a:t>Actual Premium</a:t>
            </a:r>
          </a:p>
          <a:p>
            <a:pPr lvl="1"/>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a:p>
            <a:pPr lvl="1">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$85,000.00	         1.00		  $  85,000.00</a:t>
            </a:r>
          </a:p>
          <a:p>
            <a:pPr lvl="1">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$85,000.00		  .75		  $  63,750.00</a:t>
            </a:r>
          </a:p>
          <a:p>
            <a:pPr lvl="1">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$85,000.00	         1.50            $127,500.00</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091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28</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533400" y="533400"/>
            <a:ext cx="5105400" cy="457200"/>
          </a:xfrm>
        </p:spPr>
        <p:txBody>
          <a:bodyPr>
            <a:noAutofit/>
          </a:bodyPr>
          <a:lstStyle/>
          <a:p>
            <a:r>
              <a:rPr lang="en-US"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Calculate Your Potential Savings</a:t>
            </a:r>
            <a:r>
              <a:rPr lang="en-US" altLang="en-US" sz="2200" dirty="0"/>
              <a:t/>
            </a:r>
            <a:br>
              <a:rPr lang="en-US" altLang="en-US" sz="2200" dirty="0"/>
            </a:br>
            <a:endParaRPr lang="en-US" sz="2200" dirty="0"/>
          </a:p>
        </p:txBody>
      </p:sp>
      <p:sp>
        <p:nvSpPr>
          <p:cNvPr id="8" name="Rectangle 3"/>
          <p:cNvSpPr txBox="1">
            <a:spLocks noChangeArrowheads="1"/>
          </p:cNvSpPr>
          <p:nvPr/>
        </p:nvSpPr>
        <p:spPr>
          <a:xfrm>
            <a:off x="300318" y="1600200"/>
            <a:ext cx="88392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Tx/>
              <a:buNone/>
            </a:pPr>
            <a:r>
              <a:rPr lang="en-US" altLang="en-US" dirty="0">
                <a:solidFill>
                  <a:schemeClr val="tx1"/>
                </a:solidFill>
              </a:rPr>
              <a:t> </a:t>
            </a:r>
            <a:r>
              <a:rPr lang="en-US" altLang="en-US" dirty="0" smtClean="0">
                <a:solidFill>
                  <a:schemeClr val="tx1"/>
                </a:solidFill>
              </a:rPr>
              <a:t>      </a:t>
            </a:r>
          </a:p>
          <a:p>
            <a:pPr algn="l">
              <a:buFontTx/>
              <a:buNone/>
            </a:pPr>
            <a:r>
              <a:rPr lang="en-US" altLang="en-US" sz="1800" dirty="0">
                <a:solidFill>
                  <a:schemeClr val="tx1"/>
                </a:solidFill>
              </a:rPr>
              <a:t> </a:t>
            </a:r>
            <a:r>
              <a:rPr lang="en-US" altLang="en-US" sz="1800" dirty="0" smtClean="0">
                <a:solidFill>
                  <a:schemeClr val="tx1"/>
                </a:solidFill>
              </a:rPr>
              <a:t>        Manual                Actual  		</a:t>
            </a:r>
            <a:r>
              <a:rPr lang="en-US" altLang="en-US" sz="1800" u="sng" dirty="0">
                <a:solidFill>
                  <a:schemeClr val="tx1"/>
                </a:solidFill>
              </a:rPr>
              <a:t/>
            </a:r>
            <a:br>
              <a:rPr lang="en-US" altLang="en-US" sz="1800" u="sng" dirty="0">
                <a:solidFill>
                  <a:schemeClr val="tx1"/>
                </a:solidFill>
              </a:rPr>
            </a:br>
            <a:r>
              <a:rPr lang="en-US" altLang="en-US" sz="1800" u="sng" dirty="0" smtClean="0">
                <a:solidFill>
                  <a:schemeClr val="tx1"/>
                </a:solidFill>
              </a:rPr>
              <a:t>Year</a:t>
            </a:r>
            <a:r>
              <a:rPr lang="en-US" altLang="en-US" sz="1800" dirty="0" smtClean="0">
                <a:solidFill>
                  <a:schemeClr val="tx1"/>
                </a:solidFill>
              </a:rPr>
              <a:t>  </a:t>
            </a:r>
            <a:r>
              <a:rPr lang="en-US" altLang="en-US" sz="1800" u="sng" dirty="0" smtClean="0">
                <a:solidFill>
                  <a:schemeClr val="tx1"/>
                </a:solidFill>
              </a:rPr>
              <a:t>Premium</a:t>
            </a:r>
            <a:r>
              <a:rPr lang="en-US" altLang="en-US" sz="1800" dirty="0" smtClean="0">
                <a:solidFill>
                  <a:schemeClr val="tx1"/>
                </a:solidFill>
              </a:rPr>
              <a:t>	 </a:t>
            </a:r>
            <a:r>
              <a:rPr lang="en-US" altLang="en-US" sz="1800" u="sng" dirty="0" smtClean="0">
                <a:solidFill>
                  <a:schemeClr val="tx1"/>
                </a:solidFill>
              </a:rPr>
              <a:t>EMR</a:t>
            </a:r>
            <a:r>
              <a:rPr lang="en-US" altLang="en-US" sz="1800" dirty="0" smtClean="0">
                <a:solidFill>
                  <a:schemeClr val="tx1"/>
                </a:solidFill>
              </a:rPr>
              <a:t>	</a:t>
            </a:r>
            <a:r>
              <a:rPr lang="en-US" altLang="en-US" sz="1800" u="sng" dirty="0" smtClean="0">
                <a:solidFill>
                  <a:schemeClr val="tx1"/>
                </a:solidFill>
              </a:rPr>
              <a:t>Premium</a:t>
            </a:r>
            <a:r>
              <a:rPr lang="en-US" altLang="en-US" sz="1800" dirty="0" smtClean="0">
                <a:solidFill>
                  <a:schemeClr val="tx1"/>
                </a:solidFill>
              </a:rPr>
              <a:t>                </a:t>
            </a:r>
            <a:r>
              <a:rPr lang="en-US" altLang="en-US" sz="1800" u="sng" dirty="0" smtClean="0">
                <a:solidFill>
                  <a:schemeClr val="tx1"/>
                </a:solidFill>
              </a:rPr>
              <a:t>5% Credit</a:t>
            </a:r>
            <a:r>
              <a:rPr lang="en-US" altLang="en-US" sz="1800" dirty="0" smtClean="0">
                <a:solidFill>
                  <a:schemeClr val="tx1"/>
                </a:solidFill>
              </a:rPr>
              <a:t>       </a:t>
            </a:r>
            <a:r>
              <a:rPr lang="en-US" altLang="en-US" sz="1800" u="sng" dirty="0" smtClean="0">
                <a:solidFill>
                  <a:schemeClr val="tx1"/>
                </a:solidFill>
              </a:rPr>
              <a:t>Savings</a:t>
            </a:r>
            <a:br>
              <a:rPr lang="en-US" altLang="en-US" sz="1800" u="sng" dirty="0" smtClean="0">
                <a:solidFill>
                  <a:schemeClr val="tx1"/>
                </a:solidFill>
              </a:rPr>
            </a:br>
            <a:r>
              <a:rPr lang="en-US" altLang="en-US" sz="1800" u="sng" dirty="0" smtClean="0">
                <a:solidFill>
                  <a:schemeClr val="tx1"/>
                </a:solidFill>
              </a:rPr>
              <a:t/>
            </a:r>
            <a:br>
              <a:rPr lang="en-US" altLang="en-US" sz="1800" u="sng" dirty="0" smtClean="0">
                <a:solidFill>
                  <a:schemeClr val="tx1"/>
                </a:solidFill>
              </a:rPr>
            </a:br>
            <a:r>
              <a:rPr lang="en-US" altLang="en-US" sz="1800" dirty="0" smtClean="0">
                <a:solidFill>
                  <a:schemeClr val="tx1"/>
                </a:solidFill>
              </a:rPr>
              <a:t>   1    $85,000   1.50	$127,500                 $6,375   =  $  6,375</a:t>
            </a:r>
          </a:p>
          <a:p>
            <a:pPr>
              <a:buFontTx/>
              <a:buNone/>
            </a:pPr>
            <a:endParaRPr lang="en-US" altLang="en-US" sz="1800" dirty="0">
              <a:solidFill>
                <a:schemeClr val="tx1"/>
              </a:solidFill>
            </a:endParaRPr>
          </a:p>
          <a:p>
            <a:pPr>
              <a:buFontTx/>
              <a:buNone/>
            </a:pPr>
            <a:endParaRPr lang="en-US" altLang="en-US" sz="1800" b="1" dirty="0" smtClean="0">
              <a:solidFill>
                <a:schemeClr val="tx1"/>
              </a:solidFill>
            </a:endParaRPr>
          </a:p>
          <a:p>
            <a:pPr>
              <a:buFontTx/>
              <a:buNone/>
            </a:pPr>
            <a:r>
              <a:rPr lang="en-US" altLang="en-US" sz="1800" b="1" dirty="0" smtClean="0">
                <a:solidFill>
                  <a:schemeClr val="tx1"/>
                </a:solidFill>
              </a:rPr>
              <a:t>$121,125 (5% credit deducted)</a:t>
            </a:r>
          </a:p>
          <a:p>
            <a:pPr>
              <a:buFontTx/>
              <a:buNone/>
            </a:pPr>
            <a:endParaRPr lang="en-US" altLang="en-US" sz="1800" b="1" i="1" dirty="0" smtClean="0">
              <a:solidFill>
                <a:schemeClr val="tx1"/>
              </a:solidFill>
            </a:endParaRPr>
          </a:p>
          <a:p>
            <a:pPr>
              <a:buFontTx/>
              <a:buNone/>
            </a:pPr>
            <a:r>
              <a:rPr lang="en-US" altLang="en-US" sz="1800" dirty="0" smtClean="0">
                <a:solidFill>
                  <a:schemeClr val="tx1"/>
                </a:solidFill>
              </a:rPr>
              <a:t>		                       </a:t>
            </a:r>
          </a:p>
          <a:p>
            <a:pPr>
              <a:buFontTx/>
              <a:buNone/>
            </a:pPr>
            <a:r>
              <a:rPr lang="en-US" altLang="en-US" sz="1800" dirty="0" smtClean="0">
                <a:solidFill>
                  <a:schemeClr val="tx1"/>
                </a:solidFill>
              </a:rPr>
              <a:t>                                       </a:t>
            </a:r>
            <a:r>
              <a:rPr lang="en-US" altLang="en-US" sz="1800" b="1" dirty="0" smtClean="0">
                <a:solidFill>
                  <a:schemeClr val="tx1"/>
                </a:solidFill>
              </a:rPr>
              <a:t>Total Savings = $6,375</a:t>
            </a:r>
            <a:endParaRPr lang="en-US" altLang="en-US" sz="1800" b="1" dirty="0">
              <a:solidFill>
                <a:schemeClr val="tx1"/>
              </a:solidFill>
            </a:endParaRPr>
          </a:p>
        </p:txBody>
      </p:sp>
      <p:sp>
        <p:nvSpPr>
          <p:cNvPr id="9" name="Oval 5"/>
          <p:cNvSpPr>
            <a:spLocks noChangeArrowheads="1"/>
          </p:cNvSpPr>
          <p:nvPr/>
        </p:nvSpPr>
        <p:spPr bwMode="auto">
          <a:xfrm>
            <a:off x="4419600" y="4648200"/>
            <a:ext cx="38100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1" name="Straight Connector 10"/>
          <p:cNvCxnSpPr/>
          <p:nvPr/>
        </p:nvCxnSpPr>
        <p:spPr>
          <a:xfrm>
            <a:off x="4800600" y="1382994"/>
            <a:ext cx="0" cy="213360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48228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29</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Calculate Your Potential Savings</a:t>
            </a:r>
            <a:endPar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228600" y="1600200"/>
            <a:ext cx="8610600"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80000"/>
              </a:lnSpc>
              <a:buFontTx/>
              <a:buNone/>
            </a:pPr>
            <a:r>
              <a:rPr lang="en-US" altLang="en-US" sz="2000" b="1" dirty="0">
                <a:solidFill>
                  <a:schemeClr val="tx1"/>
                </a:solidFill>
              </a:rPr>
              <a:t> </a:t>
            </a:r>
            <a:r>
              <a:rPr lang="en-US" altLang="en-US" sz="2000" b="1" dirty="0" smtClean="0">
                <a:solidFill>
                  <a:schemeClr val="tx1"/>
                </a:solidFill>
              </a:rPr>
              <a:t>          </a:t>
            </a:r>
            <a:r>
              <a:rPr lang="en-US" altLang="en-US" sz="2000" dirty="0" smtClean="0">
                <a:solidFill>
                  <a:schemeClr val="tx1"/>
                </a:solidFill>
              </a:rPr>
              <a:t>Manual 	</a:t>
            </a:r>
            <a:r>
              <a:rPr lang="en-US" altLang="en-US" sz="2000" dirty="0">
                <a:solidFill>
                  <a:schemeClr val="tx1"/>
                </a:solidFill>
              </a:rPr>
              <a:t> </a:t>
            </a:r>
            <a:r>
              <a:rPr lang="en-US" altLang="en-US" sz="2000" dirty="0" smtClean="0">
                <a:solidFill>
                  <a:schemeClr val="tx1"/>
                </a:solidFill>
              </a:rPr>
              <a:t>    Actual  		</a:t>
            </a:r>
            <a:endParaRPr lang="en-US" altLang="en-US" sz="2000" u="sng" dirty="0">
              <a:solidFill>
                <a:schemeClr val="tx1"/>
              </a:solidFill>
            </a:endParaRPr>
          </a:p>
          <a:p>
            <a:pPr algn="l">
              <a:lnSpc>
                <a:spcPct val="80000"/>
              </a:lnSpc>
              <a:buFontTx/>
              <a:buNone/>
            </a:pPr>
            <a:r>
              <a:rPr lang="en-US" altLang="en-US" sz="2000" u="sng" dirty="0" smtClean="0">
                <a:solidFill>
                  <a:schemeClr val="tx1"/>
                </a:solidFill>
              </a:rPr>
              <a:t>Year</a:t>
            </a:r>
            <a:r>
              <a:rPr lang="en-US" altLang="en-US" sz="2000" dirty="0" smtClean="0">
                <a:solidFill>
                  <a:schemeClr val="tx1"/>
                </a:solidFill>
              </a:rPr>
              <a:t>   </a:t>
            </a:r>
            <a:r>
              <a:rPr lang="en-US" altLang="en-US" sz="2000" u="sng" dirty="0" smtClean="0">
                <a:solidFill>
                  <a:schemeClr val="tx1"/>
                </a:solidFill>
              </a:rPr>
              <a:t>Premium</a:t>
            </a:r>
            <a:r>
              <a:rPr lang="en-US" altLang="en-US" sz="2000" dirty="0" smtClean="0">
                <a:solidFill>
                  <a:schemeClr val="tx1"/>
                </a:solidFill>
              </a:rPr>
              <a:t>   </a:t>
            </a:r>
            <a:r>
              <a:rPr lang="en-US" altLang="en-US" sz="2000" u="sng" dirty="0" smtClean="0">
                <a:solidFill>
                  <a:schemeClr val="tx1"/>
                </a:solidFill>
              </a:rPr>
              <a:t>EMR</a:t>
            </a:r>
            <a:r>
              <a:rPr lang="en-US" altLang="en-US" sz="2000" dirty="0" smtClean="0">
                <a:solidFill>
                  <a:schemeClr val="tx1"/>
                </a:solidFill>
              </a:rPr>
              <a:t>   </a:t>
            </a:r>
            <a:r>
              <a:rPr lang="en-US" altLang="en-US" sz="2000" u="sng" dirty="0" smtClean="0">
                <a:solidFill>
                  <a:schemeClr val="tx1"/>
                </a:solidFill>
              </a:rPr>
              <a:t>Premium</a:t>
            </a:r>
            <a:r>
              <a:rPr lang="en-US" altLang="en-US" sz="2000" dirty="0" smtClean="0">
                <a:solidFill>
                  <a:schemeClr val="tx1"/>
                </a:solidFill>
              </a:rPr>
              <a:t>     </a:t>
            </a:r>
            <a:r>
              <a:rPr lang="en-US" altLang="en-US" sz="2000" u="sng" dirty="0" smtClean="0">
                <a:solidFill>
                  <a:schemeClr val="tx1"/>
                </a:solidFill>
              </a:rPr>
              <a:t>EMR    </a:t>
            </a:r>
            <a:r>
              <a:rPr lang="en-US" altLang="en-US" sz="2000" dirty="0" smtClean="0">
                <a:solidFill>
                  <a:schemeClr val="tx1"/>
                </a:solidFill>
              </a:rPr>
              <a:t>   </a:t>
            </a:r>
            <a:r>
              <a:rPr lang="en-US" altLang="en-US" sz="2000" u="sng" dirty="0" smtClean="0">
                <a:solidFill>
                  <a:schemeClr val="tx1"/>
                </a:solidFill>
              </a:rPr>
              <a:t>5% Credit</a:t>
            </a:r>
            <a:r>
              <a:rPr lang="en-US" altLang="en-US" sz="2000" dirty="0" smtClean="0">
                <a:solidFill>
                  <a:schemeClr val="tx1"/>
                </a:solidFill>
              </a:rPr>
              <a:t>   </a:t>
            </a:r>
            <a:r>
              <a:rPr lang="en-US" altLang="en-US" sz="2000" u="sng" dirty="0" smtClean="0">
                <a:solidFill>
                  <a:schemeClr val="tx1"/>
                </a:solidFill>
              </a:rPr>
              <a:t>Savings</a:t>
            </a:r>
            <a:endParaRPr lang="en-US" altLang="en-US" sz="2000" u="sng" dirty="0">
              <a:solidFill>
                <a:schemeClr val="tx1"/>
              </a:solidFill>
            </a:endParaRPr>
          </a:p>
          <a:p>
            <a:pPr algn="l">
              <a:lnSpc>
                <a:spcPct val="80000"/>
              </a:lnSpc>
              <a:buFontTx/>
              <a:buNone/>
            </a:pPr>
            <a:r>
              <a:rPr lang="en-US" altLang="en-US" sz="2000" dirty="0" smtClean="0">
                <a:solidFill>
                  <a:schemeClr val="tx1"/>
                </a:solidFill>
              </a:rPr>
              <a:t>  </a:t>
            </a:r>
          </a:p>
          <a:p>
            <a:pPr algn="l">
              <a:lnSpc>
                <a:spcPct val="80000"/>
              </a:lnSpc>
              <a:buFontTx/>
              <a:buNone/>
            </a:pPr>
            <a:r>
              <a:rPr lang="en-US" altLang="en-US" sz="2000" dirty="0">
                <a:solidFill>
                  <a:schemeClr val="tx1"/>
                </a:solidFill>
              </a:rPr>
              <a:t> </a:t>
            </a:r>
            <a:r>
              <a:rPr lang="en-US" altLang="en-US" sz="2000" dirty="0" smtClean="0">
                <a:solidFill>
                  <a:schemeClr val="tx1"/>
                </a:solidFill>
              </a:rPr>
              <a:t> 1      $85,000   1.50   $127,500     $ 00      $6,375   =  $6,375</a:t>
            </a:r>
          </a:p>
          <a:p>
            <a:pPr>
              <a:lnSpc>
                <a:spcPct val="80000"/>
              </a:lnSpc>
              <a:buFontTx/>
              <a:buNone/>
            </a:pPr>
            <a:r>
              <a:rPr lang="en-US" altLang="en-US" sz="2000" dirty="0" smtClean="0">
                <a:solidFill>
                  <a:schemeClr val="tx1"/>
                </a:solidFill>
              </a:rPr>
              <a:t>	</a:t>
            </a:r>
            <a:r>
              <a:rPr lang="en-US" altLang="en-US" sz="2000" dirty="0">
                <a:solidFill>
                  <a:schemeClr val="tx1"/>
                </a:solidFill>
              </a:rPr>
              <a:t> </a:t>
            </a:r>
            <a:r>
              <a:rPr lang="en-US" altLang="en-US" sz="2000" dirty="0" smtClean="0">
                <a:solidFill>
                  <a:schemeClr val="tx1"/>
                </a:solidFill>
              </a:rPr>
              <a:t>       </a:t>
            </a:r>
            <a:r>
              <a:rPr lang="en-US" altLang="en-US" sz="2000" b="1" dirty="0" smtClean="0">
                <a:solidFill>
                  <a:schemeClr val="tx1"/>
                </a:solidFill>
              </a:rPr>
              <a:t>$121,125    </a:t>
            </a:r>
            <a:r>
              <a:rPr lang="en-US" altLang="en-US" sz="1600" b="1" dirty="0" smtClean="0">
                <a:solidFill>
                  <a:schemeClr val="tx1"/>
                </a:solidFill>
              </a:rPr>
              <a:t>(5% credit deducted)</a:t>
            </a:r>
          </a:p>
          <a:p>
            <a:pPr>
              <a:lnSpc>
                <a:spcPct val="80000"/>
              </a:lnSpc>
              <a:buFontTx/>
              <a:buNone/>
            </a:pPr>
            <a:endParaRPr lang="en-US" altLang="en-US" sz="2000" b="1" i="1" dirty="0">
              <a:solidFill>
                <a:schemeClr val="tx1"/>
              </a:solidFill>
            </a:endParaRPr>
          </a:p>
          <a:p>
            <a:pPr>
              <a:lnSpc>
                <a:spcPct val="80000"/>
              </a:lnSpc>
              <a:buFontTx/>
              <a:buNone/>
            </a:pPr>
            <a:endParaRPr lang="en-US" altLang="en-US" sz="2000" b="1" i="1" dirty="0">
              <a:solidFill>
                <a:schemeClr val="tx1"/>
              </a:solidFill>
            </a:endParaRPr>
          </a:p>
          <a:p>
            <a:pPr algn="l">
              <a:lnSpc>
                <a:spcPct val="80000"/>
              </a:lnSpc>
              <a:buFontTx/>
              <a:buNone/>
            </a:pPr>
            <a:r>
              <a:rPr lang="en-US" altLang="en-US" sz="2000" dirty="0" smtClean="0">
                <a:solidFill>
                  <a:schemeClr val="tx1"/>
                </a:solidFill>
              </a:rPr>
              <a:t>   2     $85,000   1.25  $106,250    $21,250 + $5,312 = $26,562</a:t>
            </a:r>
          </a:p>
          <a:p>
            <a:pPr>
              <a:lnSpc>
                <a:spcPct val="80000"/>
              </a:lnSpc>
              <a:buFontTx/>
              <a:buNone/>
            </a:pPr>
            <a:r>
              <a:rPr lang="en-US" altLang="en-US" sz="2000" dirty="0" smtClean="0">
                <a:solidFill>
                  <a:schemeClr val="tx1"/>
                </a:solidFill>
              </a:rPr>
              <a:t>	</a:t>
            </a:r>
            <a:r>
              <a:rPr lang="en-US" altLang="en-US" sz="2000" dirty="0">
                <a:solidFill>
                  <a:schemeClr val="tx1"/>
                </a:solidFill>
              </a:rPr>
              <a:t> </a:t>
            </a:r>
            <a:r>
              <a:rPr lang="en-US" altLang="en-US" sz="2000" dirty="0" smtClean="0">
                <a:solidFill>
                  <a:schemeClr val="tx1"/>
                </a:solidFill>
              </a:rPr>
              <a:t>      </a:t>
            </a:r>
            <a:r>
              <a:rPr lang="en-US" altLang="en-US" sz="2000" b="1" dirty="0" smtClean="0">
                <a:solidFill>
                  <a:schemeClr val="tx1"/>
                </a:solidFill>
              </a:rPr>
              <a:t>$100,938     </a:t>
            </a:r>
            <a:r>
              <a:rPr lang="en-US" altLang="en-US" sz="1600" b="1" dirty="0" smtClean="0">
                <a:solidFill>
                  <a:schemeClr val="tx1"/>
                </a:solidFill>
              </a:rPr>
              <a:t>(5% credit deducted)</a:t>
            </a:r>
          </a:p>
          <a:p>
            <a:pPr>
              <a:lnSpc>
                <a:spcPct val="80000"/>
              </a:lnSpc>
              <a:buFontTx/>
              <a:buNone/>
            </a:pPr>
            <a:endParaRPr lang="en-US" altLang="en-US" sz="1600" dirty="0" smtClean="0">
              <a:solidFill>
                <a:schemeClr val="tx1"/>
              </a:solidFill>
            </a:endParaRPr>
          </a:p>
          <a:p>
            <a:pPr>
              <a:lnSpc>
                <a:spcPct val="80000"/>
              </a:lnSpc>
              <a:buFontTx/>
              <a:buNone/>
            </a:pPr>
            <a:endParaRPr lang="en-US" altLang="en-US" sz="2000" dirty="0" smtClean="0">
              <a:solidFill>
                <a:schemeClr val="tx1"/>
              </a:solidFill>
            </a:endParaRPr>
          </a:p>
          <a:p>
            <a:pPr>
              <a:lnSpc>
                <a:spcPct val="80000"/>
              </a:lnSpc>
              <a:buFontTx/>
              <a:buNone/>
            </a:pPr>
            <a:r>
              <a:rPr lang="en-US" altLang="en-US" sz="2000" dirty="0" smtClean="0">
                <a:solidFill>
                  <a:schemeClr val="tx1"/>
                </a:solidFill>
              </a:rPr>
              <a:t>                             		                       </a:t>
            </a:r>
          </a:p>
          <a:p>
            <a:pPr>
              <a:lnSpc>
                <a:spcPct val="80000"/>
              </a:lnSpc>
              <a:buFontTx/>
              <a:buNone/>
            </a:pPr>
            <a:r>
              <a:rPr lang="en-US" altLang="en-US" sz="2000" dirty="0" smtClean="0">
                <a:solidFill>
                  <a:schemeClr val="tx1"/>
                </a:solidFill>
              </a:rPr>
              <a:t>                                                  </a:t>
            </a:r>
            <a:r>
              <a:rPr lang="en-US" altLang="en-US" sz="2000" b="1" dirty="0" smtClean="0">
                <a:solidFill>
                  <a:schemeClr val="tx1"/>
                </a:solidFill>
              </a:rPr>
              <a:t>Total Savings = $ 32,937</a:t>
            </a:r>
            <a:endParaRPr lang="en-US" altLang="en-US" sz="2000" b="1" dirty="0">
              <a:solidFill>
                <a:schemeClr val="tx1"/>
              </a:solidFill>
            </a:endParaRPr>
          </a:p>
        </p:txBody>
      </p:sp>
      <p:sp>
        <p:nvSpPr>
          <p:cNvPr id="7" name="Isosceles Triangle 6"/>
          <p:cNvSpPr/>
          <p:nvPr/>
        </p:nvSpPr>
        <p:spPr>
          <a:xfrm>
            <a:off x="5582897" y="1752600"/>
            <a:ext cx="228600" cy="2286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724400" y="1447800"/>
            <a:ext cx="0" cy="3200400"/>
          </a:xfrm>
          <a:prstGeom prst="line">
            <a:avLst/>
          </a:prstGeom>
        </p:spPr>
        <p:style>
          <a:lnRef idx="2">
            <a:schemeClr val="dk1"/>
          </a:lnRef>
          <a:fillRef idx="0">
            <a:schemeClr val="dk1"/>
          </a:fillRef>
          <a:effectRef idx="1">
            <a:schemeClr val="dk1"/>
          </a:effectRef>
          <a:fontRef idx="minor">
            <a:schemeClr val="tx1"/>
          </a:fontRef>
        </p:style>
      </p:cxnSp>
      <p:sp>
        <p:nvSpPr>
          <p:cNvPr id="10" name="Oval 6"/>
          <p:cNvSpPr>
            <a:spLocks noChangeArrowheads="1"/>
          </p:cNvSpPr>
          <p:nvPr/>
        </p:nvSpPr>
        <p:spPr bwMode="auto">
          <a:xfrm>
            <a:off x="4590516" y="5029200"/>
            <a:ext cx="4267200" cy="6096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4178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76400"/>
            <a:ext cx="8153400" cy="4572000"/>
          </a:xfrm>
        </p:spPr>
        <p:txBody>
          <a:bodyPr>
            <a:normAutofit fontScale="92500" lnSpcReduction="20000"/>
          </a:bodyPr>
          <a:lstStyle/>
          <a:p>
            <a:r>
              <a:rPr lang="en-US" altLang="en-US" sz="2600" dirty="0">
                <a:solidFill>
                  <a:schemeClr val="tx1"/>
                </a:solidFill>
              </a:rPr>
              <a:t>A hazard is an unsafe condition or</a:t>
            </a:r>
          </a:p>
          <a:p>
            <a:r>
              <a:rPr lang="en-US" altLang="en-US" sz="2600" dirty="0">
                <a:solidFill>
                  <a:schemeClr val="tx1"/>
                </a:solidFill>
              </a:rPr>
              <a:t>activity that, if left uncontrolled, can</a:t>
            </a:r>
          </a:p>
          <a:p>
            <a:r>
              <a:rPr lang="en-US" altLang="en-US" sz="2600" dirty="0">
                <a:solidFill>
                  <a:schemeClr val="tx1"/>
                </a:solidFill>
              </a:rPr>
              <a:t>contribute to an incident</a:t>
            </a:r>
            <a:r>
              <a:rPr lang="en-US" altLang="en-US" sz="2600" dirty="0" smtClean="0">
                <a:solidFill>
                  <a:schemeClr val="tx1"/>
                </a:solidFill>
              </a:rPr>
              <a:t>.*</a:t>
            </a:r>
            <a:endParaRPr lang="en-US" altLang="en-US" sz="2600" dirty="0">
              <a:solidFill>
                <a:schemeClr val="tx1"/>
              </a:solidFill>
            </a:endParaRP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r>
              <a:rPr lang="en-US" sz="1500" dirty="0" smtClean="0">
                <a:solidFill>
                  <a:schemeClr val="tx1"/>
                </a:solidFill>
              </a:rPr>
              <a:t>* National Safety Council</a:t>
            </a:r>
            <a:endParaRPr lang="en-US" sz="1500" dirty="0">
              <a:solidFill>
                <a:schemeClr val="tx1"/>
              </a:solidFill>
            </a:endParaRPr>
          </a:p>
        </p:txBody>
      </p:sp>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What is a “Hazard”?</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1371600" y="37338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altLang="en-US" dirty="0" smtClean="0">
                <a:solidFill>
                  <a:schemeClr val="tx1"/>
                </a:solidFill>
              </a:rPr>
              <a:t>People do not always share the same view on “what” defines a hazard.</a:t>
            </a:r>
          </a:p>
          <a:p>
            <a:endParaRPr lang="en-US" altLang="en-US" sz="3600" dirty="0" smtClean="0"/>
          </a:p>
        </p:txBody>
      </p:sp>
    </p:spTree>
    <p:extLst>
      <p:ext uri="{BB962C8B-B14F-4D97-AF65-F5344CB8AC3E}">
        <p14:creationId xmlns:p14="http://schemas.microsoft.com/office/powerpoint/2010/main" val="3913743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30</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200" dirty="0">
                <a:solidFill>
                  <a:schemeClr val="bg1"/>
                </a:solidFill>
                <a:latin typeface="Verdana" panose="020B0604030504040204" pitchFamily="34" charset="0"/>
                <a:ea typeface="Verdana" panose="020B0604030504040204" pitchFamily="34" charset="0"/>
                <a:cs typeface="Verdana" panose="020B0604030504040204" pitchFamily="34" charset="0"/>
              </a:rPr>
              <a:t>Calculate Your Potential Savings</a:t>
            </a:r>
            <a:endPar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152400" y="1257300"/>
            <a:ext cx="8839200" cy="487680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buFontTx/>
              <a:buNone/>
            </a:pPr>
            <a:r>
              <a:rPr lang="en-US" altLang="en-US" sz="2000" dirty="0" smtClean="0"/>
              <a:t>          </a:t>
            </a:r>
            <a:endParaRPr lang="en-US" altLang="en-US" sz="2000" b="1" dirty="0" smtClean="0"/>
          </a:p>
          <a:p>
            <a:pPr algn="l">
              <a:lnSpc>
                <a:spcPct val="80000"/>
              </a:lnSpc>
              <a:buFontTx/>
              <a:buNone/>
            </a:pPr>
            <a:r>
              <a:rPr lang="en-US" altLang="en-US" sz="2000" dirty="0" smtClean="0"/>
              <a:t>	</a:t>
            </a:r>
            <a:r>
              <a:rPr lang="en-US" altLang="en-US" sz="2000" dirty="0" smtClean="0">
                <a:solidFill>
                  <a:schemeClr val="tx1"/>
                </a:solidFill>
              </a:rPr>
              <a:t>Manual 	  Actual  		</a:t>
            </a:r>
            <a:endParaRPr lang="en-US" altLang="en-US" sz="2000" u="sng" dirty="0" smtClean="0">
              <a:solidFill>
                <a:schemeClr val="tx1"/>
              </a:solidFill>
            </a:endParaRPr>
          </a:p>
          <a:p>
            <a:pPr>
              <a:lnSpc>
                <a:spcPct val="80000"/>
              </a:lnSpc>
              <a:buFontTx/>
              <a:buNone/>
            </a:pPr>
            <a:r>
              <a:rPr lang="en-US" altLang="en-US" sz="2000" u="sng" dirty="0" smtClean="0">
                <a:solidFill>
                  <a:schemeClr val="tx1"/>
                </a:solidFill>
              </a:rPr>
              <a:t>Year</a:t>
            </a:r>
            <a:r>
              <a:rPr lang="en-US" altLang="en-US" sz="2000" dirty="0" smtClean="0">
                <a:solidFill>
                  <a:schemeClr val="tx1"/>
                </a:solidFill>
              </a:rPr>
              <a:t>  </a:t>
            </a:r>
            <a:r>
              <a:rPr lang="en-US" altLang="en-US" sz="2000" u="sng" dirty="0" smtClean="0">
                <a:solidFill>
                  <a:schemeClr val="tx1"/>
                </a:solidFill>
              </a:rPr>
              <a:t>Premium</a:t>
            </a:r>
            <a:r>
              <a:rPr lang="en-US" altLang="en-US" sz="2000" dirty="0" smtClean="0">
                <a:solidFill>
                  <a:schemeClr val="tx1"/>
                </a:solidFill>
              </a:rPr>
              <a:t>	 </a:t>
            </a:r>
            <a:r>
              <a:rPr lang="en-US" altLang="en-US" sz="2000" u="sng" dirty="0" smtClean="0">
                <a:solidFill>
                  <a:schemeClr val="tx1"/>
                </a:solidFill>
              </a:rPr>
              <a:t>EMR</a:t>
            </a:r>
            <a:r>
              <a:rPr lang="en-US" altLang="en-US" sz="2000" dirty="0" smtClean="0">
                <a:solidFill>
                  <a:schemeClr val="tx1"/>
                </a:solidFill>
              </a:rPr>
              <a:t>	</a:t>
            </a:r>
            <a:r>
              <a:rPr lang="en-US" altLang="en-US" sz="2000" u="sng" dirty="0" smtClean="0">
                <a:solidFill>
                  <a:schemeClr val="tx1"/>
                </a:solidFill>
              </a:rPr>
              <a:t>Premium</a:t>
            </a:r>
            <a:r>
              <a:rPr lang="en-US" altLang="en-US" sz="2000" dirty="0" smtClean="0">
                <a:solidFill>
                  <a:schemeClr val="tx1"/>
                </a:solidFill>
              </a:rPr>
              <a:t>     </a:t>
            </a:r>
            <a:r>
              <a:rPr lang="en-US" altLang="en-US" sz="2000" u="sng" dirty="0" smtClean="0">
                <a:solidFill>
                  <a:schemeClr val="tx1"/>
                </a:solidFill>
              </a:rPr>
              <a:t>EMR     </a:t>
            </a:r>
            <a:r>
              <a:rPr lang="en-US" altLang="en-US" sz="2000" dirty="0" smtClean="0">
                <a:solidFill>
                  <a:schemeClr val="tx1"/>
                </a:solidFill>
              </a:rPr>
              <a:t>       5</a:t>
            </a:r>
            <a:r>
              <a:rPr lang="en-US" altLang="en-US" sz="2000" u="sng" dirty="0" smtClean="0">
                <a:solidFill>
                  <a:schemeClr val="tx1"/>
                </a:solidFill>
              </a:rPr>
              <a:t>% Credit</a:t>
            </a:r>
            <a:r>
              <a:rPr lang="en-US" altLang="en-US" sz="2000" dirty="0" smtClean="0">
                <a:solidFill>
                  <a:schemeClr val="tx1"/>
                </a:solidFill>
              </a:rPr>
              <a:t>       </a:t>
            </a:r>
            <a:r>
              <a:rPr lang="en-US" altLang="en-US" sz="2000" u="sng" dirty="0" smtClean="0">
                <a:solidFill>
                  <a:schemeClr val="tx1"/>
                </a:solidFill>
              </a:rPr>
              <a:t>Savings</a:t>
            </a:r>
          </a:p>
          <a:p>
            <a:pPr>
              <a:lnSpc>
                <a:spcPct val="80000"/>
              </a:lnSpc>
              <a:buFontTx/>
              <a:buNone/>
            </a:pPr>
            <a:endParaRPr lang="en-US" altLang="en-US" u="sng" dirty="0" smtClean="0">
              <a:solidFill>
                <a:schemeClr val="tx1"/>
              </a:solidFill>
            </a:endParaRPr>
          </a:p>
          <a:p>
            <a:pPr algn="l">
              <a:lnSpc>
                <a:spcPct val="80000"/>
              </a:lnSpc>
              <a:buFontTx/>
              <a:buNone/>
            </a:pPr>
            <a:r>
              <a:rPr lang="en-US" altLang="en-US" sz="2000" dirty="0" smtClean="0">
                <a:solidFill>
                  <a:schemeClr val="tx1"/>
                </a:solidFill>
              </a:rPr>
              <a:t>   1    $85,000   1.50	 $127,500    $      00        $6,375    =    $6,375</a:t>
            </a:r>
          </a:p>
          <a:p>
            <a:pPr>
              <a:lnSpc>
                <a:spcPct val="80000"/>
              </a:lnSpc>
              <a:buFontTx/>
              <a:buNone/>
            </a:pPr>
            <a:r>
              <a:rPr lang="en-US" altLang="en-US" sz="2000" dirty="0" smtClean="0">
                <a:solidFill>
                  <a:schemeClr val="tx1"/>
                </a:solidFill>
              </a:rPr>
              <a:t>				</a:t>
            </a:r>
            <a:endParaRPr lang="en-US" altLang="en-US" sz="2000" b="1" i="1" dirty="0" smtClean="0">
              <a:solidFill>
                <a:schemeClr val="tx1"/>
              </a:solidFill>
            </a:endParaRPr>
          </a:p>
          <a:p>
            <a:pPr algn="l">
              <a:lnSpc>
                <a:spcPct val="80000"/>
              </a:lnSpc>
              <a:buFontTx/>
              <a:buNone/>
            </a:pPr>
            <a:r>
              <a:rPr lang="en-US" altLang="en-US" sz="2000" dirty="0" smtClean="0">
                <a:solidFill>
                  <a:schemeClr val="tx1"/>
                </a:solidFill>
              </a:rPr>
              <a:t>   2    $85,000   1.25   $106,250    $21,250  +  $5,312     =   $26,562</a:t>
            </a:r>
          </a:p>
          <a:p>
            <a:pPr>
              <a:lnSpc>
                <a:spcPct val="80000"/>
              </a:lnSpc>
              <a:buFontTx/>
              <a:buNone/>
            </a:pPr>
            <a:r>
              <a:rPr lang="en-US" altLang="en-US" sz="2000" dirty="0" smtClean="0">
                <a:solidFill>
                  <a:schemeClr val="tx1"/>
                </a:solidFill>
              </a:rPr>
              <a:t>				</a:t>
            </a:r>
            <a:endParaRPr lang="en-US" altLang="en-US" sz="1600" dirty="0" smtClean="0">
              <a:solidFill>
                <a:schemeClr val="tx1"/>
              </a:solidFill>
            </a:endParaRPr>
          </a:p>
          <a:p>
            <a:pPr algn="l">
              <a:lnSpc>
                <a:spcPct val="80000"/>
              </a:lnSpc>
              <a:buFontTx/>
              <a:buNone/>
            </a:pPr>
            <a:r>
              <a:rPr lang="en-US" altLang="en-US" sz="2000" dirty="0" smtClean="0">
                <a:solidFill>
                  <a:schemeClr val="tx1"/>
                </a:solidFill>
              </a:rPr>
              <a:t>   3    $85,000   1.00     $85,000    $21,250  +  $4,250     =   $25,500</a:t>
            </a:r>
          </a:p>
          <a:p>
            <a:pPr>
              <a:lnSpc>
                <a:spcPct val="80000"/>
              </a:lnSpc>
              <a:buFontTx/>
              <a:buNone/>
            </a:pPr>
            <a:endParaRPr lang="en-US" altLang="en-US" sz="2000" dirty="0" smtClean="0">
              <a:solidFill>
                <a:schemeClr val="tx1"/>
              </a:solidFill>
            </a:endParaRPr>
          </a:p>
          <a:p>
            <a:pPr algn="l">
              <a:lnSpc>
                <a:spcPct val="80000"/>
              </a:lnSpc>
              <a:buFontTx/>
              <a:buNone/>
            </a:pPr>
            <a:r>
              <a:rPr lang="en-US" altLang="en-US" sz="2000" dirty="0" smtClean="0">
                <a:solidFill>
                  <a:schemeClr val="tx1"/>
                </a:solidFill>
              </a:rPr>
              <a:t>   4    $85,000    .90      $76,500      $8,500  +  $3,825     =   $12,325</a:t>
            </a:r>
          </a:p>
          <a:p>
            <a:pPr>
              <a:lnSpc>
                <a:spcPct val="80000"/>
              </a:lnSpc>
              <a:buFontTx/>
              <a:buNone/>
            </a:pPr>
            <a:endParaRPr lang="en-US" altLang="en-US" sz="2000" dirty="0" smtClean="0">
              <a:solidFill>
                <a:schemeClr val="tx1"/>
              </a:solidFill>
            </a:endParaRPr>
          </a:p>
          <a:p>
            <a:pPr algn="l">
              <a:lnSpc>
                <a:spcPct val="80000"/>
              </a:lnSpc>
              <a:buFontTx/>
              <a:buNone/>
            </a:pPr>
            <a:r>
              <a:rPr lang="en-US" altLang="en-US" sz="2000" dirty="0" smtClean="0">
                <a:solidFill>
                  <a:schemeClr val="tx1"/>
                </a:solidFill>
              </a:rPr>
              <a:t>   5    $85,000    .75      $63,750    $12,750  +  $3,188     =   </a:t>
            </a:r>
            <a:r>
              <a:rPr lang="en-US" altLang="en-US" sz="2000" u="sng" dirty="0" smtClean="0">
                <a:solidFill>
                  <a:schemeClr val="tx1"/>
                </a:solidFill>
              </a:rPr>
              <a:t>$15,938</a:t>
            </a:r>
          </a:p>
          <a:p>
            <a:pPr algn="l">
              <a:lnSpc>
                <a:spcPct val="80000"/>
              </a:lnSpc>
              <a:buFontTx/>
              <a:buNone/>
            </a:pPr>
            <a:r>
              <a:rPr lang="en-US" altLang="en-US" sz="2000" dirty="0" smtClean="0">
                <a:solidFill>
                  <a:schemeClr val="tx1"/>
                </a:solidFill>
              </a:rPr>
              <a:t>		             </a:t>
            </a:r>
            <a:r>
              <a:rPr lang="en-US" altLang="en-US" sz="2000" b="1" dirty="0" smtClean="0">
                <a:solidFill>
                  <a:schemeClr val="tx1"/>
                </a:solidFill>
              </a:rPr>
              <a:t>$60,562</a:t>
            </a:r>
            <a:r>
              <a:rPr lang="en-US" altLang="en-US" sz="2000" dirty="0" smtClean="0">
                <a:solidFill>
                  <a:schemeClr val="tx1"/>
                </a:solidFill>
              </a:rPr>
              <a:t>   </a:t>
            </a:r>
            <a:r>
              <a:rPr lang="en-US" altLang="en-US" sz="1600" b="1" dirty="0" smtClean="0">
                <a:solidFill>
                  <a:schemeClr val="tx1"/>
                </a:solidFill>
              </a:rPr>
              <a:t>(5% credit deducted)</a:t>
            </a:r>
          </a:p>
          <a:p>
            <a:pPr>
              <a:lnSpc>
                <a:spcPct val="80000"/>
              </a:lnSpc>
              <a:buFontTx/>
              <a:buNone/>
            </a:pPr>
            <a:r>
              <a:rPr lang="en-US" altLang="en-US" sz="2000" dirty="0" smtClean="0">
                <a:solidFill>
                  <a:schemeClr val="tx1"/>
                </a:solidFill>
              </a:rPr>
              <a:t>                       </a:t>
            </a:r>
          </a:p>
          <a:p>
            <a:pPr>
              <a:lnSpc>
                <a:spcPct val="80000"/>
              </a:lnSpc>
              <a:buFontTx/>
              <a:buNone/>
            </a:pPr>
            <a:r>
              <a:rPr lang="en-US" altLang="en-US" sz="2000" dirty="0" smtClean="0">
                <a:solidFill>
                  <a:schemeClr val="tx1"/>
                </a:solidFill>
              </a:rPr>
              <a:t>                                                             </a:t>
            </a:r>
            <a:r>
              <a:rPr lang="en-US" altLang="en-US" sz="2000" b="1" dirty="0" smtClean="0">
                <a:solidFill>
                  <a:schemeClr val="tx1"/>
                </a:solidFill>
              </a:rPr>
              <a:t>Total Savings = $86,700</a:t>
            </a:r>
            <a:endParaRPr lang="en-US" altLang="en-US" sz="2000" b="1" dirty="0">
              <a:solidFill>
                <a:schemeClr val="tx1"/>
              </a:solidFill>
            </a:endParaRPr>
          </a:p>
        </p:txBody>
      </p:sp>
      <p:sp>
        <p:nvSpPr>
          <p:cNvPr id="7" name="Isosceles Triangle 6"/>
          <p:cNvSpPr/>
          <p:nvPr/>
        </p:nvSpPr>
        <p:spPr>
          <a:xfrm>
            <a:off x="5123915" y="1884704"/>
            <a:ext cx="228600" cy="2286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392538" y="1676400"/>
            <a:ext cx="0" cy="4038600"/>
          </a:xfrm>
          <a:prstGeom prst="line">
            <a:avLst/>
          </a:prstGeom>
        </p:spPr>
        <p:style>
          <a:lnRef idx="2">
            <a:schemeClr val="dk1"/>
          </a:lnRef>
          <a:fillRef idx="0">
            <a:schemeClr val="dk1"/>
          </a:fillRef>
          <a:effectRef idx="1">
            <a:schemeClr val="dk1"/>
          </a:effectRef>
          <a:fontRef idx="minor">
            <a:schemeClr val="tx1"/>
          </a:fontRef>
        </p:style>
      </p:cxnSp>
      <p:sp>
        <p:nvSpPr>
          <p:cNvPr id="11" name="Oval 6"/>
          <p:cNvSpPr>
            <a:spLocks noChangeArrowheads="1"/>
          </p:cNvSpPr>
          <p:nvPr/>
        </p:nvSpPr>
        <p:spPr bwMode="auto">
          <a:xfrm>
            <a:off x="5123915" y="5486400"/>
            <a:ext cx="3867686"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83837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31</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a:xfrm>
            <a:off x="457200" y="381000"/>
            <a:ext cx="5334000" cy="457200"/>
          </a:xfrm>
        </p:spPr>
        <p:txBody>
          <a:bodyPr>
            <a:noAutofit/>
          </a:bodyPr>
          <a:lstStyle/>
          <a:p>
            <a:r>
              <a:rPr lang="en-US" alt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 </a:t>
            </a:r>
            <a:r>
              <a:rPr lang="en-US" alt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Certified Safety Committee Program</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372035" y="1219200"/>
            <a:ext cx="8458200" cy="5029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1993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Workers’ Compensation Act Amended</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Established a 5% Policy Premium 				Discount for creating and Certifying a 			Workplace Safety Committee</a:t>
            </a:r>
          </a:p>
          <a:p>
            <a:pPr lvl="1">
              <a:buFontTx/>
              <a:buNone/>
            </a:pPr>
            <a:endParaRPr lang="en-US" altLang="en-US" sz="1500" dirty="0" smtClean="0">
              <a:latin typeface="Verdana" panose="020B0604030504040204" pitchFamily="34" charset="0"/>
              <a:ea typeface="Verdana" panose="020B0604030504040204" pitchFamily="34" charset="0"/>
              <a:cs typeface="Verdana" panose="020B0604030504040204" pitchFamily="34" charset="0"/>
            </a:endParaRPr>
          </a:p>
          <a:p>
            <a:pPr lvl="1">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1996</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Amended to provide 5 premium discount 			periods</a:t>
            </a:r>
          </a:p>
          <a:p>
            <a:pPr lvl="1">
              <a:buFontTx/>
              <a:buNone/>
            </a:pPr>
            <a:endParaRPr lang="en-US" altLang="en-US" sz="1500" dirty="0" smtClean="0">
              <a:latin typeface="Verdana" panose="020B0604030504040204" pitchFamily="34" charset="0"/>
              <a:ea typeface="Verdana" panose="020B0604030504040204" pitchFamily="34" charset="0"/>
              <a:cs typeface="Verdana" panose="020B0604030504040204" pitchFamily="34" charset="0"/>
            </a:endParaRPr>
          </a:p>
          <a:p>
            <a:pPr lvl="1">
              <a:buFontTx/>
              <a:buNone/>
            </a:pPr>
            <a:r>
              <a:rPr lang="en-US" altLang="en-US" sz="2400" b="1" dirty="0" smtClean="0">
                <a:latin typeface="Verdana" panose="020B0604030504040204" pitchFamily="34" charset="0"/>
                <a:ea typeface="Verdana" panose="020B0604030504040204" pitchFamily="34" charset="0"/>
                <a:cs typeface="Verdana" panose="020B0604030504040204" pitchFamily="34" charset="0"/>
              </a:rPr>
              <a:t>2002</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Amended to allow unlimited discount 			periods</a:t>
            </a:r>
            <a:r>
              <a:rPr lang="en-US" altLang="en-US"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p>
          <a:p>
            <a:pPr lvl="3">
              <a:buFontTx/>
              <a:buNone/>
            </a:pPr>
            <a:endParaRPr lang="en-US" altLang="en-US" sz="1400" dirty="0" smtClean="0">
              <a:latin typeface="Verdana" panose="020B0604030504040204" pitchFamily="34" charset="0"/>
              <a:ea typeface="Verdana" panose="020B0604030504040204" pitchFamily="34" charset="0"/>
              <a:cs typeface="Verdana" panose="020B0604030504040204" pitchFamily="34" charset="0"/>
            </a:endParaRPr>
          </a:p>
          <a:p>
            <a:pPr lvl="1">
              <a:buFontTx/>
              <a:buNone/>
            </a:pPr>
            <a:r>
              <a:rPr lang="en-US" altLang="en-US"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*Assuming that all mandated compliance 		</a:t>
            </a:r>
            <a:r>
              <a:rPr lang="en-US" altLang="en-US" sz="2400"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requirements have been maintained</a:t>
            </a:r>
          </a:p>
          <a:p>
            <a:pPr lvl="1">
              <a:buFontTx/>
              <a:buNone/>
            </a:pPr>
            <a:endParaRPr lang="en-US" altLang="en-US" dirty="0"/>
          </a:p>
        </p:txBody>
      </p:sp>
    </p:spTree>
    <p:extLst>
      <p:ext uri="{BB962C8B-B14F-4D97-AF65-F5344CB8AC3E}">
        <p14:creationId xmlns:p14="http://schemas.microsoft.com/office/powerpoint/2010/main" val="4026941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32</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txBox="1">
            <a:spLocks/>
          </p:cNvSpPr>
          <p:nvPr/>
        </p:nvSpPr>
        <p:spPr>
          <a:xfrm>
            <a:off x="455064" y="381000"/>
            <a:ext cx="5334000" cy="529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 Certified Safety Committee Program</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4"/>
          <p:cNvSpPr txBox="1">
            <a:spLocks noChangeArrowheads="1"/>
          </p:cNvSpPr>
          <p:nvPr/>
        </p:nvSpPr>
        <p:spPr>
          <a:xfrm>
            <a:off x="455064" y="1728787"/>
            <a:ext cx="8229600" cy="2971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sz="4000" dirty="0" smtClean="0"/>
              <a:t>   </a:t>
            </a:r>
            <a:r>
              <a:rPr lang="en-US" altLang="en-US" sz="2800" dirty="0" smtClean="0">
                <a:latin typeface="Verdana" panose="020B0604030504040204" pitchFamily="34" charset="0"/>
                <a:ea typeface="Verdana" panose="020B0604030504040204" pitchFamily="34" charset="0"/>
                <a:cs typeface="Verdana" panose="020B0604030504040204" pitchFamily="34" charset="0"/>
              </a:rPr>
              <a:t>How </a:t>
            </a:r>
            <a:r>
              <a:rPr lang="en-US" altLang="en-US" sz="2800" b="1" dirty="0" smtClean="0">
                <a:latin typeface="Verdana" panose="020B0604030504040204" pitchFamily="34" charset="0"/>
                <a:ea typeface="Verdana" panose="020B0604030504040204" pitchFamily="34" charset="0"/>
                <a:cs typeface="Verdana" panose="020B0604030504040204" pitchFamily="34" charset="0"/>
              </a:rPr>
              <a:t>BIG</a:t>
            </a:r>
            <a:r>
              <a:rPr lang="en-US" altLang="en-US" sz="2800" dirty="0" smtClean="0">
                <a:latin typeface="Verdana" panose="020B0604030504040204" pitchFamily="34" charset="0"/>
                <a:ea typeface="Verdana" panose="020B0604030504040204" pitchFamily="34" charset="0"/>
                <a:cs typeface="Verdana" panose="020B0604030504040204" pitchFamily="34" charset="0"/>
              </a:rPr>
              <a:t> is the Pennsylvania Workplace Safety Committee Program?</a:t>
            </a:r>
            <a:r>
              <a:rPr lang="en-US" altLang="en-US" sz="2400" dirty="0" smtClean="0"/>
              <a:t/>
            </a:r>
            <a:br>
              <a:rPr lang="en-US" altLang="en-US" sz="2400" dirty="0" smtClean="0"/>
            </a:br>
            <a:endParaRPr lang="en-US" altLang="en-US" sz="2400" dirty="0"/>
          </a:p>
        </p:txBody>
      </p:sp>
      <p:pic>
        <p:nvPicPr>
          <p:cNvPr id="26626" name="Picture 2" descr="http://2.bp.blogspot.com/-2UpJtRzhozo/UQUM51hiEtI/AAAAAAAABVQ/U33m9XJiSA8/s1600/measure-succes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000" y="3352800"/>
            <a:ext cx="40386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872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33</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txBox="1">
            <a:spLocks/>
          </p:cNvSpPr>
          <p:nvPr/>
        </p:nvSpPr>
        <p:spPr>
          <a:xfrm>
            <a:off x="455064" y="381000"/>
            <a:ext cx="5334000" cy="529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 Certified Safety Committee Program</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4"/>
          <p:cNvSpPr txBox="1">
            <a:spLocks noChangeArrowheads="1"/>
          </p:cNvSpPr>
          <p:nvPr/>
        </p:nvSpPr>
        <p:spPr>
          <a:xfrm>
            <a:off x="805495" y="1371600"/>
            <a:ext cx="7772400" cy="2438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Average of over 11,000 initially certified Workplace Safety Committees</a:t>
            </a:r>
          </a:p>
          <a:p>
            <a:pPr algn="ctr">
              <a:buFontTx/>
              <a:buNone/>
            </a:pPr>
            <a:endParaRPr lang="en-US" altLang="en-US" sz="1600" dirty="0" smtClean="0">
              <a:latin typeface="Verdana" panose="020B0604030504040204" pitchFamily="34" charset="0"/>
              <a:ea typeface="Verdana" panose="020B0604030504040204" pitchFamily="34" charset="0"/>
              <a:cs typeface="Verdana" panose="020B0604030504040204" pitchFamily="34" charset="0"/>
            </a:endParaRPr>
          </a:p>
          <a:p>
            <a:pPr>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   Covering over 1,100,000 Pennsylvania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employees</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https://sp.yimg.com/ib/th?id=HN.607988548618093653&amp;pid=15.1&amp;P=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1" y="3581400"/>
            <a:ext cx="3592188" cy="238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240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34</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4"/>
          <p:cNvSpPr txBox="1">
            <a:spLocks/>
          </p:cNvSpPr>
          <p:nvPr/>
        </p:nvSpPr>
        <p:spPr>
          <a:xfrm>
            <a:off x="455064" y="381000"/>
            <a:ext cx="5334000" cy="529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PA Certified Safety Committee Program</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3"/>
          <p:cNvSpPr txBox="1">
            <a:spLocks noChangeArrowheads="1"/>
          </p:cNvSpPr>
          <p:nvPr/>
        </p:nvSpPr>
        <p:spPr>
          <a:xfrm>
            <a:off x="304800" y="1371600"/>
            <a:ext cx="8229600" cy="2400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Employer cumulative total premium savings</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Average of over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$600,000,000</a:t>
            </a:r>
            <a:r>
              <a:rPr lang="en-US" altLang="en-US" sz="2400" dirty="0" smtClean="0">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1400" dirty="0" smtClean="0">
                <a:latin typeface="Verdana" panose="020B0604030504040204" pitchFamily="34" charset="0"/>
                <a:ea typeface="Verdana" panose="020B0604030504040204" pitchFamily="34" charset="0"/>
                <a:cs typeface="Verdana" panose="020B0604030504040204" pitchFamily="34" charset="0"/>
              </a:rPr>
              <a:t/>
            </a:r>
            <a:br>
              <a:rPr lang="en-US" altLang="en-US" sz="1400" dirty="0" smtClean="0">
                <a:latin typeface="Verdana" panose="020B0604030504040204" pitchFamily="34" charset="0"/>
                <a:ea typeface="Verdana" panose="020B0604030504040204" pitchFamily="34" charset="0"/>
                <a:cs typeface="Verdana" panose="020B0604030504040204" pitchFamily="34" charset="0"/>
              </a:rPr>
            </a:br>
            <a:endParaRPr lang="en-US" altLang="en-US" sz="1400" dirty="0" smtClean="0">
              <a:latin typeface="Verdana" panose="020B0604030504040204" pitchFamily="34" charset="0"/>
              <a:ea typeface="Verdana" panose="020B0604030504040204" pitchFamily="34" charset="0"/>
              <a:cs typeface="Verdana" panose="020B0604030504040204" pitchFamily="34" charset="0"/>
            </a:endParaRPr>
          </a:p>
          <a:p>
            <a:pPr algn="ctr">
              <a:buFontTx/>
              <a:buNone/>
            </a:pPr>
            <a:r>
              <a:rPr lang="en-US" altLang="en-US" sz="2400" i="1"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Reflects  5% premium savings</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9218" name="Picture 2" descr="https://sp.yimg.com/xj/th?id=OIP.M7d78b0898316155cbaf7a19eb15bfed8H0&amp;pid=15.1&amp;P=0&amp;w=300&amp;h=30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4303" b="3088"/>
          <a:stretch/>
        </p:blipFill>
        <p:spPr bwMode="auto">
          <a:xfrm>
            <a:off x="3528309" y="3704601"/>
            <a:ext cx="2185614" cy="221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67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35</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Program </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Benefits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684212" y="1524000"/>
            <a:ext cx="7775575" cy="2362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24% – 28% average reductions in claims cost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   for employers participating in the program</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a:t>
            </a:r>
            <a:r>
              <a:rPr lang="en-US" altLang="en-US" sz="2400" dirty="0" smtClean="0"/>
              <a:t/>
            </a:r>
            <a:br>
              <a:rPr lang="en-US" altLang="en-US" sz="2400" dirty="0" smtClean="0"/>
            </a:br>
            <a:endParaRPr lang="en-US" altLang="en-US" sz="2400" dirty="0" smtClean="0"/>
          </a:p>
          <a:p>
            <a:pPr>
              <a:lnSpc>
                <a:spcPct val="90000"/>
              </a:lnSpc>
            </a:pPr>
            <a:r>
              <a:rPr lang="en-US" altLang="en-US" sz="2400" dirty="0">
                <a:latin typeface="Verdana" panose="020B0604030504040204" pitchFamily="34" charset="0"/>
                <a:ea typeface="Verdana" panose="020B0604030504040204" pitchFamily="34" charset="0"/>
                <a:cs typeface="Verdana" panose="020B0604030504040204" pitchFamily="34" charset="0"/>
              </a:rPr>
              <a:t>Reduction in the hidden (indirect) cost associated with workplace injuries and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illnesses</a:t>
            </a:r>
            <a:endParaRPr lang="en-US" altLang="en-US" sz="2400" dirty="0" smtClean="0"/>
          </a:p>
          <a:p>
            <a:pPr>
              <a:lnSpc>
                <a:spcPct val="90000"/>
              </a:lnSpc>
              <a:buFontTx/>
              <a:buNone/>
            </a:pPr>
            <a:endParaRPr lang="en-US" altLang="en-US" sz="2400" dirty="0"/>
          </a:p>
        </p:txBody>
      </p:sp>
      <p:sp>
        <p:nvSpPr>
          <p:cNvPr id="2" name="TextBox 1"/>
          <p:cNvSpPr txBox="1"/>
          <p:nvPr/>
        </p:nvSpPr>
        <p:spPr>
          <a:xfrm>
            <a:off x="2577055" y="6005899"/>
            <a:ext cx="3775393" cy="276999"/>
          </a:xfrm>
          <a:prstGeom prst="rect">
            <a:avLst/>
          </a:prstGeom>
          <a:noFill/>
        </p:spPr>
        <p:txBody>
          <a:bodyPr wrap="none" rtlCol="0">
            <a:spAutoFit/>
          </a:bodyPr>
          <a:lstStyle/>
          <a:p>
            <a:r>
              <a:rPr lang="en-US" altLang="en-US" sz="1200" b="1" dirty="0">
                <a:latin typeface="Verdana" panose="020B0604030504040204" pitchFamily="34" charset="0"/>
                <a:ea typeface="Verdana" panose="020B0604030504040204" pitchFamily="34" charset="0"/>
                <a:cs typeface="Verdana" panose="020B0604030504040204" pitchFamily="34" charset="0"/>
              </a:rPr>
              <a:t>*PCRB (PA Compensation Rating Bureau</a:t>
            </a:r>
            <a:r>
              <a:rPr lang="en-US" altLang="en-US" sz="1200" b="1"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b="1" dirty="0">
              <a:latin typeface="Verdana" panose="020B0604030504040204" pitchFamily="34" charset="0"/>
              <a:ea typeface="Verdana" panose="020B0604030504040204" pitchFamily="34" charset="0"/>
              <a:cs typeface="Verdana" panose="020B0604030504040204" pitchFamily="34" charset="0"/>
            </a:endParaRPr>
          </a:p>
        </p:txBody>
      </p:sp>
      <p:pic>
        <p:nvPicPr>
          <p:cNvPr id="10242" name="Picture 2" descr="https://sp.yimg.com/xj/th?id=OIP.M591eb491945dd3aab37cea1887efa460H0&amp;pid=15.1&amp;P=0&amp;w=286&amp;h=17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4200" y="3921807"/>
            <a:ext cx="3038476" cy="1848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172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600200"/>
            <a:ext cx="8153400" cy="1905000"/>
          </a:xfrm>
        </p:spPr>
        <p:txBody>
          <a:bodyPr>
            <a:normAutofit fontScale="77500" lnSpcReduction="20000"/>
          </a:bodyPr>
          <a:lstStyle/>
          <a:p>
            <a:r>
              <a:rPr lang="en-US" altLang="en-US" sz="3100" b="1" dirty="0">
                <a:solidFill>
                  <a:schemeClr val="tx1"/>
                </a:solidFill>
              </a:rPr>
              <a:t>Establish safety as the broad foundation of your organization</a:t>
            </a:r>
          </a:p>
          <a:p>
            <a:endParaRPr lang="en-US" altLang="en-US" dirty="0" smtClean="0">
              <a:solidFill>
                <a:schemeClr val="tx1"/>
              </a:solidFill>
            </a:endParaRPr>
          </a:p>
          <a:p>
            <a:endParaRPr lang="en-US" altLang="en-US" dirty="0">
              <a:solidFill>
                <a:schemeClr val="tx1"/>
              </a:solidFill>
            </a:endParaRPr>
          </a:p>
          <a:p>
            <a:endParaRPr lang="en-US" altLang="en-US" dirty="0" smtClean="0">
              <a:solidFill>
                <a:schemeClr val="tx1"/>
              </a:solidFill>
            </a:endParaRPr>
          </a:p>
          <a:p>
            <a:r>
              <a:rPr lang="en-US" altLang="en-US" dirty="0">
                <a:solidFill>
                  <a:schemeClr val="tx1"/>
                </a:solidFill>
              </a:rPr>
              <a:t>	</a:t>
            </a:r>
            <a:r>
              <a:rPr lang="en-US" altLang="en-US" dirty="0" smtClean="0">
                <a:solidFill>
                  <a:schemeClr val="tx1"/>
                </a:solidFill>
              </a:rPr>
              <a:t>			</a:t>
            </a:r>
            <a:endParaRPr lang="en-US" dirty="0"/>
          </a:p>
        </p:txBody>
      </p:sp>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36</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1"/>
          <p:cNvSpPr txBox="1">
            <a:spLocks/>
          </p:cNvSpPr>
          <p:nvPr/>
        </p:nvSpPr>
        <p:spPr>
          <a:xfrm>
            <a:off x="457200" y="609600"/>
            <a:ext cx="5334000" cy="304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000" b="1" dirty="0" smtClean="0"/>
              <a:t> </a:t>
            </a:r>
            <a:r>
              <a:rPr lang="en-US" altLang="en-US" sz="2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Building a Business Case for Safety</a:t>
            </a:r>
            <a:r>
              <a:rPr lang="en-US" altLang="en-US" sz="2200" b="1" dirty="0" smtClean="0">
                <a:latin typeface="Verdana" panose="020B0604030504040204" pitchFamily="34" charset="0"/>
                <a:ea typeface="Verdana" panose="020B0604030504040204" pitchFamily="34" charset="0"/>
                <a:cs typeface="Verdana" panose="020B0604030504040204" pitchFamily="34" charset="0"/>
              </a:rPr>
              <a:t/>
            </a:r>
            <a:br>
              <a:rPr lang="en-US" altLang="en-US" sz="2200" b="1" dirty="0" smtClean="0">
                <a:latin typeface="Verdana" panose="020B0604030504040204" pitchFamily="34" charset="0"/>
                <a:ea typeface="Verdana" panose="020B0604030504040204" pitchFamily="34" charset="0"/>
                <a:cs typeface="Verdana" panose="020B0604030504040204" pitchFamily="34" charset="0"/>
              </a:rPr>
            </a:br>
            <a:endParaRPr lang="en-US" sz="2200" b="1" dirty="0">
              <a:solidFill>
                <a:schemeClr val="bg1"/>
              </a:solidFill>
              <a:latin typeface="Verdana" pitchFamily="34" charset="0"/>
              <a:ea typeface="Verdana" panose="020B0604030504040204" pitchFamily="34" charset="0"/>
              <a:cs typeface="Verdana" panose="020B0604030504040204" pitchFamily="34" charset="0"/>
            </a:endParaRPr>
          </a:p>
        </p:txBody>
      </p:sp>
      <p:sp>
        <p:nvSpPr>
          <p:cNvPr id="7" name="Flowchart: Extract 6"/>
          <p:cNvSpPr/>
          <p:nvPr/>
        </p:nvSpPr>
        <p:spPr>
          <a:xfrm>
            <a:off x="571500" y="2743200"/>
            <a:ext cx="5105400" cy="3352800"/>
          </a:xfrm>
          <a:prstGeom prst="flowChartExtra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3"/>
          <p:cNvSpPr txBox="1">
            <a:spLocks noChangeArrowheads="1"/>
          </p:cNvSpPr>
          <p:nvPr/>
        </p:nvSpPr>
        <p:spPr bwMode="auto">
          <a:xfrm>
            <a:off x="2400300" y="3426151"/>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dirty="0">
                <a:latin typeface="Verdana" pitchFamily="34" charset="0"/>
              </a:rPr>
              <a:t>Profit</a:t>
            </a:r>
          </a:p>
        </p:txBody>
      </p:sp>
      <p:sp>
        <p:nvSpPr>
          <p:cNvPr id="9" name="Text Box 12"/>
          <p:cNvSpPr txBox="1">
            <a:spLocks noChangeArrowheads="1"/>
          </p:cNvSpPr>
          <p:nvPr/>
        </p:nvSpPr>
        <p:spPr bwMode="auto">
          <a:xfrm>
            <a:off x="1981200" y="4112664"/>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dirty="0">
                <a:latin typeface="Verdana" pitchFamily="34" charset="0"/>
              </a:rPr>
              <a:t>Productivity</a:t>
            </a:r>
          </a:p>
        </p:txBody>
      </p:sp>
      <p:sp>
        <p:nvSpPr>
          <p:cNvPr id="10" name="Text Box 10"/>
          <p:cNvSpPr txBox="1">
            <a:spLocks noChangeArrowheads="1"/>
          </p:cNvSpPr>
          <p:nvPr/>
        </p:nvSpPr>
        <p:spPr bwMode="auto">
          <a:xfrm>
            <a:off x="1219200" y="4876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dirty="0">
                <a:latin typeface="Verdana" pitchFamily="34" charset="0"/>
              </a:rPr>
              <a:t>Efficiency</a:t>
            </a:r>
          </a:p>
        </p:txBody>
      </p:sp>
      <p:sp>
        <p:nvSpPr>
          <p:cNvPr id="11" name="Text Box 9"/>
          <p:cNvSpPr txBox="1">
            <a:spLocks noChangeArrowheads="1"/>
          </p:cNvSpPr>
          <p:nvPr/>
        </p:nvSpPr>
        <p:spPr bwMode="auto">
          <a:xfrm>
            <a:off x="1485900" y="54864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dirty="0">
                <a:latin typeface="Verdana" pitchFamily="34" charset="0"/>
              </a:rPr>
              <a:t>Safety </a:t>
            </a:r>
          </a:p>
        </p:txBody>
      </p:sp>
      <p:cxnSp>
        <p:nvCxnSpPr>
          <p:cNvPr id="13" name="Straight Connector 12"/>
          <p:cNvCxnSpPr/>
          <p:nvPr/>
        </p:nvCxnSpPr>
        <p:spPr>
          <a:xfrm>
            <a:off x="2209800" y="3962400"/>
            <a:ext cx="1828800"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1600200" y="4724400"/>
            <a:ext cx="3048000"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1066800" y="5410200"/>
            <a:ext cx="4114800" cy="0"/>
          </a:xfrm>
          <a:prstGeom prst="line">
            <a:avLst/>
          </a:prstGeom>
        </p:spPr>
        <p:style>
          <a:lnRef idx="2">
            <a:schemeClr val="dk1"/>
          </a:lnRef>
          <a:fillRef idx="0">
            <a:schemeClr val="dk1"/>
          </a:fillRef>
          <a:effectRef idx="1">
            <a:schemeClr val="dk1"/>
          </a:effectRef>
          <a:fontRef idx="minor">
            <a:schemeClr val="tx1"/>
          </a:fontRef>
        </p:style>
      </p:cxnSp>
      <p:sp>
        <p:nvSpPr>
          <p:cNvPr id="20" name="Text Box 17"/>
          <p:cNvSpPr txBox="1">
            <a:spLocks noChangeArrowheads="1"/>
          </p:cNvSpPr>
          <p:nvPr/>
        </p:nvSpPr>
        <p:spPr bwMode="auto">
          <a:xfrm>
            <a:off x="5334000" y="2971251"/>
            <a:ext cx="320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dirty="0">
                <a:latin typeface="Verdana" pitchFamily="34" charset="0"/>
              </a:rPr>
              <a:t>A strong  safety culture supports and increases efficiency, productivity and profit</a:t>
            </a:r>
          </a:p>
        </p:txBody>
      </p:sp>
    </p:spTree>
    <p:extLst>
      <p:ext uri="{BB962C8B-B14F-4D97-AF65-F5344CB8AC3E}">
        <p14:creationId xmlns:p14="http://schemas.microsoft.com/office/powerpoint/2010/main" val="801648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37</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Safety </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First</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p:cNvSpPr txBox="1"/>
          <p:nvPr/>
        </p:nvSpPr>
        <p:spPr>
          <a:xfrm>
            <a:off x="2286000" y="1694329"/>
            <a:ext cx="4648200" cy="1200329"/>
          </a:xfrm>
          <a:prstGeom prst="rect">
            <a:avLst/>
          </a:prstGeom>
          <a:noFill/>
        </p:spPr>
        <p:txBody>
          <a:bodyPr wrap="square" rtlCol="0">
            <a:spAutoFi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It’s difficult to prevent all incidents, but all incidents are preventable!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3533547"/>
            <a:ext cx="2693640" cy="2042534"/>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3531043"/>
            <a:ext cx="2726717" cy="20450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00800" y="3533547"/>
            <a:ext cx="2430780" cy="2045038"/>
          </a:xfrm>
          <a:prstGeom prst="rect">
            <a:avLst/>
          </a:prstGeom>
        </p:spPr>
      </p:pic>
    </p:spTree>
    <p:extLst>
      <p:ext uri="{BB962C8B-B14F-4D97-AF65-F5344CB8AC3E}">
        <p14:creationId xmlns:p14="http://schemas.microsoft.com/office/powerpoint/2010/main" val="1980334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38</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Preventable?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ATV"/>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219200"/>
            <a:ext cx="7239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625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39</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untitl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295400"/>
            <a:ext cx="6553200" cy="4648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533400" y="381000"/>
            <a:ext cx="5105400" cy="457200"/>
          </a:xfrm>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Preventable?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808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Hazards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a:spLocks noGrp="1" noChangeArrowheads="1"/>
          </p:cNvSpPr>
          <p:nvPr>
            <p:ph type="subTitle" idx="4294967295"/>
          </p:nvPr>
        </p:nvSpPr>
        <p:spPr>
          <a:xfrm>
            <a:off x="533400" y="1492183"/>
            <a:ext cx="7904163" cy="1930400"/>
          </a:xfrm>
        </p:spPr>
        <p:txBody>
          <a:bodyPr>
            <a:normAutofit lnSpcReduction="10000"/>
          </a:bodyPr>
          <a:lstStyle/>
          <a:p>
            <a:pPr marL="0" indent="0">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The next several slides depict some hazards  that have been found in different environments</a:t>
            </a:r>
          </a:p>
          <a:p>
            <a:pPr marL="0" indent="0">
              <a:buFontTx/>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0" indent="0">
              <a:buFontTx/>
              <a:buNone/>
            </a:pPr>
            <a:r>
              <a:rPr lang="en-US" altLang="en-US" sz="2400" dirty="0" smtClean="0">
                <a:latin typeface="Verdana" panose="020B0604030504040204" pitchFamily="34" charset="0"/>
                <a:ea typeface="Verdana" panose="020B0604030504040204" pitchFamily="34" charset="0"/>
                <a:cs typeface="Verdana" panose="020B0604030504040204" pitchFamily="34" charset="0"/>
              </a:rPr>
              <a:t>Finding and correcting hazards should be given a priority within any workplace</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0" indent="0" algn="ctr">
              <a:buFontTx/>
              <a:buNone/>
            </a:pPr>
            <a:endParaRPr lang="en-US" altLang="en-US" sz="4000" dirty="0"/>
          </a:p>
        </p:txBody>
      </p:sp>
      <p:pic>
        <p:nvPicPr>
          <p:cNvPr id="40962" name="Picture 2" descr="http://www.finishercreative.com/wp-content/uploads/2012/04/Magnifying-Glas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3429000"/>
            <a:ext cx="3315942"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506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40</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Other Benefits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4"/>
          <p:cNvSpPr txBox="1">
            <a:spLocks noChangeArrowheads="1"/>
          </p:cNvSpPr>
          <p:nvPr/>
        </p:nvSpPr>
        <p:spPr>
          <a:xfrm>
            <a:off x="685800" y="1181099"/>
            <a:ext cx="7772400" cy="584775"/>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dirty="0" smtClean="0"/>
              <a:t> </a:t>
            </a:r>
            <a:r>
              <a:rPr lang="en-US" altLang="en-US" sz="2400" dirty="0" smtClean="0">
                <a:latin typeface="Verdana" panose="020B0604030504040204" pitchFamily="34" charset="0"/>
                <a:ea typeface="Verdana" panose="020B0604030504040204" pitchFamily="34" charset="0"/>
                <a:cs typeface="Verdana" panose="020B0604030504040204" pitchFamily="34" charset="0"/>
              </a:rPr>
              <a:t>Benefits beyond the 5% Premium reduction:</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5"/>
          <p:cNvSpPr txBox="1">
            <a:spLocks noChangeArrowheads="1"/>
          </p:cNvSpPr>
          <p:nvPr/>
        </p:nvSpPr>
        <p:spPr>
          <a:xfrm>
            <a:off x="555477" y="1981200"/>
            <a:ext cx="4114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Organization</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Fewer injuries and lost work time</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Promotes involvement</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Accomplish more related safety projects</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Increased productivity</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Saves $$$$$</a:t>
            </a:r>
          </a:p>
          <a:p>
            <a:pPr lvl="1">
              <a:lnSpc>
                <a:spcPct val="90000"/>
              </a:lnSpc>
            </a:pPr>
            <a:endParaRPr lang="en-US" altLang="en-US" sz="2400" dirty="0"/>
          </a:p>
        </p:txBody>
      </p:sp>
      <p:sp>
        <p:nvSpPr>
          <p:cNvPr id="8" name="Rectangle 6"/>
          <p:cNvSpPr txBox="1">
            <a:spLocks noChangeArrowheads="1"/>
          </p:cNvSpPr>
          <p:nvPr/>
        </p:nvSpPr>
        <p:spPr>
          <a:xfrm>
            <a:off x="4648200" y="1981200"/>
            <a:ext cx="3810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Employees</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Safer work environment</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Better communication</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Increases safety awareness at work and at home</a:t>
            </a:r>
          </a:p>
          <a:p>
            <a:pPr lvl="1">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Enhanced employee morale</a:t>
            </a:r>
          </a:p>
          <a:p>
            <a:pPr lvl="1">
              <a:lnSpc>
                <a:spcPct val="90000"/>
              </a:lnSpc>
            </a:pPr>
            <a:endParaRPr lang="en-US" altLang="en-US" sz="2400" dirty="0"/>
          </a:p>
        </p:txBody>
      </p:sp>
    </p:spTree>
    <p:extLst>
      <p:ext uri="{BB962C8B-B14F-4D97-AF65-F5344CB8AC3E}">
        <p14:creationId xmlns:p14="http://schemas.microsoft.com/office/powerpoint/2010/main" val="990919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41</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Safety is Important </a:t>
            </a:r>
            <a:r>
              <a:rPr lang="en-US" alt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Because</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a:spLocks noGrp="1" noChangeArrowheads="1"/>
          </p:cNvSpPr>
          <p:nvPr>
            <p:ph type="subTitle" idx="1"/>
          </p:nvPr>
        </p:nvSpPr>
        <p:spPr>
          <a:xfrm>
            <a:off x="457200" y="1828800"/>
            <a:ext cx="8153400" cy="3810000"/>
          </a:xfrm>
        </p:spPr>
        <p:txBody>
          <a:bodyPr/>
          <a:lstStyle/>
          <a:p>
            <a:pPr marL="342900" indent="-342900" algn="l">
              <a:buFont typeface="Arial" panose="020B0604020202020204" pitchFamily="34" charset="0"/>
              <a:buChar char="•"/>
            </a:pPr>
            <a:r>
              <a:rPr lang="en-US" altLang="en-US" dirty="0">
                <a:solidFill>
                  <a:schemeClr val="tx1"/>
                </a:solidFill>
              </a:rPr>
              <a:t>It’s the right thing to do</a:t>
            </a:r>
            <a:r>
              <a:rPr lang="en-US" altLang="en-US" dirty="0" smtClean="0">
                <a:solidFill>
                  <a:schemeClr val="tx1"/>
                </a:solidFill>
              </a:rPr>
              <a:t>!</a:t>
            </a:r>
            <a:endParaRPr lang="en-US" altLang="en-US" dirty="0">
              <a:solidFill>
                <a:schemeClr val="tx1"/>
              </a:solidFill>
            </a:endParaRPr>
          </a:p>
          <a:p>
            <a:pPr algn="l"/>
            <a:endParaRPr lang="en-US" altLang="en-US" dirty="0" smtClean="0">
              <a:solidFill>
                <a:schemeClr val="tx1"/>
              </a:solidFill>
            </a:endParaRPr>
          </a:p>
          <a:p>
            <a:pPr algn="l"/>
            <a:endParaRPr lang="en-US" altLang="en-US" dirty="0">
              <a:solidFill>
                <a:schemeClr val="tx1"/>
              </a:solidFill>
            </a:endParaRPr>
          </a:p>
          <a:p>
            <a:pPr algn="l"/>
            <a:endParaRPr lang="en-US" altLang="en-US" dirty="0">
              <a:solidFill>
                <a:schemeClr val="tx1"/>
              </a:solidFill>
            </a:endParaRPr>
          </a:p>
          <a:p>
            <a:pPr marL="342900" indent="-342900" algn="l">
              <a:buFont typeface="Arial" panose="020B0604020202020204" pitchFamily="34" charset="0"/>
              <a:buChar char="•"/>
            </a:pPr>
            <a:r>
              <a:rPr lang="en-US" altLang="en-US" dirty="0">
                <a:solidFill>
                  <a:schemeClr val="tx1"/>
                </a:solidFill>
              </a:rPr>
              <a:t>Basic fundamental – provide a safe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work </a:t>
            </a:r>
            <a:r>
              <a:rPr lang="en-US" altLang="en-US" dirty="0">
                <a:solidFill>
                  <a:schemeClr val="tx1"/>
                </a:solidFill>
              </a:rPr>
              <a:t>environment so employees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can </a:t>
            </a:r>
            <a:r>
              <a:rPr lang="en-US" altLang="en-US" dirty="0">
                <a:solidFill>
                  <a:schemeClr val="tx1"/>
                </a:solidFill>
              </a:rPr>
              <a:t>return home in the same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condition </a:t>
            </a:r>
            <a:r>
              <a:rPr lang="en-US" altLang="en-US" dirty="0">
                <a:solidFill>
                  <a:schemeClr val="tx1"/>
                </a:solidFill>
              </a:rPr>
              <a:t>as when they arrived at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work</a:t>
            </a:r>
            <a:r>
              <a:rPr lang="en-US" altLang="en-US" dirty="0">
                <a:solidFill>
                  <a:schemeClr val="tx1"/>
                </a:solidFill>
              </a:rPr>
              <a:t>.  </a:t>
            </a:r>
            <a:r>
              <a:rPr lang="en-US" altLang="en-US" dirty="0" smtClean="0">
                <a:solidFill>
                  <a:schemeClr val="tx1"/>
                </a:solidFill>
              </a:rPr>
              <a:t>(</a:t>
            </a:r>
            <a:r>
              <a:rPr lang="en-US" altLang="en-US" dirty="0">
                <a:solidFill>
                  <a:schemeClr val="tx1"/>
                </a:solidFill>
              </a:rPr>
              <a:t>Think 24/7)</a:t>
            </a:r>
          </a:p>
          <a:p>
            <a:pPr algn="l"/>
            <a:endParaRPr lang="en-US" altLang="en-US" dirty="0"/>
          </a:p>
        </p:txBody>
      </p:sp>
      <p:pic>
        <p:nvPicPr>
          <p:cNvPr id="20482" name="Picture 2" descr="http://www.teresasundholm.com/webprojects/Mist_capstone_site/images/correct_im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07741" y="1524000"/>
            <a:ext cx="25908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frackvillefitness.files.wordpress.com/2011/10/24_7_artikelbild240ny.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36576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935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42</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Train </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Early</a:t>
            </a:r>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Train Often</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Boy in ch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371600"/>
            <a:ext cx="6400800" cy="4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856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43</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Training - Sample </a:t>
            </a:r>
            <a:r>
              <a:rPr lang="en-US" alt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Safety Topics</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4"/>
          <p:cNvSpPr txBox="1">
            <a:spLocks noChangeArrowheads="1"/>
          </p:cNvSpPr>
          <p:nvPr/>
        </p:nvSpPr>
        <p:spPr>
          <a:xfrm>
            <a:off x="685800" y="1676400"/>
            <a:ext cx="4114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Blood borne pathogens</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Back Safety</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Ergonomics</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Forklift safety</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Lab safety</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Ladder safety </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Fire Safety</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Tool Safety</a:t>
            </a:r>
          </a:p>
          <a:p>
            <a:pPr>
              <a:lnSpc>
                <a:spcPct val="90000"/>
              </a:lnSpc>
            </a:pPr>
            <a:r>
              <a:rPr lang="en-US" altLang="en-US" sz="2400" dirty="0" smtClean="0">
                <a:latin typeface="Verdana" panose="020B0604030504040204" pitchFamily="34" charset="0"/>
                <a:ea typeface="Verdana" panose="020B0604030504040204" pitchFamily="34" charset="0"/>
                <a:cs typeface="Verdana" panose="020B0604030504040204" pitchFamily="34" charset="0"/>
              </a:rPr>
              <a:t>Incident investigation</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5"/>
          <p:cNvSpPr txBox="1">
            <a:spLocks noChangeArrowheads="1"/>
          </p:cNvSpPr>
          <p:nvPr/>
        </p:nvSpPr>
        <p:spPr>
          <a:xfrm>
            <a:off x="4769978" y="1676400"/>
            <a:ext cx="38100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smtClean="0">
                <a:latin typeface="Verdana" panose="020B0604030504040204" pitchFamily="34" charset="0"/>
                <a:ea typeface="Verdana" panose="020B0604030504040204" pitchFamily="34" charset="0"/>
                <a:cs typeface="Verdana" panose="020B0604030504040204" pitchFamily="34" charset="0"/>
              </a:rPr>
              <a:t>Employee suggestions review</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Incentive program</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Wellness programs</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Workplace violence</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Personal protection</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Defensive driving</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Slips, Trips, Falls</a:t>
            </a:r>
          </a:p>
          <a:p>
            <a:pPr>
              <a:buFontTx/>
              <a:buNone/>
            </a:pPr>
            <a:endParaRPr lang="en-US" altLang="en-US" sz="2400" dirty="0"/>
          </a:p>
        </p:txBody>
      </p:sp>
    </p:spTree>
    <p:extLst>
      <p:ext uri="{BB962C8B-B14F-4D97-AF65-F5344CB8AC3E}">
        <p14:creationId xmlns:p14="http://schemas.microsoft.com/office/powerpoint/2010/main" val="4217173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44</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3"/>
          <p:cNvSpPr txBox="1">
            <a:spLocks noChangeArrowheads="1"/>
          </p:cNvSpPr>
          <p:nvPr/>
        </p:nvSpPr>
        <p:spPr>
          <a:xfrm>
            <a:off x="673693" y="1828800"/>
            <a:ext cx="39624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anose="020B0604020202020204" pitchFamily="34" charset="0"/>
              <a:buChar char="•"/>
            </a:pPr>
            <a:r>
              <a:rPr lang="en-US" altLang="en-US" dirty="0" smtClean="0">
                <a:solidFill>
                  <a:schemeClr val="tx1"/>
                </a:solidFill>
              </a:rPr>
              <a:t>Blood borne pathogens</a:t>
            </a:r>
          </a:p>
          <a:p>
            <a:pPr marL="342900" indent="-342900" algn="l">
              <a:lnSpc>
                <a:spcPct val="90000"/>
              </a:lnSpc>
              <a:buFont typeface="Arial" panose="020B0604020202020204" pitchFamily="34" charset="0"/>
              <a:buChar char="•"/>
            </a:pPr>
            <a:r>
              <a:rPr lang="en-US" altLang="en-US" dirty="0" smtClean="0">
                <a:solidFill>
                  <a:srgbClr val="0000FF"/>
                </a:solidFill>
              </a:rPr>
              <a:t>Back Safety</a:t>
            </a:r>
          </a:p>
          <a:p>
            <a:pPr marL="342900" indent="-342900" algn="l">
              <a:lnSpc>
                <a:spcPct val="90000"/>
              </a:lnSpc>
              <a:buFont typeface="Arial" panose="020B0604020202020204" pitchFamily="34" charset="0"/>
              <a:buChar char="•"/>
            </a:pPr>
            <a:r>
              <a:rPr lang="en-US" altLang="en-US" dirty="0" smtClean="0">
                <a:solidFill>
                  <a:srgbClr val="0000FF"/>
                </a:solidFill>
              </a:rPr>
              <a:t>Ergonomics</a:t>
            </a:r>
          </a:p>
          <a:p>
            <a:pPr marL="342900" indent="-342900" algn="l">
              <a:lnSpc>
                <a:spcPct val="90000"/>
              </a:lnSpc>
              <a:buFont typeface="Arial" panose="020B0604020202020204" pitchFamily="34" charset="0"/>
              <a:buChar char="•"/>
            </a:pPr>
            <a:r>
              <a:rPr lang="en-US" altLang="en-US" dirty="0" smtClean="0">
                <a:solidFill>
                  <a:schemeClr val="tx1"/>
                </a:solidFill>
              </a:rPr>
              <a:t>Forklift safety</a:t>
            </a:r>
          </a:p>
          <a:p>
            <a:pPr marL="342900" indent="-342900" algn="l">
              <a:lnSpc>
                <a:spcPct val="90000"/>
              </a:lnSpc>
              <a:buFont typeface="Arial" panose="020B0604020202020204" pitchFamily="34" charset="0"/>
              <a:buChar char="•"/>
            </a:pPr>
            <a:r>
              <a:rPr lang="en-US" altLang="en-US" dirty="0" smtClean="0">
                <a:solidFill>
                  <a:schemeClr val="tx1"/>
                </a:solidFill>
              </a:rPr>
              <a:t>Lab safety</a:t>
            </a:r>
          </a:p>
          <a:p>
            <a:pPr marL="342900" indent="-342900" algn="l">
              <a:lnSpc>
                <a:spcPct val="90000"/>
              </a:lnSpc>
              <a:buFont typeface="Arial" panose="020B0604020202020204" pitchFamily="34" charset="0"/>
              <a:buChar char="•"/>
            </a:pPr>
            <a:r>
              <a:rPr lang="en-US" altLang="en-US" dirty="0" smtClean="0">
                <a:solidFill>
                  <a:srgbClr val="0000FF"/>
                </a:solidFill>
              </a:rPr>
              <a:t>Ladder safety </a:t>
            </a:r>
          </a:p>
          <a:p>
            <a:pPr marL="342900" indent="-342900" algn="l">
              <a:lnSpc>
                <a:spcPct val="90000"/>
              </a:lnSpc>
              <a:buFont typeface="Arial" panose="020B0604020202020204" pitchFamily="34" charset="0"/>
              <a:buChar char="•"/>
            </a:pPr>
            <a:r>
              <a:rPr lang="en-US" altLang="en-US" dirty="0" smtClean="0">
                <a:solidFill>
                  <a:srgbClr val="0000FF"/>
                </a:solidFill>
              </a:rPr>
              <a:t>Fire Safety</a:t>
            </a:r>
          </a:p>
          <a:p>
            <a:pPr marL="342900" indent="-342900" algn="l">
              <a:lnSpc>
                <a:spcPct val="90000"/>
              </a:lnSpc>
              <a:buFont typeface="Arial" panose="020B0604020202020204" pitchFamily="34" charset="0"/>
              <a:buChar char="•"/>
            </a:pPr>
            <a:r>
              <a:rPr lang="en-US" altLang="en-US" dirty="0" smtClean="0">
                <a:solidFill>
                  <a:srgbClr val="0000FF"/>
                </a:solidFill>
              </a:rPr>
              <a:t>Tool Safety</a:t>
            </a:r>
          </a:p>
          <a:p>
            <a:pPr marL="342900" indent="-342900" algn="l">
              <a:lnSpc>
                <a:spcPct val="90000"/>
              </a:lnSpc>
              <a:buFont typeface="Arial" panose="020B0604020202020204" pitchFamily="34" charset="0"/>
              <a:buChar char="•"/>
            </a:pPr>
            <a:r>
              <a:rPr lang="en-US" altLang="en-US" dirty="0" smtClean="0">
                <a:solidFill>
                  <a:schemeClr val="tx1"/>
                </a:solidFill>
              </a:rPr>
              <a:t>Incident investigation</a:t>
            </a:r>
            <a:endParaRPr lang="en-US" altLang="en-US" dirty="0">
              <a:solidFill>
                <a:schemeClr val="tx1"/>
              </a:solidFill>
            </a:endParaRPr>
          </a:p>
        </p:txBody>
      </p:sp>
      <p:sp>
        <p:nvSpPr>
          <p:cNvPr id="7" name="Rectangle 4"/>
          <p:cNvSpPr txBox="1">
            <a:spLocks noChangeArrowheads="1"/>
          </p:cNvSpPr>
          <p:nvPr/>
        </p:nvSpPr>
        <p:spPr>
          <a:xfrm>
            <a:off x="4636093" y="1828800"/>
            <a:ext cx="38100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smtClean="0">
                <a:latin typeface="Verdana" panose="020B0604030504040204" pitchFamily="34" charset="0"/>
                <a:ea typeface="Verdana" panose="020B0604030504040204" pitchFamily="34" charset="0"/>
                <a:cs typeface="Verdana" panose="020B0604030504040204" pitchFamily="34" charset="0"/>
              </a:rPr>
              <a:t>Employee suggestions review</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Incentive program</a:t>
            </a:r>
          </a:p>
          <a:p>
            <a:r>
              <a:rPr lang="en-US" alt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Wellness programs</a:t>
            </a:r>
          </a:p>
          <a:p>
            <a:r>
              <a:rPr lang="en-US" altLang="en-US" sz="2400" dirty="0" smtClean="0">
                <a:latin typeface="Verdana" panose="020B0604030504040204" pitchFamily="34" charset="0"/>
                <a:ea typeface="Verdana" panose="020B0604030504040204" pitchFamily="34" charset="0"/>
                <a:cs typeface="Verdana" panose="020B0604030504040204" pitchFamily="34" charset="0"/>
              </a:rPr>
              <a:t>Workplace violence</a:t>
            </a:r>
          </a:p>
          <a:p>
            <a:r>
              <a:rPr lang="en-US" alt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Personal protection</a:t>
            </a:r>
          </a:p>
          <a:p>
            <a:r>
              <a:rPr lang="en-US" alt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Defensive driving</a:t>
            </a:r>
          </a:p>
          <a:p>
            <a:r>
              <a:rPr lang="en-US" alt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Slips, Trips, Falls</a:t>
            </a:r>
            <a:endParaRPr lang="en-US" altLang="en-US" sz="2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Sample Safety Topics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469698" y="1219199"/>
            <a:ext cx="4137223" cy="461665"/>
          </a:xfrm>
          <a:prstGeom prst="rect">
            <a:avLst/>
          </a:prstGeom>
        </p:spPr>
        <p:txBody>
          <a:bodyPr wrap="none">
            <a:spAutoFit/>
          </a:bodyPr>
          <a:lstStyle/>
          <a:p>
            <a:r>
              <a:rPr lang="en-US" altLang="en-US" sz="24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Workplace </a:t>
            </a:r>
            <a:r>
              <a:rPr lang="en-US" altLang="en-US" sz="2400" dirty="0">
                <a:solidFill>
                  <a:srgbClr val="0000FF"/>
                </a:solidFill>
                <a:latin typeface="Verdana" panose="020B0604030504040204" pitchFamily="34" charset="0"/>
                <a:ea typeface="Verdana" panose="020B0604030504040204" pitchFamily="34" charset="0"/>
                <a:cs typeface="Verdana" panose="020B0604030504040204" pitchFamily="34" charset="0"/>
              </a:rPr>
              <a:t>/ Home Safety</a:t>
            </a:r>
            <a:endParaRPr lang="en-US" sz="2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5361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45</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Safety First</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a:xfrm>
            <a:off x="609600" y="762000"/>
            <a:ext cx="8001000" cy="4038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dirty="0" smtClean="0">
                <a:latin typeface="Verdana" panose="020B0604030504040204" pitchFamily="34" charset="0"/>
                <a:ea typeface="Verdana" panose="020B0604030504040204" pitchFamily="34" charset="0"/>
                <a:cs typeface="Verdana" panose="020B0604030504040204" pitchFamily="34" charset="0"/>
              </a:rPr>
              <a:t>Safe and Healthy Employees are Productive Employees……..</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Productive Employees Increase Productivity…..</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Increased Productivity Increases Profits</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11266" name="Picture 2" descr="https://sp.yimg.com/xj/th?id=OIP.Mc700a51ac6f1d59b4b94f32c381e20acH0&amp;pid=15.1&amp;P=0&amp;w=221&amp;h=16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4426602"/>
            <a:ext cx="21050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usf.vc/wp-content/uploads/2013/03/business-increase-profit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4191000"/>
            <a:ext cx="2647575" cy="1985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38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46</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Workplace Safety Committee Tips</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290" name="Picture 2" descr="http://globalreach.blogs.census.gov/files/2013/02/helpful-tip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2438400"/>
            <a:ext cx="3333164" cy="2266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27"/>
          <p:cNvSpPr txBox="1">
            <a:spLocks noChangeArrowheads="1"/>
          </p:cNvSpPr>
          <p:nvPr/>
        </p:nvSpPr>
        <p:spPr>
          <a:xfrm>
            <a:off x="685800" y="1371600"/>
            <a:ext cx="7772400" cy="4648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lnSpc>
                <a:spcPct val="90000"/>
              </a:lnSpc>
              <a:buFont typeface="Arial" panose="020B0604020202020204" pitchFamily="34" charset="0"/>
              <a:buChar char="•"/>
            </a:pPr>
            <a:r>
              <a:rPr lang="en-US" altLang="en-US" dirty="0" smtClean="0">
                <a:solidFill>
                  <a:schemeClr val="tx1"/>
                </a:solidFill>
              </a:rPr>
              <a:t>Keep Your Program Exciting!!!</a:t>
            </a: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r>
              <a:rPr lang="en-US" altLang="en-US" dirty="0" smtClean="0">
                <a:solidFill>
                  <a:schemeClr val="tx1"/>
                </a:solidFill>
              </a:rPr>
              <a:t>Catch people doing something right !!</a:t>
            </a: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r>
              <a:rPr lang="en-US" altLang="en-US" dirty="0" smtClean="0">
                <a:solidFill>
                  <a:schemeClr val="tx1"/>
                </a:solidFill>
              </a:rPr>
              <a:t>Create safety recognition programs</a:t>
            </a: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r>
              <a:rPr lang="en-US" altLang="en-US" dirty="0" smtClean="0">
                <a:solidFill>
                  <a:schemeClr val="tx1"/>
                </a:solidFill>
              </a:rPr>
              <a:t>Find new issues to address</a:t>
            </a: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r>
              <a:rPr lang="en-US" altLang="en-US" dirty="0" smtClean="0">
                <a:solidFill>
                  <a:schemeClr val="tx1"/>
                </a:solidFill>
              </a:rPr>
              <a:t>Find new safety topics to discuss!!</a:t>
            </a:r>
          </a:p>
          <a:p>
            <a:pPr marL="342900" indent="-342900" algn="l">
              <a:lnSpc>
                <a:spcPct val="90000"/>
              </a:lnSpc>
              <a:buFont typeface="Arial" panose="020B0604020202020204" pitchFamily="34" charset="0"/>
              <a:buChar char="•"/>
            </a:pPr>
            <a:endParaRPr lang="en-US" altLang="en-US" dirty="0" smtClean="0">
              <a:solidFill>
                <a:schemeClr val="tx1"/>
              </a:solidFill>
            </a:endParaRPr>
          </a:p>
          <a:p>
            <a:pPr marL="342900" indent="-342900" algn="l">
              <a:lnSpc>
                <a:spcPct val="90000"/>
              </a:lnSpc>
              <a:buFont typeface="Arial" panose="020B0604020202020204" pitchFamily="34" charset="0"/>
              <a:buChar char="•"/>
            </a:pPr>
            <a:r>
              <a:rPr lang="en-US" altLang="en-US" dirty="0" smtClean="0">
                <a:solidFill>
                  <a:schemeClr val="tx1"/>
                </a:solidFill>
              </a:rPr>
              <a:t>Mix it Up!!!!</a:t>
            </a:r>
          </a:p>
          <a:p>
            <a:pPr algn="l">
              <a:lnSpc>
                <a:spcPct val="90000"/>
              </a:lnSpc>
              <a:buFont typeface="Wingdings" pitchFamily="2" charset="2"/>
              <a:buNone/>
            </a:pPr>
            <a:endParaRPr lang="en-US" altLang="en-US" sz="2800" dirty="0"/>
          </a:p>
        </p:txBody>
      </p:sp>
    </p:spTree>
    <p:extLst>
      <p:ext uri="{BB962C8B-B14F-4D97-AF65-F5344CB8AC3E}">
        <p14:creationId xmlns:p14="http://schemas.microsoft.com/office/powerpoint/2010/main" val="1024555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47</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Quote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a:xfrm>
            <a:off x="685800" y="1905000"/>
            <a:ext cx="7772400" cy="1938992"/>
          </a:xfrm>
          <a:prstGeom prst="rect">
            <a:avLst/>
          </a:prstGeom>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400" b="1" dirty="0" smtClean="0">
                <a:latin typeface="Verdana" panose="020B0604030504040204" pitchFamily="34" charset="0"/>
                <a:ea typeface="Verdana" panose="020B0604030504040204" pitchFamily="34" charset="0"/>
                <a:cs typeface="Verdana" panose="020B0604030504040204" pitchFamily="34" charset="0"/>
              </a:rPr>
              <a:t>“Insanity: doing the same thing over and over again and expecting different results.”</a:t>
            </a:r>
            <a:r>
              <a:rPr lang="en-US" altLang="en-US"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r>
            <a:br>
              <a:rPr lang="en-US" altLang="en-US"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br>
            <a:r>
              <a:rPr lang="en-US" altLang="en-US"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r>
            <a:br>
              <a:rPr lang="en-US" altLang="en-US"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br>
            <a:r>
              <a:rPr lang="en-US" altLang="en-US"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t/>
            </a:r>
            <a:br>
              <a:rPr lang="en-US" altLang="en-US" sz="2400" b="1" dirty="0" smtClean="0">
                <a:solidFill>
                  <a:srgbClr val="003399"/>
                </a:solidFill>
                <a:latin typeface="Verdana" panose="020B0604030504040204" pitchFamily="34" charset="0"/>
                <a:ea typeface="Verdana" panose="020B0604030504040204" pitchFamily="34" charset="0"/>
                <a:cs typeface="Verdana" panose="020B0604030504040204" pitchFamily="34" charset="0"/>
              </a:rPr>
            </a:br>
            <a:r>
              <a:rPr lang="en-US" altLang="en-US" sz="2400" b="1" dirty="0" smtClean="0">
                <a:latin typeface="Verdana" panose="020B0604030504040204" pitchFamily="34" charset="0"/>
                <a:ea typeface="Verdana" panose="020B0604030504040204" pitchFamily="34" charset="0"/>
                <a:cs typeface="Verdana" panose="020B0604030504040204" pitchFamily="34" charset="0"/>
              </a:rPr>
              <a:t>Albert Einstein</a:t>
            </a:r>
            <a:endParaRPr lang="en-US" altLang="en-US"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14338" name="Picture 2" descr="http://upload.wikimedia.org/wikipedia/commons/d/d3/Albert_Einstein_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124200"/>
            <a:ext cx="199951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94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48</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Workplace Safety</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a:xfrm>
            <a:off x="914400" y="1057836"/>
            <a:ext cx="8153400" cy="42481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smtClean="0">
                <a:latin typeface="Verdana" panose="020B0604030504040204" pitchFamily="34" charset="0"/>
                <a:ea typeface="Verdana" panose="020B0604030504040204" pitchFamily="34" charset="0"/>
                <a:cs typeface="Verdana" panose="020B0604030504040204" pitchFamily="34" charset="0"/>
              </a:rPr>
              <a:t>Repeat the process because everything changes!</a:t>
            </a:r>
            <a:br>
              <a:rPr lang="en-US" altLang="en-US" sz="2800" dirty="0" smtClean="0">
                <a:latin typeface="Verdana" panose="020B0604030504040204" pitchFamily="34" charset="0"/>
                <a:ea typeface="Verdana" panose="020B0604030504040204" pitchFamily="34" charset="0"/>
                <a:cs typeface="Verdana" panose="020B0604030504040204" pitchFamily="34" charset="0"/>
              </a:rPr>
            </a:br>
            <a:r>
              <a:rPr lang="en-US" altLang="en-US" sz="2800" dirty="0" smtClean="0">
                <a:latin typeface="Verdana" panose="020B0604030504040204" pitchFamily="34" charset="0"/>
                <a:ea typeface="Verdana" panose="020B0604030504040204" pitchFamily="34" charset="0"/>
                <a:cs typeface="Verdana" panose="020B0604030504040204" pitchFamily="34" charset="0"/>
              </a:rPr>
              <a:t/>
            </a:r>
            <a:br>
              <a:rPr lang="en-US" altLang="en-US" sz="2800" dirty="0" smtClean="0">
                <a:latin typeface="Verdana" panose="020B0604030504040204" pitchFamily="34" charset="0"/>
                <a:ea typeface="Verdana" panose="020B0604030504040204" pitchFamily="34" charset="0"/>
                <a:cs typeface="Verdana" panose="020B0604030504040204" pitchFamily="34" charset="0"/>
              </a:rPr>
            </a:br>
            <a:r>
              <a:rPr lang="en-US" altLang="en-US" sz="2800" i="1" dirty="0" smtClean="0">
                <a:latin typeface="Verdana" panose="020B0604030504040204" pitchFamily="34" charset="0"/>
                <a:ea typeface="Verdana" panose="020B0604030504040204" pitchFamily="34" charset="0"/>
                <a:cs typeface="Verdana" panose="020B0604030504040204" pitchFamily="34" charset="0"/>
              </a:rPr>
              <a:t>Safety is a Continuous Improvement Process</a:t>
            </a:r>
            <a:r>
              <a:rPr lang="en-US" altLang="en-US" i="1" dirty="0" smtClean="0"/>
              <a:t/>
            </a:r>
            <a:br>
              <a:rPr lang="en-US" altLang="en-US" i="1" dirty="0" smtClean="0"/>
            </a:br>
            <a:endParaRPr lang="en-US" altLang="en-US" i="1" dirty="0"/>
          </a:p>
        </p:txBody>
      </p:sp>
      <p:pic>
        <p:nvPicPr>
          <p:cNvPr id="13314" name="Picture 2" descr="http://prismeurope.co.uk/images/continuous_improvemen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992881"/>
            <a:ext cx="2286000" cy="2103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23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49</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Workplace Safety Committee</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a:xfrm>
            <a:off x="685800" y="1981199"/>
            <a:ext cx="6629400" cy="830997"/>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400" dirty="0" smtClean="0">
                <a:latin typeface="Verdana" panose="020B0604030504040204" pitchFamily="34" charset="0"/>
                <a:ea typeface="Verdana" panose="020B0604030504040204" pitchFamily="34" charset="0"/>
                <a:cs typeface="Verdana" panose="020B0604030504040204" pitchFamily="34" charset="0"/>
              </a:rPr>
              <a:t>          A Workplace Safety Committee,            </a:t>
            </a:r>
            <a:br>
              <a:rPr lang="en-US" altLang="en-US" sz="2400" dirty="0" smtClean="0">
                <a:latin typeface="Verdana" panose="020B0604030504040204" pitchFamily="34" charset="0"/>
                <a:ea typeface="Verdana" panose="020B0604030504040204" pitchFamily="34" charset="0"/>
                <a:cs typeface="Verdana" panose="020B0604030504040204" pitchFamily="34" charset="0"/>
              </a:rPr>
            </a:br>
            <a:r>
              <a:rPr lang="en-US" altLang="en-US" sz="2400" dirty="0" smtClean="0">
                <a:latin typeface="Verdana" panose="020B0604030504040204" pitchFamily="34" charset="0"/>
                <a:ea typeface="Verdana" panose="020B0604030504040204" pitchFamily="34" charset="0"/>
                <a:cs typeface="Verdana" panose="020B0604030504040204" pitchFamily="34" charset="0"/>
              </a:rPr>
              <a:t>           just makes good business sense! </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16386" name="Picture 2" descr="https://sp.yimg.com/xj/th?id=OIP.M7b65a1bc43d202d34fb996ce6fb17a7bo0&amp;pid=15.1&amp;P=0&amp;w=317&amp;h=19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19400" y="3429000"/>
            <a:ext cx="3713221" cy="231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13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5</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Spill in Aisle 4 </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Rolling &quot;Ladder&quo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0513" y="1324598"/>
            <a:ext cx="7543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9039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50</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bwMode="auto">
          <a:xfrm>
            <a:off x="457200" y="228600"/>
            <a:ext cx="5334000" cy="838200"/>
          </a:xfrm>
          <a:prstGeom prst="rect">
            <a:avLst/>
          </a:prstGeom>
          <a:noFill/>
          <a:ln w="9525">
            <a:noFill/>
            <a:miter lim="800000"/>
            <a:headEnd/>
            <a:tailEnd/>
          </a:ln>
        </p:spPr>
        <p:txBody>
          <a:bodyPr anchor="ctr"/>
          <a:lstStyle/>
          <a:p>
            <a:pPr algn="ctr">
              <a:defRPr/>
            </a:pPr>
            <a:r>
              <a:rPr lang="en-US" sz="2800" kern="0" dirty="0">
                <a:solidFill>
                  <a:schemeClr val="bg1"/>
                </a:solidFill>
                <a:latin typeface="Verdana" pitchFamily="34" charset="0"/>
                <a:ea typeface="+mj-ea"/>
                <a:cs typeface="+mj-cs"/>
              </a:rPr>
              <a:t>Contact Information</a:t>
            </a:r>
          </a:p>
        </p:txBody>
      </p:sp>
      <p:sp>
        <p:nvSpPr>
          <p:cNvPr id="7" name="Rectangle 3"/>
          <p:cNvSpPr txBox="1">
            <a:spLocks noChangeArrowheads="1"/>
          </p:cNvSpPr>
          <p:nvPr/>
        </p:nvSpPr>
        <p:spPr bwMode="auto">
          <a:xfrm>
            <a:off x="712788" y="1295400"/>
            <a:ext cx="762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Health &amp; Safety Training Specialists</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1171 South Cameron Street, Room 324</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Harrisburg, PA 17104-2501</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(717) 772-1635</a:t>
            </a:r>
          </a:p>
          <a:p>
            <a:pPr eaLnBrk="1" hangingPunct="1">
              <a:spcBef>
                <a:spcPct val="0"/>
              </a:spcBef>
              <a:buFontTx/>
              <a:buNone/>
            </a:pPr>
            <a:r>
              <a:rPr lang="en-US" altLang="en-US" sz="2400" b="1" dirty="0">
                <a:solidFill>
                  <a:srgbClr val="0070C0"/>
                </a:solidFill>
                <a:latin typeface="Verdana" pitchFamily="34" charset="0"/>
                <a:ea typeface="Verdana" pitchFamily="34" charset="0"/>
                <a:cs typeface="Verdana" pitchFamily="34" charset="0"/>
              </a:rPr>
              <a:t>RA-LI-BWC-PATHS@pa.gov           </a:t>
            </a:r>
          </a:p>
        </p:txBody>
      </p:sp>
      <p:sp>
        <p:nvSpPr>
          <p:cNvPr id="8" name="Rectangle 1"/>
          <p:cNvSpPr>
            <a:spLocks noChangeArrowheads="1"/>
          </p:cNvSpPr>
          <p:nvPr/>
        </p:nvSpPr>
        <p:spPr bwMode="auto">
          <a:xfrm>
            <a:off x="457200" y="375285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Verdana" pitchFamily="34" charset="0"/>
                <a:ea typeface="Verdana" pitchFamily="34" charset="0"/>
                <a:cs typeface="Verdana" pitchFamily="34" charset="0"/>
              </a:rPr>
              <a:t>Like us on Facebook!</a:t>
            </a:r>
            <a:r>
              <a:rPr lang="en-US" altLang="en-US" sz="1800" dirty="0">
                <a:latin typeface="Verdana" pitchFamily="34" charset="0"/>
                <a:ea typeface="Verdana" pitchFamily="34" charset="0"/>
                <a:cs typeface="Verdana" pitchFamily="34" charset="0"/>
              </a:rPr>
              <a:t>  - </a:t>
            </a:r>
            <a:r>
              <a:rPr lang="en-US" altLang="en-US" sz="1800" u="sng" dirty="0">
                <a:latin typeface="Verdana" pitchFamily="34" charset="0"/>
                <a:ea typeface="Verdana" pitchFamily="34" charset="0"/>
                <a:cs typeface="Verdana" pitchFamily="34" charset="0"/>
                <a:hlinkClick r:id="rId2"/>
              </a:rPr>
              <a:t>https://www.facebook.com/BWCPATHS</a:t>
            </a:r>
            <a:endParaRPr lang="en-US" altLang="en-US" sz="1800" dirty="0">
              <a:latin typeface="Verdana" pitchFamily="34" charset="0"/>
              <a:ea typeface="Verdana" pitchFamily="34" charset="0"/>
              <a:cs typeface="Verdana" pitchFamily="34" charset="0"/>
            </a:endParaRPr>
          </a:p>
        </p:txBody>
      </p:sp>
      <p:pic>
        <p:nvPicPr>
          <p:cNvPr id="9" name="Picture 11" descr="Pennsylvania Flag-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0" y="3429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descr="FaceBookImag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43989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374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51</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2"/>
          <p:cNvSpPr txBox="1">
            <a:spLocks noChangeArrowheads="1"/>
          </p:cNvSpPr>
          <p:nvPr/>
        </p:nvSpPr>
        <p:spPr>
          <a:xfrm>
            <a:off x="533400" y="381000"/>
            <a:ext cx="5181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2800" dirty="0" smtClean="0">
                <a:solidFill>
                  <a:schemeClr val="bg1"/>
                </a:solidFill>
                <a:latin typeface="Verdana" pitchFamily="34" charset="0"/>
                <a:cs typeface="Times New Roman" pitchFamily="18" charset="0"/>
              </a:rPr>
              <a:t>Questions</a:t>
            </a:r>
            <a:endParaRPr lang="en-US" altLang="en-US" sz="2800" dirty="0" smtClean="0">
              <a:solidFill>
                <a:schemeClr val="bg1"/>
              </a:solidFill>
              <a:latin typeface="Verdana" pitchFamily="34" charset="0"/>
            </a:endParaRPr>
          </a:p>
        </p:txBody>
      </p:sp>
      <p:pic>
        <p:nvPicPr>
          <p:cNvPr id="6146" name="Picture 2" descr="https://sp.yimg.com/xj/th?id=OIP.M95b2631dacc6c6cfa590cf4bef6258eco0&amp;pid=15.1&amp;P=0&amp;w=300&amp;h=3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0800" y="1752599"/>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72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6</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Just Tie it Down</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hoto3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371600"/>
            <a:ext cx="746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46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7</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Location, </a:t>
            </a:r>
            <a:r>
              <a:rPr lang="en-US" alt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Location, Location </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Fireworks Sta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600200"/>
            <a:ext cx="6243320" cy="41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0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8</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Bird Strike Avoidance</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hoto2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371600"/>
            <a:ext cx="670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399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PPT-134-01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9BE020C6-8418-4ED9-9D7D-1D3B1DC1856B}"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t>9</a:t>
            </a:fld>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p:cNvSpPr>
            <a:spLocks noGrp="1"/>
          </p:cNvSpPr>
          <p:nvPr>
            <p:ph type="title"/>
          </p:nvPr>
        </p:nvSpPr>
        <p:spPr/>
        <p:txBody>
          <a:bodyPr>
            <a:noAutofit/>
          </a:bodyPr>
          <a:lstStyle/>
          <a:p>
            <a:r>
              <a:rPr lang="en-US" altLang="en-US" sz="2800" dirty="0">
                <a:solidFill>
                  <a:schemeClr val="bg1"/>
                </a:solidFill>
                <a:latin typeface="Verdana" panose="020B0604030504040204" pitchFamily="34" charset="0"/>
                <a:ea typeface="Verdana" panose="020B0604030504040204" pitchFamily="34" charset="0"/>
                <a:cs typeface="Verdana" panose="020B0604030504040204" pitchFamily="34" charset="0"/>
              </a:rPr>
              <a:t>Open with Caution </a:t>
            </a:r>
            <a:r>
              <a:rPr lang="en-US" alt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hoto27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447800"/>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957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siness Case for Safe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EFF28B-B984-4476-BF3A-C65D2FA9245E}"/>
</file>

<file path=customXml/itemProps2.xml><?xml version="1.0" encoding="utf-8"?>
<ds:datastoreItem xmlns:ds="http://schemas.openxmlformats.org/officeDocument/2006/customXml" ds:itemID="{1EA7C881-DE3F-4446-B995-68E983E6D916}"/>
</file>

<file path=customXml/itemProps3.xml><?xml version="1.0" encoding="utf-8"?>
<ds:datastoreItem xmlns:ds="http://schemas.openxmlformats.org/officeDocument/2006/customXml" ds:itemID="{2032570A-2B82-4450-8B4D-D9CBCBFB0416}"/>
</file>

<file path=docProps/app.xml><?xml version="1.0" encoding="utf-8"?>
<Properties xmlns="http://schemas.openxmlformats.org/officeDocument/2006/extended-properties" xmlns:vt="http://schemas.openxmlformats.org/officeDocument/2006/docPropsVTypes">
  <Template>Business Case for Safety</Template>
  <TotalTime>856</TotalTime>
  <Words>3195</Words>
  <Application>Microsoft Office PowerPoint</Application>
  <PresentationFormat>On-screen Show (4:3)</PresentationFormat>
  <Paragraphs>596</Paragraphs>
  <Slides>51</Slides>
  <Notes>49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Business Case for Safety</vt:lpstr>
      <vt:lpstr>Custom Design</vt:lpstr>
      <vt:lpstr>Photo Editor Photo</vt:lpstr>
      <vt:lpstr> Building a Business Case for Safety </vt:lpstr>
      <vt:lpstr>Safety</vt:lpstr>
      <vt:lpstr>What is a “Hazard”?</vt:lpstr>
      <vt:lpstr>Hazards</vt:lpstr>
      <vt:lpstr>Spill in Aisle 4 !</vt:lpstr>
      <vt:lpstr>Just Tie it Down!</vt:lpstr>
      <vt:lpstr>Location, Location, Location </vt:lpstr>
      <vt:lpstr>Bird Strike Avoidance</vt:lpstr>
      <vt:lpstr>Open with Caution !</vt:lpstr>
      <vt:lpstr>10 Ton Truck … 5 Ton Bridge</vt:lpstr>
      <vt:lpstr>Hold it steady!</vt:lpstr>
      <vt:lpstr>Counterweights</vt:lpstr>
      <vt:lpstr>Should have Bought a Truck !</vt:lpstr>
      <vt:lpstr>Why is Safety Important?</vt:lpstr>
      <vt:lpstr>110,000 + </vt:lpstr>
      <vt:lpstr>Types of Injuries</vt:lpstr>
      <vt:lpstr>Cause of Injury</vt:lpstr>
      <vt:lpstr>Iceberg of Workplace Injury Costs</vt:lpstr>
      <vt:lpstr>Indirect Costs</vt:lpstr>
      <vt:lpstr>A-Z Inc. Income Statement</vt:lpstr>
      <vt:lpstr>Determine Addition Sales Volume </vt:lpstr>
      <vt:lpstr>Calculation for A-Z, Inc</vt:lpstr>
      <vt:lpstr>Additional Sales Volume</vt:lpstr>
      <vt:lpstr>Workers’ Comp Premiums</vt:lpstr>
      <vt:lpstr>Experience Modification Rating (EMR)</vt:lpstr>
      <vt:lpstr>EMR Factor</vt:lpstr>
      <vt:lpstr>EMR Example</vt:lpstr>
      <vt:lpstr>Calculate Your Potential Savings </vt:lpstr>
      <vt:lpstr>Calculate Your Potential Savings</vt:lpstr>
      <vt:lpstr>Calculate Your Potential Savings</vt:lpstr>
      <vt:lpstr>PA Certified Safety Committee Program</vt:lpstr>
      <vt:lpstr>PowerPoint Presentation</vt:lpstr>
      <vt:lpstr>PowerPoint Presentation</vt:lpstr>
      <vt:lpstr>PowerPoint Presentation</vt:lpstr>
      <vt:lpstr>Program Benefits</vt:lpstr>
      <vt:lpstr>PowerPoint Presentation</vt:lpstr>
      <vt:lpstr>Safety First</vt:lpstr>
      <vt:lpstr>Preventable?</vt:lpstr>
      <vt:lpstr>Preventable?</vt:lpstr>
      <vt:lpstr>Other Benefits</vt:lpstr>
      <vt:lpstr>Safety is Important Because</vt:lpstr>
      <vt:lpstr>Train Early, Train Often</vt:lpstr>
      <vt:lpstr>Training - Sample Safety Topics</vt:lpstr>
      <vt:lpstr>Sample Safety Topics</vt:lpstr>
      <vt:lpstr>Safety First</vt:lpstr>
      <vt:lpstr>Workplace Safety Committee Tips</vt:lpstr>
      <vt:lpstr>Quote</vt:lpstr>
      <vt:lpstr>Workplace Safety</vt:lpstr>
      <vt:lpstr>Workplace Safety Committee</vt:lpstr>
      <vt:lpstr>PowerPoint Presentation</vt:lpstr>
      <vt:lpstr>PowerPoint Presentation</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Business Case for Safety</dc:title>
  <dc:creator>Eric Hoffman</dc:creator>
  <cp:lastModifiedBy>Stephen Pakosh</cp:lastModifiedBy>
  <cp:revision>62</cp:revision>
  <dcterms:created xsi:type="dcterms:W3CDTF">2015-11-17T13:16:38Z</dcterms:created>
  <dcterms:modified xsi:type="dcterms:W3CDTF">2016-04-18T12:00:58Z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19300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