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6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38.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6.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5.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4.xml" ContentType="application/vnd.openxmlformats-officedocument.presentationml.notesSlide+xml"/>
  <Override PartName="/ppt/notesSlides/notesSlide37.xml" ContentType="application/vnd.openxmlformats-officedocument.presentationml.notesSlide+xml"/>
  <Override PartName="/ppt/notesSlides/notesSlide45.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65.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54.xml" ContentType="application/vnd.openxmlformats-officedocument.presentationml.notesSlide+xml"/>
  <Override PartName="/ppt/notesSlides/notesSlide57.xml" ContentType="application/vnd.openxmlformats-officedocument.presentationml.notesSlide+xml"/>
  <Override PartName="/ppt/notesSlides/notesSlide49.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73.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74.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73" r:id="rId2"/>
    <p:sldId id="256" r:id="rId3"/>
    <p:sldId id="257" r:id="rId4"/>
    <p:sldId id="272" r:id="rId5"/>
    <p:sldId id="271" r:id="rId6"/>
    <p:sldId id="270" r:id="rId7"/>
    <p:sldId id="269" r:id="rId8"/>
    <p:sldId id="268" r:id="rId9"/>
    <p:sldId id="267" r:id="rId10"/>
    <p:sldId id="266" r:id="rId11"/>
    <p:sldId id="264" r:id="rId12"/>
    <p:sldId id="265" r:id="rId13"/>
    <p:sldId id="263" r:id="rId14"/>
    <p:sldId id="262" r:id="rId15"/>
    <p:sldId id="261" r:id="rId16"/>
    <p:sldId id="260" r:id="rId17"/>
    <p:sldId id="258" r:id="rId18"/>
    <p:sldId id="259"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30" r:id="rId75"/>
    <p:sldId id="329" r:id="rId7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68284" autoAdjust="0"/>
  </p:normalViewPr>
  <p:slideViewPr>
    <p:cSldViewPr>
      <p:cViewPr varScale="1">
        <p:scale>
          <a:sx n="52" d="100"/>
          <a:sy n="52" d="100"/>
        </p:scale>
        <p:origin x="21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E4BE9874-321B-465D-9743-FF20122DE0DC}" type="datetimeFigureOut">
              <a:rPr lang="en-US"/>
              <a:pPr>
                <a:defRPr/>
              </a:pPr>
              <a:t>3/7/2017</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4287E8B-B2EA-40B7-979E-E4C427246B1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773C00C8-1563-4CDE-BC97-4EF264CC4563}" type="datetimeFigureOut">
              <a:rPr lang="en-US"/>
              <a:pPr>
                <a:defRPr/>
              </a:pPr>
              <a:t>3/7/2017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3A0234-A6CD-4562-82BF-66CC20D86A4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Materials used in art classes in Elementary, Middle, Junior and High Schools present exposures of contact, inhalation and possibly ingestion.</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48DE41-3C61-4492-8BFC-D6D2A23420F3}"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400" dirty="0">
                <a:latin typeface="Verdana" pitchFamily="34" charset="0"/>
                <a:ea typeface="Verdana" pitchFamily="34" charset="0"/>
                <a:cs typeface="Verdana" pitchFamily="34" charset="0"/>
              </a:rPr>
              <a:t>Regular pencils are not considered hazardous. However, colored pencils have pigments added which may be:</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Charcoal dust can create chronic lung problems.</a:t>
            </a: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Chalk dust can create respiratory problems.</a:t>
            </a: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Inhalation of pastel stick or pencil dust can be a major hazard due to pigments used.</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1A497C5-5029-44F2-AE5E-D048058C9675}"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Dry Drawing Media</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Permanent and workable spray fixatives used to fix drawings contain toxic solvents – inhalation hazard.</a:t>
            </a:r>
          </a:p>
          <a:p>
            <a:pPr fontAlgn="auto">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Accidental ingestion if trying to spray fixative by blowing air from your mouth through a tube.</a:t>
            </a:r>
          </a:p>
          <a:p>
            <a:pPr fontAlgn="auto">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It can be seen that susceptibility may be age-dependent requiring greater supervision for younger users.</a:t>
            </a:r>
          </a:p>
          <a:p>
            <a:pPr fontAlgn="auto">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Always consider the age group using the materials. This will dictate closer supervision rather than simply instructing.</a:t>
            </a:r>
          </a:p>
          <a:p>
            <a:pPr eaLnBrk="1" fontAlgn="auto" hangingPunct="1">
              <a:spcBef>
                <a:spcPts val="0"/>
              </a:spcBef>
              <a:spcAft>
                <a:spcPts val="0"/>
              </a:spcAft>
              <a:defRPr/>
            </a:pP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DD98D5-C57F-437B-B695-28C8B139C795}"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Precautions-Dry Drawing Media</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the least dusty types of pastels, chalks, etc.</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Tap off excess dust to floor/paper, don’t blow off excess.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Wet mop and wipe all surfaces clean of dusts.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spray fixatives in a spray booth that exhausts to outside (best situation).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If spray fixatives used only occasionally, should use outside while wearing NIOSH-approved respirator.</a:t>
            </a:r>
          </a:p>
          <a:p>
            <a:pPr eaLnBrk="1" hangingPunct="1">
              <a:defRPr/>
            </a:pPr>
            <a:endParaRPr 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E695B90-89C5-4FE6-94DB-95ED7C830F39}"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Hazards – Liquid Drawing Media</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Drawing inks are usually water based but some are solvent-based (can contain toxic solvents such as xylene).</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Permanent felt tip markers contain solvents.</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Hazardous when using numerous markers at same time in close proximity (due to irritation of eye, nose, throat).</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Determine safest media for classroom use.</a:t>
            </a:r>
          </a:p>
          <a:p>
            <a:pPr eaLnBrk="1" hangingPunct="1">
              <a:defRPr/>
            </a:pP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B505911-3FDA-4587-91E2-75FDCA4287F1}"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Precautions – Liquid Media</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water-based markers and drawing inks if possible.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Alcohol-based markers are less toxic than aromatic solvent-based markers.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Solvent-based drawing inks and permanent markers should be used with good dilution ventilation (e.g. window exhaust fan).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Never paint on the body with markers or drawing inks (should use cosmetic colors).</a:t>
            </a:r>
          </a:p>
          <a:p>
            <a:pPr eaLnBrk="1" hangingPunct="1">
              <a:defRPr/>
            </a:pPr>
            <a:endParaRPr 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87EEBE-280F-45F0-BD11-0295806D09AE}"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Decorating a person’s face with face paint or other makeup lets them see better than if they're wearing a mask. A mask can make it hard to see where a person is going as well as being able to watch out for cars or other movable objects. But in using any type of face paint the user needs to make sure that painted-on designs don't cause problems of their own.</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16DF04A-5245-4C4B-8CC9-A22FFE308208}"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Flammable and Combustible Liquids</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These should be stored only in approved containers (e.g. manufacturers’ containers)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Type of container depends on quantity and class of liquid</a:t>
            </a:r>
          </a:p>
          <a:p>
            <a:pPr marL="285750" indent="-285750">
              <a:spcBef>
                <a:spcPct val="20000"/>
              </a:spcBef>
              <a:buFont typeface="Courier New" panose="02070309020205020404"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Class IA, B, C = Flammable Liquid</a:t>
            </a:r>
          </a:p>
          <a:p>
            <a:pPr marL="285750" indent="-285750">
              <a:spcBef>
                <a:spcPct val="20000"/>
              </a:spcBef>
              <a:buFont typeface="Courier New" panose="02070309020205020404"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Class II, IIIA, B = Combustible Liquid</a:t>
            </a:r>
          </a:p>
          <a:p>
            <a:pPr eaLnBrk="1" hangingPunct="1">
              <a:defRPr/>
            </a:pPr>
            <a:endParaRPr 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804AB88-2FE4-4EBE-A56F-EC51F3CCA72B}"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Flammable and Combustible Liquids</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rPr>
              <a:t> A Safety can is a container of not more than 5 gallons capacity with a spring closing lid and spout cover designed to relieve internal pressure when exposed to fire conditions </a:t>
            </a:r>
            <a:br>
              <a:rPr lang="en-US" sz="1400" kern="0" dirty="0">
                <a:latin typeface="Verdana" pitchFamily="34" charset="0"/>
              </a:rPr>
            </a:br>
            <a:r>
              <a:rPr lang="en-US" sz="1400" kern="0" dirty="0">
                <a:latin typeface="Verdana" pitchFamily="34" charset="0"/>
              </a:rPr>
              <a:t>  thereby preventing catastrophic rupture.</a:t>
            </a:r>
          </a:p>
          <a:p>
            <a:pPr eaLnBrk="1" hangingPunct="1">
              <a:defRPr/>
            </a:pPr>
            <a:endParaRPr lang="en-US" dirty="0">
              <a:latin typeface="Verdana" panose="020B0604030504040204" pitchFamily="34" charset="0"/>
              <a:ea typeface="Verdana" panose="020B0604030504040204" pitchFamily="34" charset="0"/>
              <a:cs typeface="Verdana" panose="020B0604030504040204" pitchFamily="34" charset="0"/>
            </a:endParaRPr>
          </a:p>
          <a:p>
            <a:pPr eaLnBrk="1" hangingPunct="1">
              <a:defRPr/>
            </a:pPr>
            <a:endParaRPr 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2213E10-0BEB-4F6C-B8B0-95219AD4E585}"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A Flammable Liquids Storage Closet is an approved cabinet designed and constructed to protect contents from external fires.</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1022964-64EA-4CA6-8B83-223336B2FB1E}"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Flammable and Combustible Liquids Storage</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Limit Quantities to the amount necessary for the work in progress.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No more than 10 gallons combined should be stored outside a flammable liquids storage cabinet (unless safety cans used).</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Storage must not obstruct/block exits.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Flammable liquids should be stored separately from strong oxidizers, shielded from direct sunlight, and kept away from heat sources.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Containers must be sealed when not in use.</a:t>
            </a:r>
          </a:p>
          <a:p>
            <a:pPr eaLnBrk="1" hangingPunct="1">
              <a:defRPr/>
            </a:pPr>
            <a:endParaRPr 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A2A017-19AA-4B85-9791-181B7401256A}"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We’ll view not only the potential hazards but preventive measures and protective clothing considerations which might be required to eliminate exposures.</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5246A5-BA5C-43A9-A1D1-A16D6F83EEBB}"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Precautions – Flammable and Combustible Liquids</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Control all ignition sources in areas where flammable and combustible liquids are used/stored</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Prevent smoking, open flames, spark producing equipment.</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Pressurized containers of flammable aerosols may explode when exposed to fire; store in flammable liquids cabinets.</a:t>
            </a:r>
          </a:p>
          <a:p>
            <a:pPr eaLnBrk="1" hangingPunct="1">
              <a:defRPr/>
            </a:pPr>
            <a:endParaRPr lang="en-US" dirty="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8B8834A-3247-4FA0-8140-50FAEF55A60F}"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lvl="1">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Clay is composed of hydrated aluminum silicates, often containing large amounts of crystalline silica.</a:t>
            </a:r>
          </a:p>
          <a:p>
            <a:pPr marL="0" lvl="1">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0" lvl="1">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Other impurities may include organic matter or sulfur compounds.</a:t>
            </a:r>
          </a:p>
          <a:p>
            <a:pPr marL="0" lvl="1">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0" lvl="1">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Sometimes ground firebrick, sand, talc, vermiculite, perlite and small amounts of minerals such as barium carbonate and metal oxides are added to modify clay</a:t>
            </a:r>
          </a:p>
          <a:p>
            <a:pPr marL="0" lvl="1">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  properties.</a:t>
            </a:r>
          </a:p>
          <a:p>
            <a:pPr eaLnBrk="1" hangingPunct="1">
              <a:defRPr/>
            </a:pPr>
            <a:endParaRPr 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B3EF0A-DF2D-481A-B5E0-CC17947EBCEF}"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Contains kaolinite sold as “kaolin.”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Made by mixing dry clay with water in clay mixer.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Clay slip is made by adding talcs which can be contaminated with fibrous asbestos or asbestos-like materials.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0" lvl="1">
              <a:spcBef>
                <a:spcPct val="20000"/>
              </a:spcBef>
              <a:buSzPct val="70000"/>
              <a:buFontTx/>
              <a:buChar char="•"/>
              <a:defRPr/>
            </a:pPr>
            <a:r>
              <a:rPr lang="en-US" sz="1400" kern="0" dirty="0">
                <a:latin typeface="Verdana" pitchFamily="34" charset="0"/>
                <a:ea typeface="Verdana" panose="020B0604030504040204" pitchFamily="34" charset="0"/>
                <a:cs typeface="Verdana" panose="020B0604030504040204" pitchFamily="34" charset="0"/>
              </a:rPr>
              <a:t> Clays can be worked by hand or on a potter’s wheel, or cast in a clay slurry into molds.</a:t>
            </a:r>
          </a:p>
          <a:p>
            <a:pPr eaLnBrk="1" hangingPunct="1">
              <a:defRPr/>
            </a:pPr>
            <a:endParaRPr lang="en-US"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BB6C3A-D384-452F-A1AF-1A8F02506BA5}"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Hazards – 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Clay is a known cause of silicosis or “potter’s rot” from chronic inhalation of large amounts of free silica during clay mixing.</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Silicosis symptoms include: shortness of breath, dry cough, emphysema, and high susceptibility to lung infections such as tuberculosis.</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Silicosis may take years to develop.</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Silica dust not hazardous by skin contact or ingestion.</a:t>
            </a:r>
          </a:p>
          <a:p>
            <a:pPr eaLnBrk="1" hangingPunct="1">
              <a:defRPr/>
            </a:pPr>
            <a:endParaRPr 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2317E94-1395-4099-8D7D-EF2640C3AECB}"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Hazards – 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Chronic inhalation of kaolin is moderately hazardous and can result in kaolinosis – disease in which lungs become mechanically clogged.</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Asbestos is extremely toxic by inhalation and possibly ingestion; inhalation may cause asbestosis, lung, stomach and intestinal cancer as well as mesothelioma.</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Sand, perlite, ground firebrick, vermiculite contains free silica – highly toxic by inhalation.</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Determine respiratory protection needs or ventilation requirements which may exceed other occupied areas within your facility.</a:t>
            </a:r>
          </a:p>
          <a:p>
            <a:pPr eaLnBrk="1" hangingPunct="1">
              <a:defRPr/>
            </a:pPr>
            <a:endParaRPr lang="en-US" dirty="0"/>
          </a:p>
          <a:p>
            <a:pPr eaLnBrk="1" hangingPunct="1">
              <a:defRPr/>
            </a:pPr>
            <a:endParaRPr 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8B64D39-B972-48B3-8458-A186D0D916D6}"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Hazards - 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Bags of clay and glaze materials are heavy; incorrect lifting can cause back problems.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Exposure to molds in wet clay being soured/aged in a damp place can cause respiratory problems such as asthma.</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“Throwing” of a potter’s wheel for long periods can result in carpel tunnel syndrome or back problems from bending over wheel</a:t>
            </a:r>
          </a:p>
          <a:p>
            <a:pPr eaLnBrk="1" hangingPunct="1">
              <a:defRPr/>
            </a:pPr>
            <a:endParaRPr 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EDF7D0-51F9-4107-9E32-0C06E9324F57}"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Hazards – 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Hand contact with wet clay can result in abrasion and dryness of fingertips and hands.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Moving </a:t>
            </a:r>
            <a:r>
              <a:rPr lang="en-US" sz="1400" kern="0" dirty="0" err="1">
                <a:latin typeface="Verdana" pitchFamily="34" charset="0"/>
                <a:ea typeface="Verdana" panose="020B0604030504040204" pitchFamily="34" charset="0"/>
                <a:cs typeface="Verdana" panose="020B0604030504040204" pitchFamily="34" charset="0"/>
              </a:rPr>
              <a:t>kickwheels</a:t>
            </a:r>
            <a:r>
              <a:rPr lang="en-US" sz="1400" kern="0" dirty="0">
                <a:latin typeface="Verdana" pitchFamily="34" charset="0"/>
                <a:ea typeface="Verdana" panose="020B0604030504040204" pitchFamily="34" charset="0"/>
                <a:cs typeface="Verdana" panose="020B0604030504040204" pitchFamily="34" charset="0"/>
              </a:rPr>
              <a:t> can cause cuts and abrasions.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Clay scraps on floor, bench, other surfaces can dry and pulverize producing an inhalation hazard of free silica.</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Reconditioning clay by pulverization and sanding finished </a:t>
            </a:r>
            <a:r>
              <a:rPr lang="en-US" sz="1400" kern="0" dirty="0" err="1">
                <a:latin typeface="Verdana" pitchFamily="34" charset="0"/>
                <a:ea typeface="Verdana" panose="020B0604030504040204" pitchFamily="34" charset="0"/>
                <a:cs typeface="Verdana" panose="020B0604030504040204" pitchFamily="34" charset="0"/>
              </a:rPr>
              <a:t>greenware</a:t>
            </a:r>
            <a:r>
              <a:rPr lang="en-US" sz="1400" kern="0" dirty="0">
                <a:latin typeface="Verdana" pitchFamily="34" charset="0"/>
                <a:ea typeface="Verdana" panose="020B0604030504040204" pitchFamily="34" charset="0"/>
                <a:cs typeface="Verdana" panose="020B0604030504040204" pitchFamily="34" charset="0"/>
              </a:rPr>
              <a:t> can create very high concentrations of hazardous silica dust.</a:t>
            </a:r>
          </a:p>
          <a:p>
            <a:pPr eaLnBrk="1" hangingPunct="1">
              <a:defRPr/>
            </a:pPr>
            <a:endParaRPr lang="en-US" dirty="0"/>
          </a:p>
          <a:p>
            <a:pPr eaLnBrk="1" hangingPunct="1">
              <a:defRPr/>
            </a:pPr>
            <a:endParaRPr 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6ECDAE1-E870-4E7C-B13B-9C59EC3F4421}"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Precautions – 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pre-mixed clay to avoid exposure to large quantities of clay dust.</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Clay storage/mixing should take place in a separate room.</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Bags of clay and other pottery materials should be stored off the floor on palettes or grids for easier clean-up.</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Clay mixers should be equipped with local exhaust ventilation to remove fine silica dust.</a:t>
            </a:r>
          </a:p>
          <a:p>
            <a:pPr eaLnBrk="1" hangingPunct="1">
              <a:defRPr/>
            </a:pPr>
            <a:endParaRPr lang="en-US" dirty="0"/>
          </a:p>
          <a:p>
            <a:pPr eaLnBrk="1" hangingPunct="1">
              <a:defRPr/>
            </a:pPr>
            <a:endParaRPr 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2DF323F-0621-477A-ACDD-3D788D017597}"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Precautions - 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Install proper guards on clay mixers to prevent opening to add clay/water.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Wear separate work clothes of material and design that won’t trap dust; wash separately each week.</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Avoid contact between clay and broken skin (use skin moisturizer).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To prevent back problems always lift with knees bent; avoid bending at waist.</a:t>
            </a:r>
          </a:p>
          <a:p>
            <a:pPr eaLnBrk="1" hangingPunct="1">
              <a:defRPr/>
            </a:pPr>
            <a:endParaRPr 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5DC401-C7DE-4353-BA04-0AAF629738ED}"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Precautions - 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a standup wheel or elevate electric wheels to a height that doesn’t require bending over.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Keep wrists in non-flexed position as much as possible.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Take frequent work breaks.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Be careful with moving parts on </a:t>
            </a:r>
            <a:r>
              <a:rPr lang="en-US" sz="1400" kern="0" dirty="0" err="1">
                <a:latin typeface="Verdana" pitchFamily="34" charset="0"/>
                <a:ea typeface="Verdana" panose="020B0604030504040204" pitchFamily="34" charset="0"/>
                <a:cs typeface="Verdana" panose="020B0604030504040204" pitchFamily="34" charset="0"/>
              </a:rPr>
              <a:t>kickwheel</a:t>
            </a:r>
            <a:r>
              <a:rPr lang="en-US" sz="1400" kern="0" dirty="0">
                <a:latin typeface="Verdana" pitchFamily="34" charset="0"/>
                <a:ea typeface="Verdana" panose="020B0604030504040204" pitchFamily="34" charset="0"/>
                <a:cs typeface="Verdana" panose="020B0604030504040204" pitchFamily="34" charset="0"/>
              </a:rPr>
              <a:t>.</a:t>
            </a:r>
          </a:p>
          <a:p>
            <a:pPr eaLnBrk="1" hangingPunct="1">
              <a:defRPr/>
            </a:pPr>
            <a:endParaRPr 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EB0B28-0A0F-4BE3-9739-9684144FDE94}"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Gouache: (gwash)</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Pigments and paints both organic and inorganic can be hazardous especially in the dry form due to being easily inhaled or ingested.</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D3A636-382C-46A9-B3B1-CB5F3228E42F}"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Precautions – Clay</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Recondition clay by cutting still wet clay into small pieces and letting them air dry then soak in water.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Finish </a:t>
            </a:r>
            <a:r>
              <a:rPr lang="en-US" sz="1400" kern="0" dirty="0" err="1">
                <a:latin typeface="Verdana" pitchFamily="34" charset="0"/>
                <a:ea typeface="Verdana" panose="020B0604030504040204" pitchFamily="34" charset="0"/>
                <a:cs typeface="Verdana" panose="020B0604030504040204" pitchFamily="34" charset="0"/>
              </a:rPr>
              <a:t>greenware</a:t>
            </a:r>
            <a:r>
              <a:rPr lang="en-US" sz="1400" kern="0" dirty="0">
                <a:latin typeface="Verdana" pitchFamily="34" charset="0"/>
                <a:ea typeface="Verdana" panose="020B0604030504040204" pitchFamily="34" charset="0"/>
                <a:cs typeface="Verdana" panose="020B0604030504040204" pitchFamily="34" charset="0"/>
              </a:rPr>
              <a:t> while still wet or damp with a fine sponge instead of sanding when dry.</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sand </a:t>
            </a:r>
            <a:r>
              <a:rPr lang="en-US" sz="1400" kern="0" dirty="0" err="1">
                <a:latin typeface="Verdana" pitchFamily="34" charset="0"/>
                <a:ea typeface="Verdana" panose="020B0604030504040204" pitchFamily="34" charset="0"/>
                <a:cs typeface="Verdana" panose="020B0604030504040204" pitchFamily="34" charset="0"/>
              </a:rPr>
              <a:t>greenware</a:t>
            </a:r>
            <a:r>
              <a:rPr lang="en-US" sz="1400" kern="0" dirty="0">
                <a:latin typeface="Verdana" pitchFamily="34" charset="0"/>
                <a:ea typeface="Verdana" panose="020B0604030504040204" pitchFamily="34" charset="0"/>
                <a:cs typeface="Verdana" panose="020B0604030504040204" pitchFamily="34" charset="0"/>
              </a:rPr>
              <a:t> containing fibrous talc.</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Wet mop floors and work surfaces daily to minimize dust levels and prevent dry scraps from becoming pulverized.</a:t>
            </a:r>
          </a:p>
          <a:p>
            <a:pPr eaLnBrk="1" hangingPunct="1">
              <a:defRPr/>
            </a:pPr>
            <a:endParaRPr lang="en-US" dirty="0"/>
          </a:p>
          <a:p>
            <a:pPr eaLnBrk="1" hangingPunct="1">
              <a:defRPr/>
            </a:pPr>
            <a:endParaRPr 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D4A809-730E-4E16-9977-EE4A80F37F62}"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Control of Clay Dust</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Dusts are most likely generated when mixing clay, cleaning up dry clay or sanding/polishing clay items.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only wet mopping or hosing methods or a special vacuum cleaner.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Ordinary household/industrial vacuums will collect only large dust particles and will release finer particles into air.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Vacuums used should have HEPA (high efficiency particulate air) filter.</a:t>
            </a:r>
          </a:p>
          <a:p>
            <a:pPr eaLnBrk="1" hangingPunct="1">
              <a:defRPr/>
            </a:pPr>
            <a:endParaRPr 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4F90D1D-733C-4D8F-AD9D-F962723DEB15}"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Control of Clay Dust</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Daily wet mopping or hosing down to a floor drain.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Wheel area can be hosed down at end of every work session.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Large wet sponges are essential to clean work tables, counters, wheels, small floor areas.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repeated sponging with washed out sponges to remove clay haze.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Two clean sponges good idea – first gets mess, second removes residue.</a:t>
            </a:r>
          </a:p>
          <a:p>
            <a:pPr eaLnBrk="1" hangingPunct="1">
              <a:defRPr/>
            </a:pPr>
            <a:endParaRPr 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260A57-A789-4C9E-A69B-D9C7A81FF8FD}"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Glazes</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Glazes used to color or finish clay pieces are a mixture of silica, fluxes and colorants.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Common fluxes include lead, barium, lithium, calcium and sodium – used to lower melting point of silica.</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Actual colorants: assortment of metal oxides (&lt; 5 percent of glaze by weight).</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Luster or metallic glazes fired in reduction atmosphere and can contain mercury, arsenic, highly toxic solvents, also oils.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Some under/over glazes use mineral spirits as the vehicle instead of water.</a:t>
            </a:r>
          </a:p>
          <a:p>
            <a:pPr eaLnBrk="1" hangingPunct="1">
              <a:defRPr/>
            </a:pPr>
            <a:endParaRPr 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8298CCC-C8C1-45C9-B460-061A31C9CD23}"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Hazards – Glazes</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Lead compounds are highly toxic by inhalation/ingestion.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Symptoms of lead poisoning include:</a:t>
            </a:r>
          </a:p>
          <a:p>
            <a:pPr marL="285750" indent="-285750">
              <a:spcBef>
                <a:spcPct val="20000"/>
              </a:spcBef>
              <a:buFont typeface="Courier New" panose="02070309020205020404"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Damage to peripheral nervous system, </a:t>
            </a:r>
          </a:p>
          <a:p>
            <a:pPr marL="285750" indent="-285750">
              <a:spcBef>
                <a:spcPct val="20000"/>
              </a:spcBef>
              <a:buFont typeface="Courier New" panose="02070309020205020404"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Damage to brain, kidney or gastrointestinal system, anemia, </a:t>
            </a:r>
          </a:p>
          <a:p>
            <a:pPr marL="285750" indent="-285750">
              <a:spcBef>
                <a:spcPct val="20000"/>
              </a:spcBef>
              <a:buFont typeface="Courier New" panose="02070309020205020404"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Chromosomal damage, birth defects, miscarriages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Other fluxes such as barium and lithium are highly toxic by inhalation (but less than lead).</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Certain colorant compounds of particular metals are “known carcinogens” or “probable carcinogens” (i.e. arsenic, beryllium, cadmium, nickel).</a:t>
            </a:r>
          </a:p>
          <a:p>
            <a:pPr eaLnBrk="1" hangingPunct="1">
              <a:defRPr/>
            </a:pPr>
            <a:endParaRPr lang="en-US" dirty="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319BE35-5112-4B2B-96B3-7B43C971C05E}"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Hazards – Glazes</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Weighing and mixing of glazes could expose to toxic materials through inhalation such as plant ash, flint, </a:t>
            </a:r>
            <a:r>
              <a:rPr lang="en-US" sz="1400" kern="0" dirty="0" err="1">
                <a:latin typeface="Verdana" pitchFamily="34" charset="0"/>
                <a:ea typeface="Verdana" panose="020B0604030504040204" pitchFamily="34" charset="0"/>
                <a:cs typeface="Verdana" panose="020B0604030504040204" pitchFamily="34" charset="0"/>
              </a:rPr>
              <a:t>talcs</a:t>
            </a:r>
            <a:r>
              <a:rPr lang="en-US" sz="1400" kern="0" dirty="0">
                <a:latin typeface="Verdana" pitchFamily="34" charset="0"/>
                <a:ea typeface="Verdana" panose="020B0604030504040204" pitchFamily="34" charset="0"/>
                <a:cs typeface="Verdana" panose="020B0604030504040204" pitchFamily="34" charset="0"/>
              </a:rPr>
              <a:t>, silica, quartz feldspars.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Soda ash, potassium carbonate, alkaline feldspars and fluorspar used in glazes are skin irritants.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Spray application of glazes is very hazardous due to the potential inhalation of glaze mists.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Glazes containing solvents are flammable and hazardous.</a:t>
            </a:r>
          </a:p>
          <a:p>
            <a:pPr eaLnBrk="1" hangingPunct="1">
              <a:defRPr/>
            </a:pPr>
            <a:endParaRPr 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679B01A-E48C-48DF-B812-769D763A7CE7}"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anose="020B0604030504040204" pitchFamily="34" charset="0"/>
                <a:ea typeface="Verdana" panose="020B0604030504040204" pitchFamily="34" charset="0"/>
                <a:cs typeface="Verdana" panose="020B0604030504040204" pitchFamily="34" charset="0"/>
              </a:rPr>
              <a:t>Precautions – Glazes</a:t>
            </a:r>
          </a:p>
          <a:p>
            <a:pPr eaLnBrk="1" hangingPunct="1">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lead-free glazes and pre-mixed glazes.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If possible, use colorants that are not known carcinogens.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If weighing/mixing powdered material wear appropriate respiratory protection.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Wet mop spilled powders.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Wear appropriate gloves when handling wet or dry glazes.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dilution ventilation or local exhaust when applying glazes containing solvents.</a:t>
            </a:r>
          </a:p>
          <a:p>
            <a:pPr eaLnBrk="1" hangingPunct="1">
              <a:defRPr/>
            </a:pPr>
            <a:endParaRPr 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896C16B-D8C1-45D4-8411-59712F52E00D}"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Obviously the glazing used on a donut does not have the same hazards as does glazing used in the art world, unless a person is concerned about their waistline!</a:t>
            </a:r>
          </a:p>
          <a:p>
            <a:pPr eaLnBrk="1" hangingPunct="1"/>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C55A8E8-A831-4D4B-B6C3-F2ECC10958FA}"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Kilns: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Electric and fuel-fired kilns are used to heat pottery to desired firing temperature.</a:t>
            </a: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Electric kiln most common type: heating elements heat kiln as electric current passes through coils.</a:t>
            </a: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Fuel-fired kiln heated by burning natural or LP gas, oil, wood, coke, charcoal, other materials.</a:t>
            </a: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Fuels produce carbon monoxide and other combustion gases.</a:t>
            </a: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Kiln firing temperatures can vary from 1,382 °F (degrees Fahrenheit) to 2,642°F, depending on materials being fired.</a:t>
            </a:r>
          </a:p>
          <a:p>
            <a:endParaRPr lang="en-US" altLang="en-US"/>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FA7566F-0E6D-47EF-BFC5-1F81FBC395F3}"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Hazards – Kilns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Chlorine, fluorine, sulfur dioxide, nitrogen dioxide, and ozone can be produced and are highly toxic by inhalation.</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Bisque firings of high-sulfur clay have caused production of large amounts of sulfur dioxide.</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Long term inhalation of low levels of gases produced can cause chronic bronchitis and emphysema.</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Fluorine gas can also cause bone and teeth problems.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Metal fumes generated at high temperatures are highly toxic by inhalation.</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None/>
              <a:defRPr/>
            </a:pPr>
            <a:r>
              <a:rPr lang="en-US" sz="1400" b="1" kern="0" dirty="0">
                <a:latin typeface="Verdana" pitchFamily="34" charset="0"/>
                <a:ea typeface="Verdana" panose="020B0604030504040204" pitchFamily="34" charset="0"/>
                <a:cs typeface="Verdana" panose="020B0604030504040204" pitchFamily="34" charset="0"/>
              </a:rPr>
              <a:t>Consider the need for local ventilation and/or respiratory protection during such operations.</a:t>
            </a:r>
          </a:p>
          <a:p>
            <a:pPr>
              <a:defRPr/>
            </a:pPr>
            <a:endParaRPr 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7AC1A0C-33E0-4016-97A8-1A4669413EFC}"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Paint hazards can also include poisoning if toxic pigments are present.</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Spraying, heating or sanding provides the greatest opportunity for inhalation hazards.</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A classic example of toxic inorganic pigment is white lead or flake white (basic lead carbonate).</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956C4BF-FCBD-4974-A257-668CB4F81B8F}"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Hazards – Kilns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Carbon monoxide from fuel-fired kilns is highly toxic by inhalation and can disrupt O</a:t>
            </a:r>
            <a:r>
              <a:rPr lang="en-US" altLang="en-US" sz="1400" baseline="-25000">
                <a:latin typeface="Verdana" panose="020B0604030504040204" pitchFamily="34" charset="0"/>
                <a:ea typeface="Verdana" panose="020B0604030504040204" pitchFamily="34" charset="0"/>
                <a:cs typeface="Verdana" panose="020B0604030504040204" pitchFamily="34" charset="0"/>
              </a:rPr>
              <a:t>2</a:t>
            </a:r>
            <a:r>
              <a:rPr lang="en-US" altLang="en-US" sz="1400">
                <a:latin typeface="Verdana" panose="020B0604030504040204" pitchFamily="34" charset="0"/>
                <a:ea typeface="Verdana" panose="020B0604030504040204" pitchFamily="34" charset="0"/>
                <a:cs typeface="Verdana" panose="020B0604030504040204" pitchFamily="34" charset="0"/>
              </a:rPr>
              <a:t> level.</a:t>
            </a: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Hot kilns produce infrared radiation that is hazardous to the eyes.</a:t>
            </a: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Heat generated can cause thermal burns (1 foot from peephole - temperature 156°F).</a:t>
            </a: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If electric kiln fails to shut off, heating elements melt and cause fires.</a:t>
            </a: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Gas kilns generate a lot of heat and can heat room to over 100°F .</a:t>
            </a:r>
          </a:p>
          <a:p>
            <a:pPr>
              <a:spcBef>
                <a:spcPct val="20000"/>
              </a:spcBef>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Top loading kiln lid latch could fail allowing lid to fall on loader’s head.</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880EE06-73E6-470B-A1F4-C7FE52B260D8}"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Precautions – Kilns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infrared goggles or hand-held welding shields when looking into operating kiln.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use lead compounds at stoneware temperatures (lead will vaporize).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store lumber, paper, solvents, or other combustible/flammable materials near kilns.</a:t>
            </a:r>
          </a:p>
          <a:p>
            <a:pPr>
              <a:defRPr/>
            </a:pPr>
            <a:endParaRPr 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9827F4-2348-4FBA-8C6C-E4A2AFFAD09D}"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Precautions – Kilns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Should be in a room separate from classroom. With necessary fire-ratings on separating walls.</a:t>
            </a:r>
          </a:p>
          <a:p>
            <a:pPr>
              <a:spcBef>
                <a:spcPct val="20000"/>
              </a:spcBef>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Chain on top-loading kiln lid to prevent lid from falling.</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Comply with fire regulations and electrical codes.</a:t>
            </a:r>
            <a:br>
              <a:rPr lang="en-US" sz="1400" kern="0" dirty="0">
                <a:latin typeface="Verdana" pitchFamily="34" charset="0"/>
                <a:ea typeface="Verdana" panose="020B0604030504040204" pitchFamily="34" charset="0"/>
                <a:cs typeface="Verdana" panose="020B0604030504040204" pitchFamily="34" charset="0"/>
              </a:rPr>
            </a:b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Fire extinguishers and first aid/burn kits nearby.</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Wear appropriate protective clothing (PPE).</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Post operating instructions, warning signs, emergency procedures.</a:t>
            </a:r>
          </a:p>
          <a:p>
            <a:pPr>
              <a:defRPr/>
            </a:pPr>
            <a:endParaRPr 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869141C-EB56-496C-A990-EF101D79A819}"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Warning signs should be posted corresponding with the hazard to be encountered.</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21A32FA-4592-4B0F-9C0E-2EB566596C26}"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Photography – Black &amp; White Processing</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Each stage presents its own unique safety consideration regarding potential exposure.</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28A897-7562-417F-A371-0681AB87CCE6}"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Hazards – Mixing </a:t>
            </a:r>
            <a:r>
              <a:rPr lang="en-US" sz="1400" dirty="0" err="1">
                <a:latin typeface="Verdana" panose="020B0604030504040204" pitchFamily="34" charset="0"/>
                <a:ea typeface="Verdana" panose="020B0604030504040204" pitchFamily="34" charset="0"/>
                <a:cs typeface="Verdana" panose="020B0604030504040204" pitchFamily="34" charset="0"/>
              </a:rPr>
              <a:t>Photochemicals</a:t>
            </a: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r>
              <a:rPr lang="en-US" sz="1400" dirty="0">
                <a:latin typeface="Verdana" panose="020B0604030504040204" pitchFamily="34" charset="0"/>
                <a:ea typeface="Verdana" panose="020B0604030504040204" pitchFamily="34" charset="0"/>
                <a:cs typeface="Verdana" panose="020B0604030504040204" pitchFamily="34" charset="0"/>
              </a:rPr>
              <a:t>Acidic and alkaline situations exist </a:t>
            </a:r>
            <a:r>
              <a:rPr lang="en-US" sz="1400" kern="0" dirty="0">
                <a:latin typeface="Verdana" pitchFamily="34" charset="0"/>
                <a:ea typeface="Verdana" panose="020B0604030504040204" pitchFamily="34" charset="0"/>
                <a:cs typeface="Verdana" panose="020B0604030504040204" pitchFamily="34" charset="0"/>
              </a:rPr>
              <a:t>corrosive by skin contact, inhalation and ingestion.</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Developer powders are highly toxic by inhalation, and moderately toxic by skin contact (due to alkali and developers themselves).</a:t>
            </a:r>
          </a:p>
          <a:p>
            <a:pPr>
              <a:defRPr/>
            </a:pPr>
            <a:endParaRPr 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72A13F-4452-41F4-9645-5ADC8D4BCBFE}"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Precautions - Mixing </a:t>
            </a:r>
            <a:r>
              <a:rPr lang="en-US" sz="1400" dirty="0" err="1">
                <a:latin typeface="Verdana" panose="020B0604030504040204" pitchFamily="34" charset="0"/>
                <a:ea typeface="Verdana" panose="020B0604030504040204" pitchFamily="34" charset="0"/>
                <a:cs typeface="Verdana" panose="020B0604030504040204" pitchFamily="34" charset="0"/>
              </a:rPr>
              <a:t>Photochemicals</a:t>
            </a: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liquid chemistry rather than mixing developing powders whenever possible (pregnant women should not be exposed to powdered developer).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When mixing powdered chemicals use a glove box (cardboard box with glass or </a:t>
            </a:r>
            <a:r>
              <a:rPr lang="en-US" sz="1400" kern="0" dirty="0" err="1">
                <a:latin typeface="Verdana" pitchFamily="34" charset="0"/>
                <a:ea typeface="Verdana" panose="020B0604030504040204" pitchFamily="34" charset="0"/>
                <a:cs typeface="Verdana" panose="020B0604030504040204" pitchFamily="34" charset="0"/>
              </a:rPr>
              <a:t>plexiglass</a:t>
            </a:r>
            <a:r>
              <a:rPr lang="en-US" sz="1400" kern="0" dirty="0">
                <a:latin typeface="Verdana" pitchFamily="34" charset="0"/>
                <a:ea typeface="Verdana" panose="020B0604030504040204" pitchFamily="34" charset="0"/>
                <a:cs typeface="Verdana" panose="020B0604030504040204" pitchFamily="34" charset="0"/>
              </a:rPr>
              <a:t> top and two holes in sides for hands and arms) and local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exhaust ventilation or wear NIOSH-approved toxic dust respirator.</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Wear gloves, goggles and protective apron when mixing concentrated </a:t>
            </a:r>
            <a:r>
              <a:rPr lang="en-US" sz="1400" kern="0" dirty="0" err="1">
                <a:latin typeface="Verdana" pitchFamily="34" charset="0"/>
                <a:ea typeface="Verdana" panose="020B0604030504040204" pitchFamily="34" charset="0"/>
                <a:cs typeface="Verdana" panose="020B0604030504040204" pitchFamily="34" charset="0"/>
              </a:rPr>
              <a:t>photochemicals</a:t>
            </a:r>
            <a:r>
              <a:rPr lang="en-US" sz="1400" kern="0" dirty="0">
                <a:latin typeface="Verdana" pitchFamily="34" charset="0"/>
                <a:ea typeface="Verdana" panose="020B0604030504040204" pitchFamily="34" charset="0"/>
                <a:cs typeface="Verdana" panose="020B0604030504040204" pitchFamily="34" charset="0"/>
              </a:rPr>
              <a:t>.</a:t>
            </a:r>
          </a:p>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172C450-C706-42F6-89AB-03FF45BFA5E2}"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Precautions - Mixing </a:t>
            </a:r>
            <a:r>
              <a:rPr lang="en-US" sz="1400" dirty="0" err="1">
                <a:latin typeface="Verdana" panose="020B0604030504040204" pitchFamily="34" charset="0"/>
                <a:ea typeface="Verdana" panose="020B0604030504040204" pitchFamily="34" charset="0"/>
                <a:cs typeface="Verdana" panose="020B0604030504040204" pitchFamily="34" charset="0"/>
              </a:rPr>
              <a:t>Photochemicals</a:t>
            </a: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In case of skin contact, rinse with large quantities of water ensuring water supply is handy within close proximity to possible need.</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Eye contact: rinse eyes for 15-20 minutes and seek medical attention as soon as possible.</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Store concentrated acids and other corrosive chemicals on low shelves segregated from incompatible chemicals.</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store photographic solutions in glass containers.</a:t>
            </a:r>
          </a:p>
          <a:p>
            <a:pPr>
              <a:defRPr/>
            </a:pPr>
            <a:endParaRPr 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803739-BD07-480A-BC24-81C4043A69B5}"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Developing Baths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Most commonly used developers are hydroquinone, </a:t>
            </a:r>
            <a:r>
              <a:rPr lang="en-US" sz="1400" kern="0" dirty="0" err="1">
                <a:latin typeface="Verdana" pitchFamily="34" charset="0"/>
                <a:ea typeface="Verdana" panose="020B0604030504040204" pitchFamily="34" charset="0"/>
                <a:cs typeface="Verdana" panose="020B0604030504040204" pitchFamily="34" charset="0"/>
              </a:rPr>
              <a:t>monomethyl</a:t>
            </a:r>
            <a:r>
              <a:rPr lang="en-US" sz="1400" kern="0" dirty="0">
                <a:latin typeface="Verdana" pitchFamily="34" charset="0"/>
                <a:ea typeface="Verdana" panose="020B0604030504040204" pitchFamily="34" charset="0"/>
                <a:cs typeface="Verdana" panose="020B0604030504040204" pitchFamily="34" charset="0"/>
              </a:rPr>
              <a:t> para-amino phenol sulfate and </a:t>
            </a:r>
            <a:r>
              <a:rPr lang="en-US" sz="1400" kern="0" dirty="0" err="1">
                <a:latin typeface="Verdana" pitchFamily="34" charset="0"/>
                <a:ea typeface="Verdana" panose="020B0604030504040204" pitchFamily="34" charset="0"/>
                <a:cs typeface="Verdana" panose="020B0604030504040204" pitchFamily="34" charset="0"/>
              </a:rPr>
              <a:t>phenidone</a:t>
            </a:r>
            <a:r>
              <a:rPr lang="en-US" sz="1400" kern="0" dirty="0">
                <a:latin typeface="Verdana" pitchFamily="34" charset="0"/>
                <a:ea typeface="Verdana" panose="020B0604030504040204" pitchFamily="34" charset="0"/>
                <a:cs typeface="Verdana" panose="020B0604030504040204" pitchFamily="34" charset="0"/>
              </a:rPr>
              <a:t>. </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Several other developers are used for special purposes.</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Other common components include an accelerator (often sodium carbonate or borax), sodium sulfite as a preservative, and potassium bromide as a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restrainer or anti-fogging agent.</a:t>
            </a:r>
          </a:p>
          <a:p>
            <a:pPr>
              <a:defRPr/>
            </a:pPr>
            <a:endParaRPr lang="en-US" dirty="0"/>
          </a:p>
          <a:p>
            <a:pPr>
              <a:defRPr/>
            </a:pPr>
            <a:r>
              <a:rPr lang="en-US" sz="1400" b="1" kern="0" dirty="0">
                <a:latin typeface="Verdana" pitchFamily="34" charset="0"/>
                <a:ea typeface="Verdana" panose="020B0604030504040204" pitchFamily="34" charset="0"/>
                <a:cs typeface="Verdana" panose="020B0604030504040204" pitchFamily="34" charset="0"/>
              </a:rPr>
              <a:t>Check chemical hazards using the corresponding SDS</a:t>
            </a:r>
            <a:r>
              <a:rPr lang="en-US" kern="0" dirty="0">
                <a:latin typeface="Verdana" pitchFamily="34" charset="0"/>
                <a:ea typeface="Verdana" panose="020B0604030504040204" pitchFamily="34" charset="0"/>
                <a:cs typeface="Verdana" panose="020B0604030504040204" pitchFamily="34" charset="0"/>
              </a:rPr>
              <a:t>.</a:t>
            </a:r>
          </a:p>
          <a:p>
            <a:pPr>
              <a:defRPr/>
            </a:pPr>
            <a:endParaRPr 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9136316-C795-4C0A-9F7B-468A55672039}"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Hazards – Developing Baths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Skin and eye irritants; in many cases strong sensitizers.</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Most developers are moderately to highly toxic by ingestion.</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Sodium hydroxide, sodium carbonate and other alkalis used as accelerators are highly corrosive by skin contact or ingestion.</a:t>
            </a:r>
          </a:p>
          <a:p>
            <a:pPr>
              <a:defRPr/>
            </a:pPr>
            <a:endParaRPr lang="en-US"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C94131-8597-476E-B813-F730FAD134E8}"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Precautions you can exercise when dealing with paints is to obtain the Safety Data Sheet (SDS) for the material.</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Use the least toxic pigments possible (don’t use lead/carcinogenic pigments)</a:t>
            </a:r>
          </a:p>
          <a:p>
            <a:pPr fontAlgn="auto">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Avoid mixing dry pigments</a:t>
            </a:r>
          </a:p>
          <a:p>
            <a:pPr fontAlgn="auto">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Wet mop and wipe all surfaces when using dry pigments</a:t>
            </a:r>
          </a:p>
          <a:p>
            <a:pPr eaLnBrk="1" fontAlgn="auto" hangingPunct="1">
              <a:spcBef>
                <a:spcPts val="0"/>
              </a:spcBef>
              <a:spcAft>
                <a:spcPts val="0"/>
              </a:spcAft>
              <a:defRPr/>
            </a:pPr>
            <a:endParaRPr 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A457C2-8768-4E06-882C-EA3ECE4C55DA}"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Precautions – Developing Baths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put bare hands in developer baths, use tongs instead.</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use para-</a:t>
            </a:r>
            <a:r>
              <a:rPr lang="en-US" sz="1400" kern="0" dirty="0" err="1">
                <a:latin typeface="Verdana" pitchFamily="34" charset="0"/>
                <a:ea typeface="Verdana" panose="020B0604030504040204" pitchFamily="34" charset="0"/>
                <a:cs typeface="Verdana" panose="020B0604030504040204" pitchFamily="34" charset="0"/>
              </a:rPr>
              <a:t>phenylene</a:t>
            </a:r>
            <a:r>
              <a:rPr lang="en-US" sz="1400" kern="0" dirty="0">
                <a:latin typeface="Verdana" pitchFamily="34" charset="0"/>
                <a:ea typeface="Verdana" panose="020B0604030504040204" pitchFamily="34" charset="0"/>
                <a:cs typeface="Verdana" panose="020B0604030504040204" pitchFamily="34" charset="0"/>
              </a:rPr>
              <a:t> diamine or any derivatives if possible.</a:t>
            </a:r>
          </a:p>
          <a:p>
            <a:pPr>
              <a:defRPr/>
            </a:pPr>
            <a:endParaRPr 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4D81957-03FD-444B-BD98-879524DB31BF}"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Stop Baths and Fixers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Stop baths are usually weak solutions of acetic acid.</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Acetic acid commonly available as pure glacial acetic acid or 28 percent acetic acid.</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Some stop baths contain potassium chrome alum as a hardener.</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Fixing baths contain sodium thiosulfate as the fixing agent and sodium sulfite and sodium bisulfite as a preservative.</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Fixing baths may also contain alum as a hardener and boric acid as a buffer.</a:t>
            </a:r>
          </a:p>
          <a:p>
            <a:pPr>
              <a:defRPr/>
            </a:pPr>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BB5AED3-4604-4C26-BDFA-8E26366294FB}"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Hazards – Stop Baths and Fixers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Acetic acid in concentrated solutions is highly toxic by inhalation, skin contact and ingestion.</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Acetic acid can cause dermatitis/ulcers, and can be strong irritant to mucous membranes.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Final stop bath only slightly hazardous by skin contact.</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Continual inhalation of acetic acid vapors, even from stop bath, can cause chronic bronchitis.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Boric acid is moderately toxic by ingestion or inhalation and slightly toxic by skin contact.</a:t>
            </a:r>
          </a:p>
          <a:p>
            <a:pPr>
              <a:defRPr/>
            </a:pPr>
            <a:endParaRPr 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2E38205-8864-4450-ACBB-C94A9F565835}"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Precautions - Stop Baths and Fixers: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Prevent evaporation or release of toxic vapors/gases by properly covering baths.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Wear gloves and goggles to guard against splash exposures.</a:t>
            </a: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endParaRPr lang="en-US" dirty="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F10F06-5610-4C36-93A4-96359EF80324}"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Disposal of </a:t>
            </a:r>
            <a:r>
              <a:rPr lang="en-US" sz="1400" dirty="0" err="1">
                <a:latin typeface="Verdana" panose="020B0604030504040204" pitchFamily="34" charset="0"/>
                <a:ea typeface="Verdana" panose="020B0604030504040204" pitchFamily="34" charset="0"/>
                <a:cs typeface="Verdana" panose="020B0604030504040204" pitchFamily="34" charset="0"/>
              </a:rPr>
              <a:t>Photochemicals</a:t>
            </a:r>
            <a:r>
              <a:rPr lang="en-US" sz="1400" dirty="0">
                <a:latin typeface="Verdana" panose="020B0604030504040204" pitchFamily="34" charset="0"/>
                <a:ea typeface="Verdana" panose="020B0604030504040204" pitchFamily="34" charset="0"/>
                <a:cs typeface="Verdana" panose="020B0604030504040204" pitchFamily="34" charset="0"/>
              </a:rPr>
              <a:t>:</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Check local municipality regulations regarding type and quantity of materials that can be disposed of “down the drain” or other disposal requirements (keep in mind that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currently there are very few chemicals a municipality will allow to be dumped down a drain for disposal and consequently into their overall “system;” in many municipalities NO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chemicals are allowed to be disposed of by dumping down a drain, into a toilet or into a stream).</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Old or unused concentrated photographic solutions containing high concentrations of solvents as well as non-silver solutions should be treated as hazardous waste and disposed </a:t>
            </a:r>
          </a:p>
          <a:p>
            <a:pPr>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  of as such.</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Neutralize alkaline developer solutions before being poured down the drain (</a:t>
            </a:r>
            <a:r>
              <a:rPr lang="en-US" sz="1400" i="1" kern="0" dirty="0">
                <a:latin typeface="Verdana" pitchFamily="34" charset="0"/>
                <a:ea typeface="Verdana" panose="020B0604030504040204" pitchFamily="34" charset="0"/>
                <a:cs typeface="Verdana" panose="020B0604030504040204" pitchFamily="34" charset="0"/>
              </a:rPr>
              <a:t>if allowed</a:t>
            </a:r>
            <a:r>
              <a:rPr lang="en-US" sz="1400" kern="0" dirty="0">
                <a:latin typeface="Verdana" pitchFamily="34" charset="0"/>
                <a:ea typeface="Verdana" panose="020B0604030504040204" pitchFamily="34" charset="0"/>
                <a:cs typeface="Verdana" panose="020B0604030504040204" pitchFamily="34" charset="0"/>
              </a:rPr>
              <a:t>). Be mindful of dilution ratios.</a:t>
            </a:r>
          </a:p>
          <a:p>
            <a:pPr>
              <a:defRPr/>
            </a:pPr>
            <a:endParaRPr 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1B57D60-AC0A-453A-B1B3-3F81139E46D1}" type="slidenum">
              <a:rPr lang="en-US" altLang="en-US">
                <a:latin typeface="Arial" panose="020B0604020202020204" pitchFamily="34" charset="0"/>
              </a:rPr>
              <a:pPr eaLnBrk="1" hangingPunct="1">
                <a:spcBef>
                  <a:spcPct val="0"/>
                </a:spcBef>
              </a:pPr>
              <a:t>54</a:t>
            </a:fld>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Disposal of </a:t>
            </a:r>
            <a:r>
              <a:rPr lang="en-US" sz="1400" dirty="0" err="1">
                <a:latin typeface="Verdana" panose="020B0604030504040204" pitchFamily="34" charset="0"/>
                <a:ea typeface="Verdana" panose="020B0604030504040204" pitchFamily="34" charset="0"/>
                <a:cs typeface="Verdana" panose="020B0604030504040204" pitchFamily="34" charset="0"/>
              </a:rPr>
              <a:t>Photochemicals</a:t>
            </a: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Stop bath left over from neutralization of developer can be poured down drain once mixed with wash water (</a:t>
            </a:r>
            <a:r>
              <a:rPr lang="en-US" sz="1400" i="1" kern="0" dirty="0">
                <a:latin typeface="Verdana" pitchFamily="34" charset="0"/>
                <a:ea typeface="Verdana" panose="020B0604030504040204" pitchFamily="34" charset="0"/>
                <a:cs typeface="Verdana" panose="020B0604030504040204" pitchFamily="34" charset="0"/>
              </a:rPr>
              <a:t>if allowed</a:t>
            </a:r>
            <a:r>
              <a:rPr lang="en-US" sz="1400" kern="0" dirty="0">
                <a:latin typeface="Verdana" pitchFamily="34" charset="0"/>
                <a:ea typeface="Verdana" panose="020B0604030504040204" pitchFamily="34" charset="0"/>
                <a:cs typeface="Verdana" panose="020B0604030504040204" pitchFamily="34" charset="0"/>
              </a:rPr>
              <a:t>).</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Fixing baths should never be treated with acid (e.g. mixing with stop bath) since they usually contain sulfites and bisulfites which produces sulfur dioxide. Chemical reactions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can be exothermic and produce high levels of vapors.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Fixing baths contain large concentrations of silver </a:t>
            </a:r>
            <a:r>
              <a:rPr lang="en-US" sz="1400" kern="0" dirty="0" err="1">
                <a:latin typeface="Verdana" pitchFamily="34" charset="0"/>
                <a:ea typeface="Verdana" panose="020B0604030504040204" pitchFamily="34" charset="0"/>
                <a:cs typeface="Verdana" panose="020B0604030504040204" pitchFamily="34" charset="0"/>
              </a:rPr>
              <a:t>thiocyanates</a:t>
            </a:r>
            <a:r>
              <a:rPr lang="en-US" sz="1400" kern="0" dirty="0">
                <a:latin typeface="Verdana" pitchFamily="34" charset="0"/>
                <a:ea typeface="Verdana" panose="020B0604030504040204" pitchFamily="34" charset="0"/>
                <a:cs typeface="Verdana" panose="020B0604030504040204" pitchFamily="34" charset="0"/>
              </a:rPr>
              <a:t>. These should be collected and poured into a silver recovery unit or disposed of as hazardous waste.</a:t>
            </a:r>
          </a:p>
          <a:p>
            <a:pPr>
              <a:defRPr/>
            </a:pPr>
            <a:endParaRPr 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AC3EA88-37E2-4146-B0F1-93B583DEA56E}"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latin typeface="Verdana" pitchFamily="34" charset="0"/>
                <a:ea typeface="Verdana" pitchFamily="34" charset="0"/>
                <a:cs typeface="Verdana" pitchFamily="34" charset="0"/>
              </a:rPr>
              <a:t>Personal Protective Equipment (PPE): </a:t>
            </a:r>
          </a:p>
          <a:p>
            <a:pPr>
              <a:defRPr/>
            </a:pPr>
            <a:endParaRPr lang="en-US" altLang="en-US" sz="1400" dirty="0">
              <a:latin typeface="Verdana" pitchFamily="34" charset="0"/>
              <a:ea typeface="Verdana" pitchFamily="34" charset="0"/>
              <a:cs typeface="Verdana" pitchFamily="34" charset="0"/>
            </a:endParaRPr>
          </a:p>
          <a:p>
            <a:pPr marL="285750" indent="-285750">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Provide as appropriate to the task.</a:t>
            </a:r>
          </a:p>
          <a:p>
            <a:pPr marL="285750" indent="-285750">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This may involve hand, respiratory, eye, hearing and foot protection.</a:t>
            </a:r>
          </a:p>
          <a:p>
            <a:pPr marL="285750" indent="-285750">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Ensure those using PPE are properly trained in its use. This includes capabilities and limitations of the PPE chosen.</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CB96289-D7C5-4EC9-AB54-512269C01901}"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PPE – Gloves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Wear gloves when skin contact is possible. </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Review Safety Data Sheets (SDS) for PPE considerations as a job planning tool. </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Leather gloves not designed for chemical use, chemical gloves not designed for cut protection.</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Latex surgical gloves </a:t>
            </a:r>
            <a:r>
              <a:rPr lang="en-US" sz="1400" i="1" kern="0" dirty="0">
                <a:latin typeface="Verdana" pitchFamily="34" charset="0"/>
                <a:ea typeface="Verdana" panose="020B0604030504040204" pitchFamily="34" charset="0"/>
                <a:cs typeface="Verdana" panose="020B0604030504040204" pitchFamily="34" charset="0"/>
              </a:rPr>
              <a:t>may</a:t>
            </a:r>
            <a:r>
              <a:rPr lang="en-US" sz="1400" kern="0" dirty="0">
                <a:latin typeface="Verdana" pitchFamily="34" charset="0"/>
                <a:ea typeface="Verdana" panose="020B0604030504040204" pitchFamily="34" charset="0"/>
                <a:cs typeface="Verdana" panose="020B0604030504040204" pitchFamily="34" charset="0"/>
              </a:rPr>
              <a:t> be appropriate if using small amounts of most chemicals for short periods of time. Check chemical compatibility charts provided by the</a:t>
            </a:r>
          </a:p>
          <a:p>
            <a:pPr>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  manufacturer.</a:t>
            </a:r>
          </a:p>
          <a:p>
            <a:pPr>
              <a:defRPr/>
            </a:pPr>
            <a:endParaRPr 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0525248-16DA-4B74-84AC-EB005C985E1A}" type="slidenum">
              <a:rPr lang="en-US" altLang="en-US">
                <a:latin typeface="Arial" panose="020B0604020202020204" pitchFamily="34" charset="0"/>
              </a:rPr>
              <a:pPr eaLnBrk="1" hangingPunct="1">
                <a:spcBef>
                  <a:spcPct val="0"/>
                </a:spcBef>
              </a:pPr>
              <a:t>57</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PPE – Gloves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Determine physical resistance properties for the glove as well as other characteristics.</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Create a procedure for inspecting prior to use and whether gloves are maintained or disposed.</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Compatibility charts exist by manufacturers which will furnish chemical resistance information.</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6B7B366-B33F-4DE9-8E58-7F155CBE3BE9}"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PPE – Respiratory Protection</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Respirators may be required if general ventilation or a fume hood are not feasible or provide inadequate vapor/fume removal.</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Before wearing must be determined as “medically qualified.”  Fit-test and train users.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No excessive facial hair to interfere with seal of facemask. See relevant regulations (29 CFR 1910.134).</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Respirators must be inspected before each use to ensure usability. </a:t>
            </a:r>
          </a:p>
          <a:p>
            <a:pPr>
              <a:defRPr/>
            </a:pPr>
            <a:endParaRPr 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0C76C7-6D98-41A3-937D-A073C033694D}"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400" dirty="0">
                <a:latin typeface="Verdana" pitchFamily="34" charset="0"/>
                <a:ea typeface="Verdana" pitchFamily="34" charset="0"/>
                <a:cs typeface="Verdana" pitchFamily="34" charset="0"/>
              </a:rPr>
              <a:t>Solvents can cause:</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marL="285750" indent="-285750" eaLnBrk="1" hangingPunct="1">
              <a:spcBef>
                <a:spcPct val="0"/>
              </a:spcBef>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Dermatitis</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Skin allergies</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Acute inhalation of high concentrations can cause dizziness all the way to coma.</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Chronic inhalation of large amounts of solves can decrease coordination, create behavioral changes and may result in brain damage.</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65467A3-66C4-4499-94CA-209EF58828D9}"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PPE – Eye Protection</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Safety glasses should be worn for protection against impact of particles. Glasses should have wraparound side shields.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Standard eyeglasses with side shields are usually not sufficient and may require goggles.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Chemical goggles should be worn if potential of chemical splash exists (may be worn over prescription glasses).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Contact lenses do not offer protection from chemical contact.</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Always be mindful of use prohibitions.</a:t>
            </a:r>
          </a:p>
          <a:p>
            <a:pPr>
              <a:defRPr/>
            </a:pPr>
            <a:endParaRPr 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6B91BB9-C986-40DB-9F7B-EA7B4AD2833C}" type="slidenum">
              <a:rPr lang="en-US" altLang="en-US">
                <a:latin typeface="Arial" panose="020B0604020202020204" pitchFamily="34" charset="0"/>
              </a:rPr>
              <a:pPr eaLnBrk="1" hangingPunct="1">
                <a:spcBef>
                  <a:spcPct val="0"/>
                </a:spcBef>
              </a:pPr>
              <a:t>60</a:t>
            </a:fld>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PPE – Protective Clothing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Protective clothing that resists physical and chemical hazards should be worn over street clothes. </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Smocks are appropriate for </a:t>
            </a:r>
            <a:r>
              <a:rPr lang="en-US" sz="1400" i="1" kern="0" dirty="0">
                <a:latin typeface="Verdana" pitchFamily="34" charset="0"/>
                <a:ea typeface="Verdana" panose="020B0604030504040204" pitchFamily="34" charset="0"/>
                <a:cs typeface="Verdana" panose="020B0604030504040204" pitchFamily="34" charset="0"/>
              </a:rPr>
              <a:t>minor</a:t>
            </a:r>
            <a:r>
              <a:rPr lang="en-US" sz="1400" kern="0" dirty="0">
                <a:latin typeface="Verdana" pitchFamily="34" charset="0"/>
                <a:ea typeface="Verdana" panose="020B0604030504040204" pitchFamily="34" charset="0"/>
                <a:cs typeface="Verdana" panose="020B0604030504040204" pitchFamily="34" charset="0"/>
              </a:rPr>
              <a:t> chemical splashes and spills.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Plastic or rubber aprons are best for protection from corrosive or irritating liquids.</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Loose clothing such as overlarge smocks and ties, skimpy clothing such as shorts, torn clothing or clothing with holes will not serve as a protective ensemble.</a:t>
            </a:r>
          </a:p>
          <a:p>
            <a:pPr>
              <a:defRPr/>
            </a:pPr>
            <a:endParaRPr 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32A2034-247A-44AC-9785-E1ED790D3562}" type="slidenum">
              <a:rPr lang="en-US" altLang="en-US">
                <a:latin typeface="Arial" panose="020B0604020202020204" pitchFamily="34" charset="0"/>
              </a:rPr>
              <a:pPr eaLnBrk="1" hangingPunct="1">
                <a:spcBef>
                  <a:spcPct val="0"/>
                </a:spcBef>
              </a:pPr>
              <a:t>61</a:t>
            </a:fld>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PPE – Additional Considerations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Unrestrained hair can be a hazard depending on the task being done and equipment used. Wear hair restrained or protective hood.</a:t>
            </a:r>
          </a:p>
          <a:p>
            <a:pPr>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Perforated shoes, sandals or cloth sneakers should not be worn when using chemicals or doing mechanical or cutting work. They provide insufficient protection against </a:t>
            </a:r>
          </a:p>
          <a:p>
            <a:pPr>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  chemical spills or materials which may be dropped.</a:t>
            </a:r>
          </a:p>
          <a:p>
            <a:pPr>
              <a:defRPr/>
            </a:pPr>
            <a:endParaRPr 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D629486-9099-4D23-A83B-4473FCE790BF}" type="slidenum">
              <a:rPr lang="en-US" altLang="en-US">
                <a:latin typeface="Arial" panose="020B0604020202020204" pitchFamily="34" charset="0"/>
              </a:rPr>
              <a:pPr eaLnBrk="1" hangingPunct="1">
                <a:spcBef>
                  <a:spcPct val="0"/>
                </a:spcBef>
              </a:pPr>
              <a:t>62</a:t>
            </a:fld>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While viewed in the extreme, areas of concern may be singled-out for safety considerations.</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38ACDB9-FE2C-493D-8ECD-81E0585A381A}" type="slidenum">
              <a:rPr lang="en-US" altLang="en-US">
                <a:latin typeface="Arial" panose="020B0604020202020204" pitchFamily="34" charset="0"/>
              </a:rPr>
              <a:pPr eaLnBrk="1" hangingPunct="1">
                <a:spcBef>
                  <a:spcPct val="0"/>
                </a:spcBef>
              </a:pPr>
              <a:t>63</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Storage Room Safety</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Anchor shelving to the wall to prevent tipping over.</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overload shelves.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Store heavier items on lower shelves (between knee and shoulder height).</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climb on shelves; use a step ladder or step stool.</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Keep aisles clear when people are placing items on or taking items off of shelves.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Don’t stand directly behind someone who is taking something off of a shelf.</a:t>
            </a:r>
          </a:p>
          <a:p>
            <a:pPr>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spcBef>
                <a:spcPct val="20000"/>
              </a:spcBef>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Some storage rooms require a pre-ventilation fan to evacuate vapor/fume build-up. Once ventilated, safe to enter.</a:t>
            </a:r>
          </a:p>
          <a:p>
            <a:pPr>
              <a:defRPr/>
            </a:pPr>
            <a:endParaRPr lang="en-US"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E40ED82-492B-47D8-A69E-B039DC33ABE0}" type="slidenum">
              <a:rPr lang="en-US" altLang="en-US">
                <a:latin typeface="Arial" panose="020B0604020202020204" pitchFamily="34" charset="0"/>
              </a:rPr>
              <a:pPr eaLnBrk="1" hangingPunct="1">
                <a:spcBef>
                  <a:spcPct val="0"/>
                </a:spcBef>
              </a:pPr>
              <a:t>64</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Storage Room Safety</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store items within 18 inches of sprinkler heads or smoke and heat detectors.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suspend anything from sprinkler heads or smoke and heat detectors.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block or obstruct fire extinguishers, fire hoses, fire alarm pull boxes or electrical panels.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store flammable and combustible liquids near other combustibles.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store supplies on or near heat registers.</a:t>
            </a:r>
          </a:p>
          <a:p>
            <a:pPr>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Permit access to storage rooms by authorized personnel only.</a:t>
            </a:r>
          </a:p>
          <a:p>
            <a:pPr>
              <a:defRPr/>
            </a:pPr>
            <a:endParaRPr lang="en-US" dirty="0"/>
          </a:p>
          <a:p>
            <a:pPr>
              <a:defRPr/>
            </a:pPr>
            <a:endParaRPr 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7A80E28-9AC5-473C-80DA-BC50EAF1A65A}" type="slidenum">
              <a:rPr lang="en-US" altLang="en-US">
                <a:latin typeface="Arial" panose="020B0604020202020204" pitchFamily="34" charset="0"/>
              </a:rPr>
              <a:pPr eaLnBrk="1" hangingPunct="1">
                <a:spcBef>
                  <a:spcPct val="0"/>
                </a:spcBef>
              </a:pPr>
              <a:t>65</a:t>
            </a:fld>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picture shows some safety issues/concerns regarding chemical storage.  Any chemicals should be used and stored appropriately!</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2497ED3-9AF4-4BC9-B355-132F29E989DC}" type="slidenum">
              <a:rPr lang="en-US" altLang="en-US">
                <a:latin typeface="Arial" panose="020B0604020202020204" pitchFamily="34" charset="0"/>
              </a:rPr>
              <a:pPr eaLnBrk="1" hangingPunct="1">
                <a:spcBef>
                  <a:spcPct val="0"/>
                </a:spcBef>
              </a:pPr>
              <a:t>66</a:t>
            </a:fld>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latin typeface="Verdana" pitchFamily="34" charset="0"/>
                <a:ea typeface="Verdana" pitchFamily="34" charset="0"/>
                <a:cs typeface="Verdana" pitchFamily="34" charset="0"/>
              </a:rPr>
              <a:t>Prevention of Carpal Tunnel Syndrome</a:t>
            </a:r>
          </a:p>
          <a:p>
            <a:pPr>
              <a:defRPr/>
            </a:pPr>
            <a:endParaRPr lang="en-US" altLang="en-US" sz="1400" dirty="0">
              <a:latin typeface="Verdana" pitchFamily="34" charset="0"/>
              <a:ea typeface="Verdana" pitchFamily="34" charset="0"/>
              <a:cs typeface="Verdana" pitchFamily="34" charset="0"/>
            </a:endParaRP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If you perform repetitive tasks with your hands, try not to bend, extend or twist your hands for long periods.</a:t>
            </a:r>
          </a:p>
          <a:p>
            <a:pPr marL="285750" indent="-285750" eaLnBrk="1" hangingPunct="1">
              <a:spcBef>
                <a:spcPct val="0"/>
              </a:spcBef>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Don’t work with your arms too close or too far from your body.</a:t>
            </a:r>
          </a:p>
          <a:p>
            <a:pPr marL="285750" indent="-285750" eaLnBrk="1" hangingPunct="1">
              <a:spcBef>
                <a:spcPct val="0"/>
              </a:spcBef>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Don’t rest your wrists on hard surfaces for long periods which may restrict circulation.</a:t>
            </a:r>
          </a:p>
          <a:p>
            <a:pPr marL="285750" indent="-285750" eaLnBrk="1" hangingPunct="1">
              <a:spcBef>
                <a:spcPct val="0"/>
              </a:spcBef>
              <a:buFont typeface="Courier New" panose="02070309020205020404" pitchFamily="49" charset="0"/>
              <a:buChar char="o"/>
              <a:defRPr/>
            </a:pPr>
            <a:endParaRPr lang="en-US" altLang="en-US" sz="1400" dirty="0">
              <a:latin typeface="Verdana" pitchFamily="34" charset="0"/>
              <a:ea typeface="Verdana" pitchFamily="34" charset="0"/>
              <a:cs typeface="Verdana" pitchFamily="34" charset="0"/>
            </a:endParaRP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Switch hands during work tasks if possible.</a:t>
            </a:r>
          </a:p>
          <a:p>
            <a:pPr>
              <a:defRPr/>
            </a:pPr>
            <a:endParaRPr lang="en-US" altLang="en-US" dirty="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6B48BE-E4A8-4AE2-AF74-F7E162D628DF}" type="slidenum">
              <a:rPr lang="en-US" altLang="en-US">
                <a:latin typeface="Arial" panose="020B0604020202020204" pitchFamily="34" charset="0"/>
              </a:rPr>
              <a:pPr eaLnBrk="1" hangingPunct="1">
                <a:spcBef>
                  <a:spcPct val="0"/>
                </a:spcBef>
              </a:pPr>
              <a:t>67</a:t>
            </a:fld>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Prevention of CTS: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lnSpc>
                <a:spcPts val="3363"/>
              </a:lnSpc>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Take regular breaks from repeated hand movements to give your hands and wrists time to rest.</a:t>
            </a:r>
          </a:p>
          <a:p>
            <a:pPr eaLnBrk="1" hangingPunct="1">
              <a:lnSpc>
                <a:spcPts val="3363"/>
              </a:lnSpc>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lnSpc>
                <a:spcPts val="3363"/>
              </a:lnSpc>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Don’t sit or stand in the same position all day.</a:t>
            </a:r>
          </a:p>
          <a:p>
            <a:pPr eaLnBrk="1" hangingPunct="1">
              <a:lnSpc>
                <a:spcPts val="3363"/>
              </a:lnSpc>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lnSpc>
                <a:spcPts val="3363"/>
              </a:lnSpc>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Ensure your chair is adjusted so that your forearms are level with your keyboard and you don’t have to flex your wrists to type.</a:t>
            </a:r>
          </a:p>
          <a:p>
            <a:endParaRPr lang="en-US" altLang="en-US"/>
          </a:p>
          <a:p>
            <a:endParaRPr lang="en-US"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26E6E05-69E1-469E-9B34-13310E4F36F4}" type="slidenum">
              <a:rPr lang="en-US" altLang="en-US">
                <a:latin typeface="Arial" panose="020B0604020202020204" pitchFamily="34" charset="0"/>
              </a:rPr>
              <a:pPr eaLnBrk="1" hangingPunct="1">
                <a:spcBef>
                  <a:spcPct val="0"/>
                </a:spcBef>
              </a:pPr>
              <a:t>68</a:t>
            </a:fld>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Common Causes of Back Injuries: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lnSpc>
                <a:spcPct val="80000"/>
              </a:lnSpc>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Heavy lifting from above the shoulders.</a:t>
            </a:r>
          </a:p>
          <a:p>
            <a:pPr>
              <a:lnSpc>
                <a:spcPct val="80000"/>
              </a:lnSpc>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lnSpc>
                <a:spcPct val="80000"/>
              </a:lnSpc>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Heavy lifting from below the knees.</a:t>
            </a:r>
          </a:p>
          <a:p>
            <a:pPr>
              <a:lnSpc>
                <a:spcPct val="80000"/>
              </a:lnSpc>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a:lnSpc>
                <a:spcPct val="80000"/>
              </a:lnSpc>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Twisting while lifting or carrying.</a:t>
            </a:r>
          </a:p>
          <a:p>
            <a:pPr>
              <a:lnSpc>
                <a:spcPct val="80000"/>
              </a:lnSpc>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lnSpc>
                <a:spcPct val="80000"/>
              </a:lnSpc>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Bending over at the waist.                                                                  </a:t>
            </a:r>
            <a:endParaRPr lang="en-US" sz="1400" b="1" kern="0" dirty="0">
              <a:solidFill>
                <a:srgbClr val="FF0000"/>
              </a:solidFill>
              <a:latin typeface="Verdana" pitchFamily="34" charset="0"/>
              <a:ea typeface="Verdana" panose="020B0604030504040204" pitchFamily="34" charset="0"/>
              <a:cs typeface="Verdana" panose="020B0604030504040204" pitchFamily="34" charset="0"/>
            </a:endParaRPr>
          </a:p>
          <a:p>
            <a:pPr>
              <a:lnSpc>
                <a:spcPct val="80000"/>
              </a:lnSpc>
              <a:spcBef>
                <a:spcPct val="20000"/>
              </a:spcBef>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a:lnSpc>
                <a:spcPct val="80000"/>
              </a:lnSpc>
              <a:spcBef>
                <a:spcPct val="20000"/>
              </a:spcBef>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Carrying objects to one side which impacts the symmetry of your body.</a:t>
            </a:r>
          </a:p>
          <a:p>
            <a:pPr>
              <a:defRPr/>
            </a:pPr>
            <a:endParaRPr lang="en-US"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55023D7-06C6-49EB-ADA9-DEEF6A955358}" type="slidenum">
              <a:rPr lang="en-US" altLang="en-US">
                <a:latin typeface="Arial" panose="020B0604020202020204" pitchFamily="34" charset="0"/>
              </a:rPr>
              <a:pPr eaLnBrk="1" hangingPunct="1">
                <a:spcBef>
                  <a:spcPct val="0"/>
                </a:spcBef>
              </a:pPr>
              <a:t>69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400" dirty="0">
                <a:latin typeface="Verdana" pitchFamily="34" charset="0"/>
                <a:ea typeface="Verdana" pitchFamily="34" charset="0"/>
                <a:cs typeface="Verdana" pitchFamily="34" charset="0"/>
              </a:rPr>
              <a:t>Precautions with Solvents:</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marL="285750" indent="-285750" eaLnBrk="1" hangingPunct="1">
              <a:spcBef>
                <a:spcPct val="0"/>
              </a:spcBef>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Use substitute materials that are less toxic and flammable.</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Ensure adequate ventilation.</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Proper PPE is required from gloves to possibly respiratory protection.</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Remove paint with baby oil then soap and water.</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5E6F0D-44D4-4C6F-BAED-73ECEA425AD4}"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Protecting Your Back: Lifting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ct val="20000"/>
              </a:spcBef>
              <a:buFont typeface="+mj-lt"/>
              <a:buAutoNum type="arabicPeriod"/>
              <a:defRPr/>
            </a:pPr>
            <a:r>
              <a:rPr lang="en-US" sz="1400" kern="0" dirty="0">
                <a:latin typeface="Verdana" pitchFamily="34" charset="0"/>
                <a:ea typeface="Verdana" panose="020B0604030504040204" pitchFamily="34" charset="0"/>
                <a:cs typeface="Verdana" panose="020B0604030504040204" pitchFamily="34" charset="0"/>
              </a:rPr>
              <a:t>Avoid bending at the waist .</a:t>
            </a:r>
          </a:p>
          <a:p>
            <a:pPr marL="342900" indent="-342900">
              <a:spcBef>
                <a:spcPct val="20000"/>
              </a:spcBef>
              <a:buFont typeface="+mj-lt"/>
              <a:buAutoNum type="arabicPeriod"/>
              <a:defRPr/>
            </a:pPr>
            <a:endParaRPr lang="en-US" sz="1400" kern="0" dirty="0">
              <a:latin typeface="Verdana" pitchFamily="34" charset="0"/>
              <a:ea typeface="Verdana" panose="020B0604030504040204" pitchFamily="34" charset="0"/>
              <a:cs typeface="Verdana" panose="020B0604030504040204" pitchFamily="34" charset="0"/>
            </a:endParaRPr>
          </a:p>
          <a:p>
            <a:pPr marL="342900" indent="-342900">
              <a:spcBef>
                <a:spcPct val="20000"/>
              </a:spcBef>
              <a:buFont typeface="+mj-lt"/>
              <a:buAutoNum type="arabicPeriod"/>
              <a:defRPr/>
            </a:pPr>
            <a:r>
              <a:rPr lang="en-US" sz="1400" kern="0" dirty="0">
                <a:latin typeface="Verdana" pitchFamily="34" charset="0"/>
                <a:ea typeface="Verdana" panose="020B0604030504040204" pitchFamily="34" charset="0"/>
                <a:cs typeface="Verdana" panose="020B0604030504040204" pitchFamily="34" charset="0"/>
              </a:rPr>
              <a:t>Squat down with your back straight and knees bent.</a:t>
            </a:r>
          </a:p>
          <a:p>
            <a:pPr marL="342900" indent="-342900">
              <a:spcBef>
                <a:spcPct val="20000"/>
              </a:spcBef>
              <a:buFont typeface="+mj-lt"/>
              <a:buAutoNum type="arabicPeriod"/>
              <a:defRPr/>
            </a:pPr>
            <a:endParaRPr lang="en-US" sz="1400" kern="0" dirty="0">
              <a:latin typeface="Verdana" pitchFamily="34" charset="0"/>
              <a:ea typeface="Verdana" panose="020B0604030504040204" pitchFamily="34" charset="0"/>
              <a:cs typeface="Verdana" panose="020B0604030504040204" pitchFamily="34" charset="0"/>
            </a:endParaRPr>
          </a:p>
          <a:p>
            <a:pPr marL="342900" indent="-342900">
              <a:spcBef>
                <a:spcPct val="20000"/>
              </a:spcBef>
              <a:buFont typeface="+mj-lt"/>
              <a:buAutoNum type="arabicPeriod"/>
              <a:defRPr/>
            </a:pPr>
            <a:r>
              <a:rPr lang="en-US" sz="1400" kern="0" dirty="0">
                <a:latin typeface="Verdana" pitchFamily="34" charset="0"/>
                <a:ea typeface="Verdana" panose="020B0604030504040204" pitchFamily="34" charset="0"/>
                <a:cs typeface="Verdana" panose="020B0604030504040204" pitchFamily="34" charset="0"/>
              </a:rPr>
              <a:t>Grasp the object.</a:t>
            </a:r>
          </a:p>
          <a:p>
            <a:pPr marL="342900" indent="-342900">
              <a:spcBef>
                <a:spcPct val="20000"/>
              </a:spcBef>
              <a:buFont typeface="+mj-lt"/>
              <a:buAutoNum type="arabicPeriod"/>
              <a:defRPr/>
            </a:pPr>
            <a:endParaRPr lang="en-US" sz="1400" kern="0" dirty="0">
              <a:latin typeface="Verdana" pitchFamily="34" charset="0"/>
              <a:ea typeface="Verdana" panose="020B0604030504040204" pitchFamily="34" charset="0"/>
              <a:cs typeface="Verdana" panose="020B0604030504040204" pitchFamily="34" charset="0"/>
            </a:endParaRPr>
          </a:p>
          <a:p>
            <a:pPr marL="342900" indent="-342900">
              <a:spcBef>
                <a:spcPct val="20000"/>
              </a:spcBef>
              <a:buFont typeface="+mj-lt"/>
              <a:buAutoNum type="arabicPeriod"/>
              <a:defRPr/>
            </a:pPr>
            <a:r>
              <a:rPr lang="en-US" sz="1400" kern="0" dirty="0">
                <a:latin typeface="Verdana" pitchFamily="34" charset="0"/>
                <a:ea typeface="Verdana" panose="020B0604030504040204" pitchFamily="34" charset="0"/>
                <a:cs typeface="Verdana" panose="020B0604030504040204" pitchFamily="34" charset="0"/>
              </a:rPr>
              <a:t>Bring it close to your body.</a:t>
            </a:r>
          </a:p>
          <a:p>
            <a:pPr marL="342900" indent="-342900">
              <a:spcBef>
                <a:spcPct val="20000"/>
              </a:spcBef>
              <a:buFont typeface="+mj-lt"/>
              <a:buAutoNum type="arabicPeriod"/>
              <a:defRPr/>
            </a:pPr>
            <a:endParaRPr lang="en-US" sz="1400" kern="0" dirty="0">
              <a:latin typeface="Verdana" pitchFamily="34" charset="0"/>
              <a:ea typeface="Verdana" panose="020B0604030504040204" pitchFamily="34" charset="0"/>
              <a:cs typeface="Verdana" panose="020B0604030504040204" pitchFamily="34" charset="0"/>
            </a:endParaRPr>
          </a:p>
          <a:p>
            <a:pPr marL="342900" indent="-342900">
              <a:spcBef>
                <a:spcPct val="20000"/>
              </a:spcBef>
              <a:buFont typeface="+mj-lt"/>
              <a:buAutoNum type="arabicPeriod"/>
              <a:defRPr/>
            </a:pPr>
            <a:r>
              <a:rPr lang="en-US" sz="1400" kern="0" dirty="0">
                <a:latin typeface="Verdana" pitchFamily="34" charset="0"/>
                <a:ea typeface="Verdana" panose="020B0604030504040204" pitchFamily="34" charset="0"/>
                <a:cs typeface="Verdana" panose="020B0604030504040204" pitchFamily="34" charset="0"/>
              </a:rPr>
              <a:t>Slowly rise.</a:t>
            </a:r>
          </a:p>
          <a:p>
            <a:pPr marL="342900" indent="-342900">
              <a:spcBef>
                <a:spcPct val="20000"/>
              </a:spcBef>
              <a:buFont typeface="+mj-lt"/>
              <a:buAutoNum type="arabicPeriod"/>
              <a:defRPr/>
            </a:pPr>
            <a:endParaRPr lang="en-US" sz="1400" kern="0" dirty="0">
              <a:latin typeface="Verdana" pitchFamily="34" charset="0"/>
              <a:ea typeface="Verdana" panose="020B0604030504040204" pitchFamily="34" charset="0"/>
              <a:cs typeface="Verdana" panose="020B0604030504040204" pitchFamily="34" charset="0"/>
            </a:endParaRPr>
          </a:p>
          <a:p>
            <a:pPr marL="342900" indent="-342900">
              <a:spcBef>
                <a:spcPct val="20000"/>
              </a:spcBef>
              <a:buFont typeface="+mj-lt"/>
              <a:buAutoNum type="arabicPeriod"/>
              <a:defRPr/>
            </a:pPr>
            <a:r>
              <a:rPr lang="en-US" sz="1400" kern="0" dirty="0">
                <a:latin typeface="Verdana" pitchFamily="34" charset="0"/>
                <a:ea typeface="Verdana" panose="020B0604030504040204" pitchFamily="34" charset="0"/>
                <a:cs typeface="Verdana" panose="020B0604030504040204" pitchFamily="34" charset="0"/>
              </a:rPr>
              <a:t>Let your thigh muscles do the lifting.</a:t>
            </a:r>
          </a:p>
          <a:p>
            <a:pPr>
              <a:defRPr/>
            </a:pPr>
            <a:endParaRPr 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25945EE-C3C2-4430-A383-8584BE8C24C2}" type="slidenum">
              <a:rPr lang="en-US" altLang="en-US">
                <a:latin typeface="Arial" panose="020B0604020202020204" pitchFamily="34" charset="0"/>
              </a:rPr>
              <a:pPr eaLnBrk="1" hangingPunct="1">
                <a:spcBef>
                  <a:spcPct val="0"/>
                </a:spcBef>
              </a:pPr>
              <a:t>70</a:t>
            </a:fld>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Protecting Your Back: Standing</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Shift your weight slightly </a:t>
            </a:r>
          </a:p>
          <a:p>
            <a:pPr>
              <a:spcBef>
                <a:spcPct val="20000"/>
              </a:spcBef>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Use proper footwear with cushioned insoles</a:t>
            </a:r>
          </a:p>
          <a:p>
            <a:pPr>
              <a:spcBef>
                <a:spcPct val="20000"/>
              </a:spcBef>
              <a:buFont typeface="Calibri" panose="020F0502020204030204" pitchFamily="34" charset="0"/>
              <a:buAutoNum type="arabicPeriod"/>
            </a:pPr>
            <a:r>
              <a:rPr lang="en-US" altLang="en-US" sz="1400">
                <a:latin typeface="Verdana" panose="020B0604030504040204" pitchFamily="34" charset="0"/>
                <a:ea typeface="Verdana" panose="020B0604030504040204" pitchFamily="34" charset="0"/>
                <a:cs typeface="Verdana" panose="020B0604030504040204" pitchFamily="34" charset="0"/>
              </a:rPr>
              <a:t>Avoid high heels  </a:t>
            </a:r>
          </a:p>
          <a:p>
            <a:pPr>
              <a:spcBef>
                <a:spcPct val="20000"/>
              </a:spcBef>
              <a:buFont typeface="+mj-lt"/>
              <a:buNone/>
            </a:pPr>
            <a:r>
              <a:rPr lang="en-US" altLang="en-US" sz="1400">
                <a:latin typeface="Verdana" panose="020B0604030504040204" pitchFamily="34" charset="0"/>
                <a:ea typeface="Verdana" panose="020B0604030504040204" pitchFamily="34" charset="0"/>
                <a:cs typeface="Verdana" panose="020B0604030504040204" pitchFamily="34" charset="0"/>
              </a:rPr>
              <a:t>4.   Proper posture when standing:</a:t>
            </a:r>
          </a:p>
          <a:p>
            <a:pPr>
              <a:spcBef>
                <a:spcPct val="2000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lvl="1">
              <a:spcBef>
                <a:spcPct val="20000"/>
              </a:spcBef>
            </a:pPr>
            <a:r>
              <a:rPr lang="en-US" altLang="en-US" sz="1400">
                <a:latin typeface="Verdana" panose="020B0604030504040204" pitchFamily="34" charset="0"/>
                <a:ea typeface="Verdana" panose="020B0604030504040204" pitchFamily="34" charset="0"/>
                <a:cs typeface="Verdana" panose="020B0604030504040204" pitchFamily="34" charset="0"/>
              </a:rPr>
              <a:t>▪ Shoulders not rolled forward, stomach area </a:t>
            </a:r>
            <a:br>
              <a:rPr lang="en-US" altLang="en-US" sz="1400">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  pulled in, small of the back straight, hips not </a:t>
            </a:r>
            <a:br>
              <a:rPr lang="en-US" altLang="en-US" sz="1400">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  tilted</a:t>
            </a:r>
          </a:p>
          <a:p>
            <a:endParaRPr lang="en-US" altLang="en-US"/>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39CAC13-841A-4B27-B8CB-28E292E6E7B0}" type="slidenum">
              <a:rPr lang="en-US" altLang="en-US">
                <a:latin typeface="Arial" panose="020B0604020202020204" pitchFamily="34" charset="0"/>
              </a:rPr>
              <a:pPr eaLnBrk="1" hangingPunct="1">
                <a:spcBef>
                  <a:spcPct val="0"/>
                </a:spcBef>
              </a:pPr>
              <a:t>71</a:t>
            </a:fld>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Protecting Your Back: Sitting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ct val="20000"/>
              </a:spcBef>
              <a:buFont typeface="+mj-lt"/>
              <a:buAutoNum type="arabicPeriod"/>
              <a:defRPr/>
            </a:pPr>
            <a:r>
              <a:rPr lang="en-US" sz="1400" kern="0" dirty="0">
                <a:latin typeface="Verdana" pitchFamily="34" charset="0"/>
              </a:rPr>
              <a:t>Use an adjustable chair with lower back support.  </a:t>
            </a:r>
          </a:p>
          <a:p>
            <a:pPr marL="342900" indent="-342900">
              <a:spcBef>
                <a:spcPct val="20000"/>
              </a:spcBef>
              <a:buFont typeface="+mj-lt"/>
              <a:buAutoNum type="arabicPeriod"/>
              <a:defRPr/>
            </a:pPr>
            <a:r>
              <a:rPr lang="en-US" sz="1400" kern="0" dirty="0">
                <a:latin typeface="Verdana" pitchFamily="34" charset="0"/>
              </a:rPr>
              <a:t>Keep knees in line with the hip joints or slightly lower.</a:t>
            </a:r>
          </a:p>
          <a:p>
            <a:pPr marL="342900" indent="-342900">
              <a:spcBef>
                <a:spcPct val="20000"/>
              </a:spcBef>
              <a:buFont typeface="+mj-lt"/>
              <a:buAutoNum type="arabicPeriod"/>
              <a:defRPr/>
            </a:pPr>
            <a:r>
              <a:rPr lang="en-US" sz="1400" kern="0" dirty="0">
                <a:latin typeface="Verdana" pitchFamily="34" charset="0"/>
              </a:rPr>
              <a:t>Sit with the lower back firmly against the chair back support.</a:t>
            </a:r>
          </a:p>
          <a:p>
            <a:pPr marL="342900" indent="-342900">
              <a:spcBef>
                <a:spcPct val="20000"/>
              </a:spcBef>
              <a:buFont typeface="+mj-lt"/>
              <a:buAutoNum type="arabicPeriod"/>
              <a:defRPr/>
            </a:pPr>
            <a:r>
              <a:rPr lang="en-US" sz="1400" kern="0" dirty="0">
                <a:latin typeface="Verdana" pitchFamily="34" charset="0"/>
              </a:rPr>
              <a:t>Shift elevation of the legs during prolonged sitting.  </a:t>
            </a:r>
          </a:p>
          <a:p>
            <a:pPr marL="342900" indent="-342900">
              <a:spcBef>
                <a:spcPct val="20000"/>
              </a:spcBef>
              <a:buFont typeface="+mj-lt"/>
              <a:buAutoNum type="arabicPeriod"/>
              <a:defRPr/>
            </a:pPr>
            <a:r>
              <a:rPr lang="en-US" sz="1400" kern="0" dirty="0">
                <a:latin typeface="Verdana" pitchFamily="34" charset="0"/>
              </a:rPr>
              <a:t>Avoid crossing your legs.</a:t>
            </a:r>
          </a:p>
          <a:p>
            <a:pPr>
              <a:defRPr/>
            </a:pPr>
            <a:endParaRPr lang="en-US" dirty="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E3B7AF2-344F-4C84-A28F-E030EBD4BB39}" type="slidenum">
              <a:rPr lang="en-US" altLang="en-US">
                <a:latin typeface="Arial" panose="020B0604020202020204" pitchFamily="34" charset="0"/>
              </a:rPr>
              <a:pPr eaLnBrk="1" hangingPunct="1">
                <a:spcBef>
                  <a:spcPct val="0"/>
                </a:spcBef>
              </a:pPr>
              <a:t>72</a:t>
            </a:fld>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buFont typeface="Wingdings" panose="05000000000000000000" pitchFamily="2" charset="2"/>
              <a:buNone/>
              <a:defRPr/>
            </a:pPr>
            <a:r>
              <a:rPr lang="en-US" sz="1400" kern="0" dirty="0">
                <a:latin typeface="Verdana" pitchFamily="34" charset="0"/>
              </a:rPr>
              <a:t>In summary:</a:t>
            </a:r>
          </a:p>
          <a:p>
            <a:pPr marL="285750" indent="-285750">
              <a:spcBef>
                <a:spcPct val="20000"/>
              </a:spcBef>
              <a:buFont typeface="Wingdings" panose="05000000000000000000" pitchFamily="2" charset="2"/>
              <a:buChar char="§"/>
              <a:defRPr/>
            </a:pPr>
            <a:endParaRPr lang="en-US" sz="1400" kern="0" dirty="0">
              <a:latin typeface="Verdana" pitchFamily="34" charset="0"/>
            </a:endParaRPr>
          </a:p>
          <a:p>
            <a:pPr marL="285750" indent="-285750">
              <a:spcBef>
                <a:spcPct val="20000"/>
              </a:spcBef>
              <a:buFont typeface="Wingdings" panose="05000000000000000000" pitchFamily="2" charset="2"/>
              <a:buChar char="§"/>
              <a:defRPr/>
            </a:pPr>
            <a:r>
              <a:rPr lang="en-US" sz="1400" kern="0" dirty="0">
                <a:latin typeface="Verdana" pitchFamily="34" charset="0"/>
              </a:rPr>
              <a:t>Follow safety related policies and procedures.</a:t>
            </a:r>
          </a:p>
          <a:p>
            <a:pPr marL="285750" indent="-285750">
              <a:spcBef>
                <a:spcPct val="20000"/>
              </a:spcBef>
              <a:buFont typeface="Wingdings" panose="05000000000000000000" pitchFamily="2" charset="2"/>
              <a:buChar char="§"/>
              <a:defRPr/>
            </a:pPr>
            <a:endParaRPr lang="en-US" sz="1400" kern="0" dirty="0">
              <a:latin typeface="Verdana" pitchFamily="34" charset="0"/>
            </a:endParaRPr>
          </a:p>
          <a:p>
            <a:pPr marL="285750" indent="-285750">
              <a:spcBef>
                <a:spcPct val="20000"/>
              </a:spcBef>
              <a:buFont typeface="Wingdings" panose="05000000000000000000" pitchFamily="2" charset="2"/>
              <a:buChar char="§"/>
              <a:defRPr/>
            </a:pPr>
            <a:r>
              <a:rPr lang="en-US" sz="1400" kern="0" dirty="0">
                <a:latin typeface="Verdana" pitchFamily="34" charset="0"/>
              </a:rPr>
              <a:t>Pay attention.</a:t>
            </a:r>
          </a:p>
          <a:p>
            <a:pPr marL="285750" indent="-285750">
              <a:spcBef>
                <a:spcPct val="20000"/>
              </a:spcBef>
              <a:buFont typeface="Wingdings" panose="05000000000000000000" pitchFamily="2" charset="2"/>
              <a:buChar char="§"/>
              <a:defRPr/>
            </a:pPr>
            <a:endParaRPr lang="en-US" sz="1400" kern="0" dirty="0">
              <a:latin typeface="Verdana" pitchFamily="34" charset="0"/>
            </a:endParaRPr>
          </a:p>
          <a:p>
            <a:pPr marL="285750" indent="-285750">
              <a:spcBef>
                <a:spcPct val="20000"/>
              </a:spcBef>
              <a:buFont typeface="Wingdings" panose="05000000000000000000" pitchFamily="2" charset="2"/>
              <a:buChar char="§"/>
              <a:defRPr/>
            </a:pPr>
            <a:r>
              <a:rPr lang="en-US" sz="1400" kern="0" dirty="0">
                <a:latin typeface="Verdana" pitchFamily="34" charset="0"/>
              </a:rPr>
              <a:t>Think safety, act safely.</a:t>
            </a:r>
          </a:p>
          <a:p>
            <a:pPr marL="285750" indent="-285750">
              <a:spcBef>
                <a:spcPct val="20000"/>
              </a:spcBef>
              <a:buFont typeface="Wingdings" panose="05000000000000000000" pitchFamily="2" charset="2"/>
              <a:buChar char="§"/>
              <a:defRPr/>
            </a:pPr>
            <a:endParaRPr lang="en-US" sz="1400" kern="0" dirty="0">
              <a:latin typeface="Verdana" pitchFamily="34" charset="0"/>
            </a:endParaRPr>
          </a:p>
          <a:p>
            <a:pPr marL="285750" indent="-285750">
              <a:spcBef>
                <a:spcPct val="20000"/>
              </a:spcBef>
              <a:buFont typeface="Wingdings" panose="05000000000000000000" pitchFamily="2" charset="2"/>
              <a:buChar char="§"/>
              <a:defRPr/>
            </a:pPr>
            <a:r>
              <a:rPr lang="en-US" sz="1400" kern="0" dirty="0">
                <a:latin typeface="Verdana" pitchFamily="34" charset="0"/>
              </a:rPr>
              <a:t>Make safety your number one priority!</a:t>
            </a:r>
          </a:p>
          <a:p>
            <a:pPr marL="285750" indent="-285750">
              <a:spcBef>
                <a:spcPct val="20000"/>
              </a:spcBef>
              <a:buFont typeface="Wingdings" panose="05000000000000000000" pitchFamily="2" charset="2"/>
              <a:buChar char="§"/>
              <a:defRPr/>
            </a:pPr>
            <a:endParaRPr lang="en-US" sz="1400" kern="0" dirty="0">
              <a:latin typeface="Verdana" pitchFamily="34" charset="0"/>
            </a:endParaRPr>
          </a:p>
          <a:p>
            <a:pPr>
              <a:spcBef>
                <a:spcPct val="20000"/>
              </a:spcBef>
              <a:buFont typeface="Wingdings" panose="05000000000000000000" pitchFamily="2" charset="2"/>
              <a:buNone/>
              <a:defRPr/>
            </a:pPr>
            <a:r>
              <a:rPr lang="en-US" sz="1400" kern="0" dirty="0">
                <a:latin typeface="Verdana" pitchFamily="34" charset="0"/>
              </a:rPr>
              <a:t>Perform pre-task Job Safety Analysis to determine PPE and other safety needs by area and task.</a:t>
            </a:r>
          </a:p>
          <a:p>
            <a:pPr>
              <a:defRPr/>
            </a:pPr>
            <a:endParaRPr lang="en-US" dirty="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E76D3E-2B8C-4568-B8E4-75A42D6ED48B}" type="slidenum">
              <a:rPr lang="en-US" altLang="en-US">
                <a:latin typeface="Arial" panose="020B0604020202020204" pitchFamily="34" charset="0"/>
              </a:rPr>
              <a:pPr eaLnBrk="1" hangingPunct="1">
                <a:spcBef>
                  <a:spcPct val="0"/>
                </a:spcBef>
              </a:pPr>
              <a:t>73</a:t>
            </a:fld>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We invite you to contact us to obtain information on other free training available to your organization.</a:t>
            </a: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710C55A-A84F-49F9-8485-58EB8A70E876}" type="slidenum">
              <a:rPr lang="en-US" altLang="en-US">
                <a:latin typeface="Arial" panose="020B0604020202020204" pitchFamily="34" charset="0"/>
              </a:rPr>
              <a:pPr eaLnBrk="1" hangingPunct="1">
                <a:spcBef>
                  <a:spcPct val="0"/>
                </a:spcBef>
              </a:pPr>
              <a:t>74</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400" dirty="0">
                <a:latin typeface="Verdana" pitchFamily="34" charset="0"/>
                <a:ea typeface="Verdana" pitchFamily="34" charset="0"/>
                <a:cs typeface="Verdana" pitchFamily="34" charset="0"/>
              </a:rPr>
              <a:t>Airbrushing, spray cans and spray guns:</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ea typeface="Verdana" pitchFamily="34" charset="0"/>
                <a:cs typeface="Verdana" pitchFamily="34" charset="0"/>
              </a:rPr>
              <a:t>Create mists which can be easily inhaled.</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ea typeface="Verdana" pitchFamily="34" charset="0"/>
                <a:cs typeface="Verdana" pitchFamily="34" charset="0"/>
              </a:rPr>
              <a:t>The propellants used can be flammable.</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ea typeface="Verdana" pitchFamily="34" charset="0"/>
                <a:cs typeface="Verdana" pitchFamily="34" charset="0"/>
              </a:rPr>
              <a:t>Spray guns, though less common, can cause inhalation and fire hazards.</a:t>
            </a:r>
          </a:p>
          <a:p>
            <a:pPr eaLnBrk="1" hangingPunct="1">
              <a:spcBef>
                <a:spcPct val="0"/>
              </a:spcBef>
              <a:buFont typeface="Wingdings" panose="05000000000000000000" pitchFamily="2" charset="2"/>
              <a:buNone/>
              <a:defRPr/>
            </a:pPr>
            <a:endParaRPr lang="en-US" altLang="en-US" sz="1400" dirty="0">
              <a:latin typeface="Verdana" pitchFamily="34" charset="0"/>
              <a:ea typeface="Verdana" pitchFamily="34" charset="0"/>
              <a:cs typeface="Verdana" pitchFamily="34" charset="0"/>
            </a:endParaRPr>
          </a:p>
          <a:p>
            <a:pPr eaLnBrk="1" hangingPunct="1">
              <a:spcBef>
                <a:spcPct val="0"/>
              </a:spcBef>
              <a:buFont typeface="Wingdings" panose="05000000000000000000" pitchFamily="2" charset="2"/>
              <a:buNone/>
              <a:defRPr/>
            </a:pPr>
            <a:r>
              <a:rPr lang="en-US" altLang="en-US" sz="1400" dirty="0">
                <a:latin typeface="Verdana" pitchFamily="34" charset="0"/>
                <a:ea typeface="Verdana" pitchFamily="34" charset="0"/>
                <a:cs typeface="Verdana" pitchFamily="34" charset="0"/>
              </a:rPr>
              <a:t>Any material which can go airborne has a greatly likelihood of exposure since each of us must breathe so many times each minute.</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F713A21-FC9C-4BC3-B195-02AE19C8BA41}"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ct val="20000"/>
              </a:spcBef>
              <a:spcAft>
                <a:spcPts val="0"/>
              </a:spcAft>
              <a:buFont typeface="Arial" pitchFamily="34" charset="0"/>
              <a:buNone/>
              <a:defRPr/>
            </a:pPr>
            <a:r>
              <a:rPr lang="en-US" sz="1400" kern="0" dirty="0">
                <a:latin typeface="Verdana" pitchFamily="34" charset="0"/>
              </a:rPr>
              <a:t>Precautions which can be taken when airbrushing, using spray cans or spray guns:</a:t>
            </a:r>
          </a:p>
          <a:p>
            <a:pPr fontAlgn="auto">
              <a:spcBef>
                <a:spcPct val="20000"/>
              </a:spcBef>
              <a:spcAft>
                <a:spcPts val="0"/>
              </a:spcAft>
              <a:buFont typeface="Arial" pitchFamily="34" charset="0"/>
              <a:buNone/>
              <a:defRPr/>
            </a:pPr>
            <a:endParaRPr lang="en-US" sz="1400" kern="0" dirty="0">
              <a:latin typeface="Verdana" pitchFamily="34" charset="0"/>
            </a:endParaRPr>
          </a:p>
          <a:p>
            <a:pPr fontAlgn="auto">
              <a:spcBef>
                <a:spcPct val="20000"/>
              </a:spcBef>
              <a:spcAft>
                <a:spcPts val="0"/>
              </a:spcAft>
              <a:buFont typeface="Arial" pitchFamily="34" charset="0"/>
              <a:buChar char="•"/>
              <a:defRPr/>
            </a:pPr>
            <a:r>
              <a:rPr lang="en-US" sz="1400" kern="0" dirty="0">
                <a:latin typeface="Verdana" pitchFamily="34" charset="0"/>
              </a:rPr>
              <a:t> Try to brush items rather than spraying, thereby reducing the amount of airborne material created.</a:t>
            </a:r>
          </a:p>
          <a:p>
            <a:pPr fontAlgn="auto">
              <a:spcBef>
                <a:spcPct val="20000"/>
              </a:spcBef>
              <a:spcAft>
                <a:spcPts val="0"/>
              </a:spcAft>
              <a:buFont typeface="Arial" pitchFamily="34" charset="0"/>
              <a:buChar char="•"/>
              <a:defRPr/>
            </a:pPr>
            <a:r>
              <a:rPr lang="en-US" sz="1400" kern="0" dirty="0">
                <a:latin typeface="Verdana" pitchFamily="34" charset="0"/>
              </a:rPr>
              <a:t> Use water-based airbrushing paints and inks rather than solvent-based ones.</a:t>
            </a:r>
          </a:p>
          <a:p>
            <a:pPr fontAlgn="auto">
              <a:spcBef>
                <a:spcPct val="20000"/>
              </a:spcBef>
              <a:spcAft>
                <a:spcPts val="0"/>
              </a:spcAft>
              <a:buFont typeface="Arial" pitchFamily="34" charset="0"/>
              <a:buChar char="•"/>
              <a:defRPr/>
            </a:pPr>
            <a:r>
              <a:rPr lang="en-US" sz="1400" kern="0" dirty="0">
                <a:latin typeface="Verdana" pitchFamily="34" charset="0"/>
              </a:rPr>
              <a:t> If ventilation is not adequate then use appropriate respiratory protection while airbrushing or spraying.</a:t>
            </a:r>
          </a:p>
          <a:p>
            <a:pPr eaLnBrk="1" fontAlgn="auto" hangingPunct="1">
              <a:spcBef>
                <a:spcPts val="0"/>
              </a:spcBef>
              <a:spcAft>
                <a:spcPts val="0"/>
              </a:spcAft>
              <a:defRPr/>
            </a:pPr>
            <a:endParaRPr 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C3AE6D4-B287-4114-AFDA-8225C57F283F}"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4D322-94FE-445A-8E71-F8E0046361F1}" type="slidenum">
              <a:rPr lang="en-US" altLang="en-US"/>
              <a:pPr/>
              <a:t>‹#›</a:t>
            </a:fld>
            <a:endParaRPr lang="en-US" altLang="en-US"/>
          </a:p>
        </p:txBody>
      </p:sp>
    </p:spTree>
    <p:extLst>
      <p:ext uri="{BB962C8B-B14F-4D97-AF65-F5344CB8AC3E}">
        <p14:creationId xmlns:p14="http://schemas.microsoft.com/office/powerpoint/2010/main" val="13854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F29B52-00CA-499B-892B-6387A8DBAF22}" type="slidenum">
              <a:rPr lang="en-US" altLang="en-US"/>
              <a:pPr/>
              <a:t>‹#›</a:t>
            </a:fld>
            <a:endParaRPr lang="en-US" altLang="en-US"/>
          </a:p>
        </p:txBody>
      </p:sp>
    </p:spTree>
    <p:extLst>
      <p:ext uri="{BB962C8B-B14F-4D97-AF65-F5344CB8AC3E}">
        <p14:creationId xmlns:p14="http://schemas.microsoft.com/office/powerpoint/2010/main" val="195631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8B0788-52F5-4B7E-84F2-291A5AE12743}" type="slidenum">
              <a:rPr lang="en-US" altLang="en-US"/>
              <a:pPr/>
              <a:t>‹#›</a:t>
            </a:fld>
            <a:endParaRPr lang="en-US" altLang="en-US"/>
          </a:p>
        </p:txBody>
      </p:sp>
    </p:spTree>
    <p:extLst>
      <p:ext uri="{BB962C8B-B14F-4D97-AF65-F5344CB8AC3E}">
        <p14:creationId xmlns:p14="http://schemas.microsoft.com/office/powerpoint/2010/main" val="96478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594434-047D-42A6-B88A-327F6A3BD6D5}" type="slidenum">
              <a:rPr lang="en-US" altLang="en-US"/>
              <a:pPr/>
              <a:t>‹#›</a:t>
            </a:fld>
            <a:endParaRPr lang="en-US" altLang="en-US"/>
          </a:p>
        </p:txBody>
      </p:sp>
    </p:spTree>
    <p:extLst>
      <p:ext uri="{BB962C8B-B14F-4D97-AF65-F5344CB8AC3E}">
        <p14:creationId xmlns:p14="http://schemas.microsoft.com/office/powerpoint/2010/main" val="237675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207469-5FBA-451D-9313-06AE6E71FBA9}" type="slidenum">
              <a:rPr lang="en-US" altLang="en-US"/>
              <a:pPr/>
              <a:t>‹#›</a:t>
            </a:fld>
            <a:endParaRPr lang="en-US" altLang="en-US"/>
          </a:p>
        </p:txBody>
      </p:sp>
    </p:spTree>
    <p:extLst>
      <p:ext uri="{BB962C8B-B14F-4D97-AF65-F5344CB8AC3E}">
        <p14:creationId xmlns:p14="http://schemas.microsoft.com/office/powerpoint/2010/main" val="209575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6F0ECD-8B7B-4962-A124-ABB257B5F815}" type="slidenum">
              <a:rPr lang="en-US" altLang="en-US"/>
              <a:pPr/>
              <a:t>‹#›</a:t>
            </a:fld>
            <a:endParaRPr lang="en-US" altLang="en-US"/>
          </a:p>
        </p:txBody>
      </p:sp>
    </p:spTree>
    <p:extLst>
      <p:ext uri="{BB962C8B-B14F-4D97-AF65-F5344CB8AC3E}">
        <p14:creationId xmlns:p14="http://schemas.microsoft.com/office/powerpoint/2010/main" val="293445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613F181-A07E-4D8E-944E-17E7A7EC7F51}" type="slidenum">
              <a:rPr lang="en-US" altLang="en-US"/>
              <a:pPr/>
              <a:t>‹#›</a:t>
            </a:fld>
            <a:endParaRPr lang="en-US" altLang="en-US"/>
          </a:p>
        </p:txBody>
      </p:sp>
    </p:spTree>
    <p:extLst>
      <p:ext uri="{BB962C8B-B14F-4D97-AF65-F5344CB8AC3E}">
        <p14:creationId xmlns:p14="http://schemas.microsoft.com/office/powerpoint/2010/main" val="417760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1B5D94B-98F1-4B94-AE38-01D33534E106}" type="slidenum">
              <a:rPr lang="en-US" altLang="en-US"/>
              <a:pPr/>
              <a:t>‹#›</a:t>
            </a:fld>
            <a:endParaRPr lang="en-US" altLang="en-US"/>
          </a:p>
        </p:txBody>
      </p:sp>
    </p:spTree>
    <p:extLst>
      <p:ext uri="{BB962C8B-B14F-4D97-AF65-F5344CB8AC3E}">
        <p14:creationId xmlns:p14="http://schemas.microsoft.com/office/powerpoint/2010/main" val="141820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382F721-97BC-4038-8F93-9DE6450F54A3}" type="slidenum">
              <a:rPr lang="en-US" altLang="en-US"/>
              <a:pPr/>
              <a:t>‹#›</a:t>
            </a:fld>
            <a:endParaRPr lang="en-US" altLang="en-US"/>
          </a:p>
        </p:txBody>
      </p:sp>
    </p:spTree>
    <p:extLst>
      <p:ext uri="{BB962C8B-B14F-4D97-AF65-F5344CB8AC3E}">
        <p14:creationId xmlns:p14="http://schemas.microsoft.com/office/powerpoint/2010/main" val="44578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B72911-A6A7-44D4-8CC2-9317F698B9C4}" type="slidenum">
              <a:rPr lang="en-US" altLang="en-US"/>
              <a:pPr/>
              <a:t>‹#›</a:t>
            </a:fld>
            <a:endParaRPr lang="en-US" altLang="en-US"/>
          </a:p>
        </p:txBody>
      </p:sp>
    </p:spTree>
    <p:extLst>
      <p:ext uri="{BB962C8B-B14F-4D97-AF65-F5344CB8AC3E}">
        <p14:creationId xmlns:p14="http://schemas.microsoft.com/office/powerpoint/2010/main" val="267092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58A5D6-84D2-4213-B7F0-588E9CDE3053}" type="slidenum">
              <a:rPr lang="en-US" altLang="en-US"/>
              <a:pPr/>
              <a:t>‹#›</a:t>
            </a:fld>
            <a:endParaRPr lang="en-US" altLang="en-US"/>
          </a:p>
        </p:txBody>
      </p:sp>
    </p:spTree>
    <p:extLst>
      <p:ext uri="{BB962C8B-B14F-4D97-AF65-F5344CB8AC3E}">
        <p14:creationId xmlns:p14="http://schemas.microsoft.com/office/powerpoint/2010/main" val="340619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A688669-B7D1-47D8-9844-6A826294B8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png"/><Relationship Id="rId9"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42.wmf"/><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acebook.com/BWCPATHS"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rPr>
              <a:t>Art Safety 101</a:t>
            </a:r>
          </a:p>
        </p:txBody>
      </p:sp>
      <p:sp>
        <p:nvSpPr>
          <p:cNvPr id="20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0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a:t>
            </a:r>
          </a:p>
        </p:txBody>
      </p:sp>
      <p:pic>
        <p:nvPicPr>
          <p:cNvPr id="2055" name="Picture 1029" descr="C:\Documents and Settings\spakosh\Local Settings\Temporary Internet Files\Content.IE5\H3TU4GIT\MP90043956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219200"/>
            <a:ext cx="43481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5"/>
          <p:cNvSpPr txBox="1">
            <a:spLocks/>
          </p:cNvSpPr>
          <p:nvPr/>
        </p:nvSpPr>
        <p:spPr bwMode="auto">
          <a:xfrm>
            <a:off x="609600" y="1828800"/>
            <a:ext cx="3733800" cy="2819400"/>
          </a:xfrm>
          <a:prstGeom prst="rect">
            <a:avLst/>
          </a:prstGeom>
          <a:noFill/>
          <a:ln w="9525">
            <a:noFill/>
            <a:miter lim="800000"/>
            <a:headEnd/>
            <a:tailEnd/>
          </a:ln>
        </p:spPr>
        <p:txBody>
          <a:bodyPr/>
          <a:lstStyle/>
          <a:p>
            <a:pPr algn="ctr" eaLnBrk="0" hangingPunct="0">
              <a:spcBef>
                <a:spcPct val="20000"/>
              </a:spcBef>
              <a:defRPr/>
            </a:pPr>
            <a:r>
              <a:rPr lang="en-US" sz="2800" kern="0" dirty="0">
                <a:latin typeface="Verdana" pitchFamily="34" charset="0"/>
              </a:rPr>
              <a:t>Elementary</a:t>
            </a:r>
          </a:p>
          <a:p>
            <a:pPr algn="ctr" eaLnBrk="0" hangingPunct="0">
              <a:spcBef>
                <a:spcPct val="20000"/>
              </a:spcBef>
              <a:defRPr/>
            </a:pPr>
            <a:endParaRPr lang="en-US" sz="2800" kern="0" dirty="0">
              <a:latin typeface="Verdana" pitchFamily="34" charset="0"/>
            </a:endParaRPr>
          </a:p>
          <a:p>
            <a:pPr algn="ctr" eaLnBrk="0" hangingPunct="0">
              <a:spcBef>
                <a:spcPct val="20000"/>
              </a:spcBef>
              <a:defRPr/>
            </a:pPr>
            <a:r>
              <a:rPr lang="en-US" sz="2800" kern="0" dirty="0">
                <a:latin typeface="Verdana" pitchFamily="34" charset="0"/>
              </a:rPr>
              <a:t>Middle/Junior High   </a:t>
            </a:r>
          </a:p>
          <a:p>
            <a:pPr algn="ctr" eaLnBrk="0" hangingPunct="0">
              <a:spcBef>
                <a:spcPct val="20000"/>
              </a:spcBef>
              <a:defRPr/>
            </a:pPr>
            <a:endParaRPr lang="en-US" sz="2800" kern="0" dirty="0">
              <a:latin typeface="Verdana" pitchFamily="34" charset="0"/>
            </a:endParaRPr>
          </a:p>
          <a:p>
            <a:pPr algn="ctr" eaLnBrk="0" hangingPunct="0">
              <a:spcBef>
                <a:spcPct val="20000"/>
              </a:spcBef>
              <a:defRPr/>
            </a:pPr>
            <a:r>
              <a:rPr lang="en-US" sz="2800" kern="0" dirty="0">
                <a:latin typeface="Verdana" pitchFamily="34" charset="0"/>
              </a:rPr>
              <a:t>High Schools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ctrTitle"/>
          </p:nvPr>
        </p:nvSpPr>
        <p:spPr>
          <a:xfrm>
            <a:off x="457200" y="457200"/>
            <a:ext cx="5334000" cy="381000"/>
          </a:xfrm>
        </p:spPr>
        <p:txBody>
          <a:bodyPr/>
          <a:lstStyle/>
          <a:p>
            <a:pPr eaLnBrk="1" hangingPunct="1"/>
            <a:r>
              <a:rPr lang="en-US" altLang="en-US" sz="2600">
                <a:solidFill>
                  <a:schemeClr val="bg1"/>
                </a:solidFill>
                <a:latin typeface="Verdana" panose="020B0604030504040204" pitchFamily="34" charset="0"/>
              </a:rPr>
              <a:t>Hazards – Dry Drawing Media</a:t>
            </a:r>
          </a:p>
        </p:txBody>
      </p:sp>
      <p:sp>
        <p:nvSpPr>
          <p:cNvPr id="112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12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a:t>
            </a:r>
          </a:p>
        </p:txBody>
      </p:sp>
      <p:sp>
        <p:nvSpPr>
          <p:cNvPr id="7" name="Content Placeholder 2"/>
          <p:cNvSpPr txBox="1">
            <a:spLocks/>
          </p:cNvSpPr>
          <p:nvPr/>
        </p:nvSpPr>
        <p:spPr bwMode="auto">
          <a:xfrm>
            <a:off x="533400" y="1143000"/>
            <a:ext cx="80772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Pencils are made with graphite and are not </a:t>
            </a:r>
            <a:br>
              <a:rPr lang="en-US" sz="2400" kern="0" dirty="0">
                <a:latin typeface="Verdana" pitchFamily="34" charset="0"/>
              </a:rPr>
            </a:br>
            <a:r>
              <a:rPr lang="en-US" sz="2400" kern="0" dirty="0">
                <a:latin typeface="Verdana" pitchFamily="34" charset="0"/>
              </a:rPr>
              <a:t>  considered hazardous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Colored pencils have pigments added to the </a:t>
            </a:r>
            <a:br>
              <a:rPr lang="en-US" sz="2400" kern="0" dirty="0">
                <a:latin typeface="Verdana" pitchFamily="34" charset="0"/>
              </a:rPr>
            </a:br>
            <a:r>
              <a:rPr lang="en-US" sz="2400" kern="0" dirty="0">
                <a:latin typeface="Verdana" pitchFamily="34" charset="0"/>
              </a:rPr>
              <a:t>  graphite but amounts are small</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Inhaling large amounts of charcoal dust can </a:t>
            </a:r>
            <a:br>
              <a:rPr lang="en-US" sz="2400" kern="0" dirty="0">
                <a:latin typeface="Verdana" pitchFamily="34" charset="0"/>
              </a:rPr>
            </a:br>
            <a:r>
              <a:rPr lang="en-US" sz="2400" kern="0" dirty="0">
                <a:latin typeface="Verdana" pitchFamily="34" charset="0"/>
              </a:rPr>
              <a:t>  create chronic lung problems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Chalk dust can be a hazard to those who have </a:t>
            </a:r>
            <a:br>
              <a:rPr lang="en-US" sz="2400" kern="0" dirty="0">
                <a:latin typeface="Verdana" pitchFamily="34" charset="0"/>
              </a:rPr>
            </a:br>
            <a:r>
              <a:rPr lang="en-US" sz="2400" kern="0" dirty="0">
                <a:latin typeface="Verdana" pitchFamily="34" charset="0"/>
              </a:rPr>
              <a:t>  respiratory conditions/problems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Inhalation of pastel stick/pencil dust can be a </a:t>
            </a:r>
            <a:br>
              <a:rPr lang="en-US" sz="2400" kern="0" dirty="0">
                <a:latin typeface="Verdana" pitchFamily="34" charset="0"/>
              </a:rPr>
            </a:br>
            <a:r>
              <a:rPr lang="en-US" sz="2400" kern="0" dirty="0">
                <a:latin typeface="Verdana" pitchFamily="34" charset="0"/>
              </a:rPr>
              <a:t>  major hazard due to pigments involved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ctrTitle"/>
          </p:nvPr>
        </p:nvSpPr>
        <p:spPr>
          <a:xfrm>
            <a:off x="457200" y="457200"/>
            <a:ext cx="5257800" cy="381000"/>
          </a:xfrm>
        </p:spPr>
        <p:txBody>
          <a:bodyPr/>
          <a:lstStyle/>
          <a:p>
            <a:pPr eaLnBrk="1" hangingPunct="1"/>
            <a:r>
              <a:rPr lang="en-US" altLang="en-US" sz="2600">
                <a:solidFill>
                  <a:schemeClr val="bg1"/>
                </a:solidFill>
                <a:latin typeface="Verdana" panose="020B0604030504040204" pitchFamily="34" charset="0"/>
              </a:rPr>
              <a:t>Hazards – Dry Drawing Media</a:t>
            </a:r>
          </a:p>
        </p:txBody>
      </p:sp>
      <p:sp>
        <p:nvSpPr>
          <p:cNvPr id="122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22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a:t>
            </a:r>
          </a:p>
        </p:txBody>
      </p:sp>
      <p:sp>
        <p:nvSpPr>
          <p:cNvPr id="7" name="Content Placeholder 2"/>
          <p:cNvSpPr txBox="1">
            <a:spLocks/>
          </p:cNvSpPr>
          <p:nvPr/>
        </p:nvSpPr>
        <p:spPr bwMode="auto">
          <a:xfrm>
            <a:off x="685800" y="1143000"/>
            <a:ext cx="7772400" cy="2057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Permanent and workable spray fixatives used </a:t>
            </a:r>
            <a:br>
              <a:rPr lang="en-US" sz="2400" kern="0" dirty="0">
                <a:latin typeface="Verdana" pitchFamily="34" charset="0"/>
              </a:rPr>
            </a:br>
            <a:r>
              <a:rPr lang="en-US" sz="2400" kern="0" dirty="0">
                <a:latin typeface="Verdana" pitchFamily="34" charset="0"/>
              </a:rPr>
              <a:t>  to fix drawings contain toxic solvents – </a:t>
            </a:r>
            <a:br>
              <a:rPr lang="en-US" sz="2400" kern="0" dirty="0">
                <a:latin typeface="Verdana" pitchFamily="34" charset="0"/>
              </a:rPr>
            </a:br>
            <a:r>
              <a:rPr lang="en-US" sz="2400" kern="0" dirty="0">
                <a:latin typeface="Verdana" pitchFamily="34" charset="0"/>
              </a:rPr>
              <a:t>  inhalation hazard</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Accidental ingestion if trying to spray fixative </a:t>
            </a:r>
            <a:br>
              <a:rPr lang="en-US" sz="2400" kern="0" dirty="0">
                <a:latin typeface="Verdana" pitchFamily="34" charset="0"/>
              </a:rPr>
            </a:br>
            <a:r>
              <a:rPr lang="en-US" sz="2400" kern="0" dirty="0">
                <a:latin typeface="Verdana" pitchFamily="34" charset="0"/>
              </a:rPr>
              <a:t>  by blowing air from your mouth through a tube</a:t>
            </a:r>
          </a:p>
        </p:txBody>
      </p:sp>
      <p:pic>
        <p:nvPicPr>
          <p:cNvPr id="12296" name="Picture 3" descr="Fixative-Workab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581400"/>
            <a:ext cx="73501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Fixative-Fina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9207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a:spLocks noGrp="1" noChangeArrowheads="1"/>
          </p:cNvSpPr>
          <p:nvPr>
            <p:ph type="ctrTitle"/>
          </p:nvPr>
        </p:nvSpPr>
        <p:spPr>
          <a:xfrm>
            <a:off x="457200" y="457200"/>
            <a:ext cx="5257800" cy="381000"/>
          </a:xfrm>
        </p:spPr>
        <p:txBody>
          <a:bodyPr/>
          <a:lstStyle/>
          <a:p>
            <a:pPr eaLnBrk="1" hangingPunct="1"/>
            <a:r>
              <a:rPr lang="en-US" altLang="en-US" sz="2300">
                <a:solidFill>
                  <a:schemeClr val="bg1"/>
                </a:solidFill>
                <a:latin typeface="Verdana" panose="020B0604030504040204" pitchFamily="34" charset="0"/>
              </a:rPr>
              <a:t>Precautions – Dry Drawing Media</a:t>
            </a:r>
          </a:p>
        </p:txBody>
      </p:sp>
      <p:sp>
        <p:nvSpPr>
          <p:cNvPr id="133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33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12</a:t>
            </a:r>
          </a:p>
        </p:txBody>
      </p:sp>
      <p:sp>
        <p:nvSpPr>
          <p:cNvPr id="7" name="Content Placeholder 2"/>
          <p:cNvSpPr txBox="1">
            <a:spLocks/>
          </p:cNvSpPr>
          <p:nvPr/>
        </p:nvSpPr>
        <p:spPr bwMode="auto">
          <a:xfrm>
            <a:off x="381000" y="1371600"/>
            <a:ext cx="8458200" cy="4343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Use the least dusty types of pastels, chalks, etc.</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Don’t blow off excess pastel or charcoal dust with </a:t>
            </a:r>
            <a:br>
              <a:rPr lang="en-US" sz="2400" kern="0" dirty="0">
                <a:latin typeface="Verdana" pitchFamily="34" charset="0"/>
              </a:rPr>
            </a:br>
            <a:r>
              <a:rPr lang="en-US" sz="2400" kern="0" dirty="0">
                <a:latin typeface="Verdana" pitchFamily="34" charset="0"/>
              </a:rPr>
              <a:t>  your mouth – tap off excess dust to floor/paper</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Wet mop and wipe all surfaces clean of dusts</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Use spray fixatives in a spray booth that exhausts </a:t>
            </a:r>
            <a:br>
              <a:rPr lang="en-US" sz="2400" kern="0" dirty="0">
                <a:latin typeface="Verdana" pitchFamily="34" charset="0"/>
              </a:rPr>
            </a:br>
            <a:r>
              <a:rPr lang="en-US" sz="2400" kern="0" dirty="0">
                <a:latin typeface="Verdana" pitchFamily="34" charset="0"/>
              </a:rPr>
              <a:t>  to outside (best situation)</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If spray fixatives used only occasionally, should use </a:t>
            </a:r>
            <a:br>
              <a:rPr lang="en-US" sz="2400" kern="0" dirty="0">
                <a:latin typeface="Verdana" pitchFamily="34" charset="0"/>
              </a:rPr>
            </a:br>
            <a:r>
              <a:rPr lang="en-US" sz="2400" kern="0" dirty="0">
                <a:latin typeface="Verdana" pitchFamily="34" charset="0"/>
              </a:rPr>
              <a:t>  outside while wearing NIOSH-approved respirator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dissolve">
                                      <p:cBhvr>
                                        <p:cTn id="22" dur="500"/>
                                        <p:tgtEl>
                                          <p:spTgt spid="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dissolve">
                                      <p:cBhvr>
                                        <p:cTn id="2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Hazards – Liquid Drawing Media</a:t>
            </a:r>
          </a:p>
        </p:txBody>
      </p:sp>
      <p:sp>
        <p:nvSpPr>
          <p:cNvPr id="143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43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13</a:t>
            </a:r>
          </a:p>
        </p:txBody>
      </p:sp>
      <p:sp>
        <p:nvSpPr>
          <p:cNvPr id="7" name="Content Placeholder 2"/>
          <p:cNvSpPr txBox="1">
            <a:spLocks/>
          </p:cNvSpPr>
          <p:nvPr/>
        </p:nvSpPr>
        <p:spPr bwMode="auto">
          <a:xfrm>
            <a:off x="457200" y="1447800"/>
            <a:ext cx="77724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Drawing inks are usually water based but some </a:t>
            </a:r>
            <a:br>
              <a:rPr lang="en-US" sz="2400" kern="0" dirty="0">
                <a:latin typeface="Verdana" pitchFamily="34" charset="0"/>
              </a:rPr>
            </a:br>
            <a:r>
              <a:rPr lang="en-US" sz="2400" kern="0" dirty="0">
                <a:latin typeface="Verdana" pitchFamily="34" charset="0"/>
              </a:rPr>
              <a:t>  are solvent-based (can contain toxic solvents </a:t>
            </a:r>
            <a:br>
              <a:rPr lang="en-US" sz="2400" kern="0" dirty="0">
                <a:latin typeface="Verdana" pitchFamily="34" charset="0"/>
              </a:rPr>
            </a:br>
            <a:r>
              <a:rPr lang="en-US" sz="2400" kern="0" dirty="0">
                <a:latin typeface="Verdana" pitchFamily="34" charset="0"/>
              </a:rPr>
              <a:t>  such as xylene)</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Permanent felt tip markers contain solvents</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Hazardous when using numerous markers at </a:t>
            </a:r>
            <a:br>
              <a:rPr lang="en-US" sz="2400" kern="0" dirty="0">
                <a:latin typeface="Verdana" pitchFamily="34" charset="0"/>
              </a:rPr>
            </a:br>
            <a:r>
              <a:rPr lang="en-US" sz="2400" kern="0" dirty="0">
                <a:latin typeface="Verdana" pitchFamily="34" charset="0"/>
              </a:rPr>
              <a:t>  same time in close proximity (due to irritation </a:t>
            </a:r>
            <a:br>
              <a:rPr lang="en-US" sz="2400" kern="0" dirty="0">
                <a:latin typeface="Verdana" pitchFamily="34" charset="0"/>
              </a:rPr>
            </a:br>
            <a:r>
              <a:rPr lang="en-US" sz="2400" kern="0" dirty="0">
                <a:latin typeface="Verdana" pitchFamily="34" charset="0"/>
              </a:rPr>
              <a:t>  of eye, nose, throat)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Precautions – Liquid Media</a:t>
            </a:r>
          </a:p>
        </p:txBody>
      </p:sp>
      <p:sp>
        <p:nvSpPr>
          <p:cNvPr id="153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53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14</a:t>
            </a:r>
          </a:p>
        </p:txBody>
      </p:sp>
      <p:sp>
        <p:nvSpPr>
          <p:cNvPr id="7" name="Content Placeholder 2"/>
          <p:cNvSpPr txBox="1">
            <a:spLocks/>
          </p:cNvSpPr>
          <p:nvPr/>
        </p:nvSpPr>
        <p:spPr bwMode="auto">
          <a:xfrm>
            <a:off x="685800" y="1371600"/>
            <a:ext cx="7772400" cy="4343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Use water-based markers and drawing inks if </a:t>
            </a:r>
            <a:br>
              <a:rPr lang="en-US" sz="2400" kern="0" dirty="0">
                <a:latin typeface="Verdana" pitchFamily="34" charset="0"/>
              </a:rPr>
            </a:br>
            <a:r>
              <a:rPr lang="en-US" sz="2400" kern="0" dirty="0">
                <a:latin typeface="Verdana" pitchFamily="34" charset="0"/>
              </a:rPr>
              <a:t>  possible</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Alcohol-based markers are less toxic than </a:t>
            </a:r>
            <a:br>
              <a:rPr lang="en-US" sz="2400" kern="0" dirty="0">
                <a:latin typeface="Verdana" pitchFamily="34" charset="0"/>
              </a:rPr>
            </a:br>
            <a:r>
              <a:rPr lang="en-US" sz="2400" kern="0" dirty="0">
                <a:latin typeface="Verdana" pitchFamily="34" charset="0"/>
              </a:rPr>
              <a:t>  aromatic solvent-based markers</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Solvent-based drawing inks and permanent </a:t>
            </a:r>
            <a:br>
              <a:rPr lang="en-US" sz="2400" kern="0" dirty="0">
                <a:latin typeface="Verdana" pitchFamily="34" charset="0"/>
              </a:rPr>
            </a:br>
            <a:r>
              <a:rPr lang="en-US" sz="2400" kern="0" dirty="0">
                <a:latin typeface="Verdana" pitchFamily="34" charset="0"/>
              </a:rPr>
              <a:t>  markers should be used with good dilution </a:t>
            </a:r>
            <a:br>
              <a:rPr lang="en-US" sz="2400" kern="0" dirty="0">
                <a:latin typeface="Verdana" pitchFamily="34" charset="0"/>
              </a:rPr>
            </a:br>
            <a:r>
              <a:rPr lang="en-US" sz="2400" kern="0" dirty="0">
                <a:latin typeface="Verdana" pitchFamily="34" charset="0"/>
              </a:rPr>
              <a:t>  ventilation (e.g. window exhaust fan)</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Never paint on the body with markers or </a:t>
            </a:r>
            <a:br>
              <a:rPr lang="en-US" sz="2400" kern="0" dirty="0">
                <a:latin typeface="Verdana" pitchFamily="34" charset="0"/>
              </a:rPr>
            </a:br>
            <a:r>
              <a:rPr lang="en-US" sz="2400" kern="0" dirty="0">
                <a:latin typeface="Verdana" pitchFamily="34" charset="0"/>
              </a:rPr>
              <a:t>  drawing inks (should use cosmetic colors)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ctrTitle"/>
          </p:nvPr>
        </p:nvSpPr>
        <p:spPr>
          <a:xfrm>
            <a:off x="457200" y="457200"/>
            <a:ext cx="5791200" cy="381000"/>
          </a:xfrm>
        </p:spPr>
        <p:txBody>
          <a:bodyPr/>
          <a:lstStyle/>
          <a:p>
            <a:pPr eaLnBrk="1" hangingPunct="1"/>
            <a:r>
              <a:rPr lang="en-US" altLang="en-US" sz="2800">
                <a:solidFill>
                  <a:schemeClr val="bg1"/>
                </a:solidFill>
                <a:latin typeface="Verdana" panose="020B0604030504040204" pitchFamily="34" charset="0"/>
              </a:rPr>
              <a:t>Cosmetic Colors?</a:t>
            </a:r>
          </a:p>
        </p:txBody>
      </p:sp>
      <p:sp>
        <p:nvSpPr>
          <p:cNvPr id="163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63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15</a:t>
            </a:r>
          </a:p>
        </p:txBody>
      </p:sp>
      <p:pic>
        <p:nvPicPr>
          <p:cNvPr id="16391" name="Content Placeholder 6" descr="Face Paint-Chil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295400"/>
            <a:ext cx="28956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aint Thi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26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2"/>
          <p:cNvSpPr>
            <a:spLocks noGrp="1" noChangeArrowheads="1"/>
          </p:cNvSpPr>
          <p:nvPr>
            <p:ph type="ctrTitle"/>
          </p:nvPr>
        </p:nvSpPr>
        <p:spPr>
          <a:xfrm>
            <a:off x="457200" y="457200"/>
            <a:ext cx="5257800" cy="381000"/>
          </a:xfrm>
        </p:spPr>
        <p:txBody>
          <a:bodyPr/>
          <a:lstStyle/>
          <a:p>
            <a:pPr eaLnBrk="1" hangingPunct="1"/>
            <a:r>
              <a:rPr lang="en-US" altLang="en-US" sz="2300">
                <a:solidFill>
                  <a:schemeClr val="bg1"/>
                </a:solidFill>
                <a:latin typeface="Verdana" panose="020B0604030504040204" pitchFamily="34" charset="0"/>
              </a:rPr>
              <a:t>Flammable &amp; Combustible Liquids</a:t>
            </a:r>
          </a:p>
        </p:txBody>
      </p:sp>
      <p:sp>
        <p:nvSpPr>
          <p:cNvPr id="1741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741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16</a:t>
            </a:r>
          </a:p>
        </p:txBody>
      </p:sp>
      <p:sp>
        <p:nvSpPr>
          <p:cNvPr id="7" name="Content Placeholder 2"/>
          <p:cNvSpPr txBox="1">
            <a:spLocks/>
          </p:cNvSpPr>
          <p:nvPr/>
        </p:nvSpPr>
        <p:spPr bwMode="auto">
          <a:xfrm>
            <a:off x="685800" y="1219200"/>
            <a:ext cx="7772400" cy="4267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Should be stored only in certain types of </a:t>
            </a:r>
            <a:br>
              <a:rPr lang="en-US" sz="2400" kern="0" dirty="0">
                <a:latin typeface="Verdana" pitchFamily="34" charset="0"/>
              </a:rPr>
            </a:br>
            <a:r>
              <a:rPr lang="en-US" sz="2400" kern="0" dirty="0">
                <a:latin typeface="Verdana" pitchFamily="34" charset="0"/>
              </a:rPr>
              <a:t>  approved containers (e.g. manufacturers’ </a:t>
            </a:r>
            <a:br>
              <a:rPr lang="en-US" sz="2400" kern="0" dirty="0">
                <a:latin typeface="Verdana" pitchFamily="34" charset="0"/>
              </a:rPr>
            </a:br>
            <a:r>
              <a:rPr lang="en-US" sz="2400" kern="0" dirty="0">
                <a:latin typeface="Verdana" pitchFamily="34" charset="0"/>
              </a:rPr>
              <a:t>  containers)</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Type of container needed depends on quantity </a:t>
            </a:r>
            <a:br>
              <a:rPr lang="en-US" sz="2400" kern="0" dirty="0">
                <a:latin typeface="Verdana" pitchFamily="34" charset="0"/>
              </a:rPr>
            </a:br>
            <a:r>
              <a:rPr lang="en-US" sz="2400" kern="0" dirty="0">
                <a:latin typeface="Verdana" pitchFamily="34" charset="0"/>
              </a:rPr>
              <a:t>  and class of liquid</a:t>
            </a:r>
          </a:p>
          <a:p>
            <a:pPr eaLnBrk="0" hangingPunct="0">
              <a:spcBef>
                <a:spcPct val="20000"/>
              </a:spcBef>
              <a:defRPr/>
            </a:pPr>
            <a:r>
              <a:rPr lang="en-US" sz="2400" kern="0" dirty="0">
                <a:latin typeface="Verdana" pitchFamily="34" charset="0"/>
              </a:rPr>
              <a:t>              </a:t>
            </a:r>
            <a:r>
              <a:rPr lang="en-US" sz="2000" kern="0" dirty="0">
                <a:latin typeface="Verdana" pitchFamily="34" charset="0"/>
                <a:cs typeface="Times New Roman" pitchFamily="18" charset="0"/>
              </a:rPr>
              <a:t>– Class IA, B, C = Flammable Liquid</a:t>
            </a:r>
          </a:p>
          <a:p>
            <a:pPr eaLnBrk="0" hangingPunct="0">
              <a:spcBef>
                <a:spcPct val="20000"/>
              </a:spcBef>
              <a:defRPr/>
            </a:pPr>
            <a:r>
              <a:rPr lang="en-US" sz="2000" kern="0" dirty="0">
                <a:latin typeface="Verdana" pitchFamily="34" charset="0"/>
                <a:cs typeface="Times New Roman" pitchFamily="18" charset="0"/>
              </a:rPr>
              <a:t>                 – Class II, IIIA, B = Combustible Liquid</a:t>
            </a:r>
            <a:endParaRPr lang="en-US" sz="2000" kern="0" dirty="0">
              <a:latin typeface="Verdana" pitchFamily="34" charset="0"/>
            </a:endParaRPr>
          </a:p>
        </p:txBody>
      </p:sp>
      <p:pic>
        <p:nvPicPr>
          <p:cNvPr id="17417" name="Picture 5" descr="Paint Thinner-Metal Contain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2672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457200" y="457200"/>
            <a:ext cx="5257800" cy="381000"/>
          </a:xfrm>
        </p:spPr>
        <p:txBody>
          <a:bodyPr/>
          <a:lstStyle/>
          <a:p>
            <a:pPr eaLnBrk="1" hangingPunct="1"/>
            <a:r>
              <a:rPr lang="en-US" altLang="en-US" sz="2300">
                <a:solidFill>
                  <a:schemeClr val="bg1"/>
                </a:solidFill>
                <a:latin typeface="Verdana" panose="020B0604030504040204" pitchFamily="34" charset="0"/>
              </a:rPr>
              <a:t>Flammable &amp; Combustible Liquids</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84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17</a:t>
            </a:r>
          </a:p>
        </p:txBody>
      </p:sp>
      <p:sp>
        <p:nvSpPr>
          <p:cNvPr id="7" name="Content Placeholder 2"/>
          <p:cNvSpPr txBox="1">
            <a:spLocks/>
          </p:cNvSpPr>
          <p:nvPr/>
        </p:nvSpPr>
        <p:spPr bwMode="auto">
          <a:xfrm>
            <a:off x="457200" y="1143000"/>
            <a:ext cx="7772400" cy="4267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Safety can: approved container of not more </a:t>
            </a:r>
            <a:br>
              <a:rPr lang="en-US" sz="2400" kern="0" dirty="0">
                <a:latin typeface="Verdana" pitchFamily="34" charset="0"/>
              </a:rPr>
            </a:br>
            <a:r>
              <a:rPr lang="en-US" sz="2400" kern="0" dirty="0">
                <a:latin typeface="Verdana" pitchFamily="34" charset="0"/>
              </a:rPr>
              <a:t>  than 5 gallons capacity with a spring closing lid </a:t>
            </a:r>
            <a:br>
              <a:rPr lang="en-US" sz="2400" kern="0" dirty="0">
                <a:latin typeface="Verdana" pitchFamily="34" charset="0"/>
              </a:rPr>
            </a:br>
            <a:r>
              <a:rPr lang="en-US" sz="2400" kern="0" dirty="0">
                <a:latin typeface="Verdana" pitchFamily="34" charset="0"/>
              </a:rPr>
              <a:t>  and spout cover</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Safety cans are designed to safely relieve </a:t>
            </a:r>
            <a:br>
              <a:rPr lang="en-US" sz="2400" kern="0" dirty="0">
                <a:latin typeface="Verdana" pitchFamily="34" charset="0"/>
              </a:rPr>
            </a:br>
            <a:r>
              <a:rPr lang="en-US" sz="2400" kern="0" dirty="0">
                <a:latin typeface="Verdana" pitchFamily="34" charset="0"/>
              </a:rPr>
              <a:t>  internal pressure when exposed to fire </a:t>
            </a:r>
            <a:br>
              <a:rPr lang="en-US" sz="2400" kern="0" dirty="0">
                <a:latin typeface="Verdana" pitchFamily="34" charset="0"/>
              </a:rPr>
            </a:br>
            <a:r>
              <a:rPr lang="en-US" sz="2400" kern="0" dirty="0">
                <a:latin typeface="Verdana" pitchFamily="34" charset="0"/>
              </a:rPr>
              <a:t>  conditions</a:t>
            </a:r>
          </a:p>
        </p:txBody>
      </p:sp>
      <p:pic>
        <p:nvPicPr>
          <p:cNvPr id="18440" name="Picture 5" descr="S:\flamearres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738563"/>
            <a:ext cx="217011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8100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457200" y="457200"/>
            <a:ext cx="5257800" cy="381000"/>
          </a:xfrm>
        </p:spPr>
        <p:txBody>
          <a:bodyPr/>
          <a:lstStyle/>
          <a:p>
            <a:pPr eaLnBrk="1" hangingPunct="1"/>
            <a:r>
              <a:rPr lang="en-US" altLang="en-US" sz="2300">
                <a:solidFill>
                  <a:schemeClr val="bg1"/>
                </a:solidFill>
                <a:latin typeface="Verdana" panose="020B0604030504040204" pitchFamily="34" charset="0"/>
              </a:rPr>
              <a:t>Flammable Liquids Storage Closet</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94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18</a:t>
            </a:r>
          </a:p>
        </p:txBody>
      </p:sp>
      <p:sp>
        <p:nvSpPr>
          <p:cNvPr id="7" name="Content Placeholder 2"/>
          <p:cNvSpPr txBox="1">
            <a:spLocks/>
          </p:cNvSpPr>
          <p:nvPr/>
        </p:nvSpPr>
        <p:spPr bwMode="auto">
          <a:xfrm>
            <a:off x="685800" y="1295400"/>
            <a:ext cx="7772400" cy="990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Approved cabinet designed and constructed to </a:t>
            </a:r>
            <a:br>
              <a:rPr lang="en-US" sz="2400" kern="0" dirty="0">
                <a:latin typeface="Verdana" pitchFamily="34" charset="0"/>
              </a:rPr>
            </a:br>
            <a:r>
              <a:rPr lang="en-US" sz="2400" kern="0" dirty="0">
                <a:latin typeface="Verdana" pitchFamily="34" charset="0"/>
              </a:rPr>
              <a:t>  protect contents from external fires</a:t>
            </a:r>
          </a:p>
        </p:txBody>
      </p:sp>
      <p:pic>
        <p:nvPicPr>
          <p:cNvPr id="19464" name="Picture 3" descr="Flammable Liquids Cabinet-Red&amp;yello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37528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4" descr="Flammable Liquids Cabinet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133600"/>
            <a:ext cx="387191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381000" y="457200"/>
            <a:ext cx="5410200" cy="381000"/>
          </a:xfrm>
        </p:spPr>
        <p:txBody>
          <a:bodyPr/>
          <a:lstStyle/>
          <a:p>
            <a:pPr eaLnBrk="1" hangingPunct="1"/>
            <a:r>
              <a:rPr lang="en-US" altLang="en-US" sz="1800">
                <a:solidFill>
                  <a:schemeClr val="bg1"/>
                </a:solidFill>
                <a:latin typeface="Verdana" panose="020B0604030504040204" pitchFamily="34" charset="0"/>
              </a:rPr>
              <a:t>Flammable &amp; Combustible Liquids Storage</a:t>
            </a: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04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19</a:t>
            </a:r>
          </a:p>
        </p:txBody>
      </p:sp>
      <p:sp>
        <p:nvSpPr>
          <p:cNvPr id="10" name="Content Placeholder 2"/>
          <p:cNvSpPr txBox="1">
            <a:spLocks/>
          </p:cNvSpPr>
          <p:nvPr/>
        </p:nvSpPr>
        <p:spPr bwMode="auto">
          <a:xfrm>
            <a:off x="685800" y="1219200"/>
            <a:ext cx="77724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Quantities should be limited to the amount </a:t>
            </a:r>
            <a:br>
              <a:rPr lang="en-US" sz="2400" kern="0" dirty="0">
                <a:latin typeface="Verdana" pitchFamily="34" charset="0"/>
              </a:rPr>
            </a:br>
            <a:r>
              <a:rPr lang="en-US" sz="2400" kern="0" dirty="0">
                <a:latin typeface="Verdana" pitchFamily="34" charset="0"/>
              </a:rPr>
              <a:t>  necessary for the work in progress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No more than 10 gallons combined should be </a:t>
            </a:r>
            <a:br>
              <a:rPr lang="en-US" sz="2400" kern="0" dirty="0">
                <a:latin typeface="Verdana" pitchFamily="34" charset="0"/>
              </a:rPr>
            </a:br>
            <a:r>
              <a:rPr lang="en-US" sz="2400" kern="0" dirty="0">
                <a:latin typeface="Verdana" pitchFamily="34" charset="0"/>
              </a:rPr>
              <a:t>  stored outside a flammable liquids storage </a:t>
            </a:r>
            <a:br>
              <a:rPr lang="en-US" sz="2400" kern="0" dirty="0">
                <a:latin typeface="Verdana" pitchFamily="34" charset="0"/>
              </a:rPr>
            </a:br>
            <a:r>
              <a:rPr lang="en-US" sz="2400" kern="0" dirty="0">
                <a:latin typeface="Verdana" pitchFamily="34" charset="0"/>
              </a:rPr>
              <a:t>  cabinet (unless safety cans used)</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Storage must not obstruct/block exits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Flammable liquids should be stored separately </a:t>
            </a:r>
            <a:br>
              <a:rPr lang="en-US" sz="2400" kern="0" dirty="0">
                <a:latin typeface="Verdana" pitchFamily="34" charset="0"/>
              </a:rPr>
            </a:br>
            <a:r>
              <a:rPr lang="en-US" sz="2400" kern="0" dirty="0">
                <a:latin typeface="Verdana" pitchFamily="34" charset="0"/>
              </a:rPr>
              <a:t>  from strong oxidizers, shielded from direct </a:t>
            </a:r>
            <a:br>
              <a:rPr lang="en-US" sz="2400" kern="0" dirty="0">
                <a:latin typeface="Verdana" pitchFamily="34" charset="0"/>
              </a:rPr>
            </a:br>
            <a:r>
              <a:rPr lang="en-US" sz="2400" kern="0" dirty="0">
                <a:latin typeface="Verdana" pitchFamily="34" charset="0"/>
              </a:rPr>
              <a:t>  sunlight, and kept away from heat sources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Containers must be sealed when not in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down)">
                                      <p:cBhvr>
                                        <p:cTn id="12" dur="500"/>
                                        <p:tgtEl>
                                          <p:spTgt spid="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down)">
                                      <p:cBhvr>
                                        <p:cTn id="17" dur="500"/>
                                        <p:tgtEl>
                                          <p:spTgt spid="1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wipe(down)">
                                      <p:cBhvr>
                                        <p:cTn id="22" dur="500"/>
                                        <p:tgtEl>
                                          <p:spTgt spid="1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wipe(down)">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What We’ll Talk About</a:t>
            </a:r>
          </a:p>
        </p:txBody>
      </p:sp>
      <p:sp>
        <p:nvSpPr>
          <p:cNvPr id="30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0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a:t>
            </a:r>
          </a:p>
        </p:txBody>
      </p:sp>
      <p:sp>
        <p:nvSpPr>
          <p:cNvPr id="8" name="Rectangle 1027"/>
          <p:cNvSpPr txBox="1">
            <a:spLocks noChangeArrowheads="1"/>
          </p:cNvSpPr>
          <p:nvPr/>
        </p:nvSpPr>
        <p:spPr bwMode="auto">
          <a:xfrm>
            <a:off x="457200" y="1295400"/>
            <a:ext cx="7467600" cy="4495800"/>
          </a:xfrm>
          <a:prstGeom prst="rect">
            <a:avLst/>
          </a:prstGeom>
          <a:noFill/>
          <a:ln w="9525">
            <a:noFill/>
            <a:miter lim="800000"/>
            <a:headEnd/>
            <a:tailEnd/>
          </a:ln>
        </p:spPr>
        <p:txBody>
          <a:bodyPr/>
          <a:lstStyle/>
          <a:p>
            <a:pPr eaLnBrk="0" hangingPunct="0">
              <a:lnSpc>
                <a:spcPct val="90000"/>
              </a:lnSpc>
              <a:spcBef>
                <a:spcPct val="20000"/>
              </a:spcBef>
              <a:buFont typeface="Arial" pitchFamily="34" charset="0"/>
              <a:buChar char="•"/>
              <a:defRPr/>
            </a:pPr>
            <a:r>
              <a:rPr lang="en-US" sz="2400" kern="0" dirty="0">
                <a:latin typeface="Verdana" pitchFamily="34" charset="0"/>
              </a:rPr>
              <a:t> Hazards of different materials/operations</a:t>
            </a:r>
          </a:p>
          <a:p>
            <a:pPr eaLnBrk="0" hangingPunct="0">
              <a:lnSpc>
                <a:spcPct val="90000"/>
              </a:lnSpc>
              <a:spcBef>
                <a:spcPct val="20000"/>
              </a:spcBef>
              <a:buFont typeface="Arial" pitchFamily="34" charset="0"/>
              <a:buChar char="•"/>
              <a:defRPr/>
            </a:pPr>
            <a:endParaRPr lang="en-US" sz="2400" kern="0" dirty="0">
              <a:latin typeface="Verdana" pitchFamily="34" charset="0"/>
            </a:endParaRPr>
          </a:p>
          <a:p>
            <a:pPr eaLnBrk="0" hangingPunct="0">
              <a:lnSpc>
                <a:spcPct val="90000"/>
              </a:lnSpc>
              <a:spcBef>
                <a:spcPct val="20000"/>
              </a:spcBef>
              <a:buFont typeface="Arial" pitchFamily="34" charset="0"/>
              <a:buChar char="•"/>
              <a:defRPr/>
            </a:pPr>
            <a:r>
              <a:rPr lang="en-US" sz="2400" kern="0" dirty="0">
                <a:latin typeface="Verdana" pitchFamily="34" charset="0"/>
              </a:rPr>
              <a:t> Precautions to keep you safe</a:t>
            </a:r>
          </a:p>
          <a:p>
            <a:pPr eaLnBrk="0" hangingPunct="0">
              <a:lnSpc>
                <a:spcPct val="90000"/>
              </a:lnSpc>
              <a:spcBef>
                <a:spcPct val="20000"/>
              </a:spcBef>
              <a:buFont typeface="Arial" pitchFamily="34" charset="0"/>
              <a:buChar char="•"/>
              <a:defRPr/>
            </a:pPr>
            <a:endParaRPr lang="en-US" sz="2400" kern="0" dirty="0">
              <a:latin typeface="Verdana" pitchFamily="34" charset="0"/>
            </a:endParaRPr>
          </a:p>
          <a:p>
            <a:pPr eaLnBrk="0" hangingPunct="0">
              <a:lnSpc>
                <a:spcPct val="90000"/>
              </a:lnSpc>
              <a:spcBef>
                <a:spcPct val="20000"/>
              </a:spcBef>
              <a:buFont typeface="Arial" pitchFamily="34" charset="0"/>
              <a:buChar char="•"/>
              <a:defRPr/>
            </a:pPr>
            <a:r>
              <a:rPr lang="en-US" sz="2400" kern="0" dirty="0">
                <a:latin typeface="Verdana" pitchFamily="34" charset="0"/>
              </a:rPr>
              <a:t> Flammable and combustible liquids</a:t>
            </a:r>
          </a:p>
          <a:p>
            <a:pPr eaLnBrk="0" hangingPunct="0">
              <a:lnSpc>
                <a:spcPct val="90000"/>
              </a:lnSpc>
              <a:spcBef>
                <a:spcPct val="20000"/>
              </a:spcBef>
              <a:buFont typeface="Arial" pitchFamily="34" charset="0"/>
              <a:buChar char="•"/>
              <a:defRPr/>
            </a:pPr>
            <a:endParaRPr lang="en-US" sz="2400" kern="0" dirty="0">
              <a:latin typeface="Verdana" pitchFamily="34" charset="0"/>
            </a:endParaRPr>
          </a:p>
          <a:p>
            <a:pPr eaLnBrk="0" hangingPunct="0">
              <a:lnSpc>
                <a:spcPct val="90000"/>
              </a:lnSpc>
              <a:spcBef>
                <a:spcPct val="20000"/>
              </a:spcBef>
              <a:buFont typeface="Arial" pitchFamily="34" charset="0"/>
              <a:buChar char="•"/>
              <a:defRPr/>
            </a:pPr>
            <a:r>
              <a:rPr lang="en-US" sz="2400" kern="0" dirty="0">
                <a:latin typeface="Verdana" pitchFamily="34" charset="0"/>
              </a:rPr>
              <a:t> Personal protective equipment (PPE)</a:t>
            </a:r>
          </a:p>
          <a:p>
            <a:pPr eaLnBrk="0" hangingPunct="0">
              <a:lnSpc>
                <a:spcPct val="90000"/>
              </a:lnSpc>
              <a:spcBef>
                <a:spcPct val="20000"/>
              </a:spcBef>
              <a:buFont typeface="Arial" pitchFamily="34" charset="0"/>
              <a:buChar char="•"/>
              <a:defRPr/>
            </a:pPr>
            <a:endParaRPr lang="en-US" sz="2400" kern="0" dirty="0">
              <a:latin typeface="Verdana" pitchFamily="34" charset="0"/>
            </a:endParaRPr>
          </a:p>
          <a:p>
            <a:pPr eaLnBrk="0" hangingPunct="0">
              <a:lnSpc>
                <a:spcPct val="90000"/>
              </a:lnSpc>
              <a:spcBef>
                <a:spcPct val="20000"/>
              </a:spcBef>
              <a:buFont typeface="Arial" pitchFamily="34" charset="0"/>
              <a:buChar char="•"/>
              <a:defRPr/>
            </a:pPr>
            <a:r>
              <a:rPr lang="en-US" sz="2400" kern="0" dirty="0">
                <a:latin typeface="Verdana" pitchFamily="34" charset="0"/>
              </a:rPr>
              <a:t> Safe storage practices</a:t>
            </a:r>
          </a:p>
          <a:p>
            <a:pPr eaLnBrk="0" hangingPunct="0">
              <a:lnSpc>
                <a:spcPct val="90000"/>
              </a:lnSpc>
              <a:spcBef>
                <a:spcPct val="20000"/>
              </a:spcBef>
              <a:buFont typeface="Arial" pitchFamily="34" charset="0"/>
              <a:buChar char="•"/>
              <a:defRPr/>
            </a:pPr>
            <a:endParaRPr lang="en-US" sz="2400" kern="0" dirty="0">
              <a:latin typeface="Verdana" pitchFamily="34" charset="0"/>
            </a:endParaRPr>
          </a:p>
          <a:p>
            <a:pPr eaLnBrk="0" hangingPunct="0">
              <a:lnSpc>
                <a:spcPct val="90000"/>
              </a:lnSpc>
              <a:spcBef>
                <a:spcPct val="20000"/>
              </a:spcBef>
              <a:buFont typeface="Arial" pitchFamily="34" charset="0"/>
              <a:buChar char="•"/>
              <a:defRPr/>
            </a:pPr>
            <a:r>
              <a:rPr lang="en-US" sz="2400" kern="0" dirty="0">
                <a:latin typeface="Verdana" pitchFamily="34" charset="0"/>
              </a:rPr>
              <a:t> Ergonomic considerations</a:t>
            </a:r>
          </a:p>
          <a:p>
            <a:pPr algn="ctr" eaLnBrk="0" hangingPunct="0">
              <a:lnSpc>
                <a:spcPct val="90000"/>
              </a:lnSpc>
              <a:spcBef>
                <a:spcPct val="20000"/>
              </a:spcBef>
              <a:defRPr/>
            </a:pPr>
            <a:endParaRPr lang="en-US" sz="2400" kern="0" dirty="0">
              <a:latin typeface="+mn-lt"/>
            </a:endParaRPr>
          </a:p>
          <a:p>
            <a:pPr lvl="1" algn="ctr" eaLnBrk="0" hangingPunct="0">
              <a:lnSpc>
                <a:spcPct val="90000"/>
              </a:lnSpc>
              <a:spcBef>
                <a:spcPct val="20000"/>
              </a:spcBef>
              <a:defRPr/>
            </a:pPr>
            <a:endParaRPr lang="en-US" sz="2000" kern="0" dirty="0">
              <a:latin typeface="+mn-lt"/>
            </a:endParaRPr>
          </a:p>
          <a:p>
            <a:pPr algn="ctr" eaLnBrk="0" hangingPunct="0">
              <a:lnSpc>
                <a:spcPct val="90000"/>
              </a:lnSpc>
              <a:spcBef>
                <a:spcPct val="20000"/>
              </a:spcBef>
              <a:defRPr/>
            </a:pPr>
            <a:endParaRPr lang="en-US" sz="2000" kern="0" dirty="0">
              <a:latin typeface="+mn-lt"/>
            </a:endParaRPr>
          </a:p>
          <a:p>
            <a:pPr algn="ctr" eaLnBrk="0" hangingPunct="0">
              <a:lnSpc>
                <a:spcPct val="90000"/>
              </a:lnSpc>
              <a:spcBef>
                <a:spcPct val="20000"/>
              </a:spcBef>
              <a:defRPr/>
            </a:pPr>
            <a:endParaRPr lang="en-US" sz="2000" kern="0" dirty="0">
              <a:latin typeface="+mn-lt"/>
            </a:endParaRPr>
          </a:p>
        </p:txBody>
      </p:sp>
      <p:pic>
        <p:nvPicPr>
          <p:cNvPr id="308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792288"/>
            <a:ext cx="2627313"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457200" y="457200"/>
            <a:ext cx="5257800" cy="381000"/>
          </a:xfrm>
        </p:spPr>
        <p:txBody>
          <a:bodyPr/>
          <a:lstStyle/>
          <a:p>
            <a:pPr eaLnBrk="1" hangingPunct="1"/>
            <a:r>
              <a:rPr lang="en-US" altLang="en-US" sz="1600">
                <a:solidFill>
                  <a:schemeClr val="bg1"/>
                </a:solidFill>
                <a:latin typeface="Verdana" panose="020B0604030504040204" pitchFamily="34" charset="0"/>
              </a:rPr>
              <a:t>Precautions - Flammable &amp; Combustible Liquids</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15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20</a:t>
            </a:r>
          </a:p>
        </p:txBody>
      </p:sp>
      <p:sp>
        <p:nvSpPr>
          <p:cNvPr id="8" name="Content Placeholder 2"/>
          <p:cNvSpPr txBox="1">
            <a:spLocks/>
          </p:cNvSpPr>
          <p:nvPr/>
        </p:nvSpPr>
        <p:spPr bwMode="auto">
          <a:xfrm>
            <a:off x="457200" y="1447800"/>
            <a:ext cx="77724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Control all ignition sources in areas where </a:t>
            </a:r>
            <a:br>
              <a:rPr lang="en-US" sz="2400" kern="0" dirty="0">
                <a:latin typeface="Verdana" pitchFamily="34" charset="0"/>
              </a:rPr>
            </a:br>
            <a:r>
              <a:rPr lang="en-US" sz="2400" kern="0" dirty="0">
                <a:latin typeface="Verdana" pitchFamily="34" charset="0"/>
              </a:rPr>
              <a:t>  flammable and combustible liquids are </a:t>
            </a:r>
            <a:br>
              <a:rPr lang="en-US" sz="2400" kern="0" dirty="0">
                <a:latin typeface="Verdana" pitchFamily="34" charset="0"/>
              </a:rPr>
            </a:br>
            <a:r>
              <a:rPr lang="en-US" sz="2400" kern="0" dirty="0">
                <a:latin typeface="Verdana" pitchFamily="34" charset="0"/>
              </a:rPr>
              <a:t>  used/stored</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Smoking, open flames, spark producing </a:t>
            </a:r>
            <a:br>
              <a:rPr lang="en-US" sz="2400" kern="0" dirty="0">
                <a:latin typeface="Verdana" pitchFamily="34" charset="0"/>
              </a:rPr>
            </a:br>
            <a:r>
              <a:rPr lang="en-US" sz="2400" kern="0" dirty="0">
                <a:latin typeface="Verdana" pitchFamily="34" charset="0"/>
              </a:rPr>
              <a:t>  equipment should not be used in area</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Pressurized containers of flammable aerosols </a:t>
            </a:r>
            <a:br>
              <a:rPr lang="en-US" sz="2400" kern="0" dirty="0">
                <a:latin typeface="Verdana" pitchFamily="34" charset="0"/>
              </a:rPr>
            </a:br>
            <a:r>
              <a:rPr lang="en-US" sz="2400" kern="0" dirty="0">
                <a:latin typeface="Verdana" pitchFamily="34" charset="0"/>
              </a:rPr>
              <a:t>  may explode when exposed to fire</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Pressurized containers of flammable aerosols </a:t>
            </a:r>
            <a:br>
              <a:rPr lang="en-US" sz="2400" kern="0" dirty="0">
                <a:latin typeface="Verdana" pitchFamily="34" charset="0"/>
              </a:rPr>
            </a:br>
            <a:r>
              <a:rPr lang="en-US" sz="2400" kern="0" dirty="0">
                <a:latin typeface="Verdana" pitchFamily="34" charset="0"/>
              </a:rPr>
              <a:t>  should be stored in flammable liquids cabinets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Clay</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21</a:t>
            </a:r>
          </a:p>
        </p:txBody>
      </p:sp>
      <p:sp>
        <p:nvSpPr>
          <p:cNvPr id="9" name="Rectangle 3"/>
          <p:cNvSpPr txBox="1">
            <a:spLocks noChangeArrowheads="1"/>
          </p:cNvSpPr>
          <p:nvPr/>
        </p:nvSpPr>
        <p:spPr bwMode="auto">
          <a:xfrm>
            <a:off x="457200" y="1371600"/>
            <a:ext cx="8077200" cy="4267200"/>
          </a:xfrm>
          <a:prstGeom prst="rect">
            <a:avLst/>
          </a:prstGeom>
          <a:noFill/>
          <a:ln w="9525">
            <a:noFill/>
            <a:miter lim="800000"/>
            <a:headEnd/>
            <a:tailEnd/>
          </a:ln>
        </p:spPr>
        <p:txBody>
          <a:bodyPr/>
          <a:lstStyle/>
          <a:p>
            <a:pPr marL="0" lvl="1" eaLnBrk="0" hangingPunct="0">
              <a:spcBef>
                <a:spcPct val="20000"/>
              </a:spcBef>
              <a:buFont typeface="Arial" pitchFamily="34" charset="0"/>
              <a:buChar char="•"/>
              <a:defRPr/>
            </a:pPr>
            <a:r>
              <a:rPr lang="en-US" sz="2400" kern="0" dirty="0">
                <a:latin typeface="Verdana" pitchFamily="34" charset="0"/>
              </a:rPr>
              <a:t> Clays: Minerals composed of hydrated aluminum </a:t>
            </a:r>
            <a:br>
              <a:rPr lang="en-US" sz="2400" kern="0" dirty="0">
                <a:latin typeface="Verdana" pitchFamily="34" charset="0"/>
              </a:rPr>
            </a:br>
            <a:r>
              <a:rPr lang="en-US" sz="2400" kern="0" dirty="0">
                <a:latin typeface="Verdana" pitchFamily="34" charset="0"/>
              </a:rPr>
              <a:t>  silicates, often containing large amounts of  </a:t>
            </a:r>
            <a:br>
              <a:rPr lang="en-US" sz="2400" kern="0" dirty="0">
                <a:latin typeface="Verdana" pitchFamily="34" charset="0"/>
              </a:rPr>
            </a:br>
            <a:r>
              <a:rPr lang="en-US" sz="2400" kern="0" dirty="0">
                <a:latin typeface="Verdana" pitchFamily="34" charset="0"/>
              </a:rPr>
              <a:t>  crystalline silica</a:t>
            </a:r>
          </a:p>
          <a:p>
            <a:pPr marL="0" lvl="1" eaLnBrk="0" hangingPunct="0">
              <a:spcBef>
                <a:spcPct val="20000"/>
              </a:spcBef>
              <a:defRPr/>
            </a:pPr>
            <a:endParaRPr lang="en-US" kern="0" dirty="0">
              <a:latin typeface="Verdana" pitchFamily="34" charset="0"/>
            </a:endParaRPr>
          </a:p>
          <a:p>
            <a:pPr marL="0" lvl="1" eaLnBrk="0" hangingPunct="0">
              <a:spcBef>
                <a:spcPct val="20000"/>
              </a:spcBef>
              <a:buFont typeface="Arial" pitchFamily="34" charset="0"/>
              <a:buChar char="•"/>
              <a:defRPr/>
            </a:pPr>
            <a:r>
              <a:rPr lang="en-US" sz="2400" kern="0" dirty="0">
                <a:latin typeface="Verdana" pitchFamily="34" charset="0"/>
              </a:rPr>
              <a:t> Other impurities may include organic matter or </a:t>
            </a:r>
            <a:br>
              <a:rPr lang="en-US" sz="2400" kern="0" dirty="0">
                <a:latin typeface="Verdana" pitchFamily="34" charset="0"/>
              </a:rPr>
            </a:br>
            <a:r>
              <a:rPr lang="en-US" sz="2400" kern="0" dirty="0">
                <a:latin typeface="Verdana" pitchFamily="34" charset="0"/>
              </a:rPr>
              <a:t>  sulfur compounds</a:t>
            </a:r>
          </a:p>
          <a:p>
            <a:pPr marL="0" lvl="1" eaLnBrk="0" hangingPunct="0">
              <a:spcBef>
                <a:spcPct val="20000"/>
              </a:spcBef>
              <a:defRPr/>
            </a:pPr>
            <a:endParaRPr lang="en-US" kern="0" dirty="0">
              <a:latin typeface="Verdana" pitchFamily="34" charset="0"/>
            </a:endParaRPr>
          </a:p>
          <a:p>
            <a:pPr marL="0" lvl="1" eaLnBrk="0" hangingPunct="0">
              <a:spcBef>
                <a:spcPct val="20000"/>
              </a:spcBef>
              <a:buFont typeface="Arial" pitchFamily="34" charset="0"/>
              <a:buChar char="•"/>
              <a:defRPr/>
            </a:pPr>
            <a:r>
              <a:rPr lang="en-US" sz="2400" kern="0" dirty="0">
                <a:latin typeface="Verdana" pitchFamily="34" charset="0"/>
              </a:rPr>
              <a:t> Sometimes ground firebrick, sand, talc, </a:t>
            </a:r>
            <a:br>
              <a:rPr lang="en-US" sz="2400" kern="0" dirty="0">
                <a:latin typeface="Verdana" pitchFamily="34" charset="0"/>
              </a:rPr>
            </a:br>
            <a:r>
              <a:rPr lang="en-US" sz="2400" kern="0" dirty="0">
                <a:latin typeface="Verdana" pitchFamily="34" charset="0"/>
              </a:rPr>
              <a:t>  vermiculite, perlite and small amounts of </a:t>
            </a:r>
            <a:br>
              <a:rPr lang="en-US" sz="2400" kern="0" dirty="0">
                <a:latin typeface="Verdana" pitchFamily="34" charset="0"/>
              </a:rPr>
            </a:br>
            <a:r>
              <a:rPr lang="en-US" sz="2400" kern="0" dirty="0">
                <a:latin typeface="Verdana" pitchFamily="34" charset="0"/>
              </a:rPr>
              <a:t>  minerals such as barium carbonate and metal </a:t>
            </a:r>
            <a:br>
              <a:rPr lang="en-US" sz="2400" kern="0" dirty="0">
                <a:latin typeface="Verdana" pitchFamily="34" charset="0"/>
              </a:rPr>
            </a:br>
            <a:r>
              <a:rPr lang="en-US" sz="2400" kern="0" dirty="0">
                <a:latin typeface="Verdana" pitchFamily="34" charset="0"/>
              </a:rPr>
              <a:t>  oxides are added to modify clay properties</a:t>
            </a:r>
          </a:p>
          <a:p>
            <a:pPr marL="742950" lvl="1" indent="-285750" eaLnBrk="0" hangingPunct="0">
              <a:spcBef>
                <a:spcPct val="20000"/>
              </a:spcBef>
              <a:defRPr/>
            </a:pPr>
            <a:endParaRPr lang="en-US" sz="2800" kern="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Clay</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35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22</a:t>
            </a:r>
          </a:p>
        </p:txBody>
      </p:sp>
      <p:sp>
        <p:nvSpPr>
          <p:cNvPr id="8" name="Content Placeholder 2"/>
          <p:cNvSpPr txBox="1">
            <a:spLocks/>
          </p:cNvSpPr>
          <p:nvPr/>
        </p:nvSpPr>
        <p:spPr bwMode="auto">
          <a:xfrm>
            <a:off x="381000" y="1295400"/>
            <a:ext cx="5638800" cy="4648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Contains kaolinite sold as “kaolin”</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Made by mixing dry clay with </a:t>
            </a:r>
            <a:br>
              <a:rPr lang="en-US" sz="2400" kern="0" dirty="0">
                <a:latin typeface="Verdana" pitchFamily="34" charset="0"/>
              </a:rPr>
            </a:br>
            <a:r>
              <a:rPr lang="en-US" sz="2400" kern="0" dirty="0">
                <a:latin typeface="Verdana" pitchFamily="34" charset="0"/>
              </a:rPr>
              <a:t>  water in clay mixer</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Clay slip is made by adding talcs </a:t>
            </a:r>
            <a:br>
              <a:rPr lang="en-US" sz="2400" kern="0" dirty="0">
                <a:latin typeface="Verdana" pitchFamily="34" charset="0"/>
              </a:rPr>
            </a:br>
            <a:r>
              <a:rPr lang="en-US" sz="2400" kern="0" dirty="0">
                <a:latin typeface="Verdana" pitchFamily="34" charset="0"/>
              </a:rPr>
              <a:t>  which can be contaminated with </a:t>
            </a:r>
            <a:br>
              <a:rPr lang="en-US" sz="2400" kern="0" dirty="0">
                <a:latin typeface="Verdana" pitchFamily="34" charset="0"/>
              </a:rPr>
            </a:br>
            <a:r>
              <a:rPr lang="en-US" sz="2400" kern="0" dirty="0">
                <a:latin typeface="Verdana" pitchFamily="34" charset="0"/>
              </a:rPr>
              <a:t>  fibrous asbestos or asbestos-like </a:t>
            </a:r>
            <a:br>
              <a:rPr lang="en-US" sz="2400" kern="0" dirty="0">
                <a:latin typeface="Verdana" pitchFamily="34" charset="0"/>
              </a:rPr>
            </a:br>
            <a:r>
              <a:rPr lang="en-US" sz="2400" kern="0" dirty="0">
                <a:latin typeface="Verdana" pitchFamily="34" charset="0"/>
              </a:rPr>
              <a:t>  materials</a:t>
            </a:r>
          </a:p>
          <a:p>
            <a:pPr eaLnBrk="0" hangingPunct="0">
              <a:spcBef>
                <a:spcPct val="20000"/>
              </a:spcBef>
              <a:defRPr/>
            </a:pPr>
            <a:endParaRPr lang="en-US" sz="800" kern="0" dirty="0">
              <a:latin typeface="Verdana" pitchFamily="34" charset="0"/>
            </a:endParaRPr>
          </a:p>
          <a:p>
            <a:pPr marL="0" lvl="1" eaLnBrk="0" hangingPunct="0">
              <a:spcBef>
                <a:spcPct val="20000"/>
              </a:spcBef>
              <a:buSzPct val="70000"/>
              <a:buFontTx/>
              <a:buChar char="•"/>
              <a:defRPr/>
            </a:pPr>
            <a:r>
              <a:rPr lang="en-US" sz="2400" kern="0" dirty="0">
                <a:latin typeface="Verdana" pitchFamily="34" charset="0"/>
              </a:rPr>
              <a:t> Clays can be worked by hand or </a:t>
            </a:r>
            <a:br>
              <a:rPr lang="en-US" sz="2400" kern="0" dirty="0">
                <a:latin typeface="Verdana" pitchFamily="34" charset="0"/>
              </a:rPr>
            </a:br>
            <a:r>
              <a:rPr lang="en-US" sz="2400" kern="0" dirty="0">
                <a:latin typeface="Verdana" pitchFamily="34" charset="0"/>
              </a:rPr>
              <a:t>  on a potter’s wheel, or cast in a </a:t>
            </a:r>
            <a:br>
              <a:rPr lang="en-US" sz="2400" kern="0" dirty="0">
                <a:latin typeface="Verdana" pitchFamily="34" charset="0"/>
              </a:rPr>
            </a:br>
            <a:r>
              <a:rPr lang="en-US" sz="2400" kern="0" dirty="0">
                <a:latin typeface="Verdana" pitchFamily="34" charset="0"/>
              </a:rPr>
              <a:t>  clay slurry into molds</a:t>
            </a:r>
          </a:p>
          <a:p>
            <a:pPr eaLnBrk="0" hangingPunct="0">
              <a:spcBef>
                <a:spcPct val="20000"/>
              </a:spcBef>
              <a:defRPr/>
            </a:pPr>
            <a:endParaRPr lang="en-US" sz="2400" kern="0" dirty="0">
              <a:latin typeface="+mn-lt"/>
            </a:endParaRPr>
          </a:p>
        </p:txBody>
      </p:sp>
      <p:pic>
        <p:nvPicPr>
          <p:cNvPr id="23560" name="Picture 4" descr="C:\Documents and Settings\spakosh\Local Settings\Temporary Internet Files\Content.IE5\8RCUBTM9\MP90034154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00200"/>
            <a:ext cx="27717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Hazards - Clay</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45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23</a:t>
            </a:r>
          </a:p>
        </p:txBody>
      </p:sp>
      <p:sp>
        <p:nvSpPr>
          <p:cNvPr id="9" name="Rectangle 3"/>
          <p:cNvSpPr txBox="1">
            <a:spLocks noChangeArrowheads="1"/>
          </p:cNvSpPr>
          <p:nvPr/>
        </p:nvSpPr>
        <p:spPr bwMode="auto">
          <a:xfrm>
            <a:off x="609600" y="1295400"/>
            <a:ext cx="7772400" cy="4495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Known causes of silicosis or “potter’s rot” from </a:t>
            </a:r>
            <a:br>
              <a:rPr lang="en-US" sz="2400" kern="0" dirty="0">
                <a:latin typeface="Verdana" pitchFamily="34" charset="0"/>
              </a:rPr>
            </a:br>
            <a:r>
              <a:rPr lang="en-US" sz="2400" kern="0" dirty="0">
                <a:latin typeface="Verdana" pitchFamily="34" charset="0"/>
              </a:rPr>
              <a:t>  chronic inhalation of large amounts of free </a:t>
            </a:r>
            <a:br>
              <a:rPr lang="en-US" sz="2400" kern="0" dirty="0">
                <a:latin typeface="Verdana" pitchFamily="34" charset="0"/>
              </a:rPr>
            </a:br>
            <a:r>
              <a:rPr lang="en-US" sz="2400" kern="0" dirty="0">
                <a:latin typeface="Verdana" pitchFamily="34" charset="0"/>
              </a:rPr>
              <a:t>  silica during clay mixing</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Symptoms of silicosis include: shortness of </a:t>
            </a:r>
            <a:br>
              <a:rPr lang="en-US" sz="2400" kern="0" dirty="0">
                <a:latin typeface="Verdana" pitchFamily="34" charset="0"/>
              </a:rPr>
            </a:br>
            <a:r>
              <a:rPr lang="en-US" sz="2400" kern="0" dirty="0">
                <a:latin typeface="Verdana" pitchFamily="34" charset="0"/>
              </a:rPr>
              <a:t>  breath, dry cough, emphysema, and high </a:t>
            </a:r>
            <a:br>
              <a:rPr lang="en-US" sz="2400" kern="0" dirty="0">
                <a:latin typeface="Verdana" pitchFamily="34" charset="0"/>
              </a:rPr>
            </a:br>
            <a:r>
              <a:rPr lang="en-US" sz="2400" kern="0" dirty="0">
                <a:latin typeface="Verdana" pitchFamily="34" charset="0"/>
              </a:rPr>
              <a:t>  susceptibility to lung infections such as </a:t>
            </a:r>
            <a:br>
              <a:rPr lang="en-US" sz="2400" kern="0" dirty="0">
                <a:latin typeface="Verdana" pitchFamily="34" charset="0"/>
              </a:rPr>
            </a:br>
            <a:r>
              <a:rPr lang="en-US" sz="2400" kern="0" dirty="0">
                <a:latin typeface="Verdana" pitchFamily="34" charset="0"/>
              </a:rPr>
              <a:t>  tuberculosis</a:t>
            </a:r>
          </a:p>
          <a:p>
            <a:pPr eaLnBrk="0" hangingPunct="0">
              <a:spcBef>
                <a:spcPct val="20000"/>
              </a:spcBef>
              <a:buFont typeface="Arial" pitchFamily="34" charset="0"/>
              <a:buChar char="•"/>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Silicosis may take years to develop</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Silica dust not hazardous by skin contact or </a:t>
            </a:r>
            <a:br>
              <a:rPr lang="en-US" sz="2400" kern="0" dirty="0">
                <a:latin typeface="Verdana" pitchFamily="34" charset="0"/>
              </a:rPr>
            </a:br>
            <a:r>
              <a:rPr lang="en-US" sz="2400" kern="0" dirty="0">
                <a:latin typeface="Verdana" pitchFamily="34" charset="0"/>
              </a:rPr>
              <a:t>  ingestion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Hazards - Clay</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24</a:t>
            </a:r>
          </a:p>
        </p:txBody>
      </p:sp>
      <p:sp>
        <p:nvSpPr>
          <p:cNvPr id="8" name="Rectangle 3"/>
          <p:cNvSpPr txBox="1">
            <a:spLocks noChangeArrowheads="1"/>
          </p:cNvSpPr>
          <p:nvPr/>
        </p:nvSpPr>
        <p:spPr bwMode="auto">
          <a:xfrm>
            <a:off x="609600" y="1371600"/>
            <a:ext cx="7772400" cy="4343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Chronic inhalation of kaolin moderately </a:t>
            </a:r>
            <a:br>
              <a:rPr lang="en-US" sz="2400" kern="0" dirty="0">
                <a:latin typeface="Verdana" pitchFamily="34" charset="0"/>
              </a:rPr>
            </a:br>
            <a:r>
              <a:rPr lang="en-US" sz="2400" kern="0" dirty="0">
                <a:latin typeface="Verdana" pitchFamily="34" charset="0"/>
              </a:rPr>
              <a:t>  hazardous and can result in kaolinosis – </a:t>
            </a:r>
            <a:br>
              <a:rPr lang="en-US" sz="2400" kern="0" dirty="0">
                <a:latin typeface="Verdana" pitchFamily="34" charset="0"/>
              </a:rPr>
            </a:br>
            <a:r>
              <a:rPr lang="en-US" sz="2400" kern="0" dirty="0">
                <a:latin typeface="Verdana" pitchFamily="34" charset="0"/>
              </a:rPr>
              <a:t>  disease in which lungs become mechanically </a:t>
            </a:r>
            <a:br>
              <a:rPr lang="en-US" sz="2400" kern="0" dirty="0">
                <a:latin typeface="Verdana" pitchFamily="34" charset="0"/>
              </a:rPr>
            </a:br>
            <a:r>
              <a:rPr lang="en-US" sz="2400" kern="0" dirty="0">
                <a:latin typeface="Verdana" pitchFamily="34" charset="0"/>
              </a:rPr>
              <a:t>  clogged</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Asbestos extremely toxic by inhalation and </a:t>
            </a:r>
            <a:br>
              <a:rPr lang="en-US" sz="2400" kern="0" dirty="0">
                <a:latin typeface="Verdana" pitchFamily="34" charset="0"/>
              </a:rPr>
            </a:br>
            <a:r>
              <a:rPr lang="en-US" sz="2400" kern="0" dirty="0">
                <a:latin typeface="Verdana" pitchFamily="34" charset="0"/>
              </a:rPr>
              <a:t>  possibly ingestion; inhalation may cause </a:t>
            </a:r>
            <a:br>
              <a:rPr lang="en-US" sz="2400" kern="0" dirty="0">
                <a:latin typeface="Verdana" pitchFamily="34" charset="0"/>
              </a:rPr>
            </a:br>
            <a:r>
              <a:rPr lang="en-US" sz="2400" kern="0" dirty="0">
                <a:latin typeface="Verdana" pitchFamily="34" charset="0"/>
              </a:rPr>
              <a:t>  asbestosis, lung, stomach and intestinal cancer </a:t>
            </a:r>
            <a:br>
              <a:rPr lang="en-US" sz="2400" kern="0" dirty="0">
                <a:latin typeface="Verdana" pitchFamily="34" charset="0"/>
              </a:rPr>
            </a:br>
            <a:r>
              <a:rPr lang="en-US" sz="2400" kern="0" dirty="0">
                <a:latin typeface="Verdana" pitchFamily="34" charset="0"/>
              </a:rPr>
              <a:t>  as well as mesothelioma</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Sand, perlite, ground firebrick, vermiculite </a:t>
            </a:r>
            <a:br>
              <a:rPr lang="en-US" sz="2400" kern="0" dirty="0">
                <a:latin typeface="Verdana" pitchFamily="34" charset="0"/>
              </a:rPr>
            </a:br>
            <a:r>
              <a:rPr lang="en-US" sz="2400" kern="0" dirty="0">
                <a:latin typeface="Verdana" pitchFamily="34" charset="0"/>
              </a:rPr>
              <a:t>  contains free silica – highly toxic by inhalation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Hazards - Clay</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25</a:t>
            </a:r>
          </a:p>
        </p:txBody>
      </p:sp>
      <p:sp>
        <p:nvSpPr>
          <p:cNvPr id="8" name="Rectangle 3"/>
          <p:cNvSpPr txBox="1">
            <a:spLocks noChangeArrowheads="1"/>
          </p:cNvSpPr>
          <p:nvPr/>
        </p:nvSpPr>
        <p:spPr bwMode="auto">
          <a:xfrm>
            <a:off x="381000" y="1219200"/>
            <a:ext cx="6019800" cy="4419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Bags of clay and glaze materials are </a:t>
            </a:r>
            <a:br>
              <a:rPr lang="en-US" sz="2400" kern="0" dirty="0">
                <a:latin typeface="Verdana" pitchFamily="34" charset="0"/>
              </a:rPr>
            </a:br>
            <a:r>
              <a:rPr lang="en-US" sz="2400" kern="0" dirty="0">
                <a:latin typeface="Verdana" pitchFamily="34" charset="0"/>
              </a:rPr>
              <a:t>  heavy, incorrect lifting can cause </a:t>
            </a:r>
            <a:br>
              <a:rPr lang="en-US" sz="2400" kern="0" dirty="0">
                <a:latin typeface="Verdana" pitchFamily="34" charset="0"/>
              </a:rPr>
            </a:br>
            <a:r>
              <a:rPr lang="en-US" sz="2400" kern="0" dirty="0">
                <a:latin typeface="Verdana" pitchFamily="34" charset="0"/>
              </a:rPr>
              <a:t>  back problems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Exposure to molds in wet clay being </a:t>
            </a:r>
            <a:br>
              <a:rPr lang="en-US" sz="2400" kern="0" dirty="0">
                <a:latin typeface="Verdana" pitchFamily="34" charset="0"/>
              </a:rPr>
            </a:br>
            <a:r>
              <a:rPr lang="en-US" sz="2400" kern="0" dirty="0">
                <a:latin typeface="Verdana" pitchFamily="34" charset="0"/>
              </a:rPr>
              <a:t>  soured/aged in a damp place can </a:t>
            </a:r>
            <a:br>
              <a:rPr lang="en-US" sz="2400" kern="0" dirty="0">
                <a:latin typeface="Verdana" pitchFamily="34" charset="0"/>
              </a:rPr>
            </a:br>
            <a:r>
              <a:rPr lang="en-US" sz="2400" kern="0" dirty="0">
                <a:latin typeface="Verdana" pitchFamily="34" charset="0"/>
              </a:rPr>
              <a:t>  cause respiratory problems such as </a:t>
            </a:r>
            <a:br>
              <a:rPr lang="en-US" sz="2400" kern="0" dirty="0">
                <a:latin typeface="Verdana" pitchFamily="34" charset="0"/>
              </a:rPr>
            </a:br>
            <a:r>
              <a:rPr lang="en-US" sz="2400" kern="0" dirty="0">
                <a:latin typeface="Verdana" pitchFamily="34" charset="0"/>
              </a:rPr>
              <a:t>  asthma</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“Throwing” of a potter’s wheel for </a:t>
            </a:r>
            <a:br>
              <a:rPr lang="en-US" sz="2400" kern="0" dirty="0">
                <a:latin typeface="Verdana" pitchFamily="34" charset="0"/>
              </a:rPr>
            </a:br>
            <a:r>
              <a:rPr lang="en-US" sz="2400" kern="0" dirty="0">
                <a:latin typeface="Verdana" pitchFamily="34" charset="0"/>
              </a:rPr>
              <a:t>  long time periods can result in </a:t>
            </a:r>
            <a:br>
              <a:rPr lang="en-US" sz="2400" kern="0" dirty="0">
                <a:latin typeface="Verdana" pitchFamily="34" charset="0"/>
              </a:rPr>
            </a:br>
            <a:r>
              <a:rPr lang="en-US" sz="2400" kern="0" dirty="0">
                <a:latin typeface="Verdana" pitchFamily="34" charset="0"/>
              </a:rPr>
              <a:t>  carpel tunnel syndrome or back </a:t>
            </a:r>
            <a:br>
              <a:rPr lang="en-US" sz="2400" kern="0" dirty="0">
                <a:latin typeface="Verdana" pitchFamily="34" charset="0"/>
              </a:rPr>
            </a:br>
            <a:r>
              <a:rPr lang="en-US" sz="2400" kern="0" dirty="0">
                <a:latin typeface="Verdana" pitchFamily="34" charset="0"/>
              </a:rPr>
              <a:t>  problems from bending over wheel</a:t>
            </a:r>
          </a:p>
        </p:txBody>
      </p:sp>
      <p:pic>
        <p:nvPicPr>
          <p:cNvPr id="26632" name="Picture 4" descr="C:\Documents and Settings\spakosh\Local Settings\Temporary Internet Files\Content.IE5\FUQHEWK2\MP90040658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981200"/>
            <a:ext cx="2286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Hazards - Clay</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26</a:t>
            </a:r>
          </a:p>
        </p:txBody>
      </p:sp>
      <p:sp>
        <p:nvSpPr>
          <p:cNvPr id="8" name="Content Placeholder 2"/>
          <p:cNvSpPr txBox="1">
            <a:spLocks/>
          </p:cNvSpPr>
          <p:nvPr/>
        </p:nvSpPr>
        <p:spPr bwMode="auto">
          <a:xfrm>
            <a:off x="457200" y="1295400"/>
            <a:ext cx="7772400" cy="4572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Hand contact with wet clay can result in </a:t>
            </a:r>
            <a:br>
              <a:rPr lang="en-US" sz="2400" kern="0" dirty="0">
                <a:latin typeface="Verdana" pitchFamily="34" charset="0"/>
              </a:rPr>
            </a:br>
            <a:r>
              <a:rPr lang="en-US" sz="2400" kern="0" dirty="0">
                <a:latin typeface="Verdana" pitchFamily="34" charset="0"/>
              </a:rPr>
              <a:t>  abrasion and dryness of fingertips and hands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Moving parts of </a:t>
            </a:r>
            <a:r>
              <a:rPr lang="en-US" sz="2400" kern="0" dirty="0" err="1">
                <a:latin typeface="Verdana" pitchFamily="34" charset="0"/>
              </a:rPr>
              <a:t>kickwheels</a:t>
            </a:r>
            <a:r>
              <a:rPr lang="en-US" sz="2400" kern="0" dirty="0">
                <a:latin typeface="Verdana" pitchFamily="34" charset="0"/>
              </a:rPr>
              <a:t> can cause cuts  and </a:t>
            </a:r>
            <a:br>
              <a:rPr lang="en-US" sz="2400" kern="0" dirty="0">
                <a:latin typeface="Verdana" pitchFamily="34" charset="0"/>
              </a:rPr>
            </a:br>
            <a:r>
              <a:rPr lang="en-US" sz="2400" kern="0" dirty="0">
                <a:latin typeface="Verdana" pitchFamily="34" charset="0"/>
              </a:rPr>
              <a:t>  abrasions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Clay scraps on floor, bench, other surfaces  can </a:t>
            </a:r>
            <a:br>
              <a:rPr lang="en-US" sz="2400" kern="0" dirty="0">
                <a:latin typeface="Verdana" pitchFamily="34" charset="0"/>
              </a:rPr>
            </a:br>
            <a:r>
              <a:rPr lang="en-US" sz="2400" kern="0" dirty="0">
                <a:latin typeface="Verdana" pitchFamily="34" charset="0"/>
              </a:rPr>
              <a:t>  dry and pulverize producing an inhalation </a:t>
            </a:r>
            <a:br>
              <a:rPr lang="en-US" sz="2400" kern="0" dirty="0">
                <a:latin typeface="Verdana" pitchFamily="34" charset="0"/>
              </a:rPr>
            </a:br>
            <a:r>
              <a:rPr lang="en-US" sz="2400" kern="0" dirty="0">
                <a:latin typeface="Verdana" pitchFamily="34" charset="0"/>
              </a:rPr>
              <a:t>  hazard of free silica</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Reconditioning clay by pulverization and </a:t>
            </a:r>
            <a:br>
              <a:rPr lang="en-US" sz="2400" kern="0" dirty="0">
                <a:latin typeface="Verdana" pitchFamily="34" charset="0"/>
              </a:rPr>
            </a:br>
            <a:r>
              <a:rPr lang="en-US" sz="2400" kern="0" dirty="0">
                <a:latin typeface="Verdana" pitchFamily="34" charset="0"/>
              </a:rPr>
              <a:t>  sanding finished </a:t>
            </a:r>
            <a:r>
              <a:rPr lang="en-US" sz="2400" kern="0" dirty="0" err="1">
                <a:latin typeface="Verdana" pitchFamily="34" charset="0"/>
              </a:rPr>
              <a:t>greenware</a:t>
            </a:r>
            <a:r>
              <a:rPr lang="en-US" sz="2400" kern="0" dirty="0">
                <a:latin typeface="Verdana" pitchFamily="34" charset="0"/>
              </a:rPr>
              <a:t> can create very </a:t>
            </a:r>
            <a:br>
              <a:rPr lang="en-US" sz="2400" kern="0" dirty="0">
                <a:latin typeface="Verdana" pitchFamily="34" charset="0"/>
              </a:rPr>
            </a:br>
            <a:r>
              <a:rPr lang="en-US" sz="2400" kern="0" dirty="0">
                <a:latin typeface="Verdana" pitchFamily="34" charset="0"/>
              </a:rPr>
              <a:t>  high concentrations of hazardous silica dust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Precautions - Clay</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27</a:t>
            </a:r>
          </a:p>
        </p:txBody>
      </p:sp>
      <p:sp>
        <p:nvSpPr>
          <p:cNvPr id="8" name="Content Placeholder 2"/>
          <p:cNvSpPr txBox="1">
            <a:spLocks/>
          </p:cNvSpPr>
          <p:nvPr/>
        </p:nvSpPr>
        <p:spPr bwMode="auto">
          <a:xfrm>
            <a:off x="469900" y="1371600"/>
            <a:ext cx="77724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Use pre-mixed clay to avoid exposure to large </a:t>
            </a:r>
            <a:br>
              <a:rPr lang="en-US" sz="2400" kern="0" dirty="0">
                <a:latin typeface="Verdana" pitchFamily="34" charset="0"/>
              </a:rPr>
            </a:br>
            <a:r>
              <a:rPr lang="en-US" sz="2400" kern="0" dirty="0">
                <a:latin typeface="Verdana" pitchFamily="34" charset="0"/>
              </a:rPr>
              <a:t>  quantities of clay dust</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Clay storage/mixing should take place in a </a:t>
            </a:r>
            <a:br>
              <a:rPr lang="en-US" sz="2400" kern="0" dirty="0">
                <a:latin typeface="Verdana" pitchFamily="34" charset="0"/>
              </a:rPr>
            </a:br>
            <a:r>
              <a:rPr lang="en-US" sz="2400" kern="0" dirty="0">
                <a:latin typeface="Verdana" pitchFamily="34" charset="0"/>
              </a:rPr>
              <a:t>  separate room</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Bags of clay and other pottery materials should </a:t>
            </a:r>
            <a:br>
              <a:rPr lang="en-US" sz="2400" kern="0" dirty="0">
                <a:latin typeface="Verdana" pitchFamily="34" charset="0"/>
              </a:rPr>
            </a:br>
            <a:r>
              <a:rPr lang="en-US" sz="2400" kern="0" dirty="0">
                <a:latin typeface="Verdana" pitchFamily="34" charset="0"/>
              </a:rPr>
              <a:t>  be stored off the floor on palettes or grids for </a:t>
            </a:r>
            <a:br>
              <a:rPr lang="en-US" sz="2400" kern="0" dirty="0">
                <a:latin typeface="Verdana" pitchFamily="34" charset="0"/>
              </a:rPr>
            </a:br>
            <a:r>
              <a:rPr lang="en-US" sz="2400" kern="0" dirty="0">
                <a:latin typeface="Verdana" pitchFamily="34" charset="0"/>
              </a:rPr>
              <a:t>  easier clean-up</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Clay mixers should be equipped with local </a:t>
            </a:r>
            <a:br>
              <a:rPr lang="en-US" sz="2400" kern="0" dirty="0">
                <a:latin typeface="Verdana" pitchFamily="34" charset="0"/>
              </a:rPr>
            </a:br>
            <a:r>
              <a:rPr lang="en-US" sz="2400" kern="0" dirty="0">
                <a:latin typeface="Verdana" pitchFamily="34" charset="0"/>
              </a:rPr>
              <a:t>  exhaust ventilation to remove fine silica dust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Precautions - Clay</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28</a:t>
            </a:r>
          </a:p>
        </p:txBody>
      </p:sp>
      <p:sp>
        <p:nvSpPr>
          <p:cNvPr id="9" name="Content Placeholder 4"/>
          <p:cNvSpPr txBox="1">
            <a:spLocks/>
          </p:cNvSpPr>
          <p:nvPr/>
        </p:nvSpPr>
        <p:spPr bwMode="auto">
          <a:xfrm>
            <a:off x="457200" y="1371600"/>
            <a:ext cx="7924800" cy="4343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Proper guards should be installed on clay mixers </a:t>
            </a:r>
            <a:br>
              <a:rPr lang="en-US" sz="2400" kern="0" dirty="0">
                <a:latin typeface="Verdana" pitchFamily="34" charset="0"/>
              </a:rPr>
            </a:br>
            <a:r>
              <a:rPr lang="en-US" sz="2400" kern="0" dirty="0">
                <a:latin typeface="Verdana" pitchFamily="34" charset="0"/>
              </a:rPr>
              <a:t>  to prevent opening to add clay/water</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Wear separate work clothes of material and </a:t>
            </a:r>
            <a:br>
              <a:rPr lang="en-US" sz="2400" kern="0" dirty="0">
                <a:latin typeface="Verdana" pitchFamily="34" charset="0"/>
              </a:rPr>
            </a:br>
            <a:r>
              <a:rPr lang="en-US" sz="2400" kern="0" dirty="0">
                <a:latin typeface="Verdana" pitchFamily="34" charset="0"/>
              </a:rPr>
              <a:t>  design that won’t trap dust; wash separately </a:t>
            </a:r>
            <a:br>
              <a:rPr lang="en-US" sz="2400" kern="0" dirty="0">
                <a:latin typeface="Verdana" pitchFamily="34" charset="0"/>
              </a:rPr>
            </a:br>
            <a:r>
              <a:rPr lang="en-US" sz="2400" kern="0" dirty="0">
                <a:latin typeface="Verdana" pitchFamily="34" charset="0"/>
              </a:rPr>
              <a:t>  each week</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Avoid contact with broken skin (use skin </a:t>
            </a:r>
            <a:br>
              <a:rPr lang="en-US" sz="2400" kern="0" dirty="0">
                <a:latin typeface="Verdana" pitchFamily="34" charset="0"/>
              </a:rPr>
            </a:br>
            <a:r>
              <a:rPr lang="en-US" sz="2400" kern="0" dirty="0">
                <a:latin typeface="Verdana" pitchFamily="34" charset="0"/>
              </a:rPr>
              <a:t>  moisturizer)</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To prevent back problems always lift with knees </a:t>
            </a:r>
            <a:br>
              <a:rPr lang="en-US" sz="2400" kern="0" dirty="0">
                <a:latin typeface="Verdana" pitchFamily="34" charset="0"/>
              </a:rPr>
            </a:br>
            <a:r>
              <a:rPr lang="en-US" sz="2400" kern="0" dirty="0">
                <a:latin typeface="Verdana" pitchFamily="34" charset="0"/>
              </a:rPr>
              <a:t>  bent; avoid bending at waist</a:t>
            </a:r>
          </a:p>
          <a:p>
            <a:pPr eaLnBrk="0" hangingPunct="0">
              <a:spcBef>
                <a:spcPct val="20000"/>
              </a:spcBef>
              <a:buFont typeface="Arial" pitchFamily="34" charset="0"/>
              <a:buChar char="•"/>
              <a:defRPr/>
            </a:pPr>
            <a:endParaRPr lang="en-US" sz="2400" kern="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Precautions - Clay</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29</a:t>
            </a:r>
          </a:p>
        </p:txBody>
      </p:sp>
      <p:sp>
        <p:nvSpPr>
          <p:cNvPr id="8" name="Content Placeholder 2"/>
          <p:cNvSpPr txBox="1">
            <a:spLocks/>
          </p:cNvSpPr>
          <p:nvPr/>
        </p:nvSpPr>
        <p:spPr bwMode="auto">
          <a:xfrm>
            <a:off x="457200" y="1295400"/>
            <a:ext cx="4800600" cy="4267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Use a standup wheel or </a:t>
            </a:r>
            <a:br>
              <a:rPr lang="en-US" sz="2400" kern="0" dirty="0">
                <a:latin typeface="Verdana" pitchFamily="34" charset="0"/>
              </a:rPr>
            </a:br>
            <a:r>
              <a:rPr lang="en-US" sz="2400" kern="0" dirty="0">
                <a:latin typeface="Verdana" pitchFamily="34" charset="0"/>
              </a:rPr>
              <a:t>  elevate electric wheels to a </a:t>
            </a:r>
            <a:br>
              <a:rPr lang="en-US" sz="2400" kern="0" dirty="0">
                <a:latin typeface="Verdana" pitchFamily="34" charset="0"/>
              </a:rPr>
            </a:br>
            <a:r>
              <a:rPr lang="en-US" sz="2400" kern="0" dirty="0">
                <a:latin typeface="Verdana" pitchFamily="34" charset="0"/>
              </a:rPr>
              <a:t>  height that doesn’t require </a:t>
            </a:r>
            <a:br>
              <a:rPr lang="en-US" sz="2400" kern="0" dirty="0">
                <a:latin typeface="Verdana" pitchFamily="34" charset="0"/>
              </a:rPr>
            </a:br>
            <a:r>
              <a:rPr lang="en-US" sz="2400" kern="0" dirty="0">
                <a:latin typeface="Verdana" pitchFamily="34" charset="0"/>
              </a:rPr>
              <a:t>  bending over</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Keep wrists in non-flexed </a:t>
            </a:r>
            <a:br>
              <a:rPr lang="en-US" sz="2400" kern="0" dirty="0">
                <a:latin typeface="Verdana" pitchFamily="34" charset="0"/>
              </a:rPr>
            </a:br>
            <a:r>
              <a:rPr lang="en-US" sz="2400" kern="0" dirty="0">
                <a:latin typeface="Verdana" pitchFamily="34" charset="0"/>
              </a:rPr>
              <a:t>  position as much as possible</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Take frequent work breaks</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Be careful with moving </a:t>
            </a:r>
            <a:br>
              <a:rPr lang="en-US" sz="2400" kern="0" dirty="0">
                <a:latin typeface="Verdana" pitchFamily="34" charset="0"/>
              </a:rPr>
            </a:br>
            <a:r>
              <a:rPr lang="en-US" sz="2400" kern="0" dirty="0">
                <a:latin typeface="Verdana" pitchFamily="34" charset="0"/>
              </a:rPr>
              <a:t>  parts on </a:t>
            </a:r>
            <a:r>
              <a:rPr lang="en-US" sz="2400" kern="0" dirty="0" err="1">
                <a:latin typeface="Verdana" pitchFamily="34" charset="0"/>
              </a:rPr>
              <a:t>kickwheel</a:t>
            </a:r>
            <a:endParaRPr lang="en-US" sz="2400" kern="0" dirty="0">
              <a:latin typeface="Verdana" pitchFamily="34" charset="0"/>
            </a:endParaRPr>
          </a:p>
        </p:txBody>
      </p:sp>
      <p:pic>
        <p:nvPicPr>
          <p:cNvPr id="30728" name="Picture 3" descr="C:\Documents and Settings\spakosh\Local Settings\Temporary Internet Files\Content.IE5\43447V9Z\MP90040943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143000"/>
            <a:ext cx="34226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p:cTn id="16" dur="5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8">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p:cTn id="25" dur="500" fill="hold"/>
                                        <p:tgtEl>
                                          <p:spTgt spid="8">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8">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8">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 calcmode="lin" valueType="num">
                                      <p:cBhvr>
                                        <p:cTn id="34" dur="500" fill="hold"/>
                                        <p:tgtEl>
                                          <p:spTgt spid="8">
                                            <p:txEl>
                                              <p:pRg st="6" end="6"/>
                                            </p:txEl>
                                          </p:spTgt>
                                        </p:tgtEl>
                                        <p:attrNameLst>
                                          <p:attrName>ppt_w</p:attrName>
                                        </p:attrNameLst>
                                      </p:cBhvr>
                                      <p:tavLst>
                                        <p:tav tm="0">
                                          <p:val>
                                            <p:strVal val="#ppt_w*0.05"/>
                                          </p:val>
                                        </p:tav>
                                        <p:tav tm="100000">
                                          <p:val>
                                            <p:strVal val="#ppt_w"/>
                                          </p:val>
                                        </p:tav>
                                      </p:tavLst>
                                    </p:anim>
                                    <p:anim calcmode="lin" valueType="num">
                                      <p:cBhvr>
                                        <p:cTn id="35" dur="5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36" dur="500" fill="hold"/>
                                        <p:tgtEl>
                                          <p:spTgt spid="8">
                                            <p:txEl>
                                              <p:pRg st="6" end="6"/>
                                            </p:txEl>
                                          </p:spTgt>
                                        </p:tgtEl>
                                        <p:attrNameLst>
                                          <p:attrName>ppt_x</p:attrName>
                                        </p:attrNameLst>
                                      </p:cBhvr>
                                      <p:tavLst>
                                        <p:tav tm="0">
                                          <p:val>
                                            <p:strVal val="#ppt_x-.2"/>
                                          </p:val>
                                        </p:tav>
                                        <p:tav tm="100000">
                                          <p:val>
                                            <p:strVal val="#ppt_x"/>
                                          </p:val>
                                        </p:tav>
                                      </p:tavLst>
                                    </p:anim>
                                    <p:anim calcmode="lin" valueType="num">
                                      <p:cBhvr>
                                        <p:cTn id="37" dur="500" fill="hold"/>
                                        <p:tgtEl>
                                          <p:spTgt spid="8">
                                            <p:txEl>
                                              <p:pRg st="6" end="6"/>
                                            </p:txEl>
                                          </p:spTgt>
                                        </p:tgtEl>
                                        <p:attrNameLst>
                                          <p:attrName>ppt_y</p:attrName>
                                        </p:attrNameLst>
                                      </p:cBhvr>
                                      <p:tavLst>
                                        <p:tav tm="0">
                                          <p:val>
                                            <p:strVal val="#ppt_y"/>
                                          </p:val>
                                        </p:tav>
                                        <p:tav tm="100000">
                                          <p:val>
                                            <p:strVal val="#ppt_y"/>
                                          </p:val>
                                        </p:tav>
                                      </p:tavLst>
                                    </p:anim>
                                    <p:animEffect transition="in" filter="fade">
                                      <p:cBhvr>
                                        <p:cTn id="3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Painting – Pigments </a:t>
            </a:r>
          </a:p>
        </p:txBody>
      </p:sp>
      <p:sp>
        <p:nvSpPr>
          <p:cNvPr id="41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1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3</a:t>
            </a:r>
          </a:p>
        </p:txBody>
      </p:sp>
      <p:sp>
        <p:nvSpPr>
          <p:cNvPr id="8" name="Content Placeholder 2"/>
          <p:cNvSpPr txBox="1">
            <a:spLocks/>
          </p:cNvSpPr>
          <p:nvPr/>
        </p:nvSpPr>
        <p:spPr bwMode="auto">
          <a:xfrm>
            <a:off x="457200" y="1295400"/>
            <a:ext cx="5638800" cy="4419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Pigments are used in oil paints, </a:t>
            </a:r>
            <a:br>
              <a:rPr lang="en-US" sz="2400" kern="0" dirty="0">
                <a:latin typeface="Verdana" pitchFamily="34" charset="0"/>
              </a:rPr>
            </a:br>
            <a:r>
              <a:rPr lang="en-US" sz="2400" kern="0" dirty="0">
                <a:latin typeface="Verdana" pitchFamily="34" charset="0"/>
              </a:rPr>
              <a:t>  acrylics, watercolor paints, </a:t>
            </a:r>
            <a:br>
              <a:rPr lang="en-US" sz="2400" kern="0" dirty="0">
                <a:latin typeface="Verdana" pitchFamily="34" charset="0"/>
              </a:rPr>
            </a:br>
            <a:r>
              <a:rPr lang="en-US" sz="2400" kern="0" dirty="0">
                <a:latin typeface="Verdana" pitchFamily="34" charset="0"/>
              </a:rPr>
              <a:t>  gouache, encaustic, poster </a:t>
            </a:r>
            <a:br>
              <a:rPr lang="en-US" sz="2400" kern="0" dirty="0">
                <a:latin typeface="Verdana" pitchFamily="34" charset="0"/>
              </a:rPr>
            </a:br>
            <a:r>
              <a:rPr lang="en-US" sz="2400" kern="0" dirty="0">
                <a:latin typeface="Verdana" pitchFamily="34" charset="0"/>
              </a:rPr>
              <a:t>  paints, casein paints and tempera</a:t>
            </a:r>
          </a:p>
          <a:p>
            <a:pPr eaLnBrk="0" hangingPunct="0">
              <a:spcBef>
                <a:spcPct val="20000"/>
              </a:spcBef>
              <a:buFont typeface="Arial" pitchFamily="34" charset="0"/>
              <a:buChar char="•"/>
              <a:defRPr/>
            </a:pPr>
            <a:r>
              <a:rPr lang="en-US" sz="2400" kern="0" dirty="0">
                <a:latin typeface="Verdana" pitchFamily="34" charset="0"/>
              </a:rPr>
              <a:t> Paints are pigments mixed with  </a:t>
            </a:r>
            <a:br>
              <a:rPr lang="en-US" sz="2400" kern="0" dirty="0">
                <a:latin typeface="Verdana" pitchFamily="34" charset="0"/>
              </a:rPr>
            </a:br>
            <a:r>
              <a:rPr lang="en-US" sz="2400" kern="0" dirty="0">
                <a:latin typeface="Verdana" pitchFamily="34" charset="0"/>
              </a:rPr>
              <a:t>  a vehicle or binder</a:t>
            </a:r>
          </a:p>
          <a:p>
            <a:pPr eaLnBrk="0" hangingPunct="0">
              <a:spcBef>
                <a:spcPct val="20000"/>
              </a:spcBef>
              <a:buFont typeface="Arial" pitchFamily="34" charset="0"/>
              <a:buChar char="•"/>
              <a:defRPr/>
            </a:pPr>
            <a:r>
              <a:rPr lang="en-US" sz="2400" kern="0" dirty="0">
                <a:latin typeface="Verdana" pitchFamily="34" charset="0"/>
              </a:rPr>
              <a:t> Both inorganic and organic </a:t>
            </a:r>
            <a:br>
              <a:rPr lang="en-US" sz="2400" kern="0" dirty="0">
                <a:latin typeface="Verdana" pitchFamily="34" charset="0"/>
              </a:rPr>
            </a:br>
            <a:r>
              <a:rPr lang="en-US" sz="2400" kern="0" dirty="0">
                <a:latin typeface="Verdana" pitchFamily="34" charset="0"/>
              </a:rPr>
              <a:t>  pigments are used as colorants</a:t>
            </a:r>
          </a:p>
          <a:p>
            <a:pPr eaLnBrk="0" hangingPunct="0">
              <a:spcBef>
                <a:spcPct val="20000"/>
              </a:spcBef>
              <a:buFont typeface="Arial" pitchFamily="34" charset="0"/>
              <a:buChar char="•"/>
              <a:defRPr/>
            </a:pPr>
            <a:r>
              <a:rPr lang="en-US" sz="2400" kern="0" dirty="0">
                <a:latin typeface="Verdana" pitchFamily="34" charset="0"/>
              </a:rPr>
              <a:t> Dry pigments are especially </a:t>
            </a:r>
            <a:br>
              <a:rPr lang="en-US" sz="2400" kern="0" dirty="0">
                <a:latin typeface="Verdana" pitchFamily="34" charset="0"/>
              </a:rPr>
            </a:br>
            <a:r>
              <a:rPr lang="en-US" sz="2400" kern="0" dirty="0">
                <a:latin typeface="Verdana" pitchFamily="34" charset="0"/>
              </a:rPr>
              <a:t>  hazardous because they are  </a:t>
            </a:r>
            <a:br>
              <a:rPr lang="en-US" sz="2400" kern="0" dirty="0">
                <a:latin typeface="Verdana" pitchFamily="34" charset="0"/>
              </a:rPr>
            </a:br>
            <a:r>
              <a:rPr lang="en-US" sz="2400" kern="0" dirty="0">
                <a:latin typeface="Verdana" pitchFamily="34" charset="0"/>
              </a:rPr>
              <a:t>  easily inhaled and ingested</a:t>
            </a:r>
          </a:p>
        </p:txBody>
      </p:sp>
      <p:pic>
        <p:nvPicPr>
          <p:cNvPr id="4104" name="Picture 5" descr="Pigments-Dr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971800"/>
            <a:ext cx="2895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Precautions - Clay</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30</a:t>
            </a:r>
          </a:p>
        </p:txBody>
      </p:sp>
      <p:sp>
        <p:nvSpPr>
          <p:cNvPr id="9" name="Content Placeholder 2"/>
          <p:cNvSpPr txBox="1">
            <a:spLocks/>
          </p:cNvSpPr>
          <p:nvPr/>
        </p:nvSpPr>
        <p:spPr bwMode="auto">
          <a:xfrm>
            <a:off x="457200" y="1371600"/>
            <a:ext cx="8077200" cy="4343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Recondition clay by cutting still wet clay into </a:t>
            </a:r>
            <a:br>
              <a:rPr lang="en-US" sz="2400" kern="0" dirty="0">
                <a:latin typeface="Verdana" pitchFamily="34" charset="0"/>
              </a:rPr>
            </a:br>
            <a:r>
              <a:rPr lang="en-US" sz="2400" kern="0" dirty="0">
                <a:latin typeface="Verdana" pitchFamily="34" charset="0"/>
              </a:rPr>
              <a:t>  small pieces and letting them air dry then soak in </a:t>
            </a:r>
            <a:br>
              <a:rPr lang="en-US" sz="2400" kern="0" dirty="0">
                <a:latin typeface="Verdana" pitchFamily="34" charset="0"/>
              </a:rPr>
            </a:br>
            <a:r>
              <a:rPr lang="en-US" sz="2400" kern="0" dirty="0">
                <a:latin typeface="Verdana" pitchFamily="34" charset="0"/>
              </a:rPr>
              <a:t>  water</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Finish </a:t>
            </a:r>
            <a:r>
              <a:rPr lang="en-US" sz="2400" kern="0" dirty="0" err="1">
                <a:latin typeface="Verdana" pitchFamily="34" charset="0"/>
              </a:rPr>
              <a:t>greenware</a:t>
            </a:r>
            <a:r>
              <a:rPr lang="en-US" sz="2400" kern="0" dirty="0">
                <a:latin typeface="Verdana" pitchFamily="34" charset="0"/>
              </a:rPr>
              <a:t> while still wet or damp with a </a:t>
            </a:r>
            <a:br>
              <a:rPr lang="en-US" sz="2400" kern="0" dirty="0">
                <a:latin typeface="Verdana" pitchFamily="34" charset="0"/>
              </a:rPr>
            </a:br>
            <a:r>
              <a:rPr lang="en-US" sz="2400" kern="0" dirty="0">
                <a:latin typeface="Verdana" pitchFamily="34" charset="0"/>
              </a:rPr>
              <a:t>  fine sponge instead of sanding when dry</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Do not sand </a:t>
            </a:r>
            <a:r>
              <a:rPr lang="en-US" sz="2400" kern="0" dirty="0" err="1">
                <a:latin typeface="Verdana" pitchFamily="34" charset="0"/>
              </a:rPr>
              <a:t>greenware</a:t>
            </a:r>
            <a:r>
              <a:rPr lang="en-US" sz="2400" kern="0" dirty="0">
                <a:latin typeface="Verdana" pitchFamily="34" charset="0"/>
              </a:rPr>
              <a:t> containing fibrous talc</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Wet mop floors and work surfaces daily to </a:t>
            </a:r>
            <a:br>
              <a:rPr lang="en-US" sz="2400" kern="0" dirty="0">
                <a:latin typeface="Verdana" pitchFamily="34" charset="0"/>
              </a:rPr>
            </a:br>
            <a:r>
              <a:rPr lang="en-US" sz="2400" kern="0" dirty="0">
                <a:latin typeface="Verdana" pitchFamily="34" charset="0"/>
              </a:rPr>
              <a:t>  minimize dust levels and prevent dry scraps from </a:t>
            </a:r>
            <a:br>
              <a:rPr lang="en-US" sz="2400" kern="0" dirty="0">
                <a:latin typeface="Verdana" pitchFamily="34" charset="0"/>
              </a:rPr>
            </a:br>
            <a:r>
              <a:rPr lang="en-US" sz="2400" kern="0" dirty="0">
                <a:latin typeface="Verdana" pitchFamily="34" charset="0"/>
              </a:rPr>
              <a:t>  becoming pulverized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457200" y="457200"/>
            <a:ext cx="5257800" cy="381000"/>
          </a:xfrm>
        </p:spPr>
        <p:txBody>
          <a:bodyPr/>
          <a:lstStyle/>
          <a:p>
            <a:pPr eaLnBrk="1" hangingPunct="1"/>
            <a:r>
              <a:rPr lang="en-US" altLang="en-US" sz="2600">
                <a:solidFill>
                  <a:schemeClr val="bg1"/>
                </a:solidFill>
                <a:latin typeface="Verdana" panose="020B0604030504040204" pitchFamily="34" charset="0"/>
                <a:cs typeface="Arial" panose="020B0604020202020204" pitchFamily="34" charset="0"/>
              </a:rPr>
              <a:t>Control of Clay Dust Exposure</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31</a:t>
            </a:r>
          </a:p>
        </p:txBody>
      </p:sp>
      <p:sp>
        <p:nvSpPr>
          <p:cNvPr id="8" name="Content Placeholder 2"/>
          <p:cNvSpPr txBox="1">
            <a:spLocks/>
          </p:cNvSpPr>
          <p:nvPr/>
        </p:nvSpPr>
        <p:spPr bwMode="auto">
          <a:xfrm>
            <a:off x="457200" y="1206500"/>
            <a:ext cx="7772400" cy="4648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Dusts are most likely generated when mixing </a:t>
            </a:r>
            <a:br>
              <a:rPr lang="en-US" sz="2400" kern="0" dirty="0">
                <a:latin typeface="Verdana" pitchFamily="34" charset="0"/>
              </a:rPr>
            </a:br>
            <a:r>
              <a:rPr lang="en-US" sz="2400" kern="0" dirty="0">
                <a:latin typeface="Verdana" pitchFamily="34" charset="0"/>
              </a:rPr>
              <a:t>  clay, cleaning up dry clay or sanding/polishing </a:t>
            </a:r>
            <a:br>
              <a:rPr lang="en-US" sz="2400" kern="0" dirty="0">
                <a:latin typeface="Verdana" pitchFamily="34" charset="0"/>
              </a:rPr>
            </a:br>
            <a:r>
              <a:rPr lang="en-US" sz="2400" kern="0" dirty="0">
                <a:latin typeface="Verdana" pitchFamily="34" charset="0"/>
              </a:rPr>
              <a:t>  clay items</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Use only wet mopping or hosing methods or a </a:t>
            </a:r>
            <a:br>
              <a:rPr lang="en-US" sz="2400" kern="0" dirty="0">
                <a:latin typeface="Verdana" pitchFamily="34" charset="0"/>
              </a:rPr>
            </a:br>
            <a:r>
              <a:rPr lang="en-US" sz="2400" kern="0" dirty="0">
                <a:latin typeface="Verdana" pitchFamily="34" charset="0"/>
              </a:rPr>
              <a:t>  special vacuum cleaner</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Ordinary household/industrial vacuums will </a:t>
            </a:r>
            <a:br>
              <a:rPr lang="en-US" sz="2400" kern="0" dirty="0">
                <a:latin typeface="Verdana" pitchFamily="34" charset="0"/>
              </a:rPr>
            </a:br>
            <a:r>
              <a:rPr lang="en-US" sz="2400" kern="0" dirty="0">
                <a:latin typeface="Verdana" pitchFamily="34" charset="0"/>
              </a:rPr>
              <a:t>  collect only large dust particles and will release </a:t>
            </a:r>
            <a:br>
              <a:rPr lang="en-US" sz="2400" kern="0" dirty="0">
                <a:latin typeface="Verdana" pitchFamily="34" charset="0"/>
              </a:rPr>
            </a:br>
            <a:r>
              <a:rPr lang="en-US" sz="2400" kern="0" dirty="0">
                <a:latin typeface="Verdana" pitchFamily="34" charset="0"/>
              </a:rPr>
              <a:t>  finer particles into air</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Vacuums used should have HEPA (high </a:t>
            </a:r>
            <a:br>
              <a:rPr lang="en-US" sz="2400" kern="0" dirty="0">
                <a:latin typeface="Verdana" pitchFamily="34" charset="0"/>
              </a:rPr>
            </a:br>
            <a:r>
              <a:rPr lang="en-US" sz="2400" kern="0" dirty="0">
                <a:latin typeface="Verdana" pitchFamily="34" charset="0"/>
              </a:rPr>
              <a:t>  efficiency particulate air) filter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dissolve">
                                      <p:cBhvr>
                                        <p:cTn id="17" dur="500"/>
                                        <p:tgtEl>
                                          <p:spTgt spid="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dissolv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457200" y="457200"/>
            <a:ext cx="5257800" cy="381000"/>
          </a:xfrm>
        </p:spPr>
        <p:txBody>
          <a:bodyPr/>
          <a:lstStyle/>
          <a:p>
            <a:pPr eaLnBrk="1" hangingPunct="1"/>
            <a:r>
              <a:rPr lang="en-US" altLang="en-US" sz="2600">
                <a:solidFill>
                  <a:schemeClr val="bg1"/>
                </a:solidFill>
                <a:latin typeface="Verdana" panose="020B0604030504040204" pitchFamily="34" charset="0"/>
                <a:cs typeface="Arial" panose="020B0604020202020204" pitchFamily="34" charset="0"/>
              </a:rPr>
              <a:t>Control of Clay Dust Exposure</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32</a:t>
            </a:r>
          </a:p>
        </p:txBody>
      </p:sp>
      <p:sp>
        <p:nvSpPr>
          <p:cNvPr id="9" name="Content Placeholder 2"/>
          <p:cNvSpPr txBox="1">
            <a:spLocks/>
          </p:cNvSpPr>
          <p:nvPr/>
        </p:nvSpPr>
        <p:spPr bwMode="auto">
          <a:xfrm>
            <a:off x="457200" y="1143000"/>
            <a:ext cx="77724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Daily wet mopping or hosing down to a floor </a:t>
            </a:r>
            <a:br>
              <a:rPr lang="en-US" sz="2400" kern="0" dirty="0">
                <a:latin typeface="Verdana" pitchFamily="34" charset="0"/>
              </a:rPr>
            </a:br>
            <a:r>
              <a:rPr lang="en-US" sz="2400" kern="0" dirty="0">
                <a:latin typeface="Verdana" pitchFamily="34" charset="0"/>
              </a:rPr>
              <a:t>  drain</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Wheel area can be hosed down at end of every </a:t>
            </a:r>
            <a:br>
              <a:rPr lang="en-US" sz="2400" kern="0" dirty="0">
                <a:latin typeface="Verdana" pitchFamily="34" charset="0"/>
              </a:rPr>
            </a:br>
            <a:r>
              <a:rPr lang="en-US" sz="2400" kern="0" dirty="0">
                <a:latin typeface="Verdana" pitchFamily="34" charset="0"/>
              </a:rPr>
              <a:t>  work session</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Large wet sponges are essential to clean work </a:t>
            </a:r>
            <a:br>
              <a:rPr lang="en-US" sz="2400" kern="0" dirty="0">
                <a:latin typeface="Verdana" pitchFamily="34" charset="0"/>
              </a:rPr>
            </a:br>
            <a:r>
              <a:rPr lang="en-US" sz="2400" kern="0" dirty="0">
                <a:latin typeface="Verdana" pitchFamily="34" charset="0"/>
              </a:rPr>
              <a:t>  tables, counters, wheels, small floor areas</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Use repeated sponging with washed out </a:t>
            </a:r>
            <a:br>
              <a:rPr lang="en-US" sz="2400" kern="0" dirty="0">
                <a:latin typeface="Verdana" pitchFamily="34" charset="0"/>
              </a:rPr>
            </a:br>
            <a:r>
              <a:rPr lang="en-US" sz="2400" kern="0" dirty="0">
                <a:latin typeface="Verdana" pitchFamily="34" charset="0"/>
              </a:rPr>
              <a:t>  sponges to remove clay haze</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Two clean sponges good idea – first gets mess, </a:t>
            </a:r>
            <a:br>
              <a:rPr lang="en-US" sz="2400" kern="0" dirty="0">
                <a:latin typeface="Verdana" pitchFamily="34" charset="0"/>
              </a:rPr>
            </a:br>
            <a:r>
              <a:rPr lang="en-US" sz="2400" kern="0" dirty="0">
                <a:latin typeface="Verdana" pitchFamily="34" charset="0"/>
              </a:rPr>
              <a:t>  second removes residue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Glazes</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33</a:t>
            </a:r>
          </a:p>
        </p:txBody>
      </p:sp>
      <p:sp>
        <p:nvSpPr>
          <p:cNvPr id="8" name="Content Placeholder 2"/>
          <p:cNvSpPr txBox="1">
            <a:spLocks/>
          </p:cNvSpPr>
          <p:nvPr/>
        </p:nvSpPr>
        <p:spPr bwMode="auto">
          <a:xfrm>
            <a:off x="482600" y="1042988"/>
            <a:ext cx="77724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Glazes used to color or finish clay pieces are a </a:t>
            </a:r>
            <a:br>
              <a:rPr lang="en-US" sz="2400" kern="0" dirty="0">
                <a:latin typeface="Verdana" pitchFamily="34" charset="0"/>
              </a:rPr>
            </a:br>
            <a:r>
              <a:rPr lang="en-US" sz="2400" kern="0" dirty="0">
                <a:latin typeface="Verdana" pitchFamily="34" charset="0"/>
              </a:rPr>
              <a:t>  mixture of silica, fluxes and colorants</a:t>
            </a:r>
          </a:p>
          <a:p>
            <a:pPr eaLnBrk="0" hangingPunct="0">
              <a:spcBef>
                <a:spcPct val="20000"/>
              </a:spcBef>
              <a:buFont typeface="Arial" pitchFamily="34" charset="0"/>
              <a:buChar char="•"/>
              <a:defRPr/>
            </a:pPr>
            <a:r>
              <a:rPr lang="en-US" sz="2400" kern="0" dirty="0">
                <a:latin typeface="Verdana" pitchFamily="34" charset="0"/>
              </a:rPr>
              <a:t> Common fluxes include lead, barium, lithium, </a:t>
            </a:r>
            <a:br>
              <a:rPr lang="en-US" sz="2400" kern="0" dirty="0">
                <a:latin typeface="Verdana" pitchFamily="34" charset="0"/>
              </a:rPr>
            </a:br>
            <a:r>
              <a:rPr lang="en-US" sz="2400" kern="0" dirty="0">
                <a:latin typeface="Verdana" pitchFamily="34" charset="0"/>
              </a:rPr>
              <a:t>  calcium and sodium – used to lower melting </a:t>
            </a:r>
            <a:br>
              <a:rPr lang="en-US" sz="2400" kern="0" dirty="0">
                <a:latin typeface="Verdana" pitchFamily="34" charset="0"/>
              </a:rPr>
            </a:br>
            <a:r>
              <a:rPr lang="en-US" sz="2400" kern="0" dirty="0">
                <a:latin typeface="Verdana" pitchFamily="34" charset="0"/>
              </a:rPr>
              <a:t>  point of silica</a:t>
            </a:r>
          </a:p>
          <a:p>
            <a:pPr eaLnBrk="0" hangingPunct="0">
              <a:spcBef>
                <a:spcPct val="20000"/>
              </a:spcBef>
              <a:buFont typeface="Arial" pitchFamily="34" charset="0"/>
              <a:buChar char="•"/>
              <a:defRPr/>
            </a:pPr>
            <a:r>
              <a:rPr lang="en-US" sz="2400" kern="0" dirty="0">
                <a:latin typeface="Verdana" pitchFamily="34" charset="0"/>
              </a:rPr>
              <a:t> Actual colorants: assortment of metal oxides </a:t>
            </a:r>
            <a:br>
              <a:rPr lang="en-US" sz="2400" kern="0" dirty="0">
                <a:latin typeface="Verdana" pitchFamily="34" charset="0"/>
              </a:rPr>
            </a:br>
            <a:r>
              <a:rPr lang="en-US" sz="2400" kern="0" dirty="0">
                <a:latin typeface="Verdana" pitchFamily="34" charset="0"/>
              </a:rPr>
              <a:t>  (&lt; 5 percent of glaze by weight)</a:t>
            </a:r>
          </a:p>
          <a:p>
            <a:pPr eaLnBrk="0" hangingPunct="0">
              <a:spcBef>
                <a:spcPct val="20000"/>
              </a:spcBef>
              <a:buFont typeface="Arial" pitchFamily="34" charset="0"/>
              <a:buChar char="•"/>
              <a:defRPr/>
            </a:pPr>
            <a:r>
              <a:rPr lang="en-US" sz="2400" kern="0" dirty="0">
                <a:latin typeface="Verdana" pitchFamily="34" charset="0"/>
              </a:rPr>
              <a:t> Luster or metallic glazes fired in reduction </a:t>
            </a:r>
            <a:br>
              <a:rPr lang="en-US" sz="2400" kern="0" dirty="0">
                <a:latin typeface="Verdana" pitchFamily="34" charset="0"/>
              </a:rPr>
            </a:br>
            <a:r>
              <a:rPr lang="en-US" sz="2400" kern="0" dirty="0">
                <a:latin typeface="Verdana" pitchFamily="34" charset="0"/>
              </a:rPr>
              <a:t>  atmosphere and can contain mercury, arsenic, </a:t>
            </a:r>
            <a:br>
              <a:rPr lang="en-US" sz="2400" kern="0" dirty="0">
                <a:latin typeface="Verdana" pitchFamily="34" charset="0"/>
              </a:rPr>
            </a:br>
            <a:r>
              <a:rPr lang="en-US" sz="2400" kern="0" dirty="0">
                <a:latin typeface="Verdana" pitchFamily="34" charset="0"/>
              </a:rPr>
              <a:t>  highly toxic solvents, also oils</a:t>
            </a:r>
          </a:p>
          <a:p>
            <a:pPr eaLnBrk="0" hangingPunct="0">
              <a:spcBef>
                <a:spcPct val="20000"/>
              </a:spcBef>
              <a:buFont typeface="Arial" pitchFamily="34" charset="0"/>
              <a:buChar char="•"/>
              <a:defRPr/>
            </a:pPr>
            <a:r>
              <a:rPr lang="en-US" sz="2400" kern="0" dirty="0">
                <a:latin typeface="Verdana" pitchFamily="34" charset="0"/>
              </a:rPr>
              <a:t> Some under/over glazes use mineral spirits as </a:t>
            </a:r>
            <a:br>
              <a:rPr lang="en-US" sz="2400" kern="0" dirty="0">
                <a:latin typeface="Verdana" pitchFamily="34" charset="0"/>
              </a:rPr>
            </a:br>
            <a:r>
              <a:rPr lang="en-US" sz="2400" kern="0" dirty="0">
                <a:latin typeface="Verdana" pitchFamily="34" charset="0"/>
              </a:rPr>
              <a:t>  the vehicle instead of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Hazards - Glazes</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34</a:t>
            </a:r>
          </a:p>
        </p:txBody>
      </p:sp>
      <p:sp>
        <p:nvSpPr>
          <p:cNvPr id="9" name="Content Placeholder 2"/>
          <p:cNvSpPr txBox="1">
            <a:spLocks/>
          </p:cNvSpPr>
          <p:nvPr/>
        </p:nvSpPr>
        <p:spPr bwMode="auto">
          <a:xfrm>
            <a:off x="444500" y="1143000"/>
            <a:ext cx="81534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Lead compounds are highly toxic by </a:t>
            </a:r>
            <a:br>
              <a:rPr lang="en-US" sz="2400" kern="0" dirty="0">
                <a:latin typeface="Verdana" pitchFamily="34" charset="0"/>
              </a:rPr>
            </a:br>
            <a:r>
              <a:rPr lang="en-US" sz="2400" kern="0" dirty="0">
                <a:latin typeface="Verdana" pitchFamily="34" charset="0"/>
              </a:rPr>
              <a:t>  inhalation/ingestion</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Symptoms of lead poisoning: damage to </a:t>
            </a:r>
            <a:br>
              <a:rPr lang="en-US" sz="2400" kern="0" dirty="0">
                <a:latin typeface="Verdana" pitchFamily="34" charset="0"/>
              </a:rPr>
            </a:br>
            <a:r>
              <a:rPr lang="en-US" sz="2400" kern="0" dirty="0">
                <a:latin typeface="Verdana" pitchFamily="34" charset="0"/>
              </a:rPr>
              <a:t>  peripheral nervous system, brain, kidney or </a:t>
            </a:r>
            <a:br>
              <a:rPr lang="en-US" sz="2400" kern="0" dirty="0">
                <a:latin typeface="Verdana" pitchFamily="34" charset="0"/>
              </a:rPr>
            </a:br>
            <a:r>
              <a:rPr lang="en-US" sz="2400" kern="0" dirty="0">
                <a:latin typeface="Verdana" pitchFamily="34" charset="0"/>
              </a:rPr>
              <a:t>  gastrointestinal system, anemia, chromosomal </a:t>
            </a:r>
            <a:br>
              <a:rPr lang="en-US" sz="2400" kern="0" dirty="0">
                <a:latin typeface="Verdana" pitchFamily="34" charset="0"/>
              </a:rPr>
            </a:br>
            <a:r>
              <a:rPr lang="en-US" sz="2400" kern="0" dirty="0">
                <a:latin typeface="Verdana" pitchFamily="34" charset="0"/>
              </a:rPr>
              <a:t>  damage, birth defects, miscarriages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Other fluxes such as barium and lithium are </a:t>
            </a:r>
            <a:br>
              <a:rPr lang="en-US" sz="2400" kern="0" dirty="0">
                <a:latin typeface="Verdana" pitchFamily="34" charset="0"/>
              </a:rPr>
            </a:br>
            <a:r>
              <a:rPr lang="en-US" sz="2400" kern="0" dirty="0">
                <a:latin typeface="Verdana" pitchFamily="34" charset="0"/>
              </a:rPr>
              <a:t>  highly toxic by inhalation (but less than lead)</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Certain colorant compounds of particular </a:t>
            </a:r>
            <a:br>
              <a:rPr lang="en-US" sz="2400" kern="0" dirty="0">
                <a:latin typeface="Verdana" pitchFamily="34" charset="0"/>
              </a:rPr>
            </a:br>
            <a:r>
              <a:rPr lang="en-US" sz="2400" kern="0" dirty="0">
                <a:latin typeface="Verdana" pitchFamily="34" charset="0"/>
              </a:rPr>
              <a:t>  metals are known or probable carcinogens (i.e. </a:t>
            </a:r>
            <a:br>
              <a:rPr lang="en-US" sz="2400" kern="0" dirty="0">
                <a:latin typeface="Verdana" pitchFamily="34" charset="0"/>
              </a:rPr>
            </a:br>
            <a:r>
              <a:rPr lang="en-US" sz="2400" kern="0" dirty="0">
                <a:latin typeface="Verdana" pitchFamily="34" charset="0"/>
              </a:rPr>
              <a:t>  arsenic, beryllium, cadmium, nickel)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Hazards - Glazes</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35</a:t>
            </a:r>
          </a:p>
        </p:txBody>
      </p:sp>
      <p:sp>
        <p:nvSpPr>
          <p:cNvPr id="10" name="Content Placeholder 2"/>
          <p:cNvSpPr txBox="1">
            <a:spLocks/>
          </p:cNvSpPr>
          <p:nvPr/>
        </p:nvSpPr>
        <p:spPr bwMode="auto">
          <a:xfrm>
            <a:off x="457200" y="1295400"/>
            <a:ext cx="7772400" cy="4572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Weighing and mixing of glazes: could have </a:t>
            </a:r>
            <a:br>
              <a:rPr lang="en-US" sz="2400" kern="0" dirty="0">
                <a:latin typeface="Verdana" pitchFamily="34" charset="0"/>
              </a:rPr>
            </a:br>
            <a:r>
              <a:rPr lang="en-US" sz="2400" kern="0" dirty="0">
                <a:latin typeface="Verdana" pitchFamily="34" charset="0"/>
              </a:rPr>
              <a:t>  inhalation of toxic materials such as plant ash, </a:t>
            </a:r>
            <a:br>
              <a:rPr lang="en-US" sz="2400" kern="0" dirty="0">
                <a:latin typeface="Verdana" pitchFamily="34" charset="0"/>
              </a:rPr>
            </a:br>
            <a:r>
              <a:rPr lang="en-US" sz="2400" kern="0" dirty="0">
                <a:latin typeface="Verdana" pitchFamily="34" charset="0"/>
              </a:rPr>
              <a:t>  flint, </a:t>
            </a:r>
            <a:r>
              <a:rPr lang="en-US" sz="2400" kern="0" dirty="0" err="1">
                <a:latin typeface="Verdana" pitchFamily="34" charset="0"/>
              </a:rPr>
              <a:t>talcs</a:t>
            </a:r>
            <a:r>
              <a:rPr lang="en-US" sz="2400" kern="0" dirty="0">
                <a:latin typeface="Verdana" pitchFamily="34" charset="0"/>
              </a:rPr>
              <a:t>, silica, quartz feldspars</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Soda ash, potassium carbonate, alkaline </a:t>
            </a:r>
            <a:br>
              <a:rPr lang="en-US" sz="2400" kern="0" dirty="0">
                <a:latin typeface="Verdana" pitchFamily="34" charset="0"/>
              </a:rPr>
            </a:br>
            <a:r>
              <a:rPr lang="en-US" sz="2400" kern="0" dirty="0">
                <a:latin typeface="Verdana" pitchFamily="34" charset="0"/>
              </a:rPr>
              <a:t>  feldspars and fluorspar used in glazes are skin </a:t>
            </a:r>
            <a:br>
              <a:rPr lang="en-US" sz="2400" kern="0" dirty="0">
                <a:latin typeface="Verdana" pitchFamily="34" charset="0"/>
              </a:rPr>
            </a:br>
            <a:r>
              <a:rPr lang="en-US" sz="2400" kern="0" dirty="0">
                <a:latin typeface="Verdana" pitchFamily="34" charset="0"/>
              </a:rPr>
              <a:t>  irritants</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Spray application of glazes very hazardous due </a:t>
            </a:r>
            <a:br>
              <a:rPr lang="en-US" sz="2400" kern="0" dirty="0">
                <a:latin typeface="Verdana" pitchFamily="34" charset="0"/>
              </a:rPr>
            </a:br>
            <a:r>
              <a:rPr lang="en-US" sz="2400" kern="0" dirty="0">
                <a:latin typeface="Verdana" pitchFamily="34" charset="0"/>
              </a:rPr>
              <a:t>  to potential inhalation of glaze mists</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Glazes containing solvents are flammable and </a:t>
            </a:r>
            <a:br>
              <a:rPr lang="en-US" sz="2400" kern="0" dirty="0">
                <a:latin typeface="Verdana" pitchFamily="34" charset="0"/>
              </a:rPr>
            </a:br>
            <a:r>
              <a:rPr lang="en-US" sz="2400" kern="0" dirty="0">
                <a:latin typeface="Verdana" pitchFamily="34" charset="0"/>
              </a:rPr>
              <a:t>  hazardous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Precautions - Glazes</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36</a:t>
            </a:r>
          </a:p>
        </p:txBody>
      </p:sp>
      <p:sp>
        <p:nvSpPr>
          <p:cNvPr id="9" name="Content Placeholder 2"/>
          <p:cNvSpPr txBox="1">
            <a:spLocks/>
          </p:cNvSpPr>
          <p:nvPr/>
        </p:nvSpPr>
        <p:spPr bwMode="auto">
          <a:xfrm>
            <a:off x="457200" y="1143000"/>
            <a:ext cx="7772400" cy="4800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Use lead-free glazes and pre-mixed glazes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If possible, use colorants that are not known </a:t>
            </a:r>
            <a:br>
              <a:rPr lang="en-US" sz="2400" kern="0" dirty="0">
                <a:latin typeface="Verdana" pitchFamily="34" charset="0"/>
              </a:rPr>
            </a:br>
            <a:r>
              <a:rPr lang="en-US" sz="2400" kern="0" dirty="0">
                <a:latin typeface="Verdana" pitchFamily="34" charset="0"/>
              </a:rPr>
              <a:t>  carcinogens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If weighing/mixing powdered material wear </a:t>
            </a:r>
            <a:br>
              <a:rPr lang="en-US" sz="2400" kern="0" dirty="0">
                <a:latin typeface="Verdana" pitchFamily="34" charset="0"/>
              </a:rPr>
            </a:br>
            <a:r>
              <a:rPr lang="en-US" sz="2400" kern="0" dirty="0">
                <a:latin typeface="Verdana" pitchFamily="34" charset="0"/>
              </a:rPr>
              <a:t>  appropriate respiratory protection</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Wet mop spilled powders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Wear appropriate gloves when handling wet or </a:t>
            </a:r>
            <a:br>
              <a:rPr lang="en-US" sz="2400" kern="0" dirty="0">
                <a:latin typeface="Verdana" pitchFamily="34" charset="0"/>
              </a:rPr>
            </a:br>
            <a:r>
              <a:rPr lang="en-US" sz="2400" kern="0" dirty="0">
                <a:latin typeface="Verdana" pitchFamily="34" charset="0"/>
              </a:rPr>
              <a:t>  dry glazes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Use dilution ventilation or local exhaust when </a:t>
            </a:r>
            <a:br>
              <a:rPr lang="en-US" sz="2400" kern="0" dirty="0">
                <a:latin typeface="Verdana" pitchFamily="34" charset="0"/>
              </a:rPr>
            </a:br>
            <a:r>
              <a:rPr lang="en-US" sz="2400" kern="0" dirty="0">
                <a:latin typeface="Verdana" pitchFamily="34" charset="0"/>
              </a:rPr>
              <a:t>  applying glazes containing solvents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down)">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down)">
                                      <p:cBhvr>
                                        <p:cTn id="17" dur="500"/>
                                        <p:tgtEl>
                                          <p:spTgt spid="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down)">
                                      <p:cBhvr>
                                        <p:cTn id="22" dur="500"/>
                                        <p:tgtEl>
                                          <p:spTgt spid="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wipe(down)">
                                      <p:cBhvr>
                                        <p:cTn id="27" dur="500"/>
                                        <p:tgtEl>
                                          <p:spTgt spid="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wipe(down)">
                                      <p:cBhvr>
                                        <p:cTn id="3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Glazed?</a:t>
            </a: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37</a:t>
            </a:r>
          </a:p>
        </p:txBody>
      </p:sp>
      <p:pic>
        <p:nvPicPr>
          <p:cNvPr id="38919" name="Content Placeholder 8" descr="Donut-Glaz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0"/>
            <a:ext cx="55610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Box 9"/>
          <p:cNvSpPr txBox="1">
            <a:spLocks noChangeArrowheads="1"/>
          </p:cNvSpPr>
          <p:nvPr/>
        </p:nvSpPr>
        <p:spPr bwMode="auto">
          <a:xfrm>
            <a:off x="6858000" y="20574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Verdana" panose="020B0604030504040204" pitchFamily="34" charset="0"/>
              </a:rPr>
              <a:t>Is this  hazardous?</a:t>
            </a:r>
          </a:p>
        </p:txBody>
      </p:sp>
      <p:cxnSp>
        <p:nvCxnSpPr>
          <p:cNvPr id="11" name="Straight Arrow Connector 10"/>
          <p:cNvCxnSpPr/>
          <p:nvPr/>
        </p:nvCxnSpPr>
        <p:spPr>
          <a:xfrm flipH="1">
            <a:off x="6248400" y="2895600"/>
            <a:ext cx="990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Kilns</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38</a:t>
            </a:r>
          </a:p>
        </p:txBody>
      </p:sp>
      <p:sp>
        <p:nvSpPr>
          <p:cNvPr id="12" name="Content Placeholder 2"/>
          <p:cNvSpPr txBox="1">
            <a:spLocks/>
          </p:cNvSpPr>
          <p:nvPr/>
        </p:nvSpPr>
        <p:spPr bwMode="auto">
          <a:xfrm>
            <a:off x="444500" y="1055688"/>
            <a:ext cx="7772400" cy="4800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Electric and fuel-fired kilns are used to heat </a:t>
            </a:r>
            <a:br>
              <a:rPr lang="en-US" sz="2400" kern="0" dirty="0">
                <a:latin typeface="Verdana" pitchFamily="34" charset="0"/>
              </a:rPr>
            </a:br>
            <a:r>
              <a:rPr lang="en-US" sz="2400" kern="0" dirty="0">
                <a:latin typeface="Verdana" pitchFamily="34" charset="0"/>
              </a:rPr>
              <a:t>  pottery to desired firing temperature</a:t>
            </a:r>
          </a:p>
          <a:p>
            <a:pPr eaLnBrk="0" hangingPunct="0">
              <a:spcBef>
                <a:spcPct val="20000"/>
              </a:spcBef>
              <a:buFont typeface="Arial" pitchFamily="34" charset="0"/>
              <a:buChar char="•"/>
              <a:defRPr/>
            </a:pPr>
            <a:r>
              <a:rPr lang="en-US" sz="2400" kern="0" dirty="0">
                <a:latin typeface="Verdana" pitchFamily="34" charset="0"/>
              </a:rPr>
              <a:t> Electric kiln most common type: heating </a:t>
            </a:r>
            <a:br>
              <a:rPr lang="en-US" sz="2400" kern="0" dirty="0">
                <a:latin typeface="Verdana" pitchFamily="34" charset="0"/>
              </a:rPr>
            </a:br>
            <a:r>
              <a:rPr lang="en-US" sz="2400" kern="0" dirty="0">
                <a:latin typeface="Verdana" pitchFamily="34" charset="0"/>
              </a:rPr>
              <a:t>  elements heat kiln as electric current passes </a:t>
            </a:r>
            <a:br>
              <a:rPr lang="en-US" sz="2400" kern="0" dirty="0">
                <a:latin typeface="Verdana" pitchFamily="34" charset="0"/>
              </a:rPr>
            </a:br>
            <a:r>
              <a:rPr lang="en-US" sz="2400" kern="0" dirty="0">
                <a:latin typeface="Verdana" pitchFamily="34" charset="0"/>
              </a:rPr>
              <a:t>  through coils</a:t>
            </a:r>
          </a:p>
          <a:p>
            <a:pPr eaLnBrk="0" hangingPunct="0">
              <a:spcBef>
                <a:spcPct val="20000"/>
              </a:spcBef>
              <a:buFont typeface="Arial" pitchFamily="34" charset="0"/>
              <a:buChar char="•"/>
              <a:defRPr/>
            </a:pPr>
            <a:r>
              <a:rPr lang="en-US" sz="2400" kern="0" dirty="0">
                <a:latin typeface="Verdana" pitchFamily="34" charset="0"/>
              </a:rPr>
              <a:t> Fuel-fired kiln heated by burning natural or LP </a:t>
            </a:r>
            <a:br>
              <a:rPr lang="en-US" sz="2400" kern="0" dirty="0">
                <a:latin typeface="Verdana" pitchFamily="34" charset="0"/>
              </a:rPr>
            </a:br>
            <a:r>
              <a:rPr lang="en-US" sz="2400" kern="0" dirty="0">
                <a:latin typeface="Verdana" pitchFamily="34" charset="0"/>
              </a:rPr>
              <a:t>  gas, oil, wood, coke, charcoal, other materials</a:t>
            </a:r>
          </a:p>
          <a:p>
            <a:pPr eaLnBrk="0" hangingPunct="0">
              <a:spcBef>
                <a:spcPct val="20000"/>
              </a:spcBef>
              <a:buFont typeface="Arial" pitchFamily="34" charset="0"/>
              <a:buChar char="•"/>
              <a:defRPr/>
            </a:pPr>
            <a:r>
              <a:rPr lang="en-US" sz="2400" kern="0" dirty="0">
                <a:latin typeface="Verdana" pitchFamily="34" charset="0"/>
              </a:rPr>
              <a:t> Fuels produce carbon monoxide and other </a:t>
            </a:r>
            <a:br>
              <a:rPr lang="en-US" sz="2400" kern="0" dirty="0">
                <a:latin typeface="Verdana" pitchFamily="34" charset="0"/>
              </a:rPr>
            </a:br>
            <a:r>
              <a:rPr lang="en-US" sz="2400" kern="0" dirty="0">
                <a:latin typeface="Verdana" pitchFamily="34" charset="0"/>
              </a:rPr>
              <a:t>  combustion gases</a:t>
            </a:r>
          </a:p>
          <a:p>
            <a:pPr eaLnBrk="0" hangingPunct="0">
              <a:spcBef>
                <a:spcPct val="20000"/>
              </a:spcBef>
              <a:buFont typeface="Arial" pitchFamily="34" charset="0"/>
              <a:buChar char="•"/>
              <a:defRPr/>
            </a:pPr>
            <a:r>
              <a:rPr lang="en-US" sz="2400" kern="0" dirty="0">
                <a:latin typeface="Verdana" pitchFamily="34" charset="0"/>
              </a:rPr>
              <a:t> Kiln firing temperatures can vary from 1,382 °F </a:t>
            </a:r>
            <a:br>
              <a:rPr lang="en-US" sz="2400" kern="0" dirty="0">
                <a:latin typeface="Verdana" pitchFamily="34" charset="0"/>
              </a:rPr>
            </a:br>
            <a:r>
              <a:rPr lang="en-US" sz="2400" kern="0" dirty="0">
                <a:latin typeface="Verdana" pitchFamily="34" charset="0"/>
              </a:rPr>
              <a:t>  (degrees Fahrenheit) to 2,642°F depending </a:t>
            </a:r>
            <a:br>
              <a:rPr lang="en-US" sz="2400" kern="0" dirty="0">
                <a:latin typeface="Verdana" pitchFamily="34" charset="0"/>
              </a:rPr>
            </a:br>
            <a:r>
              <a:rPr lang="en-US" sz="2400" kern="0" dirty="0">
                <a:latin typeface="Verdana" pitchFamily="34" charset="0"/>
              </a:rPr>
              <a:t>  upon materials being fired</a:t>
            </a:r>
          </a:p>
          <a:p>
            <a:pPr algn="ctr" eaLnBrk="0" hangingPunct="0">
              <a:spcBef>
                <a:spcPct val="20000"/>
              </a:spcBef>
              <a:defRPr/>
            </a:pPr>
            <a:endParaRPr lang="en-US" sz="2400" kern="0" dirty="0">
              <a:latin typeface="Verdan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Hazards - Kilns</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39</a:t>
            </a:r>
          </a:p>
        </p:txBody>
      </p:sp>
      <p:sp>
        <p:nvSpPr>
          <p:cNvPr id="8" name="Content Placeholder 2"/>
          <p:cNvSpPr txBox="1">
            <a:spLocks/>
          </p:cNvSpPr>
          <p:nvPr/>
        </p:nvSpPr>
        <p:spPr bwMode="auto">
          <a:xfrm>
            <a:off x="457200" y="1143000"/>
            <a:ext cx="77724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Chlorine, fluorine, sulfur dioxide, nitrogen </a:t>
            </a:r>
            <a:br>
              <a:rPr lang="en-US" sz="2400" kern="0" dirty="0">
                <a:latin typeface="Verdana" pitchFamily="34" charset="0"/>
              </a:rPr>
            </a:br>
            <a:r>
              <a:rPr lang="en-US" sz="2400" kern="0" dirty="0">
                <a:latin typeface="Verdana" pitchFamily="34" charset="0"/>
              </a:rPr>
              <a:t>  dioxide, and ozone can be produced and are </a:t>
            </a:r>
            <a:br>
              <a:rPr lang="en-US" sz="2400" kern="0" dirty="0">
                <a:latin typeface="Verdana" pitchFamily="34" charset="0"/>
              </a:rPr>
            </a:br>
            <a:r>
              <a:rPr lang="en-US" sz="2400" kern="0" dirty="0">
                <a:latin typeface="Verdana" pitchFamily="34" charset="0"/>
              </a:rPr>
              <a:t>  highly toxic by inhalation</a:t>
            </a:r>
          </a:p>
          <a:p>
            <a:pPr eaLnBrk="0" hangingPunct="0">
              <a:spcBef>
                <a:spcPct val="20000"/>
              </a:spcBef>
              <a:buFont typeface="Arial" pitchFamily="34" charset="0"/>
              <a:buChar char="•"/>
              <a:defRPr/>
            </a:pPr>
            <a:r>
              <a:rPr lang="en-US" sz="2400" kern="0" dirty="0">
                <a:latin typeface="Verdana" pitchFamily="34" charset="0"/>
              </a:rPr>
              <a:t> Bisque firings of high-sulfur clay have caused </a:t>
            </a:r>
            <a:br>
              <a:rPr lang="en-US" sz="2400" kern="0" dirty="0">
                <a:latin typeface="Verdana" pitchFamily="34" charset="0"/>
              </a:rPr>
            </a:br>
            <a:r>
              <a:rPr lang="en-US" sz="2400" kern="0" dirty="0">
                <a:latin typeface="Verdana" pitchFamily="34" charset="0"/>
              </a:rPr>
              <a:t>  production of large amounts of sulfur dioxide</a:t>
            </a:r>
          </a:p>
          <a:p>
            <a:pPr eaLnBrk="0" hangingPunct="0">
              <a:spcBef>
                <a:spcPct val="20000"/>
              </a:spcBef>
              <a:buFont typeface="Arial" pitchFamily="34" charset="0"/>
              <a:buChar char="•"/>
              <a:defRPr/>
            </a:pPr>
            <a:r>
              <a:rPr lang="en-US" sz="2400" kern="0" dirty="0">
                <a:latin typeface="Verdana" pitchFamily="34" charset="0"/>
              </a:rPr>
              <a:t> Long term inhalation of low levels of gases </a:t>
            </a:r>
            <a:br>
              <a:rPr lang="en-US" sz="2400" kern="0" dirty="0">
                <a:latin typeface="Verdana" pitchFamily="34" charset="0"/>
              </a:rPr>
            </a:br>
            <a:r>
              <a:rPr lang="en-US" sz="2400" kern="0" dirty="0">
                <a:latin typeface="Verdana" pitchFamily="34" charset="0"/>
              </a:rPr>
              <a:t>  produced can cause chronic bronchitis and </a:t>
            </a:r>
            <a:br>
              <a:rPr lang="en-US" sz="2400" kern="0" dirty="0">
                <a:latin typeface="Verdana" pitchFamily="34" charset="0"/>
              </a:rPr>
            </a:br>
            <a:r>
              <a:rPr lang="en-US" sz="2400" kern="0" dirty="0">
                <a:latin typeface="Verdana" pitchFamily="34" charset="0"/>
              </a:rPr>
              <a:t>  emphysema</a:t>
            </a:r>
          </a:p>
          <a:p>
            <a:pPr eaLnBrk="0" hangingPunct="0">
              <a:spcBef>
                <a:spcPct val="20000"/>
              </a:spcBef>
              <a:buFont typeface="Arial" pitchFamily="34" charset="0"/>
              <a:buChar char="•"/>
              <a:defRPr/>
            </a:pPr>
            <a:r>
              <a:rPr lang="en-US" sz="2400" kern="0" dirty="0">
                <a:latin typeface="Verdana" pitchFamily="34" charset="0"/>
              </a:rPr>
              <a:t> Fluorine gas can also cause bone and teeth </a:t>
            </a:r>
            <a:br>
              <a:rPr lang="en-US" sz="2400" kern="0" dirty="0">
                <a:latin typeface="Verdana" pitchFamily="34" charset="0"/>
              </a:rPr>
            </a:br>
            <a:r>
              <a:rPr lang="en-US" sz="2400" kern="0" dirty="0">
                <a:latin typeface="Verdana" pitchFamily="34" charset="0"/>
              </a:rPr>
              <a:t>  problems</a:t>
            </a:r>
          </a:p>
          <a:p>
            <a:pPr eaLnBrk="0" hangingPunct="0">
              <a:spcBef>
                <a:spcPct val="20000"/>
              </a:spcBef>
              <a:buFont typeface="Arial" pitchFamily="34" charset="0"/>
              <a:buChar char="•"/>
              <a:defRPr/>
            </a:pPr>
            <a:r>
              <a:rPr lang="en-US" sz="2400" kern="0" dirty="0">
                <a:latin typeface="Verdana" pitchFamily="34" charset="0"/>
              </a:rPr>
              <a:t> Metal fumes generated at high temperatures </a:t>
            </a:r>
            <a:br>
              <a:rPr lang="en-US" sz="2400" kern="0" dirty="0">
                <a:latin typeface="Verdana" pitchFamily="34" charset="0"/>
              </a:rPr>
            </a:br>
            <a:r>
              <a:rPr lang="en-US" sz="2400" kern="0" dirty="0">
                <a:latin typeface="Verdana" pitchFamily="34" charset="0"/>
              </a:rPr>
              <a:t>  are highly toxic by inhalation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Hazards - Paints</a:t>
            </a:r>
          </a:p>
        </p:txBody>
      </p:sp>
      <p:sp>
        <p:nvSpPr>
          <p:cNvPr id="51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1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4</a:t>
            </a:r>
          </a:p>
        </p:txBody>
      </p:sp>
      <p:sp>
        <p:nvSpPr>
          <p:cNvPr id="8" name="Content Placeholder 2"/>
          <p:cNvSpPr txBox="1">
            <a:spLocks/>
          </p:cNvSpPr>
          <p:nvPr/>
        </p:nvSpPr>
        <p:spPr bwMode="auto">
          <a:xfrm>
            <a:off x="457200" y="1295400"/>
            <a:ext cx="80772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Poisoning can occur if toxic pigments are inhaled </a:t>
            </a:r>
            <a:br>
              <a:rPr lang="en-US" sz="2400" kern="0" dirty="0">
                <a:latin typeface="Verdana" pitchFamily="34" charset="0"/>
              </a:rPr>
            </a:br>
            <a:r>
              <a:rPr lang="en-US" sz="2400" kern="0" dirty="0">
                <a:latin typeface="Verdana" pitchFamily="34" charset="0"/>
              </a:rPr>
              <a:t>  or ingested</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Main hazard in standard painting: accidental </a:t>
            </a:r>
            <a:br>
              <a:rPr lang="en-US" sz="2400" kern="0" dirty="0">
                <a:latin typeface="Verdana" pitchFamily="34" charset="0"/>
              </a:rPr>
            </a:br>
            <a:r>
              <a:rPr lang="en-US" sz="2400" kern="0" dirty="0">
                <a:latin typeface="Verdana" pitchFamily="34" charset="0"/>
              </a:rPr>
              <a:t>  ingestion of pigments due to eating or drinking </a:t>
            </a:r>
            <a:br>
              <a:rPr lang="en-US" sz="2400" kern="0" dirty="0">
                <a:latin typeface="Verdana" pitchFamily="34" charset="0"/>
              </a:rPr>
            </a:br>
            <a:r>
              <a:rPr lang="en-US" sz="2400" kern="0" dirty="0">
                <a:latin typeface="Verdana" pitchFamily="34" charset="0"/>
              </a:rPr>
              <a:t>  while working, inadvertent hand to mouth </a:t>
            </a:r>
            <a:br>
              <a:rPr lang="en-US" sz="2400" kern="0" dirty="0">
                <a:latin typeface="Verdana" pitchFamily="34" charset="0"/>
              </a:rPr>
            </a:br>
            <a:r>
              <a:rPr lang="en-US" sz="2400" kern="0" dirty="0">
                <a:latin typeface="Verdana" pitchFamily="34" charset="0"/>
              </a:rPr>
              <a:t>  contact, or pointing paint brush with lips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If spraying, heating or sanding are used then </a:t>
            </a:r>
            <a:br>
              <a:rPr lang="en-US" sz="2400" kern="0" dirty="0">
                <a:latin typeface="Verdana" pitchFamily="34" charset="0"/>
              </a:rPr>
            </a:br>
            <a:r>
              <a:rPr lang="en-US" sz="2400" kern="0" dirty="0">
                <a:latin typeface="Verdana" pitchFamily="34" charset="0"/>
              </a:rPr>
              <a:t>  opportunity for inhalation exists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Classic example of toxic inorganic pigment is </a:t>
            </a:r>
            <a:br>
              <a:rPr lang="en-US" sz="2400" kern="0" dirty="0">
                <a:latin typeface="Verdana" pitchFamily="34" charset="0"/>
              </a:rPr>
            </a:br>
            <a:r>
              <a:rPr lang="en-US" sz="2400" kern="0" dirty="0">
                <a:latin typeface="Verdana" pitchFamily="34" charset="0"/>
              </a:rPr>
              <a:t>  white lead or flake white (basic lead carbonate)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dissolve">
                                      <p:cBhvr>
                                        <p:cTn id="17" dur="500"/>
                                        <p:tgtEl>
                                          <p:spTgt spid="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dissolv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Hazards- Kilns</a:t>
            </a: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40</a:t>
            </a:r>
          </a:p>
        </p:txBody>
      </p:sp>
      <p:sp>
        <p:nvSpPr>
          <p:cNvPr id="9" name="Content Placeholder 2"/>
          <p:cNvSpPr txBox="1">
            <a:spLocks/>
          </p:cNvSpPr>
          <p:nvPr/>
        </p:nvSpPr>
        <p:spPr bwMode="auto">
          <a:xfrm>
            <a:off x="457200" y="1143000"/>
            <a:ext cx="8153400" cy="4800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Carbon monoxide from fuel-fired kilns is highly </a:t>
            </a:r>
            <a:br>
              <a:rPr lang="en-US" sz="2400" kern="0" dirty="0">
                <a:latin typeface="Verdana" pitchFamily="34" charset="0"/>
              </a:rPr>
            </a:br>
            <a:r>
              <a:rPr lang="en-US" sz="2400" kern="0" dirty="0">
                <a:latin typeface="Verdana" pitchFamily="34" charset="0"/>
              </a:rPr>
              <a:t>  toxic by inhalation and can disrupt O</a:t>
            </a:r>
            <a:r>
              <a:rPr lang="en-US" sz="2400" kern="0" baseline="-25000" dirty="0">
                <a:latin typeface="Verdana" pitchFamily="34" charset="0"/>
              </a:rPr>
              <a:t>2</a:t>
            </a:r>
            <a:r>
              <a:rPr lang="en-US" sz="2400" kern="0" dirty="0">
                <a:latin typeface="Verdana" pitchFamily="34" charset="0"/>
              </a:rPr>
              <a:t> level</a:t>
            </a:r>
          </a:p>
          <a:p>
            <a:pPr eaLnBrk="0" hangingPunct="0">
              <a:spcBef>
                <a:spcPct val="20000"/>
              </a:spcBef>
              <a:buFont typeface="Arial" pitchFamily="34" charset="0"/>
              <a:buChar char="•"/>
              <a:defRPr/>
            </a:pPr>
            <a:r>
              <a:rPr lang="en-US" sz="2400" kern="0" dirty="0">
                <a:latin typeface="Verdana" pitchFamily="34" charset="0"/>
              </a:rPr>
              <a:t> Hot kilns produce infrared radiation that is </a:t>
            </a:r>
            <a:br>
              <a:rPr lang="en-US" sz="2400" kern="0" dirty="0">
                <a:latin typeface="Verdana" pitchFamily="34" charset="0"/>
              </a:rPr>
            </a:br>
            <a:r>
              <a:rPr lang="en-US" sz="2400" kern="0" dirty="0">
                <a:latin typeface="Verdana" pitchFamily="34" charset="0"/>
              </a:rPr>
              <a:t>  hazardous to the eyes</a:t>
            </a:r>
          </a:p>
          <a:p>
            <a:pPr eaLnBrk="0" hangingPunct="0">
              <a:spcBef>
                <a:spcPct val="20000"/>
              </a:spcBef>
              <a:buFont typeface="Arial" pitchFamily="34" charset="0"/>
              <a:buChar char="•"/>
              <a:defRPr/>
            </a:pPr>
            <a:r>
              <a:rPr lang="en-US" sz="2400" kern="0" dirty="0">
                <a:latin typeface="Verdana" pitchFamily="34" charset="0"/>
              </a:rPr>
              <a:t> Heat generated can cause thermal burns (1 foot </a:t>
            </a:r>
            <a:br>
              <a:rPr lang="en-US" sz="2400" kern="0" dirty="0">
                <a:latin typeface="Verdana" pitchFamily="34" charset="0"/>
              </a:rPr>
            </a:br>
            <a:r>
              <a:rPr lang="en-US" sz="2400" kern="0" dirty="0">
                <a:latin typeface="Verdana" pitchFamily="34" charset="0"/>
              </a:rPr>
              <a:t>  from peephole - temperature 156°F)</a:t>
            </a:r>
          </a:p>
          <a:p>
            <a:pPr eaLnBrk="0" hangingPunct="0">
              <a:spcBef>
                <a:spcPct val="20000"/>
              </a:spcBef>
              <a:buFont typeface="Arial" pitchFamily="34" charset="0"/>
              <a:buChar char="•"/>
              <a:defRPr/>
            </a:pPr>
            <a:r>
              <a:rPr lang="en-US" sz="2400" kern="0" dirty="0">
                <a:latin typeface="Verdana" pitchFamily="34" charset="0"/>
              </a:rPr>
              <a:t> If electric kiln fails to shut off, heating elements </a:t>
            </a:r>
            <a:br>
              <a:rPr lang="en-US" sz="2400" kern="0" dirty="0">
                <a:latin typeface="Verdana" pitchFamily="34" charset="0"/>
              </a:rPr>
            </a:br>
            <a:r>
              <a:rPr lang="en-US" sz="2400" kern="0" dirty="0">
                <a:latin typeface="Verdana" pitchFamily="34" charset="0"/>
              </a:rPr>
              <a:t>  melt and cause fires</a:t>
            </a:r>
          </a:p>
          <a:p>
            <a:pPr eaLnBrk="0" hangingPunct="0">
              <a:spcBef>
                <a:spcPct val="20000"/>
              </a:spcBef>
              <a:buFont typeface="Arial" pitchFamily="34" charset="0"/>
              <a:buChar char="•"/>
              <a:defRPr/>
            </a:pPr>
            <a:r>
              <a:rPr lang="en-US" sz="2400" kern="0" dirty="0">
                <a:latin typeface="Verdana" pitchFamily="34" charset="0"/>
              </a:rPr>
              <a:t> Gas kilns generate a lot of heat and can heat </a:t>
            </a:r>
            <a:br>
              <a:rPr lang="en-US" sz="2400" kern="0" dirty="0">
                <a:latin typeface="Verdana" pitchFamily="34" charset="0"/>
              </a:rPr>
            </a:br>
            <a:r>
              <a:rPr lang="en-US" sz="2400" kern="0" dirty="0">
                <a:latin typeface="Verdana" pitchFamily="34" charset="0"/>
              </a:rPr>
              <a:t>  room to over 100°F </a:t>
            </a:r>
          </a:p>
          <a:p>
            <a:pPr eaLnBrk="0" hangingPunct="0">
              <a:spcBef>
                <a:spcPct val="20000"/>
              </a:spcBef>
              <a:buFont typeface="Arial" pitchFamily="34" charset="0"/>
              <a:buChar char="•"/>
              <a:defRPr/>
            </a:pPr>
            <a:r>
              <a:rPr lang="en-US" sz="2400" kern="0" dirty="0">
                <a:latin typeface="Verdana" pitchFamily="34" charset="0"/>
              </a:rPr>
              <a:t> Top loading kiln lid latch could fail – lid falls on </a:t>
            </a:r>
            <a:br>
              <a:rPr lang="en-US" sz="2400" kern="0" dirty="0">
                <a:latin typeface="Verdana" pitchFamily="34" charset="0"/>
              </a:rPr>
            </a:br>
            <a:r>
              <a:rPr lang="en-US" sz="2400" kern="0" dirty="0">
                <a:latin typeface="Verdana" pitchFamily="34" charset="0"/>
              </a:rPr>
              <a:t>  loader’s head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Precautions - Kilns</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41</a:t>
            </a:r>
          </a:p>
        </p:txBody>
      </p:sp>
      <p:sp>
        <p:nvSpPr>
          <p:cNvPr id="8" name="Content Placeholder 2"/>
          <p:cNvSpPr txBox="1">
            <a:spLocks/>
          </p:cNvSpPr>
          <p:nvPr/>
        </p:nvSpPr>
        <p:spPr bwMode="auto">
          <a:xfrm>
            <a:off x="393700" y="1143000"/>
            <a:ext cx="7924800" cy="3200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300" kern="0" dirty="0">
                <a:latin typeface="Verdana" pitchFamily="34" charset="0"/>
              </a:rPr>
              <a:t> Use infrared goggles or hand-held welding shields </a:t>
            </a:r>
            <a:br>
              <a:rPr lang="en-US" sz="2300" kern="0" dirty="0">
                <a:latin typeface="Verdana" pitchFamily="34" charset="0"/>
              </a:rPr>
            </a:br>
            <a:r>
              <a:rPr lang="en-US" sz="2300" kern="0" dirty="0">
                <a:latin typeface="Verdana" pitchFamily="34" charset="0"/>
              </a:rPr>
              <a:t>  when looking into operating kiln</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300" kern="0" dirty="0">
                <a:latin typeface="Verdana" pitchFamily="34" charset="0"/>
              </a:rPr>
              <a:t> Do not use lead compounds at stoneware </a:t>
            </a:r>
            <a:br>
              <a:rPr lang="en-US" sz="2300" kern="0" dirty="0">
                <a:latin typeface="Verdana" pitchFamily="34" charset="0"/>
              </a:rPr>
            </a:br>
            <a:r>
              <a:rPr lang="en-US" sz="2300" kern="0" dirty="0">
                <a:latin typeface="Verdana" pitchFamily="34" charset="0"/>
              </a:rPr>
              <a:t>  temperatures (lead will vaporize)</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300" kern="0" dirty="0">
                <a:latin typeface="Verdana" pitchFamily="34" charset="0"/>
              </a:rPr>
              <a:t> Do not store lumber, paper, solvents, or other </a:t>
            </a:r>
            <a:br>
              <a:rPr lang="en-US" sz="2300" kern="0" dirty="0">
                <a:latin typeface="Verdana" pitchFamily="34" charset="0"/>
              </a:rPr>
            </a:br>
            <a:r>
              <a:rPr lang="en-US" sz="2300" kern="0" dirty="0">
                <a:latin typeface="Verdana" pitchFamily="34" charset="0"/>
              </a:rPr>
              <a:t>  combustible/flammable materials near kilns</a:t>
            </a:r>
          </a:p>
        </p:txBody>
      </p:sp>
      <p:pic>
        <p:nvPicPr>
          <p:cNvPr id="43016" name="Picture 3" descr="Kiln-Electri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4013" y="3886200"/>
            <a:ext cx="1138237"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Precautions - Kilns</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42</a:t>
            </a:r>
          </a:p>
        </p:txBody>
      </p:sp>
      <p:sp>
        <p:nvSpPr>
          <p:cNvPr id="9" name="Content Placeholder 2"/>
          <p:cNvSpPr txBox="1">
            <a:spLocks/>
          </p:cNvSpPr>
          <p:nvPr/>
        </p:nvSpPr>
        <p:spPr bwMode="auto">
          <a:xfrm>
            <a:off x="457200" y="1042988"/>
            <a:ext cx="7924800" cy="4648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Separate room from classroom</a:t>
            </a:r>
          </a:p>
          <a:p>
            <a:pPr eaLnBrk="0" hangingPunct="0">
              <a:spcBef>
                <a:spcPct val="20000"/>
              </a:spcBef>
              <a:defRPr/>
            </a:pPr>
            <a:endParaRPr lang="en-US" sz="16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Chain on top-loading kiln lid</a:t>
            </a:r>
          </a:p>
          <a:p>
            <a:pPr eaLnBrk="0" hangingPunct="0">
              <a:spcBef>
                <a:spcPct val="20000"/>
              </a:spcBef>
              <a:defRPr/>
            </a:pPr>
            <a:endParaRPr lang="en-US"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Comply with fire regulations and electrical codes</a:t>
            </a:r>
            <a:br>
              <a:rPr lang="en-US" sz="2400" kern="0" dirty="0">
                <a:latin typeface="Verdana" pitchFamily="34" charset="0"/>
              </a:rPr>
            </a:b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Fire extinguishers and first aid/burn kits nearby</a:t>
            </a:r>
          </a:p>
          <a:p>
            <a:pPr eaLnBrk="0" hangingPunct="0">
              <a:spcBef>
                <a:spcPct val="20000"/>
              </a:spcBef>
              <a:defRPr/>
            </a:pPr>
            <a:endParaRPr lang="en-US"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Wear appropriate protective clothing (PPE)</a:t>
            </a:r>
          </a:p>
          <a:p>
            <a:pPr eaLnBrk="0" hangingPunct="0">
              <a:spcBef>
                <a:spcPct val="20000"/>
              </a:spcBef>
              <a:defRPr/>
            </a:pPr>
            <a:endParaRPr lang="en-US"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Post: operating instructions, warning signs, </a:t>
            </a:r>
            <a:br>
              <a:rPr lang="en-US" sz="2400" kern="0" dirty="0">
                <a:latin typeface="Verdana" pitchFamily="34" charset="0"/>
              </a:rPr>
            </a:br>
            <a:r>
              <a:rPr lang="en-US" sz="2400" kern="0" dirty="0">
                <a:latin typeface="Verdana" pitchFamily="34" charset="0"/>
              </a:rPr>
              <a:t>  emergency procedures</a:t>
            </a: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dissolve">
                                      <p:cBhvr>
                                        <p:cTn id="17" dur="500"/>
                                        <p:tgtEl>
                                          <p:spTgt spid="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dissolve">
                                      <p:cBhvr>
                                        <p:cTn id="22" dur="500"/>
                                        <p:tgtEl>
                                          <p:spTgt spid="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dissolve">
                                      <p:cBhvr>
                                        <p:cTn id="27" dur="500"/>
                                        <p:tgtEl>
                                          <p:spTgt spid="9">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dissolve">
                                      <p:cBhvr>
                                        <p:cTn id="3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457200" y="457200"/>
            <a:ext cx="5334000" cy="381000"/>
          </a:xfrm>
        </p:spPr>
        <p:txBody>
          <a:bodyPr/>
          <a:lstStyle/>
          <a:p>
            <a:pPr eaLnBrk="1" hangingPunct="1"/>
            <a:r>
              <a:rPr lang="en-US" altLang="en-US" sz="2500">
                <a:solidFill>
                  <a:schemeClr val="bg1"/>
                </a:solidFill>
                <a:latin typeface="Verdana" panose="020B0604030504040204" pitchFamily="34" charset="0"/>
                <a:cs typeface="Arial" panose="020B0604020202020204" pitchFamily="34" charset="0"/>
              </a:rPr>
              <a:t>Pay Attention to Warning Signs</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43</a:t>
            </a:r>
          </a:p>
        </p:txBody>
      </p:sp>
      <p:pic>
        <p:nvPicPr>
          <p:cNvPr id="45063" name="Picture 9" descr="Sign-Funn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676400"/>
            <a:ext cx="2593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Content Placeholder 5" descr="Floor Slippery Sig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752600"/>
            <a:ext cx="1428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7" descr="Tripping Hazard Sig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648200"/>
            <a:ext cx="1428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6" descr="Use Handrail Sig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1676400"/>
            <a:ext cx="1428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8" descr="Step Down Sign.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4648200"/>
            <a:ext cx="1428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457200" y="457200"/>
            <a:ext cx="5257800" cy="381000"/>
          </a:xfrm>
        </p:spPr>
        <p:txBody>
          <a:bodyPr/>
          <a:lstStyle/>
          <a:p>
            <a:pPr eaLnBrk="1" hangingPunct="1"/>
            <a:r>
              <a:rPr lang="en-US" altLang="en-US" sz="2000">
                <a:solidFill>
                  <a:schemeClr val="bg1"/>
                </a:solidFill>
                <a:latin typeface="Verdana" panose="020B0604030504040204" pitchFamily="34" charset="0"/>
                <a:cs typeface="Arial" panose="020B0604020202020204" pitchFamily="34" charset="0"/>
              </a:rPr>
              <a:t>Photography- Black &amp; White Processing</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44</a:t>
            </a:r>
          </a:p>
        </p:txBody>
      </p:sp>
      <p:sp>
        <p:nvSpPr>
          <p:cNvPr id="14" name="Content Placeholder 2"/>
          <p:cNvSpPr txBox="1">
            <a:spLocks/>
          </p:cNvSpPr>
          <p:nvPr/>
        </p:nvSpPr>
        <p:spPr bwMode="auto">
          <a:xfrm>
            <a:off x="457200" y="1219200"/>
            <a:ext cx="51054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Wide variety of chemicals </a:t>
            </a:r>
            <a:br>
              <a:rPr lang="en-US" sz="2400" kern="0" dirty="0">
                <a:latin typeface="Verdana" pitchFamily="34" charset="0"/>
              </a:rPr>
            </a:br>
            <a:r>
              <a:rPr lang="en-US" sz="2400" kern="0" dirty="0">
                <a:latin typeface="Verdana" pitchFamily="34" charset="0"/>
              </a:rPr>
              <a:t>  used in black and white </a:t>
            </a:r>
            <a:br>
              <a:rPr lang="en-US" sz="2400" kern="0" dirty="0">
                <a:latin typeface="Verdana" pitchFamily="34" charset="0"/>
              </a:rPr>
            </a:br>
            <a:r>
              <a:rPr lang="en-US" sz="2400" kern="0" dirty="0">
                <a:latin typeface="Verdana" pitchFamily="34" charset="0"/>
              </a:rPr>
              <a:t>  photographic processing</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Print processing uses tray </a:t>
            </a:r>
            <a:br>
              <a:rPr lang="en-US" sz="2400" kern="0" dirty="0">
                <a:latin typeface="Verdana" pitchFamily="34" charset="0"/>
              </a:rPr>
            </a:br>
            <a:r>
              <a:rPr lang="en-US" sz="2400" kern="0" dirty="0">
                <a:latin typeface="Verdana" pitchFamily="34" charset="0"/>
              </a:rPr>
              <a:t>  processing with successive </a:t>
            </a:r>
            <a:br>
              <a:rPr lang="en-US" sz="2400" kern="0" dirty="0">
                <a:latin typeface="Verdana" pitchFamily="34" charset="0"/>
              </a:rPr>
            </a:br>
            <a:r>
              <a:rPr lang="en-US" sz="2400" kern="0" dirty="0">
                <a:latin typeface="Verdana" pitchFamily="34" charset="0"/>
              </a:rPr>
              <a:t>  developing baths, fixing baths </a:t>
            </a:r>
            <a:br>
              <a:rPr lang="en-US" sz="2400" kern="0" dirty="0">
                <a:latin typeface="Verdana" pitchFamily="34" charset="0"/>
              </a:rPr>
            </a:br>
            <a:r>
              <a:rPr lang="en-US" sz="2400" kern="0" dirty="0">
                <a:latin typeface="Verdana" pitchFamily="34" charset="0"/>
              </a:rPr>
              <a:t>  and rinse steps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Other treatments include use </a:t>
            </a:r>
            <a:br>
              <a:rPr lang="en-US" sz="2400" kern="0" dirty="0">
                <a:latin typeface="Verdana" pitchFamily="34" charset="0"/>
              </a:rPr>
            </a:br>
            <a:r>
              <a:rPr lang="en-US" sz="2400" kern="0" dirty="0">
                <a:latin typeface="Verdana" pitchFamily="34" charset="0"/>
              </a:rPr>
              <a:t>  of hardeners, intensifiers, </a:t>
            </a:r>
            <a:br>
              <a:rPr lang="en-US" sz="2400" kern="0" dirty="0">
                <a:latin typeface="Verdana" pitchFamily="34" charset="0"/>
              </a:rPr>
            </a:br>
            <a:r>
              <a:rPr lang="en-US" sz="2400" kern="0" dirty="0">
                <a:latin typeface="Verdana" pitchFamily="34" charset="0"/>
              </a:rPr>
              <a:t>  reducers, toners and hypo-</a:t>
            </a:r>
            <a:br>
              <a:rPr lang="en-US" sz="2400" kern="0" dirty="0">
                <a:latin typeface="Verdana" pitchFamily="34" charset="0"/>
              </a:rPr>
            </a:br>
            <a:r>
              <a:rPr lang="en-US" sz="2400" kern="0" dirty="0">
                <a:latin typeface="Verdana" pitchFamily="34" charset="0"/>
              </a:rPr>
              <a:t>  eliminators</a:t>
            </a:r>
          </a:p>
        </p:txBody>
      </p:sp>
      <p:pic>
        <p:nvPicPr>
          <p:cNvPr id="46088" name="Picture 7" descr="C:\Documents and Settings\spakosh\Local Settings\Temporary Internet Files\Content.IE5\CJBIK7OT\MP90043087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600200"/>
            <a:ext cx="26670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cs typeface="Arial" panose="020B0604020202020204" pitchFamily="34" charset="0"/>
              </a:rPr>
              <a:t>Hazards- Mixing Photochemicals</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45</a:t>
            </a:r>
          </a:p>
        </p:txBody>
      </p:sp>
      <p:sp>
        <p:nvSpPr>
          <p:cNvPr id="9" name="Content Placeholder 2"/>
          <p:cNvSpPr txBox="1">
            <a:spLocks/>
          </p:cNvSpPr>
          <p:nvPr/>
        </p:nvSpPr>
        <p:spPr bwMode="auto">
          <a:xfrm>
            <a:off x="457200" y="1536700"/>
            <a:ext cx="83058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Developer solutions and powders are often highly </a:t>
            </a:r>
            <a:br>
              <a:rPr lang="en-US" sz="2400" kern="0" dirty="0">
                <a:latin typeface="Verdana" pitchFamily="34" charset="0"/>
              </a:rPr>
            </a:br>
            <a:r>
              <a:rPr lang="en-US" sz="2400" kern="0" dirty="0">
                <a:latin typeface="Verdana" pitchFamily="34" charset="0"/>
              </a:rPr>
              <a:t>  alkaline</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Glacial acetic acid used in making stop bath is </a:t>
            </a:r>
            <a:br>
              <a:rPr lang="en-US" sz="2400" kern="0" dirty="0">
                <a:latin typeface="Verdana" pitchFamily="34" charset="0"/>
              </a:rPr>
            </a:br>
            <a:r>
              <a:rPr lang="en-US" sz="2400" kern="0" dirty="0">
                <a:latin typeface="Verdana" pitchFamily="34" charset="0"/>
              </a:rPr>
              <a:t>  corrosive by skin contact, inhalation, ingestion</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Developer powders are highly toxic by inhalation, </a:t>
            </a:r>
            <a:br>
              <a:rPr lang="en-US" sz="2400" kern="0" dirty="0">
                <a:latin typeface="Verdana" pitchFamily="34" charset="0"/>
              </a:rPr>
            </a:br>
            <a:r>
              <a:rPr lang="en-US" sz="2400" kern="0" dirty="0">
                <a:latin typeface="Verdana" pitchFamily="34" charset="0"/>
              </a:rPr>
              <a:t>  and moderately toxic by skin contact (due to alkali </a:t>
            </a:r>
            <a:br>
              <a:rPr lang="en-US" sz="2400" kern="0" dirty="0">
                <a:latin typeface="Verdana" pitchFamily="34" charset="0"/>
              </a:rPr>
            </a:br>
            <a:r>
              <a:rPr lang="en-US" sz="2400" kern="0" dirty="0">
                <a:latin typeface="Verdana" pitchFamily="34" charset="0"/>
              </a:rPr>
              <a:t>  and developers themselves)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457200" y="457200"/>
            <a:ext cx="5257800" cy="381000"/>
          </a:xfrm>
        </p:spPr>
        <p:txBody>
          <a:bodyPr/>
          <a:lstStyle/>
          <a:p>
            <a:pPr eaLnBrk="1" hangingPunct="1"/>
            <a:r>
              <a:rPr lang="en-US" altLang="en-US" sz="2200">
                <a:solidFill>
                  <a:schemeClr val="bg1"/>
                </a:solidFill>
                <a:latin typeface="Verdana" panose="020B0604030504040204" pitchFamily="34" charset="0"/>
                <a:cs typeface="Arial" panose="020B0604020202020204" pitchFamily="34" charset="0"/>
              </a:rPr>
              <a:t>Precautions- Mixing Photochemicals</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46</a:t>
            </a:r>
          </a:p>
        </p:txBody>
      </p:sp>
      <p:sp>
        <p:nvSpPr>
          <p:cNvPr id="8" name="Content Placeholder 2"/>
          <p:cNvSpPr txBox="1">
            <a:spLocks/>
          </p:cNvSpPr>
          <p:nvPr/>
        </p:nvSpPr>
        <p:spPr bwMode="auto">
          <a:xfrm>
            <a:off x="457200" y="1219200"/>
            <a:ext cx="8229600" cy="4572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Use liquid chemistry rather than mixing   </a:t>
            </a:r>
            <a:br>
              <a:rPr lang="en-US" sz="2400" kern="0" dirty="0">
                <a:latin typeface="Verdana" pitchFamily="34" charset="0"/>
              </a:rPr>
            </a:br>
            <a:r>
              <a:rPr lang="en-US" sz="2400" kern="0" dirty="0">
                <a:latin typeface="Verdana" pitchFamily="34" charset="0"/>
              </a:rPr>
              <a:t>  developing powders whenever possible (pregnant </a:t>
            </a:r>
            <a:br>
              <a:rPr lang="en-US" sz="2400" kern="0" dirty="0">
                <a:latin typeface="Verdana" pitchFamily="34" charset="0"/>
              </a:rPr>
            </a:br>
            <a:r>
              <a:rPr lang="en-US" sz="2400" kern="0" dirty="0">
                <a:latin typeface="Verdana" pitchFamily="34" charset="0"/>
              </a:rPr>
              <a:t>  women should not be exposed to powdered </a:t>
            </a:r>
            <a:br>
              <a:rPr lang="en-US" sz="2400" kern="0" dirty="0">
                <a:latin typeface="Verdana" pitchFamily="34" charset="0"/>
              </a:rPr>
            </a:br>
            <a:r>
              <a:rPr lang="en-US" sz="2400" kern="0" dirty="0">
                <a:latin typeface="Verdana" pitchFamily="34" charset="0"/>
              </a:rPr>
              <a:t>  developer)</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When mixing powdered chemicals use a glove box </a:t>
            </a:r>
            <a:br>
              <a:rPr lang="en-US" sz="2400" kern="0" dirty="0">
                <a:latin typeface="Verdana" pitchFamily="34" charset="0"/>
              </a:rPr>
            </a:br>
            <a:r>
              <a:rPr lang="en-US" sz="2400" kern="0" dirty="0">
                <a:latin typeface="Verdana" pitchFamily="34" charset="0"/>
              </a:rPr>
              <a:t>  (cardboard box with glass or </a:t>
            </a:r>
            <a:r>
              <a:rPr lang="en-US" sz="2400" kern="0" dirty="0" err="1">
                <a:latin typeface="Verdana" pitchFamily="34" charset="0"/>
              </a:rPr>
              <a:t>plexiglass</a:t>
            </a:r>
            <a:r>
              <a:rPr lang="en-US" sz="2400" kern="0" dirty="0">
                <a:latin typeface="Verdana" pitchFamily="34" charset="0"/>
              </a:rPr>
              <a:t> top and </a:t>
            </a:r>
            <a:br>
              <a:rPr lang="en-US" sz="2400" kern="0" dirty="0">
                <a:latin typeface="Verdana" pitchFamily="34" charset="0"/>
              </a:rPr>
            </a:br>
            <a:r>
              <a:rPr lang="en-US" sz="2400" kern="0" dirty="0">
                <a:latin typeface="Verdana" pitchFamily="34" charset="0"/>
              </a:rPr>
              <a:t>  two holes in sides for hands and arms) and local </a:t>
            </a:r>
            <a:br>
              <a:rPr lang="en-US" sz="2400" kern="0" dirty="0">
                <a:latin typeface="Verdana" pitchFamily="34" charset="0"/>
              </a:rPr>
            </a:br>
            <a:r>
              <a:rPr lang="en-US" sz="2400" kern="0" dirty="0">
                <a:latin typeface="Verdana" pitchFamily="34" charset="0"/>
              </a:rPr>
              <a:t>  exhaust ventilation or wear NIOSH-approved toxic </a:t>
            </a:r>
            <a:br>
              <a:rPr lang="en-US" sz="2400" kern="0" dirty="0">
                <a:latin typeface="Verdana" pitchFamily="34" charset="0"/>
              </a:rPr>
            </a:br>
            <a:r>
              <a:rPr lang="en-US" sz="2400" kern="0" dirty="0">
                <a:latin typeface="Verdana" pitchFamily="34" charset="0"/>
              </a:rPr>
              <a:t>  dust respirator</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Wear gloves, goggles and protective apron when </a:t>
            </a:r>
            <a:br>
              <a:rPr lang="en-US" sz="2400" kern="0" dirty="0">
                <a:latin typeface="Verdana" pitchFamily="34" charset="0"/>
              </a:rPr>
            </a:br>
            <a:r>
              <a:rPr lang="en-US" sz="2400" kern="0" dirty="0">
                <a:latin typeface="Verdana" pitchFamily="34" charset="0"/>
              </a:rPr>
              <a:t>  mixing concentrated </a:t>
            </a:r>
            <a:r>
              <a:rPr lang="en-US" sz="2400" kern="0" dirty="0" err="1">
                <a:latin typeface="Verdana" pitchFamily="34" charset="0"/>
              </a:rPr>
              <a:t>photochemicals</a:t>
            </a:r>
            <a:endParaRPr lang="en-US" sz="2400"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457200" y="457200"/>
            <a:ext cx="5257800" cy="381000"/>
          </a:xfrm>
        </p:spPr>
        <p:txBody>
          <a:bodyPr/>
          <a:lstStyle/>
          <a:p>
            <a:pPr eaLnBrk="1" hangingPunct="1"/>
            <a:r>
              <a:rPr lang="en-US" altLang="en-US" sz="2200">
                <a:solidFill>
                  <a:schemeClr val="bg1"/>
                </a:solidFill>
                <a:latin typeface="Verdana" panose="020B0604030504040204" pitchFamily="34" charset="0"/>
                <a:cs typeface="Arial" panose="020B0604020202020204" pitchFamily="34" charset="0"/>
              </a:rPr>
              <a:t>Precautions- Mixing Photochemicals</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47</a:t>
            </a:r>
          </a:p>
        </p:txBody>
      </p:sp>
      <p:sp>
        <p:nvSpPr>
          <p:cNvPr id="9" name="Content Placeholder 2"/>
          <p:cNvSpPr txBox="1">
            <a:spLocks/>
          </p:cNvSpPr>
          <p:nvPr/>
        </p:nvSpPr>
        <p:spPr bwMode="auto">
          <a:xfrm>
            <a:off x="457200" y="1219200"/>
            <a:ext cx="81534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In case of skin contact, rinse with large quantities </a:t>
            </a:r>
            <a:br>
              <a:rPr lang="en-US" sz="2400" kern="0" dirty="0">
                <a:latin typeface="Verdana" pitchFamily="34" charset="0"/>
              </a:rPr>
            </a:br>
            <a:r>
              <a:rPr lang="en-US" sz="2400" kern="0" dirty="0">
                <a:latin typeface="Verdana" pitchFamily="34" charset="0"/>
              </a:rPr>
              <a:t>  of water</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In case of eye contact rinse for 15-20 minutes </a:t>
            </a:r>
            <a:br>
              <a:rPr lang="en-US" sz="2400" kern="0" dirty="0">
                <a:latin typeface="Verdana" pitchFamily="34" charset="0"/>
              </a:rPr>
            </a:br>
            <a:r>
              <a:rPr lang="en-US" sz="2400" kern="0" dirty="0">
                <a:latin typeface="Verdana" pitchFamily="34" charset="0"/>
              </a:rPr>
              <a:t>  and seek medical attention as soon as possible</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Store concentrated acids and other corrosive </a:t>
            </a:r>
            <a:br>
              <a:rPr lang="en-US" sz="2400" kern="0" dirty="0">
                <a:latin typeface="Verdana" pitchFamily="34" charset="0"/>
              </a:rPr>
            </a:br>
            <a:r>
              <a:rPr lang="en-US" sz="2400" kern="0" dirty="0">
                <a:latin typeface="Verdana" pitchFamily="34" charset="0"/>
              </a:rPr>
              <a:t>  chemicals on low shelves</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Do not store photographic solutions in glass    </a:t>
            </a:r>
            <a:br>
              <a:rPr lang="en-US" sz="2400" kern="0" dirty="0">
                <a:latin typeface="Verdana" pitchFamily="34" charset="0"/>
              </a:rPr>
            </a:br>
            <a:r>
              <a:rPr lang="en-US" sz="2400" kern="0" dirty="0">
                <a:latin typeface="Verdana" pitchFamily="34" charset="0"/>
              </a:rPr>
              <a:t>  containers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Developing Baths</a:t>
            </a: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48</a:t>
            </a:r>
          </a:p>
        </p:txBody>
      </p:sp>
      <p:sp>
        <p:nvSpPr>
          <p:cNvPr id="8" name="Content Placeholder 2"/>
          <p:cNvSpPr txBox="1">
            <a:spLocks/>
          </p:cNvSpPr>
          <p:nvPr/>
        </p:nvSpPr>
        <p:spPr bwMode="auto">
          <a:xfrm>
            <a:off x="457200" y="1295400"/>
            <a:ext cx="8153400" cy="4419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Most commonly used developers are </a:t>
            </a:r>
            <a:br>
              <a:rPr lang="en-US" sz="2400" kern="0" dirty="0">
                <a:latin typeface="Verdana" pitchFamily="34" charset="0"/>
              </a:rPr>
            </a:br>
            <a:r>
              <a:rPr lang="en-US" sz="2400" kern="0" dirty="0">
                <a:latin typeface="Verdana" pitchFamily="34" charset="0"/>
              </a:rPr>
              <a:t>  hydroquinone, </a:t>
            </a:r>
            <a:r>
              <a:rPr lang="en-US" sz="2400" kern="0" dirty="0" err="1">
                <a:latin typeface="Verdana" pitchFamily="34" charset="0"/>
              </a:rPr>
              <a:t>monomethyl</a:t>
            </a:r>
            <a:r>
              <a:rPr lang="en-US" sz="2400" kern="0" dirty="0">
                <a:latin typeface="Verdana" pitchFamily="34" charset="0"/>
              </a:rPr>
              <a:t> </a:t>
            </a:r>
            <a:r>
              <a:rPr lang="en-US" sz="2400" kern="0" dirty="0" err="1">
                <a:latin typeface="Verdana" pitchFamily="34" charset="0"/>
              </a:rPr>
              <a:t>para</a:t>
            </a:r>
            <a:r>
              <a:rPr lang="en-US" sz="2400" kern="0" dirty="0">
                <a:latin typeface="Verdana" pitchFamily="34" charset="0"/>
              </a:rPr>
              <a:t>-amino phenol </a:t>
            </a:r>
            <a:br>
              <a:rPr lang="en-US" sz="2400" kern="0" dirty="0">
                <a:latin typeface="Verdana" pitchFamily="34" charset="0"/>
              </a:rPr>
            </a:br>
            <a:r>
              <a:rPr lang="en-US" sz="2400" kern="0" dirty="0">
                <a:latin typeface="Verdana" pitchFamily="34" charset="0"/>
              </a:rPr>
              <a:t>  sulfate and </a:t>
            </a:r>
            <a:r>
              <a:rPr lang="en-US" sz="2400" kern="0" dirty="0" err="1">
                <a:latin typeface="Verdana" pitchFamily="34" charset="0"/>
              </a:rPr>
              <a:t>phenidone</a:t>
            </a:r>
            <a:endParaRPr lang="en-US" sz="2400" kern="0" dirty="0">
              <a:latin typeface="Verdana" pitchFamily="34" charset="0"/>
            </a:endParaRP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Several other developers used for special </a:t>
            </a:r>
            <a:br>
              <a:rPr lang="en-US" sz="2400" kern="0" dirty="0">
                <a:latin typeface="Verdana" pitchFamily="34" charset="0"/>
              </a:rPr>
            </a:br>
            <a:r>
              <a:rPr lang="en-US" sz="2400" kern="0" dirty="0">
                <a:latin typeface="Verdana" pitchFamily="34" charset="0"/>
              </a:rPr>
              <a:t>  purposes</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Other common components include an accelerator </a:t>
            </a:r>
            <a:br>
              <a:rPr lang="en-US" sz="2400" kern="0" dirty="0">
                <a:latin typeface="Verdana" pitchFamily="34" charset="0"/>
              </a:rPr>
            </a:br>
            <a:r>
              <a:rPr lang="en-US" sz="2400" kern="0" dirty="0">
                <a:latin typeface="Verdana" pitchFamily="34" charset="0"/>
              </a:rPr>
              <a:t>  (often sodium carbonate or borax), sodium sulfite </a:t>
            </a:r>
            <a:br>
              <a:rPr lang="en-US" sz="2400" kern="0" dirty="0">
                <a:latin typeface="Verdana" pitchFamily="34" charset="0"/>
              </a:rPr>
            </a:br>
            <a:r>
              <a:rPr lang="en-US" sz="2400" kern="0" dirty="0">
                <a:latin typeface="Verdana" pitchFamily="34" charset="0"/>
              </a:rPr>
              <a:t>  as a preservative, and potassium bromide as a </a:t>
            </a:r>
            <a:br>
              <a:rPr lang="en-US" sz="2400" kern="0" dirty="0">
                <a:latin typeface="Verdana" pitchFamily="34" charset="0"/>
              </a:rPr>
            </a:br>
            <a:r>
              <a:rPr lang="en-US" sz="2400" kern="0" dirty="0">
                <a:latin typeface="Verdana" pitchFamily="34" charset="0"/>
              </a:rPr>
              <a:t>  restrainer or anti-fogging agent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457200" y="457200"/>
            <a:ext cx="5257800" cy="381000"/>
          </a:xfrm>
        </p:spPr>
        <p:txBody>
          <a:bodyPr/>
          <a:lstStyle/>
          <a:p>
            <a:pPr eaLnBrk="1" hangingPunct="1"/>
            <a:r>
              <a:rPr lang="en-US" altLang="en-US" sz="2600">
                <a:solidFill>
                  <a:schemeClr val="bg1"/>
                </a:solidFill>
                <a:latin typeface="Verdana" panose="020B0604030504040204" pitchFamily="34" charset="0"/>
                <a:cs typeface="Arial" panose="020B0604020202020204" pitchFamily="34" charset="0"/>
              </a:rPr>
              <a:t>Hazards – Developing Baths</a:t>
            </a: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49</a:t>
            </a:r>
          </a:p>
        </p:txBody>
      </p:sp>
      <p:sp>
        <p:nvSpPr>
          <p:cNvPr id="9" name="Content Placeholder 2"/>
          <p:cNvSpPr txBox="1">
            <a:spLocks/>
          </p:cNvSpPr>
          <p:nvPr/>
        </p:nvSpPr>
        <p:spPr bwMode="auto">
          <a:xfrm>
            <a:off x="457200" y="1600200"/>
            <a:ext cx="81534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Developers are skin and eye irritants; in many </a:t>
            </a:r>
            <a:br>
              <a:rPr lang="en-US" sz="2400" kern="0" dirty="0">
                <a:latin typeface="Verdana" pitchFamily="34" charset="0"/>
              </a:rPr>
            </a:br>
            <a:r>
              <a:rPr lang="en-US" sz="2400" kern="0" dirty="0">
                <a:latin typeface="Verdana" pitchFamily="34" charset="0"/>
              </a:rPr>
              <a:t>  cases strong sensitizers</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Most developers are moderately to highly toxic by </a:t>
            </a:r>
            <a:br>
              <a:rPr lang="en-US" sz="2400" kern="0" dirty="0">
                <a:latin typeface="Verdana" pitchFamily="34" charset="0"/>
              </a:rPr>
            </a:br>
            <a:r>
              <a:rPr lang="en-US" sz="2400" kern="0" dirty="0">
                <a:latin typeface="Verdana" pitchFamily="34" charset="0"/>
              </a:rPr>
              <a:t>  ingestion</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Sodium hydroxide, sodium carbonate and other </a:t>
            </a:r>
            <a:br>
              <a:rPr lang="en-US" sz="2400" kern="0" dirty="0">
                <a:latin typeface="Verdana" pitchFamily="34" charset="0"/>
              </a:rPr>
            </a:br>
            <a:r>
              <a:rPr lang="en-US" sz="2400" kern="0" dirty="0">
                <a:latin typeface="Verdana" pitchFamily="34" charset="0"/>
              </a:rPr>
              <a:t>  alkalis used as accelerators are highly corrosive </a:t>
            </a:r>
            <a:br>
              <a:rPr lang="en-US" sz="2400" kern="0" dirty="0">
                <a:latin typeface="Verdana" pitchFamily="34" charset="0"/>
              </a:rPr>
            </a:br>
            <a:r>
              <a:rPr lang="en-US" sz="2400" kern="0" dirty="0">
                <a:latin typeface="Verdana" pitchFamily="34" charset="0"/>
              </a:rPr>
              <a:t>  by skin contact or ingestion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rPr>
              <a:t>Precautions - Paints</a:t>
            </a:r>
          </a:p>
        </p:txBody>
      </p:sp>
      <p:sp>
        <p:nvSpPr>
          <p:cNvPr id="61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1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a:t>
            </a:r>
          </a:p>
        </p:txBody>
      </p:sp>
      <p:sp>
        <p:nvSpPr>
          <p:cNvPr id="7" name="Content Placeholder 2"/>
          <p:cNvSpPr txBox="1">
            <a:spLocks/>
          </p:cNvSpPr>
          <p:nvPr/>
        </p:nvSpPr>
        <p:spPr bwMode="auto">
          <a:xfrm>
            <a:off x="457200" y="1219200"/>
            <a:ext cx="7924800" cy="4572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Obtain Safety Data Sheets (SDSs) on all your </a:t>
            </a:r>
            <a:br>
              <a:rPr lang="en-US" sz="2400" kern="0" dirty="0">
                <a:latin typeface="Verdana" pitchFamily="34" charset="0"/>
              </a:rPr>
            </a:br>
            <a:r>
              <a:rPr lang="en-US" sz="2400" kern="0" dirty="0">
                <a:latin typeface="Verdana" pitchFamily="34" charset="0"/>
              </a:rPr>
              <a:t>  paints and paint products; learn to read and </a:t>
            </a:r>
            <a:br>
              <a:rPr lang="en-US" sz="2400" kern="0" dirty="0">
                <a:latin typeface="Verdana" pitchFamily="34" charset="0"/>
              </a:rPr>
            </a:br>
            <a:r>
              <a:rPr lang="en-US" sz="2400" kern="0" dirty="0">
                <a:latin typeface="Verdana" pitchFamily="34" charset="0"/>
              </a:rPr>
              <a:t>  understand them</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Use the least toxic pigments possible (don’t  use </a:t>
            </a:r>
            <a:br>
              <a:rPr lang="en-US" sz="2400" kern="0" dirty="0">
                <a:latin typeface="Verdana" pitchFamily="34" charset="0"/>
              </a:rPr>
            </a:br>
            <a:r>
              <a:rPr lang="en-US" sz="2400" kern="0" dirty="0">
                <a:latin typeface="Verdana" pitchFamily="34" charset="0"/>
              </a:rPr>
              <a:t>  lead/carcinogenic pigments)</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Avoid mixing dry pigments</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Wet mop and wipe all surfaces when using dry </a:t>
            </a:r>
            <a:br>
              <a:rPr lang="en-US" sz="2400" kern="0" dirty="0">
                <a:latin typeface="Verdana" pitchFamily="34" charset="0"/>
              </a:rPr>
            </a:br>
            <a:r>
              <a:rPr lang="en-US" sz="2400" kern="0" dirty="0">
                <a:latin typeface="Verdana" pitchFamily="34" charset="0"/>
              </a:rPr>
              <a:t>  pigments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457200" y="457200"/>
            <a:ext cx="5257800" cy="381000"/>
          </a:xfrm>
        </p:spPr>
        <p:txBody>
          <a:bodyPr/>
          <a:lstStyle/>
          <a:p>
            <a:pPr eaLnBrk="1" hangingPunct="1"/>
            <a:r>
              <a:rPr lang="en-US" altLang="en-US" sz="2500">
                <a:solidFill>
                  <a:schemeClr val="bg1"/>
                </a:solidFill>
                <a:latin typeface="Verdana" panose="020B0604030504040204" pitchFamily="34" charset="0"/>
                <a:cs typeface="Arial" panose="020B0604020202020204" pitchFamily="34" charset="0"/>
              </a:rPr>
              <a:t>Precautions – Developing Baths</a:t>
            </a: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50</a:t>
            </a:r>
          </a:p>
        </p:txBody>
      </p:sp>
      <p:sp>
        <p:nvSpPr>
          <p:cNvPr id="8" name="Content Placeholder 2"/>
          <p:cNvSpPr txBox="1">
            <a:spLocks/>
          </p:cNvSpPr>
          <p:nvPr/>
        </p:nvSpPr>
        <p:spPr bwMode="auto">
          <a:xfrm>
            <a:off x="457200" y="1219200"/>
            <a:ext cx="7772400" cy="1828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Do not put bare hands in developer baths, use </a:t>
            </a:r>
            <a:br>
              <a:rPr lang="en-US" sz="2400" kern="0" dirty="0">
                <a:latin typeface="Verdana" pitchFamily="34" charset="0"/>
              </a:rPr>
            </a:br>
            <a:r>
              <a:rPr lang="en-US" sz="2400" kern="0" dirty="0">
                <a:latin typeface="Verdana" pitchFamily="34" charset="0"/>
              </a:rPr>
              <a:t>  tongs instead</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Do not use </a:t>
            </a:r>
            <a:r>
              <a:rPr lang="en-US" sz="2400" kern="0" dirty="0" err="1">
                <a:latin typeface="Verdana" pitchFamily="34" charset="0"/>
              </a:rPr>
              <a:t>para-phenylene</a:t>
            </a:r>
            <a:r>
              <a:rPr lang="en-US" sz="2400" kern="0" dirty="0">
                <a:latin typeface="Verdana" pitchFamily="34" charset="0"/>
              </a:rPr>
              <a:t> </a:t>
            </a:r>
            <a:r>
              <a:rPr lang="en-US" sz="2400" kern="0" dirty="0" err="1">
                <a:latin typeface="Verdana" pitchFamily="34" charset="0"/>
              </a:rPr>
              <a:t>diamine</a:t>
            </a:r>
            <a:r>
              <a:rPr lang="en-US" sz="2400" kern="0" dirty="0">
                <a:latin typeface="Verdana" pitchFamily="34" charset="0"/>
              </a:rPr>
              <a:t> or any </a:t>
            </a:r>
            <a:br>
              <a:rPr lang="en-US" sz="2400" kern="0" dirty="0">
                <a:latin typeface="Verdana" pitchFamily="34" charset="0"/>
              </a:rPr>
            </a:br>
            <a:r>
              <a:rPr lang="en-US" sz="2400" kern="0" dirty="0">
                <a:latin typeface="Verdana" pitchFamily="34" charset="0"/>
              </a:rPr>
              <a:t>  derivatives if possible</a:t>
            </a:r>
          </a:p>
        </p:txBody>
      </p:sp>
      <p:pic>
        <p:nvPicPr>
          <p:cNvPr id="52232" name="Picture 4" descr="Developing Bat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819400"/>
            <a:ext cx="2209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Stop Baths &amp; Fixers</a:t>
            </a: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51</a:t>
            </a:r>
          </a:p>
        </p:txBody>
      </p:sp>
      <p:sp>
        <p:nvSpPr>
          <p:cNvPr id="9" name="Content Placeholder 2"/>
          <p:cNvSpPr txBox="1">
            <a:spLocks/>
          </p:cNvSpPr>
          <p:nvPr/>
        </p:nvSpPr>
        <p:spPr bwMode="auto">
          <a:xfrm>
            <a:off x="457200" y="1295400"/>
            <a:ext cx="8153400" cy="4572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Stop baths are usually weak solutions of acetic </a:t>
            </a:r>
            <a:br>
              <a:rPr lang="en-US" sz="2400" kern="0" dirty="0">
                <a:latin typeface="Verdana" pitchFamily="34" charset="0"/>
              </a:rPr>
            </a:br>
            <a:r>
              <a:rPr lang="en-US" sz="2400" kern="0" dirty="0">
                <a:latin typeface="Verdana" pitchFamily="34" charset="0"/>
              </a:rPr>
              <a:t>  acid</a:t>
            </a:r>
          </a:p>
          <a:p>
            <a:pPr eaLnBrk="0" hangingPunct="0">
              <a:spcBef>
                <a:spcPct val="20000"/>
              </a:spcBef>
              <a:buFont typeface="Arial" pitchFamily="34" charset="0"/>
              <a:buChar char="•"/>
              <a:defRPr/>
            </a:pPr>
            <a:r>
              <a:rPr lang="en-US" sz="2400" kern="0" dirty="0">
                <a:latin typeface="Verdana" pitchFamily="34" charset="0"/>
              </a:rPr>
              <a:t> Acetic acid commonly available as pure glacial </a:t>
            </a:r>
            <a:br>
              <a:rPr lang="en-US" sz="2400" kern="0" dirty="0">
                <a:latin typeface="Verdana" pitchFamily="34" charset="0"/>
              </a:rPr>
            </a:br>
            <a:r>
              <a:rPr lang="en-US" sz="2400" kern="0" dirty="0">
                <a:latin typeface="Verdana" pitchFamily="34" charset="0"/>
              </a:rPr>
              <a:t>  acetic acid or 28 percent acetic acid</a:t>
            </a:r>
          </a:p>
          <a:p>
            <a:pPr eaLnBrk="0" hangingPunct="0">
              <a:spcBef>
                <a:spcPct val="20000"/>
              </a:spcBef>
              <a:buFont typeface="Arial" pitchFamily="34" charset="0"/>
              <a:buChar char="•"/>
              <a:defRPr/>
            </a:pPr>
            <a:r>
              <a:rPr lang="en-US" sz="2400" kern="0" dirty="0">
                <a:latin typeface="Verdana" pitchFamily="34" charset="0"/>
              </a:rPr>
              <a:t> Some stop baths contain potassium chrome alum </a:t>
            </a:r>
            <a:br>
              <a:rPr lang="en-US" sz="2400" kern="0" dirty="0">
                <a:latin typeface="Verdana" pitchFamily="34" charset="0"/>
              </a:rPr>
            </a:br>
            <a:r>
              <a:rPr lang="en-US" sz="2400" kern="0" dirty="0">
                <a:latin typeface="Verdana" pitchFamily="34" charset="0"/>
              </a:rPr>
              <a:t>  as a hardener</a:t>
            </a:r>
          </a:p>
          <a:p>
            <a:pPr eaLnBrk="0" hangingPunct="0">
              <a:spcBef>
                <a:spcPct val="20000"/>
              </a:spcBef>
              <a:buFont typeface="Arial" pitchFamily="34" charset="0"/>
              <a:buChar char="•"/>
              <a:defRPr/>
            </a:pPr>
            <a:r>
              <a:rPr lang="en-US" sz="2400" kern="0" dirty="0">
                <a:latin typeface="Verdana" pitchFamily="34" charset="0"/>
              </a:rPr>
              <a:t> Fixing baths contain sodium </a:t>
            </a:r>
            <a:r>
              <a:rPr lang="en-US" sz="2400" kern="0" dirty="0" err="1">
                <a:latin typeface="Verdana" pitchFamily="34" charset="0"/>
              </a:rPr>
              <a:t>thiosulfate</a:t>
            </a:r>
            <a:r>
              <a:rPr lang="en-US" sz="2400" kern="0" dirty="0">
                <a:latin typeface="Verdana" pitchFamily="34" charset="0"/>
              </a:rPr>
              <a:t> as the </a:t>
            </a:r>
            <a:br>
              <a:rPr lang="en-US" sz="2400" kern="0" dirty="0">
                <a:latin typeface="Verdana" pitchFamily="34" charset="0"/>
              </a:rPr>
            </a:br>
            <a:r>
              <a:rPr lang="en-US" sz="2400" kern="0" dirty="0">
                <a:latin typeface="Verdana" pitchFamily="34" charset="0"/>
              </a:rPr>
              <a:t>  fixing agent and sodium sulfite and sodium </a:t>
            </a:r>
            <a:br>
              <a:rPr lang="en-US" sz="2400" kern="0" dirty="0">
                <a:latin typeface="Verdana" pitchFamily="34" charset="0"/>
              </a:rPr>
            </a:br>
            <a:r>
              <a:rPr lang="en-US" sz="2400" kern="0" dirty="0">
                <a:latin typeface="Verdana" pitchFamily="34" charset="0"/>
              </a:rPr>
              <a:t>  </a:t>
            </a:r>
            <a:r>
              <a:rPr lang="en-US" sz="2400" kern="0" dirty="0" err="1">
                <a:latin typeface="Verdana" pitchFamily="34" charset="0"/>
              </a:rPr>
              <a:t>bisulfite</a:t>
            </a:r>
            <a:r>
              <a:rPr lang="en-US" sz="2400" kern="0" dirty="0">
                <a:latin typeface="Verdana" pitchFamily="34" charset="0"/>
              </a:rPr>
              <a:t> as a preservative</a:t>
            </a:r>
          </a:p>
          <a:p>
            <a:pPr eaLnBrk="0" hangingPunct="0">
              <a:spcBef>
                <a:spcPct val="20000"/>
              </a:spcBef>
              <a:buFont typeface="Arial" pitchFamily="34" charset="0"/>
              <a:buChar char="•"/>
              <a:defRPr/>
            </a:pPr>
            <a:r>
              <a:rPr lang="en-US" sz="2400" kern="0" dirty="0">
                <a:latin typeface="Verdana" pitchFamily="34" charset="0"/>
              </a:rPr>
              <a:t> Fixing baths may also contain alum as a hardener </a:t>
            </a:r>
            <a:br>
              <a:rPr lang="en-US" sz="2400" kern="0" dirty="0">
                <a:latin typeface="Verdana" pitchFamily="34" charset="0"/>
              </a:rPr>
            </a:br>
            <a:r>
              <a:rPr lang="en-US" sz="2400" kern="0" dirty="0">
                <a:latin typeface="Verdana" pitchFamily="34" charset="0"/>
              </a:rPr>
              <a:t>  and boric acid as a buffer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457200" y="457200"/>
            <a:ext cx="5257800" cy="381000"/>
          </a:xfrm>
        </p:spPr>
        <p:txBody>
          <a:bodyPr/>
          <a:lstStyle/>
          <a:p>
            <a:pPr eaLnBrk="1" hangingPunct="1"/>
            <a:r>
              <a:rPr lang="en-US" altLang="en-US" sz="2600">
                <a:solidFill>
                  <a:schemeClr val="bg1"/>
                </a:solidFill>
                <a:latin typeface="Verdana" panose="020B0604030504040204" pitchFamily="34" charset="0"/>
                <a:cs typeface="Arial" panose="020B0604020202020204" pitchFamily="34" charset="0"/>
              </a:rPr>
              <a:t>Hazards - Stop Baths &amp; Fixers</a:t>
            </a: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52</a:t>
            </a:r>
          </a:p>
        </p:txBody>
      </p:sp>
      <p:sp>
        <p:nvSpPr>
          <p:cNvPr id="8" name="Content Placeholder 2"/>
          <p:cNvSpPr txBox="1">
            <a:spLocks/>
          </p:cNvSpPr>
          <p:nvPr/>
        </p:nvSpPr>
        <p:spPr bwMode="auto">
          <a:xfrm>
            <a:off x="457200" y="1219200"/>
            <a:ext cx="8001000" cy="4648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Acetic acid in concentrated solutions is highly </a:t>
            </a:r>
            <a:br>
              <a:rPr lang="en-US" sz="2400" kern="0" dirty="0">
                <a:latin typeface="Verdana" pitchFamily="34" charset="0"/>
              </a:rPr>
            </a:br>
            <a:r>
              <a:rPr lang="en-US" sz="2400" kern="0" dirty="0">
                <a:latin typeface="Verdana" pitchFamily="34" charset="0"/>
              </a:rPr>
              <a:t>  toxic by inhalation, skin contact and ingestion</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Acetic acid can cause dermatitis/ulcers, and can </a:t>
            </a:r>
            <a:br>
              <a:rPr lang="en-US" sz="2400" kern="0" dirty="0">
                <a:latin typeface="Verdana" pitchFamily="34" charset="0"/>
              </a:rPr>
            </a:br>
            <a:r>
              <a:rPr lang="en-US" sz="2400" kern="0" dirty="0">
                <a:latin typeface="Verdana" pitchFamily="34" charset="0"/>
              </a:rPr>
              <a:t>  be strong irritant to mucous membranes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Final stop bath only slightly hazardous by skin </a:t>
            </a:r>
            <a:br>
              <a:rPr lang="en-US" sz="2400" kern="0" dirty="0">
                <a:latin typeface="Verdana" pitchFamily="34" charset="0"/>
              </a:rPr>
            </a:br>
            <a:r>
              <a:rPr lang="en-US" sz="2400" kern="0" dirty="0">
                <a:latin typeface="Verdana" pitchFamily="34" charset="0"/>
              </a:rPr>
              <a:t>  contact</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Continual inhalation of acetic acid vapors, even </a:t>
            </a:r>
            <a:br>
              <a:rPr lang="en-US" sz="2400" kern="0" dirty="0">
                <a:latin typeface="Verdana" pitchFamily="34" charset="0"/>
              </a:rPr>
            </a:br>
            <a:r>
              <a:rPr lang="en-US" sz="2400" kern="0" dirty="0">
                <a:latin typeface="Verdana" pitchFamily="34" charset="0"/>
              </a:rPr>
              <a:t>  from stop bath, can cause chronic bronchitis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Boric acid is moderately toxic by ingestion or </a:t>
            </a:r>
            <a:br>
              <a:rPr lang="en-US" sz="2400" kern="0" dirty="0">
                <a:latin typeface="Verdana" pitchFamily="34" charset="0"/>
              </a:rPr>
            </a:br>
            <a:r>
              <a:rPr lang="en-US" sz="2400" kern="0" dirty="0">
                <a:latin typeface="Verdana" pitchFamily="34" charset="0"/>
              </a:rPr>
              <a:t>  inhalation and slightly toxic by skin contact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457200" y="457200"/>
            <a:ext cx="5257800" cy="381000"/>
          </a:xfrm>
        </p:spPr>
        <p:txBody>
          <a:bodyPr/>
          <a:lstStyle/>
          <a:p>
            <a:pPr eaLnBrk="1" hangingPunct="1"/>
            <a:r>
              <a:rPr lang="en-US" altLang="en-US" sz="2300">
                <a:solidFill>
                  <a:schemeClr val="bg1"/>
                </a:solidFill>
                <a:latin typeface="Verdana" panose="020B0604030504040204" pitchFamily="34" charset="0"/>
                <a:cs typeface="Arial" panose="020B0604020202020204" pitchFamily="34" charset="0"/>
              </a:rPr>
              <a:t>Precautions - Stop Baths &amp; Fixers</a:t>
            </a: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53</a:t>
            </a:r>
          </a:p>
        </p:txBody>
      </p:sp>
      <p:sp>
        <p:nvSpPr>
          <p:cNvPr id="9" name="Content Placeholder 2"/>
          <p:cNvSpPr txBox="1">
            <a:spLocks/>
          </p:cNvSpPr>
          <p:nvPr/>
        </p:nvSpPr>
        <p:spPr bwMode="auto">
          <a:xfrm>
            <a:off x="457200" y="1219200"/>
            <a:ext cx="7772400" cy="3048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All darkrooms require good ventilation to </a:t>
            </a:r>
            <a:br>
              <a:rPr lang="en-US" sz="2400" kern="0" dirty="0">
                <a:latin typeface="Verdana" pitchFamily="34" charset="0"/>
              </a:rPr>
            </a:br>
            <a:r>
              <a:rPr lang="en-US" sz="2400" kern="0" dirty="0">
                <a:latin typeface="Verdana" pitchFamily="34" charset="0"/>
              </a:rPr>
              <a:t>  control level of acetic acid vapors and sulfur </a:t>
            </a:r>
            <a:br>
              <a:rPr lang="en-US" sz="2400" kern="0" dirty="0">
                <a:latin typeface="Verdana" pitchFamily="34" charset="0"/>
              </a:rPr>
            </a:br>
            <a:r>
              <a:rPr lang="en-US" sz="2400" kern="0" dirty="0">
                <a:latin typeface="Verdana" pitchFamily="34" charset="0"/>
              </a:rPr>
              <a:t>  dioxide gas produced</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Cover all baths when not in use to prevent </a:t>
            </a:r>
            <a:br>
              <a:rPr lang="en-US" sz="2400" kern="0" dirty="0">
                <a:latin typeface="Verdana" pitchFamily="34" charset="0"/>
              </a:rPr>
            </a:br>
            <a:r>
              <a:rPr lang="en-US" sz="2400" kern="0" dirty="0">
                <a:latin typeface="Verdana" pitchFamily="34" charset="0"/>
              </a:rPr>
              <a:t>  evaporation or release of toxic vapors/gases</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Wear gloves and goggles</a:t>
            </a:r>
          </a:p>
        </p:txBody>
      </p:sp>
      <p:pic>
        <p:nvPicPr>
          <p:cNvPr id="55304" name="Picture 4" descr="Gloves-Chemica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572000"/>
            <a:ext cx="317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5" descr="Safety Goggles with strap.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191000"/>
            <a:ext cx="25225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dissolv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Disposal of Photochemicals</a:t>
            </a: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54</a:t>
            </a:r>
          </a:p>
        </p:txBody>
      </p:sp>
      <p:sp>
        <p:nvSpPr>
          <p:cNvPr id="12" name="Content Placeholder 2"/>
          <p:cNvSpPr txBox="1">
            <a:spLocks/>
          </p:cNvSpPr>
          <p:nvPr/>
        </p:nvSpPr>
        <p:spPr bwMode="auto">
          <a:xfrm>
            <a:off x="469900" y="1219200"/>
            <a:ext cx="81534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Check with your local municipality regarding type </a:t>
            </a:r>
            <a:br>
              <a:rPr lang="en-US" sz="2400" kern="0" dirty="0">
                <a:latin typeface="Verdana" pitchFamily="34" charset="0"/>
              </a:rPr>
            </a:br>
            <a:r>
              <a:rPr lang="en-US" sz="2400" kern="0" dirty="0">
                <a:latin typeface="Verdana" pitchFamily="34" charset="0"/>
              </a:rPr>
              <a:t>  and quantity of materials that can be disposed of </a:t>
            </a:r>
            <a:br>
              <a:rPr lang="en-US" sz="2400" kern="0" dirty="0">
                <a:latin typeface="Verdana" pitchFamily="34" charset="0"/>
              </a:rPr>
            </a:br>
            <a:r>
              <a:rPr lang="en-US" sz="2400" kern="0" dirty="0">
                <a:latin typeface="Verdana" pitchFamily="34" charset="0"/>
              </a:rPr>
              <a:t>  “down the drain”</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Old or unused concentrated photographic </a:t>
            </a:r>
            <a:br>
              <a:rPr lang="en-US" sz="2400" kern="0" dirty="0">
                <a:latin typeface="Verdana" pitchFamily="34" charset="0"/>
              </a:rPr>
            </a:br>
            <a:r>
              <a:rPr lang="en-US" sz="2400" kern="0" dirty="0">
                <a:latin typeface="Verdana" pitchFamily="34" charset="0"/>
              </a:rPr>
              <a:t>  solutions containing high concentrations of </a:t>
            </a:r>
            <a:br>
              <a:rPr lang="en-US" sz="2400" kern="0" dirty="0">
                <a:latin typeface="Verdana" pitchFamily="34" charset="0"/>
              </a:rPr>
            </a:br>
            <a:r>
              <a:rPr lang="en-US" sz="2400" kern="0" dirty="0">
                <a:latin typeface="Verdana" pitchFamily="34" charset="0"/>
              </a:rPr>
              <a:t>  solvents as well as non-silver solutions should be </a:t>
            </a:r>
            <a:br>
              <a:rPr lang="en-US" sz="2400" kern="0" dirty="0">
                <a:latin typeface="Verdana" pitchFamily="34" charset="0"/>
              </a:rPr>
            </a:br>
            <a:r>
              <a:rPr lang="en-US" sz="2400" kern="0" dirty="0">
                <a:latin typeface="Verdana" pitchFamily="34" charset="0"/>
              </a:rPr>
              <a:t>  treated as hazardous waste and disposed of as </a:t>
            </a:r>
            <a:br>
              <a:rPr lang="en-US" sz="2400" kern="0" dirty="0">
                <a:latin typeface="Verdana" pitchFamily="34" charset="0"/>
              </a:rPr>
            </a:br>
            <a:r>
              <a:rPr lang="en-US" sz="2400" kern="0" dirty="0">
                <a:latin typeface="Verdana" pitchFamily="34" charset="0"/>
              </a:rPr>
              <a:t>  such</a:t>
            </a:r>
          </a:p>
          <a:p>
            <a:pPr eaLnBrk="0" hangingPunct="0">
              <a:spcBef>
                <a:spcPct val="20000"/>
              </a:spcBef>
              <a:defRPr/>
            </a:pPr>
            <a:endParaRPr lang="en-US" sz="1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Alkaline developer solutions should be neutralized </a:t>
            </a:r>
            <a:br>
              <a:rPr lang="en-US" sz="2400" kern="0" dirty="0">
                <a:latin typeface="Verdana" pitchFamily="34" charset="0"/>
              </a:rPr>
            </a:br>
            <a:r>
              <a:rPr lang="en-US" sz="2400" kern="0" dirty="0">
                <a:latin typeface="Verdana" pitchFamily="34" charset="0"/>
              </a:rPr>
              <a:t>  first before being poured down the drain (</a:t>
            </a:r>
            <a:r>
              <a:rPr lang="en-US" sz="2400" i="1" kern="0" dirty="0">
                <a:latin typeface="Verdana" pitchFamily="34" charset="0"/>
              </a:rPr>
              <a:t>if </a:t>
            </a:r>
            <a:br>
              <a:rPr lang="en-US" sz="2400" i="1" kern="0" dirty="0">
                <a:latin typeface="Verdana" pitchFamily="34" charset="0"/>
              </a:rPr>
            </a:br>
            <a:r>
              <a:rPr lang="en-US" sz="2400" i="1" kern="0" dirty="0">
                <a:latin typeface="Verdana" pitchFamily="34" charset="0"/>
              </a:rPr>
              <a:t>  allowed</a:t>
            </a:r>
            <a:r>
              <a:rPr lang="en-US" sz="2400" kern="0" dirty="0">
                <a:latin typeface="Verdana" pitchFamily="34"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Disposal of Photochemicals</a:t>
            </a: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55</a:t>
            </a:r>
          </a:p>
        </p:txBody>
      </p:sp>
      <p:sp>
        <p:nvSpPr>
          <p:cNvPr id="8" name="Content Placeholder 2"/>
          <p:cNvSpPr txBox="1">
            <a:spLocks/>
          </p:cNvSpPr>
          <p:nvPr/>
        </p:nvSpPr>
        <p:spPr bwMode="auto">
          <a:xfrm>
            <a:off x="457200" y="1219200"/>
            <a:ext cx="81534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Stop bath left over from neutralization of </a:t>
            </a:r>
            <a:br>
              <a:rPr lang="en-US" sz="2400" kern="0" dirty="0">
                <a:latin typeface="Verdana" pitchFamily="34" charset="0"/>
              </a:rPr>
            </a:br>
            <a:r>
              <a:rPr lang="en-US" sz="2400" kern="0" dirty="0">
                <a:latin typeface="Verdana" pitchFamily="34" charset="0"/>
              </a:rPr>
              <a:t>  developer can be poured down drain once mixed </a:t>
            </a:r>
            <a:br>
              <a:rPr lang="en-US" sz="2400" kern="0" dirty="0">
                <a:latin typeface="Verdana" pitchFamily="34" charset="0"/>
              </a:rPr>
            </a:br>
            <a:r>
              <a:rPr lang="en-US" sz="2400" kern="0" dirty="0">
                <a:latin typeface="Verdana" pitchFamily="34" charset="0"/>
              </a:rPr>
              <a:t>  with wash water (</a:t>
            </a:r>
            <a:r>
              <a:rPr lang="en-US" sz="2400" i="1" kern="0" dirty="0">
                <a:latin typeface="Verdana" pitchFamily="34" charset="0"/>
              </a:rPr>
              <a:t>if allowed</a:t>
            </a:r>
            <a:r>
              <a:rPr lang="en-US" sz="2400" kern="0" dirty="0">
                <a:latin typeface="Verdana" pitchFamily="34" charset="0"/>
              </a:rPr>
              <a:t>)</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Fixing baths should never be treated with acid </a:t>
            </a:r>
            <a:br>
              <a:rPr lang="en-US" sz="2400" kern="0" dirty="0">
                <a:latin typeface="Verdana" pitchFamily="34" charset="0"/>
              </a:rPr>
            </a:br>
            <a:r>
              <a:rPr lang="en-US" sz="2400" kern="0" dirty="0">
                <a:latin typeface="Verdana" pitchFamily="34" charset="0"/>
              </a:rPr>
              <a:t>  (e.g. mixing with stop bath) since they usually </a:t>
            </a:r>
            <a:br>
              <a:rPr lang="en-US" sz="2400" kern="0" dirty="0">
                <a:latin typeface="Verdana" pitchFamily="34" charset="0"/>
              </a:rPr>
            </a:br>
            <a:r>
              <a:rPr lang="en-US" sz="2400" kern="0" dirty="0">
                <a:latin typeface="Verdana" pitchFamily="34" charset="0"/>
              </a:rPr>
              <a:t>  contain sulfites and </a:t>
            </a:r>
            <a:r>
              <a:rPr lang="en-US" sz="2400" kern="0" dirty="0" err="1">
                <a:latin typeface="Verdana" pitchFamily="34" charset="0"/>
              </a:rPr>
              <a:t>bisulfites</a:t>
            </a:r>
            <a:r>
              <a:rPr lang="en-US" sz="2400" kern="0" dirty="0">
                <a:latin typeface="Verdana" pitchFamily="34" charset="0"/>
              </a:rPr>
              <a:t> which produces </a:t>
            </a:r>
            <a:br>
              <a:rPr lang="en-US" sz="2400" kern="0" dirty="0">
                <a:latin typeface="Verdana" pitchFamily="34" charset="0"/>
              </a:rPr>
            </a:br>
            <a:r>
              <a:rPr lang="en-US" sz="2400" kern="0" dirty="0">
                <a:latin typeface="Verdana" pitchFamily="34" charset="0"/>
              </a:rPr>
              <a:t>  sulfur dioxide</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Fixing baths contain large concentrations of silver </a:t>
            </a:r>
            <a:br>
              <a:rPr lang="en-US" sz="2400" kern="0" dirty="0">
                <a:latin typeface="Verdana" pitchFamily="34" charset="0"/>
              </a:rPr>
            </a:br>
            <a:r>
              <a:rPr lang="en-US" sz="2400" kern="0" dirty="0">
                <a:latin typeface="Verdana" pitchFamily="34" charset="0"/>
              </a:rPr>
              <a:t>  </a:t>
            </a:r>
            <a:r>
              <a:rPr lang="en-US" sz="2400" kern="0" dirty="0" err="1">
                <a:latin typeface="Verdana" pitchFamily="34" charset="0"/>
              </a:rPr>
              <a:t>thiocyanate</a:t>
            </a:r>
            <a:r>
              <a:rPr lang="en-US" sz="2400" kern="0" dirty="0">
                <a:latin typeface="Verdana" pitchFamily="34" charset="0"/>
              </a:rPr>
              <a:t> – should be collected and poured into </a:t>
            </a:r>
            <a:br>
              <a:rPr lang="en-US" sz="2400" kern="0" dirty="0">
                <a:latin typeface="Verdana" pitchFamily="34" charset="0"/>
              </a:rPr>
            </a:br>
            <a:r>
              <a:rPr lang="en-US" sz="2400" kern="0" dirty="0">
                <a:latin typeface="Verdana" pitchFamily="34" charset="0"/>
              </a:rPr>
              <a:t>  silver recovery unit or disposed of as hazardous </a:t>
            </a:r>
            <a:br>
              <a:rPr lang="en-US" sz="2400" kern="0" dirty="0">
                <a:latin typeface="Verdana" pitchFamily="34" charset="0"/>
              </a:rPr>
            </a:br>
            <a:r>
              <a:rPr lang="en-US" sz="2400" kern="0" dirty="0">
                <a:latin typeface="Verdana" pitchFamily="34" charset="0"/>
              </a:rPr>
              <a:t>  waste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457200" y="457200"/>
            <a:ext cx="5257800" cy="381000"/>
          </a:xfrm>
        </p:spPr>
        <p:txBody>
          <a:bodyPr/>
          <a:lstStyle/>
          <a:p>
            <a:pPr eaLnBrk="1" hangingPunct="1"/>
            <a:r>
              <a:rPr lang="en-US" altLang="en-US" sz="2600">
                <a:solidFill>
                  <a:schemeClr val="bg1"/>
                </a:solidFill>
                <a:latin typeface="Verdana" panose="020B0604030504040204" pitchFamily="34" charset="0"/>
                <a:cs typeface="Arial" panose="020B0604020202020204" pitchFamily="34" charset="0"/>
              </a:rPr>
              <a:t>Personal Protective Equipment</a:t>
            </a: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56</a:t>
            </a:r>
          </a:p>
        </p:txBody>
      </p:sp>
      <p:sp>
        <p:nvSpPr>
          <p:cNvPr id="9" name="Content Placeholder 2"/>
          <p:cNvSpPr txBox="1">
            <a:spLocks/>
          </p:cNvSpPr>
          <p:nvPr/>
        </p:nvSpPr>
        <p:spPr bwMode="auto">
          <a:xfrm>
            <a:off x="457200" y="1371600"/>
            <a:ext cx="8153400" cy="4572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PPE: special gear used to protect the wearer from </a:t>
            </a:r>
            <a:br>
              <a:rPr lang="en-US" sz="2400" kern="0" dirty="0">
                <a:latin typeface="Verdana" pitchFamily="34" charset="0"/>
              </a:rPr>
            </a:br>
            <a:r>
              <a:rPr lang="en-US" sz="2400" kern="0" dirty="0">
                <a:latin typeface="Verdana" pitchFamily="34" charset="0"/>
              </a:rPr>
              <a:t>  specific hazards of a substance/task</a:t>
            </a:r>
          </a:p>
          <a:p>
            <a:pPr eaLnBrk="0" hangingPunct="0">
              <a:spcBef>
                <a:spcPct val="20000"/>
              </a:spcBef>
              <a:defRPr/>
            </a:pPr>
            <a:endParaRPr lang="en-US" sz="1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PPE: includes hand, respiratory, eye, hearing, and </a:t>
            </a:r>
            <a:br>
              <a:rPr lang="en-US" sz="2400" kern="0" dirty="0">
                <a:latin typeface="Verdana" pitchFamily="34" charset="0"/>
              </a:rPr>
            </a:br>
            <a:r>
              <a:rPr lang="en-US" sz="2400" kern="0" dirty="0">
                <a:latin typeface="Verdana" pitchFamily="34" charset="0"/>
              </a:rPr>
              <a:t>  foot protection, also protective clothing</a:t>
            </a:r>
          </a:p>
          <a:p>
            <a:pPr eaLnBrk="0" hangingPunct="0">
              <a:spcBef>
                <a:spcPct val="20000"/>
              </a:spcBef>
              <a:defRPr/>
            </a:pPr>
            <a:endParaRPr lang="en-US" sz="1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Need for PPE depends upon type of operations </a:t>
            </a:r>
            <a:br>
              <a:rPr lang="en-US" sz="2400" kern="0" dirty="0">
                <a:latin typeface="Verdana" pitchFamily="34" charset="0"/>
              </a:rPr>
            </a:br>
            <a:r>
              <a:rPr lang="en-US" sz="2400" kern="0" dirty="0">
                <a:latin typeface="Verdana" pitchFamily="34" charset="0"/>
              </a:rPr>
              <a:t>  and nature and quantity of materials used/task </a:t>
            </a:r>
            <a:br>
              <a:rPr lang="en-US" sz="2400" kern="0" dirty="0">
                <a:latin typeface="Verdana" pitchFamily="34" charset="0"/>
              </a:rPr>
            </a:br>
            <a:r>
              <a:rPr lang="en-US" sz="2400" kern="0" dirty="0">
                <a:latin typeface="Verdana" pitchFamily="34" charset="0"/>
              </a:rPr>
              <a:t>  being done</a:t>
            </a:r>
          </a:p>
          <a:p>
            <a:pPr eaLnBrk="0" hangingPunct="0">
              <a:spcBef>
                <a:spcPct val="20000"/>
              </a:spcBef>
              <a:defRPr/>
            </a:pPr>
            <a:endParaRPr lang="en-US" sz="1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Workers using PPE must understand function, </a:t>
            </a:r>
            <a:br>
              <a:rPr lang="en-US" sz="2400" kern="0" dirty="0">
                <a:latin typeface="Verdana" pitchFamily="34" charset="0"/>
              </a:rPr>
            </a:br>
            <a:r>
              <a:rPr lang="en-US" sz="2400" kern="0" dirty="0">
                <a:latin typeface="Verdana" pitchFamily="34" charset="0"/>
              </a:rPr>
              <a:t>  proper use, limitations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PPE - Gloves</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57</a:t>
            </a:r>
          </a:p>
        </p:txBody>
      </p:sp>
      <p:sp>
        <p:nvSpPr>
          <p:cNvPr id="8" name="Content Placeholder 2"/>
          <p:cNvSpPr txBox="1">
            <a:spLocks/>
          </p:cNvSpPr>
          <p:nvPr/>
        </p:nvSpPr>
        <p:spPr bwMode="auto">
          <a:xfrm>
            <a:off x="457200" y="1219200"/>
            <a:ext cx="8153400" cy="4572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Gloves should be worn whenever possibility of </a:t>
            </a:r>
            <a:br>
              <a:rPr lang="en-US" sz="2400" kern="0" dirty="0">
                <a:latin typeface="Verdana" pitchFamily="34" charset="0"/>
              </a:rPr>
            </a:br>
            <a:r>
              <a:rPr lang="en-US" sz="2400" kern="0" dirty="0">
                <a:latin typeface="Verdana" pitchFamily="34" charset="0"/>
              </a:rPr>
              <a:t>  skin contact with hazardous materials exist or cut </a:t>
            </a:r>
            <a:br>
              <a:rPr lang="en-US" sz="2400" kern="0" dirty="0">
                <a:latin typeface="Verdana" pitchFamily="34" charset="0"/>
              </a:rPr>
            </a:br>
            <a:r>
              <a:rPr lang="en-US" sz="2400" kern="0" dirty="0">
                <a:latin typeface="Verdana" pitchFamily="34" charset="0"/>
              </a:rPr>
              <a:t>  hazards are present</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Hazardous materials – review Safety Data Sheets </a:t>
            </a:r>
            <a:br>
              <a:rPr lang="en-US" sz="2400" kern="0" dirty="0">
                <a:latin typeface="Verdana" pitchFamily="34" charset="0"/>
              </a:rPr>
            </a:br>
            <a:r>
              <a:rPr lang="en-US" sz="2400" kern="0" dirty="0">
                <a:latin typeface="Verdana" pitchFamily="34" charset="0"/>
              </a:rPr>
              <a:t>  (SDS) for PPE considerations</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Leather gloves not designed for chemical use, </a:t>
            </a:r>
            <a:br>
              <a:rPr lang="en-US" sz="2400" kern="0" dirty="0">
                <a:latin typeface="Verdana" pitchFamily="34" charset="0"/>
              </a:rPr>
            </a:br>
            <a:r>
              <a:rPr lang="en-US" sz="2400" kern="0" dirty="0">
                <a:latin typeface="Verdana" pitchFamily="34" charset="0"/>
              </a:rPr>
              <a:t>  chemical gloves not designed for cut protection</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Latex surgical gloves </a:t>
            </a:r>
            <a:r>
              <a:rPr lang="en-US" sz="2400" i="1" kern="0" dirty="0">
                <a:latin typeface="Verdana" pitchFamily="34" charset="0"/>
              </a:rPr>
              <a:t>may</a:t>
            </a:r>
            <a:r>
              <a:rPr lang="en-US" sz="2400" kern="0" dirty="0">
                <a:latin typeface="Verdana" pitchFamily="34" charset="0"/>
              </a:rPr>
              <a:t> be appropriate if using </a:t>
            </a:r>
            <a:br>
              <a:rPr lang="en-US" sz="2400" kern="0" dirty="0">
                <a:latin typeface="Verdana" pitchFamily="34" charset="0"/>
              </a:rPr>
            </a:br>
            <a:r>
              <a:rPr lang="en-US" sz="2400" kern="0" dirty="0">
                <a:latin typeface="Verdana" pitchFamily="34" charset="0"/>
              </a:rPr>
              <a:t>  small amounts of most chemicals for short </a:t>
            </a:r>
            <a:br>
              <a:rPr lang="en-US" sz="2400" kern="0" dirty="0">
                <a:latin typeface="Verdana" pitchFamily="34" charset="0"/>
              </a:rPr>
            </a:br>
            <a:r>
              <a:rPr lang="en-US" sz="2400" kern="0" dirty="0">
                <a:latin typeface="Verdana" pitchFamily="34" charset="0"/>
              </a:rPr>
              <a:t>  periods of time.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PPE - Gloves</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58</a:t>
            </a:r>
          </a:p>
        </p:txBody>
      </p:sp>
      <p:sp>
        <p:nvSpPr>
          <p:cNvPr id="9" name="Content Placeholder 2"/>
          <p:cNvSpPr txBox="1">
            <a:spLocks/>
          </p:cNvSpPr>
          <p:nvPr/>
        </p:nvSpPr>
        <p:spPr bwMode="auto">
          <a:xfrm>
            <a:off x="457200" y="1219200"/>
            <a:ext cx="8077200" cy="2209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Determine physical resistance properties required  </a:t>
            </a:r>
            <a:br>
              <a:rPr lang="en-US" sz="2400" kern="0" dirty="0">
                <a:latin typeface="Verdana" pitchFamily="34" charset="0"/>
              </a:rPr>
            </a:br>
            <a:r>
              <a:rPr lang="en-US" sz="2400" kern="0" dirty="0">
                <a:latin typeface="Verdana" pitchFamily="34" charset="0"/>
              </a:rPr>
              <a:t>  of glove: heat, cut, puncture resistance</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Determine size and dexterity requirements</a:t>
            </a:r>
          </a:p>
          <a:p>
            <a:pPr eaLnBrk="0" hangingPunct="0">
              <a:spcBef>
                <a:spcPct val="20000"/>
              </a:spcBef>
              <a:defRPr/>
            </a:pPr>
            <a:endParaRPr lang="en-US" sz="12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Inspect gloves for pinholes, cuts, tears, etc.</a:t>
            </a:r>
          </a:p>
        </p:txBody>
      </p:sp>
      <p:pic>
        <p:nvPicPr>
          <p:cNvPr id="60424" name="Picture 3" descr="Drivers Glov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505200"/>
            <a:ext cx="33813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4" descr="Gloves-Chemical-Buty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962400"/>
            <a:ext cx="3657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PPE – Respiratory Protection</a:t>
            </a: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59</a:t>
            </a:r>
          </a:p>
        </p:txBody>
      </p:sp>
      <p:sp>
        <p:nvSpPr>
          <p:cNvPr id="12" name="Content Placeholder 2"/>
          <p:cNvSpPr txBox="1">
            <a:spLocks/>
          </p:cNvSpPr>
          <p:nvPr/>
        </p:nvSpPr>
        <p:spPr bwMode="auto">
          <a:xfrm>
            <a:off x="457200" y="1079500"/>
            <a:ext cx="6172200" cy="4648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Respirators may be required if </a:t>
            </a:r>
            <a:br>
              <a:rPr lang="en-US" sz="2400" kern="0" dirty="0">
                <a:latin typeface="Verdana" pitchFamily="34" charset="0"/>
              </a:rPr>
            </a:br>
            <a:r>
              <a:rPr lang="en-US" sz="2400" kern="0" dirty="0">
                <a:latin typeface="Verdana" pitchFamily="34" charset="0"/>
              </a:rPr>
              <a:t>  general ventilation or a fume hood </a:t>
            </a:r>
            <a:br>
              <a:rPr lang="en-US" sz="2400" kern="0" dirty="0">
                <a:latin typeface="Verdana" pitchFamily="34" charset="0"/>
              </a:rPr>
            </a:br>
            <a:r>
              <a:rPr lang="en-US" sz="2400" kern="0" dirty="0">
                <a:latin typeface="Verdana" pitchFamily="34" charset="0"/>
              </a:rPr>
              <a:t>  are not feasible or provide adequate </a:t>
            </a:r>
            <a:br>
              <a:rPr lang="en-US" sz="2400" kern="0" dirty="0">
                <a:latin typeface="Verdana" pitchFamily="34" charset="0"/>
              </a:rPr>
            </a:br>
            <a:r>
              <a:rPr lang="en-US" sz="2400" kern="0" dirty="0">
                <a:latin typeface="Verdana" pitchFamily="34" charset="0"/>
              </a:rPr>
              <a:t>  removal of vapors/fumes</a:t>
            </a:r>
          </a:p>
          <a:p>
            <a:pPr eaLnBrk="0" hangingPunct="0">
              <a:spcBef>
                <a:spcPct val="20000"/>
              </a:spcBef>
              <a:buFont typeface="Arial" pitchFamily="34" charset="0"/>
              <a:buChar char="•"/>
              <a:defRPr/>
            </a:pPr>
            <a:r>
              <a:rPr lang="en-US" sz="2400" kern="0" dirty="0">
                <a:latin typeface="Verdana" pitchFamily="34" charset="0"/>
              </a:rPr>
              <a:t> Before wearing must be determined </a:t>
            </a:r>
            <a:br>
              <a:rPr lang="en-US" sz="2400" kern="0" dirty="0">
                <a:latin typeface="Verdana" pitchFamily="34" charset="0"/>
              </a:rPr>
            </a:br>
            <a:r>
              <a:rPr lang="en-US" sz="2400" kern="0" dirty="0">
                <a:latin typeface="Verdana" pitchFamily="34" charset="0"/>
              </a:rPr>
              <a:t>  “medically qualified,” fit-tested, and </a:t>
            </a:r>
            <a:br>
              <a:rPr lang="en-US" sz="2400" kern="0" dirty="0">
                <a:latin typeface="Verdana" pitchFamily="34" charset="0"/>
              </a:rPr>
            </a:br>
            <a:r>
              <a:rPr lang="en-US" sz="2400" kern="0" dirty="0">
                <a:latin typeface="Verdana" pitchFamily="34" charset="0"/>
              </a:rPr>
              <a:t>  appropriately trained</a:t>
            </a:r>
          </a:p>
          <a:p>
            <a:pPr eaLnBrk="0" hangingPunct="0">
              <a:spcBef>
                <a:spcPct val="20000"/>
              </a:spcBef>
              <a:buFont typeface="Arial" pitchFamily="34" charset="0"/>
              <a:buChar char="•"/>
              <a:defRPr/>
            </a:pPr>
            <a:r>
              <a:rPr lang="en-US" sz="2400" kern="0" dirty="0">
                <a:latin typeface="Verdana" pitchFamily="34" charset="0"/>
              </a:rPr>
              <a:t> No excessive facial hair to interfere </a:t>
            </a:r>
            <a:br>
              <a:rPr lang="en-US" sz="2400" kern="0" dirty="0">
                <a:latin typeface="Verdana" pitchFamily="34" charset="0"/>
              </a:rPr>
            </a:br>
            <a:r>
              <a:rPr lang="en-US" sz="2400" kern="0" dirty="0">
                <a:latin typeface="Verdana" pitchFamily="34" charset="0"/>
              </a:rPr>
              <a:t>  with seal of facemask</a:t>
            </a:r>
          </a:p>
          <a:p>
            <a:pPr eaLnBrk="0" hangingPunct="0">
              <a:spcBef>
                <a:spcPct val="20000"/>
              </a:spcBef>
              <a:buFont typeface="Arial" pitchFamily="34" charset="0"/>
              <a:buChar char="•"/>
              <a:defRPr/>
            </a:pPr>
            <a:r>
              <a:rPr lang="en-US" sz="2400" kern="0" dirty="0">
                <a:latin typeface="Verdana" pitchFamily="34" charset="0"/>
              </a:rPr>
              <a:t> Respirators must be inspected before </a:t>
            </a:r>
            <a:br>
              <a:rPr lang="en-US" sz="2400" kern="0" dirty="0">
                <a:latin typeface="Verdana" pitchFamily="34" charset="0"/>
              </a:rPr>
            </a:br>
            <a:r>
              <a:rPr lang="en-US" sz="2400" kern="0" dirty="0">
                <a:latin typeface="Verdana" pitchFamily="34" charset="0"/>
              </a:rPr>
              <a:t>  each use to ensure in good </a:t>
            </a:r>
            <a:br>
              <a:rPr lang="en-US" sz="2400" kern="0" dirty="0">
                <a:latin typeface="Verdana" pitchFamily="34" charset="0"/>
              </a:rPr>
            </a:br>
            <a:r>
              <a:rPr lang="en-US" sz="2400" kern="0" dirty="0">
                <a:latin typeface="Verdana" pitchFamily="34" charset="0"/>
              </a:rPr>
              <a:t>  condition/safe to use</a:t>
            </a:r>
          </a:p>
        </p:txBody>
      </p:sp>
      <p:pic>
        <p:nvPicPr>
          <p:cNvPr id="61448" name="Picture 4" descr="Respirato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066800"/>
            <a:ext cx="15367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3" descr="Respirator-Full Fac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657600"/>
            <a:ext cx="2143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Hazards - Solvents</a:t>
            </a:r>
          </a:p>
        </p:txBody>
      </p:sp>
      <p:sp>
        <p:nvSpPr>
          <p:cNvPr id="71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71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a:t>
            </a:r>
          </a:p>
        </p:txBody>
      </p:sp>
      <p:sp>
        <p:nvSpPr>
          <p:cNvPr id="7" name="Content Placeholder 2"/>
          <p:cNvSpPr txBox="1">
            <a:spLocks/>
          </p:cNvSpPr>
          <p:nvPr/>
        </p:nvSpPr>
        <p:spPr bwMode="auto">
          <a:xfrm>
            <a:off x="762000" y="1066800"/>
            <a:ext cx="7543800" cy="4876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a:t>
            </a:r>
            <a:r>
              <a:rPr lang="en-US" sz="2200" kern="0" dirty="0">
                <a:latin typeface="Verdana" pitchFamily="34" charset="0"/>
              </a:rPr>
              <a:t>All solvents cause defatting of skin and </a:t>
            </a:r>
            <a:br>
              <a:rPr lang="en-US" sz="2200" kern="0" dirty="0">
                <a:latin typeface="Verdana" pitchFamily="34" charset="0"/>
              </a:rPr>
            </a:br>
            <a:r>
              <a:rPr lang="en-US" sz="2200" kern="0" dirty="0">
                <a:latin typeface="Verdana" pitchFamily="34" charset="0"/>
              </a:rPr>
              <a:t>  dermatitis from prolonged/repeated exposures</a:t>
            </a:r>
          </a:p>
          <a:p>
            <a:pPr eaLnBrk="0" hangingPunct="0">
              <a:spcBef>
                <a:spcPct val="20000"/>
              </a:spcBef>
              <a:buFont typeface="Arial" pitchFamily="34" charset="0"/>
              <a:buChar char="•"/>
              <a:defRPr/>
            </a:pPr>
            <a:r>
              <a:rPr lang="en-US" sz="2200" kern="0" dirty="0">
                <a:latin typeface="Verdana" pitchFamily="34" charset="0"/>
              </a:rPr>
              <a:t> Turpentine can also cause skin allergies and be </a:t>
            </a:r>
            <a:br>
              <a:rPr lang="en-US" sz="2200" kern="0" dirty="0">
                <a:latin typeface="Verdana" pitchFamily="34" charset="0"/>
              </a:rPr>
            </a:br>
            <a:r>
              <a:rPr lang="en-US" sz="2200" kern="0" dirty="0">
                <a:latin typeface="Verdana" pitchFamily="34" charset="0"/>
              </a:rPr>
              <a:t>  absorbed through skin</a:t>
            </a:r>
          </a:p>
          <a:p>
            <a:pPr eaLnBrk="0" hangingPunct="0">
              <a:spcBef>
                <a:spcPct val="20000"/>
              </a:spcBef>
              <a:buFont typeface="Arial" pitchFamily="34" charset="0"/>
              <a:buChar char="•"/>
              <a:defRPr/>
            </a:pPr>
            <a:r>
              <a:rPr lang="en-US" sz="2200" kern="0" dirty="0">
                <a:latin typeface="Verdana" pitchFamily="34" charset="0"/>
              </a:rPr>
              <a:t> Acute inhalation of high concentrations of </a:t>
            </a:r>
            <a:br>
              <a:rPr lang="en-US" sz="2200" kern="0" dirty="0">
                <a:latin typeface="Verdana" pitchFamily="34" charset="0"/>
              </a:rPr>
            </a:br>
            <a:r>
              <a:rPr lang="en-US" sz="2200" kern="0" dirty="0">
                <a:latin typeface="Verdana" pitchFamily="34" charset="0"/>
              </a:rPr>
              <a:t>  mineral spirits, turpentine vapors, and other </a:t>
            </a:r>
            <a:br>
              <a:rPr lang="en-US" sz="2200" kern="0" dirty="0">
                <a:latin typeface="Verdana" pitchFamily="34" charset="0"/>
              </a:rPr>
            </a:br>
            <a:r>
              <a:rPr lang="en-US" sz="2200" kern="0" dirty="0">
                <a:latin typeface="Verdana" pitchFamily="34" charset="0"/>
              </a:rPr>
              <a:t>  solvents can cause:                                </a:t>
            </a:r>
          </a:p>
          <a:p>
            <a:pPr eaLnBrk="0" hangingPunct="0">
              <a:spcBef>
                <a:spcPct val="20000"/>
              </a:spcBef>
              <a:defRPr/>
            </a:pPr>
            <a:r>
              <a:rPr lang="en-US" sz="2200" kern="0" dirty="0">
                <a:latin typeface="Verdana" pitchFamily="34" charset="0"/>
              </a:rPr>
              <a:t>   ▪ dizziness    ▪ headaches    ▪ drowsiness </a:t>
            </a:r>
          </a:p>
          <a:p>
            <a:pPr eaLnBrk="0" hangingPunct="0">
              <a:spcBef>
                <a:spcPct val="20000"/>
              </a:spcBef>
              <a:defRPr/>
            </a:pPr>
            <a:r>
              <a:rPr lang="en-US" sz="2200" kern="0" dirty="0">
                <a:latin typeface="Verdana" pitchFamily="34" charset="0"/>
              </a:rPr>
              <a:t>   ▪ nausea       ▪ fatigue         ▪ respiratory irritation  </a:t>
            </a:r>
          </a:p>
          <a:p>
            <a:pPr eaLnBrk="0" hangingPunct="0">
              <a:spcBef>
                <a:spcPct val="20000"/>
              </a:spcBef>
              <a:defRPr/>
            </a:pPr>
            <a:r>
              <a:rPr lang="en-US" sz="2200" kern="0" dirty="0">
                <a:latin typeface="Verdana" pitchFamily="34" charset="0"/>
              </a:rPr>
              <a:t>   ▪ coma         ▪ loss of coordination</a:t>
            </a:r>
          </a:p>
          <a:p>
            <a:pPr eaLnBrk="0" hangingPunct="0">
              <a:spcBef>
                <a:spcPct val="20000"/>
              </a:spcBef>
              <a:buFont typeface="Arial" pitchFamily="34" charset="0"/>
              <a:buChar char="•"/>
              <a:defRPr/>
            </a:pPr>
            <a:r>
              <a:rPr lang="en-US" sz="2200" kern="0" dirty="0">
                <a:latin typeface="Verdana" pitchFamily="34" charset="0"/>
              </a:rPr>
              <a:t> Chronic inhalation of large amounts of solvents </a:t>
            </a:r>
            <a:br>
              <a:rPr lang="en-US" sz="2200" kern="0" dirty="0">
                <a:latin typeface="Verdana" pitchFamily="34" charset="0"/>
              </a:rPr>
            </a:br>
            <a:r>
              <a:rPr lang="en-US" sz="2200" kern="0" dirty="0">
                <a:latin typeface="Verdana" pitchFamily="34" charset="0"/>
              </a:rPr>
              <a:t>  can cause decreased coordination, behavioral </a:t>
            </a:r>
            <a:br>
              <a:rPr lang="en-US" sz="2200" kern="0" dirty="0">
                <a:latin typeface="Verdana" pitchFamily="34" charset="0"/>
              </a:rPr>
            </a:br>
            <a:r>
              <a:rPr lang="en-US" sz="2200" kern="0" dirty="0">
                <a:latin typeface="Verdana" pitchFamily="34" charset="0"/>
              </a:rPr>
              <a:t>  changes, brain damage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4" descr="Safety Goggles with st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572000"/>
            <a:ext cx="219233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PPE – Eye Protection</a:t>
            </a:r>
          </a:p>
        </p:txBody>
      </p:sp>
      <p:sp>
        <p:nvSpPr>
          <p:cNvPr id="6247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247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60</a:t>
            </a:r>
          </a:p>
        </p:txBody>
      </p:sp>
      <p:sp>
        <p:nvSpPr>
          <p:cNvPr id="10" name="Content Placeholder 2"/>
          <p:cNvSpPr txBox="1">
            <a:spLocks/>
          </p:cNvSpPr>
          <p:nvPr/>
        </p:nvSpPr>
        <p:spPr bwMode="auto">
          <a:xfrm>
            <a:off x="457200" y="1219200"/>
            <a:ext cx="8153400" cy="3810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Safety glasses should be worn for protection </a:t>
            </a:r>
            <a:br>
              <a:rPr lang="en-US" sz="2400" kern="0" dirty="0">
                <a:latin typeface="Verdana" pitchFamily="34" charset="0"/>
              </a:rPr>
            </a:br>
            <a:r>
              <a:rPr lang="en-US" sz="2400" kern="0" dirty="0">
                <a:latin typeface="Verdana" pitchFamily="34" charset="0"/>
              </a:rPr>
              <a:t>  against impact of particles</a:t>
            </a:r>
          </a:p>
          <a:p>
            <a:pPr eaLnBrk="0" hangingPunct="0">
              <a:spcBef>
                <a:spcPct val="20000"/>
              </a:spcBef>
              <a:buFont typeface="Arial" pitchFamily="34" charset="0"/>
              <a:buChar char="•"/>
              <a:defRPr/>
            </a:pPr>
            <a:r>
              <a:rPr lang="en-US" sz="2400" kern="0" dirty="0">
                <a:latin typeface="Verdana" pitchFamily="34" charset="0"/>
              </a:rPr>
              <a:t> Standard eyeglasses with side shields are usually </a:t>
            </a:r>
            <a:br>
              <a:rPr lang="en-US" sz="2400" kern="0" dirty="0">
                <a:latin typeface="Verdana" pitchFamily="34" charset="0"/>
              </a:rPr>
            </a:br>
            <a:r>
              <a:rPr lang="en-US" sz="2400" kern="0" dirty="0">
                <a:latin typeface="Verdana" pitchFamily="34" charset="0"/>
              </a:rPr>
              <a:t>  not sufficient</a:t>
            </a:r>
          </a:p>
          <a:p>
            <a:pPr eaLnBrk="0" hangingPunct="0">
              <a:spcBef>
                <a:spcPct val="20000"/>
              </a:spcBef>
              <a:buFont typeface="Arial" pitchFamily="34" charset="0"/>
              <a:buChar char="•"/>
              <a:defRPr/>
            </a:pPr>
            <a:r>
              <a:rPr lang="en-US" sz="2400" kern="0" dirty="0">
                <a:latin typeface="Verdana" pitchFamily="34" charset="0"/>
              </a:rPr>
              <a:t> Chemical goggles should be worn if potential of </a:t>
            </a:r>
            <a:br>
              <a:rPr lang="en-US" sz="2400" kern="0" dirty="0">
                <a:latin typeface="Verdana" pitchFamily="34" charset="0"/>
              </a:rPr>
            </a:br>
            <a:r>
              <a:rPr lang="en-US" sz="2400" kern="0" dirty="0">
                <a:latin typeface="Verdana" pitchFamily="34" charset="0"/>
              </a:rPr>
              <a:t>  chemical splash exists (may be worn over </a:t>
            </a:r>
            <a:br>
              <a:rPr lang="en-US" sz="2400" kern="0" dirty="0">
                <a:latin typeface="Verdana" pitchFamily="34" charset="0"/>
              </a:rPr>
            </a:br>
            <a:r>
              <a:rPr lang="en-US" sz="2400" kern="0" dirty="0">
                <a:latin typeface="Verdana" pitchFamily="34" charset="0"/>
              </a:rPr>
              <a:t>  prescription glasses)</a:t>
            </a:r>
          </a:p>
          <a:p>
            <a:pPr eaLnBrk="0" hangingPunct="0">
              <a:spcBef>
                <a:spcPct val="20000"/>
              </a:spcBef>
              <a:buFont typeface="Arial" pitchFamily="34" charset="0"/>
              <a:buChar char="•"/>
              <a:defRPr/>
            </a:pPr>
            <a:r>
              <a:rPr lang="en-US" sz="2400" kern="0" dirty="0">
                <a:latin typeface="Verdana" pitchFamily="34" charset="0"/>
              </a:rPr>
              <a:t> Contact lenses do not offer protection from </a:t>
            </a:r>
            <a:br>
              <a:rPr lang="en-US" sz="2400" kern="0" dirty="0">
                <a:latin typeface="Verdana" pitchFamily="34" charset="0"/>
              </a:rPr>
            </a:br>
            <a:r>
              <a:rPr lang="en-US" sz="2400" kern="0" dirty="0">
                <a:latin typeface="Verdana" pitchFamily="34" charset="0"/>
              </a:rPr>
              <a:t>  chemical contact</a:t>
            </a:r>
          </a:p>
        </p:txBody>
      </p:sp>
      <p:pic>
        <p:nvPicPr>
          <p:cNvPr id="62473" name="Picture 10" descr="Safety Glasses-Prescription.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953000"/>
            <a:ext cx="20875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PPE – Protective Clothing</a:t>
            </a: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61</a:t>
            </a:r>
          </a:p>
        </p:txBody>
      </p:sp>
      <p:sp>
        <p:nvSpPr>
          <p:cNvPr id="8" name="Content Placeholder 2"/>
          <p:cNvSpPr txBox="1">
            <a:spLocks/>
          </p:cNvSpPr>
          <p:nvPr/>
        </p:nvSpPr>
        <p:spPr bwMode="auto">
          <a:xfrm>
            <a:off x="457200" y="1143000"/>
            <a:ext cx="82296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Where the possibility of contamination exists, </a:t>
            </a:r>
            <a:br>
              <a:rPr lang="en-US" sz="2400" kern="0" dirty="0">
                <a:latin typeface="Verdana" pitchFamily="34" charset="0"/>
              </a:rPr>
            </a:br>
            <a:r>
              <a:rPr lang="en-US" sz="2400" kern="0" dirty="0">
                <a:latin typeface="Verdana" pitchFamily="34" charset="0"/>
              </a:rPr>
              <a:t>  protective clothing that resists physical and </a:t>
            </a:r>
            <a:br>
              <a:rPr lang="en-US" sz="2400" kern="0" dirty="0">
                <a:latin typeface="Verdana" pitchFamily="34" charset="0"/>
              </a:rPr>
            </a:br>
            <a:r>
              <a:rPr lang="en-US" sz="2400" kern="0" dirty="0">
                <a:latin typeface="Verdana" pitchFamily="34" charset="0"/>
              </a:rPr>
              <a:t>  chemical hazards should be worn over street </a:t>
            </a:r>
            <a:br>
              <a:rPr lang="en-US" sz="2400" kern="0" dirty="0">
                <a:latin typeface="Verdana" pitchFamily="34" charset="0"/>
              </a:rPr>
            </a:br>
            <a:r>
              <a:rPr lang="en-US" sz="2400" kern="0" dirty="0">
                <a:latin typeface="Verdana" pitchFamily="34" charset="0"/>
              </a:rPr>
              <a:t>  clothes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Smocks are appropriate for </a:t>
            </a:r>
            <a:r>
              <a:rPr lang="en-US" sz="2400" i="1" kern="0" dirty="0">
                <a:latin typeface="Verdana" pitchFamily="34" charset="0"/>
              </a:rPr>
              <a:t>minor</a:t>
            </a:r>
            <a:r>
              <a:rPr lang="en-US" sz="2400" kern="0" dirty="0">
                <a:latin typeface="Verdana" pitchFamily="34" charset="0"/>
              </a:rPr>
              <a:t> chemical </a:t>
            </a:r>
            <a:br>
              <a:rPr lang="en-US" sz="2400" kern="0" dirty="0">
                <a:latin typeface="Verdana" pitchFamily="34" charset="0"/>
              </a:rPr>
            </a:br>
            <a:r>
              <a:rPr lang="en-US" sz="2400" kern="0" dirty="0">
                <a:latin typeface="Verdana" pitchFamily="34" charset="0"/>
              </a:rPr>
              <a:t>  splashes and spills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Plastic or rubber aprons are best for protection </a:t>
            </a:r>
            <a:br>
              <a:rPr lang="en-US" sz="2400" kern="0" dirty="0">
                <a:latin typeface="Verdana" pitchFamily="34" charset="0"/>
              </a:rPr>
            </a:br>
            <a:r>
              <a:rPr lang="en-US" sz="2400" kern="0" dirty="0">
                <a:latin typeface="Verdana" pitchFamily="34" charset="0"/>
              </a:rPr>
              <a:t>  from corrosive or irritating liquids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Hazards: loose clothing such as overlarge smocks </a:t>
            </a:r>
            <a:br>
              <a:rPr lang="en-US" sz="2400" kern="0" dirty="0">
                <a:latin typeface="Verdana" pitchFamily="34" charset="0"/>
              </a:rPr>
            </a:br>
            <a:r>
              <a:rPr lang="en-US" sz="2400" kern="0" dirty="0">
                <a:latin typeface="Verdana" pitchFamily="34" charset="0"/>
              </a:rPr>
              <a:t>  and ties, skimpy clothing such as shorts, torn </a:t>
            </a:r>
            <a:br>
              <a:rPr lang="en-US" sz="2400" kern="0" dirty="0">
                <a:latin typeface="Verdana" pitchFamily="34" charset="0"/>
              </a:rPr>
            </a:br>
            <a:r>
              <a:rPr lang="en-US" sz="2400" kern="0" dirty="0">
                <a:latin typeface="Verdana" pitchFamily="34" charset="0"/>
              </a:rPr>
              <a:t>  clothing or clothing with holes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457200" y="457200"/>
            <a:ext cx="5257800" cy="381000"/>
          </a:xfrm>
        </p:spPr>
        <p:txBody>
          <a:bodyPr/>
          <a:lstStyle/>
          <a:p>
            <a:pPr eaLnBrk="1" hangingPunct="1"/>
            <a:r>
              <a:rPr lang="en-US" altLang="en-US" sz="2500">
                <a:solidFill>
                  <a:schemeClr val="bg1"/>
                </a:solidFill>
                <a:latin typeface="Verdana" panose="020B0604030504040204" pitchFamily="34" charset="0"/>
                <a:cs typeface="Arial" panose="020B0604020202020204" pitchFamily="34" charset="0"/>
              </a:rPr>
              <a:t>PPE – Additional Considerations</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62</a:t>
            </a:r>
          </a:p>
        </p:txBody>
      </p:sp>
      <p:sp>
        <p:nvSpPr>
          <p:cNvPr id="9" name="Content Placeholder 2"/>
          <p:cNvSpPr txBox="1">
            <a:spLocks/>
          </p:cNvSpPr>
          <p:nvPr/>
        </p:nvSpPr>
        <p:spPr bwMode="auto">
          <a:xfrm>
            <a:off x="457200" y="1219200"/>
            <a:ext cx="8153400" cy="2133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Unrestrained hair can be a hazard depending on </a:t>
            </a:r>
            <a:br>
              <a:rPr lang="en-US" sz="2400" kern="0" dirty="0">
                <a:latin typeface="Verdana" pitchFamily="34" charset="0"/>
              </a:rPr>
            </a:br>
            <a:r>
              <a:rPr lang="en-US" sz="2400" kern="0" dirty="0">
                <a:latin typeface="Verdana" pitchFamily="34" charset="0"/>
              </a:rPr>
              <a:t>  the task being done and equipment used</a:t>
            </a:r>
          </a:p>
          <a:p>
            <a:pPr eaLnBrk="0" hangingPunct="0">
              <a:spcBef>
                <a:spcPct val="20000"/>
              </a:spcBef>
              <a:defRPr/>
            </a:pPr>
            <a:endParaRPr lang="en-US" sz="1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Perforated shoes, sandals or cloth sneakers </a:t>
            </a:r>
            <a:br>
              <a:rPr lang="en-US" sz="2400" kern="0" dirty="0">
                <a:latin typeface="Verdana" pitchFamily="34" charset="0"/>
              </a:rPr>
            </a:br>
            <a:r>
              <a:rPr lang="en-US" sz="2400" kern="0" dirty="0">
                <a:latin typeface="Verdana" pitchFamily="34" charset="0"/>
              </a:rPr>
              <a:t>  should not be worn when using chemicals or </a:t>
            </a:r>
            <a:br>
              <a:rPr lang="en-US" sz="2400" kern="0" dirty="0">
                <a:latin typeface="Verdana" pitchFamily="34" charset="0"/>
              </a:rPr>
            </a:br>
            <a:r>
              <a:rPr lang="en-US" sz="2400" kern="0" dirty="0">
                <a:latin typeface="Verdana" pitchFamily="34" charset="0"/>
              </a:rPr>
              <a:t>  doing mechanical or cutting work</a:t>
            </a:r>
          </a:p>
        </p:txBody>
      </p:sp>
      <p:pic>
        <p:nvPicPr>
          <p:cNvPr id="64520" name="Picture 5" descr="High Heeled Sho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352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3" descr="Slip Resistant Sho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429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4" descr="Flip Flop Sho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648200"/>
            <a:ext cx="2463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895600" y="5638800"/>
            <a:ext cx="365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latin typeface="Verdana" panose="020B0604030504040204" pitchFamily="34" charset="0"/>
              </a:rPr>
              <a:t>Which shoe is safer for work? </a:t>
            </a:r>
          </a:p>
        </p:txBody>
      </p:sp>
      <p:cxnSp>
        <p:nvCxnSpPr>
          <p:cNvPr id="14" name="Straight Arrow Connector 13"/>
          <p:cNvCxnSpPr/>
          <p:nvPr/>
        </p:nvCxnSpPr>
        <p:spPr>
          <a:xfrm rot="5400000" flipH="1" flipV="1">
            <a:off x="4191000" y="5334000"/>
            <a:ext cx="457200" cy="152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cs typeface="Arial" panose="020B0604020202020204" pitchFamily="34" charset="0"/>
              </a:rPr>
              <a:t>How Some View PPE and Safety!</a:t>
            </a:r>
          </a:p>
        </p:txBody>
      </p:sp>
      <p:sp>
        <p:nvSpPr>
          <p:cNvPr id="655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55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63</a:t>
            </a:r>
          </a:p>
        </p:txBody>
      </p:sp>
      <p:pic>
        <p:nvPicPr>
          <p:cNvPr id="65543" name="Content Placeholder 4" descr="Cowboy after OSH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143000"/>
            <a:ext cx="57102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Storage Room Safety</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64</a:t>
            </a:r>
          </a:p>
        </p:txBody>
      </p:sp>
      <p:sp>
        <p:nvSpPr>
          <p:cNvPr id="8" name="Content Placeholder 2"/>
          <p:cNvSpPr txBox="1">
            <a:spLocks/>
          </p:cNvSpPr>
          <p:nvPr/>
        </p:nvSpPr>
        <p:spPr bwMode="auto">
          <a:xfrm>
            <a:off x="457200" y="1295400"/>
            <a:ext cx="8153400" cy="4572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Shelving should be anchored to the wall to </a:t>
            </a:r>
            <a:br>
              <a:rPr lang="en-US" sz="2400" kern="0" dirty="0">
                <a:latin typeface="Verdana" pitchFamily="34" charset="0"/>
              </a:rPr>
            </a:br>
            <a:r>
              <a:rPr lang="en-US" sz="2400" kern="0" dirty="0">
                <a:latin typeface="Verdana" pitchFamily="34" charset="0"/>
              </a:rPr>
              <a:t>  prevent it from tipping over</a:t>
            </a:r>
          </a:p>
          <a:p>
            <a:pPr eaLnBrk="0" hangingPunct="0">
              <a:spcBef>
                <a:spcPct val="20000"/>
              </a:spcBef>
              <a:buFont typeface="Arial" pitchFamily="34" charset="0"/>
              <a:buChar char="•"/>
              <a:defRPr/>
            </a:pPr>
            <a:r>
              <a:rPr lang="en-US" sz="2400" kern="0" dirty="0">
                <a:latin typeface="Verdana" pitchFamily="34" charset="0"/>
              </a:rPr>
              <a:t> Do not overload shelves</a:t>
            </a:r>
          </a:p>
          <a:p>
            <a:pPr eaLnBrk="0" hangingPunct="0">
              <a:spcBef>
                <a:spcPct val="20000"/>
              </a:spcBef>
              <a:buFont typeface="Arial" pitchFamily="34" charset="0"/>
              <a:buChar char="•"/>
              <a:defRPr/>
            </a:pPr>
            <a:r>
              <a:rPr lang="en-US" sz="2400" kern="0" dirty="0">
                <a:latin typeface="Verdana" pitchFamily="34" charset="0"/>
              </a:rPr>
              <a:t> Store heavier items on lower shelves (between </a:t>
            </a:r>
            <a:br>
              <a:rPr lang="en-US" sz="2400" kern="0" dirty="0">
                <a:latin typeface="Verdana" pitchFamily="34" charset="0"/>
              </a:rPr>
            </a:br>
            <a:r>
              <a:rPr lang="en-US" sz="2400" kern="0" dirty="0">
                <a:latin typeface="Verdana" pitchFamily="34" charset="0"/>
              </a:rPr>
              <a:t>  knee and shoulder height)</a:t>
            </a:r>
          </a:p>
          <a:p>
            <a:pPr eaLnBrk="0" hangingPunct="0">
              <a:spcBef>
                <a:spcPct val="20000"/>
              </a:spcBef>
              <a:buFont typeface="Arial" pitchFamily="34" charset="0"/>
              <a:buChar char="•"/>
              <a:defRPr/>
            </a:pPr>
            <a:r>
              <a:rPr lang="en-US" sz="2400" kern="0" dirty="0">
                <a:latin typeface="Verdana" pitchFamily="34" charset="0"/>
              </a:rPr>
              <a:t> Do not climb on shelves; use a step ladder or </a:t>
            </a:r>
            <a:br>
              <a:rPr lang="en-US" sz="2400" kern="0" dirty="0">
                <a:latin typeface="Verdana" pitchFamily="34" charset="0"/>
              </a:rPr>
            </a:br>
            <a:r>
              <a:rPr lang="en-US" sz="2400" kern="0" dirty="0">
                <a:latin typeface="Verdana" pitchFamily="34" charset="0"/>
              </a:rPr>
              <a:t>  step stool</a:t>
            </a:r>
          </a:p>
          <a:p>
            <a:pPr eaLnBrk="0" hangingPunct="0">
              <a:spcBef>
                <a:spcPct val="20000"/>
              </a:spcBef>
              <a:buFont typeface="Arial" pitchFamily="34" charset="0"/>
              <a:buChar char="•"/>
              <a:defRPr/>
            </a:pPr>
            <a:r>
              <a:rPr lang="en-US" sz="2400" kern="0" dirty="0">
                <a:latin typeface="Verdana" pitchFamily="34" charset="0"/>
              </a:rPr>
              <a:t> Keep aisles clear when people are placing items </a:t>
            </a:r>
            <a:br>
              <a:rPr lang="en-US" sz="2400" kern="0" dirty="0">
                <a:latin typeface="Verdana" pitchFamily="34" charset="0"/>
              </a:rPr>
            </a:br>
            <a:r>
              <a:rPr lang="en-US" sz="2400" kern="0" dirty="0">
                <a:latin typeface="Verdana" pitchFamily="34" charset="0"/>
              </a:rPr>
              <a:t>  on or taking items off of shelves</a:t>
            </a:r>
          </a:p>
          <a:p>
            <a:pPr eaLnBrk="0" hangingPunct="0">
              <a:spcBef>
                <a:spcPct val="20000"/>
              </a:spcBef>
              <a:buFont typeface="Arial" pitchFamily="34" charset="0"/>
              <a:buChar char="•"/>
              <a:defRPr/>
            </a:pPr>
            <a:r>
              <a:rPr lang="en-US" sz="2400" kern="0" dirty="0">
                <a:latin typeface="Verdana" pitchFamily="34" charset="0"/>
              </a:rPr>
              <a:t> Don’t stand directly behind someone who is </a:t>
            </a:r>
            <a:br>
              <a:rPr lang="en-US" sz="2400" kern="0" dirty="0">
                <a:latin typeface="Verdana" pitchFamily="34" charset="0"/>
              </a:rPr>
            </a:br>
            <a:r>
              <a:rPr lang="en-US" sz="2400" kern="0" dirty="0">
                <a:latin typeface="Verdana" pitchFamily="34" charset="0"/>
              </a:rPr>
              <a:t>  taking something off of a shelf</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Storage Room Safety</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65</a:t>
            </a:r>
          </a:p>
        </p:txBody>
      </p:sp>
      <p:sp>
        <p:nvSpPr>
          <p:cNvPr id="9" name="Content Placeholder 2"/>
          <p:cNvSpPr txBox="1">
            <a:spLocks/>
          </p:cNvSpPr>
          <p:nvPr/>
        </p:nvSpPr>
        <p:spPr bwMode="auto">
          <a:xfrm>
            <a:off x="457200" y="1219200"/>
            <a:ext cx="8229600" cy="4648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Do not store items within 18 inches of sprinkler </a:t>
            </a:r>
            <a:br>
              <a:rPr lang="en-US" sz="2400" kern="0" dirty="0">
                <a:latin typeface="Verdana" pitchFamily="34" charset="0"/>
              </a:rPr>
            </a:br>
            <a:r>
              <a:rPr lang="en-US" sz="2400" kern="0" dirty="0">
                <a:latin typeface="Verdana" pitchFamily="34" charset="0"/>
              </a:rPr>
              <a:t>  heads or smoke and heat detectors</a:t>
            </a:r>
          </a:p>
          <a:p>
            <a:pPr eaLnBrk="0" hangingPunct="0">
              <a:spcBef>
                <a:spcPct val="20000"/>
              </a:spcBef>
              <a:buFont typeface="Arial" pitchFamily="34" charset="0"/>
              <a:buChar char="•"/>
              <a:defRPr/>
            </a:pPr>
            <a:r>
              <a:rPr lang="en-US" sz="2400" kern="0" dirty="0">
                <a:latin typeface="Verdana" pitchFamily="34" charset="0"/>
              </a:rPr>
              <a:t> Do not suspend anything from sprinkler heads or </a:t>
            </a:r>
            <a:br>
              <a:rPr lang="en-US" sz="2400" kern="0" dirty="0">
                <a:latin typeface="Verdana" pitchFamily="34" charset="0"/>
              </a:rPr>
            </a:br>
            <a:r>
              <a:rPr lang="en-US" sz="2400" kern="0" dirty="0">
                <a:latin typeface="Verdana" pitchFamily="34" charset="0"/>
              </a:rPr>
              <a:t>  smoke and heat detectors</a:t>
            </a:r>
          </a:p>
          <a:p>
            <a:pPr eaLnBrk="0" hangingPunct="0">
              <a:spcBef>
                <a:spcPct val="20000"/>
              </a:spcBef>
              <a:buFont typeface="Arial" pitchFamily="34" charset="0"/>
              <a:buChar char="•"/>
              <a:defRPr/>
            </a:pPr>
            <a:r>
              <a:rPr lang="en-US" sz="2400" kern="0" dirty="0">
                <a:latin typeface="Verdana" pitchFamily="34" charset="0"/>
              </a:rPr>
              <a:t> Do not block or obstruct fire extinguishers, fire </a:t>
            </a:r>
            <a:br>
              <a:rPr lang="en-US" sz="2400" kern="0" dirty="0">
                <a:latin typeface="Verdana" pitchFamily="34" charset="0"/>
              </a:rPr>
            </a:br>
            <a:r>
              <a:rPr lang="en-US" sz="2400" kern="0" dirty="0">
                <a:latin typeface="Verdana" pitchFamily="34" charset="0"/>
              </a:rPr>
              <a:t>  hoses, fire alarm pull boxes or electrical panels</a:t>
            </a:r>
          </a:p>
          <a:p>
            <a:pPr eaLnBrk="0" hangingPunct="0">
              <a:spcBef>
                <a:spcPct val="20000"/>
              </a:spcBef>
              <a:buFont typeface="Arial" pitchFamily="34" charset="0"/>
              <a:buChar char="•"/>
              <a:defRPr/>
            </a:pPr>
            <a:r>
              <a:rPr lang="en-US" sz="2400" kern="0" dirty="0">
                <a:latin typeface="Verdana" pitchFamily="34" charset="0"/>
              </a:rPr>
              <a:t> Do not store flammable and combustible liquids </a:t>
            </a:r>
            <a:br>
              <a:rPr lang="en-US" sz="2400" kern="0" dirty="0">
                <a:latin typeface="Verdana" pitchFamily="34" charset="0"/>
              </a:rPr>
            </a:br>
            <a:r>
              <a:rPr lang="en-US" sz="2400" kern="0" dirty="0">
                <a:latin typeface="Verdana" pitchFamily="34" charset="0"/>
              </a:rPr>
              <a:t>  with paper or other combustibles</a:t>
            </a:r>
          </a:p>
          <a:p>
            <a:pPr eaLnBrk="0" hangingPunct="0">
              <a:spcBef>
                <a:spcPct val="20000"/>
              </a:spcBef>
              <a:buFont typeface="Arial" pitchFamily="34" charset="0"/>
              <a:buChar char="•"/>
              <a:defRPr/>
            </a:pPr>
            <a:r>
              <a:rPr lang="en-US" sz="2400" kern="0" dirty="0">
                <a:latin typeface="Verdana" pitchFamily="34" charset="0"/>
              </a:rPr>
              <a:t> Do not store supplies on or near heat registers</a:t>
            </a:r>
          </a:p>
          <a:p>
            <a:pPr eaLnBrk="0" hangingPunct="0">
              <a:spcBef>
                <a:spcPct val="20000"/>
              </a:spcBef>
              <a:buFont typeface="Arial" pitchFamily="34" charset="0"/>
              <a:buChar char="•"/>
              <a:defRPr/>
            </a:pPr>
            <a:r>
              <a:rPr lang="en-US" sz="2400" kern="0" dirty="0">
                <a:latin typeface="Verdana" pitchFamily="34" charset="0"/>
              </a:rPr>
              <a:t> Do not allow access to storage rooms except by </a:t>
            </a:r>
            <a:br>
              <a:rPr lang="en-US" sz="2400" kern="0" dirty="0">
                <a:latin typeface="Verdana" pitchFamily="34" charset="0"/>
              </a:rPr>
            </a:br>
            <a:r>
              <a:rPr lang="en-US" sz="2400" kern="0" dirty="0">
                <a:latin typeface="Verdana" pitchFamily="34" charset="0"/>
              </a:rPr>
              <a:t>  authorized personnel only</a:t>
            </a:r>
          </a:p>
          <a:p>
            <a:pPr eaLnBrk="0" hangingPunct="0">
              <a:spcBef>
                <a:spcPct val="20000"/>
              </a:spcBef>
              <a:buFont typeface="Arial" pitchFamily="34" charset="0"/>
              <a:buChar char="•"/>
              <a:defRPr/>
            </a:pPr>
            <a:endParaRPr lang="en-US" sz="2400" kern="0" dirty="0">
              <a:latin typeface="Verdana"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Any Safety Issues?</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66</a:t>
            </a:r>
          </a:p>
        </p:txBody>
      </p:sp>
      <p:pic>
        <p:nvPicPr>
          <p:cNvPr id="68615" name="Content Placeholder 4" descr="Chemical Storage-Lab-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57943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6781800" y="20574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Coffee can – what’s in it?</a:t>
            </a:r>
          </a:p>
        </p:txBody>
      </p:sp>
      <p:sp>
        <p:nvSpPr>
          <p:cNvPr id="11" name="TextBox 10"/>
          <p:cNvSpPr txBox="1">
            <a:spLocks noChangeArrowheads="1"/>
          </p:cNvSpPr>
          <p:nvPr/>
        </p:nvSpPr>
        <p:spPr bwMode="auto">
          <a:xfrm>
            <a:off x="6934200" y="32004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No lip on shelf</a:t>
            </a:r>
          </a:p>
        </p:txBody>
      </p:sp>
      <p:sp>
        <p:nvSpPr>
          <p:cNvPr id="12" name="TextBox 11"/>
          <p:cNvSpPr txBox="1">
            <a:spLocks noChangeArrowheads="1"/>
          </p:cNvSpPr>
          <p:nvPr/>
        </p:nvSpPr>
        <p:spPr bwMode="auto">
          <a:xfrm>
            <a:off x="6858000" y="44196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Incompatible storage?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457200" y="457200"/>
            <a:ext cx="5334000" cy="381000"/>
          </a:xfrm>
        </p:spPr>
        <p:txBody>
          <a:bodyPr/>
          <a:lstStyle/>
          <a:p>
            <a:pPr eaLnBrk="1" hangingPunct="1"/>
            <a:r>
              <a:rPr lang="en-US" altLang="en-US" sz="2000">
                <a:solidFill>
                  <a:schemeClr val="bg1"/>
                </a:solidFill>
                <a:latin typeface="Verdana" panose="020B0604030504040204" pitchFamily="34" charset="0"/>
                <a:cs typeface="Arial" panose="020B0604020202020204" pitchFamily="34" charset="0"/>
              </a:rPr>
              <a:t>Prevention of Carpal Tunnel Syndrome</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67</a:t>
            </a:r>
          </a:p>
        </p:txBody>
      </p:sp>
      <p:sp>
        <p:nvSpPr>
          <p:cNvPr id="69639" name="Rectangle 13"/>
          <p:cNvSpPr>
            <a:spLocks noChangeArrowheads="1"/>
          </p:cNvSpPr>
          <p:nvPr/>
        </p:nvSpPr>
        <p:spPr bwMode="auto">
          <a:xfrm>
            <a:off x="457200" y="1371600"/>
            <a:ext cx="822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If you do the same tasks with your hands over </a:t>
            </a:r>
            <a:br>
              <a:rPr lang="en-US" altLang="en-US" sz="2400">
                <a:latin typeface="Verdana" panose="020B0604030504040204" pitchFamily="34" charset="0"/>
              </a:rPr>
            </a:br>
            <a:r>
              <a:rPr lang="en-US" altLang="en-US" sz="2400">
                <a:latin typeface="Verdana" panose="020B0604030504040204" pitchFamily="34" charset="0"/>
              </a:rPr>
              <a:t>  and over, try not to bend, extend or twist your </a:t>
            </a:r>
            <a:br>
              <a:rPr lang="en-US" altLang="en-US" sz="2400">
                <a:latin typeface="Verdana" panose="020B0604030504040204" pitchFamily="34" charset="0"/>
              </a:rPr>
            </a:br>
            <a:r>
              <a:rPr lang="en-US" altLang="en-US" sz="2400">
                <a:latin typeface="Verdana" panose="020B0604030504040204" pitchFamily="34" charset="0"/>
              </a:rPr>
              <a:t>  hands for long periods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Don’t work with your arms too close or too far </a:t>
            </a:r>
            <a:br>
              <a:rPr lang="en-US" altLang="en-US" sz="2400">
                <a:latin typeface="Verdana" panose="020B0604030504040204" pitchFamily="34" charset="0"/>
              </a:rPr>
            </a:br>
            <a:r>
              <a:rPr lang="en-US" altLang="en-US" sz="2400">
                <a:latin typeface="Verdana" panose="020B0604030504040204" pitchFamily="34" charset="0"/>
              </a:rPr>
              <a:t>  from your body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Don’t rest your wrists on hard surfaces for long </a:t>
            </a:r>
            <a:br>
              <a:rPr lang="en-US" altLang="en-US" sz="2400">
                <a:latin typeface="Verdana" panose="020B0604030504040204" pitchFamily="34" charset="0"/>
              </a:rPr>
            </a:br>
            <a:r>
              <a:rPr lang="en-US" altLang="en-US" sz="2400">
                <a:latin typeface="Verdana" panose="020B0604030504040204" pitchFamily="34" charset="0"/>
              </a:rPr>
              <a:t>  periods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Switch hands during work tasks if possible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Prevention of CTS</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68</a:t>
            </a:r>
          </a:p>
        </p:txBody>
      </p:sp>
      <p:sp>
        <p:nvSpPr>
          <p:cNvPr id="70663" name="Rectangle 8"/>
          <p:cNvSpPr>
            <a:spLocks noChangeArrowheads="1"/>
          </p:cNvSpPr>
          <p:nvPr/>
        </p:nvSpPr>
        <p:spPr bwMode="auto">
          <a:xfrm>
            <a:off x="457200" y="1524000"/>
            <a:ext cx="82296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3363"/>
              </a:lnSpc>
              <a:spcBef>
                <a:spcPct val="0"/>
              </a:spcBef>
            </a:pPr>
            <a:r>
              <a:rPr lang="en-US" altLang="en-US" sz="2400">
                <a:latin typeface="Verdana" panose="020B0604030504040204" pitchFamily="34" charset="0"/>
              </a:rPr>
              <a:t> Take regular breaks from repeated hand                  </a:t>
            </a:r>
            <a:br>
              <a:rPr lang="en-US" altLang="en-US" sz="2400">
                <a:latin typeface="Verdana" panose="020B0604030504040204" pitchFamily="34" charset="0"/>
              </a:rPr>
            </a:br>
            <a:r>
              <a:rPr lang="en-US" altLang="en-US" sz="2400">
                <a:latin typeface="Verdana" panose="020B0604030504040204" pitchFamily="34" charset="0"/>
              </a:rPr>
              <a:t>  movements to give your hands and wrists time </a:t>
            </a:r>
            <a:br>
              <a:rPr lang="en-US" altLang="en-US" sz="2400">
                <a:latin typeface="Verdana" panose="020B0604030504040204" pitchFamily="34" charset="0"/>
              </a:rPr>
            </a:br>
            <a:r>
              <a:rPr lang="en-US" altLang="en-US" sz="2400">
                <a:latin typeface="Verdana" panose="020B0604030504040204" pitchFamily="34" charset="0"/>
              </a:rPr>
              <a:t>  to rest</a:t>
            </a:r>
          </a:p>
          <a:p>
            <a:pPr eaLnBrk="1" hangingPunct="1">
              <a:lnSpc>
                <a:spcPts val="3363"/>
              </a:lnSpc>
              <a:spcBef>
                <a:spcPct val="0"/>
              </a:spcBef>
              <a:buFontTx/>
              <a:buNone/>
            </a:pPr>
            <a:endParaRPr lang="en-US" altLang="en-US" sz="2000">
              <a:latin typeface="Verdana" panose="020B0604030504040204" pitchFamily="34" charset="0"/>
            </a:endParaRPr>
          </a:p>
          <a:p>
            <a:pPr eaLnBrk="1" hangingPunct="1">
              <a:lnSpc>
                <a:spcPts val="3363"/>
              </a:lnSpc>
              <a:spcBef>
                <a:spcPct val="0"/>
              </a:spcBef>
            </a:pPr>
            <a:r>
              <a:rPr lang="en-US" altLang="en-US" sz="2400">
                <a:latin typeface="Verdana" panose="020B0604030504040204" pitchFamily="34" charset="0"/>
              </a:rPr>
              <a:t> Don’t sit or stand in the same position all day</a:t>
            </a:r>
          </a:p>
          <a:p>
            <a:pPr eaLnBrk="1" hangingPunct="1">
              <a:lnSpc>
                <a:spcPts val="3363"/>
              </a:lnSpc>
              <a:spcBef>
                <a:spcPct val="0"/>
              </a:spcBef>
              <a:buFontTx/>
              <a:buNone/>
            </a:pPr>
            <a:endParaRPr lang="en-US" altLang="en-US" sz="2000">
              <a:latin typeface="Verdana" panose="020B0604030504040204" pitchFamily="34" charset="0"/>
            </a:endParaRPr>
          </a:p>
          <a:p>
            <a:pPr eaLnBrk="1" hangingPunct="1">
              <a:lnSpc>
                <a:spcPts val="3363"/>
              </a:lnSpc>
              <a:spcBef>
                <a:spcPct val="0"/>
              </a:spcBef>
            </a:pPr>
            <a:r>
              <a:rPr lang="en-US" altLang="en-US" sz="2400">
                <a:latin typeface="Verdana" panose="020B0604030504040204" pitchFamily="34" charset="0"/>
              </a:rPr>
              <a:t> Ensure your chair is adjusted so that your </a:t>
            </a:r>
            <a:br>
              <a:rPr lang="en-US" altLang="en-US" sz="2400">
                <a:latin typeface="Verdana" panose="020B0604030504040204" pitchFamily="34" charset="0"/>
              </a:rPr>
            </a:br>
            <a:r>
              <a:rPr lang="en-US" altLang="en-US" sz="2400">
                <a:latin typeface="Verdana" panose="020B0604030504040204" pitchFamily="34" charset="0"/>
              </a:rPr>
              <a:t>  forearms are level with your keyboard and you </a:t>
            </a:r>
            <a:br>
              <a:rPr lang="en-US" altLang="en-US" sz="2400">
                <a:latin typeface="Verdana" panose="020B0604030504040204" pitchFamily="34" charset="0"/>
              </a:rPr>
            </a:br>
            <a:r>
              <a:rPr lang="en-US" altLang="en-US" sz="2400">
                <a:latin typeface="Verdana" panose="020B0604030504040204" pitchFamily="34" charset="0"/>
              </a:rPr>
              <a:t>  don’t have to flex your wrists to type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457200" y="457200"/>
            <a:ext cx="5257800" cy="381000"/>
          </a:xfrm>
        </p:spPr>
        <p:txBody>
          <a:bodyPr/>
          <a:lstStyle/>
          <a:p>
            <a:pPr eaLnBrk="1" hangingPunct="1"/>
            <a:r>
              <a:rPr lang="en-US" altLang="en-US" sz="2300">
                <a:solidFill>
                  <a:schemeClr val="bg1"/>
                </a:solidFill>
                <a:latin typeface="Verdana" panose="020B0604030504040204" pitchFamily="34" charset="0"/>
                <a:cs typeface="Arial" panose="020B0604020202020204" pitchFamily="34" charset="0"/>
              </a:rPr>
              <a:t>Common Causes of Back Injuries</a:t>
            </a: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69</a:t>
            </a:r>
          </a:p>
        </p:txBody>
      </p:sp>
      <p:pic>
        <p:nvPicPr>
          <p:cNvPr id="71687" name="Picture 9" descr="liftingwro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590800"/>
            <a:ext cx="3225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457200" y="1219200"/>
            <a:ext cx="4724400" cy="4572000"/>
          </a:xfrm>
          <a:prstGeom prst="rect">
            <a:avLst/>
          </a:prstGeom>
          <a:noFill/>
          <a:ln w="9525">
            <a:noFill/>
            <a:miter lim="800000"/>
            <a:headEnd/>
            <a:tailEnd/>
          </a:ln>
        </p:spPr>
        <p:txBody>
          <a:bodyPr/>
          <a:lstStyle/>
          <a:p>
            <a:pPr marL="342900" indent="-342900">
              <a:lnSpc>
                <a:spcPct val="80000"/>
              </a:lnSpc>
              <a:spcBef>
                <a:spcPct val="20000"/>
              </a:spcBef>
              <a:defRPr/>
            </a:pPr>
            <a:endParaRPr lang="en-US" sz="2300" kern="0" dirty="0">
              <a:latin typeface="Verdana" pitchFamily="34" charset="0"/>
              <a:cs typeface="Times New Roman" pitchFamily="18" charset="0"/>
            </a:endParaRPr>
          </a:p>
          <a:p>
            <a:pPr>
              <a:lnSpc>
                <a:spcPct val="80000"/>
              </a:lnSpc>
              <a:spcBef>
                <a:spcPct val="20000"/>
              </a:spcBef>
              <a:buFont typeface="Arial" pitchFamily="34" charset="0"/>
              <a:buChar char="•"/>
              <a:defRPr/>
            </a:pPr>
            <a:r>
              <a:rPr lang="en-US" sz="2300" kern="0" dirty="0">
                <a:latin typeface="Verdana" pitchFamily="34" charset="0"/>
                <a:cs typeface="Times New Roman" pitchFamily="18" charset="0"/>
              </a:rPr>
              <a:t> Heavy lifting from above the </a:t>
            </a:r>
            <a:br>
              <a:rPr lang="en-US" sz="2300" kern="0" dirty="0">
                <a:latin typeface="Verdana" pitchFamily="34" charset="0"/>
                <a:cs typeface="Times New Roman" pitchFamily="18" charset="0"/>
              </a:rPr>
            </a:br>
            <a:r>
              <a:rPr lang="en-US" sz="2300" kern="0" dirty="0">
                <a:latin typeface="Verdana" pitchFamily="34" charset="0"/>
                <a:cs typeface="Times New Roman" pitchFamily="18" charset="0"/>
              </a:rPr>
              <a:t>  shoulders</a:t>
            </a:r>
          </a:p>
          <a:p>
            <a:pPr>
              <a:lnSpc>
                <a:spcPct val="80000"/>
              </a:lnSpc>
              <a:spcBef>
                <a:spcPct val="20000"/>
              </a:spcBef>
              <a:defRPr/>
            </a:pPr>
            <a:endParaRPr lang="en-US" sz="2300" kern="0" dirty="0">
              <a:latin typeface="Verdana" pitchFamily="34" charset="0"/>
              <a:cs typeface="Times New Roman" pitchFamily="18" charset="0"/>
            </a:endParaRPr>
          </a:p>
          <a:p>
            <a:pPr>
              <a:lnSpc>
                <a:spcPct val="80000"/>
              </a:lnSpc>
              <a:spcBef>
                <a:spcPct val="20000"/>
              </a:spcBef>
              <a:buFont typeface="Arial" pitchFamily="34" charset="0"/>
              <a:buChar char="•"/>
              <a:defRPr/>
            </a:pPr>
            <a:r>
              <a:rPr lang="en-US" sz="2300" kern="0" dirty="0">
                <a:latin typeface="Verdana" pitchFamily="34" charset="0"/>
                <a:cs typeface="Times New Roman" pitchFamily="18" charset="0"/>
              </a:rPr>
              <a:t> Heavy lifting from below the </a:t>
            </a:r>
            <a:br>
              <a:rPr lang="en-US" sz="2300" kern="0" dirty="0">
                <a:latin typeface="Verdana" pitchFamily="34" charset="0"/>
                <a:cs typeface="Times New Roman" pitchFamily="18" charset="0"/>
              </a:rPr>
            </a:br>
            <a:r>
              <a:rPr lang="en-US" sz="2300" kern="0" dirty="0">
                <a:latin typeface="Verdana" pitchFamily="34" charset="0"/>
                <a:cs typeface="Times New Roman" pitchFamily="18" charset="0"/>
              </a:rPr>
              <a:t>  knees</a:t>
            </a:r>
          </a:p>
          <a:p>
            <a:pPr>
              <a:lnSpc>
                <a:spcPct val="80000"/>
              </a:lnSpc>
              <a:spcBef>
                <a:spcPct val="20000"/>
              </a:spcBef>
              <a:defRPr/>
            </a:pPr>
            <a:endParaRPr lang="en-US" sz="2300" kern="0" dirty="0">
              <a:latin typeface="Verdana" pitchFamily="34" charset="0"/>
              <a:cs typeface="Times New Roman" pitchFamily="18" charset="0"/>
            </a:endParaRPr>
          </a:p>
          <a:p>
            <a:pPr>
              <a:lnSpc>
                <a:spcPct val="80000"/>
              </a:lnSpc>
              <a:spcBef>
                <a:spcPct val="20000"/>
              </a:spcBef>
              <a:buFont typeface="Arial" pitchFamily="34" charset="0"/>
              <a:buChar char="•"/>
              <a:defRPr/>
            </a:pPr>
            <a:r>
              <a:rPr lang="en-US" sz="2300" kern="0" dirty="0">
                <a:latin typeface="Verdana" pitchFamily="34" charset="0"/>
                <a:cs typeface="Times New Roman" pitchFamily="18" charset="0"/>
              </a:rPr>
              <a:t> Twisting while lifting/carrying</a:t>
            </a:r>
          </a:p>
          <a:p>
            <a:pPr>
              <a:lnSpc>
                <a:spcPct val="80000"/>
              </a:lnSpc>
              <a:spcBef>
                <a:spcPct val="20000"/>
              </a:spcBef>
              <a:buFont typeface="Arial" pitchFamily="34" charset="0"/>
              <a:buChar char="•"/>
              <a:defRPr/>
            </a:pPr>
            <a:endParaRPr lang="en-US" sz="2300" kern="0" dirty="0">
              <a:latin typeface="Verdana" pitchFamily="34" charset="0"/>
              <a:cs typeface="Times New Roman" pitchFamily="18" charset="0"/>
            </a:endParaRPr>
          </a:p>
          <a:p>
            <a:pPr>
              <a:lnSpc>
                <a:spcPct val="80000"/>
              </a:lnSpc>
              <a:spcBef>
                <a:spcPct val="20000"/>
              </a:spcBef>
              <a:buFont typeface="Arial" pitchFamily="34" charset="0"/>
              <a:buChar char="•"/>
              <a:defRPr/>
            </a:pPr>
            <a:r>
              <a:rPr lang="en-US" sz="2300" kern="0" dirty="0">
                <a:latin typeface="Verdana" pitchFamily="34" charset="0"/>
                <a:cs typeface="Times New Roman" pitchFamily="18" charset="0"/>
              </a:rPr>
              <a:t> Bending over at the waist                                                                  </a:t>
            </a:r>
            <a:endParaRPr lang="en-US" sz="2300" b="1" kern="0" dirty="0">
              <a:solidFill>
                <a:srgbClr val="FF0000"/>
              </a:solidFill>
              <a:latin typeface="Verdana" pitchFamily="34" charset="0"/>
              <a:cs typeface="Times New Roman" pitchFamily="18" charset="0"/>
            </a:endParaRPr>
          </a:p>
          <a:p>
            <a:pPr>
              <a:lnSpc>
                <a:spcPct val="80000"/>
              </a:lnSpc>
              <a:spcBef>
                <a:spcPct val="20000"/>
              </a:spcBef>
              <a:buFont typeface="Arial" pitchFamily="34" charset="0"/>
              <a:buChar char="•"/>
              <a:defRPr/>
            </a:pPr>
            <a:endParaRPr lang="en-US" sz="2300" kern="0" dirty="0">
              <a:latin typeface="Verdana" pitchFamily="34" charset="0"/>
              <a:cs typeface="Times New Roman" pitchFamily="18" charset="0"/>
            </a:endParaRPr>
          </a:p>
          <a:p>
            <a:pPr>
              <a:lnSpc>
                <a:spcPct val="80000"/>
              </a:lnSpc>
              <a:spcBef>
                <a:spcPct val="20000"/>
              </a:spcBef>
              <a:buFont typeface="Arial" pitchFamily="34" charset="0"/>
              <a:buChar char="•"/>
              <a:defRPr/>
            </a:pPr>
            <a:r>
              <a:rPr lang="en-US" sz="2300" kern="0" dirty="0">
                <a:latin typeface="Verdana" pitchFamily="34" charset="0"/>
                <a:cs typeface="Times New Roman" pitchFamily="18" charset="0"/>
              </a:rPr>
              <a:t> Carrying objects to one side</a:t>
            </a:r>
          </a:p>
          <a:p>
            <a:pPr>
              <a:lnSpc>
                <a:spcPct val="80000"/>
              </a:lnSpc>
              <a:spcBef>
                <a:spcPct val="20000"/>
              </a:spcBef>
              <a:buFontTx/>
              <a:buChar char="•"/>
              <a:defRPr/>
            </a:pPr>
            <a:endParaRPr lang="en-US" sz="2500" kern="0" dirty="0">
              <a:latin typeface="Verdana" pitchFamily="34" charset="0"/>
            </a:endParaRPr>
          </a:p>
        </p:txBody>
      </p:sp>
      <p:cxnSp>
        <p:nvCxnSpPr>
          <p:cNvPr id="11" name="Straight Arrow Connector 10"/>
          <p:cNvCxnSpPr/>
          <p:nvPr/>
        </p:nvCxnSpPr>
        <p:spPr>
          <a:xfrm>
            <a:off x="2819400" y="4724400"/>
            <a:ext cx="2286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Precautions - Solvents</a:t>
            </a:r>
          </a:p>
        </p:txBody>
      </p:sp>
      <p:sp>
        <p:nvSpPr>
          <p:cNvPr id="81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81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7</a:t>
            </a:r>
          </a:p>
        </p:txBody>
      </p:sp>
      <p:sp>
        <p:nvSpPr>
          <p:cNvPr id="7" name="Content Placeholder 2"/>
          <p:cNvSpPr txBox="1">
            <a:spLocks/>
          </p:cNvSpPr>
          <p:nvPr/>
        </p:nvSpPr>
        <p:spPr bwMode="auto">
          <a:xfrm>
            <a:off x="381000" y="1371600"/>
            <a:ext cx="8458200" cy="4038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Whenever possible, replace turpentine or ordinary </a:t>
            </a:r>
            <a:br>
              <a:rPr lang="en-US" sz="2400" kern="0" dirty="0">
                <a:latin typeface="Verdana" pitchFamily="34" charset="0"/>
              </a:rPr>
            </a:br>
            <a:r>
              <a:rPr lang="en-US" sz="2400" kern="0" dirty="0">
                <a:latin typeface="Verdana" pitchFamily="34" charset="0"/>
              </a:rPr>
              <a:t>  mineral spirits with less toxic, less flammable, </a:t>
            </a:r>
            <a:br>
              <a:rPr lang="en-US" sz="2400" kern="0" dirty="0">
                <a:latin typeface="Verdana" pitchFamily="34" charset="0"/>
              </a:rPr>
            </a:br>
            <a:r>
              <a:rPr lang="en-US" sz="2400" kern="0" dirty="0">
                <a:latin typeface="Verdana" pitchFamily="34" charset="0"/>
              </a:rPr>
              <a:t>  odorless mineral spirits</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Ensure adequate ventilation when using solvents of </a:t>
            </a:r>
            <a:br>
              <a:rPr lang="en-US" sz="2400" kern="0" dirty="0">
                <a:latin typeface="Verdana" pitchFamily="34" charset="0"/>
              </a:rPr>
            </a:br>
            <a:r>
              <a:rPr lang="en-US" sz="2400" kern="0" dirty="0">
                <a:latin typeface="Verdana" pitchFamily="34" charset="0"/>
              </a:rPr>
              <a:t>  any kind</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When working with solvents wear appropriate PPE </a:t>
            </a:r>
            <a:br>
              <a:rPr lang="en-US" sz="2400" kern="0" dirty="0">
                <a:latin typeface="Verdana" pitchFamily="34" charset="0"/>
              </a:rPr>
            </a:br>
            <a:r>
              <a:rPr lang="en-US" sz="2400" kern="0" dirty="0">
                <a:latin typeface="Verdana" pitchFamily="34" charset="0"/>
              </a:rPr>
              <a:t>  such as neoprene gloves and chemical splash </a:t>
            </a:r>
            <a:br>
              <a:rPr lang="en-US" sz="2400" kern="0" dirty="0">
                <a:latin typeface="Verdana" pitchFamily="34" charset="0"/>
              </a:rPr>
            </a:br>
            <a:r>
              <a:rPr lang="en-US" sz="2400" kern="0" dirty="0">
                <a:latin typeface="Verdana" pitchFamily="34" charset="0"/>
              </a:rPr>
              <a:t>  goggles (includes cleaning brushes/equipment)</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Use baby oil then soap and water to remove paint </a:t>
            </a:r>
            <a:br>
              <a:rPr lang="en-US" sz="2400" kern="0" dirty="0">
                <a:latin typeface="Verdana" pitchFamily="34" charset="0"/>
              </a:rPr>
            </a:br>
            <a:r>
              <a:rPr lang="en-US" sz="2400" kern="0" dirty="0">
                <a:latin typeface="Verdana" pitchFamily="34" charset="0"/>
              </a:rPr>
              <a:t>  from hands</a:t>
            </a:r>
          </a:p>
          <a:p>
            <a:pPr algn="ctr" eaLnBrk="0" hangingPunct="0">
              <a:spcBef>
                <a:spcPct val="20000"/>
              </a:spcBef>
              <a:defRPr/>
            </a:pPr>
            <a:endParaRPr lang="en-US" sz="24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down)">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Protecting</a:t>
            </a:r>
            <a:r>
              <a:rPr lang="en-US" altLang="en-US" sz="2800">
                <a:solidFill>
                  <a:schemeClr val="bg1"/>
                </a:solidFill>
                <a:latin typeface="Verdana" panose="020B0604030504040204" pitchFamily="34" charset="0"/>
              </a:rPr>
              <a:t> Your Back</a:t>
            </a: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70</a:t>
            </a:r>
          </a:p>
        </p:txBody>
      </p:sp>
      <p:sp>
        <p:nvSpPr>
          <p:cNvPr id="12" name="Rectangle 3"/>
          <p:cNvSpPr txBox="1">
            <a:spLocks noChangeArrowheads="1"/>
          </p:cNvSpPr>
          <p:nvPr/>
        </p:nvSpPr>
        <p:spPr bwMode="auto">
          <a:xfrm>
            <a:off x="457200" y="990600"/>
            <a:ext cx="5105400" cy="4724400"/>
          </a:xfrm>
          <a:prstGeom prst="rect">
            <a:avLst/>
          </a:prstGeom>
          <a:noFill/>
          <a:ln w="9525">
            <a:noFill/>
            <a:miter lim="800000"/>
            <a:headEnd/>
            <a:tailEnd/>
          </a:ln>
        </p:spPr>
        <p:txBody>
          <a:bodyPr/>
          <a:lstStyle/>
          <a:p>
            <a:pPr marL="342900" indent="-342900" algn="ctr">
              <a:spcBef>
                <a:spcPct val="20000"/>
              </a:spcBef>
              <a:defRPr/>
            </a:pPr>
            <a:r>
              <a:rPr lang="en-US" sz="3200" kern="0" dirty="0">
                <a:latin typeface="Verdana" pitchFamily="34" charset="0"/>
              </a:rPr>
              <a:t> </a:t>
            </a:r>
            <a:r>
              <a:rPr lang="en-US" sz="2400" i="1" u="sng" kern="0" dirty="0">
                <a:latin typeface="Verdana" pitchFamily="34" charset="0"/>
              </a:rPr>
              <a:t>Lifting</a:t>
            </a:r>
            <a:r>
              <a:rPr lang="en-US" sz="2400" kern="0" dirty="0">
                <a:latin typeface="Verdana" pitchFamily="34" charset="0"/>
              </a:rPr>
              <a:t> </a:t>
            </a:r>
          </a:p>
          <a:p>
            <a:pPr marL="342900" indent="-342900" algn="ctr">
              <a:spcBef>
                <a:spcPct val="20000"/>
              </a:spcBef>
              <a:defRPr/>
            </a:pPr>
            <a:r>
              <a:rPr lang="en-US" sz="800" kern="0" dirty="0">
                <a:latin typeface="Verdana" pitchFamily="34" charset="0"/>
              </a:rPr>
              <a:t> </a:t>
            </a:r>
          </a:p>
          <a:p>
            <a:pPr>
              <a:spcBef>
                <a:spcPct val="20000"/>
              </a:spcBef>
              <a:buFont typeface="Arial" pitchFamily="34" charset="0"/>
              <a:buChar char="•"/>
              <a:defRPr/>
            </a:pPr>
            <a:r>
              <a:rPr lang="en-US" sz="2400" kern="0" dirty="0">
                <a:latin typeface="Verdana" pitchFamily="34" charset="0"/>
              </a:rPr>
              <a:t> Avoid bending at the waist </a:t>
            </a:r>
          </a:p>
          <a:p>
            <a:pPr>
              <a:spcBef>
                <a:spcPct val="20000"/>
              </a:spcBef>
              <a:defRPr/>
            </a:pPr>
            <a:r>
              <a:rPr lang="en-US" sz="800" kern="0" dirty="0">
                <a:latin typeface="Verdana" pitchFamily="34" charset="0"/>
              </a:rPr>
              <a:t> </a:t>
            </a:r>
          </a:p>
          <a:p>
            <a:pPr>
              <a:spcBef>
                <a:spcPct val="20000"/>
              </a:spcBef>
              <a:buFont typeface="Arial" pitchFamily="34" charset="0"/>
              <a:buChar char="•"/>
              <a:defRPr/>
            </a:pPr>
            <a:r>
              <a:rPr lang="en-US" sz="2400" kern="0" dirty="0">
                <a:latin typeface="Verdana" pitchFamily="34" charset="0"/>
              </a:rPr>
              <a:t> Squat down with your back </a:t>
            </a:r>
            <a:br>
              <a:rPr lang="en-US" sz="2400" kern="0" dirty="0">
                <a:latin typeface="Verdana" pitchFamily="34" charset="0"/>
              </a:rPr>
            </a:br>
            <a:r>
              <a:rPr lang="en-US" sz="2400" kern="0" dirty="0">
                <a:latin typeface="Verdana" pitchFamily="34" charset="0"/>
              </a:rPr>
              <a:t>  straight and knees bent</a:t>
            </a:r>
          </a:p>
          <a:p>
            <a:pPr>
              <a:spcBef>
                <a:spcPct val="20000"/>
              </a:spcBef>
              <a:buFont typeface="Arial" pitchFamily="34" charset="0"/>
              <a:buChar char="•"/>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Grasp the object </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Bring it close to your body</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Slowly rise</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Let your thigh muscles do the </a:t>
            </a:r>
            <a:br>
              <a:rPr lang="en-US" sz="2400" kern="0" dirty="0">
                <a:latin typeface="Verdana" pitchFamily="34" charset="0"/>
              </a:rPr>
            </a:br>
            <a:r>
              <a:rPr lang="en-US" sz="2400" kern="0" dirty="0">
                <a:latin typeface="Verdana" pitchFamily="34" charset="0"/>
              </a:rPr>
              <a:t>  lifting</a:t>
            </a:r>
          </a:p>
          <a:p>
            <a:pPr marL="342900" indent="-342900">
              <a:spcBef>
                <a:spcPct val="20000"/>
              </a:spcBef>
              <a:buFontTx/>
              <a:buChar char="•"/>
              <a:defRPr/>
            </a:pPr>
            <a:endParaRPr lang="en-US" sz="2400" i="1" u="sng" kern="0" dirty="0">
              <a:latin typeface="Verdana" pitchFamily="34" charset="0"/>
            </a:endParaRPr>
          </a:p>
        </p:txBody>
      </p:sp>
      <p:pic>
        <p:nvPicPr>
          <p:cNvPr id="72712" name="Picture 7" descr="jpqypg2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057400"/>
            <a:ext cx="330993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Protecting your Back</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71</a:t>
            </a:r>
          </a:p>
        </p:txBody>
      </p:sp>
      <p:sp>
        <p:nvSpPr>
          <p:cNvPr id="9" name="Content Placeholder 2"/>
          <p:cNvSpPr txBox="1">
            <a:spLocks/>
          </p:cNvSpPr>
          <p:nvPr/>
        </p:nvSpPr>
        <p:spPr bwMode="auto">
          <a:xfrm>
            <a:off x="457200" y="1371600"/>
            <a:ext cx="7772400" cy="4114800"/>
          </a:xfrm>
          <a:prstGeom prst="rect">
            <a:avLst/>
          </a:prstGeom>
          <a:noFill/>
          <a:ln w="9525">
            <a:noFill/>
            <a:miter lim="800000"/>
            <a:headEnd/>
            <a:tailEnd/>
          </a:ln>
        </p:spPr>
        <p:txBody>
          <a:bodyPr/>
          <a:lstStyle/>
          <a:p>
            <a:pPr algn="ctr" eaLnBrk="0" hangingPunct="0">
              <a:spcBef>
                <a:spcPct val="20000"/>
              </a:spcBef>
              <a:defRPr/>
            </a:pPr>
            <a:r>
              <a:rPr lang="en-US" sz="2400" i="1" u="sng" kern="0" dirty="0">
                <a:latin typeface="Verdana" pitchFamily="34" charset="0"/>
              </a:rPr>
              <a:t>Standing</a:t>
            </a:r>
            <a:r>
              <a:rPr lang="en-US" sz="2400" kern="0" dirty="0">
                <a:latin typeface="Verdana" pitchFamily="34" charset="0"/>
              </a:rPr>
              <a:t>  </a:t>
            </a:r>
          </a:p>
          <a:p>
            <a:pPr algn="ctr" eaLnBrk="0" hangingPunct="0">
              <a:spcBef>
                <a:spcPct val="20000"/>
              </a:spcBef>
              <a:defRPr/>
            </a:pPr>
            <a:endParaRPr lang="en-US" sz="20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Shift your weight slightly </a:t>
            </a:r>
          </a:p>
          <a:p>
            <a:pPr eaLnBrk="0" hangingPunct="0">
              <a:spcBef>
                <a:spcPct val="20000"/>
              </a:spcBef>
              <a:defRPr/>
            </a:pPr>
            <a:r>
              <a:rPr lang="en-US" sz="800" kern="0" dirty="0">
                <a:latin typeface="Verdana" pitchFamily="34" charset="0"/>
              </a:rPr>
              <a:t> </a:t>
            </a:r>
          </a:p>
          <a:p>
            <a:pPr eaLnBrk="0" hangingPunct="0">
              <a:spcBef>
                <a:spcPct val="20000"/>
              </a:spcBef>
              <a:buFont typeface="Arial" pitchFamily="34" charset="0"/>
              <a:buChar char="•"/>
              <a:defRPr/>
            </a:pPr>
            <a:r>
              <a:rPr lang="en-US" sz="2400" kern="0" dirty="0">
                <a:latin typeface="Verdana" pitchFamily="34" charset="0"/>
              </a:rPr>
              <a:t> Use proper footwear with cushioned insoles</a:t>
            </a:r>
          </a:p>
          <a:p>
            <a:pPr eaLnBrk="0" hangingPunct="0">
              <a:spcBef>
                <a:spcPct val="20000"/>
              </a:spcBef>
              <a:defRPr/>
            </a:pPr>
            <a:r>
              <a:rPr lang="en-US" sz="800" kern="0" dirty="0">
                <a:latin typeface="Verdana" pitchFamily="34" charset="0"/>
              </a:rPr>
              <a:t> </a:t>
            </a:r>
          </a:p>
          <a:p>
            <a:pPr eaLnBrk="0" hangingPunct="0">
              <a:spcBef>
                <a:spcPct val="20000"/>
              </a:spcBef>
              <a:buFont typeface="Arial" pitchFamily="34" charset="0"/>
              <a:buChar char="•"/>
              <a:defRPr/>
            </a:pPr>
            <a:r>
              <a:rPr lang="en-US" sz="2400" kern="0" dirty="0">
                <a:latin typeface="Verdana" pitchFamily="34" charset="0"/>
              </a:rPr>
              <a:t> Avoid high heels  </a:t>
            </a:r>
          </a:p>
          <a:p>
            <a:pPr eaLnBrk="0" hangingPunct="0">
              <a:spcBef>
                <a:spcPct val="20000"/>
              </a:spcBef>
              <a:buFont typeface="Arial" pitchFamily="34" charset="0"/>
              <a:buChar char="•"/>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Proper posture when standing:</a:t>
            </a:r>
          </a:p>
          <a:p>
            <a:pPr eaLnBrk="0" hangingPunct="0">
              <a:spcBef>
                <a:spcPct val="20000"/>
              </a:spcBef>
              <a:defRPr/>
            </a:pPr>
            <a:endParaRPr lang="en-US" sz="800" kern="0" dirty="0">
              <a:latin typeface="Verdana" pitchFamily="34" charset="0"/>
            </a:endParaRPr>
          </a:p>
          <a:p>
            <a:pPr lvl="1" eaLnBrk="0" hangingPunct="0">
              <a:spcBef>
                <a:spcPct val="20000"/>
              </a:spcBef>
              <a:defRPr/>
            </a:pPr>
            <a:r>
              <a:rPr lang="en-US" sz="2400" kern="0" dirty="0">
                <a:latin typeface="Verdana" pitchFamily="34" charset="0"/>
              </a:rPr>
              <a:t>▪ Shoulders not rolled forward, stomach area </a:t>
            </a:r>
            <a:br>
              <a:rPr lang="en-US" sz="2400" kern="0" dirty="0">
                <a:latin typeface="Verdana" pitchFamily="34" charset="0"/>
              </a:rPr>
            </a:br>
            <a:r>
              <a:rPr lang="en-US" sz="2400" kern="0" dirty="0">
                <a:latin typeface="Verdana" pitchFamily="34" charset="0"/>
              </a:rPr>
              <a:t>  pulled in, small of the back straight, hips not </a:t>
            </a:r>
            <a:br>
              <a:rPr lang="en-US" sz="2400" kern="0" dirty="0">
                <a:latin typeface="Verdana" pitchFamily="34" charset="0"/>
              </a:rPr>
            </a:br>
            <a:r>
              <a:rPr lang="en-US" sz="2400" kern="0" dirty="0">
                <a:latin typeface="Verdana" pitchFamily="34" charset="0"/>
              </a:rPr>
              <a:t>  tilted</a:t>
            </a: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Protecting your Back</a:t>
            </a: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72</a:t>
            </a:r>
          </a:p>
        </p:txBody>
      </p:sp>
      <p:sp>
        <p:nvSpPr>
          <p:cNvPr id="8" name="Text Placeholder 2"/>
          <p:cNvSpPr txBox="1">
            <a:spLocks/>
          </p:cNvSpPr>
          <p:nvPr/>
        </p:nvSpPr>
        <p:spPr bwMode="auto">
          <a:xfrm>
            <a:off x="457200" y="1143000"/>
            <a:ext cx="4724400" cy="4724400"/>
          </a:xfrm>
          <a:prstGeom prst="rect">
            <a:avLst/>
          </a:prstGeom>
          <a:noFill/>
          <a:ln w="9525">
            <a:noFill/>
            <a:miter lim="800000"/>
            <a:headEnd/>
            <a:tailEnd/>
          </a:ln>
        </p:spPr>
        <p:txBody>
          <a:bodyPr/>
          <a:lstStyle/>
          <a:p>
            <a:pPr marL="342900" indent="-342900" algn="ctr">
              <a:spcBef>
                <a:spcPct val="20000"/>
              </a:spcBef>
              <a:defRPr/>
            </a:pPr>
            <a:r>
              <a:rPr lang="en-US" sz="2400" i="1" u="sng" kern="0" dirty="0">
                <a:latin typeface="Verdana" pitchFamily="34" charset="0"/>
              </a:rPr>
              <a:t>Sitting</a:t>
            </a:r>
          </a:p>
          <a:p>
            <a:pPr marL="342900" indent="-342900" algn="ctr">
              <a:spcBef>
                <a:spcPct val="20000"/>
              </a:spcBef>
              <a:defRPr/>
            </a:pPr>
            <a:r>
              <a:rPr lang="en-US" sz="800" b="1" i="1" kern="0" dirty="0">
                <a:latin typeface="Verdana" pitchFamily="34" charset="0"/>
              </a:rPr>
              <a:t>  </a:t>
            </a:r>
          </a:p>
          <a:p>
            <a:pPr>
              <a:spcBef>
                <a:spcPct val="20000"/>
              </a:spcBef>
              <a:buFont typeface="Arial" pitchFamily="34" charset="0"/>
              <a:buChar char="•"/>
              <a:defRPr/>
            </a:pPr>
            <a:r>
              <a:rPr lang="en-US" sz="2400" kern="0" dirty="0">
                <a:latin typeface="Verdana" pitchFamily="34" charset="0"/>
              </a:rPr>
              <a:t> Use an adjustable chair </a:t>
            </a:r>
            <a:br>
              <a:rPr lang="en-US" sz="2400" kern="0" dirty="0">
                <a:latin typeface="Verdana" pitchFamily="34" charset="0"/>
              </a:rPr>
            </a:br>
            <a:r>
              <a:rPr lang="en-US" sz="2400" kern="0" dirty="0">
                <a:latin typeface="Verdana" pitchFamily="34" charset="0"/>
              </a:rPr>
              <a:t>  with lower back support  </a:t>
            </a:r>
          </a:p>
          <a:p>
            <a:pPr>
              <a:spcBef>
                <a:spcPct val="20000"/>
              </a:spcBef>
              <a:buFont typeface="Arial" pitchFamily="34" charset="0"/>
              <a:buChar char="•"/>
              <a:defRPr/>
            </a:pPr>
            <a:r>
              <a:rPr lang="en-US" sz="2400" kern="0" dirty="0">
                <a:latin typeface="Verdana" pitchFamily="34" charset="0"/>
              </a:rPr>
              <a:t> Keep knees in line with the </a:t>
            </a:r>
            <a:br>
              <a:rPr lang="en-US" sz="2400" kern="0" dirty="0">
                <a:latin typeface="Verdana" pitchFamily="34" charset="0"/>
              </a:rPr>
            </a:br>
            <a:r>
              <a:rPr lang="en-US" sz="2400" kern="0" dirty="0">
                <a:latin typeface="Verdana" pitchFamily="34" charset="0"/>
              </a:rPr>
              <a:t>  hip joints or slightly lower</a:t>
            </a:r>
          </a:p>
          <a:p>
            <a:pPr>
              <a:spcBef>
                <a:spcPct val="20000"/>
              </a:spcBef>
              <a:buFont typeface="Arial" pitchFamily="34" charset="0"/>
              <a:buChar char="•"/>
              <a:defRPr/>
            </a:pPr>
            <a:r>
              <a:rPr lang="en-US" sz="2400" kern="0" dirty="0">
                <a:latin typeface="Verdana" pitchFamily="34" charset="0"/>
              </a:rPr>
              <a:t> Sit with the lower back </a:t>
            </a:r>
            <a:br>
              <a:rPr lang="en-US" sz="2400" kern="0" dirty="0">
                <a:latin typeface="Verdana" pitchFamily="34" charset="0"/>
              </a:rPr>
            </a:br>
            <a:r>
              <a:rPr lang="en-US" sz="2400" kern="0" dirty="0">
                <a:latin typeface="Verdana" pitchFamily="34" charset="0"/>
              </a:rPr>
              <a:t>  firmly against the chair </a:t>
            </a:r>
            <a:br>
              <a:rPr lang="en-US" sz="2400" kern="0" dirty="0">
                <a:latin typeface="Verdana" pitchFamily="34" charset="0"/>
              </a:rPr>
            </a:br>
            <a:r>
              <a:rPr lang="en-US" sz="2400" kern="0" dirty="0">
                <a:latin typeface="Verdana" pitchFamily="34" charset="0"/>
              </a:rPr>
              <a:t>  back support</a:t>
            </a:r>
          </a:p>
          <a:p>
            <a:pPr>
              <a:spcBef>
                <a:spcPct val="20000"/>
              </a:spcBef>
              <a:buFont typeface="Arial" pitchFamily="34" charset="0"/>
              <a:buChar char="•"/>
              <a:defRPr/>
            </a:pPr>
            <a:r>
              <a:rPr lang="en-US" sz="2400" kern="0" dirty="0">
                <a:latin typeface="Verdana" pitchFamily="34" charset="0"/>
              </a:rPr>
              <a:t> Shift elevation of the legs </a:t>
            </a:r>
            <a:br>
              <a:rPr lang="en-US" sz="2400" kern="0" dirty="0">
                <a:latin typeface="Verdana" pitchFamily="34" charset="0"/>
              </a:rPr>
            </a:br>
            <a:r>
              <a:rPr lang="en-US" sz="2400" kern="0" dirty="0">
                <a:latin typeface="Verdana" pitchFamily="34" charset="0"/>
              </a:rPr>
              <a:t>  during prolonged sitting  </a:t>
            </a:r>
          </a:p>
          <a:p>
            <a:pPr>
              <a:spcBef>
                <a:spcPct val="20000"/>
              </a:spcBef>
              <a:buFont typeface="Arial" pitchFamily="34" charset="0"/>
              <a:buChar char="•"/>
              <a:defRPr/>
            </a:pPr>
            <a:r>
              <a:rPr lang="en-US" sz="2400" kern="0" dirty="0">
                <a:latin typeface="Verdana" pitchFamily="34" charset="0"/>
              </a:rPr>
              <a:t> Avoid crossing your legs</a:t>
            </a:r>
          </a:p>
          <a:p>
            <a:pPr marL="342900" indent="-342900">
              <a:spcBef>
                <a:spcPct val="20000"/>
              </a:spcBef>
              <a:buFontTx/>
              <a:buChar char="•"/>
              <a:defRPr/>
            </a:pPr>
            <a:endParaRPr lang="en-US" sz="1600" b="1" i="1" u="sng" kern="0" dirty="0">
              <a:latin typeface="Verdana" pitchFamily="34" charset="0"/>
            </a:endParaRPr>
          </a:p>
          <a:p>
            <a:pPr marL="342900" indent="-342900">
              <a:spcBef>
                <a:spcPct val="20000"/>
              </a:spcBef>
              <a:buFontTx/>
              <a:buChar char="•"/>
              <a:defRPr/>
            </a:pPr>
            <a:endParaRPr lang="en-US" b="1" i="1" u="sng" kern="0" dirty="0">
              <a:latin typeface="Verdana" pitchFamily="34" charset="0"/>
            </a:endParaRPr>
          </a:p>
          <a:p>
            <a:pPr marL="342900" indent="-342900" eaLnBrk="0" hangingPunct="0">
              <a:spcBef>
                <a:spcPct val="20000"/>
              </a:spcBef>
              <a:defRPr/>
            </a:pPr>
            <a:endParaRPr lang="en-US" sz="1600" kern="0" dirty="0">
              <a:latin typeface="Verdana" pitchFamily="34" charset="0"/>
            </a:endParaRPr>
          </a:p>
        </p:txBody>
      </p:sp>
      <p:pic>
        <p:nvPicPr>
          <p:cNvPr id="74760" name="Picture 9" descr="C:\Documents and Settings\spakosh\Local Settings\Temporary Internet Files\Content.IE5\99DTU7A0\MP90044366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47800"/>
            <a:ext cx="2592388"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5867400" y="1066800"/>
            <a:ext cx="266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latin typeface="Verdana" panose="020B0604030504040204" pitchFamily="34" charset="0"/>
                <a:cs typeface="Times New Roman" panose="02020603050405020304" pitchFamily="18" charset="0"/>
              </a:rPr>
              <a:t>Any ergonomic issues?</a:t>
            </a:r>
          </a:p>
        </p:txBody>
      </p:sp>
      <p:sp>
        <p:nvSpPr>
          <p:cNvPr id="12" name="TextBox 11"/>
          <p:cNvSpPr txBox="1">
            <a:spLocks noChangeArrowheads="1"/>
          </p:cNvSpPr>
          <p:nvPr/>
        </p:nvSpPr>
        <p:spPr bwMode="auto">
          <a:xfrm>
            <a:off x="5638800" y="548640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latin typeface="Verdana" panose="020B0604030504040204" pitchFamily="34" charset="0"/>
              </a:rPr>
              <a:t>If prolonged sitting, back       will hurt due to no support.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800" decel="100000"/>
                                        <p:tgtEl>
                                          <p:spTgt spid="8">
                                            <p:txEl>
                                              <p:pRg st="2" end="2"/>
                                            </p:txEl>
                                          </p:spTgt>
                                        </p:tgtEl>
                                      </p:cBhvr>
                                    </p:animEffect>
                                    <p:anim calcmode="lin" valueType="num">
                                      <p:cBhvr>
                                        <p:cTn id="8" dur="800" decel="100000" fill="hold"/>
                                        <p:tgtEl>
                                          <p:spTgt spid="8">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800" decel="100000"/>
                                        <p:tgtEl>
                                          <p:spTgt spid="8">
                                            <p:txEl>
                                              <p:pRg st="3" end="3"/>
                                            </p:txEl>
                                          </p:spTgt>
                                        </p:tgtEl>
                                      </p:cBhvr>
                                    </p:animEffect>
                                    <p:anim calcmode="lin" valueType="num">
                                      <p:cBhvr>
                                        <p:cTn id="18" dur="800" decel="100000" fill="hold"/>
                                        <p:tgtEl>
                                          <p:spTgt spid="8">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8">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8">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800" decel="100000"/>
                                        <p:tgtEl>
                                          <p:spTgt spid="8">
                                            <p:txEl>
                                              <p:pRg st="4" end="4"/>
                                            </p:txEl>
                                          </p:spTgt>
                                        </p:tgtEl>
                                      </p:cBhvr>
                                    </p:animEffect>
                                    <p:anim calcmode="lin" valueType="num">
                                      <p:cBhvr>
                                        <p:cTn id="28" dur="800" decel="100000" fill="hold"/>
                                        <p:tgtEl>
                                          <p:spTgt spid="8">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8">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8">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800" decel="100000"/>
                                        <p:tgtEl>
                                          <p:spTgt spid="8">
                                            <p:txEl>
                                              <p:pRg st="5" end="5"/>
                                            </p:txEl>
                                          </p:spTgt>
                                        </p:tgtEl>
                                      </p:cBhvr>
                                    </p:animEffect>
                                    <p:anim calcmode="lin" valueType="num">
                                      <p:cBhvr>
                                        <p:cTn id="38" dur="800" decel="100000" fill="hold"/>
                                        <p:tgtEl>
                                          <p:spTgt spid="8">
                                            <p:txEl>
                                              <p:pRg st="5" end="5"/>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8">
                                            <p:txEl>
                                              <p:pRg st="5" end="5"/>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8">
                                            <p:txEl>
                                              <p:pRg st="5" end="5"/>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xEl>
                                              <p:pRg st="5" end="5"/>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800" decel="100000"/>
                                        <p:tgtEl>
                                          <p:spTgt spid="8">
                                            <p:txEl>
                                              <p:pRg st="6" end="6"/>
                                            </p:txEl>
                                          </p:spTgt>
                                        </p:tgtEl>
                                      </p:cBhvr>
                                    </p:animEffect>
                                    <p:anim calcmode="lin" valueType="num">
                                      <p:cBhvr>
                                        <p:cTn id="48" dur="800" decel="100000" fill="hold"/>
                                        <p:tgtEl>
                                          <p:spTgt spid="8">
                                            <p:txEl>
                                              <p:pRg st="6" end="6"/>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8">
                                            <p:txEl>
                                              <p:pRg st="6" end="6"/>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8">
                                            <p:txEl>
                                              <p:pRg st="6" end="6"/>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xEl>
                                              <p:pRg st="6" end="6"/>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fade">
                                      <p:cBhvr>
                                        <p:cTn id="57" dur="800" decel="100000"/>
                                        <p:tgtEl>
                                          <p:spTgt spid="11">
                                            <p:txEl>
                                              <p:pRg st="0" end="0"/>
                                            </p:txEl>
                                          </p:spTgt>
                                        </p:tgtEl>
                                      </p:cBhvr>
                                    </p:animEffect>
                                    <p:anim calcmode="lin" valueType="num">
                                      <p:cBhvr>
                                        <p:cTn id="58" dur="8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fade">
                                      <p:cBhvr>
                                        <p:cTn id="67" dur="800" decel="100000"/>
                                        <p:tgtEl>
                                          <p:spTgt spid="12">
                                            <p:txEl>
                                              <p:pRg st="0" end="0"/>
                                            </p:txEl>
                                          </p:spTgt>
                                        </p:tgtEl>
                                      </p:cBhvr>
                                    </p:animEffect>
                                    <p:anim calcmode="lin" valueType="num">
                                      <p:cBhvr>
                                        <p:cTn id="68" dur="800" decel="100000" fill="hold"/>
                                        <p:tgtEl>
                                          <p:spTgt spid="12">
                                            <p:txEl>
                                              <p:pRg st="0" end="0"/>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2">
                                            <p:txEl>
                                              <p:pRg st="0" end="0"/>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2">
                                            <p:txEl>
                                              <p:pRg st="0" end="0"/>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2">
                                            <p:txEl>
                                              <p:pRg st="0" end="0"/>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Bottom Line</a:t>
            </a: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73</a:t>
            </a:r>
          </a:p>
        </p:txBody>
      </p:sp>
      <p:pic>
        <p:nvPicPr>
          <p:cNvPr id="75783" name="Picture 4" descr="Bear lying on ic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8000"/>
            <a:ext cx="40036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457200" y="1676400"/>
            <a:ext cx="8001000" cy="3581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Follow safety related policies and procedures</a:t>
            </a:r>
          </a:p>
          <a:p>
            <a:pPr eaLnBrk="0" hangingPunct="0">
              <a:spcBef>
                <a:spcPct val="20000"/>
              </a:spcBef>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Pay attention</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Think safety, act safely</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Make safety your </a:t>
            </a:r>
            <a:br>
              <a:rPr lang="en-US" sz="2400" kern="0" dirty="0">
                <a:latin typeface="Verdana" pitchFamily="34" charset="0"/>
              </a:rPr>
            </a:br>
            <a:r>
              <a:rPr lang="en-US" sz="2400" kern="0" dirty="0">
                <a:latin typeface="Verdana" pitchFamily="34" charset="0"/>
              </a:rPr>
              <a:t>  number one priority!</a:t>
            </a:r>
          </a:p>
          <a:p>
            <a:pPr eaLnBrk="0" hangingPunct="0">
              <a:spcBef>
                <a:spcPct val="20000"/>
              </a:spcBef>
              <a:buFont typeface="Arial" pitchFamily="34" charset="0"/>
              <a:buChar char="•"/>
              <a:defRPr/>
            </a:pPr>
            <a:endParaRPr lang="en-US" sz="2400"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ctrTitle"/>
          </p:nvPr>
        </p:nvSpPr>
        <p:spPr>
          <a:xfrm>
            <a:off x="457200" y="457200"/>
            <a:ext cx="53340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Contact Information</a:t>
            </a:r>
          </a:p>
        </p:txBody>
      </p:sp>
      <p:sp>
        <p:nvSpPr>
          <p:cNvPr id="768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768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74</a:t>
            </a:r>
          </a:p>
        </p:txBody>
      </p:sp>
      <p:sp>
        <p:nvSpPr>
          <p:cNvPr id="14" name="Content Placeholder 2"/>
          <p:cNvSpPr txBox="1">
            <a:spLocks/>
          </p:cNvSpPr>
          <p:nvPr/>
        </p:nvSpPr>
        <p:spPr bwMode="auto">
          <a:xfrm>
            <a:off x="469900" y="1295400"/>
            <a:ext cx="8001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rPr>
              <a:t>Health &amp; Safety Training Specialists</a:t>
            </a:r>
          </a:p>
          <a:p>
            <a:pPr eaLnBrk="1" hangingPunct="1">
              <a:spcBef>
                <a:spcPct val="0"/>
              </a:spcBef>
              <a:buFontTx/>
              <a:buNone/>
            </a:pPr>
            <a:r>
              <a:rPr lang="en-US" altLang="en-US" sz="2400" b="1">
                <a:solidFill>
                  <a:srgbClr val="0070C0"/>
                </a:solidFill>
              </a:rPr>
              <a:t>1171 South Cameron Street, Room 324</a:t>
            </a:r>
          </a:p>
          <a:p>
            <a:pPr eaLnBrk="1" hangingPunct="1">
              <a:spcBef>
                <a:spcPct val="0"/>
              </a:spcBef>
              <a:buFontTx/>
              <a:buNone/>
            </a:pPr>
            <a:r>
              <a:rPr lang="en-US" altLang="en-US" sz="2400" b="1">
                <a:solidFill>
                  <a:srgbClr val="0070C0"/>
                </a:solidFill>
              </a:rPr>
              <a:t>Harrisburg, PA 17104-2501</a:t>
            </a:r>
          </a:p>
          <a:p>
            <a:pPr eaLnBrk="1" hangingPunct="1">
              <a:spcBef>
                <a:spcPct val="0"/>
              </a:spcBef>
              <a:buFontTx/>
              <a:buNone/>
            </a:pPr>
            <a:r>
              <a:rPr lang="en-US" altLang="en-US" sz="2400" b="1">
                <a:solidFill>
                  <a:srgbClr val="0070C0"/>
                </a:solidFill>
              </a:rPr>
              <a:t>(717) 772-1635</a:t>
            </a:r>
          </a:p>
          <a:p>
            <a:pPr eaLnBrk="1" hangingPunct="1">
              <a:spcBef>
                <a:spcPct val="0"/>
              </a:spcBef>
              <a:buFontTx/>
              <a:buNone/>
            </a:pPr>
            <a:r>
              <a:rPr lang="en-US" altLang="en-US" sz="2400" b="1">
                <a:solidFill>
                  <a:srgbClr val="0070C0"/>
                </a:solidFill>
              </a:rPr>
              <a:t>RA-LI-BWC-PATHS@pa.gov           </a:t>
            </a:r>
          </a:p>
        </p:txBody>
      </p:sp>
      <p:pic>
        <p:nvPicPr>
          <p:cNvPr id="76808"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7488" y="3352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8"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50" y="41529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Rectangle 1"/>
          <p:cNvSpPr>
            <a:spLocks noChangeArrowheads="1"/>
          </p:cNvSpPr>
          <p:nvPr/>
        </p:nvSpPr>
        <p:spPr bwMode="auto">
          <a:xfrm>
            <a:off x="376238" y="3429000"/>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7"/>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457200" y="457200"/>
            <a:ext cx="5791200" cy="381000"/>
          </a:xfrm>
        </p:spPr>
        <p:txBody>
          <a:bodyPr/>
          <a:lstStyle/>
          <a:p>
            <a:pPr eaLnBrk="1" hangingPunct="1"/>
            <a:r>
              <a:rPr lang="en-US" altLang="en-US" sz="2800">
                <a:solidFill>
                  <a:schemeClr val="bg1"/>
                </a:solidFill>
                <a:latin typeface="Verdana" panose="020B0604030504040204" pitchFamily="34" charset="0"/>
                <a:cs typeface="Arial" panose="020B0604020202020204" pitchFamily="34" charset="0"/>
              </a:rPr>
              <a:t>Questions</a:t>
            </a: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75</a:t>
            </a:r>
          </a:p>
        </p:txBody>
      </p:sp>
      <p:pic>
        <p:nvPicPr>
          <p:cNvPr id="77831" name="Picture 2" descr="C:\Documents and Settings\spakosh\Local Settings\Temporary Internet Files\Content.IE5\G3EJT36V\MP90031559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95400"/>
            <a:ext cx="60880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ctrTitle"/>
          </p:nvPr>
        </p:nvSpPr>
        <p:spPr>
          <a:xfrm>
            <a:off x="457200" y="457200"/>
            <a:ext cx="5334000" cy="381000"/>
          </a:xfrm>
        </p:spPr>
        <p:txBody>
          <a:bodyPr/>
          <a:lstStyle/>
          <a:p>
            <a:pPr eaLnBrk="1" hangingPunct="1"/>
            <a:r>
              <a:rPr lang="en-US" altLang="en-US" sz="1700">
                <a:solidFill>
                  <a:schemeClr val="bg1"/>
                </a:solidFill>
                <a:latin typeface="Verdana" panose="020B0604030504040204" pitchFamily="34" charset="0"/>
                <a:cs typeface="Arial" panose="020B0604020202020204" pitchFamily="34" charset="0"/>
              </a:rPr>
              <a:t>Hazards – Airbrush, Spray Cans, Spray Guns</a:t>
            </a:r>
          </a:p>
        </p:txBody>
      </p:sp>
      <p:sp>
        <p:nvSpPr>
          <p:cNvPr id="92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92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a:t>
            </a:r>
          </a:p>
        </p:txBody>
      </p:sp>
      <p:sp>
        <p:nvSpPr>
          <p:cNvPr id="7" name="Content Placeholder 2"/>
          <p:cNvSpPr txBox="1">
            <a:spLocks/>
          </p:cNvSpPr>
          <p:nvPr/>
        </p:nvSpPr>
        <p:spPr bwMode="auto">
          <a:xfrm>
            <a:off x="685800" y="1371600"/>
            <a:ext cx="77724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Spray mists are particularly hazardous because </a:t>
            </a:r>
            <a:br>
              <a:rPr lang="en-US" sz="2400" kern="0" dirty="0">
                <a:latin typeface="Verdana" pitchFamily="34" charset="0"/>
              </a:rPr>
            </a:br>
            <a:r>
              <a:rPr lang="en-US" sz="2400" kern="0" dirty="0">
                <a:latin typeface="Verdana" pitchFamily="34" charset="0"/>
              </a:rPr>
              <a:t>  they are easily inhaled</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Besides pigments and solvents, aerosol spray </a:t>
            </a:r>
            <a:br>
              <a:rPr lang="en-US" sz="2400" kern="0" dirty="0">
                <a:latin typeface="Verdana" pitchFamily="34" charset="0"/>
              </a:rPr>
            </a:br>
            <a:r>
              <a:rPr lang="en-US" sz="2400" kern="0" dirty="0">
                <a:latin typeface="Verdana" pitchFamily="34" charset="0"/>
              </a:rPr>
              <a:t>  paints have propellants that are extremely </a:t>
            </a:r>
            <a:br>
              <a:rPr lang="en-US" sz="2400" kern="0" dirty="0">
                <a:latin typeface="Verdana" pitchFamily="34" charset="0"/>
              </a:rPr>
            </a:br>
            <a:r>
              <a:rPr lang="en-US" sz="2400" kern="0" dirty="0">
                <a:latin typeface="Verdana" pitchFamily="34" charset="0"/>
              </a:rPr>
              <a:t>  flammable</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Airbrushing produces a fine mist that is a </a:t>
            </a:r>
            <a:br>
              <a:rPr lang="en-US" sz="2400" kern="0" dirty="0">
                <a:latin typeface="Verdana" pitchFamily="34" charset="0"/>
              </a:rPr>
            </a:br>
            <a:r>
              <a:rPr lang="en-US" sz="2400" kern="0" dirty="0">
                <a:latin typeface="Verdana" pitchFamily="34" charset="0"/>
              </a:rPr>
              <a:t>  serious inhalation hazard</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Spray guns are less common but usually </a:t>
            </a:r>
            <a:br>
              <a:rPr lang="en-US" sz="2400" kern="0" dirty="0">
                <a:latin typeface="Verdana" pitchFamily="34" charset="0"/>
              </a:rPr>
            </a:br>
            <a:r>
              <a:rPr lang="en-US" sz="2400" kern="0" dirty="0">
                <a:latin typeface="Verdana" pitchFamily="34" charset="0"/>
              </a:rPr>
              <a:t>  involve spraying larger quantities of paint </a:t>
            </a:r>
            <a:br>
              <a:rPr lang="en-US" sz="2400" kern="0" dirty="0">
                <a:latin typeface="Verdana" pitchFamily="34" charset="0"/>
              </a:rPr>
            </a:br>
            <a:r>
              <a:rPr lang="en-US" sz="2400" kern="0" dirty="0">
                <a:latin typeface="Verdana" pitchFamily="34" charset="0"/>
              </a:rPr>
              <a:t>  (inhalation and fire hazard)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ctrTitle"/>
          </p:nvPr>
        </p:nvSpPr>
        <p:spPr>
          <a:xfrm>
            <a:off x="457200" y="457200"/>
            <a:ext cx="5257800" cy="381000"/>
          </a:xfrm>
        </p:spPr>
        <p:txBody>
          <a:bodyPr/>
          <a:lstStyle/>
          <a:p>
            <a:pPr eaLnBrk="1" hangingPunct="1"/>
            <a:r>
              <a:rPr lang="en-US" altLang="en-US" sz="1600">
                <a:solidFill>
                  <a:schemeClr val="bg1"/>
                </a:solidFill>
                <a:latin typeface="Verdana" panose="020B0604030504040204" pitchFamily="34" charset="0"/>
              </a:rPr>
              <a:t>Precautions – Airbrush,  Spray Cans, Spray Guns</a:t>
            </a:r>
          </a:p>
        </p:txBody>
      </p:sp>
      <p:sp>
        <p:nvSpPr>
          <p:cNvPr id="102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PPT-049-01AP</a:t>
            </a:r>
          </a:p>
        </p:txBody>
      </p:sp>
      <p:sp>
        <p:nvSpPr>
          <p:cNvPr id="102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9</a:t>
            </a:r>
          </a:p>
        </p:txBody>
      </p:sp>
      <p:sp>
        <p:nvSpPr>
          <p:cNvPr id="7" name="Content Placeholder 2"/>
          <p:cNvSpPr txBox="1">
            <a:spLocks/>
          </p:cNvSpPr>
          <p:nvPr/>
        </p:nvSpPr>
        <p:spPr bwMode="auto">
          <a:xfrm>
            <a:off x="685800" y="1295400"/>
            <a:ext cx="7772400" cy="4114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Try to brush items rather than spraying</a:t>
            </a:r>
          </a:p>
          <a:p>
            <a:pPr eaLnBrk="0" hangingPunct="0">
              <a:spcBef>
                <a:spcPct val="20000"/>
              </a:spcBef>
              <a:buFont typeface="Arial" pitchFamily="34" charset="0"/>
              <a:buChar char="•"/>
              <a:defRPr/>
            </a:pPr>
            <a:r>
              <a:rPr lang="en-US" sz="2400" kern="0" dirty="0">
                <a:latin typeface="Verdana" pitchFamily="34" charset="0"/>
              </a:rPr>
              <a:t> Use water-based airbrushing paints and inks </a:t>
            </a:r>
            <a:br>
              <a:rPr lang="en-US" sz="2400" kern="0" dirty="0">
                <a:latin typeface="Verdana" pitchFamily="34" charset="0"/>
              </a:rPr>
            </a:br>
            <a:r>
              <a:rPr lang="en-US" sz="2400" kern="0" dirty="0">
                <a:latin typeface="Verdana" pitchFamily="34" charset="0"/>
              </a:rPr>
              <a:t>  rather than solvent-based ones</a:t>
            </a:r>
          </a:p>
          <a:p>
            <a:pPr eaLnBrk="0" hangingPunct="0">
              <a:spcBef>
                <a:spcPct val="20000"/>
              </a:spcBef>
              <a:buFont typeface="Arial" pitchFamily="34" charset="0"/>
              <a:buChar char="•"/>
              <a:defRPr/>
            </a:pPr>
            <a:r>
              <a:rPr lang="en-US" sz="2400" kern="0" dirty="0">
                <a:latin typeface="Verdana" pitchFamily="34" charset="0"/>
              </a:rPr>
              <a:t> If ventilation is not adequate then use </a:t>
            </a:r>
            <a:br>
              <a:rPr lang="en-US" sz="2400" kern="0" dirty="0">
                <a:latin typeface="Verdana" pitchFamily="34" charset="0"/>
              </a:rPr>
            </a:br>
            <a:r>
              <a:rPr lang="en-US" sz="2400" kern="0" dirty="0">
                <a:latin typeface="Verdana" pitchFamily="34" charset="0"/>
              </a:rPr>
              <a:t>  appropriate respiratory protection while </a:t>
            </a:r>
            <a:br>
              <a:rPr lang="en-US" sz="2400" kern="0" dirty="0">
                <a:latin typeface="Verdana" pitchFamily="34" charset="0"/>
              </a:rPr>
            </a:br>
            <a:r>
              <a:rPr lang="en-US" sz="2400" kern="0" dirty="0">
                <a:latin typeface="Verdana" pitchFamily="34" charset="0"/>
              </a:rPr>
              <a:t>  airbrushing or spraying</a:t>
            </a:r>
          </a:p>
        </p:txBody>
      </p:sp>
      <p:pic>
        <p:nvPicPr>
          <p:cNvPr id="10248" name="Picture 5" descr="Respirator-North 77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733800"/>
            <a:ext cx="276225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 descr="Airbrush.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505200"/>
            <a:ext cx="29114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Custom 30">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6381580-F9D0-4F6D-9FD2-17A88BDBAAF4}"/>
</file>

<file path=customXml/itemProps2.xml><?xml version="1.0" encoding="utf-8"?>
<ds:datastoreItem xmlns:ds="http://schemas.openxmlformats.org/officeDocument/2006/customXml" ds:itemID="{0415B30B-FDB5-4340-B81B-55F2D7B9B1D9}"/>
</file>

<file path=customXml/itemProps3.xml><?xml version="1.0" encoding="utf-8"?>
<ds:datastoreItem xmlns:ds="http://schemas.openxmlformats.org/officeDocument/2006/customXml" ds:itemID="{AA36C22D-34A0-44D5-AAA0-A707D5203E84}"/>
</file>

<file path=docProps/app.xml><?xml version="1.0" encoding="utf-8"?>
<Properties xmlns="http://schemas.openxmlformats.org/officeDocument/2006/extended-properties" xmlns:vt="http://schemas.openxmlformats.org/officeDocument/2006/docPropsVTypes">
  <TotalTime>1370</TotalTime>
  <Words>5488</Words>
  <Application>Microsoft Office PowerPoint</Application>
  <PresentationFormat>On-screen Show (4:3)</PresentationFormat>
  <Paragraphs>1265</Paragraphs>
  <Slides>75</Slides>
  <Notes>74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Verdana</vt:lpstr>
      <vt:lpstr>Times New Roman</vt:lpstr>
      <vt:lpstr>Wingdings</vt:lpstr>
      <vt:lpstr>Courier New</vt:lpstr>
      <vt:lpstr>+mj-lt</vt:lpstr>
      <vt:lpstr>Default Design</vt:lpstr>
      <vt:lpstr>Art Safety 101</vt:lpstr>
      <vt:lpstr>What We’ll Talk About</vt:lpstr>
      <vt:lpstr>Painting – Pigments </vt:lpstr>
      <vt:lpstr>Hazards - Paints</vt:lpstr>
      <vt:lpstr>Precautions - Paints</vt:lpstr>
      <vt:lpstr>Hazards - Solvents</vt:lpstr>
      <vt:lpstr>Precautions - Solvents</vt:lpstr>
      <vt:lpstr>Hazards – Airbrush, Spray Cans, Spray Guns</vt:lpstr>
      <vt:lpstr>Precautions – Airbrush,  Spray Cans, Spray Guns</vt:lpstr>
      <vt:lpstr>Hazards – Dry Drawing Media</vt:lpstr>
      <vt:lpstr>Hazards – Dry Drawing Media</vt:lpstr>
      <vt:lpstr>Precautions – Dry Drawing Media</vt:lpstr>
      <vt:lpstr>Hazards – Liquid Drawing Media</vt:lpstr>
      <vt:lpstr>Precautions – Liquid Media</vt:lpstr>
      <vt:lpstr>Cosmetic Colors?</vt:lpstr>
      <vt:lpstr>Flammable &amp; Combustible Liquids</vt:lpstr>
      <vt:lpstr>Flammable &amp; Combustible Liquids</vt:lpstr>
      <vt:lpstr>Flammable Liquids Storage Closet</vt:lpstr>
      <vt:lpstr>Flammable &amp; Combustible Liquids Storage</vt:lpstr>
      <vt:lpstr>Precautions - Flammable &amp; Combustible Liquids</vt:lpstr>
      <vt:lpstr>Clay</vt:lpstr>
      <vt:lpstr>Clay</vt:lpstr>
      <vt:lpstr>Hazards - Clay</vt:lpstr>
      <vt:lpstr>Hazards - Clay</vt:lpstr>
      <vt:lpstr>Hazards - Clay</vt:lpstr>
      <vt:lpstr>Hazards - Clay</vt:lpstr>
      <vt:lpstr>Precautions - Clay</vt:lpstr>
      <vt:lpstr>Precautions - Clay</vt:lpstr>
      <vt:lpstr>Precautions - Clay</vt:lpstr>
      <vt:lpstr>Precautions - Clay</vt:lpstr>
      <vt:lpstr>Control of Clay Dust Exposure</vt:lpstr>
      <vt:lpstr>Control of Clay Dust Exposure</vt:lpstr>
      <vt:lpstr>Glazes</vt:lpstr>
      <vt:lpstr>Hazards - Glazes</vt:lpstr>
      <vt:lpstr>Hazards - Glazes</vt:lpstr>
      <vt:lpstr>Precautions - Glazes</vt:lpstr>
      <vt:lpstr>Glazed?</vt:lpstr>
      <vt:lpstr>Kilns</vt:lpstr>
      <vt:lpstr>Hazards - Kilns</vt:lpstr>
      <vt:lpstr>Hazards- Kilns</vt:lpstr>
      <vt:lpstr>Precautions - Kilns</vt:lpstr>
      <vt:lpstr>Precautions - Kilns</vt:lpstr>
      <vt:lpstr>Pay Attention to Warning Signs</vt:lpstr>
      <vt:lpstr>Photography- Black &amp; White Processing</vt:lpstr>
      <vt:lpstr>Hazards- Mixing Photochemicals</vt:lpstr>
      <vt:lpstr>Precautions- Mixing Photochemicals</vt:lpstr>
      <vt:lpstr>Precautions- Mixing Photochemicals</vt:lpstr>
      <vt:lpstr>Developing Baths</vt:lpstr>
      <vt:lpstr>Hazards – Developing Baths</vt:lpstr>
      <vt:lpstr>Precautions – Developing Baths</vt:lpstr>
      <vt:lpstr>Stop Baths &amp; Fixers</vt:lpstr>
      <vt:lpstr>Hazards - Stop Baths &amp; Fixers</vt:lpstr>
      <vt:lpstr>Precautions - Stop Baths &amp; Fixers</vt:lpstr>
      <vt:lpstr>Disposal of Photochemicals</vt:lpstr>
      <vt:lpstr>Disposal of Photochemicals</vt:lpstr>
      <vt:lpstr>Personal Protective Equipment</vt:lpstr>
      <vt:lpstr>PPE - Gloves</vt:lpstr>
      <vt:lpstr>PPE - Gloves</vt:lpstr>
      <vt:lpstr>PPE – Respiratory Protection</vt:lpstr>
      <vt:lpstr>PPE – Eye Protection</vt:lpstr>
      <vt:lpstr>PPE – Protective Clothing</vt:lpstr>
      <vt:lpstr>PPE – Additional Considerations</vt:lpstr>
      <vt:lpstr>How Some View PPE and Safety!</vt:lpstr>
      <vt:lpstr>Storage Room Safety</vt:lpstr>
      <vt:lpstr>Storage Room Safety</vt:lpstr>
      <vt:lpstr>Any Safety Issues?</vt:lpstr>
      <vt:lpstr>Prevention of Carpal Tunnel Syndrome</vt:lpstr>
      <vt:lpstr>Prevention of CTS</vt:lpstr>
      <vt:lpstr>Common Causes of Back Injuries</vt:lpstr>
      <vt:lpstr>Protecting Your Back</vt:lpstr>
      <vt:lpstr>Protecting your Back</vt:lpstr>
      <vt:lpstr>Protecting your Back</vt:lpstr>
      <vt:lpstr>Bottom Line</vt:lpstr>
      <vt:lpstr>Contact Information</vt:lpstr>
      <vt:lpstr>Questions</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Tanyia Miller</cp:lastModifiedBy>
  <cp:revision>228</cp:revision>
  <dcterms:created xsi:type="dcterms:W3CDTF">2011-11-29T20:35:02Z</dcterms:created>
  <dcterms:modified xsi:type="dcterms:W3CDTF">2017-03-07T17:33:58Z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18300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