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10.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26.xml" ContentType="application/vnd.openxmlformats-officedocument.presentationml.slide+xml"/>
  <Override PartName="/ppt/slides/slide31.xml" ContentType="application/vnd.openxmlformats-officedocument.presentationml.slide+xml"/>
  <Override PartName="/ppt/slides/slide24.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7.xml" ContentType="application/vnd.openxmlformats-officedocument.presentationml.slide+xml"/>
  <Override PartName="/ppt/slides/slide15.xml" ContentType="application/vnd.openxmlformats-officedocument.presentationml.slide+xml"/>
  <Override PartName="/ppt/slides/slide18.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23.xml" ContentType="application/vnd.openxmlformats-officedocument.presentationml.slide+xml"/>
  <Override PartName="/ppt/slides/slide19.xml" ContentType="application/vnd.openxmlformats-officedocument.presentationml.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6.xml" ContentType="application/vnd.openxmlformats-officedocument.presentationml.notes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261" r:id="rId2"/>
    <p:sldId id="256" r:id="rId3"/>
    <p:sldId id="292" r:id="rId4"/>
    <p:sldId id="262" r:id="rId5"/>
    <p:sldId id="301" r:id="rId6"/>
    <p:sldId id="293" r:id="rId7"/>
    <p:sldId id="259" r:id="rId8"/>
    <p:sldId id="265" r:id="rId9"/>
    <p:sldId id="266" r:id="rId10"/>
    <p:sldId id="268" r:id="rId11"/>
    <p:sldId id="264" r:id="rId12"/>
    <p:sldId id="258" r:id="rId13"/>
    <p:sldId id="269" r:id="rId14"/>
    <p:sldId id="270" r:id="rId15"/>
    <p:sldId id="272" r:id="rId16"/>
    <p:sldId id="295" r:id="rId17"/>
    <p:sldId id="273" r:id="rId18"/>
    <p:sldId id="274" r:id="rId19"/>
    <p:sldId id="290" r:id="rId20"/>
    <p:sldId id="280" r:id="rId21"/>
    <p:sldId id="278" r:id="rId22"/>
    <p:sldId id="291" r:id="rId23"/>
    <p:sldId id="296" r:id="rId24"/>
    <p:sldId id="289" r:id="rId25"/>
    <p:sldId id="297" r:id="rId26"/>
    <p:sldId id="288" r:id="rId27"/>
    <p:sldId id="287" r:id="rId28"/>
    <p:sldId id="298" r:id="rId29"/>
    <p:sldId id="286" r:id="rId30"/>
    <p:sldId id="285" r:id="rId31"/>
    <p:sldId id="302" r:id="rId32"/>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E9FC"/>
    <a:srgbClr val="81C9FF"/>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4" autoAdjust="0"/>
    <p:restoredTop sz="94943" autoAdjust="0"/>
  </p:normalViewPr>
  <p:slideViewPr>
    <p:cSldViewPr>
      <p:cViewPr varScale="1">
        <p:scale>
          <a:sx n="72" d="100"/>
          <a:sy n="72" d="100"/>
        </p:scale>
        <p:origin x="1506" y="7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notesViewPr>
    <p:cSldViewPr>
      <p:cViewPr varScale="1">
        <p:scale>
          <a:sx n="88" d="100"/>
          <a:sy n="88" d="100"/>
        </p:scale>
        <p:origin x="-3870" y="-108"/>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1.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40"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cs typeface="+mn-cs"/>
              </a:defRPr>
            </a:lvl1pPr>
          </a:lstStyle>
          <a:p>
            <a:pPr>
              <a:defRPr/>
            </a:pPr>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cs typeface="+mn-cs"/>
              </a:defRPr>
            </a:lvl1pPr>
          </a:lstStyle>
          <a:p>
            <a:pPr>
              <a:defRPr/>
            </a:pPr>
            <a:fld id="{252C1CA7-D8B8-4DCB-9A24-F8F953E05725}" type="datetimeFigureOut">
              <a:rPr lang="en-US"/>
              <a:pPr>
                <a:defRPr/>
              </a:pPr>
              <a:t>6/29/2017</a:t>
            </a:fld>
            <a:endParaRPr lang="en-US"/>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a:defRPr sz="1200">
                <a:cs typeface="+mn-cs"/>
              </a:defRPr>
            </a:lvl1pPr>
          </a:lstStyle>
          <a:p>
            <a:pPr>
              <a:defRPr/>
            </a:pPr>
            <a:endParaRPr lang="en-US"/>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a:defRPr sz="1200">
                <a:cs typeface="+mn-cs"/>
              </a:defRPr>
            </a:lvl1pPr>
          </a:lstStyle>
          <a:p>
            <a:pPr>
              <a:defRPr/>
            </a:pPr>
            <a:fld id="{1D98029B-D5F6-4964-AD1D-D0E74288F9A4}" type="slidenum">
              <a:rPr lang="en-US"/>
              <a:pPr>
                <a:defRPr/>
              </a:pPr>
              <a:t>‹#›</a:t>
            </a:fld>
            <a:endParaRPr lang="en-US"/>
          </a:p>
        </p:txBody>
      </p:sp>
    </p:spTree>
    <p:extLst>
      <p:ext uri="{BB962C8B-B14F-4D97-AF65-F5344CB8AC3E}">
        <p14:creationId xmlns:p14="http://schemas.microsoft.com/office/powerpoint/2010/main" val="37373952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cs typeface="+mn-cs"/>
              </a:defRPr>
            </a:lvl1pPr>
          </a:lstStyle>
          <a:p>
            <a:pPr>
              <a:defRPr/>
            </a:pPr>
            <a:endParaRPr lang="en-US"/>
          </a:p>
        </p:txBody>
      </p:sp>
      <p:sp>
        <p:nvSpPr>
          <p:cNvPr id="3" name="Date Placeholder 2"/>
          <p:cNvSpPr>
            <a:spLocks noGrp="1"/>
          </p:cNvSpPr>
          <p:nvPr>
            <p:ph type="dt" idx="1"/>
          </p:nvPr>
        </p:nvSpPr>
        <p:spPr>
          <a:xfrm>
            <a:off x="3884613" y="0"/>
            <a:ext cx="2971800" cy="465138"/>
          </a:xfrm>
          <a:prstGeom prst="rect">
            <a:avLst/>
          </a:prstGeom>
        </p:spPr>
        <p:txBody>
          <a:bodyPr vert="horz" lIns="91440" tIns="45720" rIns="91440" bIns="45720" rtlCol="0"/>
          <a:lstStyle>
            <a:lvl1pPr algn="r">
              <a:defRPr sz="1200">
                <a:cs typeface="+mn-cs"/>
              </a:defRPr>
            </a:lvl1pPr>
          </a:lstStyle>
          <a:p>
            <a:pPr>
              <a:defRPr/>
            </a:pPr>
            <a:fld id="{CA26C64E-C4C0-4D71-84AA-21FDF665E047}" type="datetimeFigureOut">
              <a:rPr lang="en-US"/>
              <a:pPr>
                <a:defRPr/>
              </a:pPr>
              <a:t>6/29/2017</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16425"/>
            <a:ext cx="5486400" cy="4183063"/>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2971800" cy="465138"/>
          </a:xfrm>
          <a:prstGeom prst="rect">
            <a:avLst/>
          </a:prstGeom>
        </p:spPr>
        <p:txBody>
          <a:bodyPr vert="horz" lIns="91440" tIns="45720" rIns="91440" bIns="45720" rtlCol="0" anchor="b"/>
          <a:lstStyle>
            <a:lvl1pPr algn="l">
              <a:defRPr sz="1200">
                <a:cs typeface="+mn-cs"/>
              </a:defRPr>
            </a:lvl1pPr>
          </a:lstStyle>
          <a:p>
            <a:pPr>
              <a:defRPr/>
            </a:pPr>
            <a:endParaRPr lang="en-US"/>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lIns="91440" tIns="45720" rIns="91440" bIns="45720" rtlCol="0" anchor="b"/>
          <a:lstStyle>
            <a:lvl1pPr algn="r">
              <a:defRPr sz="1200">
                <a:cs typeface="+mn-cs"/>
              </a:defRPr>
            </a:lvl1pPr>
          </a:lstStyle>
          <a:p>
            <a:pPr>
              <a:defRPr/>
            </a:pPr>
            <a:fld id="{D2187DDB-8E1D-4805-A290-B9BB804E2EFB}" type="slidenum">
              <a:rPr lang="en-US"/>
              <a:pPr>
                <a:defRPr/>
              </a:pPr>
              <a:t>‹#›</a:t>
            </a:fld>
            <a:endParaRPr lang="en-US"/>
          </a:p>
        </p:txBody>
      </p:sp>
    </p:spTree>
    <p:extLst>
      <p:ext uri="{BB962C8B-B14F-4D97-AF65-F5344CB8AC3E}">
        <p14:creationId xmlns:p14="http://schemas.microsoft.com/office/powerpoint/2010/main" val="195170029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1973CCE-FA32-421C-B986-04229A2A253A}" type="slidenum">
              <a:rPr lang="en-US" smtClean="0">
                <a:cs typeface="Arial" charset="0"/>
              </a:rPr>
              <a:pPr/>
              <a:t>7</a:t>
            </a:fld>
            <a:endParaRPr lang="en-US">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399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4FE6662-B64D-402F-A75D-E9F28D61CFF0}" type="slidenum">
              <a:rPr lang="en-US" smtClean="0">
                <a:cs typeface="Arial" charset="0"/>
              </a:rPr>
              <a:pPr/>
              <a:t>17</a:t>
            </a:fld>
            <a:endParaRPr lang="en-US">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p:spPr>
      </p:sp>
      <p:sp>
        <p:nvSpPr>
          <p:cNvPr id="460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460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9BD03DF-74E0-4206-AB10-427FBBD2AB06}" type="slidenum">
              <a:rPr lang="en-US" smtClean="0">
                <a:cs typeface="Arial" charset="0"/>
              </a:rPr>
              <a:pPr/>
              <a:t>18</a:t>
            </a:fld>
            <a:endParaRPr lang="en-US">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bwMode="auto">
          <a:noFill/>
          <a:ln>
            <a:solidFill>
              <a:srgbClr val="000000"/>
            </a:solidFill>
            <a:miter lim="800000"/>
            <a:headEnd/>
            <a:tailEnd/>
          </a:ln>
        </p:spPr>
      </p:sp>
      <p:sp>
        <p:nvSpPr>
          <p:cNvPr id="542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542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F96869B-C4C7-4D8D-B089-AAE897345F20}" type="slidenum">
              <a:rPr lang="en-US" smtClean="0">
                <a:cs typeface="Arial" charset="0"/>
              </a:rPr>
              <a:pPr/>
              <a:t>19</a:t>
            </a:fld>
            <a:endParaRPr lang="en-US">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noFill/>
          <a:ln>
            <a:solidFill>
              <a:srgbClr val="000000"/>
            </a:solidFill>
            <a:miter lim="800000"/>
            <a:headEnd/>
            <a:tailEnd/>
          </a:ln>
        </p:spPr>
      </p:sp>
      <p:sp>
        <p:nvSpPr>
          <p:cNvPr id="501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501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0082218-CA9A-4DA6-ABA9-333E3B603CBD}" type="slidenum">
              <a:rPr lang="en-US" smtClean="0">
                <a:cs typeface="Arial" charset="0"/>
              </a:rPr>
              <a:pPr/>
              <a:t>20</a:t>
            </a:fld>
            <a:endParaRPr lang="en-US">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p:spPr>
      </p:sp>
      <p:sp>
        <p:nvSpPr>
          <p:cNvPr id="481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481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82F55B9-85DD-4641-AAFD-80F6B40E5347}" type="slidenum">
              <a:rPr lang="en-US" smtClean="0">
                <a:cs typeface="Arial" charset="0"/>
              </a:rPr>
              <a:pPr/>
              <a:t>21</a:t>
            </a:fld>
            <a:endParaRPr lang="en-US">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p:spPr>
      </p:sp>
      <p:sp>
        <p:nvSpPr>
          <p:cNvPr id="522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522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88618D3-7632-4804-8615-686C2DCB358D}" type="slidenum">
              <a:rPr lang="en-US" smtClean="0">
                <a:cs typeface="Arial" charset="0"/>
              </a:rPr>
              <a:pPr/>
              <a:t>22</a:t>
            </a:fld>
            <a:endParaRPr lang="en-US">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p:spPr>
      </p:sp>
      <p:sp>
        <p:nvSpPr>
          <p:cNvPr id="522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522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88618D3-7632-4804-8615-686C2DCB358D}" type="slidenum">
              <a:rPr lang="en-US" smtClean="0">
                <a:cs typeface="Arial" charset="0"/>
              </a:rPr>
              <a:pPr/>
              <a:t>23</a:t>
            </a:fld>
            <a:endParaRPr lang="en-US">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86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387E8F0-5ED7-4B66-B8B9-8E55156ED171}" type="slidenum">
              <a:rPr lang="en-US" smtClean="0">
                <a:cs typeface="Arial" charset="0"/>
              </a:rPr>
              <a:pPr/>
              <a:t>8</a:t>
            </a:fld>
            <a:endParaRPr lang="en-US">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307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7A61E4F-54A8-4AC2-8250-C13CF36537DC}" type="slidenum">
              <a:rPr lang="en-US" smtClean="0">
                <a:cs typeface="Arial" charset="0"/>
              </a:rPr>
              <a:pPr/>
              <a:t>9</a:t>
            </a:fld>
            <a:endParaRPr lang="en-US">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66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450BB69-31A6-46A9-869C-3BCC92A15FC3}" type="slidenum">
              <a:rPr lang="en-US" smtClean="0">
                <a:cs typeface="Arial" charset="0"/>
              </a:rPr>
              <a:pPr/>
              <a:t>11</a:t>
            </a:fld>
            <a:endParaRPr lang="en-US">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45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68E5F10-66AE-4FA3-A7D3-16EEB66C8F16}" type="slidenum">
              <a:rPr lang="en-US" smtClean="0">
                <a:cs typeface="Arial" charset="0"/>
              </a:rPr>
              <a:pPr/>
              <a:t>12</a:t>
            </a:fld>
            <a:endParaRPr lang="en-US">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337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F38B686-D0BE-4E6C-88A1-C29038ACD223}" type="slidenum">
              <a:rPr lang="en-US" smtClean="0">
                <a:cs typeface="Arial" charset="0"/>
              </a:rPr>
              <a:pPr/>
              <a:t>13</a:t>
            </a:fld>
            <a:endParaRPr lang="en-US">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358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4EE04EE-AB24-4A09-AC19-7491E7AF6EA5}" type="slidenum">
              <a:rPr lang="en-US" smtClean="0">
                <a:cs typeface="Arial" charset="0"/>
              </a:rPr>
              <a:pPr/>
              <a:t>14</a:t>
            </a:fld>
            <a:endParaRPr lang="en-US">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378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983884D-B20F-4747-ABCD-87C4AB9FAF60}" type="slidenum">
              <a:rPr lang="en-US" smtClean="0">
                <a:cs typeface="Arial" charset="0"/>
              </a:rPr>
              <a:pPr/>
              <a:t>15</a:t>
            </a:fld>
            <a:endParaRPr lang="en-US">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419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A6CE811-6273-4281-8E97-CF27707DC1EC}" type="slidenum">
              <a:rPr lang="en-US" smtClean="0">
                <a:cs typeface="Arial" charset="0"/>
              </a:rPr>
              <a:pPr/>
              <a:t>16</a:t>
            </a:fld>
            <a:endParaRPr 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4ACADC4-FCE4-4476-BB40-63E37C81BC9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9F4665D-3CA2-4F9F-A86E-88F15A2ACD9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23CCD6A-4DA9-4938-971F-6C969AE2572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387895F-70A3-40AA-9011-6D33A149265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708E846-87BF-4191-B39A-0D676BC9C71D}"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F34E9FC-4CF7-4FE7-B1FA-675CB078C81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3E284BE-C7AD-4840-9A0C-24423AD878C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D532719-179B-4264-8789-18B1B6EE274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18DFD50-4624-4A83-BDE6-6B51AAEC6E4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F8F98B4-0EFB-4979-8821-04B1D4565FC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5418972-A473-454A-9E28-21312F95910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E1944BD7-4CC3-4C70-B115-8E458EEEFB0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20.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10" descr="blue banner"/>
          <p:cNvPicPr>
            <a:picLocks noChangeAspect="1" noChangeArrowheads="1"/>
          </p:cNvPicPr>
          <p:nvPr/>
        </p:nvPicPr>
        <p:blipFill>
          <a:blip r:embed="rId2" cstate="print"/>
          <a:srcRect/>
          <a:stretch>
            <a:fillRect/>
          </a:stretch>
        </p:blipFill>
        <p:spPr bwMode="auto">
          <a:xfrm>
            <a:off x="457200" y="457200"/>
            <a:ext cx="8229600" cy="649288"/>
          </a:xfrm>
          <a:prstGeom prst="rect">
            <a:avLst/>
          </a:prstGeom>
          <a:noFill/>
          <a:ln w="9525">
            <a:noFill/>
            <a:miter lim="800000"/>
            <a:headEnd/>
            <a:tailEnd/>
          </a:ln>
        </p:spPr>
      </p:pic>
      <p:sp>
        <p:nvSpPr>
          <p:cNvPr id="15362" name="Rectangle 2"/>
          <p:cNvSpPr>
            <a:spLocks noGrp="1" noChangeArrowheads="1"/>
          </p:cNvSpPr>
          <p:nvPr>
            <p:ph type="ctrTitle"/>
          </p:nvPr>
        </p:nvSpPr>
        <p:spPr>
          <a:xfrm>
            <a:off x="762000" y="457200"/>
            <a:ext cx="7848600" cy="457200"/>
          </a:xfrm>
        </p:spPr>
        <p:txBody>
          <a:bodyPr/>
          <a:lstStyle/>
          <a:p>
            <a:pPr algn="l" eaLnBrk="1" hangingPunct="1"/>
            <a:r>
              <a:rPr lang="en-US" sz="3000">
                <a:solidFill>
                  <a:schemeClr val="bg1"/>
                </a:solidFill>
                <a:latin typeface="Verdana" pitchFamily="34" charset="0"/>
              </a:rPr>
              <a:t>Bureau of Workers’ Compensation</a:t>
            </a:r>
          </a:p>
        </p:txBody>
      </p:sp>
      <p:pic>
        <p:nvPicPr>
          <p:cNvPr id="15363" name="Picture 13" descr="L-I-rgb"/>
          <p:cNvPicPr>
            <a:picLocks noChangeAspect="1" noChangeArrowheads="1"/>
          </p:cNvPicPr>
          <p:nvPr/>
        </p:nvPicPr>
        <p:blipFill>
          <a:blip r:embed="rId3" cstate="print"/>
          <a:srcRect/>
          <a:stretch>
            <a:fillRect/>
          </a:stretch>
        </p:blipFill>
        <p:spPr bwMode="auto">
          <a:xfrm>
            <a:off x="5791200" y="5867400"/>
            <a:ext cx="2762250" cy="549275"/>
          </a:xfrm>
          <a:prstGeom prst="rect">
            <a:avLst/>
          </a:prstGeom>
          <a:noFill/>
          <a:ln w="9525">
            <a:noFill/>
            <a:miter lim="800000"/>
            <a:headEnd/>
            <a:tailEnd/>
          </a:ln>
        </p:spPr>
      </p:pic>
      <p:sp>
        <p:nvSpPr>
          <p:cNvPr id="5" name="TextBox 4"/>
          <p:cNvSpPr txBox="1"/>
          <p:nvPr/>
        </p:nvSpPr>
        <p:spPr>
          <a:xfrm>
            <a:off x="685800" y="1371601"/>
            <a:ext cx="6781800" cy="341632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spAutoFit/>
          </a:bodyPr>
          <a:lstStyle/>
          <a:p>
            <a:pPr algn="ctr">
              <a:defRPr/>
            </a:pPr>
            <a:r>
              <a:rPr lang="en-US" sz="5400" dirty="0">
                <a:ln>
                  <a:solidFill>
                    <a:srgbClr val="006600"/>
                  </a:solidFill>
                </a:ln>
                <a:solidFill>
                  <a:srgbClr val="003399"/>
                </a:solidFill>
                <a:cs typeface="+mn-cs"/>
              </a:rPr>
              <a:t>Welcome to Pennsylvania’s </a:t>
            </a:r>
          </a:p>
          <a:p>
            <a:pPr algn="ctr">
              <a:defRPr/>
            </a:pPr>
            <a:r>
              <a:rPr lang="en-US" sz="5400" dirty="0">
                <a:ln>
                  <a:solidFill>
                    <a:srgbClr val="006600"/>
                  </a:solidFill>
                </a:ln>
                <a:solidFill>
                  <a:srgbClr val="003399"/>
                </a:solidFill>
                <a:cs typeface="+mn-cs"/>
              </a:rPr>
              <a:t>   EDI Web-Portal</a:t>
            </a:r>
          </a:p>
          <a:p>
            <a:pPr algn="ctr">
              <a:defRPr/>
            </a:pPr>
            <a:r>
              <a:rPr lang="en-US" sz="5400" dirty="0">
                <a:ln>
                  <a:solidFill>
                    <a:srgbClr val="006600"/>
                  </a:solidFill>
                </a:ln>
                <a:solidFill>
                  <a:srgbClr val="003399"/>
                </a:solidFill>
                <a:cs typeface="+mn-cs"/>
              </a:rPr>
              <a:t>Training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10" descr="blue banner"/>
          <p:cNvPicPr>
            <a:picLocks noChangeAspect="1" noChangeArrowheads="1"/>
          </p:cNvPicPr>
          <p:nvPr/>
        </p:nvPicPr>
        <p:blipFill>
          <a:blip r:embed="rId2" cstate="print"/>
          <a:srcRect/>
          <a:stretch>
            <a:fillRect/>
          </a:stretch>
        </p:blipFill>
        <p:spPr bwMode="auto">
          <a:xfrm>
            <a:off x="457200" y="457200"/>
            <a:ext cx="8229600" cy="649288"/>
          </a:xfrm>
          <a:prstGeom prst="rect">
            <a:avLst/>
          </a:prstGeom>
          <a:noFill/>
          <a:ln w="9525">
            <a:noFill/>
            <a:miter lim="800000"/>
            <a:headEnd/>
            <a:tailEnd/>
          </a:ln>
        </p:spPr>
      </p:pic>
      <p:sp>
        <p:nvSpPr>
          <p:cNvPr id="31746" name="Rectangle 2"/>
          <p:cNvSpPr>
            <a:spLocks noGrp="1" noChangeArrowheads="1"/>
          </p:cNvSpPr>
          <p:nvPr>
            <p:ph type="title"/>
          </p:nvPr>
        </p:nvSpPr>
        <p:spPr>
          <a:xfrm>
            <a:off x="457200" y="274638"/>
            <a:ext cx="8229600" cy="868362"/>
          </a:xfrm>
        </p:spPr>
        <p:txBody>
          <a:bodyPr/>
          <a:lstStyle/>
          <a:p>
            <a:pPr algn="l" eaLnBrk="1" hangingPunct="1"/>
            <a:r>
              <a:rPr lang="en-US" sz="3000" dirty="0">
                <a:solidFill>
                  <a:schemeClr val="bg1"/>
                </a:solidFill>
                <a:latin typeface="Verdana" pitchFamily="34" charset="0"/>
              </a:rPr>
              <a:t> Enter Interested Parties Information</a:t>
            </a:r>
          </a:p>
        </p:txBody>
      </p:sp>
      <p:pic>
        <p:nvPicPr>
          <p:cNvPr id="31748" name="Picture 13" descr="L-I-rgb"/>
          <p:cNvPicPr>
            <a:picLocks noChangeAspect="1" noChangeArrowheads="1"/>
          </p:cNvPicPr>
          <p:nvPr/>
        </p:nvPicPr>
        <p:blipFill>
          <a:blip r:embed="rId3" cstate="print"/>
          <a:srcRect/>
          <a:stretch>
            <a:fillRect/>
          </a:stretch>
        </p:blipFill>
        <p:spPr bwMode="auto">
          <a:xfrm>
            <a:off x="5791200" y="5867400"/>
            <a:ext cx="2762250" cy="549275"/>
          </a:xfrm>
          <a:prstGeom prst="rect">
            <a:avLst/>
          </a:prstGeom>
          <a:noFill/>
          <a:ln w="9525">
            <a:noFill/>
            <a:miter lim="800000"/>
            <a:headEnd/>
            <a:tailEnd/>
          </a:ln>
        </p:spPr>
      </p:pic>
      <p:pic>
        <p:nvPicPr>
          <p:cNvPr id="31749" name="Picture 4"/>
          <p:cNvPicPr>
            <a:picLocks noChangeAspect="1" noChangeArrowheads="1"/>
          </p:cNvPicPr>
          <p:nvPr/>
        </p:nvPicPr>
        <p:blipFill>
          <a:blip r:embed="rId4" cstate="print"/>
          <a:srcRect/>
          <a:stretch>
            <a:fillRect/>
          </a:stretch>
        </p:blipFill>
        <p:spPr bwMode="auto">
          <a:xfrm>
            <a:off x="2286000" y="1143000"/>
            <a:ext cx="5140325" cy="4525963"/>
          </a:xfrm>
          <a:prstGeom prst="rect">
            <a:avLst/>
          </a:prstGeom>
          <a:noFill/>
          <a:ln w="9525">
            <a:noFill/>
            <a:miter lim="800000"/>
            <a:headEnd/>
            <a:tailEnd/>
          </a:ln>
        </p:spPr>
      </p:pic>
      <p:sp>
        <p:nvSpPr>
          <p:cNvPr id="31751" name="AutoShape 7"/>
          <p:cNvSpPr>
            <a:spLocks noChangeArrowheads="1"/>
          </p:cNvSpPr>
          <p:nvPr/>
        </p:nvSpPr>
        <p:spPr bwMode="auto">
          <a:xfrm>
            <a:off x="457200" y="1447800"/>
            <a:ext cx="1676400" cy="685800"/>
          </a:xfrm>
          <a:prstGeom prst="wedgeRectCallout">
            <a:avLst>
              <a:gd name="adj1" fmla="val 74528"/>
              <a:gd name="adj2" fmla="val -47685"/>
            </a:avLst>
          </a:prstGeom>
          <a:solidFill>
            <a:schemeClr val="bg1"/>
          </a:solidFill>
          <a:ln w="9525">
            <a:solidFill>
              <a:schemeClr val="tx1"/>
            </a:solidFill>
            <a:miter lim="800000"/>
            <a:headEnd/>
            <a:tailEnd/>
          </a:ln>
          <a:effectLst/>
        </p:spPr>
        <p:txBody>
          <a:bodyPr/>
          <a:lstStyle/>
          <a:p>
            <a:pPr>
              <a:spcBef>
                <a:spcPct val="20000"/>
              </a:spcBef>
            </a:pPr>
            <a:r>
              <a:rPr lang="en-US" sz="1200" dirty="0"/>
              <a:t>Enter the defendant/employer information</a:t>
            </a:r>
          </a:p>
          <a:p>
            <a:pPr algn="ctr"/>
            <a:endParaRPr lang="en-US" sz="1200" dirty="0"/>
          </a:p>
        </p:txBody>
      </p:sp>
      <p:sp>
        <p:nvSpPr>
          <p:cNvPr id="31752" name="AutoShape 8"/>
          <p:cNvSpPr>
            <a:spLocks noChangeArrowheads="1"/>
          </p:cNvSpPr>
          <p:nvPr/>
        </p:nvSpPr>
        <p:spPr bwMode="auto">
          <a:xfrm>
            <a:off x="7239000" y="4267200"/>
            <a:ext cx="1600200" cy="762000"/>
          </a:xfrm>
          <a:prstGeom prst="wedgeRectCallout">
            <a:avLst>
              <a:gd name="adj1" fmla="val -45736"/>
              <a:gd name="adj2" fmla="val 85833"/>
            </a:avLst>
          </a:prstGeom>
          <a:solidFill>
            <a:schemeClr val="bg1"/>
          </a:solidFill>
          <a:ln w="9525">
            <a:solidFill>
              <a:schemeClr val="tx1"/>
            </a:solidFill>
            <a:miter lim="800000"/>
            <a:headEnd/>
            <a:tailEnd/>
          </a:ln>
          <a:effectLst/>
        </p:spPr>
        <p:txBody>
          <a:bodyPr/>
          <a:lstStyle/>
          <a:p>
            <a:pPr algn="ctr"/>
            <a:r>
              <a:rPr lang="en-US" sz="1200" dirty="0"/>
              <a:t>Select the ‘Continue’ button to go on to the next screen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10" descr="blue banner"/>
          <p:cNvPicPr>
            <a:picLocks noChangeAspect="1" noChangeArrowheads="1"/>
          </p:cNvPicPr>
          <p:nvPr/>
        </p:nvPicPr>
        <p:blipFill>
          <a:blip r:embed="rId3" cstate="print"/>
          <a:srcRect/>
          <a:stretch>
            <a:fillRect/>
          </a:stretch>
        </p:blipFill>
        <p:spPr bwMode="auto">
          <a:xfrm>
            <a:off x="457200" y="457200"/>
            <a:ext cx="8229600" cy="649288"/>
          </a:xfrm>
          <a:prstGeom prst="rect">
            <a:avLst/>
          </a:prstGeom>
          <a:noFill/>
          <a:ln w="9525">
            <a:noFill/>
            <a:miter lim="800000"/>
            <a:headEnd/>
            <a:tailEnd/>
          </a:ln>
        </p:spPr>
      </p:pic>
      <p:sp>
        <p:nvSpPr>
          <p:cNvPr id="25602" name="Rectangle 2"/>
          <p:cNvSpPr>
            <a:spLocks noGrp="1" noChangeArrowheads="1"/>
          </p:cNvSpPr>
          <p:nvPr>
            <p:ph type="title"/>
          </p:nvPr>
        </p:nvSpPr>
        <p:spPr>
          <a:xfrm>
            <a:off x="457200" y="274638"/>
            <a:ext cx="8229600" cy="944562"/>
          </a:xfrm>
        </p:spPr>
        <p:txBody>
          <a:bodyPr/>
          <a:lstStyle/>
          <a:p>
            <a:pPr algn="l" eaLnBrk="1" hangingPunct="1"/>
            <a:r>
              <a:rPr lang="en-US" sz="3000" dirty="0">
                <a:solidFill>
                  <a:schemeClr val="bg1"/>
                </a:solidFill>
                <a:latin typeface="Verdana" pitchFamily="34" charset="0"/>
              </a:rPr>
              <a:t> Enter Injury Details Information</a:t>
            </a:r>
          </a:p>
        </p:txBody>
      </p:sp>
      <p:pic>
        <p:nvPicPr>
          <p:cNvPr id="25604" name="Picture 13" descr="L-I-rgb"/>
          <p:cNvPicPr>
            <a:picLocks noChangeAspect="1" noChangeArrowheads="1"/>
          </p:cNvPicPr>
          <p:nvPr/>
        </p:nvPicPr>
        <p:blipFill>
          <a:blip r:embed="rId4" cstate="print"/>
          <a:srcRect/>
          <a:stretch>
            <a:fillRect/>
          </a:stretch>
        </p:blipFill>
        <p:spPr bwMode="auto">
          <a:xfrm>
            <a:off x="5791200" y="5867400"/>
            <a:ext cx="2762250" cy="549275"/>
          </a:xfrm>
          <a:prstGeom prst="rect">
            <a:avLst/>
          </a:prstGeom>
          <a:noFill/>
          <a:ln w="9525">
            <a:noFill/>
            <a:miter lim="800000"/>
            <a:headEnd/>
            <a:tailEnd/>
          </a:ln>
        </p:spPr>
      </p:pic>
      <p:pic>
        <p:nvPicPr>
          <p:cNvPr id="25605" name="Picture 3"/>
          <p:cNvPicPr>
            <a:picLocks noChangeAspect="1" noChangeArrowheads="1"/>
          </p:cNvPicPr>
          <p:nvPr/>
        </p:nvPicPr>
        <p:blipFill>
          <a:blip r:embed="rId5" cstate="print"/>
          <a:srcRect/>
          <a:stretch>
            <a:fillRect/>
          </a:stretch>
        </p:blipFill>
        <p:spPr bwMode="auto">
          <a:xfrm>
            <a:off x="2209800" y="1600200"/>
            <a:ext cx="5484813" cy="3429000"/>
          </a:xfrm>
          <a:prstGeom prst="rect">
            <a:avLst/>
          </a:prstGeom>
          <a:noFill/>
          <a:ln w="9525">
            <a:noFill/>
            <a:miter lim="800000"/>
            <a:headEnd/>
            <a:tailEnd/>
          </a:ln>
        </p:spPr>
      </p:pic>
      <p:sp>
        <p:nvSpPr>
          <p:cNvPr id="25608" name="AutoShape 8"/>
          <p:cNvSpPr>
            <a:spLocks noChangeArrowheads="1"/>
          </p:cNvSpPr>
          <p:nvPr/>
        </p:nvSpPr>
        <p:spPr bwMode="auto">
          <a:xfrm>
            <a:off x="609600" y="1447800"/>
            <a:ext cx="1295400" cy="533400"/>
          </a:xfrm>
          <a:prstGeom prst="wedgeRectCallout">
            <a:avLst>
              <a:gd name="adj1" fmla="val 78073"/>
              <a:gd name="adj2" fmla="val 9039"/>
            </a:avLst>
          </a:prstGeom>
          <a:solidFill>
            <a:schemeClr val="bg1"/>
          </a:solidFill>
          <a:ln w="9525">
            <a:solidFill>
              <a:schemeClr val="tx1"/>
            </a:solidFill>
            <a:miter lim="800000"/>
            <a:headEnd/>
            <a:tailEnd/>
          </a:ln>
          <a:effectLst/>
        </p:spPr>
        <p:txBody>
          <a:bodyPr/>
          <a:lstStyle/>
          <a:p>
            <a:pPr>
              <a:spcBef>
                <a:spcPct val="20000"/>
              </a:spcBef>
            </a:pPr>
            <a:r>
              <a:rPr lang="en-US" sz="1200" dirty="0"/>
              <a:t>Enter injury details</a:t>
            </a:r>
          </a:p>
          <a:p>
            <a:pPr algn="ctr"/>
            <a:endParaRPr lang="en-US" dirty="0"/>
          </a:p>
        </p:txBody>
      </p:sp>
      <p:sp>
        <p:nvSpPr>
          <p:cNvPr id="25609" name="AutoShape 9"/>
          <p:cNvSpPr>
            <a:spLocks noChangeArrowheads="1"/>
          </p:cNvSpPr>
          <p:nvPr/>
        </p:nvSpPr>
        <p:spPr bwMode="auto">
          <a:xfrm>
            <a:off x="6553200" y="3581400"/>
            <a:ext cx="1752600" cy="533400"/>
          </a:xfrm>
          <a:prstGeom prst="wedgeRectCallout">
            <a:avLst>
              <a:gd name="adj1" fmla="val -18325"/>
              <a:gd name="adj2" fmla="val 131526"/>
            </a:avLst>
          </a:prstGeom>
          <a:solidFill>
            <a:schemeClr val="bg1"/>
          </a:solidFill>
          <a:ln w="9525">
            <a:solidFill>
              <a:schemeClr val="tx1"/>
            </a:solidFill>
            <a:miter lim="800000"/>
            <a:headEnd/>
            <a:tailEnd/>
          </a:ln>
          <a:effectLst/>
        </p:spPr>
        <p:txBody>
          <a:bodyPr/>
          <a:lstStyle/>
          <a:p>
            <a:pPr algn="ctr"/>
            <a:r>
              <a:rPr lang="en-US" sz="1200" dirty="0"/>
              <a:t>Select ‘Continue’ to go to the next screen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10" descr="blue banner"/>
          <p:cNvPicPr>
            <a:picLocks noChangeAspect="1" noChangeArrowheads="1"/>
          </p:cNvPicPr>
          <p:nvPr/>
        </p:nvPicPr>
        <p:blipFill>
          <a:blip r:embed="rId3" cstate="print"/>
          <a:srcRect/>
          <a:stretch>
            <a:fillRect/>
          </a:stretch>
        </p:blipFill>
        <p:spPr bwMode="auto">
          <a:xfrm>
            <a:off x="457200" y="457200"/>
            <a:ext cx="8229600" cy="649288"/>
          </a:xfrm>
          <a:prstGeom prst="rect">
            <a:avLst/>
          </a:prstGeom>
          <a:noFill/>
          <a:ln w="9525">
            <a:noFill/>
            <a:miter lim="800000"/>
            <a:headEnd/>
            <a:tailEnd/>
          </a:ln>
        </p:spPr>
      </p:pic>
      <p:sp>
        <p:nvSpPr>
          <p:cNvPr id="23554" name="Rectangle 2"/>
          <p:cNvSpPr>
            <a:spLocks noGrp="1" noChangeArrowheads="1"/>
          </p:cNvSpPr>
          <p:nvPr>
            <p:ph type="title"/>
          </p:nvPr>
        </p:nvSpPr>
        <p:spPr>
          <a:xfrm>
            <a:off x="457200" y="274638"/>
            <a:ext cx="8229600" cy="944562"/>
          </a:xfrm>
        </p:spPr>
        <p:txBody>
          <a:bodyPr/>
          <a:lstStyle/>
          <a:p>
            <a:pPr algn="l" eaLnBrk="1" hangingPunct="1"/>
            <a:r>
              <a:rPr lang="en-US" sz="3000" dirty="0">
                <a:solidFill>
                  <a:schemeClr val="bg1"/>
                </a:solidFill>
                <a:latin typeface="Verdana" pitchFamily="34" charset="0"/>
              </a:rPr>
              <a:t> Enter Claim Information</a:t>
            </a:r>
          </a:p>
        </p:txBody>
      </p:sp>
      <p:pic>
        <p:nvPicPr>
          <p:cNvPr id="23555" name="Picture 13" descr="L-I-rgb"/>
          <p:cNvPicPr>
            <a:picLocks noChangeAspect="1" noChangeArrowheads="1"/>
          </p:cNvPicPr>
          <p:nvPr/>
        </p:nvPicPr>
        <p:blipFill>
          <a:blip r:embed="rId4" cstate="print"/>
          <a:srcRect/>
          <a:stretch>
            <a:fillRect/>
          </a:stretch>
        </p:blipFill>
        <p:spPr bwMode="auto">
          <a:xfrm>
            <a:off x="5791200" y="5867400"/>
            <a:ext cx="2762250" cy="549275"/>
          </a:xfrm>
          <a:prstGeom prst="rect">
            <a:avLst/>
          </a:prstGeom>
          <a:noFill/>
          <a:ln w="9525">
            <a:noFill/>
            <a:miter lim="800000"/>
            <a:headEnd/>
            <a:tailEnd/>
          </a:ln>
        </p:spPr>
      </p:pic>
      <p:pic>
        <p:nvPicPr>
          <p:cNvPr id="23556" name="Picture 3"/>
          <p:cNvPicPr>
            <a:picLocks noChangeAspect="1" noChangeArrowheads="1"/>
          </p:cNvPicPr>
          <p:nvPr/>
        </p:nvPicPr>
        <p:blipFill>
          <a:blip r:embed="rId5" cstate="print"/>
          <a:srcRect/>
          <a:stretch>
            <a:fillRect/>
          </a:stretch>
        </p:blipFill>
        <p:spPr bwMode="auto">
          <a:xfrm>
            <a:off x="2057400" y="1219200"/>
            <a:ext cx="5486400" cy="4608513"/>
          </a:xfrm>
          <a:prstGeom prst="rect">
            <a:avLst/>
          </a:prstGeom>
          <a:noFill/>
          <a:ln w="9525">
            <a:noFill/>
            <a:miter lim="800000"/>
            <a:headEnd/>
            <a:tailEnd/>
          </a:ln>
        </p:spPr>
      </p:pic>
      <p:sp>
        <p:nvSpPr>
          <p:cNvPr id="23561" name="AutoShape 9"/>
          <p:cNvSpPr>
            <a:spLocks noChangeArrowheads="1"/>
          </p:cNvSpPr>
          <p:nvPr/>
        </p:nvSpPr>
        <p:spPr bwMode="auto">
          <a:xfrm>
            <a:off x="228600" y="1371600"/>
            <a:ext cx="1828800" cy="990600"/>
          </a:xfrm>
          <a:prstGeom prst="wedgeRectCallout">
            <a:avLst>
              <a:gd name="adj1" fmla="val 52519"/>
              <a:gd name="adj2" fmla="val 62061"/>
            </a:avLst>
          </a:prstGeom>
          <a:solidFill>
            <a:schemeClr val="bg1"/>
          </a:solidFill>
          <a:ln w="9525">
            <a:solidFill>
              <a:schemeClr val="tx1"/>
            </a:solidFill>
            <a:miter lim="800000"/>
            <a:headEnd/>
            <a:tailEnd/>
          </a:ln>
          <a:effectLst/>
        </p:spPr>
        <p:txBody>
          <a:bodyPr/>
          <a:lstStyle/>
          <a:p>
            <a:pPr algn="ctr"/>
            <a:r>
              <a:rPr lang="en-US" sz="1200" dirty="0"/>
              <a:t>The tabs correspond to the type of information collected on each screen</a:t>
            </a:r>
          </a:p>
        </p:txBody>
      </p:sp>
      <p:sp>
        <p:nvSpPr>
          <p:cNvPr id="23562" name="AutoShape 10"/>
          <p:cNvSpPr>
            <a:spLocks noChangeArrowheads="1"/>
          </p:cNvSpPr>
          <p:nvPr/>
        </p:nvSpPr>
        <p:spPr bwMode="auto">
          <a:xfrm>
            <a:off x="6019800" y="1447800"/>
            <a:ext cx="1447800" cy="838200"/>
          </a:xfrm>
          <a:prstGeom prst="wedgeRectCallout">
            <a:avLst>
              <a:gd name="adj1" fmla="val -173356"/>
              <a:gd name="adj2" fmla="val 52463"/>
            </a:avLst>
          </a:prstGeom>
          <a:solidFill>
            <a:schemeClr val="bg1"/>
          </a:solidFill>
          <a:ln w="9525">
            <a:solidFill>
              <a:schemeClr val="tx1"/>
            </a:solidFill>
            <a:miter lim="800000"/>
            <a:headEnd/>
            <a:tailEnd/>
          </a:ln>
          <a:effectLst/>
        </p:spPr>
        <p:txBody>
          <a:bodyPr/>
          <a:lstStyle/>
          <a:p>
            <a:pPr algn="ctr"/>
            <a:r>
              <a:rPr lang="en-US" sz="1200" dirty="0"/>
              <a:t>Data is grouped by category on each screen</a:t>
            </a:r>
          </a:p>
        </p:txBody>
      </p:sp>
      <p:sp>
        <p:nvSpPr>
          <p:cNvPr id="23563" name="AutoShape 11"/>
          <p:cNvSpPr>
            <a:spLocks noChangeArrowheads="1"/>
          </p:cNvSpPr>
          <p:nvPr/>
        </p:nvSpPr>
        <p:spPr bwMode="auto">
          <a:xfrm>
            <a:off x="304800" y="3124200"/>
            <a:ext cx="1447800" cy="762000"/>
          </a:xfrm>
          <a:prstGeom prst="wedgeRectCallout">
            <a:avLst>
              <a:gd name="adj1" fmla="val 157129"/>
              <a:gd name="adj2" fmla="val -24556"/>
            </a:avLst>
          </a:prstGeom>
          <a:solidFill>
            <a:schemeClr val="bg1"/>
          </a:solidFill>
          <a:ln w="9525">
            <a:solidFill>
              <a:schemeClr val="tx1"/>
            </a:solidFill>
            <a:miter lim="800000"/>
            <a:headEnd/>
            <a:tailEnd/>
          </a:ln>
          <a:effectLst/>
        </p:spPr>
        <p:txBody>
          <a:bodyPr/>
          <a:lstStyle/>
          <a:p>
            <a:pPr algn="ctr"/>
            <a:r>
              <a:rPr lang="en-US" sz="1200" dirty="0"/>
              <a:t>For the FROI 00, enter the claim information</a:t>
            </a:r>
          </a:p>
          <a:p>
            <a:pPr algn="ctr"/>
            <a:endParaRPr lang="en-US" dirty="0"/>
          </a:p>
        </p:txBody>
      </p:sp>
      <p:sp>
        <p:nvSpPr>
          <p:cNvPr id="9" name="AutoShape 10"/>
          <p:cNvSpPr>
            <a:spLocks noChangeArrowheads="1"/>
          </p:cNvSpPr>
          <p:nvPr/>
        </p:nvSpPr>
        <p:spPr bwMode="auto">
          <a:xfrm>
            <a:off x="7391400" y="3581400"/>
            <a:ext cx="1371600" cy="838200"/>
          </a:xfrm>
          <a:prstGeom prst="wedgeRectCallout">
            <a:avLst>
              <a:gd name="adj1" fmla="val -140022"/>
              <a:gd name="adj2" fmla="val 67189"/>
            </a:avLst>
          </a:prstGeom>
          <a:solidFill>
            <a:schemeClr val="bg1"/>
          </a:solidFill>
          <a:ln w="9525">
            <a:solidFill>
              <a:schemeClr val="tx1"/>
            </a:solidFill>
            <a:miter lim="800000"/>
            <a:headEnd/>
            <a:tailEnd/>
          </a:ln>
          <a:effectLst/>
        </p:spPr>
        <p:txBody>
          <a:bodyPr/>
          <a:lstStyle/>
          <a:p>
            <a:pPr algn="ctr"/>
            <a:r>
              <a:rPr lang="en-US" sz="1200" dirty="0"/>
              <a:t>Required fields are indicated by a red asterisk </a:t>
            </a:r>
          </a:p>
        </p:txBody>
      </p:sp>
      <p:sp>
        <p:nvSpPr>
          <p:cNvPr id="2" name="TextBox 1"/>
          <p:cNvSpPr txBox="1"/>
          <p:nvPr/>
        </p:nvSpPr>
        <p:spPr>
          <a:xfrm>
            <a:off x="2294792" y="2321169"/>
            <a:ext cx="993531" cy="215444"/>
          </a:xfrm>
          <a:prstGeom prst="rect">
            <a:avLst/>
          </a:prstGeom>
          <a:solidFill>
            <a:schemeClr val="bg1"/>
          </a:solidFill>
        </p:spPr>
        <p:txBody>
          <a:bodyPr wrap="square" rtlCol="0">
            <a:spAutoFit/>
          </a:bodyPr>
          <a:lstStyle/>
          <a:p>
            <a:r>
              <a:rPr lang="en-US" sz="800" dirty="0"/>
              <a:t>Claim Information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10" descr="blue banner"/>
          <p:cNvPicPr>
            <a:picLocks noChangeAspect="1" noChangeArrowheads="1"/>
          </p:cNvPicPr>
          <p:nvPr/>
        </p:nvPicPr>
        <p:blipFill>
          <a:blip r:embed="rId3" cstate="print"/>
          <a:srcRect/>
          <a:stretch>
            <a:fillRect/>
          </a:stretch>
        </p:blipFill>
        <p:spPr bwMode="auto">
          <a:xfrm>
            <a:off x="457200" y="457200"/>
            <a:ext cx="8229600" cy="649288"/>
          </a:xfrm>
          <a:prstGeom prst="rect">
            <a:avLst/>
          </a:prstGeom>
          <a:noFill/>
          <a:ln w="9525">
            <a:noFill/>
            <a:miter lim="800000"/>
            <a:headEnd/>
            <a:tailEnd/>
          </a:ln>
        </p:spPr>
      </p:pic>
      <p:sp>
        <p:nvSpPr>
          <p:cNvPr id="32770" name="Rectangle 2"/>
          <p:cNvSpPr>
            <a:spLocks noGrp="1" noChangeArrowheads="1"/>
          </p:cNvSpPr>
          <p:nvPr>
            <p:ph type="title"/>
          </p:nvPr>
        </p:nvSpPr>
        <p:spPr>
          <a:xfrm>
            <a:off x="457200" y="274638"/>
            <a:ext cx="8229600" cy="868362"/>
          </a:xfrm>
        </p:spPr>
        <p:txBody>
          <a:bodyPr/>
          <a:lstStyle/>
          <a:p>
            <a:pPr algn="l" eaLnBrk="1" hangingPunct="1"/>
            <a:r>
              <a:rPr lang="en-US" sz="3000" dirty="0">
                <a:solidFill>
                  <a:schemeClr val="bg1"/>
                </a:solidFill>
                <a:latin typeface="Verdana" pitchFamily="34" charset="0"/>
              </a:rPr>
              <a:t> Certification </a:t>
            </a:r>
          </a:p>
        </p:txBody>
      </p:sp>
      <p:pic>
        <p:nvPicPr>
          <p:cNvPr id="32772" name="Picture 13" descr="L-I-rgb"/>
          <p:cNvPicPr>
            <a:picLocks noChangeAspect="1" noChangeArrowheads="1"/>
          </p:cNvPicPr>
          <p:nvPr/>
        </p:nvPicPr>
        <p:blipFill>
          <a:blip r:embed="rId4" cstate="print"/>
          <a:srcRect/>
          <a:stretch>
            <a:fillRect/>
          </a:stretch>
        </p:blipFill>
        <p:spPr bwMode="auto">
          <a:xfrm>
            <a:off x="5791200" y="5867400"/>
            <a:ext cx="2762250" cy="549275"/>
          </a:xfrm>
          <a:prstGeom prst="rect">
            <a:avLst/>
          </a:prstGeom>
          <a:noFill/>
          <a:ln w="9525">
            <a:noFill/>
            <a:miter lim="800000"/>
            <a:headEnd/>
            <a:tailEnd/>
          </a:ln>
        </p:spPr>
      </p:pic>
      <p:pic>
        <p:nvPicPr>
          <p:cNvPr id="32773" name="Picture 2"/>
          <p:cNvPicPr>
            <a:picLocks noChangeAspect="1" noChangeArrowheads="1"/>
          </p:cNvPicPr>
          <p:nvPr/>
        </p:nvPicPr>
        <p:blipFill>
          <a:blip r:embed="rId5" cstate="print"/>
          <a:srcRect/>
          <a:stretch>
            <a:fillRect/>
          </a:stretch>
        </p:blipFill>
        <p:spPr bwMode="auto">
          <a:xfrm>
            <a:off x="1676400" y="1600200"/>
            <a:ext cx="5881688" cy="3810000"/>
          </a:xfrm>
          <a:prstGeom prst="rect">
            <a:avLst/>
          </a:prstGeom>
          <a:noFill/>
          <a:ln w="9525">
            <a:noFill/>
            <a:miter lim="800000"/>
            <a:headEnd/>
            <a:tailEnd/>
          </a:ln>
        </p:spPr>
      </p:pic>
      <p:sp>
        <p:nvSpPr>
          <p:cNvPr id="32775" name="AutoShape 7"/>
          <p:cNvSpPr>
            <a:spLocks noChangeArrowheads="1"/>
          </p:cNvSpPr>
          <p:nvPr/>
        </p:nvSpPr>
        <p:spPr bwMode="auto">
          <a:xfrm>
            <a:off x="228600" y="2743200"/>
            <a:ext cx="1447800" cy="914400"/>
          </a:xfrm>
          <a:prstGeom prst="wedgeRectCallout">
            <a:avLst>
              <a:gd name="adj1" fmla="val 143751"/>
              <a:gd name="adj2" fmla="val 77260"/>
            </a:avLst>
          </a:prstGeom>
          <a:solidFill>
            <a:schemeClr val="bg1"/>
          </a:solidFill>
          <a:ln w="9525">
            <a:solidFill>
              <a:schemeClr val="tx1"/>
            </a:solidFill>
            <a:miter lim="800000"/>
            <a:headEnd/>
            <a:tailEnd/>
          </a:ln>
          <a:effectLst/>
        </p:spPr>
        <p:txBody>
          <a:bodyPr/>
          <a:lstStyle/>
          <a:p>
            <a:pPr algn="ctr"/>
            <a:r>
              <a:rPr lang="en-US" sz="1200" dirty="0"/>
              <a:t>Certification is confirmed by selecting the checkbox</a:t>
            </a:r>
          </a:p>
        </p:txBody>
      </p:sp>
      <p:sp>
        <p:nvSpPr>
          <p:cNvPr id="32776" name="AutoShape 8"/>
          <p:cNvSpPr>
            <a:spLocks noChangeArrowheads="1"/>
          </p:cNvSpPr>
          <p:nvPr/>
        </p:nvSpPr>
        <p:spPr bwMode="auto">
          <a:xfrm>
            <a:off x="7315200" y="3048000"/>
            <a:ext cx="1524000" cy="533400"/>
          </a:xfrm>
          <a:prstGeom prst="wedgeRectCallout">
            <a:avLst>
              <a:gd name="adj1" fmla="val -43491"/>
              <a:gd name="adj2" fmla="val 208441"/>
            </a:avLst>
          </a:prstGeom>
          <a:solidFill>
            <a:schemeClr val="bg1"/>
          </a:solidFill>
          <a:ln w="9525">
            <a:solidFill>
              <a:schemeClr val="tx1"/>
            </a:solidFill>
            <a:miter lim="800000"/>
            <a:headEnd/>
            <a:tailEnd/>
          </a:ln>
          <a:effectLst/>
        </p:spPr>
        <p:txBody>
          <a:bodyPr/>
          <a:lstStyle/>
          <a:p>
            <a:pPr algn="ctr"/>
            <a:r>
              <a:rPr lang="en-US" sz="1200" dirty="0"/>
              <a:t>And selecting the ‘Submit’ button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10" descr="blue banner"/>
          <p:cNvPicPr>
            <a:picLocks noChangeAspect="1" noChangeArrowheads="1"/>
          </p:cNvPicPr>
          <p:nvPr/>
        </p:nvPicPr>
        <p:blipFill>
          <a:blip r:embed="rId3" cstate="print"/>
          <a:srcRect/>
          <a:stretch>
            <a:fillRect/>
          </a:stretch>
        </p:blipFill>
        <p:spPr bwMode="auto">
          <a:xfrm>
            <a:off x="457200" y="457200"/>
            <a:ext cx="8229600" cy="649288"/>
          </a:xfrm>
          <a:prstGeom prst="rect">
            <a:avLst/>
          </a:prstGeom>
          <a:noFill/>
          <a:ln w="9525">
            <a:noFill/>
            <a:miter lim="800000"/>
            <a:headEnd/>
            <a:tailEnd/>
          </a:ln>
        </p:spPr>
      </p:pic>
      <p:sp>
        <p:nvSpPr>
          <p:cNvPr id="34818" name="Rectangle 2"/>
          <p:cNvSpPr>
            <a:spLocks noGrp="1" noChangeArrowheads="1"/>
          </p:cNvSpPr>
          <p:nvPr>
            <p:ph type="title"/>
          </p:nvPr>
        </p:nvSpPr>
        <p:spPr>
          <a:xfrm>
            <a:off x="457200" y="274638"/>
            <a:ext cx="8229600" cy="944562"/>
          </a:xfrm>
        </p:spPr>
        <p:txBody>
          <a:bodyPr/>
          <a:lstStyle/>
          <a:p>
            <a:pPr algn="l" eaLnBrk="1" hangingPunct="1"/>
            <a:r>
              <a:rPr lang="en-US" sz="3000" dirty="0">
                <a:solidFill>
                  <a:schemeClr val="bg1"/>
                </a:solidFill>
                <a:latin typeface="Verdana" pitchFamily="34" charset="0"/>
              </a:rPr>
              <a:t> Confirmation</a:t>
            </a:r>
          </a:p>
        </p:txBody>
      </p:sp>
      <p:pic>
        <p:nvPicPr>
          <p:cNvPr id="34820" name="Picture 13" descr="L-I-rgb"/>
          <p:cNvPicPr>
            <a:picLocks noChangeAspect="1" noChangeArrowheads="1"/>
          </p:cNvPicPr>
          <p:nvPr/>
        </p:nvPicPr>
        <p:blipFill>
          <a:blip r:embed="rId4" cstate="print"/>
          <a:srcRect/>
          <a:stretch>
            <a:fillRect/>
          </a:stretch>
        </p:blipFill>
        <p:spPr bwMode="auto">
          <a:xfrm>
            <a:off x="5791200" y="5867400"/>
            <a:ext cx="2762250" cy="549275"/>
          </a:xfrm>
          <a:prstGeom prst="rect">
            <a:avLst/>
          </a:prstGeom>
          <a:noFill/>
          <a:ln w="9525">
            <a:noFill/>
            <a:miter lim="800000"/>
            <a:headEnd/>
            <a:tailEnd/>
          </a:ln>
        </p:spPr>
      </p:pic>
      <p:pic>
        <p:nvPicPr>
          <p:cNvPr id="7" name="Picture 6"/>
          <p:cNvPicPr/>
          <p:nvPr/>
        </p:nvPicPr>
        <p:blipFill rotWithShape="1">
          <a:blip r:embed="rId5"/>
          <a:srcRect l="26154" t="21971" r="25610" b="44477"/>
          <a:stretch/>
        </p:blipFill>
        <p:spPr bwMode="auto">
          <a:xfrm>
            <a:off x="457200" y="1289050"/>
            <a:ext cx="7924800" cy="4197350"/>
          </a:xfrm>
          <a:prstGeom prst="rect">
            <a:avLst/>
          </a:prstGeom>
          <a:ln>
            <a:noFill/>
          </a:ln>
          <a:extLst>
            <a:ext uri="{53640926-AAD7-44D8-BBD7-CCE9431645EC}">
              <a14:shadowObscured xmlns:a14="http://schemas.microsoft.com/office/drawing/2010/main"/>
            </a:ext>
          </a:extLst>
        </p:spPr>
      </p:pic>
      <p:sp>
        <p:nvSpPr>
          <p:cNvPr id="2" name="TextBox 1"/>
          <p:cNvSpPr txBox="1"/>
          <p:nvPr/>
        </p:nvSpPr>
        <p:spPr>
          <a:xfrm>
            <a:off x="5105400" y="3733800"/>
            <a:ext cx="2286000" cy="830997"/>
          </a:xfrm>
          <a:prstGeom prst="rect">
            <a:avLst/>
          </a:prstGeom>
          <a:solidFill>
            <a:schemeClr val="bg1"/>
          </a:solidFill>
          <a:ln>
            <a:solidFill>
              <a:schemeClr val="tx2"/>
            </a:solidFill>
          </a:ln>
        </p:spPr>
        <p:txBody>
          <a:bodyPr wrap="square" rtlCol="0">
            <a:spAutoFit/>
          </a:bodyPr>
          <a:lstStyle/>
          <a:p>
            <a:pPr lvl="0" algn="ctr"/>
            <a:r>
              <a:rPr lang="en-US" sz="1200">
                <a:solidFill>
                  <a:srgbClr val="000000"/>
                </a:solidFill>
              </a:rPr>
              <a:t>A confirmation message will confirm your submission and let you know if the transaction was accepted or rejected</a:t>
            </a:r>
            <a:endParaRPr lang="en-US" sz="1200" dirty="0">
              <a:solidFill>
                <a:srgbClr val="00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10" descr="blue banner"/>
          <p:cNvPicPr>
            <a:picLocks noChangeAspect="1" noChangeArrowheads="1"/>
          </p:cNvPicPr>
          <p:nvPr/>
        </p:nvPicPr>
        <p:blipFill>
          <a:blip r:embed="rId3" cstate="print"/>
          <a:srcRect/>
          <a:stretch>
            <a:fillRect/>
          </a:stretch>
        </p:blipFill>
        <p:spPr bwMode="auto">
          <a:xfrm>
            <a:off x="457200" y="457200"/>
            <a:ext cx="8229600" cy="649288"/>
          </a:xfrm>
          <a:prstGeom prst="rect">
            <a:avLst/>
          </a:prstGeom>
          <a:noFill/>
          <a:ln w="9525">
            <a:noFill/>
            <a:miter lim="800000"/>
            <a:headEnd/>
            <a:tailEnd/>
          </a:ln>
        </p:spPr>
      </p:pic>
      <p:sp>
        <p:nvSpPr>
          <p:cNvPr id="36866" name="Rectangle 2"/>
          <p:cNvSpPr>
            <a:spLocks noGrp="1" noChangeArrowheads="1"/>
          </p:cNvSpPr>
          <p:nvPr>
            <p:ph type="title"/>
          </p:nvPr>
        </p:nvSpPr>
        <p:spPr>
          <a:xfrm>
            <a:off x="457200" y="274638"/>
            <a:ext cx="8229600" cy="868362"/>
          </a:xfrm>
        </p:spPr>
        <p:txBody>
          <a:bodyPr/>
          <a:lstStyle/>
          <a:p>
            <a:pPr algn="l" eaLnBrk="1" hangingPunct="1"/>
            <a:r>
              <a:rPr lang="en-US" sz="3000" dirty="0">
                <a:solidFill>
                  <a:schemeClr val="bg1"/>
                </a:solidFill>
                <a:latin typeface="Verdana" pitchFamily="34" charset="0"/>
              </a:rPr>
              <a:t> Check EDI Transactions</a:t>
            </a:r>
          </a:p>
        </p:txBody>
      </p:sp>
      <p:pic>
        <p:nvPicPr>
          <p:cNvPr id="36868" name="Picture 13" descr="L-I-rgb"/>
          <p:cNvPicPr>
            <a:picLocks noChangeAspect="1" noChangeArrowheads="1"/>
          </p:cNvPicPr>
          <p:nvPr/>
        </p:nvPicPr>
        <p:blipFill>
          <a:blip r:embed="rId4" cstate="print"/>
          <a:srcRect/>
          <a:stretch>
            <a:fillRect/>
          </a:stretch>
        </p:blipFill>
        <p:spPr bwMode="auto">
          <a:xfrm>
            <a:off x="5791200" y="5867400"/>
            <a:ext cx="2762250" cy="549275"/>
          </a:xfrm>
          <a:prstGeom prst="rect">
            <a:avLst/>
          </a:prstGeom>
          <a:noFill/>
          <a:ln w="9525">
            <a:noFill/>
            <a:miter lim="800000"/>
            <a:headEnd/>
            <a:tailEnd/>
          </a:ln>
        </p:spPr>
      </p:pic>
      <p:pic>
        <p:nvPicPr>
          <p:cNvPr id="36869" name="Picture 2"/>
          <p:cNvPicPr>
            <a:picLocks noChangeAspect="1" noChangeArrowheads="1"/>
          </p:cNvPicPr>
          <p:nvPr/>
        </p:nvPicPr>
        <p:blipFill>
          <a:blip r:embed="rId5" cstate="print"/>
          <a:srcRect/>
          <a:stretch>
            <a:fillRect/>
          </a:stretch>
        </p:blipFill>
        <p:spPr bwMode="auto">
          <a:xfrm>
            <a:off x="685800" y="1295400"/>
            <a:ext cx="7010400" cy="4592638"/>
          </a:xfrm>
          <a:prstGeom prst="rect">
            <a:avLst/>
          </a:prstGeom>
          <a:noFill/>
          <a:ln w="9525">
            <a:noFill/>
            <a:miter lim="800000"/>
            <a:headEnd/>
            <a:tailEnd/>
          </a:ln>
        </p:spPr>
      </p:pic>
      <p:sp>
        <p:nvSpPr>
          <p:cNvPr id="36871" name="AutoShape 7"/>
          <p:cNvSpPr>
            <a:spLocks noChangeArrowheads="1"/>
          </p:cNvSpPr>
          <p:nvPr/>
        </p:nvSpPr>
        <p:spPr bwMode="auto">
          <a:xfrm>
            <a:off x="3429000" y="1371600"/>
            <a:ext cx="2819400" cy="914400"/>
          </a:xfrm>
          <a:prstGeom prst="wedgeRectCallout">
            <a:avLst>
              <a:gd name="adj1" fmla="val -47861"/>
              <a:gd name="adj2" fmla="val 84898"/>
            </a:avLst>
          </a:prstGeom>
          <a:solidFill>
            <a:schemeClr val="bg1"/>
          </a:solidFill>
          <a:ln w="9525">
            <a:solidFill>
              <a:schemeClr val="tx1"/>
            </a:solidFill>
            <a:miter lim="800000"/>
            <a:headEnd/>
            <a:tailEnd/>
          </a:ln>
          <a:effectLst/>
        </p:spPr>
        <p:txBody>
          <a:bodyPr/>
          <a:lstStyle/>
          <a:p>
            <a:pPr algn="ctr"/>
            <a:r>
              <a:rPr lang="en-US" sz="1200" dirty="0"/>
              <a:t>To check all transactions submitted on the claim, go to your dashboard, select ‘Search’, ‘Search EDI’ then ‘Search EDI Web Portal Transaction’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10" descr="blue banner"/>
          <p:cNvPicPr>
            <a:picLocks noChangeAspect="1" noChangeArrowheads="1"/>
          </p:cNvPicPr>
          <p:nvPr/>
        </p:nvPicPr>
        <p:blipFill>
          <a:blip r:embed="rId3" cstate="print"/>
          <a:srcRect/>
          <a:stretch>
            <a:fillRect/>
          </a:stretch>
        </p:blipFill>
        <p:spPr bwMode="auto">
          <a:xfrm>
            <a:off x="457200" y="457200"/>
            <a:ext cx="8229600" cy="649288"/>
          </a:xfrm>
          <a:prstGeom prst="rect">
            <a:avLst/>
          </a:prstGeom>
          <a:noFill/>
          <a:ln w="9525">
            <a:noFill/>
            <a:miter lim="800000"/>
            <a:headEnd/>
            <a:tailEnd/>
          </a:ln>
        </p:spPr>
      </p:pic>
      <p:sp>
        <p:nvSpPr>
          <p:cNvPr id="40962" name="Rectangle 2"/>
          <p:cNvSpPr>
            <a:spLocks noGrp="1" noChangeArrowheads="1"/>
          </p:cNvSpPr>
          <p:nvPr>
            <p:ph type="ctrTitle"/>
          </p:nvPr>
        </p:nvSpPr>
        <p:spPr>
          <a:xfrm>
            <a:off x="685800" y="457200"/>
            <a:ext cx="7924800" cy="457200"/>
          </a:xfrm>
        </p:spPr>
        <p:txBody>
          <a:bodyPr/>
          <a:lstStyle/>
          <a:p>
            <a:pPr algn="l" eaLnBrk="1" hangingPunct="1"/>
            <a:r>
              <a:rPr lang="en-US" sz="3000" dirty="0">
                <a:solidFill>
                  <a:schemeClr val="bg1"/>
                </a:solidFill>
                <a:latin typeface="Verdana" pitchFamily="34" charset="0"/>
              </a:rPr>
              <a:t>Check EDI Transactions</a:t>
            </a:r>
          </a:p>
        </p:txBody>
      </p:sp>
      <p:pic>
        <p:nvPicPr>
          <p:cNvPr id="40963" name="Picture 13" descr="L-I-rgb"/>
          <p:cNvPicPr>
            <a:picLocks noChangeAspect="1" noChangeArrowheads="1"/>
          </p:cNvPicPr>
          <p:nvPr/>
        </p:nvPicPr>
        <p:blipFill>
          <a:blip r:embed="rId4" cstate="print"/>
          <a:srcRect/>
          <a:stretch>
            <a:fillRect/>
          </a:stretch>
        </p:blipFill>
        <p:spPr bwMode="auto">
          <a:xfrm>
            <a:off x="5791200" y="5867400"/>
            <a:ext cx="2762250" cy="549275"/>
          </a:xfrm>
          <a:prstGeom prst="rect">
            <a:avLst/>
          </a:prstGeom>
          <a:noFill/>
          <a:ln w="9525">
            <a:noFill/>
            <a:miter lim="800000"/>
            <a:headEnd/>
            <a:tailEnd/>
          </a:ln>
        </p:spPr>
      </p:pic>
      <p:sp>
        <p:nvSpPr>
          <p:cNvPr id="40971" name="AutoShape 11"/>
          <p:cNvSpPr>
            <a:spLocks noChangeArrowheads="1"/>
          </p:cNvSpPr>
          <p:nvPr/>
        </p:nvSpPr>
        <p:spPr bwMode="auto">
          <a:xfrm>
            <a:off x="7391400" y="3048000"/>
            <a:ext cx="1524000" cy="2819400"/>
          </a:xfrm>
          <a:prstGeom prst="wedgeRectCallout">
            <a:avLst>
              <a:gd name="adj1" fmla="val -65731"/>
              <a:gd name="adj2" fmla="val 20667"/>
            </a:avLst>
          </a:prstGeom>
          <a:solidFill>
            <a:schemeClr val="bg1"/>
          </a:solidFill>
          <a:ln w="9525">
            <a:solidFill>
              <a:schemeClr val="tx1"/>
            </a:solidFill>
            <a:miter lim="800000"/>
            <a:headEnd/>
            <a:tailEnd/>
          </a:ln>
          <a:effectLst/>
        </p:spPr>
        <p:txBody>
          <a:bodyPr/>
          <a:lstStyle/>
          <a:p>
            <a:pPr algn="ctr"/>
            <a:r>
              <a:rPr lang="en-US" sz="1200" dirty="0"/>
              <a:t>A subsequent transaction can be initiated from this screen by selecting the claim in the results grid, selecting the ‘Submit Transaction’ from the Action dropdown and by selecting the ‘Select and Continue’ button</a:t>
            </a:r>
          </a:p>
        </p:txBody>
      </p:sp>
      <p:pic>
        <p:nvPicPr>
          <p:cNvPr id="11" name="Picture 3"/>
          <p:cNvPicPr>
            <a:picLocks noChangeAspect="1" noChangeArrowheads="1"/>
          </p:cNvPicPr>
          <p:nvPr/>
        </p:nvPicPr>
        <p:blipFill>
          <a:blip r:embed="rId5" cstate="print"/>
          <a:srcRect/>
          <a:stretch>
            <a:fillRect/>
          </a:stretch>
        </p:blipFill>
        <p:spPr bwMode="auto">
          <a:xfrm>
            <a:off x="1752600" y="1165662"/>
            <a:ext cx="5257799" cy="4701738"/>
          </a:xfrm>
          <a:prstGeom prst="rect">
            <a:avLst/>
          </a:prstGeom>
          <a:noFill/>
          <a:ln w="9525">
            <a:noFill/>
            <a:miter lim="800000"/>
            <a:headEnd/>
            <a:tailEnd/>
          </a:ln>
        </p:spPr>
      </p:pic>
      <p:sp>
        <p:nvSpPr>
          <p:cNvPr id="40966" name="AutoShape 6"/>
          <p:cNvSpPr>
            <a:spLocks noChangeArrowheads="1"/>
          </p:cNvSpPr>
          <p:nvPr/>
        </p:nvSpPr>
        <p:spPr bwMode="auto">
          <a:xfrm>
            <a:off x="152400" y="2209800"/>
            <a:ext cx="1600200" cy="838200"/>
          </a:xfrm>
          <a:prstGeom prst="wedgeRectCallout">
            <a:avLst>
              <a:gd name="adj1" fmla="val 69047"/>
              <a:gd name="adj2" fmla="val -17992"/>
            </a:avLst>
          </a:prstGeom>
          <a:solidFill>
            <a:schemeClr val="bg1"/>
          </a:solidFill>
          <a:ln w="9525">
            <a:solidFill>
              <a:schemeClr val="tx1"/>
            </a:solidFill>
            <a:miter lim="800000"/>
            <a:headEnd/>
            <a:tailEnd/>
          </a:ln>
          <a:effectLst/>
        </p:spPr>
        <p:txBody>
          <a:bodyPr/>
          <a:lstStyle/>
          <a:p>
            <a:pPr algn="ctr"/>
            <a:r>
              <a:rPr lang="en-US" sz="1200" dirty="0"/>
              <a:t>Transactions can be searched by different criteria</a:t>
            </a:r>
          </a:p>
        </p:txBody>
      </p:sp>
      <p:sp>
        <p:nvSpPr>
          <p:cNvPr id="40967" name="AutoShape 7"/>
          <p:cNvSpPr>
            <a:spLocks noChangeArrowheads="1"/>
          </p:cNvSpPr>
          <p:nvPr/>
        </p:nvSpPr>
        <p:spPr bwMode="auto">
          <a:xfrm>
            <a:off x="228600" y="4114800"/>
            <a:ext cx="1371600" cy="762000"/>
          </a:xfrm>
          <a:prstGeom prst="wedgeRectCallout">
            <a:avLst>
              <a:gd name="adj1" fmla="val 62731"/>
              <a:gd name="adj2" fmla="val 23125"/>
            </a:avLst>
          </a:prstGeom>
          <a:solidFill>
            <a:schemeClr val="bg1"/>
          </a:solidFill>
          <a:ln w="9525">
            <a:solidFill>
              <a:schemeClr val="tx1"/>
            </a:solidFill>
            <a:miter lim="800000"/>
            <a:headEnd/>
            <a:tailEnd/>
          </a:ln>
          <a:effectLst/>
        </p:spPr>
        <p:txBody>
          <a:bodyPr/>
          <a:lstStyle/>
          <a:p>
            <a:pPr algn="ctr"/>
            <a:r>
              <a:rPr lang="en-US" sz="1200" dirty="0"/>
              <a:t>Search results will appear in a grid</a:t>
            </a:r>
          </a:p>
        </p:txBody>
      </p:sp>
      <p:sp>
        <p:nvSpPr>
          <p:cNvPr id="40969" name="AutoShape 9"/>
          <p:cNvSpPr>
            <a:spLocks noChangeArrowheads="1"/>
          </p:cNvSpPr>
          <p:nvPr/>
        </p:nvSpPr>
        <p:spPr bwMode="auto">
          <a:xfrm>
            <a:off x="228600" y="5257800"/>
            <a:ext cx="1371600" cy="762000"/>
          </a:xfrm>
          <a:prstGeom prst="wedgeRectCallout">
            <a:avLst>
              <a:gd name="adj1" fmla="val 110301"/>
              <a:gd name="adj2" fmla="val -93125"/>
            </a:avLst>
          </a:prstGeom>
          <a:solidFill>
            <a:schemeClr val="bg1"/>
          </a:solidFill>
          <a:ln w="9525">
            <a:solidFill>
              <a:schemeClr val="tx1"/>
            </a:solidFill>
            <a:miter lim="800000"/>
            <a:headEnd/>
            <a:tailEnd/>
          </a:ln>
          <a:effectLst/>
        </p:spPr>
        <p:txBody>
          <a:bodyPr/>
          <a:lstStyle/>
          <a:p>
            <a:pPr algn="ctr"/>
            <a:r>
              <a:rPr lang="en-US" sz="1200" dirty="0"/>
              <a:t>Jurisdiction claim number is displayed</a:t>
            </a:r>
          </a:p>
        </p:txBody>
      </p:sp>
      <p:sp>
        <p:nvSpPr>
          <p:cNvPr id="40968" name="AutoShape 8"/>
          <p:cNvSpPr>
            <a:spLocks noChangeArrowheads="1"/>
          </p:cNvSpPr>
          <p:nvPr/>
        </p:nvSpPr>
        <p:spPr bwMode="auto">
          <a:xfrm>
            <a:off x="5943600" y="2743200"/>
            <a:ext cx="1371600" cy="762000"/>
          </a:xfrm>
          <a:prstGeom prst="wedgeRectCallout">
            <a:avLst>
              <a:gd name="adj1" fmla="val -5093"/>
              <a:gd name="adj2" fmla="val 162292"/>
            </a:avLst>
          </a:prstGeom>
          <a:solidFill>
            <a:schemeClr val="bg1"/>
          </a:solidFill>
          <a:ln w="9525">
            <a:solidFill>
              <a:schemeClr val="tx1"/>
            </a:solidFill>
            <a:miter lim="800000"/>
            <a:headEnd/>
            <a:tailEnd/>
          </a:ln>
          <a:effectLst/>
        </p:spPr>
        <p:txBody>
          <a:bodyPr/>
          <a:lstStyle/>
          <a:p>
            <a:pPr algn="ctr"/>
            <a:r>
              <a:rPr lang="en-US" sz="1200" dirty="0"/>
              <a:t>Transaction status is displayed</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10" descr="blue banner"/>
          <p:cNvPicPr>
            <a:picLocks noChangeAspect="1" noChangeArrowheads="1"/>
          </p:cNvPicPr>
          <p:nvPr/>
        </p:nvPicPr>
        <p:blipFill>
          <a:blip r:embed="rId3" cstate="print"/>
          <a:srcRect/>
          <a:stretch>
            <a:fillRect/>
          </a:stretch>
        </p:blipFill>
        <p:spPr bwMode="auto">
          <a:xfrm>
            <a:off x="457200" y="457200"/>
            <a:ext cx="8229600" cy="649288"/>
          </a:xfrm>
          <a:prstGeom prst="rect">
            <a:avLst/>
          </a:prstGeom>
          <a:noFill/>
          <a:ln w="9525">
            <a:noFill/>
            <a:miter lim="800000"/>
            <a:headEnd/>
            <a:tailEnd/>
          </a:ln>
        </p:spPr>
      </p:pic>
      <p:sp>
        <p:nvSpPr>
          <p:cNvPr id="38914" name="Rectangle 2"/>
          <p:cNvSpPr>
            <a:spLocks noGrp="1" noChangeArrowheads="1"/>
          </p:cNvSpPr>
          <p:nvPr>
            <p:ph type="title"/>
          </p:nvPr>
        </p:nvSpPr>
        <p:spPr>
          <a:xfrm>
            <a:off x="457200" y="274638"/>
            <a:ext cx="8229600" cy="944562"/>
          </a:xfrm>
        </p:spPr>
        <p:txBody>
          <a:bodyPr/>
          <a:lstStyle/>
          <a:p>
            <a:pPr algn="l" eaLnBrk="1" hangingPunct="1"/>
            <a:r>
              <a:rPr lang="en-US" sz="3000" dirty="0">
                <a:solidFill>
                  <a:schemeClr val="bg1"/>
                </a:solidFill>
                <a:latin typeface="Verdana" pitchFamily="34" charset="0"/>
              </a:rPr>
              <a:t> Obtaining the Jurisdiction Claim Number</a:t>
            </a:r>
          </a:p>
        </p:txBody>
      </p:sp>
      <p:sp>
        <p:nvSpPr>
          <p:cNvPr id="38915" name="Content Placeholder 4"/>
          <p:cNvSpPr>
            <a:spLocks noGrp="1"/>
          </p:cNvSpPr>
          <p:nvPr>
            <p:ph idx="1"/>
          </p:nvPr>
        </p:nvSpPr>
        <p:spPr>
          <a:xfrm>
            <a:off x="457200" y="1600200"/>
            <a:ext cx="8001000" cy="4114800"/>
          </a:xfrm>
        </p:spPr>
        <p:txBody>
          <a:bodyPr/>
          <a:lstStyle/>
          <a:p>
            <a:pPr eaLnBrk="1" hangingPunct="1"/>
            <a:r>
              <a:rPr lang="en-US" sz="2200" dirty="0"/>
              <a:t>All FROI and SROI transactions, excluding the FROI 00 and FROI 04 require the jurisdiction claim number.</a:t>
            </a:r>
          </a:p>
          <a:p>
            <a:pPr eaLnBrk="1" hangingPunct="1">
              <a:buFontTx/>
              <a:buNone/>
            </a:pPr>
            <a:endParaRPr lang="en-US" sz="2200" dirty="0"/>
          </a:p>
          <a:p>
            <a:pPr eaLnBrk="1" hangingPunct="1"/>
            <a:r>
              <a:rPr lang="en-US" sz="2200" dirty="0"/>
              <a:t>This number is provided in the confirmation screen. </a:t>
            </a:r>
          </a:p>
          <a:p>
            <a:pPr eaLnBrk="1" hangingPunct="1"/>
            <a:endParaRPr lang="en-US" dirty="0"/>
          </a:p>
          <a:p>
            <a:pPr eaLnBrk="1" hangingPunct="1"/>
            <a:endParaRPr lang="en-US" dirty="0"/>
          </a:p>
        </p:txBody>
      </p:sp>
      <p:pic>
        <p:nvPicPr>
          <p:cNvPr id="38916" name="Picture 13" descr="L-I-rgb"/>
          <p:cNvPicPr>
            <a:picLocks noChangeAspect="1" noChangeArrowheads="1"/>
          </p:cNvPicPr>
          <p:nvPr/>
        </p:nvPicPr>
        <p:blipFill>
          <a:blip r:embed="rId4" cstate="print"/>
          <a:srcRect/>
          <a:stretch>
            <a:fillRect/>
          </a:stretch>
        </p:blipFill>
        <p:spPr bwMode="auto">
          <a:xfrm>
            <a:off x="5791200" y="5867400"/>
            <a:ext cx="2762250" cy="549275"/>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10" descr="blue banner"/>
          <p:cNvPicPr>
            <a:picLocks noChangeAspect="1" noChangeArrowheads="1"/>
          </p:cNvPicPr>
          <p:nvPr/>
        </p:nvPicPr>
        <p:blipFill>
          <a:blip r:embed="rId3" cstate="print"/>
          <a:srcRect/>
          <a:stretch>
            <a:fillRect/>
          </a:stretch>
        </p:blipFill>
        <p:spPr bwMode="auto">
          <a:xfrm>
            <a:off x="457200" y="457200"/>
            <a:ext cx="8229600" cy="649288"/>
          </a:xfrm>
          <a:prstGeom prst="rect">
            <a:avLst/>
          </a:prstGeom>
          <a:noFill/>
          <a:ln w="9525">
            <a:noFill/>
            <a:miter lim="800000"/>
            <a:headEnd/>
            <a:tailEnd/>
          </a:ln>
        </p:spPr>
      </p:pic>
      <p:sp>
        <p:nvSpPr>
          <p:cNvPr id="45058" name="Rectangle 2"/>
          <p:cNvSpPr>
            <a:spLocks noGrp="1" noChangeArrowheads="1"/>
          </p:cNvSpPr>
          <p:nvPr>
            <p:ph type="title"/>
          </p:nvPr>
        </p:nvSpPr>
        <p:spPr>
          <a:xfrm>
            <a:off x="457200" y="274638"/>
            <a:ext cx="8229600" cy="944562"/>
          </a:xfrm>
        </p:spPr>
        <p:txBody>
          <a:bodyPr/>
          <a:lstStyle/>
          <a:p>
            <a:pPr algn="l" eaLnBrk="1" hangingPunct="1"/>
            <a:r>
              <a:rPr lang="en-US" sz="3000" dirty="0">
                <a:solidFill>
                  <a:schemeClr val="bg1"/>
                </a:solidFill>
                <a:latin typeface="Verdana" pitchFamily="34" charset="0"/>
              </a:rPr>
              <a:t> Entering a SROI Transaction</a:t>
            </a:r>
          </a:p>
        </p:txBody>
      </p:sp>
      <p:pic>
        <p:nvPicPr>
          <p:cNvPr id="45060" name="Picture 13" descr="L-I-rgb"/>
          <p:cNvPicPr>
            <a:picLocks noChangeAspect="1" noChangeArrowheads="1"/>
          </p:cNvPicPr>
          <p:nvPr/>
        </p:nvPicPr>
        <p:blipFill>
          <a:blip r:embed="rId4" cstate="print"/>
          <a:srcRect/>
          <a:stretch>
            <a:fillRect/>
          </a:stretch>
        </p:blipFill>
        <p:spPr bwMode="auto">
          <a:xfrm>
            <a:off x="5791200" y="5867400"/>
            <a:ext cx="2762250" cy="549275"/>
          </a:xfrm>
          <a:prstGeom prst="rect">
            <a:avLst/>
          </a:prstGeom>
          <a:noFill/>
          <a:ln w="9525">
            <a:noFill/>
            <a:miter lim="800000"/>
            <a:headEnd/>
            <a:tailEnd/>
          </a:ln>
        </p:spPr>
      </p:pic>
      <p:pic>
        <p:nvPicPr>
          <p:cNvPr id="45061" name="Picture 2"/>
          <p:cNvPicPr>
            <a:picLocks noChangeAspect="1" noChangeArrowheads="1"/>
          </p:cNvPicPr>
          <p:nvPr/>
        </p:nvPicPr>
        <p:blipFill>
          <a:blip r:embed="rId5" cstate="print"/>
          <a:srcRect/>
          <a:stretch>
            <a:fillRect/>
          </a:stretch>
        </p:blipFill>
        <p:spPr bwMode="auto">
          <a:xfrm>
            <a:off x="1371600" y="1524000"/>
            <a:ext cx="6684963" cy="4191000"/>
          </a:xfrm>
          <a:prstGeom prst="rect">
            <a:avLst/>
          </a:prstGeom>
          <a:noFill/>
          <a:ln w="9525">
            <a:noFill/>
            <a:miter lim="800000"/>
            <a:headEnd/>
            <a:tailEnd/>
          </a:ln>
        </p:spPr>
      </p:pic>
      <p:sp>
        <p:nvSpPr>
          <p:cNvPr id="45063" name="AutoShape 7"/>
          <p:cNvSpPr>
            <a:spLocks noChangeArrowheads="1"/>
          </p:cNvSpPr>
          <p:nvPr/>
        </p:nvSpPr>
        <p:spPr bwMode="auto">
          <a:xfrm>
            <a:off x="4191000" y="2362200"/>
            <a:ext cx="1676400" cy="914400"/>
          </a:xfrm>
          <a:prstGeom prst="wedgeRectCallout">
            <a:avLst>
              <a:gd name="adj1" fmla="val -1766"/>
              <a:gd name="adj2" fmla="val 78995"/>
            </a:avLst>
          </a:prstGeom>
          <a:solidFill>
            <a:schemeClr val="bg1"/>
          </a:solidFill>
          <a:ln w="9525">
            <a:solidFill>
              <a:schemeClr val="tx1"/>
            </a:solidFill>
            <a:miter lim="800000"/>
            <a:headEnd/>
            <a:tailEnd/>
          </a:ln>
          <a:effectLst/>
        </p:spPr>
        <p:txBody>
          <a:bodyPr/>
          <a:lstStyle/>
          <a:p>
            <a:pPr algn="ctr"/>
            <a:r>
              <a:rPr lang="en-US" sz="1200" dirty="0"/>
              <a:t>To enter a SROI IP, select SROI from the ‘Transaction Type’ dropdown</a:t>
            </a:r>
          </a:p>
        </p:txBody>
      </p:sp>
      <p:sp>
        <p:nvSpPr>
          <p:cNvPr id="45064" name="AutoShape 8"/>
          <p:cNvSpPr>
            <a:spLocks noChangeArrowheads="1"/>
          </p:cNvSpPr>
          <p:nvPr/>
        </p:nvSpPr>
        <p:spPr bwMode="auto">
          <a:xfrm>
            <a:off x="6400800" y="2362200"/>
            <a:ext cx="1981200" cy="685800"/>
          </a:xfrm>
          <a:prstGeom prst="wedgeRectCallout">
            <a:avLst>
              <a:gd name="adj1" fmla="val -23319"/>
              <a:gd name="adj2" fmla="val 123380"/>
            </a:avLst>
          </a:prstGeom>
          <a:solidFill>
            <a:schemeClr val="bg1"/>
          </a:solidFill>
          <a:ln w="9525">
            <a:solidFill>
              <a:schemeClr val="tx1"/>
            </a:solidFill>
            <a:miter lim="800000"/>
            <a:headEnd/>
            <a:tailEnd/>
          </a:ln>
          <a:effectLst/>
        </p:spPr>
        <p:txBody>
          <a:bodyPr/>
          <a:lstStyle/>
          <a:p>
            <a:pPr algn="ctr"/>
            <a:r>
              <a:rPr lang="en-US" sz="1200" dirty="0"/>
              <a:t>Select ‘IP-Initial Payment’</a:t>
            </a:r>
          </a:p>
          <a:p>
            <a:pPr algn="ctr"/>
            <a:r>
              <a:rPr lang="en-US" sz="1200" dirty="0"/>
              <a:t> from the maintenance type code</a:t>
            </a:r>
          </a:p>
        </p:txBody>
      </p:sp>
      <p:sp>
        <p:nvSpPr>
          <p:cNvPr id="45065" name="AutoShape 9"/>
          <p:cNvSpPr>
            <a:spLocks noChangeArrowheads="1"/>
          </p:cNvSpPr>
          <p:nvPr/>
        </p:nvSpPr>
        <p:spPr bwMode="auto">
          <a:xfrm>
            <a:off x="6553200" y="4648200"/>
            <a:ext cx="1981200" cy="457200"/>
          </a:xfrm>
          <a:prstGeom prst="wedgeRectCallout">
            <a:avLst>
              <a:gd name="adj1" fmla="val -9454"/>
              <a:gd name="adj2" fmla="val -104167"/>
            </a:avLst>
          </a:prstGeom>
          <a:solidFill>
            <a:schemeClr val="bg1"/>
          </a:solidFill>
          <a:ln w="9525">
            <a:solidFill>
              <a:schemeClr val="tx1"/>
            </a:solidFill>
            <a:miter lim="800000"/>
            <a:headEnd/>
            <a:tailEnd/>
          </a:ln>
          <a:effectLst/>
        </p:spPr>
        <p:txBody>
          <a:bodyPr/>
          <a:lstStyle/>
          <a:p>
            <a:pPr algn="ctr"/>
            <a:r>
              <a:rPr lang="en-US" sz="1200" dirty="0"/>
              <a:t>Select ‘Continue’ to go to the next screen</a:t>
            </a:r>
          </a:p>
        </p:txBody>
      </p:sp>
      <p:sp>
        <p:nvSpPr>
          <p:cNvPr id="9" name="AutoShape 7"/>
          <p:cNvSpPr>
            <a:spLocks noChangeArrowheads="1"/>
          </p:cNvSpPr>
          <p:nvPr/>
        </p:nvSpPr>
        <p:spPr bwMode="auto">
          <a:xfrm>
            <a:off x="2667000" y="4191000"/>
            <a:ext cx="1524000" cy="762000"/>
          </a:xfrm>
          <a:prstGeom prst="wedgeRectCallout">
            <a:avLst>
              <a:gd name="adj1" fmla="val 64833"/>
              <a:gd name="adj2" fmla="val -74347"/>
            </a:avLst>
          </a:prstGeom>
          <a:solidFill>
            <a:schemeClr val="bg1"/>
          </a:solidFill>
          <a:ln w="9525">
            <a:solidFill>
              <a:schemeClr val="tx1"/>
            </a:solidFill>
            <a:miter lim="800000"/>
            <a:headEnd/>
            <a:tailEnd/>
          </a:ln>
          <a:effectLst/>
        </p:spPr>
        <p:txBody>
          <a:bodyPr/>
          <a:lstStyle/>
          <a:p>
            <a:pPr algn="ctr"/>
            <a:r>
              <a:rPr lang="en-US" sz="1200" dirty="0"/>
              <a:t>The jurisdiction claim number is now populated or can be typed in</a:t>
            </a:r>
          </a:p>
        </p:txBody>
      </p:sp>
      <p:sp>
        <p:nvSpPr>
          <p:cNvPr id="10" name="AutoShape 8"/>
          <p:cNvSpPr>
            <a:spLocks noChangeArrowheads="1"/>
          </p:cNvSpPr>
          <p:nvPr/>
        </p:nvSpPr>
        <p:spPr bwMode="auto">
          <a:xfrm>
            <a:off x="4495800" y="4724400"/>
            <a:ext cx="1905000" cy="1447800"/>
          </a:xfrm>
          <a:prstGeom prst="wedgeRectCallout">
            <a:avLst>
              <a:gd name="adj1" fmla="val 18667"/>
              <a:gd name="adj2" fmla="val -96929"/>
            </a:avLst>
          </a:prstGeom>
          <a:solidFill>
            <a:schemeClr val="bg1"/>
          </a:solidFill>
          <a:ln w="9525">
            <a:solidFill>
              <a:schemeClr val="tx1"/>
            </a:solidFill>
            <a:miter lim="800000"/>
            <a:headEnd/>
            <a:tailEnd/>
          </a:ln>
          <a:effectLst/>
        </p:spPr>
        <p:txBody>
          <a:bodyPr/>
          <a:lstStyle/>
          <a:p>
            <a:pPr algn="ctr"/>
            <a:r>
              <a:rPr lang="en-US" sz="1200" dirty="0"/>
              <a:t>The jurisdiction claim number can also be obtained by selecting the ‘Search and Associate’ button which will take the user to another screen to search for it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10" descr="blue banner"/>
          <p:cNvPicPr>
            <a:picLocks noChangeAspect="1" noChangeArrowheads="1"/>
          </p:cNvPicPr>
          <p:nvPr/>
        </p:nvPicPr>
        <p:blipFill>
          <a:blip r:embed="rId3" cstate="print"/>
          <a:srcRect/>
          <a:stretch>
            <a:fillRect/>
          </a:stretch>
        </p:blipFill>
        <p:spPr bwMode="auto">
          <a:xfrm>
            <a:off x="457200" y="457200"/>
            <a:ext cx="8229600" cy="649288"/>
          </a:xfrm>
          <a:prstGeom prst="rect">
            <a:avLst/>
          </a:prstGeom>
          <a:noFill/>
          <a:ln w="9525">
            <a:noFill/>
            <a:miter lim="800000"/>
            <a:headEnd/>
            <a:tailEnd/>
          </a:ln>
        </p:spPr>
      </p:pic>
      <p:sp>
        <p:nvSpPr>
          <p:cNvPr id="53250" name="Rectangle 2"/>
          <p:cNvSpPr>
            <a:spLocks noGrp="1" noChangeArrowheads="1"/>
          </p:cNvSpPr>
          <p:nvPr>
            <p:ph type="title"/>
          </p:nvPr>
        </p:nvSpPr>
        <p:spPr>
          <a:xfrm>
            <a:off x="457200" y="274638"/>
            <a:ext cx="8229600" cy="944562"/>
          </a:xfrm>
        </p:spPr>
        <p:txBody>
          <a:bodyPr/>
          <a:lstStyle/>
          <a:p>
            <a:pPr algn="l" eaLnBrk="1" hangingPunct="1"/>
            <a:r>
              <a:rPr lang="en-US" sz="3000" dirty="0">
                <a:solidFill>
                  <a:schemeClr val="bg1"/>
                </a:solidFill>
                <a:latin typeface="Verdana" pitchFamily="34" charset="0"/>
              </a:rPr>
              <a:t> Entering Interested Parties</a:t>
            </a:r>
          </a:p>
        </p:txBody>
      </p:sp>
      <p:pic>
        <p:nvPicPr>
          <p:cNvPr id="53252" name="Picture 13" descr="L-I-rgb"/>
          <p:cNvPicPr>
            <a:picLocks noChangeAspect="1" noChangeArrowheads="1"/>
          </p:cNvPicPr>
          <p:nvPr/>
        </p:nvPicPr>
        <p:blipFill>
          <a:blip r:embed="rId4" cstate="print"/>
          <a:srcRect/>
          <a:stretch>
            <a:fillRect/>
          </a:stretch>
        </p:blipFill>
        <p:spPr bwMode="auto">
          <a:xfrm>
            <a:off x="5791200" y="5867400"/>
            <a:ext cx="2762250" cy="549275"/>
          </a:xfrm>
          <a:prstGeom prst="rect">
            <a:avLst/>
          </a:prstGeom>
          <a:noFill/>
          <a:ln w="9525">
            <a:noFill/>
            <a:miter lim="800000"/>
            <a:headEnd/>
            <a:tailEnd/>
          </a:ln>
        </p:spPr>
      </p:pic>
      <p:pic>
        <p:nvPicPr>
          <p:cNvPr id="53253" name="Picture 2"/>
          <p:cNvPicPr>
            <a:picLocks noChangeAspect="1" noChangeArrowheads="1"/>
          </p:cNvPicPr>
          <p:nvPr/>
        </p:nvPicPr>
        <p:blipFill>
          <a:blip r:embed="rId5" cstate="print"/>
          <a:srcRect/>
          <a:stretch>
            <a:fillRect/>
          </a:stretch>
        </p:blipFill>
        <p:spPr bwMode="auto">
          <a:xfrm>
            <a:off x="2514600" y="1295400"/>
            <a:ext cx="6172200" cy="4540250"/>
          </a:xfrm>
          <a:prstGeom prst="rect">
            <a:avLst/>
          </a:prstGeom>
          <a:noFill/>
          <a:ln w="9525">
            <a:noFill/>
            <a:miter lim="800000"/>
            <a:headEnd/>
            <a:tailEnd/>
          </a:ln>
        </p:spPr>
      </p:pic>
      <p:sp>
        <p:nvSpPr>
          <p:cNvPr id="6" name="AutoShape 7"/>
          <p:cNvSpPr>
            <a:spLocks noChangeArrowheads="1"/>
          </p:cNvSpPr>
          <p:nvPr/>
        </p:nvSpPr>
        <p:spPr bwMode="auto">
          <a:xfrm>
            <a:off x="457200" y="1752600"/>
            <a:ext cx="1828800" cy="1295400"/>
          </a:xfrm>
          <a:prstGeom prst="wedgeRectCallout">
            <a:avLst>
              <a:gd name="adj1" fmla="val 63716"/>
              <a:gd name="adj2" fmla="val 29414"/>
            </a:avLst>
          </a:prstGeom>
          <a:solidFill>
            <a:schemeClr val="bg1"/>
          </a:solidFill>
          <a:ln w="9525">
            <a:solidFill>
              <a:schemeClr val="tx1"/>
            </a:solidFill>
            <a:miter lim="800000"/>
            <a:headEnd/>
            <a:tailEnd/>
          </a:ln>
          <a:effectLst/>
        </p:spPr>
        <p:txBody>
          <a:bodyPr/>
          <a:lstStyle/>
          <a:p>
            <a:pPr algn="ctr"/>
            <a:r>
              <a:rPr lang="en-US" sz="1200" dirty="0"/>
              <a:t>Interested parties information is pre-populated  from previous transactions.  Additional fields can be filled in as available.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10" descr="blue banner"/>
          <p:cNvPicPr>
            <a:picLocks noChangeAspect="1" noChangeArrowheads="1"/>
          </p:cNvPicPr>
          <p:nvPr/>
        </p:nvPicPr>
        <p:blipFill>
          <a:blip r:embed="rId2" cstate="print"/>
          <a:srcRect/>
          <a:stretch>
            <a:fillRect/>
          </a:stretch>
        </p:blipFill>
        <p:spPr bwMode="auto">
          <a:xfrm>
            <a:off x="457200" y="457200"/>
            <a:ext cx="8229600" cy="649288"/>
          </a:xfrm>
          <a:prstGeom prst="rect">
            <a:avLst/>
          </a:prstGeom>
          <a:noFill/>
          <a:ln w="9525">
            <a:noFill/>
            <a:miter lim="800000"/>
            <a:headEnd/>
            <a:tailEnd/>
          </a:ln>
        </p:spPr>
      </p:pic>
      <p:sp>
        <p:nvSpPr>
          <p:cNvPr id="16386" name="Rectangle 2"/>
          <p:cNvSpPr>
            <a:spLocks noGrp="1" noChangeArrowheads="1"/>
          </p:cNvSpPr>
          <p:nvPr>
            <p:ph type="title"/>
          </p:nvPr>
        </p:nvSpPr>
        <p:spPr>
          <a:xfrm>
            <a:off x="457200" y="274638"/>
            <a:ext cx="8229600" cy="944562"/>
          </a:xfrm>
        </p:spPr>
        <p:txBody>
          <a:bodyPr/>
          <a:lstStyle/>
          <a:p>
            <a:pPr algn="l" eaLnBrk="1" hangingPunct="1"/>
            <a:r>
              <a:rPr lang="en-US" sz="3000" dirty="0">
                <a:solidFill>
                  <a:schemeClr val="bg1"/>
                </a:solidFill>
                <a:latin typeface="Verdana" pitchFamily="34" charset="0"/>
              </a:rPr>
              <a:t> Bureau of Workers’ Compensation</a:t>
            </a:r>
          </a:p>
        </p:txBody>
      </p:sp>
      <p:sp>
        <p:nvSpPr>
          <p:cNvPr id="16387" name="Content Placeholder 7"/>
          <p:cNvSpPr>
            <a:spLocks noGrp="1"/>
          </p:cNvSpPr>
          <p:nvPr>
            <p:ph idx="1"/>
          </p:nvPr>
        </p:nvSpPr>
        <p:spPr>
          <a:xfrm>
            <a:off x="457200" y="1600200"/>
            <a:ext cx="7848600" cy="4038600"/>
          </a:xfrm>
        </p:spPr>
        <p:txBody>
          <a:bodyPr/>
          <a:lstStyle/>
          <a:p>
            <a:pPr lvl="1" indent="-457200">
              <a:buFont typeface="Arial" pitchFamily="34" charset="0"/>
              <a:buChar char="•"/>
            </a:pPr>
            <a:r>
              <a:rPr lang="en-US" sz="3000" dirty="0"/>
              <a:t>The Bureau of Workers’ Compensation (BWC) implemented the IAIABC EDI Release 3 Claims Standard for Subsequent Report of Injury (SROI) claim filings on Sept. 9, 2013. </a:t>
            </a:r>
          </a:p>
          <a:p>
            <a:pPr marL="228600" indent="-228600" eaLnBrk="1" hangingPunct="1">
              <a:buFontTx/>
              <a:buNone/>
            </a:pPr>
            <a:endParaRPr lang="en-US" dirty="0"/>
          </a:p>
        </p:txBody>
      </p:sp>
      <p:pic>
        <p:nvPicPr>
          <p:cNvPr id="16388" name="Picture 13" descr="L-I-rgb"/>
          <p:cNvPicPr>
            <a:picLocks noChangeAspect="1" noChangeArrowheads="1"/>
          </p:cNvPicPr>
          <p:nvPr/>
        </p:nvPicPr>
        <p:blipFill>
          <a:blip r:embed="rId3" cstate="print"/>
          <a:srcRect/>
          <a:stretch>
            <a:fillRect/>
          </a:stretch>
        </p:blipFill>
        <p:spPr bwMode="auto">
          <a:xfrm>
            <a:off x="5791200" y="5867400"/>
            <a:ext cx="2762250" cy="549275"/>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10" descr="blue banner"/>
          <p:cNvPicPr>
            <a:picLocks noChangeAspect="1" noChangeArrowheads="1"/>
          </p:cNvPicPr>
          <p:nvPr/>
        </p:nvPicPr>
        <p:blipFill>
          <a:blip r:embed="rId3" cstate="print"/>
          <a:srcRect/>
          <a:stretch>
            <a:fillRect/>
          </a:stretch>
        </p:blipFill>
        <p:spPr bwMode="auto">
          <a:xfrm>
            <a:off x="457200" y="457200"/>
            <a:ext cx="8229600" cy="649288"/>
          </a:xfrm>
          <a:prstGeom prst="rect">
            <a:avLst/>
          </a:prstGeom>
          <a:noFill/>
          <a:ln w="9525">
            <a:noFill/>
            <a:miter lim="800000"/>
            <a:headEnd/>
            <a:tailEnd/>
          </a:ln>
        </p:spPr>
      </p:pic>
      <p:sp>
        <p:nvSpPr>
          <p:cNvPr id="49154" name="Rectangle 2"/>
          <p:cNvSpPr>
            <a:spLocks noGrp="1" noChangeArrowheads="1"/>
          </p:cNvSpPr>
          <p:nvPr>
            <p:ph type="title"/>
          </p:nvPr>
        </p:nvSpPr>
        <p:spPr>
          <a:xfrm>
            <a:off x="457200" y="274638"/>
            <a:ext cx="8229600" cy="868362"/>
          </a:xfrm>
        </p:spPr>
        <p:txBody>
          <a:bodyPr/>
          <a:lstStyle/>
          <a:p>
            <a:pPr algn="l" eaLnBrk="1" hangingPunct="1"/>
            <a:r>
              <a:rPr lang="en-US" sz="3000" dirty="0">
                <a:solidFill>
                  <a:schemeClr val="bg1"/>
                </a:solidFill>
                <a:latin typeface="Verdana" pitchFamily="34" charset="0"/>
              </a:rPr>
              <a:t> Entering Injury Details</a:t>
            </a:r>
          </a:p>
        </p:txBody>
      </p:sp>
      <p:pic>
        <p:nvPicPr>
          <p:cNvPr id="49156" name="Picture 13" descr="L-I-rgb"/>
          <p:cNvPicPr>
            <a:picLocks noChangeAspect="1" noChangeArrowheads="1"/>
          </p:cNvPicPr>
          <p:nvPr/>
        </p:nvPicPr>
        <p:blipFill>
          <a:blip r:embed="rId4" cstate="print"/>
          <a:srcRect/>
          <a:stretch>
            <a:fillRect/>
          </a:stretch>
        </p:blipFill>
        <p:spPr bwMode="auto">
          <a:xfrm>
            <a:off x="5791200" y="5867400"/>
            <a:ext cx="2762250" cy="549275"/>
          </a:xfrm>
          <a:prstGeom prst="rect">
            <a:avLst/>
          </a:prstGeom>
          <a:noFill/>
          <a:ln w="9525">
            <a:noFill/>
            <a:miter lim="800000"/>
            <a:headEnd/>
            <a:tailEnd/>
          </a:ln>
        </p:spPr>
      </p:pic>
      <p:pic>
        <p:nvPicPr>
          <p:cNvPr id="49157" name="Picture 2"/>
          <p:cNvPicPr>
            <a:picLocks noChangeAspect="1" noChangeArrowheads="1"/>
          </p:cNvPicPr>
          <p:nvPr/>
        </p:nvPicPr>
        <p:blipFill>
          <a:blip r:embed="rId5" cstate="print"/>
          <a:srcRect/>
          <a:stretch>
            <a:fillRect/>
          </a:stretch>
        </p:blipFill>
        <p:spPr bwMode="auto">
          <a:xfrm>
            <a:off x="2743200" y="1143000"/>
            <a:ext cx="3900488" cy="4648200"/>
          </a:xfrm>
          <a:prstGeom prst="rect">
            <a:avLst/>
          </a:prstGeom>
          <a:noFill/>
          <a:ln w="9525">
            <a:noFill/>
            <a:miter lim="800000"/>
            <a:headEnd/>
            <a:tailEnd/>
          </a:ln>
        </p:spPr>
      </p:pic>
      <p:sp>
        <p:nvSpPr>
          <p:cNvPr id="49159" name="AutoShape 7"/>
          <p:cNvSpPr>
            <a:spLocks noChangeArrowheads="1"/>
          </p:cNvSpPr>
          <p:nvPr/>
        </p:nvSpPr>
        <p:spPr bwMode="auto">
          <a:xfrm>
            <a:off x="457200" y="4267200"/>
            <a:ext cx="1828800" cy="1143000"/>
          </a:xfrm>
          <a:prstGeom prst="wedgeRectCallout">
            <a:avLst>
              <a:gd name="adj1" fmla="val 74481"/>
              <a:gd name="adj2" fmla="val 69722"/>
            </a:avLst>
          </a:prstGeom>
          <a:solidFill>
            <a:schemeClr val="bg1"/>
          </a:solidFill>
          <a:ln w="9525">
            <a:solidFill>
              <a:schemeClr val="tx1"/>
            </a:solidFill>
            <a:miter lim="800000"/>
            <a:headEnd/>
            <a:tailEnd/>
          </a:ln>
          <a:effectLst/>
        </p:spPr>
        <p:txBody>
          <a:bodyPr/>
          <a:lstStyle/>
          <a:p>
            <a:pPr algn="ctr"/>
            <a:r>
              <a:rPr lang="en-US" sz="1200" dirty="0"/>
              <a:t>The permanent impairment body information can be entered by selecting the ‘Add’ button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10" descr="blue banner"/>
          <p:cNvPicPr>
            <a:picLocks noChangeAspect="1" noChangeArrowheads="1"/>
          </p:cNvPicPr>
          <p:nvPr/>
        </p:nvPicPr>
        <p:blipFill>
          <a:blip r:embed="rId3" cstate="print"/>
          <a:srcRect/>
          <a:stretch>
            <a:fillRect/>
          </a:stretch>
        </p:blipFill>
        <p:spPr bwMode="auto">
          <a:xfrm>
            <a:off x="457200" y="457200"/>
            <a:ext cx="8229600" cy="649288"/>
          </a:xfrm>
          <a:prstGeom prst="rect">
            <a:avLst/>
          </a:prstGeom>
          <a:noFill/>
          <a:ln w="9525">
            <a:noFill/>
            <a:miter lim="800000"/>
            <a:headEnd/>
            <a:tailEnd/>
          </a:ln>
        </p:spPr>
      </p:pic>
      <p:sp>
        <p:nvSpPr>
          <p:cNvPr id="47106" name="Rectangle 2"/>
          <p:cNvSpPr>
            <a:spLocks noGrp="1" noChangeArrowheads="1"/>
          </p:cNvSpPr>
          <p:nvPr>
            <p:ph type="title"/>
          </p:nvPr>
        </p:nvSpPr>
        <p:spPr>
          <a:xfrm>
            <a:off x="457200" y="274638"/>
            <a:ext cx="8229600" cy="944562"/>
          </a:xfrm>
        </p:spPr>
        <p:txBody>
          <a:bodyPr/>
          <a:lstStyle/>
          <a:p>
            <a:pPr algn="l" eaLnBrk="1" hangingPunct="1"/>
            <a:r>
              <a:rPr lang="en-US" sz="3000" dirty="0">
                <a:solidFill>
                  <a:schemeClr val="bg1"/>
                </a:solidFill>
                <a:latin typeface="Verdana" pitchFamily="34" charset="0"/>
              </a:rPr>
              <a:t> Entering Claim Information</a:t>
            </a:r>
          </a:p>
        </p:txBody>
      </p:sp>
      <p:pic>
        <p:nvPicPr>
          <p:cNvPr id="47108" name="Picture 13" descr="L-I-rgb"/>
          <p:cNvPicPr>
            <a:picLocks noChangeAspect="1" noChangeArrowheads="1"/>
          </p:cNvPicPr>
          <p:nvPr/>
        </p:nvPicPr>
        <p:blipFill>
          <a:blip r:embed="rId4" cstate="print"/>
          <a:srcRect/>
          <a:stretch>
            <a:fillRect/>
          </a:stretch>
        </p:blipFill>
        <p:spPr bwMode="auto">
          <a:xfrm>
            <a:off x="5791200" y="5867400"/>
            <a:ext cx="2762250" cy="549275"/>
          </a:xfrm>
          <a:prstGeom prst="rect">
            <a:avLst/>
          </a:prstGeom>
          <a:noFill/>
          <a:ln w="9525">
            <a:noFill/>
            <a:miter lim="800000"/>
            <a:headEnd/>
            <a:tailEnd/>
          </a:ln>
        </p:spPr>
      </p:pic>
      <p:pic>
        <p:nvPicPr>
          <p:cNvPr id="47109" name="Picture 2"/>
          <p:cNvPicPr>
            <a:picLocks noChangeAspect="1" noChangeArrowheads="1"/>
          </p:cNvPicPr>
          <p:nvPr/>
        </p:nvPicPr>
        <p:blipFill>
          <a:blip r:embed="rId5" cstate="print"/>
          <a:srcRect/>
          <a:stretch>
            <a:fillRect/>
          </a:stretch>
        </p:blipFill>
        <p:spPr bwMode="auto">
          <a:xfrm>
            <a:off x="914400" y="1371600"/>
            <a:ext cx="6019800" cy="4338638"/>
          </a:xfrm>
          <a:prstGeom prst="rect">
            <a:avLst/>
          </a:prstGeom>
          <a:noFill/>
          <a:ln w="9525">
            <a:noFill/>
            <a:miter lim="800000"/>
            <a:headEnd/>
            <a:tailEnd/>
          </a:ln>
        </p:spPr>
      </p:pic>
      <p:sp>
        <p:nvSpPr>
          <p:cNvPr id="47111" name="AutoShape 7"/>
          <p:cNvSpPr>
            <a:spLocks noChangeArrowheads="1"/>
          </p:cNvSpPr>
          <p:nvPr/>
        </p:nvSpPr>
        <p:spPr bwMode="auto">
          <a:xfrm>
            <a:off x="7162800" y="2133600"/>
            <a:ext cx="1676400" cy="1295400"/>
          </a:xfrm>
          <a:prstGeom prst="wedgeRectCallout">
            <a:avLst>
              <a:gd name="adj1" fmla="val -87028"/>
              <a:gd name="adj2" fmla="val 66912"/>
            </a:avLst>
          </a:prstGeom>
          <a:solidFill>
            <a:schemeClr val="bg1"/>
          </a:solidFill>
          <a:ln w="9525">
            <a:solidFill>
              <a:schemeClr val="tx1"/>
            </a:solidFill>
            <a:miter lim="800000"/>
            <a:headEnd/>
            <a:tailEnd/>
          </a:ln>
          <a:effectLst/>
        </p:spPr>
        <p:txBody>
          <a:bodyPr/>
          <a:lstStyle/>
          <a:p>
            <a:pPr algn="ctr"/>
            <a:r>
              <a:rPr lang="en-US" sz="1200" dirty="0"/>
              <a:t>The screen fields will be pre-populated with the information that was made available from the FROI transaction</a:t>
            </a:r>
          </a:p>
        </p:txBody>
      </p:sp>
      <p:sp>
        <p:nvSpPr>
          <p:cNvPr id="7" name="TextBox 6"/>
          <p:cNvSpPr txBox="1"/>
          <p:nvPr/>
        </p:nvSpPr>
        <p:spPr>
          <a:xfrm>
            <a:off x="1066800" y="2362200"/>
            <a:ext cx="993531" cy="215444"/>
          </a:xfrm>
          <a:prstGeom prst="rect">
            <a:avLst/>
          </a:prstGeom>
          <a:solidFill>
            <a:schemeClr val="bg1"/>
          </a:solidFill>
        </p:spPr>
        <p:txBody>
          <a:bodyPr wrap="square" rtlCol="0">
            <a:spAutoFit/>
          </a:bodyPr>
          <a:lstStyle/>
          <a:p>
            <a:r>
              <a:rPr lang="en-US" sz="800" dirty="0"/>
              <a:t>Claim Information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10" descr="blue banner"/>
          <p:cNvPicPr>
            <a:picLocks noChangeAspect="1" noChangeArrowheads="1"/>
          </p:cNvPicPr>
          <p:nvPr/>
        </p:nvPicPr>
        <p:blipFill>
          <a:blip r:embed="rId3" cstate="print"/>
          <a:srcRect/>
          <a:stretch>
            <a:fillRect/>
          </a:stretch>
        </p:blipFill>
        <p:spPr bwMode="auto">
          <a:xfrm>
            <a:off x="457200" y="457200"/>
            <a:ext cx="8229600" cy="649288"/>
          </a:xfrm>
          <a:prstGeom prst="rect">
            <a:avLst/>
          </a:prstGeom>
          <a:noFill/>
          <a:ln w="9525">
            <a:noFill/>
            <a:miter lim="800000"/>
            <a:headEnd/>
            <a:tailEnd/>
          </a:ln>
        </p:spPr>
      </p:pic>
      <p:sp>
        <p:nvSpPr>
          <p:cNvPr id="51202" name="Rectangle 2"/>
          <p:cNvSpPr>
            <a:spLocks noGrp="1" noChangeArrowheads="1"/>
          </p:cNvSpPr>
          <p:nvPr>
            <p:ph type="title"/>
          </p:nvPr>
        </p:nvSpPr>
        <p:spPr>
          <a:xfrm>
            <a:off x="457200" y="274638"/>
            <a:ext cx="8229600" cy="868362"/>
          </a:xfrm>
        </p:spPr>
        <p:txBody>
          <a:bodyPr/>
          <a:lstStyle/>
          <a:p>
            <a:pPr algn="l" eaLnBrk="1" hangingPunct="1"/>
            <a:r>
              <a:rPr lang="en-US" sz="3000" dirty="0">
                <a:solidFill>
                  <a:schemeClr val="bg1"/>
                </a:solidFill>
                <a:latin typeface="Verdana" pitchFamily="34" charset="0"/>
              </a:rPr>
              <a:t> Entering Claim Information </a:t>
            </a:r>
            <a:r>
              <a:rPr lang="en-US" sz="3000" dirty="0" err="1">
                <a:solidFill>
                  <a:schemeClr val="bg1"/>
                </a:solidFill>
                <a:latin typeface="Verdana" pitchFamily="34" charset="0"/>
              </a:rPr>
              <a:t>Con’t</a:t>
            </a:r>
            <a:endParaRPr lang="en-US" sz="3000" dirty="0">
              <a:solidFill>
                <a:schemeClr val="bg1"/>
              </a:solidFill>
              <a:latin typeface="Verdana" pitchFamily="34" charset="0"/>
            </a:endParaRPr>
          </a:p>
        </p:txBody>
      </p:sp>
      <p:pic>
        <p:nvPicPr>
          <p:cNvPr id="51204" name="Picture 13" descr="L-I-rgb"/>
          <p:cNvPicPr>
            <a:picLocks noChangeAspect="1" noChangeArrowheads="1"/>
          </p:cNvPicPr>
          <p:nvPr/>
        </p:nvPicPr>
        <p:blipFill>
          <a:blip r:embed="rId4" cstate="print"/>
          <a:srcRect/>
          <a:stretch>
            <a:fillRect/>
          </a:stretch>
        </p:blipFill>
        <p:spPr bwMode="auto">
          <a:xfrm>
            <a:off x="5791200" y="5867400"/>
            <a:ext cx="2762250" cy="549275"/>
          </a:xfrm>
          <a:prstGeom prst="rect">
            <a:avLst/>
          </a:prstGeom>
          <a:noFill/>
          <a:ln w="9525">
            <a:noFill/>
            <a:miter lim="800000"/>
            <a:headEnd/>
            <a:tailEnd/>
          </a:ln>
        </p:spPr>
      </p:pic>
      <p:pic>
        <p:nvPicPr>
          <p:cNvPr id="51208" name="Picture 8"/>
          <p:cNvPicPr>
            <a:picLocks noChangeAspect="1" noChangeArrowheads="1"/>
          </p:cNvPicPr>
          <p:nvPr/>
        </p:nvPicPr>
        <p:blipFill>
          <a:blip r:embed="rId5" cstate="print"/>
          <a:srcRect/>
          <a:stretch>
            <a:fillRect/>
          </a:stretch>
        </p:blipFill>
        <p:spPr bwMode="auto">
          <a:xfrm>
            <a:off x="3048000" y="1295400"/>
            <a:ext cx="5577156" cy="4381500"/>
          </a:xfrm>
          <a:prstGeom prst="rect">
            <a:avLst/>
          </a:prstGeom>
          <a:noFill/>
          <a:ln w="9525">
            <a:noFill/>
            <a:miter lim="800000"/>
            <a:headEnd/>
            <a:tailEnd/>
          </a:ln>
        </p:spPr>
      </p:pic>
      <p:sp>
        <p:nvSpPr>
          <p:cNvPr id="51207" name="AutoShape 7"/>
          <p:cNvSpPr>
            <a:spLocks noChangeArrowheads="1"/>
          </p:cNvSpPr>
          <p:nvPr/>
        </p:nvSpPr>
        <p:spPr bwMode="auto">
          <a:xfrm>
            <a:off x="609600" y="3048000"/>
            <a:ext cx="1828800" cy="1524000"/>
          </a:xfrm>
          <a:prstGeom prst="wedgeRectCallout">
            <a:avLst>
              <a:gd name="adj1" fmla="val 87153"/>
              <a:gd name="adj2" fmla="val 50278"/>
            </a:avLst>
          </a:prstGeom>
          <a:solidFill>
            <a:schemeClr val="bg1"/>
          </a:solidFill>
          <a:ln w="9525">
            <a:solidFill>
              <a:schemeClr val="tx1"/>
            </a:solidFill>
            <a:miter lim="800000"/>
            <a:headEnd/>
            <a:tailEnd/>
          </a:ln>
          <a:effectLst/>
        </p:spPr>
        <p:txBody>
          <a:bodyPr/>
          <a:lstStyle/>
          <a:p>
            <a:pPr algn="ctr"/>
            <a:r>
              <a:rPr lang="en-US" sz="1200" dirty="0"/>
              <a:t>Selection of the permanent Impairment body part code is made from the dropdowns. The permanent impairment percentage is added as a mandatory field</a:t>
            </a:r>
          </a:p>
          <a:p>
            <a:pPr algn="ctr"/>
            <a:endParaRPr lang="en-US" sz="1200" dirty="0"/>
          </a:p>
        </p:txBody>
      </p:sp>
      <p:sp>
        <p:nvSpPr>
          <p:cNvPr id="8" name="AutoShape 7"/>
          <p:cNvSpPr>
            <a:spLocks noChangeArrowheads="1"/>
          </p:cNvSpPr>
          <p:nvPr/>
        </p:nvSpPr>
        <p:spPr bwMode="auto">
          <a:xfrm>
            <a:off x="914400" y="4876800"/>
            <a:ext cx="1752600" cy="685800"/>
          </a:xfrm>
          <a:prstGeom prst="wedgeRectCallout">
            <a:avLst>
              <a:gd name="adj1" fmla="val 75806"/>
              <a:gd name="adj2" fmla="val -35313"/>
            </a:avLst>
          </a:prstGeom>
          <a:solidFill>
            <a:schemeClr val="bg1"/>
          </a:solidFill>
          <a:ln w="9525">
            <a:solidFill>
              <a:schemeClr val="tx1"/>
            </a:solidFill>
            <a:miter lim="800000"/>
            <a:headEnd/>
            <a:tailEnd/>
          </a:ln>
          <a:effectLst/>
        </p:spPr>
        <p:txBody>
          <a:bodyPr/>
          <a:lstStyle/>
          <a:p>
            <a:pPr algn="ctr"/>
            <a:r>
              <a:rPr lang="en-US" sz="1200" dirty="0"/>
              <a:t> Additional codes can be added by selecting the ‘Add’ button</a:t>
            </a:r>
          </a:p>
          <a:p>
            <a:pPr algn="ctr"/>
            <a:endParaRPr lang="en-US" sz="1200" dirty="0"/>
          </a:p>
        </p:txBody>
      </p:sp>
      <p:sp>
        <p:nvSpPr>
          <p:cNvPr id="9" name="AutoShape 7"/>
          <p:cNvSpPr>
            <a:spLocks noChangeArrowheads="1"/>
          </p:cNvSpPr>
          <p:nvPr/>
        </p:nvSpPr>
        <p:spPr bwMode="auto">
          <a:xfrm>
            <a:off x="6477000" y="3124200"/>
            <a:ext cx="1752600" cy="685800"/>
          </a:xfrm>
          <a:prstGeom prst="wedgeRectCallout">
            <a:avLst>
              <a:gd name="adj1" fmla="val -36151"/>
              <a:gd name="adj2" fmla="val 143854"/>
            </a:avLst>
          </a:prstGeom>
          <a:solidFill>
            <a:schemeClr val="bg1"/>
          </a:solidFill>
          <a:ln w="9525">
            <a:solidFill>
              <a:schemeClr val="tx1"/>
            </a:solidFill>
            <a:miter lim="800000"/>
            <a:headEnd/>
            <a:tailEnd/>
          </a:ln>
          <a:effectLst/>
        </p:spPr>
        <p:txBody>
          <a:bodyPr/>
          <a:lstStyle/>
          <a:p>
            <a:pPr algn="ctr"/>
            <a:r>
              <a:rPr lang="en-US" sz="1200" dirty="0"/>
              <a:t>Selection should be saved by selecting ‘Save’</a:t>
            </a:r>
          </a:p>
          <a:p>
            <a:pPr algn="ctr"/>
            <a:endParaRPr lang="en-US" sz="1200" dirty="0"/>
          </a:p>
        </p:txBody>
      </p:sp>
      <p:sp>
        <p:nvSpPr>
          <p:cNvPr id="10" name="AutoShape 7"/>
          <p:cNvSpPr>
            <a:spLocks noChangeArrowheads="1"/>
          </p:cNvSpPr>
          <p:nvPr/>
        </p:nvSpPr>
        <p:spPr bwMode="auto">
          <a:xfrm>
            <a:off x="7696200" y="4038600"/>
            <a:ext cx="1295400" cy="838200"/>
          </a:xfrm>
          <a:prstGeom prst="wedgeRectCallout">
            <a:avLst>
              <a:gd name="adj1" fmla="val -7647"/>
              <a:gd name="adj2" fmla="val 86025"/>
            </a:avLst>
          </a:prstGeom>
          <a:solidFill>
            <a:schemeClr val="bg1"/>
          </a:solidFill>
          <a:ln w="9525">
            <a:solidFill>
              <a:schemeClr val="tx1"/>
            </a:solidFill>
            <a:miter lim="800000"/>
            <a:headEnd/>
            <a:tailEnd/>
          </a:ln>
          <a:effectLst/>
        </p:spPr>
        <p:txBody>
          <a:bodyPr/>
          <a:lstStyle/>
          <a:p>
            <a:pPr algn="ctr"/>
            <a:r>
              <a:rPr lang="en-US" sz="1200" dirty="0"/>
              <a:t>Select ‘Continue’ to go to the next screen</a:t>
            </a:r>
          </a:p>
          <a:p>
            <a:pPr algn="ctr"/>
            <a:endParaRPr lang="en-US" sz="12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10" descr="blue banner"/>
          <p:cNvPicPr>
            <a:picLocks noChangeAspect="1" noChangeArrowheads="1"/>
          </p:cNvPicPr>
          <p:nvPr/>
        </p:nvPicPr>
        <p:blipFill>
          <a:blip r:embed="rId3" cstate="print"/>
          <a:srcRect/>
          <a:stretch>
            <a:fillRect/>
          </a:stretch>
        </p:blipFill>
        <p:spPr bwMode="auto">
          <a:xfrm>
            <a:off x="457200" y="457200"/>
            <a:ext cx="8229600" cy="649288"/>
          </a:xfrm>
          <a:prstGeom prst="rect">
            <a:avLst/>
          </a:prstGeom>
          <a:noFill/>
          <a:ln w="9525">
            <a:noFill/>
            <a:miter lim="800000"/>
            <a:headEnd/>
            <a:tailEnd/>
          </a:ln>
        </p:spPr>
      </p:pic>
      <p:sp>
        <p:nvSpPr>
          <p:cNvPr id="51202" name="Rectangle 2"/>
          <p:cNvSpPr>
            <a:spLocks noGrp="1" noChangeArrowheads="1"/>
          </p:cNvSpPr>
          <p:nvPr>
            <p:ph type="title"/>
          </p:nvPr>
        </p:nvSpPr>
        <p:spPr>
          <a:xfrm>
            <a:off x="457200" y="274638"/>
            <a:ext cx="8229600" cy="868362"/>
          </a:xfrm>
        </p:spPr>
        <p:txBody>
          <a:bodyPr/>
          <a:lstStyle/>
          <a:p>
            <a:pPr algn="l" eaLnBrk="1" hangingPunct="1"/>
            <a:r>
              <a:rPr lang="en-US" sz="3000" dirty="0">
                <a:solidFill>
                  <a:schemeClr val="bg1"/>
                </a:solidFill>
                <a:latin typeface="Verdana" pitchFamily="34" charset="0"/>
              </a:rPr>
              <a:t> Entering Claim Information </a:t>
            </a:r>
            <a:r>
              <a:rPr lang="en-US" sz="3000" dirty="0" err="1">
                <a:solidFill>
                  <a:schemeClr val="bg1"/>
                </a:solidFill>
                <a:latin typeface="Verdana" pitchFamily="34" charset="0"/>
              </a:rPr>
              <a:t>Con’t</a:t>
            </a:r>
            <a:endParaRPr lang="en-US" sz="3000" dirty="0">
              <a:solidFill>
                <a:schemeClr val="bg1"/>
              </a:solidFill>
              <a:latin typeface="Verdana" pitchFamily="34" charset="0"/>
            </a:endParaRPr>
          </a:p>
        </p:txBody>
      </p:sp>
      <p:pic>
        <p:nvPicPr>
          <p:cNvPr id="51204" name="Picture 13" descr="L-I-rgb"/>
          <p:cNvPicPr>
            <a:picLocks noChangeAspect="1" noChangeArrowheads="1"/>
          </p:cNvPicPr>
          <p:nvPr/>
        </p:nvPicPr>
        <p:blipFill>
          <a:blip r:embed="rId4" cstate="print"/>
          <a:srcRect/>
          <a:stretch>
            <a:fillRect/>
          </a:stretch>
        </p:blipFill>
        <p:spPr bwMode="auto">
          <a:xfrm>
            <a:off x="5791200" y="5867400"/>
            <a:ext cx="2762250" cy="549275"/>
          </a:xfrm>
          <a:prstGeom prst="rect">
            <a:avLst/>
          </a:prstGeom>
          <a:noFill/>
          <a:ln w="9525">
            <a:noFill/>
            <a:miter lim="800000"/>
            <a:headEnd/>
            <a:tailEnd/>
          </a:ln>
        </p:spPr>
      </p:pic>
      <p:pic>
        <p:nvPicPr>
          <p:cNvPr id="51205" name="Picture 2"/>
          <p:cNvPicPr>
            <a:picLocks noChangeAspect="1" noChangeArrowheads="1"/>
          </p:cNvPicPr>
          <p:nvPr/>
        </p:nvPicPr>
        <p:blipFill>
          <a:blip r:embed="rId5" cstate="print"/>
          <a:srcRect/>
          <a:stretch>
            <a:fillRect/>
          </a:stretch>
        </p:blipFill>
        <p:spPr bwMode="auto">
          <a:xfrm>
            <a:off x="2057400" y="1295400"/>
            <a:ext cx="4724400" cy="4441825"/>
          </a:xfrm>
          <a:prstGeom prst="rect">
            <a:avLst/>
          </a:prstGeom>
          <a:noFill/>
          <a:ln w="9525">
            <a:noFill/>
            <a:miter lim="800000"/>
            <a:headEnd/>
            <a:tailEnd/>
          </a:ln>
        </p:spPr>
      </p:pic>
      <p:sp>
        <p:nvSpPr>
          <p:cNvPr id="7" name="AutoShape 7"/>
          <p:cNvSpPr>
            <a:spLocks noChangeArrowheads="1"/>
          </p:cNvSpPr>
          <p:nvPr/>
        </p:nvSpPr>
        <p:spPr bwMode="auto">
          <a:xfrm>
            <a:off x="5943600" y="3886200"/>
            <a:ext cx="1447800" cy="838200"/>
          </a:xfrm>
          <a:prstGeom prst="wedgeRectCallout">
            <a:avLst>
              <a:gd name="adj1" fmla="val -78971"/>
              <a:gd name="adj2" fmla="val 22389"/>
            </a:avLst>
          </a:prstGeom>
          <a:solidFill>
            <a:schemeClr val="bg1"/>
          </a:solidFill>
          <a:ln w="9525">
            <a:solidFill>
              <a:schemeClr val="tx1"/>
            </a:solidFill>
            <a:miter lim="800000"/>
            <a:headEnd/>
            <a:tailEnd/>
          </a:ln>
          <a:effectLst/>
        </p:spPr>
        <p:txBody>
          <a:bodyPr/>
          <a:lstStyle/>
          <a:p>
            <a:pPr algn="ctr"/>
            <a:r>
              <a:rPr lang="en-US" sz="1200" dirty="0"/>
              <a:t>Selections can be deleted or edited from the grid </a:t>
            </a:r>
          </a:p>
          <a:p>
            <a:pPr algn="ctr"/>
            <a:endParaRPr lang="en-US" sz="1200" dirty="0"/>
          </a:p>
        </p:txBody>
      </p:sp>
      <p:sp>
        <p:nvSpPr>
          <p:cNvPr id="8" name="AutoShape 7"/>
          <p:cNvSpPr>
            <a:spLocks noChangeArrowheads="1"/>
          </p:cNvSpPr>
          <p:nvPr/>
        </p:nvSpPr>
        <p:spPr bwMode="auto">
          <a:xfrm>
            <a:off x="7162800" y="4800600"/>
            <a:ext cx="1295400" cy="838200"/>
          </a:xfrm>
          <a:prstGeom prst="wedgeRectCallout">
            <a:avLst>
              <a:gd name="adj1" fmla="val -78971"/>
              <a:gd name="adj2" fmla="val 22389"/>
            </a:avLst>
          </a:prstGeom>
          <a:solidFill>
            <a:schemeClr val="bg1"/>
          </a:solidFill>
          <a:ln w="9525">
            <a:solidFill>
              <a:schemeClr val="tx1"/>
            </a:solidFill>
            <a:miter lim="800000"/>
            <a:headEnd/>
            <a:tailEnd/>
          </a:ln>
          <a:effectLst/>
        </p:spPr>
        <p:txBody>
          <a:bodyPr/>
          <a:lstStyle/>
          <a:p>
            <a:pPr algn="ctr"/>
            <a:r>
              <a:rPr lang="en-US" sz="1200" dirty="0"/>
              <a:t>Select ‘Continue’ to go to the next screen</a:t>
            </a:r>
          </a:p>
          <a:p>
            <a:pPr algn="ctr"/>
            <a:endParaRPr lang="en-US" sz="12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10" descr="blue banner"/>
          <p:cNvPicPr>
            <a:picLocks noChangeAspect="1" noChangeArrowheads="1"/>
          </p:cNvPicPr>
          <p:nvPr/>
        </p:nvPicPr>
        <p:blipFill>
          <a:blip r:embed="rId2" cstate="print"/>
          <a:srcRect/>
          <a:stretch>
            <a:fillRect/>
          </a:stretch>
        </p:blipFill>
        <p:spPr bwMode="auto">
          <a:xfrm>
            <a:off x="457200" y="457200"/>
            <a:ext cx="8229600" cy="649288"/>
          </a:xfrm>
          <a:prstGeom prst="rect">
            <a:avLst/>
          </a:prstGeom>
          <a:noFill/>
          <a:ln w="9525">
            <a:noFill/>
            <a:miter lim="800000"/>
            <a:headEnd/>
            <a:tailEnd/>
          </a:ln>
        </p:spPr>
      </p:pic>
      <p:sp>
        <p:nvSpPr>
          <p:cNvPr id="55298" name="Rectangle 2"/>
          <p:cNvSpPr>
            <a:spLocks noGrp="1" noChangeArrowheads="1"/>
          </p:cNvSpPr>
          <p:nvPr>
            <p:ph type="title"/>
          </p:nvPr>
        </p:nvSpPr>
        <p:spPr>
          <a:xfrm>
            <a:off x="457200" y="274638"/>
            <a:ext cx="8229600" cy="944562"/>
          </a:xfrm>
        </p:spPr>
        <p:txBody>
          <a:bodyPr/>
          <a:lstStyle/>
          <a:p>
            <a:pPr algn="l" eaLnBrk="1" hangingPunct="1"/>
            <a:r>
              <a:rPr lang="en-US" sz="3000" dirty="0">
                <a:solidFill>
                  <a:schemeClr val="bg1"/>
                </a:solidFill>
                <a:latin typeface="Verdana" pitchFamily="34" charset="0"/>
              </a:rPr>
              <a:t> Entering Benefit Information</a:t>
            </a:r>
          </a:p>
        </p:txBody>
      </p:sp>
      <p:pic>
        <p:nvPicPr>
          <p:cNvPr id="55300" name="Picture 13" descr="L-I-rgb"/>
          <p:cNvPicPr>
            <a:picLocks noChangeAspect="1" noChangeArrowheads="1"/>
          </p:cNvPicPr>
          <p:nvPr/>
        </p:nvPicPr>
        <p:blipFill>
          <a:blip r:embed="rId3" cstate="print"/>
          <a:srcRect/>
          <a:stretch>
            <a:fillRect/>
          </a:stretch>
        </p:blipFill>
        <p:spPr bwMode="auto">
          <a:xfrm>
            <a:off x="5791200" y="5867400"/>
            <a:ext cx="2762250" cy="549275"/>
          </a:xfrm>
          <a:prstGeom prst="rect">
            <a:avLst/>
          </a:prstGeom>
          <a:noFill/>
          <a:ln w="9525">
            <a:noFill/>
            <a:miter lim="800000"/>
            <a:headEnd/>
            <a:tailEnd/>
          </a:ln>
        </p:spPr>
      </p:pic>
      <p:sp>
        <p:nvSpPr>
          <p:cNvPr id="6" name="AutoShape 7"/>
          <p:cNvSpPr>
            <a:spLocks noChangeArrowheads="1"/>
          </p:cNvSpPr>
          <p:nvPr/>
        </p:nvSpPr>
        <p:spPr bwMode="auto">
          <a:xfrm>
            <a:off x="152400" y="1828800"/>
            <a:ext cx="1219200" cy="1066800"/>
          </a:xfrm>
          <a:prstGeom prst="wedgeRectCallout">
            <a:avLst>
              <a:gd name="adj1" fmla="val 81100"/>
              <a:gd name="adj2" fmla="val 30671"/>
            </a:avLst>
          </a:prstGeom>
          <a:solidFill>
            <a:schemeClr val="bg1"/>
          </a:solidFill>
          <a:ln w="9525">
            <a:solidFill>
              <a:schemeClr val="tx1"/>
            </a:solidFill>
            <a:miter lim="800000"/>
            <a:headEnd/>
            <a:tailEnd/>
          </a:ln>
          <a:effectLst/>
        </p:spPr>
        <p:txBody>
          <a:bodyPr/>
          <a:lstStyle/>
          <a:p>
            <a:pPr algn="ctr"/>
            <a:r>
              <a:rPr lang="en-US" sz="1200" dirty="0"/>
              <a:t>Benefit information can be entered on the benefit information tab</a:t>
            </a:r>
          </a:p>
        </p:txBody>
      </p:sp>
      <p:pic>
        <p:nvPicPr>
          <p:cNvPr id="55304" name="Picture 8"/>
          <p:cNvPicPr>
            <a:picLocks noChangeAspect="1" noChangeArrowheads="1"/>
          </p:cNvPicPr>
          <p:nvPr/>
        </p:nvPicPr>
        <p:blipFill>
          <a:blip r:embed="rId4" cstate="print"/>
          <a:srcRect/>
          <a:stretch>
            <a:fillRect/>
          </a:stretch>
        </p:blipFill>
        <p:spPr bwMode="auto">
          <a:xfrm>
            <a:off x="1752600" y="1371600"/>
            <a:ext cx="6900633" cy="4191000"/>
          </a:xfrm>
          <a:prstGeom prst="rect">
            <a:avLst/>
          </a:prstGeom>
          <a:noFill/>
          <a:ln w="9525">
            <a:noFill/>
            <a:miter lim="800000"/>
            <a:headEnd/>
            <a:tailEnd/>
          </a:ln>
        </p:spPr>
      </p:pic>
      <p:sp>
        <p:nvSpPr>
          <p:cNvPr id="9" name="AutoShape 7"/>
          <p:cNvSpPr>
            <a:spLocks noChangeArrowheads="1"/>
          </p:cNvSpPr>
          <p:nvPr/>
        </p:nvSpPr>
        <p:spPr bwMode="auto">
          <a:xfrm>
            <a:off x="1676400" y="3733800"/>
            <a:ext cx="1524000" cy="914400"/>
          </a:xfrm>
          <a:prstGeom prst="wedgeRectCallout">
            <a:avLst>
              <a:gd name="adj1" fmla="val 61256"/>
              <a:gd name="adj2" fmla="val -97738"/>
            </a:avLst>
          </a:prstGeom>
          <a:solidFill>
            <a:schemeClr val="bg1"/>
          </a:solidFill>
          <a:ln w="9525">
            <a:solidFill>
              <a:schemeClr val="tx1"/>
            </a:solidFill>
            <a:miter lim="800000"/>
            <a:headEnd/>
            <a:tailEnd/>
          </a:ln>
          <a:effectLst/>
        </p:spPr>
        <p:txBody>
          <a:bodyPr/>
          <a:lstStyle/>
          <a:p>
            <a:pPr algn="ctr"/>
            <a:r>
              <a:rPr lang="en-US" sz="1200" dirty="0"/>
              <a:t>To add benefit  ACR information, select the ‘Add’ button</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10" descr="blue banner"/>
          <p:cNvPicPr>
            <a:picLocks noChangeAspect="1" noChangeArrowheads="1"/>
          </p:cNvPicPr>
          <p:nvPr/>
        </p:nvPicPr>
        <p:blipFill>
          <a:blip r:embed="rId2" cstate="print"/>
          <a:srcRect/>
          <a:stretch>
            <a:fillRect/>
          </a:stretch>
        </p:blipFill>
        <p:spPr bwMode="auto">
          <a:xfrm>
            <a:off x="457200" y="457200"/>
            <a:ext cx="8229600" cy="649288"/>
          </a:xfrm>
          <a:prstGeom prst="rect">
            <a:avLst/>
          </a:prstGeom>
          <a:noFill/>
          <a:ln w="9525">
            <a:noFill/>
            <a:miter lim="800000"/>
            <a:headEnd/>
            <a:tailEnd/>
          </a:ln>
        </p:spPr>
      </p:pic>
      <p:sp>
        <p:nvSpPr>
          <p:cNvPr id="55298" name="Rectangle 2"/>
          <p:cNvSpPr>
            <a:spLocks noGrp="1" noChangeArrowheads="1"/>
          </p:cNvSpPr>
          <p:nvPr>
            <p:ph type="title"/>
          </p:nvPr>
        </p:nvSpPr>
        <p:spPr>
          <a:xfrm>
            <a:off x="457200" y="274638"/>
            <a:ext cx="8229600" cy="944562"/>
          </a:xfrm>
        </p:spPr>
        <p:txBody>
          <a:bodyPr/>
          <a:lstStyle/>
          <a:p>
            <a:pPr algn="l" eaLnBrk="1" hangingPunct="1"/>
            <a:r>
              <a:rPr lang="en-US" sz="3000" dirty="0">
                <a:solidFill>
                  <a:schemeClr val="bg1"/>
                </a:solidFill>
                <a:latin typeface="Verdana" pitchFamily="34" charset="0"/>
              </a:rPr>
              <a:t> Entering Benefit Information </a:t>
            </a:r>
            <a:r>
              <a:rPr lang="en-US" sz="3000" dirty="0" err="1">
                <a:solidFill>
                  <a:schemeClr val="bg1"/>
                </a:solidFill>
                <a:latin typeface="Verdana" pitchFamily="34" charset="0"/>
              </a:rPr>
              <a:t>Con’t</a:t>
            </a:r>
            <a:endParaRPr lang="en-US" sz="3000" dirty="0">
              <a:solidFill>
                <a:schemeClr val="bg1"/>
              </a:solidFill>
              <a:latin typeface="Verdana" pitchFamily="34" charset="0"/>
            </a:endParaRPr>
          </a:p>
        </p:txBody>
      </p:sp>
      <p:pic>
        <p:nvPicPr>
          <p:cNvPr id="55300" name="Picture 13" descr="L-I-rgb"/>
          <p:cNvPicPr>
            <a:picLocks noChangeAspect="1" noChangeArrowheads="1"/>
          </p:cNvPicPr>
          <p:nvPr/>
        </p:nvPicPr>
        <p:blipFill>
          <a:blip r:embed="rId3" cstate="print"/>
          <a:srcRect/>
          <a:stretch>
            <a:fillRect/>
          </a:stretch>
        </p:blipFill>
        <p:spPr bwMode="auto">
          <a:xfrm>
            <a:off x="5791200" y="5867400"/>
            <a:ext cx="2762250" cy="549275"/>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1280332" y="1562100"/>
            <a:ext cx="7025468" cy="4000500"/>
          </a:xfrm>
          <a:prstGeom prst="rect">
            <a:avLst/>
          </a:prstGeom>
          <a:noFill/>
          <a:ln w="9525">
            <a:noFill/>
            <a:miter lim="800000"/>
            <a:headEnd/>
            <a:tailEnd/>
          </a:ln>
        </p:spPr>
      </p:pic>
      <p:sp>
        <p:nvSpPr>
          <p:cNvPr id="6" name="AutoShape 7"/>
          <p:cNvSpPr>
            <a:spLocks noChangeArrowheads="1"/>
          </p:cNvSpPr>
          <p:nvPr/>
        </p:nvSpPr>
        <p:spPr bwMode="auto">
          <a:xfrm>
            <a:off x="609600" y="3886200"/>
            <a:ext cx="1676400" cy="762000"/>
          </a:xfrm>
          <a:prstGeom prst="wedgeRectCallout">
            <a:avLst>
              <a:gd name="adj1" fmla="val 100174"/>
              <a:gd name="adj2" fmla="val -63160"/>
            </a:avLst>
          </a:prstGeom>
          <a:solidFill>
            <a:schemeClr val="bg1"/>
          </a:solidFill>
          <a:ln w="9525">
            <a:solidFill>
              <a:schemeClr val="tx1"/>
            </a:solidFill>
            <a:miter lim="800000"/>
            <a:headEnd/>
            <a:tailEnd/>
          </a:ln>
          <a:effectLst/>
        </p:spPr>
        <p:txBody>
          <a:bodyPr/>
          <a:lstStyle/>
          <a:p>
            <a:pPr algn="ctr"/>
            <a:r>
              <a:rPr lang="en-US" sz="1200" dirty="0"/>
              <a:t>This will display a grid where the ACR code information can be entered</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Picture 10" descr="blue banner"/>
          <p:cNvPicPr>
            <a:picLocks noChangeAspect="1" noChangeArrowheads="1"/>
          </p:cNvPicPr>
          <p:nvPr/>
        </p:nvPicPr>
        <p:blipFill>
          <a:blip r:embed="rId2" cstate="print"/>
          <a:srcRect/>
          <a:stretch>
            <a:fillRect/>
          </a:stretch>
        </p:blipFill>
        <p:spPr bwMode="auto">
          <a:xfrm>
            <a:off x="457200" y="457200"/>
            <a:ext cx="8229600" cy="649288"/>
          </a:xfrm>
          <a:prstGeom prst="rect">
            <a:avLst/>
          </a:prstGeom>
          <a:noFill/>
          <a:ln w="9525">
            <a:noFill/>
            <a:miter lim="800000"/>
            <a:headEnd/>
            <a:tailEnd/>
          </a:ln>
        </p:spPr>
      </p:pic>
      <p:sp>
        <p:nvSpPr>
          <p:cNvPr id="56322" name="Rectangle 2"/>
          <p:cNvSpPr>
            <a:spLocks noGrp="1" noChangeArrowheads="1"/>
          </p:cNvSpPr>
          <p:nvPr>
            <p:ph type="title"/>
          </p:nvPr>
        </p:nvSpPr>
        <p:spPr>
          <a:xfrm>
            <a:off x="457200" y="274638"/>
            <a:ext cx="8229600" cy="944562"/>
          </a:xfrm>
        </p:spPr>
        <p:txBody>
          <a:bodyPr/>
          <a:lstStyle/>
          <a:p>
            <a:pPr algn="l" eaLnBrk="1" hangingPunct="1"/>
            <a:r>
              <a:rPr lang="en-US" sz="3000" dirty="0">
                <a:solidFill>
                  <a:schemeClr val="bg1"/>
                </a:solidFill>
                <a:latin typeface="Verdana" pitchFamily="34" charset="0"/>
              </a:rPr>
              <a:t> Entering Benefit Information </a:t>
            </a:r>
            <a:r>
              <a:rPr lang="en-US" sz="3000" dirty="0" err="1">
                <a:solidFill>
                  <a:schemeClr val="bg1"/>
                </a:solidFill>
                <a:latin typeface="Verdana" pitchFamily="34" charset="0"/>
              </a:rPr>
              <a:t>Con’t</a:t>
            </a:r>
            <a:endParaRPr lang="en-US" sz="3000" dirty="0">
              <a:solidFill>
                <a:schemeClr val="bg1"/>
              </a:solidFill>
              <a:latin typeface="Verdana" pitchFamily="34" charset="0"/>
            </a:endParaRPr>
          </a:p>
        </p:txBody>
      </p:sp>
      <p:pic>
        <p:nvPicPr>
          <p:cNvPr id="56324" name="Picture 13" descr="L-I-rgb"/>
          <p:cNvPicPr>
            <a:picLocks noChangeAspect="1" noChangeArrowheads="1"/>
          </p:cNvPicPr>
          <p:nvPr/>
        </p:nvPicPr>
        <p:blipFill>
          <a:blip r:embed="rId3" cstate="print"/>
          <a:srcRect/>
          <a:stretch>
            <a:fillRect/>
          </a:stretch>
        </p:blipFill>
        <p:spPr bwMode="auto">
          <a:xfrm>
            <a:off x="5791200" y="5867400"/>
            <a:ext cx="2762250" cy="549275"/>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a:stretch>
            <a:fillRect/>
          </a:stretch>
        </p:blipFill>
        <p:spPr bwMode="auto">
          <a:xfrm>
            <a:off x="1981200" y="1219200"/>
            <a:ext cx="5664096" cy="4495800"/>
          </a:xfrm>
          <a:prstGeom prst="rect">
            <a:avLst/>
          </a:prstGeom>
          <a:noFill/>
          <a:ln w="9525">
            <a:noFill/>
            <a:miter lim="800000"/>
            <a:headEnd/>
            <a:tailEnd/>
          </a:ln>
        </p:spPr>
      </p:pic>
      <p:sp>
        <p:nvSpPr>
          <p:cNvPr id="7" name="AutoShape 7"/>
          <p:cNvSpPr>
            <a:spLocks noChangeArrowheads="1"/>
          </p:cNvSpPr>
          <p:nvPr/>
        </p:nvSpPr>
        <p:spPr bwMode="auto">
          <a:xfrm>
            <a:off x="1295400" y="3810000"/>
            <a:ext cx="1524000" cy="685800"/>
          </a:xfrm>
          <a:prstGeom prst="wedgeRectCallout">
            <a:avLst>
              <a:gd name="adj1" fmla="val 76481"/>
              <a:gd name="adj2" fmla="val -17466"/>
            </a:avLst>
          </a:prstGeom>
          <a:solidFill>
            <a:schemeClr val="bg1"/>
          </a:solidFill>
          <a:ln w="9525">
            <a:solidFill>
              <a:schemeClr val="tx1"/>
            </a:solidFill>
            <a:miter lim="800000"/>
            <a:headEnd/>
            <a:tailEnd/>
          </a:ln>
          <a:effectLst/>
        </p:spPr>
        <p:txBody>
          <a:bodyPr/>
          <a:lstStyle/>
          <a:p>
            <a:pPr algn="ctr"/>
            <a:r>
              <a:rPr lang="en-US" sz="1200" dirty="0"/>
              <a:t>Additional benefit information can be entered here</a:t>
            </a:r>
          </a:p>
        </p:txBody>
      </p:sp>
      <p:sp>
        <p:nvSpPr>
          <p:cNvPr id="10" name="AutoShape 7"/>
          <p:cNvSpPr>
            <a:spLocks noChangeArrowheads="1"/>
          </p:cNvSpPr>
          <p:nvPr/>
        </p:nvSpPr>
        <p:spPr bwMode="auto">
          <a:xfrm>
            <a:off x="7620000" y="4572000"/>
            <a:ext cx="1295400" cy="838200"/>
          </a:xfrm>
          <a:prstGeom prst="wedgeRectCallout">
            <a:avLst>
              <a:gd name="adj1" fmla="val -50725"/>
              <a:gd name="adj2" fmla="val 67761"/>
            </a:avLst>
          </a:prstGeom>
          <a:solidFill>
            <a:schemeClr val="bg1"/>
          </a:solidFill>
          <a:ln w="9525">
            <a:solidFill>
              <a:schemeClr val="tx1"/>
            </a:solidFill>
            <a:miter lim="800000"/>
            <a:headEnd/>
            <a:tailEnd/>
          </a:ln>
          <a:effectLst/>
        </p:spPr>
        <p:txBody>
          <a:bodyPr/>
          <a:lstStyle/>
          <a:p>
            <a:pPr algn="ctr"/>
            <a:r>
              <a:rPr lang="en-US" sz="1200" dirty="0"/>
              <a:t>And will be added to a grid by selecting the ‘Add’ button</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10" descr="blue banner"/>
          <p:cNvPicPr>
            <a:picLocks noChangeAspect="1" noChangeArrowheads="1"/>
          </p:cNvPicPr>
          <p:nvPr/>
        </p:nvPicPr>
        <p:blipFill>
          <a:blip r:embed="rId2" cstate="print"/>
          <a:srcRect/>
          <a:stretch>
            <a:fillRect/>
          </a:stretch>
        </p:blipFill>
        <p:spPr bwMode="auto">
          <a:xfrm>
            <a:off x="457200" y="457200"/>
            <a:ext cx="8229600" cy="649288"/>
          </a:xfrm>
          <a:prstGeom prst="rect">
            <a:avLst/>
          </a:prstGeom>
          <a:noFill/>
          <a:ln w="9525">
            <a:noFill/>
            <a:miter lim="800000"/>
            <a:headEnd/>
            <a:tailEnd/>
          </a:ln>
        </p:spPr>
      </p:pic>
      <p:sp>
        <p:nvSpPr>
          <p:cNvPr id="57346" name="Rectangle 2"/>
          <p:cNvSpPr>
            <a:spLocks noGrp="1" noChangeArrowheads="1"/>
          </p:cNvSpPr>
          <p:nvPr>
            <p:ph type="title"/>
          </p:nvPr>
        </p:nvSpPr>
        <p:spPr>
          <a:xfrm>
            <a:off x="457200" y="274638"/>
            <a:ext cx="8229600" cy="868362"/>
          </a:xfrm>
        </p:spPr>
        <p:txBody>
          <a:bodyPr/>
          <a:lstStyle/>
          <a:p>
            <a:pPr algn="l" eaLnBrk="1" hangingPunct="1"/>
            <a:r>
              <a:rPr lang="en-US" sz="3000" dirty="0">
                <a:solidFill>
                  <a:schemeClr val="bg1"/>
                </a:solidFill>
                <a:latin typeface="Verdana" pitchFamily="34" charset="0"/>
              </a:rPr>
              <a:t> Entering Benefit Information </a:t>
            </a:r>
            <a:r>
              <a:rPr lang="en-US" sz="3000" dirty="0" err="1">
                <a:solidFill>
                  <a:schemeClr val="bg1"/>
                </a:solidFill>
                <a:latin typeface="Verdana" pitchFamily="34" charset="0"/>
              </a:rPr>
              <a:t>Con’t</a:t>
            </a:r>
            <a:endParaRPr lang="en-US" sz="3000" dirty="0">
              <a:solidFill>
                <a:schemeClr val="bg1"/>
              </a:solidFill>
              <a:latin typeface="Verdana" pitchFamily="34" charset="0"/>
            </a:endParaRPr>
          </a:p>
        </p:txBody>
      </p:sp>
      <p:pic>
        <p:nvPicPr>
          <p:cNvPr id="57348" name="Picture 13" descr="L-I-rgb"/>
          <p:cNvPicPr>
            <a:picLocks noChangeAspect="1" noChangeArrowheads="1"/>
          </p:cNvPicPr>
          <p:nvPr/>
        </p:nvPicPr>
        <p:blipFill>
          <a:blip r:embed="rId3" cstate="print"/>
          <a:srcRect/>
          <a:stretch>
            <a:fillRect/>
          </a:stretch>
        </p:blipFill>
        <p:spPr bwMode="auto">
          <a:xfrm>
            <a:off x="5791200" y="5867400"/>
            <a:ext cx="2762250" cy="549275"/>
          </a:xfrm>
          <a:prstGeom prst="rect">
            <a:avLst/>
          </a:prstGeom>
          <a:noFill/>
          <a:ln w="9525">
            <a:noFill/>
            <a:miter lim="800000"/>
            <a:headEnd/>
            <a:tailEnd/>
          </a:ln>
        </p:spPr>
      </p:pic>
      <p:pic>
        <p:nvPicPr>
          <p:cNvPr id="57349" name="Picture 2"/>
          <p:cNvPicPr>
            <a:picLocks noChangeAspect="1" noChangeArrowheads="1"/>
          </p:cNvPicPr>
          <p:nvPr/>
        </p:nvPicPr>
        <p:blipFill>
          <a:blip r:embed="rId4" cstate="print"/>
          <a:srcRect/>
          <a:stretch>
            <a:fillRect/>
          </a:stretch>
        </p:blipFill>
        <p:spPr bwMode="auto">
          <a:xfrm>
            <a:off x="1981200" y="1243013"/>
            <a:ext cx="5759450" cy="4548187"/>
          </a:xfrm>
          <a:prstGeom prst="rect">
            <a:avLst/>
          </a:prstGeom>
          <a:noFill/>
          <a:ln w="9525">
            <a:noFill/>
            <a:miter lim="800000"/>
            <a:headEnd/>
            <a:tailEnd/>
          </a:ln>
        </p:spPr>
      </p:pic>
      <p:sp>
        <p:nvSpPr>
          <p:cNvPr id="6" name="AutoShape 7"/>
          <p:cNvSpPr>
            <a:spLocks noChangeArrowheads="1"/>
          </p:cNvSpPr>
          <p:nvPr/>
        </p:nvSpPr>
        <p:spPr bwMode="auto">
          <a:xfrm>
            <a:off x="533400" y="4800600"/>
            <a:ext cx="1219200" cy="1066800"/>
          </a:xfrm>
          <a:prstGeom prst="wedgeRectCallout">
            <a:avLst>
              <a:gd name="adj1" fmla="val 75856"/>
              <a:gd name="adj2" fmla="val -10882"/>
            </a:avLst>
          </a:prstGeom>
          <a:solidFill>
            <a:schemeClr val="bg1"/>
          </a:solidFill>
          <a:ln w="9525">
            <a:solidFill>
              <a:schemeClr val="tx1"/>
            </a:solidFill>
            <a:miter lim="800000"/>
            <a:headEnd/>
            <a:tailEnd/>
          </a:ln>
          <a:effectLst/>
        </p:spPr>
        <p:txBody>
          <a:bodyPr/>
          <a:lstStyle/>
          <a:p>
            <a:pPr algn="ctr"/>
            <a:r>
              <a:rPr lang="en-US" sz="1200" dirty="0"/>
              <a:t>To add other benefit information, select the ‘Add’ button</a:t>
            </a:r>
          </a:p>
        </p:txBody>
      </p:sp>
      <p:sp>
        <p:nvSpPr>
          <p:cNvPr id="7" name="AutoShape 7"/>
          <p:cNvSpPr>
            <a:spLocks noChangeArrowheads="1"/>
          </p:cNvSpPr>
          <p:nvPr/>
        </p:nvSpPr>
        <p:spPr bwMode="auto">
          <a:xfrm>
            <a:off x="7848600" y="2743200"/>
            <a:ext cx="1066800" cy="1219200"/>
          </a:xfrm>
          <a:prstGeom prst="wedgeRectCallout">
            <a:avLst>
              <a:gd name="adj1" fmla="val -69263"/>
              <a:gd name="adj2" fmla="val 35299"/>
            </a:avLst>
          </a:prstGeom>
          <a:solidFill>
            <a:schemeClr val="bg1"/>
          </a:solidFill>
          <a:ln w="9525">
            <a:solidFill>
              <a:schemeClr val="tx1"/>
            </a:solidFill>
            <a:miter lim="800000"/>
            <a:headEnd/>
            <a:tailEnd/>
          </a:ln>
          <a:effectLst/>
        </p:spPr>
        <p:txBody>
          <a:bodyPr/>
          <a:lstStyle/>
          <a:p>
            <a:pPr algn="ctr"/>
            <a:r>
              <a:rPr lang="en-US" sz="1200" dirty="0"/>
              <a:t>To add additional  benefit information, select the ‘Add’ button </a:t>
            </a:r>
          </a:p>
        </p:txBody>
      </p:sp>
      <p:sp>
        <p:nvSpPr>
          <p:cNvPr id="8" name="AutoShape 7"/>
          <p:cNvSpPr>
            <a:spLocks noChangeArrowheads="1"/>
          </p:cNvSpPr>
          <p:nvPr/>
        </p:nvSpPr>
        <p:spPr bwMode="auto">
          <a:xfrm>
            <a:off x="381000" y="3505200"/>
            <a:ext cx="1524000" cy="762000"/>
          </a:xfrm>
          <a:prstGeom prst="wedgeRectCallout">
            <a:avLst>
              <a:gd name="adj1" fmla="val 60856"/>
              <a:gd name="adj2" fmla="val 49535"/>
            </a:avLst>
          </a:prstGeom>
          <a:solidFill>
            <a:schemeClr val="bg1"/>
          </a:solidFill>
          <a:ln w="9525">
            <a:solidFill>
              <a:schemeClr val="tx1"/>
            </a:solidFill>
            <a:miter lim="800000"/>
            <a:headEnd/>
            <a:tailEnd/>
          </a:ln>
          <a:effectLst/>
        </p:spPr>
        <p:txBody>
          <a:bodyPr/>
          <a:lstStyle/>
          <a:p>
            <a:pPr algn="ctr"/>
            <a:r>
              <a:rPr lang="en-US" sz="1200" dirty="0"/>
              <a:t>Benefit information will then appear on a grid</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10" descr="blue banner"/>
          <p:cNvPicPr>
            <a:picLocks noChangeAspect="1" noChangeArrowheads="1"/>
          </p:cNvPicPr>
          <p:nvPr/>
        </p:nvPicPr>
        <p:blipFill>
          <a:blip r:embed="rId2" cstate="print"/>
          <a:srcRect/>
          <a:stretch>
            <a:fillRect/>
          </a:stretch>
        </p:blipFill>
        <p:spPr bwMode="auto">
          <a:xfrm>
            <a:off x="457200" y="457200"/>
            <a:ext cx="8229600" cy="649288"/>
          </a:xfrm>
          <a:prstGeom prst="rect">
            <a:avLst/>
          </a:prstGeom>
          <a:noFill/>
          <a:ln w="9525">
            <a:noFill/>
            <a:miter lim="800000"/>
            <a:headEnd/>
            <a:tailEnd/>
          </a:ln>
        </p:spPr>
      </p:pic>
      <p:sp>
        <p:nvSpPr>
          <p:cNvPr id="57346" name="Rectangle 2"/>
          <p:cNvSpPr>
            <a:spLocks noGrp="1" noChangeArrowheads="1"/>
          </p:cNvSpPr>
          <p:nvPr>
            <p:ph type="title"/>
          </p:nvPr>
        </p:nvSpPr>
        <p:spPr>
          <a:xfrm>
            <a:off x="457200" y="274638"/>
            <a:ext cx="8229600" cy="868362"/>
          </a:xfrm>
        </p:spPr>
        <p:txBody>
          <a:bodyPr/>
          <a:lstStyle/>
          <a:p>
            <a:pPr algn="l" eaLnBrk="1" hangingPunct="1"/>
            <a:r>
              <a:rPr lang="en-US" sz="3000" dirty="0">
                <a:solidFill>
                  <a:schemeClr val="bg1"/>
                </a:solidFill>
                <a:latin typeface="Verdana" pitchFamily="34" charset="0"/>
              </a:rPr>
              <a:t> Entering Benefit Information </a:t>
            </a:r>
            <a:r>
              <a:rPr lang="en-US" sz="3000" dirty="0" err="1">
                <a:solidFill>
                  <a:schemeClr val="bg1"/>
                </a:solidFill>
                <a:latin typeface="Verdana" pitchFamily="34" charset="0"/>
              </a:rPr>
              <a:t>Con’t</a:t>
            </a:r>
            <a:endParaRPr lang="en-US" sz="3000" dirty="0">
              <a:solidFill>
                <a:schemeClr val="bg1"/>
              </a:solidFill>
              <a:latin typeface="Verdana" pitchFamily="34" charset="0"/>
            </a:endParaRPr>
          </a:p>
        </p:txBody>
      </p:sp>
      <p:pic>
        <p:nvPicPr>
          <p:cNvPr id="57348" name="Picture 13" descr="L-I-rgb"/>
          <p:cNvPicPr>
            <a:picLocks noChangeAspect="1" noChangeArrowheads="1"/>
          </p:cNvPicPr>
          <p:nvPr/>
        </p:nvPicPr>
        <p:blipFill>
          <a:blip r:embed="rId3" cstate="print"/>
          <a:srcRect/>
          <a:stretch>
            <a:fillRect/>
          </a:stretch>
        </p:blipFill>
        <p:spPr bwMode="auto">
          <a:xfrm>
            <a:off x="5791200" y="5867400"/>
            <a:ext cx="2762250" cy="549275"/>
          </a:xfrm>
          <a:prstGeom prst="rect">
            <a:avLst/>
          </a:prstGeom>
          <a:noFill/>
          <a:ln w="9525">
            <a:noFill/>
            <a:miter lim="800000"/>
            <a:headEnd/>
            <a:tailEnd/>
          </a:ln>
        </p:spPr>
      </p:pic>
      <p:pic>
        <p:nvPicPr>
          <p:cNvPr id="64514" name="Picture 2"/>
          <p:cNvPicPr>
            <a:picLocks noChangeAspect="1" noChangeArrowheads="1"/>
          </p:cNvPicPr>
          <p:nvPr/>
        </p:nvPicPr>
        <p:blipFill>
          <a:blip r:embed="rId4" cstate="print"/>
          <a:srcRect/>
          <a:stretch>
            <a:fillRect/>
          </a:stretch>
        </p:blipFill>
        <p:spPr bwMode="auto">
          <a:xfrm>
            <a:off x="2085975" y="2133601"/>
            <a:ext cx="6524625" cy="2294868"/>
          </a:xfrm>
          <a:prstGeom prst="rect">
            <a:avLst/>
          </a:prstGeom>
          <a:noFill/>
          <a:ln w="9525">
            <a:noFill/>
            <a:miter lim="800000"/>
            <a:headEnd/>
            <a:tailEnd/>
          </a:ln>
        </p:spPr>
      </p:pic>
      <p:sp>
        <p:nvSpPr>
          <p:cNvPr id="7" name="AutoShape 7"/>
          <p:cNvSpPr>
            <a:spLocks noChangeArrowheads="1"/>
          </p:cNvSpPr>
          <p:nvPr/>
        </p:nvSpPr>
        <p:spPr bwMode="auto">
          <a:xfrm>
            <a:off x="533400" y="2286000"/>
            <a:ext cx="1371600" cy="1219200"/>
          </a:xfrm>
          <a:prstGeom prst="wedgeRectCallout">
            <a:avLst>
              <a:gd name="adj1" fmla="val 70575"/>
              <a:gd name="adj2" fmla="val 24034"/>
            </a:avLst>
          </a:prstGeom>
          <a:solidFill>
            <a:schemeClr val="bg1"/>
          </a:solidFill>
          <a:ln w="9525">
            <a:solidFill>
              <a:schemeClr val="tx1"/>
            </a:solidFill>
            <a:miter lim="800000"/>
            <a:headEnd/>
            <a:tailEnd/>
          </a:ln>
          <a:effectLst/>
        </p:spPr>
        <p:txBody>
          <a:bodyPr/>
          <a:lstStyle/>
          <a:p>
            <a:pPr algn="ctr"/>
            <a:r>
              <a:rPr lang="en-US" sz="1200" dirty="0"/>
              <a:t>Select the other benefit type from the dropdown and enter the other benefit amount</a:t>
            </a:r>
          </a:p>
        </p:txBody>
      </p:sp>
      <p:sp>
        <p:nvSpPr>
          <p:cNvPr id="8" name="AutoShape 7"/>
          <p:cNvSpPr>
            <a:spLocks noChangeArrowheads="1"/>
          </p:cNvSpPr>
          <p:nvPr/>
        </p:nvSpPr>
        <p:spPr bwMode="auto">
          <a:xfrm>
            <a:off x="7391400" y="2209800"/>
            <a:ext cx="1219200" cy="838200"/>
          </a:xfrm>
          <a:prstGeom prst="wedgeRectCallout">
            <a:avLst>
              <a:gd name="adj1" fmla="val -59286"/>
              <a:gd name="adj2" fmla="val 70128"/>
            </a:avLst>
          </a:prstGeom>
          <a:solidFill>
            <a:schemeClr val="bg1"/>
          </a:solidFill>
          <a:ln w="9525">
            <a:solidFill>
              <a:schemeClr val="tx1"/>
            </a:solidFill>
            <a:miter lim="800000"/>
            <a:headEnd/>
            <a:tailEnd/>
          </a:ln>
          <a:effectLst/>
        </p:spPr>
        <p:txBody>
          <a:bodyPr/>
          <a:lstStyle/>
          <a:p>
            <a:pPr algn="ctr"/>
            <a:r>
              <a:rPr lang="en-US" sz="1200" dirty="0"/>
              <a:t>Select ‘Save’ to save your selection in the grid</a:t>
            </a:r>
          </a:p>
        </p:txBody>
      </p:sp>
      <p:sp>
        <p:nvSpPr>
          <p:cNvPr id="9" name="AutoShape 7"/>
          <p:cNvSpPr>
            <a:spLocks noChangeArrowheads="1"/>
          </p:cNvSpPr>
          <p:nvPr/>
        </p:nvSpPr>
        <p:spPr bwMode="auto">
          <a:xfrm>
            <a:off x="6705600" y="4419600"/>
            <a:ext cx="1371600" cy="838200"/>
          </a:xfrm>
          <a:prstGeom prst="wedgeRectCallout">
            <a:avLst>
              <a:gd name="adj1" fmla="val 26912"/>
              <a:gd name="adj2" fmla="val -81482"/>
            </a:avLst>
          </a:prstGeom>
          <a:solidFill>
            <a:schemeClr val="bg1"/>
          </a:solidFill>
          <a:ln w="9525">
            <a:solidFill>
              <a:schemeClr val="tx1"/>
            </a:solidFill>
            <a:miter lim="800000"/>
            <a:headEnd/>
            <a:tailEnd/>
          </a:ln>
          <a:effectLst/>
        </p:spPr>
        <p:txBody>
          <a:bodyPr/>
          <a:lstStyle/>
          <a:p>
            <a:pPr algn="ctr"/>
            <a:r>
              <a:rPr lang="en-US" sz="1200" dirty="0"/>
              <a:t>Select ‘Continue’ to go to the next screen</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Picture 10" descr="blue banner"/>
          <p:cNvPicPr>
            <a:picLocks noChangeAspect="1" noChangeArrowheads="1"/>
          </p:cNvPicPr>
          <p:nvPr/>
        </p:nvPicPr>
        <p:blipFill>
          <a:blip r:embed="rId2" cstate="print"/>
          <a:srcRect/>
          <a:stretch>
            <a:fillRect/>
          </a:stretch>
        </p:blipFill>
        <p:spPr bwMode="auto">
          <a:xfrm>
            <a:off x="457200" y="457200"/>
            <a:ext cx="8229600" cy="649288"/>
          </a:xfrm>
          <a:prstGeom prst="rect">
            <a:avLst/>
          </a:prstGeom>
          <a:noFill/>
          <a:ln w="9525">
            <a:noFill/>
            <a:miter lim="800000"/>
            <a:headEnd/>
            <a:tailEnd/>
          </a:ln>
        </p:spPr>
      </p:pic>
      <p:sp>
        <p:nvSpPr>
          <p:cNvPr id="58370" name="Rectangle 2"/>
          <p:cNvSpPr>
            <a:spLocks noGrp="1" noChangeArrowheads="1"/>
          </p:cNvSpPr>
          <p:nvPr>
            <p:ph type="title"/>
          </p:nvPr>
        </p:nvSpPr>
        <p:spPr>
          <a:xfrm>
            <a:off x="457200" y="274638"/>
            <a:ext cx="8229600" cy="868362"/>
          </a:xfrm>
        </p:spPr>
        <p:txBody>
          <a:bodyPr/>
          <a:lstStyle/>
          <a:p>
            <a:pPr algn="l" eaLnBrk="1" hangingPunct="1"/>
            <a:r>
              <a:rPr lang="en-US" sz="3000" dirty="0">
                <a:solidFill>
                  <a:schemeClr val="bg1"/>
                </a:solidFill>
                <a:latin typeface="Verdana" pitchFamily="34" charset="0"/>
              </a:rPr>
              <a:t> Entering Payment Information</a:t>
            </a:r>
          </a:p>
        </p:txBody>
      </p:sp>
      <p:pic>
        <p:nvPicPr>
          <p:cNvPr id="58372" name="Picture 13" descr="L-I-rgb"/>
          <p:cNvPicPr>
            <a:picLocks noChangeAspect="1" noChangeArrowheads="1"/>
          </p:cNvPicPr>
          <p:nvPr/>
        </p:nvPicPr>
        <p:blipFill>
          <a:blip r:embed="rId3" cstate="print"/>
          <a:srcRect/>
          <a:stretch>
            <a:fillRect/>
          </a:stretch>
        </p:blipFill>
        <p:spPr bwMode="auto">
          <a:xfrm>
            <a:off x="5791200" y="5867400"/>
            <a:ext cx="2762250" cy="549275"/>
          </a:xfrm>
          <a:prstGeom prst="rect">
            <a:avLst/>
          </a:prstGeom>
          <a:noFill/>
          <a:ln w="9525">
            <a:noFill/>
            <a:miter lim="800000"/>
            <a:headEnd/>
            <a:tailEnd/>
          </a:ln>
        </p:spPr>
      </p:pic>
      <p:pic>
        <p:nvPicPr>
          <p:cNvPr id="58373" name="Picture 2"/>
          <p:cNvPicPr>
            <a:picLocks noChangeAspect="1" noChangeArrowheads="1"/>
          </p:cNvPicPr>
          <p:nvPr/>
        </p:nvPicPr>
        <p:blipFill>
          <a:blip r:embed="rId4" cstate="print"/>
          <a:srcRect/>
          <a:stretch>
            <a:fillRect/>
          </a:stretch>
        </p:blipFill>
        <p:spPr bwMode="auto">
          <a:xfrm>
            <a:off x="2362200" y="1295400"/>
            <a:ext cx="6311900" cy="3733800"/>
          </a:xfrm>
          <a:prstGeom prst="rect">
            <a:avLst/>
          </a:prstGeom>
          <a:noFill/>
          <a:ln w="9525">
            <a:noFill/>
            <a:miter lim="800000"/>
            <a:headEnd/>
            <a:tailEnd/>
          </a:ln>
        </p:spPr>
      </p:pic>
      <p:sp>
        <p:nvSpPr>
          <p:cNvPr id="7" name="AutoShape 7"/>
          <p:cNvSpPr>
            <a:spLocks noChangeArrowheads="1"/>
          </p:cNvSpPr>
          <p:nvPr/>
        </p:nvSpPr>
        <p:spPr bwMode="auto">
          <a:xfrm>
            <a:off x="7620000" y="3352800"/>
            <a:ext cx="1447800" cy="762000"/>
          </a:xfrm>
          <a:prstGeom prst="wedgeRectCallout">
            <a:avLst>
              <a:gd name="adj1" fmla="val -14610"/>
              <a:gd name="adj2" fmla="val 111360"/>
            </a:avLst>
          </a:prstGeom>
          <a:solidFill>
            <a:schemeClr val="bg1"/>
          </a:solidFill>
          <a:ln w="9525">
            <a:solidFill>
              <a:schemeClr val="tx1"/>
            </a:solidFill>
            <a:miter lim="800000"/>
            <a:headEnd/>
            <a:tailEnd/>
          </a:ln>
          <a:effectLst/>
        </p:spPr>
        <p:txBody>
          <a:bodyPr/>
          <a:lstStyle/>
          <a:p>
            <a:pPr algn="ctr"/>
            <a:r>
              <a:rPr lang="en-US" sz="1200" dirty="0"/>
              <a:t>Select ‘Continue’ to go to the next screen</a:t>
            </a:r>
          </a:p>
        </p:txBody>
      </p:sp>
      <p:sp>
        <p:nvSpPr>
          <p:cNvPr id="8" name="AutoShape 7"/>
          <p:cNvSpPr>
            <a:spLocks noChangeArrowheads="1"/>
          </p:cNvSpPr>
          <p:nvPr/>
        </p:nvSpPr>
        <p:spPr bwMode="auto">
          <a:xfrm>
            <a:off x="381000" y="1524000"/>
            <a:ext cx="1676400" cy="1524000"/>
          </a:xfrm>
          <a:prstGeom prst="wedgeRectCallout">
            <a:avLst>
              <a:gd name="adj1" fmla="val 70867"/>
              <a:gd name="adj2" fmla="val 82225"/>
            </a:avLst>
          </a:prstGeom>
          <a:solidFill>
            <a:schemeClr val="bg1"/>
          </a:solidFill>
          <a:ln w="9525">
            <a:solidFill>
              <a:schemeClr val="tx1"/>
            </a:solidFill>
            <a:miter lim="800000"/>
            <a:headEnd/>
            <a:tailEnd/>
          </a:ln>
          <a:effectLst/>
        </p:spPr>
        <p:txBody>
          <a:bodyPr/>
          <a:lstStyle/>
          <a:p>
            <a:pPr algn="ctr"/>
            <a:r>
              <a:rPr lang="en-US" sz="1200" dirty="0"/>
              <a:t>Payment information is available for editing on the payments tab, if applicable to the transaction type.  Otherwise, payment information is displayed, if available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10" descr="blue banner"/>
          <p:cNvPicPr>
            <a:picLocks noChangeAspect="1" noChangeArrowheads="1"/>
          </p:cNvPicPr>
          <p:nvPr/>
        </p:nvPicPr>
        <p:blipFill>
          <a:blip r:embed="rId2" cstate="print"/>
          <a:srcRect/>
          <a:stretch>
            <a:fillRect/>
          </a:stretch>
        </p:blipFill>
        <p:spPr bwMode="auto">
          <a:xfrm>
            <a:off x="457200" y="457200"/>
            <a:ext cx="8229600" cy="649288"/>
          </a:xfrm>
          <a:prstGeom prst="rect">
            <a:avLst/>
          </a:prstGeom>
          <a:noFill/>
          <a:ln w="9525">
            <a:noFill/>
            <a:miter lim="800000"/>
            <a:headEnd/>
            <a:tailEnd/>
          </a:ln>
        </p:spPr>
      </p:pic>
      <p:sp>
        <p:nvSpPr>
          <p:cNvPr id="17410" name="Rectangle 2"/>
          <p:cNvSpPr>
            <a:spLocks noGrp="1" noChangeArrowheads="1"/>
          </p:cNvSpPr>
          <p:nvPr>
            <p:ph type="title"/>
          </p:nvPr>
        </p:nvSpPr>
        <p:spPr>
          <a:xfrm>
            <a:off x="457200" y="274638"/>
            <a:ext cx="8229600" cy="944562"/>
          </a:xfrm>
        </p:spPr>
        <p:txBody>
          <a:bodyPr/>
          <a:lstStyle/>
          <a:p>
            <a:pPr algn="l" eaLnBrk="1" hangingPunct="1"/>
            <a:r>
              <a:rPr lang="en-US" sz="3000" dirty="0">
                <a:solidFill>
                  <a:schemeClr val="bg1"/>
                </a:solidFill>
                <a:latin typeface="Verdana" pitchFamily="34" charset="0"/>
              </a:rPr>
              <a:t> Bureau of Workers’ Compensation</a:t>
            </a:r>
          </a:p>
        </p:txBody>
      </p:sp>
      <p:sp>
        <p:nvSpPr>
          <p:cNvPr id="17411" name="Content Placeholder 7"/>
          <p:cNvSpPr>
            <a:spLocks noGrp="1"/>
          </p:cNvSpPr>
          <p:nvPr>
            <p:ph idx="1"/>
          </p:nvPr>
        </p:nvSpPr>
        <p:spPr>
          <a:xfrm>
            <a:off x="457200" y="1600200"/>
            <a:ext cx="7848600" cy="4038600"/>
          </a:xfrm>
        </p:spPr>
        <p:txBody>
          <a:bodyPr/>
          <a:lstStyle/>
          <a:p>
            <a:pPr indent="0" eaLnBrk="1" hangingPunct="1">
              <a:buFontTx/>
              <a:buNone/>
            </a:pPr>
            <a:r>
              <a:rPr lang="en-US" sz="2200" dirty="0"/>
              <a:t>Trading partners have the option of three different methods to submit transactions:</a:t>
            </a:r>
          </a:p>
          <a:p>
            <a:pPr eaLnBrk="1" hangingPunct="1">
              <a:buFontTx/>
              <a:buNone/>
            </a:pPr>
            <a:endParaRPr lang="en-US" sz="2200" dirty="0"/>
          </a:p>
          <a:p>
            <a:pPr lvl="1" eaLnBrk="1" hangingPunct="1">
              <a:buFont typeface="Arial" charset="0"/>
              <a:buChar char="•"/>
            </a:pPr>
            <a:r>
              <a:rPr lang="en-US" sz="2200" dirty="0"/>
              <a:t>Utilize a Transaction Partner who will send files to the BWC on their behalf</a:t>
            </a:r>
          </a:p>
          <a:p>
            <a:pPr lvl="1" eaLnBrk="1" hangingPunct="1">
              <a:buFont typeface="Arial" charset="0"/>
              <a:buChar char="•"/>
            </a:pPr>
            <a:r>
              <a:rPr lang="en-US" sz="2200" dirty="0"/>
              <a:t>Send files in IAIABC EDI Release 3 format directly to the BWC</a:t>
            </a:r>
          </a:p>
          <a:p>
            <a:pPr lvl="1" eaLnBrk="1" hangingPunct="1">
              <a:buFont typeface="Arial" charset="0"/>
              <a:buChar char="•"/>
            </a:pPr>
            <a:r>
              <a:rPr lang="en-US" sz="2200" dirty="0"/>
              <a:t>Utilize the WCAIS EDI claims Web Portal</a:t>
            </a:r>
          </a:p>
          <a:p>
            <a:pPr eaLnBrk="1" hangingPunct="1">
              <a:buFontTx/>
              <a:buNone/>
            </a:pPr>
            <a:endParaRPr lang="en-US" sz="2200" dirty="0"/>
          </a:p>
          <a:p>
            <a:pPr eaLnBrk="1" hangingPunct="1">
              <a:buFontTx/>
              <a:buNone/>
            </a:pPr>
            <a:endParaRPr lang="en-US" sz="2600" dirty="0"/>
          </a:p>
          <a:p>
            <a:pPr eaLnBrk="1" hangingPunct="1">
              <a:buFontTx/>
              <a:buNone/>
            </a:pPr>
            <a:endParaRPr lang="en-US" sz="2600" dirty="0"/>
          </a:p>
        </p:txBody>
      </p:sp>
      <p:pic>
        <p:nvPicPr>
          <p:cNvPr id="17412" name="Picture 13" descr="L-I-rgb"/>
          <p:cNvPicPr>
            <a:picLocks noChangeAspect="1" noChangeArrowheads="1"/>
          </p:cNvPicPr>
          <p:nvPr/>
        </p:nvPicPr>
        <p:blipFill>
          <a:blip r:embed="rId3" cstate="print"/>
          <a:srcRect/>
          <a:stretch>
            <a:fillRect/>
          </a:stretch>
        </p:blipFill>
        <p:spPr bwMode="auto">
          <a:xfrm>
            <a:off x="5791200" y="5867400"/>
            <a:ext cx="2762250" cy="549275"/>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10" descr="blue banner"/>
          <p:cNvPicPr>
            <a:picLocks noChangeAspect="1" noChangeArrowheads="1"/>
          </p:cNvPicPr>
          <p:nvPr/>
        </p:nvPicPr>
        <p:blipFill>
          <a:blip r:embed="rId2" cstate="print"/>
          <a:srcRect/>
          <a:stretch>
            <a:fillRect/>
          </a:stretch>
        </p:blipFill>
        <p:spPr bwMode="auto">
          <a:xfrm>
            <a:off x="457200" y="457200"/>
            <a:ext cx="8229600" cy="649288"/>
          </a:xfrm>
          <a:prstGeom prst="rect">
            <a:avLst/>
          </a:prstGeom>
          <a:noFill/>
          <a:ln w="9525">
            <a:noFill/>
            <a:miter lim="800000"/>
            <a:headEnd/>
            <a:tailEnd/>
          </a:ln>
        </p:spPr>
      </p:pic>
      <p:sp>
        <p:nvSpPr>
          <p:cNvPr id="59394" name="Rectangle 2"/>
          <p:cNvSpPr>
            <a:spLocks noGrp="1" noChangeArrowheads="1"/>
          </p:cNvSpPr>
          <p:nvPr>
            <p:ph type="title"/>
          </p:nvPr>
        </p:nvSpPr>
        <p:spPr>
          <a:xfrm>
            <a:off x="457200" y="274638"/>
            <a:ext cx="8229600" cy="792162"/>
          </a:xfrm>
        </p:spPr>
        <p:txBody>
          <a:bodyPr/>
          <a:lstStyle/>
          <a:p>
            <a:pPr algn="l" eaLnBrk="1" hangingPunct="1"/>
            <a:r>
              <a:rPr lang="en-US" sz="3000" dirty="0">
                <a:solidFill>
                  <a:schemeClr val="bg1"/>
                </a:solidFill>
                <a:latin typeface="Verdana" pitchFamily="34" charset="0"/>
              </a:rPr>
              <a:t> Certification</a:t>
            </a:r>
          </a:p>
        </p:txBody>
      </p:sp>
      <p:pic>
        <p:nvPicPr>
          <p:cNvPr id="59396" name="Picture 13" descr="L-I-rgb"/>
          <p:cNvPicPr>
            <a:picLocks noChangeAspect="1" noChangeArrowheads="1"/>
          </p:cNvPicPr>
          <p:nvPr/>
        </p:nvPicPr>
        <p:blipFill>
          <a:blip r:embed="rId3" cstate="print"/>
          <a:srcRect/>
          <a:stretch>
            <a:fillRect/>
          </a:stretch>
        </p:blipFill>
        <p:spPr bwMode="auto">
          <a:xfrm>
            <a:off x="5791200" y="5867400"/>
            <a:ext cx="2762250" cy="549275"/>
          </a:xfrm>
          <a:prstGeom prst="rect">
            <a:avLst/>
          </a:prstGeom>
          <a:noFill/>
          <a:ln w="9525">
            <a:noFill/>
            <a:miter lim="800000"/>
            <a:headEnd/>
            <a:tailEnd/>
          </a:ln>
        </p:spPr>
      </p:pic>
      <p:pic>
        <p:nvPicPr>
          <p:cNvPr id="59397" name="Picture 2"/>
          <p:cNvPicPr>
            <a:picLocks noChangeAspect="1" noChangeArrowheads="1"/>
          </p:cNvPicPr>
          <p:nvPr/>
        </p:nvPicPr>
        <p:blipFill>
          <a:blip r:embed="rId4" cstate="print"/>
          <a:srcRect/>
          <a:stretch>
            <a:fillRect/>
          </a:stretch>
        </p:blipFill>
        <p:spPr bwMode="auto">
          <a:xfrm>
            <a:off x="1752600" y="1295400"/>
            <a:ext cx="6096000" cy="4202113"/>
          </a:xfrm>
          <a:prstGeom prst="rect">
            <a:avLst/>
          </a:prstGeom>
          <a:noFill/>
          <a:ln w="9525">
            <a:noFill/>
            <a:miter lim="800000"/>
            <a:headEnd/>
            <a:tailEnd/>
          </a:ln>
        </p:spPr>
      </p:pic>
      <p:sp>
        <p:nvSpPr>
          <p:cNvPr id="6" name="AutoShape 7"/>
          <p:cNvSpPr>
            <a:spLocks noChangeArrowheads="1"/>
          </p:cNvSpPr>
          <p:nvPr/>
        </p:nvSpPr>
        <p:spPr bwMode="auto">
          <a:xfrm>
            <a:off x="4495800" y="2895600"/>
            <a:ext cx="1295400" cy="762000"/>
          </a:xfrm>
          <a:prstGeom prst="wedgeRectCallout">
            <a:avLst>
              <a:gd name="adj1" fmla="val -136744"/>
              <a:gd name="adj2" fmla="val 52468"/>
            </a:avLst>
          </a:prstGeom>
          <a:solidFill>
            <a:schemeClr val="bg1"/>
          </a:solidFill>
          <a:ln w="9525">
            <a:solidFill>
              <a:schemeClr val="tx1"/>
            </a:solidFill>
            <a:miter lim="800000"/>
            <a:headEnd/>
            <a:tailEnd/>
          </a:ln>
          <a:effectLst/>
        </p:spPr>
        <p:txBody>
          <a:bodyPr/>
          <a:lstStyle/>
          <a:p>
            <a:pPr algn="ctr"/>
            <a:r>
              <a:rPr lang="en-US" sz="1200" dirty="0"/>
              <a:t>Certification is confirmed by selecting the checkbox</a:t>
            </a:r>
          </a:p>
        </p:txBody>
      </p:sp>
      <p:sp>
        <p:nvSpPr>
          <p:cNvPr id="7" name="AutoShape 8"/>
          <p:cNvSpPr>
            <a:spLocks noChangeArrowheads="1"/>
          </p:cNvSpPr>
          <p:nvPr/>
        </p:nvSpPr>
        <p:spPr bwMode="auto">
          <a:xfrm>
            <a:off x="7543800" y="3124200"/>
            <a:ext cx="1524000" cy="533400"/>
          </a:xfrm>
          <a:prstGeom prst="wedgeRectCallout">
            <a:avLst>
              <a:gd name="adj1" fmla="val -42241"/>
              <a:gd name="adj2" fmla="val 151298"/>
            </a:avLst>
          </a:prstGeom>
          <a:solidFill>
            <a:schemeClr val="bg1"/>
          </a:solidFill>
          <a:ln w="9525">
            <a:solidFill>
              <a:schemeClr val="tx1"/>
            </a:solidFill>
            <a:miter lim="800000"/>
            <a:headEnd/>
            <a:tailEnd/>
          </a:ln>
          <a:effectLst/>
        </p:spPr>
        <p:txBody>
          <a:bodyPr/>
          <a:lstStyle/>
          <a:p>
            <a:pPr algn="ctr"/>
            <a:r>
              <a:rPr lang="en-US" sz="1200" dirty="0"/>
              <a:t>And selecting the ‘Submit’ button</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295401"/>
            <a:ext cx="7772400" cy="1828799"/>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normAutofit fontScale="90000"/>
          </a:bodyPr>
          <a:lstStyle/>
          <a:p>
            <a:br>
              <a:rPr lang="en-US" dirty="0"/>
            </a:br>
            <a:br>
              <a:rPr lang="en-US" dirty="0"/>
            </a:br>
            <a:r>
              <a:rPr lang="en-US" sz="5300" dirty="0"/>
              <a:t>Questions/Comments</a:t>
            </a:r>
            <a:br>
              <a:rPr lang="en-US" dirty="0"/>
            </a:br>
            <a:br>
              <a:rPr lang="en-US" dirty="0"/>
            </a:br>
            <a:br>
              <a:rPr lang="en-US" dirty="0"/>
            </a:br>
            <a:endParaRPr lang="en-US" dirty="0"/>
          </a:p>
        </p:txBody>
      </p:sp>
      <p:sp>
        <p:nvSpPr>
          <p:cNvPr id="5" name="Subtitle 4"/>
          <p:cNvSpPr>
            <a:spLocks noGrp="1"/>
          </p:cNvSpPr>
          <p:nvPr>
            <p:ph type="subTitle" idx="1"/>
          </p:nvPr>
        </p:nvSpPr>
        <p:spPr>
          <a:xfrm>
            <a:off x="685800" y="3048000"/>
            <a:ext cx="7772400" cy="259080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normAutofit/>
          </a:bodyPr>
          <a:lstStyle/>
          <a:p>
            <a:r>
              <a:rPr lang="en-US" sz="4000" dirty="0"/>
              <a:t>Contact us using the WCAIS Customer Service Center “Submit a Question” feature </a:t>
            </a:r>
            <a:r>
              <a:rPr lang="en-US" sz="4000"/>
              <a:t>(category= EDI).</a:t>
            </a:r>
            <a:endParaRPr lang="en-US" sz="4000" dirty="0"/>
          </a:p>
        </p:txBody>
      </p:sp>
      <p:pic>
        <p:nvPicPr>
          <p:cNvPr id="6" name="Picture 22" descr="blue bottom banner"/>
          <p:cNvPicPr>
            <a:picLocks noChangeAspect="1" noChangeArrowheads="1"/>
          </p:cNvPicPr>
          <p:nvPr/>
        </p:nvPicPr>
        <p:blipFill>
          <a:blip r:embed="rId2" cstate="print"/>
          <a:srcRect/>
          <a:stretch>
            <a:fillRect/>
          </a:stretch>
        </p:blipFill>
        <p:spPr bwMode="auto">
          <a:xfrm>
            <a:off x="457200" y="6022975"/>
            <a:ext cx="8229600" cy="377825"/>
          </a:xfrm>
          <a:prstGeom prst="rect">
            <a:avLst/>
          </a:prstGeom>
          <a:noFill/>
        </p:spPr>
      </p:pic>
      <p:pic>
        <p:nvPicPr>
          <p:cNvPr id="7" name="Picture 26" descr="L&amp;I logo banner"/>
          <p:cNvPicPr>
            <a:picLocks noChangeAspect="1" noChangeArrowheads="1"/>
          </p:cNvPicPr>
          <p:nvPr/>
        </p:nvPicPr>
        <p:blipFill>
          <a:blip r:embed="rId3" cstate="print"/>
          <a:srcRect/>
          <a:stretch>
            <a:fillRect/>
          </a:stretch>
        </p:blipFill>
        <p:spPr bwMode="auto">
          <a:xfrm>
            <a:off x="457200" y="381000"/>
            <a:ext cx="8253413" cy="649288"/>
          </a:xfrm>
          <a:prstGeom prst="rect">
            <a:avLst/>
          </a:prstGeom>
          <a:noFill/>
        </p:spPr>
      </p:pic>
    </p:spTree>
    <p:extLst>
      <p:ext uri="{BB962C8B-B14F-4D97-AF65-F5344CB8AC3E}">
        <p14:creationId xmlns:p14="http://schemas.microsoft.com/office/powerpoint/2010/main" val="15545869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10" descr="blue banner"/>
          <p:cNvPicPr>
            <a:picLocks noChangeAspect="1" noChangeArrowheads="1"/>
          </p:cNvPicPr>
          <p:nvPr/>
        </p:nvPicPr>
        <p:blipFill>
          <a:blip r:embed="rId2" cstate="print"/>
          <a:srcRect/>
          <a:stretch>
            <a:fillRect/>
          </a:stretch>
        </p:blipFill>
        <p:spPr bwMode="auto">
          <a:xfrm>
            <a:off x="457200" y="457200"/>
            <a:ext cx="8229600" cy="649288"/>
          </a:xfrm>
          <a:prstGeom prst="rect">
            <a:avLst/>
          </a:prstGeom>
          <a:noFill/>
          <a:ln w="9525">
            <a:noFill/>
            <a:miter lim="800000"/>
            <a:headEnd/>
            <a:tailEnd/>
          </a:ln>
        </p:spPr>
      </p:pic>
      <p:sp>
        <p:nvSpPr>
          <p:cNvPr id="18434" name="Rectangle 2"/>
          <p:cNvSpPr>
            <a:spLocks noGrp="1" noChangeArrowheads="1"/>
          </p:cNvSpPr>
          <p:nvPr>
            <p:ph type="title"/>
          </p:nvPr>
        </p:nvSpPr>
        <p:spPr>
          <a:xfrm>
            <a:off x="457200" y="274638"/>
            <a:ext cx="8229600" cy="944562"/>
          </a:xfrm>
        </p:spPr>
        <p:txBody>
          <a:bodyPr/>
          <a:lstStyle/>
          <a:p>
            <a:pPr algn="l" eaLnBrk="1" hangingPunct="1"/>
            <a:r>
              <a:rPr lang="en-US" sz="3000" dirty="0">
                <a:solidFill>
                  <a:schemeClr val="bg1"/>
                </a:solidFill>
                <a:latin typeface="Verdana" pitchFamily="34" charset="0"/>
              </a:rPr>
              <a:t> Bureau of Workers’ Compensation</a:t>
            </a:r>
          </a:p>
        </p:txBody>
      </p:sp>
      <p:sp>
        <p:nvSpPr>
          <p:cNvPr id="18435" name="Content Placeholder 5"/>
          <p:cNvSpPr>
            <a:spLocks noGrp="1"/>
          </p:cNvSpPr>
          <p:nvPr>
            <p:ph idx="1"/>
          </p:nvPr>
        </p:nvSpPr>
        <p:spPr>
          <a:xfrm>
            <a:off x="457200" y="1600200"/>
            <a:ext cx="8229600" cy="4114800"/>
          </a:xfrm>
        </p:spPr>
        <p:txBody>
          <a:bodyPr/>
          <a:lstStyle/>
          <a:p>
            <a:pPr marL="228600" indent="-228600" eaLnBrk="1" hangingPunct="1"/>
            <a:endParaRPr lang="en-US" sz="2400" dirty="0"/>
          </a:p>
          <a:p>
            <a:pPr marL="228600" indent="-228600" eaLnBrk="1" hangingPunct="1"/>
            <a:r>
              <a:rPr lang="en-US" sz="2200" dirty="0"/>
              <a:t>The Web Portal has data entry screens to allow trading partners to enter information.</a:t>
            </a:r>
          </a:p>
          <a:p>
            <a:pPr marL="228600" indent="-228600" eaLnBrk="1" hangingPunct="1"/>
            <a:endParaRPr lang="en-US" sz="2200" dirty="0"/>
          </a:p>
          <a:p>
            <a:pPr marL="228600" indent="-228600" eaLnBrk="1" hangingPunct="1"/>
            <a:r>
              <a:rPr lang="en-US" sz="2200" dirty="0"/>
              <a:t>The Data Elements captured through the Web Portal screens correspond to IAIABC EDI Release 3 claims data elements.</a:t>
            </a:r>
          </a:p>
          <a:p>
            <a:pPr marL="228600" indent="-228600" eaLnBrk="1" hangingPunct="1"/>
            <a:endParaRPr lang="en-US" sz="2400" dirty="0"/>
          </a:p>
        </p:txBody>
      </p:sp>
      <p:pic>
        <p:nvPicPr>
          <p:cNvPr id="18436" name="Picture 13" descr="L-I-rgb"/>
          <p:cNvPicPr>
            <a:picLocks noChangeAspect="1" noChangeArrowheads="1"/>
          </p:cNvPicPr>
          <p:nvPr/>
        </p:nvPicPr>
        <p:blipFill>
          <a:blip r:embed="rId3" cstate="print"/>
          <a:srcRect/>
          <a:stretch>
            <a:fillRect/>
          </a:stretch>
        </p:blipFill>
        <p:spPr bwMode="auto">
          <a:xfrm>
            <a:off x="5791200" y="5867400"/>
            <a:ext cx="2762250" cy="549275"/>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10" descr="blue banner"/>
          <p:cNvPicPr>
            <a:picLocks noChangeAspect="1" noChangeArrowheads="1"/>
          </p:cNvPicPr>
          <p:nvPr/>
        </p:nvPicPr>
        <p:blipFill>
          <a:blip r:embed="rId2" cstate="print"/>
          <a:srcRect/>
          <a:stretch>
            <a:fillRect/>
          </a:stretch>
        </p:blipFill>
        <p:spPr bwMode="auto">
          <a:xfrm>
            <a:off x="457200" y="457200"/>
            <a:ext cx="8229600" cy="649288"/>
          </a:xfrm>
          <a:prstGeom prst="rect">
            <a:avLst/>
          </a:prstGeom>
          <a:noFill/>
          <a:ln w="9525">
            <a:noFill/>
            <a:miter lim="800000"/>
            <a:headEnd/>
            <a:tailEnd/>
          </a:ln>
        </p:spPr>
      </p:pic>
      <p:sp>
        <p:nvSpPr>
          <p:cNvPr id="18434" name="Rectangle 2"/>
          <p:cNvSpPr>
            <a:spLocks noGrp="1" noChangeArrowheads="1"/>
          </p:cNvSpPr>
          <p:nvPr>
            <p:ph type="title"/>
          </p:nvPr>
        </p:nvSpPr>
        <p:spPr>
          <a:xfrm>
            <a:off x="457200" y="274638"/>
            <a:ext cx="8229600" cy="944562"/>
          </a:xfrm>
        </p:spPr>
        <p:txBody>
          <a:bodyPr/>
          <a:lstStyle/>
          <a:p>
            <a:pPr algn="l" eaLnBrk="1" hangingPunct="1"/>
            <a:r>
              <a:rPr lang="en-US" sz="3000" dirty="0">
                <a:solidFill>
                  <a:schemeClr val="bg1"/>
                </a:solidFill>
                <a:latin typeface="Verdana" pitchFamily="34" charset="0"/>
              </a:rPr>
              <a:t> Bureau of Workers’ Compensation</a:t>
            </a:r>
          </a:p>
        </p:txBody>
      </p:sp>
      <p:sp>
        <p:nvSpPr>
          <p:cNvPr id="18435" name="Content Placeholder 5"/>
          <p:cNvSpPr>
            <a:spLocks noGrp="1"/>
          </p:cNvSpPr>
          <p:nvPr>
            <p:ph idx="1"/>
          </p:nvPr>
        </p:nvSpPr>
        <p:spPr>
          <a:xfrm>
            <a:off x="457200" y="1600200"/>
            <a:ext cx="8229600" cy="4114800"/>
          </a:xfrm>
        </p:spPr>
        <p:txBody>
          <a:bodyPr/>
          <a:lstStyle/>
          <a:p>
            <a:pPr eaLnBrk="1" hangingPunct="1"/>
            <a:endParaRPr lang="en-US" sz="2400" dirty="0"/>
          </a:p>
          <a:p>
            <a:pPr eaLnBrk="1" hangingPunct="1">
              <a:buNone/>
            </a:pPr>
            <a:endParaRPr lang="en-US" sz="2400" dirty="0"/>
          </a:p>
        </p:txBody>
      </p:sp>
      <p:pic>
        <p:nvPicPr>
          <p:cNvPr id="18436" name="Picture 13" descr="L-I-rgb"/>
          <p:cNvPicPr>
            <a:picLocks noChangeAspect="1" noChangeArrowheads="1"/>
          </p:cNvPicPr>
          <p:nvPr/>
        </p:nvPicPr>
        <p:blipFill>
          <a:blip r:embed="rId3" cstate="print"/>
          <a:srcRect/>
          <a:stretch>
            <a:fillRect/>
          </a:stretch>
        </p:blipFill>
        <p:spPr bwMode="auto">
          <a:xfrm>
            <a:off x="5791200" y="5867400"/>
            <a:ext cx="2762250" cy="549275"/>
          </a:xfrm>
          <a:prstGeom prst="rect">
            <a:avLst/>
          </a:prstGeom>
          <a:noFill/>
          <a:ln w="9525">
            <a:noFill/>
            <a:miter lim="800000"/>
            <a:headEnd/>
            <a:tailEnd/>
          </a:ln>
        </p:spPr>
      </p:pic>
      <p:pic>
        <p:nvPicPr>
          <p:cNvPr id="6" name="Picture 3"/>
          <p:cNvPicPr>
            <a:picLocks noChangeAspect="1" noChangeArrowheads="1"/>
          </p:cNvPicPr>
          <p:nvPr/>
        </p:nvPicPr>
        <p:blipFill>
          <a:blip r:embed="rId4" cstate="print"/>
          <a:srcRect/>
          <a:stretch>
            <a:fillRect/>
          </a:stretch>
        </p:blipFill>
        <p:spPr bwMode="auto">
          <a:xfrm>
            <a:off x="457200" y="1219200"/>
            <a:ext cx="6248400" cy="4600575"/>
          </a:xfrm>
          <a:prstGeom prst="rect">
            <a:avLst/>
          </a:prstGeom>
          <a:noFill/>
          <a:ln w="9525">
            <a:noFill/>
            <a:miter lim="800000"/>
            <a:headEnd/>
            <a:tailEnd/>
          </a:ln>
        </p:spPr>
      </p:pic>
      <p:sp>
        <p:nvSpPr>
          <p:cNvPr id="7" name="AutoShape 7"/>
          <p:cNvSpPr>
            <a:spLocks noChangeArrowheads="1"/>
          </p:cNvSpPr>
          <p:nvPr/>
        </p:nvSpPr>
        <p:spPr bwMode="auto">
          <a:xfrm>
            <a:off x="6705600" y="1600200"/>
            <a:ext cx="1752600" cy="1066800"/>
          </a:xfrm>
          <a:prstGeom prst="wedgeRectCallout">
            <a:avLst>
              <a:gd name="adj1" fmla="val -68886"/>
              <a:gd name="adj2" fmla="val 81012"/>
            </a:avLst>
          </a:prstGeom>
          <a:solidFill>
            <a:schemeClr val="bg1"/>
          </a:solidFill>
          <a:ln w="9525">
            <a:solidFill>
              <a:schemeClr val="tx1"/>
            </a:solidFill>
            <a:miter lim="800000"/>
            <a:headEnd/>
            <a:tailEnd/>
          </a:ln>
          <a:effectLst/>
        </p:spPr>
        <p:txBody>
          <a:bodyPr/>
          <a:lstStyle/>
          <a:p>
            <a:r>
              <a:rPr lang="en-US" sz="1200" dirty="0"/>
              <a:t>To access the WCAIS web portal</a:t>
            </a:r>
          </a:p>
          <a:p>
            <a:r>
              <a:rPr lang="en-US" sz="1200" dirty="0"/>
              <a:t>log in using your Keystone ID and password</a:t>
            </a:r>
          </a:p>
          <a:p>
            <a:pPr algn="ctr"/>
            <a:endParaRPr lang="en-US" sz="1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10" descr="blue banner"/>
          <p:cNvPicPr>
            <a:picLocks noChangeAspect="1" noChangeArrowheads="1"/>
          </p:cNvPicPr>
          <p:nvPr/>
        </p:nvPicPr>
        <p:blipFill>
          <a:blip r:embed="rId2" cstate="print"/>
          <a:srcRect/>
          <a:stretch>
            <a:fillRect/>
          </a:stretch>
        </p:blipFill>
        <p:spPr bwMode="auto">
          <a:xfrm>
            <a:off x="457200" y="457200"/>
            <a:ext cx="8229600" cy="649288"/>
          </a:xfrm>
          <a:prstGeom prst="rect">
            <a:avLst/>
          </a:prstGeom>
          <a:noFill/>
          <a:ln w="9525">
            <a:noFill/>
            <a:miter lim="800000"/>
            <a:headEnd/>
            <a:tailEnd/>
          </a:ln>
        </p:spPr>
      </p:pic>
      <p:sp>
        <p:nvSpPr>
          <p:cNvPr id="20482" name="Rectangle 2"/>
          <p:cNvSpPr>
            <a:spLocks noGrp="1" noChangeArrowheads="1"/>
          </p:cNvSpPr>
          <p:nvPr>
            <p:ph type="title"/>
          </p:nvPr>
        </p:nvSpPr>
        <p:spPr>
          <a:xfrm>
            <a:off x="457200" y="274638"/>
            <a:ext cx="8229600" cy="868362"/>
          </a:xfrm>
        </p:spPr>
        <p:txBody>
          <a:bodyPr/>
          <a:lstStyle/>
          <a:p>
            <a:pPr algn="l" eaLnBrk="1" hangingPunct="1"/>
            <a:r>
              <a:rPr lang="en-US" sz="3000" dirty="0">
                <a:solidFill>
                  <a:schemeClr val="bg1"/>
                </a:solidFill>
                <a:latin typeface="Verdana" pitchFamily="34" charset="0"/>
              </a:rPr>
              <a:t> Bureau of Workers’ Compensation</a:t>
            </a:r>
          </a:p>
        </p:txBody>
      </p:sp>
      <p:pic>
        <p:nvPicPr>
          <p:cNvPr id="20483" name="Picture 13" descr="L-I-rgb"/>
          <p:cNvPicPr>
            <a:picLocks noChangeAspect="1" noChangeArrowheads="1"/>
          </p:cNvPicPr>
          <p:nvPr/>
        </p:nvPicPr>
        <p:blipFill>
          <a:blip r:embed="rId3" cstate="print"/>
          <a:srcRect/>
          <a:stretch>
            <a:fillRect/>
          </a:stretch>
        </p:blipFill>
        <p:spPr bwMode="auto">
          <a:xfrm>
            <a:off x="5791200" y="5867400"/>
            <a:ext cx="2762250" cy="549275"/>
          </a:xfrm>
          <a:prstGeom prst="rect">
            <a:avLst/>
          </a:prstGeom>
          <a:noFill/>
          <a:ln w="9525">
            <a:noFill/>
            <a:miter lim="800000"/>
            <a:headEnd/>
            <a:tailEnd/>
          </a:ln>
        </p:spPr>
      </p:pic>
      <p:pic>
        <p:nvPicPr>
          <p:cNvPr id="20484" name="Picture 2"/>
          <p:cNvPicPr>
            <a:picLocks noChangeAspect="1" noChangeArrowheads="1"/>
          </p:cNvPicPr>
          <p:nvPr/>
        </p:nvPicPr>
        <p:blipFill>
          <a:blip r:embed="rId4" cstate="print"/>
          <a:srcRect/>
          <a:stretch>
            <a:fillRect/>
          </a:stretch>
        </p:blipFill>
        <p:spPr bwMode="auto">
          <a:xfrm>
            <a:off x="457200" y="1219200"/>
            <a:ext cx="6162675" cy="4648200"/>
          </a:xfrm>
          <a:prstGeom prst="rect">
            <a:avLst/>
          </a:prstGeom>
          <a:noFill/>
          <a:ln w="9525">
            <a:noFill/>
            <a:miter lim="800000"/>
            <a:headEnd/>
            <a:tailEnd/>
          </a:ln>
        </p:spPr>
      </p:pic>
      <p:sp>
        <p:nvSpPr>
          <p:cNvPr id="20487" name="AutoShape 7"/>
          <p:cNvSpPr>
            <a:spLocks noChangeArrowheads="1"/>
          </p:cNvSpPr>
          <p:nvPr/>
        </p:nvSpPr>
        <p:spPr bwMode="auto">
          <a:xfrm>
            <a:off x="6629400" y="1752600"/>
            <a:ext cx="2057400" cy="685800"/>
          </a:xfrm>
          <a:prstGeom prst="wedgeRectCallout">
            <a:avLst>
              <a:gd name="adj1" fmla="val -160339"/>
              <a:gd name="adj2" fmla="val -4792"/>
            </a:avLst>
          </a:prstGeom>
          <a:solidFill>
            <a:schemeClr val="bg1"/>
          </a:solidFill>
          <a:ln w="9525">
            <a:solidFill>
              <a:schemeClr val="tx1"/>
            </a:solidFill>
            <a:miter lim="800000"/>
            <a:headEnd/>
            <a:tailEnd/>
          </a:ln>
          <a:effectLst/>
        </p:spPr>
        <p:txBody>
          <a:bodyPr/>
          <a:lstStyle/>
          <a:p>
            <a:pPr algn="ctr"/>
            <a:r>
              <a:rPr lang="en-US" sz="1200" dirty="0"/>
              <a:t>select ‘EDI’ </a:t>
            </a:r>
            <a:r>
              <a:rPr lang="en-US" sz="1200" dirty="0">
                <a:sym typeface="Wingdings" pitchFamily="2" charset="2"/>
              </a:rPr>
              <a:t>then ‘Submit EDI Web Portal Transaction’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10" descr="blue banner"/>
          <p:cNvPicPr>
            <a:picLocks noChangeAspect="1" noChangeArrowheads="1"/>
          </p:cNvPicPr>
          <p:nvPr/>
        </p:nvPicPr>
        <p:blipFill>
          <a:blip r:embed="rId3" cstate="print"/>
          <a:srcRect/>
          <a:stretch>
            <a:fillRect/>
          </a:stretch>
        </p:blipFill>
        <p:spPr bwMode="auto">
          <a:xfrm>
            <a:off x="457200" y="457200"/>
            <a:ext cx="8229600" cy="649288"/>
          </a:xfrm>
          <a:prstGeom prst="rect">
            <a:avLst/>
          </a:prstGeom>
          <a:noFill/>
          <a:ln w="9525">
            <a:noFill/>
            <a:miter lim="800000"/>
            <a:headEnd/>
            <a:tailEnd/>
          </a:ln>
        </p:spPr>
      </p:pic>
      <p:sp>
        <p:nvSpPr>
          <p:cNvPr id="21506" name="Rectangle 2"/>
          <p:cNvSpPr>
            <a:spLocks noGrp="1" noChangeArrowheads="1"/>
          </p:cNvSpPr>
          <p:nvPr>
            <p:ph type="title"/>
          </p:nvPr>
        </p:nvSpPr>
        <p:spPr>
          <a:xfrm>
            <a:off x="457200" y="274638"/>
            <a:ext cx="8229600" cy="944562"/>
          </a:xfrm>
        </p:spPr>
        <p:txBody>
          <a:bodyPr/>
          <a:lstStyle/>
          <a:p>
            <a:pPr algn="l" eaLnBrk="1" hangingPunct="1"/>
            <a:r>
              <a:rPr lang="en-US" sz="3000" dirty="0">
                <a:solidFill>
                  <a:schemeClr val="bg1"/>
                </a:solidFill>
                <a:latin typeface="Verdana" pitchFamily="34" charset="0"/>
              </a:rPr>
              <a:t> Select a Transaction Type</a:t>
            </a:r>
          </a:p>
        </p:txBody>
      </p:sp>
      <p:pic>
        <p:nvPicPr>
          <p:cNvPr id="21507" name="Content Placeholder 5"/>
          <p:cNvPicPr>
            <a:picLocks noGrp="1" noChangeAspect="1" noChangeArrowheads="1"/>
          </p:cNvPicPr>
          <p:nvPr>
            <p:ph sz="half" idx="1"/>
          </p:nvPr>
        </p:nvPicPr>
        <p:blipFill>
          <a:blip r:embed="rId4" cstate="print"/>
          <a:srcRect/>
          <a:stretch>
            <a:fillRect/>
          </a:stretch>
        </p:blipFill>
        <p:spPr>
          <a:xfrm>
            <a:off x="533400" y="1447800"/>
            <a:ext cx="7772400" cy="4440238"/>
          </a:xfrm>
        </p:spPr>
      </p:pic>
      <p:pic>
        <p:nvPicPr>
          <p:cNvPr id="21508" name="Picture 13" descr="L-I-rgb"/>
          <p:cNvPicPr>
            <a:picLocks noChangeAspect="1" noChangeArrowheads="1"/>
          </p:cNvPicPr>
          <p:nvPr/>
        </p:nvPicPr>
        <p:blipFill>
          <a:blip r:embed="rId5" cstate="print"/>
          <a:srcRect/>
          <a:stretch>
            <a:fillRect/>
          </a:stretch>
        </p:blipFill>
        <p:spPr bwMode="auto">
          <a:xfrm>
            <a:off x="5791200" y="5867400"/>
            <a:ext cx="2762250" cy="549275"/>
          </a:xfrm>
          <a:prstGeom prst="rect">
            <a:avLst/>
          </a:prstGeom>
          <a:noFill/>
          <a:ln w="9525">
            <a:noFill/>
            <a:miter lim="800000"/>
            <a:headEnd/>
            <a:tailEnd/>
          </a:ln>
        </p:spPr>
      </p:pic>
      <p:sp>
        <p:nvSpPr>
          <p:cNvPr id="21513" name="AutoShape 9"/>
          <p:cNvSpPr>
            <a:spLocks noChangeArrowheads="1"/>
          </p:cNvSpPr>
          <p:nvPr/>
        </p:nvSpPr>
        <p:spPr bwMode="auto">
          <a:xfrm>
            <a:off x="4343400" y="3048000"/>
            <a:ext cx="1524000" cy="457200"/>
          </a:xfrm>
          <a:prstGeom prst="wedgeRectCallout">
            <a:avLst>
              <a:gd name="adj1" fmla="val -30625"/>
              <a:gd name="adj2" fmla="val 123750"/>
            </a:avLst>
          </a:prstGeom>
          <a:solidFill>
            <a:schemeClr val="bg1"/>
          </a:solidFill>
          <a:ln w="9525">
            <a:solidFill>
              <a:schemeClr val="tx1"/>
            </a:solidFill>
            <a:miter lim="800000"/>
            <a:headEnd/>
            <a:tailEnd/>
          </a:ln>
          <a:effectLst/>
        </p:spPr>
        <p:txBody>
          <a:bodyPr/>
          <a:lstStyle/>
          <a:p>
            <a:pPr algn="ctr"/>
            <a:r>
              <a:rPr lang="en-US" sz="1200" dirty="0"/>
              <a:t>Select the ‘Transaction Type’ </a:t>
            </a:r>
          </a:p>
          <a:p>
            <a:pPr algn="ctr"/>
            <a:endParaRPr lang="en-US" sz="1400" dirty="0"/>
          </a:p>
        </p:txBody>
      </p:sp>
      <p:sp>
        <p:nvSpPr>
          <p:cNvPr id="21514" name="AutoShape 10"/>
          <p:cNvSpPr>
            <a:spLocks noChangeArrowheads="1"/>
          </p:cNvSpPr>
          <p:nvPr/>
        </p:nvSpPr>
        <p:spPr bwMode="auto">
          <a:xfrm>
            <a:off x="6781800" y="2819400"/>
            <a:ext cx="1447800" cy="685800"/>
          </a:xfrm>
          <a:prstGeom prst="wedgeRectCallout">
            <a:avLst>
              <a:gd name="adj1" fmla="val -21052"/>
              <a:gd name="adj2" fmla="val 99181"/>
            </a:avLst>
          </a:prstGeom>
          <a:solidFill>
            <a:schemeClr val="bg1"/>
          </a:solidFill>
          <a:ln w="9525">
            <a:solidFill>
              <a:schemeClr val="tx1"/>
            </a:solidFill>
            <a:miter lim="800000"/>
            <a:headEnd/>
            <a:tailEnd/>
          </a:ln>
          <a:effectLst/>
        </p:spPr>
        <p:txBody>
          <a:bodyPr/>
          <a:lstStyle/>
          <a:p>
            <a:pPr algn="ctr"/>
            <a:r>
              <a:rPr lang="en-US" sz="1200" dirty="0"/>
              <a:t>Select the ‘Maintenance Type Code’ </a:t>
            </a:r>
          </a:p>
          <a:p>
            <a:pPr algn="ctr"/>
            <a:endParaRPr lang="en-US" sz="1400" dirty="0"/>
          </a:p>
        </p:txBody>
      </p:sp>
      <p:sp>
        <p:nvSpPr>
          <p:cNvPr id="21515" name="AutoShape 11"/>
          <p:cNvSpPr>
            <a:spLocks noChangeArrowheads="1"/>
          </p:cNvSpPr>
          <p:nvPr/>
        </p:nvSpPr>
        <p:spPr bwMode="auto">
          <a:xfrm>
            <a:off x="5486400" y="4572000"/>
            <a:ext cx="1524000" cy="381000"/>
          </a:xfrm>
          <a:prstGeom prst="wedgeRectCallout">
            <a:avLst>
              <a:gd name="adj1" fmla="val 67106"/>
              <a:gd name="adj2" fmla="val -16199"/>
            </a:avLst>
          </a:prstGeom>
          <a:solidFill>
            <a:schemeClr val="bg1"/>
          </a:solidFill>
          <a:ln w="9525">
            <a:solidFill>
              <a:schemeClr val="tx1"/>
            </a:solidFill>
            <a:miter lim="800000"/>
            <a:headEnd/>
            <a:tailEnd/>
          </a:ln>
          <a:effectLst/>
        </p:spPr>
        <p:txBody>
          <a:bodyPr/>
          <a:lstStyle/>
          <a:p>
            <a:pPr algn="ctr"/>
            <a:r>
              <a:rPr lang="en-US" sz="1200" dirty="0"/>
              <a:t>Select to ‘Continue</a:t>
            </a:r>
            <a:r>
              <a:rPr lang="en-US" sz="1400" dirty="0"/>
              <a:t>’ </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10" descr="blue banner"/>
          <p:cNvPicPr>
            <a:picLocks noChangeAspect="1" noChangeArrowheads="1"/>
          </p:cNvPicPr>
          <p:nvPr/>
        </p:nvPicPr>
        <p:blipFill>
          <a:blip r:embed="rId3" cstate="print"/>
          <a:srcRect/>
          <a:stretch>
            <a:fillRect/>
          </a:stretch>
        </p:blipFill>
        <p:spPr bwMode="auto">
          <a:xfrm>
            <a:off x="457200" y="457200"/>
            <a:ext cx="8229600" cy="649288"/>
          </a:xfrm>
          <a:prstGeom prst="rect">
            <a:avLst/>
          </a:prstGeom>
          <a:noFill/>
          <a:ln w="9525">
            <a:noFill/>
            <a:miter lim="800000"/>
            <a:headEnd/>
            <a:tailEnd/>
          </a:ln>
        </p:spPr>
      </p:pic>
      <p:sp>
        <p:nvSpPr>
          <p:cNvPr id="27650" name="Rectangle 2"/>
          <p:cNvSpPr>
            <a:spLocks noGrp="1" noChangeArrowheads="1"/>
          </p:cNvSpPr>
          <p:nvPr>
            <p:ph type="title"/>
          </p:nvPr>
        </p:nvSpPr>
        <p:spPr>
          <a:xfrm>
            <a:off x="457200" y="274638"/>
            <a:ext cx="8229600" cy="944562"/>
          </a:xfrm>
        </p:spPr>
        <p:txBody>
          <a:bodyPr/>
          <a:lstStyle/>
          <a:p>
            <a:pPr algn="l" eaLnBrk="1" hangingPunct="1"/>
            <a:r>
              <a:rPr lang="en-US" sz="3000" dirty="0">
                <a:solidFill>
                  <a:schemeClr val="bg1"/>
                </a:solidFill>
                <a:latin typeface="Verdana" pitchFamily="34" charset="0"/>
              </a:rPr>
              <a:t> Enter Interested Parties Information</a:t>
            </a:r>
          </a:p>
        </p:txBody>
      </p:sp>
      <p:pic>
        <p:nvPicPr>
          <p:cNvPr id="27652" name="Picture 13" descr="L-I-rgb"/>
          <p:cNvPicPr>
            <a:picLocks noChangeAspect="1" noChangeArrowheads="1"/>
          </p:cNvPicPr>
          <p:nvPr/>
        </p:nvPicPr>
        <p:blipFill>
          <a:blip r:embed="rId4" cstate="print"/>
          <a:srcRect/>
          <a:stretch>
            <a:fillRect/>
          </a:stretch>
        </p:blipFill>
        <p:spPr bwMode="auto">
          <a:xfrm>
            <a:off x="5791200" y="5867400"/>
            <a:ext cx="2762250" cy="549275"/>
          </a:xfrm>
          <a:prstGeom prst="rect">
            <a:avLst/>
          </a:prstGeom>
          <a:noFill/>
          <a:ln w="9525">
            <a:noFill/>
            <a:miter lim="800000"/>
            <a:headEnd/>
            <a:tailEnd/>
          </a:ln>
        </p:spPr>
      </p:pic>
      <p:pic>
        <p:nvPicPr>
          <p:cNvPr id="27653" name="Picture 1"/>
          <p:cNvPicPr>
            <a:picLocks noChangeAspect="1" noChangeArrowheads="1"/>
          </p:cNvPicPr>
          <p:nvPr/>
        </p:nvPicPr>
        <p:blipFill>
          <a:blip r:embed="rId5" cstate="print"/>
          <a:srcRect/>
          <a:stretch>
            <a:fillRect/>
          </a:stretch>
        </p:blipFill>
        <p:spPr bwMode="auto">
          <a:xfrm>
            <a:off x="1908175" y="1524000"/>
            <a:ext cx="6016625" cy="4038600"/>
          </a:xfrm>
          <a:prstGeom prst="rect">
            <a:avLst/>
          </a:prstGeom>
          <a:noFill/>
          <a:ln w="9525">
            <a:noFill/>
            <a:miter lim="800000"/>
            <a:headEnd/>
            <a:tailEnd/>
          </a:ln>
        </p:spPr>
      </p:pic>
      <p:sp>
        <p:nvSpPr>
          <p:cNvPr id="27655" name="AutoShape 7"/>
          <p:cNvSpPr>
            <a:spLocks noChangeArrowheads="1"/>
          </p:cNvSpPr>
          <p:nvPr/>
        </p:nvSpPr>
        <p:spPr bwMode="auto">
          <a:xfrm>
            <a:off x="228600" y="1600200"/>
            <a:ext cx="1524000" cy="1066800"/>
          </a:xfrm>
          <a:prstGeom prst="wedgeRectCallout">
            <a:avLst>
              <a:gd name="adj1" fmla="val 62982"/>
              <a:gd name="adj2" fmla="val 18278"/>
            </a:avLst>
          </a:prstGeom>
          <a:solidFill>
            <a:schemeClr val="bg1"/>
          </a:solidFill>
          <a:ln w="9525">
            <a:solidFill>
              <a:schemeClr val="tx1"/>
            </a:solidFill>
            <a:miter lim="800000"/>
            <a:headEnd/>
            <a:tailEnd/>
          </a:ln>
          <a:effectLst/>
        </p:spPr>
        <p:txBody>
          <a:bodyPr/>
          <a:lstStyle/>
          <a:p>
            <a:pPr>
              <a:spcBef>
                <a:spcPct val="20000"/>
              </a:spcBef>
            </a:pPr>
            <a:r>
              <a:rPr lang="en-US" sz="1200" dirty="0"/>
              <a:t>Enter the interested parties information, starting with the claimant/employee information</a:t>
            </a:r>
          </a:p>
          <a:p>
            <a:pPr algn="ctr"/>
            <a:endParaRPr lang="en-US" sz="1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10" descr="blue banner"/>
          <p:cNvPicPr>
            <a:picLocks noChangeAspect="1" noChangeArrowheads="1"/>
          </p:cNvPicPr>
          <p:nvPr/>
        </p:nvPicPr>
        <p:blipFill>
          <a:blip r:embed="rId3" cstate="print"/>
          <a:srcRect/>
          <a:stretch>
            <a:fillRect/>
          </a:stretch>
        </p:blipFill>
        <p:spPr bwMode="auto">
          <a:xfrm>
            <a:off x="457200" y="457200"/>
            <a:ext cx="8229600" cy="649288"/>
          </a:xfrm>
          <a:prstGeom prst="rect">
            <a:avLst/>
          </a:prstGeom>
          <a:noFill/>
          <a:ln w="9525">
            <a:noFill/>
            <a:miter lim="800000"/>
            <a:headEnd/>
            <a:tailEnd/>
          </a:ln>
        </p:spPr>
      </p:pic>
      <p:sp>
        <p:nvSpPr>
          <p:cNvPr id="29698" name="Rectangle 2"/>
          <p:cNvSpPr>
            <a:spLocks noGrp="1" noChangeArrowheads="1"/>
          </p:cNvSpPr>
          <p:nvPr>
            <p:ph type="title"/>
          </p:nvPr>
        </p:nvSpPr>
        <p:spPr>
          <a:xfrm>
            <a:off x="457200" y="274638"/>
            <a:ext cx="8229600" cy="868362"/>
          </a:xfrm>
        </p:spPr>
        <p:txBody>
          <a:bodyPr/>
          <a:lstStyle/>
          <a:p>
            <a:pPr algn="l" eaLnBrk="1" hangingPunct="1"/>
            <a:r>
              <a:rPr lang="en-US" sz="3000" dirty="0">
                <a:solidFill>
                  <a:schemeClr val="bg1"/>
                </a:solidFill>
                <a:latin typeface="Verdana" pitchFamily="34" charset="0"/>
              </a:rPr>
              <a:t> Enter Interested Parties Information</a:t>
            </a:r>
          </a:p>
        </p:txBody>
      </p:sp>
      <p:pic>
        <p:nvPicPr>
          <p:cNvPr id="29700" name="Picture 13" descr="L-I-rgb"/>
          <p:cNvPicPr>
            <a:picLocks noChangeAspect="1" noChangeArrowheads="1"/>
          </p:cNvPicPr>
          <p:nvPr/>
        </p:nvPicPr>
        <p:blipFill>
          <a:blip r:embed="rId4" cstate="print"/>
          <a:srcRect/>
          <a:stretch>
            <a:fillRect/>
          </a:stretch>
        </p:blipFill>
        <p:spPr bwMode="auto">
          <a:xfrm>
            <a:off x="5791200" y="5867400"/>
            <a:ext cx="2762250" cy="549275"/>
          </a:xfrm>
          <a:prstGeom prst="rect">
            <a:avLst/>
          </a:prstGeom>
          <a:noFill/>
          <a:ln w="9525">
            <a:noFill/>
            <a:miter lim="800000"/>
            <a:headEnd/>
            <a:tailEnd/>
          </a:ln>
        </p:spPr>
      </p:pic>
      <p:pic>
        <p:nvPicPr>
          <p:cNvPr id="29701" name="Picture 3"/>
          <p:cNvPicPr>
            <a:picLocks noChangeAspect="1" noChangeArrowheads="1"/>
          </p:cNvPicPr>
          <p:nvPr/>
        </p:nvPicPr>
        <p:blipFill>
          <a:blip r:embed="rId5" cstate="print"/>
          <a:srcRect/>
          <a:stretch>
            <a:fillRect/>
          </a:stretch>
        </p:blipFill>
        <p:spPr bwMode="auto">
          <a:xfrm>
            <a:off x="2209800" y="1447800"/>
            <a:ext cx="5880100" cy="4191000"/>
          </a:xfrm>
          <a:prstGeom prst="rect">
            <a:avLst/>
          </a:prstGeom>
          <a:noFill/>
          <a:ln w="9525">
            <a:noFill/>
            <a:miter lim="800000"/>
            <a:headEnd/>
            <a:tailEnd/>
          </a:ln>
        </p:spPr>
      </p:pic>
      <p:sp>
        <p:nvSpPr>
          <p:cNvPr id="29703" name="AutoShape 7"/>
          <p:cNvSpPr>
            <a:spLocks noChangeArrowheads="1"/>
          </p:cNvSpPr>
          <p:nvPr/>
        </p:nvSpPr>
        <p:spPr bwMode="auto">
          <a:xfrm>
            <a:off x="457200" y="1828800"/>
            <a:ext cx="1600200" cy="914400"/>
          </a:xfrm>
          <a:prstGeom prst="wedgeRectCallout">
            <a:avLst>
              <a:gd name="adj1" fmla="val 71328"/>
              <a:gd name="adj2" fmla="val -66842"/>
            </a:avLst>
          </a:prstGeom>
          <a:solidFill>
            <a:schemeClr val="bg1"/>
          </a:solidFill>
          <a:ln w="9525">
            <a:solidFill>
              <a:schemeClr val="tx1"/>
            </a:solidFill>
            <a:miter lim="800000"/>
            <a:headEnd/>
            <a:tailEnd/>
          </a:ln>
          <a:effectLst/>
        </p:spPr>
        <p:txBody>
          <a:bodyPr/>
          <a:lstStyle/>
          <a:p>
            <a:pPr>
              <a:spcBef>
                <a:spcPct val="20000"/>
              </a:spcBef>
            </a:pPr>
            <a:r>
              <a:rPr lang="en-US" sz="1200" dirty="0"/>
              <a:t>Enter the insurer and claim administrator information</a:t>
            </a:r>
          </a:p>
          <a:p>
            <a:pPr algn="ctr"/>
            <a:endParaRPr lang="en-US" sz="1200" dirty="0"/>
          </a:p>
        </p:txBody>
      </p:sp>
    </p:spTree>
  </p:cSld>
  <p:clrMapOvr>
    <a:masterClrMapping/>
  </p:clrMapOvr>
</p:sld>
</file>

<file path=ppt/theme/theme1.xml><?xml version="1.0" encoding="utf-8"?>
<a:theme xmlns:a="http://schemas.openxmlformats.org/drawingml/2006/main" name="LI-1">
  <a:themeElements>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04D9121D79FAF4296F16CB1F0AD7567" ma:contentTypeVersion="1" ma:contentTypeDescription="Create a new document." ma:contentTypeScope="" ma:versionID="dbbdea719d3785428d534dec6fb52c2b">
  <xsd:schema xmlns:xsd="http://www.w3.org/2001/XMLSchema" xmlns:xs="http://www.w3.org/2001/XMLSchema" xmlns:p="http://schemas.microsoft.com/office/2006/metadata/properties" xmlns:ns1="http://schemas.microsoft.com/sharepoint/v3" targetNamespace="http://schemas.microsoft.com/office/2006/metadata/properties" ma:root="true" ma:fieldsID="dd024c9e117fc9e5fa023bfcd8efcd7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CFCA3184-F289-4BD0-83BB-6686284C01E3}"/>
</file>

<file path=customXml/itemProps2.xml><?xml version="1.0" encoding="utf-8"?>
<ds:datastoreItem xmlns:ds="http://schemas.openxmlformats.org/officeDocument/2006/customXml" ds:itemID="{264B879A-F04C-470B-B98E-7FF7567DDD97}"/>
</file>

<file path=customXml/itemProps3.xml><?xml version="1.0" encoding="utf-8"?>
<ds:datastoreItem xmlns:ds="http://schemas.openxmlformats.org/officeDocument/2006/customXml" ds:itemID="{C4C2F71A-61B1-423F-A3F5-29D0942FA2B5}"/>
</file>

<file path=docProps/app.xml><?xml version="1.0" encoding="utf-8"?>
<Properties xmlns="http://schemas.openxmlformats.org/officeDocument/2006/extended-properties" xmlns:vt="http://schemas.openxmlformats.org/officeDocument/2006/docPropsVTypes">
  <Template>LI-1</Template>
  <TotalTime>12186</TotalTime>
  <Words>954</Words>
  <Application>Microsoft Office PowerPoint</Application>
  <PresentationFormat>On-screen Show (4:3)</PresentationFormat>
  <Paragraphs>122</Paragraphs>
  <Slides>31</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Verdana</vt:lpstr>
      <vt:lpstr>Wingdings</vt:lpstr>
      <vt:lpstr>LI-1</vt:lpstr>
      <vt:lpstr>Bureau of Workers’ Compensation</vt:lpstr>
      <vt:lpstr> Bureau of Workers’ Compensation</vt:lpstr>
      <vt:lpstr> Bureau of Workers’ Compensation</vt:lpstr>
      <vt:lpstr> Bureau of Workers’ Compensation</vt:lpstr>
      <vt:lpstr> Bureau of Workers’ Compensation</vt:lpstr>
      <vt:lpstr> Bureau of Workers’ Compensation</vt:lpstr>
      <vt:lpstr> Select a Transaction Type</vt:lpstr>
      <vt:lpstr> Enter Interested Parties Information</vt:lpstr>
      <vt:lpstr> Enter Interested Parties Information</vt:lpstr>
      <vt:lpstr> Enter Interested Parties Information</vt:lpstr>
      <vt:lpstr> Enter Injury Details Information</vt:lpstr>
      <vt:lpstr> Enter Claim Information</vt:lpstr>
      <vt:lpstr> Certification </vt:lpstr>
      <vt:lpstr> Confirmation</vt:lpstr>
      <vt:lpstr> Check EDI Transactions</vt:lpstr>
      <vt:lpstr>Check EDI Transactions</vt:lpstr>
      <vt:lpstr> Obtaining the Jurisdiction Claim Number</vt:lpstr>
      <vt:lpstr> Entering a SROI Transaction</vt:lpstr>
      <vt:lpstr> Entering Interested Parties</vt:lpstr>
      <vt:lpstr> Entering Injury Details</vt:lpstr>
      <vt:lpstr> Entering Claim Information</vt:lpstr>
      <vt:lpstr> Entering Claim Information Con’t</vt:lpstr>
      <vt:lpstr> Entering Claim Information Con’t</vt:lpstr>
      <vt:lpstr> Entering Benefit Information</vt:lpstr>
      <vt:lpstr> Entering Benefit Information Con’t</vt:lpstr>
      <vt:lpstr> Entering Benefit Information Con’t</vt:lpstr>
      <vt:lpstr> Entering Benefit Information Con’t</vt:lpstr>
      <vt:lpstr> Entering Benefit Information Con’t</vt:lpstr>
      <vt:lpstr> Entering Payment Information</vt:lpstr>
      <vt:lpstr> Certification</vt:lpstr>
      <vt:lpstr>  Questions/Comments   </vt:lpstr>
    </vt:vector>
  </TitlesOfParts>
  <Company>Labor &amp; Industry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Click to add title</dc:title>
  <dc:creator>sturse</dc:creator>
  <cp:lastModifiedBy>Miller, Tanyia (L&amp;I)</cp:lastModifiedBy>
  <cp:revision>581</cp:revision>
  <dcterms:created xsi:type="dcterms:W3CDTF">2013-05-02T18:16:44Z</dcterms:created>
  <dcterms:modified xsi:type="dcterms:W3CDTF">2017-06-29T13:40:45Z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0x010100504D9121D79FAF4296F16CB1F0AD7567</vt:lpwstr>
  </property>
  <property fmtid="{D5CDD505-2E9C-101B-9397-08002B2CF9AE}" pid="3" name="Order">
    <vt:r8>1400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TemplateUrl">
    <vt:lpwstr/>
  </property>
</Properties>
</file>