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1.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7.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6/30/2015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a:p>
        </p:txBody>
      </p:sp>
    </p:spTree>
    <p:extLst>
      <p:ext uri="{BB962C8B-B14F-4D97-AF65-F5344CB8AC3E}">
        <p14:creationId xmlns:p14="http://schemas.microsoft.com/office/powerpoint/2010/main" val="368375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BFC905-6EA7-4E11-8760-C62B82E643F8}"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pic>
        <p:nvPicPr>
          <p:cNvPr id="9" name="Picture 26" descr="L&amp;I logo banner"/>
          <p:cNvPicPr>
            <a:picLocks noChangeAspect="1" noChangeArrowheads="1"/>
          </p:cNvPicPr>
          <p:nvPr userDrawn="1"/>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print"/>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93018-3240-4859-ADF8-04944CD53F22}"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E39B2-41D1-44C6-81E4-24526B5BF95B}"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B06AC0-AF87-4820-9F76-8B9B166948AC}"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C7B9A-5185-4588-A5C7-39819F8E9E51}"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95EFD-ED3F-43C3-BF61-B8A1F16B0DFD}"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B7CA4-898C-47AA-8424-6A8A1415C2C6}" type="datetime1">
              <a:rPr lang="en-US" smtClean="0"/>
              <a:t>6/30/2015</a:t>
            </a:fld>
            <a:endParaRPr lang="en-US"/>
          </a:p>
        </p:txBody>
      </p:sp>
      <p:sp>
        <p:nvSpPr>
          <p:cNvPr id="6" name="Footer Placeholder 5"/>
          <p:cNvSpPr>
            <a:spLocks noGrp="1"/>
          </p:cNvSpPr>
          <p:nvPr>
            <p:ph type="ftr" sz="quarter" idx="11"/>
          </p:nvPr>
        </p:nvSpPr>
        <p:spPr/>
        <p:txBody>
          <a:bodyPr/>
          <a:lstStyle/>
          <a:p>
            <a:r>
              <a:rPr lang="en-US" smtClean="0"/>
              <a:t>PPT-120-01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8CD513-630A-4A42-970B-8900274CED27}" type="datetime1">
              <a:rPr lang="en-US" smtClean="0"/>
              <a:t>6/30/2015</a:t>
            </a:fld>
            <a:endParaRPr lang="en-US"/>
          </a:p>
        </p:txBody>
      </p:sp>
      <p:sp>
        <p:nvSpPr>
          <p:cNvPr id="8" name="Footer Placeholder 7"/>
          <p:cNvSpPr>
            <a:spLocks noGrp="1"/>
          </p:cNvSpPr>
          <p:nvPr>
            <p:ph type="ftr" sz="quarter" idx="11"/>
          </p:nvPr>
        </p:nvSpPr>
        <p:spPr/>
        <p:txBody>
          <a:bodyPr/>
          <a:lstStyle/>
          <a:p>
            <a:r>
              <a:rPr lang="en-US" smtClean="0"/>
              <a:t>PPT-120-01</a:t>
            </a:r>
            <a:endParaRPr lang="en-US"/>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F2C96D-234F-4C2D-8D32-9899E4211098}" type="datetime1">
              <a:rPr lang="en-US" smtClean="0"/>
              <a:t>6/30/2015</a:t>
            </a:fld>
            <a:endParaRPr lang="en-US"/>
          </a:p>
        </p:txBody>
      </p:sp>
      <p:sp>
        <p:nvSpPr>
          <p:cNvPr id="4" name="Footer Placeholder 3"/>
          <p:cNvSpPr>
            <a:spLocks noGrp="1"/>
          </p:cNvSpPr>
          <p:nvPr>
            <p:ph type="ftr" sz="quarter" idx="11"/>
          </p:nvPr>
        </p:nvSpPr>
        <p:spPr/>
        <p:txBody>
          <a:bodyPr/>
          <a:lstStyle/>
          <a:p>
            <a:r>
              <a:rPr lang="en-US" smtClean="0"/>
              <a:t>PPT-120-01</a:t>
            </a:r>
            <a:endParaRPr lang="en-US"/>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45B14-AA23-4DE0-A2DC-E55B2371B744}" type="datetime1">
              <a:rPr lang="en-US" smtClean="0"/>
              <a:t>6/30/2015</a:t>
            </a:fld>
            <a:endParaRPr lang="en-US"/>
          </a:p>
        </p:txBody>
      </p:sp>
      <p:sp>
        <p:nvSpPr>
          <p:cNvPr id="3" name="Footer Placeholder 2"/>
          <p:cNvSpPr>
            <a:spLocks noGrp="1"/>
          </p:cNvSpPr>
          <p:nvPr>
            <p:ph type="ftr" sz="quarter" idx="11"/>
          </p:nvPr>
        </p:nvSpPr>
        <p:spPr/>
        <p:txBody>
          <a:bodyPr/>
          <a:lstStyle/>
          <a:p>
            <a:r>
              <a:rPr lang="en-US" smtClean="0"/>
              <a:t>PPT-120-01</a:t>
            </a:r>
            <a:endParaRPr lang="en-US"/>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1AC09-10FC-4926-8750-A26709D9EE28}" type="datetime1">
              <a:rPr lang="en-US" smtClean="0"/>
              <a:t>6/30/2015</a:t>
            </a:fld>
            <a:endParaRPr lang="en-US"/>
          </a:p>
        </p:txBody>
      </p:sp>
      <p:sp>
        <p:nvSpPr>
          <p:cNvPr id="6" name="Footer Placeholder 5"/>
          <p:cNvSpPr>
            <a:spLocks noGrp="1"/>
          </p:cNvSpPr>
          <p:nvPr>
            <p:ph type="ftr" sz="quarter" idx="11"/>
          </p:nvPr>
        </p:nvSpPr>
        <p:spPr/>
        <p:txBody>
          <a:bodyPr/>
          <a:lstStyle/>
          <a:p>
            <a:r>
              <a:rPr lang="en-US" smtClean="0"/>
              <a:t>PPT-120-01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CB25A-3BBE-43B8-B21B-8B7BD6FC9FAB}"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C5304-F084-4008-B4B2-82C92A795E75}" type="datetime1">
              <a:rPr lang="en-US" smtClean="0"/>
              <a:t>6/30/2015</a:t>
            </a:fld>
            <a:endParaRPr lang="en-US"/>
          </a:p>
        </p:txBody>
      </p:sp>
      <p:sp>
        <p:nvSpPr>
          <p:cNvPr id="6" name="Footer Placeholder 5"/>
          <p:cNvSpPr>
            <a:spLocks noGrp="1"/>
          </p:cNvSpPr>
          <p:nvPr>
            <p:ph type="ftr" sz="quarter" idx="11"/>
          </p:nvPr>
        </p:nvSpPr>
        <p:spPr/>
        <p:txBody>
          <a:bodyPr/>
          <a:lstStyle/>
          <a:p>
            <a:r>
              <a:rPr lang="en-US" smtClean="0"/>
              <a:t>PPT-120-01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ECFC8-8555-4E6E-8691-33BEE93C9E6B}"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FB8A2-DEDD-4C47-BDCA-24F44CDB13B7}"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9C775F-2F21-4865-BE6F-6E1D3F0938C7}" type="datetime1">
              <a:rPr lang="en-US" smtClean="0"/>
              <a:t>6/30/2015</a:t>
            </a:fld>
            <a:endParaRPr lang="en-US"/>
          </a:p>
        </p:txBody>
      </p:sp>
      <p:sp>
        <p:nvSpPr>
          <p:cNvPr id="5" name="Footer Placeholder 4"/>
          <p:cNvSpPr>
            <a:spLocks noGrp="1"/>
          </p:cNvSpPr>
          <p:nvPr>
            <p:ph type="ftr" sz="quarter" idx="11"/>
          </p:nvPr>
        </p:nvSpPr>
        <p:spPr/>
        <p:txBody>
          <a:bodyPr/>
          <a:lstStyle/>
          <a:p>
            <a:r>
              <a:rPr lang="en-US" smtClean="0"/>
              <a:t>PPT-120-01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4D487-4D64-4996-B1FB-F3E4A6DF1DE8}" type="datetime1">
              <a:rPr lang="en-US" smtClean="0"/>
              <a:t>6/30/2015</a:t>
            </a:fld>
            <a:endParaRPr lang="en-US"/>
          </a:p>
        </p:txBody>
      </p:sp>
      <p:sp>
        <p:nvSpPr>
          <p:cNvPr id="6" name="Footer Placeholder 5"/>
          <p:cNvSpPr>
            <a:spLocks noGrp="1"/>
          </p:cNvSpPr>
          <p:nvPr>
            <p:ph type="ftr" sz="quarter" idx="11"/>
          </p:nvPr>
        </p:nvSpPr>
        <p:spPr/>
        <p:txBody>
          <a:bodyPr/>
          <a:lstStyle/>
          <a:p>
            <a:r>
              <a:rPr lang="en-US" smtClean="0"/>
              <a:t>PPT-120-01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B242EF-3ED9-4D5D-9115-EE70A44AB00F}" type="datetime1">
              <a:rPr lang="en-US" smtClean="0"/>
              <a:t>6/30/2015</a:t>
            </a:fld>
            <a:endParaRPr lang="en-US"/>
          </a:p>
        </p:txBody>
      </p:sp>
      <p:sp>
        <p:nvSpPr>
          <p:cNvPr id="8" name="Footer Placeholder 7"/>
          <p:cNvSpPr>
            <a:spLocks noGrp="1"/>
          </p:cNvSpPr>
          <p:nvPr>
            <p:ph type="ftr" sz="quarter" idx="11"/>
          </p:nvPr>
        </p:nvSpPr>
        <p:spPr/>
        <p:txBody>
          <a:bodyPr/>
          <a:lstStyle/>
          <a:p>
            <a:r>
              <a:rPr lang="en-US" smtClean="0"/>
              <a:t>PPT-120-01</a:t>
            </a:r>
            <a:endParaRPr lang="en-US"/>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889BA2-21D9-4F9E-8396-9F56C8CAE5D8}" type="datetime1">
              <a:rPr lang="en-US" smtClean="0"/>
              <a:t>6/30/2015</a:t>
            </a:fld>
            <a:endParaRPr lang="en-US"/>
          </a:p>
        </p:txBody>
      </p:sp>
      <p:sp>
        <p:nvSpPr>
          <p:cNvPr id="4" name="Footer Placeholder 3"/>
          <p:cNvSpPr>
            <a:spLocks noGrp="1"/>
          </p:cNvSpPr>
          <p:nvPr>
            <p:ph type="ftr" sz="quarter" idx="11"/>
          </p:nvPr>
        </p:nvSpPr>
        <p:spPr/>
        <p:txBody>
          <a:bodyPr/>
          <a:lstStyle/>
          <a:p>
            <a:r>
              <a:rPr lang="en-US" smtClean="0"/>
              <a:t>PPT-120-01</a:t>
            </a:r>
            <a:endParaRPr lang="en-US"/>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997E7-5F40-4D7B-B6C1-1B9DB8B2AB46}" type="datetime1">
              <a:rPr lang="en-US" smtClean="0"/>
              <a:t>6/30/2015</a:t>
            </a:fld>
            <a:endParaRPr lang="en-US"/>
          </a:p>
        </p:txBody>
      </p:sp>
      <p:sp>
        <p:nvSpPr>
          <p:cNvPr id="3" name="Footer Placeholder 2"/>
          <p:cNvSpPr>
            <a:spLocks noGrp="1"/>
          </p:cNvSpPr>
          <p:nvPr>
            <p:ph type="ftr" sz="quarter" idx="11"/>
          </p:nvPr>
        </p:nvSpPr>
        <p:spPr/>
        <p:txBody>
          <a:bodyPr/>
          <a:lstStyle/>
          <a:p>
            <a:r>
              <a:rPr lang="en-US" smtClean="0"/>
              <a:t>PPT-120-01</a:t>
            </a:r>
            <a:endParaRPr lang="en-US"/>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F259E-317D-4E99-B2FE-5DE1E3B96984}" type="datetime1">
              <a:rPr lang="en-US" smtClean="0"/>
              <a:t>6/30/2015</a:t>
            </a:fld>
            <a:endParaRPr lang="en-US"/>
          </a:p>
        </p:txBody>
      </p:sp>
      <p:sp>
        <p:nvSpPr>
          <p:cNvPr id="6" name="Footer Placeholder 5"/>
          <p:cNvSpPr>
            <a:spLocks noGrp="1"/>
          </p:cNvSpPr>
          <p:nvPr>
            <p:ph type="ftr" sz="quarter" idx="11"/>
          </p:nvPr>
        </p:nvSpPr>
        <p:spPr/>
        <p:txBody>
          <a:bodyPr/>
          <a:lstStyle/>
          <a:p>
            <a:r>
              <a:rPr lang="en-US" smtClean="0"/>
              <a:t>PPT-120-01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7414F-2B59-47A5-AA80-8F28A7F1A0C3}" type="datetime1">
              <a:rPr lang="en-US" smtClean="0"/>
              <a:t>6/30/2015</a:t>
            </a:fld>
            <a:endParaRPr lang="en-US"/>
          </a:p>
        </p:txBody>
      </p:sp>
      <p:sp>
        <p:nvSpPr>
          <p:cNvPr id="6" name="Footer Placeholder 5"/>
          <p:cNvSpPr>
            <a:spLocks noGrp="1"/>
          </p:cNvSpPr>
          <p:nvPr>
            <p:ph type="ftr" sz="quarter" idx="11"/>
          </p:nvPr>
        </p:nvSpPr>
        <p:spPr/>
        <p:txBody>
          <a:bodyPr/>
          <a:lstStyle/>
          <a:p>
            <a:r>
              <a:rPr lang="en-US" smtClean="0"/>
              <a:t>PPT-120-01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C8CAC-7F6F-444B-8923-B96F1A86CDE5}"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PPT-120-01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7ED37-6415-488A-A5E5-BDE34EF63C09}"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PPT-120-01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dli.state.pa.us/"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dli.state.pa/hands" TargetMode="External"/><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hyperlink" Target="http://www.dli.state.pa.u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dli.state.pa.us/hands" TargetMode="Externa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dli.state.pa.us/" TargetMode="External"/><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dli.state.pa.us/PATHS" TargetMode="External"/><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hyperlink" Target="http://www.dli.state.pa.u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www.dli.state.pa.u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fontScale="90000"/>
          </a:bodyPr>
          <a:lstStyle/>
          <a:p>
            <a:r>
              <a:rPr lang="en-US" sz="2800" dirty="0" smtClean="0">
                <a:solidFill>
                  <a:schemeClr val="bg1"/>
                </a:solidFill>
                <a:latin typeface="Verdana" pitchFamily="34" charset="0"/>
              </a:rPr>
              <a:t>WSC Regulatory Requirements</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PPT-120-01</a:t>
            </a:r>
            <a:endParaRPr lang="en-US" sz="1400" dirty="0">
              <a:solidFill>
                <a:schemeClr val="bg1"/>
              </a:solidFill>
              <a:latin typeface="Verdana" pitchFamily="34" charset="0"/>
            </a:endParaRPr>
          </a:p>
        </p:txBody>
      </p:sp>
      <p:sp>
        <p:nvSpPr>
          <p:cNvPr id="6" name="Rectangle 5"/>
          <p:cNvSpPr/>
          <p:nvPr/>
        </p:nvSpPr>
        <p:spPr>
          <a:xfrm>
            <a:off x="457200" y="1524000"/>
            <a:ext cx="7772400" cy="5078313"/>
          </a:xfrm>
          <a:prstGeom prst="rect">
            <a:avLst/>
          </a:prstGeom>
        </p:spPr>
        <p:txBody>
          <a:bodyPr wrap="square">
            <a:spAutoFit/>
          </a:bodyPr>
          <a:lstStyle/>
          <a:p>
            <a:pPr algn="ctr">
              <a:lnSpc>
                <a:spcPct val="90000"/>
              </a:lnSpc>
              <a:buFontTx/>
              <a:buNone/>
            </a:pPr>
            <a:r>
              <a:rPr lang="en-US" sz="2400" b="1" dirty="0">
                <a:latin typeface="Verdana" pitchFamily="34" charset="0"/>
                <a:ea typeface="Verdana" pitchFamily="34" charset="0"/>
                <a:cs typeface="Verdana" pitchFamily="34" charset="0"/>
              </a:rPr>
              <a:t>PA Workplace Safety Committee Certification </a:t>
            </a:r>
            <a:r>
              <a:rPr lang="en-US" sz="2400" b="1" dirty="0" smtClean="0">
                <a:latin typeface="Verdana" pitchFamily="34" charset="0"/>
                <a:ea typeface="Verdana" pitchFamily="34" charset="0"/>
                <a:cs typeface="Verdana" pitchFamily="34" charset="0"/>
              </a:rPr>
              <a:t>Program</a:t>
            </a:r>
          </a:p>
          <a:p>
            <a:pPr algn="ctr">
              <a:lnSpc>
                <a:spcPct val="90000"/>
              </a:lnSpc>
              <a:buFontTx/>
              <a:buNone/>
            </a:pPr>
            <a:endParaRPr lang="en-US" sz="2400" b="1" dirty="0">
              <a:latin typeface="Verdana" pitchFamily="34" charset="0"/>
              <a:ea typeface="Verdana" pitchFamily="34" charset="0"/>
              <a:cs typeface="Verdana" pitchFamily="34" charset="0"/>
            </a:endParaRPr>
          </a:p>
          <a:p>
            <a:pPr algn="ctr">
              <a:lnSpc>
                <a:spcPct val="90000"/>
              </a:lnSpc>
              <a:buFontTx/>
              <a:buNone/>
            </a:pPr>
            <a:endParaRPr lang="en-US" sz="2400" b="1" dirty="0" smtClean="0">
              <a:latin typeface="Verdana" pitchFamily="34" charset="0"/>
              <a:ea typeface="Verdana" pitchFamily="34" charset="0"/>
              <a:cs typeface="Verdana" pitchFamily="34" charset="0"/>
            </a:endParaRPr>
          </a:p>
          <a:p>
            <a:pPr algn="ctr">
              <a:lnSpc>
                <a:spcPct val="90000"/>
              </a:lnSpc>
              <a:buFontTx/>
              <a:buNone/>
            </a:pPr>
            <a:endParaRPr lang="en-US" sz="2400" b="1" dirty="0">
              <a:latin typeface="Verdana" pitchFamily="34" charset="0"/>
              <a:ea typeface="Verdana" pitchFamily="34" charset="0"/>
              <a:cs typeface="Verdana" pitchFamily="34" charset="0"/>
            </a:endParaRPr>
          </a:p>
          <a:p>
            <a:pPr algn="ctr">
              <a:lnSpc>
                <a:spcPct val="90000"/>
              </a:lnSpc>
              <a:buFontTx/>
              <a:buNone/>
            </a:pPr>
            <a:endParaRPr lang="en-US" sz="2400" b="1" dirty="0" smtClean="0">
              <a:latin typeface="Verdana" pitchFamily="34" charset="0"/>
              <a:ea typeface="Verdana" pitchFamily="34" charset="0"/>
              <a:cs typeface="Verdana" pitchFamily="34" charset="0"/>
            </a:endParaRPr>
          </a:p>
          <a:p>
            <a:pPr algn="ctr">
              <a:lnSpc>
                <a:spcPct val="90000"/>
              </a:lnSpc>
              <a:buFontTx/>
              <a:buNone/>
            </a:pPr>
            <a:endParaRPr lang="en-US" sz="2400" b="1" dirty="0">
              <a:latin typeface="Verdana" pitchFamily="34" charset="0"/>
              <a:ea typeface="Verdana" pitchFamily="34" charset="0"/>
              <a:cs typeface="Verdana" pitchFamily="34" charset="0"/>
            </a:endParaRPr>
          </a:p>
          <a:p>
            <a:pPr algn="ctr">
              <a:lnSpc>
                <a:spcPct val="90000"/>
              </a:lnSpc>
              <a:buFontTx/>
              <a:buNone/>
            </a:pPr>
            <a:endParaRPr lang="en-US" sz="2400" b="1" dirty="0" smtClean="0">
              <a:latin typeface="Verdana" pitchFamily="34" charset="0"/>
              <a:ea typeface="Verdana" pitchFamily="34" charset="0"/>
              <a:cs typeface="Verdana" pitchFamily="34" charset="0"/>
            </a:endParaRPr>
          </a:p>
          <a:p>
            <a:pPr algn="ctr">
              <a:lnSpc>
                <a:spcPct val="90000"/>
              </a:lnSpc>
              <a:buFontTx/>
              <a:buNone/>
            </a:pPr>
            <a:endParaRPr lang="en-US" sz="2400" b="1" dirty="0">
              <a:latin typeface="Verdana" pitchFamily="34" charset="0"/>
              <a:ea typeface="Verdana" pitchFamily="34" charset="0"/>
              <a:cs typeface="Verdana" pitchFamily="34" charset="0"/>
            </a:endParaRPr>
          </a:p>
          <a:p>
            <a:pPr algn="ctr">
              <a:lnSpc>
                <a:spcPct val="90000"/>
              </a:lnSpc>
              <a:buFontTx/>
              <a:buNone/>
            </a:pPr>
            <a:endParaRPr lang="en-US" sz="2400" b="1" dirty="0" smtClean="0">
              <a:latin typeface="Verdana" pitchFamily="34" charset="0"/>
              <a:ea typeface="Verdana" pitchFamily="34" charset="0"/>
              <a:cs typeface="Verdana" pitchFamily="34" charset="0"/>
            </a:endParaRPr>
          </a:p>
          <a:p>
            <a:pPr algn="ctr">
              <a:lnSpc>
                <a:spcPct val="90000"/>
              </a:lnSpc>
              <a:buFontTx/>
              <a:buNone/>
            </a:pPr>
            <a:endParaRPr lang="en-US" sz="2400" b="1" dirty="0">
              <a:latin typeface="Verdana" pitchFamily="34" charset="0"/>
              <a:ea typeface="Verdana" pitchFamily="34" charset="0"/>
              <a:cs typeface="Verdana" pitchFamily="34" charset="0"/>
            </a:endParaRPr>
          </a:p>
          <a:p>
            <a:pPr algn="ctr">
              <a:lnSpc>
                <a:spcPct val="90000"/>
              </a:lnSpc>
              <a:buFontTx/>
              <a:buNone/>
            </a:pPr>
            <a:endParaRPr lang="en-US" sz="2400" b="1" dirty="0" smtClean="0">
              <a:latin typeface="Verdana" pitchFamily="34" charset="0"/>
              <a:ea typeface="Verdana" pitchFamily="34" charset="0"/>
              <a:cs typeface="Verdana" pitchFamily="34" charset="0"/>
            </a:endParaRPr>
          </a:p>
          <a:p>
            <a:pPr algn="ctr">
              <a:lnSpc>
                <a:spcPct val="90000"/>
              </a:lnSpc>
              <a:buFontTx/>
              <a:buNone/>
            </a:pPr>
            <a:r>
              <a:rPr lang="en-US" sz="2400" dirty="0">
                <a:latin typeface="Verdana" pitchFamily="34" charset="0"/>
                <a:ea typeface="Verdana" pitchFamily="34" charset="0"/>
                <a:cs typeface="Verdana" pitchFamily="34" charset="0"/>
              </a:rPr>
              <a:t>Health and Safety Division</a:t>
            </a:r>
          </a:p>
          <a:p>
            <a:pPr algn="ctr">
              <a:lnSpc>
                <a:spcPct val="90000"/>
              </a:lnSpc>
              <a:buFontTx/>
              <a:buNone/>
            </a:pPr>
            <a:r>
              <a:rPr lang="en-US" sz="2400" dirty="0">
                <a:latin typeface="Verdana" pitchFamily="34" charset="0"/>
                <a:ea typeface="Verdana" pitchFamily="34" charset="0"/>
                <a:cs typeface="Verdana" pitchFamily="34" charset="0"/>
              </a:rPr>
              <a:t>PA Bureau of Workers’ Compensation</a:t>
            </a:r>
          </a:p>
          <a:p>
            <a:pPr algn="ctr">
              <a:lnSpc>
                <a:spcPct val="90000"/>
              </a:lnSpc>
              <a:buFontTx/>
              <a:buNone/>
            </a:pPr>
            <a:endParaRPr lang="en-US" sz="2400" b="1" dirty="0">
              <a:latin typeface="Verdana" pitchFamily="34" charset="0"/>
              <a:ea typeface="Verdana" pitchFamily="34" charset="0"/>
              <a:cs typeface="Verdana" pitchFamily="34" charset="0"/>
            </a:endParaRPr>
          </a:p>
        </p:txBody>
      </p:sp>
      <p:sp>
        <p:nvSpPr>
          <p:cNvPr id="7"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pic>
        <p:nvPicPr>
          <p:cNvPr id="2052" name="Picture 4" descr="https://sp.yimg.com/ib/th?id=HN.607988548646470116&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95600"/>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p.yimg.com/ib/th?id=HN.60799228526421840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10</a:t>
            </a:fld>
            <a:endParaRPr lang="en-US"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762000"/>
            <a:ext cx="5334000" cy="381000"/>
          </a:xfrm>
        </p:spPr>
        <p:txBody>
          <a:bodyPr>
            <a:normAutofit fontScale="90000"/>
          </a:bodyPr>
          <a:lstStyle/>
          <a:p>
            <a:r>
              <a:rPr lang="en-US" sz="1900" dirty="0" smtClean="0">
                <a:solidFill>
                  <a:schemeClr val="bg1"/>
                </a:solidFill>
                <a:latin typeface="Verdana" pitchFamily="34" charset="0"/>
                <a:ea typeface="Verdana" pitchFamily="34" charset="0"/>
                <a:cs typeface="Verdana" pitchFamily="34" charset="0"/>
              </a:rPr>
              <a:t>§ 129.1002 - Application for Initial Certification</a:t>
            </a:r>
            <a:r>
              <a:rPr lang="en-US" dirty="0" smtClean="0"/>
              <a:t/>
            </a:r>
            <a:br>
              <a:rPr lang="en-US" dirty="0" smtClean="0"/>
            </a:br>
            <a:endParaRPr lang="en-US" dirty="0" smtClean="0"/>
          </a:p>
        </p:txBody>
      </p:sp>
      <p:sp>
        <p:nvSpPr>
          <p:cNvPr id="7" name="Content Placeholder 2"/>
          <p:cNvSpPr txBox="1">
            <a:spLocks/>
          </p:cNvSpPr>
          <p:nvPr/>
        </p:nvSpPr>
        <p:spPr>
          <a:xfrm>
            <a:off x="457200" y="1447800"/>
            <a:ext cx="8229600" cy="464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a:pPr>
            <a:r>
              <a:rPr lang="en-US" dirty="0" smtClean="0">
                <a:solidFill>
                  <a:schemeClr val="tx1"/>
                </a:solidFill>
              </a:rPr>
              <a:t>An application shall be filed for each legal entity of the applicant-employer</a:t>
            </a:r>
          </a:p>
          <a:p>
            <a:pPr marL="457200" indent="-457200" algn="l">
              <a:buFont typeface="+mj-lt"/>
              <a:buAutoNum type="alphaLcParenR"/>
            </a:pPr>
            <a:endParaRPr lang="en-US" dirty="0" smtClean="0">
              <a:solidFill>
                <a:schemeClr val="tx1"/>
              </a:solidFill>
            </a:endParaRPr>
          </a:p>
          <a:p>
            <a:pPr marL="457200" indent="-457200" algn="l">
              <a:buFont typeface="+mj-lt"/>
              <a:buAutoNum type="alphaLcParenR"/>
            </a:pPr>
            <a:r>
              <a:rPr lang="en-US" dirty="0" smtClean="0">
                <a:solidFill>
                  <a:schemeClr val="tx1"/>
                </a:solidFill>
              </a:rPr>
              <a:t>Each application shall incorporate all of the applicable applicant workplaces within this Commonwealth</a:t>
            </a:r>
          </a:p>
          <a:p>
            <a:pPr marL="457200" indent="-457200" algn="l">
              <a:buFont typeface="+mj-lt"/>
              <a:buAutoNum type="alphaLcParenR"/>
            </a:pPr>
            <a:endParaRPr lang="en-US" dirty="0" smtClean="0">
              <a:solidFill>
                <a:schemeClr val="tx1"/>
              </a:solidFill>
            </a:endParaRPr>
          </a:p>
          <a:p>
            <a:pPr marL="457200" indent="-457200" algn="l">
              <a:buFont typeface="+mj-lt"/>
              <a:buAutoNum type="alphaLcParenR"/>
            </a:pPr>
            <a:r>
              <a:rPr lang="en-US" dirty="0" smtClean="0">
                <a:solidFill>
                  <a:schemeClr val="tx1"/>
                </a:solidFill>
              </a:rPr>
              <a:t>Initial applications shall be submitted to the Bureau between 90 and 30 calendar days prior to the renewal of a WC policy, self-insurance renewal year or a group self-insurance fund year</a:t>
            </a:r>
          </a:p>
        </p:txBody>
      </p:sp>
    </p:spTree>
    <p:extLst>
      <p:ext uri="{BB962C8B-B14F-4D97-AF65-F5344CB8AC3E}">
        <p14:creationId xmlns:p14="http://schemas.microsoft.com/office/powerpoint/2010/main" val="15459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11</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457200" y="381000"/>
            <a:ext cx="5334000" cy="457200"/>
          </a:xfrm>
        </p:spPr>
        <p:txBody>
          <a:bodyPr>
            <a:noAutofit/>
          </a:bodyPr>
          <a:lstStyle/>
          <a:p>
            <a:r>
              <a:rPr lang="en-US" sz="1700" dirty="0">
                <a:solidFill>
                  <a:schemeClr val="bg1"/>
                </a:solidFill>
                <a:latin typeface="Verdana" pitchFamily="34" charset="0"/>
                <a:ea typeface="Verdana" pitchFamily="34" charset="0"/>
                <a:cs typeface="Verdana" pitchFamily="34" charset="0"/>
              </a:rPr>
              <a:t>§ </a:t>
            </a:r>
            <a:r>
              <a:rPr lang="en-US" sz="1700" dirty="0" smtClean="0">
                <a:solidFill>
                  <a:schemeClr val="bg1"/>
                </a:solidFill>
                <a:latin typeface="Verdana" pitchFamily="34" charset="0"/>
                <a:ea typeface="Verdana" pitchFamily="34" charset="0"/>
                <a:cs typeface="Verdana" pitchFamily="34" charset="0"/>
              </a:rPr>
              <a:t>129.1003 – Minimum Eligibility Requirements</a:t>
            </a:r>
            <a:endParaRPr lang="en-US" sz="1700" dirty="0">
              <a:solidFill>
                <a:schemeClr val="bg1"/>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457200" y="1371600"/>
            <a:ext cx="8229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a:pPr>
            <a:r>
              <a:rPr lang="en-US" dirty="0" smtClean="0">
                <a:solidFill>
                  <a:schemeClr val="tx1"/>
                </a:solidFill>
              </a:rPr>
              <a:t>Applicant-employer’s committees shall be       located within this Commonwealth</a:t>
            </a:r>
          </a:p>
          <a:p>
            <a:pPr marL="457200" indent="-457200" algn="l">
              <a:buFont typeface="+mj-lt"/>
              <a:buAutoNum type="alphaLcParenR"/>
            </a:pPr>
            <a:endParaRPr lang="en-US" b="1" dirty="0" smtClean="0">
              <a:solidFill>
                <a:schemeClr val="tx1"/>
              </a:solidFill>
            </a:endParaRPr>
          </a:p>
          <a:p>
            <a:pPr marL="457200" indent="-457200" algn="l">
              <a:buFont typeface="+mj-lt"/>
              <a:buAutoNum type="alphaLcParenR"/>
            </a:pPr>
            <a:r>
              <a:rPr lang="en-US" dirty="0" smtClean="0">
                <a:solidFill>
                  <a:schemeClr val="tx1"/>
                </a:solidFill>
              </a:rPr>
              <a:t>Pre-Certification Period  </a:t>
            </a:r>
          </a:p>
          <a:p>
            <a:pPr algn="l">
              <a:buFontTx/>
              <a:buNone/>
            </a:pPr>
            <a:r>
              <a:rPr lang="en-US" dirty="0" smtClean="0">
                <a:solidFill>
                  <a:schemeClr val="tx1"/>
                </a:solidFill>
              </a:rPr>
              <a:t>	Be in existence and operating according</a:t>
            </a:r>
          </a:p>
          <a:p>
            <a:pPr algn="l">
              <a:buFontTx/>
              <a:buNone/>
            </a:pPr>
            <a:r>
              <a:rPr lang="en-US" dirty="0" smtClean="0">
                <a:solidFill>
                  <a:schemeClr val="tx1"/>
                </a:solidFill>
              </a:rPr>
              <a:t>	to the regulatory requirements for six (6)</a:t>
            </a:r>
          </a:p>
          <a:p>
            <a:pPr algn="l">
              <a:buFontTx/>
              <a:buNone/>
            </a:pPr>
            <a:r>
              <a:rPr lang="en-US" dirty="0" smtClean="0">
                <a:solidFill>
                  <a:schemeClr val="tx1"/>
                </a:solidFill>
              </a:rPr>
              <a:t>	full consecutive months prior to signing,</a:t>
            </a:r>
          </a:p>
          <a:p>
            <a:pPr algn="l">
              <a:buFontTx/>
              <a:buNone/>
            </a:pPr>
            <a:r>
              <a:rPr lang="en-US" dirty="0" smtClean="0">
                <a:solidFill>
                  <a:schemeClr val="tx1"/>
                </a:solidFill>
              </a:rPr>
              <a:t>	dating, and submitting application</a:t>
            </a:r>
          </a:p>
          <a:p>
            <a:pPr algn="l">
              <a:buFontTx/>
              <a:buNone/>
            </a:pPr>
            <a:endParaRPr lang="en-US" sz="1000" dirty="0" smtClean="0">
              <a:solidFill>
                <a:schemeClr val="tx1"/>
              </a:solidFill>
            </a:endParaRPr>
          </a:p>
          <a:p>
            <a:pPr algn="l">
              <a:buFontTx/>
              <a:buNone/>
            </a:pPr>
            <a:endParaRPr lang="en-US" dirty="0" smtClean="0">
              <a:solidFill>
                <a:schemeClr val="tx1"/>
              </a:solidFill>
            </a:endParaRPr>
          </a:p>
          <a:p>
            <a:pPr>
              <a:buFontTx/>
              <a:buNone/>
            </a:pPr>
            <a:r>
              <a:rPr lang="en-US" sz="2000" b="1" dirty="0" smtClean="0">
                <a:solidFill>
                  <a:schemeClr val="tx1"/>
                </a:solidFill>
              </a:rPr>
              <a:t>All committee mandates apply during the 6 month </a:t>
            </a:r>
          </a:p>
          <a:p>
            <a:pPr>
              <a:buFontTx/>
              <a:buNone/>
            </a:pPr>
            <a:r>
              <a:rPr lang="en-US" sz="2000" b="1" dirty="0" smtClean="0">
                <a:solidFill>
                  <a:schemeClr val="tx1"/>
                </a:solidFill>
              </a:rPr>
              <a:t>pre-certification period</a:t>
            </a:r>
          </a:p>
        </p:txBody>
      </p:sp>
    </p:spTree>
    <p:extLst>
      <p:ext uri="{BB962C8B-B14F-4D97-AF65-F5344CB8AC3E}">
        <p14:creationId xmlns:p14="http://schemas.microsoft.com/office/powerpoint/2010/main" val="294508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 calcmode="lin" valueType="num">
                                      <p:cBhvr additive="base">
                                        <p:cTn id="2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12</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700" dirty="0">
                <a:solidFill>
                  <a:schemeClr val="bg1"/>
                </a:solidFill>
                <a:latin typeface="Verdana" pitchFamily="34" charset="0"/>
                <a:ea typeface="Verdana" pitchFamily="34" charset="0"/>
                <a:cs typeface="Verdana" pitchFamily="34" charset="0"/>
              </a:rPr>
              <a:t>§ </a:t>
            </a:r>
            <a:r>
              <a:rPr lang="en-US" sz="1700" dirty="0" smtClean="0">
                <a:solidFill>
                  <a:schemeClr val="bg1"/>
                </a:solidFill>
                <a:latin typeface="Verdana" pitchFamily="34" charset="0"/>
                <a:ea typeface="Verdana" pitchFamily="34" charset="0"/>
                <a:cs typeface="Verdana" pitchFamily="34" charset="0"/>
              </a:rPr>
              <a:t>129.1003 – Minimum Eligibility Requirements</a:t>
            </a:r>
            <a:endParaRPr lang="en-US" sz="1700" dirty="0">
              <a:solidFill>
                <a:schemeClr val="bg1"/>
              </a:solidFill>
              <a:latin typeface="Verdana" pitchFamily="34" charset="0"/>
              <a:ea typeface="Verdana" pitchFamily="34" charset="0"/>
              <a:cs typeface="Verdana" pitchFamily="34" charset="0"/>
            </a:endParaRPr>
          </a:p>
        </p:txBody>
      </p:sp>
      <p:sp>
        <p:nvSpPr>
          <p:cNvPr id="7" name="Rectangle 3"/>
          <p:cNvSpPr>
            <a:spLocks noGrp="1" noChangeArrowheads="1"/>
          </p:cNvSpPr>
          <p:nvPr>
            <p:ph type="subTitle" idx="1"/>
          </p:nvPr>
        </p:nvSpPr>
        <p:spPr>
          <a:xfrm>
            <a:off x="152400" y="1371600"/>
            <a:ext cx="8458200" cy="4800600"/>
          </a:xfrm>
        </p:spPr>
        <p:txBody>
          <a:bodyPr>
            <a:normAutofit/>
          </a:bodyPr>
          <a:lstStyle/>
          <a:p>
            <a:pPr marL="914400" lvl="1" indent="-457200" algn="l">
              <a:buFont typeface="+mj-lt"/>
              <a:buAutoNum type="alphaLcParenR" startAt="3"/>
            </a:pPr>
            <a:r>
              <a:rPr lang="en-US" sz="2400" dirty="0" smtClean="0">
                <a:solidFill>
                  <a:schemeClr val="tx1"/>
                </a:solidFill>
                <a:latin typeface="Verdana" pitchFamily="34" charset="0"/>
                <a:ea typeface="Verdana" pitchFamily="34" charset="0"/>
                <a:cs typeface="Verdana" pitchFamily="34" charset="0"/>
              </a:rPr>
              <a:t>Reasonably represent all primary operations of the workplace</a:t>
            </a:r>
          </a:p>
          <a:p>
            <a:pPr lvl="1" algn="l"/>
            <a:endParaRPr lang="en-US" sz="1900" dirty="0">
              <a:solidFill>
                <a:schemeClr val="tx1"/>
              </a:solidFill>
              <a:latin typeface="Verdana" pitchFamily="34" charset="0"/>
              <a:ea typeface="Verdana" pitchFamily="34" charset="0"/>
              <a:cs typeface="Verdana" pitchFamily="34" charset="0"/>
            </a:endParaRPr>
          </a:p>
          <a:p>
            <a:pPr marL="914400" lvl="1" indent="-457200" algn="l">
              <a:buFont typeface="+mj-lt"/>
              <a:buAutoNum type="alphaLcParenR" startAt="4"/>
            </a:pPr>
            <a:r>
              <a:rPr lang="en-US" sz="2400" dirty="0" smtClean="0">
                <a:solidFill>
                  <a:schemeClr val="tx1"/>
                </a:solidFill>
                <a:latin typeface="Verdana" pitchFamily="34" charset="0"/>
                <a:ea typeface="Verdana" pitchFamily="34" charset="0"/>
                <a:cs typeface="Verdana" pitchFamily="34" charset="0"/>
              </a:rPr>
              <a:t>Minimum committee membership:</a:t>
            </a:r>
          </a:p>
          <a:p>
            <a:pPr lvl="1" algn="l"/>
            <a:endParaRPr lang="en-US" sz="1100" dirty="0" smtClean="0">
              <a:solidFill>
                <a:schemeClr val="tx1"/>
              </a:solidFill>
              <a:latin typeface="Verdana" pitchFamily="34" charset="0"/>
              <a:ea typeface="Verdana" pitchFamily="34" charset="0"/>
              <a:cs typeface="Verdana" pitchFamily="34" charset="0"/>
            </a:endParaRPr>
          </a:p>
          <a:p>
            <a:pPr marL="1714500" lvl="3"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Two (2) employer-representatives</a:t>
            </a:r>
          </a:p>
          <a:p>
            <a:pPr marL="1714500" lvl="3"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Two (2) employee-representatives</a:t>
            </a:r>
          </a:p>
          <a:p>
            <a:pPr lvl="3" algn="l"/>
            <a:endParaRPr lang="en-US" i="1" dirty="0" smtClean="0">
              <a:solidFill>
                <a:schemeClr val="tx1"/>
              </a:solidFill>
              <a:latin typeface="Verdana" pitchFamily="34" charset="0"/>
              <a:ea typeface="Verdana" pitchFamily="34" charset="0"/>
              <a:cs typeface="Verdana" pitchFamily="34" charset="0"/>
            </a:endParaRPr>
          </a:p>
          <a:p>
            <a:pPr lvl="3" algn="l"/>
            <a:endParaRPr lang="en-US" sz="2400" i="1" dirty="0" smtClean="0">
              <a:solidFill>
                <a:schemeClr val="tx1"/>
              </a:solidFill>
              <a:latin typeface="Verdana" pitchFamily="34" charset="0"/>
              <a:ea typeface="Verdana" pitchFamily="34" charset="0"/>
              <a:cs typeface="Verdana" pitchFamily="34" charset="0"/>
            </a:endParaRPr>
          </a:p>
          <a:p>
            <a:pPr lvl="1"/>
            <a:r>
              <a:rPr lang="en-US" sz="2400" b="1" dirty="0" smtClean="0">
                <a:solidFill>
                  <a:schemeClr val="tx1"/>
                </a:solidFill>
                <a:latin typeface="Verdana" pitchFamily="34" charset="0"/>
                <a:ea typeface="Verdana" pitchFamily="34" charset="0"/>
                <a:cs typeface="Verdana" pitchFamily="34" charset="0"/>
              </a:rPr>
              <a:t>In no case will the number of employer representatives  exceed the number of employee representatives</a:t>
            </a:r>
          </a:p>
          <a:p>
            <a:pPr lvl="1" algn="l"/>
            <a:endParaRPr lang="en-US" sz="2600" dirty="0" smtClean="0"/>
          </a:p>
          <a:p>
            <a:pPr lvl="1" algn="l"/>
            <a:endParaRPr lang="en-US" sz="2600" dirty="0" smtClean="0"/>
          </a:p>
          <a:p>
            <a:pPr lvl="1" algn="l"/>
            <a:endParaRPr lang="en-US" dirty="0" smtClean="0"/>
          </a:p>
          <a:p>
            <a:pPr lvl="1" algn="l"/>
            <a:endParaRPr lang="en-US" dirty="0" smtClean="0"/>
          </a:p>
          <a:p>
            <a:pPr lvl="1" algn="l">
              <a:buFontTx/>
              <a:buChar char="•"/>
            </a:pPr>
            <a:endParaRPr lang="en-US" dirty="0" smtClean="0"/>
          </a:p>
          <a:p>
            <a:pPr lvl="1" algn="l">
              <a:buFontTx/>
              <a:buChar char="•"/>
            </a:pPr>
            <a:endParaRPr lang="en-US" dirty="0" smtClean="0"/>
          </a:p>
        </p:txBody>
      </p:sp>
    </p:spTree>
    <p:extLst>
      <p:ext uri="{BB962C8B-B14F-4D97-AF65-F5344CB8AC3E}">
        <p14:creationId xmlns:p14="http://schemas.microsoft.com/office/powerpoint/2010/main" val="8023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 calcmode="lin" valueType="num">
                                      <p:cBhvr additive="base">
                                        <p:cTn id="1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13</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700" dirty="0">
                <a:solidFill>
                  <a:schemeClr val="bg1"/>
                </a:solidFill>
                <a:latin typeface="Verdana" pitchFamily="34" charset="0"/>
                <a:ea typeface="Verdana" pitchFamily="34" charset="0"/>
                <a:cs typeface="Verdana" pitchFamily="34" charset="0"/>
              </a:rPr>
              <a:t>§ </a:t>
            </a:r>
            <a:r>
              <a:rPr lang="en-US" sz="1700" dirty="0" smtClean="0">
                <a:solidFill>
                  <a:schemeClr val="bg1"/>
                </a:solidFill>
                <a:latin typeface="Verdana" pitchFamily="34" charset="0"/>
                <a:ea typeface="Verdana" pitchFamily="34" charset="0"/>
                <a:cs typeface="Verdana" pitchFamily="34" charset="0"/>
              </a:rPr>
              <a:t>129.1003 – Minimum Eligibility Requirements</a:t>
            </a:r>
            <a:endParaRPr lang="en-US" sz="17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117505" y="1066800"/>
            <a:ext cx="8458200"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buFontTx/>
              <a:buNone/>
            </a:pPr>
            <a:endParaRPr lang="en-US" dirty="0" smtClean="0">
              <a:solidFill>
                <a:schemeClr val="tx1"/>
              </a:solidFill>
              <a:ea typeface="Verdana" pitchFamily="34" charset="0"/>
              <a:cs typeface="Verdana" pitchFamily="34" charset="0"/>
            </a:endParaRPr>
          </a:p>
          <a:p>
            <a:pPr marL="914400" lvl="1" indent="-457200" algn="l">
              <a:lnSpc>
                <a:spcPct val="90000"/>
              </a:lnSpc>
              <a:buFont typeface="+mj-lt"/>
              <a:buAutoNum type="alphaLcParenR" startAt="5"/>
            </a:pPr>
            <a:r>
              <a:rPr lang="en-US" sz="2400" dirty="0" smtClean="0">
                <a:solidFill>
                  <a:schemeClr val="tx1"/>
                </a:solidFill>
                <a:latin typeface="Verdana" pitchFamily="34" charset="0"/>
                <a:ea typeface="Verdana" pitchFamily="34" charset="0"/>
                <a:cs typeface="Verdana" pitchFamily="34" charset="0"/>
              </a:rPr>
              <a:t>Employer – Authority to do one or more of the following:</a:t>
            </a:r>
          </a:p>
          <a:p>
            <a:pPr marL="914400" lvl="1" indent="-457200" algn="l">
              <a:lnSpc>
                <a:spcPct val="90000"/>
              </a:lnSpc>
              <a:buFont typeface="+mj-lt"/>
              <a:buAutoNum type="alphaLcParenR" startAt="5"/>
            </a:pPr>
            <a:endParaRPr lang="en-US" sz="1000" dirty="0" smtClean="0">
              <a:solidFill>
                <a:schemeClr val="tx1"/>
              </a:solidFill>
              <a:latin typeface="Verdana" pitchFamily="34" charset="0"/>
              <a:ea typeface="Verdana" pitchFamily="34" charset="0"/>
              <a:cs typeface="Verdana" pitchFamily="34" charset="0"/>
            </a:endParaRPr>
          </a:p>
          <a:p>
            <a:pPr marL="1257300" lvl="2" indent="-342900" algn="l">
              <a:lnSpc>
                <a:spcPct val="90000"/>
              </a:lnSpc>
              <a:buFont typeface="Arial" pitchFamily="34" charset="0"/>
              <a:buChar char="•"/>
            </a:pPr>
            <a:r>
              <a:rPr lang="en-US" dirty="0" smtClean="0">
                <a:solidFill>
                  <a:schemeClr val="tx1"/>
                </a:solidFill>
                <a:latin typeface="Verdana" pitchFamily="34" charset="0"/>
                <a:ea typeface="Verdana" pitchFamily="34" charset="0"/>
                <a:cs typeface="Verdana" pitchFamily="34" charset="0"/>
              </a:rPr>
              <a:t>Select or hire an employee</a:t>
            </a:r>
          </a:p>
          <a:p>
            <a:pPr marL="1257300" lvl="2" indent="-342900" algn="l">
              <a:lnSpc>
                <a:spcPct val="90000"/>
              </a:lnSpc>
              <a:buFont typeface="Arial" pitchFamily="34" charset="0"/>
              <a:buChar char="•"/>
            </a:pPr>
            <a:r>
              <a:rPr lang="en-US" dirty="0" smtClean="0">
                <a:solidFill>
                  <a:schemeClr val="tx1"/>
                </a:solidFill>
                <a:latin typeface="Verdana" pitchFamily="34" charset="0"/>
                <a:ea typeface="Verdana" pitchFamily="34" charset="0"/>
                <a:cs typeface="Verdana" pitchFamily="34" charset="0"/>
              </a:rPr>
              <a:t>Remove or terminate an employee</a:t>
            </a:r>
          </a:p>
          <a:p>
            <a:pPr marL="1257300" lvl="2" indent="-342900" algn="l">
              <a:lnSpc>
                <a:spcPct val="90000"/>
              </a:lnSpc>
              <a:buFont typeface="Arial" pitchFamily="34" charset="0"/>
              <a:buChar char="•"/>
            </a:pPr>
            <a:r>
              <a:rPr lang="en-US" dirty="0" smtClean="0">
                <a:solidFill>
                  <a:schemeClr val="tx1"/>
                </a:solidFill>
                <a:latin typeface="Verdana" pitchFamily="34" charset="0"/>
                <a:ea typeface="Verdana" pitchFamily="34" charset="0"/>
                <a:cs typeface="Verdana" pitchFamily="34" charset="0"/>
              </a:rPr>
              <a:t>Direct the manner of employee performance</a:t>
            </a:r>
          </a:p>
          <a:p>
            <a:pPr marL="1257300" lvl="2" indent="-342900" algn="l">
              <a:lnSpc>
                <a:spcPct val="90000"/>
              </a:lnSpc>
              <a:buFont typeface="Arial" pitchFamily="34" charset="0"/>
              <a:buChar char="•"/>
            </a:pPr>
            <a:r>
              <a:rPr lang="en-US" dirty="0" smtClean="0">
                <a:solidFill>
                  <a:schemeClr val="tx1"/>
                </a:solidFill>
                <a:latin typeface="Verdana" pitchFamily="34" charset="0"/>
                <a:ea typeface="Verdana" pitchFamily="34" charset="0"/>
                <a:cs typeface="Verdana" pitchFamily="34" charset="0"/>
              </a:rPr>
              <a:t>Control the employee</a:t>
            </a:r>
          </a:p>
          <a:p>
            <a:pPr lvl="2" algn="l">
              <a:lnSpc>
                <a:spcPct val="90000"/>
              </a:lnSpc>
              <a:buFontTx/>
              <a:buNone/>
            </a:pPr>
            <a:endParaRPr lang="en-US" dirty="0" smtClean="0">
              <a:solidFill>
                <a:schemeClr val="tx1"/>
              </a:solidFill>
              <a:latin typeface="Verdana" pitchFamily="34" charset="0"/>
              <a:ea typeface="Verdana" pitchFamily="34" charset="0"/>
              <a:cs typeface="Verdana" pitchFamily="34" charset="0"/>
            </a:endParaRPr>
          </a:p>
          <a:p>
            <a:pPr marL="914400" lvl="1" indent="-457200" algn="l">
              <a:lnSpc>
                <a:spcPct val="90000"/>
              </a:lnSpc>
              <a:buFont typeface="+mj-lt"/>
              <a:buAutoNum type="alphaLcParenR" startAt="6"/>
            </a:pPr>
            <a:r>
              <a:rPr lang="en-US" sz="2400" dirty="0" smtClean="0">
                <a:solidFill>
                  <a:schemeClr val="tx1"/>
                </a:solidFill>
                <a:latin typeface="Verdana" pitchFamily="34" charset="0"/>
                <a:ea typeface="Verdana" pitchFamily="34" charset="0"/>
                <a:cs typeface="Verdana" pitchFamily="34" charset="0"/>
              </a:rPr>
              <a:t>Employee – Does not possess any authority or responsibility described for the Employer</a:t>
            </a:r>
          </a:p>
          <a:p>
            <a:pPr lvl="1" algn="l">
              <a:lnSpc>
                <a:spcPct val="90000"/>
              </a:lnSpc>
              <a:buFontTx/>
              <a:buNone/>
            </a:pPr>
            <a:endParaRPr lang="en-US" sz="2400" b="1" dirty="0" smtClean="0">
              <a:solidFill>
                <a:schemeClr val="tx1"/>
              </a:solidFill>
              <a:latin typeface="Verdana" pitchFamily="34" charset="0"/>
              <a:ea typeface="Verdana" pitchFamily="34" charset="0"/>
              <a:cs typeface="Verdana" pitchFamily="34" charset="0"/>
            </a:endParaRPr>
          </a:p>
          <a:p>
            <a:pPr marL="914400" lvl="1" indent="-457200" algn="l">
              <a:lnSpc>
                <a:spcPct val="90000"/>
              </a:lnSpc>
              <a:buFont typeface="+mj-lt"/>
              <a:buAutoNum type="alphaLcParenR" startAt="7"/>
            </a:pPr>
            <a:r>
              <a:rPr lang="en-US" sz="2400" dirty="0" smtClean="0">
                <a:solidFill>
                  <a:schemeClr val="tx1"/>
                </a:solidFill>
                <a:latin typeface="Verdana" pitchFamily="34" charset="0"/>
                <a:ea typeface="Verdana" pitchFamily="34" charset="0"/>
                <a:cs typeface="Verdana" pitchFamily="34" charset="0"/>
              </a:rPr>
              <a:t>A person cannot function as both</a:t>
            </a:r>
          </a:p>
        </p:txBody>
      </p:sp>
    </p:spTree>
    <p:extLst>
      <p:ext uri="{BB962C8B-B14F-4D97-AF65-F5344CB8AC3E}">
        <p14:creationId xmlns:p14="http://schemas.microsoft.com/office/powerpoint/2010/main" val="14220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 calcmode="lin" valueType="num">
                                      <p:cBhvr additive="base">
                                        <p:cTn id="4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14</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500" dirty="0">
                <a:solidFill>
                  <a:schemeClr val="bg1"/>
                </a:solidFill>
                <a:latin typeface="Verdana" pitchFamily="34" charset="0"/>
                <a:ea typeface="Verdana" pitchFamily="34" charset="0"/>
                <a:cs typeface="Verdana" pitchFamily="34" charset="0"/>
              </a:rPr>
              <a:t>§ </a:t>
            </a:r>
            <a:r>
              <a:rPr lang="en-US" sz="1500" dirty="0" smtClean="0">
                <a:solidFill>
                  <a:schemeClr val="bg1"/>
                </a:solidFill>
                <a:latin typeface="Verdana" pitchFamily="34" charset="0"/>
                <a:ea typeface="Verdana" pitchFamily="34" charset="0"/>
                <a:cs typeface="Verdana" pitchFamily="34" charset="0"/>
              </a:rPr>
              <a:t>129.1004 – Committee Formation &amp; Membership</a:t>
            </a:r>
            <a:endParaRPr lang="en-US" sz="1500" dirty="0">
              <a:solidFill>
                <a:schemeClr val="bg1"/>
              </a:solidFill>
              <a:latin typeface="Verdana" pitchFamily="34" charset="0"/>
              <a:ea typeface="Verdana" pitchFamily="34" charset="0"/>
              <a:cs typeface="Verdana" pitchFamily="34" charset="0"/>
            </a:endParaRPr>
          </a:p>
        </p:txBody>
      </p:sp>
      <p:sp>
        <p:nvSpPr>
          <p:cNvPr id="7" name="Rectangle 3075"/>
          <p:cNvSpPr txBox="1">
            <a:spLocks noChangeArrowheads="1"/>
          </p:cNvSpPr>
          <p:nvPr/>
        </p:nvSpPr>
        <p:spPr>
          <a:xfrm>
            <a:off x="304800" y="1447800"/>
            <a:ext cx="8458200" cy="44958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a:lnSpc>
                <a:spcPct val="90000"/>
              </a:lnSpc>
              <a:buFontTx/>
              <a:buAutoNum type="alphaLcParenBoth"/>
              <a:defRPr/>
            </a:pPr>
            <a:r>
              <a:rPr lang="en-US" sz="2400" dirty="0" smtClean="0">
                <a:solidFill>
                  <a:schemeClr val="tx1"/>
                </a:solidFill>
                <a:latin typeface="Verdana" pitchFamily="34" charset="0"/>
                <a:ea typeface="Verdana" pitchFamily="34" charset="0"/>
                <a:cs typeface="Verdana" pitchFamily="34" charset="0"/>
              </a:rPr>
              <a:t>(b) Committee Formation</a:t>
            </a:r>
          </a:p>
          <a:p>
            <a:pPr marL="914400" lvl="1" indent="-457200" algn="l">
              <a:lnSpc>
                <a:spcPct val="90000"/>
              </a:lnSpc>
              <a:buFontTx/>
              <a:buNone/>
              <a:defRPr/>
            </a:pPr>
            <a:endParaRPr lang="en-US" sz="1700" dirty="0" smtClean="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defRPr/>
            </a:pPr>
            <a:r>
              <a:rPr lang="en-US" sz="2400" b="1" dirty="0" smtClean="0">
                <a:solidFill>
                  <a:schemeClr val="tx1"/>
                </a:solidFill>
                <a:latin typeface="Verdana" pitchFamily="34" charset="0"/>
                <a:ea typeface="Verdana" pitchFamily="34" charset="0"/>
                <a:cs typeface="Verdana" pitchFamily="34" charset="0"/>
              </a:rPr>
              <a:t>Single</a:t>
            </a:r>
            <a:r>
              <a:rPr lang="en-US" sz="2400" dirty="0" smtClean="0">
                <a:solidFill>
                  <a:schemeClr val="tx1"/>
                </a:solidFill>
                <a:latin typeface="Verdana" pitchFamily="34" charset="0"/>
                <a:ea typeface="Verdana" pitchFamily="34" charset="0"/>
                <a:cs typeface="Verdana" pitchFamily="34" charset="0"/>
              </a:rPr>
              <a:t> - One workplace, one committee</a:t>
            </a:r>
          </a:p>
          <a:p>
            <a:pPr marL="800100" lvl="1" indent="-342900" algn="l">
              <a:buFont typeface="Arial" pitchFamily="34" charset="0"/>
              <a:buChar char="•"/>
              <a:defRPr/>
            </a:pPr>
            <a:endParaRPr lang="en-US" sz="1600" dirty="0" smtClean="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defRPr/>
            </a:pPr>
            <a:r>
              <a:rPr lang="en-US" sz="2400" b="1" dirty="0" smtClean="0">
                <a:solidFill>
                  <a:schemeClr val="tx1"/>
                </a:solidFill>
                <a:latin typeface="Verdana" pitchFamily="34" charset="0"/>
                <a:ea typeface="Verdana" pitchFamily="34" charset="0"/>
                <a:cs typeface="Verdana" pitchFamily="34" charset="0"/>
              </a:rPr>
              <a:t>Centralized</a:t>
            </a:r>
            <a:r>
              <a:rPr lang="en-US" sz="2400" dirty="0" smtClean="0">
                <a:solidFill>
                  <a:schemeClr val="tx1"/>
                </a:solidFill>
                <a:latin typeface="Verdana" pitchFamily="34" charset="0"/>
                <a:ea typeface="Verdana" pitchFamily="34" charset="0"/>
                <a:cs typeface="Verdana" pitchFamily="34" charset="0"/>
              </a:rPr>
              <a:t> – More than one workplace</a:t>
            </a:r>
          </a:p>
          <a:p>
            <a:pPr lvl="2" algn="l">
              <a:defRPr/>
            </a:pPr>
            <a:r>
              <a:rPr lang="en-US" dirty="0" smtClean="0">
                <a:solidFill>
                  <a:schemeClr val="tx1"/>
                </a:solidFill>
                <a:latin typeface="Verdana" pitchFamily="34" charset="0"/>
                <a:ea typeface="Verdana" pitchFamily="34" charset="0"/>
                <a:cs typeface="Verdana" pitchFamily="34" charset="0"/>
              </a:rPr>
              <a:t>One “Centralized” committee with representation for each outlying workplace location</a:t>
            </a:r>
          </a:p>
          <a:p>
            <a:pPr marL="1257300" lvl="2" indent="-342900" algn="l">
              <a:buFont typeface="Arial" pitchFamily="34" charset="0"/>
              <a:buChar char="•"/>
              <a:defRPr/>
            </a:pPr>
            <a:endParaRPr lang="en-US" sz="1600" dirty="0" smtClean="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defRPr/>
            </a:pPr>
            <a:r>
              <a:rPr lang="en-US" sz="2400" b="1" dirty="0" smtClean="0">
                <a:solidFill>
                  <a:schemeClr val="tx1"/>
                </a:solidFill>
                <a:latin typeface="Verdana" pitchFamily="34" charset="0"/>
                <a:ea typeface="Verdana" pitchFamily="34" charset="0"/>
                <a:cs typeface="Verdana" pitchFamily="34" charset="0"/>
              </a:rPr>
              <a:t>Multiple</a:t>
            </a:r>
            <a:r>
              <a:rPr lang="en-US" sz="2400" dirty="0" smtClean="0">
                <a:solidFill>
                  <a:schemeClr val="tx1"/>
                </a:solidFill>
                <a:latin typeface="Verdana" pitchFamily="34" charset="0"/>
                <a:ea typeface="Verdana" pitchFamily="34" charset="0"/>
                <a:cs typeface="Verdana" pitchFamily="34" charset="0"/>
              </a:rPr>
              <a:t> - More than one workplace</a:t>
            </a:r>
          </a:p>
          <a:p>
            <a:pPr lvl="2" algn="l">
              <a:buFontTx/>
              <a:buNone/>
              <a:defRPr/>
            </a:pPr>
            <a:r>
              <a:rPr lang="en-US" dirty="0" smtClean="0">
                <a:solidFill>
                  <a:schemeClr val="tx1"/>
                </a:solidFill>
                <a:latin typeface="Verdana" pitchFamily="34" charset="0"/>
                <a:ea typeface="Verdana" pitchFamily="34" charset="0"/>
                <a:cs typeface="Verdana" pitchFamily="34" charset="0"/>
              </a:rPr>
              <a:t>The number of committees is exactly equal to the number of PA workplaces</a:t>
            </a:r>
          </a:p>
          <a:p>
            <a:pPr marL="914400" lvl="1" indent="-457200">
              <a:lnSpc>
                <a:spcPct val="90000"/>
              </a:lnSpc>
              <a:buFontTx/>
              <a:buNone/>
              <a:defRPr/>
            </a:pPr>
            <a:endParaRPr lang="en-US" sz="2000" dirty="0" smtClean="0"/>
          </a:p>
          <a:p>
            <a:pPr marL="914400" lvl="1" indent="-457200">
              <a:lnSpc>
                <a:spcPct val="90000"/>
              </a:lnSpc>
              <a:buFontTx/>
              <a:buNone/>
              <a:defRPr/>
            </a:pPr>
            <a:endParaRPr lang="en-US" sz="2000" dirty="0" smtClean="0"/>
          </a:p>
        </p:txBody>
      </p:sp>
    </p:spTree>
    <p:extLst>
      <p:ext uri="{BB962C8B-B14F-4D97-AF65-F5344CB8AC3E}">
        <p14:creationId xmlns:p14="http://schemas.microsoft.com/office/powerpoint/2010/main" val="117897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 calcmode="lin" valueType="num">
                                      <p:cBhvr additive="base">
                                        <p:cTn id="2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15</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500" dirty="0">
                <a:solidFill>
                  <a:schemeClr val="bg1"/>
                </a:solidFill>
                <a:latin typeface="Verdana" pitchFamily="34" charset="0"/>
                <a:ea typeface="Verdana" pitchFamily="34" charset="0"/>
                <a:cs typeface="Verdana" pitchFamily="34" charset="0"/>
              </a:rPr>
              <a:t>§ </a:t>
            </a:r>
            <a:r>
              <a:rPr lang="en-US" sz="1500" dirty="0" smtClean="0">
                <a:solidFill>
                  <a:schemeClr val="bg1"/>
                </a:solidFill>
                <a:latin typeface="Verdana" pitchFamily="34" charset="0"/>
                <a:ea typeface="Verdana" pitchFamily="34" charset="0"/>
                <a:cs typeface="Verdana" pitchFamily="34" charset="0"/>
              </a:rPr>
              <a:t>129.1004 – Committee Formation &amp; Membership</a:t>
            </a:r>
            <a:endParaRPr lang="en-US" sz="15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457200" y="1143000"/>
            <a:ext cx="8229600" cy="5029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endParaRPr lang="en-US" dirty="0" smtClean="0">
              <a:solidFill>
                <a:schemeClr val="tx1"/>
              </a:solidFill>
              <a:ea typeface="Verdana" pitchFamily="34" charset="0"/>
              <a:cs typeface="Verdana" pitchFamily="34" charset="0"/>
            </a:endParaRPr>
          </a:p>
          <a:p>
            <a:pPr marL="457200" indent="-457200" algn="l">
              <a:buFont typeface="+mj-lt"/>
              <a:buAutoNum type="alphaLcParenR" startAt="3"/>
            </a:pPr>
            <a:r>
              <a:rPr lang="en-US" dirty="0" smtClean="0">
                <a:solidFill>
                  <a:schemeClr val="tx1"/>
                </a:solidFill>
                <a:ea typeface="Verdana" pitchFamily="34" charset="0"/>
                <a:cs typeface="Verdana" pitchFamily="34" charset="0"/>
              </a:rPr>
              <a:t>Committee shall be composed of at least an equal number of employee and employer representatives unless mutually agreed upon by both parties. </a:t>
            </a:r>
          </a:p>
          <a:p>
            <a:pPr algn="l">
              <a:buFontTx/>
              <a:buNone/>
            </a:pPr>
            <a:endParaRPr lang="en-US" sz="16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The number of employer representatives  will not exceed the number of employee representatives.</a:t>
            </a:r>
          </a:p>
          <a:p>
            <a:pPr algn="l">
              <a:buFontTx/>
              <a:buNone/>
            </a:pPr>
            <a:endParaRPr lang="en-US" sz="16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When a majority of </a:t>
            </a:r>
            <a:r>
              <a:rPr lang="en-US" i="1" u="sng" dirty="0" smtClean="0">
                <a:solidFill>
                  <a:schemeClr val="tx1"/>
                </a:solidFill>
                <a:ea typeface="Verdana" pitchFamily="34" charset="0"/>
                <a:cs typeface="Verdana" pitchFamily="34" charset="0"/>
              </a:rPr>
              <a:t>employer</a:t>
            </a:r>
            <a:r>
              <a:rPr lang="en-US" dirty="0" smtClean="0">
                <a:solidFill>
                  <a:schemeClr val="tx1"/>
                </a:solidFill>
                <a:ea typeface="Verdana" pitchFamily="34" charset="0"/>
                <a:cs typeface="Verdana" pitchFamily="34" charset="0"/>
              </a:rPr>
              <a:t> representatives exist;</a:t>
            </a: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Provide written explanation to the Bureau</a:t>
            </a: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Explanation signed by one employee and one employer representative	</a:t>
            </a:r>
            <a:r>
              <a:rPr lang="en-US" sz="1600" dirty="0" smtClean="0"/>
              <a:t>	</a:t>
            </a:r>
          </a:p>
          <a:p>
            <a:pPr>
              <a:buFontTx/>
              <a:buNone/>
            </a:pPr>
            <a:endParaRPr lang="en-US" sz="2000" dirty="0" smtClean="0"/>
          </a:p>
          <a:p>
            <a:pPr>
              <a:buFontTx/>
              <a:buNone/>
            </a:pPr>
            <a:endParaRPr lang="en-US" sz="2000" dirty="0" smtClean="0"/>
          </a:p>
        </p:txBody>
      </p:sp>
    </p:spTree>
    <p:extLst>
      <p:ext uri="{BB962C8B-B14F-4D97-AF65-F5344CB8AC3E}">
        <p14:creationId xmlns:p14="http://schemas.microsoft.com/office/powerpoint/2010/main" val="209131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 from="(-#ppt_w/2)" to="(#ppt_x)" calcmode="lin" valueType="num">
                                      <p:cBhvr>
                                        <p:cTn id="13" dur="600" fill="hold">
                                          <p:stCondLst>
                                            <p:cond delay="0"/>
                                          </p:stCondLst>
                                        </p:cTn>
                                        <p:tgtEl>
                                          <p:spTgt spid="7">
                                            <p:txEl>
                                              <p:pRg st="6" end="6"/>
                                            </p:txEl>
                                          </p:spTgt>
                                        </p:tgtEl>
                                        <p:attrNameLst>
                                          <p:attrName>ppt_x</p:attrName>
                                        </p:attrNameLst>
                                      </p:cBhvr>
                                    </p:anim>
                                    <p:anim from="0" to="-1.0" calcmode="lin" valueType="num">
                                      <p:cBhvr>
                                        <p:cTn id="14" dur="200" decel="50000" autoRev="1" fill="hold">
                                          <p:stCondLst>
                                            <p:cond delay="600"/>
                                          </p:stCondLst>
                                        </p:cTn>
                                        <p:tgtEl>
                                          <p:spTgt spid="7">
                                            <p:txEl>
                                              <p:pRg st="6" end="6"/>
                                            </p:txEl>
                                          </p:spTgt>
                                        </p:tgtEl>
                                        <p:attrNameLst>
                                          <p:attrName>xshear</p:attrName>
                                        </p:attrNameLst>
                                      </p:cBhvr>
                                    </p:anim>
                                    <p:animScale>
                                      <p:cBhvr>
                                        <p:cTn id="15" dur="200" decel="100000" autoRev="1" fill="hold">
                                          <p:stCondLst>
                                            <p:cond delay="600"/>
                                          </p:stCondLst>
                                        </p:cTn>
                                        <p:tgtEl>
                                          <p:spTgt spid="7">
                                            <p:txEl>
                                              <p:pRg st="6" end="6"/>
                                            </p:txEl>
                                          </p:spTgt>
                                        </p:tgtEl>
                                      </p:cBhvr>
                                      <p:from x="100000" y="100000"/>
                                      <p:to x="80000" y="100000"/>
                                    </p:animScale>
                                    <p:anim by="(#ppt_h/3+#ppt_w*0.1)" calcmode="lin" valueType="num">
                                      <p:cBhvr additive="sum">
                                        <p:cTn id="16" dur="200" decel="100000" autoRev="1" fill="hold">
                                          <p:stCondLst>
                                            <p:cond delay="600"/>
                                          </p:stCondLst>
                                        </p:cTn>
                                        <p:tgtEl>
                                          <p:spTgt spid="7">
                                            <p:txEl>
                                              <p:pRg st="6" end="6"/>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 from="(-#ppt_w/2)" to="(#ppt_x)" calcmode="lin" valueType="num">
                                      <p:cBhvr>
                                        <p:cTn id="21" dur="600" fill="hold">
                                          <p:stCondLst>
                                            <p:cond delay="0"/>
                                          </p:stCondLst>
                                        </p:cTn>
                                        <p:tgtEl>
                                          <p:spTgt spid="7">
                                            <p:txEl>
                                              <p:pRg st="7" end="7"/>
                                            </p:txEl>
                                          </p:spTgt>
                                        </p:tgtEl>
                                        <p:attrNameLst>
                                          <p:attrName>ppt_x</p:attrName>
                                        </p:attrNameLst>
                                      </p:cBhvr>
                                    </p:anim>
                                    <p:anim from="0" to="-1.0" calcmode="lin" valueType="num">
                                      <p:cBhvr>
                                        <p:cTn id="22" dur="200" decel="50000" autoRev="1" fill="hold">
                                          <p:stCondLst>
                                            <p:cond delay="600"/>
                                          </p:stCondLst>
                                        </p:cTn>
                                        <p:tgtEl>
                                          <p:spTgt spid="7">
                                            <p:txEl>
                                              <p:pRg st="7" end="7"/>
                                            </p:txEl>
                                          </p:spTgt>
                                        </p:tgtEl>
                                        <p:attrNameLst>
                                          <p:attrName>xshear</p:attrName>
                                        </p:attrNameLst>
                                      </p:cBhvr>
                                    </p:anim>
                                    <p:animScale>
                                      <p:cBhvr>
                                        <p:cTn id="23" dur="200" decel="100000" autoRev="1" fill="hold">
                                          <p:stCondLst>
                                            <p:cond delay="600"/>
                                          </p:stCondLst>
                                        </p:cTn>
                                        <p:tgtEl>
                                          <p:spTgt spid="7">
                                            <p:txEl>
                                              <p:pRg st="7" end="7"/>
                                            </p:txEl>
                                          </p:spTgt>
                                        </p:tgtEl>
                                      </p:cBhvr>
                                      <p:from x="100000" y="100000"/>
                                      <p:to x="80000" y="100000"/>
                                    </p:animScale>
                                    <p:anim by="(#ppt_h/3+#ppt_w*0.1)" calcmode="lin" valueType="num">
                                      <p:cBhvr additive="sum">
                                        <p:cTn id="24" dur="200" decel="100000" autoRev="1" fill="hold">
                                          <p:stCondLst>
                                            <p:cond delay="600"/>
                                          </p:stCondLst>
                                        </p:cTn>
                                        <p:tgtEl>
                                          <p:spTgt spid="7">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16</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500" dirty="0">
                <a:solidFill>
                  <a:schemeClr val="bg1"/>
                </a:solidFill>
                <a:latin typeface="Verdana" pitchFamily="34" charset="0"/>
                <a:ea typeface="Verdana" pitchFamily="34" charset="0"/>
                <a:cs typeface="Verdana" pitchFamily="34" charset="0"/>
              </a:rPr>
              <a:t>§ </a:t>
            </a:r>
            <a:r>
              <a:rPr lang="en-US" sz="1500" dirty="0" smtClean="0">
                <a:solidFill>
                  <a:schemeClr val="bg1"/>
                </a:solidFill>
                <a:latin typeface="Verdana" pitchFamily="34" charset="0"/>
                <a:ea typeface="Verdana" pitchFamily="34" charset="0"/>
                <a:cs typeface="Verdana" pitchFamily="34" charset="0"/>
              </a:rPr>
              <a:t>129.1004 – Committee Formation &amp; Membership</a:t>
            </a:r>
            <a:endParaRPr lang="en-US" sz="15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457200" y="1295400"/>
            <a:ext cx="8229600" cy="5029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startAt="4"/>
              <a:defRPr/>
            </a:pPr>
            <a:r>
              <a:rPr lang="en-US" dirty="0" smtClean="0">
                <a:solidFill>
                  <a:schemeClr val="tx1"/>
                </a:solidFill>
                <a:ea typeface="Verdana" pitchFamily="34" charset="0"/>
                <a:cs typeface="Verdana" pitchFamily="34" charset="0"/>
              </a:rPr>
              <a:t>Establish procedures that retain a core group of experienced members at all times</a:t>
            </a:r>
          </a:p>
          <a:p>
            <a:pPr algn="l">
              <a:buFontTx/>
              <a:buNone/>
              <a:defRPr/>
            </a:pPr>
            <a:endParaRPr lang="en-US" sz="1700" dirty="0" smtClean="0">
              <a:solidFill>
                <a:schemeClr val="tx1"/>
              </a:solidFill>
              <a:ea typeface="Verdana" pitchFamily="34" charset="0"/>
              <a:cs typeface="Verdana" pitchFamily="34" charset="0"/>
            </a:endParaRPr>
          </a:p>
          <a:p>
            <a:pPr marL="457200" indent="-457200" algn="l">
              <a:buFont typeface="+mj-lt"/>
              <a:buAutoNum type="alphaLcParenR" startAt="5"/>
              <a:defRPr/>
            </a:pPr>
            <a:r>
              <a:rPr lang="en-US" dirty="0" smtClean="0">
                <a:solidFill>
                  <a:schemeClr val="tx1"/>
                </a:solidFill>
                <a:ea typeface="Verdana" pitchFamily="34" charset="0"/>
                <a:cs typeface="Verdana" pitchFamily="34" charset="0"/>
              </a:rPr>
              <a:t>Employee reps shall:</a:t>
            </a:r>
          </a:p>
          <a:p>
            <a:pPr algn="l">
              <a:buFontTx/>
              <a:buNone/>
              <a:defRPr/>
            </a:pPr>
            <a:endParaRPr lang="en-US" sz="1500" dirty="0" smtClean="0">
              <a:solidFill>
                <a:schemeClr val="tx1"/>
              </a:solidFill>
              <a:ea typeface="Verdana" pitchFamily="34" charset="0"/>
              <a:cs typeface="Verdana" pitchFamily="34" charset="0"/>
            </a:endParaRPr>
          </a:p>
          <a:p>
            <a:pPr marL="800100" lvl="1" indent="-342900" algn="l">
              <a:buFontTx/>
              <a:buAutoNum type="arabicPeriod"/>
              <a:defRPr/>
            </a:pPr>
            <a:r>
              <a:rPr lang="en-US" sz="2400" dirty="0" smtClean="0">
                <a:solidFill>
                  <a:schemeClr val="tx1"/>
                </a:solidFill>
                <a:latin typeface="Verdana" pitchFamily="34" charset="0"/>
                <a:ea typeface="Verdana" pitchFamily="34" charset="0"/>
                <a:cs typeface="Verdana" pitchFamily="34" charset="0"/>
              </a:rPr>
              <a:t>Be permitted to take reasonable time from work to perform committee duties without loss of pay or benefits</a:t>
            </a:r>
          </a:p>
          <a:p>
            <a:pPr marL="800100" lvl="1" indent="-342900" algn="l">
              <a:buFontTx/>
              <a:buNone/>
              <a:defRPr/>
            </a:pPr>
            <a:endParaRPr lang="en-US" sz="1300" dirty="0" smtClean="0">
              <a:solidFill>
                <a:schemeClr val="tx1"/>
              </a:solidFill>
              <a:latin typeface="Verdana" pitchFamily="34" charset="0"/>
              <a:ea typeface="Verdana" pitchFamily="34" charset="0"/>
              <a:cs typeface="Verdana" pitchFamily="34" charset="0"/>
            </a:endParaRPr>
          </a:p>
          <a:p>
            <a:pPr marL="800100" lvl="1" indent="-342900" algn="l">
              <a:buFontTx/>
              <a:buNone/>
              <a:defRPr/>
            </a:pPr>
            <a:r>
              <a:rPr lang="en-US" sz="2400" dirty="0" smtClean="0">
                <a:solidFill>
                  <a:schemeClr val="tx1"/>
                </a:solidFill>
                <a:latin typeface="Verdana" pitchFamily="34" charset="0"/>
                <a:ea typeface="Verdana" pitchFamily="34" charset="0"/>
                <a:cs typeface="Verdana" pitchFamily="34" charset="0"/>
              </a:rPr>
              <a:t>2. Join the committee for a continuous term of </a:t>
            </a:r>
            <a:br>
              <a:rPr lang="en-US" sz="2400" dirty="0" smtClean="0">
                <a:solidFill>
                  <a:schemeClr val="tx1"/>
                </a:solidFill>
                <a:latin typeface="Verdana" pitchFamily="34" charset="0"/>
                <a:ea typeface="Verdana" pitchFamily="34" charset="0"/>
                <a:cs typeface="Verdana" pitchFamily="34" charset="0"/>
              </a:rPr>
            </a:br>
            <a:r>
              <a:rPr lang="en-US" sz="2400" dirty="0" smtClean="0">
                <a:solidFill>
                  <a:schemeClr val="tx1"/>
                </a:solidFill>
                <a:latin typeface="Verdana" pitchFamily="34" charset="0"/>
                <a:ea typeface="Verdana" pitchFamily="34" charset="0"/>
                <a:cs typeface="Verdana" pitchFamily="34" charset="0"/>
              </a:rPr>
              <a:t>1 year. Records of committee rotation shall be maintained by the applicant–employer for </a:t>
            </a:r>
            <a:br>
              <a:rPr lang="en-US" sz="2400" dirty="0" smtClean="0">
                <a:solidFill>
                  <a:schemeClr val="tx1"/>
                </a:solidFill>
                <a:latin typeface="Verdana" pitchFamily="34" charset="0"/>
                <a:ea typeface="Verdana" pitchFamily="34" charset="0"/>
                <a:cs typeface="Verdana" pitchFamily="34" charset="0"/>
              </a:rPr>
            </a:br>
            <a:r>
              <a:rPr lang="en-US" sz="2400" dirty="0" smtClean="0">
                <a:solidFill>
                  <a:schemeClr val="tx1"/>
                </a:solidFill>
                <a:latin typeface="Verdana" pitchFamily="34" charset="0"/>
                <a:ea typeface="Verdana" pitchFamily="34" charset="0"/>
                <a:cs typeface="Verdana" pitchFamily="34" charset="0"/>
              </a:rPr>
              <a:t>5 years from date of Bureau’s receipt of application</a:t>
            </a:r>
          </a:p>
          <a:p>
            <a:pPr lvl="1">
              <a:buFontTx/>
              <a:buNone/>
              <a:defRPr/>
            </a:pPr>
            <a:r>
              <a:rPr lang="en-US" sz="1600" dirty="0" smtClean="0"/>
              <a:t>		</a:t>
            </a:r>
            <a:endParaRPr lang="en-US" sz="1600" dirty="0"/>
          </a:p>
        </p:txBody>
      </p:sp>
    </p:spTree>
    <p:extLst>
      <p:ext uri="{BB962C8B-B14F-4D97-AF65-F5344CB8AC3E}">
        <p14:creationId xmlns:p14="http://schemas.microsoft.com/office/powerpoint/2010/main" val="311663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from="(-#ppt_w/2)" to="(#ppt_x)" calcmode="lin" valueType="num">
                                      <p:cBhvr>
                                        <p:cTn id="11" dur="600" fill="hold">
                                          <p:stCondLst>
                                            <p:cond delay="0"/>
                                          </p:stCondLst>
                                        </p:cTn>
                                        <p:tgtEl>
                                          <p:spTgt spid="7">
                                            <p:txEl>
                                              <p:pRg st="4" end="4"/>
                                            </p:txEl>
                                          </p:spTgt>
                                        </p:tgtEl>
                                        <p:attrNameLst>
                                          <p:attrName>ppt_x</p:attrName>
                                        </p:attrNameLst>
                                      </p:cBhvr>
                                    </p:anim>
                                    <p:anim from="0" to="-1.0" calcmode="lin" valueType="num">
                                      <p:cBhvr>
                                        <p:cTn id="12" dur="200" decel="50000" autoRev="1" fill="hold">
                                          <p:stCondLst>
                                            <p:cond delay="600"/>
                                          </p:stCondLst>
                                        </p:cTn>
                                        <p:tgtEl>
                                          <p:spTgt spid="7">
                                            <p:txEl>
                                              <p:pRg st="4" end="4"/>
                                            </p:txEl>
                                          </p:spTgt>
                                        </p:tgtEl>
                                        <p:attrNameLst>
                                          <p:attrName>xshear</p:attrName>
                                        </p:attrNameLst>
                                      </p:cBhvr>
                                    </p:anim>
                                    <p:animScale>
                                      <p:cBhvr>
                                        <p:cTn id="13" dur="200" decel="100000" autoRev="1" fill="hold">
                                          <p:stCondLst>
                                            <p:cond delay="600"/>
                                          </p:stCondLst>
                                        </p:cTn>
                                        <p:tgtEl>
                                          <p:spTgt spid="7">
                                            <p:txEl>
                                              <p:pRg st="4" end="4"/>
                                            </p:txEl>
                                          </p:spTgt>
                                        </p:tgtEl>
                                      </p:cBhvr>
                                      <p:from x="100000" y="100000"/>
                                      <p:to x="80000" y="100000"/>
                                    </p:animScale>
                                    <p:anim by="(#ppt_h/3+#ppt_w*0.1)" calcmode="lin" valueType="num">
                                      <p:cBhvr additive="sum">
                                        <p:cTn id="14" dur="200" decel="100000" autoRev="1" fill="hold">
                                          <p:stCondLst>
                                            <p:cond delay="600"/>
                                          </p:stCondLst>
                                        </p:cTn>
                                        <p:tgtEl>
                                          <p:spTgt spid="7">
                                            <p:txEl>
                                              <p:pRg st="4" end="4"/>
                                            </p:txEl>
                                          </p:spTgt>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from="(-#ppt_w/2)" to="(#ppt_x)" calcmode="lin" valueType="num">
                                      <p:cBhvr>
                                        <p:cTn id="19" dur="600" fill="hold">
                                          <p:stCondLst>
                                            <p:cond delay="0"/>
                                          </p:stCondLst>
                                        </p:cTn>
                                        <p:tgtEl>
                                          <p:spTgt spid="7">
                                            <p:txEl>
                                              <p:pRg st="6" end="6"/>
                                            </p:txEl>
                                          </p:spTgt>
                                        </p:tgtEl>
                                        <p:attrNameLst>
                                          <p:attrName>ppt_x</p:attrName>
                                        </p:attrNameLst>
                                      </p:cBhvr>
                                    </p:anim>
                                    <p:anim from="0" to="-1.0" calcmode="lin" valueType="num">
                                      <p:cBhvr>
                                        <p:cTn id="20" dur="200" decel="50000" autoRev="1" fill="hold">
                                          <p:stCondLst>
                                            <p:cond delay="600"/>
                                          </p:stCondLst>
                                        </p:cTn>
                                        <p:tgtEl>
                                          <p:spTgt spid="7">
                                            <p:txEl>
                                              <p:pRg st="6" end="6"/>
                                            </p:txEl>
                                          </p:spTgt>
                                        </p:tgtEl>
                                        <p:attrNameLst>
                                          <p:attrName>xshear</p:attrName>
                                        </p:attrNameLst>
                                      </p:cBhvr>
                                    </p:anim>
                                    <p:animScale>
                                      <p:cBhvr>
                                        <p:cTn id="21" dur="200" decel="100000" autoRev="1" fill="hold">
                                          <p:stCondLst>
                                            <p:cond delay="600"/>
                                          </p:stCondLst>
                                        </p:cTn>
                                        <p:tgtEl>
                                          <p:spTgt spid="7">
                                            <p:txEl>
                                              <p:pRg st="6" end="6"/>
                                            </p:txEl>
                                          </p:spTgt>
                                        </p:tgtEl>
                                      </p:cBhvr>
                                      <p:from x="100000" y="100000"/>
                                      <p:to x="80000" y="100000"/>
                                    </p:animScale>
                                    <p:anim by="(#ppt_h/3+#ppt_w*0.1)" calcmode="lin" valueType="num">
                                      <p:cBhvr additive="sum">
                                        <p:cTn id="22" dur="200" decel="100000" autoRev="1" fill="hold">
                                          <p:stCondLst>
                                            <p:cond delay="600"/>
                                          </p:stCondLst>
                                        </p:cTn>
                                        <p:tgtEl>
                                          <p:spTgt spid="7">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17</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900" dirty="0">
                <a:solidFill>
                  <a:schemeClr val="bg1"/>
                </a:solidFill>
                <a:latin typeface="Verdana" pitchFamily="34" charset="0"/>
                <a:ea typeface="Verdana" pitchFamily="34" charset="0"/>
                <a:cs typeface="Verdana" pitchFamily="34" charset="0"/>
              </a:rPr>
              <a:t>§ </a:t>
            </a:r>
            <a:r>
              <a:rPr lang="en-US" sz="1900" dirty="0" smtClean="0">
                <a:solidFill>
                  <a:schemeClr val="bg1"/>
                </a:solidFill>
                <a:latin typeface="Verdana" pitchFamily="34" charset="0"/>
                <a:ea typeface="Verdana" pitchFamily="34" charset="0"/>
                <a:cs typeface="Verdana" pitchFamily="34" charset="0"/>
              </a:rPr>
              <a:t>129.1005 – Committee Responsibilities</a:t>
            </a:r>
            <a:endParaRPr lang="en-US" sz="19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81000" y="1143000"/>
            <a:ext cx="8382000" cy="5257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a:pPr>
            <a:r>
              <a:rPr lang="en-US" dirty="0" smtClean="0">
                <a:solidFill>
                  <a:schemeClr val="tx1"/>
                </a:solidFill>
              </a:rPr>
              <a:t>Responsibilities include:</a:t>
            </a:r>
          </a:p>
          <a:p>
            <a:pPr marL="914400" lvl="1" indent="-457200" algn="l">
              <a:buFont typeface="+mj-lt"/>
              <a:buAutoNum type="arabicParenR"/>
            </a:pPr>
            <a:r>
              <a:rPr lang="en-US" sz="2400" dirty="0" smtClean="0">
                <a:solidFill>
                  <a:schemeClr val="tx1"/>
                </a:solidFill>
                <a:latin typeface="Verdana" pitchFamily="34" charset="0"/>
                <a:ea typeface="Verdana" pitchFamily="34" charset="0"/>
                <a:cs typeface="Verdana" pitchFamily="34" charset="0"/>
              </a:rPr>
              <a:t>Represent accident and illness prevention concerns of employees at every applicant-employer </a:t>
            </a:r>
            <a:r>
              <a:rPr lang="en-US" sz="2400" u="sng" dirty="0" smtClean="0">
                <a:solidFill>
                  <a:schemeClr val="tx1"/>
                </a:solidFill>
                <a:latin typeface="Verdana" pitchFamily="34" charset="0"/>
                <a:ea typeface="Verdana" pitchFamily="34" charset="0"/>
                <a:cs typeface="Verdana" pitchFamily="34" charset="0"/>
              </a:rPr>
              <a:t>workplace</a:t>
            </a:r>
          </a:p>
          <a:p>
            <a:pPr marL="457200" indent="-457200" algn="l">
              <a:buFontTx/>
              <a:buNone/>
            </a:pPr>
            <a:endParaRPr lang="en-US" sz="1200" u="sng" dirty="0" smtClean="0">
              <a:solidFill>
                <a:schemeClr val="tx1"/>
              </a:solidFill>
            </a:endParaRPr>
          </a:p>
          <a:p>
            <a:pPr marL="457200" indent="-457200" algn="l">
              <a:buFontTx/>
              <a:buNone/>
            </a:pPr>
            <a:r>
              <a:rPr lang="en-US" u="sng" dirty="0" smtClean="0">
                <a:solidFill>
                  <a:schemeClr val="tx1"/>
                </a:solidFill>
              </a:rPr>
              <a:t>Definitions</a:t>
            </a:r>
          </a:p>
          <a:p>
            <a:pPr marL="457200" indent="-457200" algn="l">
              <a:buFontTx/>
              <a:buNone/>
            </a:pPr>
            <a:r>
              <a:rPr lang="en-US" dirty="0" smtClean="0">
                <a:solidFill>
                  <a:schemeClr val="tx1"/>
                </a:solidFill>
              </a:rPr>
              <a:t>	</a:t>
            </a:r>
            <a:r>
              <a:rPr lang="en-US" sz="2000" u="sng" dirty="0" smtClean="0">
                <a:solidFill>
                  <a:schemeClr val="tx1"/>
                </a:solidFill>
              </a:rPr>
              <a:t>Workplace</a:t>
            </a:r>
            <a:r>
              <a:rPr lang="en-US" dirty="0" smtClean="0">
                <a:solidFill>
                  <a:schemeClr val="tx1"/>
                </a:solidFill>
              </a:rPr>
              <a:t> – </a:t>
            </a:r>
            <a:r>
              <a:rPr lang="en-US" sz="2000" dirty="0" smtClean="0">
                <a:solidFill>
                  <a:schemeClr val="tx1"/>
                </a:solidFill>
              </a:rPr>
              <a:t>A permanent location in this Commonwealth of the applicant employer at which full-time or permanent part-time workers perform their job duties or from which job assignments are made and administrative controls are exercised</a:t>
            </a:r>
            <a:r>
              <a:rPr lang="en-US" dirty="0" smtClean="0">
                <a:solidFill>
                  <a:schemeClr val="tx1"/>
                </a:solidFill>
              </a:rPr>
              <a:t>	</a:t>
            </a:r>
          </a:p>
          <a:p>
            <a:pPr marL="457200" indent="-457200" algn="l">
              <a:buFontTx/>
              <a:buNone/>
            </a:pPr>
            <a:endParaRPr lang="en-US" sz="800" dirty="0" smtClean="0">
              <a:solidFill>
                <a:schemeClr val="tx1"/>
              </a:solidFill>
            </a:endParaRPr>
          </a:p>
          <a:p>
            <a:pPr marL="457200" indent="-457200" algn="l">
              <a:buFontTx/>
              <a:buNone/>
            </a:pPr>
            <a:r>
              <a:rPr lang="en-US" dirty="0" smtClean="0">
                <a:solidFill>
                  <a:schemeClr val="tx1"/>
                </a:solidFill>
              </a:rPr>
              <a:t>	</a:t>
            </a:r>
            <a:r>
              <a:rPr lang="en-US" sz="2000" u="sng" dirty="0" smtClean="0">
                <a:solidFill>
                  <a:schemeClr val="tx1"/>
                </a:solidFill>
              </a:rPr>
              <a:t>Worksite</a:t>
            </a:r>
            <a:r>
              <a:rPr lang="en-US" dirty="0" smtClean="0">
                <a:solidFill>
                  <a:schemeClr val="tx1"/>
                </a:solidFill>
              </a:rPr>
              <a:t> - </a:t>
            </a:r>
            <a:r>
              <a:rPr lang="en-US" sz="2000" dirty="0" smtClean="0">
                <a:solidFill>
                  <a:schemeClr val="tx1"/>
                </a:solidFill>
              </a:rPr>
              <a:t>A temporary location at which full-time or permanent part-time workers perform their job duties for a limited period of time</a:t>
            </a:r>
          </a:p>
        </p:txBody>
      </p:sp>
    </p:spTree>
    <p:extLst>
      <p:ext uri="{BB962C8B-B14F-4D97-AF65-F5344CB8AC3E}">
        <p14:creationId xmlns:p14="http://schemas.microsoft.com/office/powerpoint/2010/main" val="3417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down)">
                                      <p:cBhvr>
                                        <p:cTn id="7" dur="500"/>
                                        <p:tgtEl>
                                          <p:spTgt spid="7">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wipe(down)">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wipe(down)">
                                      <p:cBhvr>
                                        <p:cTn id="1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18</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900" dirty="0">
                <a:solidFill>
                  <a:schemeClr val="bg1"/>
                </a:solidFill>
                <a:latin typeface="Verdana" pitchFamily="34" charset="0"/>
                <a:ea typeface="Verdana" pitchFamily="34" charset="0"/>
                <a:cs typeface="Verdana" pitchFamily="34" charset="0"/>
              </a:rPr>
              <a:t>§ </a:t>
            </a:r>
            <a:r>
              <a:rPr lang="en-US" sz="1900" dirty="0" smtClean="0">
                <a:solidFill>
                  <a:schemeClr val="bg1"/>
                </a:solidFill>
                <a:latin typeface="Verdana" pitchFamily="34" charset="0"/>
                <a:ea typeface="Verdana" pitchFamily="34" charset="0"/>
                <a:cs typeface="Verdana" pitchFamily="34" charset="0"/>
              </a:rPr>
              <a:t>129.1005 – Committee Responsibilities</a:t>
            </a:r>
            <a:endParaRPr lang="en-US" sz="19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81000" y="1219200"/>
            <a:ext cx="8382000"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a:pPr>
            <a:r>
              <a:rPr lang="en-US" sz="2200" dirty="0" smtClean="0">
                <a:solidFill>
                  <a:schemeClr val="tx1"/>
                </a:solidFill>
                <a:ea typeface="Verdana" pitchFamily="34" charset="0"/>
                <a:cs typeface="Verdana" pitchFamily="34" charset="0"/>
              </a:rPr>
              <a:t>Responsibilities (continued):</a:t>
            </a:r>
          </a:p>
          <a:p>
            <a:pPr marL="971550" lvl="1" indent="-514350" algn="l">
              <a:buFont typeface="+mj-lt"/>
              <a:buAutoNum type="arabicParenR" startAt="2"/>
            </a:pPr>
            <a:r>
              <a:rPr lang="en-US" sz="2200" dirty="0" smtClean="0">
                <a:solidFill>
                  <a:schemeClr val="tx1"/>
                </a:solidFill>
                <a:latin typeface="Verdana" pitchFamily="34" charset="0"/>
                <a:ea typeface="Verdana" pitchFamily="34" charset="0"/>
                <a:cs typeface="Verdana" pitchFamily="34" charset="0"/>
              </a:rPr>
              <a:t>Review  employers hazard detection and accident &amp; illness prevention programs and formulate written proposals</a:t>
            </a:r>
          </a:p>
          <a:p>
            <a:pPr marL="457200" indent="-457200" algn="l">
              <a:buFontTx/>
              <a:buNone/>
            </a:pPr>
            <a:endParaRPr lang="en-US" sz="1000" dirty="0" smtClean="0">
              <a:solidFill>
                <a:schemeClr val="tx1"/>
              </a:solidFill>
              <a:ea typeface="Verdana" pitchFamily="34" charset="0"/>
              <a:cs typeface="Verdana" pitchFamily="34" charset="0"/>
            </a:endParaRPr>
          </a:p>
          <a:p>
            <a:pPr marL="914400" lvl="1" indent="-457200" algn="l">
              <a:buFont typeface="+mj-lt"/>
              <a:buAutoNum type="arabicParenR" startAt="3"/>
            </a:pPr>
            <a:r>
              <a:rPr lang="en-US" sz="2200" dirty="0" smtClean="0">
                <a:solidFill>
                  <a:schemeClr val="tx1"/>
                </a:solidFill>
                <a:latin typeface="Verdana" pitchFamily="34" charset="0"/>
                <a:ea typeface="Verdana" pitchFamily="34" charset="0"/>
                <a:cs typeface="Verdana" pitchFamily="34" charset="0"/>
              </a:rPr>
              <a:t>Establish procedures for periodic workplace inspections		 </a:t>
            </a:r>
            <a:br>
              <a:rPr lang="en-US" sz="2200" dirty="0" smtClean="0">
                <a:solidFill>
                  <a:schemeClr val="tx1"/>
                </a:solidFill>
                <a:latin typeface="Verdana" pitchFamily="34" charset="0"/>
                <a:ea typeface="Verdana" pitchFamily="34" charset="0"/>
                <a:cs typeface="Verdana" pitchFamily="34" charset="0"/>
              </a:rPr>
            </a:br>
            <a:r>
              <a:rPr lang="en-US" sz="2200" dirty="0" smtClean="0">
                <a:solidFill>
                  <a:schemeClr val="tx1"/>
                </a:solidFill>
                <a:latin typeface="Verdana" pitchFamily="34" charset="0"/>
                <a:ea typeface="Verdana" pitchFamily="34" charset="0"/>
                <a:cs typeface="Verdana" pitchFamily="34" charset="0"/>
              </a:rPr>
              <a:t>*Document inspections in writing with locations </a:t>
            </a:r>
            <a:br>
              <a:rPr lang="en-US" sz="2200" dirty="0" smtClean="0">
                <a:solidFill>
                  <a:schemeClr val="tx1"/>
                </a:solidFill>
                <a:latin typeface="Verdana" pitchFamily="34" charset="0"/>
                <a:ea typeface="Verdana" pitchFamily="34" charset="0"/>
                <a:cs typeface="Verdana" pitchFamily="34" charset="0"/>
              </a:rPr>
            </a:br>
            <a:r>
              <a:rPr lang="en-US" sz="2200" dirty="0" smtClean="0">
                <a:solidFill>
                  <a:schemeClr val="tx1"/>
                </a:solidFill>
                <a:latin typeface="Verdana" pitchFamily="34" charset="0"/>
                <a:ea typeface="Verdana" pitchFamily="34" charset="0"/>
                <a:cs typeface="Verdana" pitchFamily="34" charset="0"/>
              </a:rPr>
              <a:t>  and identity of hazards</a:t>
            </a:r>
          </a:p>
          <a:p>
            <a:pPr marL="457200" indent="-457200" algn="l">
              <a:buFontTx/>
              <a:buNone/>
            </a:pPr>
            <a:r>
              <a:rPr lang="en-US" sz="2200" dirty="0" smtClean="0">
                <a:solidFill>
                  <a:schemeClr val="tx1"/>
                </a:solidFill>
                <a:ea typeface="Verdana" pitchFamily="34" charset="0"/>
                <a:cs typeface="Verdana" pitchFamily="34" charset="0"/>
              </a:rPr>
              <a:t>		*Make proposals for corrective action</a:t>
            </a:r>
          </a:p>
          <a:p>
            <a:pPr marL="457200" indent="-457200" algn="l">
              <a:buFontTx/>
              <a:buNone/>
            </a:pPr>
            <a:endParaRPr lang="en-US" sz="1000" dirty="0" smtClean="0">
              <a:solidFill>
                <a:schemeClr val="tx1"/>
              </a:solidFill>
              <a:ea typeface="Verdana" pitchFamily="34" charset="0"/>
              <a:cs typeface="Verdana" pitchFamily="34" charset="0"/>
            </a:endParaRPr>
          </a:p>
          <a:p>
            <a:pPr marL="914400" lvl="1" indent="-457200" algn="l">
              <a:buFont typeface="+mj-lt"/>
              <a:buAutoNum type="arabicParenR" startAt="4"/>
            </a:pPr>
            <a:r>
              <a:rPr lang="en-US" sz="2200" dirty="0" smtClean="0">
                <a:solidFill>
                  <a:schemeClr val="tx1"/>
                </a:solidFill>
                <a:latin typeface="Verdana" pitchFamily="34" charset="0"/>
                <a:ea typeface="Verdana" pitchFamily="34" charset="0"/>
                <a:cs typeface="Verdana" pitchFamily="34" charset="0"/>
              </a:rPr>
              <a:t>Conduct reviews of work related incidents resulting in deaths, injuries and illnesses, and health and safety concerns from committee members and employees </a:t>
            </a:r>
          </a:p>
        </p:txBody>
      </p:sp>
    </p:spTree>
    <p:extLst>
      <p:ext uri="{BB962C8B-B14F-4D97-AF65-F5344CB8AC3E}">
        <p14:creationId xmlns:p14="http://schemas.microsoft.com/office/powerpoint/2010/main" val="72944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down)">
                                      <p:cBhvr>
                                        <p:cTn id="7" dur="500"/>
                                        <p:tgtEl>
                                          <p:spTgt spid="7">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wipe(down)">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wipe(down)">
                                      <p:cBhvr>
                                        <p:cTn id="1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19</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900" dirty="0">
                <a:solidFill>
                  <a:schemeClr val="bg1"/>
                </a:solidFill>
                <a:latin typeface="Verdana" pitchFamily="34" charset="0"/>
                <a:ea typeface="Verdana" pitchFamily="34" charset="0"/>
                <a:cs typeface="Verdana" pitchFamily="34" charset="0"/>
              </a:rPr>
              <a:t>§ </a:t>
            </a:r>
            <a:r>
              <a:rPr lang="en-US" sz="1900" dirty="0" smtClean="0">
                <a:solidFill>
                  <a:schemeClr val="bg1"/>
                </a:solidFill>
                <a:latin typeface="Verdana" pitchFamily="34" charset="0"/>
                <a:ea typeface="Verdana" pitchFamily="34" charset="0"/>
                <a:cs typeface="Verdana" pitchFamily="34" charset="0"/>
              </a:rPr>
              <a:t>129.1005 – Committee Responsibilities</a:t>
            </a:r>
            <a:endParaRPr lang="en-US" sz="19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81000" y="1219200"/>
            <a:ext cx="8382000" cy="51054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a:defRPr/>
            </a:pPr>
            <a:r>
              <a:rPr lang="en-US" sz="2600" dirty="0" smtClean="0">
                <a:solidFill>
                  <a:schemeClr val="tx1"/>
                </a:solidFill>
                <a:ea typeface="Verdana" pitchFamily="34" charset="0"/>
                <a:cs typeface="Verdana" pitchFamily="34" charset="0"/>
              </a:rPr>
              <a:t>Responsibilities (continued):</a:t>
            </a:r>
          </a:p>
          <a:p>
            <a:pPr marL="914400" lvl="1" indent="-457200" algn="l">
              <a:buFont typeface="+mj-lt"/>
              <a:buAutoNum type="arabicParenR" startAt="5"/>
              <a:defRPr/>
            </a:pPr>
            <a:r>
              <a:rPr lang="en-US" sz="2600" dirty="0" smtClean="0">
                <a:solidFill>
                  <a:schemeClr val="tx1"/>
                </a:solidFill>
                <a:latin typeface="Verdana" pitchFamily="34" charset="0"/>
                <a:ea typeface="Verdana" pitchFamily="34" charset="0"/>
                <a:cs typeface="Verdana" pitchFamily="34" charset="0"/>
              </a:rPr>
              <a:t>Conduct follow-up evaluations of newly implemented health and safety equipment or health and safety procedures to assess their effectiveness</a:t>
            </a:r>
          </a:p>
          <a:p>
            <a:pPr marL="457200" indent="-457200" algn="l">
              <a:buFontTx/>
              <a:buNone/>
              <a:defRPr/>
            </a:pPr>
            <a:endParaRPr lang="en-US" sz="1500" dirty="0" smtClean="0">
              <a:solidFill>
                <a:schemeClr val="tx1"/>
              </a:solidFill>
              <a:ea typeface="Verdana" pitchFamily="34" charset="0"/>
              <a:cs typeface="Verdana" pitchFamily="34" charset="0"/>
            </a:endParaRPr>
          </a:p>
          <a:p>
            <a:pPr marL="914400" lvl="1" indent="-457200" algn="l">
              <a:buFont typeface="+mj-lt"/>
              <a:buAutoNum type="arabicParenR" startAt="6"/>
              <a:defRPr/>
            </a:pPr>
            <a:r>
              <a:rPr lang="en-US" sz="2600" dirty="0" smtClean="0">
                <a:solidFill>
                  <a:schemeClr val="tx1"/>
                </a:solidFill>
                <a:latin typeface="Verdana" pitchFamily="34" charset="0"/>
                <a:ea typeface="Verdana" pitchFamily="34" charset="0"/>
                <a:cs typeface="Verdana" pitchFamily="34" charset="0"/>
              </a:rPr>
              <a:t>Establish a system to allow the committee members to obtain safety related proposals, reports of hazards, or other information directly from persons involved in the operation of the workplace</a:t>
            </a:r>
          </a:p>
          <a:p>
            <a:pPr marL="2286000" lvl="4" indent="-457200" algn="l">
              <a:buFont typeface="Wingdings" pitchFamily="2" charset="2"/>
              <a:buChar char="Ø"/>
              <a:defRPr/>
            </a:pPr>
            <a:r>
              <a:rPr lang="en-US" sz="2600" dirty="0" smtClean="0">
                <a:solidFill>
                  <a:schemeClr val="tx1"/>
                </a:solidFill>
                <a:latin typeface="Verdana" pitchFamily="34" charset="0"/>
                <a:ea typeface="Verdana" pitchFamily="34" charset="0"/>
                <a:cs typeface="Verdana" pitchFamily="34" charset="0"/>
              </a:rPr>
              <a:t>Suggestion Box</a:t>
            </a:r>
          </a:p>
          <a:p>
            <a:pPr marL="2286000" lvl="4" indent="-457200" algn="l">
              <a:buFont typeface="Wingdings" pitchFamily="2" charset="2"/>
              <a:buChar char="Ø"/>
              <a:defRPr/>
            </a:pPr>
            <a:r>
              <a:rPr lang="en-US" sz="2600" dirty="0" smtClean="0">
                <a:solidFill>
                  <a:schemeClr val="tx1"/>
                </a:solidFill>
                <a:latin typeface="Verdana" pitchFamily="34" charset="0"/>
                <a:ea typeface="Verdana" pitchFamily="34" charset="0"/>
                <a:cs typeface="Verdana" pitchFamily="34" charset="0"/>
              </a:rPr>
              <a:t>Email</a:t>
            </a:r>
          </a:p>
          <a:p>
            <a:pPr marL="457200" indent="-457200" algn="l">
              <a:buFontTx/>
              <a:buNone/>
              <a:defRPr/>
            </a:pPr>
            <a:r>
              <a:rPr lang="en-US" sz="1500" dirty="0" smtClean="0">
                <a:solidFill>
                  <a:schemeClr val="tx1"/>
                </a:solidFill>
                <a:ea typeface="Verdana" pitchFamily="34" charset="0"/>
                <a:cs typeface="Verdana" pitchFamily="34" charset="0"/>
              </a:rPr>
              <a:t> </a:t>
            </a:r>
          </a:p>
          <a:p>
            <a:pPr marL="457200" indent="-457200" algn="l">
              <a:buFont typeface="+mj-lt"/>
              <a:buAutoNum type="alphaLcParenR" startAt="2"/>
              <a:defRPr/>
            </a:pPr>
            <a:r>
              <a:rPr lang="en-US" sz="2600" dirty="0" smtClean="0">
                <a:solidFill>
                  <a:schemeClr val="tx1"/>
                </a:solidFill>
                <a:ea typeface="Verdana" pitchFamily="34" charset="0"/>
                <a:cs typeface="Verdana" pitchFamily="34" charset="0"/>
              </a:rPr>
              <a:t>A quorum of committee member shall meet a least monthly</a:t>
            </a:r>
          </a:p>
          <a:p>
            <a:pPr>
              <a:buFontTx/>
              <a:buNone/>
              <a:defRPr/>
            </a:pPr>
            <a:endParaRPr lang="en-US" sz="2000" dirty="0" smtClean="0"/>
          </a:p>
        </p:txBody>
      </p:sp>
    </p:spTree>
    <p:extLst>
      <p:ext uri="{BB962C8B-B14F-4D97-AF65-F5344CB8AC3E}">
        <p14:creationId xmlns:p14="http://schemas.microsoft.com/office/powerpoint/2010/main" val="4135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from="(-#ppt_w/2)" to="(#ppt_x)" calcmode="lin" valueType="num">
                                      <p:cBhvr>
                                        <p:cTn id="11" dur="600" fill="hold">
                                          <p:stCondLst>
                                            <p:cond delay="0"/>
                                          </p:stCondLst>
                                        </p:cTn>
                                        <p:tgtEl>
                                          <p:spTgt spid="7">
                                            <p:txEl>
                                              <p:pRg st="4" end="4"/>
                                            </p:txEl>
                                          </p:spTgt>
                                        </p:tgtEl>
                                        <p:attrNameLst>
                                          <p:attrName>ppt_x</p:attrName>
                                        </p:attrNameLst>
                                      </p:cBhvr>
                                    </p:anim>
                                    <p:anim from="0" to="-1.0" calcmode="lin" valueType="num">
                                      <p:cBhvr>
                                        <p:cTn id="12" dur="200" decel="50000" autoRev="1" fill="hold">
                                          <p:stCondLst>
                                            <p:cond delay="600"/>
                                          </p:stCondLst>
                                        </p:cTn>
                                        <p:tgtEl>
                                          <p:spTgt spid="7">
                                            <p:txEl>
                                              <p:pRg st="4" end="4"/>
                                            </p:txEl>
                                          </p:spTgt>
                                        </p:tgtEl>
                                        <p:attrNameLst>
                                          <p:attrName>xshear</p:attrName>
                                        </p:attrNameLst>
                                      </p:cBhvr>
                                    </p:anim>
                                    <p:animScale>
                                      <p:cBhvr>
                                        <p:cTn id="13" dur="200" decel="100000" autoRev="1" fill="hold">
                                          <p:stCondLst>
                                            <p:cond delay="600"/>
                                          </p:stCondLst>
                                        </p:cTn>
                                        <p:tgtEl>
                                          <p:spTgt spid="7">
                                            <p:txEl>
                                              <p:pRg st="4" end="4"/>
                                            </p:txEl>
                                          </p:spTgt>
                                        </p:tgtEl>
                                      </p:cBhvr>
                                      <p:from x="100000" y="100000"/>
                                      <p:to x="80000" y="100000"/>
                                    </p:animScale>
                                    <p:anim by="(#ppt_h/3+#ppt_w*0.1)" calcmode="lin" valueType="num">
                                      <p:cBhvr additive="sum">
                                        <p:cTn id="14" dur="200" decel="100000" autoRev="1" fill="hold">
                                          <p:stCondLst>
                                            <p:cond delay="600"/>
                                          </p:stCondLst>
                                        </p:cTn>
                                        <p:tgtEl>
                                          <p:spTgt spid="7">
                                            <p:txEl>
                                              <p:pRg st="4" end="4"/>
                                            </p:txEl>
                                          </p:spTgt>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from="(-#ppt_w/2)" to="(#ppt_x)" calcmode="lin" valueType="num">
                                      <p:cBhvr>
                                        <p:cTn id="19" dur="600" fill="hold">
                                          <p:stCondLst>
                                            <p:cond delay="0"/>
                                          </p:stCondLst>
                                        </p:cTn>
                                        <p:tgtEl>
                                          <p:spTgt spid="7">
                                            <p:txEl>
                                              <p:pRg st="5" end="5"/>
                                            </p:txEl>
                                          </p:spTgt>
                                        </p:tgtEl>
                                        <p:attrNameLst>
                                          <p:attrName>ppt_x</p:attrName>
                                        </p:attrNameLst>
                                      </p:cBhvr>
                                    </p:anim>
                                    <p:anim from="0" to="-1.0" calcmode="lin" valueType="num">
                                      <p:cBhvr>
                                        <p:cTn id="20" dur="200" decel="50000" autoRev="1" fill="hold">
                                          <p:stCondLst>
                                            <p:cond delay="600"/>
                                          </p:stCondLst>
                                        </p:cTn>
                                        <p:tgtEl>
                                          <p:spTgt spid="7">
                                            <p:txEl>
                                              <p:pRg st="5" end="5"/>
                                            </p:txEl>
                                          </p:spTgt>
                                        </p:tgtEl>
                                        <p:attrNameLst>
                                          <p:attrName>xshear</p:attrName>
                                        </p:attrNameLst>
                                      </p:cBhvr>
                                    </p:anim>
                                    <p:animScale>
                                      <p:cBhvr>
                                        <p:cTn id="21" dur="200" decel="100000" autoRev="1" fill="hold">
                                          <p:stCondLst>
                                            <p:cond delay="600"/>
                                          </p:stCondLst>
                                        </p:cTn>
                                        <p:tgtEl>
                                          <p:spTgt spid="7">
                                            <p:txEl>
                                              <p:pRg st="5" end="5"/>
                                            </p:txEl>
                                          </p:spTgt>
                                        </p:tgtEl>
                                      </p:cBhvr>
                                      <p:from x="100000" y="100000"/>
                                      <p:to x="80000" y="100000"/>
                                    </p:animScale>
                                    <p:anim by="(#ppt_h/3+#ppt_w*0.1)" calcmode="lin" valueType="num">
                                      <p:cBhvr additive="sum">
                                        <p:cTn id="22" dur="200" decel="100000" autoRev="1" fill="hold">
                                          <p:stCondLst>
                                            <p:cond delay="600"/>
                                          </p:stCondLst>
                                        </p:cTn>
                                        <p:tgtEl>
                                          <p:spTgt spid="7">
                                            <p:txEl>
                                              <p:pRg st="5" end="5"/>
                                            </p:txEl>
                                          </p:spTgt>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 calcmode="lin" valueType="num">
                                      <p:cBhvr additive="base">
                                        <p:cTn id="2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Agenda</a:t>
            </a:r>
            <a:endParaRPr lang="en-US" sz="2800"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457200" y="1371600"/>
            <a:ext cx="8229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endParaRPr lang="en-US" sz="2400" dirty="0" smtClean="0">
              <a:latin typeface="Verdana" pitchFamily="34" charset="0"/>
              <a:ea typeface="Verdana" pitchFamily="34" charset="0"/>
              <a:cs typeface="Verdana" pitchFamily="34" charset="0"/>
            </a:endParaRPr>
          </a:p>
          <a:p>
            <a:pPr>
              <a:lnSpc>
                <a:spcPct val="90000"/>
              </a:lnSpc>
            </a:pPr>
            <a:r>
              <a:rPr lang="en-US" sz="2400" dirty="0" smtClean="0">
                <a:latin typeface="Verdana" pitchFamily="34" charset="0"/>
                <a:ea typeface="Verdana" pitchFamily="34" charset="0"/>
                <a:cs typeface="Verdana" pitchFamily="34" charset="0"/>
              </a:rPr>
              <a:t>PA WSC Program &amp; Certification Requirements</a:t>
            </a:r>
          </a:p>
          <a:p>
            <a:pPr marL="0" indent="0">
              <a:lnSpc>
                <a:spcPct val="90000"/>
              </a:lnSpc>
              <a:buNone/>
            </a:pPr>
            <a:endParaRPr lang="en-US" sz="2400" dirty="0" smtClean="0">
              <a:latin typeface="Verdana" pitchFamily="34" charset="0"/>
              <a:ea typeface="Verdana" pitchFamily="34" charset="0"/>
              <a:cs typeface="Verdana" pitchFamily="34" charset="0"/>
            </a:endParaRPr>
          </a:p>
          <a:p>
            <a:pPr>
              <a:lnSpc>
                <a:spcPct val="90000"/>
              </a:lnSpc>
            </a:pPr>
            <a:r>
              <a:rPr lang="en-US" sz="2400" dirty="0" smtClean="0">
                <a:latin typeface="Verdana" pitchFamily="34" charset="0"/>
                <a:ea typeface="Verdana" pitchFamily="34" charset="0"/>
                <a:cs typeface="Verdana" pitchFamily="34" charset="0"/>
              </a:rPr>
              <a:t>Review/Audit Process</a:t>
            </a:r>
          </a:p>
          <a:p>
            <a:pPr>
              <a:lnSpc>
                <a:spcPct val="90000"/>
              </a:lnSpc>
              <a:buFontTx/>
              <a:buNone/>
            </a:pPr>
            <a:endParaRPr lang="en-US" sz="2400" dirty="0" smtClean="0">
              <a:latin typeface="Verdana" pitchFamily="34" charset="0"/>
              <a:ea typeface="Verdana" pitchFamily="34" charset="0"/>
              <a:cs typeface="Verdana" pitchFamily="34" charset="0"/>
            </a:endParaRPr>
          </a:p>
          <a:p>
            <a:pPr>
              <a:lnSpc>
                <a:spcPct val="90000"/>
              </a:lnSpc>
            </a:pPr>
            <a:r>
              <a:rPr lang="en-US" sz="2400" dirty="0" smtClean="0">
                <a:latin typeface="Verdana" pitchFamily="34" charset="0"/>
                <a:ea typeface="Verdana" pitchFamily="34" charset="0"/>
                <a:cs typeface="Verdana" pitchFamily="34" charset="0"/>
              </a:rPr>
              <a:t>Provider Qualifications</a:t>
            </a:r>
          </a:p>
          <a:p>
            <a:pPr>
              <a:lnSpc>
                <a:spcPct val="90000"/>
              </a:lnSpc>
            </a:pPr>
            <a:endParaRPr lang="en-US" sz="2400" dirty="0" smtClean="0">
              <a:latin typeface="Verdana" pitchFamily="34" charset="0"/>
              <a:ea typeface="Verdana" pitchFamily="34" charset="0"/>
              <a:cs typeface="Verdana" pitchFamily="34" charset="0"/>
            </a:endParaRPr>
          </a:p>
          <a:p>
            <a:pPr>
              <a:lnSpc>
                <a:spcPct val="90000"/>
              </a:lnSpc>
            </a:pPr>
            <a:r>
              <a:rPr lang="en-US" sz="2400" dirty="0" err="1" smtClean="0">
                <a:latin typeface="Verdana" pitchFamily="34" charset="0"/>
                <a:ea typeface="Verdana" pitchFamily="34" charset="0"/>
                <a:cs typeface="Verdana" pitchFamily="34" charset="0"/>
              </a:rPr>
              <a:t>HandS</a:t>
            </a:r>
            <a:r>
              <a:rPr lang="en-US" sz="2400" dirty="0" smtClean="0">
                <a:latin typeface="Verdana" pitchFamily="34" charset="0"/>
                <a:ea typeface="Verdana" pitchFamily="34" charset="0"/>
                <a:cs typeface="Verdana" pitchFamily="34" charset="0"/>
              </a:rPr>
              <a:t> – Electronic Filing</a:t>
            </a:r>
          </a:p>
          <a:p>
            <a:pPr>
              <a:lnSpc>
                <a:spcPct val="90000"/>
              </a:lnSpc>
            </a:pPr>
            <a:endParaRPr lang="en-US" sz="2400" dirty="0" smtClean="0">
              <a:latin typeface="Verdana" pitchFamily="34" charset="0"/>
              <a:ea typeface="Verdana" pitchFamily="34" charset="0"/>
              <a:cs typeface="Verdana" pitchFamily="34" charset="0"/>
            </a:endParaRPr>
          </a:p>
          <a:p>
            <a:pPr>
              <a:lnSpc>
                <a:spcPct val="90000"/>
              </a:lnSpc>
            </a:pPr>
            <a:r>
              <a:rPr lang="en-US" sz="2400" dirty="0" smtClean="0">
                <a:latin typeface="Verdana" pitchFamily="34" charset="0"/>
                <a:ea typeface="Verdana" pitchFamily="34" charset="0"/>
                <a:cs typeface="Verdana" pitchFamily="34" charset="0"/>
              </a:rPr>
              <a:t>Resources</a:t>
            </a:r>
          </a:p>
          <a:p>
            <a:pPr>
              <a:lnSpc>
                <a:spcPct val="90000"/>
              </a:lnSpc>
              <a:buFontTx/>
              <a:buNone/>
            </a:pPr>
            <a:endParaRPr lang="en-US" sz="2400" dirty="0" smtClean="0">
              <a:latin typeface="Verdana" pitchFamily="34" charset="0"/>
              <a:ea typeface="Verdana" pitchFamily="34" charset="0"/>
              <a:cs typeface="Verdana" pitchFamily="34" charset="0"/>
            </a:endParaRPr>
          </a:p>
          <a:p>
            <a:pPr>
              <a:lnSpc>
                <a:spcPct val="90000"/>
              </a:lnSpc>
              <a:buFontTx/>
              <a:buNone/>
            </a:pPr>
            <a:endParaRPr lang="en-US" sz="800" dirty="0" smtClean="0"/>
          </a:p>
          <a:p>
            <a:pPr>
              <a:lnSpc>
                <a:spcPct val="90000"/>
              </a:lnSpc>
              <a:buFontTx/>
              <a:buNone/>
            </a:pPr>
            <a:endParaRPr lang="en-US" sz="2400" dirty="0" smtClean="0"/>
          </a:p>
          <a:p>
            <a:pPr>
              <a:lnSpc>
                <a:spcPct val="90000"/>
              </a:lnSpc>
            </a:pPr>
            <a:endParaRPr lang="en-US" sz="2400" dirty="0" smtClean="0"/>
          </a:p>
        </p:txBody>
      </p:sp>
      <p:pic>
        <p:nvPicPr>
          <p:cNvPr id="60418" name="Picture 2" descr="https://sp.yimg.com/ib/th?id=HN.607991464931428271&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124200"/>
            <a:ext cx="2857500" cy="2047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34200" y="3372301"/>
            <a:ext cx="941283" cy="307777"/>
          </a:xfrm>
          <a:prstGeom prst="rect">
            <a:avLst/>
          </a:prstGeom>
          <a:noFill/>
        </p:spPr>
        <p:txBody>
          <a:bodyPr wrap="none" rtlCol="0">
            <a:spAutoFit/>
          </a:bodyPr>
          <a:lstStyle/>
          <a:p>
            <a:r>
              <a:rPr lang="en-US" sz="1400" b="1" dirty="0" smtClean="0">
                <a:latin typeface="Verdana" pitchFamily="34" charset="0"/>
                <a:ea typeface="Verdana" pitchFamily="34" charset="0"/>
                <a:cs typeface="Verdana" pitchFamily="34" charset="0"/>
              </a:rPr>
              <a:t>Agenda</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424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p:cTn id="19" dur="500" decel="50000" fill="hold">
                                          <p:stCondLst>
                                            <p:cond delay="0"/>
                                          </p:stCondLst>
                                        </p:cTn>
                                        <p:tgtEl>
                                          <p:spTgt spid="6">
                                            <p:txEl>
                                              <p:pRg st="5" end="5"/>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xEl>
                                              <p:pRg st="5" end="5"/>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xEl>
                                              <p:pRg st="5" end="5"/>
                                            </p:txEl>
                                          </p:spTgt>
                                        </p:tgtEl>
                                        <p:attrNameLst>
                                          <p:attrName>ppt_w</p:attrName>
                                        </p:attrNameLst>
                                      </p:cBhvr>
                                      <p:tavLst>
                                        <p:tav tm="0">
                                          <p:val>
                                            <p:strVal val="#ppt_w*.05"/>
                                          </p:val>
                                        </p:tav>
                                        <p:tav tm="100000">
                                          <p:val>
                                            <p:strVal val="#ppt_w"/>
                                          </p:val>
                                        </p:tav>
                                      </p:tavLst>
                                    </p:anim>
                                    <p:anim calcmode="lin" valueType="num">
                                      <p:cBhvr>
                                        <p:cTn id="22" dur="10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xEl>
                                              <p:pRg st="5" end="5"/>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xEl>
                                              <p:pRg st="5" end="5"/>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xEl>
                                              <p:pRg st="5" end="5"/>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p:cTn id="31" dur="500" decel="50000" fill="hold">
                                          <p:stCondLst>
                                            <p:cond delay="0"/>
                                          </p:stCondLst>
                                        </p:cTn>
                                        <p:tgtEl>
                                          <p:spTgt spid="6">
                                            <p:txEl>
                                              <p:pRg st="7" end="7"/>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xEl>
                                              <p:pRg st="7" end="7"/>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xEl>
                                              <p:pRg st="7" end="7"/>
                                            </p:txEl>
                                          </p:spTgt>
                                        </p:tgtEl>
                                        <p:attrNameLst>
                                          <p:attrName>ppt_w</p:attrName>
                                        </p:attrNameLst>
                                      </p:cBhvr>
                                      <p:tavLst>
                                        <p:tav tm="0">
                                          <p:val>
                                            <p:strVal val="#ppt_w*.05"/>
                                          </p:val>
                                        </p:tav>
                                        <p:tav tm="100000">
                                          <p:val>
                                            <p:strVal val="#ppt_w"/>
                                          </p:val>
                                        </p:tav>
                                      </p:tavLst>
                                    </p:anim>
                                    <p:anim calcmode="lin" valueType="num">
                                      <p:cBhvr>
                                        <p:cTn id="34" dur="10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xEl>
                                              <p:pRg st="7" end="7"/>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xEl>
                                              <p:pRg st="7" end="7"/>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xEl>
                                              <p:pRg st="7" end="7"/>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p:cTn id="43" dur="500" decel="50000" fill="hold">
                                          <p:stCondLst>
                                            <p:cond delay="0"/>
                                          </p:stCondLst>
                                        </p:cTn>
                                        <p:tgtEl>
                                          <p:spTgt spid="6">
                                            <p:txEl>
                                              <p:pRg st="9" end="9"/>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xEl>
                                              <p:pRg st="9" end="9"/>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xEl>
                                              <p:pRg st="9" end="9"/>
                                            </p:txEl>
                                          </p:spTgt>
                                        </p:tgtEl>
                                        <p:attrNameLst>
                                          <p:attrName>ppt_w</p:attrName>
                                        </p:attrNameLst>
                                      </p:cBhvr>
                                      <p:tavLst>
                                        <p:tav tm="0">
                                          <p:val>
                                            <p:strVal val="#ppt_w*.05"/>
                                          </p:val>
                                        </p:tav>
                                        <p:tav tm="100000">
                                          <p:val>
                                            <p:strVal val="#ppt_w"/>
                                          </p:val>
                                        </p:tav>
                                      </p:tavLst>
                                    </p:anim>
                                    <p:anim calcmode="lin" valueType="num">
                                      <p:cBhvr>
                                        <p:cTn id="46" dur="1000" fill="hold"/>
                                        <p:tgtEl>
                                          <p:spTgt spid="6">
                                            <p:txEl>
                                              <p:pRg st="9" end="9"/>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xEl>
                                              <p:pRg st="9" end="9"/>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xEl>
                                              <p:pRg st="9" end="9"/>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xEl>
                                              <p:pRg st="9" end="9"/>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20</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900" dirty="0">
                <a:solidFill>
                  <a:schemeClr val="bg1"/>
                </a:solidFill>
                <a:latin typeface="Verdana" pitchFamily="34" charset="0"/>
                <a:ea typeface="Verdana" pitchFamily="34" charset="0"/>
                <a:cs typeface="Verdana" pitchFamily="34" charset="0"/>
              </a:rPr>
              <a:t>§ </a:t>
            </a:r>
            <a:r>
              <a:rPr lang="en-US" sz="1900" dirty="0" smtClean="0">
                <a:solidFill>
                  <a:schemeClr val="bg1"/>
                </a:solidFill>
                <a:latin typeface="Verdana" pitchFamily="34" charset="0"/>
                <a:ea typeface="Verdana" pitchFamily="34" charset="0"/>
                <a:cs typeface="Verdana" pitchFamily="34" charset="0"/>
              </a:rPr>
              <a:t>129.1005 – Committee Responsibilities</a:t>
            </a:r>
            <a:endParaRPr lang="en-US" sz="19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06936" y="1295400"/>
            <a:ext cx="8458200" cy="5178039"/>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dirty="0" smtClean="0">
                <a:solidFill>
                  <a:schemeClr val="tx1"/>
                </a:solidFill>
                <a:ea typeface="Verdana" pitchFamily="34" charset="0"/>
                <a:cs typeface="Verdana" pitchFamily="34" charset="0"/>
              </a:rPr>
              <a:t> (c) The committee shall additionally:</a:t>
            </a:r>
          </a:p>
          <a:p>
            <a:pPr algn="l">
              <a:buFontTx/>
              <a:buNone/>
            </a:pPr>
            <a:endParaRPr lang="en-US" sz="11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(1) Develop operating procedures (rules, by-laws)</a:t>
            </a:r>
          </a:p>
          <a:p>
            <a:pPr algn="l">
              <a:buFontTx/>
              <a:buNone/>
            </a:pPr>
            <a:endParaRPr lang="en-US" sz="11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(2) Develop and maintain membership lists</a:t>
            </a:r>
          </a:p>
          <a:p>
            <a:pPr algn="l">
              <a:buFontTx/>
              <a:buNone/>
            </a:pPr>
            <a:endParaRPr lang="en-US" sz="11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(3) Develop an agenda for each meeting</a:t>
            </a:r>
          </a:p>
          <a:p>
            <a:pPr algn="l">
              <a:buFontTx/>
              <a:buNone/>
            </a:pPr>
            <a:endParaRPr lang="en-US" sz="11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(4) Maintain meeting attendance lists</a:t>
            </a:r>
          </a:p>
          <a:p>
            <a:pPr algn="l">
              <a:buFontTx/>
              <a:buNone/>
            </a:pPr>
            <a:endParaRPr lang="en-US" sz="11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(5) Take and maintain minutes for each meeting</a:t>
            </a:r>
          </a:p>
          <a:p>
            <a:pPr algn="l">
              <a:buFontTx/>
              <a:buNone/>
            </a:pPr>
            <a:endParaRPr lang="en-US" sz="1100" dirty="0" smtClean="0">
              <a:solidFill>
                <a:schemeClr val="tx1"/>
              </a:solidFill>
              <a:ea typeface="Verdana" pitchFamily="34" charset="0"/>
              <a:cs typeface="Verdana" pitchFamily="34" charset="0"/>
            </a:endParaRPr>
          </a:p>
          <a:p>
            <a:pPr marL="2171700" lvl="4" indent="-342900" algn="l">
              <a:buFont typeface="Wingdings" pitchFamily="2" charset="2"/>
              <a:buChar char="Ø"/>
            </a:pPr>
            <a:r>
              <a:rPr lang="en-US" sz="2400" dirty="0" smtClean="0">
                <a:solidFill>
                  <a:schemeClr val="tx1"/>
                </a:solidFill>
                <a:latin typeface="Verdana" pitchFamily="34" charset="0"/>
                <a:ea typeface="Verdana" pitchFamily="34" charset="0"/>
                <a:cs typeface="Verdana" pitchFamily="34" charset="0"/>
              </a:rPr>
              <a:t>Post or make minutes available for all employees</a:t>
            </a:r>
          </a:p>
          <a:p>
            <a:pPr marL="2171700" lvl="4" indent="-342900" algn="l">
              <a:buFont typeface="Wingdings" pitchFamily="2" charset="2"/>
              <a:buChar char="Ø"/>
            </a:pPr>
            <a:r>
              <a:rPr lang="en-US" sz="2400" dirty="0" smtClean="0">
                <a:solidFill>
                  <a:schemeClr val="tx1"/>
                </a:solidFill>
                <a:latin typeface="Verdana" pitchFamily="34" charset="0"/>
                <a:ea typeface="Verdana" pitchFamily="34" charset="0"/>
                <a:cs typeface="Verdana" pitchFamily="34" charset="0"/>
              </a:rPr>
              <a:t>Send to each committee member</a:t>
            </a:r>
          </a:p>
          <a:p>
            <a:pPr>
              <a:buFontTx/>
              <a:buNone/>
            </a:pPr>
            <a:r>
              <a:rPr lang="en-US" sz="2000" dirty="0" smtClean="0"/>
              <a:t>		</a:t>
            </a:r>
          </a:p>
          <a:p>
            <a:pPr>
              <a:buFontTx/>
              <a:buNone/>
            </a:pPr>
            <a:endParaRPr lang="en-US" sz="2000" dirty="0" smtClean="0"/>
          </a:p>
          <a:p>
            <a:pPr>
              <a:buFontTx/>
              <a:buNone/>
            </a:pPr>
            <a:endParaRPr lang="en-US" sz="2000" dirty="0" smtClean="0"/>
          </a:p>
        </p:txBody>
      </p:sp>
    </p:spTree>
    <p:extLst>
      <p:ext uri="{BB962C8B-B14F-4D97-AF65-F5344CB8AC3E}">
        <p14:creationId xmlns:p14="http://schemas.microsoft.com/office/powerpoint/2010/main" val="218622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 calcmode="lin" valueType="num">
                                      <p:cBhvr additive="base">
                                        <p:cTn id="3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21</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900" dirty="0">
                <a:solidFill>
                  <a:schemeClr val="bg1"/>
                </a:solidFill>
                <a:latin typeface="Verdana" pitchFamily="34" charset="0"/>
                <a:ea typeface="Verdana" pitchFamily="34" charset="0"/>
                <a:cs typeface="Verdana" pitchFamily="34" charset="0"/>
              </a:rPr>
              <a:t>§ </a:t>
            </a:r>
            <a:r>
              <a:rPr lang="en-US" sz="1900" dirty="0" smtClean="0">
                <a:solidFill>
                  <a:schemeClr val="bg1"/>
                </a:solidFill>
                <a:latin typeface="Verdana" pitchFamily="34" charset="0"/>
                <a:ea typeface="Verdana" pitchFamily="34" charset="0"/>
                <a:cs typeface="Verdana" pitchFamily="34" charset="0"/>
              </a:rPr>
              <a:t>129.1005 – Committee Responsibilities</a:t>
            </a:r>
            <a:endParaRPr lang="en-US" sz="19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53938" y="1143000"/>
            <a:ext cx="8458200" cy="5181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startAt="3"/>
            </a:pPr>
            <a:r>
              <a:rPr lang="en-US" dirty="0" smtClean="0">
                <a:solidFill>
                  <a:schemeClr val="tx1"/>
                </a:solidFill>
                <a:ea typeface="Verdana" pitchFamily="34" charset="0"/>
                <a:cs typeface="Verdana" pitchFamily="34" charset="0"/>
              </a:rPr>
              <a:t> The committee shall additionally: (cont’d)</a:t>
            </a:r>
          </a:p>
          <a:p>
            <a:pPr algn="l">
              <a:buFontTx/>
              <a:buNone/>
            </a:pPr>
            <a:endParaRPr lang="en-US" sz="1000" dirty="0" smtClean="0">
              <a:solidFill>
                <a:schemeClr val="tx1"/>
              </a:solidFill>
              <a:ea typeface="Verdana" pitchFamily="34" charset="0"/>
              <a:cs typeface="Verdana" pitchFamily="34" charset="0"/>
            </a:endParaRPr>
          </a:p>
          <a:p>
            <a:pPr marL="914400" lvl="1" indent="-457200" algn="l">
              <a:buFont typeface="+mj-lt"/>
              <a:buAutoNum type="arabicParenR" startAt="6"/>
            </a:pPr>
            <a:r>
              <a:rPr lang="en-US" sz="2400" dirty="0" smtClean="0">
                <a:solidFill>
                  <a:schemeClr val="tx1"/>
                </a:solidFill>
                <a:latin typeface="Verdana" pitchFamily="34" charset="0"/>
                <a:ea typeface="Verdana" pitchFamily="34" charset="0"/>
                <a:cs typeface="Verdana" pitchFamily="34" charset="0"/>
              </a:rPr>
              <a:t>Ensure that the reports, evaluations, and proposals of the committees become part of the minutes of the meeting and shall include:</a:t>
            </a:r>
          </a:p>
          <a:p>
            <a:pPr algn="l">
              <a:buFontTx/>
              <a:buNone/>
            </a:pPr>
            <a:endParaRPr lang="en-US" sz="8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a:t>
            </a:r>
            <a:r>
              <a:rPr lang="en-US" sz="2200" dirty="0" smtClean="0">
                <a:solidFill>
                  <a:schemeClr val="tx1"/>
                </a:solidFill>
                <a:ea typeface="Verdana" pitchFamily="34" charset="0"/>
                <a:cs typeface="Verdana" pitchFamily="34" charset="0"/>
              </a:rPr>
              <a:t>(</a:t>
            </a:r>
            <a:r>
              <a:rPr lang="en-US" sz="2200" dirty="0" err="1" smtClean="0">
                <a:solidFill>
                  <a:schemeClr val="tx1"/>
                </a:solidFill>
                <a:ea typeface="Verdana" pitchFamily="34" charset="0"/>
                <a:cs typeface="Verdana" pitchFamily="34" charset="0"/>
              </a:rPr>
              <a:t>i</a:t>
            </a:r>
            <a:r>
              <a:rPr lang="en-US" sz="2200" dirty="0" smtClean="0">
                <a:solidFill>
                  <a:schemeClr val="tx1"/>
                </a:solidFill>
                <a:ea typeface="Verdana" pitchFamily="34" charset="0"/>
                <a:cs typeface="Verdana" pitchFamily="34" charset="0"/>
              </a:rPr>
              <a:t>) Inspection reports</a:t>
            </a:r>
          </a:p>
          <a:p>
            <a:pPr algn="l">
              <a:buFontTx/>
              <a:buNone/>
            </a:pPr>
            <a:endParaRPr lang="en-US" sz="8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a:t>
            </a:r>
            <a:r>
              <a:rPr lang="en-US" sz="2200" dirty="0" smtClean="0">
                <a:solidFill>
                  <a:schemeClr val="tx1"/>
                </a:solidFill>
                <a:ea typeface="Verdana" pitchFamily="34" charset="0"/>
                <a:cs typeface="Verdana" pitchFamily="34" charset="0"/>
              </a:rPr>
              <a:t>(ii) Reports on specific hazards and corrective 	</a:t>
            </a:r>
            <a:r>
              <a:rPr lang="en-US" sz="2200" dirty="0">
                <a:solidFill>
                  <a:schemeClr val="tx1"/>
                </a:solidFill>
                <a:ea typeface="Verdana" pitchFamily="34" charset="0"/>
                <a:cs typeface="Verdana" pitchFamily="34" charset="0"/>
              </a:rPr>
              <a:t>	 </a:t>
            </a:r>
            <a:r>
              <a:rPr lang="en-US" sz="2200" dirty="0" smtClean="0">
                <a:solidFill>
                  <a:schemeClr val="tx1"/>
                </a:solidFill>
                <a:ea typeface="Verdana" pitchFamily="34" charset="0"/>
                <a:cs typeface="Verdana" pitchFamily="34" charset="0"/>
              </a:rPr>
              <a:t>    measures taken</a:t>
            </a:r>
          </a:p>
          <a:p>
            <a:pPr algn="l">
              <a:buFontTx/>
              <a:buNone/>
            </a:pPr>
            <a:endParaRPr lang="en-US" sz="8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a:t>
            </a:r>
            <a:r>
              <a:rPr lang="en-US" sz="2200" dirty="0" smtClean="0">
                <a:solidFill>
                  <a:schemeClr val="tx1"/>
                </a:solidFill>
                <a:ea typeface="Verdana" pitchFamily="34" charset="0"/>
                <a:cs typeface="Verdana" pitchFamily="34" charset="0"/>
              </a:rPr>
              <a:t>(iii) Reports on workplace injuries or illnesses</a:t>
            </a:r>
          </a:p>
          <a:p>
            <a:pPr algn="l">
              <a:buFontTx/>
              <a:buNone/>
            </a:pPr>
            <a:endParaRPr lang="en-US" sz="8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a:t>
            </a:r>
            <a:r>
              <a:rPr lang="en-US" sz="2200" dirty="0" smtClean="0">
                <a:solidFill>
                  <a:schemeClr val="tx1"/>
                </a:solidFill>
                <a:ea typeface="Verdana" pitchFamily="34" charset="0"/>
                <a:cs typeface="Verdana" pitchFamily="34" charset="0"/>
              </a:rPr>
              <a:t>(iv) Management responses to committee reports</a:t>
            </a:r>
          </a:p>
          <a:p>
            <a:pPr algn="l">
              <a:buFontTx/>
              <a:buNone/>
            </a:pPr>
            <a:endParaRPr lang="en-US" sz="1000" dirty="0" smtClean="0">
              <a:solidFill>
                <a:schemeClr val="tx1"/>
              </a:solidFill>
              <a:ea typeface="Verdana" pitchFamily="34" charset="0"/>
              <a:cs typeface="Verdana" pitchFamily="34" charset="0"/>
            </a:endParaRPr>
          </a:p>
          <a:p>
            <a:pPr marL="914400" lvl="1" indent="-457200" algn="l">
              <a:buFont typeface="+mj-lt"/>
              <a:buAutoNum type="arabicParenR" startAt="7"/>
            </a:pPr>
            <a:r>
              <a:rPr lang="en-US" sz="2400" dirty="0" smtClean="0">
                <a:solidFill>
                  <a:schemeClr val="tx1"/>
                </a:solidFill>
                <a:latin typeface="Verdana" pitchFamily="34" charset="0"/>
                <a:ea typeface="Verdana" pitchFamily="34" charset="0"/>
                <a:cs typeface="Verdana" pitchFamily="34" charset="0"/>
              </a:rPr>
              <a:t>Make decisions by majority vote</a:t>
            </a:r>
          </a:p>
        </p:txBody>
      </p:sp>
    </p:spTree>
    <p:extLst>
      <p:ext uri="{BB962C8B-B14F-4D97-AF65-F5344CB8AC3E}">
        <p14:creationId xmlns:p14="http://schemas.microsoft.com/office/powerpoint/2010/main" val="371749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additive="base">
                                        <p:cTn id="1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 calcmode="lin" valueType="num">
                                      <p:cBhvr additive="base">
                                        <p:cTn id="2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 calcmode="lin" valueType="num">
                                      <p:cBhvr additive="base">
                                        <p:cTn id="2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anim from="(-#ppt_w/2)" to="(#ppt_x)" calcmode="lin" valueType="num">
                                      <p:cBhvr>
                                        <p:cTn id="35" dur="600" fill="hold">
                                          <p:stCondLst>
                                            <p:cond delay="0"/>
                                          </p:stCondLst>
                                        </p:cTn>
                                        <p:tgtEl>
                                          <p:spTgt spid="7">
                                            <p:txEl>
                                              <p:pRg st="12" end="12"/>
                                            </p:txEl>
                                          </p:spTgt>
                                        </p:tgtEl>
                                        <p:attrNameLst>
                                          <p:attrName>ppt_x</p:attrName>
                                        </p:attrNameLst>
                                      </p:cBhvr>
                                    </p:anim>
                                    <p:anim from="0" to="-1.0" calcmode="lin" valueType="num">
                                      <p:cBhvr>
                                        <p:cTn id="36" dur="200" decel="50000" autoRev="1" fill="hold">
                                          <p:stCondLst>
                                            <p:cond delay="600"/>
                                          </p:stCondLst>
                                        </p:cTn>
                                        <p:tgtEl>
                                          <p:spTgt spid="7">
                                            <p:txEl>
                                              <p:pRg st="12" end="12"/>
                                            </p:txEl>
                                          </p:spTgt>
                                        </p:tgtEl>
                                        <p:attrNameLst>
                                          <p:attrName>xshear</p:attrName>
                                        </p:attrNameLst>
                                      </p:cBhvr>
                                    </p:anim>
                                    <p:animScale>
                                      <p:cBhvr>
                                        <p:cTn id="37" dur="200" decel="100000" autoRev="1" fill="hold">
                                          <p:stCondLst>
                                            <p:cond delay="600"/>
                                          </p:stCondLst>
                                        </p:cTn>
                                        <p:tgtEl>
                                          <p:spTgt spid="7">
                                            <p:txEl>
                                              <p:pRg st="12" end="12"/>
                                            </p:txEl>
                                          </p:spTgt>
                                        </p:tgtEl>
                                      </p:cBhvr>
                                      <p:from x="100000" y="100000"/>
                                      <p:to x="80000" y="100000"/>
                                    </p:animScale>
                                    <p:anim by="(#ppt_h/3+#ppt_w*0.1)" calcmode="lin" valueType="num">
                                      <p:cBhvr additive="sum">
                                        <p:cTn id="38" dur="200" decel="100000" autoRev="1" fill="hold">
                                          <p:stCondLst>
                                            <p:cond delay="600"/>
                                          </p:stCondLst>
                                        </p:cTn>
                                        <p:tgtEl>
                                          <p:spTgt spid="7">
                                            <p:txEl>
                                              <p:pRg st="12" end="1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22</a:t>
            </a:fld>
            <a:endParaRPr lang="en-US" dirty="0">
              <a:solidFill>
                <a:schemeClr val="bg1"/>
              </a:solidFill>
              <a:latin typeface="Verdana" pitchFamily="34" charset="0"/>
              <a:ea typeface="Verdana" pitchFamily="34" charset="0"/>
              <a:cs typeface="Verdana" pitchFamily="34" charset="0"/>
            </a:endParaRPr>
          </a:p>
        </p:txBody>
      </p:sp>
      <p:sp>
        <p:nvSpPr>
          <p:cNvPr id="7" name="Title 4"/>
          <p:cNvSpPr>
            <a:spLocks noGrp="1"/>
          </p:cNvSpPr>
          <p:nvPr>
            <p:ph type="title"/>
          </p:nvPr>
        </p:nvSpPr>
        <p:spPr>
          <a:xfrm>
            <a:off x="457200" y="381000"/>
            <a:ext cx="5334000" cy="457200"/>
          </a:xfrm>
        </p:spPr>
        <p:txBody>
          <a:bodyPr>
            <a:noAutofit/>
          </a:bodyPr>
          <a:lstStyle/>
          <a:p>
            <a:r>
              <a:rPr lang="en-US" sz="1800" dirty="0">
                <a:solidFill>
                  <a:schemeClr val="bg1"/>
                </a:solidFill>
                <a:latin typeface="Verdana" pitchFamily="34" charset="0"/>
                <a:ea typeface="Verdana" pitchFamily="34" charset="0"/>
                <a:cs typeface="Verdana" pitchFamily="34" charset="0"/>
              </a:rPr>
              <a:t>§ </a:t>
            </a:r>
            <a:r>
              <a:rPr lang="en-US" sz="1800" dirty="0" smtClean="0">
                <a:solidFill>
                  <a:schemeClr val="bg1"/>
                </a:solidFill>
                <a:latin typeface="Verdana" pitchFamily="34" charset="0"/>
                <a:ea typeface="Verdana" pitchFamily="34" charset="0"/>
                <a:cs typeface="Verdana" pitchFamily="34" charset="0"/>
              </a:rPr>
              <a:t>129.1006 – Committee Member Training</a:t>
            </a:r>
            <a:endParaRPr lang="en-US" sz="1800" dirty="0">
              <a:solidFill>
                <a:schemeClr val="bg1"/>
              </a:solidFill>
              <a:latin typeface="Verdana" pitchFamily="34" charset="0"/>
              <a:ea typeface="Verdana" pitchFamily="34" charset="0"/>
              <a:cs typeface="Verdana" pitchFamily="34" charset="0"/>
            </a:endParaRPr>
          </a:p>
        </p:txBody>
      </p:sp>
      <p:sp>
        <p:nvSpPr>
          <p:cNvPr id="8" name="Content Placeholder 2"/>
          <p:cNvSpPr txBox="1">
            <a:spLocks/>
          </p:cNvSpPr>
          <p:nvPr/>
        </p:nvSpPr>
        <p:spPr>
          <a:xfrm>
            <a:off x="304800" y="1219200"/>
            <a:ext cx="8610600" cy="502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a:pPr>
            <a:r>
              <a:rPr lang="en-US" dirty="0" smtClean="0">
                <a:solidFill>
                  <a:schemeClr val="tx1"/>
                </a:solidFill>
                <a:ea typeface="Verdana" pitchFamily="34" charset="0"/>
                <a:cs typeface="Verdana" pitchFamily="34" charset="0"/>
              </a:rPr>
              <a:t>The employer shall, through itself or through its insurer, provide adequate, annual training programs for each committee member listed in the application.</a:t>
            </a:r>
          </a:p>
          <a:p>
            <a:pPr marL="457200" indent="-457200" algn="l">
              <a:buFontTx/>
              <a:buNone/>
            </a:pPr>
            <a:endParaRPr lang="en-US" sz="1000" dirty="0" smtClean="0">
              <a:solidFill>
                <a:schemeClr val="tx1"/>
              </a:solidFill>
              <a:ea typeface="Verdana" pitchFamily="34" charset="0"/>
              <a:cs typeface="Verdana" pitchFamily="34" charset="0"/>
            </a:endParaRPr>
          </a:p>
          <a:p>
            <a:pPr marL="457200" indent="-457200" algn="l">
              <a:buFont typeface="+mj-lt"/>
              <a:buAutoNum type="alphaLcParenR" startAt="2"/>
            </a:pPr>
            <a:r>
              <a:rPr lang="en-US" dirty="0" smtClean="0">
                <a:solidFill>
                  <a:schemeClr val="tx1"/>
                </a:solidFill>
                <a:ea typeface="Verdana" pitchFamily="34" charset="0"/>
                <a:cs typeface="Verdana" pitchFamily="34" charset="0"/>
              </a:rPr>
              <a:t>Annually required committee member training shall at a minimum address:</a:t>
            </a:r>
          </a:p>
          <a:p>
            <a:pPr marL="457200" indent="-457200" algn="l">
              <a:buFontTx/>
              <a:buNone/>
            </a:pPr>
            <a:endParaRPr lang="en-US" sz="600" dirty="0" smtClean="0">
              <a:solidFill>
                <a:schemeClr val="tx1"/>
              </a:solidFill>
              <a:ea typeface="Verdana" pitchFamily="34" charset="0"/>
              <a:cs typeface="Verdana" pitchFamily="34" charset="0"/>
            </a:endParaRPr>
          </a:p>
          <a:p>
            <a:pPr marL="857250" lvl="1" indent="-457200" algn="l">
              <a:buFont typeface="+mj-lt"/>
              <a:buAutoNum type="arabicParenR"/>
            </a:pPr>
            <a:r>
              <a:rPr lang="en-US" sz="2000" dirty="0" smtClean="0">
                <a:solidFill>
                  <a:schemeClr val="tx1"/>
                </a:solidFill>
                <a:latin typeface="Verdana" pitchFamily="34" charset="0"/>
                <a:ea typeface="Verdana" pitchFamily="34" charset="0"/>
                <a:cs typeface="Verdana" pitchFamily="34" charset="0"/>
              </a:rPr>
              <a:t>	Hazard detection and inspection</a:t>
            </a:r>
            <a:endParaRPr lang="en-US" sz="700" dirty="0" smtClean="0">
              <a:solidFill>
                <a:schemeClr val="tx1"/>
              </a:solidFill>
              <a:latin typeface="Verdana" pitchFamily="34" charset="0"/>
              <a:ea typeface="Verdana" pitchFamily="34" charset="0"/>
              <a:cs typeface="Verdana" pitchFamily="34" charset="0"/>
            </a:endParaRPr>
          </a:p>
          <a:p>
            <a:pPr marL="857250" lvl="1" indent="-457200" algn="l">
              <a:buFont typeface="+mj-lt"/>
              <a:buAutoNum type="arabicParenR" startAt="2"/>
            </a:pPr>
            <a:r>
              <a:rPr lang="en-US" sz="2000" dirty="0" smtClean="0">
                <a:solidFill>
                  <a:schemeClr val="tx1"/>
                </a:solidFill>
                <a:latin typeface="Verdana" pitchFamily="34" charset="0"/>
                <a:ea typeface="Verdana" pitchFamily="34" charset="0"/>
                <a:cs typeface="Verdana" pitchFamily="34" charset="0"/>
              </a:rPr>
              <a:t>Accident and illness prevention and investigation </a:t>
            </a:r>
          </a:p>
          <a:p>
            <a:pPr marL="857250" lvl="1" indent="-457200" algn="l">
              <a:buFontTx/>
              <a:buNone/>
            </a:pPr>
            <a:r>
              <a:rPr lang="en-US" sz="2000" dirty="0" smtClean="0">
                <a:solidFill>
                  <a:schemeClr val="tx1"/>
                </a:solidFill>
                <a:latin typeface="Verdana" pitchFamily="34" charset="0"/>
                <a:ea typeface="Verdana" pitchFamily="34" charset="0"/>
                <a:cs typeface="Verdana" pitchFamily="34" charset="0"/>
              </a:rPr>
              <a:t>	</a:t>
            </a:r>
            <a:r>
              <a:rPr lang="en-US" sz="1800" b="1" i="1" dirty="0" smtClean="0">
                <a:solidFill>
                  <a:schemeClr val="tx1"/>
                </a:solidFill>
                <a:latin typeface="Verdana" pitchFamily="34" charset="0"/>
                <a:ea typeface="Verdana" pitchFamily="34" charset="0"/>
                <a:cs typeface="Verdana" pitchFamily="34" charset="0"/>
              </a:rPr>
              <a:t>(includes substance abuse awareness and prevention training)</a:t>
            </a:r>
            <a:endParaRPr lang="en-US" sz="700" i="1" dirty="0" smtClean="0">
              <a:solidFill>
                <a:schemeClr val="tx1"/>
              </a:solidFill>
              <a:latin typeface="Verdana" pitchFamily="34" charset="0"/>
              <a:ea typeface="Verdana" pitchFamily="34" charset="0"/>
              <a:cs typeface="Verdana" pitchFamily="34" charset="0"/>
            </a:endParaRPr>
          </a:p>
          <a:p>
            <a:pPr marL="857250" lvl="1" indent="-457200" algn="l">
              <a:buFont typeface="+mj-lt"/>
              <a:buAutoNum type="arabicParenR" startAt="3"/>
            </a:pPr>
            <a:r>
              <a:rPr lang="en-US" sz="2000" dirty="0" smtClean="0">
                <a:solidFill>
                  <a:schemeClr val="tx1"/>
                </a:solidFill>
                <a:latin typeface="Verdana" pitchFamily="34" charset="0"/>
                <a:ea typeface="Verdana" pitchFamily="34" charset="0"/>
                <a:cs typeface="Verdana" pitchFamily="34" charset="0"/>
              </a:rPr>
              <a:t>Safety committee structure and operation</a:t>
            </a:r>
            <a:endParaRPr lang="en-US" sz="700" dirty="0" smtClean="0">
              <a:solidFill>
                <a:schemeClr val="tx1"/>
              </a:solidFill>
              <a:latin typeface="Verdana" pitchFamily="34" charset="0"/>
              <a:ea typeface="Verdana" pitchFamily="34" charset="0"/>
              <a:cs typeface="Verdana" pitchFamily="34" charset="0"/>
            </a:endParaRPr>
          </a:p>
          <a:p>
            <a:pPr marL="857250" lvl="1" indent="-457200" algn="l">
              <a:buFont typeface="+mj-lt"/>
              <a:buAutoNum type="arabicParenR" startAt="4"/>
            </a:pPr>
            <a:r>
              <a:rPr lang="en-US" sz="2000" dirty="0" smtClean="0">
                <a:solidFill>
                  <a:schemeClr val="tx1"/>
                </a:solidFill>
                <a:latin typeface="Verdana" pitchFamily="34" charset="0"/>
                <a:ea typeface="Verdana" pitchFamily="34" charset="0"/>
                <a:cs typeface="Verdana" pitchFamily="34" charset="0"/>
              </a:rPr>
              <a:t>Other health and concerns specific to the business of the employer</a:t>
            </a:r>
          </a:p>
        </p:txBody>
      </p:sp>
    </p:spTree>
    <p:extLst>
      <p:ext uri="{BB962C8B-B14F-4D97-AF65-F5344CB8AC3E}">
        <p14:creationId xmlns:p14="http://schemas.microsoft.com/office/powerpoint/2010/main" val="18877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8">
                                            <p:txEl>
                                              <p:pRg st="2" end="2"/>
                                            </p:txEl>
                                          </p:spTgt>
                                        </p:tgtEl>
                                        <p:attrNameLst>
                                          <p:attrName>ppt_x</p:attrName>
                                        </p:attrNameLst>
                                      </p:cBhvr>
                                    </p:anim>
                                    <p:anim from="0" to="-1.0" calcmode="lin" valueType="num">
                                      <p:cBhvr>
                                        <p:cTn id="8" dur="200" decel="50000" autoRev="1" fill="hold">
                                          <p:stCondLst>
                                            <p:cond delay="600"/>
                                          </p:stCondLst>
                                        </p:cTn>
                                        <p:tgtEl>
                                          <p:spTgt spid="8">
                                            <p:txEl>
                                              <p:pRg st="2" end="2"/>
                                            </p:txEl>
                                          </p:spTgt>
                                        </p:tgtEl>
                                        <p:attrNameLst>
                                          <p:attrName>xshear</p:attrName>
                                        </p:attrNameLst>
                                      </p:cBhvr>
                                    </p:anim>
                                    <p:animScale>
                                      <p:cBhvr>
                                        <p:cTn id="9" dur="200" decel="100000" autoRev="1" fill="hold">
                                          <p:stCondLst>
                                            <p:cond delay="600"/>
                                          </p:stCondLst>
                                        </p:cTn>
                                        <p:tgtEl>
                                          <p:spTgt spid="8">
                                            <p:txEl>
                                              <p:pRg st="2" end="2"/>
                                            </p:txEl>
                                          </p:spTgt>
                                        </p:tgtEl>
                                      </p:cBhvr>
                                      <p:from x="100000" y="100000"/>
                                      <p:to x="80000" y="100000"/>
                                    </p:animScale>
                                    <p:anim by="(#ppt_h/3+#ppt_w*0.1)" calcmode="lin" valueType="num">
                                      <p:cBhvr additive="sum">
                                        <p:cTn id="10" dur="200" decel="100000" autoRev="1" fill="hold">
                                          <p:stCondLst>
                                            <p:cond delay="600"/>
                                          </p:stCondLst>
                                        </p:cTn>
                                        <p:tgtEl>
                                          <p:spTgt spid="8">
                                            <p:txEl>
                                              <p:pRg st="2" end="2"/>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calcmode="lin" valueType="num">
                                      <p:cBhvr additive="base">
                                        <p:cTn id="2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 from="(-#ppt_w/2)" to="(#ppt_x)" calcmode="lin" valueType="num">
                                      <p:cBhvr>
                                        <p:cTn id="27" dur="600" fill="hold">
                                          <p:stCondLst>
                                            <p:cond delay="0"/>
                                          </p:stCondLst>
                                        </p:cTn>
                                        <p:tgtEl>
                                          <p:spTgt spid="8">
                                            <p:txEl>
                                              <p:pRg st="6" end="6"/>
                                            </p:txEl>
                                          </p:spTgt>
                                        </p:tgtEl>
                                        <p:attrNameLst>
                                          <p:attrName>ppt_x</p:attrName>
                                        </p:attrNameLst>
                                      </p:cBhvr>
                                    </p:anim>
                                    <p:anim from="0" to="-1.0" calcmode="lin" valueType="num">
                                      <p:cBhvr>
                                        <p:cTn id="28" dur="200" decel="50000" autoRev="1" fill="hold">
                                          <p:stCondLst>
                                            <p:cond delay="600"/>
                                          </p:stCondLst>
                                        </p:cTn>
                                        <p:tgtEl>
                                          <p:spTgt spid="8">
                                            <p:txEl>
                                              <p:pRg st="6" end="6"/>
                                            </p:txEl>
                                          </p:spTgt>
                                        </p:tgtEl>
                                        <p:attrNameLst>
                                          <p:attrName>xshear</p:attrName>
                                        </p:attrNameLst>
                                      </p:cBhvr>
                                    </p:anim>
                                    <p:animScale>
                                      <p:cBhvr>
                                        <p:cTn id="29" dur="200" decel="100000" autoRev="1" fill="hold">
                                          <p:stCondLst>
                                            <p:cond delay="600"/>
                                          </p:stCondLst>
                                        </p:cTn>
                                        <p:tgtEl>
                                          <p:spTgt spid="8">
                                            <p:txEl>
                                              <p:pRg st="6" end="6"/>
                                            </p:txEl>
                                          </p:spTgt>
                                        </p:tgtEl>
                                      </p:cBhvr>
                                      <p:from x="100000" y="100000"/>
                                      <p:to x="80000" y="100000"/>
                                    </p:animScale>
                                    <p:anim by="(#ppt_h/3+#ppt_w*0.1)" calcmode="lin" valueType="num">
                                      <p:cBhvr additive="sum">
                                        <p:cTn id="30" dur="200" decel="100000" autoRev="1" fill="hold">
                                          <p:stCondLst>
                                            <p:cond delay="600"/>
                                          </p:stCondLst>
                                        </p:cTn>
                                        <p:tgtEl>
                                          <p:spTgt spid="8">
                                            <p:txEl>
                                              <p:pRg st="6" end="6"/>
                                            </p:txEl>
                                          </p:spTgt>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 calcmode="lin" valueType="num">
                                      <p:cBhvr additive="base">
                                        <p:cTn id="4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23</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800" dirty="0">
                <a:solidFill>
                  <a:schemeClr val="bg1"/>
                </a:solidFill>
                <a:latin typeface="Verdana" pitchFamily="34" charset="0"/>
                <a:ea typeface="Verdana" pitchFamily="34" charset="0"/>
                <a:cs typeface="Verdana" pitchFamily="34" charset="0"/>
              </a:rPr>
              <a:t>§ </a:t>
            </a:r>
            <a:r>
              <a:rPr lang="en-US" sz="1800" dirty="0" smtClean="0">
                <a:solidFill>
                  <a:schemeClr val="bg1"/>
                </a:solidFill>
                <a:latin typeface="Verdana" pitchFamily="34" charset="0"/>
                <a:ea typeface="Verdana" pitchFamily="34" charset="0"/>
                <a:cs typeface="Verdana" pitchFamily="34" charset="0"/>
              </a:rPr>
              <a:t>129.1006 – Committee Member Training</a:t>
            </a:r>
            <a:endParaRPr lang="en-US" sz="18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04800" y="1295400"/>
            <a:ext cx="8610600" cy="5029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startAt="3"/>
            </a:pPr>
            <a:r>
              <a:rPr lang="en-US" dirty="0" smtClean="0">
                <a:solidFill>
                  <a:schemeClr val="tx1"/>
                </a:solidFill>
                <a:ea typeface="Verdana" pitchFamily="34" charset="0"/>
                <a:cs typeface="Verdana" pitchFamily="34" charset="0"/>
              </a:rPr>
              <a:t>All committee members shall receive training in topics listed in subsection (b) prior to submitting an application and annually thereafter. </a:t>
            </a:r>
          </a:p>
          <a:p>
            <a:pPr algn="l">
              <a:buFontTx/>
              <a:buNone/>
            </a:pPr>
            <a:endParaRPr lang="en-US" sz="800" dirty="0" smtClean="0">
              <a:solidFill>
                <a:schemeClr val="tx1"/>
              </a:solidFill>
              <a:ea typeface="Verdana" pitchFamily="34" charset="0"/>
              <a:cs typeface="Verdana" pitchFamily="34" charset="0"/>
            </a:endParaRPr>
          </a:p>
          <a:p>
            <a:pPr algn="l">
              <a:buFontTx/>
              <a:buNone/>
            </a:pPr>
            <a:r>
              <a:rPr lang="en-US" sz="2000" dirty="0" smtClean="0">
                <a:solidFill>
                  <a:schemeClr val="tx1"/>
                </a:solidFill>
                <a:ea typeface="Verdana" pitchFamily="34" charset="0"/>
                <a:cs typeface="Verdana" pitchFamily="34" charset="0"/>
              </a:rPr>
              <a:t>     </a:t>
            </a:r>
            <a:r>
              <a:rPr lang="en-US" dirty="0" smtClean="0">
                <a:solidFill>
                  <a:schemeClr val="tx1"/>
                </a:solidFill>
                <a:ea typeface="Verdana" pitchFamily="34" charset="0"/>
                <a:cs typeface="Verdana" pitchFamily="34" charset="0"/>
              </a:rPr>
              <a:t>Committee members  shall be trained by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    individuals who:</a:t>
            </a:r>
          </a:p>
          <a:p>
            <a:pPr algn="l">
              <a:buFontTx/>
              <a:buNone/>
            </a:pPr>
            <a:endParaRPr lang="en-US" sz="800" dirty="0" smtClean="0">
              <a:solidFill>
                <a:schemeClr val="tx1"/>
              </a:solidFill>
              <a:ea typeface="Verdana" pitchFamily="34" charset="0"/>
              <a:cs typeface="Verdana" pitchFamily="34" charset="0"/>
            </a:endParaRPr>
          </a:p>
          <a:p>
            <a:pPr marL="1257300" lvl="2" indent="-342900" algn="l">
              <a:buFont typeface="Wingdings" pitchFamily="2" charset="2"/>
              <a:buChar char="Ø"/>
            </a:pPr>
            <a:r>
              <a:rPr lang="en-US" sz="2000" dirty="0" smtClean="0">
                <a:solidFill>
                  <a:schemeClr val="tx1"/>
                </a:solidFill>
                <a:latin typeface="Verdana" pitchFamily="34" charset="0"/>
                <a:ea typeface="Verdana" pitchFamily="34" charset="0"/>
                <a:cs typeface="Verdana" pitchFamily="34" charset="0"/>
              </a:rPr>
              <a:t>Meet Bureau accident and illness prevention service 	  provider qualifications  </a:t>
            </a:r>
            <a:r>
              <a:rPr lang="en-US" sz="2000" b="1" i="1" dirty="0" smtClean="0">
                <a:solidFill>
                  <a:schemeClr val="tx1"/>
                </a:solidFill>
                <a:latin typeface="Verdana" pitchFamily="34" charset="0"/>
                <a:ea typeface="Verdana" pitchFamily="34" charset="0"/>
                <a:cs typeface="Verdana" pitchFamily="34" charset="0"/>
              </a:rPr>
              <a:t>or..</a:t>
            </a:r>
          </a:p>
          <a:p>
            <a:pPr algn="l">
              <a:buFontTx/>
              <a:buNone/>
            </a:pPr>
            <a:endParaRPr lang="en-US" sz="800" i="1" dirty="0" smtClean="0">
              <a:solidFill>
                <a:schemeClr val="tx1"/>
              </a:solidFill>
              <a:ea typeface="Verdana" pitchFamily="34" charset="0"/>
              <a:cs typeface="Verdana" pitchFamily="34" charset="0"/>
            </a:endParaRPr>
          </a:p>
          <a:p>
            <a:pPr marL="1257300" lvl="2" indent="-342900" algn="l">
              <a:buFont typeface="Wingdings" pitchFamily="2" charset="2"/>
              <a:buChar char="Ø"/>
            </a:pPr>
            <a:r>
              <a:rPr lang="en-US" sz="2000" dirty="0" smtClean="0">
                <a:solidFill>
                  <a:schemeClr val="tx1"/>
                </a:solidFill>
                <a:latin typeface="Verdana" pitchFamily="34" charset="0"/>
                <a:ea typeface="Verdana" pitchFamily="34" charset="0"/>
                <a:cs typeface="Verdana" pitchFamily="34" charset="0"/>
              </a:rPr>
              <a:t>Who have been recognized by the Bureau as qualified trainers</a:t>
            </a:r>
          </a:p>
          <a:p>
            <a:pPr algn="l">
              <a:buFontTx/>
              <a:buNone/>
            </a:pPr>
            <a:endParaRPr lang="en-US" sz="800" dirty="0" smtClean="0">
              <a:solidFill>
                <a:schemeClr val="tx1"/>
              </a:solidFill>
              <a:ea typeface="Verdana" pitchFamily="34" charset="0"/>
              <a:cs typeface="Verdana" pitchFamily="34" charset="0"/>
            </a:endParaRPr>
          </a:p>
          <a:p>
            <a:pPr marL="457200" indent="-457200" algn="l">
              <a:buFont typeface="+mj-lt"/>
              <a:buAutoNum type="alphaLcParenR" startAt="4"/>
            </a:pPr>
            <a:r>
              <a:rPr lang="en-US" dirty="0" smtClean="0">
                <a:solidFill>
                  <a:schemeClr val="tx1"/>
                </a:solidFill>
                <a:ea typeface="Verdana" pitchFamily="34" charset="0"/>
                <a:cs typeface="Verdana" pitchFamily="34" charset="0"/>
              </a:rPr>
              <a:t>Employers are responsible for providing verification of trainer qualifications to the Bureau and if necessary, supporting documentation</a:t>
            </a:r>
          </a:p>
        </p:txBody>
      </p:sp>
    </p:spTree>
    <p:extLst>
      <p:ext uri="{BB962C8B-B14F-4D97-AF65-F5344CB8AC3E}">
        <p14:creationId xmlns:p14="http://schemas.microsoft.com/office/powerpoint/2010/main" val="41497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additive="base">
                                        <p:cTn id="1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24</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800" dirty="0">
                <a:solidFill>
                  <a:schemeClr val="bg1"/>
                </a:solidFill>
                <a:latin typeface="Verdana" pitchFamily="34" charset="0"/>
                <a:ea typeface="Verdana" pitchFamily="34" charset="0"/>
                <a:cs typeface="Verdana" pitchFamily="34" charset="0"/>
              </a:rPr>
              <a:t>§ </a:t>
            </a:r>
            <a:r>
              <a:rPr lang="en-US" sz="1800" dirty="0" smtClean="0">
                <a:solidFill>
                  <a:schemeClr val="bg1"/>
                </a:solidFill>
                <a:latin typeface="Verdana" pitchFamily="34" charset="0"/>
                <a:ea typeface="Verdana" pitchFamily="34" charset="0"/>
                <a:cs typeface="Verdana" pitchFamily="34" charset="0"/>
              </a:rPr>
              <a:t>129.1006 – Committee Member Training</a:t>
            </a:r>
            <a:endParaRPr lang="en-US" sz="18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04800" y="1295400"/>
            <a:ext cx="8382000" cy="46482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startAt="5"/>
            </a:pPr>
            <a:r>
              <a:rPr lang="en-US" sz="2600" dirty="0" smtClean="0">
                <a:solidFill>
                  <a:schemeClr val="tx1"/>
                </a:solidFill>
                <a:ea typeface="Verdana" pitchFamily="34" charset="0"/>
                <a:cs typeface="Verdana" pitchFamily="34" charset="0"/>
              </a:rPr>
              <a:t>Employer shall maintain written records of safety committee training including:</a:t>
            </a:r>
          </a:p>
          <a:p>
            <a:pPr algn="l">
              <a:buFontTx/>
              <a:buNone/>
            </a:pPr>
            <a:endParaRPr lang="en-US" sz="400" dirty="0" smtClean="0">
              <a:solidFill>
                <a:schemeClr val="tx1"/>
              </a:solidFill>
              <a:ea typeface="Verdana" pitchFamily="34" charset="0"/>
              <a:cs typeface="Verdana" pitchFamily="34" charset="0"/>
            </a:endParaRPr>
          </a:p>
          <a:p>
            <a:pPr marL="914400" lvl="1" indent="-457200" algn="l">
              <a:buFont typeface="+mj-lt"/>
              <a:buAutoNum type="arabicParenR"/>
            </a:pPr>
            <a:r>
              <a:rPr lang="en-US" sz="2400" dirty="0" smtClean="0">
                <a:solidFill>
                  <a:schemeClr val="tx1"/>
                </a:solidFill>
                <a:latin typeface="Verdana" pitchFamily="34" charset="0"/>
                <a:ea typeface="Verdana" pitchFamily="34" charset="0"/>
                <a:cs typeface="Verdana" pitchFamily="34" charset="0"/>
              </a:rPr>
              <a:t>Names of committee members trained</a:t>
            </a:r>
          </a:p>
          <a:p>
            <a:pPr marL="914400" lvl="1" indent="-457200" algn="l">
              <a:buFont typeface="+mj-lt"/>
              <a:buAutoNum type="arabicParenR" startAt="2"/>
            </a:pPr>
            <a:r>
              <a:rPr lang="en-US" sz="2400" dirty="0" smtClean="0">
                <a:solidFill>
                  <a:schemeClr val="tx1"/>
                </a:solidFill>
                <a:latin typeface="Verdana" pitchFamily="34" charset="0"/>
                <a:ea typeface="Verdana" pitchFamily="34" charset="0"/>
                <a:cs typeface="Verdana" pitchFamily="34" charset="0"/>
              </a:rPr>
              <a:t>Dates of training</a:t>
            </a:r>
          </a:p>
          <a:p>
            <a:pPr marL="914400" lvl="1" indent="-457200" algn="l">
              <a:buFont typeface="+mj-lt"/>
              <a:buAutoNum type="arabicParenR" startAt="2"/>
            </a:pPr>
            <a:r>
              <a:rPr lang="en-US" sz="2400" dirty="0" smtClean="0">
                <a:solidFill>
                  <a:schemeClr val="tx1"/>
                </a:solidFill>
                <a:latin typeface="Verdana" pitchFamily="34" charset="0"/>
                <a:ea typeface="Verdana" pitchFamily="34" charset="0"/>
                <a:cs typeface="Verdana" pitchFamily="34" charset="0"/>
              </a:rPr>
              <a:t>Training time period</a:t>
            </a:r>
          </a:p>
          <a:p>
            <a:pPr marL="914400" lvl="1" indent="-457200" algn="l">
              <a:buFont typeface="+mj-lt"/>
              <a:buAutoNum type="arabicParenR" startAt="4"/>
            </a:pPr>
            <a:r>
              <a:rPr lang="en-US" sz="2400" dirty="0" smtClean="0">
                <a:solidFill>
                  <a:schemeClr val="tx1"/>
                </a:solidFill>
                <a:latin typeface="Verdana" pitchFamily="34" charset="0"/>
                <a:ea typeface="Verdana" pitchFamily="34" charset="0"/>
                <a:cs typeface="Verdana" pitchFamily="34" charset="0"/>
              </a:rPr>
              <a:t>Training methodology</a:t>
            </a:r>
          </a:p>
          <a:p>
            <a:pPr marL="914400" lvl="1" indent="-457200" algn="l">
              <a:buFont typeface="+mj-lt"/>
              <a:buAutoNum type="arabicParenR" startAt="5"/>
            </a:pPr>
            <a:r>
              <a:rPr lang="en-US" sz="2400" dirty="0" smtClean="0">
                <a:solidFill>
                  <a:schemeClr val="tx1"/>
                </a:solidFill>
                <a:latin typeface="Verdana" pitchFamily="34" charset="0"/>
                <a:ea typeface="Verdana" pitchFamily="34" charset="0"/>
                <a:cs typeface="Verdana" pitchFamily="34" charset="0"/>
              </a:rPr>
              <a:t>Names &amp; credentials of personnel </a:t>
            </a:r>
            <a:br>
              <a:rPr lang="en-US" sz="2400" dirty="0" smtClean="0">
                <a:solidFill>
                  <a:schemeClr val="tx1"/>
                </a:solidFill>
                <a:latin typeface="Verdana" pitchFamily="34" charset="0"/>
                <a:ea typeface="Verdana" pitchFamily="34" charset="0"/>
                <a:cs typeface="Verdana" pitchFamily="34" charset="0"/>
              </a:rPr>
            </a:br>
            <a:r>
              <a:rPr lang="en-US" sz="2400" dirty="0" smtClean="0">
                <a:solidFill>
                  <a:schemeClr val="tx1"/>
                </a:solidFill>
                <a:latin typeface="Verdana" pitchFamily="34" charset="0"/>
                <a:ea typeface="Verdana" pitchFamily="34" charset="0"/>
                <a:cs typeface="Verdana" pitchFamily="34" charset="0"/>
              </a:rPr>
              <a:t>conducting the training</a:t>
            </a:r>
          </a:p>
          <a:p>
            <a:pPr marL="914400" lvl="1" indent="-457200" algn="l">
              <a:buFont typeface="+mj-lt"/>
              <a:buAutoNum type="arabicParenR" startAt="6"/>
            </a:pPr>
            <a:r>
              <a:rPr lang="en-US" sz="2400" dirty="0" smtClean="0">
                <a:solidFill>
                  <a:schemeClr val="tx1"/>
                </a:solidFill>
                <a:latin typeface="Verdana" pitchFamily="34" charset="0"/>
                <a:ea typeface="Verdana" pitchFamily="34" charset="0"/>
                <a:cs typeface="Verdana" pitchFamily="34" charset="0"/>
              </a:rPr>
              <a:t>Names of training organizations </a:t>
            </a:r>
            <a:br>
              <a:rPr lang="en-US" sz="2400" dirty="0" smtClean="0">
                <a:solidFill>
                  <a:schemeClr val="tx1"/>
                </a:solidFill>
                <a:latin typeface="Verdana" pitchFamily="34" charset="0"/>
                <a:ea typeface="Verdana" pitchFamily="34" charset="0"/>
                <a:cs typeface="Verdana" pitchFamily="34" charset="0"/>
              </a:rPr>
            </a:br>
            <a:r>
              <a:rPr lang="en-US" sz="2400" dirty="0" smtClean="0">
                <a:solidFill>
                  <a:schemeClr val="tx1"/>
                </a:solidFill>
                <a:latin typeface="Verdana" pitchFamily="34" charset="0"/>
                <a:ea typeface="Verdana" pitchFamily="34" charset="0"/>
                <a:cs typeface="Verdana" pitchFamily="34" charset="0"/>
              </a:rPr>
              <a:t>sponsoring training, if applicable</a:t>
            </a:r>
          </a:p>
          <a:p>
            <a:pPr marL="914400" lvl="1" indent="-457200" algn="l">
              <a:buFont typeface="+mj-lt"/>
              <a:buAutoNum type="arabicParenR" startAt="7"/>
            </a:pPr>
            <a:r>
              <a:rPr lang="en-US" sz="2400" dirty="0" smtClean="0">
                <a:solidFill>
                  <a:schemeClr val="tx1"/>
                </a:solidFill>
                <a:latin typeface="Verdana" pitchFamily="34" charset="0"/>
                <a:ea typeface="Verdana" pitchFamily="34" charset="0"/>
                <a:cs typeface="Verdana" pitchFamily="34" charset="0"/>
              </a:rPr>
              <a:t>Training location</a:t>
            </a:r>
          </a:p>
          <a:p>
            <a:pPr marL="914400" lvl="1" indent="-457200" algn="l">
              <a:buFont typeface="+mj-lt"/>
              <a:buAutoNum type="arabicParenR" startAt="8"/>
            </a:pPr>
            <a:r>
              <a:rPr lang="en-US" sz="2400" dirty="0" smtClean="0">
                <a:solidFill>
                  <a:schemeClr val="tx1"/>
                </a:solidFill>
                <a:latin typeface="Verdana" pitchFamily="34" charset="0"/>
                <a:ea typeface="Verdana" pitchFamily="34" charset="0"/>
                <a:cs typeface="Verdana" pitchFamily="34" charset="0"/>
              </a:rPr>
              <a:t>Training topics</a:t>
            </a:r>
          </a:p>
        </p:txBody>
      </p:sp>
      <p:pic>
        <p:nvPicPr>
          <p:cNvPr id="37890" name="Picture 2" descr="https://sp.yimg.com/ib/th?id=HN.608022457408883733&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91000"/>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https://sp.yimg.com/ib/th?id=HN.60804029441651712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422" y="2590800"/>
            <a:ext cx="2049518" cy="136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6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7">
                                            <p:txEl>
                                              <p:pRg st="2" end="2"/>
                                            </p:txEl>
                                          </p:spTgt>
                                        </p:tgtEl>
                                        <p:attrNameLst>
                                          <p:attrName>ppt_x</p:attrName>
                                        </p:attrNameLst>
                                      </p:cBhvr>
                                    </p:anim>
                                    <p:anim from="0" to="-1.0" calcmode="lin" valueType="num">
                                      <p:cBhvr>
                                        <p:cTn id="8" dur="200" decel="50000" autoRev="1" fill="hold">
                                          <p:stCondLst>
                                            <p:cond delay="600"/>
                                          </p:stCondLst>
                                        </p:cTn>
                                        <p:tgtEl>
                                          <p:spTgt spid="7">
                                            <p:txEl>
                                              <p:pRg st="2" end="2"/>
                                            </p:txEl>
                                          </p:spTgt>
                                        </p:tgtEl>
                                        <p:attrNameLst>
                                          <p:attrName>xshear</p:attrName>
                                        </p:attrNameLst>
                                      </p:cBhvr>
                                    </p:anim>
                                    <p:animScale>
                                      <p:cBhvr>
                                        <p:cTn id="9" dur="200" decel="100000" autoRev="1" fill="hold">
                                          <p:stCondLst>
                                            <p:cond delay="600"/>
                                          </p:stCondLst>
                                        </p:cTn>
                                        <p:tgtEl>
                                          <p:spTgt spid="7">
                                            <p:txEl>
                                              <p:pRg st="2" end="2"/>
                                            </p:txEl>
                                          </p:spTgt>
                                        </p:tgtEl>
                                      </p:cBhvr>
                                      <p:from x="100000" y="100000"/>
                                      <p:to x="80000" y="100000"/>
                                    </p:animScale>
                                    <p:anim by="(#ppt_h/3+#ppt_w*0.1)" calcmode="lin" valueType="num">
                                      <p:cBhvr additive="sum">
                                        <p:cTn id="10" dur="200" decel="100000" autoRev="1" fill="hold">
                                          <p:stCondLst>
                                            <p:cond delay="600"/>
                                          </p:stCondLst>
                                        </p:cTn>
                                        <p:tgtEl>
                                          <p:spTgt spid="7">
                                            <p:txEl>
                                              <p:pRg st="2" end="2"/>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from="(-#ppt_w/2)" to="(#ppt_x)" calcmode="lin" valueType="num">
                                      <p:cBhvr>
                                        <p:cTn id="15" dur="600" fill="hold">
                                          <p:stCondLst>
                                            <p:cond delay="0"/>
                                          </p:stCondLst>
                                        </p:cTn>
                                        <p:tgtEl>
                                          <p:spTgt spid="7">
                                            <p:txEl>
                                              <p:pRg st="3" end="3"/>
                                            </p:txEl>
                                          </p:spTgt>
                                        </p:tgtEl>
                                        <p:attrNameLst>
                                          <p:attrName>ppt_x</p:attrName>
                                        </p:attrNameLst>
                                      </p:cBhvr>
                                    </p:anim>
                                    <p:anim from="0" to="-1.0" calcmode="lin" valueType="num">
                                      <p:cBhvr>
                                        <p:cTn id="16" dur="200" decel="50000" autoRev="1" fill="hold">
                                          <p:stCondLst>
                                            <p:cond delay="600"/>
                                          </p:stCondLst>
                                        </p:cTn>
                                        <p:tgtEl>
                                          <p:spTgt spid="7">
                                            <p:txEl>
                                              <p:pRg st="3" end="3"/>
                                            </p:txEl>
                                          </p:spTgt>
                                        </p:tgtEl>
                                        <p:attrNameLst>
                                          <p:attrName>xshear</p:attrName>
                                        </p:attrNameLst>
                                      </p:cBhvr>
                                    </p:anim>
                                    <p:animScale>
                                      <p:cBhvr>
                                        <p:cTn id="17" dur="200" decel="100000" autoRev="1" fill="hold">
                                          <p:stCondLst>
                                            <p:cond delay="600"/>
                                          </p:stCondLst>
                                        </p:cTn>
                                        <p:tgtEl>
                                          <p:spTgt spid="7">
                                            <p:txEl>
                                              <p:pRg st="3" end="3"/>
                                            </p:txEl>
                                          </p:spTgt>
                                        </p:tgtEl>
                                      </p:cBhvr>
                                      <p:from x="100000" y="100000"/>
                                      <p:to x="80000" y="100000"/>
                                    </p:animScale>
                                    <p:anim by="(#ppt_h/3+#ppt_w*0.1)" calcmode="lin" valueType="num">
                                      <p:cBhvr additive="sum">
                                        <p:cTn id="18" dur="200" decel="100000" autoRev="1" fill="hold">
                                          <p:stCondLst>
                                            <p:cond delay="600"/>
                                          </p:stCondLst>
                                        </p:cTn>
                                        <p:tgtEl>
                                          <p:spTgt spid="7">
                                            <p:txEl>
                                              <p:pRg st="3" end="3"/>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from="(-#ppt_w/2)" to="(#ppt_x)" calcmode="lin" valueType="num">
                                      <p:cBhvr>
                                        <p:cTn id="23" dur="600" fill="hold">
                                          <p:stCondLst>
                                            <p:cond delay="0"/>
                                          </p:stCondLst>
                                        </p:cTn>
                                        <p:tgtEl>
                                          <p:spTgt spid="7">
                                            <p:txEl>
                                              <p:pRg st="4" end="4"/>
                                            </p:txEl>
                                          </p:spTgt>
                                        </p:tgtEl>
                                        <p:attrNameLst>
                                          <p:attrName>ppt_x</p:attrName>
                                        </p:attrNameLst>
                                      </p:cBhvr>
                                    </p:anim>
                                    <p:anim from="0" to="-1.0" calcmode="lin" valueType="num">
                                      <p:cBhvr>
                                        <p:cTn id="24" dur="200" decel="50000" autoRev="1" fill="hold">
                                          <p:stCondLst>
                                            <p:cond delay="600"/>
                                          </p:stCondLst>
                                        </p:cTn>
                                        <p:tgtEl>
                                          <p:spTgt spid="7">
                                            <p:txEl>
                                              <p:pRg st="4" end="4"/>
                                            </p:txEl>
                                          </p:spTgt>
                                        </p:tgtEl>
                                        <p:attrNameLst>
                                          <p:attrName>xshear</p:attrName>
                                        </p:attrNameLst>
                                      </p:cBhvr>
                                    </p:anim>
                                    <p:animScale>
                                      <p:cBhvr>
                                        <p:cTn id="25" dur="200" decel="100000" autoRev="1" fill="hold">
                                          <p:stCondLst>
                                            <p:cond delay="600"/>
                                          </p:stCondLst>
                                        </p:cTn>
                                        <p:tgtEl>
                                          <p:spTgt spid="7">
                                            <p:txEl>
                                              <p:pRg st="4" end="4"/>
                                            </p:txEl>
                                          </p:spTgt>
                                        </p:tgtEl>
                                      </p:cBhvr>
                                      <p:from x="100000" y="100000"/>
                                      <p:to x="80000" y="100000"/>
                                    </p:animScale>
                                    <p:anim by="(#ppt_h/3+#ppt_w*0.1)" calcmode="lin" valueType="num">
                                      <p:cBhvr additive="sum">
                                        <p:cTn id="26" dur="200" decel="100000" autoRev="1" fill="hold">
                                          <p:stCondLst>
                                            <p:cond delay="600"/>
                                          </p:stCondLst>
                                        </p:cTn>
                                        <p:tgtEl>
                                          <p:spTgt spid="7">
                                            <p:txEl>
                                              <p:pRg st="4" end="4"/>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from="(-#ppt_w/2)" to="(#ppt_x)" calcmode="lin" valueType="num">
                                      <p:cBhvr>
                                        <p:cTn id="31" dur="600" fill="hold">
                                          <p:stCondLst>
                                            <p:cond delay="0"/>
                                          </p:stCondLst>
                                        </p:cTn>
                                        <p:tgtEl>
                                          <p:spTgt spid="7">
                                            <p:txEl>
                                              <p:pRg st="5" end="5"/>
                                            </p:txEl>
                                          </p:spTgt>
                                        </p:tgtEl>
                                        <p:attrNameLst>
                                          <p:attrName>ppt_x</p:attrName>
                                        </p:attrNameLst>
                                      </p:cBhvr>
                                    </p:anim>
                                    <p:anim from="0" to="-1.0" calcmode="lin" valueType="num">
                                      <p:cBhvr>
                                        <p:cTn id="32" dur="200" decel="50000" autoRev="1" fill="hold">
                                          <p:stCondLst>
                                            <p:cond delay="600"/>
                                          </p:stCondLst>
                                        </p:cTn>
                                        <p:tgtEl>
                                          <p:spTgt spid="7">
                                            <p:txEl>
                                              <p:pRg st="5" end="5"/>
                                            </p:txEl>
                                          </p:spTgt>
                                        </p:tgtEl>
                                        <p:attrNameLst>
                                          <p:attrName>xshear</p:attrName>
                                        </p:attrNameLst>
                                      </p:cBhvr>
                                    </p:anim>
                                    <p:animScale>
                                      <p:cBhvr>
                                        <p:cTn id="33" dur="200" decel="100000" autoRev="1" fill="hold">
                                          <p:stCondLst>
                                            <p:cond delay="600"/>
                                          </p:stCondLst>
                                        </p:cTn>
                                        <p:tgtEl>
                                          <p:spTgt spid="7">
                                            <p:txEl>
                                              <p:pRg st="5" end="5"/>
                                            </p:txEl>
                                          </p:spTgt>
                                        </p:tgtEl>
                                      </p:cBhvr>
                                      <p:from x="100000" y="100000"/>
                                      <p:to x="80000" y="100000"/>
                                    </p:animScale>
                                    <p:anim by="(#ppt_h/3+#ppt_w*0.1)" calcmode="lin" valueType="num">
                                      <p:cBhvr additive="sum">
                                        <p:cTn id="34" dur="200" decel="100000" autoRev="1" fill="hold">
                                          <p:stCondLst>
                                            <p:cond delay="600"/>
                                          </p:stCondLst>
                                        </p:cTn>
                                        <p:tgtEl>
                                          <p:spTgt spid="7">
                                            <p:txEl>
                                              <p:pRg st="5" end="5"/>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 from="(-#ppt_w/2)" to="(#ppt_x)" calcmode="lin" valueType="num">
                                      <p:cBhvr>
                                        <p:cTn id="39" dur="600" fill="hold">
                                          <p:stCondLst>
                                            <p:cond delay="0"/>
                                          </p:stCondLst>
                                        </p:cTn>
                                        <p:tgtEl>
                                          <p:spTgt spid="7">
                                            <p:txEl>
                                              <p:pRg st="6" end="6"/>
                                            </p:txEl>
                                          </p:spTgt>
                                        </p:tgtEl>
                                        <p:attrNameLst>
                                          <p:attrName>ppt_x</p:attrName>
                                        </p:attrNameLst>
                                      </p:cBhvr>
                                    </p:anim>
                                    <p:anim from="0" to="-1.0" calcmode="lin" valueType="num">
                                      <p:cBhvr>
                                        <p:cTn id="40" dur="200" decel="50000" autoRev="1" fill="hold">
                                          <p:stCondLst>
                                            <p:cond delay="600"/>
                                          </p:stCondLst>
                                        </p:cTn>
                                        <p:tgtEl>
                                          <p:spTgt spid="7">
                                            <p:txEl>
                                              <p:pRg st="6" end="6"/>
                                            </p:txEl>
                                          </p:spTgt>
                                        </p:tgtEl>
                                        <p:attrNameLst>
                                          <p:attrName>xshear</p:attrName>
                                        </p:attrNameLst>
                                      </p:cBhvr>
                                    </p:anim>
                                    <p:animScale>
                                      <p:cBhvr>
                                        <p:cTn id="41" dur="200" decel="100000" autoRev="1" fill="hold">
                                          <p:stCondLst>
                                            <p:cond delay="600"/>
                                          </p:stCondLst>
                                        </p:cTn>
                                        <p:tgtEl>
                                          <p:spTgt spid="7">
                                            <p:txEl>
                                              <p:pRg st="6" end="6"/>
                                            </p:txEl>
                                          </p:spTgt>
                                        </p:tgtEl>
                                      </p:cBhvr>
                                      <p:from x="100000" y="100000"/>
                                      <p:to x="80000" y="100000"/>
                                    </p:animScale>
                                    <p:anim by="(#ppt_h/3+#ppt_w*0.1)" calcmode="lin" valueType="num">
                                      <p:cBhvr additive="sum">
                                        <p:cTn id="42" dur="200" decel="100000" autoRev="1" fill="hold">
                                          <p:stCondLst>
                                            <p:cond delay="600"/>
                                          </p:stCondLst>
                                        </p:cTn>
                                        <p:tgtEl>
                                          <p:spTgt spid="7">
                                            <p:txEl>
                                              <p:pRg st="6" end="6"/>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 from="(-#ppt_w/2)" to="(#ppt_x)" calcmode="lin" valueType="num">
                                      <p:cBhvr>
                                        <p:cTn id="47" dur="600" fill="hold">
                                          <p:stCondLst>
                                            <p:cond delay="0"/>
                                          </p:stCondLst>
                                        </p:cTn>
                                        <p:tgtEl>
                                          <p:spTgt spid="7">
                                            <p:txEl>
                                              <p:pRg st="7" end="7"/>
                                            </p:txEl>
                                          </p:spTgt>
                                        </p:tgtEl>
                                        <p:attrNameLst>
                                          <p:attrName>ppt_x</p:attrName>
                                        </p:attrNameLst>
                                      </p:cBhvr>
                                    </p:anim>
                                    <p:anim from="0" to="-1.0" calcmode="lin" valueType="num">
                                      <p:cBhvr>
                                        <p:cTn id="48" dur="200" decel="50000" autoRev="1" fill="hold">
                                          <p:stCondLst>
                                            <p:cond delay="600"/>
                                          </p:stCondLst>
                                        </p:cTn>
                                        <p:tgtEl>
                                          <p:spTgt spid="7">
                                            <p:txEl>
                                              <p:pRg st="7" end="7"/>
                                            </p:txEl>
                                          </p:spTgt>
                                        </p:tgtEl>
                                        <p:attrNameLst>
                                          <p:attrName>xshear</p:attrName>
                                        </p:attrNameLst>
                                      </p:cBhvr>
                                    </p:anim>
                                    <p:animScale>
                                      <p:cBhvr>
                                        <p:cTn id="49" dur="200" decel="100000" autoRev="1" fill="hold">
                                          <p:stCondLst>
                                            <p:cond delay="600"/>
                                          </p:stCondLst>
                                        </p:cTn>
                                        <p:tgtEl>
                                          <p:spTgt spid="7">
                                            <p:txEl>
                                              <p:pRg st="7" end="7"/>
                                            </p:txEl>
                                          </p:spTgt>
                                        </p:tgtEl>
                                      </p:cBhvr>
                                      <p:from x="100000" y="100000"/>
                                      <p:to x="80000" y="100000"/>
                                    </p:animScale>
                                    <p:anim by="(#ppt_h/3+#ppt_w*0.1)" calcmode="lin" valueType="num">
                                      <p:cBhvr additive="sum">
                                        <p:cTn id="50" dur="200" decel="100000" autoRev="1" fill="hold">
                                          <p:stCondLst>
                                            <p:cond delay="600"/>
                                          </p:stCondLst>
                                        </p:cTn>
                                        <p:tgtEl>
                                          <p:spTgt spid="7">
                                            <p:txEl>
                                              <p:pRg st="7" end="7"/>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7">
                                            <p:txEl>
                                              <p:pRg st="8" end="8"/>
                                            </p:txEl>
                                          </p:spTgt>
                                        </p:tgtEl>
                                        <p:attrNameLst>
                                          <p:attrName>ppt_x</p:attrName>
                                        </p:attrNameLst>
                                      </p:cBhvr>
                                    </p:anim>
                                    <p:anim from="0" to="-1.0" calcmode="lin" valueType="num">
                                      <p:cBhvr>
                                        <p:cTn id="56" dur="200" decel="50000" autoRev="1" fill="hold">
                                          <p:stCondLst>
                                            <p:cond delay="600"/>
                                          </p:stCondLst>
                                        </p:cTn>
                                        <p:tgtEl>
                                          <p:spTgt spid="7">
                                            <p:txEl>
                                              <p:pRg st="8" end="8"/>
                                            </p:txEl>
                                          </p:spTgt>
                                        </p:tgtEl>
                                        <p:attrNameLst>
                                          <p:attrName>xshear</p:attrName>
                                        </p:attrNameLst>
                                      </p:cBhvr>
                                    </p:anim>
                                    <p:animScale>
                                      <p:cBhvr>
                                        <p:cTn id="57" dur="200" decel="100000" autoRev="1" fill="hold">
                                          <p:stCondLst>
                                            <p:cond delay="600"/>
                                          </p:stCondLst>
                                        </p:cTn>
                                        <p:tgtEl>
                                          <p:spTgt spid="7">
                                            <p:txEl>
                                              <p:pRg st="8" end="8"/>
                                            </p:txEl>
                                          </p:spTgt>
                                        </p:tgtEl>
                                      </p:cBhvr>
                                      <p:from x="100000" y="100000"/>
                                      <p:to x="80000" y="100000"/>
                                    </p:animScale>
                                    <p:anim by="(#ppt_h/3+#ppt_w*0.1)" calcmode="lin" valueType="num">
                                      <p:cBhvr additive="sum">
                                        <p:cTn id="58" dur="200" decel="100000" autoRev="1" fill="hold">
                                          <p:stCondLst>
                                            <p:cond delay="600"/>
                                          </p:stCondLst>
                                        </p:cTn>
                                        <p:tgtEl>
                                          <p:spTgt spid="7">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7">
                                            <p:txEl>
                                              <p:pRg st="9" end="9"/>
                                            </p:txEl>
                                          </p:spTgt>
                                        </p:tgtEl>
                                        <p:attrNameLst>
                                          <p:attrName>ppt_x</p:attrName>
                                        </p:attrNameLst>
                                      </p:cBhvr>
                                    </p:anim>
                                    <p:anim from="0" to="-1.0" calcmode="lin" valueType="num">
                                      <p:cBhvr>
                                        <p:cTn id="64" dur="200" decel="50000" autoRev="1" fill="hold">
                                          <p:stCondLst>
                                            <p:cond delay="600"/>
                                          </p:stCondLst>
                                        </p:cTn>
                                        <p:tgtEl>
                                          <p:spTgt spid="7">
                                            <p:txEl>
                                              <p:pRg st="9" end="9"/>
                                            </p:txEl>
                                          </p:spTgt>
                                        </p:tgtEl>
                                        <p:attrNameLst>
                                          <p:attrName>xshear</p:attrName>
                                        </p:attrNameLst>
                                      </p:cBhvr>
                                    </p:anim>
                                    <p:animScale>
                                      <p:cBhvr>
                                        <p:cTn id="65" dur="200" decel="100000" autoRev="1" fill="hold">
                                          <p:stCondLst>
                                            <p:cond delay="600"/>
                                          </p:stCondLst>
                                        </p:cTn>
                                        <p:tgtEl>
                                          <p:spTgt spid="7">
                                            <p:txEl>
                                              <p:pRg st="9" end="9"/>
                                            </p:txEl>
                                          </p:spTgt>
                                        </p:tgtEl>
                                      </p:cBhvr>
                                      <p:from x="100000" y="100000"/>
                                      <p:to x="80000" y="100000"/>
                                    </p:animScale>
                                    <p:anim by="(#ppt_h/3+#ppt_w*0.1)" calcmode="lin" valueType="num">
                                      <p:cBhvr additive="sum">
                                        <p:cTn id="66" dur="200" decel="100000" autoRev="1" fill="hold">
                                          <p:stCondLst>
                                            <p:cond delay="600"/>
                                          </p:stCondLst>
                                        </p:cTn>
                                        <p:tgtEl>
                                          <p:spTgt spid="7">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sp.yimg.com/ib/th?id=HN.608001459320523528&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1148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25</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 </a:t>
            </a:r>
            <a:r>
              <a:rPr lang="en-US" sz="2800" dirty="0" smtClean="0">
                <a:solidFill>
                  <a:schemeClr val="bg1"/>
                </a:solidFill>
                <a:latin typeface="Verdana" pitchFamily="34" charset="0"/>
                <a:ea typeface="Verdana" pitchFamily="34" charset="0"/>
                <a:cs typeface="Verdana" pitchFamily="34" charset="0"/>
              </a:rPr>
              <a:t>129.1007 – Certification</a:t>
            </a:r>
            <a:endParaRPr lang="en-US" sz="28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81000" y="1447800"/>
            <a:ext cx="83820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a:pPr>
            <a:r>
              <a:rPr lang="en-US" dirty="0" smtClean="0">
                <a:solidFill>
                  <a:schemeClr val="tx1"/>
                </a:solidFill>
              </a:rPr>
              <a:t>If all requirements have been met, a certification approval letter will be sent to the employer.</a:t>
            </a:r>
          </a:p>
          <a:p>
            <a:pPr marL="457200" indent="-457200" algn="l">
              <a:buFontTx/>
              <a:buNone/>
            </a:pPr>
            <a:endParaRPr lang="en-US" sz="1200" dirty="0" smtClean="0">
              <a:solidFill>
                <a:schemeClr val="tx1"/>
              </a:solidFill>
            </a:endParaRPr>
          </a:p>
          <a:p>
            <a:pPr marL="457200" indent="-457200" algn="l">
              <a:buFontTx/>
              <a:buNone/>
            </a:pPr>
            <a:r>
              <a:rPr lang="en-US" dirty="0" smtClean="0">
                <a:solidFill>
                  <a:schemeClr val="tx1"/>
                </a:solidFill>
              </a:rPr>
              <a:t>	By signing acknowledgements and agreements page of application, employer agrees to operate safety committee according to initial certification requirements</a:t>
            </a:r>
          </a:p>
          <a:p>
            <a:pPr marL="457200" indent="-457200" algn="l">
              <a:buFontTx/>
              <a:buNone/>
            </a:pPr>
            <a:endParaRPr lang="en-US" sz="1200" dirty="0" smtClean="0">
              <a:solidFill>
                <a:schemeClr val="tx1"/>
              </a:solidFill>
            </a:endParaRPr>
          </a:p>
          <a:p>
            <a:pPr marL="457200" indent="-457200" algn="l">
              <a:buFontTx/>
              <a:buNone/>
            </a:pPr>
            <a:r>
              <a:rPr lang="en-US" dirty="0" smtClean="0">
                <a:solidFill>
                  <a:schemeClr val="tx1"/>
                </a:solidFill>
              </a:rPr>
              <a:t>	Employer may not disband committee </a:t>
            </a:r>
            <a:br>
              <a:rPr lang="en-US" dirty="0" smtClean="0">
                <a:solidFill>
                  <a:schemeClr val="tx1"/>
                </a:solidFill>
              </a:rPr>
            </a:br>
            <a:r>
              <a:rPr lang="en-US" dirty="0" smtClean="0">
                <a:solidFill>
                  <a:schemeClr val="tx1"/>
                </a:solidFill>
              </a:rPr>
              <a:t>except for valid business reasons</a:t>
            </a:r>
          </a:p>
        </p:txBody>
      </p:sp>
    </p:spTree>
    <p:extLst>
      <p:ext uri="{BB962C8B-B14F-4D97-AF65-F5344CB8AC3E}">
        <p14:creationId xmlns:p14="http://schemas.microsoft.com/office/powerpoint/2010/main" val="7856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26</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 </a:t>
            </a:r>
            <a:r>
              <a:rPr lang="en-US" sz="2800" dirty="0" smtClean="0">
                <a:solidFill>
                  <a:schemeClr val="bg1"/>
                </a:solidFill>
                <a:latin typeface="Verdana" pitchFamily="34" charset="0"/>
                <a:ea typeface="Verdana" pitchFamily="34" charset="0"/>
                <a:cs typeface="Verdana" pitchFamily="34" charset="0"/>
              </a:rPr>
              <a:t>129.1007 – Certification</a:t>
            </a:r>
            <a:endParaRPr lang="en-US" sz="28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228600" y="1371600"/>
            <a:ext cx="8458200" cy="426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57250" lvl="1" indent="-457200" algn="l">
              <a:buFont typeface="+mj-lt"/>
              <a:buAutoNum type="alphaLcParenR" startAt="2"/>
            </a:pPr>
            <a:r>
              <a:rPr lang="en-US" sz="2400" dirty="0" smtClean="0">
                <a:solidFill>
                  <a:schemeClr val="tx1"/>
                </a:solidFill>
                <a:latin typeface="Verdana" pitchFamily="34" charset="0"/>
                <a:ea typeface="Verdana" pitchFamily="34" charset="0"/>
                <a:cs typeface="Verdana" pitchFamily="34" charset="0"/>
              </a:rPr>
              <a:t>The insured applicant employer submits a copy of the letter of certification to its insurer to receive the 5% reduction of its WC premium </a:t>
            </a:r>
          </a:p>
          <a:p>
            <a:pPr marL="457200" indent="-457200" algn="l">
              <a:buFontTx/>
              <a:buAutoNum type="alphaLcParenBoth" startAt="2"/>
            </a:pPr>
            <a:endParaRPr lang="en-US" sz="1200" dirty="0" smtClean="0">
              <a:solidFill>
                <a:schemeClr val="tx1"/>
              </a:solidFill>
              <a:ea typeface="Verdana" pitchFamily="34" charset="0"/>
              <a:cs typeface="Verdana" pitchFamily="34" charset="0"/>
            </a:endParaRPr>
          </a:p>
          <a:p>
            <a:pPr marL="457200" indent="-457200" algn="l">
              <a:buFontTx/>
              <a:buNone/>
            </a:pPr>
            <a:r>
              <a:rPr lang="en-US" dirty="0" smtClean="0">
                <a:solidFill>
                  <a:schemeClr val="tx1"/>
                </a:solidFill>
                <a:ea typeface="Verdana" pitchFamily="34" charset="0"/>
                <a:cs typeface="Verdana" pitchFamily="34" charset="0"/>
              </a:rPr>
              <a:t>		Reduction effective upon the commencement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    of the policy renewal period following the date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    of the Bureau certification</a:t>
            </a:r>
          </a:p>
          <a:p>
            <a:pPr marL="457200" indent="-457200" algn="l">
              <a:buFontTx/>
              <a:buNone/>
            </a:pPr>
            <a:endParaRPr lang="en-US" sz="1200" dirty="0" smtClean="0">
              <a:solidFill>
                <a:schemeClr val="tx1"/>
              </a:solidFill>
              <a:ea typeface="Verdana" pitchFamily="34" charset="0"/>
              <a:cs typeface="Verdana" pitchFamily="34" charset="0"/>
            </a:endParaRPr>
          </a:p>
          <a:p>
            <a:pPr marL="914400" lvl="1" indent="-457200" algn="l">
              <a:buFont typeface="+mj-lt"/>
              <a:buAutoNum type="alphaLcParenR" startAt="3"/>
            </a:pPr>
            <a:r>
              <a:rPr lang="en-US" sz="2400" dirty="0" smtClean="0">
                <a:solidFill>
                  <a:schemeClr val="tx1"/>
                </a:solidFill>
                <a:latin typeface="Verdana" pitchFamily="34" charset="0"/>
                <a:ea typeface="Verdana" pitchFamily="34" charset="0"/>
                <a:cs typeface="Verdana" pitchFamily="34" charset="0"/>
              </a:rPr>
              <a:t>The Bureau notifies the PCRB of all approved insured applicant-employers</a:t>
            </a:r>
          </a:p>
        </p:txBody>
      </p:sp>
      <p:pic>
        <p:nvPicPr>
          <p:cNvPr id="35842" name="Picture 2" descr="https://sp.yimg.com/ib/th?id=HN.608055605971648902&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800600"/>
            <a:ext cx="1371600" cy="131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5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7">
                                            <p:txEl>
                                              <p:pRg st="2" end="2"/>
                                            </p:txEl>
                                          </p:spTgt>
                                        </p:tgtEl>
                                        <p:attrNameLst>
                                          <p:attrName>ppt_x</p:attrName>
                                        </p:attrNameLst>
                                      </p:cBhvr>
                                    </p:anim>
                                    <p:anim from="0" to="-1.0" calcmode="lin" valueType="num">
                                      <p:cBhvr>
                                        <p:cTn id="8" dur="200" decel="50000" autoRev="1" fill="hold">
                                          <p:stCondLst>
                                            <p:cond delay="600"/>
                                          </p:stCondLst>
                                        </p:cTn>
                                        <p:tgtEl>
                                          <p:spTgt spid="7">
                                            <p:txEl>
                                              <p:pRg st="2" end="2"/>
                                            </p:txEl>
                                          </p:spTgt>
                                        </p:tgtEl>
                                        <p:attrNameLst>
                                          <p:attrName>xshear</p:attrName>
                                        </p:attrNameLst>
                                      </p:cBhvr>
                                    </p:anim>
                                    <p:animScale>
                                      <p:cBhvr>
                                        <p:cTn id="9" dur="200" decel="100000" autoRev="1" fill="hold">
                                          <p:stCondLst>
                                            <p:cond delay="600"/>
                                          </p:stCondLst>
                                        </p:cTn>
                                        <p:tgtEl>
                                          <p:spTgt spid="7">
                                            <p:txEl>
                                              <p:pRg st="2" end="2"/>
                                            </p:txEl>
                                          </p:spTgt>
                                        </p:tgtEl>
                                      </p:cBhvr>
                                      <p:from x="100000" y="100000"/>
                                      <p:to x="80000" y="100000"/>
                                    </p:animScale>
                                    <p:anim by="(#ppt_h/3+#ppt_w*0.1)" calcmode="lin" valueType="num">
                                      <p:cBhvr additive="sum">
                                        <p:cTn id="10" dur="200" decel="100000" autoRev="1" fill="hold">
                                          <p:stCondLst>
                                            <p:cond delay="600"/>
                                          </p:stCondLst>
                                        </p:cTn>
                                        <p:tgtEl>
                                          <p:spTgt spid="7">
                                            <p:txEl>
                                              <p:pRg st="2" end="2"/>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from="(-#ppt_w/2)" to="(#ppt_x)" calcmode="lin" valueType="num">
                                      <p:cBhvr>
                                        <p:cTn id="15" dur="600" fill="hold">
                                          <p:stCondLst>
                                            <p:cond delay="0"/>
                                          </p:stCondLst>
                                        </p:cTn>
                                        <p:tgtEl>
                                          <p:spTgt spid="7">
                                            <p:txEl>
                                              <p:pRg st="4" end="4"/>
                                            </p:txEl>
                                          </p:spTgt>
                                        </p:tgtEl>
                                        <p:attrNameLst>
                                          <p:attrName>ppt_x</p:attrName>
                                        </p:attrNameLst>
                                      </p:cBhvr>
                                    </p:anim>
                                    <p:anim from="0" to="-1.0" calcmode="lin" valueType="num">
                                      <p:cBhvr>
                                        <p:cTn id="16" dur="200" decel="50000" autoRev="1" fill="hold">
                                          <p:stCondLst>
                                            <p:cond delay="600"/>
                                          </p:stCondLst>
                                        </p:cTn>
                                        <p:tgtEl>
                                          <p:spTgt spid="7">
                                            <p:txEl>
                                              <p:pRg st="4" end="4"/>
                                            </p:txEl>
                                          </p:spTgt>
                                        </p:tgtEl>
                                        <p:attrNameLst>
                                          <p:attrName>xshear</p:attrName>
                                        </p:attrNameLst>
                                      </p:cBhvr>
                                    </p:anim>
                                    <p:animScale>
                                      <p:cBhvr>
                                        <p:cTn id="17" dur="200" decel="100000" autoRev="1" fill="hold">
                                          <p:stCondLst>
                                            <p:cond delay="600"/>
                                          </p:stCondLst>
                                        </p:cTn>
                                        <p:tgtEl>
                                          <p:spTgt spid="7">
                                            <p:txEl>
                                              <p:pRg st="4" end="4"/>
                                            </p:txEl>
                                          </p:spTgt>
                                        </p:tgtEl>
                                      </p:cBhvr>
                                      <p:from x="100000" y="100000"/>
                                      <p:to x="80000" y="100000"/>
                                    </p:animScale>
                                    <p:anim by="(#ppt_h/3+#ppt_w*0.1)" calcmode="lin" valueType="num">
                                      <p:cBhvr additive="sum">
                                        <p:cTn id="18" dur="200" decel="100000" autoRev="1" fill="hold">
                                          <p:stCondLst>
                                            <p:cond delay="600"/>
                                          </p:stCondLst>
                                        </p:cTn>
                                        <p:tgtEl>
                                          <p:spTgt spid="7">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27</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 </a:t>
            </a:r>
            <a:r>
              <a:rPr lang="en-US" sz="2800" dirty="0" smtClean="0">
                <a:solidFill>
                  <a:schemeClr val="bg1"/>
                </a:solidFill>
                <a:latin typeface="Verdana" pitchFamily="34" charset="0"/>
                <a:ea typeface="Verdana" pitchFamily="34" charset="0"/>
                <a:cs typeface="Verdana" pitchFamily="34" charset="0"/>
              </a:rPr>
              <a:t>129.1007 – Certification</a:t>
            </a:r>
            <a:endParaRPr lang="en-US" sz="28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16194" y="1371600"/>
            <a:ext cx="9067800" cy="419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257300" lvl="2" indent="-457200" algn="l">
              <a:buFont typeface="+mj-lt"/>
              <a:buAutoNum type="alphaLcParenR" startAt="4"/>
            </a:pPr>
            <a:r>
              <a:rPr lang="en-US" dirty="0" smtClean="0">
                <a:solidFill>
                  <a:schemeClr val="tx1"/>
                </a:solidFill>
                <a:latin typeface="Verdana" pitchFamily="34" charset="0"/>
                <a:ea typeface="Verdana" pitchFamily="34" charset="0"/>
                <a:cs typeface="Verdana" pitchFamily="34" charset="0"/>
              </a:rPr>
              <a:t>If application is disapproved, employer will receive written notification listing the specific disapproval reasons.</a:t>
            </a:r>
          </a:p>
          <a:p>
            <a:pPr marL="1257300" lvl="2" indent="-457200" algn="l">
              <a:buFontTx/>
              <a:buNone/>
            </a:pPr>
            <a:endParaRPr lang="en-US" sz="1400" dirty="0" smtClean="0">
              <a:solidFill>
                <a:schemeClr val="tx1"/>
              </a:solidFill>
              <a:latin typeface="Verdana" pitchFamily="34" charset="0"/>
              <a:ea typeface="Verdana" pitchFamily="34" charset="0"/>
              <a:cs typeface="Verdana" pitchFamily="34" charset="0"/>
            </a:endParaRPr>
          </a:p>
          <a:p>
            <a:pPr marL="1257300" lvl="2" indent="-457200" algn="l">
              <a:buFontTx/>
              <a:buNone/>
            </a:pPr>
            <a:r>
              <a:rPr lang="en-US" dirty="0" smtClean="0">
                <a:solidFill>
                  <a:schemeClr val="tx1"/>
                </a:solidFill>
                <a:latin typeface="Verdana" pitchFamily="34" charset="0"/>
                <a:ea typeface="Verdana" pitchFamily="34" charset="0"/>
                <a:cs typeface="Verdana" pitchFamily="34" charset="0"/>
              </a:rPr>
              <a:t>	Employer may resubmit a corrected application for reconsideration prior to the renewal of its WC policy</a:t>
            </a:r>
          </a:p>
          <a:p>
            <a:pPr marL="1257300" lvl="2" indent="-457200" algn="l">
              <a:buFontTx/>
              <a:buNone/>
            </a:pPr>
            <a:endParaRPr lang="en-US" sz="1400" dirty="0" smtClean="0">
              <a:solidFill>
                <a:schemeClr val="tx1"/>
              </a:solidFill>
              <a:latin typeface="Verdana" pitchFamily="34" charset="0"/>
              <a:ea typeface="Verdana" pitchFamily="34" charset="0"/>
              <a:cs typeface="Verdana" pitchFamily="34" charset="0"/>
            </a:endParaRPr>
          </a:p>
          <a:p>
            <a:pPr marL="1257300" lvl="2" indent="-457200" algn="l">
              <a:buFontTx/>
              <a:buNone/>
            </a:pPr>
            <a:r>
              <a:rPr lang="en-US" dirty="0" smtClean="0">
                <a:solidFill>
                  <a:schemeClr val="tx1"/>
                </a:solidFill>
                <a:latin typeface="Verdana" pitchFamily="34" charset="0"/>
                <a:ea typeface="Verdana" pitchFamily="34" charset="0"/>
                <a:cs typeface="Verdana" pitchFamily="34" charset="0"/>
              </a:rPr>
              <a:t>	The employer may challenge the disapproval determination under Subchapter G relating to hearings</a:t>
            </a:r>
            <a:r>
              <a:rPr lang="en-US" sz="2000" dirty="0" smtClean="0"/>
              <a:t>	</a:t>
            </a:r>
          </a:p>
        </p:txBody>
      </p:sp>
    </p:spTree>
    <p:extLst>
      <p:ext uri="{BB962C8B-B14F-4D97-AF65-F5344CB8AC3E}">
        <p14:creationId xmlns:p14="http://schemas.microsoft.com/office/powerpoint/2010/main" val="22074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28</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2200" dirty="0">
                <a:solidFill>
                  <a:schemeClr val="bg1"/>
                </a:solidFill>
                <a:latin typeface="Verdana" pitchFamily="34" charset="0"/>
                <a:ea typeface="Verdana" pitchFamily="34" charset="0"/>
                <a:cs typeface="Verdana" pitchFamily="34" charset="0"/>
              </a:rPr>
              <a:t>§ </a:t>
            </a:r>
            <a:r>
              <a:rPr lang="en-US" sz="2200" dirty="0" smtClean="0">
                <a:solidFill>
                  <a:schemeClr val="bg1"/>
                </a:solidFill>
                <a:latin typeface="Verdana" pitchFamily="34" charset="0"/>
                <a:ea typeface="Verdana" pitchFamily="34" charset="0"/>
                <a:cs typeface="Verdana" pitchFamily="34" charset="0"/>
              </a:rPr>
              <a:t>129.1008 – Certification Renewal</a:t>
            </a:r>
            <a:endParaRPr lang="en-US" sz="22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04800" y="1143000"/>
            <a:ext cx="86106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dirty="0" smtClean="0">
                <a:solidFill>
                  <a:schemeClr val="tx1"/>
                </a:solidFill>
                <a:ea typeface="Verdana" pitchFamily="34" charset="0"/>
                <a:cs typeface="Verdana" pitchFamily="34" charset="0"/>
              </a:rPr>
              <a:t>Note:  The renewal affidavit is no longer in use</a:t>
            </a:r>
          </a:p>
          <a:p>
            <a:pPr algn="l">
              <a:buFontTx/>
              <a:buNone/>
            </a:pPr>
            <a:endParaRPr lang="en-US" sz="1400" dirty="0" smtClean="0">
              <a:solidFill>
                <a:schemeClr val="tx1"/>
              </a:solidFill>
              <a:ea typeface="Verdana" pitchFamily="34" charset="0"/>
              <a:cs typeface="Verdana" pitchFamily="34" charset="0"/>
            </a:endParaRPr>
          </a:p>
          <a:p>
            <a:pPr marL="514350" indent="-514350" algn="l">
              <a:buFont typeface="+mj-lt"/>
              <a:buAutoNum type="alphaLcParenR"/>
            </a:pPr>
            <a:r>
              <a:rPr lang="en-US" dirty="0" smtClean="0">
                <a:solidFill>
                  <a:schemeClr val="tx1"/>
                </a:solidFill>
                <a:ea typeface="Verdana" pitchFamily="34" charset="0"/>
                <a:cs typeface="Verdana" pitchFamily="34" charset="0"/>
              </a:rPr>
              <a:t>Electronic and hard copy renewals shall be submitted between 90 and 15 </a:t>
            </a:r>
            <a:r>
              <a:rPr lang="en-US" i="1" u="sng" dirty="0" smtClean="0">
                <a:solidFill>
                  <a:schemeClr val="tx1"/>
                </a:solidFill>
                <a:ea typeface="Verdana" pitchFamily="34" charset="0"/>
                <a:cs typeface="Verdana" pitchFamily="34" charset="0"/>
              </a:rPr>
              <a:t>calendar </a:t>
            </a:r>
            <a:r>
              <a:rPr lang="en-US" dirty="0" smtClean="0">
                <a:solidFill>
                  <a:schemeClr val="tx1"/>
                </a:solidFill>
                <a:ea typeface="Verdana" pitchFamily="34" charset="0"/>
                <a:cs typeface="Verdana" pitchFamily="34" charset="0"/>
              </a:rPr>
              <a:t>days</a:t>
            </a:r>
            <a:r>
              <a:rPr lang="en-US" i="1" dirty="0" smtClean="0">
                <a:solidFill>
                  <a:schemeClr val="tx1"/>
                </a:solidFill>
                <a:ea typeface="Verdana" pitchFamily="34" charset="0"/>
                <a:cs typeface="Verdana" pitchFamily="34" charset="0"/>
              </a:rPr>
              <a:t> </a:t>
            </a:r>
            <a:r>
              <a:rPr lang="en-US" dirty="0" smtClean="0">
                <a:solidFill>
                  <a:schemeClr val="tx1"/>
                </a:solidFill>
                <a:ea typeface="Verdana" pitchFamily="34" charset="0"/>
                <a:cs typeface="Verdana" pitchFamily="34" charset="0"/>
              </a:rPr>
              <a:t>prior to the annual renewal of the WC policy</a:t>
            </a:r>
          </a:p>
          <a:p>
            <a:pPr algn="l">
              <a:buFontTx/>
              <a:buNone/>
            </a:pPr>
            <a:endParaRPr lang="en-US" sz="1400" dirty="0" smtClean="0">
              <a:solidFill>
                <a:schemeClr val="tx1"/>
              </a:solidFill>
              <a:ea typeface="Verdana" pitchFamily="34" charset="0"/>
              <a:cs typeface="Verdana" pitchFamily="34" charset="0"/>
            </a:endParaRPr>
          </a:p>
          <a:p>
            <a:pPr marL="514350" lvl="1" indent="-514350" algn="l">
              <a:buFont typeface="+mj-lt"/>
              <a:buAutoNum type="alphaLcParenR" startAt="2"/>
            </a:pPr>
            <a:r>
              <a:rPr lang="en-US" sz="2400" dirty="0" smtClean="0">
                <a:solidFill>
                  <a:schemeClr val="tx1"/>
                </a:solidFill>
                <a:latin typeface="Verdana" pitchFamily="34" charset="0"/>
                <a:ea typeface="Verdana" pitchFamily="34" charset="0"/>
                <a:cs typeface="Verdana" pitchFamily="34" charset="0"/>
              </a:rPr>
              <a:t>If applicant-employer has established additional safety committees not previously certified, application shall be completed before certification renewal may be granted.</a:t>
            </a:r>
          </a:p>
          <a:p>
            <a:pPr marL="342900" lvl="1" indent="-342900" algn="l">
              <a:buFontTx/>
              <a:buNone/>
            </a:pPr>
            <a:endParaRPr lang="en-US" sz="1400" dirty="0" smtClean="0">
              <a:solidFill>
                <a:schemeClr val="tx1"/>
              </a:solidFill>
              <a:latin typeface="Verdana" pitchFamily="34" charset="0"/>
              <a:ea typeface="Verdana" pitchFamily="34" charset="0"/>
              <a:cs typeface="Verdana" pitchFamily="34" charset="0"/>
            </a:endParaRPr>
          </a:p>
          <a:p>
            <a:pPr marL="342900" lvl="1" indent="-342900" algn="l">
              <a:buFontTx/>
              <a:buNone/>
            </a:pPr>
            <a:r>
              <a:rPr lang="en-US" sz="2400" dirty="0" smtClean="0">
                <a:solidFill>
                  <a:schemeClr val="tx1"/>
                </a:solidFill>
                <a:latin typeface="Verdana" pitchFamily="34" charset="0"/>
                <a:ea typeface="Verdana" pitchFamily="34" charset="0"/>
                <a:cs typeface="Verdana" pitchFamily="34" charset="0"/>
              </a:rPr>
              <a:t>Note: applies to multiple committee structure only!</a:t>
            </a:r>
          </a:p>
          <a:p>
            <a:pPr>
              <a:buFontTx/>
              <a:buNone/>
            </a:pPr>
            <a:endParaRPr lang="en-US" sz="2600" dirty="0" smtClean="0"/>
          </a:p>
        </p:txBody>
      </p:sp>
    </p:spTree>
    <p:extLst>
      <p:ext uri="{BB962C8B-B14F-4D97-AF65-F5344CB8AC3E}">
        <p14:creationId xmlns:p14="http://schemas.microsoft.com/office/powerpoint/2010/main" val="274293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29</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2200" dirty="0">
                <a:solidFill>
                  <a:schemeClr val="bg1"/>
                </a:solidFill>
                <a:latin typeface="Verdana" pitchFamily="34" charset="0"/>
                <a:ea typeface="Verdana" pitchFamily="34" charset="0"/>
                <a:cs typeface="Verdana" pitchFamily="34" charset="0"/>
              </a:rPr>
              <a:t>§ </a:t>
            </a:r>
            <a:r>
              <a:rPr lang="en-US" sz="2200" dirty="0" smtClean="0">
                <a:solidFill>
                  <a:schemeClr val="bg1"/>
                </a:solidFill>
                <a:latin typeface="Verdana" pitchFamily="34" charset="0"/>
                <a:ea typeface="Verdana" pitchFamily="34" charset="0"/>
                <a:cs typeface="Verdana" pitchFamily="34" charset="0"/>
              </a:rPr>
              <a:t>129.1008 – Certification Renewal</a:t>
            </a:r>
            <a:endParaRPr lang="en-US" sz="22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81000" y="1371600"/>
            <a:ext cx="8382000" cy="3886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arenR" startAt="3"/>
            </a:pPr>
            <a:r>
              <a:rPr lang="en-US" dirty="0" smtClean="0">
                <a:solidFill>
                  <a:schemeClr val="tx1"/>
                </a:solidFill>
              </a:rPr>
              <a:t>If Bureau determines employer has met certification requirements, a letter of certification renewal will be sent to the employer.</a:t>
            </a:r>
          </a:p>
          <a:p>
            <a:pPr marL="514350" indent="-514350" algn="l">
              <a:buFontTx/>
              <a:buNone/>
            </a:pPr>
            <a:endParaRPr lang="en-US" sz="1400" dirty="0" smtClean="0">
              <a:solidFill>
                <a:schemeClr val="tx1"/>
              </a:solidFill>
            </a:endParaRPr>
          </a:p>
          <a:p>
            <a:pPr marL="514350" indent="-514350" algn="l">
              <a:buFont typeface="+mj-lt"/>
              <a:buAutoNum type="alphaLcParenR" startAt="4"/>
            </a:pPr>
            <a:r>
              <a:rPr lang="en-US" dirty="0" smtClean="0">
                <a:solidFill>
                  <a:schemeClr val="tx1"/>
                </a:solidFill>
              </a:rPr>
              <a:t>The insured applicant employer submits a copy of the letter of certification to its insurer to receive the 5% reduction of its WC premium</a:t>
            </a:r>
          </a:p>
          <a:p>
            <a:pPr marL="514350" indent="-514350" algn="l">
              <a:buFontTx/>
              <a:buNone/>
            </a:pPr>
            <a:endParaRPr lang="en-US" sz="1400" dirty="0" smtClean="0">
              <a:solidFill>
                <a:schemeClr val="tx1"/>
              </a:solidFill>
            </a:endParaRPr>
          </a:p>
          <a:p>
            <a:pPr marL="514350" indent="-514350" algn="l">
              <a:buFont typeface="+mj-lt"/>
              <a:buAutoNum type="alphaLcParenR" startAt="5"/>
            </a:pPr>
            <a:r>
              <a:rPr lang="en-US" dirty="0" smtClean="0">
                <a:solidFill>
                  <a:schemeClr val="tx1"/>
                </a:solidFill>
              </a:rPr>
              <a:t>The Bureau notifies the PCRB of all </a:t>
            </a:r>
            <a:br>
              <a:rPr lang="en-US" dirty="0" smtClean="0">
                <a:solidFill>
                  <a:schemeClr val="tx1"/>
                </a:solidFill>
              </a:rPr>
            </a:br>
            <a:r>
              <a:rPr lang="en-US" dirty="0" smtClean="0">
                <a:solidFill>
                  <a:schemeClr val="tx1"/>
                </a:solidFill>
              </a:rPr>
              <a:t>approved insured applicant-employers</a:t>
            </a:r>
          </a:p>
        </p:txBody>
      </p:sp>
      <p:pic>
        <p:nvPicPr>
          <p:cNvPr id="32770" name="Picture 2" descr="https://sp.yimg.com/ib/th?id=HN.608046608010644657&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190999"/>
            <a:ext cx="1396093"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6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a:t>
            </a:fld>
            <a:endParaRPr lang="en-US" dirty="0">
              <a:solidFill>
                <a:schemeClr val="bg1"/>
              </a:solidFill>
              <a:latin typeface="Verdana" pitchFamily="34" charset="0"/>
              <a:ea typeface="Verdana" pitchFamily="34" charset="0"/>
              <a:cs typeface="Verdana" pitchFamily="34" charset="0"/>
            </a:endParaRPr>
          </a:p>
        </p:txBody>
      </p:sp>
      <p:sp>
        <p:nvSpPr>
          <p:cNvPr id="6" name="Rectangle 2"/>
          <p:cNvSpPr>
            <a:spLocks noGrp="1" noChangeArrowheads="1"/>
          </p:cNvSpPr>
          <p:nvPr>
            <p:ph type="title" idx="4294967295"/>
          </p:nvPr>
        </p:nvSpPr>
        <p:spPr>
          <a:xfrm>
            <a:off x="457200" y="425419"/>
            <a:ext cx="5334000" cy="400110"/>
          </a:xfrm>
        </p:spPr>
        <p:txBody>
          <a:bodyPr wrap="square">
            <a:spAutoFit/>
          </a:bodyPr>
          <a:lstStyle/>
          <a:p>
            <a:r>
              <a:rPr lang="en-US" sz="2000" dirty="0" smtClean="0">
                <a:solidFill>
                  <a:schemeClr val="bg1"/>
                </a:solidFill>
                <a:latin typeface="Verdana" pitchFamily="34" charset="0"/>
                <a:ea typeface="Verdana" pitchFamily="34" charset="0"/>
                <a:cs typeface="Verdana" pitchFamily="34" charset="0"/>
              </a:rPr>
              <a:t>PA Certified Safety Committee Program</a:t>
            </a:r>
          </a:p>
        </p:txBody>
      </p:sp>
      <p:sp>
        <p:nvSpPr>
          <p:cNvPr id="7" name="Rectangle 3"/>
          <p:cNvSpPr txBox="1">
            <a:spLocks noChangeArrowheads="1"/>
          </p:cNvSpPr>
          <p:nvPr/>
        </p:nvSpPr>
        <p:spPr>
          <a:xfrm>
            <a:off x="228600" y="1371600"/>
            <a:ext cx="8382000"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Tx/>
              <a:buNone/>
            </a:pPr>
            <a:r>
              <a:rPr lang="en-US" sz="2400" b="1" dirty="0" smtClean="0">
                <a:latin typeface="Verdana" pitchFamily="34" charset="0"/>
                <a:ea typeface="Verdana" pitchFamily="34" charset="0"/>
                <a:cs typeface="Verdana" pitchFamily="34" charset="0"/>
              </a:rPr>
              <a:t>1993 </a:t>
            </a:r>
            <a:r>
              <a:rPr lang="en-US" sz="2400" dirty="0" smtClean="0">
                <a:latin typeface="Verdana" pitchFamily="34" charset="0"/>
                <a:ea typeface="Verdana" pitchFamily="34" charset="0"/>
                <a:cs typeface="Verdana" pitchFamily="34" charset="0"/>
              </a:rPr>
              <a:t>	Workers’ Compensation Act Amended</a:t>
            </a:r>
            <a:r>
              <a:rPr lang="en-US" sz="2400" b="1" dirty="0" smtClean="0">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Established a 5% Policy Premium 			Discount for creating and Certifying a 		Workplace Safety Committee</a:t>
            </a:r>
          </a:p>
          <a:p>
            <a:pPr lvl="1">
              <a:buFontTx/>
              <a:buNone/>
            </a:pPr>
            <a:endParaRPr lang="en-US" sz="2400" dirty="0" smtClean="0">
              <a:latin typeface="Verdana" pitchFamily="34" charset="0"/>
              <a:ea typeface="Verdana" pitchFamily="34" charset="0"/>
              <a:cs typeface="Verdana" pitchFamily="34" charset="0"/>
            </a:endParaRPr>
          </a:p>
          <a:p>
            <a:pPr lvl="1">
              <a:buFontTx/>
              <a:buNone/>
            </a:pPr>
            <a:r>
              <a:rPr lang="en-US" sz="2400" b="1" dirty="0" smtClean="0">
                <a:latin typeface="Verdana" pitchFamily="34" charset="0"/>
                <a:ea typeface="Verdana" pitchFamily="34" charset="0"/>
                <a:cs typeface="Verdana" pitchFamily="34" charset="0"/>
              </a:rPr>
              <a:t>1996</a:t>
            </a:r>
            <a:r>
              <a:rPr lang="en-US" sz="2400" dirty="0" smtClean="0">
                <a:latin typeface="Verdana" pitchFamily="34" charset="0"/>
                <a:ea typeface="Verdana" pitchFamily="34" charset="0"/>
                <a:cs typeface="Verdana" pitchFamily="34" charset="0"/>
              </a:rPr>
              <a:t> 	Amended to provide 5 premium 			discount periods</a:t>
            </a:r>
          </a:p>
          <a:p>
            <a:pPr lvl="1">
              <a:buFontTx/>
              <a:buNone/>
            </a:pPr>
            <a:endParaRPr lang="en-US" sz="2400" dirty="0" smtClean="0">
              <a:latin typeface="Verdana" pitchFamily="34" charset="0"/>
              <a:ea typeface="Verdana" pitchFamily="34" charset="0"/>
              <a:cs typeface="Verdana" pitchFamily="34" charset="0"/>
            </a:endParaRPr>
          </a:p>
          <a:p>
            <a:pPr lvl="1">
              <a:buFontTx/>
              <a:buNone/>
            </a:pPr>
            <a:r>
              <a:rPr lang="en-US" sz="2400" b="1" dirty="0" smtClean="0">
                <a:latin typeface="Verdana" pitchFamily="34" charset="0"/>
                <a:ea typeface="Verdana" pitchFamily="34" charset="0"/>
                <a:cs typeface="Verdana" pitchFamily="34" charset="0"/>
              </a:rPr>
              <a:t>2002</a:t>
            </a:r>
            <a:r>
              <a:rPr lang="en-US" sz="2400" dirty="0" smtClean="0">
                <a:latin typeface="Verdana" pitchFamily="34" charset="0"/>
                <a:ea typeface="Verdana" pitchFamily="34" charset="0"/>
                <a:cs typeface="Verdana" pitchFamily="34" charset="0"/>
              </a:rPr>
              <a:t> 	Amended to allow unlimited discount 		periods</a:t>
            </a:r>
            <a:r>
              <a:rPr lang="en-US" sz="2400" dirty="0" smtClean="0">
                <a:solidFill>
                  <a:srgbClr val="FF0000"/>
                </a:solidFill>
                <a:latin typeface="Verdana" pitchFamily="34" charset="0"/>
                <a:ea typeface="Verdana" pitchFamily="34" charset="0"/>
                <a:cs typeface="Verdana" pitchFamily="34" charset="0"/>
              </a:rPr>
              <a:t>*</a:t>
            </a:r>
          </a:p>
          <a:p>
            <a:pPr lvl="3">
              <a:buFontTx/>
              <a:buNone/>
            </a:pPr>
            <a:endParaRPr lang="en-US" sz="2400" dirty="0" smtClean="0">
              <a:latin typeface="Verdana" pitchFamily="34" charset="0"/>
              <a:ea typeface="Verdana" pitchFamily="34" charset="0"/>
              <a:cs typeface="Verdana" pitchFamily="34" charset="0"/>
            </a:endParaRPr>
          </a:p>
          <a:p>
            <a:pPr lvl="3">
              <a:buFontTx/>
              <a:buNone/>
            </a:pPr>
            <a:endParaRPr lang="en-US" sz="2400" dirty="0" smtClean="0">
              <a:latin typeface="Verdana" pitchFamily="34" charset="0"/>
              <a:ea typeface="Verdana" pitchFamily="34" charset="0"/>
              <a:cs typeface="Verdana" pitchFamily="34" charset="0"/>
            </a:endParaRPr>
          </a:p>
          <a:p>
            <a:pPr lvl="1" algn="ctr">
              <a:buFontTx/>
              <a:buNone/>
            </a:pPr>
            <a:r>
              <a:rPr lang="en-US" sz="1500" i="1" dirty="0" smtClean="0">
                <a:solidFill>
                  <a:srgbClr val="FF0000"/>
                </a:solidFill>
                <a:latin typeface="Verdana" pitchFamily="34" charset="0"/>
                <a:ea typeface="Verdana" pitchFamily="34" charset="0"/>
                <a:cs typeface="Verdana" pitchFamily="34" charset="0"/>
              </a:rPr>
              <a:t>* Assuming that all mandated compliance requirements have been maintained</a:t>
            </a:r>
            <a:endParaRPr lang="en-US" sz="1500" dirty="0" smtClean="0">
              <a:solidFill>
                <a:srgbClr val="FF0000"/>
              </a:solidFill>
              <a:latin typeface="Verdana" pitchFamily="34" charset="0"/>
              <a:ea typeface="Verdana" pitchFamily="34" charset="0"/>
              <a:cs typeface="Verdana" pitchFamily="34" charset="0"/>
            </a:endParaRPr>
          </a:p>
          <a:p>
            <a:pPr lvl="1">
              <a:buFontTx/>
              <a:buNone/>
            </a:pPr>
            <a:endParaRPr lang="en-US" dirty="0" smtClean="0"/>
          </a:p>
        </p:txBody>
      </p:sp>
    </p:spTree>
    <p:extLst>
      <p:ext uri="{BB962C8B-B14F-4D97-AF65-F5344CB8AC3E}">
        <p14:creationId xmlns:p14="http://schemas.microsoft.com/office/powerpoint/2010/main" val="6476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p:cTn id="19" dur="500" decel="50000" fill="hold">
                                          <p:stCondLst>
                                            <p:cond delay="0"/>
                                          </p:stCondLst>
                                        </p:cTn>
                                        <p:tgtEl>
                                          <p:spTgt spid="7">
                                            <p:txEl>
                                              <p:pRg st="7" end="7"/>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xEl>
                                              <p:pRg st="7" end="7"/>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xEl>
                                              <p:pRg st="7" end="7"/>
                                            </p:txEl>
                                          </p:spTgt>
                                        </p:tgtEl>
                                        <p:attrNameLst>
                                          <p:attrName>ppt_w</p:attrName>
                                        </p:attrNameLst>
                                      </p:cBhvr>
                                      <p:tavLst>
                                        <p:tav tm="0">
                                          <p:val>
                                            <p:strVal val="#ppt_w*.05"/>
                                          </p:val>
                                        </p:tav>
                                        <p:tav tm="100000">
                                          <p:val>
                                            <p:strVal val="#ppt_w"/>
                                          </p:val>
                                        </p:tav>
                                      </p:tavLst>
                                    </p:anim>
                                    <p:anim calcmode="lin" valueType="num">
                                      <p:cBhvr>
                                        <p:cTn id="22" dur="1000" fill="hold"/>
                                        <p:tgtEl>
                                          <p:spTgt spid="7">
                                            <p:txEl>
                                              <p:pRg st="7" end="7"/>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xEl>
                                              <p:pRg st="7" end="7"/>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xEl>
                                              <p:pRg st="7" end="7"/>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xEl>
                                              <p:pRg st="7" end="7"/>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30</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2200" dirty="0">
                <a:solidFill>
                  <a:schemeClr val="bg1"/>
                </a:solidFill>
                <a:latin typeface="Verdana" pitchFamily="34" charset="0"/>
                <a:ea typeface="Verdana" pitchFamily="34" charset="0"/>
                <a:cs typeface="Verdana" pitchFamily="34" charset="0"/>
              </a:rPr>
              <a:t>§ </a:t>
            </a:r>
            <a:r>
              <a:rPr lang="en-US" sz="2200" dirty="0" smtClean="0">
                <a:solidFill>
                  <a:schemeClr val="bg1"/>
                </a:solidFill>
                <a:latin typeface="Verdana" pitchFamily="34" charset="0"/>
                <a:ea typeface="Verdana" pitchFamily="34" charset="0"/>
                <a:cs typeface="Verdana" pitchFamily="34" charset="0"/>
              </a:rPr>
              <a:t>129.1008 – Certification Renewal</a:t>
            </a:r>
            <a:endParaRPr lang="en-US" sz="22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533400" y="1371600"/>
            <a:ext cx="9144000" cy="426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257300" lvl="2" indent="-457200" algn="l">
              <a:buFont typeface="+mj-lt"/>
              <a:buAutoNum type="alphaLcParenR" startAt="6"/>
            </a:pPr>
            <a:r>
              <a:rPr lang="en-US" dirty="0" smtClean="0">
                <a:solidFill>
                  <a:schemeClr val="tx1"/>
                </a:solidFill>
                <a:latin typeface="Verdana" pitchFamily="34" charset="0"/>
                <a:ea typeface="Verdana" pitchFamily="34" charset="0"/>
                <a:cs typeface="Verdana" pitchFamily="34" charset="0"/>
              </a:rPr>
              <a:t>If  renewal application is disapproved, employer will receive written notification listing the specific disapproval reasons.</a:t>
            </a:r>
          </a:p>
          <a:p>
            <a:pPr marL="1257300" lvl="2" indent="-457200" algn="l">
              <a:buFontTx/>
              <a:buNone/>
            </a:pPr>
            <a:endParaRPr lang="en-US" sz="1400" dirty="0" smtClean="0">
              <a:solidFill>
                <a:schemeClr val="tx1"/>
              </a:solidFill>
              <a:latin typeface="Verdana" pitchFamily="34" charset="0"/>
              <a:ea typeface="Verdana" pitchFamily="34" charset="0"/>
              <a:cs typeface="Verdana" pitchFamily="34" charset="0"/>
            </a:endParaRPr>
          </a:p>
          <a:p>
            <a:pPr marL="1257300" lvl="2" indent="-457200" algn="l">
              <a:buFontTx/>
              <a:buNone/>
            </a:pPr>
            <a:r>
              <a:rPr lang="en-US" dirty="0" smtClean="0">
                <a:solidFill>
                  <a:schemeClr val="tx1"/>
                </a:solidFill>
                <a:latin typeface="Verdana" pitchFamily="34" charset="0"/>
                <a:ea typeface="Verdana" pitchFamily="34" charset="0"/>
                <a:cs typeface="Verdana" pitchFamily="34" charset="0"/>
              </a:rPr>
              <a:t>	Employer may resubmit a corrected application for reconsideration prior to the renewal of its WC policy</a:t>
            </a:r>
          </a:p>
          <a:p>
            <a:pPr marL="1257300" lvl="2" indent="-457200" algn="l">
              <a:buFontTx/>
              <a:buNone/>
            </a:pPr>
            <a:endParaRPr lang="en-US" sz="1400" dirty="0" smtClean="0">
              <a:solidFill>
                <a:schemeClr val="tx1"/>
              </a:solidFill>
              <a:latin typeface="Verdana" pitchFamily="34" charset="0"/>
              <a:ea typeface="Verdana" pitchFamily="34" charset="0"/>
              <a:cs typeface="Verdana" pitchFamily="34" charset="0"/>
            </a:endParaRPr>
          </a:p>
          <a:p>
            <a:pPr marL="1257300" lvl="2" indent="-457200" algn="l">
              <a:buFontTx/>
              <a:buNone/>
            </a:pPr>
            <a:r>
              <a:rPr lang="en-US" dirty="0" smtClean="0">
                <a:solidFill>
                  <a:schemeClr val="tx1"/>
                </a:solidFill>
                <a:latin typeface="Verdana" pitchFamily="34" charset="0"/>
                <a:ea typeface="Verdana" pitchFamily="34" charset="0"/>
                <a:cs typeface="Verdana" pitchFamily="34" charset="0"/>
              </a:rPr>
              <a:t>	The employer may challenge the disapproval determination under Subchapter G relating to hearings</a:t>
            </a:r>
            <a:endParaRPr lang="en-US" dirty="0" smtClean="0"/>
          </a:p>
        </p:txBody>
      </p:sp>
    </p:spTree>
    <p:extLst>
      <p:ext uri="{BB962C8B-B14F-4D97-AF65-F5344CB8AC3E}">
        <p14:creationId xmlns:p14="http://schemas.microsoft.com/office/powerpoint/2010/main" val="167653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31</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334000" cy="457200"/>
          </a:xfrm>
        </p:spPr>
        <p:txBody>
          <a:bodyPr>
            <a:noAutofit/>
          </a:bodyPr>
          <a:lstStyle/>
          <a:p>
            <a:r>
              <a:rPr lang="en-US" sz="1700" dirty="0">
                <a:solidFill>
                  <a:schemeClr val="bg1"/>
                </a:solidFill>
                <a:latin typeface="Verdana" pitchFamily="34" charset="0"/>
                <a:ea typeface="Verdana" pitchFamily="34" charset="0"/>
                <a:cs typeface="Verdana" pitchFamily="34" charset="0"/>
              </a:rPr>
              <a:t>§ </a:t>
            </a:r>
            <a:r>
              <a:rPr lang="en-US" sz="1700" dirty="0" smtClean="0">
                <a:solidFill>
                  <a:schemeClr val="bg1"/>
                </a:solidFill>
                <a:latin typeface="Verdana" pitchFamily="34" charset="0"/>
                <a:ea typeface="Verdana" pitchFamily="34" charset="0"/>
                <a:cs typeface="Verdana" pitchFamily="34" charset="0"/>
              </a:rPr>
              <a:t>129.1011 – Contesting Final Determinations</a:t>
            </a:r>
            <a:endParaRPr lang="en-US" sz="17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838200" y="1676400"/>
            <a:ext cx="82296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dirty="0" smtClean="0">
                <a:solidFill>
                  <a:schemeClr val="tx1"/>
                </a:solidFill>
              </a:rPr>
              <a:t>An applicant-employer may contest a final</a:t>
            </a:r>
          </a:p>
          <a:p>
            <a:pPr algn="l">
              <a:buFontTx/>
              <a:buNone/>
            </a:pPr>
            <a:r>
              <a:rPr lang="en-US" dirty="0" smtClean="0">
                <a:solidFill>
                  <a:schemeClr val="tx1"/>
                </a:solidFill>
              </a:rPr>
              <a:t>application determination under Subchapter G</a:t>
            </a:r>
          </a:p>
          <a:p>
            <a:pPr algn="l">
              <a:buFontTx/>
              <a:buNone/>
            </a:pPr>
            <a:r>
              <a:rPr lang="en-US" dirty="0" smtClean="0">
                <a:solidFill>
                  <a:schemeClr val="tx1"/>
                </a:solidFill>
              </a:rPr>
              <a:t>(relating to hearings)</a:t>
            </a:r>
          </a:p>
        </p:txBody>
      </p:sp>
      <p:pic>
        <p:nvPicPr>
          <p:cNvPr id="30722" name="Picture 2" descr="https://sp.yimg.com/ib/th?id=HN.608052487821918320&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81400"/>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231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32</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Subchapter G. Hearings</a:t>
            </a:r>
            <a:endParaRPr lang="en-US" sz="2800" dirty="0">
              <a:solidFill>
                <a:schemeClr val="bg1"/>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457200" y="1524000"/>
            <a:ext cx="8229600" cy="2667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dirty="0" smtClean="0">
                <a:solidFill>
                  <a:schemeClr val="tx1"/>
                </a:solidFill>
                <a:ea typeface="Verdana" pitchFamily="34" charset="0"/>
                <a:cs typeface="Verdana" pitchFamily="34" charset="0"/>
              </a:rPr>
              <a:t>§ 129.1302 Request for a hearing</a:t>
            </a:r>
          </a:p>
          <a:p>
            <a:pPr algn="l">
              <a:buFontTx/>
              <a:buNone/>
            </a:pPr>
            <a:endParaRPr lang="en-US" sz="1000" dirty="0" smtClean="0">
              <a:solidFill>
                <a:schemeClr val="tx1"/>
              </a:solidFill>
              <a:ea typeface="Verdana" pitchFamily="34" charset="0"/>
              <a:cs typeface="Verdana" pitchFamily="34" charset="0"/>
            </a:endParaRPr>
          </a:p>
          <a:p>
            <a:pPr marL="914400" lvl="1" indent="-457200" algn="l">
              <a:buFont typeface="+mj-lt"/>
              <a:buAutoNum type="alphaLcParenR"/>
            </a:pPr>
            <a:r>
              <a:rPr lang="en-US" sz="2400" dirty="0" smtClean="0">
                <a:solidFill>
                  <a:schemeClr val="tx1"/>
                </a:solidFill>
                <a:latin typeface="Verdana" pitchFamily="34" charset="0"/>
                <a:ea typeface="Verdana" pitchFamily="34" charset="0"/>
                <a:cs typeface="Verdana" pitchFamily="34" charset="0"/>
              </a:rPr>
              <a:t>Written request to BWC Director within 30 days of the date of determination</a:t>
            </a:r>
          </a:p>
          <a:p>
            <a:pPr algn="l">
              <a:buFontTx/>
              <a:buNone/>
            </a:pPr>
            <a:endParaRPr lang="en-US" sz="1400" dirty="0" smtClean="0">
              <a:solidFill>
                <a:schemeClr val="tx1"/>
              </a:solidFill>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 129.1303 Hearing process</a:t>
            </a:r>
          </a:p>
          <a:p>
            <a:pPr>
              <a:buFontTx/>
              <a:buNone/>
            </a:pPr>
            <a:endParaRPr lang="en-US" sz="2000" dirty="0" smtClean="0"/>
          </a:p>
          <a:p>
            <a:pPr>
              <a:buFontTx/>
              <a:buNone/>
            </a:pPr>
            <a:endParaRPr lang="en-US" sz="2000" dirty="0" smtClean="0"/>
          </a:p>
        </p:txBody>
      </p:sp>
      <p:pic>
        <p:nvPicPr>
          <p:cNvPr id="29698" name="Picture 2" descr="https://sp.yimg.com/ib/th?id=HN.608049464163304575&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9624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43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33</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533400" y="381000"/>
            <a:ext cx="51816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Frequently Asked Questions</a:t>
            </a:r>
            <a:endParaRPr lang="en-US" sz="2800" dirty="0">
              <a:solidFill>
                <a:schemeClr val="bg1"/>
              </a:solidFill>
              <a:latin typeface="Verdana" pitchFamily="34" charset="0"/>
              <a:ea typeface="Verdana" pitchFamily="34" charset="0"/>
              <a:cs typeface="Verdana" pitchFamily="34" charset="0"/>
            </a:endParaRPr>
          </a:p>
        </p:txBody>
      </p:sp>
      <p:pic>
        <p:nvPicPr>
          <p:cNvPr id="6" name="Picture 7" descr="C:\Documents and Settings\robpierce\Local Settings\Temporary Internet Files\Content.IE5\7U6AVYPF\MP9004006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381882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txBox="1">
            <a:spLocks noChangeArrowheads="1"/>
          </p:cNvSpPr>
          <p:nvPr/>
        </p:nvSpPr>
        <p:spPr>
          <a:xfrm>
            <a:off x="533400" y="1066800"/>
            <a:ext cx="83820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endParaRPr lang="en-US" sz="2600" dirty="0" smtClean="0">
              <a:latin typeface="Verdana" pitchFamily="34" charset="0"/>
              <a:ea typeface="Verdana" pitchFamily="34" charset="0"/>
              <a:cs typeface="Verdana" pitchFamily="34" charset="0"/>
            </a:endParaRPr>
          </a:p>
          <a:p>
            <a:pPr>
              <a:lnSpc>
                <a:spcPct val="90000"/>
              </a:lnSpc>
              <a:buFontTx/>
              <a:buNone/>
            </a:pPr>
            <a:r>
              <a:rPr lang="en-US" sz="2600" dirty="0" smtClean="0">
                <a:latin typeface="Verdana" pitchFamily="34" charset="0"/>
                <a:ea typeface="Verdana" pitchFamily="34" charset="0"/>
                <a:cs typeface="Verdana" pitchFamily="34" charset="0"/>
              </a:rPr>
              <a:t>“Is there a filing deadline </a:t>
            </a:r>
            <a:r>
              <a:rPr lang="en-US" sz="2600" u="sng" dirty="0" smtClean="0">
                <a:latin typeface="Verdana" pitchFamily="34" charset="0"/>
                <a:ea typeface="Verdana" pitchFamily="34" charset="0"/>
                <a:cs typeface="Verdana" pitchFamily="34" charset="0"/>
              </a:rPr>
              <a:t>grace period</a:t>
            </a:r>
            <a:r>
              <a:rPr lang="en-US" sz="2600" dirty="0" smtClean="0">
                <a:latin typeface="Verdana" pitchFamily="34" charset="0"/>
                <a:ea typeface="Verdana" pitchFamily="34" charset="0"/>
                <a:cs typeface="Verdana" pitchFamily="34" charset="0"/>
              </a:rPr>
              <a:t> ? “</a:t>
            </a:r>
          </a:p>
          <a:p>
            <a:pPr>
              <a:lnSpc>
                <a:spcPct val="90000"/>
              </a:lnSpc>
              <a:buFontTx/>
              <a:buNone/>
            </a:pPr>
            <a:r>
              <a:rPr lang="en-US" sz="2600" dirty="0" smtClean="0">
                <a:latin typeface="Verdana" pitchFamily="34" charset="0"/>
                <a:ea typeface="Verdana" pitchFamily="34" charset="0"/>
                <a:cs typeface="Verdana" pitchFamily="34" charset="0"/>
              </a:rPr>
              <a:t>    </a:t>
            </a:r>
          </a:p>
          <a:p>
            <a:pPr>
              <a:lnSpc>
                <a:spcPct val="90000"/>
              </a:lnSpc>
              <a:buFontTx/>
              <a:buNone/>
            </a:pPr>
            <a:r>
              <a:rPr lang="en-US" sz="2600" dirty="0" smtClean="0">
                <a:latin typeface="Verdana" pitchFamily="34" charset="0"/>
                <a:ea typeface="Verdana" pitchFamily="34" charset="0"/>
                <a:cs typeface="Verdana" pitchFamily="34" charset="0"/>
              </a:rPr>
              <a:t>     </a:t>
            </a:r>
            <a:r>
              <a:rPr lang="en-US" sz="3600" dirty="0" smtClean="0">
                <a:solidFill>
                  <a:srgbClr val="FF0000"/>
                </a:solidFill>
                <a:latin typeface="Verdana" pitchFamily="34" charset="0"/>
                <a:ea typeface="Verdana" pitchFamily="34" charset="0"/>
                <a:cs typeface="Verdana" pitchFamily="34" charset="0"/>
              </a:rPr>
              <a:t>NO!!</a:t>
            </a:r>
          </a:p>
          <a:p>
            <a:pPr>
              <a:lnSpc>
                <a:spcPct val="90000"/>
              </a:lnSpc>
              <a:buFontTx/>
              <a:buNone/>
            </a:pPr>
            <a:endParaRPr lang="en-US" sz="2600" dirty="0" smtClean="0">
              <a:latin typeface="Verdana" pitchFamily="34" charset="0"/>
              <a:ea typeface="Verdana" pitchFamily="34" charset="0"/>
              <a:cs typeface="Verdana" pitchFamily="34" charset="0"/>
            </a:endParaRPr>
          </a:p>
          <a:p>
            <a:pPr>
              <a:lnSpc>
                <a:spcPct val="90000"/>
              </a:lnSpc>
              <a:buFontTx/>
              <a:buNone/>
            </a:pPr>
            <a:r>
              <a:rPr lang="en-US" sz="2600" dirty="0" smtClean="0">
                <a:latin typeface="Verdana" pitchFamily="34" charset="0"/>
                <a:ea typeface="Verdana" pitchFamily="34" charset="0"/>
                <a:cs typeface="Verdana" pitchFamily="34" charset="0"/>
              </a:rPr>
              <a:t> Recommend reminders </a:t>
            </a:r>
          </a:p>
          <a:p>
            <a:pPr>
              <a:lnSpc>
                <a:spcPct val="90000"/>
              </a:lnSpc>
              <a:buFontTx/>
              <a:buNone/>
            </a:pPr>
            <a:r>
              <a:rPr lang="en-US" sz="2600" dirty="0" smtClean="0">
                <a:latin typeface="Verdana" pitchFamily="34" charset="0"/>
                <a:ea typeface="Verdana" pitchFamily="34" charset="0"/>
                <a:cs typeface="Verdana" pitchFamily="34" charset="0"/>
              </a:rPr>
              <a:t> such as:</a:t>
            </a:r>
          </a:p>
          <a:p>
            <a:pPr>
              <a:lnSpc>
                <a:spcPct val="90000"/>
              </a:lnSpc>
              <a:buFontTx/>
              <a:buNone/>
            </a:pPr>
            <a:endParaRPr lang="en-US" sz="800" dirty="0" smtClean="0">
              <a:latin typeface="Verdana" pitchFamily="34" charset="0"/>
              <a:ea typeface="Verdana" pitchFamily="34" charset="0"/>
              <a:cs typeface="Verdana" pitchFamily="34" charset="0"/>
            </a:endParaRPr>
          </a:p>
          <a:p>
            <a:pPr lvl="2">
              <a:lnSpc>
                <a:spcPct val="90000"/>
              </a:lnSpc>
            </a:pPr>
            <a:r>
              <a:rPr lang="en-US" sz="2600" dirty="0" smtClean="0">
                <a:latin typeface="Verdana" pitchFamily="34" charset="0"/>
                <a:ea typeface="Verdana" pitchFamily="34" charset="0"/>
                <a:cs typeface="Verdana" pitchFamily="34" charset="0"/>
              </a:rPr>
              <a:t>MS Outlook</a:t>
            </a:r>
          </a:p>
          <a:p>
            <a:pPr lvl="2">
              <a:lnSpc>
                <a:spcPct val="90000"/>
              </a:lnSpc>
            </a:pPr>
            <a:r>
              <a:rPr lang="en-US" sz="2600" dirty="0" smtClean="0">
                <a:latin typeface="Verdana" pitchFamily="34" charset="0"/>
                <a:ea typeface="Verdana" pitchFamily="34" charset="0"/>
                <a:cs typeface="Verdana" pitchFamily="34" charset="0"/>
              </a:rPr>
              <a:t>Tickler File</a:t>
            </a:r>
          </a:p>
          <a:p>
            <a:pPr lvl="2">
              <a:lnSpc>
                <a:spcPct val="90000"/>
              </a:lnSpc>
            </a:pPr>
            <a:r>
              <a:rPr lang="en-US" sz="2600" dirty="0" smtClean="0">
                <a:latin typeface="Verdana" pitchFamily="34" charset="0"/>
                <a:ea typeface="Verdana" pitchFamily="34" charset="0"/>
                <a:cs typeface="Verdana" pitchFamily="34" charset="0"/>
              </a:rPr>
              <a:t>Calendar</a:t>
            </a:r>
            <a:r>
              <a:rPr lang="en-US" dirty="0" smtClean="0"/>
              <a:t>	</a:t>
            </a:r>
            <a:r>
              <a:rPr lang="en-US" sz="1800" dirty="0" smtClean="0"/>
              <a:t>	</a:t>
            </a:r>
            <a:endParaRPr lang="en-US" sz="2800" dirty="0" smtClean="0"/>
          </a:p>
          <a:p>
            <a:pPr lvl="3">
              <a:lnSpc>
                <a:spcPct val="90000"/>
              </a:lnSpc>
              <a:buFontTx/>
              <a:buNone/>
            </a:pPr>
            <a:endParaRPr lang="en-US" sz="1800" dirty="0" smtClean="0"/>
          </a:p>
        </p:txBody>
      </p:sp>
    </p:spTree>
    <p:extLst>
      <p:ext uri="{BB962C8B-B14F-4D97-AF65-F5344CB8AC3E}">
        <p14:creationId xmlns:p14="http://schemas.microsoft.com/office/powerpoint/2010/main" val="56471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anim calcmode="lin" valueType="num">
                                      <p:cBhvr additive="base">
                                        <p:cTn id="1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 calcmode="lin" valueType="num">
                                      <p:cBhvr additive="base">
                                        <p:cTn id="1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 calcmode="lin" valueType="num">
                                      <p:cBhvr additive="base">
                                        <p:cTn id="1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anim calcmode="lin" valueType="num">
                                      <p:cBhvr additive="base">
                                        <p:cTn id="2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anim calcmode="lin" valueType="num">
                                      <p:cBhvr additive="base">
                                        <p:cTn id="2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34</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816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Frequently Asked Questions</a:t>
            </a:r>
            <a:endParaRPr lang="en-US" sz="2800" dirty="0">
              <a:solidFill>
                <a:schemeClr val="bg1"/>
              </a:solidFill>
              <a:latin typeface="Verdana" pitchFamily="34" charset="0"/>
              <a:ea typeface="Verdana" pitchFamily="34" charset="0"/>
              <a:cs typeface="Verdana" pitchFamily="34" charset="0"/>
            </a:endParaRPr>
          </a:p>
        </p:txBody>
      </p:sp>
      <p:sp>
        <p:nvSpPr>
          <p:cNvPr id="7" name="Rectangle 3"/>
          <p:cNvSpPr txBox="1">
            <a:spLocks noChangeArrowheads="1"/>
          </p:cNvSpPr>
          <p:nvPr/>
        </p:nvSpPr>
        <p:spPr>
          <a:xfrm>
            <a:off x="457200" y="1371600"/>
            <a:ext cx="8458200"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buFontTx/>
              <a:buNone/>
            </a:pPr>
            <a:r>
              <a:rPr lang="en-US" dirty="0" smtClean="0">
                <a:solidFill>
                  <a:schemeClr val="tx1"/>
                </a:solidFill>
                <a:ea typeface="Verdana" pitchFamily="34" charset="0"/>
                <a:cs typeface="Verdana" pitchFamily="34" charset="0"/>
              </a:rPr>
              <a:t>“ Can the required annual training count as a monthly meeting?”</a:t>
            </a:r>
          </a:p>
          <a:p>
            <a:pPr algn="l">
              <a:lnSpc>
                <a:spcPct val="90000"/>
              </a:lnSpc>
              <a:buFontTx/>
              <a:buNone/>
            </a:pPr>
            <a:endParaRPr lang="en-US" sz="3600" dirty="0" smtClean="0">
              <a:solidFill>
                <a:schemeClr val="tx1"/>
              </a:solidFill>
              <a:ea typeface="Verdana" pitchFamily="34" charset="0"/>
              <a:cs typeface="Verdana" pitchFamily="34" charset="0"/>
            </a:endParaRPr>
          </a:p>
          <a:p>
            <a:pPr algn="l">
              <a:lnSpc>
                <a:spcPct val="90000"/>
              </a:lnSpc>
              <a:buFontTx/>
              <a:buNone/>
            </a:pPr>
            <a:r>
              <a:rPr lang="en-US" sz="3600" dirty="0" smtClean="0">
                <a:solidFill>
                  <a:schemeClr val="tx1"/>
                </a:solidFill>
                <a:ea typeface="Verdana" pitchFamily="34" charset="0"/>
                <a:cs typeface="Verdana" pitchFamily="34" charset="0"/>
              </a:rPr>
              <a:t>         </a:t>
            </a:r>
            <a:r>
              <a:rPr lang="en-US" sz="3600" dirty="0" smtClean="0">
                <a:solidFill>
                  <a:srgbClr val="00B050"/>
                </a:solidFill>
                <a:ea typeface="Verdana" pitchFamily="34" charset="0"/>
                <a:cs typeface="Verdana" pitchFamily="34" charset="0"/>
              </a:rPr>
              <a:t>YES!!</a:t>
            </a:r>
          </a:p>
          <a:p>
            <a:pPr algn="l">
              <a:lnSpc>
                <a:spcPct val="90000"/>
              </a:lnSpc>
              <a:buFontTx/>
              <a:buNone/>
            </a:pPr>
            <a:endParaRPr lang="en-US" dirty="0" smtClean="0">
              <a:solidFill>
                <a:schemeClr val="tx1"/>
              </a:solidFill>
              <a:ea typeface="Verdana" pitchFamily="34" charset="0"/>
              <a:cs typeface="Verdana" pitchFamily="34" charset="0"/>
            </a:endParaRPr>
          </a:p>
          <a:p>
            <a:pPr algn="l">
              <a:lnSpc>
                <a:spcPct val="90000"/>
              </a:lnSpc>
              <a:buFontTx/>
              <a:buNone/>
            </a:pPr>
            <a:r>
              <a:rPr lang="en-US" dirty="0" smtClean="0">
                <a:solidFill>
                  <a:schemeClr val="tx1"/>
                </a:solidFill>
                <a:ea typeface="Verdana" pitchFamily="34" charset="0"/>
                <a:cs typeface="Verdana" pitchFamily="34" charset="0"/>
              </a:rPr>
              <a:t>As long as you  provide:</a:t>
            </a:r>
          </a:p>
          <a:p>
            <a:pPr marL="800100" lvl="1" indent="-342900" algn="l">
              <a:lnSpc>
                <a:spcPct val="9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An agenda </a:t>
            </a:r>
          </a:p>
          <a:p>
            <a:pPr marL="800100" lvl="1" indent="-342900" algn="l">
              <a:lnSpc>
                <a:spcPct val="9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Document attendance</a:t>
            </a:r>
          </a:p>
          <a:p>
            <a:pPr marL="800100" lvl="1" indent="-342900" algn="l">
              <a:lnSpc>
                <a:spcPct val="90000"/>
              </a:lnSpc>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Training is documented  </a:t>
            </a:r>
            <a:br>
              <a:rPr lang="en-US" sz="2400" dirty="0" smtClean="0">
                <a:solidFill>
                  <a:schemeClr val="tx1"/>
                </a:solidFill>
                <a:latin typeface="Verdana" pitchFamily="34" charset="0"/>
                <a:ea typeface="Verdana" pitchFamily="34" charset="0"/>
                <a:cs typeface="Verdana" pitchFamily="34" charset="0"/>
              </a:rPr>
            </a:br>
            <a:r>
              <a:rPr lang="en-US" sz="2400" dirty="0" smtClean="0">
                <a:solidFill>
                  <a:schemeClr val="tx1"/>
                </a:solidFill>
                <a:latin typeface="Verdana" pitchFamily="34" charset="0"/>
                <a:ea typeface="Verdana" pitchFamily="34" charset="0"/>
                <a:cs typeface="Verdana" pitchFamily="34" charset="0"/>
              </a:rPr>
              <a:t>in the meeting minutes</a:t>
            </a:r>
          </a:p>
          <a:p>
            <a:pPr>
              <a:lnSpc>
                <a:spcPct val="90000"/>
              </a:lnSpc>
              <a:buFontTx/>
              <a:buNone/>
            </a:pPr>
            <a:endParaRPr lang="en-US" dirty="0" smtClean="0"/>
          </a:p>
        </p:txBody>
      </p:sp>
      <p:pic>
        <p:nvPicPr>
          <p:cNvPr id="8" name="Picture 16" descr="C:\Documents and Settings\robpierce\Local Settings\Temporary Internet Files\Content.IE5\BZEJGRBR\MP9004118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133600"/>
            <a:ext cx="368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7">
                                            <p:txEl>
                                              <p:pRg st="2" end="2"/>
                                            </p:txEl>
                                          </p:spTgt>
                                        </p:tgtEl>
                                        <p:attrNameLst>
                                          <p:attrName>ppt_x</p:attrName>
                                        </p:attrNameLst>
                                      </p:cBhvr>
                                    </p:anim>
                                    <p:anim from="0" to="-1.0" calcmode="lin" valueType="num">
                                      <p:cBhvr>
                                        <p:cTn id="8" dur="200" decel="50000" autoRev="1" fill="hold">
                                          <p:stCondLst>
                                            <p:cond delay="600"/>
                                          </p:stCondLst>
                                        </p:cTn>
                                        <p:tgtEl>
                                          <p:spTgt spid="7">
                                            <p:txEl>
                                              <p:pRg st="2" end="2"/>
                                            </p:txEl>
                                          </p:spTgt>
                                        </p:tgtEl>
                                        <p:attrNameLst>
                                          <p:attrName>xshear</p:attrName>
                                        </p:attrNameLst>
                                      </p:cBhvr>
                                    </p:anim>
                                    <p:animScale>
                                      <p:cBhvr>
                                        <p:cTn id="9" dur="200" decel="100000" autoRev="1" fill="hold">
                                          <p:stCondLst>
                                            <p:cond delay="600"/>
                                          </p:stCondLst>
                                        </p:cTn>
                                        <p:tgtEl>
                                          <p:spTgt spid="7">
                                            <p:txEl>
                                              <p:pRg st="2" end="2"/>
                                            </p:txEl>
                                          </p:spTgt>
                                        </p:tgtEl>
                                      </p:cBhvr>
                                      <p:from x="100000" y="100000"/>
                                      <p:to x="80000" y="100000"/>
                                    </p:animScale>
                                    <p:anim by="(#ppt_h/3+#ppt_w*0.1)" calcmode="lin" valueType="num">
                                      <p:cBhvr additive="sum">
                                        <p:cTn id="10" dur="200" decel="100000" autoRev="1" fill="hold">
                                          <p:stCondLst>
                                            <p:cond delay="600"/>
                                          </p:stCondLst>
                                        </p:cTn>
                                        <p:tgtEl>
                                          <p:spTgt spid="7">
                                            <p:txEl>
                                              <p:pRg st="2" end="2"/>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 calcmode="lin" valueType="num">
                                      <p:cBhvr additive="base">
                                        <p:cTn id="2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Additional FAQ’s</a:t>
            </a:r>
            <a:endParaRPr lang="en-US" sz="2800" dirty="0">
              <a:solidFill>
                <a:schemeClr val="bg1"/>
              </a:solidFill>
              <a:latin typeface="Verdana" pitchFamily="34" charset="0"/>
              <a:ea typeface="Verdana" pitchFamily="34" charset="0"/>
              <a:cs typeface="Verdana" pitchFamily="34" charset="0"/>
            </a:endParaRPr>
          </a:p>
        </p:txBody>
      </p:sp>
      <p:sp>
        <p:nvSpPr>
          <p:cNvPr id="6" name="Rectangle 4"/>
          <p:cNvSpPr txBox="1">
            <a:spLocks noChangeArrowheads="1"/>
          </p:cNvSpPr>
          <p:nvPr/>
        </p:nvSpPr>
        <p:spPr>
          <a:xfrm>
            <a:off x="-304800" y="1300385"/>
            <a:ext cx="8991600" cy="44146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ctr">
              <a:lnSpc>
                <a:spcPct val="90000"/>
              </a:lnSpc>
              <a:buFontTx/>
              <a:buNone/>
            </a:pPr>
            <a:r>
              <a:rPr lang="en-US" sz="2800" dirty="0" smtClean="0">
                <a:solidFill>
                  <a:srgbClr val="FF0000"/>
                </a:solidFill>
                <a:latin typeface="Verdana" pitchFamily="34" charset="0"/>
                <a:ea typeface="Verdana" pitchFamily="34" charset="0"/>
                <a:cs typeface="Verdana" pitchFamily="34" charset="0"/>
                <a:hlinkClick r:id="rId2"/>
              </a:rPr>
              <a:t>www.dli.state.pa.us</a:t>
            </a:r>
            <a:endParaRPr lang="en-US" sz="2800" dirty="0" smtClean="0">
              <a:solidFill>
                <a:srgbClr val="FF0000"/>
              </a:solidFill>
              <a:latin typeface="Verdana" pitchFamily="34" charset="0"/>
              <a:ea typeface="Verdana" pitchFamily="34" charset="0"/>
              <a:cs typeface="Verdana" pitchFamily="34" charset="0"/>
            </a:endParaRPr>
          </a:p>
          <a:p>
            <a:pPr lvl="2" algn="ctr">
              <a:lnSpc>
                <a:spcPct val="90000"/>
              </a:lnSpc>
              <a:buFontTx/>
              <a:buNone/>
            </a:pPr>
            <a:endParaRPr lang="en-US" sz="2000" dirty="0" smtClean="0">
              <a:solidFill>
                <a:srgbClr val="FF0000"/>
              </a:solidFill>
              <a:latin typeface="Verdana" pitchFamily="34" charset="0"/>
              <a:ea typeface="Verdana" pitchFamily="34" charset="0"/>
              <a:cs typeface="Verdana" pitchFamily="34" charset="0"/>
            </a:endParaRPr>
          </a:p>
          <a:p>
            <a:pPr lvl="2">
              <a:lnSpc>
                <a:spcPct val="90000"/>
              </a:lnSpc>
            </a:pPr>
            <a:r>
              <a:rPr lang="en-US" dirty="0" smtClean="0">
                <a:latin typeface="Verdana" pitchFamily="34" charset="0"/>
                <a:ea typeface="Verdana" pitchFamily="34" charset="0"/>
                <a:cs typeface="Verdana" pitchFamily="34" charset="0"/>
              </a:rPr>
              <a:t>At the center of the Page click “Workers’ Compensation”</a:t>
            </a:r>
          </a:p>
          <a:p>
            <a:pPr lvl="2">
              <a:lnSpc>
                <a:spcPct val="90000"/>
              </a:lnSpc>
              <a:buFontTx/>
              <a:buNone/>
            </a:pPr>
            <a:endParaRPr lang="en-US" sz="1400" dirty="0" smtClean="0">
              <a:latin typeface="Verdana" pitchFamily="34" charset="0"/>
              <a:ea typeface="Verdana" pitchFamily="34" charset="0"/>
              <a:cs typeface="Verdana" pitchFamily="34" charset="0"/>
            </a:endParaRPr>
          </a:p>
          <a:p>
            <a:pPr lvl="2">
              <a:lnSpc>
                <a:spcPct val="90000"/>
              </a:lnSpc>
            </a:pPr>
            <a:r>
              <a:rPr lang="en-US" dirty="0" smtClean="0">
                <a:latin typeface="Verdana" pitchFamily="34" charset="0"/>
                <a:ea typeface="Verdana" pitchFamily="34" charset="0"/>
                <a:cs typeface="Verdana" pitchFamily="34" charset="0"/>
              </a:rPr>
              <a:t>On the left hand blue bar click “Health &amp; Safety Division”</a:t>
            </a:r>
          </a:p>
          <a:p>
            <a:pPr lvl="2">
              <a:lnSpc>
                <a:spcPct val="90000"/>
              </a:lnSpc>
              <a:buFontTx/>
              <a:buNone/>
            </a:pPr>
            <a:endParaRPr lang="en-US" sz="1400" dirty="0" smtClean="0">
              <a:latin typeface="Verdana" pitchFamily="34" charset="0"/>
              <a:ea typeface="Verdana" pitchFamily="34" charset="0"/>
              <a:cs typeface="Verdana" pitchFamily="34" charset="0"/>
            </a:endParaRPr>
          </a:p>
          <a:p>
            <a:pPr lvl="2">
              <a:lnSpc>
                <a:spcPct val="90000"/>
              </a:lnSpc>
            </a:pPr>
            <a:r>
              <a:rPr lang="en-US" dirty="0" smtClean="0">
                <a:latin typeface="Verdana" pitchFamily="34" charset="0"/>
                <a:ea typeface="Verdana" pitchFamily="34" charset="0"/>
                <a:cs typeface="Verdana" pitchFamily="34" charset="0"/>
              </a:rPr>
              <a:t>On the left hand blue bar click “</a:t>
            </a:r>
            <a:r>
              <a:rPr lang="en-US" dirty="0" err="1" smtClean="0">
                <a:latin typeface="Verdana" pitchFamily="34" charset="0"/>
                <a:ea typeface="Verdana" pitchFamily="34" charset="0"/>
                <a:cs typeface="Verdana" pitchFamily="34" charset="0"/>
              </a:rPr>
              <a:t>HandS</a:t>
            </a:r>
            <a:r>
              <a:rPr lang="en-US" dirty="0" smtClean="0">
                <a:latin typeface="Verdana" pitchFamily="34" charset="0"/>
                <a:ea typeface="Verdana" pitchFamily="34" charset="0"/>
                <a:cs typeface="Verdana" pitchFamily="34" charset="0"/>
              </a:rPr>
              <a:t> System”</a:t>
            </a:r>
          </a:p>
          <a:p>
            <a:pPr lvl="2">
              <a:lnSpc>
                <a:spcPct val="90000"/>
              </a:lnSpc>
              <a:buFontTx/>
              <a:buNone/>
            </a:pPr>
            <a:endParaRPr lang="en-US" sz="1400" dirty="0" smtClean="0">
              <a:latin typeface="Verdana" pitchFamily="34" charset="0"/>
              <a:ea typeface="Verdana" pitchFamily="34" charset="0"/>
              <a:cs typeface="Verdana" pitchFamily="34" charset="0"/>
            </a:endParaRPr>
          </a:p>
          <a:p>
            <a:pPr lvl="2">
              <a:lnSpc>
                <a:spcPct val="90000"/>
              </a:lnSpc>
            </a:pPr>
            <a:r>
              <a:rPr lang="en-US" dirty="0" smtClean="0">
                <a:latin typeface="Verdana" pitchFamily="34" charset="0"/>
                <a:ea typeface="Verdana" pitchFamily="34" charset="0"/>
                <a:cs typeface="Verdana" pitchFamily="34" charset="0"/>
              </a:rPr>
              <a:t>At the center of the page click “Workplace Safety Committee Certification Program FAQs”</a:t>
            </a:r>
          </a:p>
        </p:txBody>
      </p:sp>
    </p:spTree>
    <p:extLst>
      <p:ext uri="{BB962C8B-B14F-4D97-AF65-F5344CB8AC3E}">
        <p14:creationId xmlns:p14="http://schemas.microsoft.com/office/powerpoint/2010/main" val="3029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 calcmode="lin" valueType="num">
                                      <p:cBhvr additive="base">
                                        <p:cTn id="2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36</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Audit Overview</a:t>
            </a:r>
            <a:endParaRPr lang="en-US" sz="2800" dirty="0">
              <a:solidFill>
                <a:schemeClr val="bg1"/>
              </a:solidFill>
              <a:latin typeface="Verdana" pitchFamily="34" charset="0"/>
              <a:ea typeface="Verdana" pitchFamily="34" charset="0"/>
              <a:cs typeface="Verdana" pitchFamily="34" charset="0"/>
            </a:endParaRPr>
          </a:p>
        </p:txBody>
      </p:sp>
      <p:sp>
        <p:nvSpPr>
          <p:cNvPr id="6" name="Rectangle 3"/>
          <p:cNvSpPr>
            <a:spLocks noGrp="1" noChangeArrowheads="1"/>
          </p:cNvSpPr>
          <p:nvPr>
            <p:ph type="subTitle" idx="1"/>
          </p:nvPr>
        </p:nvSpPr>
        <p:spPr>
          <a:xfrm>
            <a:off x="228600" y="1143000"/>
            <a:ext cx="8534400" cy="5257800"/>
          </a:xfrm>
        </p:spPr>
        <p:txBody>
          <a:bodyPr>
            <a:normAutofit lnSpcReduction="10000"/>
          </a:bodyPr>
          <a:lstStyle/>
          <a:p>
            <a:pPr lvl="1" algn="l">
              <a:lnSpc>
                <a:spcPct val="90000"/>
              </a:lnSpc>
            </a:pPr>
            <a:r>
              <a:rPr lang="en-US" sz="2400" u="sng" dirty="0" smtClean="0">
                <a:solidFill>
                  <a:schemeClr val="tx1"/>
                </a:solidFill>
                <a:latin typeface="Verdana" pitchFamily="34" charset="0"/>
                <a:ea typeface="Verdana" pitchFamily="34" charset="0"/>
                <a:cs typeface="Verdana" pitchFamily="34" charset="0"/>
              </a:rPr>
              <a:t>Purpose</a:t>
            </a:r>
            <a:r>
              <a:rPr lang="en-US" sz="2400" dirty="0" smtClean="0">
                <a:solidFill>
                  <a:schemeClr val="tx1"/>
                </a:solidFill>
                <a:latin typeface="Verdana" pitchFamily="34" charset="0"/>
                <a:ea typeface="Verdana" pitchFamily="34" charset="0"/>
                <a:cs typeface="Verdana" pitchFamily="34" charset="0"/>
              </a:rPr>
              <a:t>: To ensure committees receiving the 5% 		</a:t>
            </a:r>
            <a:r>
              <a:rPr lang="en-US" sz="2400" dirty="0">
                <a:solidFill>
                  <a:schemeClr val="tx1"/>
                </a:solidFill>
                <a:latin typeface="Verdana" pitchFamily="34" charset="0"/>
                <a:ea typeface="Verdana" pitchFamily="34" charset="0"/>
                <a:cs typeface="Verdana" pitchFamily="34" charset="0"/>
              </a:rPr>
              <a:t> </a:t>
            </a:r>
            <a:r>
              <a:rPr lang="en-US" sz="2400" dirty="0" smtClean="0">
                <a:solidFill>
                  <a:schemeClr val="tx1"/>
                </a:solidFill>
                <a:latin typeface="Verdana" pitchFamily="34" charset="0"/>
                <a:ea typeface="Verdana" pitchFamily="34" charset="0"/>
                <a:cs typeface="Verdana" pitchFamily="34" charset="0"/>
              </a:rPr>
              <a:t>         safety credit from their insurers are 		          meeting all compliance requirements</a:t>
            </a:r>
          </a:p>
          <a:p>
            <a:pPr lvl="1" algn="l">
              <a:lnSpc>
                <a:spcPct val="90000"/>
              </a:lnSpc>
            </a:pPr>
            <a:endParaRPr lang="en-US" sz="1200" dirty="0" smtClean="0">
              <a:solidFill>
                <a:schemeClr val="tx1"/>
              </a:solidFill>
              <a:latin typeface="Verdana" pitchFamily="34" charset="0"/>
              <a:ea typeface="Verdana" pitchFamily="34" charset="0"/>
              <a:cs typeface="Verdana" pitchFamily="34" charset="0"/>
            </a:endParaRPr>
          </a:p>
          <a:p>
            <a:pPr lvl="1" algn="l">
              <a:lnSpc>
                <a:spcPct val="90000"/>
              </a:lnSpc>
              <a:buFont typeface="Arial" charset="0"/>
              <a:buChar char="•"/>
            </a:pPr>
            <a:r>
              <a:rPr lang="en-US" sz="2400" dirty="0" smtClean="0">
                <a:solidFill>
                  <a:schemeClr val="tx1"/>
                </a:solidFill>
                <a:latin typeface="Verdana" pitchFamily="34" charset="0"/>
                <a:ea typeface="Verdana" pitchFamily="34" charset="0"/>
                <a:cs typeface="Verdana" pitchFamily="34" charset="0"/>
              </a:rPr>
              <a:t>   Random / Target Audits</a:t>
            </a:r>
          </a:p>
          <a:p>
            <a:pPr lvl="1" algn="l">
              <a:lnSpc>
                <a:spcPct val="90000"/>
              </a:lnSpc>
            </a:pPr>
            <a:endParaRPr lang="en-US" sz="1000" dirty="0" smtClean="0">
              <a:solidFill>
                <a:schemeClr val="tx1"/>
              </a:solidFill>
              <a:latin typeface="Verdana" pitchFamily="34" charset="0"/>
              <a:ea typeface="Verdana" pitchFamily="34" charset="0"/>
              <a:cs typeface="Verdana" pitchFamily="34" charset="0"/>
            </a:endParaRPr>
          </a:p>
          <a:p>
            <a:pPr lvl="1" algn="l">
              <a:lnSpc>
                <a:spcPct val="90000"/>
              </a:lnSpc>
              <a:buFont typeface="Arial" charset="0"/>
              <a:buChar char="•"/>
            </a:pPr>
            <a:r>
              <a:rPr lang="en-US" sz="2400" dirty="0" smtClean="0">
                <a:solidFill>
                  <a:schemeClr val="tx1"/>
                </a:solidFill>
                <a:latin typeface="Verdana" pitchFamily="34" charset="0"/>
                <a:ea typeface="Verdana" pitchFamily="34" charset="0"/>
                <a:cs typeface="Verdana" pitchFamily="34" charset="0"/>
              </a:rPr>
              <a:t>   30 day notification</a:t>
            </a:r>
          </a:p>
          <a:p>
            <a:pPr lvl="1" algn="l">
              <a:lnSpc>
                <a:spcPct val="90000"/>
              </a:lnSpc>
            </a:pPr>
            <a:endParaRPr lang="en-US" sz="1000" dirty="0" smtClean="0">
              <a:solidFill>
                <a:schemeClr val="tx1"/>
              </a:solidFill>
              <a:latin typeface="Verdana" pitchFamily="34" charset="0"/>
              <a:ea typeface="Verdana" pitchFamily="34" charset="0"/>
              <a:cs typeface="Verdana" pitchFamily="34" charset="0"/>
            </a:endParaRPr>
          </a:p>
          <a:p>
            <a:pPr lvl="1" algn="l">
              <a:lnSpc>
                <a:spcPct val="90000"/>
              </a:lnSpc>
              <a:buFont typeface="Arial" charset="0"/>
              <a:buChar char="•"/>
            </a:pPr>
            <a:r>
              <a:rPr lang="en-US" sz="2400" dirty="0" smtClean="0">
                <a:solidFill>
                  <a:schemeClr val="tx1"/>
                </a:solidFill>
                <a:latin typeface="Verdana" pitchFamily="34" charset="0"/>
                <a:ea typeface="Verdana" pitchFamily="34" charset="0"/>
                <a:cs typeface="Verdana" pitchFamily="34" charset="0"/>
              </a:rPr>
              <a:t>   Opening conference</a:t>
            </a:r>
          </a:p>
          <a:p>
            <a:pPr lvl="1" algn="l">
              <a:lnSpc>
                <a:spcPct val="90000"/>
              </a:lnSpc>
            </a:pPr>
            <a:endParaRPr lang="en-US" sz="1000" dirty="0" smtClean="0">
              <a:solidFill>
                <a:schemeClr val="tx1"/>
              </a:solidFill>
              <a:latin typeface="Verdana" pitchFamily="34" charset="0"/>
              <a:ea typeface="Verdana" pitchFamily="34" charset="0"/>
              <a:cs typeface="Verdana" pitchFamily="34" charset="0"/>
            </a:endParaRPr>
          </a:p>
          <a:p>
            <a:pPr lvl="1" algn="l">
              <a:lnSpc>
                <a:spcPct val="90000"/>
              </a:lnSpc>
              <a:buFont typeface="Arial" charset="0"/>
              <a:buChar char="•"/>
            </a:pPr>
            <a:r>
              <a:rPr lang="en-US" sz="2400" dirty="0" smtClean="0">
                <a:solidFill>
                  <a:schemeClr val="tx1"/>
                </a:solidFill>
                <a:latin typeface="Verdana" pitchFamily="34" charset="0"/>
                <a:ea typeface="Verdana" pitchFamily="34" charset="0"/>
                <a:cs typeface="Verdana" pitchFamily="34" charset="0"/>
              </a:rPr>
              <a:t>   Table top “On-site” audit</a:t>
            </a:r>
          </a:p>
          <a:p>
            <a:pPr lvl="1" algn="l">
              <a:lnSpc>
                <a:spcPct val="90000"/>
              </a:lnSpc>
            </a:pPr>
            <a:endParaRPr lang="en-US" sz="1000" dirty="0" smtClean="0">
              <a:solidFill>
                <a:schemeClr val="tx1"/>
              </a:solidFill>
              <a:latin typeface="Verdana" pitchFamily="34" charset="0"/>
              <a:ea typeface="Verdana" pitchFamily="34" charset="0"/>
              <a:cs typeface="Verdana" pitchFamily="34" charset="0"/>
            </a:endParaRPr>
          </a:p>
          <a:p>
            <a:pPr lvl="1" algn="l">
              <a:lnSpc>
                <a:spcPct val="90000"/>
              </a:lnSpc>
              <a:buFont typeface="Arial" charset="0"/>
              <a:buChar char="•"/>
            </a:pPr>
            <a:r>
              <a:rPr lang="en-US" sz="2400" dirty="0" smtClean="0">
                <a:solidFill>
                  <a:schemeClr val="tx1"/>
                </a:solidFill>
                <a:latin typeface="Verdana" pitchFamily="34" charset="0"/>
                <a:ea typeface="Verdana" pitchFamily="34" charset="0"/>
                <a:cs typeface="Verdana" pitchFamily="34" charset="0"/>
              </a:rPr>
              <a:t>   Information  verification</a:t>
            </a:r>
          </a:p>
          <a:p>
            <a:pPr lvl="1" algn="l">
              <a:lnSpc>
                <a:spcPct val="90000"/>
              </a:lnSpc>
            </a:pPr>
            <a:endParaRPr lang="en-US" sz="1000" dirty="0" smtClean="0">
              <a:solidFill>
                <a:schemeClr val="tx1"/>
              </a:solidFill>
              <a:latin typeface="Verdana" pitchFamily="34" charset="0"/>
              <a:ea typeface="Verdana" pitchFamily="34" charset="0"/>
              <a:cs typeface="Verdana" pitchFamily="34" charset="0"/>
            </a:endParaRPr>
          </a:p>
          <a:p>
            <a:pPr lvl="1" algn="l">
              <a:lnSpc>
                <a:spcPct val="90000"/>
              </a:lnSpc>
              <a:buFont typeface="Arial" charset="0"/>
              <a:buChar char="•"/>
            </a:pPr>
            <a:r>
              <a:rPr lang="en-US" sz="2400" dirty="0" smtClean="0">
                <a:solidFill>
                  <a:schemeClr val="tx1"/>
                </a:solidFill>
                <a:latin typeface="Verdana" pitchFamily="34" charset="0"/>
                <a:ea typeface="Verdana" pitchFamily="34" charset="0"/>
                <a:cs typeface="Verdana" pitchFamily="34" charset="0"/>
              </a:rPr>
              <a:t>   Closing conference</a:t>
            </a:r>
          </a:p>
          <a:p>
            <a:pPr lvl="1" algn="l">
              <a:lnSpc>
                <a:spcPct val="90000"/>
              </a:lnSpc>
            </a:pPr>
            <a:r>
              <a:rPr lang="en-US" sz="800" dirty="0" smtClean="0">
                <a:solidFill>
                  <a:schemeClr val="tx1"/>
                </a:solidFill>
                <a:latin typeface="Verdana" pitchFamily="34" charset="0"/>
                <a:ea typeface="Verdana" pitchFamily="34" charset="0"/>
                <a:cs typeface="Verdana" pitchFamily="34" charset="0"/>
              </a:rPr>
              <a:t> </a:t>
            </a:r>
          </a:p>
          <a:p>
            <a:pPr marL="1714500" lvl="3" indent="-342900" algn="l">
              <a:lnSpc>
                <a:spcPct val="90000"/>
              </a:lnSpc>
              <a:buFont typeface="Wingdings" pitchFamily="2" charset="2"/>
              <a:buChar char="Ø"/>
            </a:pPr>
            <a:r>
              <a:rPr lang="en-US" sz="2400" dirty="0" smtClean="0">
                <a:solidFill>
                  <a:schemeClr val="tx1"/>
                </a:solidFill>
                <a:latin typeface="Verdana" pitchFamily="34" charset="0"/>
                <a:ea typeface="Verdana" pitchFamily="34" charset="0"/>
                <a:cs typeface="Verdana" pitchFamily="34" charset="0"/>
              </a:rPr>
              <a:t>Issue Compliance / Non-compliance Rating</a:t>
            </a:r>
          </a:p>
          <a:p>
            <a:pPr lvl="3" algn="l">
              <a:lnSpc>
                <a:spcPct val="90000"/>
              </a:lnSpc>
            </a:pPr>
            <a:r>
              <a:rPr lang="en-US" sz="900" dirty="0" smtClean="0">
                <a:solidFill>
                  <a:schemeClr val="tx1"/>
                </a:solidFill>
                <a:latin typeface="Verdana" pitchFamily="34" charset="0"/>
                <a:ea typeface="Verdana" pitchFamily="34" charset="0"/>
                <a:cs typeface="Verdana" pitchFamily="34" charset="0"/>
              </a:rPr>
              <a:t> </a:t>
            </a:r>
          </a:p>
          <a:p>
            <a:pPr marL="1714500" lvl="3" indent="-342900" algn="l">
              <a:lnSpc>
                <a:spcPct val="90000"/>
              </a:lnSpc>
              <a:buFont typeface="Wingdings" pitchFamily="2" charset="2"/>
              <a:buChar char="Ø"/>
            </a:pPr>
            <a:r>
              <a:rPr lang="en-US" sz="2400" dirty="0" smtClean="0">
                <a:solidFill>
                  <a:schemeClr val="tx1"/>
                </a:solidFill>
                <a:latin typeface="Verdana" pitchFamily="34" charset="0"/>
                <a:ea typeface="Verdana" pitchFamily="34" charset="0"/>
                <a:cs typeface="Verdana" pitchFamily="34" charset="0"/>
              </a:rPr>
              <a:t>Non-Compliance issues explained</a:t>
            </a:r>
          </a:p>
          <a:p>
            <a:pPr algn="l">
              <a:lnSpc>
                <a:spcPct val="90000"/>
              </a:lnSpc>
              <a:buFontTx/>
              <a:buChar char="•"/>
            </a:pPr>
            <a:endParaRPr lang="en-US" sz="1800" dirty="0" smtClean="0"/>
          </a:p>
        </p:txBody>
      </p:sp>
      <p:pic>
        <p:nvPicPr>
          <p:cNvPr id="25604" name="Picture 4" descr="https://sp.yimg.com/ib/th?id=HN.607993633887684317&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966" y="2743200"/>
            <a:ext cx="2742626"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7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 calcmode="lin" valueType="num">
                                      <p:cBhvr additive="base">
                                        <p:cTn id="3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anim calcmode="lin" valueType="num">
                                      <p:cBhvr additive="base">
                                        <p:cTn id="43"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anim calcmode="lin" valueType="num">
                                      <p:cBhvr additive="base">
                                        <p:cTn id="47"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5" end="15"/>
                                            </p:txEl>
                                          </p:spTgt>
                                        </p:tgtEl>
                                        <p:attrNameLst>
                                          <p:attrName>style.visibility</p:attrName>
                                        </p:attrNameLst>
                                      </p:cBhvr>
                                      <p:to>
                                        <p:strVal val="visible"/>
                                      </p:to>
                                    </p:set>
                                    <p:anim calcmode="lin" valueType="num">
                                      <p:cBhvr additive="base">
                                        <p:cTn id="51"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anim calcmode="lin" valueType="num">
                                      <p:cBhvr additive="base">
                                        <p:cTn id="55"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37</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Audit &amp; Recordkeeping</a:t>
            </a:r>
            <a:endParaRPr lang="en-US" sz="28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04800" y="1308931"/>
            <a:ext cx="8427578" cy="441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b="1" dirty="0" smtClean="0">
                <a:solidFill>
                  <a:schemeClr val="tx1"/>
                </a:solidFill>
              </a:rPr>
              <a:t>§ 129.1009 - Information Verification (audit)</a:t>
            </a:r>
          </a:p>
          <a:p>
            <a:pPr algn="l">
              <a:buFontTx/>
              <a:buNone/>
            </a:pPr>
            <a:r>
              <a:rPr lang="en-US" dirty="0" smtClean="0">
                <a:solidFill>
                  <a:schemeClr val="tx1"/>
                </a:solidFill>
              </a:rPr>
              <a:t>	Bureau may verify information submitted by </a:t>
            </a:r>
            <a:br>
              <a:rPr lang="en-US" dirty="0" smtClean="0">
                <a:solidFill>
                  <a:schemeClr val="tx1"/>
                </a:solidFill>
              </a:rPr>
            </a:br>
            <a:r>
              <a:rPr lang="en-US" dirty="0" smtClean="0">
                <a:solidFill>
                  <a:schemeClr val="tx1"/>
                </a:solidFill>
              </a:rPr>
              <a:t>	the applicant including pertinent supporting </a:t>
            </a:r>
            <a:br>
              <a:rPr lang="en-US" dirty="0" smtClean="0">
                <a:solidFill>
                  <a:schemeClr val="tx1"/>
                </a:solidFill>
              </a:rPr>
            </a:br>
            <a:r>
              <a:rPr lang="en-US" dirty="0" smtClean="0">
                <a:solidFill>
                  <a:schemeClr val="tx1"/>
                </a:solidFill>
              </a:rPr>
              <a:t>	information</a:t>
            </a:r>
          </a:p>
          <a:p>
            <a:pPr algn="l">
              <a:buFontTx/>
              <a:buNone/>
            </a:pPr>
            <a:endParaRPr lang="en-US" sz="1200" dirty="0" smtClean="0">
              <a:solidFill>
                <a:schemeClr val="tx1"/>
              </a:solidFill>
            </a:endParaRPr>
          </a:p>
          <a:p>
            <a:pPr algn="l">
              <a:buFontTx/>
              <a:buNone/>
            </a:pPr>
            <a:r>
              <a:rPr lang="en-US" b="1" dirty="0" smtClean="0">
                <a:solidFill>
                  <a:schemeClr val="tx1"/>
                </a:solidFill>
              </a:rPr>
              <a:t>§ 129.1010 - Recordkeeping requirements</a:t>
            </a:r>
          </a:p>
          <a:p>
            <a:pPr algn="l">
              <a:buFontTx/>
              <a:buNone/>
            </a:pPr>
            <a:r>
              <a:rPr lang="en-US" dirty="0">
                <a:solidFill>
                  <a:schemeClr val="tx1"/>
                </a:solidFill>
              </a:rPr>
              <a:t>	</a:t>
            </a:r>
            <a:r>
              <a:rPr lang="en-US" dirty="0" smtClean="0">
                <a:solidFill>
                  <a:schemeClr val="tx1"/>
                </a:solidFill>
              </a:rPr>
              <a:t>Copies of required documents relating to 	committee member responsibilities </a:t>
            </a:r>
          </a:p>
          <a:p>
            <a:pPr algn="l">
              <a:buFontTx/>
              <a:buNone/>
            </a:pPr>
            <a:r>
              <a:rPr lang="en-US" dirty="0">
                <a:solidFill>
                  <a:schemeClr val="tx1"/>
                </a:solidFill>
              </a:rPr>
              <a:t>	</a:t>
            </a:r>
            <a:r>
              <a:rPr lang="en-US" dirty="0" smtClean="0">
                <a:solidFill>
                  <a:schemeClr val="tx1"/>
                </a:solidFill>
              </a:rPr>
              <a:t>and committee member </a:t>
            </a:r>
            <a:br>
              <a:rPr lang="en-US" dirty="0" smtClean="0">
                <a:solidFill>
                  <a:schemeClr val="tx1"/>
                </a:solidFill>
              </a:rPr>
            </a:br>
            <a:r>
              <a:rPr lang="en-US" dirty="0" smtClean="0">
                <a:solidFill>
                  <a:schemeClr val="tx1"/>
                </a:solidFill>
              </a:rPr>
              <a:t>	training shall be retained </a:t>
            </a:r>
            <a:br>
              <a:rPr lang="en-US" dirty="0" smtClean="0">
                <a:solidFill>
                  <a:schemeClr val="tx1"/>
                </a:solidFill>
              </a:rPr>
            </a:br>
            <a:r>
              <a:rPr lang="en-US" dirty="0" smtClean="0">
                <a:solidFill>
                  <a:schemeClr val="tx1"/>
                </a:solidFill>
              </a:rPr>
              <a:t>	for 5 years</a:t>
            </a:r>
          </a:p>
        </p:txBody>
      </p:sp>
      <p:pic>
        <p:nvPicPr>
          <p:cNvPr id="2050" name="Picture 2" descr="https://sp.yimg.com/ib/th?id=HN.607991769867619129&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65732"/>
            <a:ext cx="2628765" cy="175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7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38</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Provider Qualifications</a:t>
            </a:r>
            <a:endParaRPr lang="en-US" sz="2800"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2590800" y="1291839"/>
            <a:ext cx="3276600" cy="523875"/>
          </a:xfrm>
          <a:prstGeom prst="rect">
            <a:avLst/>
          </a:prstGeom>
          <a:noFill/>
        </p:spPr>
        <p:txBody>
          <a:bodyPr wrap="square">
            <a:spAutoFit/>
          </a:bodyPr>
          <a:lstStyle/>
          <a:p>
            <a:pPr>
              <a:defRPr/>
            </a:pPr>
            <a:r>
              <a:rPr lang="en-US" sz="2800" dirty="0">
                <a:latin typeface="+mj-lt"/>
              </a:rPr>
              <a:t>www.dli.state.pa.us</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96" t="10419" r="22038" b="2976"/>
          <a:stretch/>
        </p:blipFill>
        <p:spPr>
          <a:xfrm>
            <a:off x="457200" y="1905000"/>
            <a:ext cx="3383422" cy="4293543"/>
          </a:xfrm>
          <a:prstGeom prst="rect">
            <a:avLst/>
          </a:prstGeom>
          <a:noFill/>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720" t="10080" r="18823" b="2693"/>
          <a:stretch/>
        </p:blipFill>
        <p:spPr>
          <a:xfrm>
            <a:off x="4076700" y="1911764"/>
            <a:ext cx="3581400" cy="4280013"/>
          </a:xfrm>
          <a:prstGeom prst="rect">
            <a:avLst/>
          </a:prstGeom>
          <a:noFill/>
        </p:spPr>
      </p:pic>
      <p:sp>
        <p:nvSpPr>
          <p:cNvPr id="9" name="TextBox 8"/>
          <p:cNvSpPr txBox="1"/>
          <p:nvPr/>
        </p:nvSpPr>
        <p:spPr>
          <a:xfrm>
            <a:off x="7658100" y="3274367"/>
            <a:ext cx="1676400" cy="461665"/>
          </a:xfrm>
          <a:prstGeom prst="rect">
            <a:avLst/>
          </a:prstGeom>
          <a:noFill/>
        </p:spPr>
        <p:txBody>
          <a:bodyPr>
            <a:spAutoFit/>
          </a:bodyPr>
          <a:lstStyle/>
          <a:p>
            <a:pPr>
              <a:defRPr/>
            </a:pPr>
            <a:r>
              <a:rPr lang="en-US" sz="2400" dirty="0">
                <a:latin typeface="Verdana" pitchFamily="34" charset="0"/>
                <a:ea typeface="Verdana" pitchFamily="34" charset="0"/>
                <a:cs typeface="Verdana" pitchFamily="34" charset="0"/>
              </a:rPr>
              <a:t>WC icon</a:t>
            </a:r>
          </a:p>
        </p:txBody>
      </p:sp>
      <p:cxnSp>
        <p:nvCxnSpPr>
          <p:cNvPr id="11" name="Straight Arrow Connector 10"/>
          <p:cNvCxnSpPr>
            <a:stCxn id="9" idx="1"/>
          </p:cNvCxnSpPr>
          <p:nvPr/>
        </p:nvCxnSpPr>
        <p:spPr>
          <a:xfrm flipH="1">
            <a:off x="6477000" y="3505200"/>
            <a:ext cx="11811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42026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39</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Provider Qualifications</a:t>
            </a:r>
            <a:endParaRPr lang="en-US" sz="2800" dirty="0">
              <a:solidFill>
                <a:schemeClr val="bg1"/>
              </a:solidFill>
              <a:latin typeface="Verdana" pitchFamily="34" charset="0"/>
              <a:ea typeface="Verdana" pitchFamily="34" charset="0"/>
              <a:cs typeface="Verdana"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16" t="10265" r="21858" b="3169"/>
          <a:stretch/>
        </p:blipFill>
        <p:spPr>
          <a:xfrm>
            <a:off x="4724400" y="1201825"/>
            <a:ext cx="4007978" cy="4968237"/>
          </a:xfrm>
          <a:prstGeom prst="rect">
            <a:avLst/>
          </a:prstGeom>
          <a:noFill/>
        </p:spPr>
      </p:pic>
      <p:sp>
        <p:nvSpPr>
          <p:cNvPr id="8" name="Content Placeholder 3"/>
          <p:cNvSpPr txBox="1">
            <a:spLocks/>
          </p:cNvSpPr>
          <p:nvPr/>
        </p:nvSpPr>
        <p:spPr>
          <a:xfrm>
            <a:off x="381000" y="1295400"/>
            <a:ext cx="4038600" cy="39925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sz="2000" dirty="0" smtClean="0"/>
          </a:p>
          <a:p>
            <a:pPr>
              <a:buFontTx/>
              <a:buNone/>
            </a:pPr>
            <a:r>
              <a:rPr lang="en-US" sz="2000" dirty="0" smtClean="0">
                <a:latin typeface="Verdana" pitchFamily="34" charset="0"/>
                <a:ea typeface="Verdana" pitchFamily="34" charset="0"/>
                <a:cs typeface="Verdana" pitchFamily="34" charset="0"/>
              </a:rPr>
              <a:t>*  Click on “Health &amp; Safety </a:t>
            </a:r>
            <a:br>
              <a:rPr lang="en-US" sz="2000" dirty="0" smtClean="0">
                <a:latin typeface="Verdana" pitchFamily="34" charset="0"/>
                <a:ea typeface="Verdana" pitchFamily="34" charset="0"/>
                <a:cs typeface="Verdana" pitchFamily="34" charset="0"/>
              </a:rPr>
            </a:br>
            <a:r>
              <a:rPr lang="en-US" sz="2000" dirty="0" smtClean="0">
                <a:latin typeface="Verdana" pitchFamily="34" charset="0"/>
                <a:ea typeface="Verdana" pitchFamily="34" charset="0"/>
                <a:cs typeface="Verdana" pitchFamily="34" charset="0"/>
              </a:rPr>
              <a:t>Division”</a:t>
            </a:r>
          </a:p>
          <a:p>
            <a:pPr>
              <a:buFontTx/>
              <a:buNone/>
            </a:pPr>
            <a:endParaRPr lang="en-US" sz="3600" dirty="0" smtClean="0">
              <a:latin typeface="Verdana" pitchFamily="34" charset="0"/>
              <a:ea typeface="Verdana" pitchFamily="34" charset="0"/>
              <a:cs typeface="Verdana" pitchFamily="34" charset="0"/>
            </a:endParaRPr>
          </a:p>
          <a:p>
            <a:pPr>
              <a:buFontTx/>
              <a:buNone/>
            </a:pPr>
            <a:r>
              <a:rPr lang="en-US" sz="2000" dirty="0" smtClean="0">
                <a:latin typeface="Verdana" pitchFamily="34" charset="0"/>
                <a:ea typeface="Verdana" pitchFamily="34" charset="0"/>
                <a:cs typeface="Verdana" pitchFamily="34" charset="0"/>
              </a:rPr>
              <a:t>*  Click on “Accident &amp; Illness</a:t>
            </a:r>
            <a:br>
              <a:rPr lang="en-US" sz="2000" dirty="0" smtClean="0">
                <a:latin typeface="Verdana" pitchFamily="34" charset="0"/>
                <a:ea typeface="Verdana" pitchFamily="34" charset="0"/>
                <a:cs typeface="Verdana" pitchFamily="34" charset="0"/>
              </a:rPr>
            </a:br>
            <a:r>
              <a:rPr lang="en-US" sz="2000" dirty="0" smtClean="0">
                <a:latin typeface="Verdana" pitchFamily="34" charset="0"/>
                <a:ea typeface="Verdana" pitchFamily="34" charset="0"/>
                <a:cs typeface="Verdana" pitchFamily="34" charset="0"/>
              </a:rPr>
              <a:t>Provider Qualifications”</a:t>
            </a:r>
          </a:p>
        </p:txBody>
      </p:sp>
      <p:cxnSp>
        <p:nvCxnSpPr>
          <p:cNvPr id="9" name="Straight Arrow Connector 8"/>
          <p:cNvCxnSpPr/>
          <p:nvPr/>
        </p:nvCxnSpPr>
        <p:spPr>
          <a:xfrm>
            <a:off x="685800" y="2438400"/>
            <a:ext cx="4038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5800" y="3810000"/>
            <a:ext cx="40556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4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What are the benefits?</a:t>
            </a:r>
            <a:endParaRPr lang="en-US" sz="2800" dirty="0">
              <a:solidFill>
                <a:schemeClr val="bg1"/>
              </a:solidFill>
              <a:latin typeface="Verdana" pitchFamily="34" charset="0"/>
              <a:ea typeface="Verdana" pitchFamily="34" charset="0"/>
              <a:cs typeface="Verdana" pitchFamily="34" charset="0"/>
            </a:endParaRPr>
          </a:p>
        </p:txBody>
      </p:sp>
      <p:sp>
        <p:nvSpPr>
          <p:cNvPr id="7" name="Rectangle 4"/>
          <p:cNvSpPr txBox="1">
            <a:spLocks noChangeArrowheads="1"/>
          </p:cNvSpPr>
          <p:nvPr/>
        </p:nvSpPr>
        <p:spPr>
          <a:xfrm>
            <a:off x="457200" y="14478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Verdana" pitchFamily="34" charset="0"/>
                <a:ea typeface="Verdana" pitchFamily="34" charset="0"/>
                <a:cs typeface="Verdana" pitchFamily="34" charset="0"/>
              </a:rPr>
              <a:t>Reduction in the number of incidents</a:t>
            </a:r>
          </a:p>
          <a:p>
            <a:pPr>
              <a:buFontTx/>
              <a:buNone/>
            </a:pPr>
            <a:endParaRPr lang="en-US" sz="18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PCRB - 24% – 28% lower claims cost</a:t>
            </a:r>
          </a:p>
          <a:p>
            <a:pPr>
              <a:buFontTx/>
              <a:buNone/>
            </a:pPr>
            <a:endParaRPr lang="en-US" sz="18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Improve employee moral</a:t>
            </a:r>
          </a:p>
          <a:p>
            <a:pPr>
              <a:buFontTx/>
              <a:buNone/>
            </a:pPr>
            <a:endParaRPr lang="en-US" sz="18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Reduce EMR  -  Reduce direct cost</a:t>
            </a:r>
          </a:p>
          <a:p>
            <a:pPr>
              <a:buFontTx/>
              <a:buNone/>
            </a:pPr>
            <a:endParaRPr lang="en-US" sz="18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Reduce indirect (hidden) cost</a:t>
            </a:r>
          </a:p>
          <a:p>
            <a:pPr marL="0" indent="0">
              <a:buNone/>
            </a:pPr>
            <a:endParaRPr lang="en-US" sz="1200" dirty="0" smtClean="0">
              <a:latin typeface="Verdana" pitchFamily="34" charset="0"/>
              <a:ea typeface="Verdana" pitchFamily="34" charset="0"/>
              <a:cs typeface="Verdana" pitchFamily="34" charset="0"/>
            </a:endParaRPr>
          </a:p>
          <a:p>
            <a:pPr lvl="1"/>
            <a:r>
              <a:rPr lang="en-US" sz="2400" dirty="0" smtClean="0">
                <a:latin typeface="Verdana" pitchFamily="34" charset="0"/>
                <a:ea typeface="Verdana" pitchFamily="34" charset="0"/>
                <a:cs typeface="Verdana" pitchFamily="34" charset="0"/>
              </a:rPr>
              <a:t>Retain experienced/skilled employees</a:t>
            </a:r>
          </a:p>
          <a:p>
            <a:endParaRPr lang="en-US" sz="2000" dirty="0" smtClean="0"/>
          </a:p>
          <a:p>
            <a:pPr>
              <a:buFontTx/>
              <a:buNone/>
            </a:pPr>
            <a:endParaRPr lang="en-US" sz="2000" dirty="0" smtClean="0"/>
          </a:p>
        </p:txBody>
      </p:sp>
      <p:pic>
        <p:nvPicPr>
          <p:cNvPr id="58370" name="Picture 2" descr="Cost re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060" y="3009900"/>
            <a:ext cx="220578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2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 calcmode="lin" valueType="num">
                                      <p:cBhvr additive="base">
                                        <p:cTn id="2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40</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Provider Qualifications</a:t>
            </a:r>
            <a:endParaRPr lang="en-US" sz="28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04800" y="1524000"/>
            <a:ext cx="8534400" cy="3657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buFontTx/>
              <a:buNone/>
            </a:pPr>
            <a:r>
              <a:rPr lang="en-US" b="1" dirty="0" smtClean="0">
                <a:solidFill>
                  <a:schemeClr val="tx1"/>
                </a:solidFill>
              </a:rPr>
              <a:t>Subchapter B </a:t>
            </a:r>
          </a:p>
          <a:p>
            <a:pPr>
              <a:lnSpc>
                <a:spcPct val="90000"/>
              </a:lnSpc>
              <a:buFontTx/>
              <a:buNone/>
            </a:pPr>
            <a:r>
              <a:rPr lang="en-US" b="1" dirty="0" smtClean="0">
                <a:solidFill>
                  <a:schemeClr val="tx1"/>
                </a:solidFill>
              </a:rPr>
              <a:t>Insurer’s Accident &amp; Illness Prevention Services</a:t>
            </a:r>
            <a:endParaRPr lang="en-US" sz="2800" dirty="0" smtClean="0">
              <a:solidFill>
                <a:schemeClr val="tx1"/>
              </a:solidFill>
            </a:endParaRPr>
          </a:p>
          <a:p>
            <a:pPr algn="l">
              <a:lnSpc>
                <a:spcPct val="90000"/>
              </a:lnSpc>
              <a:buFontTx/>
              <a:buNone/>
            </a:pPr>
            <a:endParaRPr lang="en-US" sz="2000" dirty="0" smtClean="0">
              <a:solidFill>
                <a:schemeClr val="tx1"/>
              </a:solidFill>
            </a:endParaRPr>
          </a:p>
          <a:p>
            <a:pPr algn="l">
              <a:lnSpc>
                <a:spcPct val="90000"/>
              </a:lnSpc>
              <a:buFontTx/>
              <a:buNone/>
            </a:pPr>
            <a:r>
              <a:rPr lang="en-US" b="1" dirty="0" smtClean="0">
                <a:solidFill>
                  <a:schemeClr val="tx1"/>
                </a:solidFill>
              </a:rPr>
              <a:t>129.102 (ii) (D) Service Requirements</a:t>
            </a:r>
          </a:p>
          <a:p>
            <a:pPr algn="l">
              <a:lnSpc>
                <a:spcPct val="90000"/>
              </a:lnSpc>
              <a:buFontTx/>
              <a:buNone/>
            </a:pPr>
            <a:r>
              <a:rPr lang="en-US" dirty="0">
                <a:solidFill>
                  <a:schemeClr val="tx1"/>
                </a:solidFill>
              </a:rPr>
              <a:t>	</a:t>
            </a:r>
            <a:r>
              <a:rPr lang="en-US" dirty="0" smtClean="0">
                <a:solidFill>
                  <a:schemeClr val="tx1"/>
                </a:solidFill>
              </a:rPr>
              <a:t>Accident and illness prevention training </a:t>
            </a:r>
            <a:br>
              <a:rPr lang="en-US" dirty="0" smtClean="0">
                <a:solidFill>
                  <a:schemeClr val="tx1"/>
                </a:solidFill>
              </a:rPr>
            </a:br>
            <a:r>
              <a:rPr lang="en-US" dirty="0" smtClean="0">
                <a:solidFill>
                  <a:schemeClr val="tx1"/>
                </a:solidFill>
              </a:rPr>
              <a:t>	programs which may include training for safety </a:t>
            </a:r>
            <a:br>
              <a:rPr lang="en-US" dirty="0" smtClean="0">
                <a:solidFill>
                  <a:schemeClr val="tx1"/>
                </a:solidFill>
              </a:rPr>
            </a:br>
            <a:r>
              <a:rPr lang="en-US" dirty="0" smtClean="0">
                <a:solidFill>
                  <a:schemeClr val="tx1"/>
                </a:solidFill>
              </a:rPr>
              <a:t>	committee members as outlined under </a:t>
            </a:r>
            <a:br>
              <a:rPr lang="en-US" dirty="0" smtClean="0">
                <a:solidFill>
                  <a:schemeClr val="tx1"/>
                </a:solidFill>
              </a:rPr>
            </a:br>
            <a:r>
              <a:rPr lang="en-US" dirty="0" smtClean="0">
                <a:solidFill>
                  <a:schemeClr val="tx1"/>
                </a:solidFill>
              </a:rPr>
              <a:t>	Subchapter F (relating to workplace safety </a:t>
            </a:r>
            <a:br>
              <a:rPr lang="en-US" dirty="0" smtClean="0">
                <a:solidFill>
                  <a:schemeClr val="tx1"/>
                </a:solidFill>
              </a:rPr>
            </a:br>
            <a:r>
              <a:rPr lang="en-US" dirty="0" smtClean="0">
                <a:solidFill>
                  <a:schemeClr val="tx1"/>
                </a:solidFill>
              </a:rPr>
              <a:t>	committees)</a:t>
            </a:r>
          </a:p>
        </p:txBody>
      </p:sp>
      <p:pic>
        <p:nvPicPr>
          <p:cNvPr id="3076" name="Picture 4" descr="https://sp.yimg.com/ib/th?id=HN.608010938305938297&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628804"/>
            <a:ext cx="2438400" cy="162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41</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Provider Qualifications</a:t>
            </a:r>
            <a:endParaRPr lang="en-US" sz="2800" dirty="0">
              <a:solidFill>
                <a:schemeClr val="bg1"/>
              </a:solidFill>
              <a:latin typeface="Verdana" pitchFamily="34" charset="0"/>
              <a:ea typeface="Verdana" pitchFamily="34" charset="0"/>
              <a:cs typeface="Verdana" pitchFamily="34" charset="0"/>
            </a:endParaRPr>
          </a:p>
        </p:txBody>
      </p:sp>
      <p:sp>
        <p:nvSpPr>
          <p:cNvPr id="7" name="Rectangle 3"/>
          <p:cNvSpPr txBox="1">
            <a:spLocks noChangeArrowheads="1"/>
          </p:cNvSpPr>
          <p:nvPr/>
        </p:nvSpPr>
        <p:spPr>
          <a:xfrm>
            <a:off x="152400" y="1219200"/>
            <a:ext cx="8686800" cy="51054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buFontTx/>
              <a:buNone/>
            </a:pPr>
            <a:r>
              <a:rPr lang="en-US" b="1" dirty="0" smtClean="0">
                <a:solidFill>
                  <a:schemeClr val="tx1"/>
                </a:solidFill>
                <a:ea typeface="Verdana" pitchFamily="34" charset="0"/>
                <a:cs typeface="Verdana" pitchFamily="34" charset="0"/>
              </a:rPr>
              <a:t>Subchapter B </a:t>
            </a:r>
          </a:p>
          <a:p>
            <a:pPr>
              <a:lnSpc>
                <a:spcPct val="90000"/>
              </a:lnSpc>
              <a:buFontTx/>
              <a:buNone/>
            </a:pPr>
            <a:r>
              <a:rPr lang="en-US" b="1" dirty="0" smtClean="0">
                <a:solidFill>
                  <a:schemeClr val="tx1"/>
                </a:solidFill>
                <a:ea typeface="Verdana" pitchFamily="34" charset="0"/>
                <a:cs typeface="Verdana" pitchFamily="34" charset="0"/>
              </a:rPr>
              <a:t>Insurer’s Accident &amp; Illness Prevention Services</a:t>
            </a:r>
          </a:p>
          <a:p>
            <a:pPr algn="l">
              <a:lnSpc>
                <a:spcPct val="90000"/>
              </a:lnSpc>
              <a:buFontTx/>
              <a:buNone/>
            </a:pPr>
            <a:endParaRPr lang="en-US" sz="1700" b="1" dirty="0" smtClean="0">
              <a:solidFill>
                <a:schemeClr val="tx1"/>
              </a:solidFill>
              <a:ea typeface="Verdana" pitchFamily="34" charset="0"/>
              <a:cs typeface="Verdana" pitchFamily="34" charset="0"/>
            </a:endParaRPr>
          </a:p>
          <a:p>
            <a:pPr algn="l">
              <a:lnSpc>
                <a:spcPct val="90000"/>
              </a:lnSpc>
              <a:buFontTx/>
              <a:buNone/>
            </a:pPr>
            <a:r>
              <a:rPr lang="en-US" sz="1900" b="1" dirty="0" smtClean="0">
                <a:solidFill>
                  <a:schemeClr val="tx1"/>
                </a:solidFill>
                <a:ea typeface="Verdana" pitchFamily="34" charset="0"/>
                <a:cs typeface="Verdana" pitchFamily="34" charset="0"/>
              </a:rPr>
              <a:t>  </a:t>
            </a:r>
            <a:r>
              <a:rPr lang="en-US" b="1" dirty="0" smtClean="0">
                <a:solidFill>
                  <a:schemeClr val="tx1"/>
                </a:solidFill>
                <a:ea typeface="Verdana" pitchFamily="34" charset="0"/>
                <a:cs typeface="Verdana" pitchFamily="34" charset="0"/>
              </a:rPr>
              <a:t>129.104  Insurers accident and illness prevention 	 	        services providers requirements</a:t>
            </a:r>
          </a:p>
          <a:p>
            <a:pPr algn="l">
              <a:lnSpc>
                <a:spcPct val="90000"/>
              </a:lnSpc>
              <a:buFontTx/>
              <a:buNone/>
            </a:pPr>
            <a:endParaRPr lang="en-US" sz="400" b="1" dirty="0" smtClean="0">
              <a:solidFill>
                <a:schemeClr val="tx1"/>
              </a:solidFill>
              <a:ea typeface="Verdana" pitchFamily="34" charset="0"/>
              <a:cs typeface="Verdana" pitchFamily="34" charset="0"/>
            </a:endParaRPr>
          </a:p>
          <a:p>
            <a:pPr marL="914400" lvl="1" indent="-457200" algn="l">
              <a:lnSpc>
                <a:spcPct val="90000"/>
              </a:lnSpc>
              <a:buFont typeface="+mj-lt"/>
              <a:buAutoNum type="alphaLcParenR"/>
            </a:pPr>
            <a:r>
              <a:rPr lang="en-US" sz="2300" dirty="0" smtClean="0">
                <a:solidFill>
                  <a:schemeClr val="tx1"/>
                </a:solidFill>
                <a:latin typeface="Verdana" pitchFamily="34" charset="0"/>
                <a:ea typeface="Verdana" pitchFamily="34" charset="0"/>
                <a:cs typeface="Verdana" pitchFamily="34" charset="0"/>
              </a:rPr>
              <a:t>Accident and illness prevention services providers employed by or contracted with an insurer to perform accident and illness prevention services shall meet the requirements specified in Subchapter E (relating to accident and illness prevention services providers requirements)</a:t>
            </a:r>
          </a:p>
          <a:p>
            <a:pPr algn="l">
              <a:lnSpc>
                <a:spcPct val="90000"/>
              </a:lnSpc>
              <a:buFontTx/>
              <a:buNone/>
            </a:pPr>
            <a:endParaRPr lang="en-US" sz="1100" dirty="0" smtClean="0">
              <a:solidFill>
                <a:schemeClr val="tx1"/>
              </a:solidFill>
              <a:ea typeface="Verdana" pitchFamily="34" charset="0"/>
              <a:cs typeface="Verdana" pitchFamily="34" charset="0"/>
            </a:endParaRPr>
          </a:p>
          <a:p>
            <a:pPr marL="914400" lvl="1" indent="-457200" algn="l">
              <a:lnSpc>
                <a:spcPct val="90000"/>
              </a:lnSpc>
              <a:buFont typeface="+mj-lt"/>
              <a:buAutoNum type="alphaLcParenR" startAt="2"/>
            </a:pPr>
            <a:r>
              <a:rPr lang="en-US" sz="2300" dirty="0" smtClean="0">
                <a:solidFill>
                  <a:schemeClr val="tx1"/>
                </a:solidFill>
                <a:latin typeface="Verdana" pitchFamily="34" charset="0"/>
                <a:ea typeface="Verdana" pitchFamily="34" charset="0"/>
                <a:cs typeface="Verdana" pitchFamily="34" charset="0"/>
              </a:rPr>
              <a:t>The Bureau may require that the insurer provide documentation or evidence to support that the requirements for accident and illness prevention services providers have been met by each individual providing services</a:t>
            </a:r>
          </a:p>
          <a:p>
            <a:pPr>
              <a:lnSpc>
                <a:spcPct val="90000"/>
              </a:lnSpc>
              <a:buFontTx/>
              <a:buNone/>
            </a:pPr>
            <a:endParaRPr lang="en-US" sz="800" b="1" dirty="0" smtClean="0"/>
          </a:p>
        </p:txBody>
      </p:sp>
    </p:spTree>
    <p:extLst>
      <p:ext uri="{BB962C8B-B14F-4D97-AF65-F5344CB8AC3E}">
        <p14:creationId xmlns:p14="http://schemas.microsoft.com/office/powerpoint/2010/main" val="11694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anim calcmode="lin" valueType="num">
                                      <p:cBhvr additive="base">
                                        <p:cTn id="1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 calcmode="lin" valueType="num">
                                      <p:cBhvr additive="base">
                                        <p:cTn id="1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42</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Provider Qualifications</a:t>
            </a:r>
            <a:endParaRPr lang="en-US" sz="2800" dirty="0">
              <a:solidFill>
                <a:schemeClr val="bg1"/>
              </a:solidFill>
              <a:latin typeface="Verdana" pitchFamily="34" charset="0"/>
              <a:ea typeface="Verdana" pitchFamily="34" charset="0"/>
              <a:cs typeface="Verdana" pitchFamily="34" charset="0"/>
            </a:endParaRPr>
          </a:p>
        </p:txBody>
      </p:sp>
      <p:sp>
        <p:nvSpPr>
          <p:cNvPr id="7" name="Rectangle 3"/>
          <p:cNvSpPr txBox="1">
            <a:spLocks noChangeArrowheads="1"/>
          </p:cNvSpPr>
          <p:nvPr/>
        </p:nvSpPr>
        <p:spPr>
          <a:xfrm>
            <a:off x="381000" y="1295400"/>
            <a:ext cx="8382000" cy="3505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buFontTx/>
              <a:buNone/>
            </a:pPr>
            <a:r>
              <a:rPr lang="en-US" b="1" dirty="0" smtClean="0">
                <a:solidFill>
                  <a:schemeClr val="tx1"/>
                </a:solidFill>
              </a:rPr>
              <a:t>Subchapter E</a:t>
            </a:r>
          </a:p>
          <a:p>
            <a:pPr>
              <a:lnSpc>
                <a:spcPct val="90000"/>
              </a:lnSpc>
              <a:buFontTx/>
              <a:buNone/>
            </a:pPr>
            <a:r>
              <a:rPr lang="en-US" b="1" dirty="0" smtClean="0">
                <a:solidFill>
                  <a:schemeClr val="tx1"/>
                </a:solidFill>
              </a:rPr>
              <a:t>Accident &amp; Illness Prevention Services Providers Requirements</a:t>
            </a:r>
            <a:r>
              <a:rPr lang="en-US" sz="2000" b="1" dirty="0" smtClean="0">
                <a:solidFill>
                  <a:schemeClr val="tx1"/>
                </a:solidFill>
              </a:rPr>
              <a:t>	</a:t>
            </a:r>
          </a:p>
          <a:p>
            <a:pPr algn="l">
              <a:lnSpc>
                <a:spcPct val="90000"/>
              </a:lnSpc>
              <a:buFontTx/>
              <a:buNone/>
            </a:pPr>
            <a:endParaRPr lang="en-US" sz="2000" b="1" dirty="0" smtClean="0">
              <a:solidFill>
                <a:schemeClr val="tx1"/>
              </a:solidFill>
            </a:endParaRPr>
          </a:p>
          <a:p>
            <a:pPr algn="l">
              <a:lnSpc>
                <a:spcPct val="90000"/>
              </a:lnSpc>
              <a:buFontTx/>
              <a:buNone/>
            </a:pPr>
            <a:r>
              <a:rPr lang="en-US" sz="2000" b="1" dirty="0" smtClean="0">
                <a:solidFill>
                  <a:schemeClr val="tx1"/>
                </a:solidFill>
              </a:rPr>
              <a:t>129.702 (a) </a:t>
            </a:r>
            <a:r>
              <a:rPr lang="en-US" sz="2000" dirty="0" smtClean="0">
                <a:solidFill>
                  <a:schemeClr val="tx1"/>
                </a:solidFill>
              </a:rPr>
              <a:t>Requirement to employ or contract individuals 		who meet the requirements to provide accident 		and illness prevention services</a:t>
            </a:r>
          </a:p>
          <a:p>
            <a:pPr algn="l">
              <a:lnSpc>
                <a:spcPct val="90000"/>
              </a:lnSpc>
              <a:buFontTx/>
              <a:buNone/>
            </a:pPr>
            <a:endParaRPr lang="en-US" sz="2000" b="1" dirty="0" smtClean="0">
              <a:solidFill>
                <a:schemeClr val="tx1"/>
              </a:solidFill>
            </a:endParaRPr>
          </a:p>
          <a:p>
            <a:pPr algn="l">
              <a:lnSpc>
                <a:spcPct val="90000"/>
              </a:lnSpc>
              <a:buFontTx/>
              <a:buNone/>
            </a:pPr>
            <a:r>
              <a:rPr lang="en-US" sz="2000" b="1" dirty="0" smtClean="0">
                <a:solidFill>
                  <a:schemeClr val="tx1"/>
                </a:solidFill>
              </a:rPr>
              <a:t>	     (b)</a:t>
            </a:r>
            <a:r>
              <a:rPr lang="en-US" sz="2000" dirty="0" smtClean="0">
                <a:solidFill>
                  <a:schemeClr val="tx1"/>
                </a:solidFill>
              </a:rPr>
              <a:t> Requirement to supply annual proof of credential</a:t>
            </a:r>
          </a:p>
        </p:txBody>
      </p:sp>
      <p:pic>
        <p:nvPicPr>
          <p:cNvPr id="4098" name="Picture 2" descr="On-the-Job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472323"/>
            <a:ext cx="2362200" cy="17322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p.yimg.com/ib/th?id=HN.60805625880366368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93274"/>
            <a:ext cx="1890377" cy="189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58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43</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Provider Qualifications</a:t>
            </a:r>
            <a:endParaRPr lang="en-US" sz="2800" dirty="0">
              <a:solidFill>
                <a:schemeClr val="bg1"/>
              </a:solidFill>
              <a:latin typeface="Verdana" pitchFamily="34" charset="0"/>
              <a:ea typeface="Verdana" pitchFamily="34" charset="0"/>
              <a:cs typeface="Verdana" pitchFamily="34" charset="0"/>
            </a:endParaRPr>
          </a:p>
        </p:txBody>
      </p:sp>
      <p:sp>
        <p:nvSpPr>
          <p:cNvPr id="7" name="Content Placeholder 2"/>
          <p:cNvSpPr txBox="1">
            <a:spLocks/>
          </p:cNvSpPr>
          <p:nvPr/>
        </p:nvSpPr>
        <p:spPr>
          <a:xfrm>
            <a:off x="388121" y="1524000"/>
            <a:ext cx="8534400" cy="3505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dirty="0" smtClean="0">
                <a:solidFill>
                  <a:schemeClr val="tx1"/>
                </a:solidFill>
                <a:ea typeface="Verdana" pitchFamily="34" charset="0"/>
                <a:cs typeface="Verdana" pitchFamily="34" charset="0"/>
              </a:rPr>
              <a:t>129.1006 Committee member training</a:t>
            </a:r>
          </a:p>
          <a:p>
            <a:pPr algn="l">
              <a:buFontTx/>
              <a:buNone/>
            </a:pPr>
            <a:endParaRPr lang="en-US" sz="1800" dirty="0" smtClean="0">
              <a:solidFill>
                <a:schemeClr val="tx1"/>
              </a:solidFill>
              <a:ea typeface="Verdana" pitchFamily="34" charset="0"/>
              <a:cs typeface="Verdana" pitchFamily="34" charset="0"/>
            </a:endParaRPr>
          </a:p>
          <a:p>
            <a:pPr marL="914400" lvl="1" indent="-457200" algn="l">
              <a:buFont typeface="+mj-lt"/>
              <a:buAutoNum type="alphaLcParenR" startAt="5"/>
            </a:pPr>
            <a:r>
              <a:rPr lang="en-US" sz="2400" dirty="0" smtClean="0">
                <a:solidFill>
                  <a:schemeClr val="tx1"/>
                </a:solidFill>
                <a:latin typeface="Verdana" pitchFamily="34" charset="0"/>
                <a:ea typeface="Verdana" pitchFamily="34" charset="0"/>
                <a:cs typeface="Verdana" pitchFamily="34" charset="0"/>
              </a:rPr>
              <a:t>The applicant employer shall maintain 		      written records of safety committee training 	      including:</a:t>
            </a:r>
          </a:p>
          <a:p>
            <a:pPr algn="l">
              <a:buFontTx/>
              <a:buNone/>
            </a:pPr>
            <a:endParaRPr lang="en-US" sz="1800" dirty="0" smtClean="0">
              <a:solidFill>
                <a:schemeClr val="tx1"/>
              </a:solidFill>
              <a:ea typeface="Verdana" pitchFamily="34" charset="0"/>
              <a:cs typeface="Verdana" pitchFamily="34" charset="0"/>
            </a:endParaRPr>
          </a:p>
          <a:p>
            <a:pPr marL="1828800" lvl="3" indent="-457200" algn="l">
              <a:buFont typeface="+mj-lt"/>
              <a:buAutoNum type="arabicParenR" startAt="5"/>
            </a:pPr>
            <a:r>
              <a:rPr lang="en-US" sz="2400" dirty="0" smtClean="0">
                <a:solidFill>
                  <a:schemeClr val="tx1"/>
                </a:solidFill>
                <a:latin typeface="Verdana" pitchFamily="34" charset="0"/>
                <a:ea typeface="Verdana" pitchFamily="34" charset="0"/>
                <a:cs typeface="Verdana" pitchFamily="34" charset="0"/>
              </a:rPr>
              <a:t>The names and credentials of personnel conduction the training</a:t>
            </a:r>
          </a:p>
        </p:txBody>
      </p:sp>
      <p:pic>
        <p:nvPicPr>
          <p:cNvPr id="5122" name="Picture 2" descr="https://sp.yimg.com/ib/th?id=HN.608032511928697001&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495800"/>
            <a:ext cx="226695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7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44</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err="1" smtClean="0">
                <a:solidFill>
                  <a:schemeClr val="bg1"/>
                </a:solidFill>
                <a:latin typeface="Verdana" pitchFamily="34" charset="0"/>
                <a:ea typeface="Verdana" pitchFamily="34" charset="0"/>
                <a:cs typeface="Verdana" pitchFamily="34" charset="0"/>
              </a:rPr>
              <a:t>HandS</a:t>
            </a:r>
            <a:endParaRPr lang="en-US" sz="2800" dirty="0">
              <a:solidFill>
                <a:schemeClr val="bg1"/>
              </a:solidFill>
              <a:latin typeface="Verdana" pitchFamily="34" charset="0"/>
              <a:ea typeface="Verdana" pitchFamily="34" charset="0"/>
              <a:cs typeface="Verdana" pitchFamily="34" charset="0"/>
            </a:endParaRPr>
          </a:p>
        </p:txBody>
      </p:sp>
      <p:sp>
        <p:nvSpPr>
          <p:cNvPr id="6" name="Rectangle 1026"/>
          <p:cNvSpPr txBox="1">
            <a:spLocks noChangeArrowheads="1"/>
          </p:cNvSpPr>
          <p:nvPr/>
        </p:nvSpPr>
        <p:spPr>
          <a:xfrm>
            <a:off x="533400" y="2057400"/>
            <a:ext cx="8153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Verdana" pitchFamily="34" charset="0"/>
                <a:ea typeface="Verdana" pitchFamily="34" charset="0"/>
                <a:cs typeface="Verdana" pitchFamily="34" charset="0"/>
              </a:rPr>
              <a:t>H</a:t>
            </a:r>
            <a:r>
              <a:rPr lang="en-US" sz="2800" b="1" dirty="0" smtClean="0">
                <a:latin typeface="Verdana" pitchFamily="34" charset="0"/>
                <a:ea typeface="Verdana" pitchFamily="34" charset="0"/>
                <a:cs typeface="Verdana" pitchFamily="34" charset="0"/>
              </a:rPr>
              <a:t>ealth </a:t>
            </a:r>
            <a:r>
              <a:rPr lang="en-US" sz="2800" b="1" dirty="0" smtClean="0">
                <a:solidFill>
                  <a:srgbClr val="FF0000"/>
                </a:solidFill>
                <a:latin typeface="Verdana" pitchFamily="34" charset="0"/>
                <a:ea typeface="Verdana" pitchFamily="34" charset="0"/>
                <a:cs typeface="Verdana" pitchFamily="34" charset="0"/>
              </a:rPr>
              <a:t>and</a:t>
            </a:r>
            <a:r>
              <a:rPr lang="en-US" sz="2800" b="1" dirty="0" smtClean="0">
                <a:latin typeface="Verdana" pitchFamily="34" charset="0"/>
                <a:ea typeface="Verdana" pitchFamily="34" charset="0"/>
                <a:cs typeface="Verdana" pitchFamily="34" charset="0"/>
              </a:rPr>
              <a:t> </a:t>
            </a:r>
            <a:r>
              <a:rPr lang="en-US" sz="2800" b="1" dirty="0" smtClean="0">
                <a:solidFill>
                  <a:srgbClr val="FF0000"/>
                </a:solidFill>
                <a:latin typeface="Verdana" pitchFamily="34" charset="0"/>
                <a:ea typeface="Verdana" pitchFamily="34" charset="0"/>
                <a:cs typeface="Verdana" pitchFamily="34" charset="0"/>
              </a:rPr>
              <a:t>S</a:t>
            </a:r>
            <a:r>
              <a:rPr lang="en-US" sz="2800" b="1" dirty="0" smtClean="0">
                <a:latin typeface="Verdana" pitchFamily="34" charset="0"/>
                <a:ea typeface="Verdana" pitchFamily="34" charset="0"/>
                <a:cs typeface="Verdana" pitchFamily="34" charset="0"/>
              </a:rPr>
              <a:t>afety Division’s </a:t>
            </a:r>
          </a:p>
          <a:p>
            <a:r>
              <a:rPr lang="en-US" sz="2800" b="1" dirty="0" smtClean="0">
                <a:latin typeface="Verdana" pitchFamily="34" charset="0"/>
                <a:ea typeface="Verdana" pitchFamily="34" charset="0"/>
                <a:cs typeface="Verdana" pitchFamily="34" charset="0"/>
              </a:rPr>
              <a:t>online processing system</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05200"/>
            <a:ext cx="321468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923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200" dirty="0" smtClean="0">
                <a:solidFill>
                  <a:schemeClr val="bg1"/>
                </a:solidFill>
                <a:latin typeface="Verdana" pitchFamily="34" charset="0"/>
                <a:ea typeface="Verdana" pitchFamily="34" charset="0"/>
                <a:cs typeface="Verdana" pitchFamily="34" charset="0"/>
              </a:rPr>
              <a:t>How will I benefit by using </a:t>
            </a:r>
            <a:r>
              <a:rPr lang="en-US" sz="2200" dirty="0" err="1" smtClean="0">
                <a:solidFill>
                  <a:schemeClr val="bg1"/>
                </a:solidFill>
                <a:latin typeface="Verdana" pitchFamily="34" charset="0"/>
                <a:ea typeface="Verdana" pitchFamily="34" charset="0"/>
                <a:cs typeface="Verdana" pitchFamily="34" charset="0"/>
              </a:rPr>
              <a:t>HandS</a:t>
            </a:r>
            <a:r>
              <a:rPr lang="en-US" sz="2200" dirty="0" smtClean="0">
                <a:solidFill>
                  <a:schemeClr val="bg1"/>
                </a:solidFill>
                <a:latin typeface="Verdana" pitchFamily="34" charset="0"/>
                <a:ea typeface="Verdana" pitchFamily="34" charset="0"/>
                <a:cs typeface="Verdana" pitchFamily="34" charset="0"/>
              </a:rPr>
              <a:t>?</a:t>
            </a:r>
            <a:endParaRPr lang="en-US" sz="2200"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304800" y="1447800"/>
            <a:ext cx="8153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smtClean="0">
                <a:latin typeface="Verdana" pitchFamily="34" charset="0"/>
                <a:ea typeface="Verdana" pitchFamily="34" charset="0"/>
                <a:cs typeface="Verdana" pitchFamily="34" charset="0"/>
              </a:rPr>
              <a:t>Convenient and user friendly</a:t>
            </a:r>
          </a:p>
          <a:p>
            <a:pPr>
              <a:lnSpc>
                <a:spcPct val="80000"/>
              </a:lnSpc>
              <a:buFontTx/>
              <a:buNone/>
            </a:pPr>
            <a:endParaRPr lang="en-US" sz="1200" dirty="0" smtClean="0">
              <a:latin typeface="Verdana" pitchFamily="34" charset="0"/>
              <a:ea typeface="Verdana" pitchFamily="34" charset="0"/>
              <a:cs typeface="Verdana" pitchFamily="34" charset="0"/>
            </a:endParaRPr>
          </a:p>
          <a:p>
            <a:pPr>
              <a:lnSpc>
                <a:spcPct val="80000"/>
              </a:lnSpc>
            </a:pPr>
            <a:r>
              <a:rPr lang="en-US" sz="2400" dirty="0" smtClean="0">
                <a:latin typeface="Verdana" pitchFamily="34" charset="0"/>
                <a:ea typeface="Verdana" pitchFamily="34" charset="0"/>
                <a:cs typeface="Verdana" pitchFamily="34" charset="0"/>
              </a:rPr>
              <a:t>Eliminates mailing delays associated with paper forms</a:t>
            </a:r>
          </a:p>
          <a:p>
            <a:pPr>
              <a:lnSpc>
                <a:spcPct val="80000"/>
              </a:lnSpc>
              <a:buFontTx/>
              <a:buNone/>
            </a:pPr>
            <a:endParaRPr lang="en-US" sz="1200" dirty="0" smtClean="0">
              <a:latin typeface="Verdana" pitchFamily="34" charset="0"/>
              <a:ea typeface="Verdana" pitchFamily="34" charset="0"/>
              <a:cs typeface="Verdana" pitchFamily="34" charset="0"/>
            </a:endParaRPr>
          </a:p>
          <a:p>
            <a:pPr>
              <a:lnSpc>
                <a:spcPct val="80000"/>
              </a:lnSpc>
            </a:pPr>
            <a:r>
              <a:rPr lang="en-US" sz="2400" dirty="0" smtClean="0">
                <a:latin typeface="Verdana" pitchFamily="34" charset="0"/>
                <a:ea typeface="Verdana" pitchFamily="34" charset="0"/>
                <a:cs typeface="Verdana" pitchFamily="34" charset="0"/>
              </a:rPr>
              <a:t>Enables employers to file initial and renewal Certification forms electronically</a:t>
            </a:r>
          </a:p>
          <a:p>
            <a:pPr>
              <a:lnSpc>
                <a:spcPct val="80000"/>
              </a:lnSpc>
              <a:buFontTx/>
              <a:buNone/>
            </a:pPr>
            <a:endParaRPr lang="en-US" sz="1200" dirty="0" smtClean="0">
              <a:latin typeface="Verdana" pitchFamily="34" charset="0"/>
              <a:ea typeface="Verdana" pitchFamily="34" charset="0"/>
              <a:cs typeface="Verdana" pitchFamily="34" charset="0"/>
            </a:endParaRPr>
          </a:p>
          <a:p>
            <a:pPr>
              <a:lnSpc>
                <a:spcPct val="80000"/>
              </a:lnSpc>
            </a:pPr>
            <a:r>
              <a:rPr lang="en-US" sz="2400" dirty="0" smtClean="0">
                <a:latin typeface="Verdana" pitchFamily="34" charset="0"/>
                <a:ea typeface="Verdana" pitchFamily="34" charset="0"/>
                <a:cs typeface="Verdana" pitchFamily="34" charset="0"/>
              </a:rPr>
              <a:t>Allows for the electronic exchange of information which results in:</a:t>
            </a:r>
          </a:p>
          <a:p>
            <a:pPr marL="0" indent="0">
              <a:lnSpc>
                <a:spcPct val="80000"/>
              </a:lnSpc>
              <a:buNone/>
            </a:pPr>
            <a:endParaRPr lang="en-US" sz="1000" dirty="0" smtClean="0">
              <a:latin typeface="Verdana" pitchFamily="34" charset="0"/>
              <a:ea typeface="Verdana" pitchFamily="34" charset="0"/>
              <a:cs typeface="Verdana" pitchFamily="34" charset="0"/>
            </a:endParaRPr>
          </a:p>
          <a:p>
            <a:pPr lvl="1">
              <a:lnSpc>
                <a:spcPct val="80000"/>
              </a:lnSpc>
              <a:buFont typeface="Wingdings" pitchFamily="2" charset="2"/>
              <a:buChar char="ü"/>
            </a:pPr>
            <a:r>
              <a:rPr lang="en-US" sz="2400" dirty="0" smtClean="0">
                <a:latin typeface="Verdana" pitchFamily="34" charset="0"/>
                <a:ea typeface="Verdana" pitchFamily="34" charset="0"/>
                <a:cs typeface="Verdana" pitchFamily="34" charset="0"/>
              </a:rPr>
              <a:t>Quicker determinations</a:t>
            </a:r>
          </a:p>
          <a:p>
            <a:pPr lvl="1">
              <a:lnSpc>
                <a:spcPct val="80000"/>
              </a:lnSpc>
              <a:buFont typeface="Wingdings" pitchFamily="2" charset="2"/>
              <a:buChar char="ü"/>
            </a:pPr>
            <a:endParaRPr lang="en-US" sz="1000" dirty="0" smtClean="0">
              <a:latin typeface="Verdana" pitchFamily="34" charset="0"/>
              <a:ea typeface="Verdana" pitchFamily="34" charset="0"/>
              <a:cs typeface="Verdana" pitchFamily="34" charset="0"/>
            </a:endParaRPr>
          </a:p>
          <a:p>
            <a:pPr lvl="1">
              <a:lnSpc>
                <a:spcPct val="80000"/>
              </a:lnSpc>
              <a:buFont typeface="Wingdings" pitchFamily="2" charset="2"/>
              <a:buChar char="ü"/>
            </a:pPr>
            <a:r>
              <a:rPr lang="en-US" sz="2400" dirty="0" smtClean="0">
                <a:latin typeface="Verdana" pitchFamily="34" charset="0"/>
                <a:ea typeface="Verdana" pitchFamily="34" charset="0"/>
                <a:cs typeface="Verdana" pitchFamily="34" charset="0"/>
              </a:rPr>
              <a:t>Higher approval rates</a:t>
            </a:r>
          </a:p>
          <a:p>
            <a:pPr>
              <a:lnSpc>
                <a:spcPct val="80000"/>
              </a:lnSpc>
            </a:pPr>
            <a:endParaRPr lang="en-US" sz="1600" dirty="0" smtClean="0"/>
          </a:p>
          <a:p>
            <a:pPr>
              <a:lnSpc>
                <a:spcPct val="80000"/>
              </a:lnSpc>
            </a:pPr>
            <a:endParaRPr lang="en-US" sz="1600" dirty="0" smtClean="0"/>
          </a:p>
        </p:txBody>
      </p:sp>
      <p:pic>
        <p:nvPicPr>
          <p:cNvPr id="6146" name="Picture 2" descr="Appro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14800"/>
            <a:ext cx="2218060" cy="211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7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6">
                                            <p:txEl>
                                              <p:pRg st="2" end="2"/>
                                            </p:txEl>
                                          </p:spTgt>
                                        </p:tgtEl>
                                        <p:attrNameLst>
                                          <p:attrName>ppt_x</p:attrName>
                                        </p:attrNameLst>
                                      </p:cBhvr>
                                    </p:anim>
                                    <p:anim from="0" to="-1.0" calcmode="lin" valueType="num">
                                      <p:cBhvr>
                                        <p:cTn id="8" dur="200" decel="50000" autoRev="1" fill="hold">
                                          <p:stCondLst>
                                            <p:cond delay="600"/>
                                          </p:stCondLst>
                                        </p:cTn>
                                        <p:tgtEl>
                                          <p:spTgt spid="6">
                                            <p:txEl>
                                              <p:pRg st="2" end="2"/>
                                            </p:txEl>
                                          </p:spTgt>
                                        </p:tgtEl>
                                        <p:attrNameLst>
                                          <p:attrName>xshear</p:attrName>
                                        </p:attrNameLst>
                                      </p:cBhvr>
                                    </p:anim>
                                    <p:animScale>
                                      <p:cBhvr>
                                        <p:cTn id="9" dur="200" decel="100000" autoRev="1" fill="hold">
                                          <p:stCondLst>
                                            <p:cond delay="600"/>
                                          </p:stCondLst>
                                        </p:cTn>
                                        <p:tgtEl>
                                          <p:spTgt spid="6">
                                            <p:txEl>
                                              <p:pRg st="2" end="2"/>
                                            </p:txEl>
                                          </p:spTgt>
                                        </p:tgtEl>
                                      </p:cBhvr>
                                      <p:from x="100000" y="100000"/>
                                      <p:to x="80000" y="100000"/>
                                    </p:animScale>
                                    <p:anim by="(#ppt_h/3+#ppt_w*0.1)" calcmode="lin" valueType="num">
                                      <p:cBhvr additive="sum">
                                        <p:cTn id="10" dur="200" decel="100000" autoRev="1" fill="hold">
                                          <p:stCondLst>
                                            <p:cond delay="600"/>
                                          </p:stCondLst>
                                        </p:cTn>
                                        <p:tgtEl>
                                          <p:spTgt spid="6">
                                            <p:txEl>
                                              <p:pRg st="2" end="2"/>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from="(-#ppt_w/2)" to="(#ppt_x)" calcmode="lin" valueType="num">
                                      <p:cBhvr>
                                        <p:cTn id="15" dur="600" fill="hold">
                                          <p:stCondLst>
                                            <p:cond delay="0"/>
                                          </p:stCondLst>
                                        </p:cTn>
                                        <p:tgtEl>
                                          <p:spTgt spid="6">
                                            <p:txEl>
                                              <p:pRg st="4" end="4"/>
                                            </p:txEl>
                                          </p:spTgt>
                                        </p:tgtEl>
                                        <p:attrNameLst>
                                          <p:attrName>ppt_x</p:attrName>
                                        </p:attrNameLst>
                                      </p:cBhvr>
                                    </p:anim>
                                    <p:anim from="0" to="-1.0" calcmode="lin" valueType="num">
                                      <p:cBhvr>
                                        <p:cTn id="16" dur="200" decel="50000" autoRev="1" fill="hold">
                                          <p:stCondLst>
                                            <p:cond delay="600"/>
                                          </p:stCondLst>
                                        </p:cTn>
                                        <p:tgtEl>
                                          <p:spTgt spid="6">
                                            <p:txEl>
                                              <p:pRg st="4" end="4"/>
                                            </p:txEl>
                                          </p:spTgt>
                                        </p:tgtEl>
                                        <p:attrNameLst>
                                          <p:attrName>xshear</p:attrName>
                                        </p:attrNameLst>
                                      </p:cBhvr>
                                    </p:anim>
                                    <p:animScale>
                                      <p:cBhvr>
                                        <p:cTn id="17" dur="200" decel="100000" autoRev="1" fill="hold">
                                          <p:stCondLst>
                                            <p:cond delay="600"/>
                                          </p:stCondLst>
                                        </p:cTn>
                                        <p:tgtEl>
                                          <p:spTgt spid="6">
                                            <p:txEl>
                                              <p:pRg st="4" end="4"/>
                                            </p:txEl>
                                          </p:spTgt>
                                        </p:tgtEl>
                                      </p:cBhvr>
                                      <p:from x="100000" y="100000"/>
                                      <p:to x="80000" y="100000"/>
                                    </p:animScale>
                                    <p:anim by="(#ppt_h/3+#ppt_w*0.1)" calcmode="lin" valueType="num">
                                      <p:cBhvr additive="sum">
                                        <p:cTn id="18" dur="200" decel="100000" autoRev="1" fill="hold">
                                          <p:stCondLst>
                                            <p:cond delay="600"/>
                                          </p:stCondLst>
                                        </p:cTn>
                                        <p:tgtEl>
                                          <p:spTgt spid="6">
                                            <p:txEl>
                                              <p:pRg st="4" end="4"/>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 calcmode="lin" valueType="num">
                                      <p:cBhvr additive="base">
                                        <p:cTn id="2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46</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err="1" smtClean="0">
                <a:solidFill>
                  <a:schemeClr val="bg1"/>
                </a:solidFill>
                <a:latin typeface="Verdana" pitchFamily="34" charset="0"/>
                <a:ea typeface="Verdana" pitchFamily="34" charset="0"/>
                <a:cs typeface="Verdana" pitchFamily="34" charset="0"/>
              </a:rPr>
              <a:t>HandS</a:t>
            </a:r>
            <a:endParaRPr lang="en-US" sz="2800"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52400" y="1295400"/>
            <a:ext cx="86868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r>
              <a:rPr lang="en-US" sz="3600" b="1" dirty="0" smtClean="0">
                <a:solidFill>
                  <a:schemeClr val="tx1"/>
                </a:solidFill>
              </a:rPr>
              <a:t>How do I get started?</a:t>
            </a:r>
          </a:p>
        </p:txBody>
      </p:sp>
      <p:pic>
        <p:nvPicPr>
          <p:cNvPr id="7" name="Picture 16" descr="C:\Documents and Settings\robpierce\Local Settings\Temporary Internet Files\Content.IE5\JDHYWS6E\MP9004227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2133600"/>
            <a:ext cx="4914900" cy="390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19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47</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err="1" smtClean="0">
                <a:solidFill>
                  <a:schemeClr val="bg1"/>
                </a:solidFill>
                <a:latin typeface="Verdana" pitchFamily="34" charset="0"/>
                <a:ea typeface="Verdana" pitchFamily="34" charset="0"/>
                <a:cs typeface="Verdana" pitchFamily="34" charset="0"/>
              </a:rPr>
              <a:t>HandS</a:t>
            </a:r>
            <a:endParaRPr lang="en-US" sz="2800" dirty="0">
              <a:solidFill>
                <a:schemeClr val="bg1"/>
              </a:solidFill>
              <a:latin typeface="Verdana" pitchFamily="34" charset="0"/>
              <a:ea typeface="Verdana" pitchFamily="34" charset="0"/>
              <a:cs typeface="Verdana"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86" t="10453" r="22279" b="3105"/>
          <a:stretch/>
        </p:blipFill>
        <p:spPr>
          <a:xfrm>
            <a:off x="5181600" y="1143000"/>
            <a:ext cx="3657600" cy="5151574"/>
          </a:xfrm>
          <a:prstGeom prst="rect">
            <a:avLst/>
          </a:prstGeom>
        </p:spPr>
      </p:pic>
      <p:sp>
        <p:nvSpPr>
          <p:cNvPr id="9" name="Rectangle 4"/>
          <p:cNvSpPr txBox="1">
            <a:spLocks noChangeArrowheads="1"/>
          </p:cNvSpPr>
          <p:nvPr/>
        </p:nvSpPr>
        <p:spPr>
          <a:xfrm>
            <a:off x="228600" y="1752600"/>
            <a:ext cx="49530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2400" dirty="0" smtClean="0">
                <a:latin typeface="Verdana" pitchFamily="34" charset="0"/>
                <a:ea typeface="Verdana" pitchFamily="34" charset="0"/>
                <a:cs typeface="Verdana" pitchFamily="34" charset="0"/>
              </a:rPr>
              <a:t>Go to directly there</a:t>
            </a:r>
          </a:p>
          <a:p>
            <a:pPr algn="ctr">
              <a:buFontTx/>
              <a:buNone/>
            </a:pPr>
            <a:r>
              <a:rPr lang="en-US" sz="2400" dirty="0" smtClean="0">
                <a:latin typeface="Verdana" pitchFamily="34" charset="0"/>
                <a:ea typeface="Verdana" pitchFamily="34" charset="0"/>
                <a:cs typeface="Verdana" pitchFamily="34" charset="0"/>
                <a:hlinkClick r:id="rId3"/>
              </a:rPr>
              <a:t>www.dli.state.pa.us/hands</a:t>
            </a:r>
            <a:endParaRPr lang="en-US" sz="2400" dirty="0" smtClean="0">
              <a:latin typeface="Verdana" pitchFamily="34" charset="0"/>
              <a:ea typeface="Verdana" pitchFamily="34" charset="0"/>
              <a:cs typeface="Verdana" pitchFamily="34" charset="0"/>
            </a:endParaRPr>
          </a:p>
          <a:p>
            <a:pPr algn="ctr">
              <a:buFontTx/>
              <a:buNone/>
            </a:pPr>
            <a:endParaRPr lang="en-US" sz="800" dirty="0" smtClean="0">
              <a:latin typeface="Verdana" pitchFamily="34" charset="0"/>
              <a:ea typeface="Verdana" pitchFamily="34" charset="0"/>
              <a:cs typeface="Verdana" pitchFamily="34" charset="0"/>
            </a:endParaRPr>
          </a:p>
          <a:p>
            <a:pPr algn="ctr">
              <a:buFontTx/>
              <a:buNone/>
            </a:pPr>
            <a:r>
              <a:rPr lang="en-US" sz="2400" dirty="0" smtClean="0">
                <a:latin typeface="Verdana" pitchFamily="34" charset="0"/>
                <a:ea typeface="Verdana" pitchFamily="34" charset="0"/>
                <a:cs typeface="Verdana" pitchFamily="34" charset="0"/>
              </a:rPr>
              <a:t>or</a:t>
            </a:r>
          </a:p>
          <a:p>
            <a:pPr algn="ctr">
              <a:buFontTx/>
              <a:buNone/>
            </a:pPr>
            <a:r>
              <a:rPr lang="en-US" sz="2400" dirty="0" smtClean="0">
                <a:latin typeface="Verdana" pitchFamily="34" charset="0"/>
                <a:ea typeface="Verdana" pitchFamily="34" charset="0"/>
                <a:cs typeface="Verdana" pitchFamily="34" charset="0"/>
                <a:hlinkClick r:id="rId4"/>
              </a:rPr>
              <a:t>www.dli.state.pa.us</a:t>
            </a:r>
            <a:r>
              <a:rPr lang="en-US" sz="2400" dirty="0" smtClean="0">
                <a:latin typeface="Verdana" pitchFamily="34" charset="0"/>
                <a:ea typeface="Verdana" pitchFamily="34" charset="0"/>
                <a:cs typeface="Verdana" pitchFamily="34" charset="0"/>
              </a:rPr>
              <a:t> &amp;</a:t>
            </a:r>
          </a:p>
          <a:p>
            <a:pPr algn="ctr">
              <a:buFontTx/>
              <a:buNone/>
            </a:pPr>
            <a:r>
              <a:rPr lang="en-US" sz="2400" dirty="0" smtClean="0">
                <a:latin typeface="Verdana" pitchFamily="34" charset="0"/>
                <a:ea typeface="Verdana" pitchFamily="34" charset="0"/>
                <a:cs typeface="Verdana" pitchFamily="34" charset="0"/>
              </a:rPr>
              <a:t>Click “Workers’ Compensation”</a:t>
            </a:r>
          </a:p>
        </p:txBody>
      </p:sp>
      <p:cxnSp>
        <p:nvCxnSpPr>
          <p:cNvPr id="11" name="Straight Arrow Connector 10"/>
          <p:cNvCxnSpPr/>
          <p:nvPr/>
        </p:nvCxnSpPr>
        <p:spPr>
          <a:xfrm>
            <a:off x="4724400" y="3581400"/>
            <a:ext cx="2895600" cy="2286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46722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48</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err="1" smtClean="0">
                <a:solidFill>
                  <a:schemeClr val="bg1"/>
                </a:solidFill>
                <a:latin typeface="Verdana" pitchFamily="34" charset="0"/>
                <a:ea typeface="Verdana" pitchFamily="34" charset="0"/>
                <a:cs typeface="Verdana" pitchFamily="34" charset="0"/>
              </a:rPr>
              <a:t>HandS</a:t>
            </a:r>
            <a:endParaRPr lang="en-US" sz="2800" dirty="0">
              <a:solidFill>
                <a:schemeClr val="bg1"/>
              </a:solidFill>
              <a:latin typeface="Verdana" pitchFamily="34" charset="0"/>
              <a:ea typeface="Verdana" pitchFamily="34" charset="0"/>
              <a:cs typeface="Verdana" pitchFamily="34"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9308" t="10468" r="23111" b="3091"/>
          <a:stretch/>
        </p:blipFill>
        <p:spPr>
          <a:xfrm>
            <a:off x="381000" y="1136949"/>
            <a:ext cx="3285146" cy="5150260"/>
          </a:xfrm>
          <a:prstGeom prst="rect">
            <a:avLst/>
          </a:prstGeom>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981" t="10806" r="22598" b="3767"/>
          <a:stretch/>
        </p:blipFill>
        <p:spPr>
          <a:xfrm>
            <a:off x="5638800" y="1132676"/>
            <a:ext cx="3277312" cy="5154533"/>
          </a:xfrm>
          <a:prstGeom prst="rect">
            <a:avLst/>
          </a:prstGeom>
        </p:spPr>
      </p:pic>
      <p:sp>
        <p:nvSpPr>
          <p:cNvPr id="8" name="Rectangle 3"/>
          <p:cNvSpPr txBox="1">
            <a:spLocks noChangeArrowheads="1"/>
          </p:cNvSpPr>
          <p:nvPr/>
        </p:nvSpPr>
        <p:spPr>
          <a:xfrm>
            <a:off x="2514600" y="1447800"/>
            <a:ext cx="43434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endParaRPr lang="en-US" dirty="0" smtClean="0"/>
          </a:p>
          <a:p>
            <a:pPr>
              <a:buFontTx/>
              <a:buNone/>
            </a:pPr>
            <a:r>
              <a:rPr lang="en-US" sz="1800" dirty="0" smtClean="0">
                <a:solidFill>
                  <a:schemeClr val="tx1"/>
                </a:solidFill>
              </a:rPr>
              <a:t>Click </a:t>
            </a:r>
          </a:p>
          <a:p>
            <a:pPr>
              <a:buFontTx/>
              <a:buNone/>
            </a:pPr>
            <a:r>
              <a:rPr lang="en-US" sz="1800" dirty="0" smtClean="0">
                <a:solidFill>
                  <a:schemeClr val="tx1"/>
                </a:solidFill>
              </a:rPr>
              <a:t>“Health &amp; Safety </a:t>
            </a:r>
          </a:p>
          <a:p>
            <a:pPr>
              <a:buFontTx/>
              <a:buNone/>
            </a:pPr>
            <a:r>
              <a:rPr lang="en-US" sz="1800" dirty="0" smtClean="0">
                <a:solidFill>
                  <a:schemeClr val="tx1"/>
                </a:solidFill>
              </a:rPr>
              <a:t>Division”</a:t>
            </a:r>
          </a:p>
          <a:p>
            <a:pPr>
              <a:buFontTx/>
              <a:buNone/>
            </a:pPr>
            <a:endParaRPr lang="en-US" sz="1800" dirty="0">
              <a:solidFill>
                <a:schemeClr val="tx1"/>
              </a:solidFill>
            </a:endParaRPr>
          </a:p>
          <a:p>
            <a:pPr>
              <a:buFontTx/>
              <a:buNone/>
            </a:pPr>
            <a:r>
              <a:rPr lang="en-US" sz="1800" dirty="0" smtClean="0">
                <a:solidFill>
                  <a:schemeClr val="tx1"/>
                </a:solidFill>
              </a:rPr>
              <a:t>Then</a:t>
            </a:r>
          </a:p>
          <a:p>
            <a:pPr>
              <a:buFontTx/>
              <a:buNone/>
            </a:pPr>
            <a:endParaRPr lang="en-US" sz="1800" dirty="0">
              <a:solidFill>
                <a:schemeClr val="tx1"/>
              </a:solidFill>
            </a:endParaRPr>
          </a:p>
          <a:p>
            <a:pPr>
              <a:buFontTx/>
              <a:buNone/>
            </a:pPr>
            <a:r>
              <a:rPr lang="en-US" sz="1800" dirty="0" smtClean="0">
                <a:solidFill>
                  <a:schemeClr val="tx1"/>
                </a:solidFill>
              </a:rPr>
              <a:t>Click on “</a:t>
            </a:r>
            <a:r>
              <a:rPr lang="en-US" sz="1800" dirty="0" err="1" smtClean="0">
                <a:solidFill>
                  <a:schemeClr val="tx1"/>
                </a:solidFill>
              </a:rPr>
              <a:t>HandS</a:t>
            </a:r>
            <a:endParaRPr lang="en-US" sz="1800" dirty="0" smtClean="0">
              <a:solidFill>
                <a:schemeClr val="tx1"/>
              </a:solidFill>
            </a:endParaRPr>
          </a:p>
          <a:p>
            <a:pPr>
              <a:buFontTx/>
              <a:buNone/>
            </a:pPr>
            <a:r>
              <a:rPr lang="en-US" sz="1800" dirty="0" smtClean="0">
                <a:solidFill>
                  <a:schemeClr val="tx1"/>
                </a:solidFill>
              </a:rPr>
              <a:t>System”</a:t>
            </a:r>
          </a:p>
        </p:txBody>
      </p:sp>
      <p:cxnSp>
        <p:nvCxnSpPr>
          <p:cNvPr id="10" name="Straight Arrow Connector 9"/>
          <p:cNvCxnSpPr/>
          <p:nvPr/>
        </p:nvCxnSpPr>
        <p:spPr>
          <a:xfrm flipH="1">
            <a:off x="914400" y="2438400"/>
            <a:ext cx="2751746" cy="3810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4686300" y="4495800"/>
            <a:ext cx="952500" cy="3810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87665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49</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err="1" smtClean="0">
                <a:solidFill>
                  <a:schemeClr val="bg1"/>
                </a:solidFill>
                <a:latin typeface="Verdana" pitchFamily="34" charset="0"/>
                <a:ea typeface="Verdana" pitchFamily="34" charset="0"/>
                <a:cs typeface="Verdana" pitchFamily="34" charset="0"/>
              </a:rPr>
              <a:t>HandS</a:t>
            </a:r>
            <a:endParaRPr lang="en-US" sz="2800" dirty="0">
              <a:solidFill>
                <a:schemeClr val="bg1"/>
              </a:solidFill>
              <a:latin typeface="Verdana" pitchFamily="34" charset="0"/>
              <a:ea typeface="Verdana" pitchFamily="34" charset="0"/>
              <a:cs typeface="Verdana" pitchFamily="34" charset="0"/>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9308" t="10806" r="22150" b="3154"/>
          <a:stretch/>
        </p:blipFill>
        <p:spPr>
          <a:xfrm>
            <a:off x="4586955" y="1180177"/>
            <a:ext cx="4191000" cy="5066800"/>
          </a:xfrm>
          <a:prstGeom prst="rect">
            <a:avLst/>
          </a:prstGeom>
        </p:spPr>
      </p:pic>
      <p:sp>
        <p:nvSpPr>
          <p:cNvPr id="8" name="Rectangle 3"/>
          <p:cNvSpPr txBox="1">
            <a:spLocks noChangeArrowheads="1"/>
          </p:cNvSpPr>
          <p:nvPr/>
        </p:nvSpPr>
        <p:spPr>
          <a:xfrm>
            <a:off x="228600" y="2286000"/>
            <a:ext cx="4343400" cy="3962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endParaRPr lang="en-US" dirty="0" smtClean="0"/>
          </a:p>
          <a:p>
            <a:pPr>
              <a:buFontTx/>
              <a:buNone/>
            </a:pPr>
            <a:endParaRPr lang="en-US" dirty="0" smtClean="0">
              <a:solidFill>
                <a:schemeClr val="tx1"/>
              </a:solidFill>
            </a:endParaRPr>
          </a:p>
          <a:p>
            <a:pPr>
              <a:buFontTx/>
              <a:buNone/>
            </a:pPr>
            <a:r>
              <a:rPr lang="en-US" dirty="0" smtClean="0">
                <a:solidFill>
                  <a:schemeClr val="tx1"/>
                </a:solidFill>
              </a:rPr>
              <a:t>Click “Login to </a:t>
            </a:r>
            <a:r>
              <a:rPr lang="en-US" dirty="0" err="1" smtClean="0">
                <a:solidFill>
                  <a:schemeClr val="tx1"/>
                </a:solidFill>
              </a:rPr>
              <a:t>HandS</a:t>
            </a:r>
            <a:r>
              <a:rPr lang="en-US" dirty="0" smtClean="0">
                <a:solidFill>
                  <a:schemeClr val="tx1"/>
                </a:solidFill>
              </a:rPr>
              <a:t>”</a:t>
            </a:r>
          </a:p>
          <a:p>
            <a:pPr>
              <a:buFontTx/>
              <a:buNone/>
            </a:pPr>
            <a:endParaRPr lang="en-US" dirty="0" smtClean="0">
              <a:solidFill>
                <a:schemeClr val="tx1"/>
              </a:solidFill>
            </a:endParaRPr>
          </a:p>
          <a:p>
            <a:pPr>
              <a:buFontTx/>
              <a:buNone/>
            </a:pPr>
            <a:endParaRPr lang="en-US" dirty="0" smtClean="0">
              <a:solidFill>
                <a:schemeClr val="tx1"/>
              </a:solidFill>
            </a:endParaRPr>
          </a:p>
          <a:p>
            <a:pPr>
              <a:buFontTx/>
              <a:buNone/>
            </a:pPr>
            <a:r>
              <a:rPr lang="en-US" dirty="0" smtClean="0">
                <a:solidFill>
                  <a:schemeClr val="tx1"/>
                </a:solidFill>
              </a:rPr>
              <a:t>Direct link to this page is:</a:t>
            </a:r>
          </a:p>
          <a:p>
            <a:pPr>
              <a:buFontTx/>
              <a:buNone/>
            </a:pPr>
            <a:r>
              <a:rPr lang="en-US" dirty="0" smtClean="0">
                <a:solidFill>
                  <a:schemeClr val="tx1"/>
                </a:solidFill>
                <a:hlinkClick r:id="rId3"/>
              </a:rPr>
              <a:t>www.dli.state.pa.us/hands</a:t>
            </a:r>
            <a:endParaRPr lang="en-US" dirty="0" smtClean="0">
              <a:solidFill>
                <a:schemeClr val="tx1"/>
              </a:solidFill>
            </a:endParaRPr>
          </a:p>
          <a:p>
            <a:pPr>
              <a:buFontTx/>
              <a:buNone/>
            </a:pPr>
            <a:endParaRPr lang="en-US" dirty="0" smtClean="0"/>
          </a:p>
        </p:txBody>
      </p:sp>
      <p:cxnSp>
        <p:nvCxnSpPr>
          <p:cNvPr id="10" name="Straight Arrow Connector 9"/>
          <p:cNvCxnSpPr/>
          <p:nvPr/>
        </p:nvCxnSpPr>
        <p:spPr>
          <a:xfrm flipV="1">
            <a:off x="4267200" y="3124200"/>
            <a:ext cx="2590800" cy="2286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4946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a:t>
            </a:fld>
            <a:endParaRPr lang="en-US" dirty="0">
              <a:solidFill>
                <a:schemeClr val="bg1"/>
              </a:solidFill>
              <a:latin typeface="Verdana" pitchFamily="34" charset="0"/>
              <a:ea typeface="Verdana" pitchFamily="34" charset="0"/>
              <a:cs typeface="Verdana" pitchFamily="34" charset="0"/>
            </a:endParaRPr>
          </a:p>
        </p:txBody>
      </p:sp>
      <p:sp>
        <p:nvSpPr>
          <p:cNvPr id="6" name="Rectangle 2"/>
          <p:cNvSpPr>
            <a:spLocks noGrp="1" noChangeArrowheads="1"/>
          </p:cNvSpPr>
          <p:nvPr>
            <p:ph type="title" idx="4294967295"/>
          </p:nvPr>
        </p:nvSpPr>
        <p:spPr>
          <a:xfrm>
            <a:off x="457200" y="425419"/>
            <a:ext cx="5334000" cy="400110"/>
          </a:xfrm>
        </p:spPr>
        <p:txBody>
          <a:bodyPr wrap="square">
            <a:spAutoFit/>
          </a:bodyPr>
          <a:lstStyle/>
          <a:p>
            <a:r>
              <a:rPr lang="en-US" sz="2000" dirty="0" smtClean="0">
                <a:solidFill>
                  <a:schemeClr val="bg1"/>
                </a:solidFill>
                <a:latin typeface="Verdana" pitchFamily="34" charset="0"/>
                <a:ea typeface="Verdana" pitchFamily="34" charset="0"/>
                <a:cs typeface="Verdana" pitchFamily="34" charset="0"/>
              </a:rPr>
              <a:t>PA Certified Safety Committee Program</a:t>
            </a:r>
          </a:p>
        </p:txBody>
      </p:sp>
      <p:sp>
        <p:nvSpPr>
          <p:cNvPr id="7" name="Rectangle 4"/>
          <p:cNvSpPr txBox="1">
            <a:spLocks noChangeArrowheads="1"/>
          </p:cNvSpPr>
          <p:nvPr/>
        </p:nvSpPr>
        <p:spPr>
          <a:xfrm>
            <a:off x="533400" y="1219200"/>
            <a:ext cx="80772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en-US" sz="2600" dirty="0" smtClean="0">
                <a:latin typeface="Verdana" pitchFamily="34" charset="0"/>
                <a:ea typeface="Verdana" pitchFamily="34" charset="0"/>
                <a:cs typeface="Verdana" pitchFamily="34" charset="0"/>
              </a:rPr>
              <a:t>  </a:t>
            </a:r>
          </a:p>
          <a:p>
            <a:pPr algn="ctr">
              <a:buFontTx/>
              <a:buNone/>
              <a:defRPr/>
            </a:pPr>
            <a:r>
              <a:rPr lang="en-US" sz="2600" dirty="0" smtClean="0">
                <a:latin typeface="Verdana" pitchFamily="34" charset="0"/>
                <a:ea typeface="Verdana" pitchFamily="34" charset="0"/>
                <a:cs typeface="Verdana" pitchFamily="34" charset="0"/>
              </a:rPr>
              <a:t>How </a:t>
            </a:r>
            <a:r>
              <a:rPr lang="en-US" sz="2600" b="1" dirty="0" smtClean="0">
                <a:latin typeface="Verdana" pitchFamily="34" charset="0"/>
                <a:ea typeface="Verdana" pitchFamily="34" charset="0"/>
                <a:cs typeface="Verdana" pitchFamily="34" charset="0"/>
              </a:rPr>
              <a:t>BIG</a:t>
            </a:r>
            <a:r>
              <a:rPr lang="en-US" sz="2600" dirty="0" smtClean="0">
                <a:latin typeface="Verdana" pitchFamily="34" charset="0"/>
                <a:ea typeface="Verdana" pitchFamily="34" charset="0"/>
                <a:cs typeface="Verdana" pitchFamily="34" charset="0"/>
              </a:rPr>
              <a:t> is the Pennsylvania  Workplace Safety Committee Program?</a:t>
            </a:r>
          </a:p>
          <a:p>
            <a:pPr algn="ctr">
              <a:buFontTx/>
              <a:buNone/>
              <a:defRPr/>
            </a:pPr>
            <a:endParaRPr lang="en-US" sz="2600" dirty="0" smtClean="0">
              <a:latin typeface="Verdana" pitchFamily="34" charset="0"/>
              <a:ea typeface="Verdana" pitchFamily="34" charset="0"/>
              <a:cs typeface="Verdana" pitchFamily="34" charset="0"/>
            </a:endParaRPr>
          </a:p>
          <a:p>
            <a:pPr algn="ctr">
              <a:buFontTx/>
              <a:buNone/>
              <a:defRPr/>
            </a:pPr>
            <a:r>
              <a:rPr lang="en-US" sz="2600" dirty="0" smtClean="0">
                <a:solidFill>
                  <a:srgbClr val="FF0000"/>
                </a:solidFill>
                <a:latin typeface="Verdana" pitchFamily="34" charset="0"/>
                <a:ea typeface="Verdana" pitchFamily="34" charset="0"/>
                <a:cs typeface="Verdana" pitchFamily="34" charset="0"/>
              </a:rPr>
              <a:t>Over </a:t>
            </a:r>
            <a:r>
              <a:rPr lang="en-US" sz="2600" dirty="0" smtClean="0">
                <a:solidFill>
                  <a:srgbClr val="FF0000"/>
                </a:solidFill>
                <a:latin typeface="Verdana" pitchFamily="34" charset="0"/>
                <a:ea typeface="Verdana" pitchFamily="34" charset="0"/>
                <a:cs typeface="Verdana" pitchFamily="34" charset="0"/>
              </a:rPr>
              <a:t>11,000 initially </a:t>
            </a:r>
            <a:r>
              <a:rPr lang="en-US" sz="2600" dirty="0" smtClean="0">
                <a:solidFill>
                  <a:srgbClr val="FF0000"/>
                </a:solidFill>
                <a:latin typeface="Verdana" pitchFamily="34" charset="0"/>
                <a:ea typeface="Verdana" pitchFamily="34" charset="0"/>
                <a:cs typeface="Verdana" pitchFamily="34" charset="0"/>
              </a:rPr>
              <a:t>certified Workplace Safety Committees</a:t>
            </a:r>
          </a:p>
          <a:p>
            <a:pPr algn="ctr">
              <a:buFontTx/>
              <a:buNone/>
              <a:defRPr/>
            </a:pPr>
            <a:endParaRPr lang="en-US" sz="2600" dirty="0" smtClean="0">
              <a:solidFill>
                <a:srgbClr val="FF0000"/>
              </a:solidFill>
              <a:latin typeface="Verdana" pitchFamily="34" charset="0"/>
              <a:ea typeface="Verdana" pitchFamily="34" charset="0"/>
              <a:cs typeface="Verdana" pitchFamily="34" charset="0"/>
            </a:endParaRPr>
          </a:p>
          <a:p>
            <a:pPr algn="ctr">
              <a:buFontTx/>
              <a:buNone/>
              <a:defRPr/>
            </a:pPr>
            <a:r>
              <a:rPr lang="en-US" sz="2600" dirty="0" smtClean="0">
                <a:solidFill>
                  <a:srgbClr val="FF0000"/>
                </a:solidFill>
                <a:latin typeface="Verdana" pitchFamily="34" charset="0"/>
                <a:ea typeface="Verdana" pitchFamily="34" charset="0"/>
                <a:cs typeface="Verdana" pitchFamily="34" charset="0"/>
              </a:rPr>
              <a:t>Covers over </a:t>
            </a:r>
            <a:r>
              <a:rPr lang="en-US" sz="2600" dirty="0" smtClean="0">
                <a:solidFill>
                  <a:srgbClr val="FF0000"/>
                </a:solidFill>
                <a:latin typeface="Verdana" pitchFamily="34" charset="0"/>
                <a:ea typeface="Verdana" pitchFamily="34" charset="0"/>
                <a:cs typeface="Verdana" pitchFamily="34" charset="0"/>
              </a:rPr>
              <a:t>1,442,900 </a:t>
            </a:r>
            <a:r>
              <a:rPr lang="en-US" sz="2600" dirty="0" smtClean="0">
                <a:solidFill>
                  <a:srgbClr val="FF0000"/>
                </a:solidFill>
                <a:latin typeface="Verdana" pitchFamily="34" charset="0"/>
                <a:ea typeface="Verdana" pitchFamily="34" charset="0"/>
                <a:cs typeface="Verdana" pitchFamily="34" charset="0"/>
              </a:rPr>
              <a:t>Pennsylvania </a:t>
            </a:r>
            <a:br>
              <a:rPr lang="en-US" sz="2600" dirty="0" smtClean="0">
                <a:solidFill>
                  <a:srgbClr val="FF0000"/>
                </a:solidFill>
                <a:latin typeface="Verdana" pitchFamily="34" charset="0"/>
                <a:ea typeface="Verdana" pitchFamily="34" charset="0"/>
                <a:cs typeface="Verdana" pitchFamily="34" charset="0"/>
              </a:rPr>
            </a:br>
            <a:r>
              <a:rPr lang="en-US" sz="2600" dirty="0" smtClean="0">
                <a:solidFill>
                  <a:srgbClr val="FF0000"/>
                </a:solidFill>
                <a:latin typeface="Verdana" pitchFamily="34" charset="0"/>
                <a:ea typeface="Verdana" pitchFamily="34" charset="0"/>
                <a:cs typeface="Verdana" pitchFamily="34" charset="0"/>
              </a:rPr>
              <a:t>employees</a:t>
            </a:r>
          </a:p>
          <a:p>
            <a:pPr algn="ctr">
              <a:buFontTx/>
              <a:buNone/>
              <a:defRPr/>
            </a:pPr>
            <a:r>
              <a:rPr lang="en-US" sz="2000" dirty="0" smtClean="0"/>
              <a:t/>
            </a:r>
            <a:br>
              <a:rPr lang="en-US" sz="2000" dirty="0" smtClean="0"/>
            </a:br>
            <a:endParaRPr lang="en-US" sz="2000" dirty="0" smtClean="0"/>
          </a:p>
        </p:txBody>
      </p:sp>
    </p:spTree>
    <p:extLst>
      <p:ext uri="{BB962C8B-B14F-4D97-AF65-F5344CB8AC3E}">
        <p14:creationId xmlns:p14="http://schemas.microsoft.com/office/powerpoint/2010/main" val="34974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anim calcmode="lin" valueType="num">
                                      <p:cBhvr additive="base">
                                        <p:cTn id="1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50</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400" dirty="0" smtClean="0">
                <a:solidFill>
                  <a:schemeClr val="bg1"/>
                </a:solidFill>
                <a:latin typeface="Verdana" pitchFamily="34" charset="0"/>
                <a:ea typeface="Verdana" pitchFamily="34" charset="0"/>
                <a:cs typeface="Verdana" pitchFamily="34" charset="0"/>
              </a:rPr>
              <a:t>Log in or Create a User Profile</a:t>
            </a:r>
            <a:endParaRPr lang="en-US" sz="2400" dirty="0">
              <a:solidFill>
                <a:schemeClr val="bg1"/>
              </a:solidFill>
              <a:latin typeface="Verdana" pitchFamily="34" charset="0"/>
              <a:ea typeface="Verdana" pitchFamily="34" charset="0"/>
              <a:cs typeface="Verdana" pitchFamily="34"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0456" r="2121" b="2803"/>
          <a:stretch/>
        </p:blipFill>
        <p:spPr>
          <a:xfrm>
            <a:off x="4191000" y="1219200"/>
            <a:ext cx="4487966" cy="4895065"/>
          </a:xfrm>
          <a:prstGeom prst="rect">
            <a:avLst/>
          </a:prstGeom>
        </p:spPr>
      </p:pic>
      <p:sp>
        <p:nvSpPr>
          <p:cNvPr id="7" name="Rectangle 3"/>
          <p:cNvSpPr txBox="1">
            <a:spLocks noChangeArrowheads="1"/>
          </p:cNvSpPr>
          <p:nvPr/>
        </p:nvSpPr>
        <p:spPr>
          <a:xfrm>
            <a:off x="381000" y="1371600"/>
            <a:ext cx="38100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endParaRPr lang="en-US" dirty="0" smtClean="0">
              <a:solidFill>
                <a:schemeClr val="tx1"/>
              </a:solidFill>
            </a:endParaRPr>
          </a:p>
          <a:p>
            <a:pPr>
              <a:buFontTx/>
              <a:buNone/>
            </a:pPr>
            <a:r>
              <a:rPr lang="en-US" dirty="0" smtClean="0">
                <a:solidFill>
                  <a:schemeClr val="tx1"/>
                </a:solidFill>
              </a:rPr>
              <a:t>Login with an existing</a:t>
            </a:r>
          </a:p>
          <a:p>
            <a:pPr>
              <a:buFontTx/>
              <a:buNone/>
            </a:pPr>
            <a:r>
              <a:rPr lang="en-US" dirty="0" smtClean="0">
                <a:solidFill>
                  <a:schemeClr val="tx1"/>
                </a:solidFill>
              </a:rPr>
              <a:t>Profile</a:t>
            </a:r>
          </a:p>
          <a:p>
            <a:pPr>
              <a:buFontTx/>
              <a:buNone/>
            </a:pPr>
            <a:endParaRPr lang="en-US" dirty="0" smtClean="0">
              <a:solidFill>
                <a:schemeClr val="tx1"/>
              </a:solidFill>
            </a:endParaRPr>
          </a:p>
          <a:p>
            <a:pPr>
              <a:buFontTx/>
              <a:buNone/>
            </a:pPr>
            <a:r>
              <a:rPr lang="en-US" dirty="0" smtClean="0">
                <a:solidFill>
                  <a:schemeClr val="tx1"/>
                </a:solidFill>
              </a:rPr>
              <a:t>OR</a:t>
            </a:r>
          </a:p>
          <a:p>
            <a:pPr>
              <a:buFontTx/>
              <a:buNone/>
            </a:pPr>
            <a:endParaRPr lang="en-US" dirty="0" smtClean="0">
              <a:solidFill>
                <a:schemeClr val="tx1"/>
              </a:solidFill>
            </a:endParaRPr>
          </a:p>
          <a:p>
            <a:pPr>
              <a:buFontTx/>
              <a:buNone/>
            </a:pPr>
            <a:r>
              <a:rPr lang="en-US" dirty="0" smtClean="0">
                <a:solidFill>
                  <a:schemeClr val="tx1"/>
                </a:solidFill>
              </a:rPr>
              <a:t>Click “Create a user profile in </a:t>
            </a:r>
            <a:r>
              <a:rPr lang="en-US" dirty="0" err="1" smtClean="0">
                <a:solidFill>
                  <a:schemeClr val="tx1"/>
                </a:solidFill>
              </a:rPr>
              <a:t>HandS</a:t>
            </a:r>
            <a:r>
              <a:rPr lang="en-US" dirty="0" smtClean="0">
                <a:solidFill>
                  <a:schemeClr val="tx1"/>
                </a:solidFill>
              </a:rPr>
              <a:t>”</a:t>
            </a:r>
          </a:p>
        </p:txBody>
      </p:sp>
      <p:cxnSp>
        <p:nvCxnSpPr>
          <p:cNvPr id="9" name="Straight Arrow Connector 8"/>
          <p:cNvCxnSpPr/>
          <p:nvPr/>
        </p:nvCxnSpPr>
        <p:spPr>
          <a:xfrm flipV="1">
            <a:off x="3048000" y="2209800"/>
            <a:ext cx="1752600" cy="2286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2895600" y="2438400"/>
            <a:ext cx="1981200" cy="16002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12300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51</a:t>
            </a:fld>
            <a:endParaRPr lang="en-US" dirty="0">
              <a:solidFill>
                <a:schemeClr val="bg1"/>
              </a:solidFill>
              <a:latin typeface="Verdana" pitchFamily="34" charset="0"/>
              <a:ea typeface="Verdana" pitchFamily="34" charset="0"/>
              <a:cs typeface="Verdana"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4800" y="1274037"/>
            <a:ext cx="4267200" cy="4945380"/>
          </a:xfrm>
          <a:prstGeom prst="rect">
            <a:avLst/>
          </a:prstGeom>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00599" y="1274037"/>
            <a:ext cx="4159665" cy="4945380"/>
          </a:xfrm>
          <a:prstGeom prst="rect">
            <a:avLst/>
          </a:prstGeom>
        </p:spPr>
      </p:pic>
      <p:sp>
        <p:nvSpPr>
          <p:cNvPr id="8" name="Text Box 7"/>
          <p:cNvSpPr txBox="1">
            <a:spLocks noChangeArrowheads="1"/>
          </p:cNvSpPr>
          <p:nvPr/>
        </p:nvSpPr>
        <p:spPr bwMode="auto">
          <a:xfrm>
            <a:off x="4953000" y="5486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dirty="0">
                <a:latin typeface="Verdana" pitchFamily="34" charset="0"/>
              </a:rPr>
              <a:t>Click “save”</a:t>
            </a:r>
          </a:p>
        </p:txBody>
      </p:sp>
      <p:cxnSp>
        <p:nvCxnSpPr>
          <p:cNvPr id="10" name="Straight Arrow Connector 9"/>
          <p:cNvCxnSpPr/>
          <p:nvPr/>
        </p:nvCxnSpPr>
        <p:spPr>
          <a:xfrm flipV="1">
            <a:off x="6629400" y="5257800"/>
            <a:ext cx="1447800" cy="41195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 name="Oval 11"/>
          <p:cNvSpPr/>
          <p:nvPr/>
        </p:nvSpPr>
        <p:spPr>
          <a:xfrm>
            <a:off x="342900" y="4876800"/>
            <a:ext cx="419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p:cNvSpPr>
            <a:spLocks noGrp="1"/>
          </p:cNvSpPr>
          <p:nvPr>
            <p:ph type="title"/>
          </p:nvPr>
        </p:nvSpPr>
        <p:spPr>
          <a:xfrm>
            <a:off x="533400" y="381000"/>
            <a:ext cx="5105400" cy="457200"/>
          </a:xfrm>
        </p:spPr>
        <p:txBody>
          <a:bodyPr>
            <a:noAutofit/>
          </a:bodyPr>
          <a:lstStyle/>
          <a:p>
            <a:r>
              <a:rPr lang="en-US" sz="2800" dirty="0" err="1" smtClean="0">
                <a:solidFill>
                  <a:schemeClr val="bg1"/>
                </a:solidFill>
                <a:latin typeface="Verdana" pitchFamily="34" charset="0"/>
                <a:ea typeface="Verdana" pitchFamily="34" charset="0"/>
                <a:cs typeface="Verdana" pitchFamily="34" charset="0"/>
              </a:rPr>
              <a:t>HandS</a:t>
            </a:r>
            <a:endParaRPr lang="en-US" sz="28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31568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52</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err="1" smtClean="0">
                <a:solidFill>
                  <a:schemeClr val="bg1"/>
                </a:solidFill>
                <a:latin typeface="Verdana" pitchFamily="34" charset="0"/>
                <a:ea typeface="Verdana" pitchFamily="34" charset="0"/>
                <a:cs typeface="Verdana" pitchFamily="34" charset="0"/>
              </a:rPr>
              <a:t>HandS</a:t>
            </a:r>
            <a:endParaRPr lang="en-US" sz="2800" dirty="0">
              <a:solidFill>
                <a:schemeClr val="bg1"/>
              </a:solidFill>
              <a:latin typeface="Verdana" pitchFamily="34" charset="0"/>
              <a:ea typeface="Verdana" pitchFamily="34" charset="0"/>
              <a:cs typeface="Verdana" pitchFamily="34" charset="0"/>
            </a:endParaRPr>
          </a:p>
        </p:txBody>
      </p:sp>
      <p:pic>
        <p:nvPicPr>
          <p:cNvPr id="6" name="Picture 3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1000" y="1322832"/>
            <a:ext cx="4114800" cy="4773168"/>
          </a:xfrm>
          <a:prstGeom prst="rect">
            <a:avLst/>
          </a:prstGeom>
        </p:spPr>
      </p:pic>
      <p:pic>
        <p:nvPicPr>
          <p:cNvPr id="7" name="Picture 3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8200" y="1322832"/>
            <a:ext cx="4114800" cy="4773168"/>
          </a:xfrm>
          <a:prstGeom prst="rect">
            <a:avLst/>
          </a:prstGeom>
        </p:spPr>
      </p:pic>
      <p:sp>
        <p:nvSpPr>
          <p:cNvPr id="8" name="Text Box 3077"/>
          <p:cNvSpPr txBox="1">
            <a:spLocks noChangeArrowheads="1"/>
          </p:cNvSpPr>
          <p:nvPr/>
        </p:nvSpPr>
        <p:spPr bwMode="auto">
          <a:xfrm>
            <a:off x="533400" y="4129087"/>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dirty="0">
                <a:latin typeface="Verdana" pitchFamily="34" charset="0"/>
              </a:rPr>
              <a:t>Select “Yes”</a:t>
            </a:r>
          </a:p>
        </p:txBody>
      </p:sp>
      <p:sp>
        <p:nvSpPr>
          <p:cNvPr id="9" name="Text Box 3080"/>
          <p:cNvSpPr txBox="1">
            <a:spLocks noChangeArrowheads="1"/>
          </p:cNvSpPr>
          <p:nvPr/>
        </p:nvSpPr>
        <p:spPr bwMode="auto">
          <a:xfrm>
            <a:off x="1981200" y="5105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dirty="0">
                <a:latin typeface="Verdana" pitchFamily="34" charset="0"/>
              </a:rPr>
              <a:t>Click “save”</a:t>
            </a:r>
          </a:p>
        </p:txBody>
      </p:sp>
      <p:sp>
        <p:nvSpPr>
          <p:cNvPr id="10" name="Text Box 3083"/>
          <p:cNvSpPr txBox="1">
            <a:spLocks noChangeArrowheads="1"/>
          </p:cNvSpPr>
          <p:nvPr/>
        </p:nvSpPr>
        <p:spPr bwMode="auto">
          <a:xfrm>
            <a:off x="4724400" y="4419600"/>
            <a:ext cx="2971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dirty="0">
                <a:latin typeface="Verdana" pitchFamily="34" charset="0"/>
              </a:rPr>
              <a:t>Acknowledgement that account has been created.</a:t>
            </a:r>
          </a:p>
        </p:txBody>
      </p:sp>
      <p:sp>
        <p:nvSpPr>
          <p:cNvPr id="11" name="Text Box 3085"/>
          <p:cNvSpPr txBox="1">
            <a:spLocks noChangeArrowheads="1"/>
          </p:cNvSpPr>
          <p:nvPr/>
        </p:nvSpPr>
        <p:spPr bwMode="auto">
          <a:xfrm>
            <a:off x="7010400" y="5334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dirty="0">
                <a:latin typeface="Verdana" pitchFamily="34" charset="0"/>
              </a:rPr>
              <a:t>Click “Login”</a:t>
            </a:r>
          </a:p>
        </p:txBody>
      </p:sp>
      <p:cxnSp>
        <p:nvCxnSpPr>
          <p:cNvPr id="13" name="Straight Arrow Connector 12"/>
          <p:cNvCxnSpPr/>
          <p:nvPr/>
        </p:nvCxnSpPr>
        <p:spPr>
          <a:xfrm flipV="1">
            <a:off x="1752600" y="3709416"/>
            <a:ext cx="685800" cy="41967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2819400" y="3919251"/>
            <a:ext cx="609600" cy="110994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6210300" y="3810000"/>
            <a:ext cx="571500" cy="6096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7696200" y="4129087"/>
            <a:ext cx="76200" cy="120491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25601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53</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Initial Application</a:t>
            </a:r>
            <a:endParaRPr lang="en-US" sz="2800" dirty="0">
              <a:solidFill>
                <a:schemeClr val="bg1"/>
              </a:solidFill>
              <a:latin typeface="Verdana" pitchFamily="34" charset="0"/>
              <a:ea typeface="Verdana" pitchFamily="34" charset="0"/>
              <a:cs typeface="Verdana"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152144"/>
            <a:ext cx="4648200" cy="5020056"/>
          </a:xfrm>
          <a:prstGeom prst="rect">
            <a:avLst/>
          </a:prstGeom>
        </p:spPr>
      </p:pic>
      <p:sp>
        <p:nvSpPr>
          <p:cNvPr id="7" name="Rectangle 3"/>
          <p:cNvSpPr txBox="1">
            <a:spLocks noChangeArrowheads="1"/>
          </p:cNvSpPr>
          <p:nvPr/>
        </p:nvSpPr>
        <p:spPr>
          <a:xfrm>
            <a:off x="4953000" y="1371600"/>
            <a:ext cx="41148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Tx/>
              <a:buNone/>
            </a:pPr>
            <a:r>
              <a:rPr lang="en-US" dirty="0" smtClean="0">
                <a:solidFill>
                  <a:schemeClr val="tx1"/>
                </a:solidFill>
              </a:rPr>
              <a:t>You have two choices.</a:t>
            </a:r>
          </a:p>
          <a:p>
            <a:pPr marL="457200" indent="-457200">
              <a:buFontTx/>
              <a:buNone/>
            </a:pPr>
            <a:endParaRPr lang="en-US" dirty="0" smtClean="0">
              <a:solidFill>
                <a:schemeClr val="tx1"/>
              </a:solidFill>
            </a:endParaRPr>
          </a:p>
          <a:p>
            <a:pPr marL="457200" indent="-457200">
              <a:buFontTx/>
              <a:buAutoNum type="arabicPeriod"/>
            </a:pPr>
            <a:r>
              <a:rPr lang="en-US" dirty="0" smtClean="0">
                <a:solidFill>
                  <a:schemeClr val="tx1"/>
                </a:solidFill>
              </a:rPr>
              <a:t>Log out now and log on later to continue</a:t>
            </a:r>
          </a:p>
          <a:p>
            <a:pPr marL="457200" indent="-457200">
              <a:buFontTx/>
              <a:buNone/>
            </a:pPr>
            <a:r>
              <a:rPr lang="en-US" i="1" dirty="0" smtClean="0">
                <a:solidFill>
                  <a:schemeClr val="tx1"/>
                </a:solidFill>
              </a:rPr>
              <a:t>            </a:t>
            </a:r>
            <a:r>
              <a:rPr lang="en-US" i="1" u="sng" dirty="0" smtClean="0">
                <a:solidFill>
                  <a:schemeClr val="tx1"/>
                </a:solidFill>
              </a:rPr>
              <a:t>or</a:t>
            </a:r>
          </a:p>
          <a:p>
            <a:pPr marL="457200" indent="-457200">
              <a:buFontTx/>
              <a:buNone/>
            </a:pPr>
            <a:r>
              <a:rPr lang="en-US" dirty="0" smtClean="0">
                <a:solidFill>
                  <a:schemeClr val="tx1"/>
                </a:solidFill>
              </a:rPr>
              <a:t>2. Continue now, and Select </a:t>
            </a:r>
          </a:p>
          <a:p>
            <a:pPr marL="457200" indent="-457200">
              <a:buFontTx/>
              <a:buNone/>
            </a:pPr>
            <a:r>
              <a:rPr lang="en-US" dirty="0" smtClean="0">
                <a:solidFill>
                  <a:schemeClr val="tx1"/>
                </a:solidFill>
              </a:rPr>
              <a:t>	“Begin an initial </a:t>
            </a:r>
          </a:p>
          <a:p>
            <a:pPr marL="457200" indent="-457200">
              <a:buFontTx/>
              <a:buNone/>
            </a:pPr>
            <a:r>
              <a:rPr lang="en-US" dirty="0" smtClean="0">
                <a:solidFill>
                  <a:schemeClr val="tx1"/>
                </a:solidFill>
              </a:rPr>
              <a:t>	application”</a:t>
            </a:r>
          </a:p>
        </p:txBody>
      </p:sp>
      <p:cxnSp>
        <p:nvCxnSpPr>
          <p:cNvPr id="9" name="Straight Arrow Connector 8"/>
          <p:cNvCxnSpPr/>
          <p:nvPr/>
        </p:nvCxnSpPr>
        <p:spPr>
          <a:xfrm flipH="1" flipV="1">
            <a:off x="4876800" y="2118290"/>
            <a:ext cx="304800" cy="32011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flipV="1">
            <a:off x="2895600" y="3581400"/>
            <a:ext cx="2438400" cy="1524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31064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54</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Notification</a:t>
            </a:r>
            <a:endParaRPr lang="en-US" sz="2800"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680103" y="1447800"/>
            <a:ext cx="77724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Log onto your account periodically if you selected to be notified electronically. </a:t>
            </a:r>
          </a:p>
          <a:p>
            <a:pPr marL="342900" indent="-342900" algn="l">
              <a:buFont typeface="Arial" pitchFamily="34" charset="0"/>
              <a:buChar char="•"/>
            </a:pPr>
            <a:endParaRPr lang="en-US" sz="1800" dirty="0" smtClean="0">
              <a:solidFill>
                <a:schemeClr val="tx1"/>
              </a:solidFill>
            </a:endParaRPr>
          </a:p>
          <a:p>
            <a:pPr marL="342900" indent="-342900" algn="l">
              <a:buFont typeface="Arial" pitchFamily="34" charset="0"/>
              <a:buChar char="•"/>
            </a:pPr>
            <a:r>
              <a:rPr lang="en-US" dirty="0" smtClean="0">
                <a:solidFill>
                  <a:schemeClr val="tx1"/>
                </a:solidFill>
              </a:rPr>
              <a:t>Once your application is approved, your letter to present to your insurance carrier will be mailed along with your certificate.</a:t>
            </a:r>
          </a:p>
        </p:txBody>
      </p:sp>
      <p:sp>
        <p:nvSpPr>
          <p:cNvPr id="2" name="Rounded Rectangular Callout 1"/>
          <p:cNvSpPr/>
          <p:nvPr/>
        </p:nvSpPr>
        <p:spPr>
          <a:xfrm>
            <a:off x="1143000" y="4536393"/>
            <a:ext cx="2667000" cy="914400"/>
          </a:xfrm>
          <a:prstGeom prst="wedgeRoundRectCallout">
            <a:avLst>
              <a:gd name="adj1" fmla="val -20898"/>
              <a:gd name="adj2" fmla="val 826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Verdana" pitchFamily="34" charset="0"/>
                <a:ea typeface="Verdana" pitchFamily="34" charset="0"/>
                <a:cs typeface="Verdana" pitchFamily="34" charset="0"/>
              </a:rPr>
              <a:t>Notification !!</a:t>
            </a:r>
            <a:endParaRPr lang="en-US" sz="2400" b="1" dirty="0">
              <a:latin typeface="Verdana" pitchFamily="34" charset="0"/>
              <a:ea typeface="Verdana" pitchFamily="34" charset="0"/>
              <a:cs typeface="Verdana" pitchFamily="34" charset="0"/>
            </a:endParaRPr>
          </a:p>
        </p:txBody>
      </p:sp>
      <p:pic>
        <p:nvPicPr>
          <p:cNvPr id="7172" name="Picture 4" descr="https://sp.yimg.com/ib/th?id=HN.607990300997713952&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2121477"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26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457200" y="381000"/>
            <a:ext cx="52578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Technical Assistance Manual</a:t>
            </a:r>
            <a:endParaRPr lang="en-US" sz="2800" dirty="0">
              <a:solidFill>
                <a:schemeClr val="bg1"/>
              </a:solidFill>
              <a:latin typeface="Verdana" pitchFamily="34" charset="0"/>
              <a:ea typeface="Verdana" pitchFamily="34" charset="0"/>
              <a:cs typeface="Verdana" pitchFamily="34" charset="0"/>
            </a:endParaRPr>
          </a:p>
        </p:txBody>
      </p:sp>
      <p:pic>
        <p:nvPicPr>
          <p:cNvPr id="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9102" t="17354" r="20889" b="2933"/>
          <a:stretch/>
        </p:blipFill>
        <p:spPr>
          <a:xfrm>
            <a:off x="4419600" y="1163908"/>
            <a:ext cx="4419600" cy="5091613"/>
          </a:xfrm>
          <a:prstGeom prst="rect">
            <a:avLst/>
          </a:prstGeom>
          <a:noFill/>
        </p:spPr>
      </p:pic>
      <p:sp>
        <p:nvSpPr>
          <p:cNvPr id="7" name="Content Placeholder 2"/>
          <p:cNvSpPr txBox="1">
            <a:spLocks/>
          </p:cNvSpPr>
          <p:nvPr/>
        </p:nvSpPr>
        <p:spPr>
          <a:xfrm>
            <a:off x="304800" y="1219200"/>
            <a:ext cx="4191000" cy="48768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r>
              <a:rPr lang="en-US" dirty="0" smtClean="0">
                <a:hlinkClick r:id="rId3"/>
              </a:rPr>
              <a:t>www.dli.state.pa.us</a:t>
            </a:r>
            <a:endParaRPr lang="en-US" dirty="0" smtClean="0"/>
          </a:p>
          <a:p>
            <a:pPr>
              <a:buFontTx/>
              <a:buNone/>
            </a:pPr>
            <a:endParaRPr lang="en-US" sz="1800" dirty="0" smtClean="0"/>
          </a:p>
          <a:p>
            <a:pPr>
              <a:buFontTx/>
              <a:buNone/>
            </a:pPr>
            <a:r>
              <a:rPr lang="en-US" dirty="0" smtClean="0">
                <a:solidFill>
                  <a:schemeClr val="tx1"/>
                </a:solidFill>
              </a:rPr>
              <a:t>Click on “Workers’ Compensation” icon</a:t>
            </a:r>
          </a:p>
          <a:p>
            <a:pPr>
              <a:buFontTx/>
              <a:buNone/>
            </a:pPr>
            <a:endParaRPr lang="en-US" dirty="0" smtClean="0">
              <a:solidFill>
                <a:schemeClr val="tx1"/>
              </a:solidFill>
            </a:endParaRPr>
          </a:p>
          <a:p>
            <a:pPr>
              <a:buFontTx/>
              <a:buNone/>
            </a:pPr>
            <a:r>
              <a:rPr lang="en-US" dirty="0" smtClean="0">
                <a:solidFill>
                  <a:schemeClr val="tx1"/>
                </a:solidFill>
              </a:rPr>
              <a:t>Click on “Health &amp; Safety Division</a:t>
            </a:r>
          </a:p>
          <a:p>
            <a:pPr>
              <a:buFontTx/>
              <a:buNone/>
            </a:pPr>
            <a:endParaRPr lang="en-US" dirty="0" smtClean="0">
              <a:solidFill>
                <a:schemeClr val="tx1"/>
              </a:solidFill>
            </a:endParaRPr>
          </a:p>
          <a:p>
            <a:pPr>
              <a:buFontTx/>
              <a:buNone/>
            </a:pPr>
            <a:r>
              <a:rPr lang="en-US" dirty="0" smtClean="0">
                <a:solidFill>
                  <a:schemeClr val="tx1"/>
                </a:solidFill>
              </a:rPr>
              <a:t>Click on “</a:t>
            </a:r>
            <a:r>
              <a:rPr lang="en-US" dirty="0" err="1" smtClean="0">
                <a:solidFill>
                  <a:schemeClr val="tx1"/>
                </a:solidFill>
              </a:rPr>
              <a:t>HandS</a:t>
            </a:r>
            <a:r>
              <a:rPr lang="en-US" dirty="0" smtClean="0">
                <a:solidFill>
                  <a:schemeClr val="tx1"/>
                </a:solidFill>
              </a:rPr>
              <a:t>” System</a:t>
            </a:r>
          </a:p>
          <a:p>
            <a:pPr>
              <a:buFontTx/>
              <a:buNone/>
            </a:pPr>
            <a:endParaRPr lang="en-US" dirty="0" smtClean="0">
              <a:solidFill>
                <a:schemeClr val="tx1"/>
              </a:solidFill>
            </a:endParaRPr>
          </a:p>
          <a:p>
            <a:pPr>
              <a:buFontTx/>
              <a:buNone/>
            </a:pPr>
            <a:r>
              <a:rPr lang="en-US" dirty="0" smtClean="0">
                <a:solidFill>
                  <a:schemeClr val="tx1"/>
                </a:solidFill>
              </a:rPr>
              <a:t>Click on “Workplace Safety Committee Technical Assistance Manual”</a:t>
            </a:r>
          </a:p>
          <a:p>
            <a:pPr>
              <a:buFontTx/>
              <a:buNone/>
            </a:pPr>
            <a:endParaRPr lang="en-US" dirty="0" smtClean="0">
              <a:solidFill>
                <a:schemeClr val="tx1"/>
              </a:solidFill>
            </a:endParaRPr>
          </a:p>
        </p:txBody>
      </p:sp>
    </p:spTree>
    <p:extLst>
      <p:ext uri="{BB962C8B-B14F-4D97-AF65-F5344CB8AC3E}">
        <p14:creationId xmlns:p14="http://schemas.microsoft.com/office/powerpoint/2010/main" val="2314762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56</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457200" y="381000"/>
            <a:ext cx="5257800" cy="457200"/>
          </a:xfrm>
        </p:spPr>
        <p:txBody>
          <a:bodyPr>
            <a:noAutofit/>
          </a:bodyPr>
          <a:lstStyle/>
          <a:p>
            <a:r>
              <a:rPr lang="en-US" sz="2800" dirty="0" smtClean="0">
                <a:solidFill>
                  <a:schemeClr val="bg1"/>
                </a:solidFill>
                <a:latin typeface="Verdana" pitchFamily="34" charset="0"/>
                <a:ea typeface="Verdana" pitchFamily="34" charset="0"/>
                <a:cs typeface="Verdana" pitchFamily="34" charset="0"/>
              </a:rPr>
              <a:t>Technical Assistance Manual</a:t>
            </a:r>
            <a:endParaRPr lang="en-US" sz="2800" dirty="0">
              <a:solidFill>
                <a:schemeClr val="bg1"/>
              </a:solidFill>
              <a:latin typeface="Verdana" pitchFamily="34" charset="0"/>
              <a:ea typeface="Verdana" pitchFamily="34" charset="0"/>
              <a:cs typeface="Verdana" pitchFamily="34" charset="0"/>
            </a:endParaRPr>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6795" t="16966" r="28939" b="2977"/>
          <a:stretch/>
        </p:blipFill>
        <p:spPr>
          <a:xfrm>
            <a:off x="5334000" y="1219199"/>
            <a:ext cx="3577128" cy="4954049"/>
          </a:xfrm>
          <a:prstGeom prst="rect">
            <a:avLst/>
          </a:prstGeom>
          <a:noFill/>
        </p:spPr>
      </p:pic>
      <p:sp>
        <p:nvSpPr>
          <p:cNvPr id="8" name="Content Placeholder 2"/>
          <p:cNvSpPr txBox="1">
            <a:spLocks/>
          </p:cNvSpPr>
          <p:nvPr/>
        </p:nvSpPr>
        <p:spPr>
          <a:xfrm>
            <a:off x="322604" y="1371598"/>
            <a:ext cx="5257800" cy="46492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dirty="0" smtClean="0">
                <a:solidFill>
                  <a:schemeClr val="tx1"/>
                </a:solidFill>
                <a:ea typeface="Verdana" pitchFamily="34" charset="0"/>
                <a:cs typeface="Verdana" pitchFamily="34" charset="0"/>
              </a:rPr>
              <a:t>Section 1 </a:t>
            </a: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Overview of WSC</a:t>
            </a:r>
          </a:p>
          <a:p>
            <a:pPr lvl="1" algn="l">
              <a:buFontTx/>
              <a:buNone/>
            </a:pPr>
            <a:endParaRPr lang="en-US" sz="1200" dirty="0" smtClean="0">
              <a:solidFill>
                <a:schemeClr val="tx1"/>
              </a:solidFill>
              <a:latin typeface="Verdana" pitchFamily="34" charset="0"/>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Section 2</a:t>
            </a: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How to Develop a WSC</a:t>
            </a:r>
          </a:p>
          <a:p>
            <a:pPr lvl="1" algn="l">
              <a:buFontTx/>
              <a:buNone/>
            </a:pPr>
            <a:endParaRPr lang="en-US" sz="1200" dirty="0" smtClean="0">
              <a:solidFill>
                <a:schemeClr val="tx1"/>
              </a:solidFill>
              <a:latin typeface="Verdana" pitchFamily="34" charset="0"/>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Section 3</a:t>
            </a: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How to apply using </a:t>
            </a:r>
            <a:r>
              <a:rPr lang="en-US" sz="2400" dirty="0" err="1" smtClean="0">
                <a:solidFill>
                  <a:schemeClr val="tx1"/>
                </a:solidFill>
                <a:latin typeface="Verdana" pitchFamily="34" charset="0"/>
                <a:ea typeface="Verdana" pitchFamily="34" charset="0"/>
                <a:cs typeface="Verdana" pitchFamily="34" charset="0"/>
              </a:rPr>
              <a:t>HandS</a:t>
            </a:r>
            <a:endParaRPr lang="en-US" sz="2400" dirty="0" smtClean="0">
              <a:solidFill>
                <a:schemeClr val="tx1"/>
              </a:solidFill>
              <a:latin typeface="Verdana" pitchFamily="34" charset="0"/>
              <a:ea typeface="Verdana" pitchFamily="34" charset="0"/>
              <a:cs typeface="Verdana" pitchFamily="34" charset="0"/>
            </a:endParaRPr>
          </a:p>
          <a:p>
            <a:pPr lvl="1" algn="l">
              <a:buFontTx/>
              <a:buNone/>
            </a:pPr>
            <a:endParaRPr lang="en-US" sz="1200" dirty="0" smtClean="0">
              <a:solidFill>
                <a:schemeClr val="tx1"/>
              </a:solidFill>
              <a:latin typeface="Verdana" pitchFamily="34" charset="0"/>
              <a:ea typeface="Verdana" pitchFamily="34" charset="0"/>
              <a:cs typeface="Verdana" pitchFamily="34" charset="0"/>
            </a:endParaRPr>
          </a:p>
          <a:p>
            <a:pPr algn="l">
              <a:buFontTx/>
              <a:buNone/>
            </a:pPr>
            <a:r>
              <a:rPr lang="en-US" dirty="0" smtClean="0">
                <a:solidFill>
                  <a:schemeClr val="tx1"/>
                </a:solidFill>
                <a:ea typeface="Verdana" pitchFamily="34" charset="0"/>
                <a:cs typeface="Verdana" pitchFamily="34" charset="0"/>
              </a:rPr>
              <a:t>Section 4</a:t>
            </a:r>
          </a:p>
          <a:p>
            <a:pPr marL="800100" lvl="1" indent="-342900" algn="l">
              <a:buFont typeface="Arial" pitchFamily="34" charset="0"/>
              <a:buChar char="•"/>
            </a:pPr>
            <a:r>
              <a:rPr lang="en-US" sz="2400" dirty="0" smtClean="0">
                <a:solidFill>
                  <a:schemeClr val="tx1"/>
                </a:solidFill>
                <a:latin typeface="Verdana" pitchFamily="34" charset="0"/>
                <a:ea typeface="Verdana" pitchFamily="34" charset="0"/>
                <a:cs typeface="Verdana" pitchFamily="34" charset="0"/>
              </a:rPr>
              <a:t>Reference Materials / Templates</a:t>
            </a:r>
          </a:p>
        </p:txBody>
      </p:sp>
    </p:spTree>
    <p:extLst>
      <p:ext uri="{BB962C8B-B14F-4D97-AF65-F5344CB8AC3E}">
        <p14:creationId xmlns:p14="http://schemas.microsoft.com/office/powerpoint/2010/main" val="17067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 calcmode="lin" valueType="num">
                                      <p:cBhvr additive="base">
                                        <p:cTn id="1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 calcmode="lin" valueType="num">
                                      <p:cBhvr additive="base">
                                        <p:cTn id="2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 calcmode="lin" valueType="num">
                                      <p:cBhvr additive="base">
                                        <p:cTn id="2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 calcmode="lin" valueType="num">
                                      <p:cBhvr additive="base">
                                        <p:cTn id="3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PATHS</a:t>
            </a:r>
            <a:endParaRPr lang="en-US" sz="2800" dirty="0">
              <a:solidFill>
                <a:schemeClr val="bg1"/>
              </a:solidFill>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73" t="16998" r="22462" b="3271"/>
          <a:stretch/>
        </p:blipFill>
        <p:spPr>
          <a:xfrm>
            <a:off x="4700186" y="1086661"/>
            <a:ext cx="4062814" cy="5134677"/>
          </a:xfrm>
          <a:prstGeom prst="rect">
            <a:avLst/>
          </a:prstGeom>
          <a:noFill/>
        </p:spPr>
      </p:pic>
      <p:sp>
        <p:nvSpPr>
          <p:cNvPr id="7" name="Content Placeholder 6"/>
          <p:cNvSpPr txBox="1">
            <a:spLocks/>
          </p:cNvSpPr>
          <p:nvPr/>
        </p:nvSpPr>
        <p:spPr>
          <a:xfrm>
            <a:off x="152400" y="1524000"/>
            <a:ext cx="44196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r>
              <a:rPr lang="en-US" dirty="0" smtClean="0">
                <a:solidFill>
                  <a:schemeClr val="tx1"/>
                </a:solidFill>
                <a:ea typeface="Verdana" pitchFamily="34" charset="0"/>
                <a:cs typeface="Verdana" pitchFamily="34" charset="0"/>
              </a:rPr>
              <a:t>To Access </a:t>
            </a:r>
            <a:r>
              <a:rPr lang="en-US" b="1" i="1" dirty="0" smtClean="0">
                <a:solidFill>
                  <a:schemeClr val="tx1"/>
                </a:solidFill>
                <a:ea typeface="Verdana" pitchFamily="34" charset="0"/>
                <a:cs typeface="Verdana" pitchFamily="34" charset="0"/>
              </a:rPr>
              <a:t>PATHS</a:t>
            </a:r>
          </a:p>
          <a:p>
            <a:pPr>
              <a:buFontTx/>
              <a:buNone/>
            </a:pPr>
            <a:endParaRPr lang="en-US" b="1" i="1" dirty="0" smtClean="0">
              <a:solidFill>
                <a:schemeClr val="tx1"/>
              </a:solidFill>
              <a:ea typeface="Verdana" pitchFamily="34" charset="0"/>
              <a:cs typeface="Verdana" pitchFamily="34" charset="0"/>
            </a:endParaRPr>
          </a:p>
          <a:p>
            <a:pPr>
              <a:buFontTx/>
              <a:buNone/>
            </a:pPr>
            <a:r>
              <a:rPr lang="en-US" dirty="0" smtClean="0">
                <a:solidFill>
                  <a:schemeClr val="tx1"/>
                </a:solidFill>
                <a:ea typeface="Verdana" pitchFamily="34" charset="0"/>
                <a:cs typeface="Verdana" pitchFamily="34" charset="0"/>
                <a:hlinkClick r:id="rId3"/>
              </a:rPr>
              <a:t>www.dli.state.pa.us/PATHS</a:t>
            </a:r>
            <a:endParaRPr lang="en-US" dirty="0" smtClean="0">
              <a:solidFill>
                <a:schemeClr val="tx1"/>
              </a:solidFill>
              <a:ea typeface="Verdana" pitchFamily="34" charset="0"/>
              <a:cs typeface="Verdana" pitchFamily="34" charset="0"/>
            </a:endParaRPr>
          </a:p>
          <a:p>
            <a:pPr>
              <a:buFontTx/>
              <a:buNone/>
            </a:pPr>
            <a:endParaRPr lang="en-US" sz="1200" b="1" i="1" dirty="0" smtClean="0">
              <a:solidFill>
                <a:schemeClr val="tx1"/>
              </a:solidFill>
              <a:ea typeface="Verdana" pitchFamily="34" charset="0"/>
              <a:cs typeface="Verdana" pitchFamily="34" charset="0"/>
            </a:endParaRPr>
          </a:p>
          <a:p>
            <a:pPr>
              <a:buFontTx/>
              <a:buNone/>
            </a:pPr>
            <a:r>
              <a:rPr lang="en-US" b="1" i="1" dirty="0" smtClean="0">
                <a:solidFill>
                  <a:schemeClr val="tx1"/>
                </a:solidFill>
                <a:ea typeface="Verdana" pitchFamily="34" charset="0"/>
                <a:cs typeface="Verdana" pitchFamily="34" charset="0"/>
              </a:rPr>
              <a:t>or</a:t>
            </a:r>
          </a:p>
          <a:p>
            <a:pPr>
              <a:buFontTx/>
              <a:buNone/>
            </a:pPr>
            <a:endParaRPr lang="en-US" sz="1200" b="1" i="1" dirty="0" smtClean="0">
              <a:solidFill>
                <a:schemeClr val="tx1"/>
              </a:solidFill>
              <a:ea typeface="Verdana" pitchFamily="34" charset="0"/>
              <a:cs typeface="Verdana" pitchFamily="34" charset="0"/>
            </a:endParaRPr>
          </a:p>
          <a:p>
            <a:pPr>
              <a:buFontTx/>
              <a:buNone/>
            </a:pPr>
            <a:r>
              <a:rPr lang="en-US" dirty="0" smtClean="0">
                <a:solidFill>
                  <a:schemeClr val="tx1"/>
                </a:solidFill>
                <a:ea typeface="Verdana" pitchFamily="34" charset="0"/>
                <a:cs typeface="Verdana" pitchFamily="34" charset="0"/>
                <a:hlinkClick r:id="rId4"/>
              </a:rPr>
              <a:t>www.dli.state.pa.us</a:t>
            </a:r>
            <a:endParaRPr lang="en-US" dirty="0" smtClean="0">
              <a:solidFill>
                <a:schemeClr val="tx1"/>
              </a:solidFill>
              <a:ea typeface="Verdana" pitchFamily="34" charset="0"/>
              <a:cs typeface="Verdana" pitchFamily="34" charset="0"/>
            </a:endParaRPr>
          </a:p>
          <a:p>
            <a:pPr lvl="1"/>
            <a:r>
              <a:rPr lang="en-US" sz="2400" dirty="0" smtClean="0">
                <a:solidFill>
                  <a:schemeClr val="tx1"/>
                </a:solidFill>
                <a:latin typeface="Verdana" pitchFamily="34" charset="0"/>
                <a:ea typeface="Verdana" pitchFamily="34" charset="0"/>
                <a:cs typeface="Verdana" pitchFamily="34" charset="0"/>
              </a:rPr>
              <a:t>“Workers Compensation” icon</a:t>
            </a:r>
          </a:p>
          <a:p>
            <a:pPr lvl="1"/>
            <a:r>
              <a:rPr lang="en-US" sz="2400" dirty="0" smtClean="0">
                <a:solidFill>
                  <a:schemeClr val="tx1"/>
                </a:solidFill>
                <a:latin typeface="Verdana" pitchFamily="34" charset="0"/>
                <a:ea typeface="Verdana" pitchFamily="34" charset="0"/>
                <a:cs typeface="Verdana" pitchFamily="34" charset="0"/>
              </a:rPr>
              <a:t>Health &amp; Safety Division</a:t>
            </a:r>
          </a:p>
          <a:p>
            <a:pPr lvl="1"/>
            <a:r>
              <a:rPr lang="en-US" sz="2400" dirty="0" smtClean="0">
                <a:solidFill>
                  <a:schemeClr val="tx1"/>
                </a:solidFill>
                <a:latin typeface="Verdana" pitchFamily="34" charset="0"/>
                <a:ea typeface="Verdana" pitchFamily="34" charset="0"/>
                <a:cs typeface="Verdana" pitchFamily="34" charset="0"/>
              </a:rPr>
              <a:t>PATHS</a:t>
            </a:r>
          </a:p>
        </p:txBody>
      </p:sp>
    </p:spTree>
    <p:extLst>
      <p:ext uri="{BB962C8B-B14F-4D97-AF65-F5344CB8AC3E}">
        <p14:creationId xmlns:p14="http://schemas.microsoft.com/office/powerpoint/2010/main" val="3916616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58</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PATHS</a:t>
            </a:r>
            <a:endParaRPr lang="en-US" sz="2800" dirty="0">
              <a:solidFill>
                <a:schemeClr val="bg1"/>
              </a:solidFill>
              <a:latin typeface="Verdana" pitchFamily="34" charset="0"/>
              <a:ea typeface="Verdana" pitchFamily="34" charset="0"/>
              <a:cs typeface="Verdana" pitchFamily="34" charset="0"/>
            </a:endParaRPr>
          </a:p>
        </p:txBody>
      </p:sp>
      <p:sp>
        <p:nvSpPr>
          <p:cNvPr id="6" name="Content Placeholder 2"/>
          <p:cNvSpPr txBox="1">
            <a:spLocks/>
          </p:cNvSpPr>
          <p:nvPr/>
        </p:nvSpPr>
        <p:spPr>
          <a:xfrm>
            <a:off x="76200" y="1219200"/>
            <a:ext cx="8763000" cy="4949439"/>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defRPr/>
            </a:pPr>
            <a:r>
              <a:rPr lang="en-US" dirty="0" smtClean="0">
                <a:solidFill>
                  <a:schemeClr val="tx1"/>
                </a:solidFill>
                <a:ea typeface="Verdana" pitchFamily="34" charset="0"/>
                <a:cs typeface="Verdana" pitchFamily="34" charset="0"/>
              </a:rPr>
              <a:t>At the </a:t>
            </a:r>
            <a:r>
              <a:rPr lang="en-US" b="1" i="1" dirty="0" smtClean="0">
                <a:solidFill>
                  <a:srgbClr val="00B050"/>
                </a:solidFill>
                <a:ea typeface="Verdana" pitchFamily="34" charset="0"/>
                <a:cs typeface="Verdana" pitchFamily="34" charset="0"/>
              </a:rPr>
              <a:t>PATHS</a:t>
            </a:r>
            <a:r>
              <a:rPr lang="en-US" dirty="0" smtClean="0">
                <a:solidFill>
                  <a:schemeClr val="tx1"/>
                </a:solidFill>
                <a:ea typeface="Verdana" pitchFamily="34" charset="0"/>
                <a:cs typeface="Verdana" pitchFamily="34" charset="0"/>
              </a:rPr>
              <a:t>  Website you can:</a:t>
            </a:r>
          </a:p>
          <a:p>
            <a:pPr algn="l">
              <a:buFontTx/>
              <a:buNone/>
              <a:defRPr/>
            </a:pPr>
            <a:endParaRPr lang="en-US" sz="1900" dirty="0" smtClean="0">
              <a:solidFill>
                <a:schemeClr val="tx1"/>
              </a:solidFill>
              <a:ea typeface="Verdana" pitchFamily="34" charset="0"/>
              <a:cs typeface="Verdana" pitchFamily="34" charset="0"/>
            </a:endParaRPr>
          </a:p>
          <a:p>
            <a:pPr marL="800100" lvl="1" indent="-342900" algn="l">
              <a:buFont typeface="Wingdings" pitchFamily="2" charset="2"/>
              <a:buChar char="ü"/>
              <a:defRPr/>
            </a:pPr>
            <a:r>
              <a:rPr lang="en-US" sz="2400" dirty="0" smtClean="0">
                <a:solidFill>
                  <a:schemeClr val="tx1"/>
                </a:solidFill>
                <a:latin typeface="Verdana" pitchFamily="34" charset="0"/>
                <a:ea typeface="Verdana" pitchFamily="34" charset="0"/>
                <a:cs typeface="Verdana" pitchFamily="34" charset="0"/>
              </a:rPr>
              <a:t>View Health &amp; Safety Training PowerPoint briefings. </a:t>
            </a:r>
          </a:p>
          <a:p>
            <a:pPr marL="628650" lvl="1" indent="-171450" algn="l">
              <a:buFont typeface="Wingdings" pitchFamily="2" charset="2"/>
              <a:buChar char="ü"/>
              <a:defRPr/>
            </a:pPr>
            <a:endParaRPr lang="en-US" sz="1400" dirty="0" smtClean="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ü"/>
              <a:defRPr/>
            </a:pPr>
            <a:r>
              <a:rPr lang="en-US" sz="2400" dirty="0" smtClean="0">
                <a:solidFill>
                  <a:schemeClr val="tx1"/>
                </a:solidFill>
                <a:latin typeface="Verdana" pitchFamily="34" charset="0"/>
                <a:ea typeface="Verdana" pitchFamily="34" charset="0"/>
                <a:cs typeface="Verdana" pitchFamily="34" charset="0"/>
              </a:rPr>
              <a:t>Access Safety Talks (Toolbox Talks)</a:t>
            </a:r>
          </a:p>
          <a:p>
            <a:pPr marL="628650" lvl="1" indent="-171450" algn="l">
              <a:buFont typeface="Wingdings" pitchFamily="2" charset="2"/>
              <a:buChar char="ü"/>
              <a:defRPr/>
            </a:pPr>
            <a:endParaRPr lang="en-US" sz="1300" dirty="0" smtClean="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ü"/>
              <a:defRPr/>
            </a:pPr>
            <a:r>
              <a:rPr lang="en-US" sz="2400" dirty="0" smtClean="0">
                <a:solidFill>
                  <a:schemeClr val="tx1"/>
                </a:solidFill>
                <a:latin typeface="Verdana" pitchFamily="34" charset="0"/>
                <a:ea typeface="Verdana" pitchFamily="34" charset="0"/>
                <a:cs typeface="Verdana" pitchFamily="34" charset="0"/>
              </a:rPr>
              <a:t>Access Safety Posters</a:t>
            </a:r>
          </a:p>
          <a:p>
            <a:pPr marL="628650" lvl="1" indent="-171450" algn="l">
              <a:buFont typeface="Wingdings" pitchFamily="2" charset="2"/>
              <a:buChar char="ü"/>
              <a:defRPr/>
            </a:pPr>
            <a:endParaRPr lang="en-US" sz="1300" dirty="0" smtClean="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ü"/>
              <a:defRPr/>
            </a:pPr>
            <a:r>
              <a:rPr lang="en-US" sz="2400" dirty="0" smtClean="0">
                <a:solidFill>
                  <a:schemeClr val="tx1"/>
                </a:solidFill>
                <a:latin typeface="Verdana" pitchFamily="34" charset="0"/>
                <a:ea typeface="Verdana" pitchFamily="34" charset="0"/>
                <a:cs typeface="Verdana" pitchFamily="34" charset="0"/>
              </a:rPr>
              <a:t>Access Safety Videos</a:t>
            </a:r>
          </a:p>
          <a:p>
            <a:pPr marL="628650" lvl="1" indent="-171450" algn="l">
              <a:buFont typeface="Wingdings" pitchFamily="2" charset="2"/>
              <a:buChar char="ü"/>
              <a:defRPr/>
            </a:pPr>
            <a:endParaRPr lang="en-US" sz="1300" dirty="0" smtClean="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ü"/>
              <a:defRPr/>
            </a:pPr>
            <a:r>
              <a:rPr lang="en-US" sz="2400" dirty="0" smtClean="0">
                <a:solidFill>
                  <a:schemeClr val="tx1"/>
                </a:solidFill>
                <a:latin typeface="Verdana" pitchFamily="34" charset="0"/>
                <a:ea typeface="Verdana" pitchFamily="34" charset="0"/>
                <a:cs typeface="Verdana" pitchFamily="34" charset="0"/>
              </a:rPr>
              <a:t>Access Safety Forms </a:t>
            </a:r>
          </a:p>
          <a:p>
            <a:pPr marL="800100" lvl="1" indent="-342900" algn="l">
              <a:buFont typeface="Wingdings" pitchFamily="2" charset="2"/>
              <a:buChar char="ü"/>
              <a:defRPr/>
            </a:pPr>
            <a:endParaRPr lang="en-US" sz="1300" dirty="0" smtClean="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ü"/>
              <a:defRPr/>
            </a:pPr>
            <a:r>
              <a:rPr lang="en-US" sz="2400" dirty="0" smtClean="0">
                <a:solidFill>
                  <a:schemeClr val="tx1"/>
                </a:solidFill>
                <a:latin typeface="Verdana" pitchFamily="34" charset="0"/>
                <a:ea typeface="Verdana" pitchFamily="34" charset="0"/>
                <a:cs typeface="Verdana" pitchFamily="34" charset="0"/>
              </a:rPr>
              <a:t>Register to participate in webinars and training sessions</a:t>
            </a:r>
          </a:p>
          <a:p>
            <a:pPr marL="800100" lvl="1" indent="-342900" algn="l">
              <a:buFont typeface="Wingdings" pitchFamily="2" charset="2"/>
              <a:buChar char="ü"/>
              <a:defRPr/>
            </a:pPr>
            <a:endParaRPr lang="en-US" sz="1300" dirty="0" smtClean="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ü"/>
              <a:defRPr/>
            </a:pPr>
            <a:r>
              <a:rPr lang="en-US" sz="2400" dirty="0" smtClean="0">
                <a:solidFill>
                  <a:schemeClr val="tx1"/>
                </a:solidFill>
                <a:latin typeface="Verdana" pitchFamily="34" charset="0"/>
                <a:ea typeface="Verdana" pitchFamily="34" charset="0"/>
                <a:cs typeface="Verdana" pitchFamily="34" charset="0"/>
              </a:rPr>
              <a:t>View 15-20 minute recorded webinars</a:t>
            </a:r>
          </a:p>
          <a:p>
            <a:pPr lvl="1" algn="l">
              <a:buFontTx/>
              <a:buNone/>
              <a:defRPr/>
            </a:pPr>
            <a:endParaRPr lang="en-US" sz="1000" dirty="0" smtClean="0"/>
          </a:p>
          <a:p>
            <a:pPr>
              <a:buFontTx/>
              <a:buNone/>
              <a:defRPr/>
            </a:pPr>
            <a:endParaRPr lang="en-US" dirty="0"/>
          </a:p>
        </p:txBody>
      </p:sp>
      <p:pic>
        <p:nvPicPr>
          <p:cNvPr id="8194" name="Picture 2" descr="https://sp.yimg.com/ib/th?id=HN.60798902538417297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667000"/>
            <a:ext cx="1790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7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 calcmode="lin" valueType="num">
                                      <p:cBhvr additive="base">
                                        <p:cTn id="2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anim calcmode="lin" valueType="num">
                                      <p:cBhvr additive="base">
                                        <p:cTn id="2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anim calcmode="lin" valueType="num">
                                      <p:cBhvr additive="base">
                                        <p:cTn id="3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59</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Resources</a:t>
            </a:r>
            <a:endParaRPr lang="en-US" sz="2800"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313346" y="1319613"/>
            <a:ext cx="9000146" cy="5105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Tx/>
              <a:buNone/>
            </a:pPr>
            <a:endParaRPr lang="en-US" sz="1100" dirty="0" smtClean="0"/>
          </a:p>
          <a:p>
            <a:pPr algn="ctr">
              <a:lnSpc>
                <a:spcPct val="90000"/>
              </a:lnSpc>
              <a:buFontTx/>
              <a:buNone/>
            </a:pPr>
            <a:r>
              <a:rPr lang="en-US" sz="3100" dirty="0" smtClean="0">
                <a:latin typeface="Verdana" pitchFamily="34" charset="0"/>
                <a:ea typeface="Verdana" pitchFamily="34" charset="0"/>
                <a:cs typeface="Verdana" pitchFamily="34" charset="0"/>
              </a:rPr>
              <a:t>    Go to:</a:t>
            </a:r>
          </a:p>
          <a:p>
            <a:pPr lvl="2" algn="ctr">
              <a:lnSpc>
                <a:spcPct val="90000"/>
              </a:lnSpc>
              <a:buFontTx/>
              <a:buNone/>
            </a:pPr>
            <a:r>
              <a:rPr lang="en-US" sz="3100" dirty="0" smtClean="0">
                <a:solidFill>
                  <a:srgbClr val="FF0000"/>
                </a:solidFill>
                <a:latin typeface="Verdana" pitchFamily="34" charset="0"/>
                <a:ea typeface="Verdana" pitchFamily="34" charset="0"/>
                <a:cs typeface="Verdana" pitchFamily="34" charset="0"/>
                <a:hlinkClick r:id="rId2"/>
              </a:rPr>
              <a:t>www.dli.state.pa.us</a:t>
            </a:r>
            <a:endParaRPr lang="en-US" sz="3100" dirty="0" smtClean="0">
              <a:solidFill>
                <a:srgbClr val="FF0000"/>
              </a:solidFill>
              <a:latin typeface="Verdana" pitchFamily="34" charset="0"/>
              <a:ea typeface="Verdana" pitchFamily="34" charset="0"/>
              <a:cs typeface="Verdana" pitchFamily="34" charset="0"/>
            </a:endParaRPr>
          </a:p>
          <a:p>
            <a:pPr lvl="2" algn="ctr">
              <a:lnSpc>
                <a:spcPct val="90000"/>
              </a:lnSpc>
              <a:buFontTx/>
              <a:buNone/>
            </a:pPr>
            <a:endParaRPr lang="en-US" sz="2600" dirty="0" smtClean="0">
              <a:solidFill>
                <a:srgbClr val="FF0000"/>
              </a:solidFill>
              <a:latin typeface="Verdana" pitchFamily="34" charset="0"/>
              <a:ea typeface="Verdana" pitchFamily="34" charset="0"/>
              <a:cs typeface="Verdana" pitchFamily="34" charset="0"/>
            </a:endParaRPr>
          </a:p>
          <a:p>
            <a:pPr lvl="2">
              <a:lnSpc>
                <a:spcPct val="90000"/>
              </a:lnSpc>
              <a:buFontTx/>
              <a:buNone/>
            </a:pPr>
            <a:r>
              <a:rPr lang="en-US" sz="3100" dirty="0" smtClean="0">
                <a:latin typeface="Verdana" pitchFamily="34" charset="0"/>
                <a:ea typeface="Verdana" pitchFamily="34" charset="0"/>
                <a:cs typeface="Verdana" pitchFamily="34" charset="0"/>
              </a:rPr>
              <a:t>  At center of Page click “Workers’ Compensation”</a:t>
            </a:r>
            <a:endParaRPr lang="en-US" sz="1700" dirty="0" smtClean="0">
              <a:latin typeface="Verdana" pitchFamily="34" charset="0"/>
              <a:ea typeface="Verdana" pitchFamily="34" charset="0"/>
              <a:cs typeface="Verdana" pitchFamily="34" charset="0"/>
            </a:endParaRPr>
          </a:p>
          <a:p>
            <a:pPr lvl="2">
              <a:lnSpc>
                <a:spcPct val="90000"/>
              </a:lnSpc>
            </a:pPr>
            <a:endParaRPr lang="en-US" sz="1800" dirty="0" smtClean="0">
              <a:latin typeface="Verdana" pitchFamily="34" charset="0"/>
              <a:ea typeface="Verdana" pitchFamily="34" charset="0"/>
              <a:cs typeface="Verdana" pitchFamily="34" charset="0"/>
            </a:endParaRPr>
          </a:p>
          <a:p>
            <a:pPr lvl="2">
              <a:lnSpc>
                <a:spcPct val="90000"/>
              </a:lnSpc>
              <a:buFontTx/>
              <a:buNone/>
            </a:pPr>
            <a:r>
              <a:rPr lang="en-US" sz="3100" dirty="0" smtClean="0">
                <a:latin typeface="Verdana" pitchFamily="34" charset="0"/>
                <a:ea typeface="Verdana" pitchFamily="34" charset="0"/>
                <a:cs typeface="Verdana" pitchFamily="34" charset="0"/>
              </a:rPr>
              <a:t>  On left hand blue bar click “Health &amp; Safety Division”</a:t>
            </a:r>
          </a:p>
          <a:p>
            <a:pPr lvl="2">
              <a:lnSpc>
                <a:spcPct val="90000"/>
              </a:lnSpc>
              <a:buFontTx/>
              <a:buNone/>
            </a:pPr>
            <a:endParaRPr lang="en-US" sz="2600" dirty="0" smtClean="0">
              <a:latin typeface="Verdana" pitchFamily="34" charset="0"/>
              <a:ea typeface="Verdana" pitchFamily="34" charset="0"/>
              <a:cs typeface="Verdana" pitchFamily="34" charset="0"/>
            </a:endParaRPr>
          </a:p>
          <a:p>
            <a:pPr lvl="3">
              <a:lnSpc>
                <a:spcPct val="90000"/>
              </a:lnSpc>
              <a:buFont typeface="Arial" pitchFamily="34" charset="0"/>
              <a:buChar char="→"/>
            </a:pPr>
            <a:r>
              <a:rPr lang="en-US" sz="3100" dirty="0" smtClean="0">
                <a:latin typeface="Verdana" pitchFamily="34" charset="0"/>
                <a:ea typeface="Verdana" pitchFamily="34" charset="0"/>
                <a:cs typeface="Verdana" pitchFamily="34" charset="0"/>
              </a:rPr>
              <a:t> Health &amp; Safety contact information</a:t>
            </a:r>
          </a:p>
          <a:p>
            <a:pPr lvl="3">
              <a:lnSpc>
                <a:spcPct val="90000"/>
              </a:lnSpc>
              <a:buFont typeface="Arial" pitchFamily="34" charset="0"/>
              <a:buChar char="→"/>
            </a:pPr>
            <a:r>
              <a:rPr lang="en-US" sz="3100" dirty="0" smtClean="0">
                <a:latin typeface="Verdana" pitchFamily="34" charset="0"/>
                <a:ea typeface="Verdana" pitchFamily="34" charset="0"/>
                <a:cs typeface="Verdana" pitchFamily="34" charset="0"/>
              </a:rPr>
              <a:t> Certification process overview</a:t>
            </a:r>
          </a:p>
          <a:p>
            <a:pPr lvl="3">
              <a:lnSpc>
                <a:spcPct val="90000"/>
              </a:lnSpc>
              <a:buFont typeface="Arial" pitchFamily="34" charset="0"/>
              <a:buChar char="→"/>
            </a:pPr>
            <a:r>
              <a:rPr lang="en-US" sz="3100" dirty="0" smtClean="0">
                <a:latin typeface="Verdana" pitchFamily="34" charset="0"/>
                <a:ea typeface="Verdana" pitchFamily="34" charset="0"/>
                <a:cs typeface="Verdana" pitchFamily="34" charset="0"/>
              </a:rPr>
              <a:t> “</a:t>
            </a:r>
            <a:r>
              <a:rPr lang="en-US" sz="3100" dirty="0" err="1" smtClean="0">
                <a:latin typeface="Verdana" pitchFamily="34" charset="0"/>
                <a:ea typeface="Verdana" pitchFamily="34" charset="0"/>
                <a:cs typeface="Verdana" pitchFamily="34" charset="0"/>
              </a:rPr>
              <a:t>HandS</a:t>
            </a:r>
            <a:r>
              <a:rPr lang="en-US" sz="3100" dirty="0" smtClean="0">
                <a:latin typeface="Verdana" pitchFamily="34" charset="0"/>
                <a:ea typeface="Verdana" pitchFamily="34" charset="0"/>
                <a:cs typeface="Verdana" pitchFamily="34" charset="0"/>
              </a:rPr>
              <a:t>” online filing information</a:t>
            </a:r>
          </a:p>
          <a:p>
            <a:pPr lvl="3">
              <a:lnSpc>
                <a:spcPct val="90000"/>
              </a:lnSpc>
              <a:buFont typeface="Arial" pitchFamily="34" charset="0"/>
              <a:buChar char="→"/>
            </a:pPr>
            <a:r>
              <a:rPr lang="en-US" sz="3100" dirty="0" smtClean="0">
                <a:latin typeface="Verdana" pitchFamily="34" charset="0"/>
                <a:ea typeface="Verdana" pitchFamily="34" charset="0"/>
                <a:cs typeface="Verdana" pitchFamily="34" charset="0"/>
              </a:rPr>
              <a:t> Safety Committee Technical Assistance  </a:t>
            </a:r>
            <a:br>
              <a:rPr lang="en-US" sz="3100" dirty="0" smtClean="0">
                <a:latin typeface="Verdana" pitchFamily="34" charset="0"/>
                <a:ea typeface="Verdana" pitchFamily="34" charset="0"/>
                <a:cs typeface="Verdana" pitchFamily="34" charset="0"/>
              </a:rPr>
            </a:br>
            <a:r>
              <a:rPr lang="en-US" sz="3100" dirty="0" smtClean="0">
                <a:latin typeface="Verdana" pitchFamily="34" charset="0"/>
                <a:ea typeface="Verdana" pitchFamily="34" charset="0"/>
                <a:cs typeface="Verdana" pitchFamily="34" charset="0"/>
              </a:rPr>
              <a:t>  Manual</a:t>
            </a:r>
          </a:p>
          <a:p>
            <a:pPr lvl="3">
              <a:lnSpc>
                <a:spcPct val="90000"/>
              </a:lnSpc>
              <a:buFont typeface="Arial" pitchFamily="34" charset="0"/>
              <a:buChar char="→"/>
            </a:pPr>
            <a:r>
              <a:rPr lang="en-US" sz="3100" dirty="0" smtClean="0">
                <a:latin typeface="Verdana" pitchFamily="34" charset="0"/>
                <a:ea typeface="Verdana" pitchFamily="34" charset="0"/>
                <a:cs typeface="Verdana" pitchFamily="34" charset="0"/>
              </a:rPr>
              <a:t> FAQs</a:t>
            </a:r>
          </a:p>
          <a:p>
            <a:pPr lvl="3">
              <a:lnSpc>
                <a:spcPct val="90000"/>
              </a:lnSpc>
              <a:buFont typeface="Arial" pitchFamily="34" charset="0"/>
              <a:buChar char="→"/>
            </a:pPr>
            <a:r>
              <a:rPr lang="en-US" sz="3100" dirty="0" smtClean="0">
                <a:latin typeface="Verdana" pitchFamily="34" charset="0"/>
                <a:ea typeface="Verdana" pitchFamily="34" charset="0"/>
                <a:cs typeface="Verdana" pitchFamily="34" charset="0"/>
              </a:rPr>
              <a:t> Training Calendar</a:t>
            </a:r>
          </a:p>
          <a:p>
            <a:pPr lvl="2">
              <a:lnSpc>
                <a:spcPct val="90000"/>
              </a:lnSpc>
            </a:pPr>
            <a:endParaRPr lang="en-US" dirty="0" smtClean="0"/>
          </a:p>
          <a:p>
            <a:pPr lvl="2">
              <a:lnSpc>
                <a:spcPct val="90000"/>
              </a:lnSpc>
              <a:buFontTx/>
              <a:buNone/>
            </a:pPr>
            <a:endParaRPr lang="en-US" dirty="0" smtClean="0"/>
          </a:p>
          <a:p>
            <a:pPr>
              <a:lnSpc>
                <a:spcPct val="90000"/>
              </a:lnSpc>
            </a:pPr>
            <a:endParaRPr lang="en-US" sz="700" dirty="0" smtClean="0"/>
          </a:p>
        </p:txBody>
      </p:sp>
    </p:spTree>
    <p:extLst>
      <p:ext uri="{BB962C8B-B14F-4D97-AF65-F5344CB8AC3E}">
        <p14:creationId xmlns:p14="http://schemas.microsoft.com/office/powerpoint/2010/main" val="330838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6</a:t>
            </a:fld>
            <a:endParaRPr lang="en-US" dirty="0">
              <a:solidFill>
                <a:schemeClr val="bg1"/>
              </a:solidFill>
              <a:latin typeface="Verdana" pitchFamily="34" charset="0"/>
              <a:ea typeface="Verdana" pitchFamily="34" charset="0"/>
              <a:cs typeface="Verdana" pitchFamily="34" charset="0"/>
            </a:endParaRPr>
          </a:p>
        </p:txBody>
      </p:sp>
      <p:sp>
        <p:nvSpPr>
          <p:cNvPr id="6" name="Rectangle 2"/>
          <p:cNvSpPr>
            <a:spLocks noGrp="1" noChangeArrowheads="1"/>
          </p:cNvSpPr>
          <p:nvPr>
            <p:ph type="title" idx="4294967295"/>
          </p:nvPr>
        </p:nvSpPr>
        <p:spPr>
          <a:xfrm>
            <a:off x="457200" y="425419"/>
            <a:ext cx="5334000" cy="400110"/>
          </a:xfrm>
        </p:spPr>
        <p:txBody>
          <a:bodyPr wrap="square">
            <a:spAutoFit/>
          </a:bodyPr>
          <a:lstStyle/>
          <a:p>
            <a:r>
              <a:rPr lang="en-US" sz="2000" dirty="0" smtClean="0">
                <a:solidFill>
                  <a:schemeClr val="bg1"/>
                </a:solidFill>
                <a:latin typeface="Verdana" pitchFamily="34" charset="0"/>
                <a:ea typeface="Verdana" pitchFamily="34" charset="0"/>
                <a:cs typeface="Verdana" pitchFamily="34" charset="0"/>
              </a:rPr>
              <a:t>PA Certified Safety Committee Program</a:t>
            </a:r>
          </a:p>
        </p:txBody>
      </p:sp>
      <p:sp>
        <p:nvSpPr>
          <p:cNvPr id="7" name="Rectangle 3"/>
          <p:cNvSpPr txBox="1">
            <a:spLocks noChangeArrowheads="1"/>
          </p:cNvSpPr>
          <p:nvPr/>
        </p:nvSpPr>
        <p:spPr>
          <a:xfrm>
            <a:off x="609600" y="1676400"/>
            <a:ext cx="7772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2400" dirty="0" smtClean="0">
                <a:latin typeface="Verdana" pitchFamily="34" charset="0"/>
                <a:ea typeface="Verdana" pitchFamily="34" charset="0"/>
                <a:cs typeface="Verdana" pitchFamily="34" charset="0"/>
              </a:rPr>
              <a:t>Employer cumulative total premium savings</a:t>
            </a:r>
            <a:br>
              <a:rPr lang="en-US" sz="2400" dirty="0" smtClean="0">
                <a:latin typeface="Verdana" pitchFamily="34" charset="0"/>
                <a:ea typeface="Verdana" pitchFamily="34" charset="0"/>
                <a:cs typeface="Verdana" pitchFamily="34" charset="0"/>
              </a:rPr>
            </a:br>
            <a:r>
              <a:rPr lang="en-US" sz="2400" dirty="0" smtClean="0">
                <a:latin typeface="Verdana" pitchFamily="34" charset="0"/>
                <a:ea typeface="Verdana" pitchFamily="34" charset="0"/>
                <a:cs typeface="Verdana" pitchFamily="34" charset="0"/>
              </a:rPr>
              <a:t> </a:t>
            </a:r>
            <a:br>
              <a:rPr lang="en-US" sz="2400" dirty="0" smtClean="0">
                <a:latin typeface="Verdana" pitchFamily="34" charset="0"/>
                <a:ea typeface="Verdana" pitchFamily="34" charset="0"/>
                <a:cs typeface="Verdana" pitchFamily="34" charset="0"/>
              </a:rPr>
            </a:br>
            <a:r>
              <a:rPr lang="en-US" sz="2400" dirty="0" smtClean="0">
                <a:latin typeface="Verdana" pitchFamily="34" charset="0"/>
                <a:ea typeface="Verdana" pitchFamily="34" charset="0"/>
                <a:cs typeface="Verdana" pitchFamily="34" charset="0"/>
              </a:rPr>
              <a:t>Over </a:t>
            </a:r>
            <a:r>
              <a:rPr lang="en-US" sz="2400" b="1" dirty="0" smtClean="0">
                <a:latin typeface="Verdana" pitchFamily="34" charset="0"/>
                <a:ea typeface="Verdana" pitchFamily="34" charset="0"/>
                <a:cs typeface="Verdana" pitchFamily="34" charset="0"/>
              </a:rPr>
              <a:t>$</a:t>
            </a:r>
            <a:r>
              <a:rPr lang="en-US" sz="2400" b="1" dirty="0" smtClean="0">
                <a:latin typeface="Verdana" pitchFamily="34" charset="0"/>
                <a:ea typeface="Verdana" pitchFamily="34" charset="0"/>
                <a:cs typeface="Verdana" pitchFamily="34" charset="0"/>
              </a:rPr>
              <a:t>578,899,250</a:t>
            </a:r>
            <a:r>
              <a:rPr lang="en-US" sz="2400" dirty="0" smtClean="0">
                <a:latin typeface="Verdana" pitchFamily="34" charset="0"/>
                <a:ea typeface="Verdana" pitchFamily="34" charset="0"/>
                <a:cs typeface="Verdana" pitchFamily="34" charset="0"/>
              </a:rPr>
              <a:t/>
            </a:r>
            <a:br>
              <a:rPr lang="en-US" sz="2400" dirty="0" smtClean="0">
                <a:latin typeface="Verdana" pitchFamily="34" charset="0"/>
                <a:ea typeface="Verdana" pitchFamily="34" charset="0"/>
                <a:cs typeface="Verdana" pitchFamily="34" charset="0"/>
              </a:rPr>
            </a:br>
            <a:r>
              <a:rPr lang="en-US" sz="2400" dirty="0" smtClean="0">
                <a:latin typeface="Verdana" pitchFamily="34" charset="0"/>
                <a:ea typeface="Verdana" pitchFamily="34" charset="0"/>
                <a:cs typeface="Verdana" pitchFamily="34" charset="0"/>
              </a:rPr>
              <a:t/>
            </a:r>
            <a:br>
              <a:rPr lang="en-US" sz="2400" dirty="0" smtClean="0">
                <a:latin typeface="Verdana" pitchFamily="34" charset="0"/>
                <a:ea typeface="Verdana" pitchFamily="34" charset="0"/>
                <a:cs typeface="Verdana" pitchFamily="34" charset="0"/>
              </a:rPr>
            </a:br>
            <a:endParaRPr lang="en-US" sz="2400" dirty="0" smtClean="0">
              <a:latin typeface="Verdana" pitchFamily="34" charset="0"/>
              <a:ea typeface="Verdana" pitchFamily="34" charset="0"/>
              <a:cs typeface="Verdana" pitchFamily="34" charset="0"/>
            </a:endParaRPr>
          </a:p>
          <a:p>
            <a:pPr algn="ctr">
              <a:buFontTx/>
              <a:buNone/>
            </a:pPr>
            <a:r>
              <a:rPr lang="en-US" sz="2400" i="1" dirty="0" smtClean="0">
                <a:latin typeface="Verdana" pitchFamily="34" charset="0"/>
                <a:ea typeface="Verdana" pitchFamily="34" charset="0"/>
                <a:cs typeface="Verdana" pitchFamily="34" charset="0"/>
              </a:rPr>
              <a:t> Reflects  5% premium savings</a:t>
            </a:r>
          </a:p>
        </p:txBody>
      </p:sp>
      <p:pic>
        <p:nvPicPr>
          <p:cNvPr id="56322" name="Picture 2" descr="https://sp.yimg.com/ib/th?id=HN.608029273528600745&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26907"/>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5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60</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Contact Information</a:t>
            </a:r>
            <a:endParaRPr lang="en-US" sz="2800" dirty="0">
              <a:solidFill>
                <a:schemeClr val="bg1"/>
              </a:solidFill>
              <a:latin typeface="Verdana" pitchFamily="34" charset="0"/>
              <a:ea typeface="Verdana" pitchFamily="34" charset="0"/>
              <a:cs typeface="Verdana" pitchFamily="34" charset="0"/>
            </a:endParaRPr>
          </a:p>
        </p:txBody>
      </p:sp>
      <p:sp>
        <p:nvSpPr>
          <p:cNvPr id="6" name="Subtitle 2"/>
          <p:cNvSpPr>
            <a:spLocks noGrp="1"/>
          </p:cNvSpPr>
          <p:nvPr>
            <p:ph type="subTitle" idx="1"/>
          </p:nvPr>
        </p:nvSpPr>
        <p:spPr>
          <a:xfrm>
            <a:off x="609600" y="1295400"/>
            <a:ext cx="7924800" cy="24384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p:txBody>
      </p:sp>
      <p:pic>
        <p:nvPicPr>
          <p:cNvPr id="7"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841" y="3752166"/>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83476" y="3752166"/>
            <a:ext cx="4774324"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9" name="Picture 8" descr="FaceBookImage"/>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85207"/>
            <a:ext cx="685800" cy="685800"/>
          </a:xfrm>
          <a:prstGeom prst="rect">
            <a:avLst/>
          </a:prstGeom>
          <a:noFill/>
          <a:ln>
            <a:noFill/>
          </a:ln>
        </p:spPr>
      </p:pic>
    </p:spTree>
    <p:extLst>
      <p:ext uri="{BB962C8B-B14F-4D97-AF65-F5344CB8AC3E}">
        <p14:creationId xmlns:p14="http://schemas.microsoft.com/office/powerpoint/2010/main" val="1344175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61</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rmAutofit fontScale="90000"/>
          </a:bodyPr>
          <a:lstStyle/>
          <a:p>
            <a:r>
              <a:rPr lang="en-US" dirty="0" smtClean="0"/>
              <a:t> </a:t>
            </a:r>
            <a:r>
              <a:rPr lang="en-US" sz="3100" dirty="0" smtClean="0">
                <a:solidFill>
                  <a:schemeClr val="bg1"/>
                </a:solidFill>
                <a:latin typeface="Verdana" pitchFamily="34" charset="0"/>
                <a:ea typeface="Verdana" pitchFamily="34" charset="0"/>
                <a:cs typeface="Verdana" pitchFamily="34" charset="0"/>
              </a:rPr>
              <a:t>Questions?</a:t>
            </a:r>
            <a:endParaRPr lang="en-US" sz="3100" dirty="0">
              <a:solidFill>
                <a:schemeClr val="bg1"/>
              </a:solidFill>
              <a:latin typeface="Verdana" pitchFamily="34" charset="0"/>
              <a:ea typeface="Verdana" pitchFamily="34" charset="0"/>
              <a:cs typeface="Verdana" pitchFamily="34" charset="0"/>
            </a:endParaRPr>
          </a:p>
        </p:txBody>
      </p:sp>
      <p:pic>
        <p:nvPicPr>
          <p:cNvPr id="6" name="Picture 2" descr="https://sp.yimg.com/ib/th?id=HN.608048416132956779&amp;pid=15.1&amp;P=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1905000"/>
            <a:ext cx="551848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7</a:t>
            </a:fld>
            <a:endParaRPr lang="en-US" dirty="0">
              <a:solidFill>
                <a:schemeClr val="bg1"/>
              </a:solidFill>
              <a:latin typeface="Verdana" pitchFamily="34" charset="0"/>
              <a:ea typeface="Verdana" pitchFamily="34" charset="0"/>
              <a:cs typeface="Verdana" pitchFamily="34" charset="0"/>
            </a:endParaRPr>
          </a:p>
        </p:txBody>
      </p:sp>
      <p:sp>
        <p:nvSpPr>
          <p:cNvPr id="6" name="Rectangle 2"/>
          <p:cNvSpPr>
            <a:spLocks noGrp="1" noChangeArrowheads="1"/>
          </p:cNvSpPr>
          <p:nvPr>
            <p:ph type="title" idx="4294967295"/>
          </p:nvPr>
        </p:nvSpPr>
        <p:spPr>
          <a:xfrm>
            <a:off x="457200" y="425419"/>
            <a:ext cx="5334000" cy="400110"/>
          </a:xfrm>
        </p:spPr>
        <p:txBody>
          <a:bodyPr wrap="square">
            <a:spAutoFit/>
          </a:bodyPr>
          <a:lstStyle/>
          <a:p>
            <a:r>
              <a:rPr lang="en-US" sz="2000" dirty="0" smtClean="0">
                <a:solidFill>
                  <a:schemeClr val="bg1"/>
                </a:solidFill>
                <a:latin typeface="Verdana" pitchFamily="34" charset="0"/>
                <a:ea typeface="Verdana" pitchFamily="34" charset="0"/>
                <a:cs typeface="Verdana" pitchFamily="34" charset="0"/>
              </a:rPr>
              <a:t>PA Certified Safety Committee Program</a:t>
            </a:r>
          </a:p>
        </p:txBody>
      </p:sp>
      <p:sp>
        <p:nvSpPr>
          <p:cNvPr id="7" name="Rectangle 3"/>
          <p:cNvSpPr txBox="1">
            <a:spLocks noChangeArrowheads="1"/>
          </p:cNvSpPr>
          <p:nvPr/>
        </p:nvSpPr>
        <p:spPr>
          <a:xfrm>
            <a:off x="457200" y="1828800"/>
            <a:ext cx="80772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endParaRPr lang="en-US" sz="1000" dirty="0" smtClean="0">
              <a:solidFill>
                <a:schemeClr val="tx1"/>
              </a:solidFill>
            </a:endParaRPr>
          </a:p>
          <a:p>
            <a:pPr>
              <a:buFontTx/>
              <a:buNone/>
            </a:pPr>
            <a:r>
              <a:rPr lang="en-US" dirty="0" smtClean="0">
                <a:solidFill>
                  <a:schemeClr val="tx1"/>
                </a:solidFill>
              </a:rPr>
              <a:t>PA Workers’ Comp Act</a:t>
            </a:r>
          </a:p>
          <a:p>
            <a:pPr>
              <a:buFontTx/>
              <a:buNone/>
            </a:pPr>
            <a:endParaRPr lang="en-US" dirty="0" smtClean="0">
              <a:solidFill>
                <a:schemeClr val="tx1"/>
              </a:solidFill>
            </a:endParaRPr>
          </a:p>
          <a:p>
            <a:pPr>
              <a:buFontTx/>
              <a:buNone/>
            </a:pPr>
            <a:r>
              <a:rPr lang="en-US" dirty="0" smtClean="0">
                <a:solidFill>
                  <a:schemeClr val="tx1"/>
                </a:solidFill>
              </a:rPr>
              <a:t> </a:t>
            </a:r>
          </a:p>
          <a:p>
            <a:pPr>
              <a:buFontTx/>
              <a:buNone/>
            </a:pPr>
            <a:r>
              <a:rPr lang="en-US" dirty="0" smtClean="0">
                <a:solidFill>
                  <a:schemeClr val="tx1"/>
                </a:solidFill>
              </a:rPr>
              <a:t>Article X </a:t>
            </a:r>
          </a:p>
          <a:p>
            <a:pPr>
              <a:buFontTx/>
              <a:buNone/>
            </a:pPr>
            <a:r>
              <a:rPr lang="en-US" dirty="0" smtClean="0">
                <a:solidFill>
                  <a:schemeClr val="tx1"/>
                </a:solidFill>
              </a:rPr>
              <a:t>Health and Safety Regulation Mandates</a:t>
            </a:r>
          </a:p>
        </p:txBody>
      </p:sp>
    </p:spTree>
    <p:extLst>
      <p:ext uri="{BB962C8B-B14F-4D97-AF65-F5344CB8AC3E}">
        <p14:creationId xmlns:p14="http://schemas.microsoft.com/office/powerpoint/2010/main" val="354022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8</a:t>
            </a:fld>
            <a:endParaRPr lang="en-US"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609600"/>
            <a:ext cx="5334000" cy="457200"/>
          </a:xfrm>
        </p:spPr>
        <p:txBody>
          <a:bodyPr>
            <a:normAutofit fontScale="90000"/>
          </a:bodyPr>
          <a:lstStyle/>
          <a:p>
            <a:r>
              <a:rPr lang="en-US" sz="3100" dirty="0" smtClean="0">
                <a:solidFill>
                  <a:schemeClr val="bg1"/>
                </a:solidFill>
                <a:latin typeface="Verdana" pitchFamily="34" charset="0"/>
                <a:ea typeface="Verdana" pitchFamily="34" charset="0"/>
                <a:cs typeface="Verdana" pitchFamily="34" charset="0"/>
              </a:rPr>
              <a:t>Chapter 129 Subchapter F</a:t>
            </a:r>
            <a:r>
              <a:rPr lang="en-US" sz="2800" dirty="0" smtClean="0"/>
              <a:t/>
            </a:r>
            <a:br>
              <a:rPr lang="en-US" sz="2800" dirty="0" smtClean="0"/>
            </a:br>
            <a:endParaRPr lang="en-US" sz="2800" dirty="0" smtClean="0"/>
          </a:p>
        </p:txBody>
      </p:sp>
      <p:sp>
        <p:nvSpPr>
          <p:cNvPr id="7" name="Content Placeholder 2"/>
          <p:cNvSpPr txBox="1">
            <a:spLocks/>
          </p:cNvSpPr>
          <p:nvPr/>
        </p:nvSpPr>
        <p:spPr>
          <a:xfrm>
            <a:off x="533400" y="1295400"/>
            <a:ext cx="8229600" cy="502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dirty="0" smtClean="0">
                <a:solidFill>
                  <a:schemeClr val="tx1"/>
                </a:solidFill>
              </a:rPr>
              <a:t>§ 129.1001	Purpose</a:t>
            </a:r>
          </a:p>
          <a:p>
            <a:pPr algn="l">
              <a:buFontTx/>
              <a:buNone/>
            </a:pPr>
            <a:r>
              <a:rPr lang="en-US" dirty="0" smtClean="0">
                <a:solidFill>
                  <a:schemeClr val="tx1"/>
                </a:solidFill>
              </a:rPr>
              <a:t>§ 129.1002	Application for initial certification</a:t>
            </a:r>
          </a:p>
          <a:p>
            <a:pPr algn="l">
              <a:buFontTx/>
              <a:buNone/>
            </a:pPr>
            <a:r>
              <a:rPr lang="en-US" dirty="0" smtClean="0">
                <a:solidFill>
                  <a:schemeClr val="tx1"/>
                </a:solidFill>
              </a:rPr>
              <a:t>§ 129.1003	Minimum eligibility requirements</a:t>
            </a:r>
          </a:p>
          <a:p>
            <a:pPr algn="l">
              <a:buFontTx/>
              <a:buNone/>
            </a:pPr>
            <a:r>
              <a:rPr lang="en-US" dirty="0" smtClean="0">
                <a:solidFill>
                  <a:schemeClr val="tx1"/>
                </a:solidFill>
              </a:rPr>
              <a:t>§ 129.1004	Committee formation and membership</a:t>
            </a:r>
          </a:p>
          <a:p>
            <a:pPr algn="l">
              <a:buFontTx/>
              <a:buNone/>
            </a:pPr>
            <a:r>
              <a:rPr lang="en-US" dirty="0" smtClean="0">
                <a:solidFill>
                  <a:schemeClr val="tx1"/>
                </a:solidFill>
              </a:rPr>
              <a:t>§ 129.1005	Committee responsibilities</a:t>
            </a:r>
          </a:p>
          <a:p>
            <a:pPr algn="l">
              <a:buFontTx/>
              <a:buNone/>
            </a:pPr>
            <a:r>
              <a:rPr lang="en-US" dirty="0" smtClean="0">
                <a:solidFill>
                  <a:schemeClr val="tx1"/>
                </a:solidFill>
              </a:rPr>
              <a:t>§ 129.1006	Committee member training</a:t>
            </a:r>
          </a:p>
          <a:p>
            <a:pPr algn="l">
              <a:buFontTx/>
              <a:buNone/>
            </a:pPr>
            <a:r>
              <a:rPr lang="en-US" dirty="0" smtClean="0">
                <a:solidFill>
                  <a:schemeClr val="tx1"/>
                </a:solidFill>
              </a:rPr>
              <a:t>§ 129.1007	Certification</a:t>
            </a:r>
          </a:p>
          <a:p>
            <a:pPr algn="l">
              <a:buFontTx/>
              <a:buNone/>
            </a:pPr>
            <a:r>
              <a:rPr lang="en-US" dirty="0" smtClean="0">
                <a:solidFill>
                  <a:schemeClr val="tx1"/>
                </a:solidFill>
              </a:rPr>
              <a:t>§ 129.1008	Committee renewal</a:t>
            </a:r>
          </a:p>
          <a:p>
            <a:pPr algn="l">
              <a:buFontTx/>
              <a:buNone/>
            </a:pPr>
            <a:r>
              <a:rPr lang="en-US" dirty="0" smtClean="0">
                <a:solidFill>
                  <a:schemeClr val="tx1"/>
                </a:solidFill>
              </a:rPr>
              <a:t>§ 129.1009	Information verification</a:t>
            </a:r>
          </a:p>
          <a:p>
            <a:pPr algn="l">
              <a:buFontTx/>
              <a:buNone/>
            </a:pPr>
            <a:r>
              <a:rPr lang="en-US" dirty="0" smtClean="0">
                <a:solidFill>
                  <a:schemeClr val="tx1"/>
                </a:solidFill>
              </a:rPr>
              <a:t>§ 129.1010	Record keeping requirements </a:t>
            </a:r>
          </a:p>
          <a:p>
            <a:pPr algn="l">
              <a:buFontTx/>
              <a:buNone/>
            </a:pPr>
            <a:r>
              <a:rPr lang="en-US" dirty="0" smtClean="0">
                <a:solidFill>
                  <a:schemeClr val="tx1"/>
                </a:solidFill>
              </a:rPr>
              <a:t>§ 129.1011	Contesting final determinations</a:t>
            </a:r>
          </a:p>
        </p:txBody>
      </p:sp>
    </p:spTree>
    <p:extLst>
      <p:ext uri="{BB962C8B-B14F-4D97-AF65-F5344CB8AC3E}">
        <p14:creationId xmlns:p14="http://schemas.microsoft.com/office/powerpoint/2010/main" val="17774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PPT-120-01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9</a:t>
            </a:fld>
            <a:endParaRPr lang="en-US" dirty="0">
              <a:solidFill>
                <a:schemeClr val="bg1"/>
              </a:solidFill>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457200" y="381000"/>
            <a:ext cx="5334000" cy="533400"/>
          </a:xfrm>
        </p:spPr>
        <p:txBody>
          <a:bodyPr>
            <a:normAutofit fontScale="90000"/>
          </a:bodyPr>
          <a:lstStyle/>
          <a:p>
            <a:r>
              <a:rPr lang="en-US" dirty="0" smtClean="0"/>
              <a:t/>
            </a:r>
            <a:br>
              <a:rPr lang="en-US" dirty="0" smtClean="0"/>
            </a:br>
            <a:r>
              <a:rPr lang="en-US" sz="3100" dirty="0" smtClean="0">
                <a:solidFill>
                  <a:schemeClr val="bg1"/>
                </a:solidFill>
                <a:latin typeface="Verdana" pitchFamily="34" charset="0"/>
                <a:ea typeface="Verdana" pitchFamily="34" charset="0"/>
                <a:cs typeface="Verdana" pitchFamily="34" charset="0"/>
              </a:rPr>
              <a:t>§ 129.1001 - Purpose</a:t>
            </a:r>
            <a:r>
              <a:rPr lang="en-US" dirty="0" smtClean="0"/>
              <a:t/>
            </a:r>
            <a:br>
              <a:rPr lang="en-US" dirty="0" smtClean="0"/>
            </a:br>
            <a:endParaRPr lang="en-US" dirty="0" smtClean="0"/>
          </a:p>
        </p:txBody>
      </p:sp>
      <p:sp>
        <p:nvSpPr>
          <p:cNvPr id="7" name="Content Placeholder 2"/>
          <p:cNvSpPr txBox="1">
            <a:spLocks/>
          </p:cNvSpPr>
          <p:nvPr/>
        </p:nvSpPr>
        <p:spPr>
          <a:xfrm>
            <a:off x="458624" y="1371600"/>
            <a:ext cx="8229600" cy="48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endParaRPr lang="en-US" sz="800" dirty="0" smtClean="0"/>
          </a:p>
          <a:p>
            <a:pPr marL="342900" indent="-342900" algn="l">
              <a:buFont typeface="Arial" pitchFamily="34" charset="0"/>
              <a:buChar char="•"/>
            </a:pPr>
            <a:r>
              <a:rPr lang="en-US" dirty="0" smtClean="0">
                <a:solidFill>
                  <a:schemeClr val="tx1"/>
                </a:solidFill>
              </a:rPr>
              <a:t>Subchapter F sets forth the certification criteria for operation of workplace safety committees (WSC) established for the purpose of accident and illness prevention </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An applicant employer shall meet the criteria in this subchapter to obtain certification or certification renewal of its WSC’s for its workplaces within this Commonwealth</a:t>
            </a:r>
          </a:p>
        </p:txBody>
      </p:sp>
    </p:spTree>
    <p:extLst>
      <p:ext uri="{BB962C8B-B14F-4D97-AF65-F5344CB8AC3E}">
        <p14:creationId xmlns:p14="http://schemas.microsoft.com/office/powerpoint/2010/main" val="313095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6381B66-7093-48EC-A035-FC2EEB33E6DB}"/>
</file>

<file path=customXml/itemProps2.xml><?xml version="1.0" encoding="utf-8"?>
<ds:datastoreItem xmlns:ds="http://schemas.openxmlformats.org/officeDocument/2006/customXml" ds:itemID="{D908DE9B-3FCB-4058-BC68-B9017D732FF1}"/>
</file>

<file path=customXml/itemProps3.xml><?xml version="1.0" encoding="utf-8"?>
<ds:datastoreItem xmlns:ds="http://schemas.openxmlformats.org/officeDocument/2006/customXml" ds:itemID="{8BE0107D-9702-4D08-BED9-F0FF0DC1112E}"/>
</file>

<file path=docProps/app.xml><?xml version="1.0" encoding="utf-8"?>
<Properties xmlns="http://schemas.openxmlformats.org/officeDocument/2006/extended-properties" xmlns:vt="http://schemas.openxmlformats.org/officeDocument/2006/docPropsVTypes">
  <Template>newest template try it!</Template>
  <TotalTime>427</TotalTime>
  <Words>1875</Words>
  <Application>Microsoft Office PowerPoint</Application>
  <PresentationFormat>On-screen Show (4:3)</PresentationFormat>
  <Paragraphs>649</Paragraphs>
  <Slides>61</Slides>
  <Notes>0</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newest template try it!</vt:lpstr>
      <vt:lpstr>Custom Design</vt:lpstr>
      <vt:lpstr>WSC Regulatory Requirements</vt:lpstr>
      <vt:lpstr>Agenda</vt:lpstr>
      <vt:lpstr>PA Certified Safety Committee Program</vt:lpstr>
      <vt:lpstr>What are the benefits?</vt:lpstr>
      <vt:lpstr>PA Certified Safety Committee Program</vt:lpstr>
      <vt:lpstr>PA Certified Safety Committee Program</vt:lpstr>
      <vt:lpstr>PA Certified Safety Committee Program</vt:lpstr>
      <vt:lpstr>Chapter 129 Subchapter F </vt:lpstr>
      <vt:lpstr> § 129.1001 - Purpose </vt:lpstr>
      <vt:lpstr>§ 129.1002 - Application for Initial Certification </vt:lpstr>
      <vt:lpstr>§ 129.1003 – Minimum Eligibility Requirements</vt:lpstr>
      <vt:lpstr>§ 129.1003 – Minimum Eligibility Requirements</vt:lpstr>
      <vt:lpstr>§ 129.1003 – Minimum Eligibility Requirements</vt:lpstr>
      <vt:lpstr>§ 129.1004 – Committee Formation &amp; Membership</vt:lpstr>
      <vt:lpstr>§ 129.1004 – Committee Formation &amp; Membership</vt:lpstr>
      <vt:lpstr>§ 129.1004 – Committee Formation &amp; Membership</vt:lpstr>
      <vt:lpstr>§ 129.1005 – Committee Responsibilities</vt:lpstr>
      <vt:lpstr>§ 129.1005 – Committee Responsibilities</vt:lpstr>
      <vt:lpstr>§ 129.1005 – Committee Responsibilities</vt:lpstr>
      <vt:lpstr>§ 129.1005 – Committee Responsibilities</vt:lpstr>
      <vt:lpstr>§ 129.1005 – Committee Responsibilities</vt:lpstr>
      <vt:lpstr>§ 129.1006 – Committee Member Training</vt:lpstr>
      <vt:lpstr>§ 129.1006 – Committee Member Training</vt:lpstr>
      <vt:lpstr>§ 129.1006 – Committee Member Training</vt:lpstr>
      <vt:lpstr>§ 129.1007 – Certification</vt:lpstr>
      <vt:lpstr>§ 129.1007 – Certification</vt:lpstr>
      <vt:lpstr>§ 129.1007 – Certification</vt:lpstr>
      <vt:lpstr>§ 129.1008 – Certification Renewal</vt:lpstr>
      <vt:lpstr>§ 129.1008 – Certification Renewal</vt:lpstr>
      <vt:lpstr>§ 129.1008 – Certification Renewal</vt:lpstr>
      <vt:lpstr>§ 129.1011 – Contesting Final Determinations</vt:lpstr>
      <vt:lpstr>Subchapter G. Hearings</vt:lpstr>
      <vt:lpstr>Frequently Asked Questions</vt:lpstr>
      <vt:lpstr>Frequently Asked Questions</vt:lpstr>
      <vt:lpstr>Additional FAQ’s</vt:lpstr>
      <vt:lpstr>Audit Overview</vt:lpstr>
      <vt:lpstr>Audit &amp; Recordkeeping</vt:lpstr>
      <vt:lpstr>Provider Qualifications</vt:lpstr>
      <vt:lpstr>Provider Qualifications</vt:lpstr>
      <vt:lpstr>Provider Qualifications</vt:lpstr>
      <vt:lpstr>Provider Qualifications</vt:lpstr>
      <vt:lpstr>Provider Qualifications</vt:lpstr>
      <vt:lpstr>Provider Qualifications</vt:lpstr>
      <vt:lpstr>HandS</vt:lpstr>
      <vt:lpstr>How will I benefit by using HandS?</vt:lpstr>
      <vt:lpstr>HandS</vt:lpstr>
      <vt:lpstr>HandS</vt:lpstr>
      <vt:lpstr>HandS</vt:lpstr>
      <vt:lpstr>HandS</vt:lpstr>
      <vt:lpstr>Log in or Create a User Profile</vt:lpstr>
      <vt:lpstr>HandS</vt:lpstr>
      <vt:lpstr>HandS</vt:lpstr>
      <vt:lpstr>Initial Application</vt:lpstr>
      <vt:lpstr>Notification</vt:lpstr>
      <vt:lpstr>Technical Assistance Manual</vt:lpstr>
      <vt:lpstr>Technical Assistance Manual</vt:lpstr>
      <vt:lpstr>PATHS</vt:lpstr>
      <vt:lpstr>PATHS</vt:lpstr>
      <vt:lpstr>Resources</vt:lpstr>
      <vt:lpstr>Contact Information</vt:lpstr>
      <vt:lpstr> 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WSC Regulation Requirements</dc:title>
  <dc:creator>Eric Hoffman</dc:creator>
  <cp:lastModifiedBy>Eric Hoffman</cp:lastModifiedBy>
  <cp:revision>71</cp:revision>
  <dcterms:created xsi:type="dcterms:W3CDTF">2015-03-12T13:57:25Z</dcterms:created>
  <dcterms:modified xsi:type="dcterms:W3CDTF">2015-06-30T14:12:44Z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33600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