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4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24.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36.xml" ContentType="application/vnd.openxmlformats-officedocument.presentationml.slide+xml"/>
  <Override PartName="/ppt/slides/slide41.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3.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20.xml" ContentType="application/vnd.openxmlformats-officedocument.presentationml.slideLayout+xml"/>
  <Override PartName="/ppt/notesSlides/notesSlide22.xml" ContentType="application/vnd.openxmlformats-officedocument.presentationml.notesSlide+xml"/>
  <Override PartName="/ppt/slideLayouts/slideLayout21.xml" ContentType="application/vnd.openxmlformats-officedocument.presentationml.slideLayout+xml"/>
  <Override PartName="/ppt/notesSlides/notesSlide21.xml" ContentType="application/vnd.openxmlformats-officedocument.presentationml.notesSlide+xml"/>
  <Override PartName="/ppt/slideLayouts/slideLayout22.xml" ContentType="application/vnd.openxmlformats-officedocument.presentationml.slideLayout+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slideLayouts/slideLayout19.xml" ContentType="application/vnd.openxmlformats-officedocument.presentationml.slideLayout+xml"/>
  <Override PartName="/ppt/notesSlides/notesSlide24.xml" ContentType="application/vnd.openxmlformats-officedocument.presentationml.notesSlide+xml"/>
  <Override PartName="/ppt/notesSlides/notesSlide27.xml" ContentType="application/vnd.openxmlformats-officedocument.presentationml.notesSlide+xml"/>
  <Override PartName="/ppt/slideLayouts/slideLayout17.xml" ContentType="application/vnd.openxmlformats-officedocument.presentationml.slideLayout+xml"/>
  <Override PartName="/ppt/notesSlides/notesSlide5.xml" ContentType="application/vnd.openxmlformats-officedocument.presentationml.notesSlide+xml"/>
  <Override PartName="/ppt/slideLayouts/slideLayout18.xml" ContentType="application/vnd.openxmlformats-officedocument.presentationml.slideLayout+xml"/>
  <Override PartName="/ppt/notesSlides/notesSlide25.xml" ContentType="application/vnd.openxmlformats-officedocument.presentationml.notesSlide+xml"/>
  <Override PartName="/ppt/notesSlides/notesSlide19.xml" ContentType="application/vnd.openxmlformats-officedocument.presentationml.notesSlide+xml"/>
  <Override PartName="/ppt/notesSlides/notesSlide1.xml" ContentType="application/vnd.openxmlformats-officedocument.presentationml.notesSlide+xml"/>
  <Override PartName="/ppt/notesSlides/notesSlide18.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Layouts/slideLayout16.xml" ContentType="application/vnd.openxmlformats-officedocument.presentationml.slideLayout+xml"/>
  <Override PartName="/ppt/notesSlides/notesSlide26.xml" ContentType="application/vnd.openxmlformats-officedocument.presentationml.notesSlide+xml"/>
  <Override PartName="/ppt/slideLayouts/slideLayout15.xml" ContentType="application/vnd.openxmlformats-officedocument.presentationml.slideLayout+xml"/>
  <Override PartName="/ppt/notesSlides/notesSlide40.xml" ContentType="application/vnd.openxmlformats-officedocument.presentationml.notesSlide+xml"/>
  <Override PartName="/ppt/slideLayouts/slideLayout7.xml" ContentType="application/vnd.openxmlformats-officedocument.presentationml.slideLayout+xml"/>
  <Override PartName="/ppt/notesSlides/notesSlide39.xml" ContentType="application/vnd.openxmlformats-officedocument.presentationml.notesSlide+xml"/>
  <Override PartName="/ppt/slideLayouts/slideLayout8.xml" ContentType="application/vnd.openxmlformats-officedocument.presentationml.slideLayout+xml"/>
  <Override PartName="/ppt/notesSlides/notesSlide28.xml" ContentType="application/vnd.openxmlformats-officedocument.presentationml.notesSlide+xml"/>
  <Override PartName="/ppt/slideLayouts/slideLayout9.xml" ContentType="application/vnd.openxmlformats-officedocument.presentationml.slideLayou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3.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29.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31.xml" ContentType="application/vnd.openxmlformats-officedocument.presentationml.notesSlide+xml"/>
  <Override PartName="/ppt/slideLayouts/slideLayout13.xml" ContentType="application/vnd.openxmlformats-officedocument.presentationml.slideLayout+xml"/>
  <Override PartName="/ppt/notesSlides/notesSlide30.xml" ContentType="application/vnd.openxmlformats-officedocument.presentationml.notesSlide+xml"/>
  <Override PartName="/ppt/slideLayouts/slideLayout14.xml" ContentType="application/vnd.openxmlformats-officedocument.presentationml.slideLayout+xml"/>
  <Override PartName="/ppt/notesSlides/notesSlide34.xml" ContentType="application/vnd.openxmlformats-officedocument.presentationml.notesSlide+xml"/>
  <Override PartName="/ppt/notesSlides/notesSlide32.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slideLayouts/slideLayout1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256" r:id="rId3"/>
    <p:sldId id="257" r:id="rId4"/>
    <p:sldId id="258" r:id="rId5"/>
    <p:sldId id="259" r:id="rId6"/>
    <p:sldId id="260" r:id="rId7"/>
    <p:sldId id="261" r:id="rId8"/>
    <p:sldId id="262" r:id="rId9"/>
    <p:sldId id="263" r:id="rId10"/>
    <p:sldId id="300"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9" r:id="rId46"/>
    <p:sldId id="29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68" autoAdjust="0"/>
    <p:restoredTop sz="70149" autoAdjust="0"/>
  </p:normalViewPr>
  <p:slideViewPr>
    <p:cSldViewPr>
      <p:cViewPr>
        <p:scale>
          <a:sx n="66" d="100"/>
          <a:sy n="66" d="100"/>
        </p:scale>
        <p:origin x="-2934" y="-4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ustomXml" Target="../customXml/item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128DD-7629-49F8-B94D-6AD3550DEB6D}" type="datetimeFigureOut">
              <a:rPr lang="en-US" smtClean="0"/>
              <a:pPr/>
              <a:t>7/29/2016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0E478-7D71-4FA0-9891-7B1529666467}" type="slidenum">
              <a:rPr lang="en-US" smtClean="0"/>
              <a:pPr/>
              <a:t>‹#›</a:t>
            </a:fld>
            <a:endParaRPr lang="en-US" dirty="0"/>
          </a:p>
        </p:txBody>
      </p:sp>
    </p:spTree>
    <p:extLst>
      <p:ext uri="{BB962C8B-B14F-4D97-AF65-F5344CB8AC3E}">
        <p14:creationId xmlns:p14="http://schemas.microsoft.com/office/powerpoint/2010/main" val="2996659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leadership</a:t>
            </a:r>
            <a:r>
              <a:rPr lang="en-US" baseline="0" dirty="0" smtClean="0"/>
              <a:t> entails how to get things done and influence people.</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a:t>
            </a:fld>
            <a:endParaRPr lang="en-US" dirty="0"/>
          </a:p>
        </p:txBody>
      </p:sp>
    </p:spTree>
    <p:extLst>
      <p:ext uri="{BB962C8B-B14F-4D97-AF65-F5344CB8AC3E}">
        <p14:creationId xmlns:p14="http://schemas.microsoft.com/office/powerpoint/2010/main" val="3218327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Duties of the Safety Committee leader include:</a:t>
            </a:r>
          </a:p>
          <a:p>
            <a:endParaRPr lang="en-US" baseline="0" dirty="0" smtClean="0"/>
          </a:p>
          <a:p>
            <a:pPr marL="342900" indent="-342900" algn="l">
              <a:buFont typeface="Arial" pitchFamily="34" charset="0"/>
              <a:buChar char="•"/>
            </a:pPr>
            <a:r>
              <a:rPr lang="en-US" dirty="0" smtClean="0">
                <a:solidFill>
                  <a:schemeClr val="tx1"/>
                </a:solidFill>
              </a:rPr>
              <a:t>Set ground rules</a:t>
            </a:r>
          </a:p>
          <a:p>
            <a:pPr marL="342900" indent="-342900" algn="l">
              <a:buFont typeface="Arial" pitchFamily="34" charset="0"/>
              <a:buChar char="•"/>
            </a:pPr>
            <a:endParaRPr lang="en-US" sz="800" dirty="0" smtClean="0">
              <a:solidFill>
                <a:schemeClr val="tx1"/>
              </a:solidFill>
            </a:endParaRPr>
          </a:p>
          <a:p>
            <a:pPr marL="342900" indent="-342900" algn="l">
              <a:buFont typeface="Arial" pitchFamily="34" charset="0"/>
              <a:buChar char="•"/>
            </a:pPr>
            <a:r>
              <a:rPr lang="en-US" dirty="0" smtClean="0">
                <a:solidFill>
                  <a:schemeClr val="tx1"/>
                </a:solidFill>
              </a:rPr>
              <a:t>Define roles</a:t>
            </a:r>
          </a:p>
          <a:p>
            <a:pPr marL="342900" indent="-342900" algn="l">
              <a:buFont typeface="Arial" pitchFamily="34" charset="0"/>
              <a:buChar char="•"/>
            </a:pPr>
            <a:endParaRPr lang="en-US" sz="800" dirty="0" smtClean="0">
              <a:solidFill>
                <a:schemeClr val="tx1"/>
              </a:solidFill>
            </a:endParaRPr>
          </a:p>
          <a:p>
            <a:pPr marL="342900" indent="-342900" algn="l">
              <a:buFont typeface="Arial" pitchFamily="34" charset="0"/>
              <a:buChar char="•"/>
            </a:pPr>
            <a:r>
              <a:rPr lang="en-US" dirty="0" smtClean="0">
                <a:solidFill>
                  <a:schemeClr val="tx1"/>
                </a:solidFill>
              </a:rPr>
              <a:t>Stays neutral</a:t>
            </a:r>
          </a:p>
          <a:p>
            <a:pPr marL="342900" indent="-342900" algn="l">
              <a:buFont typeface="Arial" pitchFamily="34" charset="0"/>
              <a:buChar char="•"/>
            </a:pPr>
            <a:endParaRPr lang="en-US" sz="800" dirty="0" smtClean="0">
              <a:solidFill>
                <a:schemeClr val="tx1"/>
              </a:solidFill>
            </a:endParaRPr>
          </a:p>
          <a:p>
            <a:pPr marL="342900" indent="-342900" algn="l">
              <a:buFont typeface="Arial" pitchFamily="34" charset="0"/>
              <a:buChar char="•"/>
            </a:pPr>
            <a:r>
              <a:rPr lang="en-US" dirty="0" smtClean="0">
                <a:solidFill>
                  <a:schemeClr val="tx1"/>
                </a:solidFill>
              </a:rPr>
              <a:t>Is positive, has a win/win attitude</a:t>
            </a:r>
          </a:p>
          <a:p>
            <a:pPr marL="342900" indent="-342900" algn="l">
              <a:buFont typeface="Arial" pitchFamily="34" charset="0"/>
              <a:buChar char="•"/>
            </a:pPr>
            <a:endParaRPr lang="en-US" sz="800" dirty="0" smtClean="0">
              <a:solidFill>
                <a:schemeClr val="tx1"/>
              </a:solidFill>
            </a:endParaRPr>
          </a:p>
          <a:p>
            <a:pPr marL="342900" indent="-342900" algn="l">
              <a:buFont typeface="Arial" pitchFamily="34" charset="0"/>
              <a:buChar char="•"/>
            </a:pPr>
            <a:r>
              <a:rPr lang="en-US" dirty="0" smtClean="0">
                <a:solidFill>
                  <a:schemeClr val="tx1"/>
                </a:solidFill>
              </a:rPr>
              <a:t>Suggests process when needed</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10</a:t>
            </a:fld>
            <a:endParaRPr lang="en-US" dirty="0"/>
          </a:p>
        </p:txBody>
      </p:sp>
    </p:spTree>
    <p:extLst>
      <p:ext uri="{BB962C8B-B14F-4D97-AF65-F5344CB8AC3E}">
        <p14:creationId xmlns:p14="http://schemas.microsoft.com/office/powerpoint/2010/main" val="4105216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leader duties are:</a:t>
            </a:r>
          </a:p>
          <a:p>
            <a:pPr marL="342900" indent="-342900" algn="l">
              <a:buFont typeface="Arial" pitchFamily="34" charset="0"/>
              <a:buChar char="•"/>
            </a:pPr>
            <a:r>
              <a:rPr lang="en-US" dirty="0" smtClean="0">
                <a:solidFill>
                  <a:schemeClr val="tx1"/>
                </a:solidFill>
              </a:rPr>
              <a:t>Identify processes and procedures</a:t>
            </a:r>
          </a:p>
          <a:p>
            <a:pPr marL="342900" indent="-342900" algn="l">
              <a:buFont typeface="Arial" pitchFamily="34" charset="0"/>
              <a:buChar char="•"/>
            </a:pPr>
            <a:endParaRPr lang="en-US" sz="800" dirty="0" smtClean="0">
              <a:solidFill>
                <a:schemeClr val="tx1"/>
              </a:solidFill>
            </a:endParaRPr>
          </a:p>
          <a:p>
            <a:pPr marL="342900" indent="-342900" algn="l">
              <a:buFont typeface="Arial" pitchFamily="34" charset="0"/>
              <a:buChar char="•"/>
            </a:pPr>
            <a:r>
              <a:rPr lang="en-US" dirty="0" smtClean="0">
                <a:solidFill>
                  <a:schemeClr val="tx1"/>
                </a:solidFill>
              </a:rPr>
              <a:t>Enforces process agreements</a:t>
            </a:r>
          </a:p>
          <a:p>
            <a:pPr marL="342900" indent="-342900" algn="l">
              <a:buFont typeface="Arial" pitchFamily="34" charset="0"/>
              <a:buChar char="•"/>
            </a:pPr>
            <a:endParaRPr lang="en-US" sz="800" dirty="0" smtClean="0">
              <a:solidFill>
                <a:schemeClr val="tx1"/>
              </a:solidFill>
            </a:endParaRPr>
          </a:p>
          <a:p>
            <a:pPr marL="342900" indent="-342900" algn="l">
              <a:buFont typeface="Arial" pitchFamily="34" charset="0"/>
              <a:buChar char="•"/>
            </a:pPr>
            <a:r>
              <a:rPr lang="en-US" dirty="0" smtClean="0">
                <a:solidFill>
                  <a:schemeClr val="tx1"/>
                </a:solidFill>
              </a:rPr>
              <a:t>Ensures the group takes responsibilities for its actions</a:t>
            </a:r>
          </a:p>
          <a:p>
            <a:pPr marL="342900" indent="-342900" algn="l">
              <a:buFont typeface="Arial" pitchFamily="34" charset="0"/>
              <a:buChar char="•"/>
            </a:pPr>
            <a:endParaRPr lang="en-US" sz="800" dirty="0" smtClean="0">
              <a:solidFill>
                <a:schemeClr val="tx1"/>
              </a:solidFill>
            </a:endParaRPr>
          </a:p>
          <a:p>
            <a:pPr marL="342900" indent="-342900" algn="l">
              <a:buFont typeface="Arial" pitchFamily="34" charset="0"/>
              <a:buChar char="•"/>
            </a:pPr>
            <a:r>
              <a:rPr lang="en-US" dirty="0" smtClean="0">
                <a:solidFill>
                  <a:schemeClr val="tx1"/>
                </a:solidFill>
              </a:rPr>
              <a:t>Builds the agenda</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11</a:t>
            </a:fld>
            <a:endParaRPr lang="en-US" dirty="0"/>
          </a:p>
        </p:txBody>
      </p:sp>
    </p:spTree>
    <p:extLst>
      <p:ext uri="{BB962C8B-B14F-4D97-AF65-F5344CB8AC3E}">
        <p14:creationId xmlns:p14="http://schemas.microsoft.com/office/powerpoint/2010/main" val="3881034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lgn="l">
              <a:buFont typeface="Wingdings" pitchFamily="2" charset="2"/>
              <a:buNone/>
            </a:pPr>
            <a:r>
              <a:rPr lang="en-US" dirty="0" smtClean="0">
                <a:latin typeface="Verdana" panose="020B0604030504040204" pitchFamily="34" charset="0"/>
                <a:ea typeface="Verdana" panose="020B0604030504040204" pitchFamily="34" charset="0"/>
                <a:cs typeface="Verdana" panose="020B0604030504040204" pitchFamily="34" charset="0"/>
              </a:rPr>
              <a:t>The facilitation skills necessary</a:t>
            </a:r>
            <a:r>
              <a:rPr lang="en-US" baseline="0" dirty="0" smtClean="0">
                <a:latin typeface="Verdana" panose="020B0604030504040204" pitchFamily="34" charset="0"/>
                <a:ea typeface="Verdana" panose="020B0604030504040204" pitchFamily="34" charset="0"/>
                <a:cs typeface="Verdana" panose="020B0604030504040204" pitchFamily="34" charset="0"/>
              </a:rPr>
              <a:t> to bring focus to committee member ideas and guide a safety meeting include: </a:t>
            </a:r>
          </a:p>
          <a:p>
            <a:pPr marL="1257300" lvl="2" indent="-342900" algn="l">
              <a:buFont typeface="Wingdings"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Generating ideas/Data analysis</a:t>
            </a:r>
          </a:p>
          <a:p>
            <a:pPr marL="1257300" lvl="2" indent="-342900" algn="l">
              <a:buFont typeface="Wingdings"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Selecting Alternatives</a:t>
            </a:r>
          </a:p>
          <a:p>
            <a:pPr marL="1257300" lvl="2" indent="-342900" algn="l">
              <a:buFont typeface="Wingdings"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Stimulating Discussion</a:t>
            </a:r>
          </a:p>
          <a:p>
            <a:pPr marL="1257300" lvl="2" indent="-342900" algn="l">
              <a:buFont typeface="Wingdings" pitchFamily="2" charset="2"/>
              <a:buChar char="ü"/>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Closure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12</a:t>
            </a:fld>
            <a:endParaRPr lang="en-US" dirty="0"/>
          </a:p>
        </p:txBody>
      </p:sp>
    </p:spTree>
    <p:extLst>
      <p:ext uri="{BB962C8B-B14F-4D97-AF65-F5344CB8AC3E}">
        <p14:creationId xmlns:p14="http://schemas.microsoft.com/office/powerpoint/2010/main" val="1045033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recipe for a successful safety committee requires understanding and analyzing the support structure in place for initiatives leading to success.</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13</a:t>
            </a:fld>
            <a:endParaRPr lang="en-US" dirty="0"/>
          </a:p>
        </p:txBody>
      </p:sp>
    </p:spTree>
    <p:extLst>
      <p:ext uri="{BB962C8B-B14F-4D97-AF65-F5344CB8AC3E}">
        <p14:creationId xmlns:p14="http://schemas.microsoft.com/office/powerpoint/2010/main" val="3546664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finely tuned</a:t>
            </a:r>
            <a:r>
              <a:rPr lang="en-US" baseline="0" dirty="0" smtClean="0"/>
              <a:t> committee will operate at peek performance when attention to details are not ignored or left to chance.</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14</a:t>
            </a:fld>
            <a:endParaRPr lang="en-US" dirty="0"/>
          </a:p>
        </p:txBody>
      </p:sp>
    </p:spTree>
    <p:extLst>
      <p:ext uri="{BB962C8B-B14F-4D97-AF65-F5344CB8AC3E}">
        <p14:creationId xmlns:p14="http://schemas.microsoft.com/office/powerpoint/2010/main" val="3259227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allow egos</a:t>
            </a:r>
            <a:r>
              <a:rPr lang="en-US" baseline="0" dirty="0" smtClean="0"/>
              <a:t> and personal agendas to stand in the way of organization goals and mission.</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15</a:t>
            </a:fld>
            <a:endParaRPr lang="en-US" dirty="0"/>
          </a:p>
        </p:txBody>
      </p:sp>
    </p:spTree>
    <p:extLst>
      <p:ext uri="{BB962C8B-B14F-4D97-AF65-F5344CB8AC3E}">
        <p14:creationId xmlns:p14="http://schemas.microsoft.com/office/powerpoint/2010/main" val="1120756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e</a:t>
            </a:r>
            <a:r>
              <a:rPr lang="en-US" dirty="0" smtClean="0"/>
              <a:t>ssential</a:t>
            </a:r>
            <a:r>
              <a:rPr lang="en-US" baseline="0" dirty="0" smtClean="0"/>
              <a:t> factors that inspire committee members and create within them a desire to become fully engaged in the activities of the safety committee. They influence people’s perception of empowerment and willingness to help others. This motivation comes from inside people and is commonly referred to as internal or self-directed motivation.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16</a:t>
            </a:fld>
            <a:endParaRPr lang="en-US" dirty="0"/>
          </a:p>
        </p:txBody>
      </p:sp>
    </p:spTree>
    <p:extLst>
      <p:ext uri="{BB962C8B-B14F-4D97-AF65-F5344CB8AC3E}">
        <p14:creationId xmlns:p14="http://schemas.microsoft.com/office/powerpoint/2010/main" val="1694263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many things which serve as de-motivators that can actually sabotage a Workplace Safety Committee.</a:t>
            </a:r>
          </a:p>
          <a:p>
            <a:r>
              <a:rPr lang="en-US" baseline="0" dirty="0" smtClean="0"/>
              <a:t>“Attitude reflects leadership” is a quote taken from the movie “Remember the Titans.”  In workplaces where low employee morale exist you will find these traits. To create a positive safety culture listen to employee input and make safety a focal point of employee activity. The de-motivators are “other directed” rather than “self-directed.”</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17</a:t>
            </a:fld>
            <a:endParaRPr lang="en-US" dirty="0"/>
          </a:p>
        </p:txBody>
      </p:sp>
    </p:spTree>
    <p:extLst>
      <p:ext uri="{BB962C8B-B14F-4D97-AF65-F5344CB8AC3E}">
        <p14:creationId xmlns:p14="http://schemas.microsoft.com/office/powerpoint/2010/main" val="3418983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is a lot of work that goes into conducting effective meetings. The responsibility should not be left to one person.  Participation and leadership must be distributed among members. As leaderships needs arise, members should all feel responsibility for meeting them.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18</a:t>
            </a:fld>
            <a:endParaRPr lang="en-US" dirty="0"/>
          </a:p>
        </p:txBody>
      </p:sp>
    </p:spTree>
    <p:extLst>
      <p:ext uri="{BB962C8B-B14F-4D97-AF65-F5344CB8AC3E}">
        <p14:creationId xmlns:p14="http://schemas.microsoft.com/office/powerpoint/2010/main" val="1428193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constructing</a:t>
            </a:r>
            <a:r>
              <a:rPr lang="en-US" baseline="0" dirty="0" smtClean="0"/>
              <a:t> a building, a good foundation is essential for a safe and solid structure. It’s the same with workplace safety. </a:t>
            </a:r>
            <a:r>
              <a:rPr lang="en-US" dirty="0" smtClean="0"/>
              <a:t>Building</a:t>
            </a:r>
            <a:r>
              <a:rPr lang="en-US" baseline="0" dirty="0" smtClean="0"/>
              <a:t> a successful committee and program requires a solid foundation.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19</a:t>
            </a:fld>
            <a:endParaRPr lang="en-US" dirty="0"/>
          </a:p>
        </p:txBody>
      </p:sp>
    </p:spTree>
    <p:extLst>
      <p:ext uri="{BB962C8B-B14F-4D97-AF65-F5344CB8AC3E}">
        <p14:creationId xmlns:p14="http://schemas.microsoft.com/office/powerpoint/2010/main" val="324072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program will address each of the topics listed.</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a:t>
            </a:fld>
            <a:endParaRPr lang="en-US" dirty="0"/>
          </a:p>
        </p:txBody>
      </p:sp>
    </p:spTree>
    <p:extLst>
      <p:ext uri="{BB962C8B-B14F-4D97-AF65-F5344CB8AC3E}">
        <p14:creationId xmlns:p14="http://schemas.microsoft.com/office/powerpoint/2010/main" val="473089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Leadership growth is accomplished by forging a new path today using the foundation from the lessons learned yesterday.</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20</a:t>
            </a:fld>
            <a:endParaRPr lang="en-US" dirty="0"/>
          </a:p>
        </p:txBody>
      </p:sp>
    </p:spTree>
    <p:extLst>
      <p:ext uri="{BB962C8B-B14F-4D97-AF65-F5344CB8AC3E}">
        <p14:creationId xmlns:p14="http://schemas.microsoft.com/office/powerpoint/2010/main" val="1407488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the right people on the committee from the start cannot be emphasized enough. Power</a:t>
            </a:r>
            <a:r>
              <a:rPr lang="en-US" baseline="0" dirty="0" smtClean="0"/>
              <a:t> and influence need to be approximately equal throughout the committee.  Committee membership should be based on expertise, ability and access to information, not on authority.</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21</a:t>
            </a:fld>
            <a:endParaRPr lang="en-US" dirty="0"/>
          </a:p>
        </p:txBody>
      </p:sp>
    </p:spTree>
    <p:extLst>
      <p:ext uri="{BB962C8B-B14F-4D97-AF65-F5344CB8AC3E}">
        <p14:creationId xmlns:p14="http://schemas.microsoft.com/office/powerpoint/2010/main" val="2854484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the committee to take responsibility</a:t>
            </a:r>
            <a:r>
              <a:rPr lang="en-US" baseline="0" dirty="0" smtClean="0"/>
              <a:t> for the administration, evaluation and planning of the safety management process.</a:t>
            </a:r>
            <a:r>
              <a:rPr lang="en-US" altLang="en-US" dirty="0" smtClean="0"/>
              <a:t> A properly run committee should be responsible for the safety program and authorized by senior management.</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22</a:t>
            </a:fld>
            <a:endParaRPr lang="en-US" dirty="0"/>
          </a:p>
        </p:txBody>
      </p:sp>
    </p:spTree>
    <p:extLst>
      <p:ext uri="{BB962C8B-B14F-4D97-AF65-F5344CB8AC3E}">
        <p14:creationId xmlns:p14="http://schemas.microsoft.com/office/powerpoint/2010/main" val="736161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Putting on an effective meeting and facilitating discussion around safety topics is a real skill set. </a:t>
            </a:r>
          </a:p>
          <a:p>
            <a:r>
              <a:rPr lang="en-US" altLang="en-US" dirty="0" smtClean="0"/>
              <a:t>The committee chairperson should not do all the work. </a:t>
            </a:r>
          </a:p>
          <a:p>
            <a:r>
              <a:rPr lang="en-US" altLang="en-US" dirty="0" smtClean="0"/>
              <a:t>The</a:t>
            </a:r>
            <a:r>
              <a:rPr lang="en-US" altLang="en-US" baseline="0" dirty="0" smtClean="0"/>
              <a:t> </a:t>
            </a:r>
            <a:r>
              <a:rPr lang="en-US" altLang="en-US" dirty="0" smtClean="0"/>
              <a:t>Committee Chairperson</a:t>
            </a:r>
            <a:r>
              <a:rPr lang="en-US" altLang="en-US" baseline="0" dirty="0" smtClean="0"/>
              <a:t> is </a:t>
            </a:r>
            <a:r>
              <a:rPr lang="en-US" altLang="en-US" dirty="0" smtClean="0"/>
              <a:t>responsible for the meeting’s content (the agenda) and process (ensures agenda is followed and everyone is heard). </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23</a:t>
            </a:fld>
            <a:endParaRPr lang="en-US" dirty="0"/>
          </a:p>
        </p:txBody>
      </p:sp>
    </p:spTree>
    <p:extLst>
      <p:ext uri="{BB962C8B-B14F-4D97-AF65-F5344CB8AC3E}">
        <p14:creationId xmlns:p14="http://schemas.microsoft.com/office/powerpoint/2010/main" val="802479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committee chairperson’s responsibilities don’t stop when</a:t>
            </a:r>
            <a:r>
              <a:rPr lang="en-US" baseline="0" dirty="0" smtClean="0"/>
              <a:t> meetings end. The real work happens in between meetings.</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24</a:t>
            </a:fld>
            <a:endParaRPr lang="en-US" dirty="0"/>
          </a:p>
        </p:txBody>
      </p:sp>
    </p:spTree>
    <p:extLst>
      <p:ext uri="{BB962C8B-B14F-4D97-AF65-F5344CB8AC3E}">
        <p14:creationId xmlns:p14="http://schemas.microsoft.com/office/powerpoint/2010/main" val="3292919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giving feedback be more positive</a:t>
            </a:r>
            <a:r>
              <a:rPr lang="en-US" baseline="0" dirty="0" smtClean="0"/>
              <a:t> than negative; this is exactly what is necessary for improvement suggestions to be appreciated, accepted and followed.</a:t>
            </a:r>
          </a:p>
          <a:p>
            <a:r>
              <a:rPr lang="en-US" baseline="0" dirty="0" smtClean="0"/>
              <a:t>Remember: Only with positive consequences can improvement to both behavior and attitude at the same time be achieved.</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25</a:t>
            </a:fld>
            <a:endParaRPr lang="en-US" dirty="0"/>
          </a:p>
        </p:txBody>
      </p:sp>
    </p:spTree>
    <p:extLst>
      <p:ext uri="{BB962C8B-B14F-4D97-AF65-F5344CB8AC3E}">
        <p14:creationId xmlns:p14="http://schemas.microsoft.com/office/powerpoint/2010/main" val="883729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developing</a:t>
            </a:r>
            <a:r>
              <a:rPr lang="en-US" baseline="0" dirty="0" smtClean="0"/>
              <a:t> a safety mission, involve the people expected to carry out the mission.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26</a:t>
            </a:fld>
            <a:endParaRPr lang="en-US" dirty="0"/>
          </a:p>
        </p:txBody>
      </p:sp>
    </p:spTree>
    <p:extLst>
      <p:ext uri="{BB962C8B-B14F-4D97-AF65-F5344CB8AC3E}">
        <p14:creationId xmlns:p14="http://schemas.microsoft.com/office/powerpoint/2010/main" val="2679977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Involvement in process activities for safety improvement can be increase</a:t>
            </a:r>
            <a:r>
              <a:rPr lang="en-US" baseline="0" dirty="0" smtClean="0"/>
              <a:t>d dramatically through goal setting. Those responsible for reaching a particular goal need to know exactly what to do for goal achievement.  Progress toward goal attainment needs to be measured and charted in order to maintain interest and motivation in the process.  The work doesn’t stop there - follow-up with revisions when necessary.</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27</a:t>
            </a:fld>
            <a:endParaRPr lang="en-US" dirty="0"/>
          </a:p>
        </p:txBody>
      </p:sp>
    </p:spTree>
    <p:extLst>
      <p:ext uri="{BB962C8B-B14F-4D97-AF65-F5344CB8AC3E}">
        <p14:creationId xmlns:p14="http://schemas.microsoft.com/office/powerpoint/2010/main" val="32495270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football, goalposts</a:t>
            </a:r>
            <a:r>
              <a:rPr lang="en-US" baseline="0" dirty="0" smtClean="0"/>
              <a:t> establish recognized marks of success. We need to know what direction we need to go to succeed.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28</a:t>
            </a:fld>
            <a:endParaRPr lang="en-US" dirty="0"/>
          </a:p>
        </p:txBody>
      </p:sp>
    </p:spTree>
    <p:extLst>
      <p:ext uri="{BB962C8B-B14F-4D97-AF65-F5344CB8AC3E}">
        <p14:creationId xmlns:p14="http://schemas.microsoft.com/office/powerpoint/2010/main" val="9625497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example provided</a:t>
            </a:r>
            <a:r>
              <a:rPr lang="en-US" baseline="0" dirty="0" smtClean="0"/>
              <a:t> think of the types of actions or processes that can be taken to get Committee members to agree.</a:t>
            </a:r>
          </a:p>
          <a:p>
            <a:endParaRPr lang="en-US" baseline="0" dirty="0" smtClean="0"/>
          </a:p>
          <a:p>
            <a:r>
              <a:rPr lang="en-US" baseline="0" dirty="0" smtClean="0"/>
              <a:t>Maybe if the goals involve injury prevention have Committee members review the amount of injuries and see first-hand which ones occur the most and then concentrate on those areas.</a:t>
            </a:r>
          </a:p>
          <a:p>
            <a:endParaRPr lang="en-US" baseline="0" dirty="0" smtClean="0"/>
          </a:p>
          <a:p>
            <a:r>
              <a:rPr lang="en-US" baseline="0" dirty="0" smtClean="0"/>
              <a:t>Or perhaps reviewing the costs associated with injuries, property damage, etc. may provide a direction as to what areas are best focused on relating to certain goals.</a:t>
            </a:r>
          </a:p>
          <a:p>
            <a:endParaRPr lang="en-US" baseline="0" dirty="0" smtClean="0"/>
          </a:p>
          <a:p>
            <a:r>
              <a:rPr lang="en-US" baseline="0" dirty="0" smtClean="0"/>
              <a:t>The amount of methods to achieve consensus are definitely not limited!</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29</a:t>
            </a:fld>
            <a:endParaRPr lang="en-US" dirty="0"/>
          </a:p>
        </p:txBody>
      </p:sp>
    </p:spTree>
    <p:extLst>
      <p:ext uri="{BB962C8B-B14F-4D97-AF65-F5344CB8AC3E}">
        <p14:creationId xmlns:p14="http://schemas.microsoft.com/office/powerpoint/2010/main" val="365170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Safety committees focus everyone’s attention on safety and provide a key channel for communication</a:t>
            </a:r>
            <a:r>
              <a:rPr lang="en-US" altLang="en-US" baseline="0" dirty="0" smtClean="0"/>
              <a:t> </a:t>
            </a:r>
            <a:r>
              <a:rPr lang="en-US" altLang="en-US" dirty="0" smtClean="0"/>
              <a:t>about safety issues between employees and management.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a:t>
            </a:fld>
            <a:endParaRPr lang="en-US" dirty="0"/>
          </a:p>
        </p:txBody>
      </p:sp>
    </p:spTree>
    <p:extLst>
      <p:ext uri="{BB962C8B-B14F-4D97-AF65-F5344CB8AC3E}">
        <p14:creationId xmlns:p14="http://schemas.microsoft.com/office/powerpoint/2010/main" val="14084924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Pitfalls</a:t>
            </a:r>
            <a:r>
              <a:rPr lang="en-US" baseline="0" dirty="0" smtClean="0"/>
              <a:t> to avoid when creating a safety committee:</a:t>
            </a:r>
          </a:p>
          <a:p>
            <a:pPr marL="342900" indent="-342900" algn="l">
              <a:buFont typeface="Arial" pitchFamily="34" charset="0"/>
              <a:buChar char="•"/>
            </a:pPr>
            <a:r>
              <a:rPr lang="en-US" dirty="0" smtClean="0">
                <a:solidFill>
                  <a:schemeClr val="tx1"/>
                </a:solidFill>
              </a:rPr>
              <a:t>Lack of purpose</a:t>
            </a:r>
          </a:p>
          <a:p>
            <a:pPr marL="342900" indent="-342900" algn="l">
              <a:buFont typeface="Arial" pitchFamily="34" charset="0"/>
              <a:buChar char="•"/>
            </a:pPr>
            <a:r>
              <a:rPr lang="en-US" dirty="0" smtClean="0">
                <a:solidFill>
                  <a:schemeClr val="tx1"/>
                </a:solidFill>
              </a:rPr>
              <a:t>Insufficient resources</a:t>
            </a:r>
          </a:p>
          <a:p>
            <a:pPr marL="342900" indent="-342900" algn="l">
              <a:buFont typeface="Arial" pitchFamily="34" charset="0"/>
              <a:buChar char="•"/>
            </a:pPr>
            <a:r>
              <a:rPr lang="en-US" dirty="0" smtClean="0">
                <a:solidFill>
                  <a:schemeClr val="tx1"/>
                </a:solidFill>
              </a:rPr>
              <a:t>Ineffective training</a:t>
            </a:r>
          </a:p>
          <a:p>
            <a:pPr marL="342900" indent="-342900" algn="l">
              <a:buFont typeface="Arial" pitchFamily="34" charset="0"/>
              <a:buChar char="•"/>
            </a:pPr>
            <a:r>
              <a:rPr lang="en-US" dirty="0" smtClean="0">
                <a:solidFill>
                  <a:schemeClr val="tx1"/>
                </a:solidFill>
              </a:rPr>
              <a:t>Absence of leadership</a:t>
            </a:r>
          </a:p>
          <a:p>
            <a:pPr marL="342900" indent="-342900" algn="l">
              <a:buFont typeface="Arial" pitchFamily="34" charset="0"/>
              <a:buChar char="•"/>
            </a:pPr>
            <a:r>
              <a:rPr lang="en-US" dirty="0" smtClean="0">
                <a:solidFill>
                  <a:schemeClr val="tx1"/>
                </a:solidFill>
              </a:rPr>
              <a:t>Lack of communication and follow-up</a:t>
            </a:r>
          </a:p>
          <a:p>
            <a:pPr marL="342900" indent="-342900" algn="l">
              <a:buFont typeface="Arial" pitchFamily="34" charset="0"/>
              <a:buChar char="•"/>
            </a:pPr>
            <a:r>
              <a:rPr lang="en-US" dirty="0" smtClean="0">
                <a:solidFill>
                  <a:schemeClr val="tx1"/>
                </a:solidFill>
              </a:rPr>
              <a:t>Sporadic member participation</a:t>
            </a:r>
          </a:p>
          <a:p>
            <a:pPr marL="342900" indent="-342900" algn="l">
              <a:buFont typeface="Arial" pitchFamily="34" charset="0"/>
              <a:buChar char="•"/>
            </a:pPr>
            <a:r>
              <a:rPr lang="en-US" dirty="0" smtClean="0">
                <a:solidFill>
                  <a:schemeClr val="tx1"/>
                </a:solidFill>
              </a:rPr>
              <a:t>Special interest domination</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30</a:t>
            </a:fld>
            <a:endParaRPr lang="en-US" dirty="0"/>
          </a:p>
        </p:txBody>
      </p:sp>
    </p:spTree>
    <p:extLst>
      <p:ext uri="{BB962C8B-B14F-4D97-AF65-F5344CB8AC3E}">
        <p14:creationId xmlns:p14="http://schemas.microsoft.com/office/powerpoint/2010/main" val="27032490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attending meetings there are times that situations arise which</a:t>
            </a:r>
            <a:r>
              <a:rPr lang="en-US" baseline="0" dirty="0" smtClean="0"/>
              <a:t> make the meeting non-productive such as a conflict, loud “discussion” or possibly side conversations that are distracting; these types of things can serve as a negative experience.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31</a:t>
            </a:fld>
            <a:endParaRPr lang="en-US" dirty="0"/>
          </a:p>
        </p:txBody>
      </p:sp>
    </p:spTree>
    <p:extLst>
      <p:ext uri="{BB962C8B-B14F-4D97-AF65-F5344CB8AC3E}">
        <p14:creationId xmlns:p14="http://schemas.microsoft.com/office/powerpoint/2010/main" val="31966922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Effective meeting leadership addresses actions and attitudes of negative people.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32</a:t>
            </a:fld>
            <a:endParaRPr lang="en-US" dirty="0"/>
          </a:p>
        </p:txBody>
      </p:sp>
    </p:spTree>
    <p:extLst>
      <p:ext uri="{BB962C8B-B14F-4D97-AF65-F5344CB8AC3E}">
        <p14:creationId xmlns:p14="http://schemas.microsoft.com/office/powerpoint/2010/main" val="40930070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leaders use intervention techniques</a:t>
            </a:r>
            <a:r>
              <a:rPr lang="en-US" baseline="0" dirty="0" smtClean="0"/>
              <a:t> that inspire people to feel personally responsible for the success of a safety process, as opposed to safety managers who may hold people accountable for their participation.</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33</a:t>
            </a:fld>
            <a:endParaRPr lang="en-US" dirty="0"/>
          </a:p>
        </p:txBody>
      </p:sp>
    </p:spTree>
    <p:extLst>
      <p:ext uri="{BB962C8B-B14F-4D97-AF65-F5344CB8AC3E}">
        <p14:creationId xmlns:p14="http://schemas.microsoft.com/office/powerpoint/2010/main" val="20942456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itchFamily="34" charset="0"/>
              <a:buNone/>
            </a:pPr>
            <a:r>
              <a:rPr lang="en-US" dirty="0" smtClean="0"/>
              <a:t>Successful safety committees evaluate their</a:t>
            </a:r>
            <a:r>
              <a:rPr lang="en-US" baseline="0" dirty="0" smtClean="0"/>
              <a:t> meetings for effectiveness.  The indicators for successful safety meetings include:</a:t>
            </a:r>
          </a:p>
          <a:p>
            <a:pPr marL="342900" indent="-342900" algn="l">
              <a:buFont typeface="Arial" pitchFamily="34" charset="0"/>
              <a:buChar char="•"/>
            </a:pPr>
            <a:r>
              <a:rPr lang="en-US" dirty="0" smtClean="0">
                <a:solidFill>
                  <a:schemeClr val="tx1"/>
                </a:solidFill>
              </a:rPr>
              <a:t>Schedule in advance</a:t>
            </a:r>
          </a:p>
          <a:p>
            <a:pPr marL="342900" indent="-342900" algn="l">
              <a:buFont typeface="Arial" pitchFamily="34" charset="0"/>
              <a:buChar char="•"/>
            </a:pPr>
            <a:r>
              <a:rPr lang="en-US" dirty="0" smtClean="0">
                <a:solidFill>
                  <a:schemeClr val="tx1"/>
                </a:solidFill>
              </a:rPr>
              <a:t>Attend all meetings</a:t>
            </a:r>
          </a:p>
          <a:p>
            <a:pPr marL="342900" indent="-342900" algn="l">
              <a:buFont typeface="Arial" pitchFamily="34" charset="0"/>
              <a:buChar char="•"/>
            </a:pPr>
            <a:r>
              <a:rPr lang="en-US" dirty="0" smtClean="0">
                <a:solidFill>
                  <a:schemeClr val="tx1"/>
                </a:solidFill>
              </a:rPr>
              <a:t>Adhere to time frames</a:t>
            </a:r>
          </a:p>
          <a:p>
            <a:pPr marL="342900" indent="-342900" algn="l">
              <a:buFont typeface="Arial" pitchFamily="34" charset="0"/>
              <a:buChar char="•"/>
            </a:pPr>
            <a:r>
              <a:rPr lang="en-US" dirty="0" smtClean="0">
                <a:solidFill>
                  <a:schemeClr val="tx1"/>
                </a:solidFill>
              </a:rPr>
              <a:t>Avoid side-bars, non-essential talks</a:t>
            </a:r>
          </a:p>
          <a:p>
            <a:pPr marL="342900" indent="-342900" algn="l">
              <a:buFont typeface="Arial" pitchFamily="34" charset="0"/>
              <a:buChar char="•"/>
            </a:pPr>
            <a:r>
              <a:rPr lang="en-US" dirty="0" smtClean="0">
                <a:solidFill>
                  <a:schemeClr val="tx1"/>
                </a:solidFill>
              </a:rPr>
              <a:t>Listen to your members</a:t>
            </a:r>
          </a:p>
          <a:p>
            <a:pPr marL="342900" indent="-342900" algn="l">
              <a:buFont typeface="Arial" pitchFamily="34" charset="0"/>
              <a:buChar char="•"/>
            </a:pPr>
            <a:r>
              <a:rPr lang="en-US" dirty="0" smtClean="0">
                <a:solidFill>
                  <a:schemeClr val="tx1"/>
                </a:solidFill>
              </a:rPr>
              <a:t>Encourage participation</a:t>
            </a:r>
          </a:p>
          <a:p>
            <a:pPr marL="342900" indent="-342900" algn="l">
              <a:buFont typeface="Arial" pitchFamily="34" charset="0"/>
              <a:buChar char="•"/>
            </a:pPr>
            <a:r>
              <a:rPr lang="en-US" dirty="0" smtClean="0">
                <a:solidFill>
                  <a:schemeClr val="tx1"/>
                </a:solidFill>
              </a:rPr>
              <a:t>Meet on ideas not people</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34</a:t>
            </a:fld>
            <a:endParaRPr lang="en-US" dirty="0"/>
          </a:p>
        </p:txBody>
      </p:sp>
    </p:spTree>
    <p:extLst>
      <p:ext uri="{BB962C8B-B14F-4D97-AF65-F5344CB8AC3E}">
        <p14:creationId xmlns:p14="http://schemas.microsoft.com/office/powerpoint/2010/main" val="4237558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smtClean="0"/>
              <a:t>Regular monthly meetings with minutes of the meeting as well as a planned, outlined agenda is essential to the success of a safety committee but the follow-through is just as important.</a:t>
            </a:r>
          </a:p>
          <a:p>
            <a:pPr>
              <a:defRPr/>
            </a:pPr>
            <a:r>
              <a:rPr lang="en-US" altLang="en-US" dirty="0" smtClean="0"/>
              <a:t>Use agendas to make the committee and it’s meetings more efficient.</a:t>
            </a:r>
          </a:p>
          <a:p>
            <a:pPr>
              <a:defRPr/>
            </a:pPr>
            <a:r>
              <a:rPr lang="en-US" altLang="en-US" dirty="0" smtClean="0"/>
              <a:t>Agendas should be more than a standardized template.</a:t>
            </a:r>
          </a:p>
          <a:p>
            <a:pPr>
              <a:defRPr/>
            </a:pPr>
            <a:r>
              <a:rPr lang="en-US" altLang="en-US" dirty="0" smtClean="0"/>
              <a:t>They should be delivered to committee members at least a</a:t>
            </a:r>
            <a:r>
              <a:rPr lang="en-US" altLang="en-US" baseline="0" dirty="0" smtClean="0"/>
              <a:t> </a:t>
            </a:r>
            <a:r>
              <a:rPr lang="en-US" altLang="en-US" dirty="0" smtClean="0"/>
              <a:t>week before the monthly meeting and indicate who is responsible for what topic/assignment at the meeting. </a:t>
            </a:r>
          </a:p>
          <a:p>
            <a:pPr>
              <a:defRPr/>
            </a:pPr>
            <a:r>
              <a:rPr lang="en-US" altLang="en-US" dirty="0" smtClean="0"/>
              <a:t>In the monthly minutes, each incident should include a case number, cause and recommendation that the safety committee discussed for each incident.</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35</a:t>
            </a:fld>
            <a:endParaRPr lang="en-US" dirty="0"/>
          </a:p>
        </p:txBody>
      </p:sp>
    </p:spTree>
    <p:extLst>
      <p:ext uri="{BB962C8B-B14F-4D97-AF65-F5344CB8AC3E}">
        <p14:creationId xmlns:p14="http://schemas.microsoft.com/office/powerpoint/2010/main" val="5701207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dirty="0" smtClean="0">
                <a:latin typeface="Verdana" panose="020B0604030504040204" pitchFamily="34" charset="0"/>
                <a:ea typeface="Verdana" panose="020B0604030504040204" pitchFamily="34" charset="0"/>
                <a:cs typeface="Verdana" panose="020B0604030504040204" pitchFamily="34" charset="0"/>
              </a:rPr>
              <a:t>Leaders can use different styles when it comes to making decisions.  The leader</a:t>
            </a:r>
            <a:r>
              <a:rPr lang="en-US" sz="1200" baseline="0" dirty="0" smtClean="0">
                <a:latin typeface="Verdana" panose="020B0604030504040204" pitchFamily="34" charset="0"/>
                <a:ea typeface="Verdana" panose="020B0604030504040204" pitchFamily="34" charset="0"/>
                <a:cs typeface="Verdana" panose="020B0604030504040204" pitchFamily="34" charset="0"/>
              </a:rPr>
              <a:t> who could be considered a “buzzing bee:”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Goes from person to person trying to get consensus.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Includes others in decision making to learn their viewpoints and gain their commitment.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Sometimes drags out decision making until decision is reached through consensus building when consensus wasn’t required or perhaps appropriate.</a:t>
            </a:r>
          </a:p>
          <a:p>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36</a:t>
            </a:fld>
            <a:endParaRPr lang="en-US" dirty="0"/>
          </a:p>
        </p:txBody>
      </p:sp>
    </p:spTree>
    <p:extLst>
      <p:ext uri="{BB962C8B-B14F-4D97-AF65-F5344CB8AC3E}">
        <p14:creationId xmlns:p14="http://schemas.microsoft.com/office/powerpoint/2010/main" val="39929124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latin typeface="Verdana" panose="020B0604030504040204" pitchFamily="34" charset="0"/>
                <a:ea typeface="Verdana" panose="020B0604030504040204" pitchFamily="34" charset="0"/>
                <a:cs typeface="Verdana" panose="020B0604030504040204" pitchFamily="34" charset="0"/>
              </a:rPr>
              <a:t>Those leaders who can be considered “charging bulls”</a:t>
            </a:r>
            <a:r>
              <a:rPr lang="en-US" sz="1200" baseline="0" dirty="0" smtClean="0">
                <a:latin typeface="Verdana" panose="020B0604030504040204" pitchFamily="34" charset="0"/>
                <a:ea typeface="Verdana" panose="020B0604030504040204" pitchFamily="34" charset="0"/>
                <a:cs typeface="Verdana" panose="020B0604030504040204" pitchFamily="34" charset="0"/>
              </a:rPr>
              <a:t> exhibit the following characteristics: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Relentlessly attacks a decision that needs to be made.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Helps move decision making along so that decision is made in a timely manner and issues are resolved.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May sometimes stampede others into decisions.</a:t>
            </a:r>
          </a:p>
          <a:p>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37</a:t>
            </a:fld>
            <a:endParaRPr lang="en-US" dirty="0"/>
          </a:p>
        </p:txBody>
      </p:sp>
    </p:spTree>
    <p:extLst>
      <p:ext uri="{BB962C8B-B14F-4D97-AF65-F5344CB8AC3E}">
        <p14:creationId xmlns:p14="http://schemas.microsoft.com/office/powerpoint/2010/main" val="18936414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latin typeface="Verdana" panose="020B0604030504040204" pitchFamily="34" charset="0"/>
                <a:ea typeface="Verdana" panose="020B0604030504040204" pitchFamily="34" charset="0"/>
                <a:cs typeface="Verdana" panose="020B0604030504040204" pitchFamily="34" charset="0"/>
              </a:rPr>
              <a:t>A person</a:t>
            </a:r>
            <a:r>
              <a:rPr lang="en-US" sz="1200" baseline="0" dirty="0" smtClean="0">
                <a:latin typeface="Verdana" panose="020B0604030504040204" pitchFamily="34" charset="0"/>
                <a:ea typeface="Verdana" panose="020B0604030504040204" pitchFamily="34" charset="0"/>
                <a:cs typeface="Verdana" panose="020B0604030504040204" pitchFamily="34" charset="0"/>
              </a:rPr>
              <a:t> serving in a leadership capacity who may be labeled a “soaring eagle:”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Prefers to view issues from 10,000 feet.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Sees the big picture and helps others understand the issue, needs, and impacts.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Sometimes doesn’t demonstrate enough interest in the details of a decision.</a:t>
            </a:r>
          </a:p>
          <a:p>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38</a:t>
            </a:fld>
            <a:endParaRPr lang="en-US" dirty="0"/>
          </a:p>
        </p:txBody>
      </p:sp>
    </p:spTree>
    <p:extLst>
      <p:ext uri="{BB962C8B-B14F-4D97-AF65-F5344CB8AC3E}">
        <p14:creationId xmlns:p14="http://schemas.microsoft.com/office/powerpoint/2010/main" val="28195812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latin typeface="Verdana" panose="020B0604030504040204" pitchFamily="34" charset="0"/>
                <a:ea typeface="Verdana" panose="020B0604030504040204" pitchFamily="34" charset="0"/>
                <a:cs typeface="Verdana" panose="020B0604030504040204" pitchFamily="34" charset="0"/>
              </a:rPr>
              <a:t>Those leaders who some may call</a:t>
            </a:r>
            <a:r>
              <a:rPr lang="en-US" sz="1200" baseline="0" dirty="0" smtClean="0">
                <a:latin typeface="Verdana" panose="020B0604030504040204" pitchFamily="34" charset="0"/>
                <a:ea typeface="Verdana" panose="020B0604030504040204" pitchFamily="34" charset="0"/>
                <a:cs typeface="Verdana" panose="020B0604030504040204" pitchFamily="34" charset="0"/>
              </a:rPr>
              <a:t> “dogged bloodhounds” will: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Nose around to uncover data needed for good decision making.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Provide the facts needed to make good decisions.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anose="020B0604030504040204" pitchFamily="34" charset="0"/>
                <a:cs typeface="Verdana" panose="020B0604030504040204" pitchFamily="34" charset="0"/>
              </a:rPr>
              <a:t>Sometimes tie up decision making because still more facts are needed.</a:t>
            </a:r>
          </a:p>
          <a:p>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39</a:t>
            </a:fld>
            <a:endParaRPr lang="en-US" dirty="0"/>
          </a:p>
        </p:txBody>
      </p:sp>
    </p:spTree>
    <p:extLst>
      <p:ext uri="{BB962C8B-B14F-4D97-AF65-F5344CB8AC3E}">
        <p14:creationId xmlns:p14="http://schemas.microsoft.com/office/powerpoint/2010/main" val="3575945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objective of a</a:t>
            </a:r>
            <a:r>
              <a:rPr lang="en-US" baseline="0" dirty="0" smtClean="0"/>
              <a:t> workplace safety committee is to create a communication process to change behavior. </a:t>
            </a:r>
          </a:p>
          <a:p>
            <a:endParaRPr lang="en-US" baseline="0" dirty="0" smtClean="0"/>
          </a:p>
          <a:p>
            <a:r>
              <a:rPr lang="en-US" baseline="0" dirty="0" smtClean="0"/>
              <a:t>Effective communication can create an environment where employees have an emotional commitment to the organization and its goals.</a:t>
            </a:r>
          </a:p>
          <a:p>
            <a:endParaRPr lang="en-US" baseline="0" dirty="0" smtClean="0"/>
          </a:p>
          <a:p>
            <a:r>
              <a:rPr lang="en-US" baseline="0" dirty="0" smtClean="0"/>
              <a:t>Typically, the objective of safety communication/message is to get employees to stop something (unsafe acts) and start something (following policies and procedures).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4</a:t>
            </a:fld>
            <a:endParaRPr lang="en-US" dirty="0"/>
          </a:p>
        </p:txBody>
      </p:sp>
    </p:spTree>
    <p:extLst>
      <p:ext uri="{BB962C8B-B14F-4D97-AF65-F5344CB8AC3E}">
        <p14:creationId xmlns:p14="http://schemas.microsoft.com/office/powerpoint/2010/main" val="11640390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Verdana" pitchFamily="34" charset="0"/>
                <a:ea typeface="Verdana" pitchFamily="34" charset="0"/>
                <a:cs typeface="Verdana" pitchFamily="34" charset="0"/>
              </a:rPr>
              <a:t>Some committees need</a:t>
            </a:r>
            <a:r>
              <a:rPr lang="en-US" sz="1200" b="0" baseline="0" dirty="0" smtClean="0">
                <a:solidFill>
                  <a:schemeClr val="tx1"/>
                </a:solidFill>
                <a:latin typeface="Verdana" pitchFamily="34" charset="0"/>
                <a:ea typeface="Verdana" pitchFamily="34" charset="0"/>
                <a:cs typeface="Verdana" pitchFamily="34" charset="0"/>
              </a:rPr>
              <a:t> direction to perform their role</a:t>
            </a:r>
            <a:r>
              <a:rPr lang="en-US" sz="1200" b="0" dirty="0" smtClean="0">
                <a:solidFill>
                  <a:schemeClr val="tx1"/>
                </a:solidFill>
                <a:latin typeface="Verdana" pitchFamily="34" charset="0"/>
                <a:ea typeface="Verdana" pitchFamily="34" charset="0"/>
                <a:cs typeface="Verdana" pitchFamily="34" charset="0"/>
              </a:rPr>
              <a:t>.  However there</a:t>
            </a:r>
            <a:r>
              <a:rPr lang="en-US" sz="1200" b="0" baseline="0" dirty="0" smtClean="0">
                <a:solidFill>
                  <a:schemeClr val="tx1"/>
                </a:solidFill>
                <a:latin typeface="Verdana" pitchFamily="34" charset="0"/>
                <a:ea typeface="Verdana" pitchFamily="34" charset="0"/>
                <a:cs typeface="Verdana" pitchFamily="34" charset="0"/>
              </a:rPr>
              <a:t> are instances when allowing the committee to take the lead is a better option.</a:t>
            </a:r>
            <a:endParaRPr lang="en-US" sz="1200" b="0" dirty="0" smtClean="0">
              <a:solidFill>
                <a:schemeClr val="tx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40</a:t>
            </a:fld>
            <a:endParaRPr lang="en-US" dirty="0"/>
          </a:p>
        </p:txBody>
      </p:sp>
    </p:spTree>
    <p:extLst>
      <p:ext uri="{BB962C8B-B14F-4D97-AF65-F5344CB8AC3E}">
        <p14:creationId xmlns:p14="http://schemas.microsoft.com/office/powerpoint/2010/main" val="8282015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ctr" defTabSz="914400" rtl="0" eaLnBrk="1" fontAlgn="auto" latinLnBrk="0" hangingPunct="1">
              <a:lnSpc>
                <a:spcPct val="100000"/>
              </a:lnSpc>
              <a:spcBef>
                <a:spcPct val="50000"/>
              </a:spcBef>
              <a:spcAft>
                <a:spcPts val="0"/>
              </a:spcAft>
              <a:buClrTx/>
              <a:buSzTx/>
              <a:buFontTx/>
              <a:buNone/>
              <a:tabLst/>
              <a:defRPr/>
            </a:pP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When</a:t>
            </a:r>
            <a:r>
              <a:rPr lang="en-US"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people trust both the intentions and ability of their leaders and co-workers they are more likely to contribute willingly to whatever process improvements are called</a:t>
            </a:r>
          </a:p>
          <a:p>
            <a:pPr marL="0" marR="0" indent="0" algn="l" defTabSz="914400" rtl="0" eaLnBrk="1" fontAlgn="auto" latinLnBrk="0" hangingPunct="1">
              <a:lnSpc>
                <a:spcPct val="100000"/>
              </a:lnSpc>
              <a:spcBef>
                <a:spcPct val="50000"/>
              </a:spcBef>
              <a:spcAft>
                <a:spcPts val="0"/>
              </a:spcAft>
              <a:buClrTx/>
              <a:buSzTx/>
              <a:buFontTx/>
              <a:buNone/>
              <a:tabLst/>
              <a:defRPr/>
            </a:pPr>
            <a:r>
              <a:rPr lang="en-US"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for.</a:t>
            </a:r>
            <a:endParaRPr lang="en-US" dirty="0" smtClean="0">
              <a:latin typeface="Verdana" panose="020B0604030504040204" pitchFamily="34" charset="0"/>
              <a:ea typeface="Verdana" panose="020B0604030504040204" pitchFamily="34" charset="0"/>
              <a:cs typeface="Verdana" panose="020B0604030504040204" pitchFamily="34" charset="0"/>
            </a:endParaRPr>
          </a:p>
          <a:p>
            <a:pPr algn="l">
              <a:spcBef>
                <a:spcPct val="50000"/>
              </a:spcBef>
              <a:buClrTx/>
              <a:buSzTx/>
              <a:buFontTx/>
              <a:buNone/>
            </a:pPr>
            <a:endParaRPr lang="en-US" altLang="en-US" sz="1200" dirty="0" smtClean="0">
              <a:latin typeface="Verdana" pitchFamily="34" charset="0"/>
              <a:ea typeface="Verdana" panose="020B0604030504040204" pitchFamily="34" charset="0"/>
              <a:cs typeface="Verdana" panose="020B0604030504040204" pitchFamily="34" charset="0"/>
            </a:endParaRPr>
          </a:p>
          <a:p>
            <a:pPr algn="l">
              <a:spcBef>
                <a:spcPct val="50000"/>
              </a:spcBef>
              <a:buClrTx/>
              <a:buSzTx/>
              <a:buFontTx/>
              <a:buNone/>
            </a:pPr>
            <a:r>
              <a:rPr lang="en-US" altLang="en-US" sz="1200" dirty="0" smtClean="0">
                <a:latin typeface="Verdana" pitchFamily="34" charset="0"/>
                <a:ea typeface="Verdana" panose="020B0604030504040204" pitchFamily="34" charset="0"/>
                <a:cs typeface="Verdana" panose="020B0604030504040204" pitchFamily="34" charset="0"/>
              </a:rPr>
              <a:t>“Most people see leadership as the act of leading others. </a:t>
            </a:r>
            <a:r>
              <a:rPr lang="en-US" altLang="en-US" sz="1200" b="1" dirty="0" smtClean="0">
                <a:latin typeface="Verdana" pitchFamily="34" charset="0"/>
                <a:ea typeface="Verdana" panose="020B0604030504040204" pitchFamily="34" charset="0"/>
                <a:cs typeface="Verdana" panose="020B0604030504040204" pitchFamily="34" charset="0"/>
              </a:rPr>
              <a:t>What if it is really the act of leading ourselves?”</a:t>
            </a:r>
            <a:r>
              <a:rPr lang="en-US" altLang="en-US" sz="1200" dirty="0" smtClean="0">
                <a:latin typeface="Verdana" pitchFamily="34" charset="0"/>
                <a:ea typeface="Verdana" panose="020B0604030504040204" pitchFamily="34" charset="0"/>
                <a:cs typeface="Verdana" panose="020B0604030504040204" pitchFamily="34" charset="0"/>
              </a:rPr>
              <a:t> Peter </a:t>
            </a:r>
            <a:r>
              <a:rPr lang="en-US" altLang="en-US" sz="1200" dirty="0" err="1" smtClean="0">
                <a:latin typeface="Verdana" pitchFamily="34" charset="0"/>
                <a:ea typeface="Verdana" panose="020B0604030504040204" pitchFamily="34" charset="0"/>
                <a:cs typeface="Verdana" panose="020B0604030504040204" pitchFamily="34" charset="0"/>
              </a:rPr>
              <a:t>Urs</a:t>
            </a:r>
            <a:r>
              <a:rPr lang="en-US" altLang="en-US" sz="1200" dirty="0" smtClean="0">
                <a:latin typeface="Verdana" pitchFamily="34" charset="0"/>
                <a:ea typeface="Verdana" panose="020B0604030504040204" pitchFamily="34" charset="0"/>
                <a:cs typeface="Verdana" panose="020B0604030504040204" pitchFamily="34" charset="0"/>
              </a:rPr>
              <a:t> Bender </a:t>
            </a:r>
          </a:p>
        </p:txBody>
      </p:sp>
      <p:sp>
        <p:nvSpPr>
          <p:cNvPr id="4" name="Slide Number Placeholder 3"/>
          <p:cNvSpPr>
            <a:spLocks noGrp="1"/>
          </p:cNvSpPr>
          <p:nvPr>
            <p:ph type="sldNum" sz="quarter" idx="10"/>
          </p:nvPr>
        </p:nvSpPr>
        <p:spPr/>
        <p:txBody>
          <a:bodyPr/>
          <a:lstStyle/>
          <a:p>
            <a:fld id="{8CC0E478-7D71-4FA0-9891-7B1529666467}" type="slidenum">
              <a:rPr lang="en-US" smtClean="0"/>
              <a:pPr/>
              <a:t>41</a:t>
            </a:fld>
            <a:endParaRPr lang="en-US" dirty="0"/>
          </a:p>
        </p:txBody>
      </p:sp>
    </p:spTree>
    <p:extLst>
      <p:ext uri="{BB962C8B-B14F-4D97-AF65-F5344CB8AC3E}">
        <p14:creationId xmlns:p14="http://schemas.microsoft.com/office/powerpoint/2010/main" val="26647797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safety leader knowing when to delegate may be hard to tell.</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42</a:t>
            </a:fld>
            <a:endParaRPr lang="en-US" dirty="0"/>
          </a:p>
        </p:txBody>
      </p:sp>
    </p:spTree>
    <p:extLst>
      <p:ext uri="{BB962C8B-B14F-4D97-AF65-F5344CB8AC3E}">
        <p14:creationId xmlns:p14="http://schemas.microsoft.com/office/powerpoint/2010/main" val="14394751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a:t>
            </a:r>
            <a:r>
              <a:rPr lang="en-US" baseline="0" dirty="0" smtClean="0"/>
              <a:t> the Chairperson of a Workplace Safety Committee is not the easiest task in the world!  There are many times when the Chairperson has to be a leader, coach and instructor and there are others when they have to bring an issue to a closure and select and use a particular member’s talent.</a:t>
            </a:r>
          </a:p>
          <a:p>
            <a:endParaRPr lang="en-US" baseline="0" dirty="0" smtClean="0"/>
          </a:p>
          <a:p>
            <a:r>
              <a:rPr lang="en-US" baseline="0" dirty="0" smtClean="0"/>
              <a:t>An effective Safety Committee includes conducting good meetings that involve organization, preparation and viewing issues as opportunities.</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43</a:t>
            </a:fld>
            <a:endParaRPr lang="en-US" dirty="0"/>
          </a:p>
        </p:txBody>
      </p:sp>
    </p:spTree>
    <p:extLst>
      <p:ext uri="{BB962C8B-B14F-4D97-AF65-F5344CB8AC3E}">
        <p14:creationId xmlns:p14="http://schemas.microsoft.com/office/powerpoint/2010/main" val="3787638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Qualities</a:t>
            </a:r>
            <a:r>
              <a:rPr lang="en-US" baseline="0" dirty="0" smtClean="0"/>
              <a:t> found in safety leaders that keep members committed to them and the mission of the organization’s safety initiatives:</a:t>
            </a:r>
          </a:p>
          <a:p>
            <a:endParaRPr lang="en-US" baseline="0" dirty="0" smtClean="0"/>
          </a:p>
          <a:p>
            <a:pPr algn="l"/>
            <a:r>
              <a:rPr lang="en-US" b="1" dirty="0" smtClean="0">
                <a:solidFill>
                  <a:schemeClr val="tx1"/>
                </a:solidFill>
              </a:rPr>
              <a:t>Empathy</a:t>
            </a:r>
            <a:r>
              <a:rPr lang="en-US" dirty="0" smtClean="0">
                <a:solidFill>
                  <a:schemeClr val="tx1"/>
                </a:solidFill>
              </a:rPr>
              <a:t> – trying to understand other people’s perspectives but decide for the common good of all involved.</a:t>
            </a:r>
          </a:p>
          <a:p>
            <a:pPr algn="l"/>
            <a:endParaRPr lang="en-US" dirty="0" smtClean="0">
              <a:solidFill>
                <a:schemeClr val="tx1"/>
              </a:solidFill>
            </a:endParaRPr>
          </a:p>
          <a:p>
            <a:pPr algn="l"/>
            <a:r>
              <a:rPr lang="en-US" b="1" dirty="0" smtClean="0">
                <a:solidFill>
                  <a:schemeClr val="tx1"/>
                </a:solidFill>
              </a:rPr>
              <a:t>Passion for Work </a:t>
            </a:r>
            <a:r>
              <a:rPr lang="en-US" dirty="0" smtClean="0">
                <a:solidFill>
                  <a:schemeClr val="tx1"/>
                </a:solidFill>
              </a:rPr>
              <a:t>– looking for ways to improve yourself, the Committee or the situation.</a:t>
            </a:r>
          </a:p>
          <a:p>
            <a:pPr algn="l"/>
            <a:endParaRPr lang="en-US" dirty="0" smtClean="0">
              <a:solidFill>
                <a:schemeClr val="tx1"/>
              </a:solidFill>
            </a:endParaRPr>
          </a:p>
          <a:p>
            <a:pPr algn="l"/>
            <a:r>
              <a:rPr lang="en-US" b="1" dirty="0" smtClean="0">
                <a:solidFill>
                  <a:schemeClr val="tx1"/>
                </a:solidFill>
              </a:rPr>
              <a:t>Optimism/Enthusiasm</a:t>
            </a:r>
            <a:r>
              <a:rPr lang="en-US" dirty="0" smtClean="0">
                <a:solidFill>
                  <a:schemeClr val="tx1"/>
                </a:solidFill>
              </a:rPr>
              <a:t> – remaining positive and persistent in the face of setbacks and failures.</a:t>
            </a:r>
          </a:p>
          <a:p>
            <a:pPr algn="l"/>
            <a:endParaRPr lang="en-US" dirty="0" smtClean="0">
              <a:solidFill>
                <a:schemeClr val="tx1"/>
              </a:solidFill>
            </a:endParaRP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5</a:t>
            </a:fld>
            <a:endParaRPr lang="en-US" dirty="0"/>
          </a:p>
        </p:txBody>
      </p:sp>
    </p:spTree>
    <p:extLst>
      <p:ext uri="{BB962C8B-B14F-4D97-AF65-F5344CB8AC3E}">
        <p14:creationId xmlns:p14="http://schemas.microsoft.com/office/powerpoint/2010/main" val="381643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Additional</a:t>
            </a:r>
            <a:r>
              <a:rPr lang="en-US" baseline="0" dirty="0" smtClean="0"/>
              <a:t> </a:t>
            </a:r>
            <a:r>
              <a:rPr lang="en-US" dirty="0" smtClean="0"/>
              <a:t>qualities found</a:t>
            </a:r>
            <a:r>
              <a:rPr lang="en-US" baseline="0" dirty="0" smtClean="0"/>
              <a:t> in safety leaders are: </a:t>
            </a:r>
          </a:p>
          <a:p>
            <a:pPr algn="l"/>
            <a:r>
              <a:rPr lang="en-US" b="1" dirty="0" smtClean="0">
                <a:solidFill>
                  <a:schemeClr val="tx1"/>
                </a:solidFill>
              </a:rPr>
              <a:t>Integrity</a:t>
            </a:r>
            <a:r>
              <a:rPr lang="en-US" dirty="0" smtClean="0">
                <a:solidFill>
                  <a:schemeClr val="tx1"/>
                </a:solidFill>
              </a:rPr>
              <a:t> – doing the right thing even if it’s not the popular thing.</a:t>
            </a:r>
          </a:p>
          <a:p>
            <a:pPr algn="l"/>
            <a:endParaRPr lang="en-US" dirty="0" smtClean="0">
              <a:solidFill>
                <a:schemeClr val="tx1"/>
              </a:solidFill>
            </a:endParaRPr>
          </a:p>
          <a:p>
            <a:pPr algn="l"/>
            <a:r>
              <a:rPr lang="en-US" b="1" dirty="0" smtClean="0">
                <a:solidFill>
                  <a:schemeClr val="tx1"/>
                </a:solidFill>
              </a:rPr>
              <a:t>Comfort with Uncertainty </a:t>
            </a:r>
            <a:r>
              <a:rPr lang="en-US" dirty="0" smtClean="0">
                <a:solidFill>
                  <a:schemeClr val="tx1"/>
                </a:solidFill>
              </a:rPr>
              <a:t>– demonstrating openness to change and challenges.</a:t>
            </a:r>
          </a:p>
          <a:p>
            <a:pPr algn="l"/>
            <a:endParaRPr lang="en-US" dirty="0" smtClean="0">
              <a:solidFill>
                <a:schemeClr val="tx1"/>
              </a:solidFill>
            </a:endParaRPr>
          </a:p>
          <a:p>
            <a:pPr algn="l"/>
            <a:r>
              <a:rPr lang="en-US" b="1" dirty="0" smtClean="0">
                <a:solidFill>
                  <a:schemeClr val="tx1"/>
                </a:solidFill>
              </a:rPr>
              <a:t>Self Confidence </a:t>
            </a:r>
            <a:r>
              <a:rPr lang="en-US" dirty="0" smtClean="0">
                <a:solidFill>
                  <a:schemeClr val="tx1"/>
                </a:solidFill>
              </a:rPr>
              <a:t>– a feeling of knowing who you are and what you stand for.</a:t>
            </a:r>
          </a:p>
          <a:p>
            <a:pPr algn="l"/>
            <a:endParaRPr lang="en-US" dirty="0" smtClean="0">
              <a:solidFill>
                <a:schemeClr val="tx1"/>
              </a:solidFill>
            </a:endParaRPr>
          </a:p>
          <a:p>
            <a:pPr algn="l"/>
            <a:r>
              <a:rPr lang="en-US" dirty="0" smtClean="0">
                <a:solidFill>
                  <a:schemeClr val="tx1"/>
                </a:solidFill>
              </a:rPr>
              <a:t>When</a:t>
            </a:r>
            <a:r>
              <a:rPr lang="en-US" baseline="0" dirty="0" smtClean="0">
                <a:solidFill>
                  <a:schemeClr val="tx1"/>
                </a:solidFill>
              </a:rPr>
              <a:t> people trust both the intentions and ability of their leaders, they are more likely to contribute willingly  to whatever process improvements are called for.</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6</a:t>
            </a:fld>
            <a:endParaRPr lang="en-US" dirty="0"/>
          </a:p>
        </p:txBody>
      </p:sp>
    </p:spTree>
    <p:extLst>
      <p:ext uri="{BB962C8B-B14F-4D97-AF65-F5344CB8AC3E}">
        <p14:creationId xmlns:p14="http://schemas.microsoft.com/office/powerpoint/2010/main" val="3259620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there certainly is no substitute for the premium that can be placed on knowledge of injury prevention for safety, it is not the sole factor that should be considered. </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7</a:t>
            </a:fld>
            <a:endParaRPr lang="en-US" dirty="0"/>
          </a:p>
        </p:txBody>
      </p:sp>
    </p:spTree>
    <p:extLst>
      <p:ext uri="{BB962C8B-B14F-4D97-AF65-F5344CB8AC3E}">
        <p14:creationId xmlns:p14="http://schemas.microsoft.com/office/powerpoint/2010/main" val="1654046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Leading</a:t>
            </a:r>
            <a:r>
              <a:rPr lang="en-US" baseline="0" dirty="0" smtClean="0"/>
              <a:t> a safety committee goes beyond good planning and organizing.  It encompasses providing direction and ensuring that all members are on board and support the safety program’s overall mission.</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8</a:t>
            </a:fld>
            <a:endParaRPr lang="en-US" dirty="0"/>
          </a:p>
        </p:txBody>
      </p:sp>
    </p:spTree>
    <p:extLst>
      <p:ext uri="{BB962C8B-B14F-4D97-AF65-F5344CB8AC3E}">
        <p14:creationId xmlns:p14="http://schemas.microsoft.com/office/powerpoint/2010/main" val="132999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Actions</a:t>
            </a:r>
            <a:r>
              <a:rPr lang="en-US" baseline="0" dirty="0" smtClean="0"/>
              <a:t> speak louder than words.  People don’t care what you say unless your actions demonstrate what you say.</a:t>
            </a:r>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9</a:t>
            </a:fld>
            <a:endParaRPr lang="en-US" dirty="0"/>
          </a:p>
        </p:txBody>
      </p:sp>
    </p:spTree>
    <p:extLst>
      <p:ext uri="{BB962C8B-B14F-4D97-AF65-F5344CB8AC3E}">
        <p14:creationId xmlns:p14="http://schemas.microsoft.com/office/powerpoint/2010/main" val="3726234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93E8FC-B209-4D5C-9436-3578D474F129}"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pic>
        <p:nvPicPr>
          <p:cNvPr id="9" name="Picture 26" descr="L&amp;I logo banner"/>
          <p:cNvPicPr>
            <a:picLocks noChangeAspect="1" noChangeArrowheads="1"/>
          </p:cNvPicPr>
          <p:nvPr userDrawn="1"/>
        </p:nvPicPr>
        <p:blipFill>
          <a:blip r:embed="rId2" cstate="print"/>
          <a:srcRect/>
          <a:stretch>
            <a:fillRect/>
          </a:stretch>
        </p:blipFill>
        <p:spPr bwMode="auto">
          <a:xfrm>
            <a:off x="457200" y="381000"/>
            <a:ext cx="8253413" cy="649288"/>
          </a:xfrm>
          <a:prstGeom prst="rect">
            <a:avLst/>
          </a:prstGeom>
          <a:noFill/>
          <a:ln w="9525">
            <a:noFill/>
            <a:miter lim="800000"/>
            <a:headEnd/>
            <a:tailEnd/>
          </a:ln>
        </p:spPr>
      </p:pic>
      <p:sp>
        <p:nvSpPr>
          <p:cNvPr id="10" name="Title 15"/>
          <p:cNvSpPr>
            <a:spLocks noGrp="1"/>
          </p:cNvSpPr>
          <p:nvPr userDrawn="1">
            <p:ph type="title"/>
          </p:nvPr>
        </p:nvSpPr>
        <p:spPr>
          <a:xfrm>
            <a:off x="533400" y="381000"/>
            <a:ext cx="5105400" cy="457200"/>
          </a:xfrm>
        </p:spPr>
        <p:txBody>
          <a:bodyPr/>
          <a:lstStyle/>
          <a:p>
            <a:r>
              <a:rPr lang="en-US" sz="2800" smtClean="0">
                <a:solidFill>
                  <a:schemeClr val="bg1"/>
                </a:solidFill>
                <a:latin typeface="Verdana" pitchFamily="34" charset="0"/>
              </a:rPr>
              <a:t>Click to edit Master title style</a:t>
            </a:r>
            <a:endParaRPr lang="en-US" sz="2800" dirty="0">
              <a:solidFill>
                <a:schemeClr val="bg1"/>
              </a:solidFill>
              <a:latin typeface="Verdana" pitchFamily="34" charset="0"/>
            </a:endParaRPr>
          </a:p>
        </p:txBody>
      </p:sp>
      <p:pic>
        <p:nvPicPr>
          <p:cNvPr id="11" name="Picture 22" descr="blue bottom banner"/>
          <p:cNvPicPr>
            <a:picLocks noChangeAspect="1" noChangeArrowheads="1"/>
          </p:cNvPicPr>
          <p:nvPr userDrawn="1"/>
        </p:nvPicPr>
        <p:blipFill>
          <a:blip r:embed="rId3" cstate="print"/>
          <a:srcRect/>
          <a:stretch>
            <a:fillRect/>
          </a:stretch>
        </p:blipFill>
        <p:spPr bwMode="auto">
          <a:xfrm>
            <a:off x="457200" y="6324600"/>
            <a:ext cx="8229600" cy="3778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69FD2-2001-419D-B239-FF615015F61E}"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06A6F4-A09A-4387-9B00-4E76AD9D8A10}"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D3471-C737-4C92-9EAE-F1B1DA91634F}"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DBED8C-4A34-4D8B-AC68-91CCA15B24F4}"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EC57C-4947-4641-BE70-6632CB772842}"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2203A7-8AF1-4EC7-86AC-7835D355D25E}" type="datetime1">
              <a:rPr lang="en-US" smtClean="0"/>
              <a:t>7/29/2016</a:t>
            </a:fld>
            <a:endParaRPr lang="en-US" dirty="0"/>
          </a:p>
        </p:txBody>
      </p:sp>
      <p:sp>
        <p:nvSpPr>
          <p:cNvPr id="6" name="Footer Placeholder 5"/>
          <p:cNvSpPr>
            <a:spLocks noGrp="1"/>
          </p:cNvSpPr>
          <p:nvPr>
            <p:ph type="ftr" sz="quarter" idx="11"/>
          </p:nvPr>
        </p:nvSpPr>
        <p:spPr/>
        <p:txBody>
          <a:bodyPr/>
          <a:lstStyle/>
          <a:p>
            <a:r>
              <a:rPr lang="en-US" dirty="0" smtClean="0"/>
              <a:t>PPT-109-01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EB9D52-1994-429C-BD21-0FF1FF8F99EA}" type="datetime1">
              <a:rPr lang="en-US" smtClean="0"/>
              <a:t>7/29/2016</a:t>
            </a:fld>
            <a:endParaRPr lang="en-US" dirty="0"/>
          </a:p>
        </p:txBody>
      </p:sp>
      <p:sp>
        <p:nvSpPr>
          <p:cNvPr id="8" name="Footer Placeholder 7"/>
          <p:cNvSpPr>
            <a:spLocks noGrp="1"/>
          </p:cNvSpPr>
          <p:nvPr>
            <p:ph type="ftr" sz="quarter" idx="11"/>
          </p:nvPr>
        </p:nvSpPr>
        <p:spPr/>
        <p:txBody>
          <a:bodyPr/>
          <a:lstStyle/>
          <a:p>
            <a:r>
              <a:rPr lang="en-US" dirty="0" smtClean="0"/>
              <a:t>PPT-109-01</a:t>
            </a:r>
            <a:endParaRPr lang="en-US" dirty="0"/>
          </a:p>
        </p:txBody>
      </p:sp>
      <p:sp>
        <p:nvSpPr>
          <p:cNvPr id="9" name="Slide Number Placeholder 8"/>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1D021E-F503-449F-8D5A-2CF890D61C8D}" type="datetime1">
              <a:rPr lang="en-US" smtClean="0"/>
              <a:t>7/29/2016</a:t>
            </a:fld>
            <a:endParaRPr lang="en-US" dirty="0"/>
          </a:p>
        </p:txBody>
      </p:sp>
      <p:sp>
        <p:nvSpPr>
          <p:cNvPr id="4" name="Footer Placeholder 3"/>
          <p:cNvSpPr>
            <a:spLocks noGrp="1"/>
          </p:cNvSpPr>
          <p:nvPr>
            <p:ph type="ftr" sz="quarter" idx="11"/>
          </p:nvPr>
        </p:nvSpPr>
        <p:spPr/>
        <p:txBody>
          <a:bodyPr/>
          <a:lstStyle/>
          <a:p>
            <a:r>
              <a:rPr lang="en-US" dirty="0" smtClean="0"/>
              <a:t>PPT-109-01</a:t>
            </a:r>
            <a:endParaRPr lang="en-US" dirty="0"/>
          </a:p>
        </p:txBody>
      </p:sp>
      <p:sp>
        <p:nvSpPr>
          <p:cNvPr id="5" name="Slide Number Placeholder 4"/>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1BAF0-936F-437B-BD34-C1FE7569BBFD}" type="datetime1">
              <a:rPr lang="en-US" smtClean="0"/>
              <a:t>7/29/2016</a:t>
            </a:fld>
            <a:endParaRPr lang="en-US" dirty="0"/>
          </a:p>
        </p:txBody>
      </p:sp>
      <p:sp>
        <p:nvSpPr>
          <p:cNvPr id="3" name="Footer Placeholder 2"/>
          <p:cNvSpPr>
            <a:spLocks noGrp="1"/>
          </p:cNvSpPr>
          <p:nvPr>
            <p:ph type="ftr" sz="quarter" idx="11"/>
          </p:nvPr>
        </p:nvSpPr>
        <p:spPr/>
        <p:txBody>
          <a:bodyPr/>
          <a:lstStyle/>
          <a:p>
            <a:r>
              <a:rPr lang="en-US" dirty="0" smtClean="0"/>
              <a:t>PPT-109-01</a:t>
            </a:r>
            <a:endParaRPr lang="en-US" dirty="0"/>
          </a:p>
        </p:txBody>
      </p:sp>
      <p:sp>
        <p:nvSpPr>
          <p:cNvPr id="4" name="Slide Number Placeholder 3"/>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C5A15-DA70-4EA5-8887-72D06D866D86}" type="datetime1">
              <a:rPr lang="en-US" smtClean="0"/>
              <a:t>7/29/2016</a:t>
            </a:fld>
            <a:endParaRPr lang="en-US" dirty="0"/>
          </a:p>
        </p:txBody>
      </p:sp>
      <p:sp>
        <p:nvSpPr>
          <p:cNvPr id="6" name="Footer Placeholder 5"/>
          <p:cNvSpPr>
            <a:spLocks noGrp="1"/>
          </p:cNvSpPr>
          <p:nvPr>
            <p:ph type="ftr" sz="quarter" idx="11"/>
          </p:nvPr>
        </p:nvSpPr>
        <p:spPr/>
        <p:txBody>
          <a:bodyPr/>
          <a:lstStyle/>
          <a:p>
            <a:r>
              <a:rPr lang="en-US" dirty="0" smtClean="0"/>
              <a:t>PPT-109-01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F82E7-3087-49DD-8DD0-5A791BAC44BA}"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E620A-3BDF-4DD5-A028-55DE2D5C1180}" type="datetime1">
              <a:rPr lang="en-US" smtClean="0"/>
              <a:t>7/29/2016</a:t>
            </a:fld>
            <a:endParaRPr lang="en-US" dirty="0"/>
          </a:p>
        </p:txBody>
      </p:sp>
      <p:sp>
        <p:nvSpPr>
          <p:cNvPr id="6" name="Footer Placeholder 5"/>
          <p:cNvSpPr>
            <a:spLocks noGrp="1"/>
          </p:cNvSpPr>
          <p:nvPr>
            <p:ph type="ftr" sz="quarter" idx="11"/>
          </p:nvPr>
        </p:nvSpPr>
        <p:spPr/>
        <p:txBody>
          <a:bodyPr/>
          <a:lstStyle/>
          <a:p>
            <a:r>
              <a:rPr lang="en-US" dirty="0" smtClean="0"/>
              <a:t>PPT-109-01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63203-FDCD-40FA-AAFC-62FBCD1E15D1}"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B8C2C-6A5F-4C97-AAD0-A502EB3EC1C0}"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2F228-55ED-4C2F-B43B-82C6527CC505}" type="datetime1">
              <a:rPr lang="en-US" smtClean="0"/>
              <a:t>7/29/2016</a:t>
            </a:fld>
            <a:endParaRPr lang="en-US" dirty="0"/>
          </a:p>
        </p:txBody>
      </p:sp>
      <p:sp>
        <p:nvSpPr>
          <p:cNvPr id="5" name="Footer Placeholder 4"/>
          <p:cNvSpPr>
            <a:spLocks noGrp="1"/>
          </p:cNvSpPr>
          <p:nvPr>
            <p:ph type="ftr" sz="quarter" idx="11"/>
          </p:nvPr>
        </p:nvSpPr>
        <p:spPr/>
        <p:txBody>
          <a:bodyPr/>
          <a:lstStyle/>
          <a:p>
            <a:r>
              <a:rPr lang="en-US" dirty="0" smtClean="0"/>
              <a:t>PPT-109-01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590C39-1B70-4245-AB9C-D24B066C84B4}" type="datetime1">
              <a:rPr lang="en-US" smtClean="0"/>
              <a:t>7/29/2016</a:t>
            </a:fld>
            <a:endParaRPr lang="en-US" dirty="0"/>
          </a:p>
        </p:txBody>
      </p:sp>
      <p:sp>
        <p:nvSpPr>
          <p:cNvPr id="6" name="Footer Placeholder 5"/>
          <p:cNvSpPr>
            <a:spLocks noGrp="1"/>
          </p:cNvSpPr>
          <p:nvPr>
            <p:ph type="ftr" sz="quarter" idx="11"/>
          </p:nvPr>
        </p:nvSpPr>
        <p:spPr/>
        <p:txBody>
          <a:bodyPr/>
          <a:lstStyle/>
          <a:p>
            <a:r>
              <a:rPr lang="en-US" dirty="0" smtClean="0"/>
              <a:t>PPT-109-01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9D705-6050-4DD5-AC62-5EA36D42FE3B}" type="datetime1">
              <a:rPr lang="en-US" smtClean="0"/>
              <a:t>7/29/2016</a:t>
            </a:fld>
            <a:endParaRPr lang="en-US" dirty="0"/>
          </a:p>
        </p:txBody>
      </p:sp>
      <p:sp>
        <p:nvSpPr>
          <p:cNvPr id="8" name="Footer Placeholder 7"/>
          <p:cNvSpPr>
            <a:spLocks noGrp="1"/>
          </p:cNvSpPr>
          <p:nvPr>
            <p:ph type="ftr" sz="quarter" idx="11"/>
          </p:nvPr>
        </p:nvSpPr>
        <p:spPr/>
        <p:txBody>
          <a:bodyPr/>
          <a:lstStyle/>
          <a:p>
            <a:r>
              <a:rPr lang="en-US" dirty="0" smtClean="0"/>
              <a:t>PPT-109-01</a:t>
            </a:r>
            <a:endParaRPr lang="en-US" dirty="0"/>
          </a:p>
        </p:txBody>
      </p:sp>
      <p:sp>
        <p:nvSpPr>
          <p:cNvPr id="9" name="Slide Number Placeholder 8"/>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B94E61-926A-474F-A1B2-0060EEAB2810}" type="datetime1">
              <a:rPr lang="en-US" smtClean="0"/>
              <a:t>7/29/2016</a:t>
            </a:fld>
            <a:endParaRPr lang="en-US" dirty="0"/>
          </a:p>
        </p:txBody>
      </p:sp>
      <p:sp>
        <p:nvSpPr>
          <p:cNvPr id="4" name="Footer Placeholder 3"/>
          <p:cNvSpPr>
            <a:spLocks noGrp="1"/>
          </p:cNvSpPr>
          <p:nvPr>
            <p:ph type="ftr" sz="quarter" idx="11"/>
          </p:nvPr>
        </p:nvSpPr>
        <p:spPr/>
        <p:txBody>
          <a:bodyPr/>
          <a:lstStyle/>
          <a:p>
            <a:r>
              <a:rPr lang="en-US" dirty="0" smtClean="0"/>
              <a:t>PPT-109-01</a:t>
            </a:r>
            <a:endParaRPr lang="en-US" dirty="0"/>
          </a:p>
        </p:txBody>
      </p:sp>
      <p:sp>
        <p:nvSpPr>
          <p:cNvPr id="5" name="Slide Number Placeholder 4"/>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A97DE-6A99-48FA-BBBE-008BE3173B8D}" type="datetime1">
              <a:rPr lang="en-US" smtClean="0"/>
              <a:t>7/29/2016</a:t>
            </a:fld>
            <a:endParaRPr lang="en-US" dirty="0"/>
          </a:p>
        </p:txBody>
      </p:sp>
      <p:sp>
        <p:nvSpPr>
          <p:cNvPr id="3" name="Footer Placeholder 2"/>
          <p:cNvSpPr>
            <a:spLocks noGrp="1"/>
          </p:cNvSpPr>
          <p:nvPr>
            <p:ph type="ftr" sz="quarter" idx="11"/>
          </p:nvPr>
        </p:nvSpPr>
        <p:spPr/>
        <p:txBody>
          <a:bodyPr/>
          <a:lstStyle/>
          <a:p>
            <a:r>
              <a:rPr lang="en-US" dirty="0" smtClean="0"/>
              <a:t>PPT-109-01</a:t>
            </a:r>
            <a:endParaRPr lang="en-US" dirty="0"/>
          </a:p>
        </p:txBody>
      </p:sp>
      <p:sp>
        <p:nvSpPr>
          <p:cNvPr id="4" name="Slide Number Placeholder 3"/>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44DC5-A06C-425D-AF1D-190C71DE72A1}" type="datetime1">
              <a:rPr lang="en-US" smtClean="0"/>
              <a:t>7/29/2016</a:t>
            </a:fld>
            <a:endParaRPr lang="en-US" dirty="0"/>
          </a:p>
        </p:txBody>
      </p:sp>
      <p:sp>
        <p:nvSpPr>
          <p:cNvPr id="6" name="Footer Placeholder 5"/>
          <p:cNvSpPr>
            <a:spLocks noGrp="1"/>
          </p:cNvSpPr>
          <p:nvPr>
            <p:ph type="ftr" sz="quarter" idx="11"/>
          </p:nvPr>
        </p:nvSpPr>
        <p:spPr/>
        <p:txBody>
          <a:bodyPr/>
          <a:lstStyle/>
          <a:p>
            <a:r>
              <a:rPr lang="en-US" dirty="0" smtClean="0"/>
              <a:t>PPT-109-01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1CF00-8E22-4600-B287-3FABD58F4E4D}" type="datetime1">
              <a:rPr lang="en-US" smtClean="0"/>
              <a:t>7/29/2016</a:t>
            </a:fld>
            <a:endParaRPr lang="en-US" dirty="0"/>
          </a:p>
        </p:txBody>
      </p:sp>
      <p:sp>
        <p:nvSpPr>
          <p:cNvPr id="6" name="Footer Placeholder 5"/>
          <p:cNvSpPr>
            <a:spLocks noGrp="1"/>
          </p:cNvSpPr>
          <p:nvPr>
            <p:ph type="ftr" sz="quarter" idx="11"/>
          </p:nvPr>
        </p:nvSpPr>
        <p:spPr/>
        <p:txBody>
          <a:bodyPr/>
          <a:lstStyle/>
          <a:p>
            <a:r>
              <a:rPr lang="en-US" dirty="0" smtClean="0"/>
              <a:t>PPT-109-01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49D05-4471-4777-AC80-82C2F3E31769}" type="datetime1">
              <a:rPr lang="en-US" smtClean="0"/>
              <a:t>7/29/2016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PPT-109-01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020C6-8418-4ED9-9D7D-1D3B1DC185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82B11-7346-4C16-BE1E-7EFBFA4454E3}" type="datetime1">
              <a:rPr lang="en-US" smtClean="0"/>
              <a:t>7/29/2016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PPT-109-01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E8A99-1F96-462D-9284-D4D965B40D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30.jpeg"/></Relationships>
</file>

<file path=ppt/slides/_rels/slide3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1.xml"/><Relationship Id="rId4" Type="http://schemas.openxmlformats.org/officeDocument/2006/relationships/hyperlink" Target="https://www.facebook.com/BWCPATHS"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1"/>
            <a:ext cx="5334000" cy="533400"/>
          </a:xfrm>
        </p:spPr>
        <p:txBody>
          <a:bodyPr>
            <a:noAutofit/>
          </a:bodyPr>
          <a:lstStyle/>
          <a:p>
            <a:r>
              <a:rPr lang="en-US" sz="1900" dirty="0" smtClean="0">
                <a:solidFill>
                  <a:schemeClr val="bg1"/>
                </a:solidFill>
                <a:latin typeface="Verdana" pitchFamily="34" charset="0"/>
              </a:rPr>
              <a:t>Workplace Safety Committee Leadership</a:t>
            </a:r>
            <a:endParaRPr lang="en-US" sz="1900" dirty="0">
              <a:solidFill>
                <a:schemeClr val="bg1"/>
              </a:solidFill>
              <a:latin typeface="Verdana" pitchFamily="34" charset="0"/>
            </a:endParaRPr>
          </a:p>
        </p:txBody>
      </p:sp>
      <p:sp>
        <p:nvSpPr>
          <p:cNvPr id="4" name="Slide Number Placeholder 3"/>
          <p:cNvSpPr>
            <a:spLocks noGrp="1"/>
          </p:cNvSpPr>
          <p:nvPr>
            <p:ph type="sldNum" sz="quarter" idx="12"/>
          </p:nvPr>
        </p:nvSpPr>
        <p:spPr>
          <a:xfrm>
            <a:off x="7620000" y="6356350"/>
            <a:ext cx="1066800" cy="365125"/>
          </a:xfrm>
        </p:spPr>
        <p:txBody>
          <a:bodyPr/>
          <a:lstStyle/>
          <a:p>
            <a:pPr algn="ctr"/>
            <a:fld id="{9BE020C6-8418-4ED9-9D7D-1D3B1DC1856B}" type="slidenum">
              <a:rPr lang="en-US" sz="1400" smtClean="0">
                <a:solidFill>
                  <a:schemeClr val="bg1"/>
                </a:solidFill>
                <a:latin typeface="Verdana" pitchFamily="34" charset="0"/>
              </a:rPr>
              <a:pPr algn="ctr"/>
              <a:t>1</a:t>
            </a:fld>
            <a:endParaRPr lang="en-US" sz="1400" dirty="0">
              <a:solidFill>
                <a:schemeClr val="bg1"/>
              </a:solidFill>
              <a:latin typeface="Verdana" pitchFamily="34" charset="0"/>
            </a:endParaRPr>
          </a:p>
        </p:txBody>
      </p:sp>
      <p:sp>
        <p:nvSpPr>
          <p:cNvPr id="5" name="Footer Placeholder 4"/>
          <p:cNvSpPr>
            <a:spLocks noGrp="1"/>
          </p:cNvSpPr>
          <p:nvPr>
            <p:ph type="ftr" sz="quarter" idx="11"/>
          </p:nvPr>
        </p:nvSpPr>
        <p:spPr/>
        <p:txBody>
          <a:bodyPr/>
          <a:lstStyle/>
          <a:p>
            <a:r>
              <a:rPr lang="en-US" sz="1400" dirty="0" smtClean="0">
                <a:solidFill>
                  <a:schemeClr val="bg1"/>
                </a:solidFill>
                <a:latin typeface="Verdana" pitchFamily="34" charset="0"/>
              </a:rPr>
              <a:t>PPT-109-01</a:t>
            </a:r>
            <a:endParaRPr lang="en-US" sz="1400" dirty="0">
              <a:solidFill>
                <a:schemeClr val="bg1"/>
              </a:solidFill>
              <a:latin typeface="Verdana" pitchFamily="34" charset="0"/>
            </a:endParaRPr>
          </a:p>
        </p:txBody>
      </p:sp>
      <p:pic>
        <p:nvPicPr>
          <p:cNvPr id="1026" name="Picture 2" descr="https://sp.yimg.com/ib/th?id=HN.607988548618093653&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00200"/>
            <a:ext cx="344623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p.yimg.com/ib/th?id=HN.607995940253861632&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3890473"/>
            <a:ext cx="2857500" cy="18954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5"/>
          <p:cNvSpPr txBox="1">
            <a:spLocks noChangeArrowheads="1"/>
          </p:cNvSpPr>
          <p:nvPr/>
        </p:nvSpPr>
        <p:spPr bwMode="auto">
          <a:xfrm>
            <a:off x="6324600" y="914400"/>
            <a:ext cx="2667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100" i="1" dirty="0">
                <a:latin typeface="Verdana" pitchFamily="34" charset="0"/>
              </a:rPr>
              <a:t>Bureau of Workers’ Compensation </a:t>
            </a:r>
          </a:p>
          <a:p>
            <a:pPr algn="ctr" eaLnBrk="1" hangingPunct="1"/>
            <a:r>
              <a:rPr lang="en-US" sz="1100" i="1" dirty="0">
                <a:latin typeface="Verdana" pitchFamily="34" charset="0"/>
              </a:rPr>
              <a:t>PA Training for Health &amp; Safety                        (PATHS)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43000" y="1600200"/>
            <a:ext cx="6019800" cy="4648200"/>
          </a:xfrm>
        </p:spPr>
        <p:txBody>
          <a:bodyPr/>
          <a:lstStyle/>
          <a:p>
            <a:pPr algn="l"/>
            <a:r>
              <a:rPr lang="en-US" dirty="0" smtClean="0">
                <a:solidFill>
                  <a:schemeClr val="tx1"/>
                </a:solidFill>
              </a:rPr>
              <a:t>Duties</a:t>
            </a:r>
          </a:p>
          <a:p>
            <a:pPr algn="l"/>
            <a:endParaRPr lang="en-US" sz="1400" dirty="0">
              <a:solidFill>
                <a:schemeClr val="tx1"/>
              </a:solidFill>
            </a:endParaRPr>
          </a:p>
          <a:p>
            <a:pPr marL="342900" indent="-342900" algn="l">
              <a:buFont typeface="Arial" pitchFamily="34" charset="0"/>
              <a:buChar char="•"/>
            </a:pPr>
            <a:r>
              <a:rPr lang="en-US" dirty="0" smtClean="0">
                <a:solidFill>
                  <a:schemeClr val="tx1"/>
                </a:solidFill>
              </a:rPr>
              <a:t>Set ground rules</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Define roles</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Stays neutral</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Is positive, has a win/win attitude</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Suggests process when needed</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10</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Safety Committee Leader</a:t>
            </a:r>
            <a:endParaRPr lang="en-US" sz="2800" dirty="0">
              <a:solidFill>
                <a:schemeClr val="bg1"/>
              </a:solidFill>
              <a:latin typeface="Verdana" pitchFamily="34" charset="0"/>
              <a:ea typeface="Verdana" pitchFamily="34" charset="0"/>
              <a:cs typeface="Verdana" pitchFamily="34" charset="0"/>
            </a:endParaRPr>
          </a:p>
        </p:txBody>
      </p:sp>
      <p:pic>
        <p:nvPicPr>
          <p:cNvPr id="8194" name="Picture 2" descr="https://sp.yimg.com/ib/th?id=HN.607994063353939782&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752600"/>
            <a:ext cx="28575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964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0" y="1219200"/>
            <a:ext cx="8153400" cy="4648200"/>
          </a:xfrm>
        </p:spPr>
        <p:txBody>
          <a:bodyPr/>
          <a:lstStyle/>
          <a:p>
            <a:pPr algn="l"/>
            <a:r>
              <a:rPr lang="en-US" dirty="0" smtClean="0">
                <a:solidFill>
                  <a:schemeClr val="tx1"/>
                </a:solidFill>
              </a:rPr>
              <a:t>Duties</a:t>
            </a:r>
          </a:p>
          <a:p>
            <a:pPr algn="l"/>
            <a:endParaRPr lang="en-US" sz="1800" dirty="0">
              <a:solidFill>
                <a:schemeClr val="tx1"/>
              </a:solidFill>
            </a:endParaRPr>
          </a:p>
          <a:p>
            <a:pPr marL="342900" indent="-342900" algn="l">
              <a:buFont typeface="Arial" pitchFamily="34" charset="0"/>
              <a:buChar char="•"/>
            </a:pPr>
            <a:r>
              <a:rPr lang="en-US" dirty="0" smtClean="0">
                <a:solidFill>
                  <a:schemeClr val="tx1"/>
                </a:solidFill>
              </a:rPr>
              <a:t>Identify processes and procedures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Enforces process agreements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Ensures the group takes responsibilities for its actions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Builds the agenda</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11</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Safety Committee Leader</a:t>
            </a:r>
            <a:endParaRPr lang="en-US" sz="2800" dirty="0">
              <a:solidFill>
                <a:schemeClr val="bg1"/>
              </a:solidFill>
              <a:latin typeface="Verdana" pitchFamily="34" charset="0"/>
              <a:ea typeface="Verdana" pitchFamily="34" charset="0"/>
              <a:cs typeface="Verdana" pitchFamily="34" charset="0"/>
            </a:endParaRPr>
          </a:p>
        </p:txBody>
      </p:sp>
      <p:pic>
        <p:nvPicPr>
          <p:cNvPr id="9218" name="Picture 2" descr="https://sp.yimg.com/ib/th?id=HN.608015263307009377&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114800"/>
            <a:ext cx="28575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645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dirty="0" smtClean="0">
                <a:solidFill>
                  <a:schemeClr val="tx1"/>
                </a:solidFill>
              </a:rPr>
              <a:t>Duties</a:t>
            </a:r>
          </a:p>
          <a:p>
            <a:pPr algn="l"/>
            <a:endParaRPr lang="en-US" sz="1800" dirty="0">
              <a:solidFill>
                <a:schemeClr val="tx1"/>
              </a:solidFill>
            </a:endParaRPr>
          </a:p>
          <a:p>
            <a:pPr marL="342900" indent="-342900" algn="l">
              <a:buFont typeface="Arial" pitchFamily="34" charset="0"/>
              <a:buChar char="•"/>
            </a:pPr>
            <a:r>
              <a:rPr lang="en-US" dirty="0" smtClean="0">
                <a:solidFill>
                  <a:schemeClr val="tx1"/>
                </a:solidFill>
              </a:rPr>
              <a:t>Facilitates</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Generating ideas/Data analysis</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Selecting Alternatives</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Stimulating Discussion</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Closure</a:t>
            </a:r>
            <a:endParaRPr lang="en-US" dirty="0">
              <a:solidFill>
                <a:schemeClr val="tx1"/>
              </a:solidFill>
              <a:latin typeface="Verdana" pitchFamily="34" charset="0"/>
              <a:ea typeface="Verdana" pitchFamily="34" charset="0"/>
              <a:cs typeface="Verdana" pitchFamily="34" charset="0"/>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12</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Safety Committee Leader</a:t>
            </a:r>
            <a:endParaRPr lang="en-US" sz="2800" dirty="0">
              <a:solidFill>
                <a:schemeClr val="bg1"/>
              </a:solidFill>
              <a:latin typeface="Verdana" pitchFamily="34" charset="0"/>
              <a:ea typeface="Verdana" pitchFamily="34" charset="0"/>
              <a:cs typeface="Verdana" pitchFamily="34" charset="0"/>
            </a:endParaRPr>
          </a:p>
        </p:txBody>
      </p:sp>
      <p:pic>
        <p:nvPicPr>
          <p:cNvPr id="10242" name="Picture 2" descr="https://sp.yimg.com/ib/th?id=HN.608049399706617793&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886200"/>
            <a:ext cx="2857500" cy="208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1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0" y="1600200"/>
            <a:ext cx="7696200" cy="4648200"/>
          </a:xfrm>
        </p:spPr>
        <p:txBody>
          <a:bodyPr/>
          <a:lstStyle/>
          <a:p>
            <a:pPr marL="342900" indent="-342900" algn="l">
              <a:buFont typeface="Arial" pitchFamily="34" charset="0"/>
              <a:buChar char="•"/>
            </a:pPr>
            <a:r>
              <a:rPr lang="en-US" dirty="0" smtClean="0">
                <a:solidFill>
                  <a:schemeClr val="tx1"/>
                </a:solidFill>
              </a:rPr>
              <a:t>Correct mix of members</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Representation from all departments</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Equal employee &amp; employers or </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More employees than employers</a:t>
            </a:r>
          </a:p>
          <a:p>
            <a:pPr marL="1257300" lvl="2" indent="-342900" algn="l">
              <a:buFont typeface="Wingdings" pitchFamily="2" charset="2"/>
              <a:buChar char="ü"/>
            </a:pPr>
            <a:endParaRPr lang="en-US" sz="1600" dirty="0" smtClean="0">
              <a:solidFill>
                <a:schemeClr val="tx1"/>
              </a:solidFill>
              <a:latin typeface="Verdana" pitchFamily="34" charset="0"/>
              <a:ea typeface="Verdana" pitchFamily="34" charset="0"/>
              <a:cs typeface="Verdana" pitchFamily="34" charset="0"/>
            </a:endParaRPr>
          </a:p>
          <a:p>
            <a:pPr marL="0" lvl="2"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Understanding of all services &amp; departments</a:t>
            </a:r>
          </a:p>
          <a:p>
            <a:pPr marL="0" lvl="2" indent="-342900" algn="l">
              <a:buFont typeface="Arial" pitchFamily="34" charset="0"/>
              <a:buChar char="•"/>
            </a:pPr>
            <a:endParaRPr lang="en-US" sz="1600" dirty="0" smtClean="0">
              <a:solidFill>
                <a:schemeClr val="tx1"/>
              </a:solidFill>
              <a:latin typeface="Verdana" pitchFamily="34" charset="0"/>
              <a:ea typeface="Verdana" pitchFamily="34" charset="0"/>
              <a:cs typeface="Verdana" pitchFamily="34" charset="0"/>
            </a:endParaRPr>
          </a:p>
          <a:p>
            <a:pPr marL="0" lvl="2"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Access to agency’s upper management</a:t>
            </a:r>
          </a:p>
          <a:p>
            <a:pPr marL="0" lvl="2" indent="-342900" algn="l">
              <a:buFont typeface="Arial" pitchFamily="34" charset="0"/>
              <a:buChar char="•"/>
            </a:pPr>
            <a:endParaRPr lang="en-US" sz="1600" dirty="0" smtClean="0">
              <a:solidFill>
                <a:schemeClr val="tx1"/>
              </a:solidFill>
              <a:latin typeface="Verdana" pitchFamily="34" charset="0"/>
              <a:ea typeface="Verdana" pitchFamily="34" charset="0"/>
              <a:cs typeface="Verdana" pitchFamily="34" charset="0"/>
            </a:endParaRPr>
          </a:p>
          <a:p>
            <a:pPr marL="0" lvl="2"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Ability to delegate</a:t>
            </a:r>
          </a:p>
          <a:p>
            <a:pPr marL="0" lvl="2" algn="l"/>
            <a:endParaRPr lang="en-US" dirty="0" smtClean="0">
              <a:solidFill>
                <a:schemeClr val="tx1"/>
              </a:solidFill>
              <a:latin typeface="Verdana" pitchFamily="34" charset="0"/>
              <a:ea typeface="Verdana" pitchFamily="34" charset="0"/>
              <a:cs typeface="Verdana" pitchFamily="34" charset="0"/>
            </a:endParaRPr>
          </a:p>
          <a:p>
            <a:pPr marL="3086100" lvl="6" indent="-342900" algn="l">
              <a:buFont typeface="Wingdings" pitchFamily="2" charset="2"/>
              <a:buChar char="ü"/>
            </a:pPr>
            <a:endParaRPr lang="en-US" dirty="0" smtClean="0">
              <a:solidFill>
                <a:schemeClr val="tx1"/>
              </a:solidFill>
              <a:latin typeface="Verdana" pitchFamily="34" charset="0"/>
              <a:ea typeface="Verdana" pitchFamily="34" charset="0"/>
              <a:cs typeface="Verdana" pitchFamily="34" charset="0"/>
            </a:endParaRPr>
          </a:p>
          <a:p>
            <a:pPr marL="1257300" lvl="2" indent="-342900" algn="l">
              <a:buFont typeface="Wingdings" pitchFamily="2" charset="2"/>
              <a:buChar char="ü"/>
            </a:pPr>
            <a:endParaRPr lang="en-US" dirty="0" smtClean="0">
              <a:solidFill>
                <a:schemeClr val="tx1"/>
              </a:solidFill>
              <a:latin typeface="Verdana" pitchFamily="34" charset="0"/>
              <a:ea typeface="Verdana" pitchFamily="34" charset="0"/>
              <a:cs typeface="Verdana" pitchFamily="34" charset="0"/>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Recipe for Success</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23020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295400"/>
            <a:ext cx="8153400" cy="4800600"/>
          </a:xfrm>
        </p:spPr>
        <p:txBody>
          <a:bodyPr>
            <a:normAutofit/>
          </a:bodyPr>
          <a:lstStyle/>
          <a:p>
            <a:pPr marL="342900" indent="-342900" algn="l">
              <a:buFont typeface="Arial" pitchFamily="34" charset="0"/>
              <a:buChar char="•"/>
            </a:pPr>
            <a:r>
              <a:rPr lang="en-US" dirty="0" smtClean="0">
                <a:solidFill>
                  <a:schemeClr val="tx1"/>
                </a:solidFill>
              </a:rPr>
              <a:t>Understanding of data, budgets and processes</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Prioritizing and timing of projects</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Development of the committee</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Keeping track of activities</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Keeping motivated people </a:t>
            </a:r>
            <a:br>
              <a:rPr lang="en-US" dirty="0" smtClean="0">
                <a:solidFill>
                  <a:schemeClr val="tx1"/>
                </a:solidFill>
              </a:rPr>
            </a:br>
            <a:r>
              <a:rPr lang="en-US" dirty="0" smtClean="0">
                <a:solidFill>
                  <a:schemeClr val="tx1"/>
                </a:solidFill>
              </a:rPr>
              <a:t>motivated</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Coaching unproductive </a:t>
            </a:r>
            <a:br>
              <a:rPr lang="en-US" dirty="0" smtClean="0">
                <a:solidFill>
                  <a:schemeClr val="tx1"/>
                </a:solidFill>
              </a:rPr>
            </a:br>
            <a:r>
              <a:rPr lang="en-US" dirty="0" smtClean="0">
                <a:solidFill>
                  <a:schemeClr val="tx1"/>
                </a:solidFill>
              </a:rPr>
              <a:t>members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14</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Recipe for Success</a:t>
            </a:r>
            <a:endParaRPr lang="en-US" sz="2800" dirty="0">
              <a:solidFill>
                <a:schemeClr val="bg1"/>
              </a:solidFill>
              <a:latin typeface="Verdana" pitchFamily="34" charset="0"/>
              <a:ea typeface="Verdana" pitchFamily="34" charset="0"/>
              <a:cs typeface="Verdana" pitchFamily="34" charset="0"/>
            </a:endParaRPr>
          </a:p>
        </p:txBody>
      </p:sp>
      <p:pic>
        <p:nvPicPr>
          <p:cNvPr id="11266" name="Picture 2" descr="https://sp.yimg.com/ib/th?id=HN.608030523322731516&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736791"/>
            <a:ext cx="275844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275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447800"/>
            <a:ext cx="8153400" cy="2057400"/>
          </a:xfrm>
        </p:spPr>
        <p:txBody>
          <a:bodyPr/>
          <a:lstStyle/>
          <a:p>
            <a:r>
              <a:rPr lang="en-US" dirty="0" smtClean="0">
                <a:solidFill>
                  <a:schemeClr val="tx1"/>
                </a:solidFill>
              </a:rPr>
              <a:t>“It is amazing what you can accomplish </a:t>
            </a:r>
          </a:p>
          <a:p>
            <a:r>
              <a:rPr lang="en-US" dirty="0" smtClean="0">
                <a:solidFill>
                  <a:schemeClr val="tx1"/>
                </a:solidFill>
              </a:rPr>
              <a:t>if you do not care who gets the credit.”</a:t>
            </a:r>
          </a:p>
          <a:p>
            <a:pPr algn="l"/>
            <a:endParaRPr lang="en-US" dirty="0">
              <a:solidFill>
                <a:schemeClr val="tx1"/>
              </a:solidFill>
            </a:endParaRPr>
          </a:p>
          <a:p>
            <a:r>
              <a:rPr lang="en-US" dirty="0" smtClean="0">
                <a:solidFill>
                  <a:schemeClr val="tx1"/>
                </a:solidFill>
              </a:rPr>
              <a:t>- President Harry S. Truman</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15</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Quote</a:t>
            </a:r>
            <a:endParaRPr lang="en-US" sz="2800" dirty="0">
              <a:solidFill>
                <a:schemeClr val="bg1"/>
              </a:solidFill>
              <a:latin typeface="Verdana" pitchFamily="34" charset="0"/>
              <a:ea typeface="Verdana" pitchFamily="34" charset="0"/>
              <a:cs typeface="Verdana" pitchFamily="34" charset="0"/>
            </a:endParaRPr>
          </a:p>
        </p:txBody>
      </p:sp>
      <p:pic>
        <p:nvPicPr>
          <p:cNvPr id="12290" name="Picture 2" descr="President Harry S. Truman: “I am Cyr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1730" y="3505200"/>
            <a:ext cx="2059178"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022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14400" y="1676400"/>
            <a:ext cx="2819400" cy="4343400"/>
          </a:xfrm>
        </p:spPr>
        <p:txBody>
          <a:bodyPr/>
          <a:lstStyle/>
          <a:p>
            <a:pPr marL="342900" indent="-342900" algn="l">
              <a:buFont typeface="Arial" pitchFamily="34" charset="0"/>
              <a:buChar char="•"/>
            </a:pPr>
            <a:r>
              <a:rPr lang="en-US" dirty="0" smtClean="0">
                <a:solidFill>
                  <a:schemeClr val="tx1"/>
                </a:solidFill>
              </a:rPr>
              <a:t>Achievement</a:t>
            </a:r>
          </a:p>
          <a:p>
            <a:pPr algn="l"/>
            <a:endParaRPr lang="en-US" dirty="0" smtClean="0">
              <a:solidFill>
                <a:schemeClr val="tx1"/>
              </a:solidFill>
            </a:endParaRPr>
          </a:p>
          <a:p>
            <a:pPr marL="342900" indent="-342900" algn="l">
              <a:buFont typeface="Arial" pitchFamily="34" charset="0"/>
              <a:buChar char="•"/>
            </a:pPr>
            <a:r>
              <a:rPr lang="en-US" dirty="0" smtClean="0">
                <a:solidFill>
                  <a:schemeClr val="tx1"/>
                </a:solidFill>
              </a:rPr>
              <a:t>Recognition</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Responsibility</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Advancement</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16</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Motivators</a:t>
            </a:r>
            <a:endParaRPr lang="en-US" sz="2800" dirty="0">
              <a:solidFill>
                <a:schemeClr val="bg1"/>
              </a:solidFill>
              <a:latin typeface="Verdana" pitchFamily="34" charset="0"/>
              <a:ea typeface="Verdana" pitchFamily="34" charset="0"/>
              <a:cs typeface="Verdana" pitchFamily="34" charset="0"/>
            </a:endParaRPr>
          </a:p>
        </p:txBody>
      </p:sp>
      <p:sp>
        <p:nvSpPr>
          <p:cNvPr id="6" name="Subtitle 1"/>
          <p:cNvSpPr txBox="1">
            <a:spLocks/>
          </p:cNvSpPr>
          <p:nvPr/>
        </p:nvSpPr>
        <p:spPr>
          <a:xfrm>
            <a:off x="4343400" y="1676400"/>
            <a:ext cx="4114800" cy="4572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Verdana"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dirty="0" smtClean="0">
                <a:solidFill>
                  <a:schemeClr val="tx1"/>
                </a:solidFill>
              </a:rPr>
              <a:t>Belonging</a:t>
            </a:r>
          </a:p>
          <a:p>
            <a:pPr algn="l"/>
            <a:endParaRPr lang="en-US" dirty="0" smtClean="0">
              <a:solidFill>
                <a:schemeClr val="tx1"/>
              </a:solidFill>
            </a:endParaRPr>
          </a:p>
          <a:p>
            <a:pPr marL="342900" indent="-342900" algn="l">
              <a:buFont typeface="Arial" pitchFamily="34" charset="0"/>
              <a:buChar char="•"/>
            </a:pPr>
            <a:r>
              <a:rPr lang="en-US" dirty="0" smtClean="0">
                <a:solidFill>
                  <a:schemeClr val="tx1"/>
                </a:solidFill>
              </a:rPr>
              <a:t>Growth &amp; development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Job enjoyment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Making a difference</a:t>
            </a: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endParaRPr lang="en-US" dirty="0" smtClean="0">
              <a:solidFill>
                <a:schemeClr val="tx1"/>
              </a:solidFill>
            </a:endParaRPr>
          </a:p>
          <a:p>
            <a:pPr algn="l"/>
            <a:endParaRPr lang="en-US" sz="3600" dirty="0">
              <a:solidFill>
                <a:schemeClr val="tx1"/>
              </a:solidFill>
            </a:endParaRPr>
          </a:p>
          <a:p>
            <a:pPr algn="r"/>
            <a:r>
              <a:rPr lang="en-US" sz="1200" dirty="0">
                <a:solidFill>
                  <a:schemeClr val="tx1"/>
                </a:solidFill>
              </a:rPr>
              <a:t>* Adopted from Frederick Herzberg</a:t>
            </a:r>
          </a:p>
          <a:p>
            <a:pPr algn="l"/>
            <a:endParaRPr lang="en-US" dirty="0">
              <a:solidFill>
                <a:schemeClr val="tx1"/>
              </a:solidFill>
            </a:endParaRPr>
          </a:p>
        </p:txBody>
      </p:sp>
    </p:spTree>
    <p:extLst>
      <p:ext uri="{BB962C8B-B14F-4D97-AF65-F5344CB8AC3E}">
        <p14:creationId xmlns:p14="http://schemas.microsoft.com/office/powerpoint/2010/main" val="3160209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876800" y="1600200"/>
            <a:ext cx="3886200" cy="4648199"/>
          </a:xfrm>
        </p:spPr>
        <p:txBody>
          <a:bodyPr>
            <a:normAutofit lnSpcReduction="10000"/>
          </a:bodyPr>
          <a:lstStyle/>
          <a:p>
            <a:pPr marL="342900" indent="-342900" algn="l">
              <a:buFont typeface="Arial" pitchFamily="34" charset="0"/>
              <a:buChar char="•"/>
            </a:pPr>
            <a:r>
              <a:rPr lang="en-US" dirty="0" smtClean="0">
                <a:solidFill>
                  <a:schemeClr val="tx1"/>
                </a:solidFill>
              </a:rPr>
              <a:t>Micro Management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Low Status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Job Security</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Poor Communication</a:t>
            </a:r>
          </a:p>
          <a:p>
            <a:pPr marL="342900" indent="-342900" algn="l">
              <a:buFont typeface="Arial" pitchFamily="34" charset="0"/>
              <a:buChar char="•"/>
            </a:pPr>
            <a:endParaRPr lang="en-US" dirty="0">
              <a:solidFill>
                <a:schemeClr val="tx1"/>
              </a:solidFill>
            </a:endParaRPr>
          </a:p>
          <a:p>
            <a:pPr algn="l"/>
            <a:endParaRPr lang="en-US" sz="1000" dirty="0" smtClean="0">
              <a:solidFill>
                <a:schemeClr val="tx1"/>
              </a:solidFill>
            </a:endParaRPr>
          </a:p>
          <a:p>
            <a:pPr algn="l"/>
            <a:endParaRPr lang="en-US" sz="1000" dirty="0">
              <a:solidFill>
                <a:schemeClr val="tx1"/>
              </a:solidFill>
            </a:endParaRPr>
          </a:p>
          <a:p>
            <a:pPr algn="l"/>
            <a:endParaRPr lang="en-US" sz="1000" dirty="0" smtClean="0">
              <a:solidFill>
                <a:schemeClr val="tx1"/>
              </a:solidFill>
            </a:endParaRPr>
          </a:p>
          <a:p>
            <a:pPr algn="l"/>
            <a:endParaRPr lang="en-US" sz="1000" dirty="0">
              <a:solidFill>
                <a:schemeClr val="tx1"/>
              </a:solidFill>
            </a:endParaRPr>
          </a:p>
          <a:p>
            <a:pPr algn="l"/>
            <a:endParaRPr lang="en-US" sz="1000" dirty="0" smtClean="0">
              <a:solidFill>
                <a:schemeClr val="tx1"/>
              </a:solidFill>
            </a:endParaRPr>
          </a:p>
          <a:p>
            <a:pPr algn="l"/>
            <a:endParaRPr lang="en-US" sz="1000" dirty="0" smtClean="0">
              <a:solidFill>
                <a:schemeClr val="tx1"/>
              </a:solidFill>
            </a:endParaRPr>
          </a:p>
          <a:p>
            <a:pPr algn="r"/>
            <a:r>
              <a:rPr lang="en-US" sz="1200" dirty="0">
                <a:solidFill>
                  <a:schemeClr val="tx1"/>
                </a:solidFill>
              </a:rPr>
              <a:t>* Adopted from Frederick Herzberg</a:t>
            </a:r>
          </a:p>
          <a:p>
            <a:pPr marL="342900" indent="-342900" algn="l">
              <a:buFont typeface="Arial" pitchFamily="34" charset="0"/>
              <a:buChar char="•"/>
            </a:pP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17</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De-Motivators</a:t>
            </a:r>
            <a:endParaRPr lang="en-US" sz="2800" dirty="0">
              <a:solidFill>
                <a:schemeClr val="bg1"/>
              </a:solidFill>
              <a:latin typeface="Verdana" pitchFamily="34" charset="0"/>
              <a:ea typeface="Verdana" pitchFamily="34" charset="0"/>
              <a:cs typeface="Verdana" pitchFamily="34" charset="0"/>
            </a:endParaRPr>
          </a:p>
        </p:txBody>
      </p:sp>
      <p:sp>
        <p:nvSpPr>
          <p:cNvPr id="6" name="Subtitle 1"/>
          <p:cNvSpPr txBox="1">
            <a:spLocks/>
          </p:cNvSpPr>
          <p:nvPr/>
        </p:nvSpPr>
        <p:spPr>
          <a:xfrm>
            <a:off x="381000" y="1600200"/>
            <a:ext cx="4267200" cy="4648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Verdana"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dirty="0" smtClean="0">
                <a:solidFill>
                  <a:schemeClr val="tx1"/>
                </a:solidFill>
              </a:rPr>
              <a:t>Undesirable Policies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Poor working conditions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Unhelpful fellow employees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Bad working relationships</a:t>
            </a:r>
          </a:p>
          <a:p>
            <a:pPr marL="342900" indent="-342900" algn="l">
              <a:buFont typeface="Arial" pitchFamily="34" charset="0"/>
              <a:buChar char="•"/>
            </a:pPr>
            <a:endParaRPr lang="en-US" sz="4400" dirty="0">
              <a:solidFill>
                <a:schemeClr val="tx1"/>
              </a:solidFill>
            </a:endParaRPr>
          </a:p>
        </p:txBody>
      </p:sp>
    </p:spTree>
    <p:extLst>
      <p:ext uri="{BB962C8B-B14F-4D97-AF65-F5344CB8AC3E}">
        <p14:creationId xmlns:p14="http://schemas.microsoft.com/office/powerpoint/2010/main" val="204523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1524000"/>
            <a:ext cx="6172200" cy="4648200"/>
          </a:xfrm>
        </p:spPr>
        <p:txBody>
          <a:bodyPr/>
          <a:lstStyle/>
          <a:p>
            <a:pPr marL="342900" indent="-342900" algn="l">
              <a:buFont typeface="Arial" pitchFamily="34" charset="0"/>
              <a:buChar char="•"/>
            </a:pPr>
            <a:r>
              <a:rPr lang="en-US" dirty="0" smtClean="0">
                <a:solidFill>
                  <a:schemeClr val="tx1"/>
                </a:solidFill>
              </a:rPr>
              <a:t>Select participants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Develop agendas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Open meetings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Establish ground rules for meetings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Manage time</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Evaluate the meeting</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Close meetings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18</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Leading the Committee</a:t>
            </a:r>
            <a:endParaRPr lang="en-US" sz="2800" dirty="0">
              <a:solidFill>
                <a:schemeClr val="bg1"/>
              </a:solidFill>
              <a:latin typeface="Verdana" pitchFamily="34" charset="0"/>
              <a:ea typeface="Verdana" pitchFamily="34" charset="0"/>
              <a:cs typeface="Verdana" pitchFamily="34" charset="0"/>
            </a:endParaRPr>
          </a:p>
        </p:txBody>
      </p:sp>
      <p:pic>
        <p:nvPicPr>
          <p:cNvPr id="13314" name="Picture 2" descr="https://sp.yimg.com/ib/th?id=HN.608027323581728658&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7034" y="4038600"/>
            <a:ext cx="335280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608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554178"/>
            <a:ext cx="7010400" cy="4419600"/>
          </a:xfrm>
        </p:spPr>
        <p:txBody>
          <a:bodyPr/>
          <a:lstStyle/>
          <a:p>
            <a:pPr marL="342900" indent="-342900" algn="l">
              <a:buFont typeface="Arial" pitchFamily="34" charset="0"/>
              <a:buChar char="•"/>
            </a:pPr>
            <a:r>
              <a:rPr lang="en-US" dirty="0" smtClean="0">
                <a:solidFill>
                  <a:schemeClr val="tx1"/>
                </a:solidFill>
              </a:rPr>
              <a:t>Mission and function</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“SMART” objectives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Effective communication</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Mutual support, trust and respect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Joint commitment to incident prevention</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19</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Committee Foundation</a:t>
            </a:r>
            <a:endParaRPr lang="en-US" sz="2800" dirty="0">
              <a:solidFill>
                <a:schemeClr val="bg1"/>
              </a:solidFill>
              <a:latin typeface="Verdana" pitchFamily="34" charset="0"/>
              <a:ea typeface="Verdana" pitchFamily="34" charset="0"/>
              <a:cs typeface="Verdana" pitchFamily="34" charset="0"/>
            </a:endParaRPr>
          </a:p>
        </p:txBody>
      </p:sp>
      <p:pic>
        <p:nvPicPr>
          <p:cNvPr id="14338" name="Picture 2" descr="walnut hill project features an insulating concrete form foundati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524000"/>
            <a:ext cx="3310759" cy="220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75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447800"/>
            <a:ext cx="8153400" cy="4648200"/>
          </a:xfrm>
        </p:spPr>
        <p:txBody>
          <a:bodyPr/>
          <a:lstStyle/>
          <a:p>
            <a:pPr marL="342900" indent="-342900" algn="l">
              <a:buFont typeface="Arial" pitchFamily="34" charset="0"/>
              <a:buChar char="•"/>
            </a:pPr>
            <a:r>
              <a:rPr lang="en-US" dirty="0" smtClean="0">
                <a:solidFill>
                  <a:schemeClr val="tx1"/>
                </a:solidFill>
              </a:rPr>
              <a:t>Recognize and resolve potential areas of conflict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Assume a leadership role in Committee Activities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Delegation and coaching of Committee Members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Understand People, Process and Problems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Understand the role of the Committee Chairperson</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Objectives</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93053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1371600"/>
            <a:ext cx="6705600" cy="4343400"/>
          </a:xfrm>
        </p:spPr>
        <p:txBody>
          <a:bodyPr/>
          <a:lstStyle/>
          <a:p>
            <a:pPr marL="342900" indent="-342900" algn="l">
              <a:buFont typeface="Arial" pitchFamily="34" charset="0"/>
              <a:buChar char="•"/>
            </a:pPr>
            <a:r>
              <a:rPr lang="en-US" dirty="0" smtClean="0">
                <a:solidFill>
                  <a:schemeClr val="tx1"/>
                </a:solidFill>
              </a:rPr>
              <a:t>Effective problem solving</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Non-adversarial conflict resolution</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Identification of all member resources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Utilization of all member resources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20</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Committee Foundation</a:t>
            </a:r>
            <a:endParaRPr lang="en-US" sz="2800" dirty="0">
              <a:solidFill>
                <a:schemeClr val="bg1"/>
              </a:solidFill>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4649095"/>
            <a:ext cx="2321155" cy="1538345"/>
          </a:xfrm>
          <a:prstGeom prst="rect">
            <a:avLst/>
          </a:prstGeom>
        </p:spPr>
      </p:pic>
    </p:spTree>
    <p:extLst>
      <p:ext uri="{BB962C8B-B14F-4D97-AF65-F5344CB8AC3E}">
        <p14:creationId xmlns:p14="http://schemas.microsoft.com/office/powerpoint/2010/main" val="2114675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Getting Recruitment 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045721"/>
            <a:ext cx="2594741" cy="2257426"/>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a:xfrm>
            <a:off x="533400" y="1295400"/>
            <a:ext cx="8153400" cy="4648200"/>
          </a:xfrm>
        </p:spPr>
        <p:txBody>
          <a:bodyPr/>
          <a:lstStyle/>
          <a:p>
            <a:pPr marL="342900" indent="-342900" algn="l">
              <a:buFont typeface="Arial" pitchFamily="34" charset="0"/>
              <a:buChar char="•"/>
            </a:pPr>
            <a:r>
              <a:rPr lang="en-US" dirty="0" smtClean="0">
                <a:solidFill>
                  <a:schemeClr val="tx1"/>
                </a:solidFill>
              </a:rPr>
              <a:t>Ensure all work areas are represented by employees knowledgeable in the tasks and risks of their areas.</a:t>
            </a:r>
          </a:p>
          <a:p>
            <a:pPr marL="342900" indent="-342900" algn="l">
              <a:buFont typeface="Arial" pitchFamily="34" charset="0"/>
              <a:buChar char="•"/>
            </a:pPr>
            <a:endParaRPr lang="en-US" sz="2000" dirty="0" smtClean="0">
              <a:solidFill>
                <a:schemeClr val="tx1"/>
              </a:solidFill>
            </a:endParaRPr>
          </a:p>
          <a:p>
            <a:pPr marL="342900" indent="-342900" algn="l">
              <a:buFont typeface="Arial" pitchFamily="34" charset="0"/>
              <a:buChar char="•"/>
            </a:pPr>
            <a:r>
              <a:rPr lang="en-US" dirty="0" smtClean="0">
                <a:solidFill>
                  <a:schemeClr val="tx1"/>
                </a:solidFill>
              </a:rPr>
              <a:t>Managers should be recruited based on agency job knowledge and ability to assist in the resolution or implementation of safety and health items.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21</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Committee Membership</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303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447800"/>
            <a:ext cx="8153400" cy="4419600"/>
          </a:xfrm>
        </p:spPr>
        <p:txBody>
          <a:bodyPr/>
          <a:lstStyle/>
          <a:p>
            <a:pPr marL="342900" indent="-342900" algn="l">
              <a:buFont typeface="Arial" pitchFamily="34" charset="0"/>
              <a:buChar char="•"/>
            </a:pPr>
            <a:r>
              <a:rPr lang="en-US" dirty="0" smtClean="0">
                <a:solidFill>
                  <a:schemeClr val="tx1"/>
                </a:solidFill>
              </a:rPr>
              <a:t>Act as a recommending body</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Evaluates processes, procedures and equipment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Advises on best safety alternatives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Warns of potential dangers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Influences work practices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Committee Authority</a:t>
            </a:r>
            <a:endParaRPr lang="en-US" sz="2800" dirty="0">
              <a:solidFill>
                <a:schemeClr val="bg1"/>
              </a:solidFill>
              <a:latin typeface="Verdana" pitchFamily="34" charset="0"/>
              <a:ea typeface="Verdana" pitchFamily="34" charset="0"/>
              <a:cs typeface="Verdana" pitchFamily="34" charset="0"/>
            </a:endParaRPr>
          </a:p>
        </p:txBody>
      </p:sp>
      <p:pic>
        <p:nvPicPr>
          <p:cNvPr id="16386" name="Picture 2" descr="https://sp.yimg.com/ib/th?id=HN.607995978909943354&amp;pid=15.1&amp;H=154&amp;W=16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7783" y="4038600"/>
            <a:ext cx="2042283" cy="1970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379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371600"/>
            <a:ext cx="8153400" cy="4648200"/>
          </a:xfrm>
        </p:spPr>
        <p:txBody>
          <a:bodyPr/>
          <a:lstStyle/>
          <a:p>
            <a:pPr marL="342900" indent="-342900" algn="l">
              <a:buFont typeface="Arial" pitchFamily="34" charset="0"/>
              <a:buChar char="•"/>
            </a:pPr>
            <a:r>
              <a:rPr lang="en-US" dirty="0" smtClean="0">
                <a:solidFill>
                  <a:schemeClr val="tx1"/>
                </a:solidFill>
              </a:rPr>
              <a:t>Accountable to management</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Selects members</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Sets/follows agenda</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Coordinates meeting logistics</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Facilitates meetings</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Uses committee resources/talents and makes sure everyone is heard</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Committee Chairperson</a:t>
            </a:r>
            <a:endParaRPr lang="en-US" sz="2800" dirty="0">
              <a:solidFill>
                <a:schemeClr val="bg1"/>
              </a:solidFill>
              <a:latin typeface="Verdana" pitchFamily="34" charset="0"/>
              <a:ea typeface="Verdana" pitchFamily="34" charset="0"/>
              <a:cs typeface="Verdana" pitchFamily="34" charset="0"/>
            </a:endParaRPr>
          </a:p>
        </p:txBody>
      </p:sp>
      <p:pic>
        <p:nvPicPr>
          <p:cNvPr id="17410" name="Picture 2" descr="https://sp.yimg.com/ib/th?id=HN.607994063356889561&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029626"/>
            <a:ext cx="2857500"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101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447800"/>
            <a:ext cx="8153400" cy="4648200"/>
          </a:xfrm>
        </p:spPr>
        <p:txBody>
          <a:bodyPr/>
          <a:lstStyle/>
          <a:p>
            <a:pPr marL="342900" indent="-342900" algn="l">
              <a:buFont typeface="Arial" pitchFamily="34" charset="0"/>
              <a:buChar char="•"/>
            </a:pPr>
            <a:r>
              <a:rPr lang="en-US" dirty="0" smtClean="0">
                <a:solidFill>
                  <a:schemeClr val="tx1"/>
                </a:solidFill>
              </a:rPr>
              <a:t>Assists/follow-up with member assignments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Encourages/assists sub-committees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Ensures committee documentation</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Follows-up with committee recommendations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Determines/schedules safety training and development activities.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24</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Committee Chairperson</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12734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676400"/>
            <a:ext cx="8153400" cy="1600200"/>
          </a:xfrm>
        </p:spPr>
        <p:txBody>
          <a:bodyPr/>
          <a:lstStyle/>
          <a:p>
            <a:r>
              <a:rPr lang="en-US" dirty="0" smtClean="0">
                <a:solidFill>
                  <a:schemeClr val="tx1"/>
                </a:solidFill>
              </a:rPr>
              <a:t>“I praise loudly.  I blame softly.”</a:t>
            </a:r>
          </a:p>
          <a:p>
            <a:endParaRPr lang="en-US" dirty="0">
              <a:solidFill>
                <a:schemeClr val="tx1"/>
              </a:solidFill>
            </a:endParaRPr>
          </a:p>
          <a:p>
            <a:r>
              <a:rPr lang="en-US" dirty="0" smtClean="0">
                <a:solidFill>
                  <a:schemeClr val="tx1"/>
                </a:solidFill>
              </a:rPr>
              <a:t>- Catherine the Great, 1729-1796</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25</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Quote</a:t>
            </a:r>
            <a:endParaRPr lang="en-US" sz="2800" dirty="0">
              <a:solidFill>
                <a:schemeClr val="bg1"/>
              </a:solidFill>
              <a:latin typeface="Verdana" pitchFamily="34" charset="0"/>
              <a:ea typeface="Verdana" pitchFamily="34" charset="0"/>
              <a:cs typeface="Verdana" pitchFamily="34" charset="0"/>
            </a:endParaRPr>
          </a:p>
        </p:txBody>
      </p:sp>
      <p:pic>
        <p:nvPicPr>
          <p:cNvPr id="18436" name="Picture 4" descr="Catherine the Great 17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352800"/>
            <a:ext cx="216027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958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371600"/>
            <a:ext cx="8153400" cy="4648200"/>
          </a:xfrm>
        </p:spPr>
        <p:txBody>
          <a:bodyPr/>
          <a:lstStyle/>
          <a:p>
            <a:pPr marL="342900" indent="-342900" algn="l">
              <a:buFont typeface="Arial" pitchFamily="34" charset="0"/>
              <a:buChar char="•"/>
            </a:pPr>
            <a:r>
              <a:rPr lang="en-US" dirty="0" smtClean="0">
                <a:solidFill>
                  <a:schemeClr val="tx1"/>
                </a:solidFill>
              </a:rPr>
              <a:t>Sets the groundwork for the agency’s safety &amp; health program</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Endorsed by all within the organization</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Signed by management</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Parallels the agency’s mission</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Communicated to everyone</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Understood by everyone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26</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Committee Mission</a:t>
            </a:r>
            <a:endParaRPr lang="en-US" sz="2800" dirty="0">
              <a:solidFill>
                <a:schemeClr val="bg1"/>
              </a:solidFill>
              <a:latin typeface="Verdana" pitchFamily="34" charset="0"/>
              <a:ea typeface="Verdana" pitchFamily="34" charset="0"/>
              <a:cs typeface="Verdana" pitchFamily="34" charset="0"/>
            </a:endParaRPr>
          </a:p>
        </p:txBody>
      </p:sp>
      <p:pic>
        <p:nvPicPr>
          <p:cNvPr id="19458" name="Picture 2" descr="https://sp.yimg.com/ib/th?id=HN.607995188634060114&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038600"/>
            <a:ext cx="2857500" cy="1971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597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295400"/>
            <a:ext cx="8153400" cy="4648200"/>
          </a:xfrm>
        </p:spPr>
        <p:txBody>
          <a:bodyPr/>
          <a:lstStyle/>
          <a:p>
            <a:pPr marL="342900" indent="-342900" algn="l">
              <a:buFont typeface="Arial" pitchFamily="34" charset="0"/>
              <a:buChar char="•"/>
            </a:pPr>
            <a:r>
              <a:rPr lang="en-US" dirty="0" smtClean="0">
                <a:solidFill>
                  <a:schemeClr val="tx1"/>
                </a:solidFill>
              </a:rPr>
              <a:t>Identify and prioritize</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Develop action plans</a:t>
            </a:r>
            <a:endParaRPr lang="en-US" sz="1000" dirty="0" smtClean="0">
              <a:solidFill>
                <a:schemeClr val="tx1"/>
              </a:solidFill>
            </a:endParaRPr>
          </a:p>
          <a:p>
            <a:pPr marL="342900" indent="-342900" algn="l">
              <a:buFont typeface="Arial" pitchFamily="34" charset="0"/>
              <a:buChar char="•"/>
            </a:pPr>
            <a:endParaRPr lang="en-US" sz="1400" dirty="0">
              <a:solidFill>
                <a:schemeClr val="tx1"/>
              </a:solidFill>
            </a:endParaRPr>
          </a:p>
          <a:p>
            <a:pPr marL="342900" indent="-342900" algn="l">
              <a:buFont typeface="Arial" pitchFamily="34" charset="0"/>
              <a:buChar char="•"/>
            </a:pPr>
            <a:r>
              <a:rPr lang="en-US" dirty="0">
                <a:solidFill>
                  <a:schemeClr val="tx1"/>
                </a:solidFill>
              </a:rPr>
              <a:t>Recommend </a:t>
            </a:r>
            <a:r>
              <a:rPr lang="en-US" dirty="0" smtClean="0">
                <a:solidFill>
                  <a:schemeClr val="tx1"/>
                </a:solidFill>
              </a:rPr>
              <a:t>improvements</a:t>
            </a:r>
          </a:p>
          <a:p>
            <a:pPr algn="l"/>
            <a:endParaRPr lang="en-US" sz="1400" dirty="0">
              <a:solidFill>
                <a:schemeClr val="tx1"/>
              </a:solidFill>
            </a:endParaRPr>
          </a:p>
          <a:p>
            <a:pPr marL="342900" indent="-342900" algn="l">
              <a:buFont typeface="Arial" pitchFamily="34" charset="0"/>
              <a:buChar char="•"/>
            </a:pPr>
            <a:r>
              <a:rPr lang="en-US" dirty="0" smtClean="0">
                <a:solidFill>
                  <a:schemeClr val="tx1"/>
                </a:solidFill>
              </a:rPr>
              <a:t>Monitor progress, keep records</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Establish responsibilities and accountability</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Continuously follow-up</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Revise as necessary</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27</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“SMART” Goals</a:t>
            </a:r>
            <a:endParaRPr lang="en-US" sz="2800" dirty="0">
              <a:solidFill>
                <a:schemeClr val="bg1"/>
              </a:solidFill>
              <a:latin typeface="Verdana" pitchFamily="34" charset="0"/>
              <a:ea typeface="Verdana" pitchFamily="34" charset="0"/>
              <a:cs typeface="Verdana" pitchFamily="34" charset="0"/>
            </a:endParaRPr>
          </a:p>
        </p:txBody>
      </p:sp>
      <p:pic>
        <p:nvPicPr>
          <p:cNvPr id="20484" name="Picture 4" descr="https://sp.yimg.com/ib/th?id=HN.608003817218441351&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295400"/>
            <a:ext cx="1789946" cy="265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208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600200"/>
            <a:ext cx="8153400" cy="2133600"/>
          </a:xfrm>
        </p:spPr>
        <p:txBody>
          <a:bodyPr/>
          <a:lstStyle/>
          <a:p>
            <a:r>
              <a:rPr lang="en-US" dirty="0" smtClean="0">
                <a:solidFill>
                  <a:schemeClr val="tx1"/>
                </a:solidFill>
              </a:rPr>
              <a:t>“In life, as in football, you won’t go far</a:t>
            </a:r>
          </a:p>
          <a:p>
            <a:r>
              <a:rPr lang="en-US" dirty="0">
                <a:solidFill>
                  <a:schemeClr val="tx1"/>
                </a:solidFill>
              </a:rPr>
              <a:t>u</a:t>
            </a:r>
            <a:r>
              <a:rPr lang="en-US" dirty="0" smtClean="0">
                <a:solidFill>
                  <a:schemeClr val="tx1"/>
                </a:solidFill>
              </a:rPr>
              <a:t>nless you know where the goalposts are.”</a:t>
            </a:r>
          </a:p>
          <a:p>
            <a:endParaRPr lang="en-US" dirty="0">
              <a:solidFill>
                <a:schemeClr val="tx1"/>
              </a:solidFill>
            </a:endParaRPr>
          </a:p>
          <a:p>
            <a:r>
              <a:rPr lang="en-US" dirty="0" smtClean="0">
                <a:solidFill>
                  <a:schemeClr val="tx1"/>
                </a:solidFill>
              </a:rPr>
              <a:t>- Arnold H. Glasgow</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28</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Quote</a:t>
            </a:r>
            <a:endParaRPr lang="en-US" sz="2800" dirty="0">
              <a:solidFill>
                <a:schemeClr val="bg1"/>
              </a:solidFill>
              <a:latin typeface="Verdana" pitchFamily="34" charset="0"/>
              <a:ea typeface="Verdana" pitchFamily="34" charset="0"/>
              <a:cs typeface="Verdana" pitchFamily="34" charset="0"/>
            </a:endParaRPr>
          </a:p>
        </p:txBody>
      </p:sp>
      <p:pic>
        <p:nvPicPr>
          <p:cNvPr id="21506" name="Picture 2" descr="https://sp.yimg.com/ib/th?id=HN.608046015275405131&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733800"/>
            <a:ext cx="127635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31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371600"/>
            <a:ext cx="8153400" cy="2133600"/>
          </a:xfrm>
        </p:spPr>
        <p:txBody>
          <a:bodyPr/>
          <a:lstStyle/>
          <a:p>
            <a:r>
              <a:rPr lang="en-US" dirty="0" smtClean="0">
                <a:solidFill>
                  <a:schemeClr val="tx1"/>
                </a:solidFill>
              </a:rPr>
              <a:t>The committee cannot agree on which</a:t>
            </a:r>
          </a:p>
          <a:p>
            <a:r>
              <a:rPr lang="en-US" dirty="0">
                <a:solidFill>
                  <a:schemeClr val="tx1"/>
                </a:solidFill>
              </a:rPr>
              <a:t>g</a:t>
            </a:r>
            <a:r>
              <a:rPr lang="en-US" dirty="0" smtClean="0">
                <a:solidFill>
                  <a:schemeClr val="tx1"/>
                </a:solidFill>
              </a:rPr>
              <a:t>oals are the most important.</a:t>
            </a:r>
          </a:p>
          <a:p>
            <a:r>
              <a:rPr lang="en-US" dirty="0" smtClean="0">
                <a:solidFill>
                  <a:schemeClr val="tx1"/>
                </a:solidFill>
              </a:rPr>
              <a:t>How would you bring the group </a:t>
            </a:r>
          </a:p>
          <a:p>
            <a:r>
              <a:rPr lang="en-US" dirty="0" smtClean="0">
                <a:solidFill>
                  <a:schemeClr val="tx1"/>
                </a:solidFill>
              </a:rPr>
              <a:t>to a consensus?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29</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Question</a:t>
            </a:r>
            <a:endParaRPr lang="en-US" sz="2800" dirty="0">
              <a:solidFill>
                <a:schemeClr val="bg1"/>
              </a:solidFill>
              <a:latin typeface="Verdana" pitchFamily="34" charset="0"/>
              <a:ea typeface="Verdana" pitchFamily="34" charset="0"/>
              <a:cs typeface="Verdana" pitchFamily="34" charset="0"/>
            </a:endParaRPr>
          </a:p>
        </p:txBody>
      </p:sp>
      <p:pic>
        <p:nvPicPr>
          <p:cNvPr id="6" name="Picture 2" descr="https://sp.yimg.com/ib/th?id=HN.608041441140935132&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975829"/>
            <a:ext cx="2551946" cy="1497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26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447800"/>
            <a:ext cx="8153400" cy="4419600"/>
          </a:xfrm>
        </p:spPr>
        <p:txBody>
          <a:bodyPr/>
          <a:lstStyle/>
          <a:p>
            <a:pPr marL="342900" indent="-342900" algn="l">
              <a:buFont typeface="Arial" pitchFamily="34" charset="0"/>
              <a:buChar char="•"/>
            </a:pPr>
            <a:r>
              <a:rPr lang="en-US" dirty="0" smtClean="0">
                <a:solidFill>
                  <a:schemeClr val="tx1"/>
                </a:solidFill>
              </a:rPr>
              <a:t>Foundation for a functioning Safety Program</a:t>
            </a: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r>
              <a:rPr lang="en-US" dirty="0" smtClean="0">
                <a:solidFill>
                  <a:schemeClr val="tx1"/>
                </a:solidFill>
              </a:rPr>
              <a:t>Provides a non-adversarial forum for discussing Safety &amp; Health issues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Safety Committees</a:t>
            </a:r>
            <a:endParaRPr lang="en-US" sz="2800" dirty="0">
              <a:solidFill>
                <a:schemeClr val="bg1"/>
              </a:solidFill>
              <a:latin typeface="Verdana" pitchFamily="34" charset="0"/>
              <a:ea typeface="Verdana" pitchFamily="34" charset="0"/>
              <a:cs typeface="Verdana" pitchFamily="34" charset="0"/>
            </a:endParaRPr>
          </a:p>
        </p:txBody>
      </p:sp>
      <p:pic>
        <p:nvPicPr>
          <p:cNvPr id="2050" name="Picture 2" descr="https://sp.yimg.com/ib/th?id=HN.608023522526102634&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581400"/>
            <a:ext cx="2400300" cy="2400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sp.yimg.com/ib/th?id=HN.608035664402711306&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733800"/>
            <a:ext cx="2857500"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506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295400"/>
            <a:ext cx="6400800" cy="4648200"/>
          </a:xfrm>
        </p:spPr>
        <p:txBody>
          <a:bodyPr/>
          <a:lstStyle/>
          <a:p>
            <a:pPr marL="342900" indent="-342900" algn="l">
              <a:buFont typeface="Arial" pitchFamily="34" charset="0"/>
              <a:buChar char="•"/>
            </a:pPr>
            <a:r>
              <a:rPr lang="en-US" dirty="0" smtClean="0">
                <a:solidFill>
                  <a:schemeClr val="tx1"/>
                </a:solidFill>
              </a:rPr>
              <a:t>Lack of purpose</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Insufficient resources</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Ineffective training</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Absence of leadership</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Lack of communication and follow-up</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Sporadic member participation</a:t>
            </a:r>
          </a:p>
          <a:p>
            <a:pPr marL="342900" indent="-342900" algn="l">
              <a:buFont typeface="Arial" pitchFamily="34" charset="0"/>
              <a:buChar char="•"/>
            </a:pPr>
            <a:endParaRPr lang="en-US" sz="1400" dirty="0" smtClean="0">
              <a:solidFill>
                <a:schemeClr val="tx1"/>
              </a:solidFill>
            </a:endParaRPr>
          </a:p>
          <a:p>
            <a:pPr marL="342900" indent="-342900" algn="l">
              <a:buFont typeface="Arial" pitchFamily="34" charset="0"/>
              <a:buChar char="•"/>
            </a:pPr>
            <a:r>
              <a:rPr lang="en-US" dirty="0" smtClean="0">
                <a:solidFill>
                  <a:schemeClr val="tx1"/>
                </a:solidFill>
              </a:rPr>
              <a:t>Special interest domination</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30</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Committee Problems</a:t>
            </a:r>
            <a:endParaRPr lang="en-US" sz="2800" dirty="0">
              <a:solidFill>
                <a:schemeClr val="bg1"/>
              </a:solidFill>
              <a:latin typeface="Verdana" pitchFamily="34" charset="0"/>
              <a:ea typeface="Verdana" pitchFamily="34" charset="0"/>
              <a:cs typeface="Verdana" pitchFamily="34" charset="0"/>
            </a:endParaRPr>
          </a:p>
        </p:txBody>
      </p:sp>
      <p:pic>
        <p:nvPicPr>
          <p:cNvPr id="23554" name="Picture 2" descr="https://sp.yimg.com/ib/th?id=HN.608056052614955567&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205" y="1447800"/>
            <a:ext cx="3359083" cy="2228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37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524000"/>
            <a:ext cx="8153400" cy="1295400"/>
          </a:xfrm>
        </p:spPr>
        <p:txBody>
          <a:bodyPr/>
          <a:lstStyle/>
          <a:p>
            <a:r>
              <a:rPr lang="en-US" dirty="0" smtClean="0">
                <a:solidFill>
                  <a:schemeClr val="tx1"/>
                </a:solidFill>
              </a:rPr>
              <a:t>What is a “Meeting Negative” that you</a:t>
            </a:r>
          </a:p>
          <a:p>
            <a:r>
              <a:rPr lang="en-US" dirty="0">
                <a:solidFill>
                  <a:schemeClr val="tx1"/>
                </a:solidFill>
              </a:rPr>
              <a:t>h</a:t>
            </a:r>
            <a:r>
              <a:rPr lang="en-US" dirty="0" smtClean="0">
                <a:solidFill>
                  <a:schemeClr val="tx1"/>
                </a:solidFill>
              </a:rPr>
              <a:t>ave experienced?</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31</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Question</a:t>
            </a:r>
            <a:endParaRPr lang="en-US" sz="2800" dirty="0">
              <a:solidFill>
                <a:schemeClr val="bg1"/>
              </a:solidFill>
              <a:latin typeface="Verdana" pitchFamily="34" charset="0"/>
              <a:ea typeface="Verdana" pitchFamily="34" charset="0"/>
              <a:cs typeface="Verdana" pitchFamily="34" charset="0"/>
            </a:endParaRPr>
          </a:p>
        </p:txBody>
      </p:sp>
      <p:pic>
        <p:nvPicPr>
          <p:cNvPr id="24578" name="Picture 2" descr="https://sp.yimg.com/ib/th?id=HN.607997228743790114&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039454"/>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309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1447800"/>
            <a:ext cx="8001000" cy="4648200"/>
          </a:xfrm>
        </p:spPr>
        <p:txBody>
          <a:bodyPr>
            <a:normAutofit lnSpcReduction="10000"/>
          </a:bodyPr>
          <a:lstStyle/>
          <a:p>
            <a:pPr marL="342900" indent="-342900" algn="l">
              <a:buFont typeface="Arial" pitchFamily="34" charset="0"/>
              <a:buChar char="•"/>
            </a:pPr>
            <a:r>
              <a:rPr lang="en-US" dirty="0" smtClean="0">
                <a:solidFill>
                  <a:schemeClr val="tx1"/>
                </a:solidFill>
              </a:rPr>
              <a:t>Blocker – interferes with progress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Non Participant – indifferent and passive</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Fighter – aggression, blame, hostility</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Dominator – my way is the right way</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Clown – jokes, inappropriate laughter</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Politician – changes sides, lacks a position</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Stickler – interrupts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Whisperer – has private talks with others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Negative People</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330815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143000"/>
            <a:ext cx="8229600" cy="5029200"/>
          </a:xfrm>
        </p:spPr>
        <p:txBody>
          <a:bodyPr>
            <a:normAutofit lnSpcReduction="10000"/>
          </a:bodyPr>
          <a:lstStyle/>
          <a:p>
            <a:pPr marL="342900" indent="-342900" algn="l">
              <a:buFont typeface="Arial" pitchFamily="34" charset="0"/>
              <a:buChar char="•"/>
            </a:pPr>
            <a:r>
              <a:rPr lang="en-US" dirty="0" smtClean="0">
                <a:solidFill>
                  <a:schemeClr val="tx1"/>
                </a:solidFill>
              </a:rPr>
              <a:t>Boomerang the question back to the group when they should answer it:  “How does the rest of the group feel about this?”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Maintain/regain focus:  “What’s the real issue here?”</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Say what’s going on when destructive behavior occurs.</a:t>
            </a:r>
          </a:p>
          <a:p>
            <a:pPr marL="342900" indent="-342900" algn="l">
              <a:buFont typeface="Arial" pitchFamily="34" charset="0"/>
              <a:buChar char="•"/>
            </a:pPr>
            <a:endParaRPr lang="en-US" sz="1100" dirty="0" smtClean="0">
              <a:solidFill>
                <a:schemeClr val="tx1"/>
              </a:solidFill>
            </a:endParaRPr>
          </a:p>
          <a:p>
            <a:pPr marL="342900" indent="-342900" algn="l">
              <a:buFont typeface="Arial" pitchFamily="34" charset="0"/>
              <a:buChar char="•"/>
            </a:pPr>
            <a:r>
              <a:rPr lang="en-US" dirty="0" smtClean="0">
                <a:solidFill>
                  <a:schemeClr val="tx1"/>
                </a:solidFill>
              </a:rPr>
              <a:t>Encourage all members to participate</a:t>
            </a:r>
          </a:p>
          <a:p>
            <a:pPr marL="342900" indent="-342900" algn="l">
              <a:buFont typeface="Arial" pitchFamily="34" charset="0"/>
              <a:buChar char="•"/>
            </a:pPr>
            <a:endParaRPr lang="en-US" sz="1100" dirty="0" smtClean="0">
              <a:solidFill>
                <a:schemeClr val="tx1"/>
              </a:solidFill>
            </a:endParaRPr>
          </a:p>
          <a:p>
            <a:pPr marL="342900" indent="-342900" algn="l">
              <a:buFont typeface="Arial" pitchFamily="34" charset="0"/>
              <a:buChar char="•"/>
            </a:pPr>
            <a:r>
              <a:rPr lang="en-US" dirty="0" smtClean="0">
                <a:solidFill>
                  <a:schemeClr val="tx1"/>
                </a:solidFill>
              </a:rPr>
              <a:t>Don’t be defensive; let the group decide what’s correct or not.</a:t>
            </a:r>
          </a:p>
          <a:p>
            <a:pPr marL="342900" indent="-342900" algn="l">
              <a:buFont typeface="Arial" pitchFamily="34" charset="0"/>
              <a:buChar char="•"/>
            </a:pPr>
            <a:endParaRPr lang="en-US" sz="1100" dirty="0" smtClean="0">
              <a:solidFill>
                <a:schemeClr val="tx1"/>
              </a:solidFill>
            </a:endParaRPr>
          </a:p>
          <a:p>
            <a:pPr marL="342900" indent="-342900" algn="l">
              <a:buFont typeface="Arial" pitchFamily="34" charset="0"/>
              <a:buChar char="•"/>
            </a:pPr>
            <a:r>
              <a:rPr lang="en-US" dirty="0" smtClean="0">
                <a:solidFill>
                  <a:schemeClr val="tx1"/>
                </a:solidFill>
              </a:rPr>
              <a:t>Use positive body language.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Intervention Techniques</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27803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1447800"/>
            <a:ext cx="6019800" cy="4648200"/>
          </a:xfrm>
        </p:spPr>
        <p:txBody>
          <a:bodyPr/>
          <a:lstStyle/>
          <a:p>
            <a:pPr marL="342900" indent="-342900" algn="l">
              <a:buFont typeface="Arial" pitchFamily="34" charset="0"/>
              <a:buChar char="•"/>
            </a:pPr>
            <a:r>
              <a:rPr lang="en-US" dirty="0" smtClean="0">
                <a:solidFill>
                  <a:schemeClr val="tx1"/>
                </a:solidFill>
              </a:rPr>
              <a:t>Schedule in advance</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Attend all meetings</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Adhere to time frames</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Avoid side-bars, non-essential talks</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Listen to your members</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Encourage participation</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Meet on ideas not people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34</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Successful Safety Meetings</a:t>
            </a:r>
            <a:endParaRPr lang="en-US" sz="2800" dirty="0">
              <a:solidFill>
                <a:schemeClr val="bg1"/>
              </a:solidFill>
              <a:latin typeface="Verdana" pitchFamily="34" charset="0"/>
              <a:ea typeface="Verdana" pitchFamily="34" charset="0"/>
              <a:cs typeface="Verdana" pitchFamily="34" charset="0"/>
            </a:endParaRPr>
          </a:p>
        </p:txBody>
      </p:sp>
      <p:pic>
        <p:nvPicPr>
          <p:cNvPr id="25602" name="Picture 2" descr="https://sp.yimg.com/ib/th?id=HN.608040895673601597&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599" y="1493823"/>
            <a:ext cx="2089097" cy="1657351"/>
          </a:xfrm>
          <a:prstGeom prst="rect">
            <a:avLst/>
          </a:prstGeom>
          <a:noFill/>
          <a:extLst>
            <a:ext uri="{909E8E84-426E-40DD-AFC4-6F175D3DCCD1}">
              <a14:hiddenFill xmlns:a14="http://schemas.microsoft.com/office/drawing/2010/main">
                <a:solidFill>
                  <a:srgbClr val="FFFFFF"/>
                </a:solidFill>
              </a14:hiddenFill>
            </a:ext>
          </a:extLst>
        </p:spPr>
      </p:pic>
      <p:pic>
        <p:nvPicPr>
          <p:cNvPr id="25604" name="Picture 4" descr="https://sp.yimg.com/ib/th?id=HN.608019876104440744&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1708" y="4191000"/>
            <a:ext cx="2512877" cy="1666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342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0" y="1219200"/>
            <a:ext cx="7924800" cy="4953000"/>
          </a:xfrm>
        </p:spPr>
        <p:txBody>
          <a:bodyPr>
            <a:normAutofit lnSpcReduction="10000"/>
          </a:bodyPr>
          <a:lstStyle/>
          <a:p>
            <a:pPr marL="342900" indent="-342900" algn="l">
              <a:buFont typeface="Arial" pitchFamily="34" charset="0"/>
              <a:buChar char="•"/>
            </a:pPr>
            <a:r>
              <a:rPr lang="en-US" dirty="0" smtClean="0">
                <a:solidFill>
                  <a:schemeClr val="tx1"/>
                </a:solidFill>
              </a:rPr>
              <a:t>Send a copy to all members and invitees </a:t>
            </a:r>
            <a:br>
              <a:rPr lang="en-US" dirty="0" smtClean="0">
                <a:solidFill>
                  <a:schemeClr val="tx1"/>
                </a:solidFill>
              </a:rPr>
            </a:br>
            <a:r>
              <a:rPr lang="en-US" dirty="0" smtClean="0">
                <a:solidFill>
                  <a:schemeClr val="tx1"/>
                </a:solidFill>
              </a:rPr>
              <a:t>in advance</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Date, time, specific location</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Topic/action/time allocation</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Data analysis/inspection results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New and old business</a:t>
            </a:r>
          </a:p>
          <a:p>
            <a:pPr marL="342900" indent="-342900" algn="l">
              <a:buFont typeface="Arial" pitchFamily="34" charset="0"/>
              <a:buChar char="•"/>
            </a:pPr>
            <a:endParaRPr lang="en-US" sz="1000" dirty="0" smtClean="0">
              <a:solidFill>
                <a:schemeClr val="tx1"/>
              </a:solidFill>
            </a:endParaRPr>
          </a:p>
          <a:p>
            <a:pPr marL="342900" indent="-342900" algn="l">
              <a:buFont typeface="Arial" pitchFamily="34" charset="0"/>
              <a:buChar char="•"/>
            </a:pPr>
            <a:r>
              <a:rPr lang="en-US" dirty="0" smtClean="0">
                <a:solidFill>
                  <a:schemeClr val="tx1"/>
                </a:solidFill>
              </a:rPr>
              <a:t>Action items status</a:t>
            </a:r>
          </a:p>
          <a:p>
            <a:pPr marL="342900" indent="-342900" algn="l">
              <a:buFont typeface="Arial" pitchFamily="34" charset="0"/>
              <a:buChar char="•"/>
            </a:pPr>
            <a:endParaRPr lang="en-US" sz="1100" dirty="0" smtClean="0">
              <a:solidFill>
                <a:schemeClr val="tx1"/>
              </a:solidFill>
            </a:endParaRPr>
          </a:p>
          <a:p>
            <a:pPr marL="342900" indent="-342900" algn="l">
              <a:buFont typeface="Arial" pitchFamily="34" charset="0"/>
              <a:buChar char="•"/>
            </a:pPr>
            <a:r>
              <a:rPr lang="en-US" dirty="0" smtClean="0">
                <a:solidFill>
                  <a:schemeClr val="tx1"/>
                </a:solidFill>
              </a:rPr>
              <a:t>Roundtable of issues</a:t>
            </a:r>
          </a:p>
          <a:p>
            <a:pPr marL="342900" indent="-342900" algn="l">
              <a:buFont typeface="Arial" pitchFamily="34" charset="0"/>
              <a:buChar char="•"/>
            </a:pPr>
            <a:endParaRPr lang="en-US" sz="1100" dirty="0" smtClean="0">
              <a:solidFill>
                <a:schemeClr val="tx1"/>
              </a:solidFill>
            </a:endParaRPr>
          </a:p>
          <a:p>
            <a:pPr marL="342900" indent="-342900" algn="l">
              <a:buFont typeface="Arial" pitchFamily="34" charset="0"/>
              <a:buChar char="•"/>
            </a:pPr>
            <a:r>
              <a:rPr lang="en-US" dirty="0" smtClean="0">
                <a:solidFill>
                  <a:schemeClr val="tx1"/>
                </a:solidFill>
              </a:rPr>
              <a:t>Adjournment time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35</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The Agenda</a:t>
            </a:r>
            <a:endParaRPr lang="en-US" sz="2800" dirty="0">
              <a:solidFill>
                <a:schemeClr val="bg1"/>
              </a:solidFill>
              <a:latin typeface="Verdana" pitchFamily="34" charset="0"/>
              <a:ea typeface="Verdana" pitchFamily="34" charset="0"/>
              <a:cs typeface="Verdana" pitchFamily="34" charset="0"/>
            </a:endParaRPr>
          </a:p>
        </p:txBody>
      </p:sp>
      <p:pic>
        <p:nvPicPr>
          <p:cNvPr id="26626" name="Picture 2" descr="https://sp.yimg.com/ib/th?id=HN.607991464893745282&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962400"/>
            <a:ext cx="2857500" cy="20478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086600" y="4282524"/>
            <a:ext cx="764953" cy="276999"/>
          </a:xfrm>
          <a:prstGeom prst="rect">
            <a:avLst/>
          </a:prstGeom>
          <a:noFill/>
        </p:spPr>
        <p:txBody>
          <a:bodyPr wrap="none" rtlCol="0">
            <a:spAutoFit/>
          </a:bodyPr>
          <a:lstStyle/>
          <a:p>
            <a:r>
              <a:rPr lang="en-US" sz="1200" dirty="0" smtClean="0">
                <a:latin typeface="Verdana" pitchFamily="34" charset="0"/>
                <a:ea typeface="Verdana" pitchFamily="34" charset="0"/>
                <a:cs typeface="Verdana" pitchFamily="34" charset="0"/>
              </a:rPr>
              <a:t>Agenda</a:t>
            </a:r>
            <a:endParaRPr lang="en-US" sz="12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41975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p.yimg.com/ib/th?id=HN.607998242354497133&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0550" y="1219200"/>
            <a:ext cx="1792350" cy="1278543"/>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a:xfrm>
            <a:off x="533400" y="1600200"/>
            <a:ext cx="8153400" cy="4267200"/>
          </a:xfrm>
        </p:spPr>
        <p:txBody>
          <a:bodyPr/>
          <a:lstStyle/>
          <a:p>
            <a:pPr algn="l"/>
            <a:r>
              <a:rPr lang="en-US" dirty="0" smtClean="0">
                <a:solidFill>
                  <a:schemeClr val="tx1"/>
                </a:solidFill>
              </a:rPr>
              <a:t>Buzzing Bee</a:t>
            </a:r>
          </a:p>
          <a:p>
            <a:pPr algn="l"/>
            <a:endParaRPr lang="en-US" sz="2000" dirty="0">
              <a:solidFill>
                <a:schemeClr val="tx1"/>
              </a:solidFill>
            </a:endParaRPr>
          </a:p>
          <a:p>
            <a:pPr marL="342900" indent="-342900" algn="l">
              <a:buFont typeface="Arial" pitchFamily="34" charset="0"/>
              <a:buChar char="•"/>
            </a:pPr>
            <a:r>
              <a:rPr lang="en-US" dirty="0" smtClean="0">
                <a:solidFill>
                  <a:schemeClr val="tx1"/>
                </a:solidFill>
              </a:rPr>
              <a:t>Buzzes around trying to get consensus.</a:t>
            </a:r>
          </a:p>
          <a:p>
            <a:pPr marL="342900" indent="-342900" algn="l">
              <a:buFont typeface="Arial" pitchFamily="34" charset="0"/>
              <a:buChar char="•"/>
            </a:pPr>
            <a:endParaRPr lang="en-US" sz="1800" dirty="0" smtClean="0">
              <a:solidFill>
                <a:schemeClr val="tx1"/>
              </a:solidFill>
            </a:endParaRPr>
          </a:p>
          <a:p>
            <a:pPr marL="342900" indent="-342900" algn="l">
              <a:buFont typeface="Arial" pitchFamily="34" charset="0"/>
              <a:buChar char="•"/>
            </a:pPr>
            <a:r>
              <a:rPr lang="en-US" dirty="0" smtClean="0">
                <a:solidFill>
                  <a:schemeClr val="tx1"/>
                </a:solidFill>
              </a:rPr>
              <a:t>Includes others in decision making to learn their viewpoints and gain their commitment.</a:t>
            </a:r>
          </a:p>
          <a:p>
            <a:pPr marL="342900" indent="-342900" algn="l">
              <a:buFont typeface="Arial" pitchFamily="34" charset="0"/>
              <a:buChar char="•"/>
            </a:pPr>
            <a:endParaRPr lang="en-US" sz="1800" dirty="0" smtClean="0">
              <a:solidFill>
                <a:schemeClr val="tx1"/>
              </a:solidFill>
            </a:endParaRPr>
          </a:p>
          <a:p>
            <a:pPr marL="342900" indent="-342900" algn="l">
              <a:buFont typeface="Arial" pitchFamily="34" charset="0"/>
              <a:buChar char="•"/>
            </a:pPr>
            <a:r>
              <a:rPr lang="en-US" dirty="0" smtClean="0">
                <a:solidFill>
                  <a:schemeClr val="tx1"/>
                </a:solidFill>
              </a:rPr>
              <a:t>Sometimes drags out decision making until decision is reached through consensus building when consensus wasn’t required or perhaps appropriate.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36</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Decision Making Style</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47700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524000"/>
            <a:ext cx="8153400" cy="4191000"/>
          </a:xfrm>
        </p:spPr>
        <p:txBody>
          <a:bodyPr/>
          <a:lstStyle/>
          <a:p>
            <a:pPr algn="l"/>
            <a:r>
              <a:rPr lang="en-US" dirty="0" smtClean="0">
                <a:solidFill>
                  <a:schemeClr val="tx1"/>
                </a:solidFill>
              </a:rPr>
              <a:t>Charging Bull</a:t>
            </a:r>
          </a:p>
          <a:p>
            <a:pPr algn="l"/>
            <a:endParaRPr lang="en-US" dirty="0">
              <a:solidFill>
                <a:schemeClr val="tx1"/>
              </a:solidFill>
            </a:endParaRPr>
          </a:p>
          <a:p>
            <a:pPr marL="342900" indent="-342900" algn="l">
              <a:buFont typeface="Arial" pitchFamily="34" charset="0"/>
              <a:buChar char="•"/>
            </a:pPr>
            <a:r>
              <a:rPr lang="en-US" dirty="0" smtClean="0">
                <a:solidFill>
                  <a:schemeClr val="tx1"/>
                </a:solidFill>
              </a:rPr>
              <a:t>Relentlessly attacks a decision </a:t>
            </a:r>
            <a:br>
              <a:rPr lang="en-US" dirty="0" smtClean="0">
                <a:solidFill>
                  <a:schemeClr val="tx1"/>
                </a:solidFill>
              </a:rPr>
            </a:br>
            <a:r>
              <a:rPr lang="en-US" dirty="0" smtClean="0">
                <a:solidFill>
                  <a:schemeClr val="tx1"/>
                </a:solidFill>
              </a:rPr>
              <a:t>that needs to be made.</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Helps move decision making along so that decision is made in a timely manner and issues are resolved.</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May sometimes stampede others into decisions.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37</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Decision Making Style</a:t>
            </a:r>
            <a:endParaRPr lang="en-US" sz="2800" dirty="0">
              <a:solidFill>
                <a:schemeClr val="bg1"/>
              </a:solidFill>
              <a:latin typeface="Verdana" pitchFamily="34" charset="0"/>
              <a:ea typeface="Verdana" pitchFamily="34" charset="0"/>
              <a:cs typeface="Verdana" pitchFamily="34" charset="0"/>
            </a:endParaRPr>
          </a:p>
        </p:txBody>
      </p:sp>
      <p:pic>
        <p:nvPicPr>
          <p:cNvPr id="28674" name="Picture 2" descr="https://sp.yimg.com/ib/th?id=HN.608009886012081909&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1606" y="1676400"/>
            <a:ext cx="2224214"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1608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828800"/>
            <a:ext cx="8153400" cy="4038600"/>
          </a:xfrm>
        </p:spPr>
        <p:txBody>
          <a:bodyPr/>
          <a:lstStyle/>
          <a:p>
            <a:pPr algn="l"/>
            <a:r>
              <a:rPr lang="en-US" dirty="0" smtClean="0">
                <a:solidFill>
                  <a:schemeClr val="tx1"/>
                </a:solidFill>
              </a:rPr>
              <a:t>Soaring Eagle</a:t>
            </a:r>
          </a:p>
          <a:p>
            <a:pPr algn="l"/>
            <a:endParaRPr lang="en-US" dirty="0">
              <a:solidFill>
                <a:schemeClr val="tx1"/>
              </a:solidFill>
            </a:endParaRPr>
          </a:p>
          <a:p>
            <a:pPr marL="342900" indent="-342900" algn="l">
              <a:buFont typeface="Arial" pitchFamily="34" charset="0"/>
              <a:buChar char="•"/>
            </a:pPr>
            <a:r>
              <a:rPr lang="en-US" dirty="0" smtClean="0">
                <a:solidFill>
                  <a:schemeClr val="tx1"/>
                </a:solidFill>
              </a:rPr>
              <a:t>Prefers to view issues from 10,000 feet.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Sees the big picture and helps others understand the issue, needs, and impacts.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Sometimes doesn’t demonstrate enough interest in the details of a decision.</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38</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Decision Making Style</a:t>
            </a:r>
            <a:endParaRPr lang="en-US" sz="2800" dirty="0">
              <a:solidFill>
                <a:schemeClr val="bg1"/>
              </a:solidFill>
              <a:latin typeface="Verdana" pitchFamily="34" charset="0"/>
              <a:ea typeface="Verdana" pitchFamily="34" charset="0"/>
              <a:cs typeface="Verdana" pitchFamily="34" charset="0"/>
            </a:endParaRPr>
          </a:p>
        </p:txBody>
      </p:sp>
      <p:pic>
        <p:nvPicPr>
          <p:cNvPr id="29698" name="Picture 2" descr="https://sp.yimg.com/ib/th?id=HN.608029346510998983&amp;pid=15.1&amp;P=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1261147"/>
            <a:ext cx="1828800" cy="128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450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600200"/>
            <a:ext cx="8153400" cy="4267200"/>
          </a:xfrm>
        </p:spPr>
        <p:txBody>
          <a:bodyPr/>
          <a:lstStyle/>
          <a:p>
            <a:pPr algn="l"/>
            <a:r>
              <a:rPr lang="en-US" dirty="0" smtClean="0">
                <a:solidFill>
                  <a:schemeClr val="tx1"/>
                </a:solidFill>
              </a:rPr>
              <a:t>Dogged Bloodhound</a:t>
            </a:r>
          </a:p>
          <a:p>
            <a:pPr algn="l"/>
            <a:endParaRPr lang="en-US" dirty="0">
              <a:solidFill>
                <a:schemeClr val="tx1"/>
              </a:solidFill>
            </a:endParaRPr>
          </a:p>
          <a:p>
            <a:pPr marL="342900" indent="-342900" algn="l">
              <a:buFont typeface="Arial" pitchFamily="34" charset="0"/>
              <a:buChar char="•"/>
            </a:pPr>
            <a:r>
              <a:rPr lang="en-US" dirty="0" smtClean="0">
                <a:solidFill>
                  <a:schemeClr val="tx1"/>
                </a:solidFill>
              </a:rPr>
              <a:t>Noses around to uncover data </a:t>
            </a:r>
            <a:br>
              <a:rPr lang="en-US" dirty="0" smtClean="0">
                <a:solidFill>
                  <a:schemeClr val="tx1"/>
                </a:solidFill>
              </a:rPr>
            </a:br>
            <a:r>
              <a:rPr lang="en-US" dirty="0" smtClean="0">
                <a:solidFill>
                  <a:schemeClr val="tx1"/>
                </a:solidFill>
              </a:rPr>
              <a:t>needed for good decision making.</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Provides the facts needed to make good decisions.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Sometimes ties up decision making because still more facts are needed.</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39</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Decision Making Style</a:t>
            </a:r>
            <a:endParaRPr lang="en-US" sz="2800" dirty="0">
              <a:solidFill>
                <a:schemeClr val="bg1"/>
              </a:solidFill>
              <a:latin typeface="Verdana" pitchFamily="34" charset="0"/>
              <a:ea typeface="Verdana" pitchFamily="34" charset="0"/>
              <a:cs typeface="Verdana" pitchFamily="34" charset="0"/>
            </a:endParaRPr>
          </a:p>
        </p:txBody>
      </p:sp>
      <p:pic>
        <p:nvPicPr>
          <p:cNvPr id="30722" name="Picture 2" descr="https://sp.yimg.com/ib/th?id=HN.608027134604873153&amp;pid=15.1&amp;P=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1447800"/>
            <a:ext cx="1918203" cy="161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08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600200"/>
            <a:ext cx="8153400" cy="1371600"/>
          </a:xfrm>
        </p:spPr>
        <p:txBody>
          <a:bodyPr/>
          <a:lstStyle/>
          <a:p>
            <a:r>
              <a:rPr lang="en-US" dirty="0" smtClean="0">
                <a:solidFill>
                  <a:schemeClr val="tx1"/>
                </a:solidFill>
              </a:rPr>
              <a:t>What do you feel is the primary purpose of your safety committee?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4</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Question</a:t>
            </a:r>
            <a:endParaRPr lang="en-US" sz="2800" dirty="0">
              <a:solidFill>
                <a:schemeClr val="bg1"/>
              </a:solidFill>
              <a:latin typeface="Verdana" pitchFamily="34" charset="0"/>
              <a:ea typeface="Verdana" pitchFamily="34" charset="0"/>
              <a:cs typeface="Verdana" pitchFamily="34" charset="0"/>
            </a:endParaRPr>
          </a:p>
        </p:txBody>
      </p:sp>
      <p:pic>
        <p:nvPicPr>
          <p:cNvPr id="5122" name="Picture 2" descr="https://sp.yimg.com/ib/th?id=HN.607995437736920908&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048000"/>
            <a:ext cx="3958639" cy="2762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106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600200"/>
            <a:ext cx="8153400" cy="4267200"/>
          </a:xfrm>
        </p:spPr>
        <p:txBody>
          <a:bodyPr/>
          <a:lstStyle/>
          <a:p>
            <a:pPr marL="342900" indent="-342900" algn="l">
              <a:buFont typeface="Arial" pitchFamily="34" charset="0"/>
              <a:buChar char="•"/>
            </a:pPr>
            <a:r>
              <a:rPr lang="en-US" dirty="0" smtClean="0">
                <a:solidFill>
                  <a:schemeClr val="tx1"/>
                </a:solidFill>
              </a:rPr>
              <a:t>Highly technical decisions where you are not the expert.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When success will depend on the support of the team.</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When the result of the decision is critical.</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When you have a highly-competent, motivated team.</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40</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100" dirty="0" smtClean="0">
                <a:solidFill>
                  <a:schemeClr val="bg1"/>
                </a:solidFill>
                <a:latin typeface="Verdana" pitchFamily="34" charset="0"/>
                <a:ea typeface="Verdana" pitchFamily="34" charset="0"/>
                <a:cs typeface="Verdana" pitchFamily="34" charset="0"/>
              </a:rPr>
              <a:t>When to Use Group Decision Making</a:t>
            </a:r>
            <a:endParaRPr lang="en-US" sz="21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47067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524000"/>
            <a:ext cx="8153400" cy="4648200"/>
          </a:xfrm>
        </p:spPr>
        <p:txBody>
          <a:bodyPr>
            <a:normAutofit/>
          </a:bodyPr>
          <a:lstStyle/>
          <a:p>
            <a:pPr marL="342900" indent="-342900" algn="l">
              <a:buFont typeface="Arial" pitchFamily="34" charset="0"/>
              <a:buChar char="•"/>
            </a:pPr>
            <a:r>
              <a:rPr lang="en-US" dirty="0" smtClean="0">
                <a:solidFill>
                  <a:schemeClr val="tx1"/>
                </a:solidFill>
              </a:rPr>
              <a:t>This leadership style requires that employees treat one another with trust and respect.</a:t>
            </a:r>
            <a:endParaRPr lang="en-US" sz="1200" dirty="0" smtClean="0">
              <a:solidFill>
                <a:schemeClr val="tx1"/>
              </a:solidFill>
            </a:endParaRPr>
          </a:p>
          <a:p>
            <a:pPr algn="l"/>
            <a:endParaRPr lang="en-US" sz="1200" dirty="0" smtClean="0">
              <a:solidFill>
                <a:schemeClr val="tx1"/>
              </a:solidFill>
            </a:endParaRPr>
          </a:p>
          <a:p>
            <a:pPr marL="342900" indent="-342900" algn="l">
              <a:buFont typeface="Arial" pitchFamily="34" charset="0"/>
              <a:buChar char="•"/>
            </a:pPr>
            <a:r>
              <a:rPr lang="en-US" dirty="0" smtClean="0">
                <a:solidFill>
                  <a:schemeClr val="tx1"/>
                </a:solidFill>
              </a:rPr>
              <a:t>Leaders increase effectiveness by modeling the organization’s expectations:</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Attendance</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Punctuality</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Breaks</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Speaking negatively about other employees</a:t>
            </a:r>
          </a:p>
          <a:p>
            <a:pPr marL="1257300" lvl="2" indent="-342900" algn="l">
              <a:buFont typeface="Wingdings" pitchFamily="2" charset="2"/>
              <a:buChar char="ü"/>
            </a:pPr>
            <a:r>
              <a:rPr lang="en-US" dirty="0" smtClean="0">
                <a:solidFill>
                  <a:schemeClr val="tx1"/>
                </a:solidFill>
                <a:latin typeface="Verdana" pitchFamily="34" charset="0"/>
                <a:ea typeface="Verdana" pitchFamily="34" charset="0"/>
                <a:cs typeface="Verdana" pitchFamily="34" charset="0"/>
              </a:rPr>
              <a:t>Commitment</a:t>
            </a:r>
            <a:endParaRPr lang="en-US" dirty="0">
              <a:solidFill>
                <a:schemeClr val="tx1"/>
              </a:solidFill>
              <a:latin typeface="Verdana" pitchFamily="34" charset="0"/>
              <a:ea typeface="Verdana" pitchFamily="34" charset="0"/>
              <a:cs typeface="Verdana" pitchFamily="34" charset="0"/>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41</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Leading By Example</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16252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371600"/>
            <a:ext cx="8153400" cy="3733800"/>
          </a:xfrm>
        </p:spPr>
        <p:txBody>
          <a:bodyPr>
            <a:normAutofit lnSpcReduction="10000"/>
          </a:bodyPr>
          <a:lstStyle/>
          <a:p>
            <a:pPr marL="342900" indent="-342900" algn="l">
              <a:buFont typeface="Arial" pitchFamily="34" charset="0"/>
              <a:buChar char="•"/>
            </a:pPr>
            <a:r>
              <a:rPr lang="en-US" dirty="0" smtClean="0">
                <a:solidFill>
                  <a:schemeClr val="tx1"/>
                </a:solidFill>
              </a:rPr>
              <a:t>You trust others to make the correct decision.</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Your time and expertise could be better focused elsewhere.</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Team involvement is not critical for success.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There is unlikely to be controversy about the decision.</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42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When to Delegate</a:t>
            </a:r>
            <a:endParaRPr lang="en-US" sz="2800" dirty="0">
              <a:solidFill>
                <a:schemeClr val="bg1"/>
              </a:solidFill>
              <a:latin typeface="Verdana" pitchFamily="34" charset="0"/>
              <a:ea typeface="Verdana" pitchFamily="34" charset="0"/>
              <a:cs typeface="Verdana" pitchFamily="34" charset="0"/>
            </a:endParaRPr>
          </a:p>
        </p:txBody>
      </p:sp>
      <p:pic>
        <p:nvPicPr>
          <p:cNvPr id="31746" name="Picture 2" descr="Learn delegation techniques from Dale Carnegie Trai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800600"/>
            <a:ext cx="1900570" cy="1362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5639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752600"/>
            <a:ext cx="8153400" cy="3581400"/>
          </a:xfrm>
        </p:spPr>
        <p:txBody>
          <a:bodyPr/>
          <a:lstStyle/>
          <a:p>
            <a:pPr marL="342900" indent="-342900" algn="l">
              <a:buFont typeface="Arial" pitchFamily="34" charset="0"/>
              <a:buChar char="•"/>
            </a:pPr>
            <a:r>
              <a:rPr lang="en-US" dirty="0" smtClean="0">
                <a:solidFill>
                  <a:schemeClr val="tx1"/>
                </a:solidFill>
              </a:rPr>
              <a:t>Chairpersons have:</a:t>
            </a:r>
          </a:p>
          <a:p>
            <a:pPr marL="1257300" lvl="2" indent="-342900" algn="l">
              <a:buFont typeface="Wingdings" pitchFamily="2" charset="2"/>
              <a:buChar char="ü"/>
            </a:pPr>
            <a:r>
              <a:rPr lang="en-US" dirty="0">
                <a:solidFill>
                  <a:schemeClr val="tx1"/>
                </a:solidFill>
                <a:latin typeface="Verdana" pitchFamily="34" charset="0"/>
                <a:ea typeface="Verdana" pitchFamily="34" charset="0"/>
                <a:cs typeface="Verdana" pitchFamily="34" charset="0"/>
              </a:rPr>
              <a:t>t</a:t>
            </a:r>
            <a:r>
              <a:rPr lang="en-US" dirty="0" smtClean="0">
                <a:solidFill>
                  <a:schemeClr val="tx1"/>
                </a:solidFill>
                <a:latin typeface="Verdana" pitchFamily="34" charset="0"/>
                <a:ea typeface="Verdana" pitchFamily="34" charset="0"/>
                <a:cs typeface="Verdana" pitchFamily="34" charset="0"/>
              </a:rPr>
              <a:t>o be a leader, coach and instructor</a:t>
            </a:r>
          </a:p>
          <a:p>
            <a:pPr marL="1257300" lvl="2" indent="-342900" algn="l">
              <a:buFont typeface="Wingdings" pitchFamily="2" charset="2"/>
              <a:buChar char="ü"/>
            </a:pPr>
            <a:r>
              <a:rPr lang="en-US" dirty="0">
                <a:solidFill>
                  <a:schemeClr val="tx1"/>
                </a:solidFill>
                <a:latin typeface="Verdana" pitchFamily="34" charset="0"/>
                <a:ea typeface="Verdana" pitchFamily="34" charset="0"/>
                <a:cs typeface="Verdana" pitchFamily="34" charset="0"/>
              </a:rPr>
              <a:t>t</a:t>
            </a:r>
            <a:r>
              <a:rPr lang="en-US" dirty="0" smtClean="0">
                <a:solidFill>
                  <a:schemeClr val="tx1"/>
                </a:solidFill>
                <a:latin typeface="Verdana" pitchFamily="34" charset="0"/>
                <a:ea typeface="Verdana" pitchFamily="34" charset="0"/>
                <a:cs typeface="Verdana" pitchFamily="34" charset="0"/>
              </a:rPr>
              <a:t>o bring issues to closure</a:t>
            </a:r>
          </a:p>
          <a:p>
            <a:pPr marL="1257300" lvl="2" indent="-342900" algn="l">
              <a:buFont typeface="Wingdings" pitchFamily="2" charset="2"/>
              <a:buChar char="ü"/>
            </a:pPr>
            <a:r>
              <a:rPr lang="en-US" dirty="0">
                <a:solidFill>
                  <a:schemeClr val="tx1"/>
                </a:solidFill>
                <a:latin typeface="Verdana" pitchFamily="34" charset="0"/>
                <a:ea typeface="Verdana" pitchFamily="34" charset="0"/>
                <a:cs typeface="Verdana" pitchFamily="34" charset="0"/>
              </a:rPr>
              <a:t>t</a:t>
            </a:r>
            <a:r>
              <a:rPr lang="en-US" dirty="0" smtClean="0">
                <a:solidFill>
                  <a:schemeClr val="tx1"/>
                </a:solidFill>
                <a:latin typeface="Verdana" pitchFamily="34" charset="0"/>
                <a:ea typeface="Verdana" pitchFamily="34" charset="0"/>
                <a:cs typeface="Verdana" pitchFamily="34" charset="0"/>
              </a:rPr>
              <a:t>o select and use member’s talent</a:t>
            </a:r>
          </a:p>
          <a:p>
            <a:pPr lvl="2" algn="l"/>
            <a:endParaRPr lang="en-US" dirty="0" smtClean="0">
              <a:solidFill>
                <a:schemeClr val="tx1"/>
              </a:solidFill>
              <a:latin typeface="Verdana" pitchFamily="34" charset="0"/>
              <a:ea typeface="Verdana" pitchFamily="34" charset="0"/>
              <a:cs typeface="Verdana" pitchFamily="34" charset="0"/>
            </a:endParaRPr>
          </a:p>
          <a:p>
            <a:pPr marL="0" lvl="2"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Good safety meetings are the result of </a:t>
            </a:r>
            <a:br>
              <a:rPr lang="en-US" dirty="0" smtClean="0">
                <a:solidFill>
                  <a:schemeClr val="tx1"/>
                </a:solidFill>
                <a:latin typeface="Verdana" pitchFamily="34" charset="0"/>
                <a:ea typeface="Verdana" pitchFamily="34" charset="0"/>
                <a:cs typeface="Verdana" pitchFamily="34" charset="0"/>
              </a:rPr>
            </a:br>
            <a:r>
              <a:rPr lang="en-US" dirty="0" smtClean="0">
                <a:solidFill>
                  <a:schemeClr val="tx1"/>
                </a:solidFill>
                <a:latin typeface="Verdana" pitchFamily="34" charset="0"/>
                <a:ea typeface="Verdana" pitchFamily="34" charset="0"/>
                <a:cs typeface="Verdana" pitchFamily="34" charset="0"/>
              </a:rPr>
              <a:t>    organization, preparation and viewing issues as </a:t>
            </a:r>
            <a:br>
              <a:rPr lang="en-US" dirty="0" smtClean="0">
                <a:solidFill>
                  <a:schemeClr val="tx1"/>
                </a:solidFill>
                <a:latin typeface="Verdana" pitchFamily="34" charset="0"/>
                <a:ea typeface="Verdana" pitchFamily="34" charset="0"/>
                <a:cs typeface="Verdana" pitchFamily="34" charset="0"/>
              </a:rPr>
            </a:br>
            <a:r>
              <a:rPr lang="en-US" dirty="0" smtClean="0">
                <a:solidFill>
                  <a:schemeClr val="tx1"/>
                </a:solidFill>
                <a:latin typeface="Verdana" pitchFamily="34" charset="0"/>
                <a:ea typeface="Verdana" pitchFamily="34" charset="0"/>
                <a:cs typeface="Verdana" pitchFamily="34" charset="0"/>
              </a:rPr>
              <a:t>    opportunities.</a:t>
            </a:r>
            <a:endParaRPr lang="en-US" dirty="0">
              <a:solidFill>
                <a:schemeClr val="tx1"/>
              </a:solidFill>
              <a:latin typeface="Verdana" pitchFamily="34" charset="0"/>
              <a:ea typeface="Verdana" pitchFamily="34" charset="0"/>
              <a:cs typeface="Verdana" pitchFamily="34" charset="0"/>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43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Summary</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930581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44</a:t>
            </a:fld>
            <a:endParaRPr lang="en-US" sz="1400" dirty="0">
              <a:solidFill>
                <a:schemeClr val="bg1"/>
              </a:solidFill>
              <a:latin typeface="Verdana" pitchFamily="34" charset="0"/>
              <a:ea typeface="Verdana" pitchFamily="34" charset="0"/>
              <a:cs typeface="Verdana" pitchFamily="34" charset="0"/>
            </a:endParaRPr>
          </a:p>
        </p:txBody>
      </p:sp>
      <p:sp>
        <p:nvSpPr>
          <p:cNvPr id="6" name="Rectangle 2"/>
          <p:cNvSpPr txBox="1">
            <a:spLocks noChangeArrowheads="1"/>
          </p:cNvSpPr>
          <p:nvPr/>
        </p:nvSpPr>
        <p:spPr>
          <a:xfrm>
            <a:off x="457200" y="457200"/>
            <a:ext cx="5257800" cy="381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solidFill>
                  <a:schemeClr val="bg1"/>
                </a:solidFill>
                <a:latin typeface="Verdana" pitchFamily="34" charset="0"/>
              </a:rPr>
              <a:t>Contact Information</a:t>
            </a:r>
          </a:p>
        </p:txBody>
      </p:sp>
      <p:sp>
        <p:nvSpPr>
          <p:cNvPr id="7" name="Rectangle 1"/>
          <p:cNvSpPr>
            <a:spLocks noChangeArrowheads="1"/>
          </p:cNvSpPr>
          <p:nvPr/>
        </p:nvSpPr>
        <p:spPr bwMode="auto">
          <a:xfrm>
            <a:off x="457200" y="1295400"/>
            <a:ext cx="74676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dirty="0">
                <a:solidFill>
                  <a:srgbClr val="0070C0"/>
                </a:solidFill>
                <a:latin typeface="Verdana" pitchFamily="34" charset="0"/>
              </a:rPr>
              <a:t>Health &amp; Safety Training Specialists</a:t>
            </a:r>
          </a:p>
          <a:p>
            <a:r>
              <a:rPr lang="en-US" sz="2400" b="1" dirty="0">
                <a:solidFill>
                  <a:srgbClr val="0070C0"/>
                </a:solidFill>
                <a:latin typeface="Verdana" pitchFamily="34" charset="0"/>
              </a:rPr>
              <a:t>1171 South Cameron Street, Room 324</a:t>
            </a:r>
          </a:p>
          <a:p>
            <a:r>
              <a:rPr lang="en-US" sz="2400" b="1" dirty="0">
                <a:solidFill>
                  <a:srgbClr val="0070C0"/>
                </a:solidFill>
                <a:latin typeface="Verdana" pitchFamily="34" charset="0"/>
              </a:rPr>
              <a:t>Harrisburg, PA 17104-2501</a:t>
            </a:r>
          </a:p>
          <a:p>
            <a:r>
              <a:rPr lang="en-US" sz="2400" b="1" dirty="0">
                <a:solidFill>
                  <a:srgbClr val="0070C0"/>
                </a:solidFill>
                <a:latin typeface="Verdana" pitchFamily="34" charset="0"/>
              </a:rPr>
              <a:t>(717) 772-1635</a:t>
            </a:r>
          </a:p>
          <a:p>
            <a:r>
              <a:rPr lang="en-US" sz="2400" b="1" dirty="0">
                <a:solidFill>
                  <a:srgbClr val="0070C0"/>
                </a:solidFill>
                <a:latin typeface="Verdana" pitchFamily="34" charset="0"/>
              </a:rPr>
              <a:t>RA-LI-BWC-PATHS@pa.gov  </a:t>
            </a:r>
            <a:endParaRPr lang="en-US" sz="2400" b="1" dirty="0" smtClean="0">
              <a:solidFill>
                <a:srgbClr val="0070C0"/>
              </a:solidFill>
              <a:latin typeface="Verdana" pitchFamily="34" charset="0"/>
            </a:endParaRPr>
          </a:p>
          <a:p>
            <a:endParaRPr lang="en-US" sz="1200" b="1" dirty="0">
              <a:solidFill>
                <a:srgbClr val="0070C0"/>
              </a:solidFill>
              <a:latin typeface="Verdana" pitchFamily="34" charset="0"/>
            </a:endParaRPr>
          </a:p>
          <a:p>
            <a:r>
              <a:rPr lang="en-US" sz="2400" b="1" dirty="0" smtClean="0">
                <a:solidFill>
                  <a:srgbClr val="0070C0"/>
                </a:solidFill>
                <a:latin typeface="Verdana" pitchFamily="34" charset="0"/>
              </a:rPr>
              <a:t>         </a:t>
            </a:r>
            <a:endParaRPr lang="en-US" sz="2400" b="1" dirty="0">
              <a:solidFill>
                <a:srgbClr val="0070C0"/>
              </a:solidFill>
              <a:latin typeface="Verdana" pitchFamily="34" charset="0"/>
            </a:endParaRPr>
          </a:p>
        </p:txBody>
      </p:sp>
      <p:pic>
        <p:nvPicPr>
          <p:cNvPr id="8" name="Picture 11" descr="Pennsylvania Flag-2.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4114800"/>
            <a:ext cx="31242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FaceBook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38" y="4760912"/>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
          <p:cNvSpPr>
            <a:spLocks noChangeArrowheads="1"/>
          </p:cNvSpPr>
          <p:nvPr/>
        </p:nvSpPr>
        <p:spPr bwMode="auto">
          <a:xfrm>
            <a:off x="457200" y="4114800"/>
            <a:ext cx="4800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latin typeface="Verdana" pitchFamily="34" charset="0"/>
                <a:ea typeface="Verdana" pitchFamily="34" charset="0"/>
                <a:cs typeface="Verdana" pitchFamily="34" charset="0"/>
              </a:rPr>
              <a:t>Like us on Facebook!</a:t>
            </a:r>
            <a:r>
              <a:rPr lang="en-US" dirty="0">
                <a:latin typeface="Verdana" pitchFamily="34" charset="0"/>
                <a:ea typeface="Verdana" pitchFamily="34" charset="0"/>
                <a:cs typeface="Verdana" pitchFamily="34" charset="0"/>
              </a:rPr>
              <a:t>  - </a:t>
            </a:r>
            <a:r>
              <a:rPr lang="en-US" u="sng" dirty="0">
                <a:latin typeface="Verdana" pitchFamily="34" charset="0"/>
                <a:ea typeface="Verdana" pitchFamily="34" charset="0"/>
                <a:cs typeface="Verdana" pitchFamily="34" charset="0"/>
                <a:hlinkClick r:id="rId4"/>
              </a:rPr>
              <a:t>https://www.facebook.com/BWCPATHS</a:t>
            </a:r>
            <a:endParaRPr lang="en-US"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299991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45</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Questions</a:t>
            </a:r>
            <a:endParaRPr lang="en-US" sz="2800" dirty="0">
              <a:solidFill>
                <a:schemeClr val="bg1"/>
              </a:solidFill>
              <a:latin typeface="Verdana" pitchFamily="34" charset="0"/>
              <a:ea typeface="Verdana" pitchFamily="34" charset="0"/>
              <a:cs typeface="Verdana" pitchFamily="34" charset="0"/>
            </a:endParaRPr>
          </a:p>
        </p:txBody>
      </p:sp>
      <p:pic>
        <p:nvPicPr>
          <p:cNvPr id="1026" name="Picture 2" descr="https://sp.yimg.com/ib/th?id=HN.608018480236269122&amp;pid=15.1&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799" y="2057400"/>
            <a:ext cx="3994951"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49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447800"/>
            <a:ext cx="8153400" cy="4648200"/>
          </a:xfrm>
        </p:spPr>
        <p:txBody>
          <a:bodyPr/>
          <a:lstStyle/>
          <a:p>
            <a:pPr algn="l"/>
            <a:r>
              <a:rPr lang="en-US" b="1" dirty="0" smtClean="0">
                <a:solidFill>
                  <a:schemeClr val="tx1"/>
                </a:solidFill>
              </a:rPr>
              <a:t>Empathy</a:t>
            </a:r>
            <a:r>
              <a:rPr lang="en-US" dirty="0" smtClean="0">
                <a:solidFill>
                  <a:schemeClr val="tx1"/>
                </a:solidFill>
              </a:rPr>
              <a:t> – trying to understand other people’s </a:t>
            </a:r>
            <a:br>
              <a:rPr lang="en-US" dirty="0" smtClean="0">
                <a:solidFill>
                  <a:schemeClr val="tx1"/>
                </a:solidFill>
              </a:rPr>
            </a:br>
            <a:r>
              <a:rPr lang="en-US" dirty="0" smtClean="0">
                <a:solidFill>
                  <a:schemeClr val="tx1"/>
                </a:solidFill>
              </a:rPr>
              <a:t>		 perspectives but decide for the </a:t>
            </a:r>
            <a:br>
              <a:rPr lang="en-US" dirty="0" smtClean="0">
                <a:solidFill>
                  <a:schemeClr val="tx1"/>
                </a:solidFill>
              </a:rPr>
            </a:br>
            <a:r>
              <a:rPr lang="en-US" dirty="0" smtClean="0">
                <a:solidFill>
                  <a:schemeClr val="tx1"/>
                </a:solidFill>
              </a:rPr>
              <a:t>		 common good of all involved.</a:t>
            </a:r>
          </a:p>
          <a:p>
            <a:pPr algn="l"/>
            <a:endParaRPr lang="en-US" dirty="0" smtClean="0">
              <a:solidFill>
                <a:schemeClr val="tx1"/>
              </a:solidFill>
            </a:endParaRPr>
          </a:p>
          <a:p>
            <a:pPr algn="l"/>
            <a:r>
              <a:rPr lang="en-US" b="1" dirty="0" smtClean="0">
                <a:solidFill>
                  <a:schemeClr val="tx1"/>
                </a:solidFill>
              </a:rPr>
              <a:t>Passion for Work </a:t>
            </a:r>
            <a:r>
              <a:rPr lang="en-US" dirty="0" smtClean="0">
                <a:solidFill>
                  <a:schemeClr val="tx1"/>
                </a:solidFill>
              </a:rPr>
              <a:t>– looking for ways to improve </a:t>
            </a:r>
            <a:br>
              <a:rPr lang="en-US" dirty="0" smtClean="0">
                <a:solidFill>
                  <a:schemeClr val="tx1"/>
                </a:solidFill>
              </a:rPr>
            </a:br>
            <a:r>
              <a:rPr lang="en-US" dirty="0" smtClean="0">
                <a:solidFill>
                  <a:schemeClr val="tx1"/>
                </a:solidFill>
              </a:rPr>
              <a:t>			     yourself, the Committee or </a:t>
            </a:r>
            <a:br>
              <a:rPr lang="en-US" dirty="0" smtClean="0">
                <a:solidFill>
                  <a:schemeClr val="tx1"/>
                </a:solidFill>
              </a:rPr>
            </a:br>
            <a:r>
              <a:rPr lang="en-US" dirty="0" smtClean="0">
                <a:solidFill>
                  <a:schemeClr val="tx1"/>
                </a:solidFill>
              </a:rPr>
              <a:t>			     the situation.</a:t>
            </a:r>
          </a:p>
          <a:p>
            <a:pPr algn="l"/>
            <a:endParaRPr lang="en-US" dirty="0" smtClean="0">
              <a:solidFill>
                <a:schemeClr val="tx1"/>
              </a:solidFill>
            </a:endParaRPr>
          </a:p>
          <a:p>
            <a:pPr algn="l"/>
            <a:r>
              <a:rPr lang="en-US" b="1" dirty="0" smtClean="0">
                <a:solidFill>
                  <a:schemeClr val="tx1"/>
                </a:solidFill>
              </a:rPr>
              <a:t>Optimism/Enthusiasm</a:t>
            </a:r>
            <a:r>
              <a:rPr lang="en-US" dirty="0" smtClean="0">
                <a:solidFill>
                  <a:schemeClr val="tx1"/>
                </a:solidFill>
              </a:rPr>
              <a:t> – remaining positive and </a:t>
            </a:r>
            <a:br>
              <a:rPr lang="en-US" dirty="0" smtClean="0">
                <a:solidFill>
                  <a:schemeClr val="tx1"/>
                </a:solidFill>
              </a:rPr>
            </a:br>
            <a:r>
              <a:rPr lang="en-US" dirty="0" smtClean="0">
                <a:solidFill>
                  <a:schemeClr val="tx1"/>
                </a:solidFill>
              </a:rPr>
              <a:t>				     persistent in the face of </a:t>
            </a:r>
            <a:br>
              <a:rPr lang="en-US" dirty="0" smtClean="0">
                <a:solidFill>
                  <a:schemeClr val="tx1"/>
                </a:solidFill>
              </a:rPr>
            </a:br>
            <a:r>
              <a:rPr lang="en-US" dirty="0" smtClean="0">
                <a:solidFill>
                  <a:schemeClr val="tx1"/>
                </a:solidFill>
              </a:rPr>
              <a:t>				     setbacks and failures.</a:t>
            </a:r>
          </a:p>
          <a:p>
            <a:pPr algn="l"/>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5</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Leadership Qualities</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43131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676400"/>
            <a:ext cx="8153400" cy="4038600"/>
          </a:xfrm>
        </p:spPr>
        <p:txBody>
          <a:bodyPr/>
          <a:lstStyle/>
          <a:p>
            <a:pPr algn="l"/>
            <a:r>
              <a:rPr lang="en-US" b="1" dirty="0">
                <a:solidFill>
                  <a:schemeClr val="tx1"/>
                </a:solidFill>
              </a:rPr>
              <a:t>Integrity</a:t>
            </a:r>
            <a:r>
              <a:rPr lang="en-US" dirty="0">
                <a:solidFill>
                  <a:schemeClr val="tx1"/>
                </a:solidFill>
              </a:rPr>
              <a:t> – doing the right thing even if it’s not </a:t>
            </a:r>
            <a:r>
              <a:rPr lang="en-US" dirty="0" smtClean="0">
                <a:solidFill>
                  <a:schemeClr val="tx1"/>
                </a:solidFill>
              </a:rPr>
              <a:t/>
            </a:r>
            <a:br>
              <a:rPr lang="en-US" dirty="0" smtClean="0">
                <a:solidFill>
                  <a:schemeClr val="tx1"/>
                </a:solidFill>
              </a:rPr>
            </a:br>
            <a:r>
              <a:rPr lang="en-US" dirty="0" smtClean="0">
                <a:solidFill>
                  <a:schemeClr val="tx1"/>
                </a:solidFill>
              </a:rPr>
              <a:t>		 the </a:t>
            </a:r>
            <a:r>
              <a:rPr lang="en-US" dirty="0">
                <a:solidFill>
                  <a:schemeClr val="tx1"/>
                </a:solidFill>
              </a:rPr>
              <a:t>popular thing</a:t>
            </a:r>
            <a:r>
              <a:rPr lang="en-US" dirty="0" smtClean="0">
                <a:solidFill>
                  <a:schemeClr val="tx1"/>
                </a:solidFill>
              </a:rPr>
              <a:t>.</a:t>
            </a:r>
          </a:p>
          <a:p>
            <a:pPr algn="l"/>
            <a:endParaRPr lang="en-US" dirty="0">
              <a:solidFill>
                <a:schemeClr val="tx1"/>
              </a:solidFill>
            </a:endParaRPr>
          </a:p>
          <a:p>
            <a:pPr algn="l"/>
            <a:r>
              <a:rPr lang="en-US" b="1" dirty="0" smtClean="0">
                <a:solidFill>
                  <a:schemeClr val="tx1"/>
                </a:solidFill>
              </a:rPr>
              <a:t>Comfort with Uncertainty </a:t>
            </a:r>
            <a:r>
              <a:rPr lang="en-US" dirty="0" smtClean="0">
                <a:solidFill>
                  <a:schemeClr val="tx1"/>
                </a:solidFill>
              </a:rPr>
              <a:t>– demonstrating </a:t>
            </a:r>
            <a:br>
              <a:rPr lang="en-US" dirty="0" smtClean="0">
                <a:solidFill>
                  <a:schemeClr val="tx1"/>
                </a:solidFill>
              </a:rPr>
            </a:br>
            <a:r>
              <a:rPr lang="en-US" dirty="0" smtClean="0">
                <a:solidFill>
                  <a:schemeClr val="tx1"/>
                </a:solidFill>
              </a:rPr>
              <a:t>					  openness to change </a:t>
            </a:r>
            <a:br>
              <a:rPr lang="en-US" dirty="0" smtClean="0">
                <a:solidFill>
                  <a:schemeClr val="tx1"/>
                </a:solidFill>
              </a:rPr>
            </a:br>
            <a:r>
              <a:rPr lang="en-US" dirty="0" smtClean="0">
                <a:solidFill>
                  <a:schemeClr val="tx1"/>
                </a:solidFill>
              </a:rPr>
              <a:t>				          and challenges.</a:t>
            </a:r>
          </a:p>
          <a:p>
            <a:pPr algn="l"/>
            <a:endParaRPr lang="en-US" dirty="0">
              <a:solidFill>
                <a:schemeClr val="tx1"/>
              </a:solidFill>
            </a:endParaRPr>
          </a:p>
          <a:p>
            <a:pPr algn="l"/>
            <a:r>
              <a:rPr lang="en-US" b="1" dirty="0" smtClean="0">
                <a:solidFill>
                  <a:schemeClr val="tx1"/>
                </a:solidFill>
              </a:rPr>
              <a:t>Self Confidence </a:t>
            </a:r>
            <a:r>
              <a:rPr lang="en-US" dirty="0" smtClean="0">
                <a:solidFill>
                  <a:schemeClr val="tx1"/>
                </a:solidFill>
              </a:rPr>
              <a:t>– a feeling of knowing who you </a:t>
            </a:r>
            <a:br>
              <a:rPr lang="en-US" dirty="0" smtClean="0">
                <a:solidFill>
                  <a:schemeClr val="tx1"/>
                </a:solidFill>
              </a:rPr>
            </a:br>
            <a:r>
              <a:rPr lang="en-US" dirty="0" smtClean="0">
                <a:solidFill>
                  <a:schemeClr val="tx1"/>
                </a:solidFill>
              </a:rPr>
              <a:t>			   are and what you stand for.</a:t>
            </a:r>
            <a:endParaRPr lang="en-US" dirty="0">
              <a:solidFill>
                <a:schemeClr val="tx1"/>
              </a:solidFill>
            </a:endParaRP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6</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Leadership Qualities</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70824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0" y="1676400"/>
            <a:ext cx="5638800" cy="3733800"/>
          </a:xfrm>
        </p:spPr>
        <p:txBody>
          <a:bodyPr/>
          <a:lstStyle/>
          <a:p>
            <a:pPr marL="342900" indent="-342900" algn="l">
              <a:buFont typeface="Arial" pitchFamily="34" charset="0"/>
              <a:buChar char="•"/>
            </a:pPr>
            <a:r>
              <a:rPr lang="en-US" dirty="0" smtClean="0">
                <a:solidFill>
                  <a:schemeClr val="tx1"/>
                </a:solidFill>
              </a:rPr>
              <a:t>Dedication to the mission</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Enthusiasm towards safety</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Knowledge of injury prevention</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Willing to learn</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7</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Leader Traits</a:t>
            </a:r>
            <a:endParaRPr lang="en-US" sz="2800" dirty="0">
              <a:solidFill>
                <a:schemeClr val="bg1"/>
              </a:solidFill>
              <a:latin typeface="Verdana" pitchFamily="34" charset="0"/>
              <a:ea typeface="Verdana" pitchFamily="34" charset="0"/>
              <a:cs typeface="Verdana" pitchFamily="34" charset="0"/>
            </a:endParaRPr>
          </a:p>
        </p:txBody>
      </p:sp>
      <p:pic>
        <p:nvPicPr>
          <p:cNvPr id="6146" name="Picture 2" descr="https://sp.yimg.com/ib/th?id=HN.607998298184352799&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2636" y="4038600"/>
            <a:ext cx="285750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376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1676400"/>
            <a:ext cx="6248400" cy="3886200"/>
          </a:xfrm>
        </p:spPr>
        <p:txBody>
          <a:bodyPr/>
          <a:lstStyle/>
          <a:p>
            <a:pPr marL="342900" indent="-342900" algn="l">
              <a:buFont typeface="Arial" pitchFamily="34" charset="0"/>
              <a:buChar char="•"/>
            </a:pPr>
            <a:r>
              <a:rPr lang="en-US" dirty="0" smtClean="0">
                <a:solidFill>
                  <a:schemeClr val="tx1"/>
                </a:solidFill>
              </a:rPr>
              <a:t>Good communication skills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Established working relationships</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Well organized</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Ability to generate action and </a:t>
            </a:r>
            <a:br>
              <a:rPr lang="en-US" dirty="0" smtClean="0">
                <a:solidFill>
                  <a:schemeClr val="tx1"/>
                </a:solidFill>
              </a:rPr>
            </a:br>
            <a:r>
              <a:rPr lang="en-US" dirty="0" smtClean="0">
                <a:solidFill>
                  <a:schemeClr val="tx1"/>
                </a:solidFill>
              </a:rPr>
              <a:t>bring closure to action items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8</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Leader Traits</a:t>
            </a:r>
            <a:endParaRPr lang="en-US" sz="2800" dirty="0">
              <a:solidFill>
                <a:schemeClr val="bg1"/>
              </a:solidFill>
              <a:latin typeface="Verdana" pitchFamily="34" charset="0"/>
              <a:ea typeface="Verdana" pitchFamily="34" charset="0"/>
              <a:cs typeface="Verdana" pitchFamily="34" charset="0"/>
            </a:endParaRPr>
          </a:p>
        </p:txBody>
      </p:sp>
      <p:pic>
        <p:nvPicPr>
          <p:cNvPr id="7170" name="Picture 2" descr="https://sp.yimg.com/ib/th?id=HN.608050494924128475&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038600"/>
            <a:ext cx="28575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88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solidFill>
                  <a:schemeClr val="tx1"/>
                </a:solidFill>
              </a:rPr>
              <a:t>“The most important thing in good</a:t>
            </a:r>
          </a:p>
          <a:p>
            <a:r>
              <a:rPr lang="en-US" dirty="0" smtClean="0">
                <a:solidFill>
                  <a:schemeClr val="tx1"/>
                </a:solidFill>
              </a:rPr>
              <a:t>leadership is truly caring.”</a:t>
            </a:r>
          </a:p>
          <a:p>
            <a:endParaRPr lang="en-US" dirty="0">
              <a:solidFill>
                <a:schemeClr val="tx1"/>
              </a:solidFill>
            </a:endParaRPr>
          </a:p>
          <a:p>
            <a:r>
              <a:rPr lang="en-US" dirty="0" smtClean="0">
                <a:solidFill>
                  <a:schemeClr val="tx1"/>
                </a:solidFill>
              </a:rPr>
              <a:t>- Dean Smith</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PPT-109-01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9</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Quote</a:t>
            </a:r>
            <a:endParaRPr lang="en-US" sz="2800" dirty="0">
              <a:solidFill>
                <a:schemeClr val="bg1"/>
              </a:solidFill>
              <a:latin typeface="Verdana" pitchFamily="34" charset="0"/>
              <a:ea typeface="Verdana" pitchFamily="34" charset="0"/>
              <a:cs typeface="Verdana" pitchFamily="34" charset="0"/>
            </a:endParaRPr>
          </a:p>
        </p:txBody>
      </p:sp>
      <p:pic>
        <p:nvPicPr>
          <p:cNvPr id="1026" name="Picture 2" descr="https://sp.yimg.com/ib/th?id=HN.608000548771399909&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200400"/>
            <a:ext cx="2493899"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235340"/>
      </p:ext>
    </p:extLst>
  </p:cSld>
  <p:clrMapOvr>
    <a:masterClrMapping/>
  </p:clrMapOvr>
</p:sld>
</file>

<file path=ppt/theme/theme1.xml><?xml version="1.0" encoding="utf-8"?>
<a:theme xmlns:a="http://schemas.openxmlformats.org/drawingml/2006/main" name="newest template try 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E4B12D6-C065-456C-AEA4-3BF81DB76EA5}"/>
</file>

<file path=customXml/itemProps2.xml><?xml version="1.0" encoding="utf-8"?>
<ds:datastoreItem xmlns:ds="http://schemas.openxmlformats.org/officeDocument/2006/customXml" ds:itemID="{527AC411-D36C-4F45-9E67-6B9C0B2729A7}"/>
</file>

<file path=customXml/itemProps3.xml><?xml version="1.0" encoding="utf-8"?>
<ds:datastoreItem xmlns:ds="http://schemas.openxmlformats.org/officeDocument/2006/customXml" ds:itemID="{5AA524B3-7651-4400-9A7F-C33D70C0A6E8}"/>
</file>

<file path=docProps/app.xml><?xml version="1.0" encoding="utf-8"?>
<Properties xmlns="http://schemas.openxmlformats.org/officeDocument/2006/extended-properties" xmlns:vt="http://schemas.openxmlformats.org/officeDocument/2006/docPropsVTypes">
  <Template>newest template try it!</Template>
  <TotalTime>1011</TotalTime>
  <Words>3012</Words>
  <Application>Microsoft Office PowerPoint</Application>
  <PresentationFormat>On-screen Show (4:3)</PresentationFormat>
  <Paragraphs>683</Paragraphs>
  <Slides>45</Slides>
  <Notes>43</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newest template try it!</vt:lpstr>
      <vt:lpstr>Custom Design</vt:lpstr>
      <vt:lpstr>Workplace Safety Committee Leadership</vt:lpstr>
      <vt:lpstr>Objectives</vt:lpstr>
      <vt:lpstr>Safety Committees</vt:lpstr>
      <vt:lpstr>Question</vt:lpstr>
      <vt:lpstr>Leadership Qualities</vt:lpstr>
      <vt:lpstr>Leadership Qualities</vt:lpstr>
      <vt:lpstr>Leader Traits</vt:lpstr>
      <vt:lpstr>Leader Traits</vt:lpstr>
      <vt:lpstr>Quote</vt:lpstr>
      <vt:lpstr>Safety Committee Leader</vt:lpstr>
      <vt:lpstr>Safety Committee Leader</vt:lpstr>
      <vt:lpstr>Safety Committee Leader</vt:lpstr>
      <vt:lpstr>Recipe for Success</vt:lpstr>
      <vt:lpstr>Recipe for Success</vt:lpstr>
      <vt:lpstr>Quote</vt:lpstr>
      <vt:lpstr>Motivators</vt:lpstr>
      <vt:lpstr>De-Motivators</vt:lpstr>
      <vt:lpstr>Leading the Committee</vt:lpstr>
      <vt:lpstr>Committee Foundation</vt:lpstr>
      <vt:lpstr>Committee Foundation</vt:lpstr>
      <vt:lpstr>Committee Membership</vt:lpstr>
      <vt:lpstr>Committee Authority</vt:lpstr>
      <vt:lpstr>Committee Chairperson</vt:lpstr>
      <vt:lpstr>Committee Chairperson</vt:lpstr>
      <vt:lpstr>Quote</vt:lpstr>
      <vt:lpstr>Committee Mission</vt:lpstr>
      <vt:lpstr>“SMART” Goals</vt:lpstr>
      <vt:lpstr>Quote</vt:lpstr>
      <vt:lpstr>Question</vt:lpstr>
      <vt:lpstr>Committee Problems</vt:lpstr>
      <vt:lpstr>Question</vt:lpstr>
      <vt:lpstr>Negative People</vt:lpstr>
      <vt:lpstr>Intervention Techniques</vt:lpstr>
      <vt:lpstr>Successful Safety Meetings</vt:lpstr>
      <vt:lpstr>The Agenda</vt:lpstr>
      <vt:lpstr>Decision Making Style</vt:lpstr>
      <vt:lpstr>Decision Making Style</vt:lpstr>
      <vt:lpstr>Decision Making Style</vt:lpstr>
      <vt:lpstr>Decision Making Style</vt:lpstr>
      <vt:lpstr>When to Use Group Decision Making</vt:lpstr>
      <vt:lpstr>Leading By Example</vt:lpstr>
      <vt:lpstr>When to Delegate</vt:lpstr>
      <vt:lpstr>Summary</vt:lpstr>
      <vt:lpstr>PowerPoint Presentation</vt:lpstr>
      <vt:lpstr>Questions</vt:lpstr>
    </vt:vector>
  </TitlesOfParts>
  <Company>Labor and Industry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Safety Committee Leadership</dc:title>
  <dc:creator>Eric Hoffman</dc:creator>
  <cp:lastModifiedBy>Stephen Lane</cp:lastModifiedBy>
  <cp:revision>105</cp:revision>
  <dcterms:created xsi:type="dcterms:W3CDTF">2015-02-11T17:05:17Z</dcterms:created>
  <dcterms:modified xsi:type="dcterms:W3CDTF">2016-07-29T16:51:21Z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33500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