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60.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56.xml" ContentType="application/vnd.openxmlformats-officedocument.presentationml.slide+xml"/>
  <Override PartName="/ppt/slides/slide5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5.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53.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Masters/slideMaster2.xml" ContentType="application/vnd.openxmlformats-officedocument.presentationml.slideMaster+xml"/>
  <Override PartName="/ppt/notesSlides/notesSlide4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3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256" r:id="rId3"/>
    <p:sldId id="353" r:id="rId4"/>
    <p:sldId id="337" r:id="rId5"/>
    <p:sldId id="322" r:id="rId6"/>
    <p:sldId id="272" r:id="rId7"/>
    <p:sldId id="328" r:id="rId8"/>
    <p:sldId id="321" r:id="rId9"/>
    <p:sldId id="332" r:id="rId10"/>
    <p:sldId id="333" r:id="rId11"/>
    <p:sldId id="334" r:id="rId12"/>
    <p:sldId id="324" r:id="rId13"/>
    <p:sldId id="327" r:id="rId14"/>
    <p:sldId id="330" r:id="rId15"/>
    <p:sldId id="331" r:id="rId16"/>
    <p:sldId id="329" r:id="rId17"/>
    <p:sldId id="354" r:id="rId18"/>
    <p:sldId id="257" r:id="rId19"/>
    <p:sldId id="350" r:id="rId20"/>
    <p:sldId id="258" r:id="rId21"/>
    <p:sldId id="338" r:id="rId22"/>
    <p:sldId id="259" r:id="rId23"/>
    <p:sldId id="323" r:id="rId24"/>
    <p:sldId id="260" r:id="rId25"/>
    <p:sldId id="261" r:id="rId26"/>
    <p:sldId id="262" r:id="rId27"/>
    <p:sldId id="325" r:id="rId28"/>
    <p:sldId id="263" r:id="rId29"/>
    <p:sldId id="326" r:id="rId30"/>
    <p:sldId id="264" r:id="rId31"/>
    <p:sldId id="265" r:id="rId32"/>
    <p:sldId id="266" r:id="rId33"/>
    <p:sldId id="267" r:id="rId34"/>
    <p:sldId id="268" r:id="rId35"/>
    <p:sldId id="269" r:id="rId36"/>
    <p:sldId id="270" r:id="rId37"/>
    <p:sldId id="271" r:id="rId38"/>
    <p:sldId id="273" r:id="rId39"/>
    <p:sldId id="355" r:id="rId40"/>
    <p:sldId id="274" r:id="rId41"/>
    <p:sldId id="335" r:id="rId42"/>
    <p:sldId id="336" r:id="rId43"/>
    <p:sldId id="275" r:id="rId44"/>
    <p:sldId id="276" r:id="rId45"/>
    <p:sldId id="277" r:id="rId46"/>
    <p:sldId id="278" r:id="rId47"/>
    <p:sldId id="279" r:id="rId48"/>
    <p:sldId id="280" r:id="rId49"/>
    <p:sldId id="342" r:id="rId50"/>
    <p:sldId id="351" r:id="rId51"/>
    <p:sldId id="343" r:id="rId52"/>
    <p:sldId id="344" r:id="rId53"/>
    <p:sldId id="345" r:id="rId54"/>
    <p:sldId id="346" r:id="rId55"/>
    <p:sldId id="347" r:id="rId56"/>
    <p:sldId id="352" r:id="rId57"/>
    <p:sldId id="348" r:id="rId58"/>
    <p:sldId id="340" r:id="rId59"/>
    <p:sldId id="349" r:id="rId60"/>
    <p:sldId id="341" r:id="rId61"/>
    <p:sldId id="339"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1185" autoAdjust="0"/>
  </p:normalViewPr>
  <p:slideViewPr>
    <p:cSldViewPr>
      <p:cViewPr varScale="1">
        <p:scale>
          <a:sx n="47" d="100"/>
          <a:sy n="47" d="100"/>
        </p:scale>
        <p:origin x="162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166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F2B246-5DAC-4F85-88CF-9FE1F0FC9F17}"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11506B-0216-4CB2-B22A-740E2208F2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'Working alone' is working anywhere a person is unable to get immediate assistance from colleagues or other people. In some cases other people may be close by, such as a cleaner working by themselves in a city office building. In other cases the employee could be in a remote location, such as a researcher undertaking field work in a park.</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DEDC45-8042-4E79-BA46-CCA3DD5EE2D4}"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Law Enforcement (Special Assignments) such as traffic control for road impediments or closings, vehicle accidents or securing a location may meet with the public who refuse to be convinced that they can’t go through because they “live just down the road.” Some, when informed they’ll have to take an alternate route will state they don’t know any other way to get home. When asked how long they’ve lived at that location, some have indicated 42 years</a:t>
            </a:r>
            <a:r>
              <a:rPr lang="en-US" altLang="en-US"/>
              <a: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7EA6DC4-1EAF-451A-90AF-B72D8568F10A}"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Night shift or during hours of darkness pose their own possible hazards. This includes distance from building to parking lot, availability to summon help due to a person-to-person incident and traffic problems. Often dark areas are possible ambush points.</a:t>
            </a:r>
          </a:p>
          <a:p>
            <a:r>
              <a:rPr lang="en-US" altLang="en-US">
                <a:latin typeface="Verdana" panose="020B0604030504040204" pitchFamily="34" charset="0"/>
                <a:ea typeface="Verdana" panose="020B0604030504040204" pitchFamily="34" charset="0"/>
                <a:cs typeface="Verdana" panose="020B0604030504040204" pitchFamily="34" charset="0"/>
              </a:rPr>
              <a:t>Specialty Service Work Sites: systems under pressure or problems with valves may allow uncontrolled material or energy releases.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5D496FF-D69B-4B41-921F-00F88340265D}"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Forestry: work alone in parks and woodlands and possibly cut-off from communications in some areas. </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They may confront armed persons hunting or fishing illegally who will challenge the officer’s authority.</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Crews clearing deadfall using power tools may be subject to accidents requiring immediate medical attention.</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Areas may be inaccessible to vehicular traffic.</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Wildlife hazards include rabid animal bites and snake bites as well as encounters with bears.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A94363-79E8-40C4-97C0-8F3DE1329527}"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Fish and Boat Commission Officers may not work completely alone, but might be subject to the same limitations as others in the wild. This would include water accidents, strains, sprains and falls coupled with environmental hazards.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Water always presents a chance for accidental drowning. Cuts, insect bites, and back injuries may also occur.  Also, if on duty during the first day of Trout Season, dealings with irate persons may occur.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6FA78B1-998A-48E1-9654-C7986B631C0A}"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Utility Line Workers can be subjected to electrical hazards during all types of weather. Since downed lines and disruptions may be caused by bad weather, restoration may also have to be performed during the same conditions. Vehicular incidents may also occur if the line truck needs to park on the berm or close to intersections.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Shipping and Receiving incidents may include driving forklifts off edges or on uneven terrain. Struck-by situations may also occur due to visibility problems.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Since shipping concerns moving a product “out,” cuts may occur during packaging or opening, lifting strains may also happen.</a:t>
            </a:r>
          </a:p>
          <a:p>
            <a:r>
              <a:rPr lang="en-US" altLang="en-US">
                <a:latin typeface="Verdana" panose="020B0604030504040204" pitchFamily="34" charset="0"/>
                <a:ea typeface="Verdana" panose="020B0604030504040204" pitchFamily="34" charset="0"/>
                <a:cs typeface="Verdana" panose="020B0604030504040204" pitchFamily="34" charset="0"/>
              </a:rPr>
              <a:t>Forklifts improperly powered for an environment may be a hazard, e.g. propane powered or gasoline powered inside an enclosed area (carbon monoxide build-up).</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A1A127-83FB-4194-824F-35EB4B9A897A}"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situations may be found to be unsafe for an individual to work alone.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F6C5E3D-B34D-4B0F-934C-2D6290CCF51B}"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Working alone may involve geographic distance as well as building separations. They include time of day or night concerns and field operations.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7862BD-932B-4E1F-9EBB-65EDD0E8A772}"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Remember: Those who work alone work by themselves without direct supervision. They may be mobile, going to field locations. They may also work outside normal daytime hours.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DC90B4B-99C6-4C48-BCEB-F034469765CE}"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Assess the job for safety.</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Can the lone person do the job</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Are there medical restrictions</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What supervision may be required</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Types of emergencies which may arise and how to respond</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First Aid training and equipment required</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Work limits established for activities?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3368D8A-F12B-4250-8289-036A3BB9C4EF}"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Pyro technician doing a set-up. This requires a specific sequence of actions to guard against pre-ignition and explosive tragedy.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6C7EAB2-9797-4F0F-B0B6-DE8FA5E5F514}"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There are many scenarios in many occupations where these circumstances could apply, for example:</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Sales representatives, including real estate agents </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All-night convenience store and service station attendants </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Transport freight and public transport drivers </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Doctors, health and community workers </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Rural and agricultural workers </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Scientists, park rangers or others undertaking field work.</a:t>
            </a:r>
          </a:p>
          <a:p>
            <a:pPr>
              <a:defRPr/>
            </a:pPr>
            <a:r>
              <a:rPr lang="en-US" altLang="en-US" i="1" dirty="0"/>
              <a:t>www.worksafe.vic.gov.au</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7190B7F-E0A5-4FDD-9182-1429341B1A8D}"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Pyro technician training. Do they understand what you said; for example, how to do it; when to do it; and what not to do?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EF3AC37-446C-45A4-A38B-5DC724079A41}"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Categorize the hazards of the job. The hazard categories may be trimmed to just 3 levels. Modify according to your needs ensuring all needs are met.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F66AF5-70CD-41A2-B66C-C81AF66E5B28}"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Magnitude of risk level will dictate your risk assignment. Even seemingly small jobs may breed injury. Think through the process taking into account the possibilities and probabilities of risk.</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B9F820B-2861-444C-AD18-CF3D52FDD512}"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control measures may also be included depending upon the uniqueness of the task. Seasonal and climatic conditions should always be viewed. Some set-ups, such as erecting scaffolding or ladders, will be effected by inclement weather reducing sound footing.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19C0467-FF3E-4947-A672-BB36F40909A0}"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team members are separated physically or by distance, the physical separation must be taken into account</a:t>
            </a:r>
            <a:r>
              <a:rPr lang="en-US" altLang="en-US" u="sng">
                <a:latin typeface="Verdana" panose="020B0604030504040204" pitchFamily="34" charset="0"/>
                <a:ea typeface="Verdana" panose="020B0604030504040204" pitchFamily="34" charset="0"/>
                <a:cs typeface="Verdana" panose="020B0604030504040204" pitchFamily="34" charset="0"/>
              </a:rPr>
              <a:t>,</a:t>
            </a:r>
            <a:r>
              <a:rPr lang="en-US" altLang="en-US">
                <a:latin typeface="Verdana" panose="020B0604030504040204" pitchFamily="34" charset="0"/>
                <a:ea typeface="Verdana" panose="020B0604030504040204" pitchFamily="34" charset="0"/>
                <a:cs typeface="Verdana" panose="020B0604030504040204" pitchFamily="34" charset="0"/>
              </a:rPr>
              <a:t> especially if the need for immediate aid or assistance occurs.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38303C-92D5-4EA9-BEF1-9EB782F68814}"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Regulations already exist requiring a Buddy System where this separation by physical barriers may occur. They include permit-required confined space jobs, trenching and excavating and working at elevated heights.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32BA228-EB1A-4580-BB75-FD243D366252}"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Therefore, the Work Alone concept also must view distance of one worker from others. This is especially important  when working confined space or elevated height situations.</a:t>
            </a:r>
          </a:p>
          <a:p>
            <a:r>
              <a:rPr lang="en-US" altLang="en-US">
                <a:latin typeface="Verdana" panose="020B0604030504040204" pitchFamily="34" charset="0"/>
                <a:ea typeface="Verdana" panose="020B0604030504040204" pitchFamily="34" charset="0"/>
                <a:cs typeface="Verdana" panose="020B0604030504040204" pitchFamily="34" charset="0"/>
              </a:rPr>
              <a:t>For those working alone in the field, aid may not be as immediately available as it would were coworkers nearby to begin first aid and call for assistance.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889497E-3892-4116-AE85-C6A507565286}"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Physical barriers to limit entry may also hinder rapid response.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C77B8E-4F90-43CE-902C-EB10E78FB6C1}" type="slidenum">
              <a:rPr lang="en-US" altLang="en-US"/>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Alarms against intrusion serve to exclude non-authorized entry. How would these devices also delay emergency response to provide assistance?</a:t>
            </a:r>
          </a:p>
          <a:p>
            <a:r>
              <a:rPr lang="en-US" altLang="en-US">
                <a:latin typeface="Verdana" panose="020B0604030504040204" pitchFamily="34" charset="0"/>
                <a:ea typeface="Verdana" panose="020B0604030504040204" pitchFamily="34" charset="0"/>
                <a:cs typeface="Verdana" panose="020B0604030504040204" pitchFamily="34" charset="0"/>
              </a:rPr>
              <a:t>Emergency Buttons or “Panic Buttons” for lone workers should be made available where the threats warrant.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9AE8A3F-680F-4C60-B77C-4EA79C2F3EEB}"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Periodic checks of your staff working alone will allow you not only to promote their safety but also to do quality checks on their tasks.</a:t>
            </a:r>
          </a:p>
          <a:p>
            <a:r>
              <a:rPr lang="en-US" altLang="en-US">
                <a:latin typeface="Verdana" panose="020B0604030504040204" pitchFamily="34" charset="0"/>
                <a:ea typeface="Verdana" panose="020B0604030504040204" pitchFamily="34" charset="0"/>
                <a:cs typeface="Verdana" panose="020B0604030504040204" pitchFamily="34" charset="0"/>
              </a:rPr>
              <a:t>In high security environments do not perform these checks on a standard interval such as every hour on the hour; break them up in case someone be watching in an attempt to compromise your security.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EC47D3C-BB06-4458-B1DF-28F57259DAAD}" type="slidenum">
              <a:rPr lang="en-US" altLang="en-US"/>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Always decide on the side of Safety for </a:t>
            </a: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you or </a:t>
            </a:r>
            <a:r>
              <a:rPr lang="en-US" altLang="en-US">
                <a:latin typeface="Verdana" panose="020B0604030504040204" pitchFamily="34" charset="0"/>
                <a:ea typeface="Verdana" panose="020B0604030504040204" pitchFamily="34" charset="0"/>
                <a:cs typeface="Verdana" panose="020B0604030504040204" pitchFamily="34" charset="0"/>
              </a:rPr>
              <a:t>your staff when evaluating potential issues which may affect their safety.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BEAC30D-704E-4D82-A0D0-2A8CE9757163}"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periodic checks may be made by telephone or via electronic surveillance. Inform your people if they are “under view” by camera and areas which are viewed by the camera. Should something happen, they will know where to stand to get the attention of the monitoring team.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5643E9-923B-4A2F-B7F2-73BA341FA3ED}" type="slidenum">
              <a:rPr lang="en-US" altLang="en-US"/>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Additional means of contact may be selected. However, ensure each person has a thorough knowledge of their use. Once arriving on location where they will work alone, perform a communications check to determine adequacy of the communications means. This would include the individual performing the check throughout the area or facility where they’ll be working.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Determine “voids” where receipt and transmit may be weak or non-existent. In such cases, devise alternate communication means.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D1880BC-F729-4159-A7BD-E60B956AC291}"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Whether a “Central Station” concept or other central monitoring means, have the ability to save and retrieve audio and visual data. This may be needed for investigative purposes in the future.</a:t>
            </a:r>
          </a:p>
          <a:p>
            <a:r>
              <a:rPr lang="en-US" altLang="en-US">
                <a:latin typeface="Verdana" panose="020B0604030504040204" pitchFamily="34" charset="0"/>
                <a:ea typeface="Verdana" panose="020B0604030504040204" pitchFamily="34" charset="0"/>
                <a:cs typeface="Verdana" panose="020B0604030504040204" pitchFamily="34" charset="0"/>
              </a:rPr>
              <a:t>Ensure all monitors in the central monitoring are trained on normal (routine) operations and emergency actions.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CA55A7-F4BB-45A8-987C-F98409459657}"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How are systems shut down during an emergency? If the facility is governed by PSM (Process Safety Management per 29 CFR 1910.119) there may be Decision Logics to use.</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There may also be prohibitions on performing such shut-downs without Management authorization. (Some systems also may not shut down completely and require a deceleration time).</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Some systems have a re-route capability whereby system power is routed around a primary path to a secondary to maintain operability of the process.</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Fully understand this aspect for locating  shutdown and isolation sequences for emergency response.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8D0F528-93C6-4BCA-9507-6643E6962B8B}"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Risks should view those potentials outside the realm of normal expectations (those possible hazards targeted at the job).</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Consider the full area of the job, task or operation. Example: a spinning lathe has it’s own mechanical hazards, but also includes a hazard zone wherein parts of jobs and pieces may be flung or ejected.</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Crimes against persons will require special procedures as well as special barriers to provide personal protection to those working alone.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895CF6-B640-4524-85F4-A9016585F864}"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area to secure includes from the parking lot through the corridor to the work station as well as the work assignment.</a:t>
            </a:r>
          </a:p>
          <a:p>
            <a:r>
              <a:rPr lang="en-US" altLang="en-US">
                <a:latin typeface="Verdana" panose="020B0604030504040204" pitchFamily="34" charset="0"/>
                <a:ea typeface="Verdana" panose="020B0604030504040204" pitchFamily="34" charset="0"/>
                <a:cs typeface="Verdana" panose="020B0604030504040204" pitchFamily="34" charset="0"/>
              </a:rPr>
              <a:t>Safety may be threatened throughout this corridor. Make special provisions to maximize safety for work alone staff for arriving, reporting, working and leaving at the end of their job.</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A1CA09E-BE0A-4297-B44E-B702C3560C78}"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Whether pulling a fire alarm box or the operation of a sprinkler system-an audible alarm will sound in-house. By its very nature, such an alarm creates a chaotic situation to have persons evacuate.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Do your people know what to do if they are working alone?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Will they check the hallway for smoke and seeing none, continue to work until conditions deteriorate?</a:t>
            </a:r>
          </a:p>
          <a:p>
            <a:r>
              <a:rPr lang="en-US" altLang="en-US">
                <a:latin typeface="Verdana" panose="020B0604030504040204" pitchFamily="34" charset="0"/>
                <a:ea typeface="Verdana" panose="020B0604030504040204" pitchFamily="34" charset="0"/>
                <a:cs typeface="Verdana" panose="020B0604030504040204" pitchFamily="34" charset="0"/>
              </a:rPr>
              <a:t>If you have an in-house fire brigade, a better awareness may exist as to proper actions due to parallel training.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26D90CB-A0BA-44CD-87BC-39F55F496D71}" type="slidenum">
              <a:rPr lang="en-US" altLang="en-US"/>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Adopt or create a checklist accounting for the variety of potential hazards during your risk assessment. If equipment is involved, very often the manufacturer’s “turn-over package” for the equipment may contain checklists for maintenance as well as activation/shutdown procedures.</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Have a team of multi-versed persons aid in determining hazards. Have them create a plan and policies</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Determine the monitoring intervals for the lone worker</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If systems change; change the policies, also updating when needed</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Administer the Program and monitor its effectiveness.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0768EF-8989-48BE-980F-05FC6D49A213}"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buFont typeface="Wingdings" pitchFamily="2" charset="2"/>
              <a:buChar char="§"/>
              <a:defRPr/>
            </a:pPr>
            <a:r>
              <a:rPr lang="en-US" dirty="0">
                <a:latin typeface="Verdana" pitchFamily="34" charset="0"/>
                <a:ea typeface="Verdana" pitchFamily="34" charset="0"/>
                <a:cs typeface="Verdana" pitchFamily="34" charset="0"/>
              </a:rPr>
              <a:t>At established time, review and update plan</a:t>
            </a:r>
          </a:p>
          <a:p>
            <a:pPr marL="342900" indent="-342900" eaLnBrk="1" hangingPunct="1">
              <a:buFont typeface="Wingdings" pitchFamily="2" charset="2"/>
              <a:buChar char="§"/>
              <a:defRPr/>
            </a:pPr>
            <a:r>
              <a:rPr lang="en-US" dirty="0">
                <a:latin typeface="Verdana" pitchFamily="34" charset="0"/>
                <a:ea typeface="Verdana" pitchFamily="34" charset="0"/>
                <a:cs typeface="Verdana" pitchFamily="34" charset="0"/>
              </a:rPr>
              <a:t>Update plan when systems change to remain current</a:t>
            </a:r>
          </a:p>
          <a:p>
            <a:pPr marL="342900" indent="-342900" eaLnBrk="1" hangingPunct="1">
              <a:buFont typeface="Wingdings" pitchFamily="2" charset="2"/>
              <a:buChar char="§"/>
              <a:defRPr/>
            </a:pPr>
            <a:r>
              <a:rPr lang="en-US" dirty="0">
                <a:latin typeface="Verdana" pitchFamily="34" charset="0"/>
                <a:ea typeface="Verdana" pitchFamily="34" charset="0"/>
                <a:cs typeface="Verdana" pitchFamily="34" charset="0"/>
              </a:rPr>
              <a:t>Administer the Program</a:t>
            </a:r>
          </a:p>
          <a:p>
            <a:pPr marL="342900" indent="-342900" eaLnBrk="1" hangingPunct="1">
              <a:buFont typeface="Wingdings" pitchFamily="2" charset="2"/>
              <a:buChar char="§"/>
              <a:defRPr/>
            </a:pPr>
            <a:r>
              <a:rPr lang="en-US" dirty="0">
                <a:latin typeface="Verdana" pitchFamily="34" charset="0"/>
                <a:ea typeface="Verdana" pitchFamily="34" charset="0"/>
                <a:cs typeface="Verdana" pitchFamily="34" charset="0"/>
              </a:rPr>
              <a:t>Monitor Program’s Effectiveness</a:t>
            </a:r>
          </a:p>
          <a:p>
            <a:pPr>
              <a:buFont typeface="Wingdings" pitchFamily="2" charset="2"/>
              <a:buNone/>
              <a:defRPr/>
            </a:pPr>
            <a:endParaRPr lang="en-US" alt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BFC234B-4FEB-4DD3-80EF-D494E7087CA2}" type="slidenum">
              <a:rPr lang="en-US" altLang="en-US"/>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Job Assessment will aid in determining not only the type of PPE but the level of safety to be provided by same.</a:t>
            </a:r>
          </a:p>
          <a:p>
            <a:r>
              <a:rPr lang="en-US" altLang="en-US">
                <a:latin typeface="Verdana" panose="020B0604030504040204" pitchFamily="34" charset="0"/>
                <a:ea typeface="Verdana" panose="020B0604030504040204" pitchFamily="34" charset="0"/>
                <a:cs typeface="Verdana" panose="020B0604030504040204" pitchFamily="34" charset="0"/>
              </a:rPr>
              <a:t>An example would be: different layering is required under Arc Flash jobs.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8A0C09-3B86-4327-A6DA-725355545E1E}"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While there is no specific legislation, rules or regulations from OSHA governing those who work alone, the General Duty clause is often invoked.</a:t>
            </a:r>
          </a:p>
          <a:p>
            <a:r>
              <a:rPr lang="en-US" altLang="en-US">
                <a:latin typeface="Verdana" panose="020B0604030504040204" pitchFamily="34" charset="0"/>
                <a:ea typeface="Verdana" panose="020B0604030504040204" pitchFamily="34" charset="0"/>
                <a:cs typeface="Verdana" panose="020B0604030504040204" pitchFamily="34" charset="0"/>
              </a:rPr>
              <a:t>This states the employer is responsible for the creation of a safe work area for their employees.</a:t>
            </a:r>
          </a:p>
          <a:p>
            <a:r>
              <a:rPr lang="en-US" altLang="en-US">
                <a:latin typeface="Verdana" panose="020B0604030504040204" pitchFamily="34" charset="0"/>
                <a:ea typeface="Verdana" panose="020B0604030504040204" pitchFamily="34" charset="0"/>
                <a:cs typeface="Verdana" panose="020B0604030504040204" pitchFamily="34" charset="0"/>
              </a:rPr>
              <a:t>Even if not obliged to comply with OSHA, the adoption of their recommendations is working toward achieving Best Practices as it regards safety.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0A6EE56-C716-4E09-9DBF-FB54799F277F}"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Assess the environment where the lone worker will function. </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Not only chemical hazards but terrain features. </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Proximate hazards or harm which may intrude into their work area. </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Is wildlife active in this area which will pose a hazard?</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What engineered controls are required and have they been adequately provided? Will existing roads and bridges take the strain of equipment required to do the job?</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Have administrative and work practice controls accounted for foreseeable hazards created by the operation or intruding into the work area?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45E7FE-2111-48C4-8FD5-CF0253502368}" type="slidenum">
              <a:rPr lang="en-US" altLang="en-US"/>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 when performing the job assessment, search-out existing documents which you may modify and add to that aiding your determination.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 Physical Security manual, although for the Army, can be a great aid due to covering personnel and physical security aspects.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B39D489-4059-47A6-8FBF-DA934961FBB3}" type="slidenum">
              <a:rPr lang="en-US" altLang="en-US"/>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Are hard hats required in both instances?</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Is fall arrest equipment required? If not required, would it be a good idea?</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Does policy indicate, “No walking on top shelf to pick an order?” What other limitations are stressed to preclude an accident?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F82BF45-4266-45AF-8202-9E2E39F605AC}" type="slidenum">
              <a:rPr lang="en-US" altLang="en-US"/>
              <a:pPr eaLnBrk="1" hangingPunct="1"/>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Plan and Policy creation is assisted by OSHA manuals. And, although your agency/industry may not be governed by OSHA, the adoption of OSHA recommendations is considered “Best Policy.”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146C9A-0F4A-4054-8CA6-FF4A03B7FB56}"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Visual verification may be better than solely voice communication. You are not performing a security check on your lone worker. You are guaranteeing your lone worker has provisions for assist or backup. The Lone Worker wants to know they are in view should a situation arise.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1DACB5C-F743-45A9-8AB3-4AC109BADBD2}"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Brief all of those who will work alone on the plan and policies in effect.</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Update these as needed.</a:t>
            </a:r>
          </a:p>
          <a:p>
            <a:pPr marL="171450" indent="-171450">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Ensure each person fully understands the Plan/Policies.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946390-288D-44B6-9338-E79E6C44C979}" type="slidenum">
              <a:rPr lang="en-US" altLang="en-US"/>
              <a:pPr eaLnBrk="1" hangingPunct="1"/>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During Program Administration, use a Risk Management Model as shown or devise your own.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09F4AFF-275E-46D7-9B68-DD04CB54A89E}" type="slidenum">
              <a:rPr lang="en-US" altLang="en-US"/>
              <a:pPr eaLnBrk="1" hangingPunct="1"/>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After determining the effectiveness of the Program, constantly monitor/audit.</a:t>
            </a:r>
          </a:p>
          <a:p>
            <a:r>
              <a:rPr lang="en-US" altLang="en-US">
                <a:latin typeface="Verdana" panose="020B0604030504040204" pitchFamily="34" charset="0"/>
                <a:ea typeface="Verdana" panose="020B0604030504040204" pitchFamily="34" charset="0"/>
                <a:cs typeface="Verdana" panose="020B0604030504040204" pitchFamily="34" charset="0"/>
              </a:rPr>
              <a:t>Keep the Plan and Policies current to meet changing needs.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745378-9398-4924-A555-60D020D978B1}" type="slidenum">
              <a:rPr lang="en-US" altLang="en-US"/>
              <a:pPr eaLnBrk="1" hangingPunct="1"/>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What hazards exist due to working at elevated heights?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Is fall arrest equipment required?</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What are the assigned duties of the lone worker?</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Were others required to set-up scaffolding?</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Is the safety of scaffolding checked by supervision before turn-over to lone worker?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FEE864D-B902-4531-A2B3-0DE329285922}" type="slidenum">
              <a:rPr lang="en-US" altLang="en-US"/>
              <a:pPr eaLnBrk="1" hangingPunct="1"/>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Fall arrest equipment required?</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Face masks to protect against overspray?</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Although unsupervised, will periodic checks be required to determine quality of work?</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Is the lone worker able to set-up and remove ladders?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85F63C-AEB3-44F3-B36B-031717BC4C53}" type="slidenum">
              <a:rPr lang="en-US" altLang="en-US"/>
              <a:pPr eaLnBrk="1" hangingPunct="1"/>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Possible situations which may impact on employees who work alone could include the environment itself, or how it might be changed. Example above is a worker slipping on a wet floor.</a:t>
            </a:r>
          </a:p>
          <a:p>
            <a:r>
              <a:rPr lang="en-US" altLang="en-US">
                <a:latin typeface="Verdana" panose="020B0604030504040204" pitchFamily="34" charset="0"/>
                <a:ea typeface="Verdana" panose="020B0604030504040204" pitchFamily="34" charset="0"/>
                <a:cs typeface="Verdana" panose="020B0604030504040204" pitchFamily="34" charset="0"/>
              </a:rPr>
              <a:t>After hours situations can occur that involve lighting, persons or the environment.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CEE3D4-C4B9-4DEC-B27A-9A815B361FDA}"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Is lifting a hazard?</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Could lifting slings make job easier?</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What PPE is required?</a:t>
            </a:r>
          </a:p>
          <a:p>
            <a:pPr>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D8EC721-3E31-4F9F-9229-8D96DDFAF680}" type="slidenum">
              <a:rPr lang="en-US" altLang="en-US"/>
              <a:pPr eaLnBrk="1" hangingPunct="1"/>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Does the job have a need for additional persons for lifting or is there equipment to assist?</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What is the possibility of this or other duties resulting in injury?</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Can medical assist arrive in </a:t>
            </a:r>
            <a:r>
              <a:rPr lang="en-US" altLang="en-US" u="sng" dirty="0">
                <a:latin typeface="Verdana" pitchFamily="34" charset="0"/>
                <a:ea typeface="Verdana" pitchFamily="34" charset="0"/>
                <a:cs typeface="Verdana" pitchFamily="34" charset="0"/>
              </a:rPr>
              <a:t>a</a:t>
            </a:r>
            <a:r>
              <a:rPr lang="en-US" altLang="en-US" dirty="0">
                <a:latin typeface="Verdana" pitchFamily="34" charset="0"/>
                <a:ea typeface="Verdana" pitchFamily="34" charset="0"/>
                <a:cs typeface="Verdana" pitchFamily="34" charset="0"/>
              </a:rPr>
              <a:t> timely manner?</a:t>
            </a:r>
          </a:p>
          <a:p>
            <a:pPr marL="171450" indent="-171450">
              <a:buFont typeface="Wingdings" pitchFamily="2" charset="2"/>
              <a:buChar char="§"/>
              <a:defRPr/>
            </a:pPr>
            <a:r>
              <a:rPr lang="en-US" altLang="en-US" dirty="0">
                <a:latin typeface="Verdana" pitchFamily="34" charset="0"/>
                <a:ea typeface="Verdana" pitchFamily="34" charset="0"/>
                <a:cs typeface="Verdana" pitchFamily="34" charset="0"/>
              </a:rPr>
              <a:t>Does lone worker possess necessary PPE? Hard hat-yes. Are safety shoes needed? Eye protection?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7F2520D-5DE4-4A66-979F-0F69B3A2B73E}" type="slidenum">
              <a:rPr lang="en-US" altLang="en-US"/>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Unarmed patrol should have armed backup response</a:t>
            </a:r>
            <a:r>
              <a:rPr lang="en-US" altLang="en-US" u="sng" dirty="0">
                <a:latin typeface="Verdana" pitchFamily="34" charset="0"/>
                <a:ea typeface="Verdana" pitchFamily="34" charset="0"/>
                <a:cs typeface="Verdana" pitchFamily="34" charset="0"/>
              </a:rPr>
              <a:t>.</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Determine strenuous activities required and limitations of those doing the job; not only medical but </a:t>
            </a:r>
            <a:r>
              <a:rPr lang="en-US" altLang="en-US" u="sng" dirty="0">
                <a:latin typeface="Verdana" pitchFamily="34" charset="0"/>
                <a:ea typeface="Verdana" pitchFamily="34" charset="0"/>
                <a:cs typeface="Verdana" pitchFamily="34" charset="0"/>
              </a:rPr>
              <a:t>c</a:t>
            </a:r>
            <a:r>
              <a:rPr lang="en-US" altLang="en-US" dirty="0">
                <a:latin typeface="Verdana" pitchFamily="34" charset="0"/>
                <a:ea typeface="Verdana" pitchFamily="34" charset="0"/>
                <a:cs typeface="Verdana" pitchFamily="34" charset="0"/>
              </a:rPr>
              <a:t>heck-in on periodic basis and when stopping vehicle and getting out to interact with public.</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5352C88-9152-464D-B665-9E1D539A51E4}" type="slidenum">
              <a:rPr lang="en-US" altLang="en-US"/>
              <a:pPr eaLnBrk="1" hangingPunct="1"/>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Repaint directional lines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Reinforce with direction signage</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Facility map to indicate relationship of parking lot to main buildings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Security patrol daytime and evenings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Seasonal considerations: snow and ice removal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0087B8E-C24F-4568-B140-02B5B88604E8}" type="slidenum">
              <a:rPr lang="en-US" altLang="en-US"/>
              <a:pPr eaLnBrk="1" hangingPunct="1"/>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Briefing on route concerning existing hazards now snow-covered</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Radio contact; frequencies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Passenger to observe</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Rest period requirements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Rehydration ability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271058A-8471-4C70-81C2-F30EF9F5EC78}" type="slidenum">
              <a:rPr lang="en-US" altLang="en-US"/>
              <a:pPr eaLnBrk="1" hangingPunct="1"/>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Some answers: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Knowing where their Mother is and if she’s coming after you!</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PPE</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Rabies may be a possibility as well as ticks which may be on Raccoons</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Cuts, scrapes, scratches and spread of infection </a:t>
            </a:r>
          </a:p>
          <a:p>
            <a:pPr marL="171450" indent="-171450">
              <a:buFont typeface="Arial" pitchFamily="34" charset="0"/>
              <a:buChar char="•"/>
              <a:defRPr/>
            </a:pPr>
            <a:r>
              <a:rPr lang="en-US" altLang="en-US" dirty="0">
                <a:latin typeface="Verdana" pitchFamily="34" charset="0"/>
                <a:ea typeface="Verdana" pitchFamily="34" charset="0"/>
                <a:cs typeface="Verdana" pitchFamily="34" charset="0"/>
              </a:rPr>
              <a:t>Do you really want to bring your work home with you?</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F6C4D13-7CDD-4316-89EC-A3E55193A8F4}" type="slidenum">
              <a:rPr lang="en-US" altLang="en-US"/>
              <a:pPr eaLnBrk="1" hangingPunct="1"/>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 summary:</a:t>
            </a:r>
          </a:p>
          <a:p>
            <a:r>
              <a:rPr lang="en-US" altLang="en-US">
                <a:latin typeface="Verdana" panose="020B0604030504040204" pitchFamily="34" charset="0"/>
                <a:ea typeface="Verdana" panose="020B0604030504040204" pitchFamily="34" charset="0"/>
                <a:cs typeface="Verdana" panose="020B0604030504040204" pitchFamily="34" charset="0"/>
              </a:rPr>
              <a:t>Determine the hazards then craft the control measures to take into account those variables which may effect the safety of the lone worker.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6EF38DB-A7BF-4121-B9E1-40204B898747}" type="slidenum">
              <a:rPr lang="en-US" altLang="en-US"/>
              <a:pPr eaLnBrk="1" hangingPunct="1"/>
              <a:t>56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Hospital Emergency Rooms can become hazardous. Irate family members who feel a loved one is not getting fast enough service; multiple victims from traffic accidents can inundate the staff and capacity of the ER. Gang-related incidents where victims are brought together in the same area as well as victims from tavern or bar altercations who want to continue the “battle” even in the ER.</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Toll Takers can have problems with booth crashers who don’t want to pay the toll. Medical incidents can occur as well as lost or frustrated motorists.</a:t>
            </a:r>
          </a:p>
          <a:p>
            <a:r>
              <a:rPr lang="en-US" altLang="en-US">
                <a:latin typeface="Verdana" panose="020B0604030504040204" pitchFamily="34" charset="0"/>
                <a:ea typeface="Verdana" panose="020B0604030504040204" pitchFamily="34" charset="0"/>
                <a:cs typeface="Verdana" panose="020B0604030504040204" pitchFamily="34" charset="0"/>
              </a:rPr>
              <a:t>Other types of Booth Crashers include traffic incidents where a motorist may lose control of the vehicle and impact the booth or another vehicle.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06340DD-E56A-4417-BDD4-6D015FA647ED}"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Transportation Industry for trucking is subjected to seasonal concerns which could lead to accidents. Hijackings, as in the past, may yet continue.</a:t>
            </a:r>
          </a:p>
          <a:p>
            <a:r>
              <a:rPr lang="en-US" altLang="en-US">
                <a:latin typeface="Verdana" panose="020B0604030504040204" pitchFamily="34" charset="0"/>
                <a:ea typeface="Verdana" panose="020B0604030504040204" pitchFamily="34" charset="0"/>
                <a:cs typeface="Verdana" panose="020B0604030504040204" pitchFamily="34" charset="0"/>
              </a:rPr>
              <a:t>Problems between trucks and motorists may happen to cause tempers to flare resulting in altercations.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81C867-566F-4C2B-BB48-5E8E9448E0A1}"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Any facility open round-the-clock (24 hours) may be subject to various types of incidents:</a:t>
            </a:r>
          </a:p>
          <a:p>
            <a:r>
              <a:rPr lang="en-US" altLang="en-US">
                <a:latin typeface="Verdana" panose="020B0604030504040204" pitchFamily="34" charset="0"/>
                <a:ea typeface="Verdana" panose="020B0604030504040204" pitchFamily="34" charset="0"/>
                <a:cs typeface="Verdana" panose="020B0604030504040204" pitchFamily="34" charset="0"/>
              </a:rPr>
              <a:t>Robberies, theft, vandalism, people in a rush. The problem is increased for those working alone due to being responsible to attend to the problem and possibly need to call for help.</a:t>
            </a:r>
          </a:p>
          <a:p>
            <a:r>
              <a:rPr lang="en-US" altLang="en-US">
                <a:latin typeface="Verdana" panose="020B0604030504040204" pitchFamily="34" charset="0"/>
                <a:ea typeface="Verdana" panose="020B0604030504040204" pitchFamily="34" charset="0"/>
                <a:cs typeface="Verdana" panose="020B0604030504040204" pitchFamily="34" charset="0"/>
              </a:rPr>
              <a:t>Multiple duties may distract the worker and make the facility and themselves vulnerable.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BC3D9CA-6347-4185-8988-C722C614785C}"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Taxi Drivers don’t know who their fare might be. As vast as are the types of personalities, so might be the types of incidents to impact them.</a:t>
            </a:r>
          </a:p>
          <a:p>
            <a:r>
              <a:rPr lang="en-US" altLang="en-US">
                <a:latin typeface="Verdana" panose="020B0604030504040204" pitchFamily="34" charset="0"/>
                <a:ea typeface="Verdana" panose="020B0604030504040204" pitchFamily="34" charset="0"/>
                <a:cs typeface="Verdana" panose="020B0604030504040204" pitchFamily="34" charset="0"/>
              </a:rPr>
              <a:t>Bus Drivers may have a normal route, but may not have routine, familiar clientele.</a:t>
            </a:r>
          </a:p>
          <a:p>
            <a:r>
              <a:rPr lang="en-US" altLang="en-US">
                <a:latin typeface="Verdana" panose="020B0604030504040204" pitchFamily="34" charset="0"/>
                <a:ea typeface="Verdana" panose="020B0604030504040204" pitchFamily="34" charset="0"/>
                <a:cs typeface="Verdana" panose="020B0604030504040204" pitchFamily="34" charset="0"/>
              </a:rPr>
              <a:t>Security Staff, by the very nature of their duties, may be targeted by those who want to compromise the security system and commit offenses.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1DEBAA-42AD-4920-ADA0-4BD1553DF1D3}"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075EC4F-13A1-43D5-9C0C-383EC695CAB4}" type="datetime1">
              <a:rPr lang="en-US"/>
              <a:pPr>
                <a:defRPr/>
              </a:pPr>
              <a:t>3/7/2017</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fld id="{61C99F72-A189-4804-A46A-2CDE8322EE00}" type="slidenum">
              <a:rPr lang="en-US" altLang="en-US"/>
              <a:pPr/>
              <a:t>‹#›</a:t>
            </a:fld>
            <a:endParaRPr lang="en-US" altLang="en-US"/>
          </a:p>
        </p:txBody>
      </p:sp>
    </p:spTree>
    <p:extLst>
      <p:ext uri="{BB962C8B-B14F-4D97-AF65-F5344CB8AC3E}">
        <p14:creationId xmlns:p14="http://schemas.microsoft.com/office/powerpoint/2010/main" val="121673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5F81FE-0E7B-4941-A212-6D0D2B971CF1}"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61D60555-9458-451F-A52E-7B0EFCD61BE6}" type="slidenum">
              <a:rPr lang="en-US" altLang="en-US"/>
              <a:pPr/>
              <a:t>‹#›</a:t>
            </a:fld>
            <a:endParaRPr lang="en-US" altLang="en-US"/>
          </a:p>
        </p:txBody>
      </p:sp>
    </p:spTree>
    <p:extLst>
      <p:ext uri="{BB962C8B-B14F-4D97-AF65-F5344CB8AC3E}">
        <p14:creationId xmlns:p14="http://schemas.microsoft.com/office/powerpoint/2010/main" val="128473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B8F224-CB07-4963-B2CF-FCF5626AFFFC}"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A21441C4-C540-4800-B350-775DD63C084D}" type="slidenum">
              <a:rPr lang="en-US" altLang="en-US"/>
              <a:pPr/>
              <a:t>‹#›</a:t>
            </a:fld>
            <a:endParaRPr lang="en-US" altLang="en-US"/>
          </a:p>
        </p:txBody>
      </p:sp>
    </p:spTree>
    <p:extLst>
      <p:ext uri="{BB962C8B-B14F-4D97-AF65-F5344CB8AC3E}">
        <p14:creationId xmlns:p14="http://schemas.microsoft.com/office/powerpoint/2010/main" val="176745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7819A9-3734-4ED3-B2BA-FFEC2C87AD1E}"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411E1485-341D-4FD3-881B-72E6334762E8}" type="slidenum">
              <a:rPr lang="en-US" altLang="en-US"/>
              <a:pPr/>
              <a:t>‹#›</a:t>
            </a:fld>
            <a:endParaRPr lang="en-US" altLang="en-US"/>
          </a:p>
        </p:txBody>
      </p:sp>
    </p:spTree>
    <p:extLst>
      <p:ext uri="{BB962C8B-B14F-4D97-AF65-F5344CB8AC3E}">
        <p14:creationId xmlns:p14="http://schemas.microsoft.com/office/powerpoint/2010/main" val="210498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2CABD8-3AA2-4921-9076-7473EF6FF59C}"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65E22249-214C-4F29-9345-7423F0F8803C}" type="slidenum">
              <a:rPr lang="en-US" altLang="en-US"/>
              <a:pPr/>
              <a:t>‹#›</a:t>
            </a:fld>
            <a:endParaRPr lang="en-US" altLang="en-US"/>
          </a:p>
        </p:txBody>
      </p:sp>
    </p:spTree>
    <p:extLst>
      <p:ext uri="{BB962C8B-B14F-4D97-AF65-F5344CB8AC3E}">
        <p14:creationId xmlns:p14="http://schemas.microsoft.com/office/powerpoint/2010/main" val="269755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E772DA-FEFD-4ADD-B4EA-E428D5D48455}"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6EF5EB1E-2345-4A07-B707-0EA61D662B58}" type="slidenum">
              <a:rPr lang="en-US" altLang="en-US"/>
              <a:pPr/>
              <a:t>‹#›</a:t>
            </a:fld>
            <a:endParaRPr lang="en-US" altLang="en-US"/>
          </a:p>
        </p:txBody>
      </p:sp>
    </p:spTree>
    <p:extLst>
      <p:ext uri="{BB962C8B-B14F-4D97-AF65-F5344CB8AC3E}">
        <p14:creationId xmlns:p14="http://schemas.microsoft.com/office/powerpoint/2010/main" val="2653200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C2394B-2EA5-45C6-8AB9-16D5451EC51A}"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D15400E8-2379-4263-99EF-880D16B7F859}" type="slidenum">
              <a:rPr lang="en-US" altLang="en-US"/>
              <a:pPr/>
              <a:t>‹#›</a:t>
            </a:fld>
            <a:endParaRPr lang="en-US" altLang="en-US"/>
          </a:p>
        </p:txBody>
      </p:sp>
    </p:spTree>
    <p:extLst>
      <p:ext uri="{BB962C8B-B14F-4D97-AF65-F5344CB8AC3E}">
        <p14:creationId xmlns:p14="http://schemas.microsoft.com/office/powerpoint/2010/main" val="14661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55FF25F-CC93-4ECF-9D44-9327FF0FD5CC}" type="datetime1">
              <a:rPr lang="en-US"/>
              <a:pPr>
                <a:defRPr/>
              </a:pPr>
              <a:t>3/7/2017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B7C136A9-8B75-4E21-91EE-5098F883741D}" type="slidenum">
              <a:rPr lang="en-US" altLang="en-US"/>
              <a:pPr/>
              <a:t>‹#›</a:t>
            </a:fld>
            <a:endParaRPr lang="en-US" altLang="en-US"/>
          </a:p>
        </p:txBody>
      </p:sp>
    </p:spTree>
    <p:extLst>
      <p:ext uri="{BB962C8B-B14F-4D97-AF65-F5344CB8AC3E}">
        <p14:creationId xmlns:p14="http://schemas.microsoft.com/office/powerpoint/2010/main" val="312511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B41394-4B22-4390-BF0A-F0BE49D3A0F3}" type="datetime1">
              <a:rPr lang="en-US"/>
              <a:pPr>
                <a:defRPr/>
              </a:pPr>
              <a:t>3/7/2017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813D17E9-CECB-404E-B3CD-6C01DE34733E}" type="slidenum">
              <a:rPr lang="en-US" altLang="en-US"/>
              <a:pPr/>
              <a:t>‹#›</a:t>
            </a:fld>
            <a:endParaRPr lang="en-US" altLang="en-US"/>
          </a:p>
        </p:txBody>
      </p:sp>
    </p:spTree>
    <p:extLst>
      <p:ext uri="{BB962C8B-B14F-4D97-AF65-F5344CB8AC3E}">
        <p14:creationId xmlns:p14="http://schemas.microsoft.com/office/powerpoint/2010/main" val="187690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F888DC-C578-44F6-A539-C28397AD4B1A}" type="datetime1">
              <a:rPr lang="en-US"/>
              <a:pPr>
                <a:defRPr/>
              </a:pPr>
              <a:t>3/7/2017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BDBE38BB-15CC-4087-827D-E9730B512B40}" type="slidenum">
              <a:rPr lang="en-US" altLang="en-US"/>
              <a:pPr/>
              <a:t>‹#›</a:t>
            </a:fld>
            <a:endParaRPr lang="en-US" altLang="en-US"/>
          </a:p>
        </p:txBody>
      </p:sp>
    </p:spTree>
    <p:extLst>
      <p:ext uri="{BB962C8B-B14F-4D97-AF65-F5344CB8AC3E}">
        <p14:creationId xmlns:p14="http://schemas.microsoft.com/office/powerpoint/2010/main" val="4154514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D40AB9-6938-4A63-847D-3C9E49BB8A8A}"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E7C2044D-7BE3-461D-8A74-972F9DCE865E}" type="slidenum">
              <a:rPr lang="en-US" altLang="en-US"/>
              <a:pPr/>
              <a:t>‹#›</a:t>
            </a:fld>
            <a:endParaRPr lang="en-US" altLang="en-US"/>
          </a:p>
        </p:txBody>
      </p:sp>
    </p:spTree>
    <p:extLst>
      <p:ext uri="{BB962C8B-B14F-4D97-AF65-F5344CB8AC3E}">
        <p14:creationId xmlns:p14="http://schemas.microsoft.com/office/powerpoint/2010/main" val="246939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688C4F-02FC-4875-9251-97A3758BA220}"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C5978C9A-292B-4F54-89BE-9D24582F10CC}" type="slidenum">
              <a:rPr lang="en-US" altLang="en-US"/>
              <a:pPr/>
              <a:t>‹#›</a:t>
            </a:fld>
            <a:endParaRPr lang="en-US" altLang="en-US"/>
          </a:p>
        </p:txBody>
      </p:sp>
    </p:spTree>
    <p:extLst>
      <p:ext uri="{BB962C8B-B14F-4D97-AF65-F5344CB8AC3E}">
        <p14:creationId xmlns:p14="http://schemas.microsoft.com/office/powerpoint/2010/main" val="338147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7F909A-39DB-49A6-8263-854EFD5BC43A}"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E7E1C599-F573-4765-99FC-7761355FD11D}" type="slidenum">
              <a:rPr lang="en-US" altLang="en-US"/>
              <a:pPr/>
              <a:t>‹#›</a:t>
            </a:fld>
            <a:endParaRPr lang="en-US" altLang="en-US"/>
          </a:p>
        </p:txBody>
      </p:sp>
    </p:spTree>
    <p:extLst>
      <p:ext uri="{BB962C8B-B14F-4D97-AF65-F5344CB8AC3E}">
        <p14:creationId xmlns:p14="http://schemas.microsoft.com/office/powerpoint/2010/main" val="52675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AB333B-0F43-425C-BBD6-29DB4C0851EB}"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F960FFDD-F9DF-46EE-8693-904E7627AE2A}" type="slidenum">
              <a:rPr lang="en-US" altLang="en-US"/>
              <a:pPr/>
              <a:t>‹#›</a:t>
            </a:fld>
            <a:endParaRPr lang="en-US" altLang="en-US"/>
          </a:p>
        </p:txBody>
      </p:sp>
    </p:spTree>
    <p:extLst>
      <p:ext uri="{BB962C8B-B14F-4D97-AF65-F5344CB8AC3E}">
        <p14:creationId xmlns:p14="http://schemas.microsoft.com/office/powerpoint/2010/main" val="82799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8FF594-EAC8-4D57-9F70-708D7D9AEEC3}"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37BEFB5D-3DC3-4E56-8FEC-D82BE86B6717}" type="slidenum">
              <a:rPr lang="en-US" altLang="en-US"/>
              <a:pPr/>
              <a:t>‹#›</a:t>
            </a:fld>
            <a:endParaRPr lang="en-US" altLang="en-US"/>
          </a:p>
        </p:txBody>
      </p:sp>
    </p:spTree>
    <p:extLst>
      <p:ext uri="{BB962C8B-B14F-4D97-AF65-F5344CB8AC3E}">
        <p14:creationId xmlns:p14="http://schemas.microsoft.com/office/powerpoint/2010/main" val="380551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B2A855-E262-4AE1-950E-8D10C7C711CA}" type="datetime1">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52977E22-1DB1-47B9-8FD0-EDDB82343E22}" type="slidenum">
              <a:rPr lang="en-US" altLang="en-US"/>
              <a:pPr/>
              <a:t>‹#›</a:t>
            </a:fld>
            <a:endParaRPr lang="en-US" altLang="en-US"/>
          </a:p>
        </p:txBody>
      </p:sp>
    </p:spTree>
    <p:extLst>
      <p:ext uri="{BB962C8B-B14F-4D97-AF65-F5344CB8AC3E}">
        <p14:creationId xmlns:p14="http://schemas.microsoft.com/office/powerpoint/2010/main" val="280135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B14E8A3-C388-4A13-84C9-64E2B6F1E3DB}"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ECBE5B0A-9830-4E77-AD39-6AC7346CE9F6}" type="slidenum">
              <a:rPr lang="en-US" altLang="en-US"/>
              <a:pPr/>
              <a:t>‹#›</a:t>
            </a:fld>
            <a:endParaRPr lang="en-US" altLang="en-US"/>
          </a:p>
        </p:txBody>
      </p:sp>
    </p:spTree>
    <p:extLst>
      <p:ext uri="{BB962C8B-B14F-4D97-AF65-F5344CB8AC3E}">
        <p14:creationId xmlns:p14="http://schemas.microsoft.com/office/powerpoint/2010/main" val="3794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E5D832-458A-4850-AED3-14C78B24088D}" type="datetime1">
              <a:rPr lang="en-US"/>
              <a:pPr>
                <a:defRPr/>
              </a:pPr>
              <a:t>3/7/2017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9C583AB8-DB8C-4EE2-8249-C18BC9C907D4}" type="slidenum">
              <a:rPr lang="en-US" altLang="en-US"/>
              <a:pPr/>
              <a:t>‹#›</a:t>
            </a:fld>
            <a:endParaRPr lang="en-US" altLang="en-US"/>
          </a:p>
        </p:txBody>
      </p:sp>
    </p:spTree>
    <p:extLst>
      <p:ext uri="{BB962C8B-B14F-4D97-AF65-F5344CB8AC3E}">
        <p14:creationId xmlns:p14="http://schemas.microsoft.com/office/powerpoint/2010/main" val="312356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9C7ED7-DDFC-4443-8AA0-08B4F472801E}" type="datetime1">
              <a:rPr lang="en-US"/>
              <a:pPr>
                <a:defRPr/>
              </a:pPr>
              <a:t>3/7/2017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517C9045-B01E-4EFE-BDF1-5434C888A9A4}" type="slidenum">
              <a:rPr lang="en-US" altLang="en-US"/>
              <a:pPr/>
              <a:t>‹#›</a:t>
            </a:fld>
            <a:endParaRPr lang="en-US" altLang="en-US"/>
          </a:p>
        </p:txBody>
      </p:sp>
    </p:spTree>
    <p:extLst>
      <p:ext uri="{BB962C8B-B14F-4D97-AF65-F5344CB8AC3E}">
        <p14:creationId xmlns:p14="http://schemas.microsoft.com/office/powerpoint/2010/main" val="17985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35A61F-DFAC-434E-811C-21C317E514AF}" type="datetime1">
              <a:rPr lang="en-US"/>
              <a:pPr>
                <a:defRPr/>
              </a:pPr>
              <a:t>3/7/2017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1CE5BB6C-405D-4B69-B0A1-4C250304F04C}" type="slidenum">
              <a:rPr lang="en-US" altLang="en-US"/>
              <a:pPr/>
              <a:t>‹#›</a:t>
            </a:fld>
            <a:endParaRPr lang="en-US" altLang="en-US"/>
          </a:p>
        </p:txBody>
      </p:sp>
    </p:spTree>
    <p:extLst>
      <p:ext uri="{BB962C8B-B14F-4D97-AF65-F5344CB8AC3E}">
        <p14:creationId xmlns:p14="http://schemas.microsoft.com/office/powerpoint/2010/main" val="57762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63F07E-067B-49E4-BFED-18A817A474C0}"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3637582D-7682-4BE4-92E2-6FF15B7B90D0}" type="slidenum">
              <a:rPr lang="en-US" altLang="en-US"/>
              <a:pPr/>
              <a:t>‹#›</a:t>
            </a:fld>
            <a:endParaRPr lang="en-US" altLang="en-US"/>
          </a:p>
        </p:txBody>
      </p:sp>
    </p:spTree>
    <p:extLst>
      <p:ext uri="{BB962C8B-B14F-4D97-AF65-F5344CB8AC3E}">
        <p14:creationId xmlns:p14="http://schemas.microsoft.com/office/powerpoint/2010/main" val="325918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60C038-A55A-43FD-AEF9-135BB67C69AF}" type="datetime1">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50DBEC52-38FD-4046-AA7A-6EAF0A0E8DA7}" type="slidenum">
              <a:rPr lang="en-US" altLang="en-US"/>
              <a:pPr/>
              <a:t>‹#›</a:t>
            </a:fld>
            <a:endParaRPr lang="en-US" altLang="en-US"/>
          </a:p>
        </p:txBody>
      </p:sp>
    </p:spTree>
    <p:extLst>
      <p:ext uri="{BB962C8B-B14F-4D97-AF65-F5344CB8AC3E}">
        <p14:creationId xmlns:p14="http://schemas.microsoft.com/office/powerpoint/2010/main" val="335060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A175BB-DBC0-49C7-928E-14F02220D766}" type="datetime1">
              <a:rPr lang="en-US"/>
              <a:pPr>
                <a:defRPr/>
              </a:pPr>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A8639E6-529A-4E9F-A2A1-7369316724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3"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F41CA7-A6A0-4145-819B-60E706C846C4}" type="datetime1">
              <a:rPr lang="en-US"/>
              <a:pPr>
                <a:defRPr/>
              </a:pPr>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84EF8D4-B93F-4A32-9F54-00DFCD68F0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9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hsa.ie/eng/Topics/Hazards/Lone_Workers" TargetMode="External"/><Relationship Id="rId2" Type="http://schemas.openxmlformats.org/officeDocument/2006/relationships/hyperlink" Target="http://www.worksafe.vic.gov.au/" TargetMode="External"/><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hyperlink" Target="https://www.facebook.com/BWCPATHS" TargetMode="External"/><Relationship Id="rId4" Type="http://schemas.openxmlformats.org/officeDocument/2006/relationships/image" Target="../media/image9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When Working Alone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4E232481-FC1C-4BA8-B217-84096189D357}" type="slidenum">
              <a:rPr lang="en-US" altLang="en-US" sz="1400">
                <a:solidFill>
                  <a:schemeClr val="bg1"/>
                </a:solidFill>
                <a:latin typeface="Verdana" panose="020B0604030504040204" pitchFamily="34" charset="0"/>
              </a:rPr>
              <a:pPr algn="ctr" eaLnBrk="1" hangingPunct="1"/>
              <a:t>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
        <p:nvSpPr>
          <p:cNvPr id="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100" i="1">
                <a:latin typeface="Verdana" panose="020B0604030504040204" pitchFamily="34" charset="0"/>
              </a:rPr>
              <a:t>Bureau of Workers’ Compensation </a:t>
            </a:r>
          </a:p>
          <a:p>
            <a:pPr algn="ctr" eaLnBrk="1" hangingPunct="1"/>
            <a:r>
              <a:rPr lang="en-US" altLang="en-US" sz="1100" i="1">
                <a:latin typeface="Verdana" panose="020B0604030504040204" pitchFamily="34" charset="0"/>
              </a:rPr>
              <a:t>PA Training for Health &amp; Safety                        (PATHS)</a:t>
            </a:r>
          </a:p>
        </p:txBody>
      </p:sp>
      <p:pic>
        <p:nvPicPr>
          <p:cNvPr id="41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2100"/>
            <a:ext cx="37433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3962400"/>
            <a:ext cx="39068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62100"/>
            <a:ext cx="3992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13315" name="Subtitle 2"/>
          <p:cNvSpPr>
            <a:spLocks noGrp="1"/>
          </p:cNvSpPr>
          <p:nvPr>
            <p:ph type="subTitle" idx="1"/>
          </p:nvPr>
        </p:nvSpPr>
        <p:spPr>
          <a:xfrm>
            <a:off x="457200" y="1295400"/>
            <a:ext cx="7924800" cy="4800600"/>
          </a:xfrm>
        </p:spPr>
        <p:txBody>
          <a:bodyPr/>
          <a:lstStyle/>
          <a:p>
            <a:pPr algn="l" eaLnBrk="1" hangingPunct="1"/>
            <a:r>
              <a:rPr lang="en-US" altLang="en-US">
                <a:solidFill>
                  <a:srgbClr val="0070C0"/>
                </a:solidFill>
              </a:rPr>
              <a:t>Law Enforcement (Special</a:t>
            </a:r>
          </a:p>
          <a:p>
            <a:pPr algn="l" eaLnBrk="1" hangingPunct="1"/>
            <a:r>
              <a:rPr lang="en-US" altLang="en-US">
                <a:solidFill>
                  <a:srgbClr val="0070C0"/>
                </a:solidFill>
              </a:rPr>
              <a:t>Assignments): </a:t>
            </a:r>
            <a:r>
              <a:rPr lang="en-US" altLang="en-US">
                <a:solidFill>
                  <a:schemeClr val="tx1"/>
                </a:solidFill>
              </a:rPr>
              <a:t>vehicle</a:t>
            </a:r>
          </a:p>
          <a:p>
            <a:pPr algn="l" eaLnBrk="1" hangingPunct="1"/>
            <a:r>
              <a:rPr lang="en-US" altLang="en-US">
                <a:solidFill>
                  <a:schemeClr val="tx1"/>
                </a:solidFill>
              </a:rPr>
              <a:t>incidents, drive-by</a:t>
            </a:r>
          </a:p>
          <a:p>
            <a:pPr algn="l" eaLnBrk="1" hangingPunct="1"/>
            <a:r>
              <a:rPr lang="en-US" altLang="en-US">
                <a:solidFill>
                  <a:schemeClr val="tx1"/>
                </a:solidFill>
              </a:rPr>
              <a:t>shootings, medical </a:t>
            </a:r>
          </a:p>
          <a:p>
            <a:pPr algn="l" eaLnBrk="1" hangingPunct="1"/>
            <a:r>
              <a:rPr lang="en-US" altLang="en-US">
                <a:solidFill>
                  <a:schemeClr val="tx1"/>
                </a:solidFill>
              </a:rPr>
              <a:t>problems.</a:t>
            </a:r>
          </a:p>
          <a:p>
            <a:pPr algn="l" eaLnBrk="1" hangingPunct="1"/>
            <a:endParaRPr lang="en-US" altLang="en-US">
              <a:solidFill>
                <a:schemeClr val="tx1"/>
              </a:solidFill>
            </a:endParaRPr>
          </a:p>
          <a:p>
            <a:pPr algn="l" eaLnBrk="1" hangingPunct="1"/>
            <a:r>
              <a:rPr lang="en-US" altLang="en-US">
                <a:solidFill>
                  <a:schemeClr val="tx1"/>
                </a:solidFill>
              </a:rPr>
              <a:t>Any location in isolation</a:t>
            </a:r>
          </a:p>
          <a:p>
            <a:pPr algn="l" eaLnBrk="1" hangingPunct="1"/>
            <a:r>
              <a:rPr lang="en-US" altLang="en-US">
                <a:solidFill>
                  <a:schemeClr val="tx1"/>
                </a:solidFill>
              </a:rPr>
              <a:t>dealing with public, </a:t>
            </a:r>
          </a:p>
          <a:p>
            <a:pPr algn="l" eaLnBrk="1" hangingPunct="1"/>
            <a:r>
              <a:rPr lang="en-US" altLang="en-US">
                <a:solidFill>
                  <a:schemeClr val="tx1"/>
                </a:solidFill>
              </a:rPr>
              <a:t>equipment, or an actual </a:t>
            </a:r>
          </a:p>
          <a:p>
            <a:pPr algn="l" eaLnBrk="1" hangingPunct="1"/>
            <a:r>
              <a:rPr lang="en-US" altLang="en-US">
                <a:solidFill>
                  <a:schemeClr val="tx1"/>
                </a:solidFill>
              </a:rPr>
              <a:t>or potential hazardous situation</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81228F3-2967-4BC8-81BD-0DB28D12E2F8}" type="slidenum">
              <a:rPr lang="en-US" altLang="en-US" sz="1400">
                <a:solidFill>
                  <a:schemeClr val="bg1"/>
                </a:solidFill>
                <a:latin typeface="Verdana" panose="020B0604030504040204" pitchFamily="34" charset="0"/>
              </a:rPr>
              <a:pPr algn="ctr" eaLnBrk="1" hangingPunct="1"/>
              <a:t>10</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3318" name="Picture 2" descr="C:\Users\stlane\Pictures\Work Alone\10004282_H9339647-600x399.jpg"/>
          <p:cNvPicPr>
            <a:picLocks noChangeAspect="1" noChangeArrowheads="1"/>
          </p:cNvPicPr>
          <p:nvPr/>
        </p:nvPicPr>
        <p:blipFill>
          <a:blip r:embed="rId3">
            <a:extLst>
              <a:ext uri="{28A0092B-C50C-407E-A947-70E740481C1C}">
                <a14:useLocalDpi xmlns:a14="http://schemas.microsoft.com/office/drawing/2010/main" val="0"/>
              </a:ext>
            </a:extLst>
          </a:blip>
          <a:srcRect l="13252" t="11861" r="10265" b="3532"/>
          <a:stretch>
            <a:fillRect/>
          </a:stretch>
        </p:blipFill>
        <p:spPr bwMode="auto">
          <a:xfrm>
            <a:off x="4495800" y="1828800"/>
            <a:ext cx="43703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381000" y="1333500"/>
            <a:ext cx="7924800" cy="4800600"/>
          </a:xfrm>
        </p:spPr>
        <p:txBody>
          <a:bodyPr/>
          <a:lstStyle/>
          <a:p>
            <a:pPr marL="342900" indent="-342900" algn="l" eaLnBrk="1" hangingPunct="1">
              <a:buFont typeface="Wingdings" pitchFamily="2" charset="2"/>
              <a:buChar char="§"/>
              <a:defRPr/>
            </a:pPr>
            <a:r>
              <a:rPr lang="en-US" dirty="0">
                <a:solidFill>
                  <a:srgbClr val="0070C0"/>
                </a:solidFill>
              </a:rPr>
              <a:t>Night shift workers or</a:t>
            </a:r>
          </a:p>
          <a:p>
            <a:pPr algn="l" eaLnBrk="1" hangingPunct="1">
              <a:buFont typeface="Arial" charset="0"/>
              <a:buNone/>
              <a:defRPr/>
            </a:pPr>
            <a:r>
              <a:rPr lang="en-US" dirty="0">
                <a:solidFill>
                  <a:srgbClr val="0070C0"/>
                </a:solidFill>
              </a:rPr>
              <a:t>   after-hours jobs</a:t>
            </a:r>
            <a:r>
              <a:rPr lang="en-US" dirty="0">
                <a:solidFill>
                  <a:schemeClr val="tx1"/>
                </a:solidFill>
              </a:rPr>
              <a:t>: </a:t>
            </a:r>
          </a:p>
          <a:p>
            <a:pPr marL="800100" lvl="1" indent="-342900" algn="l" eaLnBrk="1" hangingPunct="1">
              <a:buFont typeface="Courier New" pitchFamily="49" charset="0"/>
              <a:buChar char="o"/>
              <a:defRPr/>
            </a:pPr>
            <a:r>
              <a:rPr lang="en-US" sz="2400" u="sng" dirty="0">
                <a:solidFill>
                  <a:schemeClr val="tx1"/>
                </a:solidFill>
                <a:latin typeface="Verdana" pitchFamily="34" charset="0"/>
                <a:ea typeface="Verdana" pitchFamily="34" charset="0"/>
                <a:cs typeface="Verdana" pitchFamily="34" charset="0"/>
              </a:rPr>
              <a:t>D</a:t>
            </a:r>
            <a:r>
              <a:rPr lang="en-US" sz="2400" dirty="0">
                <a:solidFill>
                  <a:schemeClr val="tx1"/>
                </a:solidFill>
                <a:latin typeface="Verdana" pitchFamily="34" charset="0"/>
                <a:ea typeface="Verdana" pitchFamily="34" charset="0"/>
                <a:cs typeface="Verdana" pitchFamily="34" charset="0"/>
              </a:rPr>
              <a:t>omestic incidents</a:t>
            </a:r>
          </a:p>
          <a:p>
            <a:pPr marL="800100" lvl="1" indent="-342900" algn="l" eaLnBrk="1" hangingPunct="1">
              <a:buFont typeface="Courier New" pitchFamily="49" charset="0"/>
              <a:buChar char="o"/>
              <a:defRPr/>
            </a:pPr>
            <a:r>
              <a:rPr lang="en-US" sz="2400" u="sng" dirty="0">
                <a:solidFill>
                  <a:schemeClr val="tx1"/>
                </a:solidFill>
                <a:latin typeface="Verdana" pitchFamily="34" charset="0"/>
                <a:ea typeface="Verdana" pitchFamily="34" charset="0"/>
                <a:cs typeface="Verdana" pitchFamily="34" charset="0"/>
              </a:rPr>
              <a:t>R</a:t>
            </a:r>
            <a:r>
              <a:rPr lang="en-US" sz="2400" dirty="0">
                <a:solidFill>
                  <a:schemeClr val="tx1"/>
                </a:solidFill>
                <a:latin typeface="Verdana" pitchFamily="34" charset="0"/>
                <a:ea typeface="Verdana" pitchFamily="34" charset="0"/>
                <a:cs typeface="Verdana" pitchFamily="34" charset="0"/>
              </a:rPr>
              <a:t>obberies/theft</a:t>
            </a:r>
          </a:p>
          <a:p>
            <a:pPr marL="800100" lvl="1" indent="-342900" algn="l" eaLnBrk="1" hangingPunct="1">
              <a:buFont typeface="Courier New" pitchFamily="49" charset="0"/>
              <a:buChar char="o"/>
              <a:defRPr/>
            </a:pPr>
            <a:r>
              <a:rPr lang="en-US" sz="2400" u="sng" dirty="0">
                <a:solidFill>
                  <a:schemeClr val="tx1"/>
                </a:solidFill>
                <a:latin typeface="Verdana" pitchFamily="34" charset="0"/>
                <a:ea typeface="Verdana" pitchFamily="34" charset="0"/>
                <a:cs typeface="Verdana" pitchFamily="34" charset="0"/>
              </a:rPr>
              <a:t>V</a:t>
            </a:r>
            <a:r>
              <a:rPr lang="en-US" sz="2400" dirty="0">
                <a:solidFill>
                  <a:schemeClr val="tx1"/>
                </a:solidFill>
                <a:latin typeface="Verdana" pitchFamily="34" charset="0"/>
                <a:ea typeface="Verdana" pitchFamily="34" charset="0"/>
                <a:cs typeface="Verdana" pitchFamily="34" charset="0"/>
              </a:rPr>
              <a:t>andalism</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0070C0"/>
                </a:solidFill>
              </a:rPr>
              <a:t>Specialty Service Work </a:t>
            </a:r>
          </a:p>
          <a:p>
            <a:pPr algn="l" eaLnBrk="1" hangingPunct="1">
              <a:buFont typeface="Arial" charset="0"/>
              <a:buNone/>
              <a:defRPr/>
            </a:pPr>
            <a:r>
              <a:rPr lang="en-US" dirty="0">
                <a:solidFill>
                  <a:srgbClr val="0070C0"/>
                </a:solidFill>
              </a:rPr>
              <a:t>   Sites</a:t>
            </a:r>
            <a:r>
              <a:rPr lang="en-US" dirty="0">
                <a:solidFill>
                  <a:schemeClr val="tx1"/>
                </a:solidFill>
              </a:rPr>
              <a:t>: Uncontrolled                                   </a:t>
            </a:r>
            <a:br>
              <a:rPr lang="en-US" dirty="0">
                <a:solidFill>
                  <a:schemeClr val="tx1"/>
                </a:solidFill>
              </a:rPr>
            </a:br>
            <a:r>
              <a:rPr lang="en-US" dirty="0">
                <a:solidFill>
                  <a:schemeClr val="tx1"/>
                </a:solidFill>
              </a:rPr>
              <a:t>   energy or material                                  </a:t>
            </a:r>
            <a:br>
              <a:rPr lang="en-US" dirty="0">
                <a:solidFill>
                  <a:schemeClr val="tx1"/>
                </a:solidFill>
              </a:rPr>
            </a:br>
            <a:r>
              <a:rPr lang="en-US" dirty="0">
                <a:solidFill>
                  <a:schemeClr val="tx1"/>
                </a:solidFill>
              </a:rPr>
              <a:t>   releases, personal injuries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E28DD84-5E7E-4145-8E67-49E575941EDB}" type="slidenum">
              <a:rPr lang="en-US" altLang="en-US" sz="1400">
                <a:solidFill>
                  <a:schemeClr val="bg1"/>
                </a:solidFill>
                <a:latin typeface="Verdana" panose="020B0604030504040204" pitchFamily="34" charset="0"/>
              </a:rPr>
              <a:pPr algn="ctr" eaLnBrk="1" hangingPunct="1"/>
              <a:t>11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4342" name="Picture 2" descr="C:\Users\stlane\Pictures\Work Alone\6C8458733-130730-job-hunt-office-510p_blocks_desktop_medium.jpg"/>
          <p:cNvPicPr>
            <a:picLocks noChangeAspect="1" noChangeArrowheads="1"/>
          </p:cNvPicPr>
          <p:nvPr/>
        </p:nvPicPr>
        <p:blipFill>
          <a:blip r:embed="rId3">
            <a:extLst>
              <a:ext uri="{28A0092B-C50C-407E-A947-70E740481C1C}">
                <a14:useLocalDpi xmlns:a14="http://schemas.microsoft.com/office/drawing/2010/main" val="0"/>
              </a:ext>
            </a:extLst>
          </a:blip>
          <a:srcRect l="10881" t="11533" r="4640"/>
          <a:stretch>
            <a:fillRect/>
          </a:stretch>
        </p:blipFill>
        <p:spPr bwMode="auto">
          <a:xfrm>
            <a:off x="5411788" y="1458913"/>
            <a:ext cx="303212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C:\Users\stlane\Pictures\Work Alone\work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100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152400" y="1447800"/>
            <a:ext cx="4419600" cy="4416425"/>
          </a:xfrm>
        </p:spPr>
        <p:txBody>
          <a:bodyPr/>
          <a:lstStyle/>
          <a:p>
            <a:pPr marL="342900" indent="-342900" algn="l" eaLnBrk="1" hangingPunct="1">
              <a:buFont typeface="Wingdings" pitchFamily="2" charset="2"/>
              <a:buChar char="§"/>
              <a:defRPr/>
            </a:pPr>
            <a:r>
              <a:rPr lang="en-US" dirty="0">
                <a:solidFill>
                  <a:srgbClr val="0070C0"/>
                </a:solidFill>
              </a:rPr>
              <a:t>Forestry Service activities:</a:t>
            </a:r>
          </a:p>
          <a:p>
            <a:pPr algn="l" eaLnBrk="1" hangingPunct="1">
              <a:buFont typeface="Arial" charset="0"/>
              <a:buNone/>
              <a:defRPr/>
            </a:pPr>
            <a:r>
              <a:rPr lang="en-US" dirty="0">
                <a:solidFill>
                  <a:schemeClr val="tx1"/>
                </a:solidFill>
              </a:rPr>
              <a:t>   Absence of phone relay   </a:t>
            </a:r>
            <a:br>
              <a:rPr lang="en-US" dirty="0">
                <a:solidFill>
                  <a:schemeClr val="tx1"/>
                </a:solidFill>
              </a:rPr>
            </a:br>
            <a:r>
              <a:rPr lang="en-US" dirty="0">
                <a:solidFill>
                  <a:schemeClr val="tx1"/>
                </a:solidFill>
              </a:rPr>
              <a:t>   towers, equipment   </a:t>
            </a:r>
            <a:br>
              <a:rPr lang="en-US" dirty="0">
                <a:solidFill>
                  <a:schemeClr val="tx1"/>
                </a:solidFill>
              </a:rPr>
            </a:br>
            <a:r>
              <a:rPr lang="en-US" dirty="0">
                <a:solidFill>
                  <a:schemeClr val="tx1"/>
                </a:solidFill>
              </a:rPr>
              <a:t>   injuries, wildlife hazards</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0070C0"/>
                </a:solidFill>
              </a:rPr>
              <a:t>Game Commission </a:t>
            </a:r>
          </a:p>
          <a:p>
            <a:pPr algn="l" eaLnBrk="1" hangingPunct="1">
              <a:buFont typeface="Arial" charset="0"/>
              <a:buNone/>
              <a:defRPr/>
            </a:pPr>
            <a:r>
              <a:rPr lang="en-US" dirty="0">
                <a:solidFill>
                  <a:srgbClr val="0070C0"/>
                </a:solidFill>
              </a:rPr>
              <a:t>   Officers: </a:t>
            </a:r>
            <a:r>
              <a:rPr lang="en-US" dirty="0">
                <a:solidFill>
                  <a:schemeClr val="tx1"/>
                </a:solidFill>
              </a:rPr>
              <a:t>Armed  </a:t>
            </a:r>
            <a:br>
              <a:rPr lang="en-US" dirty="0">
                <a:solidFill>
                  <a:schemeClr val="tx1"/>
                </a:solidFill>
              </a:rPr>
            </a:br>
            <a:r>
              <a:rPr lang="en-US" dirty="0">
                <a:solidFill>
                  <a:schemeClr val="tx1"/>
                </a:solidFill>
              </a:rPr>
              <a:t>   poachers, wildlife </a:t>
            </a:r>
            <a:br>
              <a:rPr lang="en-US" dirty="0">
                <a:solidFill>
                  <a:schemeClr val="tx1"/>
                </a:solidFill>
              </a:rPr>
            </a:br>
            <a:r>
              <a:rPr lang="en-US" dirty="0">
                <a:solidFill>
                  <a:schemeClr val="tx1"/>
                </a:solidFill>
              </a:rPr>
              <a:t>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F6F957B-EA15-4883-9B9F-3D21348C5491}" type="slidenum">
              <a:rPr lang="en-US" altLang="en-US" sz="1400">
                <a:solidFill>
                  <a:schemeClr val="bg1"/>
                </a:solidFill>
                <a:latin typeface="Verdana" panose="020B0604030504040204" pitchFamily="34" charset="0"/>
              </a:rPr>
              <a:pPr algn="ctr" eaLnBrk="1" hangingPunct="1"/>
              <a:t>12</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5366" name="Picture 2" descr="C:\Users\stlane\Pictures\Work Alone\g5dc000000000000000e4142a58248afd86325c40a224476f61843c1961.jpg"/>
          <p:cNvPicPr>
            <a:picLocks noChangeAspect="1" noChangeArrowheads="1"/>
          </p:cNvPicPr>
          <p:nvPr/>
        </p:nvPicPr>
        <p:blipFill>
          <a:blip r:embed="rId3">
            <a:extLst>
              <a:ext uri="{28A0092B-C50C-407E-A947-70E740481C1C}">
                <a14:useLocalDpi xmlns:a14="http://schemas.microsoft.com/office/drawing/2010/main" val="0"/>
              </a:ext>
            </a:extLst>
          </a:blip>
          <a:srcRect l="34250" t="7779" r="28691"/>
          <a:stretch>
            <a:fillRect/>
          </a:stretch>
        </p:blipFill>
        <p:spPr bwMode="auto">
          <a:xfrm>
            <a:off x="4462463" y="2252663"/>
            <a:ext cx="16764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descr="C:\Users\stlane\Pictures\Work Alone\csfs_logger_story.jpg"/>
          <p:cNvPicPr>
            <a:picLocks noChangeAspect="1" noChangeArrowheads="1"/>
          </p:cNvPicPr>
          <p:nvPr/>
        </p:nvPicPr>
        <p:blipFill>
          <a:blip r:embed="rId4">
            <a:extLst>
              <a:ext uri="{28A0092B-C50C-407E-A947-70E740481C1C}">
                <a14:useLocalDpi xmlns:a14="http://schemas.microsoft.com/office/drawing/2010/main" val="0"/>
              </a:ext>
            </a:extLst>
          </a:blip>
          <a:srcRect l="16624" t="6570" b="7620"/>
          <a:stretch>
            <a:fillRect/>
          </a:stretch>
        </p:blipFill>
        <p:spPr bwMode="auto">
          <a:xfrm>
            <a:off x="6723063" y="1143000"/>
            <a:ext cx="18446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C:\Users\stlane\Pictures\Work Alone\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083050"/>
            <a:ext cx="2794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16387" name="Subtitle 2"/>
          <p:cNvSpPr>
            <a:spLocks noGrp="1"/>
          </p:cNvSpPr>
          <p:nvPr>
            <p:ph type="subTitle" idx="1"/>
          </p:nvPr>
        </p:nvSpPr>
        <p:spPr>
          <a:xfrm>
            <a:off x="457200" y="1066800"/>
            <a:ext cx="7924800" cy="4800600"/>
          </a:xfrm>
        </p:spPr>
        <p:txBody>
          <a:bodyPr/>
          <a:lstStyle/>
          <a:p>
            <a:pPr marL="342900" indent="-342900" eaLnBrk="1" hangingPunct="1">
              <a:buFont typeface="Wingdings" panose="05000000000000000000" pitchFamily="2" charset="2"/>
              <a:buChar char="§"/>
            </a:pPr>
            <a:r>
              <a:rPr lang="en-US" altLang="en-US">
                <a:solidFill>
                  <a:srgbClr val="0070C0"/>
                </a:solidFill>
              </a:rPr>
              <a:t>Fish &amp; Boat Commission Officers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88D3381-A5AA-43D6-BEF6-ED3C88705BFD}" type="slidenum">
              <a:rPr lang="en-US" altLang="en-US" sz="1400">
                <a:solidFill>
                  <a:schemeClr val="bg1"/>
                </a:solidFill>
                <a:latin typeface="Verdana" panose="020B0604030504040204" pitchFamily="34" charset="0"/>
              </a:rPr>
              <a:pPr algn="ctr" eaLnBrk="1" hangingPunct="1"/>
              <a:t>13</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
        <p:nvSpPr>
          <p:cNvPr id="16390" name="Picture 3" descr="C:\Users\stlane\Pictures\Work Alone\-30b7d6f0a55ad455.jpg"/>
          <p:cNvSpPr>
            <a:spLocks noChangeAspect="1" noChangeArrowheads="1"/>
          </p:cNvSpPr>
          <p:nvPr/>
        </p:nvSpPr>
        <p:spPr bwMode="auto">
          <a:xfrm>
            <a:off x="1295400" y="1676400"/>
            <a:ext cx="601345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16391" name="Picture 3" descr="C:\Users\stlane\Pictures\Work Alone\-30b7d6f0a55ad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01345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228600" y="1154113"/>
            <a:ext cx="8610600" cy="5094287"/>
          </a:xfrm>
          <a:extLst/>
        </p:spPr>
        <p:txBody>
          <a:bodyPr/>
          <a:lstStyle/>
          <a:p>
            <a:pPr marL="342900" indent="-342900" algn="l" eaLnBrk="1" hangingPunct="1">
              <a:buFont typeface="Wingdings" pitchFamily="2" charset="2"/>
              <a:buChar char="§"/>
              <a:defRPr/>
            </a:pPr>
            <a:endParaRPr lang="en-US" dirty="0">
              <a:solidFill>
                <a:srgbClr val="0070C0"/>
              </a:solidFill>
            </a:endParaRPr>
          </a:p>
          <a:p>
            <a:pPr marL="342900" indent="-342900" algn="l" eaLnBrk="1" hangingPunct="1">
              <a:buFont typeface="Wingdings" pitchFamily="2" charset="2"/>
              <a:buChar char="§"/>
              <a:defRPr/>
            </a:pPr>
            <a:r>
              <a:rPr lang="en-US" dirty="0">
                <a:solidFill>
                  <a:srgbClr val="0070C0"/>
                </a:solidFill>
              </a:rPr>
              <a:t>Utility Linemen: </a:t>
            </a:r>
            <a:r>
              <a:rPr lang="en-US" dirty="0">
                <a:solidFill>
                  <a:schemeClr val="tx1"/>
                </a:solidFill>
              </a:rPr>
              <a:t>shock or</a:t>
            </a:r>
          </a:p>
          <a:p>
            <a:pPr algn="l" eaLnBrk="1" hangingPunct="1">
              <a:buFont typeface="Arial" charset="0"/>
              <a:buNone/>
              <a:defRPr/>
            </a:pPr>
            <a:r>
              <a:rPr lang="en-US" dirty="0">
                <a:solidFill>
                  <a:schemeClr val="tx1"/>
                </a:solidFill>
              </a:rPr>
              <a:t>   electrocution, falls from heights</a:t>
            </a: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endParaRPr lang="en-US" dirty="0">
              <a:solidFill>
                <a:schemeClr val="tx1"/>
              </a:solidFill>
              <a:ea typeface="Verdana" pitchFamily="34" charset="0"/>
              <a:cs typeface="Verdana" pitchFamily="34" charset="0"/>
            </a:endParaRPr>
          </a:p>
          <a:p>
            <a:pPr algn="l" eaLnBrk="1" hangingPunct="1">
              <a:buFont typeface="Arial" charset="0"/>
              <a:buNone/>
              <a:defRPr/>
            </a:pPr>
            <a:r>
              <a:rPr lang="en-US" dirty="0">
                <a:solidFill>
                  <a:schemeClr val="tx1"/>
                </a:solidFill>
                <a:ea typeface="Verdana" pitchFamily="34" charset="0"/>
                <a:cs typeface="Verdana" pitchFamily="34" charset="0"/>
              </a:rPr>
              <a:t>                                           </a:t>
            </a:r>
            <a:r>
              <a:rPr lang="en-US" dirty="0">
                <a:solidFill>
                  <a:srgbClr val="0070C0"/>
                </a:solidFill>
                <a:ea typeface="Verdana" pitchFamily="34" charset="0"/>
                <a:cs typeface="Verdana" pitchFamily="34" charset="0"/>
              </a:rPr>
              <a:t>Shipping/Receiving:</a:t>
            </a:r>
          </a:p>
          <a:p>
            <a:pPr algn="l" eaLnBrk="1" hangingPunct="1">
              <a:buFont typeface="Arial" charset="0"/>
              <a:buNone/>
              <a:defRPr/>
            </a:pPr>
            <a:r>
              <a:rPr lang="en-US" dirty="0">
                <a:solidFill>
                  <a:schemeClr val="tx1"/>
                </a:solidFill>
              </a:rPr>
              <a:t>					 falling stock, vehicle</a:t>
            </a:r>
          </a:p>
          <a:p>
            <a:pPr algn="l" eaLnBrk="1" hangingPunct="1">
              <a:buFont typeface="Arial" charset="0"/>
              <a:buNone/>
              <a:defRPr/>
            </a:pPr>
            <a:r>
              <a:rPr lang="en-US" dirty="0">
                <a:solidFill>
                  <a:schemeClr val="tx1"/>
                </a:solidFill>
              </a:rPr>
              <a:t>					 overturns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CE71E25-105D-47AD-AB24-5A013B25F34F}" type="slidenum">
              <a:rPr lang="en-US" altLang="en-US" sz="1400">
                <a:solidFill>
                  <a:schemeClr val="bg1"/>
                </a:solidFill>
                <a:latin typeface="Verdana" panose="020B0604030504040204" pitchFamily="34" charset="0"/>
              </a:rPr>
              <a:pPr algn="ctr" eaLnBrk="1" hangingPunct="1"/>
              <a:t>14</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7414" name="Picture 2" descr="C:\Users\stlane\Pictures\Work Alone\thCAJMKWV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92213"/>
            <a:ext cx="23717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C:\Users\stlane\Pictures\Work Alone\sh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00400"/>
            <a:ext cx="44386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Assess Job for Safety</a:t>
            </a:r>
          </a:p>
        </p:txBody>
      </p:sp>
      <p:sp>
        <p:nvSpPr>
          <p:cNvPr id="4099" name="Subtitle 2"/>
          <p:cNvSpPr>
            <a:spLocks noGrp="1"/>
          </p:cNvSpPr>
          <p:nvPr>
            <p:ph type="subTitle" idx="1"/>
          </p:nvPr>
        </p:nvSpPr>
        <p:spPr>
          <a:xfrm>
            <a:off x="304800" y="1143000"/>
            <a:ext cx="7924800" cy="5051425"/>
          </a:xfrm>
        </p:spPr>
        <p:txBody>
          <a:bodyPr/>
          <a:lstStyle/>
          <a:p>
            <a:pPr marL="342900" indent="-342900" algn="l" eaLnBrk="1" hangingPunct="1">
              <a:buFont typeface="Wingdings" pitchFamily="2" charset="2"/>
              <a:buChar char="§"/>
              <a:defRPr/>
            </a:pPr>
            <a:r>
              <a:rPr lang="en-US" dirty="0">
                <a:solidFill>
                  <a:schemeClr val="tx1"/>
                </a:solidFill>
              </a:rPr>
              <a:t>Assess your facility to determine who may work alone and their activities</a:t>
            </a:r>
          </a:p>
          <a:p>
            <a:pPr marL="342900" indent="-342900" algn="l" eaLnBrk="1" hangingPunct="1">
              <a:buFont typeface="Wingdings" pitchFamily="2" charset="2"/>
              <a:buChar char="§"/>
              <a:defRPr/>
            </a:pPr>
            <a:r>
              <a:rPr lang="en-US" dirty="0">
                <a:solidFill>
                  <a:schemeClr val="tx1"/>
                </a:solidFill>
              </a:rPr>
              <a:t>What special considerations they might need</a:t>
            </a:r>
          </a:p>
          <a:p>
            <a:pPr marL="342900" indent="-342900" algn="l" eaLnBrk="1" hangingPunct="1">
              <a:buFont typeface="Wingdings" pitchFamily="2" charset="2"/>
              <a:buChar char="§"/>
              <a:defRPr/>
            </a:pPr>
            <a:r>
              <a:rPr lang="en-US" dirty="0">
                <a:solidFill>
                  <a:schemeClr val="tx1"/>
                </a:solidFill>
              </a:rPr>
              <a:t>What types of incidents may occur</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F5F9C2D-34C5-4961-92E1-997E84F79F1B}" type="slidenum">
              <a:rPr lang="en-US" altLang="en-US" sz="1400">
                <a:solidFill>
                  <a:schemeClr val="bg1"/>
                </a:solidFill>
                <a:latin typeface="Verdana" panose="020B0604030504040204" pitchFamily="34" charset="0"/>
              </a:rPr>
              <a:pPr algn="ctr" eaLnBrk="1" hangingPunct="1"/>
              <a:t>15</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84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3048000"/>
            <a:ext cx="5905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Assess Job for Safety</a:t>
            </a:r>
          </a:p>
        </p:txBody>
      </p:sp>
      <p:sp>
        <p:nvSpPr>
          <p:cNvPr id="4099" name="Subtitle 2"/>
          <p:cNvSpPr>
            <a:spLocks noGrp="1"/>
          </p:cNvSpPr>
          <p:nvPr>
            <p:ph type="subTitle" idx="1"/>
          </p:nvPr>
        </p:nvSpPr>
        <p:spPr>
          <a:xfrm>
            <a:off x="304800" y="1143000"/>
            <a:ext cx="7924800" cy="5051425"/>
          </a:xfrm>
        </p:spPr>
        <p:txBody>
          <a:bodyPr/>
          <a:lstStyle/>
          <a:p>
            <a:pPr marL="342900" indent="-342900" algn="l" eaLnBrk="1" hangingPunct="1">
              <a:buFont typeface="Wingdings" pitchFamily="2" charset="2"/>
              <a:buChar char="§"/>
              <a:defRPr/>
            </a:pPr>
            <a:r>
              <a:rPr lang="en-US" dirty="0">
                <a:solidFill>
                  <a:schemeClr val="tx1"/>
                </a:solidFill>
              </a:rPr>
              <a:t>This includes being geographically distant within a building or separation from work crew due to task (only one person will fit in a vault)</a:t>
            </a:r>
          </a:p>
          <a:p>
            <a:pPr marL="342900" indent="-342900" algn="l" eaLnBrk="1" hangingPunct="1">
              <a:buFont typeface="Wingdings" pitchFamily="2" charset="2"/>
              <a:buChar char="§"/>
              <a:defRPr/>
            </a:pPr>
            <a:r>
              <a:rPr lang="en-US" dirty="0">
                <a:solidFill>
                  <a:schemeClr val="tx1"/>
                </a:solidFill>
              </a:rPr>
              <a:t>At out-buildings separated from coworkers and communications</a:t>
            </a:r>
          </a:p>
          <a:p>
            <a:pPr marL="342900" indent="-342900" algn="l" eaLnBrk="1" hangingPunct="1">
              <a:buFont typeface="Wingdings" pitchFamily="2" charset="2"/>
              <a:buChar char="§"/>
              <a:defRPr/>
            </a:pPr>
            <a:r>
              <a:rPr lang="en-US" dirty="0">
                <a:solidFill>
                  <a:schemeClr val="tx1"/>
                </a:solidFill>
              </a:rPr>
              <a:t>Time of day or night concerns</a:t>
            </a:r>
          </a:p>
          <a:p>
            <a:pPr marL="342900" indent="-342900" algn="l" eaLnBrk="1" hangingPunct="1">
              <a:buFont typeface="Wingdings" pitchFamily="2" charset="2"/>
              <a:buChar char="§"/>
              <a:defRPr/>
            </a:pPr>
            <a:r>
              <a:rPr lang="en-US" dirty="0">
                <a:solidFill>
                  <a:schemeClr val="tx1"/>
                </a:solidFill>
              </a:rPr>
              <a:t>Field Operations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C0AF35E-DA12-4EF4-B8F1-C93FD721EB4A}" type="slidenum">
              <a:rPr lang="en-US" altLang="en-US" sz="1400">
                <a:solidFill>
                  <a:schemeClr val="bg1"/>
                </a:solidFill>
                <a:latin typeface="Verdana" panose="020B0604030504040204" pitchFamily="34" charset="0"/>
              </a:rPr>
              <a:pPr algn="ctr" eaLnBrk="1" hangingPunct="1"/>
              <a:t>16</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9462" name="Picture 2" descr="C:\Users\stlane\Pictures\Work Alone\Man-in-the-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3886200"/>
            <a:ext cx="3429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4099" name="Subtitle 2"/>
          <p:cNvSpPr>
            <a:spLocks noGrp="1"/>
          </p:cNvSpPr>
          <p:nvPr>
            <p:ph type="subTitle" idx="1"/>
          </p:nvPr>
        </p:nvSpPr>
        <p:spPr>
          <a:xfrm>
            <a:off x="381000" y="1371600"/>
            <a:ext cx="8229600" cy="4648200"/>
          </a:xfrm>
        </p:spPr>
        <p:txBody>
          <a:bodyPr/>
          <a:lstStyle/>
          <a:p>
            <a:pPr algn="l" eaLnBrk="1" hangingPunct="1">
              <a:buFont typeface="Arial" charset="0"/>
              <a:buNone/>
              <a:defRPr/>
            </a:pPr>
            <a:r>
              <a:rPr lang="en-US" b="1" dirty="0">
                <a:solidFill>
                  <a:schemeClr val="tx1"/>
                </a:solidFill>
              </a:rPr>
              <a:t>Determine hazards or circumstances for each condition, i.e.</a:t>
            </a:r>
          </a:p>
          <a:p>
            <a:pPr algn="l" eaLnBrk="1" hangingPunct="1">
              <a:buFont typeface="Arial" charset="0"/>
              <a:buNone/>
              <a:defRPr/>
            </a:pPr>
            <a:endParaRPr lang="en-US" b="1" dirty="0">
              <a:solidFill>
                <a:schemeClr val="tx1"/>
              </a:solidFill>
            </a:endParaRPr>
          </a:p>
          <a:p>
            <a:pPr algn="l" eaLnBrk="1" hangingPunct="1">
              <a:buFont typeface="Arial" charset="0"/>
              <a:buNone/>
              <a:defRPr/>
            </a:pPr>
            <a:r>
              <a:rPr lang="en-US" b="1" dirty="0">
                <a:solidFill>
                  <a:schemeClr val="tx1"/>
                </a:solidFill>
              </a:rPr>
              <a:t>Tasks + Tools = Accidents(?)</a:t>
            </a:r>
          </a:p>
          <a:p>
            <a:pPr algn="l" eaLnBrk="1" hangingPunct="1">
              <a:buFont typeface="Arial" charset="0"/>
              <a:buNone/>
              <a:defRPr/>
            </a:pPr>
            <a:r>
              <a:rPr lang="en-US" b="1" dirty="0">
                <a:solidFill>
                  <a:schemeClr val="tx1"/>
                </a:solidFill>
              </a:rPr>
              <a:t>Tasks – PPE = Accidents(?)</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Ø"/>
              <a:defRPr/>
            </a:pPr>
            <a:r>
              <a:rPr lang="en-US" dirty="0">
                <a:solidFill>
                  <a:schemeClr val="tx1"/>
                </a:solidFill>
              </a:rPr>
              <a:t>	Identify dangerous conditions</a:t>
            </a:r>
          </a:p>
          <a:p>
            <a:pPr marL="342900" indent="-342900" algn="l" eaLnBrk="1" hangingPunct="1">
              <a:buFont typeface="Wingdings" pitchFamily="2" charset="2"/>
              <a:buChar char="Ø"/>
              <a:defRPr/>
            </a:pPr>
            <a:r>
              <a:rPr lang="en-US" dirty="0">
                <a:solidFill>
                  <a:schemeClr val="tx1"/>
                </a:solidFill>
              </a:rPr>
              <a:t>	Develop procedures</a:t>
            </a:r>
          </a:p>
          <a:p>
            <a:pPr marL="342900" indent="-342900" algn="l" eaLnBrk="1" hangingPunct="1">
              <a:buFont typeface="Wingdings" pitchFamily="2" charset="2"/>
              <a:buChar char="Ø"/>
              <a:defRPr/>
            </a:pPr>
            <a:r>
              <a:rPr lang="en-US" dirty="0">
                <a:solidFill>
                  <a:schemeClr val="tx1"/>
                </a:solidFill>
              </a:rPr>
              <a:t>	Ensure employee monitoring</a:t>
            </a:r>
          </a:p>
          <a:p>
            <a:pPr marL="342900" indent="-342900" algn="l" eaLnBrk="1" hangingPunct="1">
              <a:buFont typeface="Wingdings" pitchFamily="2" charset="2"/>
              <a:buChar char="Ø"/>
              <a:defRPr/>
            </a:pPr>
            <a:r>
              <a:rPr lang="en-US" dirty="0">
                <a:solidFill>
                  <a:schemeClr val="tx1"/>
                </a:solidFill>
              </a:rPr>
              <a:t>	Guarantee immediate assistance if needed</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9CB3D4E-F049-43EA-8C5A-BE8DBF9EF4D2}" type="slidenum">
              <a:rPr lang="en-US" altLang="en-US" sz="1400">
                <a:solidFill>
                  <a:schemeClr val="bg1"/>
                </a:solidFill>
                <a:latin typeface="Verdana" panose="020B0604030504040204" pitchFamily="34" charset="0"/>
              </a:rPr>
              <a:pPr algn="ctr" eaLnBrk="1" hangingPunct="1"/>
              <a:t>17</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4099" name="Subtitle 2"/>
          <p:cNvSpPr>
            <a:spLocks noGrp="1"/>
          </p:cNvSpPr>
          <p:nvPr>
            <p:ph type="subTitle" idx="1"/>
          </p:nvPr>
        </p:nvSpPr>
        <p:spPr>
          <a:xfrm>
            <a:off x="381000" y="1143000"/>
            <a:ext cx="8229600" cy="5105400"/>
          </a:xfrm>
        </p:spPr>
        <p:txBody>
          <a:bodyPr/>
          <a:lstStyle/>
          <a:p>
            <a:pPr algn="l" eaLnBrk="1" hangingPunct="1">
              <a:buFont typeface="Arial" charset="0"/>
              <a:buNone/>
              <a:defRPr/>
            </a:pPr>
            <a:r>
              <a:rPr lang="en-US" dirty="0">
                <a:solidFill>
                  <a:schemeClr val="tx1"/>
                </a:solidFill>
              </a:rPr>
              <a:t>Determine fitness of individual to safely perform duties.</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Ø"/>
              <a:defRPr/>
            </a:pPr>
            <a:r>
              <a:rPr lang="en-US" dirty="0">
                <a:solidFill>
                  <a:schemeClr val="tx1"/>
                </a:solidFill>
              </a:rPr>
              <a:t>How is it determined that a lone person can do the job</a:t>
            </a:r>
          </a:p>
          <a:p>
            <a:pPr marL="342900" indent="-342900" algn="l" eaLnBrk="1" hangingPunct="1">
              <a:buFont typeface="Wingdings" pitchFamily="2" charset="2"/>
              <a:buChar char="Ø"/>
              <a:defRPr/>
            </a:pPr>
            <a:r>
              <a:rPr lang="en-US" dirty="0">
                <a:solidFill>
                  <a:schemeClr val="tx1"/>
                </a:solidFill>
              </a:rPr>
              <a:t>Are there medical restrictions to the work</a:t>
            </a:r>
          </a:p>
          <a:p>
            <a:pPr marL="342900" indent="-342900" algn="l" eaLnBrk="1" hangingPunct="1">
              <a:buFont typeface="Wingdings" pitchFamily="2" charset="2"/>
              <a:buChar char="Ø"/>
              <a:defRPr/>
            </a:pPr>
            <a:r>
              <a:rPr lang="en-US" dirty="0">
                <a:solidFill>
                  <a:schemeClr val="tx1"/>
                </a:solidFill>
              </a:rPr>
              <a:t>Is any type of supervision required </a:t>
            </a:r>
          </a:p>
          <a:p>
            <a:pPr marL="342900" indent="-342900" algn="l" eaLnBrk="1" hangingPunct="1">
              <a:buFont typeface="Wingdings" pitchFamily="2" charset="2"/>
              <a:buChar char="Ø"/>
              <a:defRPr/>
            </a:pPr>
            <a:r>
              <a:rPr lang="en-US" dirty="0">
                <a:solidFill>
                  <a:schemeClr val="tx1"/>
                </a:solidFill>
              </a:rPr>
              <a:t>Types of emergencies which may arise and means to respond</a:t>
            </a:r>
          </a:p>
          <a:p>
            <a:pPr marL="342900" indent="-342900" algn="l" eaLnBrk="1" hangingPunct="1">
              <a:buFont typeface="Wingdings" pitchFamily="2" charset="2"/>
              <a:buChar char="Ø"/>
              <a:defRPr/>
            </a:pPr>
            <a:r>
              <a:rPr lang="en-US" dirty="0">
                <a:solidFill>
                  <a:schemeClr val="tx1"/>
                </a:solidFill>
              </a:rPr>
              <a:t>First Aid training and equipment provided to lone worker</a:t>
            </a:r>
          </a:p>
          <a:p>
            <a:pPr marL="342900" indent="-342900" algn="l" eaLnBrk="1" hangingPunct="1">
              <a:buFont typeface="Wingdings" pitchFamily="2" charset="2"/>
              <a:buChar char="Ø"/>
              <a:defRPr/>
            </a:pPr>
            <a:r>
              <a:rPr lang="en-US" dirty="0">
                <a:solidFill>
                  <a:schemeClr val="tx1"/>
                </a:solidFill>
              </a:rPr>
              <a:t>Establish limits to work activities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3A8D0BD-634A-42CB-934A-DEF076A2B1DE}" type="slidenum">
              <a:rPr lang="en-US" altLang="en-US" sz="1400">
                <a:solidFill>
                  <a:schemeClr val="bg1"/>
                </a:solidFill>
                <a:latin typeface="Verdana" panose="020B0604030504040204" pitchFamily="34" charset="0"/>
              </a:rPr>
              <a:pPr algn="ctr" eaLnBrk="1" hangingPunct="1"/>
              <a:t>18</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500"/>
                                        <p:tgtEl>
                                          <p:spTgt spid="40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fade">
                                      <p:cBhvr>
                                        <p:cTn id="12" dur="500"/>
                                        <p:tgtEl>
                                          <p:spTgt spid="409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500"/>
                                        <p:tgtEl>
                                          <p:spTgt spid="40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fade">
                                      <p:cBhvr>
                                        <p:cTn id="22" dur="500"/>
                                        <p:tgtEl>
                                          <p:spTgt spid="409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fade">
                                      <p:cBhvr>
                                        <p:cTn id="27" dur="500"/>
                                        <p:tgtEl>
                                          <p:spTgt spid="409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7" end="7"/>
                                            </p:txEl>
                                          </p:spTgt>
                                        </p:tgtEl>
                                        <p:attrNameLst>
                                          <p:attrName>style.visibility</p:attrName>
                                        </p:attrNameLst>
                                      </p:cBhvr>
                                      <p:to>
                                        <p:strVal val="visible"/>
                                      </p:to>
                                    </p:set>
                                    <p:animEffect transition="in" filter="fade">
                                      <p:cBhvr>
                                        <p:cTn id="32"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22531" name="Subtitle 2"/>
          <p:cNvSpPr>
            <a:spLocks noGrp="1"/>
          </p:cNvSpPr>
          <p:nvPr>
            <p:ph type="subTitle" idx="1"/>
          </p:nvPr>
        </p:nvSpPr>
        <p:spPr>
          <a:xfrm>
            <a:off x="609600" y="1295400"/>
            <a:ext cx="7924800" cy="4800600"/>
          </a:xfrm>
        </p:spPr>
        <p:txBody>
          <a:bodyPr/>
          <a:lstStyle/>
          <a:p>
            <a:pPr marL="342900" indent="-342900" algn="l" eaLnBrk="1" hangingPunct="1">
              <a:buFont typeface="Wingdings" panose="05000000000000000000" pitchFamily="2" charset="2"/>
              <a:buChar char="Ø"/>
            </a:pPr>
            <a:r>
              <a:rPr lang="en-US" altLang="en-US">
                <a:solidFill>
                  <a:schemeClr val="tx1"/>
                </a:solidFill>
              </a:rPr>
              <a:t>Provide required tools and equipment</a:t>
            </a:r>
          </a:p>
          <a:p>
            <a:pPr marL="342900" indent="-342900" algn="l" eaLnBrk="1" hangingPunct="1">
              <a:buFont typeface="Wingdings" panose="05000000000000000000" pitchFamily="2" charset="2"/>
              <a:buChar char="Ø"/>
            </a:pPr>
            <a:r>
              <a:rPr lang="en-US" altLang="en-US">
                <a:solidFill>
                  <a:schemeClr val="tx1"/>
                </a:solidFill>
              </a:rPr>
              <a:t>Provide information concerning potential hazards</a:t>
            </a:r>
          </a:p>
          <a:p>
            <a:pPr marL="342900" indent="-342900" algn="l" eaLnBrk="1" hangingPunct="1">
              <a:buFont typeface="Wingdings" panose="05000000000000000000" pitchFamily="2" charset="2"/>
              <a:buChar char="Ø"/>
            </a:pPr>
            <a:r>
              <a:rPr lang="en-US" altLang="en-US">
                <a:solidFill>
                  <a:schemeClr val="tx1"/>
                </a:solidFill>
              </a:rPr>
              <a:t>Assure ability to contact assistance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329725F8-F004-4434-A467-0EAE65338169}" type="slidenum">
              <a:rPr lang="en-US" altLang="en-US" sz="1400">
                <a:solidFill>
                  <a:schemeClr val="bg1"/>
                </a:solidFill>
                <a:latin typeface="Verdana" panose="020B0604030504040204" pitchFamily="34" charset="0"/>
              </a:rPr>
              <a:pPr algn="ctr" eaLnBrk="1" hangingPunct="1"/>
              <a:t>19</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22534" name="Picture 2" descr="C:\Users\stlane\Pictures\Work Alone\pyrotechnici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5307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Employees Who Work Alone</a:t>
            </a:r>
          </a:p>
        </p:txBody>
      </p:sp>
      <p:sp>
        <p:nvSpPr>
          <p:cNvPr id="5123" name="Subtitle 2"/>
          <p:cNvSpPr>
            <a:spLocks noGrp="1"/>
          </p:cNvSpPr>
          <p:nvPr>
            <p:ph type="subTitle" idx="1"/>
          </p:nvPr>
        </p:nvSpPr>
        <p:spPr>
          <a:xfrm>
            <a:off x="449263" y="1462088"/>
            <a:ext cx="7924800" cy="4800600"/>
          </a:xfrm>
        </p:spPr>
        <p:txBody>
          <a:bodyPr/>
          <a:lstStyle/>
          <a:p>
            <a:pPr algn="l" eaLnBrk="1" hangingPunct="1"/>
            <a:r>
              <a:rPr lang="en-US" altLang="en-US">
                <a:solidFill>
                  <a:schemeClr val="tx1"/>
                </a:solidFill>
              </a:rPr>
              <a:t>Each year individuals who work alone are injured or become fatalities; this could have been prevented had plans and policies existed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B7F78850-B97F-424B-8599-623056BB3E9E}" type="slidenum">
              <a:rPr lang="en-US" altLang="en-US" sz="1400">
                <a:solidFill>
                  <a:schemeClr val="bg1"/>
                </a:solidFill>
                <a:latin typeface="Verdana" panose="020B0604030504040204" pitchFamily="34" charset="0"/>
              </a:rPr>
              <a:pPr algn="ctr" eaLnBrk="1" hangingPunct="1"/>
              <a:t>2</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
        <p:nvSpPr>
          <p:cNvPr id="5126"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100" i="1">
                <a:latin typeface="Verdana" panose="020B0604030504040204" pitchFamily="34" charset="0"/>
              </a:rPr>
              <a:t>Bureau of Workers’ Compensation </a:t>
            </a:r>
          </a:p>
          <a:p>
            <a:pPr algn="ctr" eaLnBrk="1" hangingPunct="1"/>
            <a:r>
              <a:rPr lang="en-US" altLang="en-US" sz="1100" i="1">
                <a:latin typeface="Verdana" panose="020B0604030504040204" pitchFamily="34" charset="0"/>
              </a:rPr>
              <a:t>PA Training for Health &amp; Safety                        (PATHS)</a:t>
            </a:r>
          </a:p>
        </p:txBody>
      </p:sp>
      <p:pic>
        <p:nvPicPr>
          <p:cNvPr id="5127" name="Picture 2" descr="C:\Users\stlane\Pictures\Work Alone\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30675"/>
            <a:ext cx="304958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 descr="C:\Users\stlane\Pictures\Work Alone\Pioner-Multi-Workbo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00" y="2805113"/>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C:\Users\stlane\Pictures\Work Alone\A-student-working-in-th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05113"/>
            <a:ext cx="259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Assess the Job for Safety</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Ø"/>
              <a:defRPr/>
            </a:pPr>
            <a:r>
              <a:rPr lang="en-US" dirty="0">
                <a:solidFill>
                  <a:schemeClr val="tx1"/>
                </a:solidFill>
              </a:rPr>
              <a:t>Train to familiarize workers, supervisors and foremen of hazards and response</a:t>
            </a:r>
          </a:p>
          <a:p>
            <a:pPr marL="342900" indent="-342900" algn="l" eaLnBrk="1" hangingPunct="1">
              <a:buFont typeface="Wingdings" pitchFamily="2" charset="2"/>
              <a:buChar char="Ø"/>
              <a:defRPr/>
            </a:pPr>
            <a:r>
              <a:rPr lang="en-US" dirty="0">
                <a:solidFill>
                  <a:schemeClr val="tx1"/>
                </a:solidFill>
              </a:rPr>
              <a:t>Train regarding equipment to ensure safety</a:t>
            </a:r>
          </a:p>
          <a:p>
            <a:pPr marL="342900" indent="-342900" algn="l" eaLnBrk="1" hangingPunct="1">
              <a:buFont typeface="Wingdings" pitchFamily="2" charset="2"/>
              <a:buChar char="Ø"/>
              <a:defRPr/>
            </a:pPr>
            <a:r>
              <a:rPr lang="en-US" dirty="0">
                <a:solidFill>
                  <a:schemeClr val="tx1"/>
                </a:solidFill>
              </a:rPr>
              <a:t>Brief on Policies and Procedures in effect</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AC15307-5E45-440C-8C11-AA5D491720BA}" type="slidenum">
              <a:rPr lang="en-US" altLang="en-US" sz="1400">
                <a:solidFill>
                  <a:schemeClr val="bg1"/>
                </a:solidFill>
                <a:latin typeface="Verdana" panose="020B0604030504040204" pitchFamily="34" charset="0"/>
              </a:rPr>
              <a:pPr algn="ctr" eaLnBrk="1" hangingPunct="1"/>
              <a:t>20</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23558" name="Picture 2" descr="C:\Users\stlane\Pictures\Work Alone\training-hand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0100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Categorize the Jobs</a:t>
            </a:r>
          </a:p>
        </p:txBody>
      </p:sp>
      <p:sp>
        <p:nvSpPr>
          <p:cNvPr id="24579"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Assign a High Risk or Low Risk (or combination) to hazard</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B6962988-9163-46AF-8FBC-96BBBE6F2508}" type="slidenum">
              <a:rPr lang="en-US" altLang="en-US" sz="1400">
                <a:solidFill>
                  <a:schemeClr val="bg1"/>
                </a:solidFill>
                <a:latin typeface="Verdana" panose="020B0604030504040204" pitchFamily="34" charset="0"/>
              </a:rPr>
              <a:pPr algn="ctr" eaLnBrk="1" hangingPunct="1"/>
              <a:t>21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24582" name="Picture 3" descr="C:\Users\stlane\Pictures\Work Alone\hazard_matrix.gif"/>
          <p:cNvPicPr>
            <a:picLocks noChangeAspect="1" noChangeArrowheads="1"/>
          </p:cNvPicPr>
          <p:nvPr/>
        </p:nvPicPr>
        <p:blipFill>
          <a:blip r:embed="rId3">
            <a:extLst>
              <a:ext uri="{28A0092B-C50C-407E-A947-70E740481C1C}">
                <a14:useLocalDpi xmlns:a14="http://schemas.microsoft.com/office/drawing/2010/main" val="0"/>
              </a:ext>
            </a:extLst>
          </a:blip>
          <a:srcRect l="3146" t="3310" r="2803" b="4243"/>
          <a:stretch>
            <a:fillRect/>
          </a:stretch>
        </p:blipFill>
        <p:spPr bwMode="auto">
          <a:xfrm>
            <a:off x="914400" y="2197100"/>
            <a:ext cx="70008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Categorize the Jobs</a:t>
            </a:r>
          </a:p>
        </p:txBody>
      </p:sp>
      <p:sp>
        <p:nvSpPr>
          <p:cNvPr id="25603"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Design control measures regardless of risk level</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6D15111-3F3B-432A-A068-3D3200A625AC}" type="slidenum">
              <a:rPr lang="en-US" altLang="en-US" sz="1400">
                <a:solidFill>
                  <a:schemeClr val="bg1"/>
                </a:solidFill>
                <a:latin typeface="Verdana" panose="020B0604030504040204" pitchFamily="34" charset="0"/>
              </a:rPr>
              <a:pPr algn="ctr" eaLnBrk="1" hangingPunct="1"/>
              <a:t>22</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25606" name="Picture 2" descr="C:\Users\stlane\Pictures\Work Alone\thCAL5ICR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19288"/>
            <a:ext cx="41148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C:\Users\stlane\Pictures\Work Alone\pai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38325"/>
            <a:ext cx="348615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Control Measures</a:t>
            </a:r>
          </a:p>
        </p:txBody>
      </p:sp>
      <p:sp>
        <p:nvSpPr>
          <p:cNvPr id="26627" name="Subtitle 2"/>
          <p:cNvSpPr>
            <a:spLocks noGrp="1"/>
          </p:cNvSpPr>
          <p:nvPr>
            <p:ph type="subTitle" idx="1"/>
          </p:nvPr>
        </p:nvSpPr>
        <p:spPr>
          <a:xfrm>
            <a:off x="381000" y="1143000"/>
            <a:ext cx="7924800" cy="4800600"/>
          </a:xfrm>
        </p:spPr>
        <p:txBody>
          <a:bodyPr/>
          <a:lstStyle/>
          <a:p>
            <a:pPr algn="l" eaLnBrk="1" hangingPunct="1"/>
            <a:r>
              <a:rPr lang="en-US" altLang="en-US">
                <a:solidFill>
                  <a:schemeClr val="tx1"/>
                </a:solidFill>
                <a:ea typeface="Verdana" panose="020B0604030504040204" pitchFamily="34" charset="0"/>
                <a:cs typeface="Verdana" panose="020B0604030504040204" pitchFamily="34" charset="0"/>
              </a:rPr>
              <a:t>Are based on the hazard assessment and targeted toward obtaining emergency help when needed.</a:t>
            </a:r>
          </a:p>
          <a:p>
            <a:pPr algn="l" eaLnBrk="1" hangingPunct="1"/>
            <a:r>
              <a:rPr lang="en-US" altLang="en-US">
                <a:solidFill>
                  <a:schemeClr val="tx1"/>
                </a:solidFill>
                <a:ea typeface="Verdana" panose="020B0604030504040204" pitchFamily="34" charset="0"/>
                <a:cs typeface="Verdana" panose="020B0604030504040204" pitchFamily="34" charset="0"/>
              </a:rPr>
              <a:t>Some control measures include:</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Buddy System</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Personal Check</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Periodic Telephone Contact</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Electronic Communication/Surveillance</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Central Monitoring</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Shutdown and Isolation Measures</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“What To Do If…” Situations</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BAEF2616-640A-4CBD-A8B8-A62099BD688A}" type="slidenum">
              <a:rPr lang="en-US" altLang="en-US" sz="1400">
                <a:solidFill>
                  <a:schemeClr val="bg1"/>
                </a:solidFill>
                <a:latin typeface="Verdana" panose="020B0604030504040204" pitchFamily="34" charset="0"/>
              </a:rPr>
              <a:pPr algn="ctr" eaLnBrk="1" hangingPunct="1"/>
              <a:t>23</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Buddy System</a:t>
            </a:r>
          </a:p>
        </p:txBody>
      </p:sp>
      <p:sp>
        <p:nvSpPr>
          <p:cNvPr id="4099" name="Subtitle 2"/>
          <p:cNvSpPr>
            <a:spLocks noGrp="1"/>
          </p:cNvSpPr>
          <p:nvPr>
            <p:ph type="subTitle" idx="1"/>
          </p:nvPr>
        </p:nvSpPr>
        <p:spPr>
          <a:xfrm>
            <a:off x="457200" y="1312863"/>
            <a:ext cx="7924800" cy="4800600"/>
          </a:xfrm>
        </p:spPr>
        <p:txBody>
          <a:bodyPr/>
          <a:lstStyle/>
          <a:p>
            <a:pPr algn="l" eaLnBrk="1" hangingPunct="1">
              <a:buFont typeface="Arial" charset="0"/>
              <a:buNone/>
              <a:defRPr/>
            </a:pPr>
            <a:r>
              <a:rPr lang="en-US" b="1" dirty="0">
                <a:solidFill>
                  <a:schemeClr val="tx1"/>
                </a:solidFill>
              </a:rPr>
              <a:t>One worker may be separated from other workers in the work environment by distance or barrier between task               and other employee</a:t>
            </a:r>
            <a:endParaRPr lang="en-US" dirty="0">
              <a:solidFill>
                <a:schemeClr val="tx1"/>
              </a:solidFill>
            </a:endParaRPr>
          </a:p>
          <a:p>
            <a:pPr eaLnBrk="1" hangingPunct="1">
              <a:buFont typeface="Arial" charset="0"/>
              <a:buNone/>
              <a:defRPr/>
            </a:pPr>
            <a:r>
              <a:rPr lang="en-US" b="1" dirty="0">
                <a:solidFill>
                  <a:schemeClr val="tx1"/>
                </a:solidFill>
              </a:rPr>
              <a:t> </a:t>
            </a:r>
            <a:endParaRPr lang="en-US" dirty="0">
              <a:solidFill>
                <a:schemeClr val="tx1"/>
              </a:solidFill>
            </a:endParaRPr>
          </a:p>
          <a:p>
            <a:pPr algn="l" eaLnBrk="1" hangingPunct="1">
              <a:buFont typeface="Arial" charset="0"/>
              <a:buNone/>
              <a:defRPr/>
            </a:pPr>
            <a:r>
              <a:rPr lang="en-US" dirty="0">
                <a:solidFill>
                  <a:schemeClr val="tx1"/>
                </a:solidFill>
              </a:rPr>
              <a:t>Examples of work alone locations:</a:t>
            </a:r>
          </a:p>
          <a:p>
            <a:pPr marL="342900" indent="-342900" algn="l" eaLnBrk="1" hangingPunct="1">
              <a:buFont typeface="Wingdings" pitchFamily="2" charset="2"/>
              <a:buChar char="§"/>
              <a:defRPr/>
            </a:pPr>
            <a:r>
              <a:rPr lang="en-US" dirty="0">
                <a:solidFill>
                  <a:schemeClr val="tx1"/>
                </a:solidFill>
              </a:rPr>
              <a:t>Confined spaces</a:t>
            </a:r>
          </a:p>
          <a:p>
            <a:pPr marL="342900" indent="-342900" algn="l" eaLnBrk="1" hangingPunct="1">
              <a:buFont typeface="Wingdings" pitchFamily="2" charset="2"/>
              <a:buChar char="§"/>
              <a:defRPr/>
            </a:pPr>
            <a:r>
              <a:rPr lang="en-US" dirty="0">
                <a:solidFill>
                  <a:schemeClr val="tx1"/>
                </a:solidFill>
              </a:rPr>
              <a:t>Manholes</a:t>
            </a:r>
          </a:p>
          <a:p>
            <a:pPr marL="342900" indent="-342900" algn="l" eaLnBrk="1" hangingPunct="1">
              <a:buFont typeface="Wingdings" pitchFamily="2" charset="2"/>
              <a:buChar char="§"/>
              <a:defRPr/>
            </a:pPr>
            <a:r>
              <a:rPr lang="en-US" dirty="0">
                <a:solidFill>
                  <a:schemeClr val="tx1"/>
                </a:solidFill>
              </a:rPr>
              <a:t>Pits</a:t>
            </a:r>
          </a:p>
          <a:p>
            <a:pPr marL="342900" indent="-342900" algn="l" eaLnBrk="1" hangingPunct="1">
              <a:buFont typeface="Wingdings" pitchFamily="2" charset="2"/>
              <a:buChar char="§"/>
              <a:defRPr/>
            </a:pPr>
            <a:r>
              <a:rPr lang="en-US" dirty="0">
                <a:solidFill>
                  <a:schemeClr val="tx1"/>
                </a:solidFill>
              </a:rPr>
              <a:t>Tanks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429C94D-E5B0-47F2-8872-A930F1025A41}" type="slidenum">
              <a:rPr lang="en-US" altLang="en-US" sz="1400">
                <a:solidFill>
                  <a:schemeClr val="bg1"/>
                </a:solidFill>
                <a:latin typeface="Verdana" panose="020B0604030504040204" pitchFamily="34" charset="0"/>
              </a:rPr>
              <a:pPr algn="ctr" eaLnBrk="1" hangingPunct="1"/>
              <a:t>24</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27654" name="Picture 2" descr="C:\Users\stlane\Pictures\Work Alone\manh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C:\Users\stlane\Pictures\Work Alone\030.jpg"/>
          <p:cNvPicPr>
            <a:picLocks noChangeAspect="1" noChangeArrowheads="1"/>
          </p:cNvPicPr>
          <p:nvPr/>
        </p:nvPicPr>
        <p:blipFill>
          <a:blip r:embed="rId4">
            <a:extLst>
              <a:ext uri="{28A0092B-C50C-407E-A947-70E740481C1C}">
                <a14:useLocalDpi xmlns:a14="http://schemas.microsoft.com/office/drawing/2010/main" val="0"/>
              </a:ext>
            </a:extLst>
          </a:blip>
          <a:srcRect l="10934" t="15221" r="14999" b="5879"/>
          <a:stretch>
            <a:fillRect/>
          </a:stretch>
        </p:blipFill>
        <p:spPr bwMode="auto">
          <a:xfrm>
            <a:off x="5635625" y="4038600"/>
            <a:ext cx="261143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Buddy System</a:t>
            </a:r>
          </a:p>
        </p:txBody>
      </p:sp>
      <p:sp>
        <p:nvSpPr>
          <p:cNvPr id="28675" name="Subtitle 2"/>
          <p:cNvSpPr>
            <a:spLocks noGrp="1"/>
          </p:cNvSpPr>
          <p:nvPr>
            <p:ph type="subTitle" idx="1"/>
          </p:nvPr>
        </p:nvSpPr>
        <p:spPr>
          <a:xfrm>
            <a:off x="381000" y="1219200"/>
            <a:ext cx="4724400" cy="5029200"/>
          </a:xfrm>
        </p:spPr>
        <p:txBody>
          <a:bodyPr/>
          <a:lstStyle/>
          <a:p>
            <a:pPr algn="l" eaLnBrk="1" hangingPunct="1"/>
            <a:r>
              <a:rPr lang="en-US" altLang="en-US">
                <a:solidFill>
                  <a:schemeClr val="tx1"/>
                </a:solidFill>
              </a:rPr>
              <a:t>Locations which may be oxygen-deficient or contain harmful vapors may exist</a:t>
            </a:r>
          </a:p>
          <a:p>
            <a:pPr algn="l" eaLnBrk="1" hangingPunct="1"/>
            <a:endParaRPr lang="en-US" altLang="en-US">
              <a:solidFill>
                <a:schemeClr val="tx1"/>
              </a:solidFill>
            </a:endParaRPr>
          </a:p>
          <a:p>
            <a:pPr algn="l" eaLnBrk="1" hangingPunct="1"/>
            <a:r>
              <a:rPr lang="en-US" altLang="en-US">
                <a:solidFill>
                  <a:schemeClr val="tx1"/>
                </a:solidFill>
              </a:rPr>
              <a:t>These locations should not be a work-alone situation. Another person should be in close proximity</a:t>
            </a:r>
          </a:p>
          <a:p>
            <a:pPr algn="l" eaLnBrk="1" hangingPunct="1"/>
            <a:endParaRPr lang="en-US" altLang="en-US">
              <a:solidFill>
                <a:schemeClr val="tx1"/>
              </a:solidFill>
            </a:endParaRPr>
          </a:p>
          <a:p>
            <a:pPr algn="l" eaLnBrk="1" hangingPunct="1"/>
            <a:r>
              <a:rPr lang="en-US" altLang="en-US">
                <a:solidFill>
                  <a:schemeClr val="tx1"/>
                </a:solidFill>
              </a:rPr>
              <a:t>Develop work and rescue procedures to best guarantee</a:t>
            </a:r>
          </a:p>
          <a:p>
            <a:pPr algn="l" eaLnBrk="1" hangingPunct="1"/>
            <a:r>
              <a:rPr lang="en-US" altLang="en-US">
                <a:solidFill>
                  <a:schemeClr val="tx1"/>
                </a:solidFill>
              </a:rPr>
              <a:t>safety</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769664C-8083-457E-8642-54B5041AD6BD}" type="slidenum">
              <a:rPr lang="en-US" altLang="en-US" sz="1400">
                <a:solidFill>
                  <a:schemeClr val="bg1"/>
                </a:solidFill>
                <a:latin typeface="Verdana" panose="020B0604030504040204" pitchFamily="34" charset="0"/>
              </a:rPr>
              <a:pPr algn="ctr" eaLnBrk="1" hangingPunct="1"/>
              <a:t>25</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28678" name="Picture 2" descr="C:\Users\stlane\Pictures\Work Alone\ustrecert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1905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Buddy System</a:t>
            </a:r>
          </a:p>
        </p:txBody>
      </p:sp>
      <p:sp>
        <p:nvSpPr>
          <p:cNvPr id="29699" name="Subtitle 2"/>
          <p:cNvSpPr>
            <a:spLocks noGrp="1"/>
          </p:cNvSpPr>
          <p:nvPr>
            <p:ph type="subTitle" idx="1"/>
          </p:nvPr>
        </p:nvSpPr>
        <p:spPr>
          <a:xfrm>
            <a:off x="381000" y="1676400"/>
            <a:ext cx="4495800" cy="4191000"/>
          </a:xfrm>
        </p:spPr>
        <p:txBody>
          <a:bodyPr/>
          <a:lstStyle/>
          <a:p>
            <a:pPr algn="l" eaLnBrk="1" hangingPunct="1"/>
            <a:r>
              <a:rPr lang="en-US" altLang="en-US">
                <a:solidFill>
                  <a:schemeClr val="tx1"/>
                </a:solidFill>
              </a:rPr>
              <a:t>The Work Alone aspect is affected when a space may only permit a single person to enter</a:t>
            </a:r>
          </a:p>
          <a:p>
            <a:pPr algn="l" eaLnBrk="1" hangingPunct="1"/>
            <a:endParaRPr lang="en-US" altLang="en-US">
              <a:solidFill>
                <a:schemeClr val="tx1"/>
              </a:solidFill>
            </a:endParaRPr>
          </a:p>
          <a:p>
            <a:pPr algn="l" eaLnBrk="1" hangingPunct="1"/>
            <a:r>
              <a:rPr lang="en-US" altLang="en-US">
                <a:solidFill>
                  <a:schemeClr val="tx1"/>
                </a:solidFill>
              </a:rPr>
              <a:t>This system relies on a proper understanding of hazards and requisite PPE and implementation of emergency rescue</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415E5D5-15A3-485E-9FE4-DE722D6BF84C}" type="slidenum">
              <a:rPr lang="en-US" altLang="en-US" sz="1400">
                <a:solidFill>
                  <a:schemeClr val="bg1"/>
                </a:solidFill>
                <a:latin typeface="Verdana" panose="020B0604030504040204" pitchFamily="34" charset="0"/>
              </a:rPr>
              <a:pPr algn="ctr" eaLnBrk="1" hangingPunct="1"/>
              <a:t>26</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29702" name="Picture 2" descr="C:\Users\stlane\Pictures\Work Alone\twobuddiesworking.jpg"/>
          <p:cNvPicPr>
            <a:picLocks noChangeAspect="1" noChangeArrowheads="1"/>
          </p:cNvPicPr>
          <p:nvPr/>
        </p:nvPicPr>
        <p:blipFill>
          <a:blip r:embed="rId3">
            <a:extLst>
              <a:ext uri="{28A0092B-C50C-407E-A947-70E740481C1C}">
                <a14:useLocalDpi xmlns:a14="http://schemas.microsoft.com/office/drawing/2010/main" val="0"/>
              </a:ext>
            </a:extLst>
          </a:blip>
          <a:srcRect l="9454" r="16914"/>
          <a:stretch>
            <a:fillRect/>
          </a:stretch>
        </p:blipFill>
        <p:spPr bwMode="auto">
          <a:xfrm>
            <a:off x="5105400" y="2209800"/>
            <a:ext cx="3590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Job Site Security</a:t>
            </a:r>
          </a:p>
        </p:txBody>
      </p:sp>
      <p:sp>
        <p:nvSpPr>
          <p:cNvPr id="4099" name="Subtitle 2"/>
          <p:cNvSpPr>
            <a:spLocks noGrp="1"/>
          </p:cNvSpPr>
          <p:nvPr>
            <p:ph type="subTitle" idx="1"/>
          </p:nvPr>
        </p:nvSpPr>
        <p:spPr>
          <a:xfrm>
            <a:off x="219075" y="1828800"/>
            <a:ext cx="5257800" cy="3671888"/>
          </a:xfrm>
        </p:spPr>
        <p:txBody>
          <a:bodyPr/>
          <a:lstStyle/>
          <a:p>
            <a:pPr algn="l" eaLnBrk="1" hangingPunct="1">
              <a:buFont typeface="Arial" charset="0"/>
              <a:buNone/>
              <a:defRPr/>
            </a:pPr>
            <a:r>
              <a:rPr lang="en-US" dirty="0">
                <a:solidFill>
                  <a:schemeClr val="tx1"/>
                </a:solidFill>
              </a:rPr>
              <a:t>Security may consist of physical or administrative barriers </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Lighting</a:t>
            </a:r>
          </a:p>
          <a:p>
            <a:pPr marL="342900" indent="-342900" algn="l" eaLnBrk="1" hangingPunct="1">
              <a:buFont typeface="Wingdings" pitchFamily="2" charset="2"/>
              <a:buChar char="§"/>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Locking systems/keycard access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83F14779-2C80-45DB-8F1C-15D815DD9CC3}" type="slidenum">
              <a:rPr lang="en-US" altLang="en-US" sz="1400">
                <a:solidFill>
                  <a:schemeClr val="bg1"/>
                </a:solidFill>
                <a:latin typeface="Verdana" panose="020B0604030504040204" pitchFamily="34" charset="0"/>
              </a:rPr>
              <a:pPr algn="ctr" eaLnBrk="1" hangingPunct="1"/>
              <a:t>27</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0726" name="Picture 3" descr="C:\Users\stlane\Pictures\Work Alone\AccessSecurity.jpg"/>
          <p:cNvPicPr>
            <a:picLocks noChangeAspect="1" noChangeArrowheads="1"/>
          </p:cNvPicPr>
          <p:nvPr/>
        </p:nvPicPr>
        <p:blipFill>
          <a:blip r:embed="rId3">
            <a:extLst>
              <a:ext uri="{28A0092B-C50C-407E-A947-70E740481C1C}">
                <a14:useLocalDpi xmlns:a14="http://schemas.microsoft.com/office/drawing/2010/main" val="0"/>
              </a:ext>
            </a:extLst>
          </a:blip>
          <a:srcRect l="24460" t="10126" b="4456"/>
          <a:stretch>
            <a:fillRect/>
          </a:stretch>
        </p:blipFill>
        <p:spPr bwMode="auto">
          <a:xfrm>
            <a:off x="5465763" y="3962400"/>
            <a:ext cx="273208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descr="C:\Users\stlane\Pictures\Work Alone\bollard8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450" y="1447800"/>
            <a:ext cx="24384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Job Site Security</a:t>
            </a:r>
          </a:p>
        </p:txBody>
      </p:sp>
      <p:sp>
        <p:nvSpPr>
          <p:cNvPr id="4099" name="Subtitle 2"/>
          <p:cNvSpPr>
            <a:spLocks noGrp="1"/>
          </p:cNvSpPr>
          <p:nvPr>
            <p:ph type="subTitle" idx="1"/>
          </p:nvPr>
        </p:nvSpPr>
        <p:spPr>
          <a:xfrm>
            <a:off x="609600" y="1295400"/>
            <a:ext cx="4038600" cy="4886325"/>
          </a:xfrm>
        </p:spPr>
        <p:txBody>
          <a:bodyPr/>
          <a:lstStyle/>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Alarms: automatic, remote dialers, panic buttons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Create environment of physical barriers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5E7FDBF-0DC9-47E5-AF1D-BAECCFE39C8D}" type="slidenum">
              <a:rPr lang="en-US" altLang="en-US" sz="1400">
                <a:solidFill>
                  <a:schemeClr val="bg1"/>
                </a:solidFill>
                <a:latin typeface="Verdana" panose="020B0604030504040204" pitchFamily="34" charset="0"/>
              </a:rPr>
              <a:pPr algn="ctr" eaLnBrk="1" hangingPunct="1"/>
              <a:t>28</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1750" name="Picture 2" descr="C:\Users\stlane\Pictures\Work Alone\9371.jpg"/>
          <p:cNvPicPr>
            <a:picLocks noChangeAspect="1" noChangeArrowheads="1"/>
          </p:cNvPicPr>
          <p:nvPr/>
        </p:nvPicPr>
        <p:blipFill>
          <a:blip r:embed="rId3">
            <a:extLst>
              <a:ext uri="{28A0092B-C50C-407E-A947-70E740481C1C}">
                <a14:useLocalDpi xmlns:a14="http://schemas.microsoft.com/office/drawing/2010/main" val="0"/>
              </a:ext>
            </a:extLst>
          </a:blip>
          <a:srcRect t="6412" r="5708"/>
          <a:stretch>
            <a:fillRect/>
          </a:stretch>
        </p:blipFill>
        <p:spPr bwMode="auto">
          <a:xfrm>
            <a:off x="5648325" y="1371600"/>
            <a:ext cx="263048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 descr="C:\Users\stlane\Pictures\Work Alone\Castle-Moat1.jpg"/>
          <p:cNvPicPr>
            <a:picLocks noChangeAspect="1" noChangeArrowheads="1"/>
          </p:cNvPicPr>
          <p:nvPr/>
        </p:nvPicPr>
        <p:blipFill>
          <a:blip r:embed="rId4">
            <a:extLst>
              <a:ext uri="{28A0092B-C50C-407E-A947-70E740481C1C}">
                <a14:useLocalDpi xmlns:a14="http://schemas.microsoft.com/office/drawing/2010/main" val="0"/>
              </a:ext>
            </a:extLst>
          </a:blip>
          <a:srcRect l="9293" t="10478" b="22417"/>
          <a:stretch>
            <a:fillRect/>
          </a:stretch>
        </p:blipFill>
        <p:spPr bwMode="auto">
          <a:xfrm>
            <a:off x="5029200" y="3962400"/>
            <a:ext cx="3722688"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Personal Check</a:t>
            </a:r>
          </a:p>
        </p:txBody>
      </p:sp>
      <p:sp>
        <p:nvSpPr>
          <p:cNvPr id="4099" name="Subtitle 2"/>
          <p:cNvSpPr>
            <a:spLocks noGrp="1"/>
          </p:cNvSpPr>
          <p:nvPr>
            <p:ph type="subTitle" idx="1"/>
          </p:nvPr>
        </p:nvSpPr>
        <p:spPr>
          <a:xfrm>
            <a:off x="571500" y="1447800"/>
            <a:ext cx="7924800" cy="1828800"/>
          </a:xfrm>
        </p:spPr>
        <p:txBody>
          <a:bodyPr/>
          <a:lstStyle/>
          <a:p>
            <a:pPr marL="342900" indent="-342900" algn="l" eaLnBrk="1" hangingPunct="1">
              <a:buFont typeface="Wingdings" pitchFamily="2" charset="2"/>
              <a:buChar char="§"/>
              <a:defRPr/>
            </a:pPr>
            <a:r>
              <a:rPr lang="en-US" dirty="0">
                <a:solidFill>
                  <a:schemeClr val="tx1"/>
                </a:solidFill>
              </a:rPr>
              <a:t>Periodic visits on a timed interval</a:t>
            </a:r>
          </a:p>
          <a:p>
            <a:pPr marL="342900" indent="-342900" algn="l" eaLnBrk="1" hangingPunct="1">
              <a:buFont typeface="Wingdings" pitchFamily="2" charset="2"/>
              <a:buChar char="§"/>
              <a:defRPr/>
            </a:pPr>
            <a:r>
              <a:rPr lang="en-US" dirty="0">
                <a:solidFill>
                  <a:schemeClr val="tx1"/>
                </a:solidFill>
              </a:rPr>
              <a:t>Various staff may do this but must be trained, assigned and briefed</a:t>
            </a:r>
          </a:p>
          <a:p>
            <a:pPr marL="342900" indent="-342900" algn="l" eaLnBrk="1" hangingPunct="1">
              <a:buFont typeface="Wingdings" pitchFamily="2" charset="2"/>
              <a:buChar char="§"/>
              <a:defRPr/>
            </a:pPr>
            <a:r>
              <a:rPr lang="en-US" dirty="0">
                <a:solidFill>
                  <a:schemeClr val="tx1"/>
                </a:solidFill>
              </a:rPr>
              <a:t>Time intervals are based on job hazards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1E0229D-9192-45C1-9338-E56EE6025DF9}" type="slidenum">
              <a:rPr lang="en-US" altLang="en-US" sz="1400">
                <a:solidFill>
                  <a:schemeClr val="bg1"/>
                </a:solidFill>
                <a:latin typeface="Verdana" panose="020B0604030504040204" pitchFamily="34" charset="0"/>
              </a:rPr>
              <a:pPr algn="ctr" eaLnBrk="1" hangingPunct="1"/>
              <a:t>29</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2774" name="Picture 2" descr="C:\Users\stlane\Pictures\Work Alone\thCAU7L7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59175"/>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descr="C:\Users\stlane\Pictures\Work Alone\clock_large_guards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19600"/>
            <a:ext cx="20351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descr="C:\Users\stlane\Pictures\Work Alone\clock-with-came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1480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Employees Who Work Alone</a:t>
            </a:r>
          </a:p>
        </p:txBody>
      </p:sp>
      <p:sp>
        <p:nvSpPr>
          <p:cNvPr id="6147"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While OSHA does not require a special plan for those working alone, OSHA’s General Duty Clause requires the employer to provide a safe workplace for employees.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06B0FB9-C8BA-4CD7-8FB5-EDF443BFEB12}" type="slidenum">
              <a:rPr lang="en-US" altLang="en-US" sz="1400">
                <a:solidFill>
                  <a:schemeClr val="bg1"/>
                </a:solidFill>
                <a:latin typeface="Verdana" panose="020B0604030504040204" pitchFamily="34" charset="0"/>
              </a:rPr>
              <a:pPr algn="ctr" eaLnBrk="1" hangingPunct="1"/>
              <a:t>3</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6150" name="Picture 2" descr="C:\Users\stlane\Pictures\Work Alone\thCAWUKZE8.jpg"/>
          <p:cNvPicPr>
            <a:picLocks noChangeAspect="1" noChangeArrowheads="1"/>
          </p:cNvPicPr>
          <p:nvPr/>
        </p:nvPicPr>
        <p:blipFill>
          <a:blip r:embed="rId3">
            <a:extLst>
              <a:ext uri="{28A0092B-C50C-407E-A947-70E740481C1C}">
                <a14:useLocalDpi xmlns:a14="http://schemas.microsoft.com/office/drawing/2010/main" val="0"/>
              </a:ext>
            </a:extLst>
          </a:blip>
          <a:srcRect l="6741" t="3258" r="4408" b="3906"/>
          <a:stretch>
            <a:fillRect/>
          </a:stretch>
        </p:blipFill>
        <p:spPr bwMode="auto">
          <a:xfrm>
            <a:off x="2895600" y="3048000"/>
            <a:ext cx="33528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Periodic Checks</a:t>
            </a:r>
          </a:p>
        </p:txBody>
      </p:sp>
      <p:sp>
        <p:nvSpPr>
          <p:cNvPr id="4099" name="Subtitle 2"/>
          <p:cNvSpPr>
            <a:spLocks noGrp="1"/>
          </p:cNvSpPr>
          <p:nvPr>
            <p:ph type="subTitle" idx="1"/>
          </p:nvPr>
        </p:nvSpPr>
        <p:spPr>
          <a:xfrm>
            <a:off x="609600" y="1295400"/>
            <a:ext cx="5105400" cy="4800600"/>
          </a:xfrm>
        </p:spPr>
        <p:txBody>
          <a:bodyPr/>
          <a:lstStyle/>
          <a:p>
            <a:pPr marL="342900" indent="-342900" algn="l" eaLnBrk="1" hangingPunct="1">
              <a:buFont typeface="Wingdings" pitchFamily="2" charset="2"/>
              <a:buChar char="§"/>
              <a:defRPr/>
            </a:pPr>
            <a:r>
              <a:rPr lang="en-US" dirty="0">
                <a:solidFill>
                  <a:schemeClr val="tx1"/>
                </a:solidFill>
              </a:rPr>
              <a:t>At scheduled intervals, periodic checks should be made.</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Accomplished by:</a:t>
            </a:r>
          </a:p>
          <a:p>
            <a:pPr marL="1257300" lvl="2" indent="-342900" algn="l" eaLnBrk="1" hangingPunct="1">
              <a:buFont typeface="Courier New" pitchFamily="49" charset="0"/>
              <a:buChar char="o"/>
              <a:defRPr/>
            </a:pPr>
            <a:r>
              <a:rPr lang="en-US" dirty="0">
                <a:solidFill>
                  <a:schemeClr val="tx1"/>
                </a:solidFill>
                <a:latin typeface="Verdana" pitchFamily="34" charset="0"/>
                <a:ea typeface="Verdana" pitchFamily="34" charset="0"/>
                <a:cs typeface="Verdana" pitchFamily="34" charset="0"/>
              </a:rPr>
              <a:t>Telephone,</a:t>
            </a:r>
          </a:p>
          <a:p>
            <a:pPr marL="1257300" lvl="2" indent="-342900" algn="l" eaLnBrk="1" hangingPunct="1">
              <a:buFont typeface="Courier New" pitchFamily="49" charset="0"/>
              <a:buChar char="o"/>
              <a:defRPr/>
            </a:pPr>
            <a:r>
              <a:rPr lang="en-US" dirty="0">
                <a:solidFill>
                  <a:schemeClr val="tx1"/>
                </a:solidFill>
                <a:latin typeface="Verdana" pitchFamily="34" charset="0"/>
                <a:ea typeface="Verdana" pitchFamily="34" charset="0"/>
                <a:cs typeface="Verdana" pitchFamily="34" charset="0"/>
              </a:rPr>
              <a:t>Electronic surveillance</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Work-Alone persons informed of procedures to use</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5FC72CC-1084-4DD9-8965-235F24DD2C94}" type="slidenum">
              <a:rPr lang="en-US" altLang="en-US" sz="1400">
                <a:solidFill>
                  <a:schemeClr val="bg1"/>
                </a:solidFill>
                <a:latin typeface="Verdana" panose="020B0604030504040204" pitchFamily="34" charset="0"/>
              </a:rPr>
              <a:pPr algn="ctr" eaLnBrk="1" hangingPunct="1"/>
              <a:t>30</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3798" name="Picture 2" descr="C:\Users\stlane\Pictures\Work Alone\original.jpg"/>
          <p:cNvPicPr>
            <a:picLocks noChangeAspect="1" noChangeArrowheads="1"/>
          </p:cNvPicPr>
          <p:nvPr/>
        </p:nvPicPr>
        <p:blipFill>
          <a:blip r:embed="rId3">
            <a:extLst>
              <a:ext uri="{28A0092B-C50C-407E-A947-70E740481C1C}">
                <a14:useLocalDpi xmlns:a14="http://schemas.microsoft.com/office/drawing/2010/main" val="0"/>
              </a:ext>
            </a:extLst>
          </a:blip>
          <a:srcRect l="10625" t="15517" r="6776" b="14130"/>
          <a:stretch>
            <a:fillRect/>
          </a:stretch>
        </p:blipFill>
        <p:spPr bwMode="auto">
          <a:xfrm>
            <a:off x="5791200" y="3810000"/>
            <a:ext cx="2936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 descr="C:\Users\stlane\Pictures\Work Alone\Cell-Phone-in-Hand.jpg"/>
          <p:cNvPicPr>
            <a:picLocks noChangeAspect="1" noChangeArrowheads="1"/>
          </p:cNvPicPr>
          <p:nvPr/>
        </p:nvPicPr>
        <p:blipFill>
          <a:blip r:embed="rId4">
            <a:extLst>
              <a:ext uri="{28A0092B-C50C-407E-A947-70E740481C1C}">
                <a14:useLocalDpi xmlns:a14="http://schemas.microsoft.com/office/drawing/2010/main" val="0"/>
              </a:ext>
            </a:extLst>
          </a:blip>
          <a:srcRect l="14224" t="11246" r="14911" b="4652"/>
          <a:stretch>
            <a:fillRect/>
          </a:stretch>
        </p:blipFill>
        <p:spPr bwMode="auto">
          <a:xfrm>
            <a:off x="6176963" y="1219200"/>
            <a:ext cx="216693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Other Means of Contact</a:t>
            </a:r>
          </a:p>
        </p:txBody>
      </p:sp>
      <p:sp>
        <p:nvSpPr>
          <p:cNvPr id="4099" name="Subtitle 2"/>
          <p:cNvSpPr>
            <a:spLocks noGrp="1"/>
          </p:cNvSpPr>
          <p:nvPr>
            <p:ph type="subTitle" idx="1"/>
          </p:nvPr>
        </p:nvSpPr>
        <p:spPr>
          <a:xfrm>
            <a:off x="427038" y="1144588"/>
            <a:ext cx="7924800" cy="4800600"/>
          </a:xfrm>
        </p:spPr>
        <p:txBody>
          <a:bodyPr/>
          <a:lstStyle/>
          <a:p>
            <a:pPr marL="342900" indent="-342900" algn="l" eaLnBrk="1" hangingPunct="1">
              <a:buFont typeface="Wingdings" pitchFamily="2" charset="2"/>
              <a:buChar char="§"/>
              <a:defRPr/>
            </a:pPr>
            <a:r>
              <a:rPr lang="en-US" dirty="0">
                <a:solidFill>
                  <a:schemeClr val="tx1"/>
                </a:solidFill>
              </a:rPr>
              <a:t>Cell phones</a:t>
            </a:r>
          </a:p>
          <a:p>
            <a:pPr marL="342900" indent="-342900" algn="l" eaLnBrk="1" hangingPunct="1">
              <a:buFont typeface="Wingdings" pitchFamily="2" charset="2"/>
              <a:buChar char="§"/>
              <a:defRPr/>
            </a:pPr>
            <a:r>
              <a:rPr lang="en-US" dirty="0">
                <a:solidFill>
                  <a:schemeClr val="tx1"/>
                </a:solidFill>
              </a:rPr>
              <a:t>Pagers</a:t>
            </a:r>
          </a:p>
          <a:p>
            <a:pPr marL="342900" indent="-342900" algn="l" eaLnBrk="1" hangingPunct="1">
              <a:buFont typeface="Wingdings" pitchFamily="2" charset="2"/>
              <a:buChar char="§"/>
              <a:defRPr/>
            </a:pPr>
            <a:r>
              <a:rPr lang="en-US" dirty="0">
                <a:solidFill>
                  <a:schemeClr val="tx1"/>
                </a:solidFill>
              </a:rPr>
              <a:t>Radios</a:t>
            </a:r>
          </a:p>
          <a:p>
            <a:pPr marL="342900" indent="-342900" algn="l" eaLnBrk="1" hangingPunct="1">
              <a:buFont typeface="Wingdings" pitchFamily="2" charset="2"/>
              <a:buChar char="§"/>
              <a:defRPr/>
            </a:pPr>
            <a:r>
              <a:rPr lang="en-US" dirty="0">
                <a:solidFill>
                  <a:schemeClr val="tx1"/>
                </a:solidFill>
              </a:rPr>
              <a:t>Cameras</a:t>
            </a:r>
          </a:p>
          <a:p>
            <a:pPr marL="342900" indent="-342900" algn="l" eaLnBrk="1" hangingPunct="1">
              <a:buFont typeface="Wingdings" pitchFamily="2" charset="2"/>
              <a:buChar char="§"/>
              <a:defRPr/>
            </a:pPr>
            <a:r>
              <a:rPr lang="en-US" dirty="0">
                <a:solidFill>
                  <a:schemeClr val="tx1"/>
                </a:solidFill>
              </a:rPr>
              <a:t>Motion detection systems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9248454-B234-4642-AA94-D43E7B925B2B}" type="slidenum">
              <a:rPr lang="en-US" altLang="en-US" sz="1400">
                <a:solidFill>
                  <a:schemeClr val="bg1"/>
                </a:solidFill>
                <a:latin typeface="Verdana" panose="020B0604030504040204" pitchFamily="34" charset="0"/>
              </a:rPr>
              <a:pPr algn="ctr" eaLnBrk="1" hangingPunct="1"/>
              <a:t>31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4822" name="Picture 2" descr="C:\Users\stlane\Pictures\Work Alone\Cell-Phone-in-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22669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3" descr="C:\Users\stlane\Pictures\Work Alone\pager_in_hand.jpg"/>
          <p:cNvPicPr>
            <a:picLocks noChangeAspect="1" noChangeArrowheads="1"/>
          </p:cNvPicPr>
          <p:nvPr/>
        </p:nvPicPr>
        <p:blipFill>
          <a:blip r:embed="rId4">
            <a:extLst>
              <a:ext uri="{28A0092B-C50C-407E-A947-70E740481C1C}">
                <a14:useLocalDpi xmlns:a14="http://schemas.microsoft.com/office/drawing/2010/main" val="0"/>
              </a:ext>
            </a:extLst>
          </a:blip>
          <a:srcRect l="28902" t="4767" r="9489" b="17406"/>
          <a:stretch>
            <a:fillRect/>
          </a:stretch>
        </p:blipFill>
        <p:spPr bwMode="auto">
          <a:xfrm>
            <a:off x="5638800" y="3352800"/>
            <a:ext cx="29337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descr="C:\Users\stlane\Pictures\Work Alone\Security-CCTV-CCD-Camera-NV-D6217A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4114800"/>
            <a:ext cx="1803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5" descr="C:\Users\stlane\Pictures\Work Alone\Midland-LXT112-two-way-radio.jpg"/>
          <p:cNvPicPr>
            <a:picLocks noChangeAspect="1" noChangeArrowheads="1"/>
          </p:cNvPicPr>
          <p:nvPr/>
        </p:nvPicPr>
        <p:blipFill>
          <a:blip r:embed="rId6">
            <a:extLst>
              <a:ext uri="{28A0092B-C50C-407E-A947-70E740481C1C}">
                <a14:useLocalDpi xmlns:a14="http://schemas.microsoft.com/office/drawing/2010/main" val="0"/>
              </a:ext>
            </a:extLst>
          </a:blip>
          <a:srcRect l="20132" t="11378" r="20000" b="17412"/>
          <a:stretch>
            <a:fillRect/>
          </a:stretch>
        </p:blipFill>
        <p:spPr bwMode="auto">
          <a:xfrm>
            <a:off x="3249613" y="3392488"/>
            <a:ext cx="23558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Central Monitoring</a:t>
            </a:r>
          </a:p>
        </p:txBody>
      </p:sp>
      <p:sp>
        <p:nvSpPr>
          <p:cNvPr id="4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dirty="0">
                <a:solidFill>
                  <a:schemeClr val="tx1"/>
                </a:solidFill>
              </a:rPr>
              <a:t>By internal staff or external contractors</a:t>
            </a:r>
          </a:p>
          <a:p>
            <a:pPr marL="342900" indent="-342900" algn="l" eaLnBrk="1" hangingPunct="1">
              <a:buFont typeface="Courier New" pitchFamily="49" charset="0"/>
              <a:buChar char="o"/>
              <a:defRPr/>
            </a:pPr>
            <a:r>
              <a:rPr lang="en-US" dirty="0">
                <a:solidFill>
                  <a:schemeClr val="tx1"/>
                </a:solidFill>
              </a:rPr>
              <a:t>Alarms relayed to central station</a:t>
            </a:r>
          </a:p>
          <a:p>
            <a:pPr marL="342900" indent="-342900" algn="l" eaLnBrk="1" hangingPunct="1">
              <a:buFont typeface="Courier New" pitchFamily="49" charset="0"/>
              <a:buChar char="o"/>
              <a:defRPr/>
            </a:pPr>
            <a:r>
              <a:rPr lang="en-US" dirty="0">
                <a:solidFill>
                  <a:schemeClr val="tx1"/>
                </a:solidFill>
              </a:rPr>
              <a:t>Emergency alarms/automatic dialers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18F131B-C328-4408-A81E-2D9697A5F932}" type="slidenum">
              <a:rPr lang="en-US" altLang="en-US" sz="1400">
                <a:solidFill>
                  <a:schemeClr val="bg1"/>
                </a:solidFill>
                <a:latin typeface="Verdana" panose="020B0604030504040204" pitchFamily="34" charset="0"/>
              </a:rPr>
              <a:pPr algn="ctr" eaLnBrk="1" hangingPunct="1"/>
              <a:t>32</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5846" name="Picture 2" descr="C:\Users\stlane\Pictures\Work Alone\central_station_monitoring.jpg"/>
          <p:cNvPicPr>
            <a:picLocks noChangeAspect="1" noChangeArrowheads="1"/>
          </p:cNvPicPr>
          <p:nvPr/>
        </p:nvPicPr>
        <p:blipFill>
          <a:blip r:embed="rId3">
            <a:extLst>
              <a:ext uri="{28A0092B-C50C-407E-A947-70E740481C1C}">
                <a14:useLocalDpi xmlns:a14="http://schemas.microsoft.com/office/drawing/2010/main" val="0"/>
              </a:ext>
            </a:extLst>
          </a:blip>
          <a:srcRect l="28902" t="18361" r="13605" b="19193"/>
          <a:stretch>
            <a:fillRect/>
          </a:stretch>
        </p:blipFill>
        <p:spPr bwMode="auto">
          <a:xfrm>
            <a:off x="2743200" y="2819400"/>
            <a:ext cx="43815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 . .</a:t>
            </a:r>
          </a:p>
        </p:txBody>
      </p:sp>
      <p:sp>
        <p:nvSpPr>
          <p:cNvPr id="36867" name="Subtitle 2"/>
          <p:cNvSpPr>
            <a:spLocks noGrp="1"/>
          </p:cNvSpPr>
          <p:nvPr>
            <p:ph type="subTitle" idx="1"/>
          </p:nvPr>
        </p:nvSpPr>
        <p:spPr>
          <a:xfrm>
            <a:off x="592138" y="1371600"/>
            <a:ext cx="7924800" cy="2819400"/>
          </a:xfrm>
        </p:spPr>
        <p:txBody>
          <a:bodyPr/>
          <a:lstStyle/>
          <a:p>
            <a:pPr algn="l" eaLnBrk="1" hangingPunct="1"/>
            <a:r>
              <a:rPr lang="en-US" altLang="en-US">
                <a:solidFill>
                  <a:schemeClr val="tx1"/>
                </a:solidFill>
              </a:rPr>
              <a:t>Locations and identification of shutdown and isolation switches so machinery can be secured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2CF781E-9BDC-48C5-B95F-67C32586CE3A}" type="slidenum">
              <a:rPr lang="en-US" altLang="en-US" sz="1400">
                <a:solidFill>
                  <a:schemeClr val="bg1"/>
                </a:solidFill>
                <a:latin typeface="Verdana" panose="020B0604030504040204" pitchFamily="34" charset="0"/>
              </a:rPr>
              <a:pPr algn="ctr" eaLnBrk="1" hangingPunct="1"/>
              <a:t>33</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6870" name="Picture 2" descr="C:\Users\stlane\Pictures\Work Alone\nuclear_power_plant_control_room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38" y="2514600"/>
            <a:ext cx="5715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to do if…” Situations</a:t>
            </a:r>
          </a:p>
        </p:txBody>
      </p:sp>
      <p:sp>
        <p:nvSpPr>
          <p:cNvPr id="4099" name="Subtitle 2"/>
          <p:cNvSpPr>
            <a:spLocks noGrp="1"/>
          </p:cNvSpPr>
          <p:nvPr>
            <p:ph type="subTitle" idx="1"/>
          </p:nvPr>
        </p:nvSpPr>
        <p:spPr>
          <a:xfrm>
            <a:off x="381000" y="1143000"/>
            <a:ext cx="8382000" cy="5029200"/>
          </a:xfrm>
        </p:spPr>
        <p:txBody>
          <a:bodyPr/>
          <a:lstStyle/>
          <a:p>
            <a:pPr eaLnBrk="1" hangingPunct="1">
              <a:buFont typeface="Arial" charset="0"/>
              <a:buNone/>
              <a:defRPr/>
            </a:pPr>
            <a:r>
              <a:rPr lang="en-US" u="sng" dirty="0">
                <a:solidFill>
                  <a:schemeClr val="tx1"/>
                </a:solidFill>
              </a:rPr>
              <a:t>Policies to implement for events</a:t>
            </a:r>
            <a:r>
              <a:rPr lang="en-US" dirty="0">
                <a:solidFill>
                  <a:schemeClr val="tx1"/>
                </a:solidFill>
              </a:rPr>
              <a:t>:</a:t>
            </a:r>
          </a:p>
          <a:p>
            <a:pPr algn="l" eaLnBrk="1" hangingPunct="1">
              <a:buFont typeface="Arial" charset="0"/>
              <a:buNone/>
              <a:defRPr/>
            </a:pP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Accident or medical incidents such as heart attack, diabetic reaction, breathing difficulties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Accidents could include:</a:t>
            </a:r>
          </a:p>
          <a:p>
            <a:pPr algn="l" eaLnBrk="1" hangingPunct="1">
              <a:buFont typeface="Arial" charset="0"/>
              <a:buNone/>
              <a:defRPr/>
            </a:pPr>
            <a:r>
              <a:rPr lang="en-US" dirty="0">
                <a:solidFill>
                  <a:schemeClr val="tx1"/>
                </a:solidFill>
              </a:rPr>
              <a:t>   Falls, electric shock, cut, struck-by events</a:t>
            </a:r>
          </a:p>
          <a:p>
            <a:pPr algn="l" eaLnBrk="1" hangingPunct="1">
              <a:buFont typeface="Arial" charset="0"/>
              <a:buNone/>
              <a:defRPr/>
            </a:pP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Individual(s) attempting to rob the business or steal materials from storage areas (inside and outside). Attempts to force entry onto/into premises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438AE3A-E82C-4ECE-B8B9-19F60C99A606}" type="slidenum">
              <a:rPr lang="en-US" altLang="en-US" sz="1400">
                <a:solidFill>
                  <a:schemeClr val="bg1"/>
                </a:solidFill>
                <a:latin typeface="Verdana" panose="020B0604030504040204" pitchFamily="34" charset="0"/>
              </a:rPr>
              <a:pPr algn="ctr" eaLnBrk="1" hangingPunct="1"/>
              <a:t>34</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to do if…” Situations</a:t>
            </a:r>
          </a:p>
        </p:txBody>
      </p:sp>
      <p:sp>
        <p:nvSpPr>
          <p:cNvPr id="4099" name="Subtitle 2"/>
          <p:cNvSpPr>
            <a:spLocks noGrp="1"/>
          </p:cNvSpPr>
          <p:nvPr>
            <p:ph type="subTitle" idx="1"/>
          </p:nvPr>
        </p:nvSpPr>
        <p:spPr>
          <a:xfrm>
            <a:off x="457200" y="1219200"/>
            <a:ext cx="8077200" cy="4876800"/>
          </a:xfrm>
        </p:spPr>
        <p:txBody>
          <a:bodyPr/>
          <a:lstStyle/>
          <a:p>
            <a:pPr marL="342900" indent="-342900" algn="l" eaLnBrk="1" hangingPunct="1">
              <a:buFont typeface="Wingdings" pitchFamily="2" charset="2"/>
              <a:buChar char="§"/>
              <a:defRPr/>
            </a:pPr>
            <a:r>
              <a:rPr lang="en-US" dirty="0">
                <a:solidFill>
                  <a:schemeClr val="tx1"/>
                </a:solidFill>
              </a:rPr>
              <a:t>Person reporting a problem to you, e.g. vehicle breakdown or injury, which may require placing yourself in a vulnerable position.</a:t>
            </a:r>
          </a:p>
          <a:p>
            <a:pPr algn="l" eaLnBrk="1" hangingPunct="1">
              <a:buFont typeface="Arial" charset="0"/>
              <a:buNone/>
              <a:defRPr/>
            </a:pP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Someone threatening your safety, with or without a weapon.</a:t>
            </a:r>
          </a:p>
          <a:p>
            <a:pPr algn="l" eaLnBrk="1" hangingPunct="1">
              <a:buFont typeface="Arial" charset="0"/>
              <a:buNone/>
              <a:defRPr/>
            </a:pPr>
            <a:r>
              <a:rPr lang="en-US" dirty="0">
                <a:solidFill>
                  <a:schemeClr val="tx1"/>
                </a:solidFill>
              </a:rPr>
              <a:t> </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74CE245-C2E5-4E24-B7CF-3C28C7EFF747}" type="slidenum">
              <a:rPr lang="en-US" altLang="en-US" sz="1400">
                <a:solidFill>
                  <a:schemeClr val="bg1"/>
                </a:solidFill>
                <a:latin typeface="Verdana" panose="020B0604030504040204" pitchFamily="34" charset="0"/>
              </a:rPr>
              <a:pPr algn="ctr" eaLnBrk="1" hangingPunct="1"/>
              <a:t>35</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8918" name="Picture 2" descr="C:\Users\stlane\Pictures\Work Alone\workplace-violence-video_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714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to do if…” Situations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dirty="0">
                <a:solidFill>
                  <a:schemeClr val="tx1"/>
                </a:solidFill>
              </a:rPr>
              <a:t>Fire alarm or sprinkler system activation.</a:t>
            </a:r>
          </a:p>
          <a:p>
            <a:pPr algn="l" eaLnBrk="1" hangingPunct="1">
              <a:buFont typeface="Arial" charset="0"/>
              <a:buNone/>
              <a:defRPr/>
            </a:pPr>
            <a:r>
              <a:rPr lang="en-US" dirty="0">
                <a:solidFill>
                  <a:schemeClr val="tx1"/>
                </a:solidFill>
              </a:rPr>
              <a:t> </a:t>
            </a:r>
          </a:p>
          <a:p>
            <a:pPr algn="l" eaLnBrk="1" hangingPunct="1">
              <a:buFont typeface="Arial" charset="0"/>
              <a:buNone/>
              <a:defRPr/>
            </a:pPr>
            <a:r>
              <a:rPr lang="en-US" dirty="0">
                <a:solidFill>
                  <a:schemeClr val="tx1"/>
                </a:solidFill>
              </a:rPr>
              <a:t>Your staff will provide excellent service if you take nothing for granted and thoroughly brief them on all required policies and contact information.</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50D41D7-6E16-4848-B2CE-6BC7387E14E2}" type="slidenum">
              <a:rPr lang="en-US" altLang="en-US" sz="1400">
                <a:solidFill>
                  <a:schemeClr val="bg1"/>
                </a:solidFill>
                <a:latin typeface="Verdana" panose="020B0604030504040204" pitchFamily="34" charset="0"/>
              </a:rPr>
              <a:pPr algn="ctr" eaLnBrk="1" hangingPunct="1"/>
              <a:t>36</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39942" name="Picture 2" descr="C:\Users\stlane\Pictures\Work Alone\sprinkler-activ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0"/>
            <a:ext cx="3667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descr="C:\Users\stlane\Pictures\Work Alone\fireala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62425"/>
            <a:ext cx="2667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 Program to Staff’s Needs</a:t>
            </a:r>
          </a:p>
        </p:txBody>
      </p:sp>
      <p:sp>
        <p:nvSpPr>
          <p:cNvPr id="4099" name="Subtitle 2"/>
          <p:cNvSpPr>
            <a:spLocks noGrp="1"/>
          </p:cNvSpPr>
          <p:nvPr>
            <p:ph type="subTitle" idx="1"/>
          </p:nvPr>
        </p:nvSpPr>
        <p:spPr>
          <a:xfrm>
            <a:off x="609600" y="1447800"/>
            <a:ext cx="7924800" cy="4419600"/>
          </a:xfrm>
        </p:spPr>
        <p:txBody>
          <a:bodyPr/>
          <a:lstStyle/>
          <a:p>
            <a:pPr marL="342900" indent="-342900" algn="l" eaLnBrk="1" hangingPunct="1">
              <a:buFont typeface="Wingdings" pitchFamily="2" charset="2"/>
              <a:buChar char="§"/>
              <a:defRPr/>
            </a:pPr>
            <a:r>
              <a:rPr lang="en-US" dirty="0">
                <a:solidFill>
                  <a:schemeClr val="tx1"/>
                </a:solidFill>
              </a:rPr>
              <a:t>Perform a job assessment</a:t>
            </a:r>
          </a:p>
          <a:p>
            <a:pPr marL="342900" indent="-342900" algn="l" eaLnBrk="1" hangingPunct="1">
              <a:buFont typeface="Wingdings" pitchFamily="2" charset="2"/>
              <a:buChar char="§"/>
              <a:defRPr/>
            </a:pPr>
            <a:r>
              <a:rPr lang="en-US" dirty="0">
                <a:solidFill>
                  <a:schemeClr val="tx1"/>
                </a:solidFill>
              </a:rPr>
              <a:t>Group determines hazards, monitoring and policies</a:t>
            </a:r>
          </a:p>
          <a:p>
            <a:pPr marL="342900" indent="-342900" algn="l" eaLnBrk="1" hangingPunct="1">
              <a:buFont typeface="Wingdings" pitchFamily="2" charset="2"/>
              <a:buChar char="§"/>
              <a:defRPr/>
            </a:pPr>
            <a:r>
              <a:rPr lang="en-US" dirty="0">
                <a:solidFill>
                  <a:schemeClr val="tx1"/>
                </a:solidFill>
              </a:rPr>
              <a:t>Create the plan and policies</a:t>
            </a:r>
          </a:p>
          <a:p>
            <a:pPr marL="342900" indent="-342900" algn="l" eaLnBrk="1" hangingPunct="1">
              <a:buFont typeface="Wingdings" pitchFamily="2" charset="2"/>
              <a:buChar char="§"/>
              <a:defRPr/>
            </a:pPr>
            <a:r>
              <a:rPr lang="en-US" dirty="0">
                <a:solidFill>
                  <a:schemeClr val="tx1"/>
                </a:solidFill>
              </a:rPr>
              <a:t>Determine the intervals for monitoring</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68F4955-F4FB-4AEF-8BA2-48DD56570434}" type="slidenum">
              <a:rPr lang="en-US" altLang="en-US" sz="1400">
                <a:solidFill>
                  <a:schemeClr val="bg1"/>
                </a:solidFill>
                <a:latin typeface="Verdana" panose="020B0604030504040204" pitchFamily="34" charset="0"/>
              </a:rPr>
              <a:pPr algn="ctr" eaLnBrk="1" hangingPunct="1"/>
              <a:t>37</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0966" name="Picture 7" descr="C:\Users\stlane\Pictures\Work Alone\IMG_2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44913"/>
            <a:ext cx="3733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Fit Program to Staff’s Needs</a:t>
            </a:r>
          </a:p>
        </p:txBody>
      </p:sp>
      <p:sp>
        <p:nvSpPr>
          <p:cNvPr id="4099" name="Subtitle 2"/>
          <p:cNvSpPr>
            <a:spLocks noGrp="1"/>
          </p:cNvSpPr>
          <p:nvPr>
            <p:ph type="subTitle" idx="1"/>
          </p:nvPr>
        </p:nvSpPr>
        <p:spPr>
          <a:xfrm>
            <a:off x="609600" y="1447800"/>
            <a:ext cx="7924800" cy="4419600"/>
          </a:xfrm>
        </p:spPr>
        <p:txBody>
          <a:bodyPr/>
          <a:lstStyle/>
          <a:p>
            <a:pPr marL="342900" indent="-342900" algn="l" eaLnBrk="1" hangingPunct="1">
              <a:buFont typeface="Wingdings" pitchFamily="2" charset="2"/>
              <a:buChar char="§"/>
              <a:defRPr/>
            </a:pPr>
            <a:r>
              <a:rPr lang="en-US" dirty="0">
                <a:solidFill>
                  <a:schemeClr val="tx1"/>
                </a:solidFill>
              </a:rPr>
              <a:t>At established time, review and update plan</a:t>
            </a:r>
          </a:p>
          <a:p>
            <a:pPr marL="342900" indent="-342900" algn="l" eaLnBrk="1" hangingPunct="1">
              <a:buFont typeface="Wingdings" pitchFamily="2" charset="2"/>
              <a:buChar char="§"/>
              <a:defRPr/>
            </a:pPr>
            <a:r>
              <a:rPr lang="en-US" dirty="0">
                <a:solidFill>
                  <a:schemeClr val="tx1"/>
                </a:solidFill>
              </a:rPr>
              <a:t>Update plan when systems change to remain current</a:t>
            </a:r>
          </a:p>
          <a:p>
            <a:pPr marL="342900" indent="-342900" algn="l" eaLnBrk="1" hangingPunct="1">
              <a:buFont typeface="Wingdings" pitchFamily="2" charset="2"/>
              <a:buChar char="§"/>
              <a:defRPr/>
            </a:pPr>
            <a:r>
              <a:rPr lang="en-US" dirty="0">
                <a:solidFill>
                  <a:schemeClr val="tx1"/>
                </a:solidFill>
              </a:rPr>
              <a:t>Administer the Program</a:t>
            </a:r>
          </a:p>
          <a:p>
            <a:pPr marL="342900" indent="-342900" algn="l" eaLnBrk="1" hangingPunct="1">
              <a:buFont typeface="Wingdings" pitchFamily="2" charset="2"/>
              <a:buChar char="§"/>
              <a:defRPr/>
            </a:pPr>
            <a:r>
              <a:rPr lang="en-US" dirty="0">
                <a:solidFill>
                  <a:schemeClr val="tx1"/>
                </a:solidFill>
              </a:rPr>
              <a:t>Monitor Program’s Effectiveness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B702EE8-6E8D-45FC-A6DE-2B181FE54F7E}" type="slidenum">
              <a:rPr lang="en-US" altLang="en-US" sz="1400">
                <a:solidFill>
                  <a:schemeClr val="bg1"/>
                </a:solidFill>
                <a:latin typeface="Verdana" panose="020B0604030504040204" pitchFamily="34" charset="0"/>
              </a:rPr>
              <a:pPr algn="ctr" eaLnBrk="1" hangingPunct="1"/>
              <a:t>38</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19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733800"/>
            <a:ext cx="291465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Perform Job Assessment</a:t>
            </a:r>
          </a:p>
        </p:txBody>
      </p:sp>
      <p:sp>
        <p:nvSpPr>
          <p:cNvPr id="4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dirty="0">
                <a:solidFill>
                  <a:schemeClr val="tx1"/>
                </a:solidFill>
              </a:rPr>
              <a:t>To determine:</a:t>
            </a:r>
          </a:p>
          <a:p>
            <a:pPr marL="342900" indent="-342900" algn="l" eaLnBrk="1" hangingPunct="1">
              <a:buFont typeface="Wingdings" pitchFamily="2" charset="2"/>
              <a:buChar char="§"/>
              <a:defRPr/>
            </a:pPr>
            <a:r>
              <a:rPr lang="en-US" dirty="0">
                <a:solidFill>
                  <a:schemeClr val="tx1"/>
                </a:solidFill>
              </a:rPr>
              <a:t>PPE needs</a:t>
            </a:r>
          </a:p>
          <a:p>
            <a:pPr marL="342900" indent="-342900" algn="l" eaLnBrk="1" hangingPunct="1">
              <a:buFont typeface="Wingdings" pitchFamily="2" charset="2"/>
              <a:buChar char="§"/>
              <a:defRPr/>
            </a:pPr>
            <a:r>
              <a:rPr lang="en-US" dirty="0">
                <a:solidFill>
                  <a:schemeClr val="tx1"/>
                </a:solidFill>
              </a:rPr>
              <a:t>Special circumstances </a:t>
            </a:r>
          </a:p>
          <a:p>
            <a:pPr algn="l" eaLnBrk="1" hangingPunct="1">
              <a:buFont typeface="Arial" charset="0"/>
              <a:buNone/>
              <a:defRPr/>
            </a:pPr>
            <a:r>
              <a:rPr lang="en-US" dirty="0">
                <a:solidFill>
                  <a:schemeClr val="tx1"/>
                </a:solidFill>
              </a:rPr>
              <a:t>   that may occur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3C7C1C55-7AA6-4590-8552-C7E8B550FCA0}" type="slidenum">
              <a:rPr lang="en-US" altLang="en-US" sz="1400">
                <a:solidFill>
                  <a:schemeClr val="bg1"/>
                </a:solidFill>
                <a:latin typeface="Verdana" panose="020B0604030504040204" pitchFamily="34" charset="0"/>
              </a:rPr>
              <a:pPr algn="ctr" eaLnBrk="1" hangingPunct="1"/>
              <a:t>39</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3014" name="Picture 2" descr="C:\Users\stlane\Pictures\Work Alone\job_safety_inspection_prof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124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 descr="C:\Users\stlane\Pictures\Work Alone\bigstock-Safety-Check-Of-Welding-Equipm-4088390-2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3215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2" descr="C:\Users\stlane\Pictures\Work Alone\worksh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038600"/>
            <a:ext cx="30702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Employees Who Work Alone</a:t>
            </a:r>
          </a:p>
        </p:txBody>
      </p:sp>
      <p:sp>
        <p:nvSpPr>
          <p:cNvPr id="7171"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Adopting the General Duty clause becomes a “best practice” using such plans and procedures to promote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3775AFAD-AD6B-4B5B-A004-D40FE7353B8A}" type="slidenum">
              <a:rPr lang="en-US" altLang="en-US" sz="1400">
                <a:solidFill>
                  <a:schemeClr val="bg1"/>
                </a:solidFill>
                <a:latin typeface="Verdana" panose="020B0604030504040204" pitchFamily="34" charset="0"/>
              </a:rPr>
              <a:pPr algn="ctr" eaLnBrk="1" hangingPunct="1"/>
              <a:t>4</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7174" name="Picture 2" descr="C:\Users\stlane\Pictures\Work Alone\AYN2012_4931_1335272059270_visuel_best-practice.jpg"/>
          <p:cNvPicPr>
            <a:picLocks noChangeAspect="1" noChangeArrowheads="1"/>
          </p:cNvPicPr>
          <p:nvPr/>
        </p:nvPicPr>
        <p:blipFill>
          <a:blip r:embed="rId3">
            <a:extLst>
              <a:ext uri="{28A0092B-C50C-407E-A947-70E740481C1C}">
                <a14:useLocalDpi xmlns:a14="http://schemas.microsoft.com/office/drawing/2010/main" val="0"/>
              </a:ext>
            </a:extLst>
          </a:blip>
          <a:srcRect l="6342" r="8112" b="13023"/>
          <a:stretch>
            <a:fillRect/>
          </a:stretch>
        </p:blipFill>
        <p:spPr bwMode="auto">
          <a:xfrm>
            <a:off x="1116013" y="2895600"/>
            <a:ext cx="682148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Perform Job Assessment</a:t>
            </a:r>
          </a:p>
        </p:txBody>
      </p:sp>
      <p:sp>
        <p:nvSpPr>
          <p:cNvPr id="4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dirty="0">
                <a:solidFill>
                  <a:schemeClr val="tx1"/>
                </a:solidFill>
              </a:rPr>
              <a:t>Risk Assessment Factors</a:t>
            </a:r>
          </a:p>
          <a:p>
            <a:pPr marL="342900" indent="-342900" algn="l" eaLnBrk="1" hangingPunct="1">
              <a:buFont typeface="Wingdings" pitchFamily="2" charset="2"/>
              <a:buChar char="§"/>
              <a:defRPr/>
            </a:pPr>
            <a:r>
              <a:rPr lang="en-US" dirty="0">
                <a:solidFill>
                  <a:schemeClr val="tx1"/>
                </a:solidFill>
              </a:rPr>
              <a:t>Environment</a:t>
            </a:r>
          </a:p>
          <a:p>
            <a:pPr marL="342900" indent="-342900" algn="l" eaLnBrk="1" hangingPunct="1">
              <a:buFont typeface="Wingdings" pitchFamily="2" charset="2"/>
              <a:buChar char="§"/>
              <a:defRPr/>
            </a:pPr>
            <a:r>
              <a:rPr lang="en-US" dirty="0">
                <a:solidFill>
                  <a:schemeClr val="tx1"/>
                </a:solidFill>
              </a:rPr>
              <a:t>Engineering Controls</a:t>
            </a:r>
          </a:p>
          <a:p>
            <a:pPr marL="342900" indent="-342900" algn="l" eaLnBrk="1" hangingPunct="1">
              <a:buFont typeface="Wingdings" pitchFamily="2" charset="2"/>
              <a:buChar char="§"/>
              <a:defRPr/>
            </a:pPr>
            <a:r>
              <a:rPr lang="en-US" dirty="0">
                <a:solidFill>
                  <a:schemeClr val="tx1"/>
                </a:solidFill>
              </a:rPr>
              <a:t>Administrative/Work Practice Controls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B78113B-167C-4089-AB6C-4518A77377F4}" type="slidenum">
              <a:rPr lang="en-US" altLang="en-US" sz="1400">
                <a:solidFill>
                  <a:schemeClr val="bg1"/>
                </a:solidFill>
                <a:latin typeface="Verdana" panose="020B0604030504040204" pitchFamily="34" charset="0"/>
              </a:rPr>
              <a:pPr algn="ctr" eaLnBrk="1" hangingPunct="1"/>
              <a:t>40</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4038" name="Picture 2" descr="C:\Users\stlane\Pictures\Work Alone\large_crane_accident1_032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7200"/>
            <a:ext cx="29527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3" descr="C:\Users\stlane\Pictures\Work Alone\P0001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2252663"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4" descr="C:\Users\stlane\Pictures\Work Alone\09b0df6c9ad7de6cd4c7014d0507bc9d.jpg"/>
          <p:cNvPicPr>
            <a:picLocks noChangeAspect="1" noChangeArrowheads="1"/>
          </p:cNvPicPr>
          <p:nvPr/>
        </p:nvPicPr>
        <p:blipFill>
          <a:blip r:embed="rId5">
            <a:extLst>
              <a:ext uri="{28A0092B-C50C-407E-A947-70E740481C1C}">
                <a14:useLocalDpi xmlns:a14="http://schemas.microsoft.com/office/drawing/2010/main" val="0"/>
              </a:ext>
            </a:extLst>
          </a:blip>
          <a:srcRect l="13863" r="20683" b="8183"/>
          <a:stretch>
            <a:fillRect/>
          </a:stretch>
        </p:blipFill>
        <p:spPr bwMode="auto">
          <a:xfrm>
            <a:off x="3048000" y="3735388"/>
            <a:ext cx="25622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Perform Job Assessment</a:t>
            </a:r>
          </a:p>
        </p:txBody>
      </p:sp>
      <p:sp>
        <p:nvSpPr>
          <p:cNvPr id="4099" name="Subtitle 2"/>
          <p:cNvSpPr>
            <a:spLocks noGrp="1"/>
          </p:cNvSpPr>
          <p:nvPr>
            <p:ph type="subTitle" idx="1"/>
          </p:nvPr>
        </p:nvSpPr>
        <p:spPr>
          <a:xfrm>
            <a:off x="762000" y="1333500"/>
            <a:ext cx="7924800" cy="4800600"/>
          </a:xfrm>
        </p:spPr>
        <p:txBody>
          <a:bodyPr/>
          <a:lstStyle/>
          <a:p>
            <a:pPr algn="l" eaLnBrk="1" hangingPunct="1">
              <a:buFont typeface="Arial" charset="0"/>
              <a:buNone/>
              <a:defRPr/>
            </a:pPr>
            <a:r>
              <a:rPr lang="en-US" dirty="0">
                <a:solidFill>
                  <a:schemeClr val="tx1"/>
                </a:solidFill>
              </a:rPr>
              <a:t>Determine:</a:t>
            </a:r>
          </a:p>
          <a:p>
            <a:pPr marL="342900" indent="-342900" algn="l" eaLnBrk="1" hangingPunct="1">
              <a:buFont typeface="Wingdings" pitchFamily="2" charset="2"/>
              <a:buChar char="§"/>
              <a:defRPr/>
            </a:pPr>
            <a:r>
              <a:rPr lang="en-US" dirty="0">
                <a:solidFill>
                  <a:schemeClr val="tx1"/>
                </a:solidFill>
              </a:rPr>
              <a:t>Conditions</a:t>
            </a:r>
          </a:p>
          <a:p>
            <a:pPr marL="342900" indent="-342900" algn="l" eaLnBrk="1" hangingPunct="1">
              <a:buFont typeface="Wingdings" pitchFamily="2" charset="2"/>
              <a:buChar char="§"/>
              <a:defRPr/>
            </a:pPr>
            <a:r>
              <a:rPr lang="en-US" dirty="0">
                <a:solidFill>
                  <a:schemeClr val="tx1"/>
                </a:solidFill>
              </a:rPr>
              <a:t>Circumstances</a:t>
            </a:r>
          </a:p>
          <a:p>
            <a:pPr marL="342900" indent="-342900" algn="l" eaLnBrk="1" hangingPunct="1">
              <a:buFont typeface="Wingdings" pitchFamily="2" charset="2"/>
              <a:buChar char="§"/>
              <a:defRPr/>
            </a:pPr>
            <a:r>
              <a:rPr lang="en-US" dirty="0">
                <a:solidFill>
                  <a:schemeClr val="tx1"/>
                </a:solidFill>
              </a:rPr>
              <a:t>Interactions</a:t>
            </a:r>
          </a:p>
          <a:p>
            <a:pPr marL="800100" lvl="1" indent="-342900" algn="l" eaLnBrk="1" hangingPunct="1">
              <a:buFont typeface="Arial" panose="020B0604020202020204" pitchFamily="34" charset="0"/>
              <a:buChar char="•"/>
              <a:defRPr/>
            </a:pPr>
            <a:r>
              <a:rPr lang="en-US" sz="2400" dirty="0">
                <a:solidFill>
                  <a:schemeClr val="tx1"/>
                </a:solidFill>
                <a:latin typeface="Verdana" pitchFamily="34" charset="0"/>
                <a:ea typeface="Verdana" pitchFamily="34" charset="0"/>
                <a:cs typeface="Verdana" pitchFamily="34" charset="0"/>
              </a:rPr>
              <a:t>People</a:t>
            </a:r>
          </a:p>
          <a:p>
            <a:pPr marL="800100" lvl="1" indent="-342900" algn="l" eaLnBrk="1" hangingPunct="1">
              <a:buFont typeface="Arial" panose="020B0604020202020204" pitchFamily="34" charset="0"/>
              <a:buChar char="•"/>
              <a:defRPr/>
            </a:pPr>
            <a:r>
              <a:rPr lang="en-US" sz="2400" dirty="0">
                <a:solidFill>
                  <a:schemeClr val="tx1"/>
                </a:solidFill>
                <a:latin typeface="Verdana" pitchFamily="34" charset="0"/>
                <a:ea typeface="Verdana" pitchFamily="34" charset="0"/>
                <a:cs typeface="Verdana" pitchFamily="34" charset="0"/>
              </a:rPr>
              <a:t>Equipment</a:t>
            </a:r>
          </a:p>
          <a:p>
            <a:pPr marL="800100" lvl="1" indent="-342900" algn="l" eaLnBrk="1" hangingPunct="1">
              <a:buFont typeface="Arial" panose="020B0604020202020204" pitchFamily="34" charset="0"/>
              <a:buChar char="•"/>
              <a:defRPr/>
            </a:pPr>
            <a:r>
              <a:rPr lang="en-US" sz="2400" dirty="0">
                <a:solidFill>
                  <a:schemeClr val="tx1"/>
                </a:solidFill>
                <a:latin typeface="Verdana" pitchFamily="34" charset="0"/>
                <a:ea typeface="Verdana" pitchFamily="34" charset="0"/>
                <a:cs typeface="Verdana" pitchFamily="34" charset="0"/>
              </a:rPr>
              <a:t>Environment</a:t>
            </a:r>
          </a:p>
          <a:p>
            <a:pPr marL="342900" indent="-342900" algn="l" eaLnBrk="1" hangingPunct="1">
              <a:buFont typeface="Wingdings" pitchFamily="2" charset="2"/>
              <a:buChar char="§"/>
              <a:defRPr/>
            </a:pPr>
            <a:r>
              <a:rPr lang="en-US" dirty="0">
                <a:solidFill>
                  <a:schemeClr val="tx1"/>
                </a:solidFill>
              </a:rPr>
              <a:t>Possible Emergency </a:t>
            </a:r>
          </a:p>
          <a:p>
            <a:pPr algn="l" eaLnBrk="1" hangingPunct="1">
              <a:buFont typeface="Arial" charset="0"/>
              <a:buNone/>
              <a:defRPr/>
            </a:pPr>
            <a:r>
              <a:rPr lang="en-US" dirty="0">
                <a:solidFill>
                  <a:schemeClr val="tx1"/>
                </a:solidFill>
              </a:rPr>
              <a:t>   Situations</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sz="1400" dirty="0">
                <a:solidFill>
                  <a:schemeClr val="tx1"/>
                </a:solidFill>
              </a:rPr>
              <a:t>(Documents that can be adapted to aid you)</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CC7B35E-B5BD-4C66-8093-BFE8574DDCE7}" type="slidenum">
              <a:rPr lang="en-US" altLang="en-US" sz="1400">
                <a:solidFill>
                  <a:schemeClr val="bg1"/>
                </a:solidFill>
                <a:latin typeface="Verdana" panose="020B0604030504040204" pitchFamily="34" charset="0"/>
              </a:rPr>
              <a:pPr algn="ctr" eaLnBrk="1" hangingPunct="1"/>
              <a:t>41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5062" name="Picture 2" descr="C:\Users\stlane\Pictures\Work Alone\unna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47800"/>
            <a:ext cx="274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4953000" y="5486400"/>
            <a:ext cx="60960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Determine Policies</a:t>
            </a:r>
          </a:p>
        </p:txBody>
      </p:sp>
      <p:sp>
        <p:nvSpPr>
          <p:cNvPr id="46083"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Determine hazards, monitoring and policies</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4B915ACB-2C82-4E5C-A1C6-A0F119786BA9}" type="slidenum">
              <a:rPr lang="en-US" altLang="en-US" sz="1400">
                <a:solidFill>
                  <a:schemeClr val="bg1"/>
                </a:solidFill>
                <a:latin typeface="Verdana" panose="020B0604030504040204" pitchFamily="34" charset="0"/>
              </a:rPr>
              <a:pPr algn="ctr" eaLnBrk="1" hangingPunct="1"/>
              <a:t>42</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6086" name="Picture 2" descr="C:\Users\stlane\Pictures\Work Alone\MOS_6907-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3" descr="C:\Users\stlane\Pictures\Work Alone\personnel-lifts-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05000"/>
            <a:ext cx="3143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Create Plan/Policies</a:t>
            </a:r>
          </a:p>
        </p:txBody>
      </p:sp>
      <p:sp>
        <p:nvSpPr>
          <p:cNvPr id="47107" name="Subtitle 2"/>
          <p:cNvSpPr>
            <a:spLocks noGrp="1"/>
          </p:cNvSpPr>
          <p:nvPr>
            <p:ph type="subTitle" idx="1"/>
          </p:nvPr>
        </p:nvSpPr>
        <p:spPr>
          <a:xfrm>
            <a:off x="652463" y="1143000"/>
            <a:ext cx="7924800" cy="4800600"/>
          </a:xfrm>
        </p:spPr>
        <p:txBody>
          <a:bodyPr/>
          <a:lstStyle/>
          <a:p>
            <a:pPr algn="l" eaLnBrk="1" hangingPunct="1"/>
            <a:r>
              <a:rPr lang="en-US" altLang="en-US">
                <a:solidFill>
                  <a:schemeClr val="tx1"/>
                </a:solidFill>
              </a:rPr>
              <a:t>Several good sources for building your program: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D54EDCA-6650-47FC-9F42-686DD13CE184}" type="slidenum">
              <a:rPr lang="en-US" altLang="en-US" sz="1400">
                <a:solidFill>
                  <a:schemeClr val="bg1"/>
                </a:solidFill>
                <a:latin typeface="Verdana" panose="020B0604030504040204" pitchFamily="34" charset="0"/>
              </a:rPr>
              <a:pPr algn="ctr" eaLnBrk="1" hangingPunct="1"/>
              <a:t>43</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7110" name="Picture 2" descr="C:\Users\stlane\Pictures\Work Alone\OSHA_Guidelines_for_Preventing_Work_Place_Violence_for_Healthcare_and_Social_Service_Workers_1490608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71650"/>
            <a:ext cx="28956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3" descr="C:\Users\stlane\Pictures\Work Alon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71650"/>
            <a:ext cx="34194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Determine Monitoring Intervals</a:t>
            </a:r>
          </a:p>
        </p:txBody>
      </p:sp>
      <p:sp>
        <p:nvSpPr>
          <p:cNvPr id="48131"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Determine method of monitoring.</a:t>
            </a:r>
          </a:p>
          <a:p>
            <a:pPr algn="l" eaLnBrk="1" hangingPunct="1"/>
            <a:r>
              <a:rPr lang="en-US" altLang="en-US">
                <a:solidFill>
                  <a:schemeClr val="tx1"/>
                </a:solidFill>
              </a:rPr>
              <a:t>Visual verification may be better than voice communication.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44A3A37-9A30-4D90-B4C6-2B831534E951}" type="slidenum">
              <a:rPr lang="en-US" altLang="en-US" sz="1400">
                <a:solidFill>
                  <a:schemeClr val="bg1"/>
                </a:solidFill>
                <a:latin typeface="Verdana" panose="020B0604030504040204" pitchFamily="34" charset="0"/>
              </a:rPr>
              <a:pPr algn="ctr" eaLnBrk="1" hangingPunct="1"/>
              <a:t>44</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8134" name="Picture 2" descr="C:\Users\stlane\Pictures\Work Alone\Bci-Security-Inc_342959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71800"/>
            <a:ext cx="23812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descr="C:\Users\stlane\Pictures\Work Alone\RotatingDoor_w_PDA_Large-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09925"/>
            <a:ext cx="42862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Review and Update</a:t>
            </a:r>
          </a:p>
        </p:txBody>
      </p:sp>
      <p:sp>
        <p:nvSpPr>
          <p:cNvPr id="49155" name="Subtitle 2"/>
          <p:cNvSpPr>
            <a:spLocks noGrp="1"/>
          </p:cNvSpPr>
          <p:nvPr>
            <p:ph type="subTitle" idx="1"/>
          </p:nvPr>
        </p:nvSpPr>
        <p:spPr>
          <a:xfrm>
            <a:off x="609600" y="1295400"/>
            <a:ext cx="7924800" cy="4800600"/>
          </a:xfrm>
        </p:spPr>
        <p:txBody>
          <a:bodyPr/>
          <a:lstStyle/>
          <a:p>
            <a:pPr marL="342900" indent="-342900" algn="l" eaLnBrk="1" hangingPunct="1">
              <a:buFont typeface="Wingdings" panose="05000000000000000000" pitchFamily="2" charset="2"/>
              <a:buChar char="§"/>
            </a:pPr>
            <a:r>
              <a:rPr lang="en-US" altLang="en-US">
                <a:solidFill>
                  <a:schemeClr val="tx1"/>
                </a:solidFill>
              </a:rPr>
              <a:t>Establish a plan/policy and review </a:t>
            </a:r>
          </a:p>
          <a:p>
            <a:pPr marL="342900" indent="-342900" algn="l" eaLnBrk="1" hangingPunct="1">
              <a:buFont typeface="Wingdings" panose="05000000000000000000" pitchFamily="2" charset="2"/>
              <a:buChar char="§"/>
            </a:pPr>
            <a:r>
              <a:rPr lang="en-US" altLang="en-US">
                <a:solidFill>
                  <a:schemeClr val="tx1"/>
                </a:solidFill>
              </a:rPr>
              <a:t>Update as necessary</a:t>
            </a:r>
          </a:p>
          <a:p>
            <a:pPr marL="342900" indent="-342900" algn="l" eaLnBrk="1" hangingPunct="1">
              <a:buFont typeface="Wingdings" panose="05000000000000000000" pitchFamily="2" charset="2"/>
              <a:buChar char="§"/>
            </a:pPr>
            <a:r>
              <a:rPr lang="en-US" altLang="en-US">
                <a:solidFill>
                  <a:schemeClr val="tx1"/>
                </a:solidFill>
              </a:rPr>
              <a:t>Train all personnel who will function within the plan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1F8017A-E1C4-4574-B0FE-7B7017E38BBA}" type="slidenum">
              <a:rPr lang="en-US" altLang="en-US" sz="1400">
                <a:solidFill>
                  <a:schemeClr val="bg1"/>
                </a:solidFill>
                <a:latin typeface="Verdana" panose="020B0604030504040204" pitchFamily="34" charset="0"/>
              </a:rPr>
              <a:pPr algn="ctr" eaLnBrk="1" hangingPunct="1"/>
              <a:t>45</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49158" name="Picture 2" descr="C:\Users\stlane\Pictures\Work Alone\100_0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 descr="C:\Users\stlane\Pictures\Work Alone\saf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00350"/>
            <a:ext cx="3810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Administer the Program</a:t>
            </a:r>
          </a:p>
        </p:txBody>
      </p:sp>
      <p:sp>
        <p:nvSpPr>
          <p:cNvPr id="50179" name="Subtitle 2"/>
          <p:cNvSpPr>
            <a:spLocks noGrp="1"/>
          </p:cNvSpPr>
          <p:nvPr>
            <p:ph type="subTitle" idx="1"/>
          </p:nvPr>
        </p:nvSpPr>
        <p:spPr>
          <a:xfrm>
            <a:off x="457200" y="1143000"/>
            <a:ext cx="8229600" cy="5029200"/>
          </a:xfrm>
        </p:spPr>
        <p:txBody>
          <a:bodyPr/>
          <a:lstStyle/>
          <a:p>
            <a:pPr eaLnBrk="1" hangingPunct="1"/>
            <a:r>
              <a:rPr lang="en-US" altLang="en-US">
                <a:solidFill>
                  <a:srgbClr val="FF0000"/>
                </a:solidFill>
              </a:rPr>
              <a:t>Risk Management Model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B083E9EE-5857-4E78-B437-4992EAA1FF06}" type="slidenum">
              <a:rPr lang="en-US" altLang="en-US" sz="1400">
                <a:solidFill>
                  <a:schemeClr val="bg1"/>
                </a:solidFill>
                <a:latin typeface="Verdana" panose="020B0604030504040204" pitchFamily="34" charset="0"/>
              </a:rPr>
              <a:pPr algn="ctr" eaLnBrk="1" hangingPunct="1"/>
              <a:t>46</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0182" name="Picture 3" descr="C:\Users\stlane\Pictures\Work Alone\risk-management-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63688"/>
            <a:ext cx="54864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Monitor Program Effectiveness</a:t>
            </a:r>
          </a:p>
        </p:txBody>
      </p:sp>
      <p:sp>
        <p:nvSpPr>
          <p:cNvPr id="51203" name="Subtitle 2"/>
          <p:cNvSpPr>
            <a:spLocks noGrp="1"/>
          </p:cNvSpPr>
          <p:nvPr>
            <p:ph type="subTitle" idx="1"/>
          </p:nvPr>
        </p:nvSpPr>
        <p:spPr>
          <a:xfrm>
            <a:off x="609600" y="1295400"/>
            <a:ext cx="7924800" cy="4800600"/>
          </a:xfrm>
        </p:spPr>
        <p:txBody>
          <a:bodyPr/>
          <a:lstStyle/>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A5C55D3-82D2-4773-B218-59C550942676}" type="slidenum">
              <a:rPr lang="en-US" altLang="en-US" sz="1400">
                <a:solidFill>
                  <a:schemeClr val="bg1"/>
                </a:solidFill>
                <a:latin typeface="Verdana" panose="020B0604030504040204" pitchFamily="34" charset="0"/>
              </a:rPr>
              <a:pPr algn="ctr" eaLnBrk="1" hangingPunct="1"/>
              <a:t>47</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1206" name="Picture 2" descr="C:\Users\stlane\Pictures\Work Alone\airmonito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436245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3" descr="C:\Users\stlane\Pictures\Work Alone\Safety-Audit-Checkl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44725"/>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2227" name="Subtitle 2"/>
          <p:cNvSpPr>
            <a:spLocks noGrp="1"/>
          </p:cNvSpPr>
          <p:nvPr>
            <p:ph type="subTitle" idx="1"/>
          </p:nvPr>
        </p:nvSpPr>
        <p:spPr>
          <a:xfrm>
            <a:off x="1295400" y="1143000"/>
            <a:ext cx="70866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5CE919F-737B-49E9-8B1C-96841FDCF9C7}" type="slidenum">
              <a:rPr lang="en-US" altLang="en-US" sz="1400">
                <a:solidFill>
                  <a:schemeClr val="bg1"/>
                </a:solidFill>
                <a:latin typeface="Verdana" panose="020B0604030504040204" pitchFamily="34" charset="0"/>
              </a:rPr>
              <a:pPr algn="ctr" eaLnBrk="1" hangingPunct="1"/>
              <a:t>48</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2230" name="Picture 2" descr="C:\Users\stlane\Pictures\Work Alone\construction-worker-working-alone-on-the-scaffold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59436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3251" name="Subtitle 2"/>
          <p:cNvSpPr>
            <a:spLocks noGrp="1"/>
          </p:cNvSpPr>
          <p:nvPr>
            <p:ph type="subTitle" idx="1"/>
          </p:nvPr>
        </p:nvSpPr>
        <p:spPr>
          <a:xfrm>
            <a:off x="1077913" y="1066800"/>
            <a:ext cx="69342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F4F2F07-C0C3-4109-8721-874F39D34426}" type="slidenum">
              <a:rPr lang="en-US" altLang="en-US" sz="1400">
                <a:solidFill>
                  <a:schemeClr val="bg1"/>
                </a:solidFill>
                <a:latin typeface="Verdana" panose="020B0604030504040204" pitchFamily="34" charset="0"/>
              </a:rPr>
              <a:pPr algn="ctr" eaLnBrk="1" hangingPunct="1"/>
              <a:t>49</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3254" name="Picture 2" descr="C:\Users\stlane\Pictures\Work Alone\residential_pa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27590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3" descr="C:\Users\stlane\Pictures\Work Alone\residential-painting-company.jpg"/>
          <p:cNvPicPr>
            <a:picLocks noChangeAspect="1" noChangeArrowheads="1"/>
          </p:cNvPicPr>
          <p:nvPr/>
        </p:nvPicPr>
        <p:blipFill>
          <a:blip r:embed="rId4">
            <a:extLst>
              <a:ext uri="{28A0092B-C50C-407E-A947-70E740481C1C}">
                <a14:useLocalDpi xmlns:a14="http://schemas.microsoft.com/office/drawing/2010/main" val="0"/>
              </a:ext>
            </a:extLst>
          </a:blip>
          <a:srcRect r="4323" b="3044"/>
          <a:stretch>
            <a:fillRect/>
          </a:stretch>
        </p:blipFill>
        <p:spPr bwMode="auto">
          <a:xfrm>
            <a:off x="1066800" y="2057400"/>
            <a:ext cx="374332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dirty="0">
                <a:solidFill>
                  <a:schemeClr val="tx1"/>
                </a:solidFill>
              </a:rPr>
              <a:t>Service stations and all-night establishments</a:t>
            </a:r>
          </a:p>
          <a:p>
            <a:pPr marL="342900" indent="-342900" algn="l" eaLnBrk="1" hangingPunct="1">
              <a:buFont typeface="Wingdings" pitchFamily="2" charset="2"/>
              <a:buChar char="§"/>
              <a:defRPr/>
            </a:pPr>
            <a:r>
              <a:rPr lang="en-US" dirty="0">
                <a:solidFill>
                  <a:schemeClr val="tx1"/>
                </a:solidFill>
              </a:rPr>
              <a:t>Mini Marts</a:t>
            </a:r>
          </a:p>
          <a:p>
            <a:pPr marL="342900" indent="-342900" algn="l" eaLnBrk="1" hangingPunct="1">
              <a:buFont typeface="Wingdings" pitchFamily="2" charset="2"/>
              <a:buChar char="§"/>
              <a:defRPr/>
            </a:pPr>
            <a:r>
              <a:rPr lang="en-US" dirty="0">
                <a:solidFill>
                  <a:schemeClr val="tx1"/>
                </a:solidFill>
              </a:rPr>
              <a:t>Diners/Restaurants: Shut-</a:t>
            </a:r>
          </a:p>
          <a:p>
            <a:pPr algn="l" eaLnBrk="1" hangingPunct="1">
              <a:buFont typeface="Arial" charset="0"/>
              <a:buNone/>
              <a:defRPr/>
            </a:pPr>
            <a:r>
              <a:rPr lang="en-US" dirty="0">
                <a:solidFill>
                  <a:schemeClr val="tx1"/>
                </a:solidFill>
              </a:rPr>
              <a:t>   down person</a:t>
            </a:r>
          </a:p>
          <a:p>
            <a:pPr marL="800100" lvl="1" indent="-342900" algn="l" eaLnBrk="1" hangingPunct="1">
              <a:buFont typeface="Courier New" pitchFamily="49" charset="0"/>
              <a:buChar char="o"/>
              <a:defRPr/>
            </a:pPr>
            <a:r>
              <a:rPr lang="en-US" sz="2400" dirty="0">
                <a:solidFill>
                  <a:schemeClr val="tx1"/>
                </a:solidFill>
                <a:latin typeface="Verdana" pitchFamily="34" charset="0"/>
                <a:ea typeface="Verdana" pitchFamily="34" charset="0"/>
                <a:cs typeface="Verdana" pitchFamily="34" charset="0"/>
              </a:rPr>
              <a:t>Accidents,</a:t>
            </a:r>
          </a:p>
          <a:p>
            <a:pPr marL="800100" lvl="1" indent="-342900" algn="l" eaLnBrk="1" hangingPunct="1">
              <a:buFont typeface="Courier New" pitchFamily="49" charset="0"/>
              <a:buChar char="o"/>
              <a:defRPr/>
            </a:pPr>
            <a:r>
              <a:rPr lang="en-US" sz="2400" dirty="0">
                <a:solidFill>
                  <a:schemeClr val="tx1"/>
                </a:solidFill>
                <a:latin typeface="Verdana" pitchFamily="34" charset="0"/>
                <a:ea typeface="Verdana" pitchFamily="34" charset="0"/>
                <a:cs typeface="Verdana" pitchFamily="34" charset="0"/>
              </a:rPr>
              <a:t>Invasive actions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8D629B2-8DAB-4C3B-86EF-8ECCEB4186A9}" type="slidenum">
              <a:rPr lang="en-US" altLang="en-US" sz="1400">
                <a:solidFill>
                  <a:schemeClr val="bg1"/>
                </a:solidFill>
                <a:latin typeface="Verdana" panose="020B0604030504040204" pitchFamily="34" charset="0"/>
              </a:rPr>
              <a:pPr algn="ctr" eaLnBrk="1" hangingPunct="1"/>
              <a:t>5</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8198" name="Picture 2" descr="C:\Users\stlane\Pictures\Work Alone\53195b05c9dc0_preview-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87525"/>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descr="C:\Users\stlane\Pictures\Work Alone\catering-hospita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0" y="4114800"/>
            <a:ext cx="32067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C:\Users\stlane\Pictures\Work Alone\filename-festo-avieno.jpg"/>
          <p:cNvPicPr>
            <a:picLocks noChangeAspect="1" noChangeArrowheads="1"/>
          </p:cNvPicPr>
          <p:nvPr/>
        </p:nvPicPr>
        <p:blipFill>
          <a:blip r:embed="rId5">
            <a:extLst>
              <a:ext uri="{28A0092B-C50C-407E-A947-70E740481C1C}">
                <a14:useLocalDpi xmlns:a14="http://schemas.microsoft.com/office/drawing/2010/main" val="0"/>
              </a:ext>
            </a:extLst>
          </a:blip>
          <a:srcRect l="12788" t="12088" r="16818" b="15671"/>
          <a:stretch>
            <a:fillRect/>
          </a:stretch>
        </p:blipFill>
        <p:spPr bwMode="auto">
          <a:xfrm>
            <a:off x="914400" y="4090988"/>
            <a:ext cx="30876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4275" name="Subtitle 2"/>
          <p:cNvSpPr>
            <a:spLocks noGrp="1"/>
          </p:cNvSpPr>
          <p:nvPr>
            <p:ph type="subTitle" idx="1"/>
          </p:nvPr>
        </p:nvSpPr>
        <p:spPr>
          <a:xfrm>
            <a:off x="1143000" y="1143000"/>
            <a:ext cx="69342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FA7BB4C-846A-4E99-AFC7-7E0BB85AF447}" type="slidenum">
              <a:rPr lang="en-US" altLang="en-US" sz="1400">
                <a:solidFill>
                  <a:schemeClr val="bg1"/>
                </a:solidFill>
                <a:latin typeface="Verdana" panose="020B0604030504040204" pitchFamily="34" charset="0"/>
              </a:rPr>
              <a:pPr algn="ctr" eaLnBrk="1" hangingPunct="1"/>
              <a:t>50</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4278" name="Picture 2" descr="C:\Users\stlane\Pictures\Work Alone\Manufacturing-Jo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14550"/>
            <a:ext cx="5511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5299" name="Subtitle 2"/>
          <p:cNvSpPr>
            <a:spLocks noGrp="1"/>
          </p:cNvSpPr>
          <p:nvPr>
            <p:ph type="subTitle" idx="1"/>
          </p:nvPr>
        </p:nvSpPr>
        <p:spPr>
          <a:xfrm>
            <a:off x="952500" y="1252538"/>
            <a:ext cx="68580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181A600-BB1D-4BC4-B188-4967399930A1}" type="slidenum">
              <a:rPr lang="en-US" altLang="en-US" sz="1400">
                <a:solidFill>
                  <a:schemeClr val="bg1"/>
                </a:solidFill>
                <a:latin typeface="Verdana" panose="020B0604030504040204" pitchFamily="34" charset="0"/>
              </a:rPr>
              <a:pPr algn="ctr" eaLnBrk="1" hangingPunct="1"/>
              <a:t>51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5302" name="Picture 2" descr="C:\Users\stlane\Pictures\Work Alone\safe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5715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6323" name="Subtitle 2"/>
          <p:cNvSpPr>
            <a:spLocks noGrp="1"/>
          </p:cNvSpPr>
          <p:nvPr>
            <p:ph type="subTitle" idx="1"/>
          </p:nvPr>
        </p:nvSpPr>
        <p:spPr>
          <a:xfrm>
            <a:off x="1066800" y="1143000"/>
            <a:ext cx="70104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78D77ED-8EB5-422C-8722-271C68E5A084}" type="slidenum">
              <a:rPr lang="en-US" altLang="en-US" sz="1400">
                <a:solidFill>
                  <a:schemeClr val="bg1"/>
                </a:solidFill>
                <a:latin typeface="Verdana" panose="020B0604030504040204" pitchFamily="34" charset="0"/>
              </a:rPr>
              <a:pPr algn="ctr" eaLnBrk="1" hangingPunct="1"/>
              <a:t>52</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6326" name="Picture 2" descr="C:\Users\stlane\Pictures\Work Alone\police-officer-calorie-jobs-ftr-1024x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5024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7347" name="Subtitle 2"/>
          <p:cNvSpPr>
            <a:spLocks noGrp="1"/>
          </p:cNvSpPr>
          <p:nvPr>
            <p:ph type="subTitle" idx="1"/>
          </p:nvPr>
        </p:nvSpPr>
        <p:spPr>
          <a:xfrm>
            <a:off x="1143000" y="1143000"/>
            <a:ext cx="69088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8954F3F6-5A8E-4EFB-A4BE-82DC982A6C6B}" type="slidenum">
              <a:rPr lang="en-US" altLang="en-US" sz="1400">
                <a:solidFill>
                  <a:schemeClr val="bg1"/>
                </a:solidFill>
                <a:latin typeface="Verdana" panose="020B0604030504040204" pitchFamily="34" charset="0"/>
              </a:rPr>
              <a:pPr algn="ctr" eaLnBrk="1" hangingPunct="1"/>
              <a:t>53</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7350" name="Picture 2" descr="C:\Users\stlane\Pictures\Work Alone\P3030027ParkingLot_w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537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8371" name="Subtitle 2"/>
          <p:cNvSpPr>
            <a:spLocks noGrp="1"/>
          </p:cNvSpPr>
          <p:nvPr>
            <p:ph type="subTitle" idx="1"/>
          </p:nvPr>
        </p:nvSpPr>
        <p:spPr>
          <a:xfrm>
            <a:off x="1130300" y="1143000"/>
            <a:ext cx="68580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3966D929-8973-48FD-91FE-91050C3C456C}" type="slidenum">
              <a:rPr lang="en-US" altLang="en-US" sz="1400">
                <a:solidFill>
                  <a:schemeClr val="bg1"/>
                </a:solidFill>
                <a:latin typeface="Verdana" panose="020B0604030504040204" pitchFamily="34" charset="0"/>
              </a:rPr>
              <a:pPr algn="ctr" eaLnBrk="1" hangingPunct="1"/>
              <a:t>54</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8374" name="Picture 2" descr="C:\Users\stlane\Pictures\Work Alone\snow-plow-tru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6985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Your Thoughts . . .</a:t>
            </a:r>
          </a:p>
        </p:txBody>
      </p:sp>
      <p:sp>
        <p:nvSpPr>
          <p:cNvPr id="59395" name="Subtitle 2"/>
          <p:cNvSpPr>
            <a:spLocks noGrp="1"/>
          </p:cNvSpPr>
          <p:nvPr>
            <p:ph type="subTitle" idx="1"/>
          </p:nvPr>
        </p:nvSpPr>
        <p:spPr>
          <a:xfrm>
            <a:off x="1028700" y="1143000"/>
            <a:ext cx="7086600" cy="4800600"/>
          </a:xfrm>
        </p:spPr>
        <p:txBody>
          <a:bodyPr/>
          <a:lstStyle/>
          <a:p>
            <a:pPr algn="l" eaLnBrk="1" hangingPunct="1"/>
            <a:r>
              <a:rPr lang="en-US" altLang="en-US">
                <a:solidFill>
                  <a:schemeClr val="tx1"/>
                </a:solidFill>
              </a:rPr>
              <a:t>What potential safety hazards do you see?</a:t>
            </a:r>
          </a:p>
          <a:p>
            <a:pPr algn="l" eaLnBrk="1" hangingPunct="1"/>
            <a:r>
              <a:rPr lang="en-US" altLang="en-US">
                <a:solidFill>
                  <a:schemeClr val="tx1"/>
                </a:solidFill>
              </a:rPr>
              <a:t>How would you make the situation safer?</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A287D8B-4E73-45EF-8425-A312032A57B1}" type="slidenum">
              <a:rPr lang="en-US" altLang="en-US" sz="1400">
                <a:solidFill>
                  <a:schemeClr val="bg1"/>
                </a:solidFill>
                <a:latin typeface="Verdana" panose="020B0604030504040204" pitchFamily="34" charset="0"/>
              </a:rPr>
              <a:pPr algn="ctr" eaLnBrk="1" hangingPunct="1"/>
              <a:t>55</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59398" name="Picture 2" descr="C:\Users\stlane\Pictures\Work Alone\raccoon-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3" descr="C:\Users\stlane\Pictures\Work Alone\raccoon-removal.jpg"/>
          <p:cNvPicPr>
            <a:picLocks noChangeAspect="1" noChangeArrowheads="1"/>
          </p:cNvPicPr>
          <p:nvPr/>
        </p:nvPicPr>
        <p:blipFill>
          <a:blip r:embed="rId4">
            <a:extLst>
              <a:ext uri="{28A0092B-C50C-407E-A947-70E740481C1C}">
                <a14:useLocalDpi xmlns:a14="http://schemas.microsoft.com/office/drawing/2010/main" val="0"/>
              </a:ext>
            </a:extLst>
          </a:blip>
          <a:srcRect t="18327"/>
          <a:stretch>
            <a:fillRect/>
          </a:stretch>
        </p:blipFill>
        <p:spPr bwMode="auto">
          <a:xfrm>
            <a:off x="990600" y="2171700"/>
            <a:ext cx="24384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Summary</a:t>
            </a:r>
          </a:p>
        </p:txBody>
      </p:sp>
      <p:sp>
        <p:nvSpPr>
          <p:cNvPr id="60419" name="Subtitle 2"/>
          <p:cNvSpPr>
            <a:spLocks noGrp="1"/>
          </p:cNvSpPr>
          <p:nvPr>
            <p:ph type="subTitle" idx="1"/>
          </p:nvPr>
        </p:nvSpPr>
        <p:spPr>
          <a:xfrm>
            <a:off x="685800" y="1143000"/>
            <a:ext cx="7924800" cy="4800600"/>
          </a:xfrm>
        </p:spPr>
        <p:txBody>
          <a:bodyPr/>
          <a:lstStyle/>
          <a:p>
            <a:pPr algn="l" eaLnBrk="1" hangingPunct="1"/>
            <a:r>
              <a:rPr lang="en-US" altLang="en-US">
                <a:solidFill>
                  <a:schemeClr val="tx1"/>
                </a:solidFill>
                <a:ea typeface="Verdana" panose="020B0604030504040204" pitchFamily="34" charset="0"/>
                <a:cs typeface="Verdana" panose="020B0604030504040204" pitchFamily="34" charset="0"/>
              </a:rPr>
              <a:t>Control measures are based on the hazard assessment and targeted toward obtaining emergency help when needed.</a:t>
            </a:r>
          </a:p>
          <a:p>
            <a:pPr algn="l" eaLnBrk="1" hangingPunct="1"/>
            <a:r>
              <a:rPr lang="en-US" altLang="en-US">
                <a:solidFill>
                  <a:schemeClr val="tx1"/>
                </a:solidFill>
                <a:ea typeface="Verdana" panose="020B0604030504040204" pitchFamily="34" charset="0"/>
                <a:cs typeface="Verdana" panose="020B0604030504040204" pitchFamily="34" charset="0"/>
              </a:rPr>
              <a:t>Some control measures include:</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Buddy System</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Personal Check</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Periodic Telephone Contact</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Electronic Communication/Surveillance</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Central Monitoring</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Shutdown and Isolation Measures</a:t>
            </a:r>
          </a:p>
          <a:p>
            <a:pPr marL="800100" lvl="1" indent="-342900" algn="l" eaLnBrk="1" hangingPunct="1">
              <a:buFont typeface="Arial" panose="020B0604020202020204" pitchFamily="34" charset="0"/>
              <a:buChar char="•"/>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“What To Do If…” Situations</a:t>
            </a: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82D964BF-E507-4394-8F60-07BC9DC2F347}" type="slidenum">
              <a:rPr lang="en-US" altLang="en-US" sz="1400">
                <a:solidFill>
                  <a:schemeClr val="bg1"/>
                </a:solidFill>
                <a:latin typeface="Verdana" panose="020B0604030504040204" pitchFamily="34" charset="0"/>
              </a:rPr>
              <a:pPr algn="ctr" eaLnBrk="1" hangingPunct="1"/>
              <a:t>56</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61443"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“Recommendations for Workplace Violence Prevention Programs in Late Night Retail Establishments,” OSHA, OSHA 3153-12R, 2009</a:t>
            </a:r>
          </a:p>
          <a:p>
            <a:pPr algn="l" eaLnBrk="1" hangingPunct="1"/>
            <a:endParaRPr lang="en-US" altLang="en-US">
              <a:solidFill>
                <a:schemeClr val="tx1"/>
              </a:solidFill>
            </a:endParaRPr>
          </a:p>
          <a:p>
            <a:pPr algn="l" eaLnBrk="1" hangingPunct="1"/>
            <a:r>
              <a:rPr lang="en-US" altLang="en-US">
                <a:solidFill>
                  <a:schemeClr val="tx1"/>
                </a:solidFill>
              </a:rPr>
              <a:t>“Guidelines for Preventing Workplace Violence for Health Care and Social Service Workers,” OSHA, OSHA 3148-01R, 2004</a:t>
            </a:r>
          </a:p>
          <a:p>
            <a:pPr algn="l" eaLnBrk="1" hangingPunct="1"/>
            <a:endParaRPr lang="en-US" altLang="en-US">
              <a:solidFill>
                <a:schemeClr val="tx1"/>
              </a:solidFill>
            </a:endParaRPr>
          </a:p>
          <a:p>
            <a:pPr algn="l" eaLnBrk="1" hangingPunct="1"/>
            <a:r>
              <a:rPr lang="en-US" altLang="en-US">
                <a:solidFill>
                  <a:schemeClr val="tx1"/>
                </a:solidFill>
              </a:rPr>
              <a:t>FM3-19.30 Physical Security, Headquarters, Department of the Army, Washington, DC, January 2001. (Supersedes FM 19-30, 1 March 1979)</a:t>
            </a: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2A97BA5-EA90-48DB-9F8B-EA03CAD3186C}" type="slidenum">
              <a:rPr lang="en-US" altLang="en-US" sz="1400">
                <a:solidFill>
                  <a:schemeClr val="bg1"/>
                </a:solidFill>
                <a:latin typeface="Verdana" panose="020B0604030504040204" pitchFamily="34" charset="0"/>
              </a:rPr>
              <a:pPr algn="ctr" eaLnBrk="1" hangingPunct="1"/>
              <a:t>57</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Bibliography (Con’t.)</a:t>
            </a:r>
          </a:p>
        </p:txBody>
      </p:sp>
      <p:sp>
        <p:nvSpPr>
          <p:cNvPr id="4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sz="1800" i="1" dirty="0">
                <a:hlinkClick r:id="rId2"/>
              </a:rPr>
              <a:t>www.worksafe.vic.gov.au</a:t>
            </a:r>
            <a:r>
              <a:rPr lang="en-US" sz="1800" i="1" dirty="0"/>
              <a:t> </a:t>
            </a:r>
            <a:r>
              <a:rPr lang="en-US" sz="1800" i="1" dirty="0">
                <a:solidFill>
                  <a:schemeClr val="tx1"/>
                </a:solidFill>
              </a:rPr>
              <a:t>Article, May, 2014</a:t>
            </a:r>
          </a:p>
          <a:p>
            <a:pPr algn="l" eaLnBrk="1" hangingPunct="1">
              <a:buFont typeface="Arial" charset="0"/>
              <a:buNone/>
              <a:defRPr/>
            </a:pPr>
            <a:endParaRPr lang="en-US" sz="1800" i="1" dirty="0">
              <a:solidFill>
                <a:schemeClr val="tx1"/>
              </a:solidFill>
            </a:endParaRPr>
          </a:p>
          <a:p>
            <a:pPr algn="l" eaLnBrk="1" hangingPunct="1">
              <a:buFont typeface="Arial" charset="0"/>
              <a:buNone/>
              <a:defRPr/>
            </a:pPr>
            <a:r>
              <a:rPr lang="en-US" sz="1800" i="1" dirty="0">
                <a:hlinkClick r:id="rId3"/>
              </a:rPr>
              <a:t>www.hsa.ie/eng/Topics/Hazards/Lone_Workers</a:t>
            </a:r>
            <a:endParaRPr lang="en-US" sz="1800" i="1" dirty="0"/>
          </a:p>
          <a:p>
            <a:pPr algn="l" eaLnBrk="1" hangingPunct="1">
              <a:buFont typeface="Arial" charset="0"/>
              <a:buNone/>
              <a:defRPr/>
            </a:pPr>
            <a:r>
              <a:rPr lang="en-US" sz="1800" i="1" dirty="0">
                <a:solidFill>
                  <a:schemeClr val="tx1"/>
                </a:solidFill>
              </a:rPr>
              <a:t>Article, May 2014</a:t>
            </a:r>
            <a:endParaRPr lang="en-US" sz="1800" dirty="0">
              <a:solidFill>
                <a:schemeClr val="tx1"/>
              </a:solidFill>
            </a:endParaRPr>
          </a:p>
          <a:p>
            <a:pPr algn="l" eaLnBrk="1" hangingPunct="1">
              <a:buFont typeface="Arial" charset="0"/>
              <a:buNone/>
              <a:defRPr/>
            </a:pPr>
            <a:endParaRPr lang="en-US" sz="1800" dirty="0">
              <a:solidFill>
                <a:schemeClr val="tx1"/>
              </a:solidFill>
            </a:endParaRPr>
          </a:p>
          <a:p>
            <a:pPr algn="l" eaLnBrk="1" hangingPunct="1">
              <a:buFont typeface="Arial" charset="0"/>
              <a:buNone/>
              <a:defRPr/>
            </a:pPr>
            <a:endParaRPr lang="en-US" sz="1800" dirty="0">
              <a:solidFill>
                <a:schemeClr val="tx1"/>
              </a:solidFill>
            </a:endParaRPr>
          </a:p>
          <a:p>
            <a:pPr algn="l" eaLnBrk="1" hangingPunct="1">
              <a:buFont typeface="Arial" charset="0"/>
              <a:buNone/>
              <a:defRPr/>
            </a:pPr>
            <a:endParaRPr lang="en-US" dirty="0">
              <a:solidFill>
                <a:schemeClr val="tx1"/>
              </a:solidFill>
            </a:endParaRP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B909DD6-029A-4C11-9E61-AB393CA320E9}" type="slidenum">
              <a:rPr lang="en-US" altLang="en-US" sz="1400">
                <a:solidFill>
                  <a:schemeClr val="bg1"/>
                </a:solidFill>
                <a:latin typeface="Verdana" panose="020B0604030504040204" pitchFamily="34" charset="0"/>
              </a:rPr>
              <a:pPr algn="ctr" eaLnBrk="1" hangingPunct="1"/>
              <a:t>58</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624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16225"/>
            <a:ext cx="3802063"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PPT-079-01</a:t>
            </a:r>
          </a:p>
        </p:txBody>
      </p:sp>
      <p:sp>
        <p:nvSpPr>
          <p:cNvPr id="6349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58</a:t>
            </a:r>
          </a:p>
        </p:txBody>
      </p:sp>
      <p:pic>
        <p:nvPicPr>
          <p:cNvPr id="63494" name="Picture 7" descr="Classro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340677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a:xfrm>
            <a:off x="609600" y="1295400"/>
            <a:ext cx="8077200" cy="3962400"/>
          </a:xfrm>
          <a:prstGeom prst="rect">
            <a:avLst/>
          </a:prstGeom>
        </p:spPr>
        <p:txBody>
          <a:bodyPr/>
          <a:lstStyle/>
          <a:p>
            <a:pPr marL="342900" indent="-342900">
              <a:spcBef>
                <a:spcPct val="20000"/>
              </a:spcBef>
              <a:defRPr/>
            </a:pPr>
            <a:r>
              <a:rPr lang="en-US" sz="2400" kern="0" dirty="0">
                <a:latin typeface="Verdana" pitchFamily="34" charset="0"/>
                <a:cs typeface="Arial" charset="0"/>
              </a:rPr>
              <a:t>   To contact a Health &amp; Safety Training Specialist:</a:t>
            </a:r>
          </a:p>
          <a:p>
            <a:pPr marL="342900" indent="-342900">
              <a:spcBef>
                <a:spcPct val="20000"/>
              </a:spcBef>
              <a:defRPr/>
            </a:pPr>
            <a:endParaRPr lang="en-US" sz="1000" kern="0" dirty="0">
              <a:latin typeface="Verdana" pitchFamily="34" charset="0"/>
              <a:cs typeface="Arial" charset="0"/>
            </a:endParaRPr>
          </a:p>
          <a:p>
            <a:pPr marL="342900" indent="-342900">
              <a:spcBef>
                <a:spcPct val="20000"/>
              </a:spcBef>
              <a:defRPr/>
            </a:pPr>
            <a:r>
              <a:rPr lang="en-US" sz="2400" kern="0" dirty="0">
                <a:latin typeface="Verdana" pitchFamily="34" charset="0"/>
                <a:cs typeface="Arial" charset="0"/>
              </a:rPr>
              <a:t>Bureau of Workers’ Compensation</a:t>
            </a:r>
          </a:p>
          <a:p>
            <a:pPr marL="342900" indent="-342900">
              <a:spcBef>
                <a:spcPct val="20000"/>
              </a:spcBef>
              <a:defRPr/>
            </a:pPr>
            <a:r>
              <a:rPr lang="en-US" sz="2400" kern="0" dirty="0">
                <a:latin typeface="Verdana" pitchFamily="34" charset="0"/>
                <a:cs typeface="Arial" charset="0"/>
              </a:rPr>
              <a:t>1171 South Cameron Street Room 324</a:t>
            </a:r>
          </a:p>
          <a:p>
            <a:pPr marL="342900" indent="-342900">
              <a:spcBef>
                <a:spcPct val="20000"/>
              </a:spcBef>
              <a:defRPr/>
            </a:pPr>
            <a:r>
              <a:rPr lang="en-US" sz="2400" kern="0" dirty="0">
                <a:latin typeface="Verdana" pitchFamily="34" charset="0"/>
                <a:cs typeface="Arial" charset="0"/>
              </a:rPr>
              <a:t>Harrisburg, PA  17104-2501</a:t>
            </a:r>
          </a:p>
          <a:p>
            <a:pPr marL="342900" indent="-342900">
              <a:spcBef>
                <a:spcPct val="20000"/>
              </a:spcBef>
              <a:defRPr/>
            </a:pPr>
            <a:r>
              <a:rPr lang="en-US" sz="2400" kern="0" dirty="0">
                <a:latin typeface="Verdana" pitchFamily="34" charset="0"/>
                <a:cs typeface="Arial" charset="0"/>
              </a:rPr>
              <a:t>717-772-1635 </a:t>
            </a:r>
          </a:p>
          <a:p>
            <a:pPr marL="342900" indent="-342900">
              <a:spcBef>
                <a:spcPct val="20000"/>
              </a:spcBef>
              <a:defRPr/>
            </a:pPr>
            <a:r>
              <a:rPr lang="en-US" sz="2400" u="sng" kern="0" dirty="0">
                <a:solidFill>
                  <a:srgbClr val="0000FF"/>
                </a:solidFill>
                <a:latin typeface="Verdana" pitchFamily="34" charset="0"/>
                <a:cs typeface="Arial" charset="0"/>
              </a:rPr>
              <a:t>RA-LI-BWC-Safety@pa.gov</a:t>
            </a:r>
            <a:r>
              <a:rPr lang="en-US" sz="2400" kern="0" dirty="0">
                <a:latin typeface="Verdana" pitchFamily="34" charset="0"/>
                <a:cs typeface="Arial" charset="0"/>
              </a:rPr>
              <a:t>  </a:t>
            </a:r>
            <a:r>
              <a:rPr lang="en-US" sz="2400" kern="0" dirty="0">
                <a:latin typeface="+mn-lt"/>
                <a:cs typeface="Arial" charset="0"/>
              </a:rPr>
              <a:t>     </a:t>
            </a:r>
          </a:p>
        </p:txBody>
      </p:sp>
      <p:sp>
        <p:nvSpPr>
          <p:cNvPr id="10" name="Title 5"/>
          <p:cNvSpPr txBox="1">
            <a:spLocks/>
          </p:cNvSpPr>
          <p:nvPr/>
        </p:nvSpPr>
        <p:spPr>
          <a:xfrm>
            <a:off x="457200" y="381000"/>
            <a:ext cx="5334000" cy="533400"/>
          </a:xfrm>
          <a:prstGeom prst="rect">
            <a:avLst/>
          </a:prstGeom>
        </p:spPr>
        <p:txBody>
          <a:bodyPr/>
          <a:lstStyle/>
          <a:p>
            <a:pPr algn="ctr">
              <a:defRPr/>
            </a:pPr>
            <a:r>
              <a:rPr lang="en-US" sz="2800" kern="0" dirty="0">
                <a:solidFill>
                  <a:schemeClr val="bg1"/>
                </a:solidFill>
                <a:latin typeface="Verdana" pitchFamily="34" charset="0"/>
                <a:ea typeface="+mj-ea"/>
                <a:cs typeface="+mj-cs"/>
              </a:rPr>
              <a:t>Contact Information</a:t>
            </a:r>
          </a:p>
        </p:txBody>
      </p:sp>
      <p:sp>
        <p:nvSpPr>
          <p:cNvPr id="63497" name="Rectangle 1"/>
          <p:cNvSpPr>
            <a:spLocks noChangeArrowheads="1"/>
          </p:cNvSpPr>
          <p:nvPr/>
        </p:nvSpPr>
        <p:spPr bwMode="auto">
          <a:xfrm>
            <a:off x="457200" y="4448175"/>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a:latin typeface="Verdana" panose="020B0604030504040204" pitchFamily="34" charset="0"/>
              </a:rPr>
              <a:t>Like us on Facebook!</a:t>
            </a:r>
            <a:r>
              <a:rPr lang="en-US" altLang="en-US">
                <a:latin typeface="Verdana" panose="020B0604030504040204" pitchFamily="34" charset="0"/>
              </a:rPr>
              <a:t>  - </a:t>
            </a:r>
            <a:r>
              <a:rPr lang="en-US" altLang="en-US" u="sng">
                <a:latin typeface="Verdana" panose="020B0604030504040204" pitchFamily="34" charset="0"/>
                <a:hlinkClick r:id="rId5"/>
              </a:rPr>
              <a:t>https://www.facebook.com/BWCPATHS</a:t>
            </a:r>
            <a:endParaRPr lang="en-US" altLang="en-US">
              <a:latin typeface="Verdana" panose="020B0604030504040204" pitchFamily="34" charset="0"/>
            </a:endParaRPr>
          </a:p>
        </p:txBody>
      </p:sp>
      <p:pic>
        <p:nvPicPr>
          <p:cNvPr id="63498" name="Picture 10"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942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457200" y="1447800"/>
            <a:ext cx="7924800" cy="4419600"/>
          </a:xfrm>
        </p:spPr>
        <p:txBody>
          <a:bodyPr/>
          <a:lstStyle/>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0070C0"/>
                </a:solidFill>
              </a:rPr>
              <a:t>Hospital Emergency Rooms</a:t>
            </a:r>
            <a:r>
              <a:rPr lang="en-US" dirty="0">
                <a:solidFill>
                  <a:schemeClr val="tx1"/>
                </a:solidFill>
              </a:rPr>
              <a:t>:</a:t>
            </a:r>
          </a:p>
          <a:p>
            <a:pPr algn="l" eaLnBrk="1" hangingPunct="1">
              <a:buFont typeface="Arial" charset="0"/>
              <a:buNone/>
              <a:defRPr/>
            </a:pPr>
            <a:r>
              <a:rPr lang="en-US" dirty="0">
                <a:solidFill>
                  <a:schemeClr val="tx1"/>
                </a:solidFill>
              </a:rPr>
              <a:t>   Irate family members or</a:t>
            </a:r>
          </a:p>
          <a:p>
            <a:pPr algn="l" eaLnBrk="1" hangingPunct="1">
              <a:buFont typeface="Arial" charset="0"/>
              <a:buNone/>
              <a:defRPr/>
            </a:pPr>
            <a:r>
              <a:rPr lang="en-US" dirty="0">
                <a:solidFill>
                  <a:schemeClr val="tx1"/>
                </a:solidFill>
              </a:rPr>
              <a:t>   injured persons</a:t>
            </a:r>
          </a:p>
          <a:p>
            <a:pPr algn="l" eaLnBrk="1" hangingPunct="1">
              <a:buFont typeface="Arial" charset="0"/>
              <a:buNone/>
              <a:defRPr/>
            </a:pPr>
            <a:endParaRPr lang="en-US" dirty="0">
              <a:solidFill>
                <a:schemeClr val="tx1"/>
              </a:solidFill>
            </a:endParaRPr>
          </a:p>
          <a:p>
            <a:pPr algn="l" eaLnBrk="1" hangingPunct="1">
              <a:buFont typeface="Arial" charset="0"/>
              <a:buNone/>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0070C0"/>
                </a:solidFill>
              </a:rPr>
              <a:t>Toll Takers</a:t>
            </a:r>
            <a:r>
              <a:rPr lang="en-US" dirty="0">
                <a:solidFill>
                  <a:schemeClr val="tx1"/>
                </a:solidFill>
              </a:rPr>
              <a:t>: Booth crashers,</a:t>
            </a:r>
          </a:p>
          <a:p>
            <a:pPr algn="l" eaLnBrk="1" hangingPunct="1">
              <a:buFont typeface="Arial" charset="0"/>
              <a:buNone/>
              <a:defRPr/>
            </a:pPr>
            <a:r>
              <a:rPr lang="en-US" dirty="0">
                <a:solidFill>
                  <a:schemeClr val="tx1"/>
                </a:solidFill>
              </a:rPr>
              <a:t>   medical incidents, lost or</a:t>
            </a:r>
          </a:p>
          <a:p>
            <a:pPr algn="l" eaLnBrk="1" hangingPunct="1">
              <a:buFont typeface="Arial" charset="0"/>
              <a:buNone/>
              <a:defRPr/>
            </a:pPr>
            <a:r>
              <a:rPr lang="en-US" dirty="0">
                <a:solidFill>
                  <a:schemeClr val="tx1"/>
                </a:solidFill>
              </a:rPr>
              <a:t>   frustrated motorists</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6F5986B-DBA3-470C-A2A0-745433FA544E}" type="slidenum">
              <a:rPr lang="en-US" altLang="en-US" sz="1400">
                <a:solidFill>
                  <a:schemeClr val="bg1"/>
                </a:solidFill>
                <a:latin typeface="Verdana" panose="020B0604030504040204" pitchFamily="34" charset="0"/>
              </a:rPr>
              <a:pPr algn="ctr" eaLnBrk="1" hangingPunct="1"/>
              <a:t>6</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9222" name="Picture 4" descr="C:\Users\stlane\Pictures\Work Alone\Emergency%20Room%20-%20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8956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C:\Users\stlane\Pictures\Work Alone\Richard-Romito-Ohio-Turnpike.jpg"/>
          <p:cNvPicPr>
            <a:picLocks noChangeAspect="1" noChangeArrowheads="1"/>
          </p:cNvPicPr>
          <p:nvPr/>
        </p:nvPicPr>
        <p:blipFill>
          <a:blip r:embed="rId4">
            <a:extLst>
              <a:ext uri="{28A0092B-C50C-407E-A947-70E740481C1C}">
                <a14:useLocalDpi xmlns:a14="http://schemas.microsoft.com/office/drawing/2010/main" val="0"/>
              </a:ext>
            </a:extLst>
          </a:blip>
          <a:srcRect l="13737" t="17957" r="10571" b="10484"/>
          <a:stretch>
            <a:fillRect/>
          </a:stretch>
        </p:blipFill>
        <p:spPr bwMode="auto">
          <a:xfrm>
            <a:off x="5638800" y="3886200"/>
            <a:ext cx="32766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64515" name="Subtitle 2"/>
          <p:cNvSpPr>
            <a:spLocks noGrp="1"/>
          </p:cNvSpPr>
          <p:nvPr>
            <p:ph type="subTitle" idx="1"/>
          </p:nvPr>
        </p:nvSpPr>
        <p:spPr>
          <a:xfrm>
            <a:off x="609600" y="1295400"/>
            <a:ext cx="7924800" cy="4800600"/>
          </a:xfrm>
        </p:spPr>
        <p:txBody>
          <a:bodyPr/>
          <a:lstStyle/>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sz="1800">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8ECC015-30EC-42E5-A1D3-2E30E666A9E5}" type="slidenum">
              <a:rPr lang="en-US" altLang="en-US" sz="1400">
                <a:solidFill>
                  <a:schemeClr val="bg1"/>
                </a:solidFill>
                <a:latin typeface="Verdana" panose="020B0604030504040204" pitchFamily="34" charset="0"/>
              </a:rPr>
              <a:pPr algn="ctr" eaLnBrk="1" hangingPunct="1"/>
              <a:t>60</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64518" name="Picture 2" descr="C:\Users\stlane\Pictures\Work Alone\Man_leaning_on_big_red_question_mark.jpg"/>
          <p:cNvPicPr>
            <a:picLocks noChangeAspect="1" noChangeArrowheads="1"/>
          </p:cNvPicPr>
          <p:nvPr/>
        </p:nvPicPr>
        <p:blipFill>
          <a:blip r:embed="rId2">
            <a:extLst>
              <a:ext uri="{28A0092B-C50C-407E-A947-70E740481C1C}">
                <a14:useLocalDpi xmlns:a14="http://schemas.microsoft.com/office/drawing/2010/main" val="0"/>
              </a:ext>
            </a:extLst>
          </a:blip>
          <a:srcRect l="17738" t="5045" r="8871" b="9041"/>
          <a:stretch>
            <a:fillRect/>
          </a:stretch>
        </p:blipFill>
        <p:spPr bwMode="auto">
          <a:xfrm>
            <a:off x="3352800" y="1490663"/>
            <a:ext cx="25225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dirty="0">
                <a:solidFill>
                  <a:srgbClr val="0070C0"/>
                </a:solidFill>
              </a:rPr>
              <a:t>Transportation Industry</a:t>
            </a:r>
            <a:r>
              <a:rPr lang="en-US" dirty="0">
                <a:solidFill>
                  <a:schemeClr val="tx1"/>
                </a:solidFill>
              </a:rPr>
              <a:t>: Hijackings and</a:t>
            </a:r>
          </a:p>
          <a:p>
            <a:pPr algn="l" eaLnBrk="1" hangingPunct="1">
              <a:buFont typeface="Arial" charset="0"/>
              <a:buNone/>
              <a:defRPr/>
            </a:pPr>
            <a:r>
              <a:rPr lang="en-US" dirty="0">
                <a:solidFill>
                  <a:schemeClr val="tx1"/>
                </a:solidFill>
              </a:rPr>
              <a:t>   seasonal concerns as well as hours of </a:t>
            </a:r>
          </a:p>
          <a:p>
            <a:pPr algn="l" eaLnBrk="1" hangingPunct="1">
              <a:buFont typeface="Arial" charset="0"/>
              <a:buNone/>
              <a:defRPr/>
            </a:pPr>
            <a:r>
              <a:rPr lang="en-US" dirty="0">
                <a:solidFill>
                  <a:schemeClr val="tx1"/>
                </a:solidFill>
              </a:rPr>
              <a:t>   operation leading to accidents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01F88DE-3D80-4DE0-868A-CFBBBF1829DC}" type="slidenum">
              <a:rPr lang="en-US" altLang="en-US" sz="1400">
                <a:solidFill>
                  <a:schemeClr val="bg1"/>
                </a:solidFill>
                <a:latin typeface="Verdana" panose="020B0604030504040204" pitchFamily="34" charset="0"/>
              </a:rPr>
              <a:pPr algn="ctr" eaLnBrk="1" hangingPunct="1"/>
              <a:t>7</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0246" name="Picture 2" descr="C:\Users\stlane\Pictures\Work Alone\24715654_BG2.jpg"/>
          <p:cNvPicPr>
            <a:picLocks noChangeAspect="1" noChangeArrowheads="1"/>
          </p:cNvPicPr>
          <p:nvPr/>
        </p:nvPicPr>
        <p:blipFill>
          <a:blip r:embed="rId3">
            <a:extLst>
              <a:ext uri="{28A0092B-C50C-407E-A947-70E740481C1C}">
                <a14:useLocalDpi xmlns:a14="http://schemas.microsoft.com/office/drawing/2010/main" val="0"/>
              </a:ext>
            </a:extLst>
          </a:blip>
          <a:srcRect t="20831" b="15662"/>
          <a:stretch>
            <a:fillRect/>
          </a:stretch>
        </p:blipFill>
        <p:spPr bwMode="auto">
          <a:xfrm>
            <a:off x="896938" y="2805113"/>
            <a:ext cx="7180262"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dirty="0">
                <a:solidFill>
                  <a:srgbClr val="0070C0"/>
                </a:solidFill>
              </a:rPr>
              <a:t>24-hour Pharmacies</a:t>
            </a:r>
            <a:r>
              <a:rPr lang="en-US" dirty="0">
                <a:solidFill>
                  <a:schemeClr val="tx1"/>
                </a:solidFill>
              </a:rPr>
              <a:t>: Robberies, anxious patrons	</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BFD97CDC-C8D7-4416-AC79-7F7F5F0E2AAC}" type="slidenum">
              <a:rPr lang="en-US" altLang="en-US" sz="1400">
                <a:solidFill>
                  <a:schemeClr val="bg1"/>
                </a:solidFill>
                <a:latin typeface="Verdana" panose="020B0604030504040204" pitchFamily="34" charset="0"/>
              </a:rPr>
              <a:pPr algn="ctr" eaLnBrk="1" hangingPunct="1"/>
              <a:t>8</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1270" name="Picture 2" descr="C:\Users\stlane\Pictures\Work Alone\300px-2008-09-24_Rite_Aid_Pharmacy_in_Durham.jpg"/>
          <p:cNvPicPr>
            <a:picLocks noChangeAspect="1" noChangeArrowheads="1"/>
          </p:cNvPicPr>
          <p:nvPr/>
        </p:nvPicPr>
        <p:blipFill>
          <a:blip r:embed="rId3">
            <a:extLst>
              <a:ext uri="{28A0092B-C50C-407E-A947-70E740481C1C}">
                <a14:useLocalDpi xmlns:a14="http://schemas.microsoft.com/office/drawing/2010/main" val="0"/>
              </a:ext>
            </a:extLst>
          </a:blip>
          <a:srcRect l="13869" t="4231" b="3198"/>
          <a:stretch>
            <a:fillRect/>
          </a:stretch>
        </p:blipFill>
        <p:spPr bwMode="auto">
          <a:xfrm>
            <a:off x="609600" y="3778250"/>
            <a:ext cx="328136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descr="C:\Users\stlane\Pictures\Work Alone\cvs-pharmacy1.jpg"/>
          <p:cNvPicPr>
            <a:picLocks noChangeAspect="1" noChangeArrowheads="1"/>
          </p:cNvPicPr>
          <p:nvPr/>
        </p:nvPicPr>
        <p:blipFill>
          <a:blip r:embed="rId4">
            <a:extLst>
              <a:ext uri="{28A0092B-C50C-407E-A947-70E740481C1C}">
                <a14:useLocalDpi xmlns:a14="http://schemas.microsoft.com/office/drawing/2010/main" val="0"/>
              </a:ext>
            </a:extLst>
          </a:blip>
          <a:srcRect l="6313" t="13512" r="9895" b="20177"/>
          <a:stretch>
            <a:fillRect/>
          </a:stretch>
        </p:blipFill>
        <p:spPr bwMode="auto">
          <a:xfrm>
            <a:off x="4664075" y="4029075"/>
            <a:ext cx="399891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C:\Users\stlane\Pictures\Work Alone\open24hours.jpg"/>
          <p:cNvPicPr>
            <a:picLocks noChangeAspect="1" noChangeArrowheads="1"/>
          </p:cNvPicPr>
          <p:nvPr/>
        </p:nvPicPr>
        <p:blipFill>
          <a:blip r:embed="rId5">
            <a:extLst>
              <a:ext uri="{28A0092B-C50C-407E-A947-70E740481C1C}">
                <a14:useLocalDpi xmlns:a14="http://schemas.microsoft.com/office/drawing/2010/main" val="0"/>
              </a:ext>
            </a:extLst>
          </a:blip>
          <a:srcRect l="3055" t="20927" r="5869" b="20792"/>
          <a:stretch>
            <a:fillRect/>
          </a:stretch>
        </p:blipFill>
        <p:spPr bwMode="auto">
          <a:xfrm>
            <a:off x="2590800" y="1989138"/>
            <a:ext cx="39624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Potential Work Alone Situations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dirty="0">
                <a:solidFill>
                  <a:srgbClr val="0070C0"/>
                </a:solidFill>
              </a:rPr>
              <a:t>Taxi and Bus Drivers</a:t>
            </a:r>
          </a:p>
          <a:p>
            <a:pPr marL="342900" indent="-342900" algn="l" eaLnBrk="1" hangingPunct="1">
              <a:buFont typeface="Wingdings" pitchFamily="2" charset="2"/>
              <a:buChar char="§"/>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rgbClr val="0070C0"/>
                </a:solidFill>
              </a:rPr>
              <a:t>Security staff</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dirty="0">
                <a:solidFill>
                  <a:schemeClr val="tx1"/>
                </a:solidFill>
              </a:rPr>
              <a:t>Any location open 24 </a:t>
            </a:r>
          </a:p>
          <a:p>
            <a:pPr algn="l" eaLnBrk="1" hangingPunct="1">
              <a:buFont typeface="Arial" charset="0"/>
              <a:buNone/>
              <a:defRPr/>
            </a:pPr>
            <a:r>
              <a:rPr lang="en-US" dirty="0">
                <a:solidFill>
                  <a:schemeClr val="tx1"/>
                </a:solidFill>
              </a:rPr>
              <a:t>hours or after hours </a:t>
            </a:r>
          </a:p>
          <a:p>
            <a:pPr algn="l" eaLnBrk="1" hangingPunct="1">
              <a:buFont typeface="Arial" charset="0"/>
              <a:buNone/>
              <a:defRPr/>
            </a:pPr>
            <a:r>
              <a:rPr lang="en-US" dirty="0">
                <a:solidFill>
                  <a:schemeClr val="tx1"/>
                </a:solidFill>
              </a:rPr>
              <a:t>and dealing with public</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F0CB04E-A143-484F-839B-2FB03B474702}" type="slidenum">
              <a:rPr lang="en-US" altLang="en-US" sz="1400">
                <a:solidFill>
                  <a:schemeClr val="bg1"/>
                </a:solidFill>
                <a:latin typeface="Verdana" panose="020B0604030504040204" pitchFamily="34" charset="0"/>
              </a:rPr>
              <a:pPr algn="ctr" eaLnBrk="1" hangingPunct="1"/>
              <a:t>9</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PPT-079-01</a:t>
            </a:r>
          </a:p>
        </p:txBody>
      </p:sp>
      <p:pic>
        <p:nvPicPr>
          <p:cNvPr id="12294" name="Picture 2" descr="C:\Users\stlane\Pictures\Work Alone\taxi_cab_driver_transportation_business_card-r33355c8e35f0457eaa1c07d1ecb30eb9_i579t_8byvr_512.jpg"/>
          <p:cNvPicPr>
            <a:picLocks noChangeAspect="1" noChangeArrowheads="1"/>
          </p:cNvPicPr>
          <p:nvPr/>
        </p:nvPicPr>
        <p:blipFill>
          <a:blip r:embed="rId3">
            <a:extLst>
              <a:ext uri="{28A0092B-C50C-407E-A947-70E740481C1C}">
                <a14:useLocalDpi xmlns:a14="http://schemas.microsoft.com/office/drawing/2010/main" val="0"/>
              </a:ext>
            </a:extLst>
          </a:blip>
          <a:srcRect l="8173" t="25841" r="8173" b="25327"/>
          <a:stretch>
            <a:fillRect/>
          </a:stretch>
        </p:blipFill>
        <p:spPr bwMode="auto">
          <a:xfrm>
            <a:off x="2590800" y="1828800"/>
            <a:ext cx="28781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descr="C:\Users\stlane\Pictures\Work Alone\bus_driver_1346786205.jpg"/>
          <p:cNvPicPr>
            <a:picLocks noChangeAspect="1" noChangeArrowheads="1"/>
          </p:cNvPicPr>
          <p:nvPr/>
        </p:nvPicPr>
        <p:blipFill>
          <a:blip r:embed="rId4">
            <a:extLst>
              <a:ext uri="{28A0092B-C50C-407E-A947-70E740481C1C}">
                <a14:useLocalDpi xmlns:a14="http://schemas.microsoft.com/office/drawing/2010/main" val="0"/>
              </a:ext>
            </a:extLst>
          </a:blip>
          <a:srcRect l="6883" b="5811"/>
          <a:stretch>
            <a:fillRect/>
          </a:stretch>
        </p:blipFill>
        <p:spPr bwMode="auto">
          <a:xfrm>
            <a:off x="5943600" y="1450975"/>
            <a:ext cx="26955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C:\Users\stlane\Pictures\Work Alone\security-officer-radio.jpg"/>
          <p:cNvPicPr>
            <a:picLocks noChangeAspect="1" noChangeArrowheads="1"/>
          </p:cNvPicPr>
          <p:nvPr/>
        </p:nvPicPr>
        <p:blipFill>
          <a:blip r:embed="rId5">
            <a:extLst>
              <a:ext uri="{28A0092B-C50C-407E-A947-70E740481C1C}">
                <a14:useLocalDpi xmlns:a14="http://schemas.microsoft.com/office/drawing/2010/main" val="0"/>
              </a:ext>
            </a:extLst>
          </a:blip>
          <a:srcRect l="5428" r="12700" b="5452"/>
          <a:stretch>
            <a:fillRect/>
          </a:stretch>
        </p:blipFill>
        <p:spPr bwMode="auto">
          <a:xfrm>
            <a:off x="5819775" y="3886200"/>
            <a:ext cx="2819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2F1AB9-D1DF-4463-B019-97739D014E17}"/>
</file>

<file path=customXml/itemProps2.xml><?xml version="1.0" encoding="utf-8"?>
<ds:datastoreItem xmlns:ds="http://schemas.openxmlformats.org/officeDocument/2006/customXml" ds:itemID="{DE296390-8757-4F9D-AB1E-75F407BC91B1}"/>
</file>

<file path=customXml/itemProps3.xml><?xml version="1.0" encoding="utf-8"?>
<ds:datastoreItem xmlns:ds="http://schemas.openxmlformats.org/officeDocument/2006/customXml" ds:itemID="{6818C89A-3787-416A-B3B1-B4872D974B6B}"/>
</file>

<file path=docProps/app.xml><?xml version="1.0" encoding="utf-8"?>
<Properties xmlns="http://schemas.openxmlformats.org/officeDocument/2006/extended-properties" xmlns:vt="http://schemas.openxmlformats.org/officeDocument/2006/docPropsVTypes">
  <Template>new slide format</Template>
  <TotalTime>1900</TotalTime>
  <Words>4436</Words>
  <Application>Microsoft Office PowerPoint</Application>
  <PresentationFormat>On-screen Show (4:3)</PresentationFormat>
  <Paragraphs>680</Paragraphs>
  <Slides>60</Slides>
  <Notes>56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Calibri</vt:lpstr>
      <vt:lpstr>Arial</vt:lpstr>
      <vt:lpstr>Verdana</vt:lpstr>
      <vt:lpstr>Wingdings</vt:lpstr>
      <vt:lpstr>Courier New</vt:lpstr>
      <vt:lpstr>new slide format</vt:lpstr>
      <vt:lpstr>Custom Design</vt:lpstr>
      <vt:lpstr>Safety When Working Alone</vt:lpstr>
      <vt:lpstr>Employees Who Work Alone</vt:lpstr>
      <vt:lpstr>Employees Who Work Alone</vt:lpstr>
      <vt:lpstr>Employees Who Work Alone</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Potential Work Alone Situations</vt:lpstr>
      <vt:lpstr>Assess Job for Safety</vt:lpstr>
      <vt:lpstr>Assess Job for Safety</vt:lpstr>
      <vt:lpstr>Assess the Job for Safety</vt:lpstr>
      <vt:lpstr>Assess the Job for Safety</vt:lpstr>
      <vt:lpstr>Assess the Job for Safety</vt:lpstr>
      <vt:lpstr>Assess the Job for Safety</vt:lpstr>
      <vt:lpstr>Categorize the Jobs</vt:lpstr>
      <vt:lpstr>Categorize the Jobs</vt:lpstr>
      <vt:lpstr>Control Measures</vt:lpstr>
      <vt:lpstr>Buddy System</vt:lpstr>
      <vt:lpstr>Buddy System</vt:lpstr>
      <vt:lpstr>Buddy System</vt:lpstr>
      <vt:lpstr>Job Site Security</vt:lpstr>
      <vt:lpstr>Job Site Security</vt:lpstr>
      <vt:lpstr>Personal Check</vt:lpstr>
      <vt:lpstr>Periodic Checks</vt:lpstr>
      <vt:lpstr>Other Means of Contact</vt:lpstr>
      <vt:lpstr>Central Monitoring</vt:lpstr>
      <vt:lpstr>Identify . . .</vt:lpstr>
      <vt:lpstr>“What to do if…” Situations</vt:lpstr>
      <vt:lpstr>“What to do if…” Situations</vt:lpstr>
      <vt:lpstr>“What to do if…” Situations</vt:lpstr>
      <vt:lpstr>Fit Program to Staff’s Needs</vt:lpstr>
      <vt:lpstr>Fit Program to Staff’s Needs</vt:lpstr>
      <vt:lpstr>Perform Job Assessment</vt:lpstr>
      <vt:lpstr>Perform Job Assessment</vt:lpstr>
      <vt:lpstr>Perform Job Assessment</vt:lpstr>
      <vt:lpstr>Determine Policies</vt:lpstr>
      <vt:lpstr>Create Plan/Policies</vt:lpstr>
      <vt:lpstr>Determine Monitoring Intervals</vt:lpstr>
      <vt:lpstr>Plan Review and Update</vt:lpstr>
      <vt:lpstr>Administer the Program</vt:lpstr>
      <vt:lpstr>Monitor Program Effectiveness</vt:lpstr>
      <vt:lpstr>Your Thoughts . . .</vt:lpstr>
      <vt:lpstr>Your Thoughts . . .</vt:lpstr>
      <vt:lpstr>Your Thoughts . . .</vt:lpstr>
      <vt:lpstr>Your Thoughts . . .</vt:lpstr>
      <vt:lpstr>Your Thoughts . . .</vt:lpstr>
      <vt:lpstr>Your Thoughts . . .</vt:lpstr>
      <vt:lpstr>Your Thoughts . . .</vt:lpstr>
      <vt:lpstr>Your Thoughts . . .</vt:lpstr>
      <vt:lpstr>Summary</vt:lpstr>
      <vt:lpstr>Bibliography</vt:lpstr>
      <vt:lpstr>Bibliography (Con’t.)</vt:lpstr>
      <vt:lpstr>PowerPoint Presentation</vt:lpstr>
      <vt:lpstr>Questions</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Tanyia Miller</cp:lastModifiedBy>
  <cp:revision>145</cp:revision>
  <dcterms:created xsi:type="dcterms:W3CDTF">2014-04-22T17:04:38Z</dcterms:created>
  <dcterms:modified xsi:type="dcterms:W3CDTF">2017-03-07T18:59:41Z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32800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