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6" r:id="rId3"/>
    <p:sldId id="258" r:id="rId4"/>
    <p:sldId id="357" r:id="rId5"/>
    <p:sldId id="356" r:id="rId6"/>
    <p:sldId id="353" r:id="rId7"/>
    <p:sldId id="268" r:id="rId8"/>
    <p:sldId id="355" r:id="rId9"/>
    <p:sldId id="354" r:id="rId10"/>
    <p:sldId id="267" r:id="rId11"/>
    <p:sldId id="260" r:id="rId12"/>
    <p:sldId id="264" r:id="rId13"/>
    <p:sldId id="265" r:id="rId14"/>
    <p:sldId id="266" r:id="rId15"/>
    <p:sldId id="358" r:id="rId16"/>
    <p:sldId id="261" r:id="rId17"/>
    <p:sldId id="263" r:id="rId18"/>
    <p:sldId id="281" r:id="rId19"/>
    <p:sldId id="269" r:id="rId20"/>
    <p:sldId id="270" r:id="rId21"/>
    <p:sldId id="271" r:id="rId22"/>
    <p:sldId id="272" r:id="rId23"/>
    <p:sldId id="278" r:id="rId24"/>
    <p:sldId id="273" r:id="rId25"/>
    <p:sldId id="274" r:id="rId26"/>
    <p:sldId id="276" r:id="rId27"/>
    <p:sldId id="277" r:id="rId28"/>
    <p:sldId id="360" r:id="rId29"/>
    <p:sldId id="359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6C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2" autoAdjust="0"/>
    <p:restoredTop sz="83135" autoAdjust="0"/>
  </p:normalViewPr>
  <p:slideViewPr>
    <p:cSldViewPr>
      <p:cViewPr>
        <p:scale>
          <a:sx n="70" d="100"/>
          <a:sy n="70" d="100"/>
        </p:scale>
        <p:origin x="-203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89E1A75-1888-4445-8CD4-7CEA1FB74B4C}" type="datetimeFigureOut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18FC1E-07FF-485E-ACC1-5542908BB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13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ACD39A-8064-498E-A230-EB8F6D70445D}" type="datetimeFigureOut">
              <a:rPr lang="en-US"/>
              <a:pPr>
                <a:defRPr/>
              </a:pPr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FBE7CC-B026-440A-A534-EB0110972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64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way to ensure safety within a workplace is to conduct</a:t>
            </a:r>
            <a:r>
              <a:rPr lang="en-US" baseline="0" dirty="0" smtClean="0"/>
              <a:t> periodic walk through surveys.  These surveys are a way to observe processes, procedures and actions on a more regular and informal basis with the overall goal being injury prevention.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</a:t>
            </a:r>
            <a:r>
              <a:rPr lang="en-US" baseline="0" dirty="0" smtClean="0"/>
              <a:t> through surveys can prevent improper storage practices or similar occurrences which may cause an incident or injury.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 food</a:t>
            </a:r>
            <a:r>
              <a:rPr lang="en-US" baseline="0" dirty="0" smtClean="0"/>
              <a:t> and other storage is very important.  Walk through surveys can identify if proper storage methods are still in place.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07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Observing is a big part of a walk through survey.  In this instance</a:t>
            </a:r>
            <a:r>
              <a:rPr lang="en-US" baseline="0" dirty="0" smtClean="0"/>
              <a:t> which needs immediate attention: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Has a work order been initiated?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Do you have a time frame?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54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This is a “before” picture from the inspection.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 walk through will follow up on what changes (if any) were made.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89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Walk through surveys can ensure that compliance with</a:t>
            </a:r>
            <a:r>
              <a:rPr lang="en-US" baseline="0" dirty="0" smtClean="0"/>
              <a:t> the myriad of safety regulations is being maintained.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 walk through survey is a good time to generate a thought process and employee  dialogue regarding safety attitudes.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8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a walk though inspection</a:t>
            </a:r>
            <a:r>
              <a:rPr lang="en-US" baseline="0" dirty="0" smtClean="0"/>
              <a:t> it’s good to seek employee input asking questions such as:</a:t>
            </a:r>
          </a:p>
          <a:p>
            <a:endParaRPr lang="en-US" baseline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How do you feel about safety at our company?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Do you feel you are heard regarding safety issues?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Would you like to become involved in the safety program?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7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a walk through inspection</a:t>
            </a:r>
            <a:r>
              <a:rPr lang="en-US" baseline="0" dirty="0" smtClean="0"/>
              <a:t> employees’ general perception of safety can be determined.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80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 difference between a formal safety inspection</a:t>
            </a:r>
            <a:r>
              <a:rPr lang="en-US" baseline="0" dirty="0" smtClean="0"/>
              <a:t> and a walk through survey: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 walk through survey is a “look over” and is used to gather information.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 safety inspection is a more formal process going into detail as to whether compliance is in effect as well as thoroughly observing processes, procedures and actions regarding overall safety within the workplace.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9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inspection is defined</a:t>
            </a:r>
            <a:r>
              <a:rPr lang="en-US" baseline="0" dirty="0" smtClean="0"/>
              <a:t> as an “official review or examination.”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 hazards were found during the inspection?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Were there any safety rule violations?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training program</a:t>
            </a:r>
            <a:r>
              <a:rPr lang="en-US" baseline="0" dirty="0" smtClean="0"/>
              <a:t> will discuss: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 is a walk through survey?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How does it differ from an inspection?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Why should you conduct one?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When should you conduct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9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We could define walk through as a less formal  “How’s it going?/How are we doing?” survey.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4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some questions that can be asked to determine if a walk through survey is useful or not: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Is a walk through survey really necessary?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Is it just a “look over your shoulder” check up?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 do we learn from it?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Is it really a necessity?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7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the overall purpose of a walk through survey – to get a general</a:t>
            </a:r>
            <a:r>
              <a:rPr lang="en-US" baseline="0" dirty="0" smtClean="0"/>
              <a:t> overview of the area being inspected.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93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the survey is over, a</a:t>
            </a:r>
            <a:r>
              <a:rPr lang="en-US" baseline="0" dirty="0" smtClean="0"/>
              <a:t> determination needs to be made in order to answer the following questions:</a:t>
            </a:r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How did the walk through survey go?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	What information was gathered?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	What was the purpose of the survey?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	What actions did it generate?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3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The answers to the questions asked will show the value of the walk through survey and help determine how often one should be conducted.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It is “good practice” to conduct a survey 2-3 weeks after an inspection and use the information gathered to decide on the necessary survey frequency.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3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 Walk through surveys yield valuable information to safety committees and safety representatives in determining their goals and how best to carry them out.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 Because it is less formal and more in the realm of identifying ways of working together to stay safe, the information is more realistic.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0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Good workplace safety committees and safety representatives are always looking for ways to create greater awareness and involvement on the part and for the good of all employees.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When a walk through survey says “How are we doing?” it also says “How can we help?”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0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Walk through surveys gather information.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The information should be shared that information thereby generating a team effort mentality that says: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	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We can do better together!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0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invite you to contact us for other free PowerPoint programs which you can use for your in-house programs. Also, please feel to contact us to conduct training for your staff at your location. Other downloadable programs can be found at www.dli.state.pa.us/PATHS under training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4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walk through survey can</a:t>
            </a:r>
            <a:r>
              <a:rPr lang="en-US" baseline="0" dirty="0" smtClean="0"/>
              <a:t> be completed after a more formal “safety inspection” has been conducted for the month.</a:t>
            </a:r>
          </a:p>
          <a:p>
            <a:r>
              <a:rPr lang="en-US" baseline="0" dirty="0" smtClean="0"/>
              <a:t>In most cases workers, and in particular management, knew the inspection was coming and in many instances things went smoothly.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purpose of a walk through survey is to:</a:t>
            </a:r>
          </a:p>
          <a:p>
            <a:r>
              <a:rPr lang="en-US" baseline="0" dirty="0" smtClean="0"/>
              <a:t>Note hazards/deficiencies with recommendations for correction being made.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Observations are made to ensure all employees are performing their jobs safely and using the correct Personal Protective Equipment (PPE).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44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doing a walk through inspection the overall purpose should be taken into consideration.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   • Why should walk through surveys be conducted?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   • What it is a walk through survey?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     • What should be observed during the survey?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8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Webster’s II New College Dictionary  says to survey means to “look over”.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 survey gathers informat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 does the word survey imply?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Is it just a follow up after the inspection? In some cases it could be while in others it’s a matter of ensuring what was identified has been corrected and is still correct as well as determining if employees are using safe work practices.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7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A walk through survey can determine the following: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What’s happening when no one is looking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What’s happening when no one is expected to be looking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What’s happening daily in the real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walk through survey can be used as a follow up to the formal inspection</a:t>
            </a:r>
            <a:r>
              <a:rPr lang="en-US" baseline="0" dirty="0" smtClean="0"/>
              <a:t> to ensure: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That safety recommendations were implemented.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That these suggestions/recommendations are working.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To ascertain if feedback has been generated.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That work areas are still free from obstacles/hazards.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FBE7CC-B026-440A-A534-EB011097292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A179596-B0D6-4F30-BFD1-8117E8DB7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73CE-FF21-4B5C-8BFA-086ECA033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0D47F-9F96-48A4-9C91-340B17A22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040C-70B6-4735-96FE-8156EE7E1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001D-DBF3-41AE-B4FE-E9C6E3156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89216-6E06-47E6-A1A8-D6C0A8E84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0B1E-C9B9-4821-8055-009178AD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91E3-2DAA-407F-919F-75267CB93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C94B-89AC-47DB-A8CC-2320F47EF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F18E5-3B51-4034-9A9F-BA92791A6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812F-84BE-4643-B3E4-27BD007BA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PPT-105-01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6C8F6A-A0D8-4D00-A13F-44AB746D7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imgres?imgurl=http://bloximages.chicago2.vip.townnews.com/missoulian.com/content/tncms/assets/v3/editorial/c/67/c6759d98-b21e-11e3-ad63-0019bb2963f4/532e252d1829e.preview-620.jpg&amp;imgrefurl=http://missoulian.com/news/local/proposed-missoula-public-safety-taxing-district-will-not-be-on/article_7780bd10-120b-11e4-ac0c-001a4bcf887a.html&amp;h=410&amp;w=620&amp;tbnid=mzq49t9NpbdYNM:&amp;zoom=1&amp;docid=9_z0pyQCXah78M&amp;ei=fLkiVOOzKMSAygTvrYCYBg&amp;tbm=isch&amp;ved=0CDsQMygUMBQ&amp;iact=rc&amp;uact=3&amp;dur=1358&amp;page=2&amp;start=10&amp;ndsp=12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uact=8&amp;docid=sK32HedX0aFxRM&amp;tbnid=MQdETTTyzNqMYM:&amp;ved=0CAcQjRw&amp;url=http://www.gwarreninc.com/home_inspection.html&amp;ei=pb0iVJTuC9GgyAT5u4DAAg&amp;psig=AFQjCNEnmHMXjWHYvsuQX4zMLwZAt-SS4w&amp;ust=1411647271083714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imgres?q=fire+doors+incorrectly+propped+open&amp;hl=en&amp;biw=1024&amp;bih=578&amp;tbm=isch&amp;tbnid=YvQLOvQZeZnlTM:&amp;imgrefurl=http://idighardware.com/2012/10/fire-door-inspection-top-10-deficiencies/stairwell-door-propped-open-a/&amp;docid=c6aFH7QUwR-CsM&amp;imgurl=http://idighardware.com/wordpress/wp-content/uploads/2012/10/Stairwell-Door-Propped-Open-a.jpg&amp;w=1200&amp;h=1600&amp;ei=3WPxUYyACYfuyQH3z4CIDw&amp;zoom=1&amp;iact=hc&amp;vpx=2&amp;vpy=101&amp;dur=10219&amp;hovh=259&amp;hovw=194&amp;tx=112&amp;ty=167&amp;page=1&amp;tbnh=157&amp;tbnw=119&amp;start=0&amp;ndsp=20&amp;ved=1t:429,r:0,s:0,i:79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imgres?q=safety+inspections&amp;hl=en&amp;biw=1024&amp;bih=578&amp;tbm=isch&amp;tbnid=36WLOhU2Eo1SJM:&amp;imgrefurl=http://www.examiner.com/article/san-antonio-restaurant-health-inspections-how-does-your-favorite-restaurant-measure-up&amp;docid=5-7BvxvTjRqxmM&amp;imgurl=http://www.examiner.com/images/blog/replicate/EXID44284/images/sized_San_Antonio_restaurant_health_inspections_food_safety_inspections_San_Antonio_restaurants1.png&amp;w=300&amp;h=300&amp;ei=9CTwUcvOLaaSiQKY44CQAQ&amp;zoom=1&amp;iact=hc&amp;vpx=752&amp;vpy=174&amp;dur=13540&amp;hovh=225&amp;hovw=225&amp;tx=159&amp;ty=130&amp;page=2&amp;tbnh=144&amp;tbnw=143&amp;start=18&amp;ndsp=22&amp;ved=1t:429,r:34,s:0,i:189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acebook.com/BWCPATH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6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Walk Through Survey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77826" name="Picture 2" descr="http://ts1.mm.bing.net/th?id=H.4783495129138572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828800"/>
            <a:ext cx="4211928" cy="3962400"/>
          </a:xfrm>
          <a:prstGeom prst="rect">
            <a:avLst/>
          </a:prstGeom>
          <a:noFill/>
        </p:spPr>
      </p:pic>
      <p:pic>
        <p:nvPicPr>
          <p:cNvPr id="77836" name="Picture 12" descr="http://www.cochranefirefighters.com/wp-content/uploads/Inspection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29194" y="1981200"/>
            <a:ext cx="3086805" cy="3505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172200" y="990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latin typeface="Verdana" pitchFamily="34" charset="0"/>
              </a:rPr>
              <a:t>Bureau of Workers’ Comp </a:t>
            </a:r>
          </a:p>
          <a:p>
            <a:pPr algn="ctr">
              <a:defRPr/>
            </a:pPr>
            <a:r>
              <a:rPr lang="en-US" sz="1200" dirty="0" smtClean="0">
                <a:latin typeface="Verdana" pitchFamily="34" charset="0"/>
              </a:rPr>
              <a:t>PA Training for Health &amp; Safety (PATHS)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4996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6" name="Rectangle 19"/>
          <p:cNvSpPr>
            <a:spLocks noChangeArrowheads="1"/>
          </p:cNvSpPr>
          <p:nvPr/>
        </p:nvSpPr>
        <p:spPr bwMode="auto">
          <a:xfrm>
            <a:off x="8001000" y="6019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Ensure Compliance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4100" y="3124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How did this happen again?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3" name="Picture 12" descr="https://encrypted-tbn0.gstatic.com/images?q=tbn:ANd9GcSYthB94CxU7_mdix8zPahrjvJXJdGr-uAe9EP8CdFCquMCUZvR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1" y="1524000"/>
            <a:ext cx="4953000" cy="4038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106" y="6093732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Observe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838200" y="1676400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Good food </a:t>
            </a:r>
            <a:r>
              <a:rPr lang="en-US" sz="2400" kern="0" dirty="0" smtClean="0">
                <a:latin typeface="Verdana" pitchFamily="34" charset="0"/>
              </a:rPr>
              <a:t>storage –       how it looked.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latin typeface="Verdana" pitchFamily="34" charset="0"/>
              </a:rPr>
              <a:t>How does it look now?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74754" name="Picture 2" descr="http://ts4.mm.bing.net/th?id=H.4535035599128303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752600"/>
            <a:ext cx="3505200" cy="34290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4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12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Observe 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This situation needs immediate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latin typeface="Verdana" pitchFamily="34" charset="0"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ttention: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Has a work order been </a:t>
            </a:r>
            <a:r>
              <a:rPr lang="en-US" sz="2400" kern="0" dirty="0" smtClean="0">
                <a:latin typeface="Verdana" pitchFamily="34" charset="0"/>
              </a:rPr>
              <a:t>initiated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Do you have a time frame?</a:t>
            </a:r>
          </a:p>
        </p:txBody>
      </p:sp>
      <p:pic>
        <p:nvPicPr>
          <p:cNvPr id="11" name="Picture 10" descr="http://4.bp.blogspot.com/-eRNYQCtCAiM/T-HDmwjSlPI/AAAAAAAAOqQ/FB4U31LoGtg/s1600/PC+Wiring+Fire+Hazard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090057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3318" name="Rectangle 19"/>
          <p:cNvSpPr>
            <a:spLocks noChangeArrowheads="1"/>
          </p:cNvSpPr>
          <p:nvPr/>
        </p:nvSpPr>
        <p:spPr bwMode="auto">
          <a:xfrm>
            <a:off x="8001000" y="6019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Follow Up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828800"/>
            <a:ext cx="8229600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This is a “before”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                                </a:t>
            </a:r>
            <a:r>
              <a:rPr lang="en-US" sz="2400" kern="0" dirty="0" smtClean="0">
                <a:latin typeface="Verdana" pitchFamily="34" charset="0"/>
              </a:rPr>
              <a:t>picture from the </a:t>
            </a:r>
            <a:r>
              <a:rPr lang="en-US" sz="2400" kern="0" noProof="0" dirty="0" smtClean="0">
                <a:latin typeface="Verdana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nspection.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A walk through will                                            follow up on what                                       changes were made.</a:t>
            </a:r>
          </a:p>
        </p:txBody>
      </p:sp>
      <p:pic>
        <p:nvPicPr>
          <p:cNvPr id="11" name="Picture 10" descr="https://encrypted-tbn2.gstatic.com/images?q=tbn:ANd9GcTd4207cgHBLMd6E6V9oUl9aodmjD8aT_kY9bfEROxYUsBY9u4d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29" y="1752600"/>
            <a:ext cx="4495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19801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Ensure Compliance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609600" y="1684337"/>
            <a:ext cx="63246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Are all fire doors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                        </a:t>
            </a:r>
            <a:r>
              <a:rPr lang="en-US" sz="2400" kern="0" dirty="0" smtClean="0">
                <a:latin typeface="Verdana" pitchFamily="34" charset="0"/>
              </a:rPr>
              <a:t>closed at all times?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Are employees vigilant                     about such safety                  measures?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Does attitude play a part?</a:t>
            </a:r>
          </a:p>
        </p:txBody>
      </p:sp>
      <p:pic>
        <p:nvPicPr>
          <p:cNvPr id="9" name="rg_hi" descr="http://t3.gstatic.com/images?q=tbn:ANd9GcTQvxWULpExdqyTYVgXzmuCo_Rb4d5oIqL70rcvDXyE-zpBqA87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5144" y="1524000"/>
            <a:ext cx="32003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Observe and Listen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609600" y="1752600"/>
            <a:ext cx="66294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A </a:t>
            </a:r>
            <a:r>
              <a:rPr lang="en-US" sz="2400" kern="0" dirty="0" smtClean="0">
                <a:latin typeface="Verdana" pitchFamily="34" charset="0"/>
              </a:rPr>
              <a:t>walk through survey                                         is a good time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                       generate a thought                         process and </a:t>
            </a:r>
            <a:r>
              <a:rPr lang="en-US" sz="2400" kern="0" baseline="0" dirty="0" smtClean="0">
                <a:latin typeface="Verdana" pitchFamily="34" charset="0"/>
              </a:rPr>
              <a:t>employee</a:t>
            </a: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kern="0" dirty="0" smtClean="0">
                <a:latin typeface="Verdana" pitchFamily="34" charset="0"/>
              </a:rPr>
              <a:t>                     dialogue regarding                             safety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attitudes.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il_fi" descr="http://www.cendaksafety.com/images/Safety_Discussio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813" y="1371600"/>
            <a:ext cx="3733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16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Follow Up and Listen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457200" y="1295401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Seek employee input: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latin typeface="Verdan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How do you feel about safety                 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our company?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Do you feel you are heard        regarding safety issues?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Would you like to become          involved in the safety program?</a:t>
            </a:r>
            <a:endParaRPr lang="en-US" sz="2400" kern="0" noProof="0" dirty="0" smtClean="0">
              <a:latin typeface="Verdana" pitchFamily="34" charset="0"/>
            </a:endParaRPr>
          </a:p>
        </p:txBody>
      </p:sp>
      <p:pic>
        <p:nvPicPr>
          <p:cNvPr id="11" name="il_fi" descr="http://www.treasury.gov/connect/blog/PublishingImages/jackandmintwork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6180" y="1295400"/>
            <a:ext cx="289559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</a:t>
            </a:r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70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17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Safety Perception</a:t>
            </a: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163286" y="2057400"/>
            <a:ext cx="822960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</a:t>
            </a:r>
            <a:r>
              <a:rPr lang="en-US" sz="2400" kern="0" dirty="0" smtClean="0">
                <a:latin typeface="Verdana" pitchFamily="34" charset="0"/>
              </a:rPr>
              <a:t>What is the general attitude toward safety?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	Maybe the safety representatives need     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     to look at involvement and awareness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     publicity that will motivate positive attitudes.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40" y="4652009"/>
            <a:ext cx="2423160" cy="121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2426970" cy="128016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Inspection vs. Survey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10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 18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 bwMode="auto">
          <a:xfrm>
            <a:off x="481013" y="1600201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Now let’s look at the difference between an inspection and a walk through survey.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</a:t>
            </a:r>
            <a:r>
              <a:rPr lang="en-US" sz="2400" kern="0" dirty="0">
                <a:latin typeface="Verdana" pitchFamily="34" charset="0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walk through survey is</a:t>
            </a:r>
            <a:r>
              <a:rPr lang="en-US" sz="2400" kern="0" noProof="0" dirty="0">
                <a:latin typeface="Verdana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“look over”         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     and is used to gather </a:t>
            </a:r>
            <a:r>
              <a:rPr lang="en-US" sz="2400" kern="0" baseline="0" dirty="0" smtClean="0">
                <a:latin typeface="Verdana" pitchFamily="34" charset="0"/>
              </a:rPr>
              <a:t>information.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US" sz="2400" kern="0" noProof="0" dirty="0" smtClean="0">
                <a:latin typeface="Verdana" pitchFamily="34" charset="0"/>
              </a:rPr>
              <a:t>        How is </a:t>
            </a:r>
            <a:r>
              <a:rPr lang="en-US" sz="2400" kern="0" dirty="0">
                <a:latin typeface="Verdana" pitchFamily="34" charset="0"/>
              </a:rPr>
              <a:t>an </a:t>
            </a:r>
            <a:r>
              <a:rPr lang="en-US" sz="2400" kern="0" dirty="0" smtClean="0">
                <a:latin typeface="Verdana" pitchFamily="34" charset="0"/>
              </a:rPr>
              <a:t>inspection </a:t>
            </a:r>
            <a:r>
              <a:rPr lang="en-US" sz="2400" kern="0" noProof="0" dirty="0" smtClean="0">
                <a:latin typeface="Verdana" pitchFamily="34" charset="0"/>
              </a:rPr>
              <a:t>defined?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46714"/>
            <a:ext cx="1616943" cy="21444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Inspection vs. Survey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8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19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 bwMode="auto">
          <a:xfrm>
            <a:off x="469106" y="1447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Webster’s II New College Dictionary defines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a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n inspection as an “official review or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examination”.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latin typeface="Verdana" pitchFamily="34" charset="0"/>
              </a:rPr>
              <a:t>What hazards were found?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noProof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Were there any </a:t>
            </a:r>
            <a:r>
              <a:rPr lang="en-US" sz="2400" kern="0" dirty="0" smtClean="0">
                <a:latin typeface="Verdana" pitchFamily="34" charset="0"/>
              </a:rPr>
              <a:t>safety 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rule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violations?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2133600" cy="2133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Topics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1000" y="1752601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447800"/>
            <a:ext cx="6858000" cy="4038600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What is a walk through survey?</a:t>
            </a:r>
          </a:p>
          <a:p>
            <a:endParaRPr lang="en-US" sz="24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How does it differ from an inspection?</a:t>
            </a:r>
          </a:p>
          <a:p>
            <a:endParaRPr lang="en-US" sz="24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Why should you conduct one?</a:t>
            </a:r>
          </a:p>
          <a:p>
            <a:endParaRPr lang="en-US" sz="2400" dirty="0" smtClean="0">
              <a:latin typeface="Verdana" pitchFamily="34" charset="0"/>
            </a:endParaRPr>
          </a:p>
          <a:p>
            <a:r>
              <a:rPr lang="en-US" sz="2400" dirty="0" smtClean="0">
                <a:latin typeface="Verdana" pitchFamily="34" charset="0"/>
              </a:rPr>
              <a:t>When should you conduct one?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PPT-105-01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Another Definition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 bwMode="auto">
          <a:xfrm>
            <a:off x="457200" y="1600201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 We could define                                            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walk through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as a </a:t>
            </a:r>
            <a:r>
              <a:rPr lang="en-US" sz="2400" kern="0" noProof="0" dirty="0" smtClean="0">
                <a:latin typeface="Verdana" pitchFamily="34" charset="0"/>
              </a:rPr>
              <a:t>less                                        </a:t>
            </a:r>
            <a:br>
              <a:rPr lang="en-US" sz="2400" kern="0" noProof="0" dirty="0" smtClean="0">
                <a:latin typeface="Verdana" pitchFamily="34" charset="0"/>
              </a:rPr>
            </a:br>
            <a:r>
              <a:rPr lang="en-US" sz="2400" kern="0" noProof="0" dirty="0" smtClean="0">
                <a:latin typeface="Verdana" pitchFamily="34" charset="0"/>
              </a:rPr>
              <a:t>  formal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“How’s it going?/                                 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How are we </a:t>
            </a:r>
            <a:r>
              <a:rPr lang="en-US" sz="2400" kern="0" dirty="0" smtClean="0">
                <a:latin typeface="Verdana" pitchFamily="34" charset="0"/>
              </a:rPr>
              <a:t>d</a:t>
            </a:r>
            <a:r>
              <a:rPr lang="en-US" sz="2400" kern="0" baseline="0" dirty="0" smtClean="0">
                <a:latin typeface="Verdana" pitchFamily="34" charset="0"/>
              </a:rPr>
              <a:t>oing?” survey.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1" name="rg_hi" descr="http://t3.gstatic.com/images?q=tbn:ANd9GcTpuoV7ZXzb4Dgl9CkJoFy9RmstYOByUt8NzfQruYJnJ020Y7h-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752601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Useful or Not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 bwMode="auto">
          <a:xfrm>
            <a:off x="481013" y="1463919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Is a walk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through survey really necessary?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Is it just a “look over your shoulder” check up?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What do we learn from it?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baseline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latin typeface="Verdana" pitchFamily="34" charset="0"/>
              </a:rPr>
              <a:t>Is it really a necessity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baseline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458309"/>
            <a:ext cx="3401390" cy="22566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106" y="6019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19800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Overall Purpose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22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 bwMode="auto">
          <a:xfrm>
            <a:off x="609600" y="1589316"/>
            <a:ext cx="82296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Let’s go back to the purpose of the survey.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	 You wanted a general overview: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il_fi" descr="http://campussafety.unm.edu/common/images/campus-safety-walk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3206" y="2819400"/>
            <a:ext cx="3581400" cy="293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Survey Results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23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 bwMode="auto">
          <a:xfrm>
            <a:off x="152400" y="1026433"/>
            <a:ext cx="790302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	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How did </a:t>
            </a:r>
            <a:r>
              <a:rPr lang="en-US" sz="2400" kern="0" dirty="0" smtClean="0">
                <a:latin typeface="Verdana" pitchFamily="34" charset="0"/>
              </a:rPr>
              <a:t>the walk through survey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go?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What information </a:t>
            </a:r>
            <a:r>
              <a:rPr lang="en-US" sz="2400" kern="0" dirty="0" smtClean="0">
                <a:latin typeface="Verdana" pitchFamily="34" charset="0"/>
              </a:rPr>
              <a:t>was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gathered?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	What was the purpose of the survey?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	What actions did it generate?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53543"/>
            <a:ext cx="2895600" cy="1943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3314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Value of the Survey</a:t>
            </a: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8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 bwMode="auto">
          <a:xfrm>
            <a:off x="838200" y="1611088"/>
            <a:ext cx="76962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The answers to these questions will </a:t>
            </a:r>
            <a:r>
              <a:rPr lang="en-US" sz="2400" kern="0" noProof="0" dirty="0" smtClean="0">
                <a:latin typeface="Verdana" pitchFamily="34" charset="0"/>
              </a:rPr>
              <a:t>show</a:t>
            </a:r>
            <a:r>
              <a:rPr lang="en-US" sz="2400" kern="0" dirty="0">
                <a:latin typeface="Verdana" pitchFamily="34" charset="0"/>
              </a:rPr>
              <a:t> </a:t>
            </a:r>
            <a:r>
              <a:rPr lang="en-US" sz="2400" kern="0" dirty="0" smtClean="0">
                <a:latin typeface="Verdana" pitchFamily="34" charset="0"/>
              </a:rPr>
              <a:t>   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value of the walk through survey and       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</a:t>
            </a:r>
            <a:r>
              <a:rPr lang="en-US" sz="2400" kern="0" dirty="0" smtClean="0">
                <a:latin typeface="Verdana" pitchFamily="34" charset="0"/>
              </a:rPr>
              <a:t>help determine how often one should be 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conducted.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baseline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  It is “good practice” to conduct a survey       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2-3 w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eeks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after an inspection and use the 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</a:t>
            </a:r>
            <a:r>
              <a:rPr lang="en-US" sz="2400" kern="0" baseline="0" dirty="0" smtClean="0">
                <a:latin typeface="Verdana" pitchFamily="34" charset="0"/>
              </a:rPr>
              <a:t>information gathered to decide on the </a:t>
            </a:r>
            <a:r>
              <a:rPr lang="en-US" sz="2400" kern="0" dirty="0" smtClean="0">
                <a:latin typeface="Verdana" pitchFamily="34" charset="0"/>
              </a:rPr>
              <a:t>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necessary survey frequency.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Real Time Information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3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25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 bwMode="auto">
          <a:xfrm>
            <a:off x="228600" y="1904999"/>
            <a:ext cx="82296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   Walk through surveys yield valuable information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to safety committees and safety representatives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in determining their goals and how best to carry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them out.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   Because it is less formal and more in the realm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of identifying ways of working together to stay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 safe, the information is more realistic.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Useful Purpose</a:t>
            </a: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30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26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 bwMode="auto">
          <a:xfrm>
            <a:off x="469106" y="1208314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</a:t>
            </a:r>
            <a:r>
              <a:rPr lang="en-US" sz="2400" kern="0" dirty="0" smtClean="0">
                <a:latin typeface="Verdana" pitchFamily="34" charset="0"/>
              </a:rPr>
              <a:t>G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ood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workplace safety committees and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safety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</a:t>
            </a:r>
            <a:r>
              <a:rPr lang="en-US" sz="2400" kern="0" baseline="0" dirty="0" smtClean="0">
                <a:latin typeface="Verdana" pitchFamily="34" charset="0"/>
              </a:rPr>
              <a:t>representatives are always looking for ways to</a:t>
            </a:r>
            <a:r>
              <a:rPr lang="en-US" sz="2400" kern="0" dirty="0" smtClean="0">
                <a:latin typeface="Verdana" pitchFamily="34" charset="0"/>
              </a:rPr>
              <a:t>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create greater awareness and involvement on 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</a:t>
            </a:r>
            <a:r>
              <a:rPr lang="en-US" sz="2400" kern="0" dirty="0" smtClean="0">
                <a:latin typeface="Verdana" pitchFamily="34" charset="0"/>
              </a:rPr>
              <a:t>the part and for the good of all employees.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baseline="0" dirty="0" smtClean="0">
                <a:latin typeface="Verdana" pitchFamily="34" charset="0"/>
              </a:rPr>
              <a:t>   When a walk through survey says</a:t>
            </a:r>
            <a:r>
              <a:rPr lang="en-US" sz="2400" kern="0" dirty="0" smtClean="0">
                <a:latin typeface="Verdana" pitchFamily="34" charset="0"/>
              </a:rPr>
              <a:t> “How are 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we doing?” it also says “How can we help?”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58" y="4114800"/>
            <a:ext cx="3129640" cy="17525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Bottom Line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27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 bwMode="auto">
          <a:xfrm>
            <a:off x="457200" y="18288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Walk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through surveys gather information.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baseline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They should also share that information,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   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 </a:t>
            </a:r>
            <a:r>
              <a:rPr lang="en-US" sz="2400" kern="0" dirty="0" smtClean="0">
                <a:latin typeface="Verdana" pitchFamily="34" charset="0"/>
              </a:rPr>
              <a:t>thereby generating a team effort mentality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 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that says: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We can do better together!</a:t>
            </a:r>
            <a:endParaRPr lang="en-US" sz="2800" b="1" u="sng" kern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4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28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2"/>
          <p:cNvSpPr txBox="1">
            <a:spLocks/>
          </p:cNvSpPr>
          <p:nvPr/>
        </p:nvSpPr>
        <p:spPr bwMode="auto">
          <a:xfrm>
            <a:off x="487680" y="12192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Health &amp; Safety Training Specialists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1171 South Cameron Street, Room 324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Harrisburg, PA 17104-2501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(717) 772-1635</a:t>
            </a:r>
          </a:p>
          <a:p>
            <a:r>
              <a:rPr lang="en-US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RA-LI-BWC-PATHS@pa.gov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	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9" name="Picture 11" descr="Pennsylvania Flag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330993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468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10" descr="FaceBook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760912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200" y="4114800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Like us on Facebook!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u="sng" dirty="0">
                <a:latin typeface="Verdana" pitchFamily="34" charset="0"/>
                <a:ea typeface="Verdana" pitchFamily="34" charset="0"/>
                <a:cs typeface="Verdana" pitchFamily="34" charset="0"/>
                <a:hlinkClick r:id="rId7"/>
              </a:rPr>
              <a:t>https://www.facebook.com/BWCPATHS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5181600" cy="4572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Questions</a:t>
            </a:r>
            <a:endParaRPr lang="en-US" sz="28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162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1622" name="Rectangle 19"/>
          <p:cNvSpPr>
            <a:spLocks noChangeArrowheads="1"/>
          </p:cNvSpPr>
          <p:nvPr/>
        </p:nvSpPr>
        <p:spPr bwMode="auto">
          <a:xfrm>
            <a:off x="7543800" y="60198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29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1623" name="Picture 16" descr="http://ts1.mm.bing.net/th?id=H.4570352840672124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28725"/>
            <a:ext cx="1981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4" name="Picture 18" descr="http://ts4.mm.bing.net/th?id=I.4868466485560003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343400"/>
            <a:ext cx="2266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5" name="WordArt 8"/>
          <p:cNvSpPr>
            <a:spLocks noChangeArrowheads="1" noChangeShapeType="1" noTextEdit="1"/>
          </p:cNvSpPr>
          <p:nvPr/>
        </p:nvSpPr>
        <p:spPr bwMode="auto">
          <a:xfrm>
            <a:off x="1676400" y="914400"/>
            <a:ext cx="5943600" cy="5075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?????  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Questions </a:t>
            </a:r>
          </a:p>
          <a:p>
            <a:pPr algn="ctr"/>
            <a:r>
              <a:rPr lang="en-US" sz="4000" b="1" kern="10" dirty="0" smtClean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&amp; Answers</a:t>
            </a:r>
            <a:endParaRPr lang="en-US" sz="4000" b="1" kern="10" dirty="0">
              <a:ln w="952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tx2"/>
              </a:solidFill>
              <a:latin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106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 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9144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Survey Purpose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1013" y="1828800"/>
            <a:ext cx="82296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Verdana" pitchFamily="34" charset="0"/>
              </a:rPr>
              <a:t>What a walk through survey involves: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Verdana" pitchFamily="34" charset="0"/>
              </a:rPr>
              <a:t>A formal inspection has been conducted for the month.  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>
              <a:latin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Verdana" pitchFamily="34" charset="0"/>
              </a:rPr>
              <a:t>Everyone knew when the inspection was taking place and things went smoothly.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61075"/>
            <a:ext cx="2895600" cy="3905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PPT-105-01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Survey Purpose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1000" y="1752601"/>
            <a:ext cx="845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600200"/>
            <a:ext cx="83058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	</a:t>
            </a: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Hazards/deficiencies were noted.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	 Recommendations were made.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	</a:t>
            </a:r>
          </a:p>
          <a:p>
            <a:pPr>
              <a:buNone/>
            </a:pPr>
            <a:r>
              <a:rPr lang="en-US" sz="2400" dirty="0" smtClean="0">
                <a:latin typeface="Verdana" pitchFamily="34" charset="0"/>
              </a:rPr>
              <a:t>	 Observations were made to ensure everyone   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> was performing his/her job safely and with  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> proper Personal Protective Equipment (PPE).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28800"/>
            <a:ext cx="3124200" cy="1981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106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PPT-105-01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5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Survey Purpose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3286" y="11430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  • Why should walk through surveys be </a:t>
            </a:r>
            <a:br>
              <a:rPr lang="en-US" sz="2400" dirty="0" smtClean="0">
                <a:latin typeface="Verdana" pitchFamily="34" charset="0"/>
              </a:rPr>
            </a:br>
            <a:r>
              <a:rPr lang="en-US" sz="2400" dirty="0" smtClean="0">
                <a:latin typeface="Verdana" pitchFamily="34" charset="0"/>
              </a:rPr>
              <a:t>        conducted?</a:t>
            </a:r>
            <a:endParaRPr lang="en-US" sz="2400" dirty="0">
              <a:latin typeface="Verdana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   • What it is a walk through survey?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Verdana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Verdana" pitchFamily="34" charset="0"/>
              </a:rPr>
              <a:t> </a:t>
            </a:r>
            <a:r>
              <a:rPr lang="en-US" sz="2400" dirty="0" smtClean="0">
                <a:latin typeface="Verdana" pitchFamily="34" charset="0"/>
              </a:rPr>
              <a:t>     • What should be observed during the survey?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71961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PPT-105-01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8001000" y="60198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6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2000" kern="0" dirty="0"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en-US" sz="2400" kern="0" dirty="0">
              <a:latin typeface="Verdana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Definition</a:t>
            </a:r>
          </a:p>
        </p:txBody>
      </p:sp>
      <p:sp>
        <p:nvSpPr>
          <p:cNvPr id="11" name="Content Placeholder 12"/>
          <p:cNvSpPr txBox="1">
            <a:spLocks/>
          </p:cNvSpPr>
          <p:nvPr/>
        </p:nvSpPr>
        <p:spPr bwMode="auto">
          <a:xfrm>
            <a:off x="381000" y="1091836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kern="0" dirty="0" smtClean="0">
              <a:latin typeface="Verdan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lang="en-US" sz="2400" kern="0" noProof="0" dirty="0" smtClean="0">
                <a:latin typeface="Verdana" pitchFamily="34" charset="0"/>
              </a:rPr>
              <a:t>Webster’s II New College Dictionary                  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says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to survey means to “look over”.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A survey gathers informat</a:t>
            </a:r>
            <a:r>
              <a:rPr kumimoji="0" lang="en-US" sz="28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111138"/>
            <a:ext cx="2680062" cy="26800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5181600" cy="38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Walk Through Survey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7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 bwMode="auto">
          <a:xfrm>
            <a:off x="609600" y="132216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What does the word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survey </a:t>
            </a:r>
            <a:b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</a:b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rPr>
              <a:t> imply?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kern="0" baseline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latin typeface="Verdana" pitchFamily="34" charset="0"/>
              </a:rPr>
              <a:t> Is it just a follow up after        </a:t>
            </a:r>
            <a:br>
              <a:rPr lang="en-US" sz="2400" kern="0" dirty="0" smtClean="0">
                <a:latin typeface="Verdana" pitchFamily="34" charset="0"/>
              </a:rPr>
            </a:br>
            <a:r>
              <a:rPr lang="en-US" sz="2400" kern="0" dirty="0" smtClean="0">
                <a:latin typeface="Verdana" pitchFamily="34" charset="0"/>
              </a:rPr>
              <a:t> the inspection?</a:t>
            </a:r>
            <a:endParaRPr lang="en-US" sz="2400" kern="0" baseline="0" dirty="0" smtClean="0"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8" name="il_fi" descr="http://www.heppner-associates.com/inspector_2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5052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24000"/>
            <a:ext cx="2141107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6106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PPT-105-01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8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Survey Purpose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1000" y="1752601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59229" y="12954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	</a:t>
            </a:r>
            <a:r>
              <a:rPr lang="en-US" sz="2400" dirty="0" smtClean="0">
                <a:latin typeface="Verdana" pitchFamily="34" charset="0"/>
              </a:rPr>
              <a:t> A walk through survey answers:</a:t>
            </a:r>
          </a:p>
          <a:p>
            <a:pPr>
              <a:buNone/>
            </a:pPr>
            <a:endParaRPr lang="en-U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What’s happening when no one is looking</a:t>
            </a:r>
          </a:p>
          <a:p>
            <a:pPr lvl="1">
              <a:buNone/>
            </a:pPr>
            <a:endParaRPr lang="en-U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What’s happening when no one is expected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What’s happening daily in the real world	</a:t>
            </a:r>
            <a:r>
              <a:rPr lang="en-US" dirty="0" smtClean="0">
                <a:latin typeface="Verdana" pitchFamily="34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0229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PPT-105-01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L&amp;I logo 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2" descr="blue bottom b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8229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0"/>
          <p:cNvSpPr>
            <a:spLocks noChangeArrowheads="1"/>
          </p:cNvSpPr>
          <p:nvPr/>
        </p:nvSpPr>
        <p:spPr bwMode="auto">
          <a:xfrm>
            <a:off x="4191000" y="6019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2" name="Rectangle 19"/>
          <p:cNvSpPr>
            <a:spLocks noChangeArrowheads="1"/>
          </p:cNvSpPr>
          <p:nvPr/>
        </p:nvSpPr>
        <p:spPr bwMode="auto">
          <a:xfrm>
            <a:off x="8077200" y="601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9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381000"/>
            <a:ext cx="5257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Follow Up Observation</a:t>
            </a:r>
            <a:endParaRPr lang="en-US" sz="2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Content Placeholder 16"/>
          <p:cNvSpPr txBox="1">
            <a:spLocks/>
          </p:cNvSpPr>
          <p:nvPr/>
        </p:nvSpPr>
        <p:spPr bwMode="auto">
          <a:xfrm>
            <a:off x="381000" y="1752601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65238"/>
            <a:ext cx="8229600" cy="4525963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Were safety recommendations implemented?</a:t>
            </a:r>
          </a:p>
          <a:p>
            <a:pPr lvl="1">
              <a:buNone/>
            </a:pPr>
            <a:endParaRPr lang="en-U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Are they working?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Did they generate feedback?</a:t>
            </a:r>
          </a:p>
          <a:p>
            <a:pPr lvl="1">
              <a:buNone/>
            </a:pPr>
            <a:endParaRPr lang="en-US" sz="2400" dirty="0" smtClean="0">
              <a:latin typeface="Verdan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Verdana" pitchFamily="34" charset="0"/>
              </a:rPr>
              <a:t>Are work areas still free of obstacles?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6106" y="60198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PPT-105-01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5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0033CC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0BB088-FBF7-4E62-9630-6186614D5E0B}"/>
</file>

<file path=customXml/itemProps2.xml><?xml version="1.0" encoding="utf-8"?>
<ds:datastoreItem xmlns:ds="http://schemas.openxmlformats.org/officeDocument/2006/customXml" ds:itemID="{AE452770-2852-4A11-993A-20E3ED289485}"/>
</file>

<file path=customXml/itemProps3.xml><?xml version="1.0" encoding="utf-8"?>
<ds:datastoreItem xmlns:ds="http://schemas.openxmlformats.org/officeDocument/2006/customXml" ds:itemID="{61C18848-5957-40C0-ABEB-2324E9BD9E10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2052</TotalTime>
  <Words>1614</Words>
  <Application>Microsoft Office PowerPoint</Application>
  <PresentationFormat>On-screen Show (4:3)</PresentationFormat>
  <Paragraphs>386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Template</vt:lpstr>
      <vt:lpstr>Walk Through Survey</vt:lpstr>
      <vt:lpstr>Topics</vt:lpstr>
      <vt:lpstr>Survey Purpose</vt:lpstr>
      <vt:lpstr>Survey Purpose</vt:lpstr>
      <vt:lpstr>Survey Purpose</vt:lpstr>
      <vt:lpstr>Definition</vt:lpstr>
      <vt:lpstr>Walk Through Survey</vt:lpstr>
      <vt:lpstr>Survey Purpose</vt:lpstr>
      <vt:lpstr>Follow Up Observation</vt:lpstr>
      <vt:lpstr>Ensure Compliance</vt:lpstr>
      <vt:lpstr>Observe</vt:lpstr>
      <vt:lpstr>Observe </vt:lpstr>
      <vt:lpstr>Follow Up</vt:lpstr>
      <vt:lpstr>Ensure Compliance</vt:lpstr>
      <vt:lpstr>Observe and Listen</vt:lpstr>
      <vt:lpstr>Follow Up and Listen</vt:lpstr>
      <vt:lpstr>Safety Perception</vt:lpstr>
      <vt:lpstr>Inspection vs. Survey</vt:lpstr>
      <vt:lpstr>Inspection vs. Survey</vt:lpstr>
      <vt:lpstr>Another Definition</vt:lpstr>
      <vt:lpstr>Useful or Not</vt:lpstr>
      <vt:lpstr>Overall Purpose</vt:lpstr>
      <vt:lpstr>Survey Results</vt:lpstr>
      <vt:lpstr>Value of the Survey</vt:lpstr>
      <vt:lpstr>Real Time Information</vt:lpstr>
      <vt:lpstr>Useful Purpose</vt:lpstr>
      <vt:lpstr>Bottom Line</vt:lpstr>
      <vt:lpstr>Contact Information</vt:lpstr>
      <vt:lpstr>Questions</vt:lpstr>
    </vt:vector>
  </TitlesOfParts>
  <Company>Labor &amp;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mturnpaugh</dc:creator>
  <cp:lastModifiedBy>Stephen Pakosh</cp:lastModifiedBy>
  <cp:revision>210</cp:revision>
  <cp:lastPrinted>2016-08-08T12:53:25Z</cp:lastPrinted>
  <dcterms:created xsi:type="dcterms:W3CDTF">2013-06-21T15:20:03Z</dcterms:created>
  <dcterms:modified xsi:type="dcterms:W3CDTF">2016-08-08T12:57:17Z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32200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