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B89"/>
    <a:srgbClr val="EF1141"/>
    <a:srgbClr val="D71BE5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 varScale="1">
        <p:scale>
          <a:sx n="78" d="100"/>
          <a:sy n="78" d="100"/>
        </p:scale>
        <p:origin x="-15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128DD-7629-49F8-B94D-6AD3550DEB6D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0E478-7D71-4FA0-9891-7B1529666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1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International Air Transport Association defines a Safety Management System (SMS) as being a systematic approach to managing safety, including the necessary organizational structures, accountabilities, policies and procedures.</a:t>
            </a:r>
          </a:p>
          <a:p>
            <a:endParaRPr lang="en-US" dirty="0" smtClean="0"/>
          </a:p>
          <a:p>
            <a:r>
              <a:rPr lang="en-US" dirty="0" smtClean="0"/>
              <a:t>Another</a:t>
            </a:r>
            <a:r>
              <a:rPr lang="en-US" baseline="0" dirty="0" smtClean="0"/>
              <a:t> definition of an SMS is a businesslike approach to safety. It is a systematic, explicit and comprehensive process for managing safety risks. As with all management systems, a safety management system provides for goal setting, planning, and measuring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0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part of the Risk Management element of an SMS consideration should be given to assigning responsibilities to certain staff members for managing risk within their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element of an</a:t>
            </a:r>
            <a:r>
              <a:rPr lang="en-US" baseline="0" dirty="0" smtClean="0"/>
              <a:t> SMS is Safety Assurance.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part of this element: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Constantly observe every aspect of your operations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“You can observe a lot by just watching”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your data. Are things getting better or worse?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as past claims, incidents, injuries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near misses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 for processes that do not have the desired outcome, then ask what and why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8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final element of the SMS is Safety Promotion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element is very important because it allows employees to understand that safety is a priority within the organization.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part of this element: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Managers and supervisors should talk it up!</a:t>
            </a: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safety part of daily conversations</a:t>
            </a: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people on board by making your organization’s commitment to safety known</a:t>
            </a:r>
            <a:endParaRPr kumimoji="0" lang="en-US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it part of your culture, make it the way you do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6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Establishing</a:t>
            </a:r>
            <a:r>
              <a:rPr lang="en-US" baseline="0" dirty="0" smtClean="0"/>
              <a:t> and maintaining a good SMS takes dedication and effort.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Expect that results will not occur quickly – don’t become discouraged!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2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SMS provides a systematic way to identify hazards and control risks while maintaining assurance that these risk controls are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9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SMS is not “rocket science” </a:t>
            </a:r>
            <a:r>
              <a:rPr lang="en-US" baseline="0" smtClean="0"/>
              <a:t>or “magic.” 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There are three imperatives for adopting a safety management system for a business – these are ethical, legal and financial.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7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effective an</a:t>
            </a:r>
            <a:r>
              <a:rPr lang="en-US" baseline="0" dirty="0" smtClean="0"/>
              <a:t> SMS needs the following four key elements: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smtClean="0"/>
              <a:t>Safety Policy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smtClean="0"/>
              <a:t>Risk Management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smtClean="0"/>
              <a:t>Safety Assurance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dirty="0" smtClean="0"/>
              <a:t>Safety Promotion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2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have a successful SMS each of the four key elements needs to be given the same “weight” when developing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8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element of an SMS is the actual safety policy.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ensure the policy is adequate and applicable to the organization the following should be given thought: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baseline="0" dirty="0" smtClean="0"/>
              <a:t>Use clear unambiguous language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baseline="0" dirty="0" smtClean="0"/>
              <a:t>Incorporate two key principles</a:t>
            </a: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baseline="0" dirty="0" smtClean="0"/>
              <a:t>      1. Do it safely or not at all</a:t>
            </a: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baseline="0" dirty="0" smtClean="0"/>
              <a:t>      2. There is always time to do it right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baseline="0" dirty="0" smtClean="0"/>
              <a:t>Consider work-stop authority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0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element of a good SMS is Risk</a:t>
            </a:r>
            <a:r>
              <a:rPr lang="en-US" baseline="0" dirty="0" smtClean="0"/>
              <a:t> Management consists of: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Recognizing a dangerous situation or condition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Looking at a situation and trying to see how it could fail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6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management is also: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Analyzing job tasks, records, inspections, prioritizing issues and developing corrective action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using a risk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1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addition, Risk Management will take into consideration how often a hazard occurs as well as how much affect on the operation, people and facility the hazard can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E478-7D71-4FA0-9891-7B15296664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5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40F7-C35A-4001-8B52-2995282994D0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6" descr="L&amp;I logo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5"/>
          <p:cNvSpPr>
            <a:spLocks noGrp="1"/>
          </p:cNvSpPr>
          <p:nvPr userDrawn="1"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  <a:latin typeface="Verdana" pitchFamily="34" charset="0"/>
              </a:rPr>
              <a:t>Click to edit Master title style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" name="Picture 22" descr="blue bottom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E086-11B7-4FEE-BA0D-9B41C4A3AE42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B5C-73CB-4DB5-A2ED-01E2CB1BBC3D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FE01-71F4-4B3D-B8DC-D5DC36AF6A86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776AF-725E-4048-ACCD-F924E88B3797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BB54-E74F-44EB-9CAC-2ADCAFBE5974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460E-D628-45E4-AC2A-94F7E21D3FCF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83A4-3662-468A-9254-5ABE8FF97FDF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2D85-B999-4B80-BD25-BCF9597D77B8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EF7F-1818-4302-9E38-03D3BFC07FBC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FE64-8F6D-4CFF-BEE2-E4CB73B56D0A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5129-FEA9-4CB2-8416-F2E6B3612F12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25A7-5EB0-4553-9009-5A6EFA5F4D13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8F7-F3C3-4880-8FFF-220EDD3548F2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CEC5-6202-4E41-A22A-1A6DB1D830C5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1BD-2CA6-4042-8F88-B6669E661E5F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1B4-E5E6-48C7-9716-E586E678A358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C6C9-7F21-4A3A-BDB4-2FFB57E965F1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CF1F-73FB-44CE-90BD-E3F56870F450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7992-7657-4502-923F-0AA265558F66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ED33-5DA9-45D0-8BC8-F97C3B684F38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40DD-567B-40D2-9DEE-F2C130F72098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489D-F563-4D58-ADC5-1B7E1E3D80E0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20C6-8418-4ED9-9D7D-1D3B1DC185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633E-00B3-4514-A7FD-C03200FCE21C}" type="datetime1">
              <a:rPr lang="en-US" smtClean="0"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PPT-135-01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8A99-1F96-462D-9284-D4D965B40D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WCPATH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5334000" cy="533400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Verdana" pitchFamily="34" charset="0"/>
              </a:rPr>
              <a:t>Safety Management System</a:t>
            </a:r>
            <a:endParaRPr lang="en-US" sz="25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/>
              <a:t>1</a:t>
            </a:fld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PPT-135-01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990600"/>
            <a:ext cx="2933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Bureau of Workers’ Compensation </a:t>
            </a:r>
          </a:p>
          <a:p>
            <a:pPr algn="ctr"/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PA Training for Health &amp; Safety                        (PATHS)</a:t>
            </a:r>
          </a:p>
        </p:txBody>
      </p:sp>
      <p:pic>
        <p:nvPicPr>
          <p:cNvPr id="4098" name="Picture 2" descr="https://sp.yimg.com/xj/th?id=OIP.Ma27e8f6fb0bc405386ffc2e73c39db8co0&amp;pid=15.1&amp;P=0&amp;w=219&amp;h=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906"/>
            <a:ext cx="2700249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esafetybloke.com/wp-content/uploads/2012/04/SMS-Manual-275X2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2986088" cy="28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10</a:t>
            </a:fld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00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Consider assigning responsibilities to </a:t>
            </a:r>
            <a:r>
              <a:rPr lang="en-US" altLang="en-US" dirty="0" smtClean="0">
                <a:solidFill>
                  <a:schemeClr val="tx1"/>
                </a:solidFill>
              </a:rPr>
              <a:t>certain staff </a:t>
            </a:r>
            <a:r>
              <a:rPr lang="en-US" altLang="en-US" dirty="0" smtClean="0">
                <a:solidFill>
                  <a:schemeClr val="tx1"/>
                </a:solidFill>
              </a:rPr>
              <a:t>members for managing risk in </a:t>
            </a:r>
            <a:r>
              <a:rPr lang="en-US" altLang="en-US" dirty="0" smtClean="0">
                <a:solidFill>
                  <a:schemeClr val="tx1"/>
                </a:solidFill>
              </a:rPr>
              <a:t>their department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http://wp-project.com/wp-content/uploads/2013/12/as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63176"/>
            <a:ext cx="5285531" cy="29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9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11</a:t>
            </a:fld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Assurance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0551" y="1447800"/>
            <a:ext cx="777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Constantly observe every aspect of your operations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“You can observe a lot by just watching” </a:t>
            </a:r>
          </a:p>
          <a:p>
            <a:pPr lvl="1" algn="l">
              <a:buFontTx/>
              <a:buNone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Analyze your data. Are things getting better or worse?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Look as past claims, incidents, injuries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Record near misses</a:t>
            </a:r>
          </a:p>
          <a:p>
            <a:pPr algn="l">
              <a:buFontTx/>
              <a:buNone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Look for processes that do not have the desired outcome, then ask what and why</a:t>
            </a:r>
          </a:p>
        </p:txBody>
      </p:sp>
    </p:spTree>
    <p:extLst>
      <p:ext uri="{BB962C8B-B14F-4D97-AF65-F5344CB8AC3E}">
        <p14:creationId xmlns:p14="http://schemas.microsoft.com/office/powerpoint/2010/main" val="4071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12</a:t>
            </a:fld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Promotion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Managers and supervisors should talk it up!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Make safety part of daily conversations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Get people on board by making your organization’s commitment to safety known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Make it part of your culture, make it the way you do business</a:t>
            </a:r>
          </a:p>
          <a:p>
            <a:endParaRPr lang="en-US" altLang="en-US" dirty="0" smtClean="0"/>
          </a:p>
        </p:txBody>
      </p:sp>
      <p:pic>
        <p:nvPicPr>
          <p:cNvPr id="6146" name="Picture 2" descr="http://www.voith.com/en/safety_logo460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44009"/>
            <a:ext cx="4191000" cy="20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5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13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Reality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8288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SMS implementation will </a:t>
            </a:r>
            <a:r>
              <a:rPr lang="en-US" altLang="en-US" i="1" u="sng" dirty="0" smtClean="0">
                <a:solidFill>
                  <a:schemeClr val="tx1"/>
                </a:solidFill>
              </a:rPr>
              <a:t>not</a:t>
            </a:r>
            <a:r>
              <a:rPr lang="en-US" altLang="en-US" dirty="0" smtClean="0">
                <a:solidFill>
                  <a:schemeClr val="tx1"/>
                </a:solidFill>
              </a:rPr>
              <a:t> be effortless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Most “good” things do require some level of effort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Be patient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Results will not occur overnight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altLang="en-US" sz="1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The positive changes are worth the patience and </a:t>
            </a:r>
            <a:r>
              <a:rPr lang="en-US" altLang="en-US" dirty="0" smtClean="0">
                <a:solidFill>
                  <a:schemeClr val="tx1"/>
                </a:solidFill>
              </a:rPr>
              <a:t>effort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277706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14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467600" cy="2209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Health &amp; Safety Training Specialists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1171 South Cameron Street, Room 324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Harrisburg, PA 17104-2501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(717) 772-1635</a:t>
            </a:r>
          </a:p>
          <a:p>
            <a:pPr algn="l"/>
            <a:r>
              <a:rPr lang="en-US" b="1" dirty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RA-LI-BWC-PATHS@pa.gov          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11" descr="Pennsylvania Fla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4114800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Like us on Facebook!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u="sng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https://www.facebook.com/BWCPATHS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0" descr="FaceBook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76091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15</a:t>
            </a:fld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ttps://sp.yimg.com/ib/th?id=HN.608009903215411629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1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bg1"/>
                </a:solidFill>
                <a:latin typeface="Verdana" pitchFamily="34" charset="0"/>
              </a:rPr>
              <a:t>Safety Management System</a:t>
            </a:r>
            <a:endParaRPr lang="en-US" sz="25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447800"/>
            <a:ext cx="8686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A Safety Management System is: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algn="l"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   A pro-active, risk </a:t>
            </a:r>
            <a:r>
              <a:rPr lang="en-US" altLang="en-US" dirty="0" smtClean="0">
                <a:solidFill>
                  <a:schemeClr val="tx1"/>
                </a:solidFill>
              </a:rPr>
              <a:t>based approach to managing </a:t>
            </a:r>
            <a:r>
              <a:rPr lang="en-US" altLang="en-US" dirty="0" smtClean="0">
                <a:solidFill>
                  <a:schemeClr val="tx1"/>
                </a:solidFill>
              </a:rPr>
              <a:t>     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   safety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throughout </a:t>
            </a:r>
            <a:r>
              <a:rPr lang="en-US" altLang="en-US" dirty="0" smtClean="0">
                <a:solidFill>
                  <a:schemeClr val="tx1"/>
                </a:solidFill>
              </a:rPr>
              <a:t>an organization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8" name="Picture 4" descr="http://themanualmasters.com/images/SMS%20Manu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9" y="3962400"/>
            <a:ext cx="2093213" cy="21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1"/>
            <a:ext cx="5334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chemeClr val="bg1"/>
                </a:solidFill>
                <a:latin typeface="Verdana" pitchFamily="34" charset="0"/>
              </a:rPr>
              <a:t>Safety Management System</a:t>
            </a:r>
            <a:endParaRPr lang="en-US" sz="25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295400"/>
            <a:ext cx="7772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A Safety Management System is not: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8" name="Picture 9" descr="C:\Documents and Settings\robpierce\Local Settings\Temporary Internet Files\Content.IE5\5S6XQR1V\MP9001787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6621"/>
            <a:ext cx="388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938709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Rocket  Science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926723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Magic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29319"/>
            <a:ext cx="3581400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810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KISS method of a SMS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1676400"/>
            <a:ext cx="6248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en-US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Four key elements:</a:t>
            </a:r>
          </a:p>
          <a:p>
            <a:pPr algn="l">
              <a:spcBef>
                <a:spcPts val="0"/>
              </a:spcBef>
            </a:pPr>
            <a:endParaRPr lang="en-US" altLang="en-US" b="1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Policy</a:t>
            </a: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endParaRPr lang="en-US" altLang="en-US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</a:t>
            </a: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endParaRPr lang="en-US" altLang="en-US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Assurance</a:t>
            </a: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endParaRPr lang="en-US" altLang="en-US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indent="-457200" algn="l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Promotion</a:t>
            </a:r>
          </a:p>
        </p:txBody>
      </p:sp>
      <p:pic>
        <p:nvPicPr>
          <p:cNvPr id="13314" name="Picture 2" descr="http://2.bp.blogspot.com/--s3rn4Nns9E/T7lD2OChzRI/AAAAAAAAAKA/VluVRE-xALk/s1600/keys4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720160" cy="17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PPT-135-01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5334000" cy="45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Four SMS Components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447800"/>
            <a:ext cx="3124200" cy="2362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Assurance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Evaluates the continued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effectiveness of implemented risk control strategies; supports the 	identification of 		     new hazards.</a:t>
            </a:r>
          </a:p>
          <a:p>
            <a:endParaRPr 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1408" y="1447800"/>
            <a:ext cx="3132992" cy="2362200"/>
          </a:xfrm>
          <a:prstGeom prst="rect">
            <a:avLst/>
          </a:prstGeom>
          <a:solidFill>
            <a:srgbClr val="F56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Policy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Establishes senior management’s commitment to continually improve safety; defines the methods, processes and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organizational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needed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meet safety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goals.</a:t>
            </a: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810000"/>
            <a:ext cx="31242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   </a:t>
            </a:r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Includes training, 	communication and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other actions to create a positive safety culture within all levels of the workforce.</a:t>
            </a: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1408" y="3801208"/>
            <a:ext cx="3124200" cy="23709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Risk </a:t>
            </a:r>
            <a:b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Determines the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for and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adequacy of, new or </a:t>
            </a:r>
            <a:b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revised risk controls based on the assessment of acceptable risk.</a:t>
            </a: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67100" y="2627435"/>
            <a:ext cx="2743200" cy="23475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Promotion</a:t>
            </a: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2819400"/>
            <a:ext cx="990600" cy="457200"/>
          </a:xfrm>
          <a:prstGeom prst="ellipse">
            <a:avLst/>
          </a:prstGeom>
          <a:noFill/>
          <a:ln>
            <a:solidFill>
              <a:srgbClr val="F56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81400" y="3801208"/>
            <a:ext cx="9906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105400" y="3801208"/>
            <a:ext cx="9906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4643804" y="3971193"/>
            <a:ext cx="389792" cy="16119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 rot="3524057">
            <a:off x="5139104" y="3429000"/>
            <a:ext cx="389792" cy="16119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 rot="18225909">
            <a:off x="4057125" y="3429000"/>
            <a:ext cx="389792" cy="161192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47859" y="2894111"/>
            <a:ext cx="78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2957" y="3875919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SRM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4516" y="3875919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5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Policy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848600" cy="3657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clear unambiguous language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Incorporate two key principles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371600" lvl="2" indent="-457200" algn="l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it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safely or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at all</a:t>
            </a:r>
          </a:p>
          <a:p>
            <a:pPr marL="1371600" lvl="2" indent="-457200" algn="l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always time to do it right</a:t>
            </a:r>
          </a:p>
          <a:p>
            <a:pPr lvl="1" algn="l"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Consider work-stop authority</a:t>
            </a:r>
          </a:p>
        </p:txBody>
      </p:sp>
      <p:pic>
        <p:nvPicPr>
          <p:cNvPr id="12290" name="Picture 2" descr="https://sp.yimg.com/xj/th?id=OIP.M2c4d3dcf27a41b3f6b1189ac1d78f923o0&amp;pid=15.1&amp;P=0&amp;w=234&amp;h=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58" y="2362200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866" y="1447800"/>
            <a:ext cx="722333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Risk Management is:</a:t>
            </a:r>
          </a:p>
          <a:p>
            <a:pPr algn="l">
              <a:buFontTx/>
              <a:buNone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Recognizing a dangerous situation or condition</a:t>
            </a:r>
          </a:p>
          <a:p>
            <a:pPr algn="l">
              <a:buFontTx/>
              <a:buNone/>
            </a:pPr>
            <a:endParaRPr lang="en-US" altLang="en-US" sz="26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Looking at a </a:t>
            </a:r>
            <a:br>
              <a:rPr lang="en-US" altLang="en-US" sz="2600" dirty="0" smtClean="0">
                <a:solidFill>
                  <a:schemeClr val="tx1"/>
                </a:solidFill>
              </a:rPr>
            </a:br>
            <a:r>
              <a:rPr lang="en-US" altLang="en-US" sz="2600" dirty="0" smtClean="0">
                <a:solidFill>
                  <a:schemeClr val="tx1"/>
                </a:solidFill>
              </a:rPr>
              <a:t>situation and                                trying to see how                              it could fail</a:t>
            </a:r>
          </a:p>
          <a:p>
            <a:pPr>
              <a:buFontTx/>
              <a:buNone/>
            </a:pPr>
            <a:endParaRPr lang="en-US" altLang="en-US" sz="1800" dirty="0" smtClean="0"/>
          </a:p>
        </p:txBody>
      </p:sp>
      <p:pic>
        <p:nvPicPr>
          <p:cNvPr id="11268" name="Picture 4" descr="http://www.miningsafety.co.za/userfiles/image/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67" y="2895600"/>
            <a:ext cx="4343400" cy="32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1527" y="1557648"/>
            <a:ext cx="8001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Risk Management is:</a:t>
            </a:r>
          </a:p>
          <a:p>
            <a:pPr algn="l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Analyzing job tasks, records, inspections, prioritizing issues and developing corrective action plans</a:t>
            </a:r>
          </a:p>
          <a:p>
            <a:pPr algn="l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Consider using a risk matrix</a:t>
            </a:r>
          </a:p>
        </p:txBody>
      </p:sp>
      <p:pic>
        <p:nvPicPr>
          <p:cNvPr id="8" name="Picture 2" descr="https://sp.yimg.com/xj/th?id=OIP.M1eac594074b15fc521c4e1f58a51d06ao0&amp;pid=15.1&amp;P=0&amp;w=231&amp;h=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981677" cy="209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7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PPT-135-01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0C6-8418-4ED9-9D7D-1D3B1DC1856B}" type="slidenum">
              <a:rPr lang="en-US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649623"/>
              </p:ext>
            </p:extLst>
          </p:nvPr>
        </p:nvGraphicFramePr>
        <p:xfrm>
          <a:off x="2438400" y="2960688"/>
          <a:ext cx="5562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  <a:gridCol w="1854200"/>
                <a:gridCol w="1854200"/>
              </a:tblGrid>
              <a:tr h="10668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HMMM?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OUCH!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OUCH!*@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PERHAPS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HMMM?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OUCH!</a:t>
                      </a:r>
                      <a:endParaRPr lang="en-US" b="1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OKAY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PERHAPS?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b="1" dirty="0" smtClean="0"/>
                        <a:t>HMMM?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33672" y="1523999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SEVERITY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1972" y="2010281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34" charset="0"/>
              </a:rPr>
              <a:t>How much could hazard hurt? (“Ouch Factor”)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5146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at 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2514600"/>
            <a:ext cx="167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Much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2514600"/>
            <a:ext cx="17526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" y="342900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34166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Often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5460341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at All</a:t>
            </a:r>
          </a:p>
        </p:txBody>
      </p:sp>
    </p:spTree>
    <p:extLst>
      <p:ext uri="{BB962C8B-B14F-4D97-AF65-F5344CB8AC3E}">
        <p14:creationId xmlns:p14="http://schemas.microsoft.com/office/powerpoint/2010/main" val="2909701742"/>
      </p:ext>
    </p:extLst>
  </p:cSld>
  <p:clrMapOvr>
    <a:masterClrMapping/>
  </p:clrMapOvr>
</p:sld>
</file>

<file path=ppt/theme/theme1.xml><?xml version="1.0" encoding="utf-8"?>
<a:theme xmlns:a="http://schemas.openxmlformats.org/drawingml/2006/main" name="newest template try it!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b2cee3f19e14038c83d7cd578f92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558f36b89145d8ec470e697923be0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3D9029-CDE1-4BC6-BB54-AFFC14879BEF}"/>
</file>

<file path=customXml/itemProps2.xml><?xml version="1.0" encoding="utf-8"?>
<ds:datastoreItem xmlns:ds="http://schemas.openxmlformats.org/officeDocument/2006/customXml" ds:itemID="{4E7A307A-A16A-48A8-92A3-AF991A951015}"/>
</file>

<file path=customXml/itemProps3.xml><?xml version="1.0" encoding="utf-8"?>
<ds:datastoreItem xmlns:ds="http://schemas.openxmlformats.org/officeDocument/2006/customXml" ds:itemID="{B752F232-E8F4-4659-B85B-B4555210DB3B}"/>
</file>

<file path=docProps/app.xml><?xml version="1.0" encoding="utf-8"?>
<Properties xmlns="http://schemas.openxmlformats.org/officeDocument/2006/extended-properties" xmlns:vt="http://schemas.openxmlformats.org/officeDocument/2006/docPropsVTypes">
  <Template>newest template try it!</Template>
  <TotalTime>157</TotalTime>
  <Words>948</Words>
  <Application>Microsoft Office PowerPoint</Application>
  <PresentationFormat>On-screen Show (4:3)</PresentationFormat>
  <Paragraphs>223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newest template try it!</vt:lpstr>
      <vt:lpstr>Custom Design</vt:lpstr>
      <vt:lpstr>Safety Management System</vt:lpstr>
      <vt:lpstr>PowerPoint Presentation</vt:lpstr>
      <vt:lpstr>PowerPoint Presentation</vt:lpstr>
      <vt:lpstr>PowerPoint Presentation</vt:lpstr>
      <vt:lpstr>The Four SMS Components</vt:lpstr>
      <vt:lpstr>Safety Policy</vt:lpstr>
      <vt:lpstr>Risk Management</vt:lpstr>
      <vt:lpstr>Risk Management</vt:lpstr>
      <vt:lpstr>Risk Management</vt:lpstr>
      <vt:lpstr>Risk Management</vt:lpstr>
      <vt:lpstr>Safety Assurance</vt:lpstr>
      <vt:lpstr>Safety Promotion</vt:lpstr>
      <vt:lpstr>The Reality</vt:lpstr>
      <vt:lpstr>PowerPoint Presentation</vt:lpstr>
      <vt:lpstr>Questions</vt:lpstr>
    </vt:vector>
  </TitlesOfParts>
  <Company>Labor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Management System</dc:title>
  <dc:creator>Eric Hoffman</dc:creator>
  <cp:lastModifiedBy>Stephen Pakosh</cp:lastModifiedBy>
  <cp:revision>17</cp:revision>
  <dcterms:created xsi:type="dcterms:W3CDTF">2015-11-18T15:52:43Z</dcterms:created>
  <dcterms:modified xsi:type="dcterms:W3CDTF">2016-04-07T17:13:59Z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30000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