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85.xml" ContentType="application/vnd.openxmlformats-officedocument.presentationml.slide+xml"/>
  <Override PartName="/ppt/presentation.xml" ContentType="application/vnd.openxmlformats-officedocument.presentationml.presentation.main+xml"/>
  <Override PartName="/ppt/slides/slide84.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46.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45.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41.xml" ContentType="application/vnd.openxmlformats-officedocument.presentationml.slideLayout+xml"/>
  <Override PartName="/ppt/notesSlides/notesSlide35.xml" ContentType="application/vnd.openxmlformats-officedocument.presentationml.notes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slideLayouts/slideLayout42.xml" ContentType="application/vnd.openxmlformats-officedocument.presentationml.slideLayout+xml"/>
  <Override PartName="/ppt/notesSlides/notesSlide33.xml" ContentType="application/vnd.openxmlformats-officedocument.presentationml.notesSlide+xml"/>
  <Override PartName="/ppt/slideLayouts/slideLayout45.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44.xml" ContentType="application/vnd.openxmlformats-officedocument.presentationml.slideLayout+xml"/>
  <Override PartName="/ppt/notesSlides/notesSlide32.xml" ContentType="application/vnd.openxmlformats-officedocument.presentationml.notesSlide+xml"/>
  <Override PartName="/ppt/slideLayouts/slideLayout4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slideLayouts/slideLayout27.xml" ContentType="application/vnd.openxmlformats-officedocument.presentationml.slideLayou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29.xml" ContentType="application/vnd.openxmlformats-officedocument.presentationml.slideLayout+xml"/>
  <Override PartName="/ppt/notesSlides/notesSlide40.xml" ContentType="application/vnd.openxmlformats-officedocument.presentationml.notesSlide+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Slides/notesSlide29.xml" ContentType="application/vnd.openxmlformats-officedocument.presentationml.notesSlide+xml"/>
  <Override PartName="/ppt/slideLayouts/slideLayout46.xml" ContentType="application/vnd.openxmlformats-officedocument.presentationml.slideLayout+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notesSlides/notesSlide26.xml" ContentType="application/vnd.openxmlformats-officedocument.presentationml.notes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notesSlides/notesSlide27.xml" ContentType="application/vnd.openxmlformats-officedocument.presentationml.notesSlide+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notesSlides/notesSlide22.xml" ContentType="application/vnd.openxmlformats-officedocument.presentationml.notesSlide+xml"/>
  <Override PartName="/ppt/slideLayouts/slideLayout53.xml" ContentType="application/vnd.openxmlformats-officedocument.presentationml.slideLayout+xml"/>
  <Override PartName="/ppt/notesSlides/notesSlide23.xml" ContentType="application/vnd.openxmlformats-officedocument.presentationml.notesSlide+xml"/>
  <Override PartName="/ppt/slideLayouts/slideLayout52.xml" ContentType="application/vnd.openxmlformats-officedocument.presentationml.slideLayout+xml"/>
  <Override PartName="/ppt/notesSlides/notesSlide45.xml" ContentType="application/vnd.openxmlformats-officedocument.presentationml.notesSlide+xml"/>
  <Override PartName="/ppt/slideLayouts/slideLayout28.xml" ContentType="application/vnd.openxmlformats-officedocument.presentationml.slideLayout+xml"/>
  <Override PartName="/ppt/notesSlides/notesSlide46.xml" ContentType="application/vnd.openxmlformats-officedocument.presentationml.notesSlide+xml"/>
  <Override PartName="/ppt/slideLayouts/slideLayout11.xml" ContentType="application/vnd.openxmlformats-officedocument.presentationml.slideLayou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slideLayouts/slideLayout10.xml" ContentType="application/vnd.openxmlformats-officedocument.presentationml.slideLayout+xml"/>
  <Override PartName="/ppt/notesSlides/notesSlide75.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5.xml" ContentType="application/vnd.openxmlformats-officedocument.presentationml.notesSlide+xml"/>
  <Override PartName="/ppt/slideLayouts/slideLayout13.xml" ContentType="application/vnd.openxmlformats-officedocument.presentationml.slideLayou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slideLayouts/slideLayout12.xml" ContentType="application/vnd.openxmlformats-officedocument.presentationml.slideLayout+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notesSlides/notesSlide76.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83.xml" ContentType="application/vnd.openxmlformats-officedocument.presentationml.notesSlide+xml"/>
  <Override PartName="/ppt/slideLayouts/slideLayout3.xml" ContentType="application/vnd.openxmlformats-officedocument.presentationml.slideLayout+xml"/>
  <Override PartName="/ppt/notesSlides/notesSlide8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slideLayouts/slideLayout5.xml" ContentType="application/vnd.openxmlformats-officedocument.presentationml.slideLayout+xml"/>
  <Override PartName="/ppt/notesSlides/notesSlide77.xml" ContentType="application/vnd.openxmlformats-officedocument.presentationml.notesSlide+xml"/>
  <Override PartName="/ppt/slideLayouts/slideLayout7.xml" ContentType="application/vnd.openxmlformats-officedocument.presentationml.slideLayout+xml"/>
  <Override PartName="/ppt/notesSlides/notesSlide78.xml" ContentType="application/vnd.openxmlformats-officedocument.presentationml.notesSlide+xml"/>
  <Override PartName="/ppt/slideLayouts/slideLayout6.xml" ContentType="application/vnd.openxmlformats-officedocument.presentationml.slideLayou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slideLayouts/slideLayout14.xml" ContentType="application/vnd.openxmlformats-officedocument.presentationml.slideLayout+xml"/>
  <Override PartName="/ppt/notesSlides/notesSlide68.xml" ContentType="application/vnd.openxmlformats-officedocument.presentationml.notesSlide+xml"/>
  <Override PartName="/ppt/notesSlides/notesSlide64.xml" ContentType="application/vnd.openxmlformats-officedocument.presentationml.notesSlide+xml"/>
  <Override PartName="/ppt/notesSlides/notesSlide53.xml" ContentType="application/vnd.openxmlformats-officedocument.presentationml.notesSlide+xml"/>
  <Override PartName="/ppt/slideLayouts/slideLayout22.xml" ContentType="application/vnd.openxmlformats-officedocument.presentationml.slideLayout+xml"/>
  <Override PartName="/ppt/notesSlides/notesSlide54.xml" ContentType="application/vnd.openxmlformats-officedocument.presentationml.notesSlide+xml"/>
  <Override PartName="/ppt/slideLayouts/slideLayout21.xml" ContentType="application/vnd.openxmlformats-officedocument.presentationml.slideLayout+xml"/>
  <Override PartName="/ppt/notesSlides/notesSlide55.xml" ContentType="application/vnd.openxmlformats-officedocument.presentationml.notesSlide+xml"/>
  <Override PartName="/ppt/slideLayouts/slideLayout23.xml" ContentType="application/vnd.openxmlformats-officedocument.presentationml.slideLayout+xml"/>
  <Override PartName="/ppt/notesSlides/notesSlide52.xml" ContentType="application/vnd.openxmlformats-officedocument.presentationml.notesSlide+xml"/>
  <Override PartName="/ppt/slideLayouts/slideLayout25.xml" ContentType="application/vnd.openxmlformats-officedocument.presentationml.slideLayout+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slideLayouts/slideLayout24.xml" ContentType="application/vnd.openxmlformats-officedocument.presentationml.slideLayout+xml"/>
  <Override PartName="/ppt/notesSlides/notesSlide51.xml" ContentType="application/vnd.openxmlformats-officedocument.presentationml.notesSlide+xml"/>
  <Override PartName="/ppt/notesSlides/notesSlide56.xml" ContentType="application/vnd.openxmlformats-officedocument.presentationml.notesSlide+xml"/>
  <Override PartName="/ppt/slideLayouts/slideLayout20.xml" ContentType="application/vnd.openxmlformats-officedocument.presentationml.slideLayout+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slideLayouts/slideLayout17.xml" ContentType="application/vnd.openxmlformats-officedocument.presentationml.slideLayou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slideLayouts/slideLayout16.xml" ContentType="application/vnd.openxmlformats-officedocument.presentationml.slideLayout+xml"/>
  <Override PartName="/ppt/notesSlides/notesSlide63.xml" ContentType="application/vnd.openxmlformats-officedocument.presentationml.notesSlide+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slideLayouts/slideLayout18.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58" r:id="rId2"/>
    <p:sldMasterId id="2147483796" r:id="rId3"/>
    <p:sldMasterId id="2147483808" r:id="rId4"/>
    <p:sldMasterId id="2147483820" r:id="rId5"/>
  </p:sldMasterIdLst>
  <p:notesMasterIdLst>
    <p:notesMasterId r:id="rId91"/>
  </p:notesMasterIdLst>
  <p:handoutMasterIdLst>
    <p:handoutMasterId r:id="rId92"/>
  </p:handoutMasterIdLst>
  <p:sldIdLst>
    <p:sldId id="465" r:id="rId6"/>
    <p:sldId id="466" r:id="rId7"/>
    <p:sldId id="467" r:id="rId8"/>
    <p:sldId id="468" r:id="rId9"/>
    <p:sldId id="558" r:id="rId10"/>
    <p:sldId id="562" r:id="rId11"/>
    <p:sldId id="563" r:id="rId12"/>
    <p:sldId id="469" r:id="rId13"/>
    <p:sldId id="470" r:id="rId14"/>
    <p:sldId id="471" r:id="rId15"/>
    <p:sldId id="472" r:id="rId16"/>
    <p:sldId id="473" r:id="rId17"/>
    <p:sldId id="474" r:id="rId18"/>
    <p:sldId id="475" r:id="rId19"/>
    <p:sldId id="476" r:id="rId20"/>
    <p:sldId id="478" r:id="rId21"/>
    <p:sldId id="479" r:id="rId22"/>
    <p:sldId id="480" r:id="rId23"/>
    <p:sldId id="550" r:id="rId24"/>
    <p:sldId id="481" r:id="rId25"/>
    <p:sldId id="482" r:id="rId26"/>
    <p:sldId id="483" r:id="rId27"/>
    <p:sldId id="490" r:id="rId28"/>
    <p:sldId id="484" r:id="rId29"/>
    <p:sldId id="485" r:id="rId30"/>
    <p:sldId id="486" r:id="rId31"/>
    <p:sldId id="488" r:id="rId32"/>
    <p:sldId id="489" r:id="rId33"/>
    <p:sldId id="491" r:id="rId34"/>
    <p:sldId id="492" r:id="rId35"/>
    <p:sldId id="493" r:id="rId36"/>
    <p:sldId id="487" r:id="rId37"/>
    <p:sldId id="551" r:id="rId38"/>
    <p:sldId id="552" r:id="rId39"/>
    <p:sldId id="564" r:id="rId40"/>
    <p:sldId id="553" r:id="rId41"/>
    <p:sldId id="497" r:id="rId42"/>
    <p:sldId id="498" r:id="rId43"/>
    <p:sldId id="499" r:id="rId44"/>
    <p:sldId id="500" r:id="rId45"/>
    <p:sldId id="501" r:id="rId46"/>
    <p:sldId id="502" r:id="rId47"/>
    <p:sldId id="503" r:id="rId48"/>
    <p:sldId id="504" r:id="rId49"/>
    <p:sldId id="505" r:id="rId50"/>
    <p:sldId id="506" r:id="rId51"/>
    <p:sldId id="507" r:id="rId52"/>
    <p:sldId id="554" r:id="rId53"/>
    <p:sldId id="509" r:id="rId54"/>
    <p:sldId id="510" r:id="rId55"/>
    <p:sldId id="511" r:id="rId56"/>
    <p:sldId id="512" r:id="rId57"/>
    <p:sldId id="513" r:id="rId58"/>
    <p:sldId id="514" r:id="rId59"/>
    <p:sldId id="515" r:id="rId60"/>
    <p:sldId id="516" r:id="rId61"/>
    <p:sldId id="517" r:id="rId62"/>
    <p:sldId id="518" r:id="rId63"/>
    <p:sldId id="519" r:id="rId64"/>
    <p:sldId id="556" r:id="rId65"/>
    <p:sldId id="521" r:id="rId66"/>
    <p:sldId id="522" r:id="rId67"/>
    <p:sldId id="523" r:id="rId68"/>
    <p:sldId id="524" r:id="rId69"/>
    <p:sldId id="525" r:id="rId70"/>
    <p:sldId id="526" r:id="rId71"/>
    <p:sldId id="527" r:id="rId72"/>
    <p:sldId id="528" r:id="rId73"/>
    <p:sldId id="529" r:id="rId74"/>
    <p:sldId id="530" r:id="rId75"/>
    <p:sldId id="531" r:id="rId76"/>
    <p:sldId id="532" r:id="rId77"/>
    <p:sldId id="533" r:id="rId78"/>
    <p:sldId id="534" r:id="rId79"/>
    <p:sldId id="535" r:id="rId80"/>
    <p:sldId id="536" r:id="rId81"/>
    <p:sldId id="537" r:id="rId82"/>
    <p:sldId id="538" r:id="rId83"/>
    <p:sldId id="540" r:id="rId84"/>
    <p:sldId id="543" r:id="rId85"/>
    <p:sldId id="544" r:id="rId86"/>
    <p:sldId id="545" r:id="rId87"/>
    <p:sldId id="546" r:id="rId88"/>
    <p:sldId id="547" r:id="rId89"/>
    <p:sldId id="549" r:id="rId9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1" autoAdjust="0"/>
    <p:restoredTop sz="79789" autoAdjust="0"/>
  </p:normalViewPr>
  <p:slideViewPr>
    <p:cSldViewPr>
      <p:cViewPr varScale="1">
        <p:scale>
          <a:sx n="58" d="100"/>
          <a:sy n="58" d="100"/>
        </p:scale>
        <p:origin x="15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99"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ustomXml" Target="../customXml/item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presProps" Target="presProps.xml"/><Relationship Id="rId98"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17613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fld id="{3B2E1BDB-CB17-434F-BC8C-2F288B5AD22A}" type="datetimeFigureOut">
              <a:rPr lang="en-US"/>
              <a:pPr>
                <a:defRPr/>
              </a:pPr>
              <a:t>3/7/2017</a:t>
            </a:fld>
            <a:endParaRPr lang="en-US"/>
          </a:p>
        </p:txBody>
      </p:sp>
      <p:sp>
        <p:nvSpPr>
          <p:cNvPr id="17613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17613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D22A3146-C966-46C8-8F05-D28B3FA0C7D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pPr>
              <a:defRPr/>
            </a:pPr>
            <a:fld id="{905DAA18-33DA-490A-8ED5-1CB2AB775C0A}" type="datetimeFigureOut">
              <a:rPr lang="en-US"/>
              <a:pPr>
                <a:defRPr/>
              </a:pPr>
              <a:t>3/7/2017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4C7936-EF0F-4B17-8A64-14495BE0FB2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This presentation will give some ideas and information for consideration for organizations that would like to establish a positive Safety Culture. It is not meant as a comprehensive program nor is it designed to provide all the answers for establishing a “good” safety culture. However, the information provided can be used as a starting point for getting to the end result of incident prevention.</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BB149C-9B4E-4AA5-8705-C379B30573BA}" type="slidenum">
              <a:rPr lang="en-US" altLang="en-US">
                <a:solidFill>
                  <a:srgbClr val="000000"/>
                </a:solidFill>
                <a:latin typeface="Times New Roman" panose="02020603050405020304" pitchFamily="18" charset="0"/>
              </a:rPr>
              <a:pPr eaLnBrk="1" hangingPunct="1">
                <a:spcBef>
                  <a:spcPct val="0"/>
                </a:spcBef>
              </a:pPr>
              <a:t>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There are management personnel within the workforce who’ve actually used some of these excuses when an incident occurs “on their watch.”  Thinking like this and believing these statements are acceptable will continue to allow incidents to occur within the workplace.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9C03FA-A52D-43D1-8650-8063829C1647}" type="slidenum">
              <a:rPr lang="en-US" altLang="en-US">
                <a:solidFill>
                  <a:srgbClr val="000000"/>
                </a:solidFill>
                <a:latin typeface="Times New Roman" panose="02020603050405020304" pitchFamily="18" charset="0"/>
              </a:rPr>
              <a:pPr eaLnBrk="1" hangingPunct="1">
                <a:spcBef>
                  <a:spcPct val="0"/>
                </a:spcBef>
              </a:pPr>
              <a:t>10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If any of these myths exist in your company it’s time to educate everyone to the fact that incidents are preventable.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A718AC-398B-44BA-9C3D-BD8BC37E140B}" type="slidenum">
              <a:rPr lang="en-US" altLang="en-US">
                <a:solidFill>
                  <a:srgbClr val="000000"/>
                </a:solidFill>
                <a:latin typeface="Times New Roman" panose="02020603050405020304" pitchFamily="18" charset="0"/>
              </a:rPr>
              <a:pPr eaLnBrk="1" hangingPunct="1">
                <a:spcBef>
                  <a:spcPct val="0"/>
                </a:spcBef>
              </a:pPr>
              <a:t>11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t>To determine where your organization is currently at regarding your Safety Culture, consider the following:</a:t>
            </a:r>
          </a:p>
          <a:p>
            <a:pPr marL="285750" indent="-285750">
              <a:buFont typeface="Wingdings" panose="05000000000000000000" pitchFamily="2" charset="2"/>
              <a:buChar char="§"/>
              <a:defRPr/>
            </a:pPr>
            <a:r>
              <a:rPr lang="en-US" altLang="en-US" sz="1600" dirty="0"/>
              <a:t>Do you have a written Safety Program in place?</a:t>
            </a:r>
          </a:p>
          <a:p>
            <a:pPr marL="285750" indent="-285750">
              <a:buFont typeface="Wingdings" panose="05000000000000000000" pitchFamily="2" charset="2"/>
              <a:buChar char="§"/>
              <a:defRPr/>
            </a:pPr>
            <a:r>
              <a:rPr lang="en-US" altLang="en-US" sz="1600" dirty="0"/>
              <a:t>Is it actually followed or just a “paper tiger?”</a:t>
            </a:r>
          </a:p>
          <a:p>
            <a:pPr marL="285750" indent="-285750">
              <a:buFont typeface="Wingdings" panose="05000000000000000000" pitchFamily="2" charset="2"/>
              <a:buChar char="§"/>
              <a:defRPr/>
            </a:pPr>
            <a:r>
              <a:rPr lang="en-US" altLang="en-US" sz="1600" dirty="0"/>
              <a:t>Is the program reviewed and updated regularly?</a:t>
            </a:r>
          </a:p>
          <a:p>
            <a:pPr marL="285750" indent="-285750">
              <a:buFont typeface="Wingdings" panose="05000000000000000000" pitchFamily="2" charset="2"/>
              <a:buChar char="§"/>
              <a:defRPr/>
            </a:pPr>
            <a:r>
              <a:rPr lang="en-US" altLang="en-US" sz="1600" dirty="0"/>
              <a:t>Is there support from management for safety?</a:t>
            </a:r>
          </a:p>
          <a:p>
            <a:pPr marL="285750" indent="-285750">
              <a:buFont typeface="Wingdings" panose="05000000000000000000" pitchFamily="2" charset="2"/>
              <a:buChar char="§"/>
              <a:defRPr/>
            </a:pPr>
            <a:r>
              <a:rPr lang="en-US" altLang="en-US" sz="1600" dirty="0"/>
              <a:t>Is safety a priority or just talk, no action?</a:t>
            </a:r>
          </a:p>
          <a:p>
            <a:pPr marL="285750" indent="-285750">
              <a:buFont typeface="Wingdings" panose="05000000000000000000" pitchFamily="2" charset="2"/>
              <a:buChar char="§"/>
              <a:defRPr/>
            </a:pPr>
            <a:r>
              <a:rPr lang="en-US" altLang="en-US" sz="1600" dirty="0"/>
              <a:t>Are safety/hazard ID inspections done regularly?</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576CD6-BFD4-4E62-99D5-E5D7DE120FD4}" type="slidenum">
              <a:rPr lang="en-US" altLang="en-US">
                <a:solidFill>
                  <a:srgbClr val="000000"/>
                </a:solidFill>
                <a:latin typeface="Times New Roman" panose="02020603050405020304" pitchFamily="18" charset="0"/>
              </a:rPr>
              <a:pPr eaLnBrk="1" hangingPunct="1">
                <a:spcBef>
                  <a:spcPct val="0"/>
                </a:spcBef>
              </a:pPr>
              <a:t>12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t>You should also determine the following:</a:t>
            </a:r>
          </a:p>
          <a:p>
            <a:pPr>
              <a:defRPr/>
            </a:pPr>
            <a:endParaRPr lang="en-US" altLang="en-US" sz="1400" dirty="0"/>
          </a:p>
          <a:p>
            <a:pPr marL="285750" indent="-285750">
              <a:buFont typeface="Wingdings" panose="05000000000000000000" pitchFamily="2" charset="2"/>
              <a:buChar char="§"/>
              <a:defRPr/>
            </a:pPr>
            <a:r>
              <a:rPr lang="en-US" altLang="en-US" sz="1400" dirty="0"/>
              <a:t>Are employees given encouragement to work safely and disciplined when they don’t?</a:t>
            </a:r>
          </a:p>
          <a:p>
            <a:pPr marL="285750" indent="-285750">
              <a:buFont typeface="Wingdings" panose="05000000000000000000" pitchFamily="2" charset="2"/>
              <a:buChar char="§"/>
              <a:defRPr/>
            </a:pPr>
            <a:endParaRPr lang="en-US" altLang="en-US" sz="1400" dirty="0"/>
          </a:p>
          <a:p>
            <a:pPr marL="285750" indent="-285750">
              <a:buFont typeface="Wingdings" panose="05000000000000000000" pitchFamily="2" charset="2"/>
              <a:buChar char="§"/>
              <a:defRPr/>
            </a:pPr>
            <a:r>
              <a:rPr lang="en-US" altLang="en-US" sz="1400" dirty="0"/>
              <a:t>Is there an active, trained, “State Certified” Safety Committee in place?</a:t>
            </a:r>
          </a:p>
          <a:p>
            <a:pPr marL="285750" indent="-285750">
              <a:buFont typeface="Wingdings" panose="05000000000000000000" pitchFamily="2" charset="2"/>
              <a:buChar char="§"/>
              <a:defRPr/>
            </a:pPr>
            <a:endParaRPr lang="en-US" altLang="en-US" sz="1400" dirty="0"/>
          </a:p>
          <a:p>
            <a:pPr marL="285750" indent="-285750">
              <a:buFont typeface="Wingdings" panose="05000000000000000000" pitchFamily="2" charset="2"/>
              <a:buChar char="§"/>
              <a:defRPr/>
            </a:pPr>
            <a:r>
              <a:rPr lang="en-US" altLang="en-US" sz="1400" dirty="0"/>
              <a:t>How many and what type of injuries have occurred in the past two years?</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631FBB-FD0D-4748-B201-717216C762EC}" type="slidenum">
              <a:rPr lang="en-US" altLang="en-US">
                <a:solidFill>
                  <a:srgbClr val="000000"/>
                </a:solidFill>
                <a:latin typeface="Times New Roman" panose="02020603050405020304" pitchFamily="18" charset="0"/>
              </a:rPr>
              <a:pPr eaLnBrk="1" hangingPunct="1">
                <a:spcBef>
                  <a:spcPct val="0"/>
                </a:spcBef>
              </a:pPr>
              <a:t>13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When it comes to safety employee perception is 99.5% of “the game!”  While management can believe that they have an excellent safety program, how employees think and feel about safety determines whether incidents occur and in many cases how severe those incidents will be.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7BD899-4AB2-490F-873F-FE5F9879BFAD}" type="slidenum">
              <a:rPr lang="en-US" altLang="en-US">
                <a:solidFill>
                  <a:srgbClr val="000000"/>
                </a:solidFill>
                <a:latin typeface="Times New Roman" panose="02020603050405020304" pitchFamily="18" charset="0"/>
              </a:rPr>
              <a:pPr eaLnBrk="1" hangingPunct="1">
                <a:spcBef>
                  <a:spcPct val="0"/>
                </a:spcBef>
              </a:pPr>
              <a:t>14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One method for determining how employees perceive safety is by having them complete an anonymous assessment of the overall safety culture. Once this is done the results should be tallied and reported to all levels of management.  After the results are tallied and reported then an Action Plan can be formulated to decide:</a:t>
            </a:r>
          </a:p>
          <a:p>
            <a:r>
              <a:rPr lang="en-US" altLang="en-US" sz="1400">
                <a:latin typeface="Verdana" panose="020B0604030504040204" pitchFamily="34" charset="0"/>
                <a:ea typeface="Verdana" panose="020B0604030504040204" pitchFamily="34" charset="0"/>
                <a:cs typeface="Verdana" panose="020B0604030504040204" pitchFamily="34" charset="0"/>
              </a:rPr>
              <a:t>     ▫  Who will do what?</a:t>
            </a:r>
          </a:p>
          <a:p>
            <a:r>
              <a:rPr lang="en-US" altLang="en-US" sz="1400">
                <a:latin typeface="Verdana" panose="020B0604030504040204" pitchFamily="34" charset="0"/>
                <a:ea typeface="Verdana" panose="020B0604030504040204" pitchFamily="34" charset="0"/>
                <a:cs typeface="Verdana" panose="020B0604030504040204" pitchFamily="34" charset="0"/>
              </a:rPr>
              <a:t>     ▫  Areas of focus</a:t>
            </a:r>
          </a:p>
          <a:p>
            <a:r>
              <a:rPr lang="en-US" altLang="en-US" sz="1400">
                <a:latin typeface="Verdana" panose="020B0604030504040204" pitchFamily="34" charset="0"/>
                <a:ea typeface="Verdana" panose="020B0604030504040204" pitchFamily="34" charset="0"/>
                <a:cs typeface="Verdana" panose="020B0604030504040204" pitchFamily="34" charset="0"/>
              </a:rPr>
              <a:t>     ▫  Timeline </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F890BA-CDAE-46EE-B269-25206DDEF072}" type="slidenum">
              <a:rPr lang="en-US" altLang="en-US">
                <a:solidFill>
                  <a:srgbClr val="000000"/>
                </a:solidFill>
                <a:latin typeface="Times New Roman" panose="02020603050405020304" pitchFamily="18" charset="0"/>
              </a:rPr>
              <a:pPr eaLnBrk="1" hangingPunct="1">
                <a:spcBef>
                  <a:spcPct val="0"/>
                </a:spcBef>
              </a:pPr>
              <a:t>15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Once a survey has been completed, the results totaled and reported and an Action Plan developed a decision should be made by upper level management as to whether they want to go forward with developing a positive Safety Culture.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the answer to that question is “yes,” then all involved need to understand it will be no small task and will take time, commitment and support by everyone including the newest employee to the CEO.</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BC5ECA-41D5-4FFB-9CD5-5CF3593E7C01}" type="slidenum">
              <a:rPr lang="en-US" altLang="en-US">
                <a:solidFill>
                  <a:srgbClr val="000000"/>
                </a:solidFill>
                <a:latin typeface="Times New Roman" panose="02020603050405020304" pitchFamily="18" charset="0"/>
              </a:rPr>
              <a:pPr eaLnBrk="1" hangingPunct="1">
                <a:spcBef>
                  <a:spcPct val="0"/>
                </a:spcBef>
              </a:pPr>
              <a:t>16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If the decision is made to proceed with establishing a positive safety culture then it’s time to communicate that decision to all employees in every department/location.  This can be done through the use of memos, e-mails, posters or any other suitable method.</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AF35CFD-97E1-4E2A-9983-36CA6AA05E42}" type="slidenum">
              <a:rPr lang="en-US" altLang="en-US">
                <a:solidFill>
                  <a:srgbClr val="000000"/>
                </a:solidFill>
                <a:latin typeface="Times New Roman" panose="02020603050405020304" pitchFamily="18" charset="0"/>
              </a:rPr>
              <a:pPr eaLnBrk="1" hangingPunct="1">
                <a:spcBef>
                  <a:spcPct val="0"/>
                </a:spcBef>
              </a:pPr>
              <a:t>17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A8692C-5200-40C5-B4B4-7EA1C9F69474}" type="slidenum">
              <a:rPr lang="en-US" altLang="en-US">
                <a:solidFill>
                  <a:srgbClr val="000000"/>
                </a:solidFill>
                <a:latin typeface="Times New Roman" panose="02020603050405020304" pitchFamily="18" charset="0"/>
              </a:rPr>
              <a:pPr eaLnBrk="1" hangingPunct="1">
                <a:spcBef>
                  <a:spcPct val="0"/>
                </a:spcBef>
              </a:pPr>
              <a:t>18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There are basically four main causes of incidents to include: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Eyes not on task (someone not watching what they are doing or where they are going).</a:t>
            </a:r>
          </a:p>
          <a:p>
            <a:pPr marL="171450" indent="-171450">
              <a:buFont typeface="Arial" panose="020B0604020202020204" pitchFamily="34" charset="0"/>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Mind not on task (thinking about something else other than the work being done; being distracted; not paying attention) .</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In the line of fire of potential injuries (a piece of machine or product comes out of/away from the machine and injures someone) .</a:t>
            </a:r>
          </a:p>
          <a:p>
            <a:pPr>
              <a:defRPr/>
            </a:pPr>
            <a:endParaRPr lang="en-US" sz="1400" dirty="0"/>
          </a:p>
          <a:p>
            <a:pPr marL="171450" indent="-171450">
              <a:buFont typeface="Arial" panose="020B0604020202020204" pitchFamily="34" charset="0"/>
              <a:buChar char="•"/>
              <a:defRPr/>
            </a:pPr>
            <a:r>
              <a:rPr lang="en-US" sz="1400" dirty="0"/>
              <a:t>Loss of balance, traction, grip (resulting in a fall).</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3D17BE-4F42-43DB-8075-BE94C3BC61BA}" type="slidenum">
              <a:rPr lang="en-US" altLang="en-US">
                <a:solidFill>
                  <a:srgbClr val="000000"/>
                </a:solidFill>
                <a:latin typeface="Times New Roman" panose="02020603050405020304" pitchFamily="18" charset="0"/>
              </a:rPr>
              <a:pPr eaLnBrk="1" hangingPunct="1">
                <a:spcBef>
                  <a:spcPct val="0"/>
                </a:spcBef>
              </a:pPr>
              <a:t>19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t>This presentation will address:</a:t>
            </a:r>
          </a:p>
          <a:p>
            <a:pPr marL="285750" indent="-285750">
              <a:buFont typeface="Wingdings" panose="05000000000000000000" pitchFamily="2" charset="2"/>
              <a:buChar char="§"/>
              <a:defRPr/>
            </a:pPr>
            <a:r>
              <a:rPr lang="en-US" altLang="en-US" sz="1400" dirty="0"/>
              <a:t> Safety Culture – Where to Start</a:t>
            </a:r>
          </a:p>
          <a:p>
            <a:pPr marL="285750" indent="-285750">
              <a:buFont typeface="Wingdings" panose="05000000000000000000" pitchFamily="2" charset="2"/>
              <a:buChar char="§"/>
              <a:defRPr/>
            </a:pPr>
            <a:r>
              <a:rPr lang="en-US" altLang="en-US" sz="1400" dirty="0"/>
              <a:t> Accident Causes</a:t>
            </a:r>
          </a:p>
          <a:p>
            <a:pPr marL="285750" indent="-285750">
              <a:buFont typeface="Wingdings" panose="05000000000000000000" pitchFamily="2" charset="2"/>
              <a:buChar char="§"/>
              <a:defRPr/>
            </a:pPr>
            <a:r>
              <a:rPr lang="en-US" altLang="en-US" sz="1400" dirty="0"/>
              <a:t> Employee Awareness</a:t>
            </a:r>
          </a:p>
          <a:p>
            <a:pPr marL="285750" indent="-285750">
              <a:buFont typeface="Wingdings" panose="05000000000000000000" pitchFamily="2" charset="2"/>
              <a:buChar char="§"/>
              <a:defRPr/>
            </a:pPr>
            <a:r>
              <a:rPr lang="en-US" altLang="en-US" sz="1400" dirty="0"/>
              <a:t> Accident/Injury Prevention</a:t>
            </a:r>
          </a:p>
          <a:p>
            <a:pPr marL="285750" indent="-285750">
              <a:buFont typeface="Wingdings" panose="05000000000000000000" pitchFamily="2" charset="2"/>
              <a:buChar char="§"/>
              <a:defRPr/>
            </a:pPr>
            <a:r>
              <a:rPr lang="en-US" altLang="en-US" sz="1400" dirty="0"/>
              <a:t> Teamwork/Teambuilding</a:t>
            </a:r>
          </a:p>
          <a:p>
            <a:pPr marL="285750" indent="-285750">
              <a:buFont typeface="Wingdings" panose="05000000000000000000" pitchFamily="2" charset="2"/>
              <a:buChar char="§"/>
              <a:defRPr/>
            </a:pPr>
            <a:r>
              <a:rPr lang="en-US" altLang="en-US" sz="1400" dirty="0"/>
              <a:t> Safety Accountability</a:t>
            </a:r>
          </a:p>
          <a:p>
            <a:pPr marL="285750" indent="-285750">
              <a:buFont typeface="Wingdings" panose="05000000000000000000" pitchFamily="2" charset="2"/>
              <a:buChar char="§"/>
              <a:defRPr/>
            </a:pPr>
            <a:r>
              <a:rPr lang="en-US" altLang="en-US" sz="1400" dirty="0"/>
              <a:t> Incentive Programs</a:t>
            </a:r>
          </a:p>
          <a:p>
            <a:pPr>
              <a:defRPr/>
            </a:pPr>
            <a:endParaRPr lang="en-US" altLang="en-US" sz="1400" dirty="0">
              <a:latin typeface="Verdana" pitchFamily="34" charset="0"/>
              <a:ea typeface="Verdana" pitchFamily="34" charset="0"/>
              <a:cs typeface="Verdana" pitchFamily="34"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534C1D-59B4-4690-AEAC-F3026143582E}" type="slidenum">
              <a:rPr lang="en-US" altLang="en-US">
                <a:solidFill>
                  <a:srgbClr val="000000"/>
                </a:solidFill>
                <a:latin typeface="Times New Roman" panose="02020603050405020304" pitchFamily="18" charset="0"/>
              </a:rPr>
              <a:pPr eaLnBrk="1" hangingPunct="1">
                <a:spcBef>
                  <a:spcPct val="0"/>
                </a:spcBef>
              </a:pPr>
              <a:t>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Incident causes can be grouped into five basic categories as follows: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Task</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Material</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Environment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Personnel</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Management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AE8D337-1D46-4EDC-BA2E-57245B687899}" type="slidenum">
              <a:rPr lang="en-US" altLang="en-US">
                <a:solidFill>
                  <a:srgbClr val="000000"/>
                </a:solidFill>
                <a:latin typeface="Times New Roman" panose="02020603050405020304" pitchFamily="18" charset="0"/>
              </a:rPr>
              <a:pPr eaLnBrk="1" hangingPunct="1">
                <a:spcBef>
                  <a:spcPct val="0"/>
                </a:spcBef>
              </a:pPr>
              <a:t>20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a:latin typeface="Verdana" panose="020B0604030504040204" pitchFamily="34" charset="0"/>
                <a:ea typeface="Verdana" panose="020B0604030504040204" pitchFamily="34" charset="0"/>
                <a:cs typeface="Verdana" panose="020B0604030504040204" pitchFamily="34" charset="0"/>
              </a:rPr>
              <a:t>The employees in these pictures where given a task to complete and, as observed, are attempting to do what they were assigned. Unfortunately the employees pictured are not using safe methods to complete the tasks given.</a:t>
            </a:r>
          </a:p>
          <a:p>
            <a:endParaRPr lang="en-US" altLang="en-US" sz="1600">
              <a:latin typeface="Verdana" panose="020B0604030504040204" pitchFamily="34" charset="0"/>
              <a:ea typeface="Verdana" panose="020B0604030504040204" pitchFamily="34" charset="0"/>
              <a:cs typeface="Verdana" panose="020B0604030504040204" pitchFamily="34" charset="0"/>
            </a:endParaRPr>
          </a:p>
          <a:p>
            <a:r>
              <a:rPr lang="en-US" altLang="en-US" sz="1600">
                <a:latin typeface="Verdana" panose="020B0604030504040204" pitchFamily="34" charset="0"/>
                <a:ea typeface="Verdana" panose="020B0604030504040204" pitchFamily="34" charset="0"/>
                <a:cs typeface="Verdana" panose="020B0604030504040204" pitchFamily="34" charset="0"/>
              </a:rPr>
              <a:t>In the picture on the left the employees certainly need fall protection since they’re working above six (6) feet (construction; 4 feet in general industry). Additionally, these employees should be the appropriate Personal Protective Equipment (PPE) such as hardhats and safety glasses.</a:t>
            </a:r>
          </a:p>
          <a:p>
            <a:endParaRPr lang="en-US" altLang="en-US" sz="1400"/>
          </a:p>
          <a:p>
            <a:r>
              <a:rPr lang="en-US" altLang="en-US" sz="1400"/>
              <a:t>In the picture on the right the individual is working close to an auger bit on a piece of equipment which was used to lift the beam in place to be bolted. Since the employee is working on a ladder he technically doesn’t need to use fall protection, however he appears to be working on the next rung to the top rung of the ladder and is precariously balanced in the position he’s in. Additionally, the auger bit on the equipment could strike him and if the rope gets to close to him he could “face the hangman’s noose!”</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1EB186-CF9E-4622-8C9B-0339E1BE270A}" type="slidenum">
              <a:rPr lang="en-US" altLang="en-US">
                <a:solidFill>
                  <a:srgbClr val="000000"/>
                </a:solidFill>
                <a:latin typeface="Times New Roman" panose="02020603050405020304" pitchFamily="18" charset="0"/>
              </a:rPr>
              <a:pPr eaLnBrk="1" hangingPunct="1">
                <a:spcBef>
                  <a:spcPct val="0"/>
                </a:spcBef>
              </a:pPr>
              <a:t>21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We’re now going to discuss what can be done to get employees involved and thinking about safety.</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D09D7E-AD0F-44BD-AD24-17D986790652}" type="slidenum">
              <a:rPr lang="en-US" altLang="en-US">
                <a:solidFill>
                  <a:srgbClr val="000000"/>
                </a:solidFill>
                <a:latin typeface="Times New Roman" panose="02020603050405020304" pitchFamily="18" charset="0"/>
              </a:rPr>
              <a:pPr eaLnBrk="1" hangingPunct="1">
                <a:spcBef>
                  <a:spcPct val="0"/>
                </a:spcBef>
              </a:pPr>
              <a:t>22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Employees need to have their attention drawn to safety at all times.  As described in the slide, there are numerous methods to use to keep safety on the minds of all employees.</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4DCFE2-9D41-41FC-9940-71401D2A8D51}" type="slidenum">
              <a:rPr lang="en-US" altLang="en-US">
                <a:solidFill>
                  <a:srgbClr val="000000"/>
                </a:solidFill>
                <a:latin typeface="Times New Roman" panose="02020603050405020304" pitchFamily="18" charset="0"/>
              </a:rPr>
              <a:pPr eaLnBrk="1" hangingPunct="1">
                <a:spcBef>
                  <a:spcPct val="0"/>
                </a:spcBef>
              </a:pPr>
              <a:t>23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Employees need to understand what acceptable behavior is regarding safety.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Management needs to set an example by always following safety policies/procedures and frequently communicating and reinforcing safety values and behaviors.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When an employee is observed doing something safe they need to be encouraged and complemented while those who are working in an unsafe manner are “called on the carpet” and disciplined as appropriate.</a:t>
            </a:r>
          </a:p>
          <a:p>
            <a:endParaRPr lang="en-US" altLang="en-US" sz="1400"/>
          </a:p>
          <a:p>
            <a:r>
              <a:rPr lang="en-US" altLang="en-US" sz="1400"/>
              <a:t>Employees should be made aware that safe, positive behavior leads to overall savings to company by not having to pay extra monies for incidents that could occur.</a:t>
            </a:r>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CEEAE1-5322-465A-92C0-3C4055C54368}" type="slidenum">
              <a:rPr lang="en-US" altLang="en-US">
                <a:solidFill>
                  <a:srgbClr val="000000"/>
                </a:solidFill>
                <a:latin typeface="Times New Roman" panose="02020603050405020304" pitchFamily="18" charset="0"/>
              </a:rPr>
              <a:pPr eaLnBrk="1" hangingPunct="1">
                <a:spcBef>
                  <a:spcPct val="0"/>
                </a:spcBef>
              </a:pPr>
              <a:t>24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One way to prevent incidents is to have an active hazard identification and remediation program.  Some call this their “Safety Inspection Program.” We will be discussing the importance and nuances of safety inspections and answer the questions listed in the slide.</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70DC0B1-19D6-468C-A972-A8445DDA1878}" type="slidenum">
              <a:rPr lang="en-US" altLang="en-US">
                <a:solidFill>
                  <a:srgbClr val="000000"/>
                </a:solidFill>
                <a:latin typeface="Times New Roman" panose="02020603050405020304" pitchFamily="18" charset="0"/>
              </a:rPr>
              <a:pPr eaLnBrk="1" hangingPunct="1">
                <a:spcBef>
                  <a:spcPct val="0"/>
                </a:spcBef>
              </a:pPr>
              <a:t>25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conducting a safety/hazard detection inspection there are basically two things to look for: unsafe acts and unsafe conditions.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Most incidents are caused by the unsafe acts (behaviors) of employees and sometimes involve employees not wishing to change the behavior that caused the incident.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62768E-710F-4CC4-867E-534C80958962}" type="slidenum">
              <a:rPr lang="en-US" altLang="en-US">
                <a:solidFill>
                  <a:srgbClr val="000000"/>
                </a:solidFill>
                <a:latin typeface="Times New Roman" panose="02020603050405020304" pitchFamily="18" charset="0"/>
              </a:rPr>
              <a:pPr eaLnBrk="1" hangingPunct="1">
                <a:spcBef>
                  <a:spcPct val="0"/>
                </a:spcBef>
              </a:pPr>
              <a:t>26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Here are some examples of unsafe acts and unsafe conditions.  These types of things are among those that should be looked for during a safety/hazard detection inspection.</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ABA2D6-EE73-4B3A-8D91-5207A4596CCA}" type="slidenum">
              <a:rPr lang="en-US" altLang="en-US">
                <a:solidFill>
                  <a:srgbClr val="000000"/>
                </a:solidFill>
                <a:latin typeface="Times New Roman" panose="02020603050405020304" pitchFamily="18" charset="0"/>
              </a:rPr>
              <a:pPr eaLnBrk="1" hangingPunct="1">
                <a:spcBef>
                  <a:spcPct val="0"/>
                </a:spcBef>
              </a:pPr>
              <a:t>27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We’ll now take time to identify some safety issues/hazards in the following pictures.</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59C65E-D5F4-449F-AC96-7C7E9F3A01ED}" type="slidenum">
              <a:rPr lang="en-US" altLang="en-US">
                <a:solidFill>
                  <a:srgbClr val="000000"/>
                </a:solidFill>
                <a:latin typeface="Times New Roman" panose="02020603050405020304" pitchFamily="18" charset="0"/>
              </a:rPr>
              <a:pPr eaLnBrk="1" hangingPunct="1">
                <a:spcBef>
                  <a:spcPct val="0"/>
                </a:spcBef>
              </a:pPr>
              <a:t>28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Rocking chair obstructs exit access/corridor width, would interfere with safe exit of building occupants.  </a:t>
            </a:r>
            <a:r>
              <a:rPr lang="en-US" altLang="en-US" sz="1400" i="1">
                <a:latin typeface="Verdana" panose="020B0604030504040204" pitchFamily="34" charset="0"/>
                <a:ea typeface="Verdana" panose="020B0604030504040204" pitchFamily="34" charset="0"/>
                <a:cs typeface="Verdana" panose="020B0604030504040204" pitchFamily="34" charset="0"/>
              </a:rPr>
              <a:t>Unsafe condition.</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19B497-86E1-4D85-91FC-3218AD29AFD7}" type="slidenum">
              <a:rPr lang="en-US" altLang="en-US">
                <a:solidFill>
                  <a:srgbClr val="000000"/>
                </a:solidFill>
                <a:latin typeface="Times New Roman" panose="02020603050405020304" pitchFamily="18" charset="0"/>
              </a:rPr>
              <a:pPr eaLnBrk="1" hangingPunct="1">
                <a:spcBef>
                  <a:spcPct val="0"/>
                </a:spcBef>
              </a:pPr>
              <a:t>29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Safety is something that all employees need to give a top priority to both on and off the job. Employees need to be responsible for and consider safety whether they just started at the company, have been employed there for a while, are “rank and file” or are part of management.</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9C2196-6B71-49DE-A540-68DB87478E6C}" type="slidenum">
              <a:rPr lang="en-US" altLang="en-US">
                <a:solidFill>
                  <a:srgbClr val="000000"/>
                </a:solidFill>
                <a:latin typeface="Times New Roman" panose="02020603050405020304" pitchFamily="18" charset="0"/>
              </a:rPr>
              <a:pPr eaLnBrk="1" hangingPunct="1">
                <a:spcBef>
                  <a:spcPct val="0"/>
                </a:spcBef>
              </a:pPr>
              <a:t>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Self-explanatory for hazards!  </a:t>
            </a:r>
            <a:r>
              <a:rPr lang="en-US" altLang="en-US" sz="1400" i="1">
                <a:latin typeface="Verdana" panose="020B0604030504040204" pitchFamily="34" charset="0"/>
                <a:ea typeface="Verdana" panose="020B0604030504040204" pitchFamily="34" charset="0"/>
                <a:cs typeface="Verdana" panose="020B0604030504040204" pitchFamily="34" charset="0"/>
              </a:rPr>
              <a:t>Unsafe act.</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EA12AB-D583-48E1-9BC4-8DE8A3EF6F48}" type="slidenum">
              <a:rPr lang="en-US" altLang="en-US">
                <a:solidFill>
                  <a:srgbClr val="000000"/>
                </a:solidFill>
                <a:latin typeface="Times New Roman" panose="02020603050405020304" pitchFamily="18" charset="0"/>
              </a:rPr>
              <a:pPr eaLnBrk="1" hangingPunct="1">
                <a:spcBef>
                  <a:spcPct val="0"/>
                </a:spcBef>
              </a:pPr>
              <a:t>30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Access to fire extinguisher blocked/obstructed. Cobwebs on extinguisher (possible spider bite when removing the extinguisher). Pipes standing against wall, could fall on somebody. Blue drum may or may not be labeled properly. </a:t>
            </a:r>
            <a:r>
              <a:rPr lang="en-US" altLang="en-US" sz="1400" i="1">
                <a:latin typeface="Verdana" panose="020B0604030504040204" pitchFamily="34" charset="0"/>
                <a:ea typeface="Verdana" panose="020B0604030504040204" pitchFamily="34" charset="0"/>
                <a:cs typeface="Verdana" panose="020B0604030504040204" pitchFamily="34" charset="0"/>
              </a:rPr>
              <a:t>Unsafe condition.</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863CEB-77DA-494B-BA61-3EF26D8FFF9A}" type="slidenum">
              <a:rPr lang="en-US" altLang="en-US">
                <a:solidFill>
                  <a:srgbClr val="000000"/>
                </a:solidFill>
                <a:latin typeface="Times New Roman" panose="02020603050405020304" pitchFamily="18" charset="0"/>
              </a:rPr>
              <a:pPr eaLnBrk="1" hangingPunct="1">
                <a:spcBef>
                  <a:spcPct val="0"/>
                </a:spcBef>
              </a:pPr>
              <a:t>31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Wires across walkway – trip and fall hazard. Also, extension cords plugged into “power tap” with other devices plugged into them (possibly overload – electrical hazard). </a:t>
            </a:r>
            <a:r>
              <a:rPr lang="en-US" altLang="en-US" sz="1400" i="1">
                <a:latin typeface="Verdana" panose="020B0604030504040204" pitchFamily="34" charset="0"/>
                <a:ea typeface="Verdana" panose="020B0604030504040204" pitchFamily="34" charset="0"/>
                <a:cs typeface="Verdana" panose="020B0604030504040204" pitchFamily="34" charset="0"/>
              </a:rPr>
              <a:t>Unsafe condition.</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E9A86A-16A9-4254-B384-149695046175}" type="slidenum">
              <a:rPr lang="en-US" altLang="en-US">
                <a:solidFill>
                  <a:srgbClr val="000000"/>
                </a:solidFill>
                <a:latin typeface="Times New Roman" panose="02020603050405020304" pitchFamily="18" charset="0"/>
              </a:rPr>
              <a:pPr eaLnBrk="1" hangingPunct="1">
                <a:spcBef>
                  <a:spcPct val="0"/>
                </a:spcBef>
              </a:pPr>
              <a:t>32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Hazards are obvious – slip/loose balance &amp; fall.  </a:t>
            </a:r>
            <a:r>
              <a:rPr lang="en-US" altLang="en-US" sz="1400" i="1">
                <a:latin typeface="Verdana" panose="020B0604030504040204" pitchFamily="34" charset="0"/>
                <a:ea typeface="Verdana" panose="020B0604030504040204" pitchFamily="34" charset="0"/>
                <a:cs typeface="Verdana" panose="020B0604030504040204" pitchFamily="34" charset="0"/>
              </a:rPr>
              <a:t>Unsafe act.</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34D7A1-62C6-479F-B359-227483C64880}" type="slidenum">
              <a:rPr lang="en-US" altLang="en-US">
                <a:solidFill>
                  <a:srgbClr val="000000"/>
                </a:solidFill>
                <a:latin typeface="Times New Roman" panose="02020603050405020304" pitchFamily="18" charset="0"/>
              </a:rPr>
              <a:pPr eaLnBrk="1" hangingPunct="1">
                <a:spcBef>
                  <a:spcPct val="0"/>
                </a:spcBef>
              </a:pPr>
              <a:t>33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Extinguisher is mounted in a poor location and not properly identified. Access to the extinguisher is blocked/obstructed by boxes. </a:t>
            </a:r>
            <a:r>
              <a:rPr lang="en-US" altLang="en-US" sz="1400" i="1">
                <a:latin typeface="Verdana" panose="020B0604030504040204" pitchFamily="34" charset="0"/>
                <a:ea typeface="Verdana" panose="020B0604030504040204" pitchFamily="34" charset="0"/>
                <a:cs typeface="Verdana" panose="020B0604030504040204" pitchFamily="34" charset="0"/>
              </a:rPr>
              <a:t>Unsafe condition.</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CB1655-3DFB-462C-A4F0-FA2055B77C60}" type="slidenum">
              <a:rPr lang="en-US" altLang="en-US">
                <a:solidFill>
                  <a:srgbClr val="000000"/>
                </a:solidFill>
                <a:latin typeface="Times New Roman" panose="02020603050405020304" pitchFamily="18" charset="0"/>
              </a:rPr>
              <a:pPr eaLnBrk="1" hangingPunct="1">
                <a:spcBef>
                  <a:spcPct val="0"/>
                </a:spcBef>
              </a:pPr>
              <a:t>34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This looks like it’s an act that caused a condition!!!!</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C6524A-25E7-4EC1-A5DA-77E8C9D49FA6}" type="slidenum">
              <a:rPr lang="en-US" altLang="en-US">
                <a:solidFill>
                  <a:srgbClr val="000000"/>
                </a:solidFill>
                <a:latin typeface="Times New Roman" panose="02020603050405020304" pitchFamily="18" charset="0"/>
              </a:rPr>
              <a:pPr eaLnBrk="1" hangingPunct="1">
                <a:spcBef>
                  <a:spcPct val="0"/>
                </a:spcBef>
              </a:pPr>
              <a:t>35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Maintaining proper documentation is very important when it comes to safety/hazard detection inspections. Not only does the documentation show evidence that the inspections were completed, but it also acts a reference point to determine if there are any trends or problem areas that should be addressed.</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A5D63BC-D1C8-4267-88A2-9B795DB70D26}" type="slidenum">
              <a:rPr lang="en-US" altLang="en-US">
                <a:solidFill>
                  <a:srgbClr val="000000"/>
                </a:solidFill>
                <a:latin typeface="Times New Roman" panose="02020603050405020304" pitchFamily="18" charset="0"/>
              </a:rPr>
              <a:pPr eaLnBrk="1" hangingPunct="1">
                <a:spcBef>
                  <a:spcPct val="0"/>
                </a:spcBef>
              </a:pPr>
              <a:t>36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frequency of inspections is determined by the following: size of the facility, type of business and work being done, number of shifts, number of hazardous operations, etc.</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In an office setting it may be appropriate to conduct only one or two inspections a year, whereas a manufacturing facility may require weekly or monthly safety/hazard detection inspections.</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99377E-31D0-464E-8688-0F78E7B4B372}" type="slidenum">
              <a:rPr lang="en-US" altLang="en-US">
                <a:solidFill>
                  <a:srgbClr val="000000"/>
                </a:solidFill>
                <a:latin typeface="Times New Roman" panose="02020603050405020304" pitchFamily="18" charset="0"/>
              </a:rPr>
              <a:pPr eaLnBrk="1" hangingPunct="1">
                <a:spcBef>
                  <a:spcPct val="0"/>
                </a:spcBef>
              </a:pPr>
              <a:t>37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The above slide has what is considered by some to be a “universal” definition of an incident/accident. Keep in mind that whether it is called an incident, accident or mishap, all of those have a cause and effect.</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02DB83-D372-4D28-AF1F-CC187904D60A}" type="slidenum">
              <a:rPr lang="en-US" altLang="en-US">
                <a:solidFill>
                  <a:srgbClr val="000000"/>
                </a:solidFill>
                <a:latin typeface="Times New Roman" panose="02020603050405020304" pitchFamily="18" charset="0"/>
              </a:rPr>
              <a:pPr eaLnBrk="1" hangingPunct="1">
                <a:spcBef>
                  <a:spcPct val="0"/>
                </a:spcBef>
              </a:pPr>
              <a:t>38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There are numerous factors that contribute to incidents such as fatigue, stress, complacency, and distractions – each of those will be discussed now.</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EC9D05-814B-4405-B9A5-FD3A35761E3E}" type="slidenum">
              <a:rPr lang="en-US" altLang="en-US">
                <a:solidFill>
                  <a:srgbClr val="000000"/>
                </a:solidFill>
                <a:latin typeface="Times New Roman" panose="02020603050405020304" pitchFamily="18" charset="0"/>
              </a:rPr>
              <a:pPr eaLnBrk="1" hangingPunct="1">
                <a:spcBef>
                  <a:spcPct val="0"/>
                </a:spcBef>
              </a:pPr>
              <a:t>39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This situation is certainly not safe and looks more like something from a 3 Stooges production than a job task being performed. Keep in mind that many times employees will do their best to accomplish a task whether they’ve been properly trained, have the correct tools and equipment, and/or are physically capable. Telling an employee to “get her done” but not ensuring they understand they are to complete all tasks in a safe and correct manner is basically inviting an incident to occur.</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65A6BE-7609-4116-89AD-0314686426C5}" type="slidenum">
              <a:rPr lang="en-US" altLang="en-US">
                <a:solidFill>
                  <a:srgbClr val="000000"/>
                </a:solidFill>
                <a:latin typeface="Times New Roman" panose="02020603050405020304" pitchFamily="18" charset="0"/>
              </a:rPr>
              <a:pPr eaLnBrk="1" hangingPunct="1">
                <a:spcBef>
                  <a:spcPct val="0"/>
                </a:spcBef>
              </a:pPr>
              <a:t>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In addition to those already mentioned, there are other factors such as: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Assertiveness – Sometimes employees have a need to get a task completed as quickly as possible and therefore may do things recklessly or without concern for their or co-workers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Lack of Knowledge – There are times that employees are asked to complete a certain task that they have not been properly trained to complete. They may not have the necessary knowledge to do things safely or use the correct PPE, tools or equipment.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Lack of Awareness – Employees can go through a day not paying attention to there surroundings or not concentrating on what they’re doing which could lead to an incident.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Personal Stressors – Very few people have nothing within their lives that doesn’t bother them or cause them to be distracted from work. Depending on the task, an employee may be concentrating more on financial, health or family problems as opposed to what they’re doing or how safe they’re doing it.</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3497BB2-9706-4286-857D-95639849D881}" type="slidenum">
              <a:rPr lang="en-US" altLang="en-US">
                <a:solidFill>
                  <a:srgbClr val="000000"/>
                </a:solidFill>
                <a:latin typeface="Times New Roman" panose="02020603050405020304" pitchFamily="18" charset="0"/>
              </a:rPr>
              <a:pPr eaLnBrk="1" hangingPunct="1">
                <a:spcBef>
                  <a:spcPct val="0"/>
                </a:spcBef>
              </a:pPr>
              <a:t>40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Fatigue and stress can cause a lot of issues for an employee. Management personnel need to be aware of and watch for the signs and symptoms of stress to include:</a:t>
            </a:r>
          </a:p>
          <a:p>
            <a:r>
              <a:rPr lang="en-US" altLang="en-US" sz="1400">
                <a:latin typeface="Verdana" panose="020B0604030504040204" pitchFamily="34" charset="0"/>
                <a:ea typeface="Verdana" panose="020B0604030504040204" pitchFamily="34" charset="0"/>
                <a:cs typeface="Verdana" panose="020B0604030504040204" pitchFamily="34" charset="0"/>
              </a:rPr>
              <a:t>         - Forgetfulness</a:t>
            </a:r>
          </a:p>
          <a:p>
            <a:r>
              <a:rPr lang="en-US" altLang="en-US" sz="1400">
                <a:latin typeface="Verdana" panose="020B0604030504040204" pitchFamily="34" charset="0"/>
                <a:ea typeface="Verdana" panose="020B0604030504040204" pitchFamily="34" charset="0"/>
                <a:cs typeface="Verdana" panose="020B0604030504040204" pitchFamily="34" charset="0"/>
              </a:rPr>
              <a:t>         - Poor decision making</a:t>
            </a:r>
          </a:p>
          <a:p>
            <a:r>
              <a:rPr lang="en-US" altLang="en-US" sz="1400">
                <a:latin typeface="Verdana" panose="020B0604030504040204" pitchFamily="34" charset="0"/>
                <a:ea typeface="Verdana" panose="020B0604030504040204" pitchFamily="34" charset="0"/>
                <a:cs typeface="Verdana" panose="020B0604030504040204" pitchFamily="34" charset="0"/>
              </a:rPr>
              <a:t>         - Slowed reaction time</a:t>
            </a:r>
          </a:p>
          <a:p>
            <a:r>
              <a:rPr lang="en-US" altLang="en-US" sz="1400">
                <a:latin typeface="Verdana" panose="020B0604030504040204" pitchFamily="34" charset="0"/>
                <a:ea typeface="Verdana" panose="020B0604030504040204" pitchFamily="34" charset="0"/>
                <a:cs typeface="Verdana" panose="020B0604030504040204" pitchFamily="34" charset="0"/>
              </a:rPr>
              <a:t>         - Reduced vigilance</a:t>
            </a:r>
          </a:p>
          <a:p>
            <a:r>
              <a:rPr lang="en-US" altLang="en-US" sz="1400">
                <a:latin typeface="Verdana" panose="020B0604030504040204" pitchFamily="34" charset="0"/>
                <a:ea typeface="Verdana" panose="020B0604030504040204" pitchFamily="34" charset="0"/>
                <a:cs typeface="Verdana" panose="020B0604030504040204" pitchFamily="34" charset="0"/>
              </a:rPr>
              <a:t>         - Poor communication</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6DDFC8-3594-4C16-A662-045DB7A9F198}" type="slidenum">
              <a:rPr lang="en-US" altLang="en-US">
                <a:solidFill>
                  <a:srgbClr val="000000"/>
                </a:solidFill>
                <a:latin typeface="Times New Roman" panose="02020603050405020304" pitchFamily="18" charset="0"/>
              </a:rPr>
              <a:pPr eaLnBrk="1" hangingPunct="1">
                <a:spcBef>
                  <a:spcPct val="0"/>
                </a:spcBef>
              </a:pPr>
              <a:t>41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Here are additional signs and symptoms of fatigue for management folks to watch out for (this includes if they, themselves, are having any of the signs and symptoms listed).</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5681A7-4D1B-4433-BFD4-9A635DB77147}" type="slidenum">
              <a:rPr lang="en-US" altLang="en-US">
                <a:solidFill>
                  <a:srgbClr val="000000"/>
                </a:solidFill>
                <a:latin typeface="Times New Roman" panose="02020603050405020304" pitchFamily="18" charset="0"/>
              </a:rPr>
              <a:pPr eaLnBrk="1" hangingPunct="1">
                <a:spcBef>
                  <a:spcPct val="0"/>
                </a:spcBef>
              </a:pPr>
              <a:t>42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Managing fatigue is an important part of work and life.  An attempt should be made to balance activity and rest whether it’s a work activity or something done during off hours.</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660FEC-2095-42E8-92E6-373E898212D7}" type="slidenum">
              <a:rPr lang="en-US" altLang="en-US">
                <a:solidFill>
                  <a:srgbClr val="000000"/>
                </a:solidFill>
                <a:latin typeface="Times New Roman" panose="02020603050405020304" pitchFamily="18" charset="0"/>
              </a:rPr>
              <a:pPr eaLnBrk="1" hangingPunct="1">
                <a:spcBef>
                  <a:spcPct val="0"/>
                </a:spcBef>
              </a:pPr>
              <a:t>43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Another solution to managing fatigue is to attempt to make the work easier. Some may have heard the quote, “Work smarter, not harder,” which is certainly something that can be accomplished with some forethought.</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8D5AAA4-3A66-437A-B8D7-55968739E121}" type="slidenum">
              <a:rPr lang="en-US" altLang="en-US">
                <a:solidFill>
                  <a:srgbClr val="000000"/>
                </a:solidFill>
                <a:latin typeface="Times New Roman" panose="02020603050405020304" pitchFamily="18" charset="0"/>
              </a:rPr>
              <a:pPr eaLnBrk="1" hangingPunct="1">
                <a:spcBef>
                  <a:spcPct val="0"/>
                </a:spcBef>
              </a:pPr>
              <a:t>44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Getting enough sleep is a very important way to manage fatigue and stress. The lack of sleep can contribute to health and attitude problems as well as causing a lack of concentration for employees.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average adult needs at least 6-8 hours of </a:t>
            </a:r>
            <a:r>
              <a:rPr lang="en-US" altLang="en-US" sz="1400" i="1">
                <a:latin typeface="Verdana" panose="020B0604030504040204" pitchFamily="34" charset="0"/>
                <a:ea typeface="Verdana" panose="020B0604030504040204" pitchFamily="34" charset="0"/>
                <a:cs typeface="Verdana" panose="020B0604030504040204" pitchFamily="34" charset="0"/>
              </a:rPr>
              <a:t>uninterrupted</a:t>
            </a:r>
            <a:r>
              <a:rPr lang="en-US" altLang="en-US" sz="1400">
                <a:latin typeface="Verdana" panose="020B0604030504040204" pitchFamily="34" charset="0"/>
                <a:ea typeface="Verdana" panose="020B0604030504040204" pitchFamily="34" charset="0"/>
                <a:cs typeface="Verdana" panose="020B0604030504040204" pitchFamily="34" charset="0"/>
              </a:rPr>
              <a:t> sleep nightly to stay in good health and function “properly.” People who are teenagers should get between 7-8 hours of uninterrupted sleep each night.</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5640AA-6CDF-4727-97DF-E287D47E3A0A}" type="slidenum">
              <a:rPr lang="en-US" altLang="en-US">
                <a:solidFill>
                  <a:srgbClr val="000000"/>
                </a:solidFill>
                <a:latin typeface="Times New Roman" panose="02020603050405020304" pitchFamily="18" charset="0"/>
              </a:rPr>
              <a:pPr eaLnBrk="1" hangingPunct="1">
                <a:spcBef>
                  <a:spcPct val="0"/>
                </a:spcBef>
              </a:pPr>
              <a:t>45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Another way to manage fatigue and stress is to get regular exercise.  Exercises that increase the heart rate for at least 30 minutes at least 3 times a week should be considered.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Of course before beginning and exercise program employees should check with their personal physician to ensure they’re able to safely perform the exercises they’re thinking about.</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FAF223-BEEC-4145-818E-700B0929E71D}" type="slidenum">
              <a:rPr lang="en-US" altLang="en-US">
                <a:solidFill>
                  <a:srgbClr val="000000"/>
                </a:solidFill>
                <a:latin typeface="Times New Roman" panose="02020603050405020304" pitchFamily="18" charset="0"/>
              </a:rPr>
              <a:pPr eaLnBrk="1" hangingPunct="1">
                <a:spcBef>
                  <a:spcPct val="0"/>
                </a:spcBef>
              </a:pPr>
              <a:t>46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And speaking of exercise, please stand up!</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Put your arms straight in front of you and interlock you fingers so that your palms are facing you.  Turn your palms away from you and stretch your arms and shoulders.</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5E77D4-0CC5-4678-94C5-DF9391DD7719}" type="slidenum">
              <a:rPr lang="en-US" altLang="en-US">
                <a:solidFill>
                  <a:srgbClr val="000000"/>
                </a:solidFill>
                <a:latin typeface="Times New Roman" panose="02020603050405020304" pitchFamily="18" charset="0"/>
              </a:rPr>
              <a:pPr eaLnBrk="1" hangingPunct="1">
                <a:spcBef>
                  <a:spcPct val="0"/>
                </a:spcBef>
              </a:pPr>
              <a:t>47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Place one arm across your body and in the position shown. Use the other hand to </a:t>
            </a:r>
            <a:r>
              <a:rPr lang="en-US" altLang="en-US" sz="1400" u="sng">
                <a:latin typeface="Verdana" panose="020B0604030504040204" pitchFamily="34" charset="0"/>
                <a:ea typeface="Verdana" panose="020B0604030504040204" pitchFamily="34" charset="0"/>
                <a:cs typeface="Verdana" panose="020B0604030504040204" pitchFamily="34" charset="0"/>
              </a:rPr>
              <a:t>slowly</a:t>
            </a:r>
            <a:r>
              <a:rPr lang="en-US" altLang="en-US" sz="1400">
                <a:latin typeface="Verdana" panose="020B0604030504040204" pitchFamily="34" charset="0"/>
                <a:ea typeface="Verdana" panose="020B0604030504040204" pitchFamily="34" charset="0"/>
                <a:cs typeface="Verdana" panose="020B0604030504040204" pitchFamily="34" charset="0"/>
              </a:rPr>
              <a:t> push the arm towards your face until you feel the stretch this causes. Do the same thing to the other arm.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After you’re done you may sit down.</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10E211-C3BE-48D9-A9F4-147FE45E755A}" type="slidenum">
              <a:rPr lang="en-US" altLang="en-US">
                <a:solidFill>
                  <a:srgbClr val="000000"/>
                </a:solidFill>
                <a:latin typeface="Times New Roman" panose="02020603050405020304" pitchFamily="18" charset="0"/>
              </a:rPr>
              <a:pPr eaLnBrk="1" hangingPunct="1">
                <a:spcBef>
                  <a:spcPct val="0"/>
                </a:spcBef>
              </a:pPr>
              <a:t>48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Stress can be an issue in and of itself.  There are healthy and not so healthy ways of coping with stress. Some of the unhealthy ways include:</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Smoking</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Drinking</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Drugs</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Over or under eating</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Procrastinating</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Lashing out</a:t>
            </a:r>
          </a:p>
          <a:p>
            <a:pPr marL="171450" indent="-1714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Withdrawing from family/friends</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5E82E2-8A4B-408B-9BF8-B9BF22A3DF30}" type="slidenum">
              <a:rPr lang="en-US" altLang="en-US">
                <a:solidFill>
                  <a:srgbClr val="000000"/>
                </a:solidFill>
                <a:latin typeface="Times New Roman" panose="02020603050405020304" pitchFamily="18" charset="0"/>
              </a:rPr>
              <a:pPr eaLnBrk="1" hangingPunct="1">
                <a:spcBef>
                  <a:spcPct val="0"/>
                </a:spcBef>
              </a:pPr>
              <a:t>49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solidFill>
                  <a:srgbClr val="000000"/>
                </a:solidFill>
              </a:rPr>
              <a:t>So how does a person know if their organization has a positive Safety Culture? How does management know how employees truly feel about safety? One method is to have employees complete a “Safety Culture Assessment” which is what we’re going to do right now. Once everyone has completed the survey we’ll discuss the rating system used on the last page as well as what the overall perception of everyone who just filled out the survey.</a:t>
            </a:r>
          </a:p>
          <a:p>
            <a:pPr defTabSz="928688"/>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4CE744-1C1C-420D-B2E2-EE5B0EC21E83}" type="slidenum">
              <a:rPr lang="en-US" altLang="en-US">
                <a:solidFill>
                  <a:srgbClr val="000000"/>
                </a:solidFill>
                <a:latin typeface="Times New Roman" panose="02020603050405020304" pitchFamily="18" charset="0"/>
              </a:rPr>
              <a:pPr eaLnBrk="1" hangingPunct="1">
                <a:spcBef>
                  <a:spcPct val="0"/>
                </a:spcBef>
              </a:pPr>
              <a:t>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Most stress we encountered cannot be avoided, however there are ways to manage your stress level such as:</a:t>
            </a:r>
          </a:p>
          <a:p>
            <a:pPr>
              <a:spcBef>
                <a:spcPct val="20000"/>
              </a:spcBef>
              <a:defRPr/>
            </a:pPr>
            <a:r>
              <a:rPr lang="en-US" altLang="en-US" sz="1400" dirty="0">
                <a:solidFill>
                  <a:srgbClr val="000000"/>
                </a:solidFill>
                <a:latin typeface="Verdana" pitchFamily="34" charset="0"/>
                <a:ea typeface="Verdana" pitchFamily="34" charset="0"/>
                <a:cs typeface="Verdana" pitchFamily="34" charset="0"/>
              </a:rPr>
              <a:t>Learning to say “no”</a:t>
            </a:r>
          </a:p>
          <a:p>
            <a:pPr>
              <a:spcBef>
                <a:spcPct val="20000"/>
              </a:spcBef>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a:spcBef>
                <a:spcPct val="20000"/>
              </a:spcBef>
              <a:buFont typeface="Wingdings" panose="05000000000000000000" pitchFamily="2" charset="2"/>
              <a:buChar char="§"/>
              <a:defRPr/>
            </a:pPr>
            <a:r>
              <a:rPr lang="en-US" altLang="en-US" sz="1400" dirty="0">
                <a:solidFill>
                  <a:srgbClr val="000000"/>
                </a:solidFill>
                <a:latin typeface="Verdana" pitchFamily="34" charset="0"/>
                <a:ea typeface="Verdana" pitchFamily="34" charset="0"/>
                <a:cs typeface="Verdana" pitchFamily="34" charset="0"/>
              </a:rPr>
              <a:t>Avoiding people who stress you out</a:t>
            </a:r>
          </a:p>
          <a:p>
            <a:pPr marL="285750" indent="-285750">
              <a:spcBef>
                <a:spcPct val="20000"/>
              </a:spcBef>
              <a:buFont typeface="Wingdings" panose="05000000000000000000" pitchFamily="2" charset="2"/>
              <a:buChar char="§"/>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a:spcBef>
                <a:spcPct val="20000"/>
              </a:spcBef>
              <a:buFont typeface="Wingdings" panose="05000000000000000000" pitchFamily="2" charset="2"/>
              <a:buChar char="§"/>
              <a:defRPr/>
            </a:pPr>
            <a:r>
              <a:rPr lang="en-US" altLang="en-US" sz="1400" dirty="0">
                <a:solidFill>
                  <a:srgbClr val="000000"/>
                </a:solidFill>
                <a:latin typeface="Verdana" pitchFamily="34" charset="0"/>
                <a:ea typeface="Verdana" pitchFamily="34" charset="0"/>
                <a:cs typeface="Verdana" pitchFamily="34" charset="0"/>
              </a:rPr>
              <a:t>Taking control of your environment</a:t>
            </a:r>
          </a:p>
          <a:p>
            <a:pPr marL="285750" indent="-285750">
              <a:spcBef>
                <a:spcPct val="20000"/>
              </a:spcBef>
              <a:buFont typeface="Wingdings" panose="05000000000000000000" pitchFamily="2" charset="2"/>
              <a:buChar char="§"/>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a:spcBef>
                <a:spcPct val="20000"/>
              </a:spcBef>
              <a:buFont typeface="Wingdings" panose="05000000000000000000" pitchFamily="2" charset="2"/>
              <a:buChar char="§"/>
              <a:defRPr/>
            </a:pPr>
            <a:r>
              <a:rPr lang="en-US" altLang="en-US" sz="1400" dirty="0">
                <a:solidFill>
                  <a:srgbClr val="000000"/>
                </a:solidFill>
                <a:latin typeface="Verdana" pitchFamily="34" charset="0"/>
                <a:ea typeface="Verdana" pitchFamily="34" charset="0"/>
                <a:cs typeface="Verdana" pitchFamily="34" charset="0"/>
              </a:rPr>
              <a:t>Avoiding hot button topics</a:t>
            </a:r>
          </a:p>
          <a:p>
            <a:pPr marL="285750" indent="-285750">
              <a:spcBef>
                <a:spcPct val="20000"/>
              </a:spcBef>
              <a:buFont typeface="Wingdings" panose="05000000000000000000" pitchFamily="2" charset="2"/>
              <a:buChar char="§"/>
              <a:defRPr/>
            </a:pPr>
            <a:endParaRPr lang="en-US" altLang="en-US" sz="1400" dirty="0">
              <a:solidFill>
                <a:srgbClr val="000000"/>
              </a:solidFill>
              <a:latin typeface="Verdana" pitchFamily="34" charset="0"/>
              <a:ea typeface="Verdana" pitchFamily="34" charset="0"/>
              <a:cs typeface="Verdana" pitchFamily="34" charset="0"/>
            </a:endParaRPr>
          </a:p>
          <a:p>
            <a:pPr marL="285750" indent="-285750">
              <a:spcBef>
                <a:spcPct val="20000"/>
              </a:spcBef>
              <a:buFont typeface="Wingdings" panose="05000000000000000000" pitchFamily="2" charset="2"/>
              <a:buChar char="§"/>
              <a:defRPr/>
            </a:pPr>
            <a:r>
              <a:rPr lang="en-US" altLang="en-US" sz="1400" dirty="0">
                <a:solidFill>
                  <a:srgbClr val="000000"/>
                </a:solidFill>
                <a:latin typeface="Verdana" pitchFamily="34" charset="0"/>
                <a:ea typeface="Verdana" pitchFamily="34" charset="0"/>
                <a:cs typeface="Verdana" pitchFamily="34" charset="0"/>
              </a:rPr>
              <a:t>Scaling down your “to do” list</a:t>
            </a:r>
          </a:p>
          <a:p>
            <a:pPr>
              <a:defRPr/>
            </a:pPr>
            <a:endParaRPr lang="en-US" altLang="en-US" sz="1400" dirty="0">
              <a:latin typeface="Verdana" pitchFamily="34" charset="0"/>
              <a:ea typeface="Verdana" pitchFamily="34" charset="0"/>
              <a:cs typeface="Verdana" pitchFamily="34"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7FC660-5094-4397-9D9D-3E4B26628A50}" type="slidenum">
              <a:rPr lang="en-US" altLang="en-US">
                <a:solidFill>
                  <a:srgbClr val="000000"/>
                </a:solidFill>
                <a:latin typeface="Times New Roman" panose="02020603050405020304" pitchFamily="18" charset="0"/>
              </a:rPr>
              <a:pPr eaLnBrk="1" hangingPunct="1">
                <a:spcBef>
                  <a:spcPct val="0"/>
                </a:spcBef>
              </a:pPr>
              <a:t>50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Although it’s not easy, employees should try their best to learn to accept things they cannot change.</a:t>
            </a:r>
          </a:p>
          <a:p>
            <a:pPr>
              <a:lnSpc>
                <a:spcPct val="90000"/>
              </a:lnSpc>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Some other ideas for managing stress include:</a:t>
            </a:r>
          </a:p>
          <a:p>
            <a:pPr>
              <a:lnSpc>
                <a:spcPct val="90000"/>
              </a:lnSpc>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Not trying to control the uncontrollable</a:t>
            </a:r>
          </a:p>
          <a:p>
            <a:pPr>
              <a:lnSpc>
                <a:spcPct val="90000"/>
              </a:lnSpc>
              <a:spcBef>
                <a:spcPct val="20000"/>
              </a:spcBef>
            </a:pP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Looking for the positive</a:t>
            </a:r>
          </a:p>
          <a:p>
            <a:pPr>
              <a:lnSpc>
                <a:spcPct val="90000"/>
              </a:lnSpc>
              <a:spcBef>
                <a:spcPct val="20000"/>
              </a:spcBef>
            </a:pP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Sharing your feelings</a:t>
            </a:r>
          </a:p>
          <a:p>
            <a:pPr>
              <a:lnSpc>
                <a:spcPct val="90000"/>
              </a:lnSpc>
              <a:spcBef>
                <a:spcPct val="20000"/>
              </a:spcBef>
            </a:pPr>
            <a:endPar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Learning to forgive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3E411F-A091-45ED-82ED-A6936FFAB48C}" type="slidenum">
              <a:rPr lang="en-US" altLang="en-US">
                <a:solidFill>
                  <a:srgbClr val="000000"/>
                </a:solidFill>
                <a:latin typeface="Times New Roman" panose="02020603050405020304" pitchFamily="18" charset="0"/>
              </a:rPr>
              <a:pPr eaLnBrk="1" hangingPunct="1">
                <a:spcBef>
                  <a:spcPct val="0"/>
                </a:spcBef>
              </a:pPr>
              <a:t>51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Trying to relax is another very good way to manage stress. Here are some ways of relaxing.</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17169A-D0D9-4256-8C8E-63796E71FC2D}" type="slidenum">
              <a:rPr lang="en-US" altLang="en-US">
                <a:solidFill>
                  <a:srgbClr val="000000"/>
                </a:solidFill>
                <a:latin typeface="Times New Roman" panose="02020603050405020304" pitchFamily="18" charset="0"/>
              </a:rPr>
              <a:pPr eaLnBrk="1" hangingPunct="1">
                <a:spcBef>
                  <a:spcPct val="0"/>
                </a:spcBef>
              </a:pPr>
              <a:t>52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What do you do to manage stress?</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95F948-E104-4594-A2FF-E9C5A6217F6D}" type="slidenum">
              <a:rPr lang="en-US" altLang="en-US">
                <a:solidFill>
                  <a:srgbClr val="000000"/>
                </a:solidFill>
                <a:latin typeface="Times New Roman" panose="02020603050405020304" pitchFamily="18" charset="0"/>
              </a:rPr>
              <a:pPr eaLnBrk="1" hangingPunct="1">
                <a:spcBef>
                  <a:spcPct val="0"/>
                </a:spcBef>
              </a:pPr>
              <a:t>53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Achieving a positive safety culture requires people to work together as a team, starting with management and building from there. Teamwork will provide a good, solid framework to implement the necessary change that will be necessary to improve the current situation.</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426B6F-875F-474F-8F69-84EB251CFD35}" type="slidenum">
              <a:rPr lang="en-US" altLang="en-US">
                <a:solidFill>
                  <a:srgbClr val="000000"/>
                </a:solidFill>
                <a:latin typeface="Times New Roman" panose="02020603050405020304" pitchFamily="18" charset="0"/>
              </a:rPr>
              <a:pPr eaLnBrk="1" hangingPunct="1">
                <a:spcBef>
                  <a:spcPct val="0"/>
                </a:spcBef>
              </a:pPr>
              <a:t>54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important aspects of teamwork include: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Achieving Goals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Fast Learning</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Workload Distribution</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Building Bonds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Healthy Competition</a:t>
            </a: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C0A235-F838-4AB7-81B1-769679E3DDA6}" type="slidenum">
              <a:rPr lang="en-US" altLang="en-US">
                <a:solidFill>
                  <a:srgbClr val="000000"/>
                </a:solidFill>
                <a:latin typeface="Times New Roman" panose="02020603050405020304" pitchFamily="18" charset="0"/>
              </a:rPr>
              <a:pPr eaLnBrk="1" hangingPunct="1">
                <a:spcBef>
                  <a:spcPct val="0"/>
                </a:spcBef>
              </a:pPr>
              <a:t>55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Here are some other important aspects of teamwork:</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Goal Communication</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Resolving Conflicts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Exploring Creativity</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Job Satisfaction</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Increased Speed of Work</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Creating New Business Ideas</a:t>
            </a: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3F5F2D-A194-4E10-AABF-CE5103E2794C}" type="slidenum">
              <a:rPr lang="en-US" altLang="en-US">
                <a:solidFill>
                  <a:srgbClr val="000000"/>
                </a:solidFill>
                <a:latin typeface="Times New Roman" panose="02020603050405020304" pitchFamily="18" charset="0"/>
              </a:rPr>
              <a:pPr eaLnBrk="1" hangingPunct="1">
                <a:spcBef>
                  <a:spcPct val="0"/>
                </a:spcBef>
              </a:pPr>
              <a:t>56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Effective teamwork evolves around good leadership, open communication and having procedures to resolve conflicts among team members and others.</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929F68-B135-4CCC-976D-9C7C8B68621D}" type="slidenum">
              <a:rPr lang="en-US" altLang="en-US">
                <a:solidFill>
                  <a:srgbClr val="000000"/>
                </a:solidFill>
                <a:latin typeface="Times New Roman" panose="02020603050405020304" pitchFamily="18" charset="0"/>
              </a:rPr>
              <a:pPr eaLnBrk="1" hangingPunct="1">
                <a:spcBef>
                  <a:spcPct val="0"/>
                </a:spcBef>
              </a:pPr>
              <a:t>57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Effective teamwork also includes having clear-cut roles for all involved as well as having a leader who sets good examples.</a:t>
            </a: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3A51F3-FC47-4F6A-A532-A7F1FB5712A6}" type="slidenum">
              <a:rPr lang="en-US" altLang="en-US">
                <a:solidFill>
                  <a:srgbClr val="000000"/>
                </a:solidFill>
                <a:latin typeface="Times New Roman" panose="02020603050405020304" pitchFamily="18" charset="0"/>
              </a:rPr>
              <a:pPr eaLnBrk="1" hangingPunct="1">
                <a:spcBef>
                  <a:spcPct val="0"/>
                </a:spcBef>
              </a:pPr>
              <a:t>58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Having an effective team also includes ensuring there is: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Positive approach during conflict resolution</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Respect towards each others personal life</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Constraint on office politics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Open approach to others views/opinions</a:t>
            </a: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F1702D-6978-4DF3-9C00-C6830AE243BF}" type="slidenum">
              <a:rPr lang="en-US" altLang="en-US">
                <a:solidFill>
                  <a:srgbClr val="000000"/>
                </a:solidFill>
                <a:latin typeface="Times New Roman" panose="02020603050405020304" pitchFamily="18" charset="0"/>
              </a:rPr>
              <a:pPr eaLnBrk="1" hangingPunct="1">
                <a:spcBef>
                  <a:spcPct val="0"/>
                </a:spcBef>
              </a:pPr>
              <a:t>59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Here’s another definition of safety culture. This definition focuses on the importance of individuals and groups and how they influence the overall safety culture within an organization.</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5934A6-7D19-4273-976C-F4E31C4E9BAA}" type="slidenum">
              <a:rPr lang="en-US" altLang="en-US">
                <a:solidFill>
                  <a:srgbClr val="000000"/>
                </a:solidFill>
                <a:latin typeface="Times New Roman" panose="02020603050405020304" pitchFamily="18" charset="0"/>
              </a:rPr>
              <a:pPr eaLnBrk="1" hangingPunct="1">
                <a:spcBef>
                  <a:spcPct val="0"/>
                </a:spcBef>
              </a:pPr>
              <a:t>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Here are more characteristics of an effective team:</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Priority given to team, not individual, success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Understanding each others capabilities and limitations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Good dose of “team spirit” </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C67334-A6BC-48DB-9A2D-926B8D9BE3C1}" type="slidenum">
              <a:rPr lang="en-US" altLang="en-US">
                <a:solidFill>
                  <a:srgbClr val="000000"/>
                </a:solidFill>
                <a:latin typeface="Times New Roman" panose="02020603050405020304" pitchFamily="18" charset="0"/>
              </a:rPr>
              <a:pPr eaLnBrk="1" hangingPunct="1">
                <a:spcBef>
                  <a:spcPct val="0"/>
                </a:spcBef>
              </a:pPr>
              <a:t>60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There are a lot of exercises that can be used to assist in building an effective team as listed. When determining what methods to use for teambuilding consideration should be given to the make-up of the team. For example, would all members be capable of and able to participate in sports or physical activities.</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075119-9F98-46D7-8150-CAE3694563D3}" type="slidenum">
              <a:rPr lang="en-US" altLang="en-US">
                <a:solidFill>
                  <a:srgbClr val="000000"/>
                </a:solidFill>
                <a:latin typeface="Times New Roman" panose="02020603050405020304" pitchFamily="18" charset="0"/>
              </a:rPr>
              <a:pPr eaLnBrk="1" hangingPunct="1">
                <a:spcBef>
                  <a:spcPct val="0"/>
                </a:spcBef>
              </a:pPr>
              <a:t>61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Here are some other teambuilding exercises that can be used, again depending on team make-up and interest.</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56F84E-7804-4329-97EA-952C322F7923}" type="slidenum">
              <a:rPr lang="en-US" altLang="en-US">
                <a:solidFill>
                  <a:srgbClr val="000000"/>
                </a:solidFill>
                <a:latin typeface="Times New Roman" panose="02020603050405020304" pitchFamily="18" charset="0"/>
              </a:rPr>
              <a:pPr eaLnBrk="1" hangingPunct="1">
                <a:spcBef>
                  <a:spcPct val="0"/>
                </a:spcBef>
              </a:pPr>
              <a:t>62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At this point the instructor should determine which exercise they would like to use. The type of activity chosen as well as the amount of time allotted for the exercise depends on where the instructor is at within the overall presentation’s timeframe.</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EC1002-A3A1-47FA-A8CE-9B748F912CBA}" type="slidenum">
              <a:rPr lang="en-US" altLang="en-US">
                <a:solidFill>
                  <a:srgbClr val="000000"/>
                </a:solidFill>
                <a:latin typeface="Times New Roman" panose="02020603050405020304" pitchFamily="18" charset="0"/>
              </a:rPr>
              <a:pPr eaLnBrk="1" hangingPunct="1">
                <a:spcBef>
                  <a:spcPct val="0"/>
                </a:spcBef>
              </a:pPr>
              <a:t>63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Unfortunately there are people within the workplace who can be argumentative, disruptive and do not want to be part of a team, and management personnel need to determine not only who these individuals are, but how to get them involved.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We will now be providing some ideas on what could be done to bring a difficult person onto the team.</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8312B3-0BD1-4B0B-AEDF-362FFB117DFA}" type="slidenum">
              <a:rPr lang="en-US" altLang="en-US">
                <a:solidFill>
                  <a:srgbClr val="000000"/>
                </a:solidFill>
                <a:latin typeface="Times New Roman" panose="02020603050405020304" pitchFamily="18" charset="0"/>
              </a:rPr>
              <a:pPr eaLnBrk="1" hangingPunct="1">
                <a:spcBef>
                  <a:spcPct val="0"/>
                </a:spcBef>
              </a:pPr>
              <a:t>64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Just about every person has a desire to be heard, no matter how trivial others may think what they have to say is.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Being an effective listener takes practice and patience, but will reap rewards in the long run because employees will realize that what they have to say is important.</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7608D-7C55-4F94-B6F4-C396A5EE2F7C}" type="slidenum">
              <a:rPr lang="en-US" altLang="en-US">
                <a:solidFill>
                  <a:srgbClr val="000000"/>
                </a:solidFill>
                <a:latin typeface="Times New Roman" panose="02020603050405020304" pitchFamily="18" charset="0"/>
              </a:rPr>
              <a:pPr eaLnBrk="1" hangingPunct="1">
                <a:spcBef>
                  <a:spcPct val="0"/>
                </a:spcBef>
              </a:pPr>
              <a:t>65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Keep in mind that a thought is at least 4 times faster than someone’s speech. Many times we </a:t>
            </a:r>
            <a:r>
              <a:rPr lang="en-US" altLang="en-US" sz="1400" i="1">
                <a:latin typeface="Verdana" panose="020B0604030504040204" pitchFamily="34" charset="0"/>
                <a:ea typeface="Verdana" panose="020B0604030504040204" pitchFamily="34" charset="0"/>
                <a:cs typeface="Verdana" panose="020B0604030504040204" pitchFamily="34" charset="0"/>
              </a:rPr>
              <a:t>think</a:t>
            </a:r>
            <a:r>
              <a:rPr lang="en-US" altLang="en-US" sz="1400">
                <a:latin typeface="Verdana" panose="020B0604030504040204" pitchFamily="34" charset="0"/>
                <a:ea typeface="Verdana" panose="020B0604030504040204" pitchFamily="34" charset="0"/>
                <a:cs typeface="Verdana" panose="020B0604030504040204" pitchFamily="34" charset="0"/>
              </a:rPr>
              <a:t> we know what somebody is saying well before they’ve been finished saying it. This can certainly lead to problems, misunderstandings, and arguments.</a:t>
            </a: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F4F8BE5-42CF-47AC-A9BD-901BC9A33167}" type="slidenum">
              <a:rPr lang="en-US" altLang="en-US">
                <a:solidFill>
                  <a:srgbClr val="000000"/>
                </a:solidFill>
                <a:latin typeface="Times New Roman" panose="02020603050405020304" pitchFamily="18" charset="0"/>
              </a:rPr>
              <a:pPr eaLnBrk="1" hangingPunct="1">
                <a:spcBef>
                  <a:spcPct val="0"/>
                </a:spcBef>
              </a:pPr>
              <a:t>66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Dealing with difficult people can certainly be a challenge, that’s why it’s important to assess each situation:</a:t>
            </a:r>
          </a:p>
          <a:p>
            <a:pPr>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Is person normally uncooperative or is it just this particular situation</a:t>
            </a:r>
          </a:p>
          <a:p>
            <a:pPr>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Listen to the person’s complaints/issues: legitimate or just negative behavior</a:t>
            </a:r>
          </a:p>
          <a:p>
            <a:pPr>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Put yourself in their shoes</a:t>
            </a:r>
          </a:p>
          <a:p>
            <a:pPr>
              <a:spcBef>
                <a:spcPct val="20000"/>
              </a:spcBef>
            </a:pP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 ▪ Resist urge to argue</a:t>
            </a: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172A628-1F1A-4900-B14E-48E4A583B515}" type="slidenum">
              <a:rPr lang="en-US" altLang="en-US">
                <a:solidFill>
                  <a:srgbClr val="000000"/>
                </a:solidFill>
                <a:latin typeface="Times New Roman" panose="02020603050405020304" pitchFamily="18" charset="0"/>
              </a:rPr>
              <a:pPr eaLnBrk="1" hangingPunct="1">
                <a:spcBef>
                  <a:spcPct val="0"/>
                </a:spcBef>
              </a:pPr>
              <a:t>67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When dealing with difficult people it’s also important to remain as calm as possible and:</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Ask what person is upset about – Try to determine what the “root cause” of their anger so you have a starting point as to where the real issue is.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Don’t interrupt while person is talking – People don’t like to be interrupted, they want to know they’re being fully listening to.</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Don’t “pass judgment” – Too many times we think we know what the person is talking about before they’ve even started and determine our actions based on that instead of what the real problem is.</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Be aware of your body language &amp; tone of voice – Sometimes just our tone of voice or body language can signal we’re not listening, don’t care or upset about being bothered.</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Deal with the person genuinely – Do your best to truly care about the person who you are dealing with; don’t patronize them.</a:t>
            </a:r>
          </a:p>
          <a:p>
            <a:pPr marL="342900" indent="-342900">
              <a:spcBef>
                <a:spcPct val="20000"/>
              </a:spcBef>
              <a:buFont typeface="Wingdings" panose="05000000000000000000" pitchFamily="2" charset="2"/>
              <a:buChar char="§"/>
              <a:defRPr/>
            </a:pPr>
            <a:r>
              <a:rPr lang="en-US" altLang="en-US" sz="1400" kern="0" dirty="0">
                <a:solidFill>
                  <a:prstClr val="black"/>
                </a:solidFill>
                <a:latin typeface="Verdana" panose="020B0604030504040204" pitchFamily="34" charset="0"/>
                <a:ea typeface="Verdana" panose="020B0604030504040204" pitchFamily="34" charset="0"/>
                <a:cs typeface="Verdana" panose="020B0604030504040204" pitchFamily="34" charset="0"/>
              </a:rPr>
              <a:t>Deal with situation, don’t avoid – Do not delay dealing with the situation to another time because waiting may cause a situation to get worse.</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FF4B41-88AF-4A68-B83F-2237DBE61660}" type="slidenum">
              <a:rPr lang="en-US" altLang="en-US">
                <a:solidFill>
                  <a:srgbClr val="000000"/>
                </a:solidFill>
                <a:latin typeface="Times New Roman" panose="02020603050405020304" pitchFamily="18" charset="0"/>
              </a:rPr>
              <a:pPr eaLnBrk="1" hangingPunct="1">
                <a:spcBef>
                  <a:spcPct val="0"/>
                </a:spcBef>
              </a:pPr>
              <a:t>68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It’s easy and almost instinctive to come to our own defense – do your best to avoid doing that as it will just escalate the overall problem.</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AFA2A2-0B2F-482E-AB56-86BB3E910898}" type="slidenum">
              <a:rPr lang="en-US" altLang="en-US">
                <a:solidFill>
                  <a:srgbClr val="000000"/>
                </a:solidFill>
                <a:latin typeface="Times New Roman" panose="02020603050405020304" pitchFamily="18" charset="0"/>
              </a:rPr>
              <a:pPr eaLnBrk="1" hangingPunct="1">
                <a:spcBef>
                  <a:spcPct val="0"/>
                </a:spcBef>
              </a:pPr>
              <a:t>69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This is another definition of safety culture as put forward by a Safety Manager at an oil company.</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AB4E153-D78F-4A51-BA65-957156E034D7}" type="slidenum">
              <a:rPr lang="en-US" altLang="en-US">
                <a:solidFill>
                  <a:srgbClr val="000000"/>
                </a:solidFill>
                <a:latin typeface="Times New Roman" panose="02020603050405020304" pitchFamily="18" charset="0"/>
              </a:rPr>
              <a:pPr eaLnBrk="1" hangingPunct="1">
                <a:spcBef>
                  <a:spcPct val="0"/>
                </a:spcBef>
              </a:pPr>
              <a:t>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At this point the instructor gives scenario to class and two people volunteer or are picked.  The instructor should “coach” one of the individuals as to what to say, how to act, etc.</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D03088-455E-4644-AF32-28A994131C10}" type="slidenum">
              <a:rPr lang="en-US" altLang="en-US">
                <a:solidFill>
                  <a:srgbClr val="000000"/>
                </a:solidFill>
                <a:latin typeface="Times New Roman" panose="02020603050405020304" pitchFamily="18" charset="0"/>
              </a:rPr>
              <a:pPr eaLnBrk="1" hangingPunct="1">
                <a:spcBef>
                  <a:spcPct val="0"/>
                </a:spcBef>
              </a:pPr>
              <a:t>70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Having everyone in the organization responsible and accountable for their own actions when it comes to safety will go a long way in developing a positive safety culture.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There are many safety professionals who believe that accountability and responsibility are interchangeable  - that you can’t have accountability without responsibility and vice versa.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From the CEO to the newest employees everyone has to know their responsibilities and understand they are accountable for what they do no matter how small the task is.</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63FA3E-F04A-4628-8CE1-36A9DCE882AD}" type="slidenum">
              <a:rPr lang="en-US" altLang="en-US">
                <a:solidFill>
                  <a:srgbClr val="000000"/>
                </a:solidFill>
                <a:latin typeface="Times New Roman" panose="02020603050405020304" pitchFamily="18" charset="0"/>
              </a:rPr>
              <a:pPr eaLnBrk="1" hangingPunct="1">
                <a:spcBef>
                  <a:spcPct val="0"/>
                </a:spcBef>
              </a:pPr>
              <a:t>71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Accountability/Responsibility could be defined in a job description.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Even though using discipline to ensure workers are being safe isn’t always the most desirable thing to do, there has to be a way to have employees realize that if they choose to disobey safety policies and procedures there will be consequences.  Just telling somebody, “You shouldn’t do that because you’ll get hurt” and then watching them do it anyway because they don’t want to follow safety related policies and procedures will not contribute to injury prevention!</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A5FFA7-C993-4FA4-B407-D3D6FC8D0A44}" type="slidenum">
              <a:rPr lang="en-US" altLang="en-US">
                <a:solidFill>
                  <a:srgbClr val="000000"/>
                </a:solidFill>
                <a:latin typeface="Times New Roman" panose="02020603050405020304" pitchFamily="18" charset="0"/>
              </a:rPr>
              <a:pPr eaLnBrk="1" hangingPunct="1">
                <a:spcBef>
                  <a:spcPct val="0"/>
                </a:spcBef>
              </a:pPr>
              <a:t>72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There are many ways that employees can be held accountable for safety and responsible for their actions such as giving them the power to completely stop the work they or someone else is doing if they feel the situation is unsafe.</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01509A-2C15-4F2E-BD4D-2C97E3A5C43F}" type="slidenum">
              <a:rPr lang="en-US" altLang="en-US">
                <a:solidFill>
                  <a:srgbClr val="000000"/>
                </a:solidFill>
                <a:latin typeface="Times New Roman" panose="02020603050405020304" pitchFamily="18" charset="0"/>
              </a:rPr>
              <a:pPr eaLnBrk="1" hangingPunct="1">
                <a:spcBef>
                  <a:spcPct val="0"/>
                </a:spcBef>
              </a:pPr>
              <a:t>73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To have a good, positive safety culture everyone should be held accountable and responsible – excuses and/or shortcuts should not be tolerated no matter if the person involved is the highest level person in the organization or a brand new employee.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Employees need to understand that they must work safely all the time, every time!</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84B298-C09F-488A-9062-BD8539919DBA}" type="slidenum">
              <a:rPr lang="en-US" altLang="en-US">
                <a:solidFill>
                  <a:srgbClr val="000000"/>
                </a:solidFill>
                <a:latin typeface="Times New Roman" panose="02020603050405020304" pitchFamily="18" charset="0"/>
              </a:rPr>
              <a:pPr eaLnBrk="1" hangingPunct="1">
                <a:spcBef>
                  <a:spcPct val="0"/>
                </a:spcBef>
              </a:pPr>
              <a:t>74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The instructor should now go around the room and ask some attendees and then facilitate discussion.</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E05671-97CF-43CC-BF44-7F3F4F0F1D14}" type="slidenum">
              <a:rPr lang="en-US" altLang="en-US">
                <a:solidFill>
                  <a:srgbClr val="000000"/>
                </a:solidFill>
                <a:latin typeface="Times New Roman" panose="02020603050405020304" pitchFamily="18" charset="0"/>
              </a:rPr>
              <a:pPr eaLnBrk="1" hangingPunct="1">
                <a:spcBef>
                  <a:spcPct val="0"/>
                </a:spcBef>
              </a:pPr>
              <a:t>75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Safety incentive/rewards programs can work if they’re properly organized and are not just based on employees not getting injured.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In the next several slides we will be discussing safety incentive programs.</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57700C-6C21-40A9-9FE6-ADDDFF2C5958}" type="slidenum">
              <a:rPr lang="en-US" altLang="en-US">
                <a:solidFill>
                  <a:srgbClr val="000000"/>
                </a:solidFill>
                <a:latin typeface="Times New Roman" panose="02020603050405020304" pitchFamily="18" charset="0"/>
              </a:rPr>
              <a:pPr eaLnBrk="1" hangingPunct="1">
                <a:spcBef>
                  <a:spcPct val="0"/>
                </a:spcBef>
              </a:pPr>
              <a:t>76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Safety incentive/rewards programs can have value and can accomplish a reduction in workplace incidents. Listed in this slide are some of the “Pros” of safety incentive/reward programs.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Before implementing a program, thought should be given as to what it will be based on, who will manage it, and how will the rewards/incentives be distributed.</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EBE466-F5C4-4492-BC0E-D30178A854DA}" type="slidenum">
              <a:rPr lang="en-US" altLang="en-US">
                <a:solidFill>
                  <a:srgbClr val="000000"/>
                </a:solidFill>
                <a:latin typeface="Times New Roman" panose="02020603050405020304" pitchFamily="18" charset="0"/>
              </a:rPr>
              <a:pPr eaLnBrk="1" hangingPunct="1">
                <a:spcBef>
                  <a:spcPct val="0"/>
                </a:spcBef>
              </a:pPr>
              <a:t>77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Under reporting: injuries, hazards, near-misses can all be the “Cons” of implementing a rewards/incentives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Another problem could be union action: challenges of “unfair practices” because people in an office setting do not have the risks those working in production do.</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CA795F-0BE1-44E8-B85A-6E3088E867F9}" type="slidenum">
              <a:rPr lang="en-US" altLang="en-US">
                <a:solidFill>
                  <a:srgbClr val="000000"/>
                </a:solidFill>
                <a:latin typeface="Times New Roman" panose="02020603050405020304" pitchFamily="18" charset="0"/>
              </a:rPr>
              <a:pPr eaLnBrk="1" hangingPunct="1">
                <a:spcBef>
                  <a:spcPct val="0"/>
                </a:spcBef>
              </a:pPr>
              <a:t>78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Many times safety incentive/reward programs are based on people not getting injured on the job. If the program is based on </a:t>
            </a:r>
            <a:r>
              <a:rPr lang="en-US" altLang="en-US" sz="1400">
                <a:solidFill>
                  <a:srgbClr val="000000"/>
                </a:solidFill>
                <a:latin typeface="Verdana" panose="020B0604030504040204" pitchFamily="34" charset="0"/>
                <a:ea typeface="Verdana" panose="020B0604030504040204" pitchFamily="34" charset="0"/>
                <a:cs typeface="Verdana" panose="020B0604030504040204" pitchFamily="34" charset="0"/>
              </a:rPr>
              <a:t>solely </a:t>
            </a:r>
            <a:r>
              <a:rPr lang="en-US" altLang="en-US" sz="1400">
                <a:latin typeface="Verdana" panose="020B0604030504040204" pitchFamily="34" charset="0"/>
                <a:ea typeface="Verdana" panose="020B0604030504040204" pitchFamily="34" charset="0"/>
                <a:cs typeface="Verdana" panose="020B0604030504040204" pitchFamily="34" charset="0"/>
              </a:rPr>
              <a:t>injuries and the lack thereof this could be a problem because it could lead to a lack of reporting by employees.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Additionally, OSHA does not “recognize” or recommend safety incentive/reward programs that are based only on people not suffering a workplace illness/injury.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Safety incentive/rewards programs could be based on other safety related criteria as well – the ones listed are just the main ones.</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469B92-6A48-48E6-8E4F-C25ACFFD2B0B}" type="slidenum">
              <a:rPr lang="en-US" altLang="en-US">
                <a:solidFill>
                  <a:srgbClr val="000000"/>
                </a:solidFill>
                <a:latin typeface="Times New Roman" panose="02020603050405020304" pitchFamily="18" charset="0"/>
              </a:rPr>
              <a:pPr eaLnBrk="1" hangingPunct="1">
                <a:spcBef>
                  <a:spcPct val="0"/>
                </a:spcBef>
              </a:pPr>
              <a:t>79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So how does a person know if their organization has a positive Safety Culture? How does management know how employees truly feel about safety? One method is to have employees complete a “Safety Culture Assessment” which is what we’re going to do right now. Once everyone has completed the survey we’ll discuss the rating system used on the last page as well as what the overall perception of everyone who just filled out the survey.</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7C6FAD-23E1-40A7-8A74-B5DE9EC2EE4F}" type="slidenum">
              <a:rPr lang="en-US" altLang="en-US">
                <a:solidFill>
                  <a:srgbClr val="000000"/>
                </a:solidFill>
                <a:latin typeface="Times New Roman" panose="02020603050405020304" pitchFamily="18" charset="0"/>
              </a:rPr>
              <a:pPr eaLnBrk="1" hangingPunct="1">
                <a:spcBef>
                  <a:spcPct val="0"/>
                </a:spcBef>
              </a:pPr>
              <a:t>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From study/article by Ron Prichard, PE, PhD, many times safety incentive/reward programs will be successful for a short term, but in the long term many not produce the lasting behavior changes necessary to ensure a safe working environment.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an incentive/reward program has been in place for a while it could be a good idea to re-evaluate it to see if the results desired are still being produced; if not, and an incentive/reward program would like to be continued it may be a good idea to develop another type of system to use.</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A4A435-B039-44CA-B5C8-0AF5607AF794}" type="slidenum">
              <a:rPr lang="en-US" altLang="en-US">
                <a:solidFill>
                  <a:srgbClr val="000000"/>
                </a:solidFill>
                <a:latin typeface="Times New Roman" panose="02020603050405020304" pitchFamily="18" charset="0"/>
              </a:rPr>
              <a:pPr eaLnBrk="1" hangingPunct="1">
                <a:spcBef>
                  <a:spcPct val="0"/>
                </a:spcBef>
              </a:pPr>
              <a:t>80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In talking with folks who have incentives in place the necessary involvement could be as much as 1 to 8 hours a week depending on the system used, # of employees involved, etc.</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B77476-C75C-4929-8082-4EE4C8215C60}" type="slidenum">
              <a:rPr lang="en-US" altLang="en-US">
                <a:solidFill>
                  <a:srgbClr val="000000"/>
                </a:solidFill>
                <a:latin typeface="Times New Roman" panose="02020603050405020304" pitchFamily="18" charset="0"/>
              </a:rPr>
              <a:pPr eaLnBrk="1" hangingPunct="1">
                <a:spcBef>
                  <a:spcPct val="0"/>
                </a:spcBef>
              </a:pPr>
              <a:t>81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Incentive programs can only do so much as it’s the entire process from hazard detection to injury reporting to employee involvement that leads to overall workplace safety.</a:t>
            </a: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0A574B-9E4C-42A9-8304-45A2084B248A}" type="slidenum">
              <a:rPr lang="en-US" altLang="en-US">
                <a:solidFill>
                  <a:srgbClr val="000000"/>
                </a:solidFill>
                <a:latin typeface="Times New Roman" panose="02020603050405020304" pitchFamily="18" charset="0"/>
              </a:rPr>
              <a:pPr eaLnBrk="1" hangingPunct="1">
                <a:spcBef>
                  <a:spcPct val="0"/>
                </a:spcBef>
              </a:pPr>
              <a:t>82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latin typeface="Verdana" panose="020B0604030504040204" pitchFamily="34" charset="0"/>
                <a:ea typeface="Verdana" panose="020B0604030504040204" pitchFamily="34" charset="0"/>
                <a:cs typeface="Verdana" panose="020B0604030504040204" pitchFamily="34" charset="0"/>
              </a:rPr>
              <a:t>As a final “exercise,” attendees should be asked to think about what type of safety culture exists in their current environment. If their organization’s safety culture is less than what is desired then they need to determine where they would like to see their organization go and how it can get to that point.</a:t>
            </a: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D546E3-DA66-425E-AB48-E53F9BE8CDA6}" type="slidenum">
              <a:rPr lang="en-US" altLang="en-US">
                <a:solidFill>
                  <a:srgbClr val="000000"/>
                </a:solidFill>
                <a:latin typeface="Times New Roman" panose="02020603050405020304" pitchFamily="18" charset="0"/>
              </a:rPr>
              <a:pPr eaLnBrk="1" hangingPunct="1">
                <a:spcBef>
                  <a:spcPct val="0"/>
                </a:spcBef>
              </a:pPr>
              <a:t>83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0B7BFD5-C896-4257-9418-C62EE4C773D6}" type="slidenum">
              <a:rPr lang="en-US" altLang="en-US">
                <a:solidFill>
                  <a:srgbClr val="000000"/>
                </a:solidFill>
                <a:latin typeface="Times New Roman" panose="02020603050405020304" pitchFamily="18" charset="0"/>
              </a:rPr>
              <a:pPr eaLnBrk="1" hangingPunct="1">
                <a:spcBef>
                  <a:spcPct val="0"/>
                </a:spcBef>
              </a:pPr>
              <a:t>84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B8AB62D-22BE-4A46-A9B2-E9985A35386C}" type="slidenum">
              <a:rPr lang="en-US" altLang="en-US">
                <a:solidFill>
                  <a:srgbClr val="000000"/>
                </a:solidFill>
                <a:latin typeface="Times New Roman" panose="02020603050405020304" pitchFamily="18" charset="0"/>
              </a:rPr>
              <a:pPr eaLnBrk="1" hangingPunct="1">
                <a:spcBef>
                  <a:spcPct val="0"/>
                </a:spcBef>
              </a:pPr>
              <a:t>85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r>
              <a:rPr lang="en-US" altLang="en-US" sz="1400"/>
              <a:t>Many organizations accept the “myths” we’re going to be discussing and therefore believe that there is not much that can be done to prevent incidents from occurring.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4DADAD-841B-412F-9023-1DFF6ECB4530}" type="slidenum">
              <a:rPr lang="en-US" altLang="en-US">
                <a:solidFill>
                  <a:srgbClr val="000000"/>
                </a:solidFill>
                <a:latin typeface="Times New Roman" panose="02020603050405020304" pitchFamily="18" charset="0"/>
              </a:rPr>
              <a:pPr eaLnBrk="1" hangingPunct="1">
                <a:spcBef>
                  <a:spcPct val="0"/>
                </a:spcBef>
              </a:pPr>
              <a:t>9</a:t>
            </a:fld>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3135B29-E0B5-4F8C-9561-9440AE71DFB3}" type="datetime1">
              <a:rPr lang="en-US"/>
              <a:pPr>
                <a:defRPr/>
              </a:pPr>
              <a:t>3/7/2017</a:t>
            </a:fld>
            <a:endParaRPr lang="en-US"/>
          </a:p>
        </p:txBody>
      </p:sp>
      <p:sp>
        <p:nvSpPr>
          <p:cNvPr id="7" name="Footer Placeholder 4"/>
          <p:cNvSpPr>
            <a:spLocks noGrp="1"/>
          </p:cNvSpPr>
          <p:nvPr>
            <p:ph type="ftr" sz="quarter" idx="11"/>
          </p:nvPr>
        </p:nvSpPr>
        <p:spPr/>
        <p:txBody>
          <a:bodyPr/>
          <a:lstStyle>
            <a:lvl1pPr>
              <a:defRPr baseline="0">
                <a:solidFill>
                  <a:schemeClr val="bg1"/>
                </a:solidFill>
              </a:defRPr>
            </a:lvl1pPr>
          </a:lstStyle>
          <a:p>
            <a:pPr>
              <a:defRPr/>
            </a:pPr>
            <a:r>
              <a:rPr lang="en-US"/>
              <a:t>PPT-155-01</a:t>
            </a:r>
          </a:p>
        </p:txBody>
      </p:sp>
      <p:sp>
        <p:nvSpPr>
          <p:cNvPr id="8" name="Slide Number Placeholder 5"/>
          <p:cNvSpPr>
            <a:spLocks noGrp="1"/>
          </p:cNvSpPr>
          <p:nvPr>
            <p:ph type="sldNum" sz="quarter" idx="12"/>
          </p:nvPr>
        </p:nvSpPr>
        <p:spPr/>
        <p:txBody>
          <a:bodyPr/>
          <a:lstStyle>
            <a:lvl1pPr>
              <a:defRPr/>
            </a:lvl1pPr>
          </a:lstStyle>
          <a:p>
            <a:fld id="{DBBFD016-C3DE-4ABF-B8D2-024CBBBAA451}" type="slidenum">
              <a:rPr lang="en-US" altLang="en-US"/>
              <a:pPr/>
              <a:t>‹#›</a:t>
            </a:fld>
            <a:endParaRPr lang="en-US" altLang="en-US"/>
          </a:p>
        </p:txBody>
      </p:sp>
    </p:spTree>
    <p:extLst>
      <p:ext uri="{BB962C8B-B14F-4D97-AF65-F5344CB8AC3E}">
        <p14:creationId xmlns:p14="http://schemas.microsoft.com/office/powerpoint/2010/main" val="190363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AB5644-8493-4DD1-9F30-5C9732099C0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790BB760-E2FA-46B4-91B1-D8E500C245F3}" type="slidenum">
              <a:rPr lang="en-US" altLang="en-US"/>
              <a:pPr/>
              <a:t>‹#›</a:t>
            </a:fld>
            <a:endParaRPr lang="en-US" altLang="en-US"/>
          </a:p>
        </p:txBody>
      </p:sp>
    </p:spTree>
    <p:extLst>
      <p:ext uri="{BB962C8B-B14F-4D97-AF65-F5344CB8AC3E}">
        <p14:creationId xmlns:p14="http://schemas.microsoft.com/office/powerpoint/2010/main" val="158878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FFD5E5-333F-433E-8880-04B36CA26DB1}" type="datetime1">
              <a:rPr lang="en-US"/>
              <a:pPr>
                <a:defRPr/>
              </a:pPr>
              <a:t>3/7/2017</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13FADED0-FCEB-4BAF-94FA-D86352DDCC8B}" type="slidenum">
              <a:rPr lang="en-US" altLang="en-US"/>
              <a:pPr/>
              <a:t>‹#›</a:t>
            </a:fld>
            <a:endParaRPr lang="en-US" altLang="en-US"/>
          </a:p>
        </p:txBody>
      </p:sp>
    </p:spTree>
    <p:extLst>
      <p:ext uri="{BB962C8B-B14F-4D97-AF65-F5344CB8AC3E}">
        <p14:creationId xmlns:p14="http://schemas.microsoft.com/office/powerpoint/2010/main" val="81241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15E85C4-5258-4637-8346-10C826460FE4}"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PPT-155-01</a:t>
            </a:r>
          </a:p>
        </p:txBody>
      </p:sp>
      <p:sp>
        <p:nvSpPr>
          <p:cNvPr id="8" name="Slide Number Placeholder 5"/>
          <p:cNvSpPr>
            <a:spLocks noGrp="1"/>
          </p:cNvSpPr>
          <p:nvPr>
            <p:ph type="sldNum" sz="quarter" idx="12"/>
          </p:nvPr>
        </p:nvSpPr>
        <p:spPr/>
        <p:txBody>
          <a:bodyPr/>
          <a:lstStyle>
            <a:lvl1pPr>
              <a:defRPr/>
            </a:lvl1pPr>
          </a:lstStyle>
          <a:p>
            <a:fld id="{BC87B846-E4DD-4193-97F6-81E03588DD6C}" type="slidenum">
              <a:rPr lang="en-US" altLang="en-US"/>
              <a:pPr/>
              <a:t>‹#›</a:t>
            </a:fld>
            <a:endParaRPr lang="en-US" altLang="en-US"/>
          </a:p>
        </p:txBody>
      </p:sp>
    </p:spTree>
    <p:extLst>
      <p:ext uri="{BB962C8B-B14F-4D97-AF65-F5344CB8AC3E}">
        <p14:creationId xmlns:p14="http://schemas.microsoft.com/office/powerpoint/2010/main" val="420489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552669-D5D6-46D0-AF42-FE3CCBCA3D15}"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A92049EF-B123-46D7-8026-BF9BCD6E0664}" type="slidenum">
              <a:rPr lang="en-US" altLang="en-US"/>
              <a:pPr/>
              <a:t>‹#›</a:t>
            </a:fld>
            <a:endParaRPr lang="en-US" altLang="en-US"/>
          </a:p>
        </p:txBody>
      </p:sp>
    </p:spTree>
    <p:extLst>
      <p:ext uri="{BB962C8B-B14F-4D97-AF65-F5344CB8AC3E}">
        <p14:creationId xmlns:p14="http://schemas.microsoft.com/office/powerpoint/2010/main" val="59080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A0C6C-EC69-4FA3-BA93-796B05F9E643}"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452B8FB7-4762-4732-93C0-4BB9BEDED13A}" type="slidenum">
              <a:rPr lang="en-US" altLang="en-US"/>
              <a:pPr/>
              <a:t>‹#›</a:t>
            </a:fld>
            <a:endParaRPr lang="en-US" altLang="en-US"/>
          </a:p>
        </p:txBody>
      </p:sp>
    </p:spTree>
    <p:extLst>
      <p:ext uri="{BB962C8B-B14F-4D97-AF65-F5344CB8AC3E}">
        <p14:creationId xmlns:p14="http://schemas.microsoft.com/office/powerpoint/2010/main" val="184166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223C64-E6B9-4DC0-B11E-D347B054EAEB}"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503F67D0-3E7C-4AE6-9AD8-64B9D7424C21}" type="slidenum">
              <a:rPr lang="en-US" altLang="en-US"/>
              <a:pPr/>
              <a:t>‹#›</a:t>
            </a:fld>
            <a:endParaRPr lang="en-US" altLang="en-US"/>
          </a:p>
        </p:txBody>
      </p:sp>
    </p:spTree>
    <p:extLst>
      <p:ext uri="{BB962C8B-B14F-4D97-AF65-F5344CB8AC3E}">
        <p14:creationId xmlns:p14="http://schemas.microsoft.com/office/powerpoint/2010/main" val="311874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24BDBE-F469-47EC-906C-A9E8EC0282E9}"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PPT-155-01</a:t>
            </a:r>
          </a:p>
        </p:txBody>
      </p:sp>
      <p:sp>
        <p:nvSpPr>
          <p:cNvPr id="9" name="Slide Number Placeholder 5"/>
          <p:cNvSpPr>
            <a:spLocks noGrp="1"/>
          </p:cNvSpPr>
          <p:nvPr>
            <p:ph type="sldNum" sz="quarter" idx="12"/>
          </p:nvPr>
        </p:nvSpPr>
        <p:spPr/>
        <p:txBody>
          <a:bodyPr/>
          <a:lstStyle>
            <a:lvl1pPr>
              <a:defRPr/>
            </a:lvl1pPr>
          </a:lstStyle>
          <a:p>
            <a:fld id="{F157CBB1-163F-42E1-AAC5-71E05F7405D4}" type="slidenum">
              <a:rPr lang="en-US" altLang="en-US"/>
              <a:pPr/>
              <a:t>‹#›</a:t>
            </a:fld>
            <a:endParaRPr lang="en-US" altLang="en-US"/>
          </a:p>
        </p:txBody>
      </p:sp>
    </p:spTree>
    <p:extLst>
      <p:ext uri="{BB962C8B-B14F-4D97-AF65-F5344CB8AC3E}">
        <p14:creationId xmlns:p14="http://schemas.microsoft.com/office/powerpoint/2010/main" val="1814168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D5F523-7F57-4C5D-B2B6-C41F35BF2181}"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PPT-155-01</a:t>
            </a:r>
          </a:p>
        </p:txBody>
      </p:sp>
      <p:sp>
        <p:nvSpPr>
          <p:cNvPr id="5" name="Slide Number Placeholder 5"/>
          <p:cNvSpPr>
            <a:spLocks noGrp="1"/>
          </p:cNvSpPr>
          <p:nvPr>
            <p:ph type="sldNum" sz="quarter" idx="12"/>
          </p:nvPr>
        </p:nvSpPr>
        <p:spPr/>
        <p:txBody>
          <a:bodyPr/>
          <a:lstStyle>
            <a:lvl1pPr>
              <a:defRPr/>
            </a:lvl1pPr>
          </a:lstStyle>
          <a:p>
            <a:fld id="{B978DF8E-6D18-4275-B919-2CF99078B311}" type="slidenum">
              <a:rPr lang="en-US" altLang="en-US"/>
              <a:pPr/>
              <a:t>‹#›</a:t>
            </a:fld>
            <a:endParaRPr lang="en-US" altLang="en-US"/>
          </a:p>
        </p:txBody>
      </p:sp>
    </p:spTree>
    <p:extLst>
      <p:ext uri="{BB962C8B-B14F-4D97-AF65-F5344CB8AC3E}">
        <p14:creationId xmlns:p14="http://schemas.microsoft.com/office/powerpoint/2010/main" val="636412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7EDB7E-0C40-4474-AE6E-6DC3455EB59F}"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PPT-155-01</a:t>
            </a:r>
          </a:p>
        </p:txBody>
      </p:sp>
      <p:sp>
        <p:nvSpPr>
          <p:cNvPr id="4" name="Slide Number Placeholder 5"/>
          <p:cNvSpPr>
            <a:spLocks noGrp="1"/>
          </p:cNvSpPr>
          <p:nvPr>
            <p:ph type="sldNum" sz="quarter" idx="12"/>
          </p:nvPr>
        </p:nvSpPr>
        <p:spPr/>
        <p:txBody>
          <a:bodyPr/>
          <a:lstStyle>
            <a:lvl1pPr>
              <a:defRPr/>
            </a:lvl1pPr>
          </a:lstStyle>
          <a:p>
            <a:fld id="{13089E5C-4714-4B33-8C09-1D39301EEB0A}" type="slidenum">
              <a:rPr lang="en-US" altLang="en-US"/>
              <a:pPr/>
              <a:t>‹#›</a:t>
            </a:fld>
            <a:endParaRPr lang="en-US" altLang="en-US"/>
          </a:p>
        </p:txBody>
      </p:sp>
    </p:spTree>
    <p:extLst>
      <p:ext uri="{BB962C8B-B14F-4D97-AF65-F5344CB8AC3E}">
        <p14:creationId xmlns:p14="http://schemas.microsoft.com/office/powerpoint/2010/main" val="64902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721A88-75C1-4756-BBD5-973409407A53}"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EA3286A3-A1A5-496C-9950-65A968C79AB4}" type="slidenum">
              <a:rPr lang="en-US" altLang="en-US"/>
              <a:pPr/>
              <a:t>‹#›</a:t>
            </a:fld>
            <a:endParaRPr lang="en-US" altLang="en-US"/>
          </a:p>
        </p:txBody>
      </p:sp>
    </p:spTree>
    <p:extLst>
      <p:ext uri="{BB962C8B-B14F-4D97-AF65-F5344CB8AC3E}">
        <p14:creationId xmlns:p14="http://schemas.microsoft.com/office/powerpoint/2010/main" val="357057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5F2D40-60A9-48B1-8BF1-72247DA96C9D}" type="datetime1">
              <a:rPr lang="en-US"/>
              <a:pPr>
                <a:defRPr/>
              </a:pPr>
              <a:t>3/7/2017</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08E48783-0D76-473D-8704-AAC54EC3A741}" type="slidenum">
              <a:rPr lang="en-US" altLang="en-US"/>
              <a:pPr/>
              <a:t>‹#›</a:t>
            </a:fld>
            <a:endParaRPr lang="en-US" altLang="en-US"/>
          </a:p>
        </p:txBody>
      </p:sp>
    </p:spTree>
    <p:extLst>
      <p:ext uri="{BB962C8B-B14F-4D97-AF65-F5344CB8AC3E}">
        <p14:creationId xmlns:p14="http://schemas.microsoft.com/office/powerpoint/2010/main" val="3848156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219885-D2FB-4920-991A-7A7A8DB9292B}"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C1F0BB7C-1019-4756-B2C6-F3F8F6011A61}" type="slidenum">
              <a:rPr lang="en-US" altLang="en-US"/>
              <a:pPr/>
              <a:t>‹#›</a:t>
            </a:fld>
            <a:endParaRPr lang="en-US" altLang="en-US"/>
          </a:p>
        </p:txBody>
      </p:sp>
    </p:spTree>
    <p:extLst>
      <p:ext uri="{BB962C8B-B14F-4D97-AF65-F5344CB8AC3E}">
        <p14:creationId xmlns:p14="http://schemas.microsoft.com/office/powerpoint/2010/main" val="102513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FE93E6-13E3-4595-8791-FF3B9A73DDE3}"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2EFFC790-F8E0-4CE6-8305-1AC950922A24}" type="slidenum">
              <a:rPr lang="en-US" altLang="en-US"/>
              <a:pPr/>
              <a:t>‹#›</a:t>
            </a:fld>
            <a:endParaRPr lang="en-US" altLang="en-US"/>
          </a:p>
        </p:txBody>
      </p:sp>
    </p:spTree>
    <p:extLst>
      <p:ext uri="{BB962C8B-B14F-4D97-AF65-F5344CB8AC3E}">
        <p14:creationId xmlns:p14="http://schemas.microsoft.com/office/powerpoint/2010/main" val="409632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739AD9-28CE-481E-828D-94D2B6E562CC}"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98D933D8-6444-41EB-BCBF-8427E260C4FE}" type="slidenum">
              <a:rPr lang="en-US" altLang="en-US"/>
              <a:pPr/>
              <a:t>‹#›</a:t>
            </a:fld>
            <a:endParaRPr lang="en-US" altLang="en-US"/>
          </a:p>
        </p:txBody>
      </p:sp>
    </p:spTree>
    <p:extLst>
      <p:ext uri="{BB962C8B-B14F-4D97-AF65-F5344CB8AC3E}">
        <p14:creationId xmlns:p14="http://schemas.microsoft.com/office/powerpoint/2010/main" val="3935967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2867740-4909-4DB8-BFDB-2AF6C1E8A2BD}"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PPT-155-01</a:t>
            </a:r>
          </a:p>
        </p:txBody>
      </p:sp>
      <p:sp>
        <p:nvSpPr>
          <p:cNvPr id="8" name="Slide Number Placeholder 5"/>
          <p:cNvSpPr>
            <a:spLocks noGrp="1"/>
          </p:cNvSpPr>
          <p:nvPr>
            <p:ph type="sldNum" sz="quarter" idx="12"/>
          </p:nvPr>
        </p:nvSpPr>
        <p:spPr/>
        <p:txBody>
          <a:bodyPr/>
          <a:lstStyle>
            <a:lvl1pPr>
              <a:defRPr/>
            </a:lvl1pPr>
          </a:lstStyle>
          <a:p>
            <a:fld id="{FDFDCA89-736B-4DF6-9C5E-0649D9C7B277}" type="slidenum">
              <a:rPr lang="en-US" altLang="en-US"/>
              <a:pPr/>
              <a:t>‹#›</a:t>
            </a:fld>
            <a:endParaRPr lang="en-US" altLang="en-US"/>
          </a:p>
        </p:txBody>
      </p:sp>
    </p:spTree>
    <p:extLst>
      <p:ext uri="{BB962C8B-B14F-4D97-AF65-F5344CB8AC3E}">
        <p14:creationId xmlns:p14="http://schemas.microsoft.com/office/powerpoint/2010/main" val="2372225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38BDE7-E4F7-44A9-AAF1-18A5E4AC3266}"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D5EDD6DE-0807-45F3-AB57-2464FB57C772}" type="slidenum">
              <a:rPr lang="en-US" altLang="en-US"/>
              <a:pPr/>
              <a:t>‹#›</a:t>
            </a:fld>
            <a:endParaRPr lang="en-US" altLang="en-US"/>
          </a:p>
        </p:txBody>
      </p:sp>
    </p:spTree>
    <p:extLst>
      <p:ext uri="{BB962C8B-B14F-4D97-AF65-F5344CB8AC3E}">
        <p14:creationId xmlns:p14="http://schemas.microsoft.com/office/powerpoint/2010/main" val="34716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97A94C-47BE-43F0-B748-84DFFDACDE0B}"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7FC1A028-760C-40B2-86D3-68BEB68D9C41}" type="slidenum">
              <a:rPr lang="en-US" altLang="en-US"/>
              <a:pPr/>
              <a:t>‹#›</a:t>
            </a:fld>
            <a:endParaRPr lang="en-US" altLang="en-US"/>
          </a:p>
        </p:txBody>
      </p:sp>
    </p:spTree>
    <p:extLst>
      <p:ext uri="{BB962C8B-B14F-4D97-AF65-F5344CB8AC3E}">
        <p14:creationId xmlns:p14="http://schemas.microsoft.com/office/powerpoint/2010/main" val="27299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985E074-B3E2-4EB3-9BAD-CC2BBE0CBBB5}"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263927AC-F5B2-4069-89E7-F3B8406F9D21}" type="slidenum">
              <a:rPr lang="en-US" altLang="en-US"/>
              <a:pPr/>
              <a:t>‹#›</a:t>
            </a:fld>
            <a:endParaRPr lang="en-US" altLang="en-US"/>
          </a:p>
        </p:txBody>
      </p:sp>
    </p:spTree>
    <p:extLst>
      <p:ext uri="{BB962C8B-B14F-4D97-AF65-F5344CB8AC3E}">
        <p14:creationId xmlns:p14="http://schemas.microsoft.com/office/powerpoint/2010/main" val="3431655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7CC381-8D52-4251-812B-FB05AE8B97D2}"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PPT-155-01</a:t>
            </a:r>
          </a:p>
        </p:txBody>
      </p:sp>
      <p:sp>
        <p:nvSpPr>
          <p:cNvPr id="9" name="Slide Number Placeholder 5"/>
          <p:cNvSpPr>
            <a:spLocks noGrp="1"/>
          </p:cNvSpPr>
          <p:nvPr>
            <p:ph type="sldNum" sz="quarter" idx="12"/>
          </p:nvPr>
        </p:nvSpPr>
        <p:spPr/>
        <p:txBody>
          <a:bodyPr/>
          <a:lstStyle>
            <a:lvl1pPr>
              <a:defRPr/>
            </a:lvl1pPr>
          </a:lstStyle>
          <a:p>
            <a:fld id="{68B41D54-D7BE-4654-AD1C-13E08D811872}" type="slidenum">
              <a:rPr lang="en-US" altLang="en-US"/>
              <a:pPr/>
              <a:t>‹#›</a:t>
            </a:fld>
            <a:endParaRPr lang="en-US" altLang="en-US"/>
          </a:p>
        </p:txBody>
      </p:sp>
    </p:spTree>
    <p:extLst>
      <p:ext uri="{BB962C8B-B14F-4D97-AF65-F5344CB8AC3E}">
        <p14:creationId xmlns:p14="http://schemas.microsoft.com/office/powerpoint/2010/main" val="248694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30FDE76-1173-4D34-9EE2-F3470FA00322}"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PPT-155-01</a:t>
            </a:r>
          </a:p>
        </p:txBody>
      </p:sp>
      <p:sp>
        <p:nvSpPr>
          <p:cNvPr id="5" name="Slide Number Placeholder 5"/>
          <p:cNvSpPr>
            <a:spLocks noGrp="1"/>
          </p:cNvSpPr>
          <p:nvPr>
            <p:ph type="sldNum" sz="quarter" idx="12"/>
          </p:nvPr>
        </p:nvSpPr>
        <p:spPr/>
        <p:txBody>
          <a:bodyPr/>
          <a:lstStyle>
            <a:lvl1pPr>
              <a:defRPr/>
            </a:lvl1pPr>
          </a:lstStyle>
          <a:p>
            <a:fld id="{BC4F1562-0C79-4EE8-AA08-CF43D19DFCF8}" type="slidenum">
              <a:rPr lang="en-US" altLang="en-US"/>
              <a:pPr/>
              <a:t>‹#›</a:t>
            </a:fld>
            <a:endParaRPr lang="en-US" altLang="en-US"/>
          </a:p>
        </p:txBody>
      </p:sp>
    </p:spTree>
    <p:extLst>
      <p:ext uri="{BB962C8B-B14F-4D97-AF65-F5344CB8AC3E}">
        <p14:creationId xmlns:p14="http://schemas.microsoft.com/office/powerpoint/2010/main" val="371124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7F0881-CBFC-4CE1-BCE8-F8A0EDF045CA}"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PPT-155-01</a:t>
            </a:r>
          </a:p>
        </p:txBody>
      </p:sp>
      <p:sp>
        <p:nvSpPr>
          <p:cNvPr id="4" name="Slide Number Placeholder 5"/>
          <p:cNvSpPr>
            <a:spLocks noGrp="1"/>
          </p:cNvSpPr>
          <p:nvPr>
            <p:ph type="sldNum" sz="quarter" idx="12"/>
          </p:nvPr>
        </p:nvSpPr>
        <p:spPr/>
        <p:txBody>
          <a:bodyPr/>
          <a:lstStyle>
            <a:lvl1pPr>
              <a:defRPr/>
            </a:lvl1pPr>
          </a:lstStyle>
          <a:p>
            <a:fld id="{441A6072-0265-4469-A54F-24F59E51F71C}" type="slidenum">
              <a:rPr lang="en-US" altLang="en-US"/>
              <a:pPr/>
              <a:t>‹#›</a:t>
            </a:fld>
            <a:endParaRPr lang="en-US" altLang="en-US"/>
          </a:p>
        </p:txBody>
      </p:sp>
    </p:spTree>
    <p:extLst>
      <p:ext uri="{BB962C8B-B14F-4D97-AF65-F5344CB8AC3E}">
        <p14:creationId xmlns:p14="http://schemas.microsoft.com/office/powerpoint/2010/main" val="404551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783E33-7F47-407E-BB20-9518B9EF33D1}" type="datetime1">
              <a:rPr lang="en-US"/>
              <a:pPr>
                <a:defRPr/>
              </a:pPr>
              <a:t>3/7/2017</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D3124DD3-5E85-457F-AB43-40405C028189}" type="slidenum">
              <a:rPr lang="en-US" altLang="en-US"/>
              <a:pPr/>
              <a:t>‹#›</a:t>
            </a:fld>
            <a:endParaRPr lang="en-US" altLang="en-US"/>
          </a:p>
        </p:txBody>
      </p:sp>
    </p:spTree>
    <p:extLst>
      <p:ext uri="{BB962C8B-B14F-4D97-AF65-F5344CB8AC3E}">
        <p14:creationId xmlns:p14="http://schemas.microsoft.com/office/powerpoint/2010/main" val="116276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BABAF7-474B-402D-ACF1-FF35FAB9B882}"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CF741D14-48F5-4DE7-A51F-2C4A55FB1B1F}" type="slidenum">
              <a:rPr lang="en-US" altLang="en-US"/>
              <a:pPr/>
              <a:t>‹#›</a:t>
            </a:fld>
            <a:endParaRPr lang="en-US" altLang="en-US"/>
          </a:p>
        </p:txBody>
      </p:sp>
    </p:spTree>
    <p:extLst>
      <p:ext uri="{BB962C8B-B14F-4D97-AF65-F5344CB8AC3E}">
        <p14:creationId xmlns:p14="http://schemas.microsoft.com/office/powerpoint/2010/main" val="117322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A121F0-236F-4FD3-8A30-D6B9EBD97363}"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D439650B-B905-4982-8466-D142B13A1B2D}" type="slidenum">
              <a:rPr lang="en-US" altLang="en-US"/>
              <a:pPr/>
              <a:t>‹#›</a:t>
            </a:fld>
            <a:endParaRPr lang="en-US" altLang="en-US"/>
          </a:p>
        </p:txBody>
      </p:sp>
    </p:spTree>
    <p:extLst>
      <p:ext uri="{BB962C8B-B14F-4D97-AF65-F5344CB8AC3E}">
        <p14:creationId xmlns:p14="http://schemas.microsoft.com/office/powerpoint/2010/main" val="1612015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435423-EFCB-489B-B8CA-1EE13164E194}"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F2BD024F-3C27-48E7-A8EB-A9AC2BCEED97}" type="slidenum">
              <a:rPr lang="en-US" altLang="en-US"/>
              <a:pPr/>
              <a:t>‹#›</a:t>
            </a:fld>
            <a:endParaRPr lang="en-US" altLang="en-US"/>
          </a:p>
        </p:txBody>
      </p:sp>
    </p:spTree>
    <p:extLst>
      <p:ext uri="{BB962C8B-B14F-4D97-AF65-F5344CB8AC3E}">
        <p14:creationId xmlns:p14="http://schemas.microsoft.com/office/powerpoint/2010/main" val="751509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E2DE90-E844-4F54-BABC-56E3105F3E8C}"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152A1C6B-CECD-4033-8E80-5DC02A28D424}" type="slidenum">
              <a:rPr lang="en-US" altLang="en-US"/>
              <a:pPr/>
              <a:t>‹#›</a:t>
            </a:fld>
            <a:endParaRPr lang="en-US" altLang="en-US"/>
          </a:p>
        </p:txBody>
      </p:sp>
    </p:spTree>
    <p:extLst>
      <p:ext uri="{BB962C8B-B14F-4D97-AF65-F5344CB8AC3E}">
        <p14:creationId xmlns:p14="http://schemas.microsoft.com/office/powerpoint/2010/main" val="1066393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AF0660E-CF54-4516-94F6-6602D53FACDA}"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PPT-155-01</a:t>
            </a:r>
          </a:p>
        </p:txBody>
      </p:sp>
      <p:sp>
        <p:nvSpPr>
          <p:cNvPr id="8" name="Slide Number Placeholder 5"/>
          <p:cNvSpPr>
            <a:spLocks noGrp="1"/>
          </p:cNvSpPr>
          <p:nvPr>
            <p:ph type="sldNum" sz="quarter" idx="12"/>
          </p:nvPr>
        </p:nvSpPr>
        <p:spPr/>
        <p:txBody>
          <a:bodyPr/>
          <a:lstStyle>
            <a:lvl1pPr>
              <a:defRPr/>
            </a:lvl1pPr>
          </a:lstStyle>
          <a:p>
            <a:fld id="{C006E8D5-32CE-458B-BA2A-4333BEE049E7}" type="slidenum">
              <a:rPr lang="en-US" altLang="en-US"/>
              <a:pPr/>
              <a:t>‹#›</a:t>
            </a:fld>
            <a:endParaRPr lang="en-US" altLang="en-US"/>
          </a:p>
        </p:txBody>
      </p:sp>
    </p:spTree>
    <p:extLst>
      <p:ext uri="{BB962C8B-B14F-4D97-AF65-F5344CB8AC3E}">
        <p14:creationId xmlns:p14="http://schemas.microsoft.com/office/powerpoint/2010/main" val="293571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6B7209-CD4C-42E5-97E7-D746E5D6626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0A306E41-4440-4464-9FA8-579923C236D4}" type="slidenum">
              <a:rPr lang="en-US" altLang="en-US"/>
              <a:pPr/>
              <a:t>‹#›</a:t>
            </a:fld>
            <a:endParaRPr lang="en-US" altLang="en-US"/>
          </a:p>
        </p:txBody>
      </p:sp>
    </p:spTree>
    <p:extLst>
      <p:ext uri="{BB962C8B-B14F-4D97-AF65-F5344CB8AC3E}">
        <p14:creationId xmlns:p14="http://schemas.microsoft.com/office/powerpoint/2010/main" val="1567425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2C5CB0-4C80-40C6-A309-CD43C5F0A6E9}"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DCBFC7E9-881E-48A1-B679-54C72F5D2278}" type="slidenum">
              <a:rPr lang="en-US" altLang="en-US"/>
              <a:pPr/>
              <a:t>‹#›</a:t>
            </a:fld>
            <a:endParaRPr lang="en-US" altLang="en-US"/>
          </a:p>
        </p:txBody>
      </p:sp>
    </p:spTree>
    <p:extLst>
      <p:ext uri="{BB962C8B-B14F-4D97-AF65-F5344CB8AC3E}">
        <p14:creationId xmlns:p14="http://schemas.microsoft.com/office/powerpoint/2010/main" val="2229816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60BA18-54BF-4901-8FD9-EAB1F8BC1E91}"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8F4ADCD6-992B-445E-B323-5A6F47BFA5F0}" type="slidenum">
              <a:rPr lang="en-US" altLang="en-US"/>
              <a:pPr/>
              <a:t>‹#›</a:t>
            </a:fld>
            <a:endParaRPr lang="en-US" altLang="en-US"/>
          </a:p>
        </p:txBody>
      </p:sp>
    </p:spTree>
    <p:extLst>
      <p:ext uri="{BB962C8B-B14F-4D97-AF65-F5344CB8AC3E}">
        <p14:creationId xmlns:p14="http://schemas.microsoft.com/office/powerpoint/2010/main" val="2097345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FB306A6-1D87-4B80-BA8C-97348191FC17}"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PPT-155-01</a:t>
            </a:r>
          </a:p>
        </p:txBody>
      </p:sp>
      <p:sp>
        <p:nvSpPr>
          <p:cNvPr id="9" name="Slide Number Placeholder 5"/>
          <p:cNvSpPr>
            <a:spLocks noGrp="1"/>
          </p:cNvSpPr>
          <p:nvPr>
            <p:ph type="sldNum" sz="quarter" idx="12"/>
          </p:nvPr>
        </p:nvSpPr>
        <p:spPr/>
        <p:txBody>
          <a:bodyPr/>
          <a:lstStyle>
            <a:lvl1pPr>
              <a:defRPr/>
            </a:lvl1pPr>
          </a:lstStyle>
          <a:p>
            <a:fld id="{50453154-47AF-45EC-A3FB-B6E905A3317B}" type="slidenum">
              <a:rPr lang="en-US" altLang="en-US"/>
              <a:pPr/>
              <a:t>‹#›</a:t>
            </a:fld>
            <a:endParaRPr lang="en-US" altLang="en-US"/>
          </a:p>
        </p:txBody>
      </p:sp>
    </p:spTree>
    <p:extLst>
      <p:ext uri="{BB962C8B-B14F-4D97-AF65-F5344CB8AC3E}">
        <p14:creationId xmlns:p14="http://schemas.microsoft.com/office/powerpoint/2010/main" val="2077385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90A188-3516-4109-8C93-9B5C1AB7EF7A}"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PPT-155-01</a:t>
            </a:r>
          </a:p>
        </p:txBody>
      </p:sp>
      <p:sp>
        <p:nvSpPr>
          <p:cNvPr id="5" name="Slide Number Placeholder 5"/>
          <p:cNvSpPr>
            <a:spLocks noGrp="1"/>
          </p:cNvSpPr>
          <p:nvPr>
            <p:ph type="sldNum" sz="quarter" idx="12"/>
          </p:nvPr>
        </p:nvSpPr>
        <p:spPr/>
        <p:txBody>
          <a:bodyPr/>
          <a:lstStyle>
            <a:lvl1pPr>
              <a:defRPr/>
            </a:lvl1pPr>
          </a:lstStyle>
          <a:p>
            <a:fld id="{D8262FA0-2A9B-44BF-84B0-6B46A773B4EE}" type="slidenum">
              <a:rPr lang="en-US" altLang="en-US"/>
              <a:pPr/>
              <a:t>‹#›</a:t>
            </a:fld>
            <a:endParaRPr lang="en-US" altLang="en-US"/>
          </a:p>
        </p:txBody>
      </p:sp>
    </p:spTree>
    <p:extLst>
      <p:ext uri="{BB962C8B-B14F-4D97-AF65-F5344CB8AC3E}">
        <p14:creationId xmlns:p14="http://schemas.microsoft.com/office/powerpoint/2010/main" val="67322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643935-88A1-4199-B604-BAC8813A35E8}" type="datetime1">
              <a:rPr lang="en-US"/>
              <a:pPr>
                <a:defRPr/>
              </a:pPr>
              <a:t>3/7/2017</a:t>
            </a:fld>
            <a:endParaRPr lang="en-US"/>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18B6414E-AED5-4411-A2E9-DB87DB23A51F}" type="slidenum">
              <a:rPr lang="en-US" altLang="en-US"/>
              <a:pPr/>
              <a:t>‹#›</a:t>
            </a:fld>
            <a:endParaRPr lang="en-US" altLang="en-US"/>
          </a:p>
        </p:txBody>
      </p:sp>
    </p:spTree>
    <p:extLst>
      <p:ext uri="{BB962C8B-B14F-4D97-AF65-F5344CB8AC3E}">
        <p14:creationId xmlns:p14="http://schemas.microsoft.com/office/powerpoint/2010/main" val="23543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07F9AE-C699-4A4B-9905-4F01569D6554}"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PPT-155-01</a:t>
            </a:r>
          </a:p>
        </p:txBody>
      </p:sp>
      <p:sp>
        <p:nvSpPr>
          <p:cNvPr id="4" name="Slide Number Placeholder 5"/>
          <p:cNvSpPr>
            <a:spLocks noGrp="1"/>
          </p:cNvSpPr>
          <p:nvPr>
            <p:ph type="sldNum" sz="quarter" idx="12"/>
          </p:nvPr>
        </p:nvSpPr>
        <p:spPr/>
        <p:txBody>
          <a:bodyPr/>
          <a:lstStyle>
            <a:lvl1pPr>
              <a:defRPr/>
            </a:lvl1pPr>
          </a:lstStyle>
          <a:p>
            <a:fld id="{1290E288-B291-491A-B37F-CA99227DFF72}" type="slidenum">
              <a:rPr lang="en-US" altLang="en-US"/>
              <a:pPr/>
              <a:t>‹#›</a:t>
            </a:fld>
            <a:endParaRPr lang="en-US" altLang="en-US"/>
          </a:p>
        </p:txBody>
      </p:sp>
    </p:spTree>
    <p:extLst>
      <p:ext uri="{BB962C8B-B14F-4D97-AF65-F5344CB8AC3E}">
        <p14:creationId xmlns:p14="http://schemas.microsoft.com/office/powerpoint/2010/main" val="24165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9D2EE1-CACD-45B2-9561-90E17494DC07}"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950E18BE-5637-4ECF-93D4-1B62DE882818}" type="slidenum">
              <a:rPr lang="en-US" altLang="en-US"/>
              <a:pPr/>
              <a:t>‹#›</a:t>
            </a:fld>
            <a:endParaRPr lang="en-US" altLang="en-US"/>
          </a:p>
        </p:txBody>
      </p:sp>
    </p:spTree>
    <p:extLst>
      <p:ext uri="{BB962C8B-B14F-4D97-AF65-F5344CB8AC3E}">
        <p14:creationId xmlns:p14="http://schemas.microsoft.com/office/powerpoint/2010/main" val="3460697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2975E6-917A-42BC-8CDB-60FDD09DFBE1}"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80765AE9-49CF-4177-AB42-5D3F9C206494}" type="slidenum">
              <a:rPr lang="en-US" altLang="en-US"/>
              <a:pPr/>
              <a:t>‹#›</a:t>
            </a:fld>
            <a:endParaRPr lang="en-US" altLang="en-US"/>
          </a:p>
        </p:txBody>
      </p:sp>
    </p:spTree>
    <p:extLst>
      <p:ext uri="{BB962C8B-B14F-4D97-AF65-F5344CB8AC3E}">
        <p14:creationId xmlns:p14="http://schemas.microsoft.com/office/powerpoint/2010/main" val="1081387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3FFFC3-8759-4C28-A9D4-60B30E8912EB}"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173AF348-BD97-4FB6-93C6-9ECD6919468D}" type="slidenum">
              <a:rPr lang="en-US" altLang="en-US"/>
              <a:pPr/>
              <a:t>‹#›</a:t>
            </a:fld>
            <a:endParaRPr lang="en-US" altLang="en-US"/>
          </a:p>
        </p:txBody>
      </p:sp>
    </p:spTree>
    <p:extLst>
      <p:ext uri="{BB962C8B-B14F-4D97-AF65-F5344CB8AC3E}">
        <p14:creationId xmlns:p14="http://schemas.microsoft.com/office/powerpoint/2010/main" val="4227410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25DFBF-C3C0-4339-9ADB-B38B8E1766A3}"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8E318D37-3568-4C9D-9BAF-011F4982065F}" type="slidenum">
              <a:rPr lang="en-US" altLang="en-US"/>
              <a:pPr/>
              <a:t>‹#›</a:t>
            </a:fld>
            <a:endParaRPr lang="en-US" altLang="en-US"/>
          </a:p>
        </p:txBody>
      </p:sp>
    </p:spTree>
    <p:extLst>
      <p:ext uri="{BB962C8B-B14F-4D97-AF65-F5344CB8AC3E}">
        <p14:creationId xmlns:p14="http://schemas.microsoft.com/office/powerpoint/2010/main" val="1184177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1D717FD-4CE8-4525-997A-3B44C25CC2D9}"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PPT-155-01</a:t>
            </a:r>
          </a:p>
        </p:txBody>
      </p:sp>
      <p:sp>
        <p:nvSpPr>
          <p:cNvPr id="8" name="Slide Number Placeholder 5"/>
          <p:cNvSpPr>
            <a:spLocks noGrp="1"/>
          </p:cNvSpPr>
          <p:nvPr>
            <p:ph type="sldNum" sz="quarter" idx="12"/>
          </p:nvPr>
        </p:nvSpPr>
        <p:spPr/>
        <p:txBody>
          <a:bodyPr/>
          <a:lstStyle>
            <a:lvl1pPr>
              <a:defRPr/>
            </a:lvl1pPr>
          </a:lstStyle>
          <a:p>
            <a:fld id="{DBFB197B-C0C7-4A75-9D22-3CB56D112D30}" type="slidenum">
              <a:rPr lang="en-US" altLang="en-US"/>
              <a:pPr/>
              <a:t>‹#›</a:t>
            </a:fld>
            <a:endParaRPr lang="en-US" altLang="en-US"/>
          </a:p>
        </p:txBody>
      </p:sp>
    </p:spTree>
    <p:extLst>
      <p:ext uri="{BB962C8B-B14F-4D97-AF65-F5344CB8AC3E}">
        <p14:creationId xmlns:p14="http://schemas.microsoft.com/office/powerpoint/2010/main" val="4024837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0A6B15-AF97-4C41-AC00-ADAB419BA622}"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94BEBB20-E007-4C49-8FA1-982728CC8D76}" type="slidenum">
              <a:rPr lang="en-US" altLang="en-US"/>
              <a:pPr/>
              <a:t>‹#›</a:t>
            </a:fld>
            <a:endParaRPr lang="en-US" altLang="en-US"/>
          </a:p>
        </p:txBody>
      </p:sp>
    </p:spTree>
    <p:extLst>
      <p:ext uri="{BB962C8B-B14F-4D97-AF65-F5344CB8AC3E}">
        <p14:creationId xmlns:p14="http://schemas.microsoft.com/office/powerpoint/2010/main" val="2027227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C87C1E-552E-4579-A3E9-6EC4EAB1806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E988274F-8186-45A6-9B86-3B7F44F7D8EA}" type="slidenum">
              <a:rPr lang="en-US" altLang="en-US"/>
              <a:pPr/>
              <a:t>‹#›</a:t>
            </a:fld>
            <a:endParaRPr lang="en-US" altLang="en-US"/>
          </a:p>
        </p:txBody>
      </p:sp>
    </p:spTree>
    <p:extLst>
      <p:ext uri="{BB962C8B-B14F-4D97-AF65-F5344CB8AC3E}">
        <p14:creationId xmlns:p14="http://schemas.microsoft.com/office/powerpoint/2010/main" val="2063067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9824D7-9347-4F17-95A8-DF935B98EA0C}"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59A11535-1331-481C-AFA3-FA9B953C15A0}" type="slidenum">
              <a:rPr lang="en-US" altLang="en-US"/>
              <a:pPr/>
              <a:t>‹#›</a:t>
            </a:fld>
            <a:endParaRPr lang="en-US" altLang="en-US"/>
          </a:p>
        </p:txBody>
      </p:sp>
    </p:spTree>
    <p:extLst>
      <p:ext uri="{BB962C8B-B14F-4D97-AF65-F5344CB8AC3E}">
        <p14:creationId xmlns:p14="http://schemas.microsoft.com/office/powerpoint/2010/main" val="3296857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8C961A-1F8F-4F71-BD38-1E4A785AB1E4}"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PPT-155-01</a:t>
            </a:r>
          </a:p>
        </p:txBody>
      </p:sp>
      <p:sp>
        <p:nvSpPr>
          <p:cNvPr id="9" name="Slide Number Placeholder 5"/>
          <p:cNvSpPr>
            <a:spLocks noGrp="1"/>
          </p:cNvSpPr>
          <p:nvPr>
            <p:ph type="sldNum" sz="quarter" idx="12"/>
          </p:nvPr>
        </p:nvSpPr>
        <p:spPr/>
        <p:txBody>
          <a:bodyPr/>
          <a:lstStyle>
            <a:lvl1pPr>
              <a:defRPr/>
            </a:lvl1pPr>
          </a:lstStyle>
          <a:p>
            <a:fld id="{9ADB8A46-F0B9-4A28-AE76-86EFF402CD80}" type="slidenum">
              <a:rPr lang="en-US" altLang="en-US"/>
              <a:pPr/>
              <a:t>‹#›</a:t>
            </a:fld>
            <a:endParaRPr lang="en-US" altLang="en-US"/>
          </a:p>
        </p:txBody>
      </p:sp>
    </p:spTree>
    <p:extLst>
      <p:ext uri="{BB962C8B-B14F-4D97-AF65-F5344CB8AC3E}">
        <p14:creationId xmlns:p14="http://schemas.microsoft.com/office/powerpoint/2010/main" val="408409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F9F7CCB-FBFC-4199-81B7-24FF984A388C}" type="datetime1">
              <a:rPr lang="en-US"/>
              <a:pPr>
                <a:defRPr/>
              </a:pPr>
              <a:t>3/7/2017</a:t>
            </a:fld>
            <a:endParaRPr lang="en-US"/>
          </a:p>
        </p:txBody>
      </p:sp>
      <p:sp>
        <p:nvSpPr>
          <p:cNvPr id="8"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9" name="Slide Number Placeholder 5"/>
          <p:cNvSpPr>
            <a:spLocks noGrp="1"/>
          </p:cNvSpPr>
          <p:nvPr>
            <p:ph type="sldNum" sz="quarter" idx="12"/>
          </p:nvPr>
        </p:nvSpPr>
        <p:spPr/>
        <p:txBody>
          <a:bodyPr/>
          <a:lstStyle>
            <a:lvl1pPr>
              <a:defRPr/>
            </a:lvl1pPr>
          </a:lstStyle>
          <a:p>
            <a:fld id="{1C5700AB-4847-45A4-8F50-4DAFF3AEAEAF}" type="slidenum">
              <a:rPr lang="en-US" altLang="en-US"/>
              <a:pPr/>
              <a:t>‹#›</a:t>
            </a:fld>
            <a:endParaRPr lang="en-US" altLang="en-US"/>
          </a:p>
        </p:txBody>
      </p:sp>
    </p:spTree>
    <p:extLst>
      <p:ext uri="{BB962C8B-B14F-4D97-AF65-F5344CB8AC3E}">
        <p14:creationId xmlns:p14="http://schemas.microsoft.com/office/powerpoint/2010/main" val="3345536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F21CEAB-F282-49E3-A6D3-389A52600507}"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PPT-155-01</a:t>
            </a:r>
          </a:p>
        </p:txBody>
      </p:sp>
      <p:sp>
        <p:nvSpPr>
          <p:cNvPr id="5" name="Slide Number Placeholder 5"/>
          <p:cNvSpPr>
            <a:spLocks noGrp="1"/>
          </p:cNvSpPr>
          <p:nvPr>
            <p:ph type="sldNum" sz="quarter" idx="12"/>
          </p:nvPr>
        </p:nvSpPr>
        <p:spPr/>
        <p:txBody>
          <a:bodyPr/>
          <a:lstStyle>
            <a:lvl1pPr>
              <a:defRPr/>
            </a:lvl1pPr>
          </a:lstStyle>
          <a:p>
            <a:fld id="{CF727A27-DAB8-41AE-AAF9-FEC18DA7B745}" type="slidenum">
              <a:rPr lang="en-US" altLang="en-US"/>
              <a:pPr/>
              <a:t>‹#›</a:t>
            </a:fld>
            <a:endParaRPr lang="en-US" altLang="en-US"/>
          </a:p>
        </p:txBody>
      </p:sp>
    </p:spTree>
    <p:extLst>
      <p:ext uri="{BB962C8B-B14F-4D97-AF65-F5344CB8AC3E}">
        <p14:creationId xmlns:p14="http://schemas.microsoft.com/office/powerpoint/2010/main" val="4092804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5FEA0-7527-497B-B650-474AD5ECB128}"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PPT-155-01</a:t>
            </a:r>
          </a:p>
        </p:txBody>
      </p:sp>
      <p:sp>
        <p:nvSpPr>
          <p:cNvPr id="4" name="Slide Number Placeholder 5"/>
          <p:cNvSpPr>
            <a:spLocks noGrp="1"/>
          </p:cNvSpPr>
          <p:nvPr>
            <p:ph type="sldNum" sz="quarter" idx="12"/>
          </p:nvPr>
        </p:nvSpPr>
        <p:spPr/>
        <p:txBody>
          <a:bodyPr/>
          <a:lstStyle>
            <a:lvl1pPr>
              <a:defRPr/>
            </a:lvl1pPr>
          </a:lstStyle>
          <a:p>
            <a:fld id="{E289A28C-2F46-4676-AF83-60D8426560F6}" type="slidenum">
              <a:rPr lang="en-US" altLang="en-US"/>
              <a:pPr/>
              <a:t>‹#›</a:t>
            </a:fld>
            <a:endParaRPr lang="en-US" altLang="en-US"/>
          </a:p>
        </p:txBody>
      </p:sp>
    </p:spTree>
    <p:extLst>
      <p:ext uri="{BB962C8B-B14F-4D97-AF65-F5344CB8AC3E}">
        <p14:creationId xmlns:p14="http://schemas.microsoft.com/office/powerpoint/2010/main" val="189054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74277-CA85-4975-A1E3-8539F594B320}"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101ABCEF-60C7-44E9-A87E-E0170AC468D2}" type="slidenum">
              <a:rPr lang="en-US" altLang="en-US"/>
              <a:pPr/>
              <a:t>‹#›</a:t>
            </a:fld>
            <a:endParaRPr lang="en-US" altLang="en-US"/>
          </a:p>
        </p:txBody>
      </p:sp>
    </p:spTree>
    <p:extLst>
      <p:ext uri="{BB962C8B-B14F-4D97-AF65-F5344CB8AC3E}">
        <p14:creationId xmlns:p14="http://schemas.microsoft.com/office/powerpoint/2010/main" val="1949122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AC87B2-E046-47E2-A8D5-B2C69F38B960}"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CB9F2CB5-D04C-47CF-B088-1FCE0D0D4903}" type="slidenum">
              <a:rPr lang="en-US" altLang="en-US"/>
              <a:pPr/>
              <a:t>‹#›</a:t>
            </a:fld>
            <a:endParaRPr lang="en-US" altLang="en-US"/>
          </a:p>
        </p:txBody>
      </p:sp>
    </p:spTree>
    <p:extLst>
      <p:ext uri="{BB962C8B-B14F-4D97-AF65-F5344CB8AC3E}">
        <p14:creationId xmlns:p14="http://schemas.microsoft.com/office/powerpoint/2010/main" val="1276010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F71511-0F98-4200-8EFA-E6A4A2DAE2B5}"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8F1C68DD-C60F-4B38-ACF7-EB61501EBA97}" type="slidenum">
              <a:rPr lang="en-US" altLang="en-US"/>
              <a:pPr/>
              <a:t>‹#›</a:t>
            </a:fld>
            <a:endParaRPr lang="en-US" altLang="en-US"/>
          </a:p>
        </p:txBody>
      </p:sp>
    </p:spTree>
    <p:extLst>
      <p:ext uri="{BB962C8B-B14F-4D97-AF65-F5344CB8AC3E}">
        <p14:creationId xmlns:p14="http://schemas.microsoft.com/office/powerpoint/2010/main" val="746424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87A3A1-E7EF-4EBA-9757-8C0CAB4F22E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PPT-155-01</a:t>
            </a:r>
          </a:p>
        </p:txBody>
      </p:sp>
      <p:sp>
        <p:nvSpPr>
          <p:cNvPr id="6" name="Slide Number Placeholder 5"/>
          <p:cNvSpPr>
            <a:spLocks noGrp="1"/>
          </p:cNvSpPr>
          <p:nvPr>
            <p:ph type="sldNum" sz="quarter" idx="12"/>
          </p:nvPr>
        </p:nvSpPr>
        <p:spPr/>
        <p:txBody>
          <a:bodyPr/>
          <a:lstStyle>
            <a:lvl1pPr>
              <a:defRPr/>
            </a:lvl1pPr>
          </a:lstStyle>
          <a:p>
            <a:fld id="{6CF8F964-907E-4476-84B5-AD20A62100D7}" type="slidenum">
              <a:rPr lang="en-US" altLang="en-US"/>
              <a:pPr/>
              <a:t>‹#›</a:t>
            </a:fld>
            <a:endParaRPr lang="en-US" altLang="en-US"/>
          </a:p>
        </p:txBody>
      </p:sp>
    </p:spTree>
    <p:extLst>
      <p:ext uri="{BB962C8B-B14F-4D97-AF65-F5344CB8AC3E}">
        <p14:creationId xmlns:p14="http://schemas.microsoft.com/office/powerpoint/2010/main" val="117587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7C79EC8-0F46-43A9-9004-74200BB1298A}" type="datetime1">
              <a:rPr lang="en-US"/>
              <a:pPr>
                <a:defRPr/>
              </a:pPr>
              <a:t>3/7/2017</a:t>
            </a:fld>
            <a:endParaRPr lang="en-US"/>
          </a:p>
        </p:txBody>
      </p:sp>
      <p:sp>
        <p:nvSpPr>
          <p:cNvPr id="4"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5" name="Slide Number Placeholder 5"/>
          <p:cNvSpPr>
            <a:spLocks noGrp="1"/>
          </p:cNvSpPr>
          <p:nvPr>
            <p:ph type="sldNum" sz="quarter" idx="12"/>
          </p:nvPr>
        </p:nvSpPr>
        <p:spPr/>
        <p:txBody>
          <a:bodyPr/>
          <a:lstStyle>
            <a:lvl1pPr>
              <a:defRPr/>
            </a:lvl1pPr>
          </a:lstStyle>
          <a:p>
            <a:fld id="{0631E918-2C6A-405C-ABBF-C77D9E7CA20A}" type="slidenum">
              <a:rPr lang="en-US" altLang="en-US"/>
              <a:pPr/>
              <a:t>‹#›</a:t>
            </a:fld>
            <a:endParaRPr lang="en-US" altLang="en-US"/>
          </a:p>
        </p:txBody>
      </p:sp>
    </p:spTree>
    <p:extLst>
      <p:ext uri="{BB962C8B-B14F-4D97-AF65-F5344CB8AC3E}">
        <p14:creationId xmlns:p14="http://schemas.microsoft.com/office/powerpoint/2010/main" val="350678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230C2F-ED69-41A9-AABE-0EDC33BAF08B}" type="datetime1">
              <a:rPr lang="en-US"/>
              <a:pPr>
                <a:defRPr/>
              </a:pPr>
              <a:t>3/7/2017</a:t>
            </a:fld>
            <a:endParaRPr lang="en-US"/>
          </a:p>
        </p:txBody>
      </p:sp>
      <p:sp>
        <p:nvSpPr>
          <p:cNvPr id="3"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4" name="Slide Number Placeholder 5"/>
          <p:cNvSpPr>
            <a:spLocks noGrp="1"/>
          </p:cNvSpPr>
          <p:nvPr>
            <p:ph type="sldNum" sz="quarter" idx="12"/>
          </p:nvPr>
        </p:nvSpPr>
        <p:spPr/>
        <p:txBody>
          <a:bodyPr/>
          <a:lstStyle>
            <a:lvl1pPr>
              <a:defRPr/>
            </a:lvl1pPr>
          </a:lstStyle>
          <a:p>
            <a:fld id="{1445F1C8-8458-4760-862F-E8150D25DC11}" type="slidenum">
              <a:rPr lang="en-US" altLang="en-US"/>
              <a:pPr/>
              <a:t>‹#›</a:t>
            </a:fld>
            <a:endParaRPr lang="en-US" altLang="en-US"/>
          </a:p>
        </p:txBody>
      </p:sp>
    </p:spTree>
    <p:extLst>
      <p:ext uri="{BB962C8B-B14F-4D97-AF65-F5344CB8AC3E}">
        <p14:creationId xmlns:p14="http://schemas.microsoft.com/office/powerpoint/2010/main" val="56408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459FBB-4A88-4F5A-8976-31ADA3266EB0}" type="datetime1">
              <a:rPr lang="en-US"/>
              <a:pPr>
                <a:defRPr/>
              </a:pPr>
              <a:t>3/7/2017</a:t>
            </a:fld>
            <a:endParaRPr lang="en-US"/>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E0A12C65-4AC3-44CF-9A6C-D4BAD7619614}" type="slidenum">
              <a:rPr lang="en-US" altLang="en-US"/>
              <a:pPr/>
              <a:t>‹#›</a:t>
            </a:fld>
            <a:endParaRPr lang="en-US" altLang="en-US"/>
          </a:p>
        </p:txBody>
      </p:sp>
    </p:spTree>
    <p:extLst>
      <p:ext uri="{BB962C8B-B14F-4D97-AF65-F5344CB8AC3E}">
        <p14:creationId xmlns:p14="http://schemas.microsoft.com/office/powerpoint/2010/main" val="138162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4CCF2A-9451-42CF-9653-BD288D596839}" type="datetime1">
              <a:rPr lang="en-US"/>
              <a:pPr>
                <a:defRPr/>
              </a:pPr>
              <a:t>3/7/2017</a:t>
            </a:fld>
            <a:endParaRPr lang="en-US"/>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PPT-155-01</a:t>
            </a:r>
          </a:p>
        </p:txBody>
      </p:sp>
      <p:sp>
        <p:nvSpPr>
          <p:cNvPr id="7" name="Slide Number Placeholder 5"/>
          <p:cNvSpPr>
            <a:spLocks noGrp="1"/>
          </p:cNvSpPr>
          <p:nvPr>
            <p:ph type="sldNum" sz="quarter" idx="12"/>
          </p:nvPr>
        </p:nvSpPr>
        <p:spPr/>
        <p:txBody>
          <a:bodyPr/>
          <a:lstStyle>
            <a:lvl1pPr>
              <a:defRPr/>
            </a:lvl1pPr>
          </a:lstStyle>
          <a:p>
            <a:fld id="{82FC16C6-729E-4906-948C-E50B0EF87E0F}" type="slidenum">
              <a:rPr lang="en-US" altLang="en-US"/>
              <a:pPr/>
              <a:t>‹#›</a:t>
            </a:fld>
            <a:endParaRPr lang="en-US" altLang="en-US"/>
          </a:p>
        </p:txBody>
      </p:sp>
    </p:spTree>
    <p:extLst>
      <p:ext uri="{BB962C8B-B14F-4D97-AF65-F5344CB8AC3E}">
        <p14:creationId xmlns:p14="http://schemas.microsoft.com/office/powerpoint/2010/main" val="237227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4F10227-6B1C-4DF4-AF35-640D517B2BF5}"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bg1"/>
                </a:solidFill>
                <a:latin typeface="Verdana" panose="020B0604030504040204" pitchFamily="34" charset="0"/>
                <a:cs typeface="+mn-cs"/>
              </a:defRPr>
            </a:lvl1pPr>
          </a:lstStyle>
          <a:p>
            <a:pPr>
              <a:defRPr/>
            </a:pPr>
            <a:r>
              <a:rPr lang="en-US"/>
              <a:t>PPT-155-01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2B5DF1E-7557-4CD6-8D11-926DB585DA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C637223-B02E-434A-952A-0431B1B067F7}"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PPT-155-01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6BADBC0-EBFD-49CA-8E3B-A93DAF2B8B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8"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C60D69E-B9A0-40B6-B069-14FDD2E371EA}"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PPT-155-01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6004190-2FC7-42E2-9C28-0682D9CF71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9"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28FF7C0-721D-4D9F-BB46-DE4637C9905F}"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PPT-155-01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56B2A8E-10F0-42C5-B838-3ED623EED4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0"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EACD661-5C0F-4370-9811-4E6F7AF2012A}"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PPT-155-01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B972D52-B6EC-4B62-89F6-34800C6B61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1"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image" Target="http://www.womensfunnyvideos.com/funny-pictures/yoga-alabama.jp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1.jpeg"/><Relationship Id="rId5" Type="http://schemas.openxmlformats.org/officeDocument/2006/relationships/image" Target="../media/image40.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hyperlink" Target="https://www.facebook.com/BWCPATH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CULTURE</a:t>
            </a:r>
          </a:p>
        </p:txBody>
      </p:sp>
      <p:sp>
        <p:nvSpPr>
          <p:cNvPr id="2150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78BD163-8B86-42D8-8279-DDCC7C880E29}" type="slidenum">
              <a:rPr lang="en-US" altLang="en-US" sz="1400">
                <a:solidFill>
                  <a:srgbClr val="FFFFFF"/>
                </a:solidFill>
                <a:latin typeface="Verdana" panose="020B0604030504040204" pitchFamily="34" charset="0"/>
              </a:rPr>
              <a:pPr algn="ctr" eaLnBrk="1" hangingPunct="1">
                <a:spcBef>
                  <a:spcPct val="0"/>
                </a:spcBef>
                <a:buFontTx/>
                <a:buNone/>
              </a:pPr>
              <a:t>1</a:t>
            </a:fld>
            <a:endParaRPr lang="en-US" altLang="en-US" sz="1400">
              <a:solidFill>
                <a:srgbClr val="FFFFFF"/>
              </a:solidFill>
              <a:latin typeface="Verdana" panose="020B0604030504040204" pitchFamily="34" charset="0"/>
            </a:endParaRPr>
          </a:p>
        </p:txBody>
      </p:sp>
      <p:sp>
        <p:nvSpPr>
          <p:cNvPr id="21508"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Bureau of Workers’ Compensation </a:t>
            </a:r>
          </a:p>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PA Training for Health &amp; Safety                        (PATHS)</a:t>
            </a:r>
          </a:p>
        </p:txBody>
      </p:sp>
      <p:sp>
        <p:nvSpPr>
          <p:cNvPr id="21509" name="Rectangle 1027"/>
          <p:cNvSpPr txBox="1">
            <a:spLocks noChangeArrowheads="1"/>
          </p:cNvSpPr>
          <p:nvPr/>
        </p:nvSpPr>
        <p:spPr bwMode="auto">
          <a:xfrm>
            <a:off x="609600" y="28194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400" b="1">
                <a:latin typeface="Verdana" panose="020B0604030504040204" pitchFamily="34" charset="0"/>
              </a:rPr>
              <a:t>PART 2: </a:t>
            </a:r>
          </a:p>
          <a:p>
            <a:pPr algn="ctr" eaLnBrk="1" hangingPunct="1">
              <a:buFontTx/>
              <a:buNone/>
            </a:pPr>
            <a:r>
              <a:rPr lang="en-US" altLang="en-US" sz="2400" b="1">
                <a:latin typeface="Verdana" panose="020B0604030504040204" pitchFamily="34" charset="0"/>
              </a:rPr>
              <a:t>   How to Establish      and Maintain a Positive Safety Culture</a:t>
            </a:r>
          </a:p>
          <a:p>
            <a:pPr algn="ctr" eaLnBrk="1" hangingPunct="1">
              <a:buFontTx/>
              <a:buNone/>
            </a:pPr>
            <a:endParaRPr lang="en-US" altLang="en-US" sz="2400" b="1">
              <a:solidFill>
                <a:srgbClr val="898989"/>
              </a:solidFill>
              <a:latin typeface="Verdana" panose="020B0604030504040204" pitchFamily="34" charset="0"/>
            </a:endParaRPr>
          </a:p>
          <a:p>
            <a:pPr algn="ctr" eaLnBrk="1" hangingPunct="1">
              <a:buFontTx/>
              <a:buNone/>
            </a:pPr>
            <a:endParaRPr lang="en-US" altLang="en-US" sz="2000" b="1">
              <a:solidFill>
                <a:srgbClr val="898989"/>
              </a:solidFill>
              <a:latin typeface="Verdana" panose="020B0604030504040204" pitchFamily="34" charset="0"/>
            </a:endParaRPr>
          </a:p>
        </p:txBody>
      </p:sp>
      <p:pic>
        <p:nvPicPr>
          <p:cNvPr id="21510" name="Picture 1028" descr="safety_chair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1905000"/>
            <a:ext cx="31496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ea typeface="Verdana" panose="020B0604030504040204" pitchFamily="34" charset="0"/>
                <a:cs typeface="Verdana" panose="020B0604030504040204" pitchFamily="34" charset="0"/>
              </a:rPr>
              <a:t>PPT-155-01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Some Safety Myths</a:t>
            </a:r>
          </a:p>
        </p:txBody>
      </p:sp>
      <p:sp>
        <p:nvSpPr>
          <p:cNvPr id="3072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C056EDB-A7AD-468C-90EA-7DC5A5661772}" type="slidenum">
              <a:rPr lang="en-US" altLang="en-US" sz="1400">
                <a:solidFill>
                  <a:srgbClr val="FFFFFF"/>
                </a:solidFill>
                <a:latin typeface="Verdana" panose="020B0604030504040204" pitchFamily="34" charset="0"/>
              </a:rPr>
              <a:pPr algn="ctr" eaLnBrk="1" hangingPunct="1">
                <a:spcBef>
                  <a:spcPct val="0"/>
                </a:spcBef>
                <a:buFontTx/>
                <a:buNone/>
              </a:pPr>
              <a:t>10</a:t>
            </a:fld>
            <a:endParaRPr lang="en-US" altLang="en-US" sz="1400">
              <a:solidFill>
                <a:srgbClr val="FFFFFF"/>
              </a:solidFill>
              <a:latin typeface="Verdana" panose="020B0604030504040204" pitchFamily="34" charset="0"/>
            </a:endParaRPr>
          </a:p>
        </p:txBody>
      </p:sp>
      <p:sp>
        <p:nvSpPr>
          <p:cNvPr id="30724" name="Rectangle 1"/>
          <p:cNvSpPr>
            <a:spLocks noChangeArrowheads="1"/>
          </p:cNvSpPr>
          <p:nvPr/>
        </p:nvSpPr>
        <p:spPr bwMode="auto">
          <a:xfrm>
            <a:off x="457200" y="1600200"/>
            <a:ext cx="815340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Myth #1: </a:t>
            </a:r>
            <a:r>
              <a:rPr lang="en-US" altLang="en-US" sz="2100" b="1" i="1" u="sng">
                <a:solidFill>
                  <a:srgbClr val="0000FF"/>
                </a:solidFill>
                <a:latin typeface="Verdana" panose="020B0604030504040204" pitchFamily="34" charset="0"/>
                <a:ea typeface="Verdana" panose="020B0604030504040204" pitchFamily="34" charset="0"/>
                <a:cs typeface="Verdana" panose="020B0604030504040204" pitchFamily="34" charset="0"/>
              </a:rPr>
              <a:t>Accidents just happen</a:t>
            </a:r>
            <a:r>
              <a:rPr lang="en-US" altLang="en-US" sz="2100" i="1">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Research shows that   99% of all accidents are preventable; we </a:t>
            </a:r>
            <a:r>
              <a:rPr lang="en-US" altLang="en-US" sz="2100" i="1">
                <a:solidFill>
                  <a:srgbClr val="0000FF"/>
                </a:solidFill>
                <a:latin typeface="Verdana" panose="020B0604030504040204" pitchFamily="34" charset="0"/>
                <a:ea typeface="Verdana" panose="020B0604030504040204" pitchFamily="34" charset="0"/>
                <a:cs typeface="Verdana" panose="020B0604030504040204" pitchFamily="34" charset="0"/>
              </a:rPr>
              <a:t>do</a:t>
            </a: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 have a great  deal of control over our circumstances.</a:t>
            </a:r>
          </a:p>
          <a:p>
            <a:pPr eaLnBrk="1" hangingPunct="1">
              <a:lnSpc>
                <a:spcPct val="90000"/>
              </a:lnSpc>
              <a:spcBef>
                <a:spcPct val="0"/>
              </a:spcBef>
              <a:buFontTx/>
              <a:buNone/>
            </a:pPr>
            <a:endPar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buFontTx/>
              <a:buNone/>
            </a:pP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Myth #2: </a:t>
            </a:r>
            <a:r>
              <a:rPr lang="en-US" altLang="en-US" sz="2100" b="1" i="1" u="sng">
                <a:solidFill>
                  <a:srgbClr val="0000FF"/>
                </a:solidFill>
                <a:latin typeface="Verdana" panose="020B0604030504040204" pitchFamily="34" charset="0"/>
                <a:ea typeface="Verdana" panose="020B0604030504040204" pitchFamily="34" charset="0"/>
                <a:cs typeface="Verdana" panose="020B0604030504040204" pitchFamily="34" charset="0"/>
              </a:rPr>
              <a:t>Being safe takes too much time and money</a:t>
            </a:r>
            <a:r>
              <a:rPr lang="en-US" altLang="en-US" sz="2100" i="1">
                <a:solidFill>
                  <a:srgbClr val="0000FF"/>
                </a:solidFill>
                <a:latin typeface="Verdana" panose="020B0604030504040204" pitchFamily="34" charset="0"/>
                <a:ea typeface="Verdana" panose="020B0604030504040204" pitchFamily="34" charset="0"/>
                <a:cs typeface="Verdana" panose="020B0604030504040204" pitchFamily="34" charset="0"/>
              </a:rPr>
              <a:t>.</a:t>
            </a: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 Consider the direct and indirect cost of any injury = downtime, pain and suffering, etc. Accidents and injuries   cost money!</a:t>
            </a:r>
          </a:p>
          <a:p>
            <a:pPr eaLnBrk="1" hangingPunct="1">
              <a:lnSpc>
                <a:spcPct val="90000"/>
              </a:lnSpc>
              <a:spcBef>
                <a:spcPct val="0"/>
              </a:spcBef>
              <a:buFontTx/>
              <a:buNone/>
            </a:pPr>
            <a:endPar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buFontTx/>
              <a:buNone/>
            </a:pP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Myth #3: </a:t>
            </a:r>
            <a:r>
              <a:rPr lang="en-US" altLang="en-US" sz="2100" b="1" i="1" u="sng">
                <a:solidFill>
                  <a:srgbClr val="0000FF"/>
                </a:solidFill>
                <a:latin typeface="Verdana" panose="020B0604030504040204" pitchFamily="34" charset="0"/>
                <a:ea typeface="Verdana" panose="020B0604030504040204" pitchFamily="34" charset="0"/>
                <a:cs typeface="Verdana" panose="020B0604030504040204" pitchFamily="34" charset="0"/>
              </a:rPr>
              <a:t>You cannot create an accident free workplace</a:t>
            </a:r>
            <a:r>
              <a:rPr lang="en-US" altLang="en-US" sz="2100" i="1">
                <a:solidFill>
                  <a:srgbClr val="0000FF"/>
                </a:solidFill>
                <a:latin typeface="Verdana" panose="020B0604030504040204" pitchFamily="34" charset="0"/>
                <a:ea typeface="Verdana" panose="020B0604030504040204" pitchFamily="34" charset="0"/>
                <a:cs typeface="Verdana" panose="020B0604030504040204" pitchFamily="34" charset="0"/>
              </a:rPr>
              <a:t>.</a:t>
            </a:r>
            <a:r>
              <a:rPr lang="en-US" altLang="en-US" sz="2100">
                <a:solidFill>
                  <a:srgbClr val="0000FF"/>
                </a:solidFill>
                <a:latin typeface="Verdana" panose="020B0604030504040204" pitchFamily="34" charset="0"/>
                <a:ea typeface="Verdana" panose="020B0604030504040204" pitchFamily="34" charset="0"/>
                <a:cs typeface="Verdana" panose="020B0604030504040204" pitchFamily="34" charset="0"/>
              </a:rPr>
              <a:t> It requires discipline, diligence, and support to recognize and mitigate every hazard, but if everyone will make and  take the time, an accident free workplace is possible.</a:t>
            </a:r>
          </a:p>
        </p:txBody>
      </p:sp>
      <p:sp>
        <p:nvSpPr>
          <p:cNvPr id="307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If These Myths Exist in Your Company</a:t>
            </a:r>
          </a:p>
        </p:txBody>
      </p:sp>
      <p:sp>
        <p:nvSpPr>
          <p:cNvPr id="3174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5C86AEF-B001-474C-AF11-38935FD6C22C}" type="slidenum">
              <a:rPr lang="en-US" altLang="en-US" sz="1400">
                <a:solidFill>
                  <a:srgbClr val="FFFFFF"/>
                </a:solidFill>
                <a:latin typeface="Verdana" panose="020B0604030504040204" pitchFamily="34" charset="0"/>
              </a:rPr>
              <a:pPr algn="ctr" eaLnBrk="1" hangingPunct="1">
                <a:spcBef>
                  <a:spcPct val="0"/>
                </a:spcBef>
                <a:buFontTx/>
                <a:buNone/>
              </a:pPr>
              <a:t>11</a:t>
            </a:fld>
            <a:endParaRPr lang="en-US" altLang="en-US" sz="1400">
              <a:solidFill>
                <a:srgbClr val="FFFFFF"/>
              </a:solidFill>
              <a:latin typeface="Verdana" panose="020B0604030504040204" pitchFamily="34" charset="0"/>
            </a:endParaRPr>
          </a:p>
        </p:txBody>
      </p:sp>
      <p:sp>
        <p:nvSpPr>
          <p:cNvPr id="6" name="Rectangle 3"/>
          <p:cNvSpPr txBox="1">
            <a:spLocks noChangeArrowheads="1"/>
          </p:cNvSpPr>
          <p:nvPr/>
        </p:nvSpPr>
        <p:spPr bwMode="auto">
          <a:xfrm>
            <a:off x="685800" y="2046288"/>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
              <a:defRPr/>
            </a:pPr>
            <a:r>
              <a:rPr lang="en-US" altLang="en-US" dirty="0">
                <a:solidFill>
                  <a:schemeClr val="tx1"/>
                </a:solidFill>
              </a:rPr>
              <a:t>You have your work cut out for you!</a:t>
            </a:r>
          </a:p>
          <a:p>
            <a:pPr marL="342900" indent="-342900" algn="l">
              <a:buFont typeface="Wingdings" pitchFamily="2" charset="2"/>
              <a:buChar char="§"/>
              <a:defRPr/>
            </a:pPr>
            <a:endParaRPr lang="en-US" altLang="en-US" dirty="0">
              <a:solidFill>
                <a:schemeClr val="tx1"/>
              </a:solidFill>
            </a:endParaRPr>
          </a:p>
          <a:p>
            <a:pPr marL="342900" indent="-342900" algn="l">
              <a:buFont typeface="Wingdings" pitchFamily="2" charset="2"/>
              <a:buChar char="§"/>
              <a:defRPr/>
            </a:pPr>
            <a:r>
              <a:rPr lang="en-US" altLang="en-US" dirty="0">
                <a:solidFill>
                  <a:schemeClr val="tx1"/>
                </a:solidFill>
              </a:rPr>
              <a:t>But don’t be discouraged,        be creative!</a:t>
            </a:r>
          </a:p>
          <a:p>
            <a:pPr>
              <a:defRPr/>
            </a:pPr>
            <a:endParaRPr lang="en-US" altLang="en-US" dirty="0"/>
          </a:p>
        </p:txBody>
      </p:sp>
      <p:pic>
        <p:nvPicPr>
          <p:cNvPr id="31749" name="Picture 4" descr="MP9004423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46288"/>
            <a:ext cx="42973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Where do You Start?</a:t>
            </a:r>
          </a:p>
        </p:txBody>
      </p:sp>
      <p:sp>
        <p:nvSpPr>
          <p:cNvPr id="4099" name="Subtitle 2"/>
          <p:cNvSpPr>
            <a:spLocks noGrp="1"/>
          </p:cNvSpPr>
          <p:nvPr>
            <p:ph type="subTitle" idx="1"/>
          </p:nvPr>
        </p:nvSpPr>
        <p:spPr>
          <a:xfrm>
            <a:off x="609600" y="1524000"/>
            <a:ext cx="7924800" cy="4114800"/>
          </a:xfrm>
        </p:spPr>
        <p:txBody>
          <a:bodyPr/>
          <a:lstStyle/>
          <a:p>
            <a:pPr eaLnBrk="1" hangingPunct="1">
              <a:lnSpc>
                <a:spcPct val="90000"/>
              </a:lnSpc>
              <a:buFont typeface="Arial" charset="0"/>
              <a:buNone/>
              <a:defRPr/>
            </a:pPr>
            <a:r>
              <a:rPr lang="en-US" altLang="en-US" dirty="0">
                <a:solidFill>
                  <a:schemeClr val="tx1"/>
                </a:solidFill>
              </a:rPr>
              <a:t>Determine where you’re at currently:</a:t>
            </a:r>
          </a:p>
          <a:p>
            <a:pPr algn="l" eaLnBrk="1" hangingPunct="1">
              <a:lnSpc>
                <a:spcPct val="90000"/>
              </a:lnSpc>
              <a:buFont typeface="Arial" charset="0"/>
              <a:buNone/>
              <a:defRPr/>
            </a:pPr>
            <a:endParaRPr lang="en-US" altLang="en-US" dirty="0">
              <a:solidFill>
                <a:schemeClr val="tx1"/>
              </a:solidFill>
            </a:endParaRP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Do you have a </a:t>
            </a:r>
            <a:r>
              <a:rPr lang="en-US" altLang="en-US" i="1" u="sng" dirty="0">
                <a:solidFill>
                  <a:schemeClr val="tx1"/>
                </a:solidFill>
                <a:ea typeface="Arial Unicode MS" pitchFamily="34" charset="-128"/>
                <a:cs typeface="Arial Unicode MS" pitchFamily="34" charset="-128"/>
              </a:rPr>
              <a:t>written</a:t>
            </a:r>
            <a:r>
              <a:rPr lang="en-US" altLang="en-US" dirty="0">
                <a:solidFill>
                  <a:schemeClr val="tx1"/>
                </a:solidFill>
                <a:ea typeface="Arial Unicode MS" pitchFamily="34" charset="-128"/>
                <a:cs typeface="Arial Unicode MS" pitchFamily="34" charset="-128"/>
              </a:rPr>
              <a:t> Safety Program in place?</a:t>
            </a: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Is it actually followed or just a “paper tiger?”</a:t>
            </a: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Is the program reviewed and updated regularly?</a:t>
            </a: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Is there support from management for safety?</a:t>
            </a: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Is safety a priority or just talk, no action?</a:t>
            </a: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Are safety/hazard ID inspections done regularly?</a:t>
            </a:r>
          </a:p>
          <a:p>
            <a:pPr algn="l" eaLnBrk="1" hangingPunct="1">
              <a:buFont typeface="Arial" charset="0"/>
              <a:buNone/>
              <a:defRPr/>
            </a:pPr>
            <a:endParaRPr lang="en-US" dirty="0">
              <a:solidFill>
                <a:schemeClr val="tx1"/>
              </a:solidFill>
            </a:endParaRPr>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BC53FFF-43A6-4409-BB17-048B2D8C4221}" type="slidenum">
              <a:rPr lang="en-US" altLang="en-US" sz="1400">
                <a:solidFill>
                  <a:srgbClr val="FFFFFF"/>
                </a:solidFill>
                <a:latin typeface="Verdana" panose="020B0604030504040204" pitchFamily="34" charset="0"/>
              </a:rPr>
              <a:pPr algn="ctr" eaLnBrk="1" hangingPunct="1">
                <a:spcBef>
                  <a:spcPct val="0"/>
                </a:spcBef>
                <a:buFontTx/>
                <a:buNone/>
              </a:pPr>
              <a:t>12</a:t>
            </a:fld>
            <a:endParaRPr lang="en-US" altLang="en-US" sz="1400">
              <a:solidFill>
                <a:srgbClr val="FFFFFF"/>
              </a:solidFill>
              <a:latin typeface="Verdana" panose="020B0604030504040204" pitchFamily="34" charset="0"/>
            </a:endParaRPr>
          </a:p>
        </p:txBody>
      </p:sp>
      <p:sp>
        <p:nvSpPr>
          <p:cNvPr id="327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Where do You Start?</a:t>
            </a:r>
          </a:p>
        </p:txBody>
      </p:sp>
      <p:sp>
        <p:nvSpPr>
          <p:cNvPr id="4099" name="Subtitle 2"/>
          <p:cNvSpPr>
            <a:spLocks noGrp="1"/>
          </p:cNvSpPr>
          <p:nvPr>
            <p:ph type="subTitle" idx="1"/>
          </p:nvPr>
        </p:nvSpPr>
        <p:spPr>
          <a:xfrm>
            <a:off x="609600" y="1676400"/>
            <a:ext cx="7924800" cy="3962400"/>
          </a:xfrm>
        </p:spPr>
        <p:txBody>
          <a:bodyPr/>
          <a:lstStyle/>
          <a:p>
            <a:pPr eaLnBrk="1" hangingPunct="1">
              <a:lnSpc>
                <a:spcPct val="90000"/>
              </a:lnSpc>
              <a:buFont typeface="Arial" charset="0"/>
              <a:buNone/>
              <a:defRPr/>
            </a:pPr>
            <a:r>
              <a:rPr lang="en-US" altLang="en-US" dirty="0">
                <a:solidFill>
                  <a:schemeClr val="tx1"/>
                </a:solidFill>
              </a:rPr>
              <a:t>Determine where you’re at currently:</a:t>
            </a:r>
          </a:p>
          <a:p>
            <a:pPr algn="l" eaLnBrk="1" hangingPunct="1">
              <a:lnSpc>
                <a:spcPct val="90000"/>
              </a:lnSpc>
              <a:buFont typeface="Arial" charset="0"/>
              <a:buNone/>
              <a:defRPr/>
            </a:pPr>
            <a:endParaRPr lang="en-US" altLang="en-US" dirty="0">
              <a:solidFill>
                <a:schemeClr val="tx1"/>
              </a:solidFill>
            </a:endParaRP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Are employees given encouragement to work safely and </a:t>
            </a:r>
            <a:r>
              <a:rPr lang="en-US" altLang="en-US" u="sng" dirty="0">
                <a:solidFill>
                  <a:schemeClr val="tx1"/>
                </a:solidFill>
                <a:ea typeface="Arial Unicode MS" pitchFamily="34" charset="-128"/>
                <a:cs typeface="Arial Unicode MS" pitchFamily="34" charset="-128"/>
              </a:rPr>
              <a:t>disciplined</a:t>
            </a:r>
            <a:r>
              <a:rPr lang="en-US" altLang="en-US" dirty="0">
                <a:solidFill>
                  <a:schemeClr val="tx1"/>
                </a:solidFill>
                <a:ea typeface="Arial Unicode MS" pitchFamily="34" charset="-128"/>
                <a:cs typeface="Arial Unicode MS" pitchFamily="34" charset="-128"/>
              </a:rPr>
              <a:t> when they don’t?</a:t>
            </a:r>
          </a:p>
          <a:p>
            <a:pPr marL="342900" indent="-342900" algn="l" eaLnBrk="1" hangingPunct="1">
              <a:lnSpc>
                <a:spcPct val="90000"/>
              </a:lnSpc>
              <a:buFont typeface="Wingdings" pitchFamily="2" charset="2"/>
              <a:buChar char="§"/>
              <a:defRPr/>
            </a:pPr>
            <a:endParaRPr lang="en-US" altLang="en-US" sz="2000" dirty="0">
              <a:solidFill>
                <a:schemeClr val="tx1"/>
              </a:solidFill>
              <a:ea typeface="Arial Unicode MS" pitchFamily="34" charset="-128"/>
              <a:cs typeface="Arial Unicode MS" pitchFamily="34" charset="-128"/>
            </a:endParaRP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Is there an active, trained, “State Certified”   Safety Committee in place?</a:t>
            </a:r>
          </a:p>
          <a:p>
            <a:pPr marL="342900" indent="-342900" algn="l" eaLnBrk="1" hangingPunct="1">
              <a:lnSpc>
                <a:spcPct val="90000"/>
              </a:lnSpc>
              <a:buFont typeface="Wingdings" pitchFamily="2" charset="2"/>
              <a:buChar char="§"/>
              <a:defRPr/>
            </a:pPr>
            <a:endParaRPr lang="en-US" altLang="en-US" dirty="0">
              <a:solidFill>
                <a:schemeClr val="tx1"/>
              </a:solidFill>
              <a:ea typeface="Arial Unicode MS" pitchFamily="34" charset="-128"/>
              <a:cs typeface="Arial Unicode MS" pitchFamily="34" charset="-128"/>
            </a:endParaRPr>
          </a:p>
          <a:p>
            <a:pPr marL="342900" indent="-342900" algn="l" eaLnBrk="1" hangingPunct="1">
              <a:lnSpc>
                <a:spcPct val="90000"/>
              </a:lnSpc>
              <a:buFont typeface="Wingdings" pitchFamily="2" charset="2"/>
              <a:buChar char="§"/>
              <a:defRPr/>
            </a:pPr>
            <a:r>
              <a:rPr lang="en-US" altLang="en-US" dirty="0">
                <a:solidFill>
                  <a:schemeClr val="tx1"/>
                </a:solidFill>
                <a:ea typeface="Arial Unicode MS" pitchFamily="34" charset="-128"/>
                <a:cs typeface="Arial Unicode MS" pitchFamily="34" charset="-128"/>
              </a:rPr>
              <a:t>How many and what type of injuries have occurred in the past two years?</a:t>
            </a:r>
          </a:p>
          <a:p>
            <a:pPr algn="l" eaLnBrk="1" hangingPunct="1">
              <a:buFont typeface="Arial" charset="0"/>
              <a:buNone/>
              <a:defRPr/>
            </a:pPr>
            <a:endParaRPr lang="en-US" dirty="0">
              <a:solidFill>
                <a:schemeClr val="tx1"/>
              </a:solidFill>
            </a:endParaRPr>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75350C9-9D63-4121-9C5D-B51D55A66D87}" type="slidenum">
              <a:rPr lang="en-US" altLang="en-US" sz="1400">
                <a:solidFill>
                  <a:srgbClr val="FFFFFF"/>
                </a:solidFill>
                <a:latin typeface="Verdana" panose="020B0604030504040204" pitchFamily="34" charset="0"/>
              </a:rPr>
              <a:pPr algn="ctr" eaLnBrk="1" hangingPunct="1">
                <a:spcBef>
                  <a:spcPct val="0"/>
                </a:spcBef>
                <a:buFontTx/>
                <a:buNone/>
              </a:pPr>
              <a:t>13</a:t>
            </a:fld>
            <a:endParaRPr lang="en-US" altLang="en-US" sz="1400">
              <a:solidFill>
                <a:srgbClr val="FFFFFF"/>
              </a:solidFill>
              <a:latin typeface="Verdana" panose="020B0604030504040204" pitchFamily="34" charset="0"/>
            </a:endParaRPr>
          </a:p>
        </p:txBody>
      </p:sp>
      <p:sp>
        <p:nvSpPr>
          <p:cNvPr id="337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Safety Attitudes?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sz="2200" dirty="0">
                <a:solidFill>
                  <a:schemeClr val="tx1"/>
                </a:solidFill>
              </a:rPr>
              <a:t>What is the overall perception about safety: </a:t>
            </a:r>
          </a:p>
          <a:p>
            <a:pPr algn="l" eaLnBrk="1" hangingPunct="1">
              <a:buFont typeface="Arial" charset="0"/>
              <a:buNone/>
              <a:defRPr/>
            </a:pPr>
            <a:r>
              <a:rPr lang="en-US" altLang="en-US" sz="2200" dirty="0">
                <a:solidFill>
                  <a:schemeClr val="tx1"/>
                </a:solidFill>
              </a:rPr>
              <a:t>  </a:t>
            </a:r>
          </a:p>
          <a:p>
            <a:pPr marL="342900" indent="-342900" algn="l" eaLnBrk="1" hangingPunct="1">
              <a:buFont typeface="Wingdings" pitchFamily="2" charset="2"/>
              <a:buChar char="§"/>
              <a:defRPr/>
            </a:pPr>
            <a:r>
              <a:rPr lang="en-US" altLang="en-US" sz="2200" dirty="0">
                <a:solidFill>
                  <a:schemeClr val="tx1"/>
                </a:solidFill>
              </a:rPr>
              <a:t>What value do employees put on working safely?</a:t>
            </a:r>
          </a:p>
          <a:p>
            <a:pPr marL="342900" indent="-342900" algn="l" eaLnBrk="1" hangingPunct="1">
              <a:buFont typeface="Wingdings" pitchFamily="2" charset="2"/>
              <a:buChar char="§"/>
              <a:defRPr/>
            </a:pPr>
            <a:endParaRPr lang="en-US" altLang="en-US" sz="2200" dirty="0">
              <a:solidFill>
                <a:schemeClr val="tx1"/>
              </a:solidFill>
            </a:endParaRPr>
          </a:p>
          <a:p>
            <a:pPr marL="342900" indent="-342900" algn="l" eaLnBrk="1" hangingPunct="1">
              <a:buFont typeface="Wingdings" pitchFamily="2" charset="2"/>
              <a:buChar char="§"/>
              <a:defRPr/>
            </a:pPr>
            <a:r>
              <a:rPr lang="en-US" altLang="en-US" sz="2200" dirty="0">
                <a:solidFill>
                  <a:schemeClr val="tx1"/>
                </a:solidFill>
              </a:rPr>
              <a:t>Do employees think Management really cares about safety?</a:t>
            </a:r>
          </a:p>
          <a:p>
            <a:pPr marL="342900" indent="-342900" algn="l" eaLnBrk="1" hangingPunct="1">
              <a:buFont typeface="Wingdings" pitchFamily="2" charset="2"/>
              <a:buChar char="§"/>
              <a:defRPr/>
            </a:pPr>
            <a:endParaRPr lang="en-US" altLang="en-US" sz="2200" dirty="0">
              <a:solidFill>
                <a:schemeClr val="tx1"/>
              </a:solidFill>
            </a:endParaRPr>
          </a:p>
          <a:p>
            <a:pPr marL="342900" indent="-342900" algn="l" eaLnBrk="1" hangingPunct="1">
              <a:buFont typeface="Wingdings" pitchFamily="2" charset="2"/>
              <a:buChar char="§"/>
              <a:defRPr/>
            </a:pPr>
            <a:r>
              <a:rPr lang="en-US" altLang="en-US" sz="2200" dirty="0">
                <a:solidFill>
                  <a:schemeClr val="tx1"/>
                </a:solidFill>
              </a:rPr>
              <a:t>Do employees feel comfortable reporting safety issues? </a:t>
            </a:r>
          </a:p>
          <a:p>
            <a:pPr marL="342900" indent="-342900" algn="l" eaLnBrk="1" hangingPunct="1">
              <a:buFont typeface="Wingdings" pitchFamily="2" charset="2"/>
              <a:buChar char="§"/>
              <a:defRPr/>
            </a:pPr>
            <a:endParaRPr lang="en-US" altLang="en-US" sz="2200" dirty="0">
              <a:solidFill>
                <a:schemeClr val="tx1"/>
              </a:solidFill>
            </a:endParaRPr>
          </a:p>
          <a:p>
            <a:pPr marL="342900" indent="-342900" algn="l" eaLnBrk="1" hangingPunct="1">
              <a:buFont typeface="Wingdings" pitchFamily="2" charset="2"/>
              <a:buChar char="§"/>
              <a:defRPr/>
            </a:pPr>
            <a:r>
              <a:rPr lang="en-US" altLang="en-US" sz="2200" dirty="0">
                <a:solidFill>
                  <a:schemeClr val="tx1"/>
                </a:solidFill>
              </a:rPr>
              <a:t>If there’s a Safety Committee, are employees aware of it?</a:t>
            </a:r>
          </a:p>
          <a:p>
            <a:pPr algn="l" eaLnBrk="1" hangingPunct="1">
              <a:buFont typeface="Arial" charset="0"/>
              <a:buNone/>
              <a:defRPr/>
            </a:pPr>
            <a:endParaRPr lang="en-US" dirty="0">
              <a:solidFill>
                <a:schemeClr val="tx1"/>
              </a:solidFill>
            </a:endParaRPr>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3A6C00D-54BF-4521-BA39-442A1D117A07}" type="slidenum">
              <a:rPr lang="en-US" altLang="en-US" sz="1400">
                <a:solidFill>
                  <a:srgbClr val="FFFFFF"/>
                </a:solidFill>
                <a:latin typeface="Verdana" panose="020B0604030504040204" pitchFamily="34" charset="0"/>
              </a:rPr>
              <a:pPr algn="ctr" eaLnBrk="1" hangingPunct="1">
                <a:spcBef>
                  <a:spcPct val="0"/>
                </a:spcBef>
                <a:buFontTx/>
                <a:buNone/>
              </a:pPr>
              <a:t>14</a:t>
            </a:fld>
            <a:endParaRPr lang="en-US" altLang="en-US" sz="1400">
              <a:solidFill>
                <a:srgbClr val="FFFFFF"/>
              </a:solidFill>
              <a:latin typeface="Verdana" panose="020B0604030504040204" pitchFamily="34" charset="0"/>
            </a:endParaRPr>
          </a:p>
        </p:txBody>
      </p:sp>
      <p:sp>
        <p:nvSpPr>
          <p:cNvPr id="348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Safety Attitudes?</a:t>
            </a:r>
          </a:p>
        </p:txBody>
      </p:sp>
      <p:sp>
        <p:nvSpPr>
          <p:cNvPr id="3584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E0C481A-8B13-47EB-A71D-A315436E5B40}" type="slidenum">
              <a:rPr lang="en-US" altLang="en-US" sz="1400">
                <a:solidFill>
                  <a:srgbClr val="FFFFFF"/>
                </a:solidFill>
                <a:latin typeface="Verdana" panose="020B0604030504040204" pitchFamily="34" charset="0"/>
              </a:rPr>
              <a:pPr algn="ctr" eaLnBrk="1" hangingPunct="1">
                <a:spcBef>
                  <a:spcPct val="0"/>
                </a:spcBef>
                <a:buFontTx/>
                <a:buNone/>
              </a:pPr>
              <a:t>15</a:t>
            </a:fld>
            <a:endParaRPr lang="en-US" altLang="en-US" sz="1400">
              <a:solidFill>
                <a:srgbClr val="FFFFFF"/>
              </a:solidFill>
              <a:latin typeface="Verdana" panose="020B0604030504040204" pitchFamily="34" charset="0"/>
            </a:endParaRPr>
          </a:p>
        </p:txBody>
      </p:sp>
      <p:sp>
        <p:nvSpPr>
          <p:cNvPr id="6" name="Content Placeholder 6"/>
          <p:cNvSpPr txBox="1">
            <a:spLocks/>
          </p:cNvSpPr>
          <p:nvPr/>
        </p:nvSpPr>
        <p:spPr bwMode="auto">
          <a:xfrm>
            <a:off x="7620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
              <a:defRPr/>
            </a:pPr>
            <a:r>
              <a:rPr lang="en-US" altLang="en-US" dirty="0">
                <a:solidFill>
                  <a:schemeClr val="tx1"/>
                </a:solidFill>
              </a:rPr>
              <a:t>Use a “safety culture assessment” given to   all employees.</a:t>
            </a:r>
          </a:p>
          <a:p>
            <a:pPr marL="342900" indent="-342900" algn="l">
              <a:buFont typeface="Wingdings" pitchFamily="2" charset="2"/>
              <a:buChar char="§"/>
              <a:defRPr/>
            </a:pPr>
            <a:r>
              <a:rPr lang="en-US" altLang="en-US" dirty="0">
                <a:solidFill>
                  <a:schemeClr val="tx1"/>
                </a:solidFill>
              </a:rPr>
              <a:t>Gather results of safety culture survey and review.</a:t>
            </a:r>
          </a:p>
          <a:p>
            <a:pPr marL="342900" indent="-342900" algn="l">
              <a:buFont typeface="Wingdings" pitchFamily="2" charset="2"/>
              <a:buChar char="§"/>
              <a:defRPr/>
            </a:pPr>
            <a:r>
              <a:rPr lang="en-US" altLang="en-US" dirty="0">
                <a:solidFill>
                  <a:schemeClr val="tx1"/>
                </a:solidFill>
              </a:rPr>
              <a:t>Develop Action Plan: </a:t>
            </a:r>
          </a:p>
          <a:p>
            <a:pPr algn="l">
              <a:buFontTx/>
              <a:buNone/>
              <a:defRPr/>
            </a:pPr>
            <a:r>
              <a:rPr lang="en-US" altLang="en-US" dirty="0">
                <a:solidFill>
                  <a:schemeClr val="tx1"/>
                </a:solidFill>
              </a:rPr>
              <a:t>     ▫  Who will do what?</a:t>
            </a:r>
          </a:p>
          <a:p>
            <a:pPr algn="l">
              <a:buFontTx/>
              <a:buNone/>
              <a:defRPr/>
            </a:pPr>
            <a:r>
              <a:rPr lang="en-US" altLang="en-US" dirty="0">
                <a:solidFill>
                  <a:schemeClr val="tx1"/>
                </a:solidFill>
              </a:rPr>
              <a:t>     ▫  Areas of focus</a:t>
            </a:r>
          </a:p>
          <a:p>
            <a:pPr algn="l">
              <a:buFontTx/>
              <a:buNone/>
              <a:defRPr/>
            </a:pPr>
            <a:r>
              <a:rPr lang="en-US" altLang="en-US" dirty="0">
                <a:solidFill>
                  <a:schemeClr val="tx1"/>
                </a:solidFill>
              </a:rPr>
              <a:t>     ▫  Timeline</a:t>
            </a:r>
          </a:p>
          <a:p>
            <a:pPr>
              <a:defRPr/>
            </a:pPr>
            <a:endParaRPr lang="en-US" altLang="en-US" dirty="0"/>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33800"/>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2"/>
          <p:cNvSpPr txBox="1">
            <a:spLocks noChangeArrowheads="1"/>
          </p:cNvSpPr>
          <p:nvPr/>
        </p:nvSpPr>
        <p:spPr bwMode="auto">
          <a:xfrm rot="-651493">
            <a:off x="6080125" y="4265613"/>
            <a:ext cx="83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ea typeface="Verdana" panose="020B0604030504040204" pitchFamily="34" charset="0"/>
                <a:cs typeface="Verdana" panose="020B0604030504040204" pitchFamily="34" charset="0"/>
              </a:rPr>
              <a:t>Action Plan</a:t>
            </a:r>
          </a:p>
        </p:txBody>
      </p:sp>
      <p:sp>
        <p:nvSpPr>
          <p:cNvPr id="358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Now that you Know…</a:t>
            </a:r>
          </a:p>
        </p:txBody>
      </p:sp>
      <p:sp>
        <p:nvSpPr>
          <p:cNvPr id="4099" name="Subtitle 2"/>
          <p:cNvSpPr>
            <a:spLocks noGrp="1"/>
          </p:cNvSpPr>
          <p:nvPr>
            <p:ph type="subTitle" idx="1"/>
          </p:nvPr>
        </p:nvSpPr>
        <p:spPr>
          <a:xfrm>
            <a:off x="609600" y="1524000"/>
            <a:ext cx="7924800" cy="4419600"/>
          </a:xfrm>
        </p:spPr>
        <p:txBody>
          <a:bodyPr/>
          <a:lstStyle/>
          <a:p>
            <a:pPr marL="342900" indent="-342900" algn="l" eaLnBrk="1" hangingPunct="1">
              <a:buFont typeface="Wingdings" pitchFamily="2" charset="2"/>
              <a:buChar char="§"/>
              <a:defRPr/>
            </a:pPr>
            <a:r>
              <a:rPr lang="en-US" altLang="en-US" dirty="0">
                <a:solidFill>
                  <a:schemeClr val="tx1"/>
                </a:solidFill>
              </a:rPr>
              <a:t>A decision should be made by upper level management as to whether they want to obtain a “positive safety culture.”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If the answer is yes, all involved need to understand this will take time, dedication, commitment, and support from </a:t>
            </a:r>
            <a:r>
              <a:rPr lang="en-US" altLang="en-US" u="sng" dirty="0">
                <a:solidFill>
                  <a:schemeClr val="tx1"/>
                </a:solidFill>
              </a:rPr>
              <a:t>everyone</a:t>
            </a:r>
            <a:r>
              <a:rPr lang="en-US" altLang="en-US" dirty="0">
                <a:solidFill>
                  <a:schemeClr val="tx1"/>
                </a:solidFill>
              </a:rPr>
              <a:t>!</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It could take between 5-10 years before you achieve a very low injury rate.</a:t>
            </a:r>
          </a:p>
          <a:p>
            <a:pPr algn="l" eaLnBrk="1" hangingPunct="1">
              <a:buFont typeface="Arial" charset="0"/>
              <a:buNone/>
              <a:defRPr/>
            </a:pPr>
            <a:endParaRPr lang="en-US" dirty="0">
              <a:solidFill>
                <a:schemeClr val="tx1"/>
              </a:solidFill>
            </a:endParaRP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07C6C69-025D-4AA2-8FC8-9204B3EDC9CD}" type="slidenum">
              <a:rPr lang="en-US" altLang="en-US" sz="1400">
                <a:solidFill>
                  <a:srgbClr val="FFFFFF"/>
                </a:solidFill>
                <a:latin typeface="Verdana" panose="020B0604030504040204" pitchFamily="34" charset="0"/>
              </a:rPr>
              <a:pPr algn="ctr" eaLnBrk="1" hangingPunct="1">
                <a:spcBef>
                  <a:spcPct val="0"/>
                </a:spcBef>
                <a:buFontTx/>
                <a:buNone/>
              </a:pPr>
              <a:t>16</a:t>
            </a:fld>
            <a:endParaRPr lang="en-US" altLang="en-US" sz="1400">
              <a:solidFill>
                <a:srgbClr val="FFFFFF"/>
              </a:solidFill>
              <a:latin typeface="Verdana" panose="020B0604030504040204" pitchFamily="34" charset="0"/>
            </a:endParaRPr>
          </a:p>
        </p:txBody>
      </p:sp>
      <p:sp>
        <p:nvSpPr>
          <p:cNvPr id="3686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Okay, now What?</a:t>
            </a:r>
          </a:p>
        </p:txBody>
      </p:sp>
      <p:sp>
        <p:nvSpPr>
          <p:cNvPr id="3789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2E61D6D-A1AF-45B7-B7DD-DB62AB1B6CA1}" type="slidenum">
              <a:rPr lang="en-US" altLang="en-US" sz="1400">
                <a:solidFill>
                  <a:srgbClr val="FFFFFF"/>
                </a:solidFill>
                <a:latin typeface="Verdana" panose="020B0604030504040204" pitchFamily="34" charset="0"/>
              </a:rPr>
              <a:pPr algn="ctr" eaLnBrk="1" hangingPunct="1">
                <a:spcBef>
                  <a:spcPct val="0"/>
                </a:spcBef>
                <a:buFontTx/>
                <a:buNone/>
              </a:pPr>
              <a:t>17</a:t>
            </a:fld>
            <a:endParaRPr lang="en-US" altLang="en-US" sz="1400">
              <a:solidFill>
                <a:srgbClr val="FFFFFF"/>
              </a:solidFill>
              <a:latin typeface="Verdana" panose="020B0604030504040204" pitchFamily="34" charset="0"/>
            </a:endParaRPr>
          </a:p>
        </p:txBody>
      </p:sp>
      <p:sp>
        <p:nvSpPr>
          <p:cNvPr id="6" name="Rectangle 3"/>
          <p:cNvSpPr txBox="1">
            <a:spLocks noChangeArrowheads="1"/>
          </p:cNvSpPr>
          <p:nvPr/>
        </p:nvSpPr>
        <p:spPr bwMode="auto">
          <a:xfrm>
            <a:off x="762000" y="1570038"/>
            <a:ext cx="3810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defRPr/>
            </a:pPr>
            <a:r>
              <a:rPr lang="en-US" altLang="en-US" dirty="0">
                <a:solidFill>
                  <a:schemeClr val="tx1"/>
                </a:solidFill>
              </a:rPr>
              <a:t>Communicate!</a:t>
            </a:r>
          </a:p>
          <a:p>
            <a:pPr marL="342900" indent="-342900" algn="l">
              <a:buFont typeface="Wingdings" pitchFamily="2" charset="2"/>
              <a:buChar char="§"/>
              <a:defRPr/>
            </a:pPr>
            <a:r>
              <a:rPr lang="en-US" altLang="en-US" dirty="0">
                <a:solidFill>
                  <a:schemeClr val="tx1"/>
                </a:solidFill>
                <a:latin typeface="Arial" charset="0"/>
                <a:cs typeface="Arial" charset="0"/>
              </a:rPr>
              <a:t>Let all employees know what you are doing,      why you are doing it, and what the intent is.</a:t>
            </a:r>
          </a:p>
          <a:p>
            <a:pPr marL="342900" indent="-342900" algn="l">
              <a:buFont typeface="Wingdings" pitchFamily="2" charset="2"/>
              <a:buChar char="§"/>
              <a:defRPr/>
            </a:pPr>
            <a:endParaRPr lang="en-US" altLang="en-US" dirty="0">
              <a:solidFill>
                <a:schemeClr val="tx1"/>
              </a:solidFill>
              <a:latin typeface="Arial" charset="0"/>
              <a:cs typeface="Arial" charset="0"/>
            </a:endParaRPr>
          </a:p>
          <a:p>
            <a:pPr marL="342900" indent="-342900" algn="l">
              <a:buFont typeface="Wingdings" pitchFamily="2" charset="2"/>
              <a:buChar char="§"/>
              <a:defRPr/>
            </a:pPr>
            <a:r>
              <a:rPr lang="en-US" altLang="en-US" dirty="0">
                <a:solidFill>
                  <a:schemeClr val="tx1"/>
                </a:solidFill>
                <a:latin typeface="Arial" charset="0"/>
                <a:cs typeface="Arial" charset="0"/>
              </a:rPr>
              <a:t>Send a </a:t>
            </a:r>
            <a:r>
              <a:rPr lang="en-US" altLang="en-US" dirty="0">
                <a:solidFill>
                  <a:schemeClr val="tx1"/>
                </a:solidFill>
                <a:cs typeface="Arial" charset="0"/>
              </a:rPr>
              <a:t>“</a:t>
            </a:r>
            <a:r>
              <a:rPr lang="en-US" altLang="en-US" dirty="0">
                <a:solidFill>
                  <a:schemeClr val="tx1"/>
                </a:solidFill>
                <a:latin typeface="Arial" charset="0"/>
                <a:cs typeface="Arial" charset="0"/>
              </a:rPr>
              <a:t>safety blast</a:t>
            </a:r>
            <a:r>
              <a:rPr lang="en-US" altLang="en-US" dirty="0">
                <a:solidFill>
                  <a:schemeClr val="tx1"/>
                </a:solidFill>
                <a:cs typeface="Arial" charset="0"/>
              </a:rPr>
              <a:t>”</a:t>
            </a:r>
            <a:r>
              <a:rPr lang="en-US" altLang="en-US" dirty="0">
                <a:solidFill>
                  <a:schemeClr val="tx1"/>
                </a:solidFill>
                <a:latin typeface="Arial" charset="0"/>
                <a:cs typeface="Arial" charset="0"/>
              </a:rPr>
              <a:t> through: newsletters,   e-mails, memos, posters, paycheck stuffers, etc.</a:t>
            </a:r>
          </a:p>
          <a:p>
            <a:pPr>
              <a:buFontTx/>
              <a:buNone/>
              <a:defRPr/>
            </a:pPr>
            <a:endParaRPr lang="en-US" altLang="en-US" dirty="0">
              <a:latin typeface="Arial" charset="0"/>
              <a:cs typeface="Arial" charset="0"/>
            </a:endParaRPr>
          </a:p>
        </p:txBody>
      </p:sp>
      <p:pic>
        <p:nvPicPr>
          <p:cNvPr id="37893" name="Picture 7" descr="MP90028952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03363"/>
            <a:ext cx="320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What are you Trying to Accomplish?</a:t>
            </a:r>
          </a:p>
        </p:txBody>
      </p:sp>
      <p:sp>
        <p:nvSpPr>
          <p:cNvPr id="38915" name="Subtitle 2"/>
          <p:cNvSpPr>
            <a:spLocks noGrp="1"/>
          </p:cNvSpPr>
          <p:nvPr>
            <p:ph type="subTitle" idx="1"/>
          </p:nvPr>
        </p:nvSpPr>
        <p:spPr>
          <a:xfrm>
            <a:off x="609600" y="1295400"/>
            <a:ext cx="4876800" cy="4876800"/>
          </a:xfrm>
        </p:spPr>
        <p:txBody>
          <a:bodyPr/>
          <a:lstStyle/>
          <a:p>
            <a:pPr algn="l" eaLnBrk="1" hangingPunct="1"/>
            <a:r>
              <a:rPr lang="en-US" altLang="en-US">
                <a:solidFill>
                  <a:schemeClr val="tx1"/>
                </a:solidFill>
              </a:rPr>
              <a:t>GOAL=Incident &amp; injury prevention</a:t>
            </a:r>
          </a:p>
          <a:p>
            <a:pPr algn="l" eaLnBrk="1" hangingPunct="1"/>
            <a:endParaRPr lang="en-US" altLang="en-US">
              <a:solidFill>
                <a:schemeClr val="tx1"/>
              </a:solidFill>
            </a:endParaRPr>
          </a:p>
          <a:p>
            <a:pPr algn="l" eaLnBrk="1" hangingPunct="1"/>
            <a:r>
              <a:rPr lang="en-US" altLang="en-US">
                <a:solidFill>
                  <a:schemeClr val="tx1"/>
                </a:solidFill>
              </a:rPr>
              <a:t>How?</a:t>
            </a:r>
          </a:p>
          <a:p>
            <a:pPr algn="l" eaLnBrk="1" hangingPunct="1"/>
            <a:r>
              <a:rPr lang="en-US" altLang="en-US">
                <a:solidFill>
                  <a:schemeClr val="tx1"/>
                </a:solidFill>
              </a:rPr>
              <a:t>Change/adjust perceptions, attitudes and “norms”</a:t>
            </a:r>
          </a:p>
          <a:p>
            <a:pPr algn="l" eaLnBrk="1" hangingPunct="1"/>
            <a:endParaRPr lang="en-US" altLang="en-US">
              <a:solidFill>
                <a:schemeClr val="tx1"/>
              </a:solidFill>
            </a:endParaRPr>
          </a:p>
          <a:p>
            <a:pPr algn="l" eaLnBrk="1" hangingPunct="1"/>
            <a:r>
              <a:rPr lang="en-US" altLang="en-US">
                <a:solidFill>
                  <a:schemeClr val="tx1"/>
                </a:solidFill>
              </a:rPr>
              <a:t>Why?</a:t>
            </a:r>
          </a:p>
          <a:p>
            <a:pPr algn="l" eaLnBrk="1" hangingPunct="1"/>
            <a:r>
              <a:rPr lang="en-US" altLang="en-US">
                <a:solidFill>
                  <a:schemeClr val="tx1"/>
                </a:solidFill>
              </a:rPr>
              <a:t>Because most injuries that occur in the workplace are self-caused</a:t>
            </a: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5025885-60C6-439F-9DDF-8E8CA5EE6D2A}" type="slidenum">
              <a:rPr lang="en-US" altLang="en-US" sz="1400">
                <a:solidFill>
                  <a:srgbClr val="FFFFFF"/>
                </a:solidFill>
                <a:latin typeface="Verdana" panose="020B0604030504040204" pitchFamily="34" charset="0"/>
              </a:rPr>
              <a:pPr algn="ctr" eaLnBrk="1" hangingPunct="1">
                <a:spcBef>
                  <a:spcPct val="0"/>
                </a:spcBef>
                <a:buFontTx/>
                <a:buNone/>
              </a:pPr>
              <a:t>18</a:t>
            </a:fld>
            <a:endParaRPr lang="en-US" altLang="en-US" sz="1400">
              <a:solidFill>
                <a:srgbClr val="FFFFFF"/>
              </a:solidFill>
              <a:latin typeface="Verdana" panose="020B0604030504040204" pitchFamily="34" charset="0"/>
            </a:endParaRPr>
          </a:p>
        </p:txBody>
      </p:sp>
      <p:pic>
        <p:nvPicPr>
          <p:cNvPr id="38917" name="Picture 4" descr="photo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1981200"/>
            <a:ext cx="38100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4 Main Causes: Accidents/Injuries</a:t>
            </a:r>
          </a:p>
        </p:txBody>
      </p:sp>
      <p:sp>
        <p:nvSpPr>
          <p:cNvPr id="3993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20E3E46-9583-49F7-9606-447FCC5AD40D}" type="slidenum">
              <a:rPr lang="en-US" altLang="en-US" sz="1400">
                <a:solidFill>
                  <a:srgbClr val="FFFFFF"/>
                </a:solidFill>
                <a:latin typeface="Verdana" panose="020B0604030504040204" pitchFamily="34" charset="0"/>
              </a:rPr>
              <a:pPr algn="ctr" eaLnBrk="1" hangingPunct="1">
                <a:spcBef>
                  <a:spcPct val="0"/>
                </a:spcBef>
                <a:buFontTx/>
                <a:buNone/>
              </a:pPr>
              <a:t>19</a:t>
            </a:fld>
            <a:endParaRPr lang="en-US" altLang="en-US" sz="1400">
              <a:solidFill>
                <a:srgbClr val="FFFFFF"/>
              </a:solidFill>
              <a:latin typeface="Verdana" panose="020B0604030504040204" pitchFamily="34" charset="0"/>
            </a:endParaRPr>
          </a:p>
        </p:txBody>
      </p:sp>
      <p:sp>
        <p:nvSpPr>
          <p:cNvPr id="6" name="Rectangle 3"/>
          <p:cNvSpPr txBox="1">
            <a:spLocks noChangeArrowheads="1"/>
          </p:cNvSpPr>
          <p:nvPr/>
        </p:nvSpPr>
        <p:spPr bwMode="auto">
          <a:xfrm>
            <a:off x="1066800" y="15240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600">
                <a:latin typeface="Verdana" panose="020B0604030504040204" pitchFamily="34" charset="0"/>
              </a:rPr>
              <a:t>Eyes not on task.</a:t>
            </a:r>
          </a:p>
          <a:p>
            <a:pPr eaLnBrk="1" hangingPunct="1">
              <a:buFont typeface="Arial" panose="020B0604020202020204" pitchFamily="34" charset="0"/>
              <a:buNone/>
            </a:pPr>
            <a:endParaRPr lang="en-US" altLang="en-US" sz="2600">
              <a:latin typeface="Verdana" panose="020B0604030504040204" pitchFamily="34" charset="0"/>
            </a:endParaRPr>
          </a:p>
          <a:p>
            <a:pPr eaLnBrk="1" hangingPunct="1">
              <a:buFont typeface="Arial" panose="020B0604020202020204" pitchFamily="34" charset="0"/>
              <a:buNone/>
            </a:pPr>
            <a:r>
              <a:rPr lang="en-US" altLang="en-US" sz="2600">
                <a:latin typeface="Verdana" panose="020B0604030504040204" pitchFamily="34" charset="0"/>
              </a:rPr>
              <a:t>Mind not on task.</a:t>
            </a:r>
          </a:p>
          <a:p>
            <a:pP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600">
                <a:latin typeface="Verdana" panose="020B0604030504040204" pitchFamily="34" charset="0"/>
              </a:rPr>
              <a:t>In the line of fire of potential injuries.</a:t>
            </a:r>
          </a:p>
          <a:p>
            <a:pPr eaLnBrk="1" hangingPunct="1">
              <a:buFont typeface="Arial" panose="020B0604020202020204" pitchFamily="34" charset="0"/>
              <a:buNone/>
            </a:pPr>
            <a:endParaRPr lang="en-US" altLang="en-US" sz="2600">
              <a:latin typeface="Verdana" panose="020B0604030504040204" pitchFamily="34" charset="0"/>
            </a:endParaRPr>
          </a:p>
          <a:p>
            <a:pPr eaLnBrk="1" hangingPunct="1">
              <a:buFont typeface="Arial" panose="020B0604020202020204" pitchFamily="34" charset="0"/>
              <a:buNone/>
            </a:pPr>
            <a:r>
              <a:rPr lang="en-US" altLang="en-US" sz="2600">
                <a:latin typeface="Verdana" panose="020B0604030504040204" pitchFamily="34" charset="0"/>
              </a:rPr>
              <a:t>Loss of balance, traction, grip.</a:t>
            </a:r>
          </a:p>
        </p:txBody>
      </p:sp>
      <p:pic>
        <p:nvPicPr>
          <p:cNvPr id="39941" name="Picture 9" descr="MP9004445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1724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lipping on Banana P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0000"/>
            <a:ext cx="17113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We’ll Talk About</a:t>
            </a:r>
          </a:p>
        </p:txBody>
      </p:sp>
      <p:sp>
        <p:nvSpPr>
          <p:cNvPr id="2253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D32854A-14E8-4ED1-BC4E-326E23EDAFA6}" type="slidenum">
              <a:rPr lang="en-US" altLang="en-US" sz="1400">
                <a:solidFill>
                  <a:srgbClr val="FFFFFF"/>
                </a:solidFill>
                <a:latin typeface="Verdana" panose="020B0604030504040204" pitchFamily="34" charset="0"/>
              </a:rPr>
              <a:pPr algn="ctr" eaLnBrk="1" hangingPunct="1">
                <a:spcBef>
                  <a:spcPct val="0"/>
                </a:spcBef>
                <a:buFontTx/>
                <a:buNone/>
              </a:pPr>
              <a:t>2</a:t>
            </a:fld>
            <a:endParaRPr lang="en-US" altLang="en-US" sz="1400">
              <a:solidFill>
                <a:srgbClr val="FFFFFF"/>
              </a:solidFill>
              <a:latin typeface="Verdana" panose="020B0604030504040204" pitchFamily="34" charset="0"/>
            </a:endParaRPr>
          </a:p>
        </p:txBody>
      </p:sp>
      <p:sp>
        <p:nvSpPr>
          <p:cNvPr id="6" name="Content Placeholder 6"/>
          <p:cNvSpPr txBox="1">
            <a:spLocks/>
          </p:cNvSpPr>
          <p:nvPr/>
        </p:nvSpPr>
        <p:spPr bwMode="auto">
          <a:xfrm>
            <a:off x="1219200" y="1828800"/>
            <a:ext cx="624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Safety Culture – Where to Start</a:t>
            </a:r>
          </a:p>
          <a:p>
            <a:pPr eaLnBrk="1" hangingPunct="1">
              <a:buFont typeface="Wingdings" panose="05000000000000000000" pitchFamily="2" charset="2"/>
              <a:buChar char="§"/>
            </a:pPr>
            <a:r>
              <a:rPr lang="en-US" altLang="en-US" sz="2400">
                <a:latin typeface="Verdana" panose="020B0604030504040204" pitchFamily="34" charset="0"/>
              </a:rPr>
              <a:t>Accident Causes</a:t>
            </a:r>
          </a:p>
          <a:p>
            <a:pPr eaLnBrk="1" hangingPunct="1">
              <a:buFont typeface="Wingdings" panose="05000000000000000000" pitchFamily="2" charset="2"/>
              <a:buChar char="§"/>
            </a:pPr>
            <a:r>
              <a:rPr lang="en-US" altLang="en-US" sz="2400">
                <a:latin typeface="Verdana" panose="020B0604030504040204" pitchFamily="34" charset="0"/>
              </a:rPr>
              <a:t>Employee Awareness</a:t>
            </a:r>
          </a:p>
          <a:p>
            <a:pPr eaLnBrk="1" hangingPunct="1">
              <a:buFont typeface="Wingdings" panose="05000000000000000000" pitchFamily="2" charset="2"/>
              <a:buChar char="§"/>
            </a:pPr>
            <a:r>
              <a:rPr lang="en-US" altLang="en-US" sz="2400">
                <a:latin typeface="Verdana" panose="020B0604030504040204" pitchFamily="34" charset="0"/>
              </a:rPr>
              <a:t>Accident/Injury Prevention</a:t>
            </a:r>
          </a:p>
          <a:p>
            <a:pPr eaLnBrk="1" hangingPunct="1">
              <a:buFont typeface="Wingdings" panose="05000000000000000000" pitchFamily="2" charset="2"/>
              <a:buChar char="§"/>
            </a:pPr>
            <a:r>
              <a:rPr lang="en-US" altLang="en-US" sz="2400">
                <a:latin typeface="Verdana" panose="020B0604030504040204" pitchFamily="34" charset="0"/>
              </a:rPr>
              <a:t>Teamwork/Teambuilding</a:t>
            </a:r>
          </a:p>
          <a:p>
            <a:pPr eaLnBrk="1" hangingPunct="1">
              <a:buFont typeface="Wingdings" panose="05000000000000000000" pitchFamily="2" charset="2"/>
              <a:buChar char="§"/>
            </a:pPr>
            <a:r>
              <a:rPr lang="en-US" altLang="en-US" sz="2400">
                <a:latin typeface="Verdana" panose="020B0604030504040204" pitchFamily="34" charset="0"/>
              </a:rPr>
              <a:t>Safety Accountability</a:t>
            </a:r>
          </a:p>
          <a:p>
            <a:pPr eaLnBrk="1" hangingPunct="1">
              <a:buFont typeface="Wingdings" panose="05000000000000000000" pitchFamily="2" charset="2"/>
              <a:buChar char="§"/>
            </a:pPr>
            <a:r>
              <a:rPr lang="en-US" altLang="en-US" sz="2400">
                <a:latin typeface="Verdana" panose="020B0604030504040204" pitchFamily="34" charset="0"/>
              </a:rPr>
              <a:t>Incentive Programs</a:t>
            </a:r>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2400"/>
            <a:ext cx="28067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Incident Causes</a:t>
            </a:r>
          </a:p>
        </p:txBody>
      </p:sp>
      <p:sp>
        <p:nvSpPr>
          <p:cNvPr id="4096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5476C76-47CC-4283-8E0A-A48DB884A9CD}" type="slidenum">
              <a:rPr lang="en-US" altLang="en-US" sz="1400">
                <a:solidFill>
                  <a:srgbClr val="FFFFFF"/>
                </a:solidFill>
                <a:latin typeface="Verdana" panose="020B0604030504040204" pitchFamily="34" charset="0"/>
              </a:rPr>
              <a:pPr algn="ctr" eaLnBrk="1" hangingPunct="1">
                <a:spcBef>
                  <a:spcPct val="0"/>
                </a:spcBef>
                <a:buFontTx/>
                <a:buNone/>
              </a:pPr>
              <a:t>20</a:t>
            </a:fld>
            <a:endParaRPr lang="en-US" altLang="en-US" sz="1400">
              <a:solidFill>
                <a:srgbClr val="FFFFFF"/>
              </a:solidFill>
              <a:latin typeface="Verdana" panose="020B0604030504040204" pitchFamily="34" charset="0"/>
            </a:endParaRPr>
          </a:p>
        </p:txBody>
      </p:sp>
      <p:sp>
        <p:nvSpPr>
          <p:cNvPr id="40964" name="Rectangle 3"/>
          <p:cNvSpPr txBox="1">
            <a:spLocks noChangeArrowheads="1"/>
          </p:cNvSpPr>
          <p:nvPr/>
        </p:nvSpPr>
        <p:spPr bwMode="auto">
          <a:xfrm>
            <a:off x="685800" y="15240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400"/>
              <a:t>Causes of any incident can</a:t>
            </a:r>
          </a:p>
          <a:p>
            <a:pPr eaLnBrk="1" hangingPunct="1">
              <a:buFontTx/>
              <a:buNone/>
            </a:pPr>
            <a:r>
              <a:rPr lang="en-US" altLang="en-US" sz="2400"/>
              <a:t>be grouped into five (5) basic</a:t>
            </a:r>
          </a:p>
          <a:p>
            <a:pPr eaLnBrk="1" hangingPunct="1">
              <a:buFontTx/>
              <a:buNone/>
            </a:pPr>
            <a:r>
              <a:rPr lang="en-US" altLang="en-US" sz="2400"/>
              <a:t>categories:</a:t>
            </a:r>
          </a:p>
          <a:p>
            <a:pPr eaLnBrk="1" hangingPunct="1">
              <a:buFontTx/>
              <a:buNone/>
            </a:pPr>
            <a:endParaRPr lang="en-US" altLang="en-US" sz="2300">
              <a:cs typeface="Arial" panose="020B0604020202020204" pitchFamily="34" charset="0"/>
            </a:endParaRPr>
          </a:p>
          <a:p>
            <a:pPr eaLnBrk="1" hangingPunct="1">
              <a:buFont typeface="Wingdings" panose="05000000000000000000" pitchFamily="2" charset="2"/>
              <a:buChar char="§"/>
            </a:pPr>
            <a:r>
              <a:rPr lang="en-US" altLang="en-US" sz="2400">
                <a:cs typeface="Arial" panose="020B0604020202020204" pitchFamily="34" charset="0"/>
              </a:rPr>
              <a:t>Task</a:t>
            </a:r>
          </a:p>
          <a:p>
            <a:pPr eaLnBrk="1" hangingPunct="1">
              <a:buFont typeface="Wingdings" panose="05000000000000000000" pitchFamily="2" charset="2"/>
              <a:buChar char="§"/>
            </a:pPr>
            <a:r>
              <a:rPr lang="en-US" altLang="en-US" sz="2400">
                <a:cs typeface="Arial" panose="020B0604020202020204" pitchFamily="34" charset="0"/>
              </a:rPr>
              <a:t>Material</a:t>
            </a:r>
          </a:p>
          <a:p>
            <a:pPr eaLnBrk="1" hangingPunct="1">
              <a:buFont typeface="Wingdings" panose="05000000000000000000" pitchFamily="2" charset="2"/>
              <a:buChar char="§"/>
            </a:pPr>
            <a:r>
              <a:rPr lang="en-US" altLang="en-US" sz="2400">
                <a:cs typeface="Arial" panose="020B0604020202020204" pitchFamily="34" charset="0"/>
              </a:rPr>
              <a:t>Environment</a:t>
            </a:r>
          </a:p>
          <a:p>
            <a:pPr eaLnBrk="1" hangingPunct="1">
              <a:buFont typeface="Wingdings" panose="05000000000000000000" pitchFamily="2" charset="2"/>
              <a:buChar char="§"/>
            </a:pPr>
            <a:r>
              <a:rPr lang="en-US" altLang="en-US" sz="2400">
                <a:cs typeface="Arial" panose="020B0604020202020204" pitchFamily="34" charset="0"/>
              </a:rPr>
              <a:t>Personnel</a:t>
            </a:r>
          </a:p>
          <a:p>
            <a:pPr eaLnBrk="1" hangingPunct="1">
              <a:buFont typeface="Wingdings" panose="05000000000000000000" pitchFamily="2" charset="2"/>
              <a:buChar char="§"/>
            </a:pPr>
            <a:r>
              <a:rPr lang="en-US" altLang="en-US" sz="2400">
                <a:cs typeface="Arial" panose="020B0604020202020204" pitchFamily="34" charset="0"/>
              </a:rPr>
              <a:t>Management</a:t>
            </a:r>
          </a:p>
          <a:p>
            <a:pPr eaLnBrk="1" hangingPunct="1"/>
            <a:endParaRPr lang="en-US" altLang="en-US">
              <a:latin typeface="Times New Roman" panose="02020603050405020304" pitchFamily="18" charset="0"/>
            </a:endParaRPr>
          </a:p>
        </p:txBody>
      </p:sp>
      <p:pic>
        <p:nvPicPr>
          <p:cNvPr id="40965" name="Picture 7" descr="Haz Mat-Train Derails-Baltim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2322513"/>
            <a:ext cx="4146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819650" y="1676400"/>
            <a:ext cx="4294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a:latin typeface="Verdana" panose="020B0604030504040204" pitchFamily="34" charset="0"/>
                <a:ea typeface="Verdana" panose="020B0604030504040204" pitchFamily="34" charset="0"/>
                <a:cs typeface="Verdana" panose="020B0604030504040204" pitchFamily="34" charset="0"/>
              </a:rPr>
              <a:t>If we were doing accident investigation     training we would discuss in detail</a:t>
            </a:r>
          </a:p>
        </p:txBody>
      </p:sp>
      <p:sp>
        <p:nvSpPr>
          <p:cNvPr id="4096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Incident Waiting to Happen?</a:t>
            </a:r>
          </a:p>
        </p:txBody>
      </p:sp>
      <p:sp>
        <p:nvSpPr>
          <p:cNvPr id="4198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2D4A077-818D-4112-AFCE-998892E3904C}" type="slidenum">
              <a:rPr lang="en-US" altLang="en-US" sz="1400">
                <a:solidFill>
                  <a:srgbClr val="FFFFFF"/>
                </a:solidFill>
                <a:latin typeface="Verdana" panose="020B0604030504040204" pitchFamily="34" charset="0"/>
              </a:rPr>
              <a:pPr algn="ctr" eaLnBrk="1" hangingPunct="1">
                <a:spcBef>
                  <a:spcPct val="0"/>
                </a:spcBef>
                <a:buFontTx/>
                <a:buNone/>
              </a:pPr>
              <a:t>21</a:t>
            </a:fld>
            <a:endParaRPr lang="en-US" altLang="en-US" sz="1400">
              <a:solidFill>
                <a:srgbClr val="FFFFFF"/>
              </a:solidFill>
              <a:latin typeface="Verdana" panose="020B0604030504040204" pitchFamily="34" charset="0"/>
            </a:endParaRPr>
          </a:p>
        </p:txBody>
      </p:sp>
      <p:pic>
        <p:nvPicPr>
          <p:cNvPr id="41988" name="Content Placeholder 4" descr="working at he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Construction-Unsaf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34337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Get Employees to put Safety First</a:t>
            </a:r>
          </a:p>
        </p:txBody>
      </p:sp>
      <p:sp>
        <p:nvSpPr>
          <p:cNvPr id="4301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E4A78DF-23FC-4BEC-BE28-A6BAD7C8E6FF}" type="slidenum">
              <a:rPr lang="en-US" altLang="en-US" sz="1400">
                <a:solidFill>
                  <a:srgbClr val="FFFFFF"/>
                </a:solidFill>
                <a:latin typeface="Verdana" panose="020B0604030504040204" pitchFamily="34" charset="0"/>
              </a:rPr>
              <a:pPr algn="ctr" eaLnBrk="1" hangingPunct="1">
                <a:spcBef>
                  <a:spcPct val="0"/>
                </a:spcBef>
                <a:buFontTx/>
                <a:buNone/>
              </a:pPr>
              <a:t>22</a:t>
            </a:fld>
            <a:endParaRPr lang="en-US" altLang="en-US" sz="1400">
              <a:solidFill>
                <a:srgbClr val="FFFFFF"/>
              </a:solidFill>
              <a:latin typeface="Verdana" panose="020B0604030504040204" pitchFamily="34" charset="0"/>
            </a:endParaRPr>
          </a:p>
        </p:txBody>
      </p:sp>
      <p:sp>
        <p:nvSpPr>
          <p:cNvPr id="6" name="Rectangle 3"/>
          <p:cNvSpPr txBox="1">
            <a:spLocks noChangeArrowheads="1"/>
          </p:cNvSpPr>
          <p:nvPr/>
        </p:nvSpPr>
        <p:spPr bwMode="auto">
          <a:xfrm>
            <a:off x="990600" y="1993900"/>
            <a:ext cx="381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400">
                <a:latin typeface="Verdana" panose="020B0604030504040204" pitchFamily="34" charset="0"/>
              </a:rPr>
              <a:t>How can we do this? </a:t>
            </a:r>
          </a:p>
          <a:p>
            <a:pP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400">
                <a:latin typeface="Verdana" panose="020B0604030504040204" pitchFamily="34" charset="0"/>
              </a:rPr>
              <a:t>Do you have any ideas?</a:t>
            </a:r>
          </a:p>
          <a:p>
            <a:pPr algn="ctr" eaLnBrk="1" hangingPunct="1">
              <a:buFont typeface="Arial" panose="020B0604020202020204" pitchFamily="34" charset="0"/>
              <a:buNone/>
            </a:pPr>
            <a:endParaRPr lang="en-US" altLang="en-US" sz="2400">
              <a:latin typeface="Verdana" panose="020B0604030504040204" pitchFamily="34" charset="0"/>
            </a:endParaRPr>
          </a:p>
          <a:p>
            <a:pPr eaLnBrk="1" hangingPunct="1">
              <a:buFont typeface="Arial" panose="020B0604020202020204" pitchFamily="34" charset="0"/>
              <a:buNone/>
            </a:pPr>
            <a:r>
              <a:rPr lang="en-US" altLang="en-US" sz="2400">
                <a:latin typeface="Verdana" panose="020B0604030504040204" pitchFamily="34" charset="0"/>
              </a:rPr>
              <a:t>Key to affecting safety culture = </a:t>
            </a:r>
            <a:r>
              <a:rPr lang="en-US" altLang="en-US" sz="2400" i="1">
                <a:latin typeface="Verdana" panose="020B0604030504040204" pitchFamily="34" charset="0"/>
              </a:rPr>
              <a:t>leadership</a:t>
            </a:r>
            <a:r>
              <a:rPr lang="en-US" altLang="en-US" sz="2400" i="1">
                <a:solidFill>
                  <a:srgbClr val="898989"/>
                </a:solidFill>
                <a:latin typeface="Verdana" panose="020B0604030504040204" pitchFamily="34" charset="0"/>
              </a:rPr>
              <a:t>.</a:t>
            </a:r>
          </a:p>
        </p:txBody>
      </p:sp>
      <p:pic>
        <p:nvPicPr>
          <p:cNvPr id="430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26670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800" decel="100000"/>
                                        <p:tgtEl>
                                          <p:spTgt spid="6">
                                            <p:txEl>
                                              <p:pRg st="2" end="2"/>
                                            </p:txEl>
                                          </p:spTgt>
                                        </p:tgtEl>
                                      </p:cBhvr>
                                    </p:animEffect>
                                    <p:anim calcmode="lin" valueType="num">
                                      <p:cBhvr>
                                        <p:cTn id="18"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800" decel="100000"/>
                                        <p:tgtEl>
                                          <p:spTgt spid="6">
                                            <p:txEl>
                                              <p:pRg st="4" end="4"/>
                                            </p:txEl>
                                          </p:spTgt>
                                        </p:tgtEl>
                                      </p:cBhvr>
                                    </p:animEffect>
                                    <p:anim calcmode="lin" valueType="num">
                                      <p:cBhvr>
                                        <p:cTn id="28"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Awareness</a:t>
            </a:r>
          </a:p>
        </p:txBody>
      </p:sp>
      <p:sp>
        <p:nvSpPr>
          <p:cNvPr id="44035" name="Subtitle 2"/>
          <p:cNvSpPr>
            <a:spLocks noGrp="1"/>
          </p:cNvSpPr>
          <p:nvPr>
            <p:ph type="subTitle" idx="1"/>
          </p:nvPr>
        </p:nvSpPr>
        <p:spPr>
          <a:xfrm>
            <a:off x="457200" y="1295400"/>
            <a:ext cx="7924800" cy="3581400"/>
          </a:xfrm>
        </p:spPr>
        <p:txBody>
          <a:bodyPr/>
          <a:lstStyle/>
          <a:p>
            <a:pPr algn="l" eaLnBrk="1" hangingPunct="1"/>
            <a:r>
              <a:rPr lang="en-US" altLang="en-US">
                <a:solidFill>
                  <a:schemeClr val="tx1"/>
                </a:solidFill>
              </a:rPr>
              <a:t>What can you do to keep safety on the minds of employees?</a:t>
            </a:r>
          </a:p>
          <a:p>
            <a:pPr algn="l" eaLnBrk="1" hangingPunct="1"/>
            <a:endParaRPr lang="en-US" altLang="en-US">
              <a:solidFill>
                <a:schemeClr val="tx1"/>
              </a:solidFill>
            </a:endParaRPr>
          </a:p>
          <a:p>
            <a:pPr algn="l" eaLnBrk="1" hangingPunct="1"/>
            <a:r>
              <a:rPr lang="en-US" altLang="en-US">
                <a:solidFill>
                  <a:schemeClr val="tx1"/>
                </a:solidFill>
              </a:rPr>
              <a:t>▪ Posters				▪ Newsletters</a:t>
            </a:r>
          </a:p>
          <a:p>
            <a:pPr algn="l" eaLnBrk="1" hangingPunct="1"/>
            <a:r>
              <a:rPr lang="en-US" altLang="en-US">
                <a:solidFill>
                  <a:schemeClr val="tx1"/>
                </a:solidFill>
              </a:rPr>
              <a:t>▪ Toolbox Talks			▪ Signage</a:t>
            </a:r>
          </a:p>
          <a:p>
            <a:pPr algn="l" eaLnBrk="1" hangingPunct="1"/>
            <a:r>
              <a:rPr lang="en-US" altLang="en-US">
                <a:solidFill>
                  <a:schemeClr val="tx1"/>
                </a:solidFill>
              </a:rPr>
              <a:t>▪ Daily Meetings			▪ Games</a:t>
            </a:r>
          </a:p>
          <a:p>
            <a:pPr algn="l" eaLnBrk="1" hangingPunct="1"/>
            <a:r>
              <a:rPr lang="en-US" altLang="en-US">
                <a:solidFill>
                  <a:schemeClr val="tx1"/>
                </a:solidFill>
              </a:rPr>
              <a:t>▪ Paycheck Stuffers		▪ Training</a:t>
            </a:r>
          </a:p>
          <a:p>
            <a:pPr algn="l" eaLnBrk="1" hangingPunct="1"/>
            <a:r>
              <a:rPr lang="en-US" altLang="en-US">
                <a:solidFill>
                  <a:schemeClr val="tx1"/>
                </a:solidFill>
              </a:rPr>
              <a:t>▪ Message/Bulletin Boards</a:t>
            </a:r>
          </a:p>
        </p:txBody>
      </p:sp>
      <p:sp>
        <p:nvSpPr>
          <p:cNvPr id="440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C91CA4B-25E2-40E2-88F8-5E7C9BDD544A}" type="slidenum">
              <a:rPr lang="en-US" altLang="en-US" sz="1400">
                <a:solidFill>
                  <a:srgbClr val="FFFFFF"/>
                </a:solidFill>
                <a:latin typeface="Verdana" panose="020B0604030504040204" pitchFamily="34" charset="0"/>
              </a:rPr>
              <a:pPr algn="ctr" eaLnBrk="1" hangingPunct="1">
                <a:spcBef>
                  <a:spcPct val="0"/>
                </a:spcBef>
                <a:buFontTx/>
                <a:buNone/>
              </a:pPr>
              <a:t>23</a:t>
            </a:fld>
            <a:endParaRPr lang="en-US" altLang="en-US" sz="1400">
              <a:solidFill>
                <a:srgbClr val="FFFFFF"/>
              </a:solidFill>
              <a:latin typeface="Verdana" panose="020B0604030504040204" pitchFamily="34" charset="0"/>
            </a:endParaRPr>
          </a:p>
        </p:txBody>
      </p:sp>
      <p:pic>
        <p:nvPicPr>
          <p:cNvPr id="44037" name="Picture 6" descr="Ladder Safety-Use Prope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33800"/>
            <a:ext cx="2057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Awareness</a:t>
            </a:r>
          </a:p>
        </p:txBody>
      </p:sp>
      <p:sp>
        <p:nvSpPr>
          <p:cNvPr id="45059" name="Subtitle 2"/>
          <p:cNvSpPr>
            <a:spLocks noGrp="1"/>
          </p:cNvSpPr>
          <p:nvPr>
            <p:ph type="subTitle" idx="1"/>
          </p:nvPr>
        </p:nvSpPr>
        <p:spPr>
          <a:xfrm>
            <a:off x="609600" y="1828800"/>
            <a:ext cx="7924800" cy="3657600"/>
          </a:xfrm>
        </p:spPr>
        <p:txBody>
          <a:bodyPr/>
          <a:lstStyle/>
          <a:p>
            <a:pPr marL="342900" indent="-342900" algn="l" eaLnBrk="1" hangingPunct="1">
              <a:buFont typeface="Wingdings" panose="05000000000000000000" pitchFamily="2" charset="2"/>
              <a:buChar char="§"/>
            </a:pPr>
            <a:r>
              <a:rPr lang="en-US" altLang="en-US">
                <a:solidFill>
                  <a:schemeClr val="tx1"/>
                </a:solidFill>
              </a:rPr>
              <a:t>Establish acceptable safety behavior.  </a:t>
            </a:r>
          </a:p>
          <a:p>
            <a:pPr marL="342900" indent="-342900" algn="l" eaLnBrk="1" hangingPunct="1">
              <a:buFont typeface="Wingdings" panose="05000000000000000000" pitchFamily="2" charset="2"/>
              <a:buChar char="§"/>
            </a:pPr>
            <a:r>
              <a:rPr lang="en-US" altLang="en-US">
                <a:solidFill>
                  <a:schemeClr val="tx1"/>
                </a:solidFill>
              </a:rPr>
              <a:t>Set the example – always follow safety policies/procedures.</a:t>
            </a:r>
          </a:p>
          <a:p>
            <a:pPr marL="342900" indent="-342900" algn="l" eaLnBrk="1" hangingPunct="1">
              <a:buFont typeface="Wingdings" panose="05000000000000000000" pitchFamily="2" charset="2"/>
              <a:buChar char="§"/>
            </a:pPr>
            <a:r>
              <a:rPr lang="en-US" altLang="en-US">
                <a:solidFill>
                  <a:schemeClr val="tx1"/>
                </a:solidFill>
              </a:rPr>
              <a:t>Frequently communicate &amp; reinforce safety values. </a:t>
            </a:r>
          </a:p>
          <a:p>
            <a:pPr marL="342900" indent="-342900" algn="l" eaLnBrk="1" hangingPunct="1">
              <a:buFont typeface="Wingdings" panose="05000000000000000000" pitchFamily="2" charset="2"/>
              <a:buChar char="§"/>
            </a:pPr>
            <a:r>
              <a:rPr lang="en-US" altLang="en-US">
                <a:solidFill>
                  <a:schemeClr val="tx1"/>
                </a:solidFill>
              </a:rPr>
              <a:t>Reinforce positive behavior; discipline poor/negative behavior.</a:t>
            </a:r>
          </a:p>
          <a:p>
            <a:pPr marL="342900" indent="-342900" algn="l" eaLnBrk="1" hangingPunct="1">
              <a:buFont typeface="Wingdings" panose="05000000000000000000" pitchFamily="2" charset="2"/>
              <a:buChar char="§"/>
            </a:pPr>
            <a:r>
              <a:rPr lang="en-US" altLang="en-US">
                <a:solidFill>
                  <a:schemeClr val="tx1"/>
                </a:solidFill>
              </a:rPr>
              <a:t>Link positive behavior to cost savings</a:t>
            </a:r>
          </a:p>
        </p:txBody>
      </p:sp>
      <p:sp>
        <p:nvSpPr>
          <p:cNvPr id="450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1CB7B18-9CED-4289-BB20-B87A20B7B9D4}" type="slidenum">
              <a:rPr lang="en-US" altLang="en-US" sz="1400">
                <a:solidFill>
                  <a:srgbClr val="FFFFFF"/>
                </a:solidFill>
                <a:latin typeface="Verdana" panose="020B0604030504040204" pitchFamily="34" charset="0"/>
              </a:rPr>
              <a:pPr algn="ctr" eaLnBrk="1" hangingPunct="1">
                <a:spcBef>
                  <a:spcPct val="0"/>
                </a:spcBef>
                <a:buFontTx/>
                <a:buNone/>
              </a:pPr>
              <a:t>24</a:t>
            </a:fld>
            <a:endParaRPr lang="en-US" altLang="en-US" sz="1400">
              <a:solidFill>
                <a:srgbClr val="FFFFFF"/>
              </a:solidFill>
              <a:latin typeface="Verdana" panose="020B0604030504040204" pitchFamily="34" charset="0"/>
            </a:endParaRPr>
          </a:p>
        </p:txBody>
      </p:sp>
      <p:sp>
        <p:nvSpPr>
          <p:cNvPr id="450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Awareness: Safety Inspections</a:t>
            </a:r>
          </a:p>
        </p:txBody>
      </p:sp>
      <p:sp>
        <p:nvSpPr>
          <p:cNvPr id="4608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784D0EE-8494-4345-B9C0-EF0C4B80AE22}" type="slidenum">
              <a:rPr lang="en-US" altLang="en-US" sz="1400">
                <a:solidFill>
                  <a:srgbClr val="FFFFFF"/>
                </a:solidFill>
                <a:latin typeface="Verdana" panose="020B0604030504040204" pitchFamily="34" charset="0"/>
              </a:rPr>
              <a:pPr algn="ctr" eaLnBrk="1" hangingPunct="1">
                <a:spcBef>
                  <a:spcPct val="0"/>
                </a:spcBef>
                <a:buFontTx/>
                <a:buNone/>
              </a:pPr>
              <a:t>25</a:t>
            </a:fld>
            <a:endParaRPr lang="en-US" altLang="en-US" sz="1400">
              <a:solidFill>
                <a:srgbClr val="FFFFFF"/>
              </a:solidFill>
              <a:latin typeface="Verdana" panose="020B0604030504040204" pitchFamily="34" charset="0"/>
            </a:endParaRPr>
          </a:p>
        </p:txBody>
      </p:sp>
      <p:sp>
        <p:nvSpPr>
          <p:cNvPr id="35844" name="Content Placeholder 2"/>
          <p:cNvSpPr txBox="1">
            <a:spLocks/>
          </p:cNvSpPr>
          <p:nvPr/>
        </p:nvSpPr>
        <p:spPr bwMode="auto">
          <a:xfrm>
            <a:off x="533400" y="1295400"/>
            <a:ext cx="769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defRPr/>
            </a:pPr>
            <a:r>
              <a:rPr lang="en-US" altLang="en-US" sz="2400" dirty="0">
                <a:solidFill>
                  <a:srgbClr val="898989"/>
                </a:solidFill>
                <a:latin typeface="Verdana" pitchFamily="34" charset="0"/>
              </a:rPr>
              <a:t>  </a:t>
            </a:r>
            <a:r>
              <a:rPr lang="en-US" altLang="en-US" sz="2400" dirty="0">
                <a:latin typeface="Verdana" pitchFamily="34" charset="0"/>
              </a:rPr>
              <a:t>Let’s discuss safety inspections:</a:t>
            </a:r>
          </a:p>
          <a:p>
            <a:pPr marL="342900" indent="-342900" algn="ctr" eaLnBrk="1" hangingPunct="1">
              <a:buFont typeface="Wingdings" panose="05000000000000000000" pitchFamily="2" charset="2"/>
              <a:buChar char="§"/>
              <a:defRPr/>
            </a:pPr>
            <a:r>
              <a:rPr lang="en-US" altLang="en-US" sz="2400" dirty="0">
                <a:latin typeface="Verdana" pitchFamily="34" charset="0"/>
              </a:rPr>
              <a:t>What are they?</a:t>
            </a:r>
          </a:p>
          <a:p>
            <a:pPr marL="342900" indent="-342900" algn="ctr" eaLnBrk="1" hangingPunct="1">
              <a:buFont typeface="Wingdings" panose="05000000000000000000" pitchFamily="2" charset="2"/>
              <a:buChar char="§"/>
              <a:defRPr/>
            </a:pPr>
            <a:r>
              <a:rPr lang="en-US" altLang="en-US" sz="2400" dirty="0">
                <a:latin typeface="Verdana" pitchFamily="34" charset="0"/>
              </a:rPr>
              <a:t>Why do we do them?</a:t>
            </a:r>
          </a:p>
          <a:p>
            <a:pPr marL="342900" indent="-342900" algn="ctr" eaLnBrk="1" hangingPunct="1">
              <a:buFont typeface="Wingdings" panose="05000000000000000000" pitchFamily="2" charset="2"/>
              <a:buChar char="§"/>
              <a:defRPr/>
            </a:pPr>
            <a:r>
              <a:rPr lang="en-US" altLang="en-US" sz="2400" dirty="0">
                <a:latin typeface="Verdana" pitchFamily="34" charset="0"/>
              </a:rPr>
              <a:t>How often?</a:t>
            </a:r>
          </a:p>
          <a:p>
            <a:pPr marL="342900" indent="-342900" algn="ctr" eaLnBrk="1" hangingPunct="1">
              <a:buFont typeface="Wingdings" panose="05000000000000000000" pitchFamily="2" charset="2"/>
              <a:buChar char="§"/>
              <a:defRPr/>
            </a:pPr>
            <a:r>
              <a:rPr lang="en-US" altLang="en-US" sz="2400" dirty="0">
                <a:latin typeface="Verdana" pitchFamily="34" charset="0"/>
              </a:rPr>
              <a:t>Who does them?</a:t>
            </a:r>
          </a:p>
          <a:p>
            <a:pPr marL="342900" indent="-342900" algn="ctr" eaLnBrk="1" hangingPunct="1">
              <a:buFont typeface="Wingdings" panose="05000000000000000000" pitchFamily="2" charset="2"/>
              <a:buChar char="§"/>
              <a:defRPr/>
            </a:pPr>
            <a:r>
              <a:rPr lang="en-US" altLang="en-US" sz="2400" dirty="0">
                <a:latin typeface="Verdana" pitchFamily="34" charset="0"/>
              </a:rPr>
              <a:t>How to document?</a:t>
            </a:r>
          </a:p>
          <a:p>
            <a:pPr algn="ctr" eaLnBrk="1" hangingPunct="1">
              <a:buFontTx/>
              <a:buNone/>
              <a:defRPr/>
            </a:pPr>
            <a:r>
              <a:rPr lang="en-US" altLang="en-US" sz="2400" dirty="0">
                <a:solidFill>
                  <a:srgbClr val="898989"/>
                </a:solidFill>
                <a:latin typeface="Verdana" pitchFamily="34" charset="0"/>
              </a:rPr>
              <a:t>    </a:t>
            </a:r>
          </a:p>
        </p:txBody>
      </p:sp>
      <p:pic>
        <p:nvPicPr>
          <p:cNvPr id="46085" name="Picture 4" descr="Step Ladder on Metal Stai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oxygen and acetylene gas cylinder stor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23383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Chemical Storage in Fume Hoo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267200"/>
            <a:ext cx="2616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Inspections: Look for…</a:t>
            </a:r>
          </a:p>
        </p:txBody>
      </p:sp>
      <p:sp>
        <p:nvSpPr>
          <p:cNvPr id="4710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5FDEB4E-4154-405E-A269-772D6DD60861}" type="slidenum">
              <a:rPr lang="en-US" altLang="en-US" sz="1400">
                <a:solidFill>
                  <a:srgbClr val="FFFFFF"/>
                </a:solidFill>
                <a:latin typeface="Verdana" panose="020B0604030504040204" pitchFamily="34" charset="0"/>
              </a:rPr>
              <a:pPr algn="ctr" eaLnBrk="1" hangingPunct="1">
                <a:spcBef>
                  <a:spcPct val="0"/>
                </a:spcBef>
                <a:buFontTx/>
                <a:buNone/>
              </a:pPr>
              <a:t>26</a:t>
            </a:fld>
            <a:endParaRPr lang="en-US" altLang="en-US" sz="1400">
              <a:solidFill>
                <a:srgbClr val="FFFFFF"/>
              </a:solidFill>
              <a:latin typeface="Verdana" panose="020B0604030504040204" pitchFamily="34" charset="0"/>
            </a:endParaRPr>
          </a:p>
        </p:txBody>
      </p:sp>
      <p:sp>
        <p:nvSpPr>
          <p:cNvPr id="6" name="Rectangle 3"/>
          <p:cNvSpPr txBox="1">
            <a:spLocks noChangeArrowheads="1"/>
          </p:cNvSpPr>
          <p:nvPr/>
        </p:nvSpPr>
        <p:spPr bwMode="auto">
          <a:xfrm>
            <a:off x="381000" y="1219200"/>
            <a:ext cx="4033838" cy="4724400"/>
          </a:xfrm>
          <a:prstGeom prst="rect">
            <a:avLst/>
          </a:prstGeom>
          <a:noFill/>
          <a:ln w="9525">
            <a:noFill/>
            <a:miter lim="800000"/>
            <a:headEnd/>
            <a:tailEnd/>
          </a:ln>
        </p:spPr>
        <p:txBody>
          <a:bodyPr/>
          <a:lstStyle/>
          <a:p>
            <a:pPr marL="342900" indent="-342900" algn="ctr">
              <a:spcBef>
                <a:spcPct val="20000"/>
              </a:spcBef>
              <a:defRPr/>
            </a:pPr>
            <a:r>
              <a:rPr lang="en-US" sz="2300" u="sng" kern="0" dirty="0">
                <a:latin typeface="Verdana" pitchFamily="34" charset="0"/>
              </a:rPr>
              <a:t>Unsafe Acts</a:t>
            </a:r>
          </a:p>
          <a:p>
            <a:pPr marL="342900" indent="-342900">
              <a:spcBef>
                <a:spcPct val="20000"/>
              </a:spcBef>
              <a:buFont typeface="Wingdings" panose="05000000000000000000" pitchFamily="2" charset="2"/>
              <a:buChar char="§"/>
              <a:defRPr/>
            </a:pPr>
            <a:r>
              <a:rPr lang="en-US" sz="2300" kern="0" dirty="0">
                <a:latin typeface="Verdana" pitchFamily="34" charset="0"/>
              </a:rPr>
              <a:t>Behaviors</a:t>
            </a:r>
          </a:p>
          <a:p>
            <a:pPr marL="742950" lvl="1" indent="-285750">
              <a:spcBef>
                <a:spcPct val="20000"/>
              </a:spcBef>
              <a:buFontTx/>
              <a:buChar char="–"/>
              <a:defRPr/>
            </a:pPr>
            <a:r>
              <a:rPr lang="en-US" sz="2300" kern="0" dirty="0">
                <a:latin typeface="Verdana" pitchFamily="34" charset="0"/>
              </a:rPr>
              <a:t>Account for the vast majority of injuries</a:t>
            </a:r>
          </a:p>
          <a:p>
            <a:pPr marL="342900" indent="-342900">
              <a:spcBef>
                <a:spcPct val="20000"/>
              </a:spcBef>
              <a:buFont typeface="Wingdings" panose="05000000000000000000" pitchFamily="2" charset="2"/>
              <a:buChar char="§"/>
              <a:defRPr/>
            </a:pPr>
            <a:r>
              <a:rPr lang="en-US" sz="2300" kern="0" dirty="0">
                <a:latin typeface="Verdana" pitchFamily="34" charset="0"/>
              </a:rPr>
              <a:t>Won’t</a:t>
            </a:r>
          </a:p>
          <a:p>
            <a:pPr marL="342900" indent="-342900">
              <a:spcBef>
                <a:spcPct val="20000"/>
              </a:spcBef>
              <a:buFont typeface="Wingdings" panose="05000000000000000000" pitchFamily="2" charset="2"/>
              <a:buChar char="§"/>
              <a:defRPr/>
            </a:pPr>
            <a:r>
              <a:rPr lang="en-US" sz="2300" kern="0" dirty="0">
                <a:latin typeface="Verdana" pitchFamily="34" charset="0"/>
              </a:rPr>
              <a:t>Encourage &amp; Enforce</a:t>
            </a:r>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4800"/>
            <a:ext cx="2905125" cy="198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bwMode="auto">
          <a:xfrm>
            <a:off x="4648200" y="1230313"/>
            <a:ext cx="4033838" cy="4419600"/>
          </a:xfrm>
          <a:prstGeom prst="rect">
            <a:avLst/>
          </a:prstGeom>
          <a:noFill/>
          <a:ln w="9525">
            <a:noFill/>
            <a:miter lim="800000"/>
            <a:headEnd/>
            <a:tailEnd/>
          </a:ln>
        </p:spPr>
        <p:txBody>
          <a:bodyPr/>
          <a:lstStyle/>
          <a:p>
            <a:pPr marL="342900" indent="-342900" algn="ctr">
              <a:spcBef>
                <a:spcPct val="20000"/>
              </a:spcBef>
              <a:defRPr/>
            </a:pPr>
            <a:r>
              <a:rPr lang="en-US" sz="2300" u="sng" kern="0" dirty="0">
                <a:latin typeface="Verdana" pitchFamily="34" charset="0"/>
              </a:rPr>
              <a:t>Unsafe Conditions</a:t>
            </a:r>
          </a:p>
          <a:p>
            <a:pPr marL="342900" indent="-342900">
              <a:spcBef>
                <a:spcPct val="20000"/>
              </a:spcBef>
              <a:buFont typeface="Wingdings" panose="05000000000000000000" pitchFamily="2" charset="2"/>
              <a:buChar char="§"/>
              <a:defRPr/>
            </a:pPr>
            <a:r>
              <a:rPr lang="en-US" sz="2300" kern="0" dirty="0">
                <a:latin typeface="Verdana" pitchFamily="34" charset="0"/>
              </a:rPr>
              <a:t>Environment</a:t>
            </a:r>
          </a:p>
          <a:p>
            <a:pPr marL="742950" lvl="1" indent="-285750">
              <a:spcBef>
                <a:spcPct val="20000"/>
              </a:spcBef>
              <a:buFontTx/>
              <a:buChar char="–"/>
              <a:defRPr/>
            </a:pPr>
            <a:r>
              <a:rPr lang="en-US" sz="2300" kern="0" dirty="0">
                <a:latin typeface="Verdana" pitchFamily="34" charset="0"/>
              </a:rPr>
              <a:t>Represent only a small fraction of injuries</a:t>
            </a:r>
          </a:p>
          <a:p>
            <a:pPr marL="342900" indent="-342900">
              <a:spcBef>
                <a:spcPct val="20000"/>
              </a:spcBef>
              <a:buFont typeface="Wingdings" panose="05000000000000000000" pitchFamily="2" charset="2"/>
              <a:buChar char="§"/>
              <a:defRPr/>
            </a:pPr>
            <a:r>
              <a:rPr lang="en-US" sz="2300" kern="0" dirty="0">
                <a:latin typeface="Verdana" pitchFamily="34" charset="0"/>
              </a:rPr>
              <a:t>Can’t</a:t>
            </a:r>
          </a:p>
          <a:p>
            <a:pPr marL="342900" indent="-342900">
              <a:spcBef>
                <a:spcPct val="20000"/>
              </a:spcBef>
              <a:buFont typeface="Wingdings" panose="05000000000000000000" pitchFamily="2" charset="2"/>
              <a:buChar char="§"/>
              <a:defRPr/>
            </a:pPr>
            <a:r>
              <a:rPr lang="en-US" sz="2300" kern="0" dirty="0">
                <a:latin typeface="Verdana" pitchFamily="34" charset="0"/>
              </a:rPr>
              <a:t>Recognize &amp; Remedy</a:t>
            </a:r>
          </a:p>
        </p:txBody>
      </p:sp>
      <p:pic>
        <p:nvPicPr>
          <p:cNvPr id="47111" name="Picture 8" descr="cord  male 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25913"/>
            <a:ext cx="2895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800" decel="100000"/>
                                        <p:tgtEl>
                                          <p:spTgt spid="6">
                                            <p:txEl>
                                              <p:pRg st="1" end="1"/>
                                            </p:txEl>
                                          </p:spTgt>
                                        </p:tgtEl>
                                      </p:cBhvr>
                                    </p:animEffect>
                                    <p:anim calcmode="lin" valueType="num">
                                      <p:cBhvr>
                                        <p:cTn id="8"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800" decel="100000"/>
                                        <p:tgtEl>
                                          <p:spTgt spid="6">
                                            <p:txEl>
                                              <p:pRg st="2" end="2"/>
                                            </p:txEl>
                                          </p:spTgt>
                                        </p:tgtEl>
                                      </p:cBhvr>
                                    </p:animEffect>
                                    <p:anim calcmode="lin" valueType="num">
                                      <p:cBhvr>
                                        <p:cTn id="16"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800" decel="100000"/>
                                        <p:tgtEl>
                                          <p:spTgt spid="6">
                                            <p:txEl>
                                              <p:pRg st="3" end="3"/>
                                            </p:txEl>
                                          </p:spTgt>
                                        </p:tgtEl>
                                      </p:cBhvr>
                                    </p:animEffect>
                                    <p:anim calcmode="lin" valueType="num">
                                      <p:cBhvr>
                                        <p:cTn id="26"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800" decel="100000"/>
                                        <p:tgtEl>
                                          <p:spTgt spid="6">
                                            <p:txEl>
                                              <p:pRg st="4" end="4"/>
                                            </p:txEl>
                                          </p:spTgt>
                                        </p:tgtEl>
                                      </p:cBhvr>
                                    </p:animEffect>
                                    <p:anim calcmode="lin" valueType="num">
                                      <p:cBhvr>
                                        <p:cTn id="36"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800" decel="100000"/>
                                        <p:tgtEl>
                                          <p:spTgt spid="8">
                                            <p:txEl>
                                              <p:pRg st="1" end="1"/>
                                            </p:txEl>
                                          </p:spTgt>
                                        </p:tgtEl>
                                      </p:cBhvr>
                                    </p:animEffect>
                                    <p:anim calcmode="lin" valueType="num">
                                      <p:cBhvr>
                                        <p:cTn id="46" dur="800" decel="100000" fill="hold"/>
                                        <p:tgtEl>
                                          <p:spTgt spid="8">
                                            <p:txEl>
                                              <p:pRg st="1" end="1"/>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8">
                                            <p:txEl>
                                              <p:pRg st="1" end="1"/>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8">
                                            <p:txEl>
                                              <p:pRg st="1" end="1"/>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8">
                                            <p:txEl>
                                              <p:pRg st="1" end="1"/>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8">
                                            <p:txEl>
                                              <p:pRg st="1" end="1"/>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fade">
                                      <p:cBhvr>
                                        <p:cTn id="53" dur="800" decel="100000"/>
                                        <p:tgtEl>
                                          <p:spTgt spid="8">
                                            <p:txEl>
                                              <p:pRg st="2" end="2"/>
                                            </p:txEl>
                                          </p:spTgt>
                                        </p:tgtEl>
                                      </p:cBhvr>
                                    </p:animEffect>
                                    <p:anim calcmode="lin" valueType="num">
                                      <p:cBhvr>
                                        <p:cTn id="54"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0" presetClass="entr" presetSubtype="0"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Effect transition="in" filter="fade">
                                      <p:cBhvr>
                                        <p:cTn id="63" dur="800" decel="100000"/>
                                        <p:tgtEl>
                                          <p:spTgt spid="8">
                                            <p:txEl>
                                              <p:pRg st="3" end="3"/>
                                            </p:txEl>
                                          </p:spTgt>
                                        </p:tgtEl>
                                      </p:cBhvr>
                                    </p:animEffect>
                                    <p:anim calcmode="lin" valueType="num">
                                      <p:cBhvr>
                                        <p:cTn id="64" dur="800" decel="100000" fill="hold"/>
                                        <p:tgtEl>
                                          <p:spTgt spid="8">
                                            <p:txEl>
                                              <p:pRg st="3" end="3"/>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8">
                                            <p:txEl>
                                              <p:pRg st="3" end="3"/>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8">
                                            <p:txEl>
                                              <p:pRg st="3" end="3"/>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xEl>
                                              <p:pRg st="3" end="3"/>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0" presetClass="entr" presetSubtype="0" fill="hold" nodeType="click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800" decel="100000"/>
                                        <p:tgtEl>
                                          <p:spTgt spid="8">
                                            <p:txEl>
                                              <p:pRg st="4" end="4"/>
                                            </p:txEl>
                                          </p:spTgt>
                                        </p:tgtEl>
                                      </p:cBhvr>
                                    </p:animEffect>
                                    <p:anim calcmode="lin" valueType="num">
                                      <p:cBhvr>
                                        <p:cTn id="74" dur="800" decel="100000" fill="hold"/>
                                        <p:tgtEl>
                                          <p:spTgt spid="8">
                                            <p:txEl>
                                              <p:pRg st="4" end="4"/>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8">
                                            <p:txEl>
                                              <p:pRg st="4" end="4"/>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8">
                                            <p:txEl>
                                              <p:pRg st="4" end="4"/>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8">
                                            <p:txEl>
                                              <p:pRg st="4" end="4"/>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8">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Unsafe Acts vs. Unsafe Conditions</a:t>
            </a:r>
          </a:p>
        </p:txBody>
      </p:sp>
      <p:sp>
        <p:nvSpPr>
          <p:cNvPr id="48131" name="Subtitle 2"/>
          <p:cNvSpPr>
            <a:spLocks noGrp="1"/>
          </p:cNvSpPr>
          <p:nvPr>
            <p:ph type="subTitle" idx="1"/>
          </p:nvPr>
        </p:nvSpPr>
        <p:spPr>
          <a:xfrm>
            <a:off x="457200" y="1524000"/>
            <a:ext cx="3962400" cy="4343400"/>
          </a:xfrm>
        </p:spPr>
        <p:txBody>
          <a:bodyPr/>
          <a:lstStyle/>
          <a:p>
            <a:pPr marL="609600" indent="-609600" eaLnBrk="1" hangingPunct="1">
              <a:lnSpc>
                <a:spcPct val="80000"/>
              </a:lnSpc>
            </a:pPr>
            <a:r>
              <a:rPr lang="en-US" altLang="en-US" sz="2000" u="sng">
                <a:solidFill>
                  <a:schemeClr val="tx1"/>
                </a:solidFill>
                <a:ea typeface="Verdana" panose="020B0604030504040204" pitchFamily="34" charset="0"/>
                <a:cs typeface="Verdana" panose="020B0604030504040204" pitchFamily="34" charset="0"/>
              </a:rPr>
              <a:t>Unsafe Acts</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Using Unsafe Equipment</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Improper Lifting</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Horseplay</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Influence of Drugs or Alcohol</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Operating Without Authority</a:t>
            </a:r>
          </a:p>
          <a:p>
            <a:pPr marL="609600" indent="-609600" eaLnBrk="1" hangingPunct="1">
              <a:lnSpc>
                <a:spcPct val="80000"/>
              </a:lnSpc>
            </a:pPr>
            <a:endParaRPr lang="en-US" altLang="en-US" sz="2000">
              <a:solidFill>
                <a:schemeClr val="tx1"/>
              </a:solidFill>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a:solidFill>
                  <a:schemeClr val="tx1"/>
                </a:solidFill>
                <a:ea typeface="Verdana" panose="020B0604030504040204" pitchFamily="34" charset="0"/>
                <a:cs typeface="Verdana" panose="020B0604030504040204" pitchFamily="34" charset="0"/>
              </a:rPr>
              <a:t>Left File Drawer Open</a:t>
            </a:r>
          </a:p>
        </p:txBody>
      </p:sp>
      <p:sp>
        <p:nvSpPr>
          <p:cNvPr id="481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9699A0C-55B8-457C-91E0-E9EDB32D73DF}" type="slidenum">
              <a:rPr lang="en-US" altLang="en-US" sz="1400">
                <a:solidFill>
                  <a:srgbClr val="FFFFFF"/>
                </a:solidFill>
                <a:latin typeface="Verdana" panose="020B0604030504040204" pitchFamily="34" charset="0"/>
              </a:rPr>
              <a:pPr algn="ctr" eaLnBrk="1" hangingPunct="1">
                <a:spcBef>
                  <a:spcPct val="0"/>
                </a:spcBef>
                <a:buFontTx/>
                <a:buNone/>
              </a:pPr>
              <a:t>27</a:t>
            </a:fld>
            <a:endParaRPr lang="en-US" altLang="en-US" sz="1400">
              <a:solidFill>
                <a:srgbClr val="FFFFFF"/>
              </a:solidFill>
              <a:latin typeface="Verdana" panose="020B0604030504040204" pitchFamily="34" charset="0"/>
            </a:endParaRPr>
          </a:p>
        </p:txBody>
      </p:sp>
      <p:sp>
        <p:nvSpPr>
          <p:cNvPr id="48133" name="Rectangle 2"/>
          <p:cNvSpPr>
            <a:spLocks noChangeArrowheads="1"/>
          </p:cNvSpPr>
          <p:nvPr/>
        </p:nvSpPr>
        <p:spPr bwMode="auto">
          <a:xfrm>
            <a:off x="4343400" y="1447800"/>
            <a:ext cx="4572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u="sng">
                <a:solidFill>
                  <a:srgbClr val="0000FF"/>
                </a:solidFill>
                <a:latin typeface="Verdana" panose="020B0604030504040204" pitchFamily="34" charset="0"/>
                <a:ea typeface="Verdana" panose="020B0604030504040204" pitchFamily="34" charset="0"/>
                <a:cs typeface="Verdana" panose="020B0604030504040204" pitchFamily="34" charset="0"/>
              </a:rPr>
              <a:t>Unsafe Conditions</a:t>
            </a:r>
          </a:p>
          <a:p>
            <a:pPr eaLnBrk="1" hangingPunct="1">
              <a:lnSpc>
                <a:spcPct val="90000"/>
              </a:lnSpc>
              <a:spcBef>
                <a:spcPct val="0"/>
              </a:spcBef>
              <a:buFontTx/>
              <a:buNone/>
            </a:pPr>
            <a:endParaRPr lang="en-US" altLang="en-US" sz="2000" u="sng">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Congested Area</a:t>
            </a:r>
          </a:p>
          <a:p>
            <a:pPr algn="ctr" eaLnBrk="1" hangingPunct="1">
              <a:lnSpc>
                <a:spcPct val="90000"/>
              </a:lnSpc>
              <a:spcBef>
                <a:spcPct val="0"/>
              </a:spcBef>
              <a:buFontTx/>
              <a:buNone/>
            </a:pPr>
            <a:endPar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Noise Exposure</a:t>
            </a:r>
          </a:p>
          <a:p>
            <a:pPr algn="ctr" eaLnBrk="1" hangingPunct="1">
              <a:lnSpc>
                <a:spcPct val="90000"/>
              </a:lnSpc>
              <a:spcBef>
                <a:spcPct val="0"/>
              </a:spcBef>
              <a:buFontTx/>
              <a:buNone/>
            </a:pPr>
            <a:endPar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Wet Floor</a:t>
            </a:r>
          </a:p>
          <a:p>
            <a:pPr algn="ctr" eaLnBrk="1" hangingPunct="1">
              <a:lnSpc>
                <a:spcPct val="90000"/>
              </a:lnSpc>
              <a:spcBef>
                <a:spcPct val="0"/>
              </a:spcBef>
              <a:buFontTx/>
              <a:buNone/>
            </a:pPr>
            <a:endPar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Inadequate Machine Guards</a:t>
            </a:r>
          </a:p>
          <a:p>
            <a:pPr algn="ctr" eaLnBrk="1" hangingPunct="1">
              <a:lnSpc>
                <a:spcPct val="90000"/>
              </a:lnSpc>
              <a:spcBef>
                <a:spcPct val="0"/>
              </a:spcBef>
              <a:buFontTx/>
              <a:buNone/>
            </a:pPr>
            <a:endPar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Inadequate Warning System</a:t>
            </a:r>
          </a:p>
          <a:p>
            <a:pPr algn="ctr" eaLnBrk="1" hangingPunct="1">
              <a:lnSpc>
                <a:spcPct val="90000"/>
              </a:lnSpc>
              <a:spcBef>
                <a:spcPct val="0"/>
              </a:spcBef>
              <a:buFontTx/>
              <a:buNone/>
            </a:pPr>
            <a:endPar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lnSpc>
                <a:spcPct val="90000"/>
              </a:lnSpc>
              <a:spcBef>
                <a:spcPct val="0"/>
              </a:spcBef>
              <a:buFontTx/>
              <a:buNone/>
            </a:pPr>
            <a:r>
              <a:rPr lang="en-US" altLang="en-US" sz="2000">
                <a:solidFill>
                  <a:srgbClr val="0000FF"/>
                </a:solidFill>
                <a:latin typeface="Verdana" panose="020B0604030504040204" pitchFamily="34" charset="0"/>
                <a:ea typeface="Verdana" panose="020B0604030504040204" pitchFamily="34" charset="0"/>
                <a:cs typeface="Verdana" panose="020B0604030504040204" pitchFamily="34" charset="0"/>
              </a:rPr>
              <a:t>Defective/Damaged Tools </a:t>
            </a:r>
          </a:p>
        </p:txBody>
      </p:sp>
      <p:sp>
        <p:nvSpPr>
          <p:cNvPr id="4813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do You See?</a:t>
            </a:r>
          </a:p>
        </p:txBody>
      </p:sp>
      <p:sp>
        <p:nvSpPr>
          <p:cNvPr id="491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5289077-897D-426F-860B-06ABB003B2DB}" type="slidenum">
              <a:rPr lang="en-US" altLang="en-US" sz="1400">
                <a:solidFill>
                  <a:srgbClr val="FFFFFF"/>
                </a:solidFill>
                <a:latin typeface="Verdana" panose="020B0604030504040204" pitchFamily="34" charset="0"/>
              </a:rPr>
              <a:pPr algn="ctr" eaLnBrk="1" hangingPunct="1">
                <a:spcBef>
                  <a:spcPct val="0"/>
                </a:spcBef>
                <a:buFontTx/>
                <a:buNone/>
              </a:pPr>
              <a:t>28</a:t>
            </a:fld>
            <a:endParaRPr lang="en-US" altLang="en-US" sz="1400">
              <a:solidFill>
                <a:srgbClr val="FFFFFF"/>
              </a:solidFill>
              <a:latin typeface="Verdana" panose="020B0604030504040204" pitchFamily="34" charset="0"/>
            </a:endParaRPr>
          </a:p>
        </p:txBody>
      </p:sp>
      <p:pic>
        <p:nvPicPr>
          <p:cNvPr id="49156" name="Picture 2" descr="C:\Documents and Settings\spakosh\Local Settings\Temporary Internet Files\Content.IE5\ZI8550C4\MP9004422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514600"/>
            <a:ext cx="6172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7"/>
          <p:cNvSpPr txBox="1">
            <a:spLocks noChangeArrowheads="1"/>
          </p:cNvSpPr>
          <p:nvPr/>
        </p:nvSpPr>
        <p:spPr bwMode="auto">
          <a:xfrm>
            <a:off x="2133600" y="1430338"/>
            <a:ext cx="472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Verdana" panose="020B0604030504040204" pitchFamily="34" charset="0"/>
              </a:rPr>
              <a:t>Let’s identify some safety issues/hazards!</a:t>
            </a:r>
          </a:p>
        </p:txBody>
      </p:sp>
      <p:sp>
        <p:nvSpPr>
          <p:cNvPr id="4915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Hazard(s)</a:t>
            </a:r>
          </a:p>
        </p:txBody>
      </p:sp>
      <p:sp>
        <p:nvSpPr>
          <p:cNvPr id="501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4847257-E1CB-40B1-B520-8D7F5FC1EE32}" type="slidenum">
              <a:rPr lang="en-US" altLang="en-US" sz="1400">
                <a:solidFill>
                  <a:srgbClr val="FFFFFF"/>
                </a:solidFill>
                <a:latin typeface="Verdana" panose="020B0604030504040204" pitchFamily="34" charset="0"/>
              </a:rPr>
              <a:pPr algn="ctr" eaLnBrk="1" hangingPunct="1">
                <a:spcBef>
                  <a:spcPct val="0"/>
                </a:spcBef>
                <a:buFontTx/>
                <a:buNone/>
              </a:pPr>
              <a:t>29</a:t>
            </a:fld>
            <a:endParaRPr lang="en-US" altLang="en-US" sz="1400">
              <a:solidFill>
                <a:srgbClr val="FFFFFF"/>
              </a:solidFill>
              <a:latin typeface="Verdana" panose="020B0604030504040204" pitchFamily="34" charset="0"/>
            </a:endParaRPr>
          </a:p>
        </p:txBody>
      </p:sp>
      <p:pic>
        <p:nvPicPr>
          <p:cNvPr id="50180" name="Content Placeholder 3" descr="Bucknell-Niche-Exit Access Obstruct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43025"/>
            <a:ext cx="629761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860550" y="2971800"/>
            <a:ext cx="1231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Condition.</a:t>
            </a:r>
          </a:p>
        </p:txBody>
      </p:sp>
      <p:sp>
        <p:nvSpPr>
          <p:cNvPr id="50182" name="Rectangle 2"/>
          <p:cNvSpPr>
            <a:spLocks noChangeArrowheads="1"/>
          </p:cNvSpPr>
          <p:nvPr/>
        </p:nvSpPr>
        <p:spPr bwMode="auto">
          <a:xfrm>
            <a:off x="1812925" y="1838325"/>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Unsafe act or unsafe condition?</a:t>
            </a:r>
          </a:p>
        </p:txBody>
      </p:sp>
      <p:sp>
        <p:nvSpPr>
          <p:cNvPr id="4" name="Rectangle 3"/>
          <p:cNvSpPr>
            <a:spLocks noChangeArrowheads="1"/>
          </p:cNvSpPr>
          <p:nvPr/>
        </p:nvSpPr>
        <p:spPr bwMode="auto">
          <a:xfrm>
            <a:off x="1860550" y="3865563"/>
            <a:ext cx="12938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Chair obstructs  exit width</a:t>
            </a:r>
            <a:r>
              <a:rPr lang="en-US" altLang="en-US" sz="1800">
                <a:latin typeface="Times New Roman" panose="02020603050405020304" pitchFamily="18" charset="0"/>
              </a:rPr>
              <a:t>.</a:t>
            </a:r>
          </a:p>
        </p:txBody>
      </p:sp>
      <p:sp>
        <p:nvSpPr>
          <p:cNvPr id="5018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Who Needs Safety?</a:t>
            </a:r>
          </a:p>
        </p:txBody>
      </p:sp>
      <p:sp>
        <p:nvSpPr>
          <p:cNvPr id="235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B566E9E-989A-4A54-9126-E307B5F01440}" type="slidenum">
              <a:rPr lang="en-US" altLang="en-US" sz="1400">
                <a:solidFill>
                  <a:srgbClr val="FFFFFF"/>
                </a:solidFill>
                <a:latin typeface="Verdana" panose="020B0604030504040204" pitchFamily="34" charset="0"/>
              </a:rPr>
              <a:pPr algn="ctr" eaLnBrk="1" hangingPunct="1">
                <a:spcBef>
                  <a:spcPct val="0"/>
                </a:spcBef>
                <a:buFontTx/>
                <a:buNone/>
              </a:pPr>
              <a:t>3</a:t>
            </a:fld>
            <a:endParaRPr lang="en-US" altLang="en-US" sz="1400">
              <a:solidFill>
                <a:srgbClr val="FFFFFF"/>
              </a:solidFill>
              <a:latin typeface="Verdana" panose="020B0604030504040204" pitchFamily="34" charset="0"/>
            </a:endParaRPr>
          </a:p>
        </p:txBody>
      </p:sp>
      <p:pic>
        <p:nvPicPr>
          <p:cNvPr id="23556" name="Content Placeholder 4" descr="Forklift Accident-Off Dock with Fre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05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Wire Nuts - Too Man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photo255ne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71600"/>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842125" y="4768850"/>
            <a:ext cx="147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ALL OF US</a:t>
            </a:r>
            <a:r>
              <a:rPr lang="en-US" altLang="en-US" sz="1800">
                <a:latin typeface="Times New Roman" panose="02020603050405020304" pitchFamily="18" charset="0"/>
              </a:rPr>
              <a:t>!</a:t>
            </a:r>
          </a:p>
        </p:txBody>
      </p:sp>
      <p:sp>
        <p:nvSpPr>
          <p:cNvPr id="2356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Hazard(s)</a:t>
            </a:r>
          </a:p>
        </p:txBody>
      </p:sp>
      <p:sp>
        <p:nvSpPr>
          <p:cNvPr id="5120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9A32B59-DF4F-4545-A7D3-53E0880B97E0}" type="slidenum">
              <a:rPr lang="en-US" altLang="en-US" sz="1400">
                <a:solidFill>
                  <a:srgbClr val="FFFFFF"/>
                </a:solidFill>
                <a:latin typeface="Verdana" panose="020B0604030504040204" pitchFamily="34" charset="0"/>
              </a:rPr>
              <a:pPr algn="ctr" eaLnBrk="1" hangingPunct="1">
                <a:spcBef>
                  <a:spcPct val="0"/>
                </a:spcBef>
                <a:buFontTx/>
                <a:buNone/>
              </a:pPr>
              <a:t>30</a:t>
            </a:fld>
            <a:endParaRPr lang="en-US" altLang="en-US" sz="1400">
              <a:solidFill>
                <a:srgbClr val="FFFFFF"/>
              </a:solidFill>
              <a:latin typeface="Verdana" panose="020B0604030504040204" pitchFamily="34" charset="0"/>
            </a:endParaRPr>
          </a:p>
        </p:txBody>
      </p:sp>
      <p:sp>
        <p:nvSpPr>
          <p:cNvPr id="2" name="Rectangle 1"/>
          <p:cNvSpPr>
            <a:spLocks noChangeArrowheads="1"/>
          </p:cNvSpPr>
          <p:nvPr/>
        </p:nvSpPr>
        <p:spPr bwMode="auto">
          <a:xfrm>
            <a:off x="442913" y="3271838"/>
            <a:ext cx="1157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Condition</a:t>
            </a:r>
          </a:p>
        </p:txBody>
      </p:sp>
      <p:sp>
        <p:nvSpPr>
          <p:cNvPr id="3" name="Rectangle 2"/>
          <p:cNvSpPr>
            <a:spLocks noChangeArrowheads="1"/>
          </p:cNvSpPr>
          <p:nvPr/>
        </p:nvSpPr>
        <p:spPr bwMode="auto">
          <a:xfrm>
            <a:off x="6688138" y="2652713"/>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Items stored on top of electrical device.</a:t>
            </a:r>
          </a:p>
        </p:txBody>
      </p:sp>
      <p:sp>
        <p:nvSpPr>
          <p:cNvPr id="4" name="Rectangle 3"/>
          <p:cNvSpPr>
            <a:spLocks noChangeArrowheads="1"/>
          </p:cNvSpPr>
          <p:nvPr/>
        </p:nvSpPr>
        <p:spPr bwMode="auto">
          <a:xfrm>
            <a:off x="6721475" y="3613150"/>
            <a:ext cx="1920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Act or condition?</a:t>
            </a:r>
          </a:p>
        </p:txBody>
      </p:sp>
      <p:sp>
        <p:nvSpPr>
          <p:cNvPr id="512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pic>
        <p:nvPicPr>
          <p:cNvPr id="512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98650"/>
            <a:ext cx="470693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Hazard(s)</a:t>
            </a:r>
          </a:p>
        </p:txBody>
      </p:sp>
      <p:sp>
        <p:nvSpPr>
          <p:cNvPr id="522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8AF7503-117A-4B8B-8A26-9FEA3C235294}" type="slidenum">
              <a:rPr lang="en-US" altLang="en-US" sz="1400">
                <a:solidFill>
                  <a:srgbClr val="FFFFFF"/>
                </a:solidFill>
                <a:latin typeface="Verdana" panose="020B0604030504040204" pitchFamily="34" charset="0"/>
              </a:rPr>
              <a:pPr algn="ctr" eaLnBrk="1" hangingPunct="1">
                <a:spcBef>
                  <a:spcPct val="0"/>
                </a:spcBef>
                <a:buFontTx/>
                <a:buNone/>
              </a:pPr>
              <a:t>31</a:t>
            </a:fld>
            <a:endParaRPr lang="en-US" altLang="en-US" sz="1400">
              <a:solidFill>
                <a:srgbClr val="FFFFFF"/>
              </a:solidFill>
              <a:latin typeface="Verdana" panose="020B0604030504040204" pitchFamily="34" charset="0"/>
            </a:endParaRPr>
          </a:p>
        </p:txBody>
      </p:sp>
      <p:pic>
        <p:nvPicPr>
          <p:cNvPr id="52228" name="Content Placeholder 3" descr="Bucknell-Garage-Obstructed Fire E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562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52400" y="1905000"/>
            <a:ext cx="152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Access to fire extinguisher blocked/ obstructed.</a:t>
            </a:r>
          </a:p>
        </p:txBody>
      </p:sp>
      <p:sp>
        <p:nvSpPr>
          <p:cNvPr id="3" name="Rectangle 2"/>
          <p:cNvSpPr>
            <a:spLocks noChangeArrowheads="1"/>
          </p:cNvSpPr>
          <p:nvPr/>
        </p:nvSpPr>
        <p:spPr bwMode="auto">
          <a:xfrm>
            <a:off x="331788" y="3889375"/>
            <a:ext cx="1157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Condition</a:t>
            </a:r>
          </a:p>
        </p:txBody>
      </p:sp>
      <p:sp>
        <p:nvSpPr>
          <p:cNvPr id="4" name="Rectangle 3"/>
          <p:cNvSpPr>
            <a:spLocks noChangeArrowheads="1"/>
          </p:cNvSpPr>
          <p:nvPr/>
        </p:nvSpPr>
        <p:spPr bwMode="auto">
          <a:xfrm>
            <a:off x="7620000" y="2981325"/>
            <a:ext cx="1223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Unsafe act or condition?</a:t>
            </a:r>
          </a:p>
        </p:txBody>
      </p:sp>
      <p:sp>
        <p:nvSpPr>
          <p:cNvPr id="522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Hazard(s)</a:t>
            </a:r>
          </a:p>
        </p:txBody>
      </p:sp>
      <p:sp>
        <p:nvSpPr>
          <p:cNvPr id="5325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0DED79C-0432-47B8-BE08-4D79D784F101}" type="slidenum">
              <a:rPr lang="en-US" altLang="en-US" sz="1400">
                <a:solidFill>
                  <a:srgbClr val="FFFFFF"/>
                </a:solidFill>
                <a:latin typeface="Verdana" panose="020B0604030504040204" pitchFamily="34" charset="0"/>
              </a:rPr>
              <a:pPr algn="ctr" eaLnBrk="1" hangingPunct="1">
                <a:spcBef>
                  <a:spcPct val="0"/>
                </a:spcBef>
                <a:buFontTx/>
                <a:buNone/>
              </a:pPr>
              <a:t>32</a:t>
            </a:fld>
            <a:endParaRPr lang="en-US" altLang="en-US" sz="1400">
              <a:solidFill>
                <a:srgbClr val="FFFFFF"/>
              </a:solidFill>
              <a:latin typeface="Verdana" panose="020B0604030504040204" pitchFamily="34" charset="0"/>
            </a:endParaRPr>
          </a:p>
        </p:txBody>
      </p:sp>
      <p:pic>
        <p:nvPicPr>
          <p:cNvPr id="53252" name="Content Placeholder 3" descr="Misc. Pictures 0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447800"/>
            <a:ext cx="60086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28600" y="2501900"/>
            <a:ext cx="1257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Cords across walkway</a:t>
            </a:r>
            <a:r>
              <a:rPr lang="en-US" altLang="en-US" sz="1400">
                <a:latin typeface="Times New Roman" panose="02020603050405020304" pitchFamily="18" charset="0"/>
              </a:rPr>
              <a:t>; </a:t>
            </a:r>
            <a:r>
              <a:rPr lang="en-US" altLang="en-US" sz="1400">
                <a:latin typeface="Verdana" panose="020B0604030504040204" pitchFamily="34" charset="0"/>
                <a:ea typeface="Verdana" panose="020B0604030504040204" pitchFamily="34" charset="0"/>
                <a:cs typeface="Verdana" panose="020B0604030504040204" pitchFamily="34" charset="0"/>
              </a:rPr>
              <a:t>extension cords plugged into “power strip”</a:t>
            </a:r>
          </a:p>
        </p:txBody>
      </p:sp>
      <p:sp>
        <p:nvSpPr>
          <p:cNvPr id="3" name="Rectangle 2"/>
          <p:cNvSpPr>
            <a:spLocks noChangeArrowheads="1"/>
          </p:cNvSpPr>
          <p:nvPr/>
        </p:nvSpPr>
        <p:spPr bwMode="auto">
          <a:xfrm>
            <a:off x="7708900" y="2209800"/>
            <a:ext cx="128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Act or condition?</a:t>
            </a:r>
          </a:p>
        </p:txBody>
      </p:sp>
      <p:sp>
        <p:nvSpPr>
          <p:cNvPr id="4" name="Rectangle 3"/>
          <p:cNvSpPr>
            <a:spLocks noChangeArrowheads="1"/>
          </p:cNvSpPr>
          <p:nvPr/>
        </p:nvSpPr>
        <p:spPr bwMode="auto">
          <a:xfrm>
            <a:off x="7834313" y="3540125"/>
            <a:ext cx="1157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Condition</a:t>
            </a:r>
          </a:p>
        </p:txBody>
      </p:sp>
      <p:sp>
        <p:nvSpPr>
          <p:cNvPr id="532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Hazard(s)</a:t>
            </a:r>
          </a:p>
        </p:txBody>
      </p:sp>
      <p:sp>
        <p:nvSpPr>
          <p:cNvPr id="542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8C24DBD-6FC5-4102-9E78-BFDC2DFE2D97}" type="slidenum">
              <a:rPr lang="en-US" altLang="en-US" sz="1400">
                <a:solidFill>
                  <a:srgbClr val="FFFFFF"/>
                </a:solidFill>
                <a:latin typeface="Verdana" panose="020B0604030504040204" pitchFamily="34" charset="0"/>
              </a:rPr>
              <a:pPr algn="ctr" eaLnBrk="1" hangingPunct="1">
                <a:spcBef>
                  <a:spcPct val="0"/>
                </a:spcBef>
                <a:buFontTx/>
                <a:buNone/>
              </a:pPr>
              <a:t>33</a:t>
            </a:fld>
            <a:endParaRPr lang="en-US" altLang="en-US" sz="1400">
              <a:solidFill>
                <a:srgbClr val="FFFFFF"/>
              </a:solidFill>
              <a:latin typeface="Verdana" panose="020B0604030504040204" pitchFamily="34" charset="0"/>
            </a:endParaRPr>
          </a:p>
        </p:txBody>
      </p:sp>
      <p:pic>
        <p:nvPicPr>
          <p:cNvPr id="54276" name="Picture 4" descr="Ladder Use-Unsaf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11288"/>
            <a:ext cx="36576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705600" y="23622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Improper use of ladders. No PPE. </a:t>
            </a:r>
          </a:p>
        </p:txBody>
      </p:sp>
      <p:sp>
        <p:nvSpPr>
          <p:cNvPr id="3" name="Rectangle 2"/>
          <p:cNvSpPr>
            <a:spLocks noChangeArrowheads="1"/>
          </p:cNvSpPr>
          <p:nvPr/>
        </p:nvSpPr>
        <p:spPr bwMode="auto">
          <a:xfrm>
            <a:off x="6705600" y="3732213"/>
            <a:ext cx="1920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Act or condition?</a:t>
            </a:r>
          </a:p>
        </p:txBody>
      </p:sp>
      <p:sp>
        <p:nvSpPr>
          <p:cNvPr id="5" name="TextBox 4"/>
          <p:cNvSpPr txBox="1">
            <a:spLocks noChangeArrowheads="1"/>
          </p:cNvSpPr>
          <p:nvPr/>
        </p:nvSpPr>
        <p:spPr bwMode="auto">
          <a:xfrm>
            <a:off x="1028700" y="33972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Act!</a:t>
            </a:r>
          </a:p>
        </p:txBody>
      </p:sp>
      <p:sp>
        <p:nvSpPr>
          <p:cNvPr id="542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Identify the Issues</a:t>
            </a:r>
          </a:p>
        </p:txBody>
      </p:sp>
      <p:sp>
        <p:nvSpPr>
          <p:cNvPr id="552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E599199-3D97-4A7A-989F-A5E0125826A3}" type="slidenum">
              <a:rPr lang="en-US" altLang="en-US" sz="1400">
                <a:solidFill>
                  <a:srgbClr val="FFFFFF"/>
                </a:solidFill>
                <a:latin typeface="Verdana" panose="020B0604030504040204" pitchFamily="34" charset="0"/>
              </a:rPr>
              <a:pPr algn="ctr" eaLnBrk="1" hangingPunct="1">
                <a:spcBef>
                  <a:spcPct val="0"/>
                </a:spcBef>
                <a:buFontTx/>
                <a:buNone/>
              </a:pPr>
              <a:t>34</a:t>
            </a:fld>
            <a:endParaRPr lang="en-US" altLang="en-US" sz="1400">
              <a:solidFill>
                <a:srgbClr val="FFFFFF"/>
              </a:solidFill>
              <a:latin typeface="Verdana" panose="020B0604030504040204" pitchFamily="34" charset="0"/>
            </a:endParaRPr>
          </a:p>
        </p:txBody>
      </p:sp>
      <p:pic>
        <p:nvPicPr>
          <p:cNvPr id="55300" name="Picture 14" descr="Misc. Pictures 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1593850"/>
            <a:ext cx="542607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98713" y="1177925"/>
            <a:ext cx="1920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Act or condition?</a:t>
            </a:r>
          </a:p>
        </p:txBody>
      </p:sp>
      <p:sp>
        <p:nvSpPr>
          <p:cNvPr id="3" name="Rectangle 2"/>
          <p:cNvSpPr>
            <a:spLocks noChangeArrowheads="1"/>
          </p:cNvSpPr>
          <p:nvPr/>
        </p:nvSpPr>
        <p:spPr bwMode="auto">
          <a:xfrm>
            <a:off x="5003800" y="1177925"/>
            <a:ext cx="115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Condition</a:t>
            </a:r>
          </a:p>
        </p:txBody>
      </p:sp>
      <p:sp>
        <p:nvSpPr>
          <p:cNvPr id="4" name="Rectangle 3"/>
          <p:cNvSpPr>
            <a:spLocks noChangeArrowheads="1"/>
          </p:cNvSpPr>
          <p:nvPr/>
        </p:nvSpPr>
        <p:spPr bwMode="auto">
          <a:xfrm>
            <a:off x="114300" y="1905000"/>
            <a:ext cx="16652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Extinguisher mounted in poor location</a:t>
            </a:r>
            <a:r>
              <a:rPr lang="en-US" altLang="en-US" sz="1800">
                <a:latin typeface="Times New Roman" panose="02020603050405020304" pitchFamily="18" charset="0"/>
              </a:rPr>
              <a:t>.</a:t>
            </a:r>
          </a:p>
        </p:txBody>
      </p:sp>
      <p:sp>
        <p:nvSpPr>
          <p:cNvPr id="5" name="Rectangle 4"/>
          <p:cNvSpPr>
            <a:spLocks noChangeArrowheads="1"/>
          </p:cNvSpPr>
          <p:nvPr/>
        </p:nvSpPr>
        <p:spPr bwMode="auto">
          <a:xfrm>
            <a:off x="114300" y="3675063"/>
            <a:ext cx="1676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Fire extinguisher location not identified.</a:t>
            </a:r>
          </a:p>
        </p:txBody>
      </p:sp>
      <p:sp>
        <p:nvSpPr>
          <p:cNvPr id="7" name="Rectangle 6"/>
          <p:cNvSpPr>
            <a:spLocks noChangeArrowheads="1"/>
          </p:cNvSpPr>
          <p:nvPr/>
        </p:nvSpPr>
        <p:spPr bwMode="auto">
          <a:xfrm>
            <a:off x="7427913" y="2767013"/>
            <a:ext cx="17160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Access to fire extinguisher blocked/  obstructed   by boxes.</a:t>
            </a:r>
          </a:p>
        </p:txBody>
      </p:sp>
      <p:sp>
        <p:nvSpPr>
          <p:cNvPr id="55306" name="TextBox 7"/>
          <p:cNvSpPr txBox="1">
            <a:spLocks noChangeArrowheads="1"/>
          </p:cNvSpPr>
          <p:nvPr/>
        </p:nvSpPr>
        <p:spPr bwMode="auto">
          <a:xfrm>
            <a:off x="3594100" y="5792788"/>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Inside a library</a:t>
            </a:r>
          </a:p>
        </p:txBody>
      </p:sp>
      <p:sp>
        <p:nvSpPr>
          <p:cNvPr id="5530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And Last but not Least!</a:t>
            </a:r>
          </a:p>
        </p:txBody>
      </p:sp>
      <p:sp>
        <p:nvSpPr>
          <p:cNvPr id="5632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66F334A-D29B-4578-AF13-38AF6D9C9403}" type="slidenum">
              <a:rPr lang="en-US" altLang="en-US" sz="1400">
                <a:solidFill>
                  <a:srgbClr val="FFFFFF"/>
                </a:solidFill>
                <a:latin typeface="Verdana" panose="020B0604030504040204" pitchFamily="34" charset="0"/>
              </a:rPr>
              <a:pPr algn="ctr" eaLnBrk="1" hangingPunct="1">
                <a:spcBef>
                  <a:spcPct val="0"/>
                </a:spcBef>
                <a:buFontTx/>
                <a:buNone/>
              </a:pPr>
              <a:t>35</a:t>
            </a:fld>
            <a:endParaRPr lang="en-US" altLang="en-US" sz="1400">
              <a:solidFill>
                <a:srgbClr val="FFFFFF"/>
              </a:solidFill>
              <a:latin typeface="Verdana" panose="020B0604030504040204" pitchFamily="34" charset="0"/>
            </a:endParaRPr>
          </a:p>
        </p:txBody>
      </p:sp>
      <p:sp>
        <p:nvSpPr>
          <p:cNvPr id="563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PPT-155-01</a:t>
            </a:r>
          </a:p>
        </p:txBody>
      </p:sp>
      <p:pic>
        <p:nvPicPr>
          <p:cNvPr id="56325" name="Picture 5" descr="http://www.womensfunnyvideos.com/funny-pictures/yoga-alabama.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 y="1371600"/>
            <a:ext cx="63388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1"/>
          <p:cNvSpPr>
            <a:spLocks noChangeArrowheads="1"/>
          </p:cNvSpPr>
          <p:nvPr/>
        </p:nvSpPr>
        <p:spPr bwMode="auto">
          <a:xfrm>
            <a:off x="6826250" y="3581400"/>
            <a:ext cx="2176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latin typeface="Verdana" panose="020B0604030504040204" pitchFamily="34" charset="0"/>
                <a:ea typeface="Verdana" panose="020B0604030504040204" pitchFamily="34" charset="0"/>
                <a:cs typeface="Verdana" panose="020B0604030504040204" pitchFamily="34" charset="0"/>
              </a:rPr>
              <a:t>Act or Condition?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Safety Inspection Documentation</a:t>
            </a:r>
          </a:p>
        </p:txBody>
      </p:sp>
      <p:sp>
        <p:nvSpPr>
          <p:cNvPr id="4099" name="Subtitle 2"/>
          <p:cNvSpPr>
            <a:spLocks noGrp="1"/>
          </p:cNvSpPr>
          <p:nvPr>
            <p:ph type="subTitle" idx="1"/>
          </p:nvPr>
        </p:nvSpPr>
        <p:spPr>
          <a:xfrm>
            <a:off x="381000" y="1714500"/>
            <a:ext cx="7924800" cy="3352800"/>
          </a:xfrm>
        </p:spPr>
        <p:txBody>
          <a:bodyPr/>
          <a:lstStyle/>
          <a:p>
            <a:pPr marL="342900" indent="-342900" algn="l" eaLnBrk="1" hangingPunct="1">
              <a:buFont typeface="Wingdings" pitchFamily="2" charset="2"/>
              <a:buChar char="§"/>
              <a:defRPr/>
            </a:pPr>
            <a:r>
              <a:rPr lang="en-US" altLang="en-US" dirty="0">
                <a:solidFill>
                  <a:schemeClr val="tx1"/>
                </a:solidFill>
              </a:rPr>
              <a:t>E-mail</a:t>
            </a:r>
          </a:p>
          <a:p>
            <a:pPr marL="342900" indent="-342900" algn="l" eaLnBrk="1" hangingPunct="1">
              <a:buFont typeface="Wingdings" pitchFamily="2" charset="2"/>
              <a:buChar char="§"/>
              <a:defRPr/>
            </a:pPr>
            <a:r>
              <a:rPr lang="en-US" altLang="en-US" dirty="0">
                <a:solidFill>
                  <a:schemeClr val="tx1"/>
                </a:solidFill>
              </a:rPr>
              <a:t>Checklists</a:t>
            </a:r>
          </a:p>
          <a:p>
            <a:pPr marL="342900" indent="-342900" algn="l" eaLnBrk="1" hangingPunct="1">
              <a:buFont typeface="Wingdings" pitchFamily="2" charset="2"/>
              <a:buChar char="§"/>
              <a:defRPr/>
            </a:pPr>
            <a:r>
              <a:rPr lang="en-US" altLang="en-US" dirty="0">
                <a:solidFill>
                  <a:schemeClr val="tx1"/>
                </a:solidFill>
              </a:rPr>
              <a:t>Memo</a:t>
            </a:r>
          </a:p>
          <a:p>
            <a:pPr marL="342900" indent="-342900" algn="l" eaLnBrk="1" hangingPunct="1">
              <a:buFont typeface="Wingdings" pitchFamily="2" charset="2"/>
              <a:buChar char="§"/>
              <a:defRPr/>
            </a:pPr>
            <a:r>
              <a:rPr lang="en-US" altLang="en-US" dirty="0">
                <a:solidFill>
                  <a:schemeClr val="tx1"/>
                </a:solidFill>
              </a:rPr>
              <a:t>Written reports      </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OSHA = If it’s not in writing it didn’t </a:t>
            </a:r>
          </a:p>
          <a:p>
            <a:pPr algn="l" eaLnBrk="1" hangingPunct="1">
              <a:buFont typeface="Arial" charset="0"/>
              <a:buNone/>
              <a:defRPr/>
            </a:pPr>
            <a:r>
              <a:rPr lang="en-US" altLang="en-US" dirty="0">
                <a:solidFill>
                  <a:schemeClr val="tx1"/>
                </a:solidFill>
              </a:rPr>
              <a:t>   happen!</a:t>
            </a:r>
          </a:p>
          <a:p>
            <a:pPr algn="l" eaLnBrk="1" hangingPunct="1">
              <a:buFont typeface="Arial" charset="0"/>
              <a:buNone/>
              <a:defRPr/>
            </a:pPr>
            <a:endParaRPr lang="en-US" dirty="0">
              <a:solidFill>
                <a:schemeClr val="tx1"/>
              </a:solidFill>
            </a:endParaRPr>
          </a:p>
        </p:txBody>
      </p:sp>
      <p:sp>
        <p:nvSpPr>
          <p:cNvPr id="573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E38269A-9B95-4A56-B5C3-73B39C64713C}" type="slidenum">
              <a:rPr lang="en-US" altLang="en-US" sz="1400">
                <a:solidFill>
                  <a:srgbClr val="FFFFFF"/>
                </a:solidFill>
                <a:latin typeface="Verdana" panose="020B0604030504040204" pitchFamily="34" charset="0"/>
              </a:rPr>
              <a:pPr algn="ctr" eaLnBrk="1" hangingPunct="1">
                <a:spcBef>
                  <a:spcPct val="0"/>
                </a:spcBef>
                <a:buFontTx/>
                <a:buNone/>
              </a:pPr>
              <a:t>36</a:t>
            </a:fld>
            <a:endParaRPr lang="en-US" altLang="en-US" sz="1400">
              <a:solidFill>
                <a:srgbClr val="FFFFFF"/>
              </a:solidFill>
              <a:latin typeface="Verdana" panose="020B0604030504040204" pitchFamily="34" charset="0"/>
            </a:endParaRPr>
          </a:p>
        </p:txBody>
      </p:sp>
      <p:graphicFrame>
        <p:nvGraphicFramePr>
          <p:cNvPr id="57349" name="Object 1"/>
          <p:cNvGraphicFramePr>
            <a:graphicFrameLocks noChangeAspect="1"/>
          </p:cNvGraphicFramePr>
          <p:nvPr/>
        </p:nvGraphicFramePr>
        <p:xfrm>
          <a:off x="4343400" y="1219200"/>
          <a:ext cx="2362200" cy="2819400"/>
        </p:xfrm>
        <a:graphic>
          <a:graphicData uri="http://schemas.openxmlformats.org/presentationml/2006/ole">
            <mc:AlternateContent xmlns:mc="http://schemas.openxmlformats.org/markup-compatibility/2006">
              <mc:Choice xmlns:v="urn:schemas-microsoft-com:vml" Requires="v">
                <p:oleObj spid="_x0000_s57353" name="Acrobat Document" r:id="rId4" imgW="5829229" imgH="7543443" progId="AcroExch.Document.DC">
                  <p:embed/>
                </p:oleObj>
              </mc:Choice>
              <mc:Fallback>
                <p:oleObj name="Acrobat Document" r:id="rId4" imgW="5829229" imgH="7543443" progId="AcroExch.Document.DC">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735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9258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Box 2"/>
          <p:cNvSpPr txBox="1">
            <a:spLocks noChangeArrowheads="1"/>
          </p:cNvSpPr>
          <p:nvPr/>
        </p:nvSpPr>
        <p:spPr bwMode="auto">
          <a:xfrm rot="-666852">
            <a:off x="7342188" y="47323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Verdana" panose="020B0604030504040204" pitchFamily="34" charset="0"/>
                <a:ea typeface="Verdana" panose="020B0604030504040204" pitchFamily="34" charset="0"/>
                <a:cs typeface="Verdana" panose="020B0604030504040204" pitchFamily="34" charset="0"/>
              </a:rPr>
              <a:t>Safety</a:t>
            </a:r>
          </a:p>
          <a:p>
            <a:pPr algn="ctr" eaLnBrk="1" hangingPunct="1">
              <a:spcBef>
                <a:spcPct val="0"/>
              </a:spcBef>
              <a:buFontTx/>
              <a:buNone/>
            </a:pPr>
            <a:r>
              <a:rPr lang="en-US" altLang="en-US" sz="900">
                <a:latin typeface="Verdana" panose="020B0604030504040204" pitchFamily="34" charset="0"/>
                <a:ea typeface="Verdana" panose="020B0604030504040204" pitchFamily="34" charset="0"/>
                <a:cs typeface="Verdana" panose="020B0604030504040204" pitchFamily="34" charset="0"/>
              </a:rPr>
              <a:t>Inspections</a:t>
            </a:r>
          </a:p>
        </p:txBody>
      </p:sp>
      <p:sp>
        <p:nvSpPr>
          <p:cNvPr id="573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When &amp; How to Inspect</a:t>
            </a:r>
          </a:p>
        </p:txBody>
      </p:sp>
      <p:sp>
        <p:nvSpPr>
          <p:cNvPr id="37891" name="Subtitle 2"/>
          <p:cNvSpPr>
            <a:spLocks noGrp="1"/>
          </p:cNvSpPr>
          <p:nvPr>
            <p:ph type="subTitle" idx="1"/>
          </p:nvPr>
        </p:nvSpPr>
        <p:spPr>
          <a:xfrm>
            <a:off x="609600" y="1219200"/>
            <a:ext cx="7924800" cy="4800600"/>
          </a:xfrm>
        </p:spPr>
        <p:txBody>
          <a:bodyPr/>
          <a:lstStyle/>
          <a:p>
            <a:pPr marL="342900" indent="-342900" algn="l" eaLnBrk="1" hangingPunct="1">
              <a:buFont typeface="Wingdings" pitchFamily="2" charset="2"/>
              <a:buChar char="§"/>
              <a:defRPr/>
            </a:pPr>
            <a:r>
              <a:rPr lang="en-US" altLang="en-US" sz="2200" dirty="0">
                <a:solidFill>
                  <a:schemeClr val="tx1"/>
                </a:solidFill>
              </a:rPr>
              <a:t>Depends on size of facility, type of business, type of work done, shifts, etc.</a:t>
            </a:r>
          </a:p>
          <a:p>
            <a:pPr marL="342900" indent="-342900" algn="l" eaLnBrk="1" hangingPunct="1">
              <a:buFont typeface="Wingdings" pitchFamily="2" charset="2"/>
              <a:buChar char="§"/>
              <a:defRPr/>
            </a:pPr>
            <a:r>
              <a:rPr lang="en-US" altLang="en-US" sz="2200" dirty="0">
                <a:solidFill>
                  <a:schemeClr val="tx1"/>
                </a:solidFill>
              </a:rPr>
              <a:t>Daily/weekly walk around (informal):</a:t>
            </a:r>
          </a:p>
          <a:p>
            <a:pPr algn="l" eaLnBrk="1" hangingPunct="1">
              <a:buFont typeface="Arial" charset="0"/>
              <a:buNone/>
              <a:defRPr/>
            </a:pPr>
            <a:r>
              <a:rPr lang="en-US" altLang="en-US" sz="2200" dirty="0">
                <a:solidFill>
                  <a:schemeClr val="tx1"/>
                </a:solidFill>
              </a:rPr>
              <a:t>       - One or more people</a:t>
            </a:r>
          </a:p>
          <a:p>
            <a:pPr algn="l" eaLnBrk="1" hangingPunct="1">
              <a:buFont typeface="Arial" charset="0"/>
              <a:buNone/>
              <a:defRPr/>
            </a:pPr>
            <a:r>
              <a:rPr lang="en-US" altLang="en-US" sz="2200" dirty="0">
                <a:solidFill>
                  <a:schemeClr val="tx1"/>
                </a:solidFill>
              </a:rPr>
              <a:t>       - Safety, security, maintenance</a:t>
            </a:r>
          </a:p>
          <a:p>
            <a:pPr algn="l" eaLnBrk="1" hangingPunct="1">
              <a:buFont typeface="Arial" charset="0"/>
              <a:buNone/>
              <a:defRPr/>
            </a:pPr>
            <a:r>
              <a:rPr lang="en-US" altLang="en-US" sz="2200" dirty="0">
                <a:solidFill>
                  <a:schemeClr val="tx1"/>
                </a:solidFill>
              </a:rPr>
              <a:t>       - Supervisor (rotate)</a:t>
            </a:r>
          </a:p>
          <a:p>
            <a:pPr marL="342900" indent="-342900" algn="l" eaLnBrk="1" hangingPunct="1">
              <a:buFont typeface="Wingdings" pitchFamily="2" charset="2"/>
              <a:buChar char="§"/>
              <a:defRPr/>
            </a:pPr>
            <a:r>
              <a:rPr lang="en-US" altLang="en-US" sz="2200" dirty="0">
                <a:solidFill>
                  <a:schemeClr val="tx1"/>
                </a:solidFill>
              </a:rPr>
              <a:t>Monthly:</a:t>
            </a:r>
          </a:p>
          <a:p>
            <a:pPr algn="l" eaLnBrk="1" hangingPunct="1">
              <a:buFont typeface="Arial" charset="0"/>
              <a:buNone/>
              <a:defRPr/>
            </a:pPr>
            <a:r>
              <a:rPr lang="en-US" altLang="en-US" sz="2200" dirty="0">
                <a:solidFill>
                  <a:schemeClr val="tx1"/>
                </a:solidFill>
              </a:rPr>
              <a:t>       - Team approach</a:t>
            </a:r>
          </a:p>
          <a:p>
            <a:pPr algn="l" eaLnBrk="1" hangingPunct="1">
              <a:buFont typeface="Arial" charset="0"/>
              <a:buNone/>
              <a:defRPr/>
            </a:pPr>
            <a:r>
              <a:rPr lang="en-US" altLang="en-US" sz="2200" dirty="0">
                <a:solidFill>
                  <a:schemeClr val="tx1"/>
                </a:solidFill>
              </a:rPr>
              <a:t>       - Safety Committee</a:t>
            </a:r>
          </a:p>
          <a:p>
            <a:pPr marL="342900" indent="-342900" algn="l" eaLnBrk="1" hangingPunct="1">
              <a:buFont typeface="Wingdings" pitchFamily="2" charset="2"/>
              <a:buChar char="§"/>
              <a:defRPr/>
            </a:pPr>
            <a:r>
              <a:rPr lang="en-US" altLang="en-US" sz="2200" dirty="0">
                <a:solidFill>
                  <a:schemeClr val="tx1"/>
                </a:solidFill>
                <a:cs typeface="Times New Roman" pitchFamily="18" charset="0"/>
              </a:rPr>
              <a:t>Quarterly. </a:t>
            </a:r>
          </a:p>
          <a:p>
            <a:pPr marL="342900" indent="-342900" algn="l" eaLnBrk="1" hangingPunct="1">
              <a:buFont typeface="Wingdings" pitchFamily="2" charset="2"/>
              <a:buChar char="§"/>
              <a:defRPr/>
            </a:pPr>
            <a:r>
              <a:rPr lang="en-US" altLang="en-US" sz="2200" dirty="0">
                <a:solidFill>
                  <a:schemeClr val="tx1"/>
                </a:solidFill>
                <a:cs typeface="Times New Roman" pitchFamily="18" charset="0"/>
              </a:rPr>
              <a:t>Twice yearly.</a:t>
            </a:r>
          </a:p>
          <a:p>
            <a:pPr marL="342900" indent="-342900" algn="l" eaLnBrk="1" hangingPunct="1">
              <a:buFont typeface="Wingdings" pitchFamily="2" charset="2"/>
              <a:buChar char="§"/>
              <a:defRPr/>
            </a:pPr>
            <a:r>
              <a:rPr lang="en-US" altLang="en-US" sz="2200" dirty="0">
                <a:solidFill>
                  <a:schemeClr val="tx1"/>
                </a:solidFill>
                <a:cs typeface="Times New Roman" pitchFamily="18" charset="0"/>
              </a:rPr>
              <a:t>Yearly.</a:t>
            </a:r>
          </a:p>
          <a:p>
            <a:pPr algn="l" eaLnBrk="1" hangingPunct="1">
              <a:buFont typeface="Arial" charset="0"/>
              <a:buNone/>
              <a:defRPr/>
            </a:pPr>
            <a:endParaRPr lang="en-US" dirty="0">
              <a:solidFill>
                <a:schemeClr val="tx1"/>
              </a:solidFill>
            </a:endParaRPr>
          </a:p>
        </p:txBody>
      </p:sp>
      <p:sp>
        <p:nvSpPr>
          <p:cNvPr id="583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CBFC029-8143-42D8-83BF-88084BD1073B}" type="slidenum">
              <a:rPr lang="en-US" altLang="en-US" sz="1400">
                <a:solidFill>
                  <a:srgbClr val="FFFFFF"/>
                </a:solidFill>
                <a:latin typeface="Verdana" panose="020B0604030504040204" pitchFamily="34" charset="0"/>
              </a:rPr>
              <a:pPr algn="ctr" eaLnBrk="1" hangingPunct="1">
                <a:spcBef>
                  <a:spcPct val="0"/>
                </a:spcBef>
                <a:buFontTx/>
                <a:buNone/>
              </a:pPr>
              <a:t>37</a:t>
            </a:fld>
            <a:endParaRPr lang="en-US" altLang="en-US" sz="1400">
              <a:solidFill>
                <a:srgbClr val="FFFFFF"/>
              </a:solidFill>
              <a:latin typeface="Verdana" panose="020B0604030504040204" pitchFamily="34" charset="0"/>
            </a:endParaRPr>
          </a:p>
        </p:txBody>
      </p:sp>
      <p:pic>
        <p:nvPicPr>
          <p:cNvPr id="583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3276600"/>
            <a:ext cx="3324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Incident/Injury Prevention</a:t>
            </a:r>
          </a:p>
        </p:txBody>
      </p:sp>
      <p:sp>
        <p:nvSpPr>
          <p:cNvPr id="5939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801C020-5123-4352-B329-EC1187F0D03F}" type="slidenum">
              <a:rPr lang="en-US" altLang="en-US" sz="1400">
                <a:solidFill>
                  <a:srgbClr val="FFFFFF"/>
                </a:solidFill>
                <a:latin typeface="Verdana" panose="020B0604030504040204" pitchFamily="34" charset="0"/>
              </a:rPr>
              <a:pPr algn="ctr" eaLnBrk="1" hangingPunct="1">
                <a:spcBef>
                  <a:spcPct val="0"/>
                </a:spcBef>
                <a:buFontTx/>
                <a:buNone/>
              </a:pPr>
              <a:t>38</a:t>
            </a:fld>
            <a:endParaRPr lang="en-US" altLang="en-US" sz="1400">
              <a:solidFill>
                <a:srgbClr val="FFFFFF"/>
              </a:solidFill>
              <a:latin typeface="Verdana" panose="020B0604030504040204" pitchFamily="34" charset="0"/>
            </a:endParaRPr>
          </a:p>
        </p:txBody>
      </p:sp>
      <p:pic>
        <p:nvPicPr>
          <p:cNvPr id="59396" name="Content Placeholder 3" descr="Construction Accident-Excav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752600"/>
            <a:ext cx="53340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3213" y="19812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Verdana" panose="020B0604030504040204" pitchFamily="34" charset="0"/>
              </a:rPr>
              <a:t>What is an incident?</a:t>
            </a:r>
          </a:p>
        </p:txBody>
      </p:sp>
      <p:sp>
        <p:nvSpPr>
          <p:cNvPr id="8" name="TextBox 7"/>
          <p:cNvSpPr txBox="1">
            <a:spLocks noChangeArrowheads="1"/>
          </p:cNvSpPr>
          <p:nvPr/>
        </p:nvSpPr>
        <p:spPr bwMode="auto">
          <a:xfrm>
            <a:off x="379413" y="2819400"/>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Verdana" panose="020B0604030504040204" pitchFamily="34" charset="0"/>
              </a:rPr>
              <a:t>An uncontrolled or unplanned release of   energy that causes or contributes to illness,   injury, death and/or   damage to property, equipment, or materials.</a:t>
            </a:r>
          </a:p>
        </p:txBody>
      </p:sp>
      <p:sp>
        <p:nvSpPr>
          <p:cNvPr id="9" name="Rectangle 8"/>
          <p:cNvSpPr>
            <a:spLocks noChangeArrowheads="1"/>
          </p:cNvSpPr>
          <p:nvPr/>
        </p:nvSpPr>
        <p:spPr bwMode="auto">
          <a:xfrm>
            <a:off x="3884613" y="5562600"/>
            <a:ext cx="4567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2060"/>
                </a:solidFill>
                <a:latin typeface="Verdana" panose="020B0604030504040204" pitchFamily="34" charset="0"/>
              </a:rPr>
              <a:t>All incidents have a cause and effect!</a:t>
            </a:r>
          </a:p>
        </p:txBody>
      </p:sp>
      <p:sp>
        <p:nvSpPr>
          <p:cNvPr id="594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1800">
                <a:solidFill>
                  <a:schemeClr val="bg1"/>
                </a:solidFill>
                <a:latin typeface="Verdana" panose="020B0604030504040204" pitchFamily="34" charset="0"/>
              </a:rPr>
              <a:t>Factors Contributing to Incidents/Injuries</a:t>
            </a:r>
          </a:p>
        </p:txBody>
      </p:sp>
      <p:sp>
        <p:nvSpPr>
          <p:cNvPr id="60419"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Fatigue</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				Stress</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Complacency</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				Distractions</a:t>
            </a:r>
          </a:p>
        </p:txBody>
      </p:sp>
      <p:sp>
        <p:nvSpPr>
          <p:cNvPr id="604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2E2BB3C-6E73-401C-B723-6400901C8AF2}" type="slidenum">
              <a:rPr lang="en-US" altLang="en-US" sz="1400">
                <a:solidFill>
                  <a:srgbClr val="FFFFFF"/>
                </a:solidFill>
                <a:latin typeface="Verdana" panose="020B0604030504040204" pitchFamily="34" charset="0"/>
              </a:rPr>
              <a:pPr algn="ctr" eaLnBrk="1" hangingPunct="1">
                <a:spcBef>
                  <a:spcPct val="0"/>
                </a:spcBef>
                <a:buFontTx/>
                <a:buNone/>
              </a:pPr>
              <a:t>39</a:t>
            </a:fld>
            <a:endParaRPr lang="en-US" altLang="en-US" sz="1400">
              <a:solidFill>
                <a:srgbClr val="FFFFFF"/>
              </a:solidFill>
              <a:latin typeface="Verdana" panose="020B0604030504040204" pitchFamily="34" charset="0"/>
            </a:endParaRPr>
          </a:p>
        </p:txBody>
      </p:sp>
      <p:pic>
        <p:nvPicPr>
          <p:cNvPr id="6" name="Picture 5" descr="C:\Documents and Settings\spakosh\Local Settings\Temporary Internet Files\Content.IE5\KSIBLXDF\MP9003089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186372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Documents and Settings\spakosh\Local Settings\Temporary Internet Files\Content.IE5\99DTU7A0\MP90040036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438400"/>
            <a:ext cx="1866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Documents and Settings\spakosh\Local Settings\Temporary Internet Files\Content.IE5\IUJZL7T2\MP90044285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83000"/>
            <a:ext cx="19018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riving using cell phon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816475"/>
            <a:ext cx="1866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Culture</a:t>
            </a:r>
          </a:p>
        </p:txBody>
      </p:sp>
      <p:sp>
        <p:nvSpPr>
          <p:cNvPr id="245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E8E9D16-8DDA-4FF0-B80D-038D6EADD68A}" type="slidenum">
              <a:rPr lang="en-US" altLang="en-US" sz="1400">
                <a:solidFill>
                  <a:srgbClr val="FFFFFF"/>
                </a:solidFill>
                <a:latin typeface="Verdana" panose="020B0604030504040204" pitchFamily="34" charset="0"/>
              </a:rPr>
              <a:pPr algn="ctr" eaLnBrk="1" hangingPunct="1">
                <a:spcBef>
                  <a:spcPct val="0"/>
                </a:spcBef>
                <a:buFontTx/>
                <a:buNone/>
              </a:pPr>
              <a:t>4</a:t>
            </a:fld>
            <a:endParaRPr lang="en-US" altLang="en-US" sz="1400">
              <a:solidFill>
                <a:srgbClr val="FFFFFF"/>
              </a:solidFill>
              <a:latin typeface="Verdana" panose="020B0604030504040204" pitchFamily="34" charset="0"/>
            </a:endParaRPr>
          </a:p>
        </p:txBody>
      </p:sp>
      <p:sp>
        <p:nvSpPr>
          <p:cNvPr id="24580" name="Content Placeholder 5"/>
          <p:cNvSpPr txBox="1">
            <a:spLocks/>
          </p:cNvSpPr>
          <p:nvPr/>
        </p:nvSpPr>
        <p:spPr bwMode="auto">
          <a:xfrm>
            <a:off x="484188" y="1295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400">
                <a:latin typeface="Verdana" panose="020B0604030504040204" pitchFamily="34" charset="0"/>
              </a:rPr>
              <a:t>Do you think your organization has a positive   safety culture?</a:t>
            </a:r>
          </a:p>
        </p:txBody>
      </p:sp>
      <p:pic>
        <p:nvPicPr>
          <p:cNvPr id="24581" name="Picture 6" descr="Sawing Off Porch Roo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2239963"/>
            <a:ext cx="51323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84188" y="2952750"/>
            <a:ext cx="21828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Let’s see the hands – how many think their company has a positive safety culture?</a:t>
            </a:r>
          </a:p>
        </p:txBody>
      </p:sp>
      <p:sp>
        <p:nvSpPr>
          <p:cNvPr id="245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Other Contributing Factors</a:t>
            </a:r>
          </a:p>
        </p:txBody>
      </p:sp>
      <p:sp>
        <p:nvSpPr>
          <p:cNvPr id="61443" name="Subtitle 2"/>
          <p:cNvSpPr>
            <a:spLocks noGrp="1"/>
          </p:cNvSpPr>
          <p:nvPr>
            <p:ph type="subTitle" idx="1"/>
          </p:nvPr>
        </p:nvSpPr>
        <p:spPr>
          <a:xfrm>
            <a:off x="609600" y="1673225"/>
            <a:ext cx="7924800" cy="3733800"/>
          </a:xfrm>
        </p:spPr>
        <p:txBody>
          <a:bodyPr/>
          <a:lstStyle/>
          <a:p>
            <a:pPr algn="l" eaLnBrk="1" hangingPunct="1"/>
            <a:r>
              <a:rPr lang="en-US" altLang="en-US" sz="2800">
                <a:solidFill>
                  <a:schemeClr val="tx1"/>
                </a:solidFill>
              </a:rPr>
              <a:t>Assertiveness</a:t>
            </a:r>
          </a:p>
          <a:p>
            <a:pPr algn="l" eaLnBrk="1" hangingPunct="1"/>
            <a:endParaRPr lang="en-US" altLang="en-US" sz="2800">
              <a:solidFill>
                <a:schemeClr val="tx1"/>
              </a:solidFill>
            </a:endParaRPr>
          </a:p>
          <a:p>
            <a:pPr algn="l" eaLnBrk="1" hangingPunct="1"/>
            <a:r>
              <a:rPr lang="en-US" altLang="en-US" sz="2800">
                <a:solidFill>
                  <a:schemeClr val="tx1"/>
                </a:solidFill>
              </a:rPr>
              <a:t>Lack of Knowledge</a:t>
            </a:r>
          </a:p>
          <a:p>
            <a:pPr algn="l" eaLnBrk="1" hangingPunct="1"/>
            <a:endParaRPr lang="en-US" altLang="en-US" sz="2800">
              <a:solidFill>
                <a:schemeClr val="tx1"/>
              </a:solidFill>
            </a:endParaRPr>
          </a:p>
          <a:p>
            <a:pPr algn="l" eaLnBrk="1" hangingPunct="1"/>
            <a:r>
              <a:rPr lang="en-US" altLang="en-US" sz="2800">
                <a:solidFill>
                  <a:schemeClr val="tx1"/>
                </a:solidFill>
              </a:rPr>
              <a:t>Lack of Awareness</a:t>
            </a:r>
          </a:p>
          <a:p>
            <a:pPr algn="l" eaLnBrk="1" hangingPunct="1"/>
            <a:endParaRPr lang="en-US" altLang="en-US" sz="2800">
              <a:solidFill>
                <a:schemeClr val="tx1"/>
              </a:solidFill>
            </a:endParaRPr>
          </a:p>
          <a:p>
            <a:pPr algn="l" eaLnBrk="1" hangingPunct="1"/>
            <a:r>
              <a:rPr lang="en-US" altLang="en-US" sz="2800">
                <a:solidFill>
                  <a:schemeClr val="tx1"/>
                </a:solidFill>
              </a:rPr>
              <a:t>Personal stressors</a:t>
            </a:r>
          </a:p>
        </p:txBody>
      </p:sp>
      <p:sp>
        <p:nvSpPr>
          <p:cNvPr id="614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15891DC-F4D3-400A-8483-142A26ACFD9E}" type="slidenum">
              <a:rPr lang="en-US" altLang="en-US" sz="1400">
                <a:solidFill>
                  <a:srgbClr val="FFFFFF"/>
                </a:solidFill>
                <a:latin typeface="Verdana" panose="020B0604030504040204" pitchFamily="34" charset="0"/>
              </a:rPr>
              <a:pPr algn="ctr" eaLnBrk="1" hangingPunct="1">
                <a:spcBef>
                  <a:spcPct val="0"/>
                </a:spcBef>
                <a:buFontTx/>
                <a:buNone/>
              </a:pPr>
              <a:t>40</a:t>
            </a:fld>
            <a:endParaRPr lang="en-US" altLang="en-US" sz="1400">
              <a:solidFill>
                <a:srgbClr val="FFFFFF"/>
              </a:solidFill>
              <a:latin typeface="Verdana" panose="020B0604030504040204" pitchFamily="34" charset="0"/>
            </a:endParaRPr>
          </a:p>
        </p:txBody>
      </p:sp>
      <p:pic>
        <p:nvPicPr>
          <p:cNvPr id="614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000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Two Contributing Factors</a:t>
            </a:r>
          </a:p>
        </p:txBody>
      </p:sp>
      <p:sp>
        <p:nvSpPr>
          <p:cNvPr id="52227" name="Subtitle 2"/>
          <p:cNvSpPr>
            <a:spLocks noGrp="1"/>
          </p:cNvSpPr>
          <p:nvPr>
            <p:ph type="subTitle" idx="1"/>
          </p:nvPr>
        </p:nvSpPr>
        <p:spPr>
          <a:xfrm>
            <a:off x="609600" y="1295400"/>
            <a:ext cx="4876800" cy="4800600"/>
          </a:xfrm>
        </p:spPr>
        <p:txBody>
          <a:bodyPr/>
          <a:lstStyle/>
          <a:p>
            <a:pPr algn="l" eaLnBrk="1" hangingPunct="1">
              <a:buFont typeface="Arial" charset="0"/>
              <a:buNone/>
              <a:defRPr/>
            </a:pPr>
            <a:r>
              <a:rPr lang="en-US" altLang="en-US" dirty="0">
                <a:solidFill>
                  <a:schemeClr val="tx1"/>
                </a:solidFill>
              </a:rPr>
              <a:t>To Accidents and injuries</a:t>
            </a: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Fatigue and Stress</a:t>
            </a:r>
          </a:p>
          <a:p>
            <a:pPr algn="l" eaLnBrk="1" hangingPunct="1">
              <a:buFont typeface="Arial" charset="0"/>
              <a:buNone/>
              <a:defRPr/>
            </a:pPr>
            <a:r>
              <a:rPr lang="en-US" altLang="en-US" dirty="0">
                <a:solidFill>
                  <a:schemeClr val="tx1"/>
                </a:solidFill>
              </a:rPr>
              <a:t>Signs &amp; Symptoms of Fatigue:</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Forgetfulness</a:t>
            </a:r>
          </a:p>
          <a:p>
            <a:pPr marL="342900" indent="-342900" algn="l" eaLnBrk="1" hangingPunct="1">
              <a:buFont typeface="Wingdings" panose="05000000000000000000" pitchFamily="2" charset="2"/>
              <a:buChar char="§"/>
              <a:defRPr/>
            </a:pPr>
            <a:r>
              <a:rPr lang="en-US" altLang="en-US" dirty="0">
                <a:solidFill>
                  <a:schemeClr val="tx1"/>
                </a:solidFill>
              </a:rPr>
              <a:t>Poor decision making</a:t>
            </a:r>
          </a:p>
          <a:p>
            <a:pPr marL="342900" indent="-342900" algn="l" eaLnBrk="1" hangingPunct="1">
              <a:buFont typeface="Wingdings" panose="05000000000000000000" pitchFamily="2" charset="2"/>
              <a:buChar char="§"/>
              <a:defRPr/>
            </a:pPr>
            <a:r>
              <a:rPr lang="en-US" altLang="en-US" dirty="0">
                <a:solidFill>
                  <a:schemeClr val="tx1"/>
                </a:solidFill>
              </a:rPr>
              <a:t>Slowed reaction time</a:t>
            </a:r>
          </a:p>
          <a:p>
            <a:pPr marL="342900" indent="-342900" algn="l" eaLnBrk="1" hangingPunct="1">
              <a:buFont typeface="Wingdings" panose="05000000000000000000" pitchFamily="2" charset="2"/>
              <a:buChar char="§"/>
              <a:defRPr/>
            </a:pPr>
            <a:r>
              <a:rPr lang="en-US" altLang="en-US" dirty="0">
                <a:solidFill>
                  <a:schemeClr val="tx1"/>
                </a:solidFill>
              </a:rPr>
              <a:t>Reduced vigilance</a:t>
            </a:r>
          </a:p>
          <a:p>
            <a:pPr marL="342900" indent="-342900" algn="l" eaLnBrk="1" hangingPunct="1">
              <a:buFont typeface="Wingdings" panose="05000000000000000000" pitchFamily="2" charset="2"/>
              <a:buChar char="§"/>
              <a:defRPr/>
            </a:pPr>
            <a:r>
              <a:rPr lang="en-US" altLang="en-US" dirty="0">
                <a:solidFill>
                  <a:schemeClr val="tx1"/>
                </a:solidFill>
              </a:rPr>
              <a:t>Poor communication</a:t>
            </a:r>
          </a:p>
          <a:p>
            <a:pPr algn="l" eaLnBrk="1" hangingPunct="1">
              <a:buFont typeface="Arial" charset="0"/>
              <a:buNone/>
              <a:defRPr/>
            </a:pPr>
            <a:endParaRPr lang="en-US" altLang="en-US" dirty="0">
              <a:solidFill>
                <a:schemeClr val="tx1"/>
              </a:solidFill>
            </a:endParaRPr>
          </a:p>
        </p:txBody>
      </p:sp>
      <p:sp>
        <p:nvSpPr>
          <p:cNvPr id="624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E0D7386-7CA9-4F5E-B11E-0C8AF915DDE1}" type="slidenum">
              <a:rPr lang="en-US" altLang="en-US" sz="1400">
                <a:solidFill>
                  <a:srgbClr val="FFFFFF"/>
                </a:solidFill>
                <a:latin typeface="Verdana" panose="020B0604030504040204" pitchFamily="34" charset="0"/>
              </a:rPr>
              <a:pPr algn="ctr" eaLnBrk="1" hangingPunct="1">
                <a:spcBef>
                  <a:spcPct val="0"/>
                </a:spcBef>
                <a:buFontTx/>
                <a:buNone/>
              </a:pPr>
              <a:t>41</a:t>
            </a:fld>
            <a:endParaRPr lang="en-US" altLang="en-US" sz="1400">
              <a:solidFill>
                <a:srgbClr val="FFFFFF"/>
              </a:solidFill>
              <a:latin typeface="Verdana" panose="020B0604030504040204" pitchFamily="34" charset="0"/>
            </a:endParaRPr>
          </a:p>
        </p:txBody>
      </p:sp>
      <p:pic>
        <p:nvPicPr>
          <p:cNvPr id="62469" name="Picture 5" descr="Tired Wo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8950" y="3490913"/>
            <a:ext cx="27368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Fatigue: Signs &amp; Symptoms</a:t>
            </a:r>
          </a:p>
        </p:txBody>
      </p:sp>
      <p:sp>
        <p:nvSpPr>
          <p:cNvPr id="6349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8FC9E60-5655-4013-B8F0-5758253818B8}" type="slidenum">
              <a:rPr lang="en-US" altLang="en-US" sz="1400">
                <a:solidFill>
                  <a:srgbClr val="FFFFFF"/>
                </a:solidFill>
                <a:latin typeface="Verdana" panose="020B0604030504040204" pitchFamily="34" charset="0"/>
              </a:rPr>
              <a:pPr algn="ctr" eaLnBrk="1" hangingPunct="1">
                <a:spcBef>
                  <a:spcPct val="0"/>
                </a:spcBef>
                <a:buFontTx/>
                <a:buNone/>
              </a:pPr>
              <a:t>42</a:t>
            </a:fld>
            <a:endParaRPr lang="en-US" altLang="en-US" sz="1400">
              <a:solidFill>
                <a:srgbClr val="FFFFFF"/>
              </a:solidFill>
              <a:latin typeface="Verdana" panose="020B0604030504040204" pitchFamily="34" charset="0"/>
            </a:endParaRPr>
          </a:p>
        </p:txBody>
      </p:sp>
      <p:sp>
        <p:nvSpPr>
          <p:cNvPr id="6" name="Content Placeholder 2"/>
          <p:cNvSpPr txBox="1">
            <a:spLocks/>
          </p:cNvSpPr>
          <p:nvPr/>
        </p:nvSpPr>
        <p:spPr bwMode="auto">
          <a:xfrm>
            <a:off x="1219200" y="1600200"/>
            <a:ext cx="259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Fixated</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Apathetic</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Lethargic</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Bad Mood</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Nodding Off </a:t>
            </a:r>
          </a:p>
        </p:txBody>
      </p:sp>
      <p:pic>
        <p:nvPicPr>
          <p:cNvPr id="63493" name="Picture 3" descr="Fatigued-Wo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39211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Fatigue</a:t>
            </a:r>
          </a:p>
        </p:txBody>
      </p:sp>
      <p:sp>
        <p:nvSpPr>
          <p:cNvPr id="4099" name="Subtitle 2"/>
          <p:cNvSpPr>
            <a:spLocks noGrp="1"/>
          </p:cNvSpPr>
          <p:nvPr>
            <p:ph type="subTitle" idx="1"/>
          </p:nvPr>
        </p:nvSpPr>
        <p:spPr>
          <a:xfrm>
            <a:off x="609600" y="1371600"/>
            <a:ext cx="7924800" cy="4800600"/>
          </a:xfrm>
        </p:spPr>
        <p:txBody>
          <a:bodyPr/>
          <a:lstStyle/>
          <a:p>
            <a:pPr eaLnBrk="1" hangingPunct="1">
              <a:buFont typeface="Arial" charset="0"/>
              <a:buNone/>
              <a:defRPr/>
            </a:pPr>
            <a:r>
              <a:rPr lang="en-US" altLang="en-US" u="sng" dirty="0">
                <a:solidFill>
                  <a:schemeClr val="tx1"/>
                </a:solidFill>
              </a:rPr>
              <a:t>Balance: Rest &amp; Activity</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Learn your body’s signs of getting tired. Take breaks between tasks.</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Pace yourself: do a heavy task, than light, than heavy, etc.</a:t>
            </a:r>
          </a:p>
          <a:p>
            <a:pPr algn="l" eaLnBrk="1" hangingPunct="1">
              <a:buFont typeface="Arial" charset="0"/>
              <a:buNone/>
              <a:defRPr/>
            </a:pPr>
            <a:r>
              <a:rPr lang="en-US" altLang="en-US" dirty="0">
                <a:solidFill>
                  <a:schemeClr val="tx1"/>
                </a:solidFill>
              </a:rPr>
              <a:t> </a:t>
            </a:r>
          </a:p>
          <a:p>
            <a:pPr marL="342900" indent="-342900" algn="l" eaLnBrk="1" hangingPunct="1">
              <a:buFont typeface="Wingdings" pitchFamily="2" charset="2"/>
              <a:buChar char="§"/>
              <a:defRPr/>
            </a:pPr>
            <a:r>
              <a:rPr lang="en-US" altLang="en-US" dirty="0">
                <a:solidFill>
                  <a:schemeClr val="tx1"/>
                </a:solidFill>
              </a:rPr>
              <a:t>Allow plenty of time to get work done-avoid rushing (rushing causes accidents/injuries).</a:t>
            </a:r>
          </a:p>
          <a:p>
            <a:pPr algn="l" eaLnBrk="1" hangingPunct="1">
              <a:buFont typeface="Arial" charset="0"/>
              <a:buNone/>
              <a:defRPr/>
            </a:pPr>
            <a:endParaRPr lang="en-US" dirty="0">
              <a:solidFill>
                <a:schemeClr val="tx1"/>
              </a:solidFill>
            </a:endParaRPr>
          </a:p>
        </p:txBody>
      </p:sp>
      <p:sp>
        <p:nvSpPr>
          <p:cNvPr id="645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5EECC7F-B8B3-4023-BEE0-C581B994C21E}" type="slidenum">
              <a:rPr lang="en-US" altLang="en-US" sz="1400">
                <a:solidFill>
                  <a:srgbClr val="FFFFFF"/>
                </a:solidFill>
                <a:latin typeface="Verdana" panose="020B0604030504040204" pitchFamily="34" charset="0"/>
              </a:rPr>
              <a:pPr algn="ctr" eaLnBrk="1" hangingPunct="1">
                <a:spcBef>
                  <a:spcPct val="0"/>
                </a:spcBef>
                <a:buFontTx/>
                <a:buNone/>
              </a:pPr>
              <a:t>43</a:t>
            </a:fld>
            <a:endParaRPr lang="en-US" altLang="en-US" sz="1400">
              <a:solidFill>
                <a:srgbClr val="FFFFFF"/>
              </a:solidFill>
              <a:latin typeface="Verdana" panose="020B0604030504040204" pitchFamily="34" charset="0"/>
            </a:endParaRPr>
          </a:p>
        </p:txBody>
      </p:sp>
      <p:sp>
        <p:nvSpPr>
          <p:cNvPr id="645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Fatigue</a:t>
            </a:r>
          </a:p>
        </p:txBody>
      </p:sp>
      <p:sp>
        <p:nvSpPr>
          <p:cNvPr id="4099" name="Subtitle 2"/>
          <p:cNvSpPr>
            <a:spLocks noGrp="1"/>
          </p:cNvSpPr>
          <p:nvPr>
            <p:ph type="subTitle" idx="1"/>
          </p:nvPr>
        </p:nvSpPr>
        <p:spPr>
          <a:xfrm>
            <a:off x="609600" y="1752600"/>
            <a:ext cx="7924800" cy="4038600"/>
          </a:xfrm>
        </p:spPr>
        <p:txBody>
          <a:bodyPr/>
          <a:lstStyle/>
          <a:p>
            <a:pPr eaLnBrk="1" hangingPunct="1">
              <a:buFont typeface="Arial" charset="0"/>
              <a:buNone/>
              <a:defRPr/>
            </a:pPr>
            <a:r>
              <a:rPr lang="en-US" altLang="en-US" u="sng" dirty="0">
                <a:solidFill>
                  <a:schemeClr val="tx1"/>
                </a:solidFill>
              </a:rPr>
              <a:t>Make work easier</a:t>
            </a:r>
          </a:p>
          <a:p>
            <a:pPr algn="l" eaLnBrk="1" hangingPunct="1">
              <a:buFont typeface="Arial" charset="0"/>
              <a:buNone/>
              <a:defRPr/>
            </a:pPr>
            <a:endParaRPr lang="en-US" altLang="en-US" u="sng"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Plan ahead, look at tasks needing to be done      and schedule accordingly.</a:t>
            </a:r>
          </a:p>
          <a:p>
            <a:pPr marL="342900" indent="-342900" algn="l" eaLnBrk="1" hangingPunct="1">
              <a:buFont typeface="Wingdings" pitchFamily="2" charset="2"/>
              <a:buChar char="§"/>
              <a:defRPr/>
            </a:pPr>
            <a:r>
              <a:rPr lang="en-US" altLang="en-US" dirty="0">
                <a:solidFill>
                  <a:schemeClr val="tx1"/>
                </a:solidFill>
              </a:rPr>
              <a:t>Combine work tasks when you can.</a:t>
            </a:r>
          </a:p>
          <a:p>
            <a:pPr marL="342900" indent="-342900" algn="l" eaLnBrk="1" hangingPunct="1">
              <a:buFont typeface="Wingdings" pitchFamily="2" charset="2"/>
              <a:buChar char="§"/>
              <a:defRPr/>
            </a:pPr>
            <a:r>
              <a:rPr lang="en-US" altLang="en-US" dirty="0">
                <a:solidFill>
                  <a:schemeClr val="tx1"/>
                </a:solidFill>
              </a:rPr>
              <a:t>Use labor saving devices when possible.</a:t>
            </a:r>
          </a:p>
          <a:p>
            <a:pPr marL="342900" indent="-342900" algn="l" eaLnBrk="1" hangingPunct="1">
              <a:buFont typeface="Wingdings" pitchFamily="2" charset="2"/>
              <a:buChar char="§"/>
              <a:defRPr/>
            </a:pPr>
            <a:r>
              <a:rPr lang="en-US" altLang="en-US" dirty="0">
                <a:solidFill>
                  <a:schemeClr val="tx1"/>
                </a:solidFill>
              </a:rPr>
              <a:t>Organize your work area so you can do more work with less energy.</a:t>
            </a:r>
          </a:p>
          <a:p>
            <a:pPr algn="l" eaLnBrk="1" hangingPunct="1">
              <a:buFont typeface="Arial" charset="0"/>
              <a:buNone/>
              <a:defRPr/>
            </a:pPr>
            <a:endParaRPr lang="en-US" dirty="0">
              <a:solidFill>
                <a:schemeClr val="tx1"/>
              </a:solidFill>
            </a:endParaRPr>
          </a:p>
        </p:txBody>
      </p:sp>
      <p:sp>
        <p:nvSpPr>
          <p:cNvPr id="655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0C742ED-DB0C-44F4-99BA-28D51C3E4213}" type="slidenum">
              <a:rPr lang="en-US" altLang="en-US" sz="1400">
                <a:solidFill>
                  <a:srgbClr val="FFFFFF"/>
                </a:solidFill>
                <a:latin typeface="Verdana" panose="020B0604030504040204" pitchFamily="34" charset="0"/>
              </a:rPr>
              <a:pPr algn="ctr" eaLnBrk="1" hangingPunct="1">
                <a:spcBef>
                  <a:spcPct val="0"/>
                </a:spcBef>
                <a:buFontTx/>
                <a:buNone/>
              </a:pPr>
              <a:t>44</a:t>
            </a:fld>
            <a:endParaRPr lang="en-US" altLang="en-US" sz="1400">
              <a:solidFill>
                <a:srgbClr val="FFFFFF"/>
              </a:solidFill>
              <a:latin typeface="Verdana" panose="020B0604030504040204" pitchFamily="34" charset="0"/>
            </a:endParaRPr>
          </a:p>
        </p:txBody>
      </p:sp>
      <p:sp>
        <p:nvSpPr>
          <p:cNvPr id="6554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Fatigue</a:t>
            </a:r>
          </a:p>
        </p:txBody>
      </p:sp>
      <p:sp>
        <p:nvSpPr>
          <p:cNvPr id="4099" name="Subtitle 2"/>
          <p:cNvSpPr>
            <a:spLocks noGrp="1"/>
          </p:cNvSpPr>
          <p:nvPr>
            <p:ph type="subTitle" idx="1"/>
          </p:nvPr>
        </p:nvSpPr>
        <p:spPr>
          <a:xfrm>
            <a:off x="228600" y="1849438"/>
            <a:ext cx="7924800" cy="3657600"/>
          </a:xfrm>
        </p:spPr>
        <p:txBody>
          <a:bodyPr/>
          <a:lstStyle/>
          <a:p>
            <a:pPr eaLnBrk="1" hangingPunct="1">
              <a:buFont typeface="Arial" charset="0"/>
              <a:buNone/>
              <a:defRPr/>
            </a:pPr>
            <a:r>
              <a:rPr lang="en-US" altLang="en-US" u="sng" dirty="0">
                <a:solidFill>
                  <a:schemeClr val="tx1"/>
                </a:solidFill>
              </a:rPr>
              <a:t>Get enough sleep</a:t>
            </a:r>
          </a:p>
          <a:p>
            <a:pPr algn="l" eaLnBrk="1" hangingPunct="1">
              <a:buFont typeface="Arial" charset="0"/>
              <a:buNone/>
              <a:defRPr/>
            </a:pPr>
            <a:endParaRPr lang="en-US" altLang="en-US" u="sng"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 good night’s sleep restores energy</a:t>
            </a:r>
          </a:p>
          <a:p>
            <a:pPr algn="l" eaLnBrk="1" hangingPunct="1">
              <a:buFont typeface="Arial" charset="0"/>
              <a:buNone/>
              <a:defRPr/>
            </a:pPr>
            <a:r>
              <a:rPr lang="en-US" altLang="en-US" dirty="0">
                <a:solidFill>
                  <a:schemeClr val="tx1"/>
                </a:solidFill>
              </a:rPr>
              <a:t>   &amp; attitude.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Most people need between 6-8 hours</a:t>
            </a:r>
          </a:p>
          <a:p>
            <a:pPr algn="l" eaLnBrk="1" hangingPunct="1">
              <a:buFont typeface="Arial" charset="0"/>
              <a:buNone/>
              <a:defRPr/>
            </a:pPr>
            <a:r>
              <a:rPr lang="en-US" altLang="en-US" dirty="0">
                <a:solidFill>
                  <a:schemeClr val="tx1"/>
                </a:solidFill>
              </a:rPr>
              <a:t>   of uninterrupted sleep each night.</a:t>
            </a:r>
          </a:p>
          <a:p>
            <a:pPr algn="l" eaLnBrk="1" hangingPunct="1">
              <a:buFont typeface="Arial" charset="0"/>
              <a:buNone/>
              <a:defRPr/>
            </a:pPr>
            <a:endParaRPr lang="en-US" dirty="0">
              <a:solidFill>
                <a:schemeClr val="tx1"/>
              </a:solidFill>
            </a:endParaRPr>
          </a:p>
        </p:txBody>
      </p:sp>
      <p:sp>
        <p:nvSpPr>
          <p:cNvPr id="665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0B58F26-7508-4AC1-8ED7-40AC1E6CEA0F}" type="slidenum">
              <a:rPr lang="en-US" altLang="en-US" sz="1400">
                <a:solidFill>
                  <a:srgbClr val="FFFFFF"/>
                </a:solidFill>
                <a:latin typeface="Verdana" panose="020B0604030504040204" pitchFamily="34" charset="0"/>
              </a:rPr>
              <a:pPr algn="ctr" eaLnBrk="1" hangingPunct="1">
                <a:spcBef>
                  <a:spcPct val="0"/>
                </a:spcBef>
                <a:buFontTx/>
                <a:buNone/>
              </a:pPr>
              <a:t>45</a:t>
            </a:fld>
            <a:endParaRPr lang="en-US" altLang="en-US" sz="1400">
              <a:solidFill>
                <a:srgbClr val="FFFFFF"/>
              </a:solidFill>
              <a:latin typeface="Verdana" panose="020B0604030504040204" pitchFamily="34" charset="0"/>
            </a:endParaRPr>
          </a:p>
        </p:txBody>
      </p:sp>
      <p:pic>
        <p:nvPicPr>
          <p:cNvPr id="66565" name="Picture 3" descr="Sloth Be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21336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Fatigue</a:t>
            </a:r>
          </a:p>
        </p:txBody>
      </p:sp>
      <p:sp>
        <p:nvSpPr>
          <p:cNvPr id="4099" name="Subtitle 2"/>
          <p:cNvSpPr>
            <a:spLocks noGrp="1"/>
          </p:cNvSpPr>
          <p:nvPr>
            <p:ph type="subTitle" idx="1"/>
          </p:nvPr>
        </p:nvSpPr>
        <p:spPr>
          <a:xfrm>
            <a:off x="609600" y="1295400"/>
            <a:ext cx="5638800" cy="4724400"/>
          </a:xfrm>
        </p:spPr>
        <p:txBody>
          <a:bodyPr/>
          <a:lstStyle/>
          <a:p>
            <a:pPr eaLnBrk="1" hangingPunct="1">
              <a:buFont typeface="Arial" charset="0"/>
              <a:buNone/>
              <a:defRPr/>
            </a:pPr>
            <a:r>
              <a:rPr lang="en-US" altLang="en-US" u="sng" dirty="0">
                <a:solidFill>
                  <a:schemeClr val="tx1"/>
                </a:solidFill>
              </a:rPr>
              <a:t>Exercise</a:t>
            </a:r>
          </a:p>
          <a:p>
            <a:pPr algn="l" eaLnBrk="1" hangingPunct="1">
              <a:buFont typeface="Arial" charset="0"/>
              <a:buNone/>
              <a:defRPr/>
            </a:pPr>
            <a:endParaRPr lang="en-US" altLang="en-US" u="sng"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Check with your doctor to establish an exercise program appropriate for you.</a:t>
            </a:r>
          </a:p>
          <a:p>
            <a:pPr marL="342900" indent="-342900" algn="l" eaLnBrk="1" hangingPunct="1">
              <a:buFont typeface="Wingdings" pitchFamily="2" charset="2"/>
              <a:buChar char="§"/>
              <a:defRPr/>
            </a:pPr>
            <a:r>
              <a:rPr lang="en-US" altLang="en-US" dirty="0">
                <a:solidFill>
                  <a:schemeClr val="tx1"/>
                </a:solidFill>
              </a:rPr>
              <a:t>Exercises that increase heart rate for at least 30 minutes 3 times a week can be beneficial.</a:t>
            </a:r>
          </a:p>
          <a:p>
            <a:pPr marL="342900" indent="-342900" algn="l" eaLnBrk="1" hangingPunct="1">
              <a:buFont typeface="Wingdings" pitchFamily="2" charset="2"/>
              <a:buChar char="§"/>
              <a:defRPr/>
            </a:pPr>
            <a:r>
              <a:rPr lang="en-US" altLang="en-US" dirty="0">
                <a:solidFill>
                  <a:schemeClr val="tx1"/>
                </a:solidFill>
              </a:rPr>
              <a:t>Stretching exercises before work and after lunch can help loosen “tight” muscles.</a:t>
            </a:r>
          </a:p>
          <a:p>
            <a:pPr algn="l" eaLnBrk="1" hangingPunct="1">
              <a:buFont typeface="Arial" charset="0"/>
              <a:buNone/>
              <a:defRPr/>
            </a:pPr>
            <a:endParaRPr lang="en-US" dirty="0">
              <a:solidFill>
                <a:schemeClr val="tx1"/>
              </a:solidFill>
            </a:endParaRPr>
          </a:p>
        </p:txBody>
      </p:sp>
      <p:sp>
        <p:nvSpPr>
          <p:cNvPr id="675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9C3E744-5B3D-4D06-B9AB-9F7646122772}" type="slidenum">
              <a:rPr lang="en-US" altLang="en-US" sz="1400">
                <a:solidFill>
                  <a:srgbClr val="FFFFFF"/>
                </a:solidFill>
                <a:latin typeface="Verdana" panose="020B0604030504040204" pitchFamily="34" charset="0"/>
              </a:rPr>
              <a:pPr algn="ctr" eaLnBrk="1" hangingPunct="1">
                <a:spcBef>
                  <a:spcPct val="0"/>
                </a:spcBef>
                <a:buFontTx/>
                <a:buNone/>
              </a:pPr>
              <a:t>46</a:t>
            </a:fld>
            <a:endParaRPr lang="en-US" altLang="en-US" sz="1400">
              <a:solidFill>
                <a:srgbClr val="FFFFFF"/>
              </a:solidFill>
              <a:latin typeface="Verdana" panose="020B0604030504040204" pitchFamily="34" charset="0"/>
            </a:endParaRPr>
          </a:p>
        </p:txBody>
      </p:sp>
      <p:pic>
        <p:nvPicPr>
          <p:cNvPr id="67589" name="Picture 2" descr="C:\Documents and Settings\spakosh\Local Settings\Temporary Internet Files\Content.IE5\4U3B7B8L\MP9004426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6336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Fatigue Exercises: Stretches</a:t>
            </a:r>
          </a:p>
        </p:txBody>
      </p:sp>
      <p:sp>
        <p:nvSpPr>
          <p:cNvPr id="68611" name="Subtitle 2"/>
          <p:cNvSpPr>
            <a:spLocks noGrp="1"/>
          </p:cNvSpPr>
          <p:nvPr>
            <p:ph type="subTitle" idx="1"/>
          </p:nvPr>
        </p:nvSpPr>
        <p:spPr>
          <a:xfrm>
            <a:off x="609600" y="1295400"/>
            <a:ext cx="7924800" cy="3352800"/>
          </a:xfrm>
        </p:spPr>
        <p:txBody>
          <a:bodyPr/>
          <a:lstStyle/>
          <a:p>
            <a:pPr algn="l" eaLnBrk="1" hangingPunct="1"/>
            <a:r>
              <a:rPr lang="en-US" altLang="en-US">
                <a:solidFill>
                  <a:schemeClr val="tx1"/>
                </a:solidFill>
              </a:rPr>
              <a:t>STAND UP PLEASE!</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sz="1600">
              <a:solidFill>
                <a:schemeClr val="tx1"/>
              </a:solidFill>
            </a:endParaRPr>
          </a:p>
          <a:p>
            <a:pPr algn="l" eaLnBrk="1" hangingPunct="1"/>
            <a:r>
              <a:rPr lang="en-US" altLang="en-US" sz="1600">
                <a:solidFill>
                  <a:schemeClr val="tx1"/>
                </a:solidFill>
              </a:rPr>
              <a:t>		             Stretches Shoulders, Middle of Back</a:t>
            </a:r>
          </a:p>
          <a:p>
            <a:pPr algn="l" eaLnBrk="1" hangingPunct="1"/>
            <a:endParaRPr lang="en-US" altLang="en-US">
              <a:solidFill>
                <a:schemeClr val="tx1"/>
              </a:solidFill>
            </a:endParaRPr>
          </a:p>
        </p:txBody>
      </p:sp>
      <p:sp>
        <p:nvSpPr>
          <p:cNvPr id="686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2556FD0-8705-4B51-A9E1-A5DC0D3BE7D3}" type="slidenum">
              <a:rPr lang="en-US" altLang="en-US" sz="1400">
                <a:solidFill>
                  <a:srgbClr val="FFFFFF"/>
                </a:solidFill>
                <a:latin typeface="Verdana" panose="020B0604030504040204" pitchFamily="34" charset="0"/>
              </a:rPr>
              <a:pPr algn="ctr" eaLnBrk="1" hangingPunct="1">
                <a:spcBef>
                  <a:spcPct val="0"/>
                </a:spcBef>
                <a:buFontTx/>
                <a:buNone/>
              </a:pPr>
              <a:t>47</a:t>
            </a:fld>
            <a:endParaRPr lang="en-US" altLang="en-US" sz="1400">
              <a:solidFill>
                <a:srgbClr val="FFFFFF"/>
              </a:solidFill>
              <a:latin typeface="Verdana" panose="020B0604030504040204" pitchFamily="34" charset="0"/>
            </a:endParaRPr>
          </a:p>
        </p:txBody>
      </p:sp>
      <p:pic>
        <p:nvPicPr>
          <p:cNvPr id="686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Fatigue Exercises: Stretches</a:t>
            </a:r>
          </a:p>
        </p:txBody>
      </p:sp>
      <p:sp>
        <p:nvSpPr>
          <p:cNvPr id="69635" name="Subtitle 2"/>
          <p:cNvSpPr>
            <a:spLocks noGrp="1"/>
          </p:cNvSpPr>
          <p:nvPr>
            <p:ph type="subTitle" idx="1"/>
          </p:nvPr>
        </p:nvSpPr>
        <p:spPr>
          <a:xfrm>
            <a:off x="609600" y="1295400"/>
            <a:ext cx="7924800" cy="4800600"/>
          </a:xfrm>
        </p:spPr>
        <p:txBody>
          <a:bodyPr/>
          <a:lstStyle/>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sz="1600">
                <a:solidFill>
                  <a:schemeClr val="tx1"/>
                </a:solidFill>
              </a:rPr>
              <a:t>              Stretches Shoulder and Upper Arm</a:t>
            </a:r>
          </a:p>
          <a:p>
            <a:pPr algn="l" eaLnBrk="1" hangingPunct="1"/>
            <a:endParaRPr lang="en-US" altLang="en-US">
              <a:solidFill>
                <a:schemeClr val="tx1"/>
              </a:solidFill>
            </a:endParaRPr>
          </a:p>
        </p:txBody>
      </p:sp>
      <p:sp>
        <p:nvSpPr>
          <p:cNvPr id="696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F1015C3-50A3-4DED-9FA1-4FBAEE336914}" type="slidenum">
              <a:rPr lang="en-US" altLang="en-US" sz="1400">
                <a:solidFill>
                  <a:srgbClr val="FFFFFF"/>
                </a:solidFill>
                <a:latin typeface="Verdana" panose="020B0604030504040204" pitchFamily="34" charset="0"/>
              </a:rPr>
              <a:pPr algn="ctr" eaLnBrk="1" hangingPunct="1">
                <a:spcBef>
                  <a:spcPct val="0"/>
                </a:spcBef>
                <a:buFontTx/>
                <a:buNone/>
              </a:pPr>
              <a:t>48</a:t>
            </a:fld>
            <a:endParaRPr lang="en-US" altLang="en-US" sz="1400">
              <a:solidFill>
                <a:srgbClr val="FFFFFF"/>
              </a:solidFill>
              <a:latin typeface="Verdana" panose="020B0604030504040204" pitchFamily="34" charset="0"/>
            </a:endParaRPr>
          </a:p>
        </p:txBody>
      </p:sp>
      <p:sp>
        <p:nvSpPr>
          <p:cNvPr id="69637" name="Rectangle 1"/>
          <p:cNvSpPr>
            <a:spLocks noChangeArrowheads="1"/>
          </p:cNvSpPr>
          <p:nvPr/>
        </p:nvSpPr>
        <p:spPr bwMode="auto">
          <a:xfrm>
            <a:off x="6238875" y="3244850"/>
            <a:ext cx="1609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Okay, you can sit down again!</a:t>
            </a:r>
          </a:p>
        </p:txBody>
      </p:sp>
      <p:pic>
        <p:nvPicPr>
          <p:cNvPr id="696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1600200"/>
            <a:ext cx="367665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about Stress?</a:t>
            </a:r>
          </a:p>
        </p:txBody>
      </p:sp>
      <p:sp>
        <p:nvSpPr>
          <p:cNvPr id="4099" name="Subtitle 2"/>
          <p:cNvSpPr>
            <a:spLocks noGrp="1"/>
          </p:cNvSpPr>
          <p:nvPr>
            <p:ph type="subTitle" idx="1"/>
          </p:nvPr>
        </p:nvSpPr>
        <p:spPr>
          <a:xfrm>
            <a:off x="457200" y="1484313"/>
            <a:ext cx="5715000" cy="4191000"/>
          </a:xfrm>
        </p:spPr>
        <p:txBody>
          <a:bodyPr/>
          <a:lstStyle/>
          <a:p>
            <a:pPr algn="l" eaLnBrk="1" hangingPunct="1">
              <a:buFont typeface="Arial" charset="0"/>
              <a:buNone/>
              <a:defRPr/>
            </a:pPr>
            <a:r>
              <a:rPr lang="en-US" altLang="en-US" dirty="0">
                <a:solidFill>
                  <a:schemeClr val="tx1"/>
                </a:solidFill>
              </a:rPr>
              <a:t>Some unhealthy ways of coping:</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Smoking</a:t>
            </a:r>
          </a:p>
          <a:p>
            <a:pPr marL="342900" indent="-342900" algn="l" eaLnBrk="1" hangingPunct="1">
              <a:buFont typeface="Wingdings" pitchFamily="2" charset="2"/>
              <a:buChar char="§"/>
              <a:defRPr/>
            </a:pPr>
            <a:r>
              <a:rPr lang="en-US" altLang="en-US" dirty="0">
                <a:solidFill>
                  <a:schemeClr val="tx1"/>
                </a:solidFill>
              </a:rPr>
              <a:t>Drinking</a:t>
            </a:r>
          </a:p>
          <a:p>
            <a:pPr marL="342900" indent="-342900" algn="l" eaLnBrk="1" hangingPunct="1">
              <a:buFont typeface="Wingdings" pitchFamily="2" charset="2"/>
              <a:buChar char="§"/>
              <a:defRPr/>
            </a:pPr>
            <a:r>
              <a:rPr lang="en-US" altLang="en-US" dirty="0">
                <a:solidFill>
                  <a:schemeClr val="tx1"/>
                </a:solidFill>
              </a:rPr>
              <a:t>Drugs</a:t>
            </a:r>
          </a:p>
          <a:p>
            <a:pPr marL="342900" indent="-342900" algn="l" eaLnBrk="1" hangingPunct="1">
              <a:buFont typeface="Wingdings" pitchFamily="2" charset="2"/>
              <a:buChar char="§"/>
              <a:defRPr/>
            </a:pPr>
            <a:r>
              <a:rPr lang="en-US" altLang="en-US" dirty="0">
                <a:solidFill>
                  <a:schemeClr val="tx1"/>
                </a:solidFill>
              </a:rPr>
              <a:t>Over or under eating</a:t>
            </a:r>
          </a:p>
          <a:p>
            <a:pPr marL="342900" indent="-342900" algn="l" eaLnBrk="1" hangingPunct="1">
              <a:buFont typeface="Wingdings" pitchFamily="2" charset="2"/>
              <a:buChar char="§"/>
              <a:defRPr/>
            </a:pPr>
            <a:r>
              <a:rPr lang="en-US" altLang="en-US" dirty="0">
                <a:solidFill>
                  <a:schemeClr val="tx1"/>
                </a:solidFill>
              </a:rPr>
              <a:t>Procrastinating</a:t>
            </a:r>
          </a:p>
          <a:p>
            <a:pPr marL="342900" indent="-342900" algn="l" eaLnBrk="1" hangingPunct="1">
              <a:buFont typeface="Wingdings" pitchFamily="2" charset="2"/>
              <a:buChar char="§"/>
              <a:defRPr/>
            </a:pPr>
            <a:r>
              <a:rPr lang="en-US" altLang="en-US" dirty="0">
                <a:solidFill>
                  <a:schemeClr val="tx1"/>
                </a:solidFill>
              </a:rPr>
              <a:t>Lashing out</a:t>
            </a:r>
          </a:p>
          <a:p>
            <a:pPr marL="342900" indent="-342900" algn="l" eaLnBrk="1" hangingPunct="1">
              <a:buFont typeface="Wingdings" pitchFamily="2" charset="2"/>
              <a:buChar char="§"/>
              <a:defRPr/>
            </a:pPr>
            <a:r>
              <a:rPr lang="en-US" altLang="en-US" dirty="0">
                <a:solidFill>
                  <a:schemeClr val="tx1"/>
                </a:solidFill>
              </a:rPr>
              <a:t>Withdrawing from family/friends</a:t>
            </a:r>
          </a:p>
          <a:p>
            <a:pPr algn="l" eaLnBrk="1" hangingPunct="1">
              <a:buFont typeface="Arial" charset="0"/>
              <a:buNone/>
              <a:defRPr/>
            </a:pPr>
            <a:endParaRPr lang="en-US" dirty="0">
              <a:solidFill>
                <a:schemeClr val="tx1"/>
              </a:solidFill>
            </a:endParaRPr>
          </a:p>
        </p:txBody>
      </p:sp>
      <p:sp>
        <p:nvSpPr>
          <p:cNvPr id="706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4CB22D9-877B-4F7C-A5A7-B1683D4126B2}" type="slidenum">
              <a:rPr lang="en-US" altLang="en-US" sz="1400">
                <a:solidFill>
                  <a:srgbClr val="FFFFFF"/>
                </a:solidFill>
                <a:latin typeface="Verdana" panose="020B0604030504040204" pitchFamily="34" charset="0"/>
              </a:rPr>
              <a:pPr algn="ctr" eaLnBrk="1" hangingPunct="1">
                <a:spcBef>
                  <a:spcPct val="0"/>
                </a:spcBef>
                <a:buFontTx/>
                <a:buNone/>
              </a:pPr>
              <a:t>49</a:t>
            </a:fld>
            <a:endParaRPr lang="en-US" altLang="en-US" sz="1400">
              <a:solidFill>
                <a:srgbClr val="FFFFFF"/>
              </a:solidFill>
              <a:latin typeface="Verdana" panose="020B0604030504040204" pitchFamily="34" charset="0"/>
            </a:endParaRPr>
          </a:p>
        </p:txBody>
      </p:sp>
      <p:pic>
        <p:nvPicPr>
          <p:cNvPr id="70661" name="Picture 3" descr="C:\Documents and Settings\spakosh\Local Settings\Temporary Internet Files\Content.IE5\4U3B7B8L\MP900409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25908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Culture = Definition</a:t>
            </a:r>
          </a:p>
        </p:txBody>
      </p:sp>
      <p:sp>
        <p:nvSpPr>
          <p:cNvPr id="25603" name="Subtitle 2"/>
          <p:cNvSpPr>
            <a:spLocks noGrp="1"/>
          </p:cNvSpPr>
          <p:nvPr>
            <p:ph type="subTitle" idx="1"/>
          </p:nvPr>
        </p:nvSpPr>
        <p:spPr>
          <a:xfrm>
            <a:off x="685800" y="1371600"/>
            <a:ext cx="7924800" cy="1447800"/>
          </a:xfrm>
        </p:spPr>
        <p:txBody>
          <a:bodyPr/>
          <a:lstStyle/>
          <a:p>
            <a:pPr algn="l" eaLnBrk="1" hangingPunct="1">
              <a:lnSpc>
                <a:spcPct val="80000"/>
              </a:lnSpc>
            </a:pPr>
            <a:r>
              <a:rPr lang="en-US" altLang="en-US">
                <a:solidFill>
                  <a:schemeClr val="tx1"/>
                </a:solidFill>
              </a:rPr>
              <a:t>“The enduring value and priority  placed on worker and public safety by </a:t>
            </a:r>
            <a:r>
              <a:rPr lang="en-US" altLang="en-US" i="1">
                <a:solidFill>
                  <a:schemeClr val="tx1"/>
                </a:solidFill>
              </a:rPr>
              <a:t>everyone</a:t>
            </a:r>
            <a:r>
              <a:rPr lang="en-US" altLang="en-US">
                <a:solidFill>
                  <a:schemeClr val="tx1"/>
                </a:solidFill>
              </a:rPr>
              <a:t> in every group at every level of an organization.” </a:t>
            </a:r>
            <a:endParaRPr lang="en-US" altLang="en-US" sz="1200">
              <a:solidFill>
                <a:schemeClr val="tx1"/>
              </a:solidFill>
            </a:endParaRPr>
          </a:p>
          <a:p>
            <a:pPr algn="l" eaLnBrk="1" hangingPunct="1">
              <a:lnSpc>
                <a:spcPct val="80000"/>
              </a:lnSpc>
            </a:pPr>
            <a:endParaRPr lang="en-US" altLang="en-US" sz="1400">
              <a:solidFill>
                <a:schemeClr val="tx1"/>
              </a:solidFill>
            </a:endParaRPr>
          </a:p>
          <a:p>
            <a:pPr algn="l" eaLnBrk="1" hangingPunct="1">
              <a:lnSpc>
                <a:spcPct val="80000"/>
              </a:lnSpc>
            </a:pPr>
            <a:r>
              <a:rPr lang="en-US" altLang="en-US" sz="900">
                <a:solidFill>
                  <a:schemeClr val="tx1"/>
                </a:solidFill>
              </a:rPr>
              <a:t>         </a:t>
            </a:r>
            <a:r>
              <a:rPr lang="en-US" altLang="en-US" sz="1400" b="1">
                <a:solidFill>
                  <a:schemeClr val="tx1"/>
                </a:solidFill>
              </a:rPr>
              <a:t>Human Factors &amp; Ergonomics Society</a:t>
            </a:r>
          </a:p>
          <a:p>
            <a:pPr algn="l" eaLnBrk="1" hangingPunct="1"/>
            <a:endParaRPr lang="en-US" altLang="en-US">
              <a:solidFill>
                <a:schemeClr val="tx1"/>
              </a:solidFill>
            </a:endParaRPr>
          </a:p>
        </p:txBody>
      </p:sp>
      <p:sp>
        <p:nvSpPr>
          <p:cNvPr id="256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6EFDDCD-495E-479B-BCCB-8AFD63556E86}" type="slidenum">
              <a:rPr lang="en-US" altLang="en-US" sz="1400">
                <a:solidFill>
                  <a:srgbClr val="FFFFFF"/>
                </a:solidFill>
                <a:latin typeface="Verdana" panose="020B0604030504040204" pitchFamily="34" charset="0"/>
              </a:rPr>
              <a:pPr algn="ctr" eaLnBrk="1" hangingPunct="1">
                <a:spcBef>
                  <a:spcPct val="0"/>
                </a:spcBef>
                <a:buFontTx/>
                <a:buNone/>
              </a:pPr>
              <a:t>5</a:t>
            </a:fld>
            <a:endParaRPr lang="en-US" altLang="en-US" sz="1400">
              <a:solidFill>
                <a:srgbClr val="FFFFFF"/>
              </a:solidFill>
              <a:latin typeface="Verdana" panose="020B0604030504040204" pitchFamily="34" charset="0"/>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PPT-155-01</a:t>
            </a:r>
          </a:p>
        </p:txBody>
      </p:sp>
      <p:pic>
        <p:nvPicPr>
          <p:cNvPr id="25606" name="Picture 8" descr="Unsafe High Rise Construction Worker-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0526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304800"/>
            <a:ext cx="5334000" cy="533400"/>
          </a:xfrm>
        </p:spPr>
        <p:txBody>
          <a:bodyPr/>
          <a:lstStyle/>
          <a:p>
            <a:pPr eaLnBrk="1" hangingPunct="1"/>
            <a:r>
              <a:rPr lang="en-US" altLang="en-US" sz="2800">
                <a:solidFill>
                  <a:schemeClr val="bg1"/>
                </a:solidFill>
                <a:latin typeface="Verdana" panose="020B0604030504040204" pitchFamily="34" charset="0"/>
              </a:rPr>
              <a:t>Managing Stress</a:t>
            </a:r>
          </a:p>
        </p:txBody>
      </p:sp>
      <p:sp>
        <p:nvSpPr>
          <p:cNvPr id="61443" name="Subtitle 2"/>
          <p:cNvSpPr>
            <a:spLocks noGrp="1"/>
          </p:cNvSpPr>
          <p:nvPr>
            <p:ph type="subTitle" idx="1"/>
          </p:nvPr>
        </p:nvSpPr>
        <p:spPr>
          <a:xfrm>
            <a:off x="609600" y="1165225"/>
            <a:ext cx="7924800" cy="4800600"/>
          </a:xfrm>
        </p:spPr>
        <p:txBody>
          <a:bodyPr/>
          <a:lstStyle/>
          <a:p>
            <a:pPr algn="l" eaLnBrk="1" hangingPunct="1">
              <a:buFont typeface="Arial" charset="0"/>
              <a:buNone/>
              <a:defRPr/>
            </a:pPr>
            <a:r>
              <a:rPr lang="en-US" altLang="en-US" u="sng" dirty="0">
                <a:solidFill>
                  <a:schemeClr val="tx1"/>
                </a:solidFill>
              </a:rPr>
              <a:t>Avoid Unnecessary Stress</a:t>
            </a:r>
          </a:p>
          <a:p>
            <a:pPr algn="l" eaLnBrk="1" hangingPunct="1">
              <a:buFont typeface="Arial" charset="0"/>
              <a:buNone/>
              <a:defRPr/>
            </a:pPr>
            <a:endParaRPr lang="en-US" altLang="en-US" u="sng"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cs typeface="Times New Roman" pitchFamily="18" charset="0"/>
              </a:rPr>
              <a:t>Learn to say “no”</a:t>
            </a:r>
          </a:p>
          <a:p>
            <a:pPr marL="342900" indent="-342900" algn="l" eaLnBrk="1" hangingPunct="1">
              <a:buFont typeface="Wingdings" panose="05000000000000000000" pitchFamily="2" charset="2"/>
              <a:buChar char="§"/>
              <a:defRPr/>
            </a:pPr>
            <a:endParaRPr lang="en-US" altLang="en-US" dirty="0">
              <a:solidFill>
                <a:schemeClr val="tx1"/>
              </a:solidFill>
              <a:cs typeface="Times New Roman" pitchFamily="18" charset="0"/>
            </a:endParaRPr>
          </a:p>
          <a:p>
            <a:pPr marL="342900" indent="-342900" algn="l" eaLnBrk="1" hangingPunct="1">
              <a:buFont typeface="Wingdings" panose="05000000000000000000" pitchFamily="2" charset="2"/>
              <a:buChar char="§"/>
              <a:defRPr/>
            </a:pPr>
            <a:r>
              <a:rPr lang="en-US" altLang="en-US" dirty="0">
                <a:solidFill>
                  <a:schemeClr val="tx1"/>
                </a:solidFill>
                <a:cs typeface="Times New Roman" pitchFamily="18" charset="0"/>
              </a:rPr>
              <a:t>Avoid people who stress you out</a:t>
            </a:r>
          </a:p>
          <a:p>
            <a:pPr marL="342900" indent="-342900" algn="l" eaLnBrk="1" hangingPunct="1">
              <a:buFont typeface="Wingdings" panose="05000000000000000000" pitchFamily="2" charset="2"/>
              <a:buChar char="§"/>
              <a:defRPr/>
            </a:pPr>
            <a:endParaRPr lang="en-US" altLang="en-US" dirty="0">
              <a:solidFill>
                <a:schemeClr val="tx1"/>
              </a:solidFill>
              <a:cs typeface="Times New Roman" pitchFamily="18" charset="0"/>
            </a:endParaRPr>
          </a:p>
          <a:p>
            <a:pPr marL="342900" indent="-342900" algn="l" eaLnBrk="1" hangingPunct="1">
              <a:buFont typeface="Wingdings" panose="05000000000000000000" pitchFamily="2" charset="2"/>
              <a:buChar char="§"/>
              <a:defRPr/>
            </a:pPr>
            <a:r>
              <a:rPr lang="en-US" altLang="en-US" dirty="0">
                <a:solidFill>
                  <a:schemeClr val="tx1"/>
                </a:solidFill>
                <a:cs typeface="Times New Roman" pitchFamily="18" charset="0"/>
              </a:rPr>
              <a:t>Take control of your environment</a:t>
            </a:r>
          </a:p>
          <a:p>
            <a:pPr marL="342900" indent="-342900" algn="l" eaLnBrk="1" hangingPunct="1">
              <a:buFont typeface="Wingdings" panose="05000000000000000000" pitchFamily="2" charset="2"/>
              <a:buChar char="§"/>
              <a:defRPr/>
            </a:pPr>
            <a:endParaRPr lang="en-US" altLang="en-US" dirty="0">
              <a:solidFill>
                <a:schemeClr val="tx1"/>
              </a:solidFill>
              <a:cs typeface="Times New Roman" pitchFamily="18" charset="0"/>
            </a:endParaRPr>
          </a:p>
          <a:p>
            <a:pPr marL="342900" indent="-342900" algn="l" eaLnBrk="1" hangingPunct="1">
              <a:buFont typeface="Wingdings" panose="05000000000000000000" pitchFamily="2" charset="2"/>
              <a:buChar char="§"/>
              <a:defRPr/>
            </a:pPr>
            <a:r>
              <a:rPr lang="en-US" altLang="en-US" dirty="0">
                <a:solidFill>
                  <a:schemeClr val="tx1"/>
                </a:solidFill>
                <a:cs typeface="Times New Roman" pitchFamily="18" charset="0"/>
              </a:rPr>
              <a:t>Avoid hot button topics</a:t>
            </a:r>
          </a:p>
          <a:p>
            <a:pPr marL="342900" indent="-342900" algn="l" eaLnBrk="1" hangingPunct="1">
              <a:buFont typeface="Wingdings" panose="05000000000000000000" pitchFamily="2" charset="2"/>
              <a:buChar char="§"/>
              <a:defRPr/>
            </a:pPr>
            <a:endParaRPr lang="en-US" altLang="en-US" dirty="0">
              <a:solidFill>
                <a:schemeClr val="tx1"/>
              </a:solidFill>
              <a:cs typeface="Times New Roman" pitchFamily="18" charset="0"/>
            </a:endParaRPr>
          </a:p>
          <a:p>
            <a:pPr marL="342900" indent="-342900" algn="l" eaLnBrk="1" hangingPunct="1">
              <a:buFont typeface="Wingdings" panose="05000000000000000000" pitchFamily="2" charset="2"/>
              <a:buChar char="§"/>
              <a:defRPr/>
            </a:pPr>
            <a:r>
              <a:rPr lang="en-US" altLang="en-US" dirty="0">
                <a:solidFill>
                  <a:schemeClr val="tx1"/>
                </a:solidFill>
                <a:cs typeface="Times New Roman" pitchFamily="18" charset="0"/>
              </a:rPr>
              <a:t>Scale down your “to do” list</a:t>
            </a:r>
            <a:endParaRPr lang="en-US" altLang="en-US" dirty="0">
              <a:solidFill>
                <a:schemeClr val="tx1"/>
              </a:solidFill>
            </a:endParaRPr>
          </a:p>
          <a:p>
            <a:pPr algn="l" eaLnBrk="1" hangingPunct="1">
              <a:buFont typeface="Arial" charset="0"/>
              <a:buNone/>
              <a:defRPr/>
            </a:pPr>
            <a:endParaRPr lang="en-US" altLang="en-US" dirty="0">
              <a:solidFill>
                <a:schemeClr val="tx1"/>
              </a:solidFill>
            </a:endParaRPr>
          </a:p>
        </p:txBody>
      </p:sp>
      <p:sp>
        <p:nvSpPr>
          <p:cNvPr id="716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7F534EA-54D8-4BCD-8677-1224FE77D491}" type="slidenum">
              <a:rPr lang="en-US" altLang="en-US" sz="1400">
                <a:solidFill>
                  <a:srgbClr val="FFFFFF"/>
                </a:solidFill>
                <a:latin typeface="Verdana" panose="020B0604030504040204" pitchFamily="34" charset="0"/>
              </a:rPr>
              <a:pPr algn="ctr" eaLnBrk="1" hangingPunct="1">
                <a:spcBef>
                  <a:spcPct val="0"/>
                </a:spcBef>
                <a:buFontTx/>
                <a:buNone/>
              </a:pPr>
              <a:t>50</a:t>
            </a:fld>
            <a:endParaRPr lang="en-US" altLang="en-US" sz="1400">
              <a:solidFill>
                <a:srgbClr val="FFFFFF"/>
              </a:solidFill>
              <a:latin typeface="Verdana" panose="020B0604030504040204" pitchFamily="34" charset="0"/>
            </a:endParaRPr>
          </a:p>
        </p:txBody>
      </p:sp>
      <p:pic>
        <p:nvPicPr>
          <p:cNvPr id="716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1200"/>
            <a:ext cx="2249488"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Stress</a:t>
            </a:r>
          </a:p>
        </p:txBody>
      </p:sp>
      <p:sp>
        <p:nvSpPr>
          <p:cNvPr id="7270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2027A75-86E6-4CEF-850C-0BC737D1C05D}" type="slidenum">
              <a:rPr lang="en-US" altLang="en-US" sz="1400">
                <a:solidFill>
                  <a:srgbClr val="FFFFFF"/>
                </a:solidFill>
                <a:latin typeface="Verdana" panose="020B0604030504040204" pitchFamily="34" charset="0"/>
              </a:rPr>
              <a:pPr algn="ctr" eaLnBrk="1" hangingPunct="1">
                <a:spcBef>
                  <a:spcPct val="0"/>
                </a:spcBef>
                <a:buFontTx/>
                <a:buNone/>
              </a:pPr>
              <a:t>51</a:t>
            </a:fld>
            <a:endParaRPr lang="en-US" altLang="en-US" sz="1400">
              <a:solidFill>
                <a:srgbClr val="FFFFFF"/>
              </a:solidFill>
              <a:latin typeface="Verdana" panose="020B0604030504040204" pitchFamily="34" charset="0"/>
            </a:endParaRPr>
          </a:p>
        </p:txBody>
      </p:sp>
      <p:sp>
        <p:nvSpPr>
          <p:cNvPr id="62468" name="Content Placeholder 2"/>
          <p:cNvSpPr txBox="1">
            <a:spLocks/>
          </p:cNvSpPr>
          <p:nvPr/>
        </p:nvSpPr>
        <p:spPr bwMode="auto">
          <a:xfrm>
            <a:off x="609600" y="13747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defRPr/>
            </a:pPr>
            <a:r>
              <a:rPr lang="en-US" altLang="en-US" sz="2400" u="sng" dirty="0">
                <a:latin typeface="Verdana" pitchFamily="34" charset="0"/>
              </a:rPr>
              <a:t>Accept things you can’t change</a:t>
            </a:r>
          </a:p>
          <a:p>
            <a:pPr eaLnBrk="1" hangingPunct="1">
              <a:buFontTx/>
              <a:buNone/>
              <a:defRPr/>
            </a:pPr>
            <a:endParaRPr lang="en-US" altLang="en-US" sz="2400" u="sng" dirty="0">
              <a:latin typeface="Verdana" pitchFamily="34" charset="0"/>
            </a:endParaRPr>
          </a:p>
          <a:p>
            <a:pPr marL="342900" indent="-342900" eaLnBrk="1" hangingPunct="1">
              <a:buFont typeface="Wingdings" panose="05000000000000000000" pitchFamily="2" charset="2"/>
              <a:buChar char="§"/>
              <a:defRPr/>
            </a:pPr>
            <a:r>
              <a:rPr lang="en-US" altLang="en-US" sz="2400" dirty="0">
                <a:latin typeface="Verdana" pitchFamily="34" charset="0"/>
                <a:cs typeface="Times New Roman" pitchFamily="18" charset="0"/>
              </a:rPr>
              <a:t>Don’t try to control the uncontrollable</a:t>
            </a:r>
          </a:p>
          <a:p>
            <a:pPr marL="342900" indent="-342900" eaLnBrk="1" hangingPunct="1">
              <a:buFont typeface="Wingdings" panose="05000000000000000000" pitchFamily="2" charset="2"/>
              <a:buChar char="§"/>
              <a:defRPr/>
            </a:pPr>
            <a:endParaRPr lang="en-US" altLang="en-US" sz="2400" dirty="0">
              <a:latin typeface="Verdana" pitchFamily="34" charset="0"/>
              <a:cs typeface="Times New Roman" pitchFamily="18" charset="0"/>
            </a:endParaRPr>
          </a:p>
          <a:p>
            <a:pPr marL="342900" indent="-342900" eaLnBrk="1" hangingPunct="1">
              <a:buFont typeface="Wingdings" panose="05000000000000000000" pitchFamily="2" charset="2"/>
              <a:buChar char="§"/>
              <a:defRPr/>
            </a:pPr>
            <a:r>
              <a:rPr lang="en-US" altLang="en-US" sz="2400" dirty="0">
                <a:latin typeface="Verdana" pitchFamily="34" charset="0"/>
                <a:cs typeface="Times New Roman" pitchFamily="18" charset="0"/>
              </a:rPr>
              <a:t>Look for the positive</a:t>
            </a:r>
          </a:p>
          <a:p>
            <a:pPr marL="342900" indent="-342900" eaLnBrk="1" hangingPunct="1">
              <a:buFont typeface="Wingdings" panose="05000000000000000000" pitchFamily="2" charset="2"/>
              <a:buChar char="§"/>
              <a:defRPr/>
            </a:pPr>
            <a:endParaRPr lang="en-US" altLang="en-US" sz="2400" dirty="0">
              <a:latin typeface="Verdana" pitchFamily="34" charset="0"/>
              <a:cs typeface="Times New Roman" pitchFamily="18" charset="0"/>
            </a:endParaRPr>
          </a:p>
          <a:p>
            <a:pPr marL="342900" indent="-342900" eaLnBrk="1" hangingPunct="1">
              <a:buFont typeface="Wingdings" panose="05000000000000000000" pitchFamily="2" charset="2"/>
              <a:buChar char="§"/>
              <a:defRPr/>
            </a:pPr>
            <a:r>
              <a:rPr lang="en-US" altLang="en-US" sz="2400" dirty="0">
                <a:latin typeface="Verdana" pitchFamily="34" charset="0"/>
                <a:cs typeface="Times New Roman" pitchFamily="18" charset="0"/>
              </a:rPr>
              <a:t>Share your feelings</a:t>
            </a:r>
          </a:p>
          <a:p>
            <a:pPr marL="342900" indent="-342900" eaLnBrk="1" hangingPunct="1">
              <a:buFont typeface="Wingdings" panose="05000000000000000000" pitchFamily="2" charset="2"/>
              <a:buChar char="§"/>
              <a:defRPr/>
            </a:pPr>
            <a:endParaRPr lang="en-US" altLang="en-US" sz="2400" dirty="0">
              <a:latin typeface="Verdana" pitchFamily="34" charset="0"/>
              <a:cs typeface="Times New Roman" pitchFamily="18" charset="0"/>
            </a:endParaRPr>
          </a:p>
          <a:p>
            <a:pPr marL="342900" indent="-342900" eaLnBrk="1" hangingPunct="1">
              <a:buFont typeface="Wingdings" panose="05000000000000000000" pitchFamily="2" charset="2"/>
              <a:buChar char="§"/>
              <a:defRPr/>
            </a:pPr>
            <a:r>
              <a:rPr lang="en-US" altLang="en-US" sz="2400" dirty="0">
                <a:latin typeface="Verdana" pitchFamily="34" charset="0"/>
                <a:cs typeface="Times New Roman" pitchFamily="18" charset="0"/>
              </a:rPr>
              <a:t>Learn to forgive</a:t>
            </a:r>
            <a:endParaRPr lang="en-US" altLang="en-US" sz="2400" dirty="0">
              <a:latin typeface="Verdana" pitchFamily="34" charset="0"/>
            </a:endParaRPr>
          </a:p>
        </p:txBody>
      </p:sp>
      <p:pic>
        <p:nvPicPr>
          <p:cNvPr id="72709" name="Picture 4" descr="Traffic J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37734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Managing Stress</a:t>
            </a:r>
          </a:p>
        </p:txBody>
      </p:sp>
      <p:sp>
        <p:nvSpPr>
          <p:cNvPr id="63491" name="Subtitle 2"/>
          <p:cNvSpPr>
            <a:spLocks noGrp="1"/>
          </p:cNvSpPr>
          <p:nvPr>
            <p:ph type="subTitle" idx="1"/>
          </p:nvPr>
        </p:nvSpPr>
        <p:spPr>
          <a:xfrm>
            <a:off x="609600" y="1371600"/>
            <a:ext cx="7924800" cy="4114800"/>
          </a:xfrm>
        </p:spPr>
        <p:txBody>
          <a:bodyPr/>
          <a:lstStyle/>
          <a:p>
            <a:pPr algn="l" eaLnBrk="1" hangingPunct="1">
              <a:buFont typeface="Arial" charset="0"/>
              <a:buNone/>
              <a:defRPr/>
            </a:pPr>
            <a:r>
              <a:rPr lang="en-US" altLang="en-US" dirty="0">
                <a:solidFill>
                  <a:schemeClr val="tx1"/>
                </a:solidFill>
              </a:rPr>
              <a:t>			     Relax</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Go for a walk</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Spend time in nature</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Talk to a good friend</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Exercise</a:t>
            </a:r>
          </a:p>
          <a:p>
            <a:pPr algn="l" eaLnBrk="1" hangingPunct="1">
              <a:buFont typeface="Arial" charset="0"/>
              <a:buNone/>
              <a:defRPr/>
            </a:pPr>
            <a:endParaRPr lang="en-US" altLang="en-US" dirty="0">
              <a:solidFill>
                <a:schemeClr val="tx1"/>
              </a:solidFill>
            </a:endParaRPr>
          </a:p>
        </p:txBody>
      </p:sp>
      <p:sp>
        <p:nvSpPr>
          <p:cNvPr id="737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EE0B1FA-D6E3-4E40-9E5D-6470FF96CB3D}" type="slidenum">
              <a:rPr lang="en-US" altLang="en-US" sz="1400">
                <a:solidFill>
                  <a:srgbClr val="FFFFFF"/>
                </a:solidFill>
                <a:latin typeface="Verdana" panose="020B0604030504040204" pitchFamily="34" charset="0"/>
              </a:rPr>
              <a:pPr algn="ctr" eaLnBrk="1" hangingPunct="1">
                <a:spcBef>
                  <a:spcPct val="0"/>
                </a:spcBef>
                <a:buFontTx/>
                <a:buNone/>
              </a:pPr>
              <a:t>52</a:t>
            </a:fld>
            <a:endParaRPr lang="en-US" altLang="en-US" sz="1400">
              <a:solidFill>
                <a:srgbClr val="FFFFFF"/>
              </a:solidFill>
              <a:latin typeface="Verdana" panose="020B0604030504040204" pitchFamily="34" charset="0"/>
            </a:endParaRPr>
          </a:p>
        </p:txBody>
      </p:sp>
      <p:sp>
        <p:nvSpPr>
          <p:cNvPr id="73733" name="Rectangle 1"/>
          <p:cNvSpPr>
            <a:spLocks noChangeArrowheads="1"/>
          </p:cNvSpPr>
          <p:nvPr/>
        </p:nvSpPr>
        <p:spPr bwMode="auto">
          <a:xfrm>
            <a:off x="5181600" y="2209800"/>
            <a:ext cx="342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Play with a pet</a:t>
            </a:r>
          </a:p>
          <a:p>
            <a:pPr eaLnBrk="1" hangingPunct="1">
              <a:spcBef>
                <a:spcPct val="0"/>
              </a:spcBef>
              <a:buFont typeface="Wingdings" panose="05000000000000000000" pitchFamily="2" charset="2"/>
              <a:buChar char="§"/>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Listen to music</a:t>
            </a:r>
          </a:p>
          <a:p>
            <a:pPr eaLnBrk="1" hangingPunct="1">
              <a:spcBef>
                <a:spcPct val="0"/>
              </a:spcBef>
              <a:buFont typeface="Wingdings" panose="05000000000000000000" pitchFamily="2" charset="2"/>
              <a:buChar char="§"/>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Take a long bath</a:t>
            </a:r>
          </a:p>
          <a:p>
            <a:pPr eaLnBrk="1" hangingPunct="1">
              <a:spcBef>
                <a:spcPct val="0"/>
              </a:spcBef>
              <a:buFont typeface="Wingdings" panose="05000000000000000000" pitchFamily="2" charset="2"/>
              <a:buChar char="§"/>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Watch a comedy</a:t>
            </a:r>
          </a:p>
        </p:txBody>
      </p:sp>
      <p:sp>
        <p:nvSpPr>
          <p:cNvPr id="7373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How do You Manage Stress?</a:t>
            </a:r>
          </a:p>
        </p:txBody>
      </p:sp>
      <p:sp>
        <p:nvSpPr>
          <p:cNvPr id="747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CF9E2DD-DEED-4149-A62F-5B46DCA5E2B7}" type="slidenum">
              <a:rPr lang="en-US" altLang="en-US" sz="1400">
                <a:solidFill>
                  <a:srgbClr val="FFFFFF"/>
                </a:solidFill>
                <a:latin typeface="Verdana" panose="020B0604030504040204" pitchFamily="34" charset="0"/>
              </a:rPr>
              <a:pPr algn="ctr" eaLnBrk="1" hangingPunct="1">
                <a:spcBef>
                  <a:spcPct val="0"/>
                </a:spcBef>
                <a:buFontTx/>
                <a:buNone/>
              </a:pPr>
              <a:t>53</a:t>
            </a:fld>
            <a:endParaRPr lang="en-US" altLang="en-US" sz="1400">
              <a:solidFill>
                <a:srgbClr val="FFFFFF"/>
              </a:solidFill>
              <a:latin typeface="Verdana" panose="020B0604030504040204" pitchFamily="34" charset="0"/>
            </a:endParaRPr>
          </a:p>
        </p:txBody>
      </p:sp>
      <p:pic>
        <p:nvPicPr>
          <p:cNvPr id="74756" name="Picture 2" descr="C:\Documents and Settings\spakosh\Local Settings\Temporary Internet Files\Content.IE5\EN4RI2PN\MP9003854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Teamwork/Team Building</a:t>
            </a:r>
          </a:p>
        </p:txBody>
      </p:sp>
      <p:sp>
        <p:nvSpPr>
          <p:cNvPr id="75779" name="Subtitle 2"/>
          <p:cNvSpPr>
            <a:spLocks noGrp="1"/>
          </p:cNvSpPr>
          <p:nvPr>
            <p:ph type="subTitle" idx="1"/>
          </p:nvPr>
        </p:nvSpPr>
        <p:spPr>
          <a:xfrm>
            <a:off x="457200" y="1066800"/>
            <a:ext cx="3733800" cy="4038600"/>
          </a:xfrm>
        </p:spPr>
        <p:txBody>
          <a:bodyPr/>
          <a:lstStyle/>
          <a:p>
            <a:pPr algn="l" eaLnBrk="1" hangingPunct="1"/>
            <a:endParaRPr lang="en-US" altLang="en-US" sz="3200" b="1" i="1">
              <a:solidFill>
                <a:schemeClr val="tx1"/>
              </a:solidFill>
            </a:endParaRPr>
          </a:p>
          <a:p>
            <a:pPr algn="l" eaLnBrk="1" hangingPunct="1"/>
            <a:endParaRPr lang="en-US" altLang="en-US" sz="3200" b="1" i="1">
              <a:solidFill>
                <a:schemeClr val="tx1"/>
              </a:solidFill>
            </a:endParaRPr>
          </a:p>
          <a:p>
            <a:pPr algn="l" eaLnBrk="1" hangingPunct="1"/>
            <a:r>
              <a:rPr lang="en-US" altLang="en-US" sz="3200" b="1" i="1">
                <a:solidFill>
                  <a:schemeClr val="tx1"/>
                </a:solidFill>
              </a:rPr>
              <a:t>TEAM =</a:t>
            </a:r>
          </a:p>
          <a:p>
            <a:pPr algn="l" eaLnBrk="1" hangingPunct="1"/>
            <a:endParaRPr lang="en-US" altLang="en-US" sz="3200" b="1">
              <a:solidFill>
                <a:schemeClr val="tx1"/>
              </a:solidFill>
            </a:endParaRPr>
          </a:p>
          <a:p>
            <a:pPr algn="l" eaLnBrk="1" hangingPunct="1"/>
            <a:r>
              <a:rPr lang="en-US" altLang="en-US" b="1">
                <a:solidFill>
                  <a:schemeClr val="tx1"/>
                </a:solidFill>
              </a:rPr>
              <a:t>                 T</a:t>
            </a:r>
            <a:r>
              <a:rPr lang="en-US" altLang="en-US">
                <a:solidFill>
                  <a:schemeClr val="tx1"/>
                </a:solidFill>
              </a:rPr>
              <a:t>ogether</a:t>
            </a:r>
          </a:p>
          <a:p>
            <a:pPr algn="l" eaLnBrk="1" hangingPunct="1"/>
            <a:r>
              <a:rPr lang="en-US" altLang="en-US" b="1">
                <a:solidFill>
                  <a:schemeClr val="tx1"/>
                </a:solidFill>
              </a:rPr>
              <a:t>                 E</a:t>
            </a:r>
            <a:r>
              <a:rPr lang="en-US" altLang="en-US">
                <a:solidFill>
                  <a:schemeClr val="tx1"/>
                </a:solidFill>
              </a:rPr>
              <a:t>veryone</a:t>
            </a:r>
          </a:p>
          <a:p>
            <a:pPr algn="l" eaLnBrk="1" hangingPunct="1"/>
            <a:r>
              <a:rPr lang="en-US" altLang="en-US" b="1">
                <a:solidFill>
                  <a:schemeClr val="tx1"/>
                </a:solidFill>
              </a:rPr>
              <a:t>                 A</a:t>
            </a:r>
            <a:r>
              <a:rPr lang="en-US" altLang="en-US">
                <a:solidFill>
                  <a:schemeClr val="tx1"/>
                </a:solidFill>
              </a:rPr>
              <a:t>chieves</a:t>
            </a:r>
          </a:p>
          <a:p>
            <a:pPr algn="l" eaLnBrk="1" hangingPunct="1"/>
            <a:r>
              <a:rPr lang="en-US" altLang="en-US" b="1">
                <a:solidFill>
                  <a:schemeClr val="tx1"/>
                </a:solidFill>
              </a:rPr>
              <a:t>                 M</a:t>
            </a:r>
            <a:r>
              <a:rPr lang="en-US" altLang="en-US">
                <a:solidFill>
                  <a:schemeClr val="tx1"/>
                </a:solidFill>
              </a:rPr>
              <a:t>ore</a:t>
            </a:r>
          </a:p>
          <a:p>
            <a:pPr algn="l" eaLnBrk="1" hangingPunct="1"/>
            <a:endParaRPr lang="en-US" altLang="en-US">
              <a:solidFill>
                <a:schemeClr val="tx1"/>
              </a:solidFill>
            </a:endParaRPr>
          </a:p>
        </p:txBody>
      </p:sp>
      <p:sp>
        <p:nvSpPr>
          <p:cNvPr id="757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B4AE1C2-59B3-4F8C-B99B-70EFC0BD8052}" type="slidenum">
              <a:rPr lang="en-US" altLang="en-US" sz="1400">
                <a:solidFill>
                  <a:srgbClr val="FFFFFF"/>
                </a:solidFill>
                <a:latin typeface="Verdana" panose="020B0604030504040204" pitchFamily="34" charset="0"/>
              </a:rPr>
              <a:pPr algn="ctr" eaLnBrk="1" hangingPunct="1">
                <a:spcBef>
                  <a:spcPct val="0"/>
                </a:spcBef>
                <a:buFontTx/>
                <a:buNone/>
              </a:pPr>
              <a:t>54</a:t>
            </a:fld>
            <a:endParaRPr lang="en-US" altLang="en-US" sz="1400">
              <a:solidFill>
                <a:srgbClr val="FFFFFF"/>
              </a:solidFill>
              <a:latin typeface="Verdana" panose="020B0604030504040204" pitchFamily="34" charset="0"/>
            </a:endParaRPr>
          </a:p>
        </p:txBody>
      </p:sp>
      <p:pic>
        <p:nvPicPr>
          <p:cNvPr id="75781" name="Picture 4" descr="C:\Documents and Settings\spakosh\Local Settings\Temporary Internet Files\Content.IE5\XVE71912\MP9004432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1981200"/>
            <a:ext cx="421798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Importance of Teamwork</a:t>
            </a:r>
          </a:p>
        </p:txBody>
      </p:sp>
      <p:sp>
        <p:nvSpPr>
          <p:cNvPr id="61443" name="Subtitle 2"/>
          <p:cNvSpPr>
            <a:spLocks noGrp="1"/>
          </p:cNvSpPr>
          <p:nvPr>
            <p:ph type="subTitle" idx="1"/>
          </p:nvPr>
        </p:nvSpPr>
        <p:spPr>
          <a:xfrm>
            <a:off x="609600" y="1524000"/>
            <a:ext cx="4038600" cy="4267200"/>
          </a:xfrm>
        </p:spPr>
        <p:txBody>
          <a:bodyPr/>
          <a:lstStyle/>
          <a:p>
            <a:pPr marL="342900" indent="-342900" algn="l" eaLnBrk="1" hangingPunct="1">
              <a:buFont typeface="Wingdings" pitchFamily="2" charset="2"/>
              <a:buChar char="§"/>
              <a:defRPr/>
            </a:pPr>
            <a:r>
              <a:rPr lang="en-US" altLang="en-US" dirty="0">
                <a:solidFill>
                  <a:schemeClr val="tx1"/>
                </a:solidFill>
              </a:rPr>
              <a:t>Achieving Goals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Fast Learning</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Workload Distribution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Building Bonds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Healthy Competition</a:t>
            </a:r>
          </a:p>
          <a:p>
            <a:pPr algn="l" eaLnBrk="1" hangingPunct="1">
              <a:buFont typeface="Arial" charset="0"/>
              <a:buNone/>
              <a:defRPr/>
            </a:pPr>
            <a:endParaRPr lang="en-US" dirty="0">
              <a:solidFill>
                <a:schemeClr val="tx1"/>
              </a:solidFill>
            </a:endParaRPr>
          </a:p>
        </p:txBody>
      </p:sp>
      <p:sp>
        <p:nvSpPr>
          <p:cNvPr id="768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CD5216A-4557-413D-B3F9-0FF262568B44}" type="slidenum">
              <a:rPr lang="en-US" altLang="en-US" sz="1400">
                <a:solidFill>
                  <a:srgbClr val="FFFFFF"/>
                </a:solidFill>
                <a:latin typeface="Verdana" panose="020B0604030504040204" pitchFamily="34" charset="0"/>
              </a:rPr>
              <a:pPr algn="ctr" eaLnBrk="1" hangingPunct="1">
                <a:spcBef>
                  <a:spcPct val="0"/>
                </a:spcBef>
                <a:buFontTx/>
                <a:buNone/>
              </a:pPr>
              <a:t>55</a:t>
            </a:fld>
            <a:endParaRPr lang="en-US" altLang="en-US" sz="1400">
              <a:solidFill>
                <a:srgbClr val="FFFFFF"/>
              </a:solidFill>
              <a:latin typeface="Verdana" panose="020B0604030504040204" pitchFamily="34" charset="0"/>
            </a:endParaRPr>
          </a:p>
        </p:txBody>
      </p:sp>
      <p:pic>
        <p:nvPicPr>
          <p:cNvPr id="76805" name="Picture 3" descr="C:\Documents and Settings\spakosh\Local Settings\Temporary Internet Files\Content.IE5\ODTHZ26A\MP900443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0"/>
            <a:ext cx="4038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Importance of Teamwork</a:t>
            </a:r>
          </a:p>
        </p:txBody>
      </p:sp>
      <p:sp>
        <p:nvSpPr>
          <p:cNvPr id="63491" name="Subtitle 2"/>
          <p:cNvSpPr>
            <a:spLocks noGrp="1"/>
          </p:cNvSpPr>
          <p:nvPr>
            <p:ph type="subTitle" idx="1"/>
          </p:nvPr>
        </p:nvSpPr>
        <p:spPr>
          <a:xfrm>
            <a:off x="533400" y="1219200"/>
            <a:ext cx="7924800" cy="4953000"/>
          </a:xfrm>
        </p:spPr>
        <p:txBody>
          <a:bodyPr/>
          <a:lstStyle/>
          <a:p>
            <a:pPr marL="342900" indent="-342900" algn="l" eaLnBrk="1" hangingPunct="1">
              <a:buFont typeface="Wingdings" pitchFamily="2" charset="2"/>
              <a:buChar char="§"/>
              <a:defRPr/>
            </a:pPr>
            <a:r>
              <a:rPr lang="en-US" altLang="en-US" dirty="0">
                <a:solidFill>
                  <a:schemeClr val="tx1"/>
                </a:solidFill>
              </a:rPr>
              <a:t>Goal Communication</a:t>
            </a:r>
          </a:p>
          <a:p>
            <a:pPr marL="457200" indent="-457200" algn="l" eaLnBrk="1" hangingPunct="1">
              <a:buFont typeface="Wingdings" pitchFamily="2" charset="2"/>
              <a:buChar char="§"/>
              <a:defRPr/>
            </a:pPr>
            <a:endParaRPr lang="en-US" altLang="en-US" sz="2800"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Resolving Conflicts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Exploring Creativity</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Job Satisfaction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Increased Speed of Work</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Creating New Business Ideas</a:t>
            </a:r>
          </a:p>
          <a:p>
            <a:pPr algn="l" eaLnBrk="1" hangingPunct="1">
              <a:buFont typeface="Arial" charset="0"/>
              <a:buNone/>
              <a:defRPr/>
            </a:pPr>
            <a:endParaRPr lang="en-US" dirty="0">
              <a:solidFill>
                <a:schemeClr val="tx1"/>
              </a:solidFill>
            </a:endParaRPr>
          </a:p>
        </p:txBody>
      </p:sp>
      <p:sp>
        <p:nvSpPr>
          <p:cNvPr id="778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D7DA6EF-D5F8-4892-B5E2-216A5A56444F}" type="slidenum">
              <a:rPr lang="en-US" altLang="en-US" sz="1400">
                <a:solidFill>
                  <a:srgbClr val="FFFFFF"/>
                </a:solidFill>
                <a:latin typeface="Verdana" panose="020B0604030504040204" pitchFamily="34" charset="0"/>
              </a:rPr>
              <a:pPr algn="ctr" eaLnBrk="1" hangingPunct="1">
                <a:spcBef>
                  <a:spcPct val="0"/>
                </a:spcBef>
                <a:buFontTx/>
                <a:buNone/>
              </a:pPr>
              <a:t>56</a:t>
            </a:fld>
            <a:endParaRPr lang="en-US" altLang="en-US" sz="1400">
              <a:solidFill>
                <a:srgbClr val="FFFFFF"/>
              </a:solidFill>
              <a:latin typeface="Verdana" panose="020B0604030504040204" pitchFamily="34" charset="0"/>
            </a:endParaRPr>
          </a:p>
        </p:txBody>
      </p:sp>
      <p:pic>
        <p:nvPicPr>
          <p:cNvPr id="77829" name="Picture 2" descr="C:\Documents and Settings\spakosh\Local Settings\Temporary Internet Files\Content.IE5\G6CHOZ5Q\MP900400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89150"/>
            <a:ext cx="39560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Effective Teamwork</a:t>
            </a:r>
          </a:p>
        </p:txBody>
      </p:sp>
      <p:sp>
        <p:nvSpPr>
          <p:cNvPr id="68611" name="Subtitle 2"/>
          <p:cNvSpPr>
            <a:spLocks noGrp="1"/>
          </p:cNvSpPr>
          <p:nvPr>
            <p:ph type="subTitle" idx="1"/>
          </p:nvPr>
        </p:nvSpPr>
        <p:spPr>
          <a:xfrm>
            <a:off x="609600" y="1600200"/>
            <a:ext cx="7924800" cy="4343400"/>
          </a:xfrm>
        </p:spPr>
        <p:txBody>
          <a:bodyPr/>
          <a:lstStyle/>
          <a:p>
            <a:pPr algn="l" eaLnBrk="1" hangingPunct="1">
              <a:buFont typeface="Arial" charset="0"/>
              <a:buNone/>
              <a:defRPr/>
            </a:pPr>
            <a:r>
              <a:rPr lang="en-US" altLang="en-US" dirty="0">
                <a:solidFill>
                  <a:schemeClr val="tx1"/>
                </a:solidFill>
              </a:rPr>
              <a:t>Good Leadership</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Team leader has skills to maintain positive environment</a:t>
            </a:r>
          </a:p>
          <a:p>
            <a:pPr marL="342900" indent="-342900" algn="l" eaLnBrk="1" hangingPunct="1">
              <a:buFont typeface="Wingdings" panose="05000000000000000000" pitchFamily="2" charset="2"/>
              <a:buChar char="§"/>
              <a:defRPr/>
            </a:pPr>
            <a:r>
              <a:rPr lang="en-US" altLang="en-US" dirty="0">
                <a:solidFill>
                  <a:schemeClr val="tx1"/>
                </a:solidFill>
                <a:latin typeface="Times New Roman" pitchFamily="18" charset="0"/>
                <a:cs typeface="Times New Roman" pitchFamily="18" charset="0"/>
              </a:rPr>
              <a:t>    Leader focused on team &amp; member direction</a:t>
            </a:r>
          </a:p>
          <a:p>
            <a:pPr marL="342900" indent="-342900" algn="l" eaLnBrk="1" hangingPunct="1">
              <a:buFont typeface="Wingdings" panose="05000000000000000000" pitchFamily="2" charset="2"/>
              <a:buChar char="§"/>
              <a:defRPr/>
            </a:pPr>
            <a:r>
              <a:rPr lang="en-US" altLang="en-US" dirty="0">
                <a:solidFill>
                  <a:schemeClr val="tx1"/>
                </a:solidFill>
                <a:latin typeface="Times New Roman" pitchFamily="18" charset="0"/>
                <a:cs typeface="Times New Roman" pitchFamily="18" charset="0"/>
              </a:rPr>
              <a:t>    Leader promotes high level of morale </a:t>
            </a:r>
            <a:endParaRPr lang="en-US" altLang="en-US" dirty="0">
              <a:solidFill>
                <a:schemeClr val="tx1"/>
              </a:solidFill>
            </a:endParaRPr>
          </a:p>
          <a:p>
            <a:pPr algn="l" eaLnBrk="1" hangingPunct="1">
              <a:buFont typeface="Arial" charset="0"/>
              <a:buNone/>
              <a:defRPr/>
            </a:pPr>
            <a:r>
              <a:rPr lang="en-US" altLang="en-US" dirty="0">
                <a:solidFill>
                  <a:schemeClr val="tx1"/>
                </a:solidFill>
              </a:rPr>
              <a:t>Open Communication</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Members able to articulate feelings, plans, ideas, etc.</a:t>
            </a:r>
            <a:endParaRPr lang="en-US" altLang="en-US" dirty="0">
              <a:solidFill>
                <a:schemeClr val="tx1"/>
              </a:solidFill>
            </a:endParaRPr>
          </a:p>
          <a:p>
            <a:pPr algn="l" eaLnBrk="1" hangingPunct="1">
              <a:buFont typeface="Arial" charset="0"/>
              <a:buNone/>
              <a:defRPr/>
            </a:pPr>
            <a:r>
              <a:rPr lang="en-US" altLang="en-US" dirty="0">
                <a:solidFill>
                  <a:schemeClr val="tx1"/>
                </a:solidFill>
              </a:rPr>
              <a:t>Creating Procedures for Conflict Resolution</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Structured methods </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Allow direct confrontation if appropriate</a:t>
            </a:r>
            <a:endParaRPr lang="en-US" altLang="en-US" dirty="0">
              <a:solidFill>
                <a:schemeClr val="tx1"/>
              </a:solidFill>
            </a:endParaRPr>
          </a:p>
          <a:p>
            <a:pPr algn="l" eaLnBrk="1" hangingPunct="1">
              <a:buFont typeface="Arial" charset="0"/>
              <a:buNone/>
              <a:defRPr/>
            </a:pPr>
            <a:endParaRPr lang="en-US" altLang="en-US" dirty="0">
              <a:solidFill>
                <a:schemeClr val="tx1"/>
              </a:solidFill>
            </a:endParaRPr>
          </a:p>
        </p:txBody>
      </p:sp>
      <p:sp>
        <p:nvSpPr>
          <p:cNvPr id="788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ACE4227-0B73-4209-91CB-70C168483AA6}" type="slidenum">
              <a:rPr lang="en-US" altLang="en-US" sz="1400">
                <a:solidFill>
                  <a:srgbClr val="FFFFFF"/>
                </a:solidFill>
                <a:latin typeface="Verdana" panose="020B0604030504040204" pitchFamily="34" charset="0"/>
              </a:rPr>
              <a:pPr algn="ctr" eaLnBrk="1" hangingPunct="1">
                <a:spcBef>
                  <a:spcPct val="0"/>
                </a:spcBef>
                <a:buFontTx/>
                <a:buNone/>
              </a:pPr>
              <a:t>57</a:t>
            </a:fld>
            <a:endParaRPr lang="en-US" altLang="en-US" sz="1400">
              <a:solidFill>
                <a:srgbClr val="FFFFFF"/>
              </a:solidFill>
              <a:latin typeface="Verdana" panose="020B0604030504040204" pitchFamily="34" charset="0"/>
            </a:endParaRPr>
          </a:p>
        </p:txBody>
      </p:sp>
      <p:sp>
        <p:nvSpPr>
          <p:cNvPr id="788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Effective Teamwork</a:t>
            </a:r>
          </a:p>
        </p:txBody>
      </p:sp>
      <p:sp>
        <p:nvSpPr>
          <p:cNvPr id="69635" name="Subtitle 2"/>
          <p:cNvSpPr>
            <a:spLocks noGrp="1"/>
          </p:cNvSpPr>
          <p:nvPr>
            <p:ph type="subTitle" idx="1"/>
          </p:nvPr>
        </p:nvSpPr>
        <p:spPr>
          <a:xfrm>
            <a:off x="585788" y="2133600"/>
            <a:ext cx="5486400" cy="3429000"/>
          </a:xfrm>
        </p:spPr>
        <p:txBody>
          <a:bodyPr/>
          <a:lstStyle/>
          <a:p>
            <a:pPr algn="l" eaLnBrk="1" hangingPunct="1">
              <a:buFont typeface="Arial" charset="0"/>
              <a:buNone/>
              <a:defRPr/>
            </a:pPr>
            <a:r>
              <a:rPr lang="en-US" altLang="en-US" dirty="0">
                <a:solidFill>
                  <a:schemeClr val="tx1"/>
                </a:solidFill>
              </a:rPr>
              <a:t>Define Clear-cut Roles</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Know what team purpose is</a:t>
            </a:r>
          </a:p>
          <a:p>
            <a:pPr marL="342900" indent="-342900" algn="l" eaLnBrk="1" hangingPunct="1">
              <a:buFont typeface="Wingdings" panose="05000000000000000000" pitchFamily="2" charset="2"/>
              <a:buChar char="§"/>
              <a:defRPr/>
            </a:pPr>
            <a:r>
              <a:rPr lang="en-US" altLang="en-US" dirty="0">
                <a:solidFill>
                  <a:schemeClr val="tx1"/>
                </a:solidFill>
                <a:latin typeface="Times New Roman" pitchFamily="18" charset="0"/>
                <a:cs typeface="Times New Roman" pitchFamily="18" charset="0"/>
              </a:rPr>
              <a:t>    Focus on role and scope of members</a:t>
            </a:r>
            <a:endParaRPr lang="en-US" altLang="en-US" dirty="0">
              <a:solidFill>
                <a:schemeClr val="tx1"/>
              </a:solidFill>
            </a:endParaRP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Setting a Good Example</a:t>
            </a:r>
          </a:p>
          <a:p>
            <a:pPr marL="342900" indent="-342900" algn="l" eaLnBrk="1" hangingPunct="1">
              <a:buFont typeface="Wingdings" panose="05000000000000000000" pitchFamily="2" charset="2"/>
              <a:buChar char="§"/>
              <a:defRPr/>
            </a:pPr>
            <a:r>
              <a:rPr lang="en-US" altLang="en-US" dirty="0">
                <a:solidFill>
                  <a:schemeClr val="tx1"/>
                </a:solidFill>
              </a:rPr>
              <a:t>   </a:t>
            </a:r>
            <a:r>
              <a:rPr lang="en-US" altLang="en-US" dirty="0">
                <a:solidFill>
                  <a:schemeClr val="tx1"/>
                </a:solidFill>
                <a:latin typeface="Times New Roman" pitchFamily="18" charset="0"/>
                <a:cs typeface="Times New Roman" pitchFamily="18" charset="0"/>
              </a:rPr>
              <a:t>Team leader’s responsibility</a:t>
            </a:r>
          </a:p>
          <a:p>
            <a:pPr marL="342900" indent="-342900" algn="l" eaLnBrk="1" hangingPunct="1">
              <a:buFont typeface="Wingdings" panose="05000000000000000000" pitchFamily="2" charset="2"/>
              <a:buChar char="§"/>
              <a:defRPr/>
            </a:pPr>
            <a:r>
              <a:rPr lang="en-US" altLang="en-US" dirty="0">
                <a:solidFill>
                  <a:schemeClr val="tx1"/>
                </a:solidFill>
                <a:latin typeface="Times New Roman" pitchFamily="18" charset="0"/>
                <a:cs typeface="Times New Roman" pitchFamily="18" charset="0"/>
              </a:rPr>
              <a:t>    Team members emulate</a:t>
            </a:r>
            <a:endParaRPr lang="en-US" altLang="en-US" dirty="0">
              <a:solidFill>
                <a:schemeClr val="tx1"/>
              </a:solidFill>
            </a:endParaRPr>
          </a:p>
          <a:p>
            <a:pPr marL="342900" indent="-342900" algn="l" eaLnBrk="1" hangingPunct="1">
              <a:buFont typeface="Wingdings" panose="05000000000000000000" pitchFamily="2" charset="2"/>
              <a:buChar char="§"/>
              <a:defRPr/>
            </a:pPr>
            <a:endParaRPr lang="en-US" altLang="en-US" dirty="0">
              <a:solidFill>
                <a:schemeClr val="tx1"/>
              </a:solidFill>
            </a:endParaRPr>
          </a:p>
        </p:txBody>
      </p:sp>
      <p:sp>
        <p:nvSpPr>
          <p:cNvPr id="798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AC9D15D-1AB5-4C27-979A-69DF9725D4D0}" type="slidenum">
              <a:rPr lang="en-US" altLang="en-US" sz="1400">
                <a:solidFill>
                  <a:srgbClr val="FFFFFF"/>
                </a:solidFill>
                <a:latin typeface="Verdana" panose="020B0604030504040204" pitchFamily="34" charset="0"/>
              </a:rPr>
              <a:pPr algn="ctr" eaLnBrk="1" hangingPunct="1">
                <a:spcBef>
                  <a:spcPct val="0"/>
                </a:spcBef>
                <a:buFontTx/>
                <a:buNone/>
              </a:pPr>
              <a:t>58</a:t>
            </a:fld>
            <a:endParaRPr lang="en-US" altLang="en-US" sz="1400">
              <a:solidFill>
                <a:srgbClr val="FFFFFF"/>
              </a:solidFill>
              <a:latin typeface="Verdana" panose="020B0604030504040204" pitchFamily="34" charset="0"/>
            </a:endParaRPr>
          </a:p>
        </p:txBody>
      </p:sp>
      <p:pic>
        <p:nvPicPr>
          <p:cNvPr id="79877" name="Picture 3" descr="Teamwo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1600200"/>
            <a:ext cx="28067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The Effective Team</a:t>
            </a:r>
          </a:p>
        </p:txBody>
      </p:sp>
      <p:sp>
        <p:nvSpPr>
          <p:cNvPr id="69635" name="Subtitle 2"/>
          <p:cNvSpPr>
            <a:spLocks noGrp="1"/>
          </p:cNvSpPr>
          <p:nvPr>
            <p:ph type="subTitle" idx="1"/>
          </p:nvPr>
        </p:nvSpPr>
        <p:spPr>
          <a:xfrm>
            <a:off x="609600" y="1524000"/>
            <a:ext cx="7924800" cy="4191000"/>
          </a:xfrm>
        </p:spPr>
        <p:txBody>
          <a:bodyPr/>
          <a:lstStyle/>
          <a:p>
            <a:pPr eaLnBrk="1" hangingPunct="1">
              <a:buFont typeface="Arial" charset="0"/>
              <a:buNone/>
              <a:defRPr/>
            </a:pPr>
            <a:r>
              <a:rPr lang="en-US" dirty="0">
                <a:solidFill>
                  <a:schemeClr val="tx1"/>
                </a:solidFill>
              </a:rPr>
              <a:t>Important Characteristics</a:t>
            </a:r>
          </a:p>
          <a:p>
            <a:pPr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Positive approach during conflict resolution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Respect towards each others personal life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Constraint on office politics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Open approach to others views/opinions</a:t>
            </a:r>
          </a:p>
          <a:p>
            <a:pPr eaLnBrk="1" hangingPunct="1">
              <a:buFont typeface="Arial" charset="0"/>
              <a:buNone/>
              <a:defRPr/>
            </a:pPr>
            <a:endParaRPr lang="en-US" dirty="0">
              <a:solidFill>
                <a:schemeClr val="tx1"/>
              </a:solidFill>
            </a:endParaRPr>
          </a:p>
        </p:txBody>
      </p:sp>
      <p:sp>
        <p:nvSpPr>
          <p:cNvPr id="809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ED3441E-6B8E-4166-971A-EE1B4BDF2A3D}" type="slidenum">
              <a:rPr lang="en-US" altLang="en-US" sz="1400">
                <a:solidFill>
                  <a:srgbClr val="FFFFFF"/>
                </a:solidFill>
                <a:latin typeface="Verdana" panose="020B0604030504040204" pitchFamily="34" charset="0"/>
              </a:rPr>
              <a:pPr algn="ctr" eaLnBrk="1" hangingPunct="1">
                <a:spcBef>
                  <a:spcPct val="0"/>
                </a:spcBef>
                <a:buFontTx/>
                <a:buNone/>
              </a:pPr>
              <a:t>59</a:t>
            </a:fld>
            <a:endParaRPr lang="en-US" altLang="en-US" sz="1400">
              <a:solidFill>
                <a:srgbClr val="FFFFFF"/>
              </a:solidFill>
              <a:latin typeface="Verdana" panose="020B0604030504040204" pitchFamily="34" charset="0"/>
            </a:endParaRPr>
          </a:p>
        </p:txBody>
      </p:sp>
      <p:sp>
        <p:nvSpPr>
          <p:cNvPr id="8090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Culture Defined</a:t>
            </a:r>
          </a:p>
        </p:txBody>
      </p:sp>
      <p:sp>
        <p:nvSpPr>
          <p:cNvPr id="26627" name="Subtitle 2"/>
          <p:cNvSpPr>
            <a:spLocks noGrp="1"/>
          </p:cNvSpPr>
          <p:nvPr>
            <p:ph type="subTitle" idx="1"/>
          </p:nvPr>
        </p:nvSpPr>
        <p:spPr>
          <a:xfrm>
            <a:off x="609600" y="1905000"/>
            <a:ext cx="7924800" cy="2057400"/>
          </a:xfrm>
        </p:spPr>
        <p:txBody>
          <a:bodyPr/>
          <a:lstStyle/>
          <a:p>
            <a:pPr algn="l" eaLnBrk="1" hangingPunct="1"/>
            <a:r>
              <a:rPr lang="en-US" altLang="en-US">
                <a:solidFill>
                  <a:schemeClr val="tx1"/>
                </a:solidFill>
              </a:rPr>
              <a:t>“The product of </a:t>
            </a:r>
            <a:r>
              <a:rPr lang="en-US" altLang="en-US" i="1">
                <a:solidFill>
                  <a:schemeClr val="tx1"/>
                </a:solidFill>
              </a:rPr>
              <a:t>individual and group </a:t>
            </a:r>
            <a:r>
              <a:rPr lang="en-US" altLang="en-US">
                <a:solidFill>
                  <a:schemeClr val="tx1"/>
                </a:solidFill>
              </a:rPr>
              <a:t>values, attitudes, perceptions, competencies and patterns of behavior that determine the commitment to,  and style and proficiency of, an organization’s health and safety management.”</a:t>
            </a:r>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FB2A4F7-083E-4EE6-BD0F-D7470CC35E6C}" type="slidenum">
              <a:rPr lang="en-US" altLang="en-US" sz="1400">
                <a:solidFill>
                  <a:srgbClr val="FFFFFF"/>
                </a:solidFill>
                <a:latin typeface="Verdana" panose="020B0604030504040204" pitchFamily="34" charset="0"/>
              </a:rPr>
              <a:pPr algn="ctr" eaLnBrk="1" hangingPunct="1">
                <a:spcBef>
                  <a:spcPct val="0"/>
                </a:spcBef>
                <a:buFontTx/>
                <a:buNone/>
              </a:pPr>
              <a:t>6</a:t>
            </a:fld>
            <a:endParaRPr lang="en-US" altLang="en-US" sz="1400">
              <a:solidFill>
                <a:srgbClr val="FFFFFF"/>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PPT-155-01</a:t>
            </a:r>
          </a:p>
        </p:txBody>
      </p:sp>
      <p:pic>
        <p:nvPicPr>
          <p:cNvPr id="266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18208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The Effective Team</a:t>
            </a:r>
          </a:p>
        </p:txBody>
      </p:sp>
      <p:sp>
        <p:nvSpPr>
          <p:cNvPr id="69635" name="Subtitle 2"/>
          <p:cNvSpPr>
            <a:spLocks noGrp="1"/>
          </p:cNvSpPr>
          <p:nvPr>
            <p:ph type="subTitle" idx="1"/>
          </p:nvPr>
        </p:nvSpPr>
        <p:spPr>
          <a:xfrm>
            <a:off x="609600" y="1295400"/>
            <a:ext cx="7924800" cy="4800600"/>
          </a:xfrm>
        </p:spPr>
        <p:txBody>
          <a:bodyPr/>
          <a:lstStyle/>
          <a:p>
            <a:pPr eaLnBrk="1" hangingPunct="1">
              <a:buFont typeface="Arial" charset="0"/>
              <a:buNone/>
              <a:defRPr/>
            </a:pPr>
            <a:r>
              <a:rPr lang="en-US" dirty="0">
                <a:solidFill>
                  <a:schemeClr val="tx1"/>
                </a:solidFill>
              </a:rPr>
              <a:t>Important Characteristics</a:t>
            </a:r>
          </a:p>
          <a:p>
            <a:pPr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Priority given to team, not individual, success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Understanding each others capabilities and limitations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Good dose of “team spirit” </a:t>
            </a:r>
          </a:p>
          <a:p>
            <a:pPr eaLnBrk="1" hangingPunct="1">
              <a:buFont typeface="Arial" charset="0"/>
              <a:buNone/>
              <a:defRPr/>
            </a:pPr>
            <a:endParaRPr lang="en-US" dirty="0">
              <a:solidFill>
                <a:schemeClr val="tx1"/>
              </a:solidFill>
            </a:endParaRPr>
          </a:p>
        </p:txBody>
      </p:sp>
      <p:sp>
        <p:nvSpPr>
          <p:cNvPr id="819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20A9ED6-58A1-4987-B63A-08609D98DB9F}" type="slidenum">
              <a:rPr lang="en-US" altLang="en-US" sz="1400">
                <a:solidFill>
                  <a:srgbClr val="FFFFFF"/>
                </a:solidFill>
                <a:latin typeface="Verdana" panose="020B0604030504040204" pitchFamily="34" charset="0"/>
              </a:rPr>
              <a:pPr algn="ctr" eaLnBrk="1" hangingPunct="1">
                <a:spcBef>
                  <a:spcPct val="0"/>
                </a:spcBef>
                <a:buFontTx/>
                <a:buNone/>
              </a:pPr>
              <a:t>60</a:t>
            </a:fld>
            <a:endParaRPr lang="en-US" altLang="en-US" sz="1400">
              <a:solidFill>
                <a:srgbClr val="FFFFFF"/>
              </a:solidFill>
              <a:latin typeface="Verdana" panose="020B0604030504040204" pitchFamily="34" charset="0"/>
            </a:endParaRPr>
          </a:p>
        </p:txBody>
      </p:sp>
      <p:pic>
        <p:nvPicPr>
          <p:cNvPr id="81925" name="Picture 5" descr="C:\Documents and Settings\spakosh\Local Settings\Temporary Internet Files\Content.IE5\ZI8550C4\MP9004007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33800"/>
            <a:ext cx="187801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Team Building Exercises</a:t>
            </a:r>
          </a:p>
        </p:txBody>
      </p:sp>
      <p:sp>
        <p:nvSpPr>
          <p:cNvPr id="82947" name="Subtitle 2"/>
          <p:cNvSpPr>
            <a:spLocks noGrp="1"/>
          </p:cNvSpPr>
          <p:nvPr>
            <p:ph type="subTitle" idx="1"/>
          </p:nvPr>
        </p:nvSpPr>
        <p:spPr>
          <a:xfrm>
            <a:off x="609600" y="1828800"/>
            <a:ext cx="7924800" cy="3810000"/>
          </a:xfrm>
        </p:spPr>
        <p:txBody>
          <a:bodyPr/>
          <a:lstStyle/>
          <a:p>
            <a:pPr marL="342900" indent="-342900" algn="l" eaLnBrk="1" hangingPunct="1">
              <a:buFont typeface="Wingdings" panose="05000000000000000000" pitchFamily="2" charset="2"/>
              <a:buChar char="§"/>
            </a:pPr>
            <a:r>
              <a:rPr lang="en-US" altLang="en-US">
                <a:solidFill>
                  <a:schemeClr val="tx1"/>
                </a:solidFill>
              </a:rPr>
              <a:t>Questionnaire – each person receives and answers set of questions – group then discusses </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Group Activities – e.g. assembling jig saw puzzle, problem solving, etc.</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Sports – e.g. volleyball, bowling, etc.</a:t>
            </a:r>
          </a:p>
        </p:txBody>
      </p:sp>
      <p:sp>
        <p:nvSpPr>
          <p:cNvPr id="829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1702F44-4DE8-4480-A0CB-13F57068AA8D}" type="slidenum">
              <a:rPr lang="en-US" altLang="en-US" sz="1400">
                <a:solidFill>
                  <a:srgbClr val="FFFFFF"/>
                </a:solidFill>
                <a:latin typeface="Verdana" panose="020B0604030504040204" pitchFamily="34" charset="0"/>
              </a:rPr>
              <a:pPr algn="ctr" eaLnBrk="1" hangingPunct="1">
                <a:spcBef>
                  <a:spcPct val="0"/>
                </a:spcBef>
                <a:buFontTx/>
                <a:buNone/>
              </a:pPr>
              <a:t>61</a:t>
            </a:fld>
            <a:endParaRPr lang="en-US" altLang="en-US" sz="1400">
              <a:solidFill>
                <a:srgbClr val="FFFFFF"/>
              </a:solidFill>
              <a:latin typeface="Verdana" panose="020B0604030504040204" pitchFamily="34" charset="0"/>
            </a:endParaRPr>
          </a:p>
        </p:txBody>
      </p:sp>
      <p:sp>
        <p:nvSpPr>
          <p:cNvPr id="829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Team Building Exercises</a:t>
            </a:r>
          </a:p>
        </p:txBody>
      </p:sp>
      <p:sp>
        <p:nvSpPr>
          <p:cNvPr id="75779" name="Subtitle 2"/>
          <p:cNvSpPr>
            <a:spLocks noGrp="1"/>
          </p:cNvSpPr>
          <p:nvPr>
            <p:ph type="subTitle" idx="1"/>
          </p:nvPr>
        </p:nvSpPr>
        <p:spPr>
          <a:xfrm>
            <a:off x="609600" y="1295400"/>
            <a:ext cx="7924800" cy="2514600"/>
          </a:xfrm>
        </p:spPr>
        <p:txBody>
          <a:bodyPr/>
          <a:lstStyle/>
          <a:p>
            <a:pPr marL="342900" indent="-342900" algn="l" eaLnBrk="1" hangingPunct="1">
              <a:buFont typeface="Wingdings" pitchFamily="2" charset="2"/>
              <a:buChar char="§"/>
              <a:defRPr/>
            </a:pPr>
            <a:r>
              <a:rPr lang="en-US" altLang="en-US" dirty="0">
                <a:solidFill>
                  <a:schemeClr val="tx1"/>
                </a:solidFill>
              </a:rPr>
              <a:t>Day Trips – to sporting events, State Parks, amusement parks, etc.</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Games – Scavenger Hunt, “Great Egg Drop,” Relay Race, Company Board Game, Tug of War, etc.</a:t>
            </a:r>
          </a:p>
          <a:p>
            <a:pPr algn="l" eaLnBrk="1" hangingPunct="1">
              <a:buFont typeface="Arial" charset="0"/>
              <a:buNone/>
              <a:defRPr/>
            </a:pPr>
            <a:endParaRPr lang="en-US" dirty="0">
              <a:solidFill>
                <a:schemeClr val="tx1"/>
              </a:solidFill>
            </a:endParaRPr>
          </a:p>
        </p:txBody>
      </p:sp>
      <p:sp>
        <p:nvSpPr>
          <p:cNvPr id="839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67F894C-6F5A-496C-A46C-A2DC4066EB50}" type="slidenum">
              <a:rPr lang="en-US" altLang="en-US" sz="1400">
                <a:solidFill>
                  <a:srgbClr val="FFFFFF"/>
                </a:solidFill>
                <a:latin typeface="Verdana" panose="020B0604030504040204" pitchFamily="34" charset="0"/>
              </a:rPr>
              <a:pPr algn="ctr" eaLnBrk="1" hangingPunct="1">
                <a:spcBef>
                  <a:spcPct val="0"/>
                </a:spcBef>
                <a:buFontTx/>
                <a:buNone/>
              </a:pPr>
              <a:t>62</a:t>
            </a:fld>
            <a:endParaRPr lang="en-US" altLang="en-US" sz="1400">
              <a:solidFill>
                <a:srgbClr val="FFFFFF"/>
              </a:solidFill>
              <a:latin typeface="Verdana" panose="020B0604030504040204" pitchFamily="34" charset="0"/>
            </a:endParaRPr>
          </a:p>
        </p:txBody>
      </p:sp>
      <p:pic>
        <p:nvPicPr>
          <p:cNvPr id="83973" name="Picture 6" descr="Tug of W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743325"/>
            <a:ext cx="343376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Team Building Exercises</a:t>
            </a:r>
          </a:p>
        </p:txBody>
      </p:sp>
      <p:sp>
        <p:nvSpPr>
          <p:cNvPr id="84995" name="Subtitle 2"/>
          <p:cNvSpPr>
            <a:spLocks noGrp="1"/>
          </p:cNvSpPr>
          <p:nvPr>
            <p:ph type="subTitle" idx="1"/>
          </p:nvPr>
        </p:nvSpPr>
        <p:spPr>
          <a:xfrm>
            <a:off x="609600" y="1295400"/>
            <a:ext cx="7924800" cy="457200"/>
          </a:xfrm>
        </p:spPr>
        <p:txBody>
          <a:bodyPr/>
          <a:lstStyle/>
          <a:p>
            <a:pPr eaLnBrk="1" hangingPunct="1"/>
            <a:r>
              <a:rPr lang="en-US" altLang="en-US">
                <a:solidFill>
                  <a:schemeClr val="tx1"/>
                </a:solidFill>
              </a:rPr>
              <a:t>LET’S DO ONE!</a:t>
            </a:r>
          </a:p>
        </p:txBody>
      </p:sp>
      <p:sp>
        <p:nvSpPr>
          <p:cNvPr id="849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F2C0E4E-3243-4F44-A7FE-712E26A6BB44}" type="slidenum">
              <a:rPr lang="en-US" altLang="en-US" sz="1400">
                <a:solidFill>
                  <a:srgbClr val="FFFFFF"/>
                </a:solidFill>
                <a:latin typeface="Verdana" panose="020B0604030504040204" pitchFamily="34" charset="0"/>
              </a:rPr>
              <a:pPr algn="ctr" eaLnBrk="1" hangingPunct="1">
                <a:spcBef>
                  <a:spcPct val="0"/>
                </a:spcBef>
                <a:buFontTx/>
                <a:buNone/>
              </a:pPr>
              <a:t>63</a:t>
            </a:fld>
            <a:endParaRPr lang="en-US" altLang="en-US" sz="1400">
              <a:solidFill>
                <a:srgbClr val="FFFFFF"/>
              </a:solidFill>
              <a:latin typeface="Verdana" panose="020B0604030504040204" pitchFamily="34" charset="0"/>
            </a:endParaRPr>
          </a:p>
        </p:txBody>
      </p:sp>
      <p:pic>
        <p:nvPicPr>
          <p:cNvPr id="84997" name="Picture 8" descr="C:\Documents and Settings\spakosh\Local Settings\Temporary Internet Files\Content.IE5\BEBU43XJ\MP9001788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594836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Difficult People</a:t>
            </a:r>
          </a:p>
        </p:txBody>
      </p:sp>
      <p:sp>
        <p:nvSpPr>
          <p:cNvPr id="86019" name="Subtitle 2"/>
          <p:cNvSpPr>
            <a:spLocks noGrp="1"/>
          </p:cNvSpPr>
          <p:nvPr>
            <p:ph type="subTitle" idx="1"/>
          </p:nvPr>
        </p:nvSpPr>
        <p:spPr>
          <a:xfrm>
            <a:off x="609600" y="1524000"/>
            <a:ext cx="7924800" cy="533400"/>
          </a:xfrm>
        </p:spPr>
        <p:txBody>
          <a:bodyPr/>
          <a:lstStyle/>
          <a:p>
            <a:pPr eaLnBrk="1" hangingPunct="1"/>
            <a:r>
              <a:rPr lang="en-US" altLang="en-US">
                <a:solidFill>
                  <a:schemeClr val="tx1"/>
                </a:solidFill>
              </a:rPr>
              <a:t>How to Handle Non-Team Players</a:t>
            </a:r>
          </a:p>
        </p:txBody>
      </p:sp>
      <p:sp>
        <p:nvSpPr>
          <p:cNvPr id="860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8CD4343-00B7-404A-921C-8686188113C7}" type="slidenum">
              <a:rPr lang="en-US" altLang="en-US" sz="1400">
                <a:solidFill>
                  <a:srgbClr val="FFFFFF"/>
                </a:solidFill>
                <a:latin typeface="Verdana" panose="020B0604030504040204" pitchFamily="34" charset="0"/>
              </a:rPr>
              <a:pPr algn="ctr" eaLnBrk="1" hangingPunct="1">
                <a:spcBef>
                  <a:spcPct val="0"/>
                </a:spcBef>
                <a:buFontTx/>
                <a:buNone/>
              </a:pPr>
              <a:t>64</a:t>
            </a:fld>
            <a:endParaRPr lang="en-US" altLang="en-US" sz="1400">
              <a:solidFill>
                <a:srgbClr val="FFFFFF"/>
              </a:solidFill>
              <a:latin typeface="Verdana" panose="020B0604030504040204" pitchFamily="34" charset="0"/>
            </a:endParaRPr>
          </a:p>
        </p:txBody>
      </p:sp>
      <p:pic>
        <p:nvPicPr>
          <p:cNvPr id="86021" name="Picture 2" descr="C:\Documents and Settings\spakosh\Local Settings\Temporary Internet Files\Content.IE5\IUJZL7T2\MP9004422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1"/>
          <p:cNvSpPr>
            <a:spLocks noChangeArrowheads="1"/>
          </p:cNvSpPr>
          <p:nvPr/>
        </p:nvSpPr>
        <p:spPr bwMode="auto">
          <a:xfrm>
            <a:off x="1374775" y="53340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“Team schmeam, who cares, just let me do my job!”</a:t>
            </a:r>
          </a:p>
        </p:txBody>
      </p:sp>
      <p:sp>
        <p:nvSpPr>
          <p:cNvPr id="8602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Effective Listening</a:t>
            </a:r>
          </a:p>
        </p:txBody>
      </p:sp>
      <p:sp>
        <p:nvSpPr>
          <p:cNvPr id="87043" name="Subtitle 2"/>
          <p:cNvSpPr>
            <a:spLocks noGrp="1"/>
          </p:cNvSpPr>
          <p:nvPr>
            <p:ph type="subTitle" idx="1"/>
          </p:nvPr>
        </p:nvSpPr>
        <p:spPr>
          <a:xfrm>
            <a:off x="609600" y="1219200"/>
            <a:ext cx="8077200" cy="4800600"/>
          </a:xfrm>
        </p:spPr>
        <p:txBody>
          <a:bodyPr/>
          <a:lstStyle/>
          <a:p>
            <a:pPr algn="l" eaLnBrk="1" hangingPunct="1">
              <a:buFont typeface="Wingdings" panose="05000000000000000000" pitchFamily="2" charset="2"/>
              <a:buChar char="§"/>
            </a:pPr>
            <a:r>
              <a:rPr lang="en-US" altLang="en-US" sz="2200">
                <a:solidFill>
                  <a:schemeClr val="tx1"/>
                </a:solidFill>
              </a:rPr>
              <a:t> Listen for ideas-not facts</a:t>
            </a:r>
          </a:p>
          <a:p>
            <a:pPr algn="l" eaLnBrk="1" hangingPunct="1">
              <a:buFont typeface="Wingdings" panose="05000000000000000000" pitchFamily="2" charset="2"/>
              <a:buChar char="§"/>
            </a:pPr>
            <a:endParaRPr lang="en-US" altLang="en-US" sz="2200">
              <a:solidFill>
                <a:schemeClr val="tx1"/>
              </a:solidFill>
            </a:endParaRPr>
          </a:p>
          <a:p>
            <a:pPr algn="l" eaLnBrk="1" hangingPunct="1">
              <a:buFont typeface="Wingdings" panose="05000000000000000000" pitchFamily="2" charset="2"/>
              <a:buChar char="§"/>
            </a:pPr>
            <a:r>
              <a:rPr lang="en-US" altLang="en-US" sz="2200">
                <a:solidFill>
                  <a:schemeClr val="tx1"/>
                </a:solidFill>
              </a:rPr>
              <a:t> Judge content (first); not delivery (secondary)</a:t>
            </a:r>
          </a:p>
          <a:p>
            <a:pPr algn="l" eaLnBrk="1" hangingPunct="1">
              <a:buFont typeface="Wingdings" panose="05000000000000000000" pitchFamily="2" charset="2"/>
              <a:buChar char="§"/>
            </a:pPr>
            <a:endParaRPr lang="en-US" altLang="en-US" sz="2200">
              <a:solidFill>
                <a:schemeClr val="tx1"/>
              </a:solidFill>
            </a:endParaRPr>
          </a:p>
          <a:p>
            <a:pPr algn="l" eaLnBrk="1" hangingPunct="1">
              <a:buFont typeface="Wingdings" panose="05000000000000000000" pitchFamily="2" charset="2"/>
              <a:buChar char="§"/>
            </a:pPr>
            <a:r>
              <a:rPr lang="en-US" altLang="en-US" sz="2200">
                <a:solidFill>
                  <a:schemeClr val="tx1"/>
                </a:solidFill>
              </a:rPr>
              <a:t> Be an optimistic listener, from the beginning</a:t>
            </a:r>
          </a:p>
          <a:p>
            <a:pPr algn="l" eaLnBrk="1" hangingPunct="1"/>
            <a:endParaRPr lang="en-US" altLang="en-US" sz="2200">
              <a:solidFill>
                <a:schemeClr val="tx1"/>
              </a:solidFill>
            </a:endParaRPr>
          </a:p>
          <a:p>
            <a:pPr algn="l" eaLnBrk="1" hangingPunct="1">
              <a:buFont typeface="Wingdings" panose="05000000000000000000" pitchFamily="2" charset="2"/>
              <a:buChar char="§"/>
            </a:pPr>
            <a:r>
              <a:rPr lang="en-US" altLang="en-US" sz="2200">
                <a:solidFill>
                  <a:schemeClr val="tx1"/>
                </a:solidFill>
              </a:rPr>
              <a:t> Listen to the full message-don’t jump to conclusions</a:t>
            </a:r>
          </a:p>
          <a:p>
            <a:pPr algn="l" eaLnBrk="1" hangingPunct="1"/>
            <a:endParaRPr lang="en-US" altLang="en-US" sz="2200">
              <a:solidFill>
                <a:schemeClr val="tx1"/>
              </a:solidFill>
            </a:endParaRPr>
          </a:p>
          <a:p>
            <a:pPr algn="l" eaLnBrk="1" hangingPunct="1">
              <a:buFont typeface="Wingdings" panose="05000000000000000000" pitchFamily="2" charset="2"/>
              <a:buChar char="§"/>
            </a:pPr>
            <a:r>
              <a:rPr lang="en-US" altLang="en-US" sz="2200">
                <a:solidFill>
                  <a:schemeClr val="tx1"/>
                </a:solidFill>
              </a:rPr>
              <a:t> Be flexible-take notes</a:t>
            </a:r>
          </a:p>
          <a:p>
            <a:pPr algn="l" eaLnBrk="1" hangingPunct="1">
              <a:buFont typeface="Wingdings" panose="05000000000000000000" pitchFamily="2" charset="2"/>
              <a:buChar char="§"/>
            </a:pPr>
            <a:endParaRPr lang="en-US" altLang="en-US" sz="2200">
              <a:solidFill>
                <a:schemeClr val="tx1"/>
              </a:solidFill>
            </a:endParaRPr>
          </a:p>
          <a:p>
            <a:pPr algn="l" eaLnBrk="1" hangingPunct="1">
              <a:buFont typeface="Wingdings" panose="05000000000000000000" pitchFamily="2" charset="2"/>
              <a:buChar char="§"/>
            </a:pPr>
            <a:r>
              <a:rPr lang="en-US" altLang="en-US" sz="2200">
                <a:solidFill>
                  <a:schemeClr val="tx1"/>
                </a:solidFill>
              </a:rPr>
              <a:t> Concentrate on the speaker</a:t>
            </a:r>
          </a:p>
          <a:p>
            <a:pPr algn="l" eaLnBrk="1" hangingPunct="1"/>
            <a:endParaRPr lang="en-US" altLang="en-US">
              <a:solidFill>
                <a:schemeClr val="tx1"/>
              </a:solidFill>
            </a:endParaRPr>
          </a:p>
        </p:txBody>
      </p:sp>
      <p:sp>
        <p:nvSpPr>
          <p:cNvPr id="870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B38C366-74D9-4FAC-A380-3A92C8ADA39F}" type="slidenum">
              <a:rPr lang="en-US" altLang="en-US" sz="1400">
                <a:solidFill>
                  <a:srgbClr val="FFFFFF"/>
                </a:solidFill>
                <a:latin typeface="Verdana" panose="020B0604030504040204" pitchFamily="34" charset="0"/>
              </a:rPr>
              <a:pPr algn="ctr" eaLnBrk="1" hangingPunct="1">
                <a:spcBef>
                  <a:spcPct val="0"/>
                </a:spcBef>
                <a:buFontTx/>
                <a:buNone/>
              </a:pPr>
              <a:t>65</a:t>
            </a:fld>
            <a:endParaRPr lang="en-US" altLang="en-US" sz="1400">
              <a:solidFill>
                <a:srgbClr val="FFFFFF"/>
              </a:solidFill>
              <a:latin typeface="Verdana" panose="020B0604030504040204" pitchFamily="34" charset="0"/>
            </a:endParaRPr>
          </a:p>
        </p:txBody>
      </p:sp>
      <p:pic>
        <p:nvPicPr>
          <p:cNvPr id="870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30675"/>
            <a:ext cx="31956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Effective Listening</a:t>
            </a:r>
          </a:p>
        </p:txBody>
      </p:sp>
      <p:sp>
        <p:nvSpPr>
          <p:cNvPr id="83971" name="Subtitle 2"/>
          <p:cNvSpPr>
            <a:spLocks noGrp="1"/>
          </p:cNvSpPr>
          <p:nvPr>
            <p:ph type="subTitle" idx="1"/>
          </p:nvPr>
        </p:nvSpPr>
        <p:spPr>
          <a:xfrm>
            <a:off x="609600" y="1828800"/>
            <a:ext cx="7924800" cy="4114800"/>
          </a:xfrm>
        </p:spPr>
        <p:txBody>
          <a:bodyPr/>
          <a:lstStyle/>
          <a:p>
            <a:pPr marL="342900" indent="-342900" algn="l" eaLnBrk="1" hangingPunct="1">
              <a:buFont typeface="Wingdings" pitchFamily="2" charset="2"/>
              <a:buChar char="§"/>
              <a:defRPr/>
            </a:pPr>
            <a:r>
              <a:rPr lang="en-US" altLang="en-US" dirty="0">
                <a:solidFill>
                  <a:schemeClr val="tx1"/>
                </a:solidFill>
              </a:rPr>
              <a:t>Thought: 4 x faster than speech. Analyze message. (Read verbal/non-verbal signs)</a:t>
            </a:r>
          </a:p>
          <a:p>
            <a:pPr marL="342900" indent="-342900" algn="l" eaLnBrk="1" hangingPunct="1">
              <a:buFont typeface="Wingdings" pitchFamily="2" charset="2"/>
              <a:buChar char="§"/>
              <a:defRPr/>
            </a:pPr>
            <a:r>
              <a:rPr lang="en-US" altLang="en-US" dirty="0">
                <a:solidFill>
                  <a:schemeClr val="tx1"/>
                </a:solidFill>
              </a:rPr>
              <a:t>Provide feedback</a:t>
            </a:r>
          </a:p>
          <a:p>
            <a:pPr marL="342900" indent="-342900" algn="l" eaLnBrk="1" hangingPunct="1">
              <a:buFont typeface="Wingdings" pitchFamily="2" charset="2"/>
              <a:buChar char="§"/>
              <a:defRPr/>
            </a:pPr>
            <a:r>
              <a:rPr lang="en-US" altLang="en-US" dirty="0">
                <a:solidFill>
                  <a:schemeClr val="tx1"/>
                </a:solidFill>
              </a:rPr>
              <a:t>Keep open mind: don’t fall victim to “trigger” words or emotions; heed central theme of message</a:t>
            </a:r>
          </a:p>
          <a:p>
            <a:pPr marL="342900" indent="-342900" algn="l" eaLnBrk="1" hangingPunct="1">
              <a:buFont typeface="Wingdings" pitchFamily="2" charset="2"/>
              <a:buChar char="§"/>
              <a:defRPr/>
            </a:pPr>
            <a:r>
              <a:rPr lang="en-US" altLang="en-US" dirty="0">
                <a:solidFill>
                  <a:schemeClr val="tx1"/>
                </a:solidFill>
              </a:rPr>
              <a:t>Stretch your mind by experiencing new information not just that with which you’re familiar</a:t>
            </a:r>
          </a:p>
          <a:p>
            <a:pPr algn="l" eaLnBrk="1" hangingPunct="1">
              <a:buFont typeface="Arial" charset="0"/>
              <a:buNone/>
              <a:defRPr/>
            </a:pPr>
            <a:endParaRPr lang="en-US" dirty="0">
              <a:solidFill>
                <a:schemeClr val="tx1"/>
              </a:solidFill>
            </a:endParaRPr>
          </a:p>
        </p:txBody>
      </p:sp>
      <p:sp>
        <p:nvSpPr>
          <p:cNvPr id="880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93A6420-F13A-47E3-8797-D9F4128406A2}" type="slidenum">
              <a:rPr lang="en-US" altLang="en-US" sz="1400">
                <a:solidFill>
                  <a:srgbClr val="FFFFFF"/>
                </a:solidFill>
                <a:latin typeface="Verdana" panose="020B0604030504040204" pitchFamily="34" charset="0"/>
              </a:rPr>
              <a:pPr algn="ctr" eaLnBrk="1" hangingPunct="1">
                <a:spcBef>
                  <a:spcPct val="0"/>
                </a:spcBef>
                <a:buFontTx/>
                <a:buNone/>
              </a:pPr>
              <a:t>66</a:t>
            </a:fld>
            <a:endParaRPr lang="en-US" altLang="en-US" sz="1400">
              <a:solidFill>
                <a:srgbClr val="FFFFFF"/>
              </a:solidFill>
              <a:latin typeface="Verdana" panose="020B0604030504040204" pitchFamily="34" charset="0"/>
            </a:endParaRPr>
          </a:p>
        </p:txBody>
      </p:sp>
      <p:sp>
        <p:nvSpPr>
          <p:cNvPr id="8806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Dealing with Difficult People</a:t>
            </a:r>
          </a:p>
        </p:txBody>
      </p:sp>
      <p:sp>
        <p:nvSpPr>
          <p:cNvPr id="86019" name="Subtitle 2"/>
          <p:cNvSpPr>
            <a:spLocks noGrp="1"/>
          </p:cNvSpPr>
          <p:nvPr>
            <p:ph type="subTitle" idx="1"/>
          </p:nvPr>
        </p:nvSpPr>
        <p:spPr>
          <a:xfrm>
            <a:off x="609600" y="1219200"/>
            <a:ext cx="7924800" cy="4800600"/>
          </a:xfrm>
        </p:spPr>
        <p:txBody>
          <a:bodyPr/>
          <a:lstStyle/>
          <a:p>
            <a:pPr algn="l" eaLnBrk="1" hangingPunct="1">
              <a:buFont typeface="Arial" charset="0"/>
              <a:buNone/>
              <a:defRPr/>
            </a:pPr>
            <a:r>
              <a:rPr lang="en-US" altLang="en-US" u="sng" dirty="0">
                <a:solidFill>
                  <a:schemeClr val="tx1"/>
                </a:solidFill>
              </a:rPr>
              <a:t>Assess the situation</a:t>
            </a:r>
            <a:r>
              <a:rPr lang="en-US" altLang="en-US" dirty="0">
                <a:solidFill>
                  <a:schemeClr val="tx1"/>
                </a:solidFill>
              </a:rPr>
              <a:t>:</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Is person normally uncooperative or is it just this particular situation</a:t>
            </a:r>
          </a:p>
          <a:p>
            <a:pPr marL="342900" indent="-342900" algn="l" eaLnBrk="1" hangingPunct="1">
              <a:buFont typeface="Wingdings" pitchFamily="2" charset="2"/>
              <a:buChar char="§"/>
              <a:defRPr/>
            </a:pPr>
            <a:r>
              <a:rPr lang="en-US" altLang="en-US" dirty="0">
                <a:solidFill>
                  <a:schemeClr val="tx1"/>
                </a:solidFill>
              </a:rPr>
              <a:t>Listen to the person’s complaints/issues: legitimate or just negative behavior</a:t>
            </a:r>
          </a:p>
          <a:p>
            <a:pPr marL="342900" indent="-342900" algn="l" eaLnBrk="1" hangingPunct="1">
              <a:buFont typeface="Wingdings" pitchFamily="2" charset="2"/>
              <a:buChar char="§"/>
              <a:defRPr/>
            </a:pPr>
            <a:r>
              <a:rPr lang="en-US" altLang="en-US" dirty="0">
                <a:solidFill>
                  <a:schemeClr val="tx1"/>
                </a:solidFill>
              </a:rPr>
              <a:t>Put yourself in their shoes</a:t>
            </a:r>
          </a:p>
          <a:p>
            <a:pPr marL="342900" indent="-342900" algn="l" eaLnBrk="1" hangingPunct="1">
              <a:buFont typeface="Wingdings" pitchFamily="2" charset="2"/>
              <a:buChar char="§"/>
              <a:defRPr/>
            </a:pPr>
            <a:r>
              <a:rPr lang="en-US" altLang="en-US" dirty="0">
                <a:solidFill>
                  <a:schemeClr val="tx1"/>
                </a:solidFill>
              </a:rPr>
              <a:t>Resist urge to argue</a:t>
            </a:r>
          </a:p>
        </p:txBody>
      </p:sp>
      <p:sp>
        <p:nvSpPr>
          <p:cNvPr id="890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10DD394-D984-4282-99BC-40D6F327FB79}" type="slidenum">
              <a:rPr lang="en-US" altLang="en-US" sz="1400">
                <a:solidFill>
                  <a:srgbClr val="FFFFFF"/>
                </a:solidFill>
                <a:latin typeface="Verdana" panose="020B0604030504040204" pitchFamily="34" charset="0"/>
              </a:rPr>
              <a:pPr algn="ctr" eaLnBrk="1" hangingPunct="1">
                <a:spcBef>
                  <a:spcPct val="0"/>
                </a:spcBef>
                <a:buFontTx/>
                <a:buNone/>
              </a:pPr>
              <a:t>67</a:t>
            </a:fld>
            <a:endParaRPr lang="en-US" altLang="en-US" sz="1400">
              <a:solidFill>
                <a:srgbClr val="FFFFFF"/>
              </a:solidFill>
              <a:latin typeface="Verdana" panose="020B0604030504040204" pitchFamily="34" charset="0"/>
            </a:endParaRPr>
          </a:p>
        </p:txBody>
      </p:sp>
      <p:pic>
        <p:nvPicPr>
          <p:cNvPr id="89093" name="Picture 4" descr="C:\Documents and Settings\spakosh\Local Settings\Temporary Internet Files\Content.IE5\99DTU7A0\MP900443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4622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Dealing with Difficult People</a:t>
            </a:r>
          </a:p>
        </p:txBody>
      </p:sp>
      <p:sp>
        <p:nvSpPr>
          <p:cNvPr id="88067" name="Subtitle 2"/>
          <p:cNvSpPr>
            <a:spLocks noGrp="1"/>
          </p:cNvSpPr>
          <p:nvPr>
            <p:ph type="subTitle" idx="1"/>
          </p:nvPr>
        </p:nvSpPr>
        <p:spPr>
          <a:xfrm>
            <a:off x="609600" y="1752600"/>
            <a:ext cx="6477000" cy="3505200"/>
          </a:xfrm>
        </p:spPr>
        <p:txBody>
          <a:bodyPr/>
          <a:lstStyle/>
          <a:p>
            <a:pPr marL="342900" indent="-342900" algn="l" eaLnBrk="1" hangingPunct="1">
              <a:buFont typeface="Wingdings" pitchFamily="2" charset="2"/>
              <a:buChar char="§"/>
              <a:defRPr/>
            </a:pPr>
            <a:r>
              <a:rPr lang="en-US" altLang="en-US" dirty="0">
                <a:solidFill>
                  <a:schemeClr val="tx1"/>
                </a:solidFill>
              </a:rPr>
              <a:t>Ask what person is upset about</a:t>
            </a:r>
          </a:p>
          <a:p>
            <a:pPr marL="342900" indent="-342900" algn="l" eaLnBrk="1" hangingPunct="1">
              <a:buFont typeface="Wingdings" pitchFamily="2" charset="2"/>
              <a:buChar char="§"/>
              <a:defRPr/>
            </a:pPr>
            <a:r>
              <a:rPr lang="en-US" altLang="en-US" dirty="0">
                <a:solidFill>
                  <a:schemeClr val="tx1"/>
                </a:solidFill>
              </a:rPr>
              <a:t>Don’t interrupt while person is talking</a:t>
            </a:r>
          </a:p>
          <a:p>
            <a:pPr marL="342900" indent="-342900" algn="l" eaLnBrk="1" hangingPunct="1">
              <a:buFont typeface="Wingdings" pitchFamily="2" charset="2"/>
              <a:buChar char="§"/>
              <a:defRPr/>
            </a:pPr>
            <a:r>
              <a:rPr lang="en-US" altLang="en-US" dirty="0">
                <a:solidFill>
                  <a:schemeClr val="tx1"/>
                </a:solidFill>
              </a:rPr>
              <a:t>Don’t “pass judgment”</a:t>
            </a:r>
          </a:p>
          <a:p>
            <a:pPr marL="342900" indent="-342900" algn="l" eaLnBrk="1" hangingPunct="1">
              <a:buFont typeface="Wingdings" pitchFamily="2" charset="2"/>
              <a:buChar char="§"/>
              <a:defRPr/>
            </a:pPr>
            <a:r>
              <a:rPr lang="en-US" altLang="en-US" dirty="0">
                <a:solidFill>
                  <a:schemeClr val="tx1"/>
                </a:solidFill>
              </a:rPr>
              <a:t>Be aware of your body language &amp;            </a:t>
            </a:r>
          </a:p>
          <a:p>
            <a:pPr algn="l" eaLnBrk="1" hangingPunct="1">
              <a:buFont typeface="Arial" charset="0"/>
              <a:buNone/>
              <a:defRPr/>
            </a:pPr>
            <a:r>
              <a:rPr lang="en-US" altLang="en-US" dirty="0">
                <a:solidFill>
                  <a:schemeClr val="tx1"/>
                </a:solidFill>
              </a:rPr>
              <a:t>   tone of voice</a:t>
            </a:r>
          </a:p>
          <a:p>
            <a:pPr marL="342900" indent="-342900" algn="l" eaLnBrk="1" hangingPunct="1">
              <a:buFont typeface="Wingdings" pitchFamily="2" charset="2"/>
              <a:buChar char="§"/>
              <a:defRPr/>
            </a:pPr>
            <a:r>
              <a:rPr lang="en-US" altLang="en-US" dirty="0">
                <a:solidFill>
                  <a:schemeClr val="tx1"/>
                </a:solidFill>
              </a:rPr>
              <a:t>Deal with the person genuinely</a:t>
            </a:r>
          </a:p>
          <a:p>
            <a:pPr marL="342900" indent="-342900" algn="l" eaLnBrk="1" hangingPunct="1">
              <a:buFont typeface="Wingdings" pitchFamily="2" charset="2"/>
              <a:buChar char="§"/>
              <a:defRPr/>
            </a:pPr>
            <a:r>
              <a:rPr lang="en-US" altLang="en-US" dirty="0">
                <a:solidFill>
                  <a:schemeClr val="tx1"/>
                </a:solidFill>
              </a:rPr>
              <a:t>Deal with situation, don’t avoid</a:t>
            </a:r>
          </a:p>
          <a:p>
            <a:pPr algn="l" eaLnBrk="1" hangingPunct="1">
              <a:buFont typeface="Arial" charset="0"/>
              <a:buNone/>
              <a:defRPr/>
            </a:pPr>
            <a:endParaRPr lang="en-US" dirty="0">
              <a:solidFill>
                <a:schemeClr val="tx1"/>
              </a:solidFill>
            </a:endParaRPr>
          </a:p>
        </p:txBody>
      </p:sp>
      <p:sp>
        <p:nvSpPr>
          <p:cNvPr id="901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CB059F3-E251-4824-BB42-9A2757F79074}" type="slidenum">
              <a:rPr lang="en-US" altLang="en-US" sz="1400">
                <a:solidFill>
                  <a:srgbClr val="FFFFFF"/>
                </a:solidFill>
                <a:latin typeface="Verdana" panose="020B0604030504040204" pitchFamily="34" charset="0"/>
              </a:rPr>
              <a:pPr algn="ctr" eaLnBrk="1" hangingPunct="1">
                <a:spcBef>
                  <a:spcPct val="0"/>
                </a:spcBef>
                <a:buFontTx/>
                <a:buNone/>
              </a:pPr>
              <a:t>68</a:t>
            </a:fld>
            <a:endParaRPr lang="en-US" altLang="en-US" sz="1400">
              <a:solidFill>
                <a:srgbClr val="FFFFFF"/>
              </a:solidFill>
              <a:latin typeface="Verdana" panose="020B0604030504040204" pitchFamily="34" charset="0"/>
            </a:endParaRPr>
          </a:p>
        </p:txBody>
      </p:sp>
      <p:pic>
        <p:nvPicPr>
          <p:cNvPr id="90117" name="Picture 2" descr="C:\Documents and Settings\spakosh\Local Settings\Temporary Internet Files\Content.IE5\ODTHZ26A\MP9004430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3810000"/>
            <a:ext cx="2130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Dealing with Difficult People</a:t>
            </a:r>
          </a:p>
        </p:txBody>
      </p:sp>
      <p:sp>
        <p:nvSpPr>
          <p:cNvPr id="91139" name="Subtitle 2"/>
          <p:cNvSpPr>
            <a:spLocks noGrp="1"/>
          </p:cNvSpPr>
          <p:nvPr>
            <p:ph type="subTitle" idx="1"/>
          </p:nvPr>
        </p:nvSpPr>
        <p:spPr>
          <a:xfrm>
            <a:off x="609600" y="1447800"/>
            <a:ext cx="7924800" cy="4267200"/>
          </a:xfrm>
        </p:spPr>
        <p:txBody>
          <a:bodyPr/>
          <a:lstStyle/>
          <a:p>
            <a:pPr marL="342900" indent="-342900" algn="l" eaLnBrk="1" hangingPunct="1">
              <a:buFont typeface="Wingdings" panose="05000000000000000000" pitchFamily="2" charset="2"/>
              <a:buChar char="§"/>
            </a:pPr>
            <a:r>
              <a:rPr lang="en-US" altLang="en-US">
                <a:solidFill>
                  <a:schemeClr val="tx1"/>
                </a:solidFill>
              </a:rPr>
              <a:t>Don’t become defensive</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Don’t spend a lot of time with person</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Treat as adult, don’t be condescending</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After listening, is compromise possible</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If compromise not possible be assertive</a:t>
            </a:r>
          </a:p>
        </p:txBody>
      </p:sp>
      <p:sp>
        <p:nvSpPr>
          <p:cNvPr id="911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2E3D439-734F-4F73-8F36-A174BF58EE4E}" type="slidenum">
              <a:rPr lang="en-US" altLang="en-US" sz="1400">
                <a:solidFill>
                  <a:srgbClr val="FFFFFF"/>
                </a:solidFill>
                <a:latin typeface="Verdana" panose="020B0604030504040204" pitchFamily="34" charset="0"/>
              </a:rPr>
              <a:pPr algn="ctr" eaLnBrk="1" hangingPunct="1">
                <a:spcBef>
                  <a:spcPct val="0"/>
                </a:spcBef>
                <a:buFontTx/>
                <a:buNone/>
              </a:pPr>
              <a:t>69</a:t>
            </a:fld>
            <a:endParaRPr lang="en-US" altLang="en-US" sz="1400">
              <a:solidFill>
                <a:srgbClr val="FFFFFF"/>
              </a:solidFill>
              <a:latin typeface="Verdana" panose="020B0604030504040204" pitchFamily="34" charset="0"/>
            </a:endParaRPr>
          </a:p>
        </p:txBody>
      </p:sp>
      <p:sp>
        <p:nvSpPr>
          <p:cNvPr id="9114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Culture Defined</a:t>
            </a:r>
          </a:p>
        </p:txBody>
      </p:sp>
      <p:sp>
        <p:nvSpPr>
          <p:cNvPr id="27651" name="Subtitle 2"/>
          <p:cNvSpPr>
            <a:spLocks noGrp="1"/>
          </p:cNvSpPr>
          <p:nvPr>
            <p:ph type="subTitle" idx="1"/>
          </p:nvPr>
        </p:nvSpPr>
        <p:spPr>
          <a:xfrm>
            <a:off x="609600" y="1447800"/>
            <a:ext cx="7924800" cy="3494088"/>
          </a:xfrm>
        </p:spPr>
        <p:txBody>
          <a:bodyPr/>
          <a:lstStyle/>
          <a:p>
            <a:pPr algn="l" eaLnBrk="1" hangingPunct="1"/>
            <a:r>
              <a:rPr lang="en-US" altLang="en-US">
                <a:solidFill>
                  <a:schemeClr val="tx1"/>
                </a:solidFill>
              </a:rPr>
              <a:t>“A mindset that has its roots in the organization’s policies, philosophies and management approaches.”</a:t>
            </a:r>
          </a:p>
          <a:p>
            <a:pPr eaLnBrk="1" hangingPunct="1"/>
            <a:endParaRPr lang="en-US" altLang="en-US">
              <a:solidFill>
                <a:schemeClr val="tx1"/>
              </a:solidFill>
            </a:endParaRPr>
          </a:p>
          <a:p>
            <a:pPr eaLnBrk="1" hangingPunct="1"/>
            <a:r>
              <a:rPr lang="en-US" altLang="en-US">
                <a:solidFill>
                  <a:schemeClr val="tx1"/>
                </a:solidFill>
              </a:rPr>
              <a:t>   </a:t>
            </a:r>
            <a:r>
              <a:rPr lang="en-US" altLang="en-US" sz="1600">
                <a:solidFill>
                  <a:schemeClr val="tx1"/>
                </a:solidFill>
              </a:rPr>
              <a:t>Angelo Pinheiro, Project EHS Manager, Marathon Oil Corporation</a:t>
            </a:r>
          </a:p>
          <a:p>
            <a:pPr algn="l" eaLnBrk="1" hangingPunct="1"/>
            <a:endParaRPr lang="en-US" altLang="en-US">
              <a:solidFill>
                <a:schemeClr val="tx1"/>
              </a:solidFill>
            </a:endParaRP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8492CF7-B153-4D73-84B4-7D3AE84CD9A9}" type="slidenum">
              <a:rPr lang="en-US" altLang="en-US" sz="1400">
                <a:solidFill>
                  <a:srgbClr val="FFFFFF"/>
                </a:solidFill>
                <a:latin typeface="Verdana" panose="020B0604030504040204" pitchFamily="34" charset="0"/>
              </a:rPr>
              <a:pPr algn="ctr" eaLnBrk="1" hangingPunct="1">
                <a:spcBef>
                  <a:spcPct val="0"/>
                </a:spcBef>
                <a:buFontTx/>
                <a:buNone/>
              </a:pPr>
              <a:t>7</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PPT-155-01</a:t>
            </a:r>
          </a:p>
        </p:txBody>
      </p:sp>
      <p:pic>
        <p:nvPicPr>
          <p:cNvPr id="27654" name="Picture 4" descr="Binder-Blue.PNG"/>
          <p:cNvPicPr>
            <a:picLocks noChangeAspect="1"/>
          </p:cNvPicPr>
          <p:nvPr/>
        </p:nvPicPr>
        <p:blipFill>
          <a:blip r:embed="rId3">
            <a:extLst>
              <a:ext uri="{28A0092B-C50C-407E-A947-70E740481C1C}">
                <a14:useLocalDpi xmlns:a14="http://schemas.microsoft.com/office/drawing/2010/main" val="0"/>
              </a:ext>
            </a:extLst>
          </a:blip>
          <a:srcRect l="10330" t="14462" b="7025"/>
          <a:stretch>
            <a:fillRect/>
          </a:stretch>
        </p:blipFill>
        <p:spPr bwMode="auto">
          <a:xfrm>
            <a:off x="5351463" y="4021138"/>
            <a:ext cx="2254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5"/>
          <p:cNvSpPr txBox="1">
            <a:spLocks noChangeArrowheads="1"/>
          </p:cNvSpPr>
          <p:nvPr/>
        </p:nvSpPr>
        <p:spPr bwMode="auto">
          <a:xfrm rot="199212">
            <a:off x="5929313" y="441960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solidFill>
                  <a:srgbClr val="FFFFFF"/>
                </a:solidFill>
                <a:latin typeface="Verdana" panose="020B0604030504040204" pitchFamily="34" charset="0"/>
              </a:rPr>
              <a:t>Safety Management System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Dealing with Difficult People</a:t>
            </a:r>
          </a:p>
        </p:txBody>
      </p:sp>
      <p:sp>
        <p:nvSpPr>
          <p:cNvPr id="92163" name="Subtitle 2"/>
          <p:cNvSpPr>
            <a:spLocks noGrp="1"/>
          </p:cNvSpPr>
          <p:nvPr>
            <p:ph type="subTitle" idx="1"/>
          </p:nvPr>
        </p:nvSpPr>
        <p:spPr>
          <a:xfrm>
            <a:off x="630238" y="1447800"/>
            <a:ext cx="7924800" cy="609600"/>
          </a:xfrm>
        </p:spPr>
        <p:txBody>
          <a:bodyPr/>
          <a:lstStyle/>
          <a:p>
            <a:pPr eaLnBrk="1" hangingPunct="1"/>
            <a:r>
              <a:rPr lang="en-US" altLang="en-US">
                <a:solidFill>
                  <a:schemeClr val="tx1"/>
                </a:solidFill>
              </a:rPr>
              <a:t>Exercise = Let’ Role Play!</a:t>
            </a:r>
          </a:p>
        </p:txBody>
      </p:sp>
      <p:sp>
        <p:nvSpPr>
          <p:cNvPr id="921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B602498-A246-4491-86E0-CD666BC42D45}" type="slidenum">
              <a:rPr lang="en-US" altLang="en-US" sz="1400">
                <a:solidFill>
                  <a:srgbClr val="FFFFFF"/>
                </a:solidFill>
                <a:latin typeface="Verdana" panose="020B0604030504040204" pitchFamily="34" charset="0"/>
              </a:rPr>
              <a:pPr algn="ctr" eaLnBrk="1" hangingPunct="1">
                <a:spcBef>
                  <a:spcPct val="0"/>
                </a:spcBef>
                <a:buFontTx/>
                <a:buNone/>
              </a:pPr>
              <a:t>70</a:t>
            </a:fld>
            <a:endParaRPr lang="en-US" altLang="en-US" sz="1400">
              <a:solidFill>
                <a:srgbClr val="FFFFFF"/>
              </a:solidFill>
              <a:latin typeface="Verdana" panose="020B0604030504040204" pitchFamily="34" charset="0"/>
            </a:endParaRPr>
          </a:p>
        </p:txBody>
      </p:sp>
      <p:pic>
        <p:nvPicPr>
          <p:cNvPr id="92165" name="Picture 2" descr="C:\Documents and Settings\spakosh\Local Settings\Temporary Internet Files\Content.IE5\XVE71912\MP9002851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3" y="2286000"/>
            <a:ext cx="41973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Accountability Defined</a:t>
            </a:r>
          </a:p>
        </p:txBody>
      </p:sp>
      <p:sp>
        <p:nvSpPr>
          <p:cNvPr id="93187" name="Subtitle 2"/>
          <p:cNvSpPr>
            <a:spLocks noGrp="1"/>
          </p:cNvSpPr>
          <p:nvPr>
            <p:ph type="subTitle" idx="1"/>
          </p:nvPr>
        </p:nvSpPr>
        <p:spPr>
          <a:xfrm>
            <a:off x="609600" y="1295400"/>
            <a:ext cx="7924800" cy="1371600"/>
          </a:xfrm>
        </p:spPr>
        <p:txBody>
          <a:bodyPr/>
          <a:lstStyle/>
          <a:p>
            <a:pPr marL="342900" indent="-342900" algn="l" eaLnBrk="1" hangingPunct="1">
              <a:buFont typeface="Wingdings" panose="05000000000000000000" pitchFamily="2" charset="2"/>
              <a:buChar char="§"/>
            </a:pPr>
            <a:r>
              <a:rPr lang="en-US" altLang="en-US">
                <a:solidFill>
                  <a:schemeClr val="tx1"/>
                </a:solidFill>
              </a:rPr>
              <a:t>An obligation or willingness to accept responsibility or to account for one’s actions</a:t>
            </a:r>
          </a:p>
          <a:p>
            <a:pPr marL="342900" indent="-342900" algn="l" eaLnBrk="1" hangingPunct="1">
              <a:buFont typeface="Wingdings" panose="05000000000000000000" pitchFamily="2" charset="2"/>
              <a:buChar char="§"/>
            </a:pPr>
            <a:r>
              <a:rPr lang="en-US" altLang="en-US">
                <a:solidFill>
                  <a:schemeClr val="tx1"/>
                </a:solidFill>
              </a:rPr>
              <a:t>Accountability </a:t>
            </a:r>
            <a:r>
              <a:rPr lang="en-US" altLang="en-US">
                <a:solidFill>
                  <a:schemeClr val="tx1"/>
                </a:solidFill>
                <a:latin typeface="Times New Roman" panose="02020603050405020304" pitchFamily="18" charset="0"/>
                <a:cs typeface="Times New Roman" panose="02020603050405020304" pitchFamily="18" charset="0"/>
              </a:rPr>
              <a:t>↔ </a:t>
            </a:r>
            <a:r>
              <a:rPr lang="en-US" altLang="en-US">
                <a:solidFill>
                  <a:schemeClr val="tx1"/>
                </a:solidFill>
                <a:cs typeface="Times New Roman" panose="02020603050405020304" pitchFamily="18" charset="0"/>
              </a:rPr>
              <a:t>Responsibility</a:t>
            </a:r>
            <a:endParaRPr lang="en-US" altLang="en-US">
              <a:solidFill>
                <a:schemeClr val="tx1"/>
              </a:solidFill>
            </a:endParaRPr>
          </a:p>
        </p:txBody>
      </p:sp>
      <p:sp>
        <p:nvSpPr>
          <p:cNvPr id="931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3B4E6C5-9ADB-4DC2-AC2F-2D4C10478EE1}" type="slidenum">
              <a:rPr lang="en-US" altLang="en-US" sz="1400">
                <a:solidFill>
                  <a:srgbClr val="FFFFFF"/>
                </a:solidFill>
                <a:latin typeface="Verdana" panose="020B0604030504040204" pitchFamily="34" charset="0"/>
              </a:rPr>
              <a:pPr algn="ctr" eaLnBrk="1" hangingPunct="1">
                <a:spcBef>
                  <a:spcPct val="0"/>
                </a:spcBef>
                <a:buFontTx/>
                <a:buNone/>
              </a:pPr>
              <a:t>71</a:t>
            </a:fld>
            <a:endParaRPr lang="en-US" altLang="en-US" sz="1400">
              <a:solidFill>
                <a:srgbClr val="FFFFFF"/>
              </a:solidFill>
              <a:latin typeface="Verdana" panose="020B0604030504040204" pitchFamily="34" charset="0"/>
            </a:endParaRPr>
          </a:p>
        </p:txBody>
      </p:sp>
      <p:pic>
        <p:nvPicPr>
          <p:cNvPr id="93189" name="Picture 12" descr="C:\Documents and Settings\spakosh\Local Settings\Temporary Internet Files\Content.IE5\BEBU43XJ\MP9004428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2971800"/>
            <a:ext cx="4975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Accountability for Safety</a:t>
            </a:r>
          </a:p>
        </p:txBody>
      </p:sp>
      <p:sp>
        <p:nvSpPr>
          <p:cNvPr id="94211" name="Subtitle 2"/>
          <p:cNvSpPr>
            <a:spLocks noGrp="1"/>
          </p:cNvSpPr>
          <p:nvPr>
            <p:ph type="subTitle" idx="1"/>
          </p:nvPr>
        </p:nvSpPr>
        <p:spPr>
          <a:xfrm>
            <a:off x="609600" y="1447800"/>
            <a:ext cx="7924800" cy="4267200"/>
          </a:xfrm>
        </p:spPr>
        <p:txBody>
          <a:bodyPr/>
          <a:lstStyle/>
          <a:p>
            <a:pPr marL="342900" indent="-342900" algn="l" eaLnBrk="1" hangingPunct="1">
              <a:buFont typeface="Wingdings" panose="05000000000000000000" pitchFamily="2" charset="2"/>
              <a:buChar char="§"/>
            </a:pPr>
            <a:r>
              <a:rPr lang="en-US" altLang="en-US">
                <a:solidFill>
                  <a:schemeClr val="tx1"/>
                </a:solidFill>
              </a:rPr>
              <a:t>Responsibility for safety defined at all levels (from top to bottom, bottom to top)</a:t>
            </a:r>
          </a:p>
          <a:p>
            <a:pPr marL="342900" indent="-342900" algn="l" eaLnBrk="1" hangingPunct="1">
              <a:buFont typeface="Wingdings" panose="05000000000000000000" pitchFamily="2" charset="2"/>
              <a:buChar char="§"/>
            </a:pPr>
            <a:r>
              <a:rPr lang="en-US" altLang="en-US">
                <a:solidFill>
                  <a:schemeClr val="tx1"/>
                </a:solidFill>
              </a:rPr>
              <a:t>Employees follow safety policies/procedures (no exceptions allowed)</a:t>
            </a:r>
          </a:p>
          <a:p>
            <a:pPr marL="342900" indent="-342900" algn="l" eaLnBrk="1" hangingPunct="1">
              <a:buFont typeface="Wingdings" panose="05000000000000000000" pitchFamily="2" charset="2"/>
              <a:buChar char="§"/>
            </a:pPr>
            <a:r>
              <a:rPr lang="en-US" altLang="en-US">
                <a:solidFill>
                  <a:schemeClr val="tx1"/>
                </a:solidFill>
              </a:rPr>
              <a:t>Employees report issues/hazards</a:t>
            </a:r>
          </a:p>
          <a:p>
            <a:pPr marL="342900" indent="-342900" algn="l" eaLnBrk="1" hangingPunct="1">
              <a:buFont typeface="Wingdings" panose="05000000000000000000" pitchFamily="2" charset="2"/>
              <a:buChar char="§"/>
            </a:pPr>
            <a:r>
              <a:rPr lang="en-US" altLang="en-US">
                <a:solidFill>
                  <a:schemeClr val="tx1"/>
                </a:solidFill>
              </a:rPr>
              <a:t>Safety guards placed back on machinery after maintenance</a:t>
            </a:r>
          </a:p>
          <a:p>
            <a:pPr marL="342900" indent="-342900" algn="l" eaLnBrk="1" hangingPunct="1">
              <a:buFont typeface="Wingdings" panose="05000000000000000000" pitchFamily="2" charset="2"/>
              <a:buChar char="§"/>
            </a:pPr>
            <a:r>
              <a:rPr lang="en-US" altLang="en-US">
                <a:solidFill>
                  <a:schemeClr val="tx1"/>
                </a:solidFill>
              </a:rPr>
              <a:t>Employees use PPE properly</a:t>
            </a:r>
          </a:p>
          <a:p>
            <a:pPr marL="342900" indent="-342900" algn="l" eaLnBrk="1" hangingPunct="1">
              <a:buFont typeface="Wingdings" panose="05000000000000000000" pitchFamily="2" charset="2"/>
              <a:buChar char="§"/>
            </a:pPr>
            <a:r>
              <a:rPr lang="en-US" altLang="en-US">
                <a:solidFill>
                  <a:schemeClr val="tx1"/>
                </a:solidFill>
              </a:rPr>
              <a:t>Disciplinary procedures for non-compliance (communicated to all employees)</a:t>
            </a:r>
          </a:p>
        </p:txBody>
      </p:sp>
      <p:sp>
        <p:nvSpPr>
          <p:cNvPr id="942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BF8A3B1-D364-46D4-BCD3-C73BFF6853F6}" type="slidenum">
              <a:rPr lang="en-US" altLang="en-US" sz="1400">
                <a:solidFill>
                  <a:srgbClr val="FFFFFF"/>
                </a:solidFill>
                <a:latin typeface="Verdana" panose="020B0604030504040204" pitchFamily="34" charset="0"/>
              </a:rPr>
              <a:pPr algn="ctr" eaLnBrk="1" hangingPunct="1">
                <a:spcBef>
                  <a:spcPct val="0"/>
                </a:spcBef>
                <a:buFontTx/>
                <a:buNone/>
              </a:pPr>
              <a:t>72</a:t>
            </a:fld>
            <a:endParaRPr lang="en-US" altLang="en-US" sz="1400">
              <a:solidFill>
                <a:srgbClr val="FFFFFF"/>
              </a:solidFill>
              <a:latin typeface="Verdana" panose="020B0604030504040204" pitchFamily="34" charset="0"/>
            </a:endParaRPr>
          </a:p>
        </p:txBody>
      </p:sp>
      <p:sp>
        <p:nvSpPr>
          <p:cNvPr id="9421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Accountability for Safety</a:t>
            </a:r>
          </a:p>
        </p:txBody>
      </p:sp>
      <p:sp>
        <p:nvSpPr>
          <p:cNvPr id="98307" name="Subtitle 2"/>
          <p:cNvSpPr>
            <a:spLocks noGrp="1"/>
          </p:cNvSpPr>
          <p:nvPr>
            <p:ph type="subTitle" idx="1"/>
          </p:nvPr>
        </p:nvSpPr>
        <p:spPr>
          <a:xfrm>
            <a:off x="609600" y="1752600"/>
            <a:ext cx="7924800" cy="4114800"/>
          </a:xfrm>
        </p:spPr>
        <p:txBody>
          <a:bodyPr/>
          <a:lstStyle/>
          <a:p>
            <a:pPr marL="342900" indent="-342900" algn="l" eaLnBrk="1" hangingPunct="1">
              <a:buFont typeface="Wingdings" pitchFamily="2" charset="2"/>
              <a:buChar char="§"/>
              <a:defRPr/>
            </a:pPr>
            <a:r>
              <a:rPr lang="en-US" altLang="en-US" dirty="0">
                <a:solidFill>
                  <a:schemeClr val="tx1"/>
                </a:solidFill>
              </a:rPr>
              <a:t>Employees empowered to stop their/others work if unsafe situation</a:t>
            </a:r>
          </a:p>
          <a:p>
            <a:pPr marL="342900" indent="-342900" algn="l" eaLnBrk="1" hangingPunct="1">
              <a:buFont typeface="Wingdings" pitchFamily="2" charset="2"/>
              <a:buChar char="§"/>
              <a:defRPr/>
            </a:pPr>
            <a:r>
              <a:rPr lang="en-US" altLang="en-US" dirty="0">
                <a:solidFill>
                  <a:schemeClr val="tx1"/>
                </a:solidFill>
              </a:rPr>
              <a:t>Maintenance Department’s role:  </a:t>
            </a:r>
          </a:p>
          <a:p>
            <a:pPr algn="l" eaLnBrk="1" hangingPunct="1">
              <a:buFont typeface="Arial" charset="0"/>
              <a:buNone/>
              <a:defRPr/>
            </a:pPr>
            <a:r>
              <a:rPr lang="en-US" altLang="en-US" dirty="0">
                <a:solidFill>
                  <a:schemeClr val="tx1"/>
                </a:solidFill>
              </a:rPr>
              <a:t>     ▫ Correct/repair building issues a.s.a.p.</a:t>
            </a:r>
          </a:p>
          <a:p>
            <a:pPr algn="l" eaLnBrk="1" hangingPunct="1">
              <a:buFont typeface="Arial" charset="0"/>
              <a:buNone/>
              <a:defRPr/>
            </a:pPr>
            <a:r>
              <a:rPr lang="en-US" altLang="en-US" dirty="0">
                <a:solidFill>
                  <a:schemeClr val="tx1"/>
                </a:solidFill>
              </a:rPr>
              <a:t>     ▫ Order/use safe products</a:t>
            </a:r>
          </a:p>
          <a:p>
            <a:pPr algn="l" eaLnBrk="1" hangingPunct="1">
              <a:buFont typeface="Arial" charset="0"/>
              <a:buNone/>
              <a:defRPr/>
            </a:pPr>
            <a:r>
              <a:rPr lang="en-US" altLang="en-US" dirty="0">
                <a:solidFill>
                  <a:schemeClr val="tx1"/>
                </a:solidFill>
              </a:rPr>
              <a:t>     ▫ Replace guards after machine maintenance</a:t>
            </a:r>
          </a:p>
          <a:p>
            <a:pPr algn="l" eaLnBrk="1" hangingPunct="1">
              <a:buFont typeface="Arial" charset="0"/>
              <a:buNone/>
              <a:defRPr/>
            </a:pPr>
            <a:r>
              <a:rPr lang="en-US" altLang="en-US" dirty="0">
                <a:solidFill>
                  <a:schemeClr val="tx1"/>
                </a:solidFill>
              </a:rPr>
              <a:t>     ▫ Proper storage practices</a:t>
            </a:r>
          </a:p>
          <a:p>
            <a:pPr algn="l" eaLnBrk="1" hangingPunct="1">
              <a:buFont typeface="Arial" charset="0"/>
              <a:buNone/>
              <a:defRPr/>
            </a:pPr>
            <a:r>
              <a:rPr lang="en-US" altLang="en-US" dirty="0">
                <a:solidFill>
                  <a:schemeClr val="tx1"/>
                </a:solidFill>
              </a:rPr>
              <a:t>     ▫ Machine/system knowledge</a:t>
            </a:r>
          </a:p>
          <a:p>
            <a:pPr algn="l" eaLnBrk="1" hangingPunct="1">
              <a:buFont typeface="Arial" charset="0"/>
              <a:buNone/>
              <a:defRPr/>
            </a:pPr>
            <a:r>
              <a:rPr lang="en-US" altLang="en-US" dirty="0">
                <a:solidFill>
                  <a:schemeClr val="tx1"/>
                </a:solidFill>
              </a:rPr>
              <a:t>     ▫ Perform effective PM (prev. maintenance)</a:t>
            </a:r>
          </a:p>
        </p:txBody>
      </p:sp>
      <p:sp>
        <p:nvSpPr>
          <p:cNvPr id="952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F03B92E-BC96-4A31-8B09-86B0C1B71A64}" type="slidenum">
              <a:rPr lang="en-US" altLang="en-US" sz="1400">
                <a:solidFill>
                  <a:srgbClr val="FFFFFF"/>
                </a:solidFill>
                <a:latin typeface="Verdana" panose="020B0604030504040204" pitchFamily="34" charset="0"/>
              </a:rPr>
              <a:pPr algn="ctr" eaLnBrk="1" hangingPunct="1">
                <a:spcBef>
                  <a:spcPct val="0"/>
                </a:spcBef>
                <a:buFontTx/>
                <a:buNone/>
              </a:pPr>
              <a:t>73</a:t>
            </a:fld>
            <a:endParaRPr lang="en-US" altLang="en-US" sz="1400">
              <a:solidFill>
                <a:srgbClr val="FFFFFF"/>
              </a:solidFill>
              <a:latin typeface="Verdana" panose="020B0604030504040204" pitchFamily="34" charset="0"/>
            </a:endParaRPr>
          </a:p>
        </p:txBody>
      </p:sp>
      <p:sp>
        <p:nvSpPr>
          <p:cNvPr id="952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Accountability</a:t>
            </a:r>
          </a:p>
        </p:txBody>
      </p:sp>
      <p:sp>
        <p:nvSpPr>
          <p:cNvPr id="96259" name="Subtitle 2"/>
          <p:cNvSpPr>
            <a:spLocks noGrp="1"/>
          </p:cNvSpPr>
          <p:nvPr>
            <p:ph type="subTitle" idx="1"/>
          </p:nvPr>
        </p:nvSpPr>
        <p:spPr>
          <a:xfrm>
            <a:off x="636588" y="1257300"/>
            <a:ext cx="7924800" cy="4800600"/>
          </a:xfrm>
        </p:spPr>
        <p:txBody>
          <a:bodyPr/>
          <a:lstStyle/>
          <a:p>
            <a:pPr algn="l" eaLnBrk="1" hangingPunct="1"/>
            <a:r>
              <a:rPr lang="en-US" altLang="en-US">
                <a:solidFill>
                  <a:schemeClr val="tx1"/>
                </a:solidFill>
              </a:rPr>
              <a:t>Hold </a:t>
            </a:r>
            <a:r>
              <a:rPr lang="en-US" altLang="en-US" b="1">
                <a:solidFill>
                  <a:srgbClr val="FF0000"/>
                </a:solidFill>
              </a:rPr>
              <a:t>EVERYONE’S</a:t>
            </a:r>
            <a:r>
              <a:rPr lang="en-US" altLang="en-US">
                <a:solidFill>
                  <a:schemeClr val="tx1"/>
                </a:solidFill>
              </a:rPr>
              <a:t> feet to the fire:</a:t>
            </a:r>
          </a:p>
          <a:p>
            <a:pPr algn="l" eaLnBrk="1" hangingPunct="1"/>
            <a:endParaRPr lang="en-US" altLang="en-US">
              <a:solidFill>
                <a:schemeClr val="tx1"/>
              </a:solidFill>
            </a:endParaRPr>
          </a:p>
          <a:p>
            <a:pPr algn="l" eaLnBrk="1" hangingPunct="1"/>
            <a:r>
              <a:rPr lang="en-US" altLang="en-US">
                <a:solidFill>
                  <a:schemeClr val="tx1"/>
                </a:solidFill>
              </a:rPr>
              <a:t>         ▪ NO EXCUSES, NO SHORTCUTS</a:t>
            </a:r>
          </a:p>
          <a:p>
            <a:pPr algn="l" eaLnBrk="1" hangingPunct="1"/>
            <a:endParaRPr lang="en-US" altLang="en-US">
              <a:solidFill>
                <a:schemeClr val="tx1"/>
              </a:solidFill>
            </a:endParaRPr>
          </a:p>
          <a:p>
            <a:pPr algn="l" eaLnBrk="1" hangingPunct="1"/>
            <a:r>
              <a:rPr lang="en-US" altLang="en-US">
                <a:solidFill>
                  <a:schemeClr val="tx1"/>
                </a:solidFill>
              </a:rPr>
              <a:t>         ▪ </a:t>
            </a:r>
            <a:r>
              <a:rPr lang="en-US" altLang="en-US" i="1">
                <a:solidFill>
                  <a:schemeClr val="tx1"/>
                </a:solidFill>
              </a:rPr>
              <a:t>Safety first </a:t>
            </a:r>
            <a:r>
              <a:rPr lang="en-US" altLang="en-US">
                <a:solidFill>
                  <a:schemeClr val="tx1"/>
                </a:solidFill>
              </a:rPr>
              <a:t>= </a:t>
            </a:r>
            <a:r>
              <a:rPr lang="en-US" altLang="en-US" i="1">
                <a:solidFill>
                  <a:schemeClr val="tx1"/>
                </a:solidFill>
              </a:rPr>
              <a:t>all the time, every time</a:t>
            </a:r>
          </a:p>
          <a:p>
            <a:pPr algn="l" eaLnBrk="1" hangingPunct="1"/>
            <a:endParaRPr lang="en-US" altLang="en-US">
              <a:solidFill>
                <a:schemeClr val="tx1"/>
              </a:solidFill>
            </a:endParaRPr>
          </a:p>
        </p:txBody>
      </p:sp>
      <p:sp>
        <p:nvSpPr>
          <p:cNvPr id="962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5F5C4CF-D31F-488D-A6BC-55602AD3411E}" type="slidenum">
              <a:rPr lang="en-US" altLang="en-US" sz="1400">
                <a:solidFill>
                  <a:srgbClr val="FFFFFF"/>
                </a:solidFill>
                <a:latin typeface="Verdana" panose="020B0604030504040204" pitchFamily="34" charset="0"/>
              </a:rPr>
              <a:pPr algn="ctr" eaLnBrk="1" hangingPunct="1">
                <a:spcBef>
                  <a:spcPct val="0"/>
                </a:spcBef>
                <a:buFontTx/>
                <a:buNone/>
              </a:pPr>
              <a:t>74</a:t>
            </a:fld>
            <a:endParaRPr lang="en-US" altLang="en-US" sz="1400">
              <a:solidFill>
                <a:srgbClr val="FFFFFF"/>
              </a:solidFill>
              <a:latin typeface="Verdana" panose="020B0604030504040204" pitchFamily="34" charset="0"/>
            </a:endParaRPr>
          </a:p>
        </p:txBody>
      </p:sp>
      <p:pic>
        <p:nvPicPr>
          <p:cNvPr id="96261" name="Picture 4" descr="Men in Level A Protec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57600"/>
            <a:ext cx="35607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 Your Organization</a:t>
            </a:r>
          </a:p>
        </p:txBody>
      </p:sp>
      <p:sp>
        <p:nvSpPr>
          <p:cNvPr id="97283" name="Subtitle 2"/>
          <p:cNvSpPr>
            <a:spLocks noGrp="1"/>
          </p:cNvSpPr>
          <p:nvPr>
            <p:ph type="subTitle" idx="1"/>
          </p:nvPr>
        </p:nvSpPr>
        <p:spPr>
          <a:xfrm>
            <a:off x="609600" y="1447800"/>
            <a:ext cx="7924800" cy="685800"/>
          </a:xfrm>
        </p:spPr>
        <p:txBody>
          <a:bodyPr/>
          <a:lstStyle/>
          <a:p>
            <a:pPr eaLnBrk="1" hangingPunct="1"/>
            <a:r>
              <a:rPr lang="en-US" altLang="en-US">
                <a:solidFill>
                  <a:schemeClr val="tx1"/>
                </a:solidFill>
              </a:rPr>
              <a:t>Who is accountable for Safety?</a:t>
            </a:r>
          </a:p>
        </p:txBody>
      </p:sp>
      <p:sp>
        <p:nvSpPr>
          <p:cNvPr id="972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E51B469-E636-4599-9228-0D57F1D15CA2}" type="slidenum">
              <a:rPr lang="en-US" altLang="en-US" sz="1400">
                <a:solidFill>
                  <a:srgbClr val="FFFFFF"/>
                </a:solidFill>
                <a:latin typeface="Verdana" panose="020B0604030504040204" pitchFamily="34" charset="0"/>
              </a:rPr>
              <a:pPr algn="ctr" eaLnBrk="1" hangingPunct="1">
                <a:spcBef>
                  <a:spcPct val="0"/>
                </a:spcBef>
                <a:buFontTx/>
                <a:buNone/>
              </a:pPr>
              <a:t>75</a:t>
            </a:fld>
            <a:endParaRPr lang="en-US" altLang="en-US" sz="1400">
              <a:solidFill>
                <a:srgbClr val="FFFFFF"/>
              </a:solidFill>
              <a:latin typeface="Verdana" panose="020B0604030504040204" pitchFamily="34" charset="0"/>
            </a:endParaRPr>
          </a:p>
        </p:txBody>
      </p:sp>
      <p:pic>
        <p:nvPicPr>
          <p:cNvPr id="97285" name="Picture 3" descr="C:\Documents and Settings\spakosh\Local Settings\Temporary Internet Files\Content.IE5\NKL09BQC\MP9003826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2546350"/>
            <a:ext cx="267176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Incentives</a:t>
            </a:r>
          </a:p>
        </p:txBody>
      </p:sp>
      <p:sp>
        <p:nvSpPr>
          <p:cNvPr id="98307" name="Subtitle 2"/>
          <p:cNvSpPr>
            <a:spLocks noGrp="1"/>
          </p:cNvSpPr>
          <p:nvPr>
            <p:ph type="subTitle" idx="1"/>
          </p:nvPr>
        </p:nvSpPr>
        <p:spPr>
          <a:xfrm>
            <a:off x="609600" y="1676400"/>
            <a:ext cx="4876800" cy="4038600"/>
          </a:xfrm>
        </p:spPr>
        <p:txBody>
          <a:bodyPr/>
          <a:lstStyle/>
          <a:p>
            <a:pPr marL="342900" indent="-342900" algn="l" eaLnBrk="1" hangingPunct="1">
              <a:buFont typeface="Wingdings" panose="05000000000000000000" pitchFamily="2" charset="2"/>
              <a:buChar char="§"/>
            </a:pPr>
            <a:r>
              <a:rPr lang="en-US" altLang="en-US">
                <a:solidFill>
                  <a:schemeClr val="tx1"/>
                </a:solidFill>
              </a:rPr>
              <a:t>Reward systems for working safely=Pros &amp; Cons</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What are they based on</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Do they work</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How much involvement  does it take</a:t>
            </a:r>
          </a:p>
        </p:txBody>
      </p:sp>
      <p:sp>
        <p:nvSpPr>
          <p:cNvPr id="983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B37B56B-83FC-4B3B-80AB-D07B2C0035EE}" type="slidenum">
              <a:rPr lang="en-US" altLang="en-US" sz="1400">
                <a:solidFill>
                  <a:srgbClr val="FFFFFF"/>
                </a:solidFill>
                <a:latin typeface="Verdana" panose="020B0604030504040204" pitchFamily="34" charset="0"/>
              </a:rPr>
              <a:pPr algn="ctr" eaLnBrk="1" hangingPunct="1">
                <a:spcBef>
                  <a:spcPct val="0"/>
                </a:spcBef>
                <a:buFontTx/>
                <a:buNone/>
              </a:pPr>
              <a:t>76</a:t>
            </a:fld>
            <a:endParaRPr lang="en-US" altLang="en-US" sz="1400">
              <a:solidFill>
                <a:srgbClr val="FFFFFF"/>
              </a:solidFill>
              <a:latin typeface="Verdana" panose="020B0604030504040204" pitchFamily="34" charset="0"/>
            </a:endParaRPr>
          </a:p>
        </p:txBody>
      </p:sp>
      <p:pic>
        <p:nvPicPr>
          <p:cNvPr id="98309" name="Picture 6" descr="C:\Documents and Settings\spakosh\Local Settings\Temporary Internet Files\Content.IE5\SB2VKG0I\MP9102164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3810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Incentives - Pros</a:t>
            </a:r>
          </a:p>
        </p:txBody>
      </p:sp>
      <p:sp>
        <p:nvSpPr>
          <p:cNvPr id="106499" name="Subtitle 2"/>
          <p:cNvSpPr>
            <a:spLocks noGrp="1"/>
          </p:cNvSpPr>
          <p:nvPr>
            <p:ph type="subTitle" idx="1"/>
          </p:nvPr>
        </p:nvSpPr>
        <p:spPr>
          <a:xfrm>
            <a:off x="457200" y="1981200"/>
            <a:ext cx="6248400" cy="3200400"/>
          </a:xfrm>
        </p:spPr>
        <p:txBody>
          <a:bodyPr/>
          <a:lstStyle/>
          <a:p>
            <a:pPr algn="l" eaLnBrk="1" hangingPunct="1">
              <a:buFont typeface="Arial" charset="0"/>
              <a:buNone/>
              <a:defRPr/>
            </a:pPr>
            <a:r>
              <a:rPr lang="en-US" altLang="en-US" dirty="0">
                <a:solidFill>
                  <a:schemeClr val="tx1"/>
                </a:solidFill>
              </a:rPr>
              <a:t>Pros:</a:t>
            </a:r>
          </a:p>
          <a:p>
            <a:pPr marL="342900" indent="-342900" algn="l" eaLnBrk="1" hangingPunct="1">
              <a:buFont typeface="Wingdings" pitchFamily="2" charset="2"/>
              <a:buChar char="§"/>
              <a:defRPr/>
            </a:pPr>
            <a:r>
              <a:rPr lang="en-US" altLang="en-US" dirty="0">
                <a:solidFill>
                  <a:schemeClr val="tx1"/>
                </a:solidFill>
                <a:cs typeface="Times New Roman" pitchFamily="18" charset="0"/>
              </a:rPr>
              <a:t>Gives something to strive for</a:t>
            </a:r>
          </a:p>
          <a:p>
            <a:pPr marL="342900" indent="-342900" algn="l" eaLnBrk="1" hangingPunct="1">
              <a:buFont typeface="Wingdings" pitchFamily="2" charset="2"/>
              <a:buChar char="§"/>
              <a:defRPr/>
            </a:pPr>
            <a:r>
              <a:rPr lang="en-US" altLang="en-US" dirty="0">
                <a:solidFill>
                  <a:schemeClr val="tx1"/>
                </a:solidFill>
                <a:cs typeface="Times New Roman" pitchFamily="18" charset="0"/>
              </a:rPr>
              <a:t>Provides recognition to employees</a:t>
            </a:r>
          </a:p>
          <a:p>
            <a:pPr marL="342900" indent="-342900" algn="l" eaLnBrk="1" hangingPunct="1">
              <a:buFont typeface="Wingdings" pitchFamily="2" charset="2"/>
              <a:buChar char="§"/>
              <a:defRPr/>
            </a:pPr>
            <a:r>
              <a:rPr lang="en-US" altLang="en-US" dirty="0">
                <a:solidFill>
                  <a:schemeClr val="tx1"/>
                </a:solidFill>
                <a:cs typeface="Times New Roman" pitchFamily="18" charset="0"/>
              </a:rPr>
              <a:t>Can promote safe behavior</a:t>
            </a:r>
          </a:p>
          <a:p>
            <a:pPr marL="342900" indent="-342900" algn="l" eaLnBrk="1" hangingPunct="1">
              <a:buFont typeface="Wingdings" pitchFamily="2" charset="2"/>
              <a:buChar char="§"/>
              <a:defRPr/>
            </a:pPr>
            <a:r>
              <a:rPr lang="en-US" altLang="en-US" dirty="0">
                <a:solidFill>
                  <a:schemeClr val="tx1"/>
                </a:solidFill>
                <a:cs typeface="Times New Roman" pitchFamily="18" charset="0"/>
              </a:rPr>
              <a:t>Provides for employee involvement</a:t>
            </a:r>
          </a:p>
          <a:p>
            <a:pPr marL="342900" indent="-342900" algn="l" eaLnBrk="1" hangingPunct="1">
              <a:buFont typeface="Wingdings" pitchFamily="2" charset="2"/>
              <a:buChar char="§"/>
              <a:defRPr/>
            </a:pPr>
            <a:r>
              <a:rPr lang="en-US" altLang="en-US" dirty="0">
                <a:solidFill>
                  <a:schemeClr val="tx1"/>
                </a:solidFill>
                <a:cs typeface="Times New Roman" pitchFamily="18" charset="0"/>
              </a:rPr>
              <a:t>Provides competition between areas</a:t>
            </a:r>
          </a:p>
          <a:p>
            <a:pPr marL="342900" indent="-342900" algn="l" eaLnBrk="1" hangingPunct="1">
              <a:buFont typeface="Wingdings" pitchFamily="2" charset="2"/>
              <a:buChar char="§"/>
              <a:defRPr/>
            </a:pPr>
            <a:r>
              <a:rPr lang="en-US" altLang="en-US" dirty="0">
                <a:solidFill>
                  <a:schemeClr val="tx1"/>
                </a:solidFill>
                <a:cs typeface="Times New Roman" pitchFamily="18" charset="0"/>
              </a:rPr>
              <a:t>Could possibly share with family</a:t>
            </a:r>
          </a:p>
          <a:p>
            <a:pPr algn="l" eaLnBrk="1" hangingPunct="1">
              <a:buFont typeface="Arial" charset="0"/>
              <a:buNone/>
              <a:defRPr/>
            </a:pPr>
            <a:endParaRPr lang="en-US" dirty="0">
              <a:solidFill>
                <a:schemeClr val="tx1"/>
              </a:solidFill>
            </a:endParaRPr>
          </a:p>
        </p:txBody>
      </p:sp>
      <p:sp>
        <p:nvSpPr>
          <p:cNvPr id="993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0D70DC-522A-4C40-9E11-FB46AD64DA3E}" type="slidenum">
              <a:rPr lang="en-US" altLang="en-US" sz="1400">
                <a:solidFill>
                  <a:srgbClr val="FFFFFF"/>
                </a:solidFill>
                <a:latin typeface="Verdana" panose="020B0604030504040204" pitchFamily="34" charset="0"/>
              </a:rPr>
              <a:pPr algn="ctr" eaLnBrk="1" hangingPunct="1">
                <a:spcBef>
                  <a:spcPct val="0"/>
                </a:spcBef>
                <a:buFontTx/>
                <a:buNone/>
              </a:pPr>
              <a:t>77</a:t>
            </a:fld>
            <a:endParaRPr lang="en-US" altLang="en-US" sz="1400">
              <a:solidFill>
                <a:srgbClr val="FFFFFF"/>
              </a:solidFill>
              <a:latin typeface="Verdana" panose="020B0604030504040204" pitchFamily="34" charset="0"/>
            </a:endParaRPr>
          </a:p>
        </p:txBody>
      </p:sp>
      <p:pic>
        <p:nvPicPr>
          <p:cNvPr id="99333" name="Picture 2" descr="C:\Documents and Settings\spakosh\Local Settings\Temporary Internet Files\Content.IE5\SB2VKG0I\MP9001445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09800"/>
            <a:ext cx="18462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Incentives - Cons</a:t>
            </a:r>
          </a:p>
        </p:txBody>
      </p:sp>
      <p:sp>
        <p:nvSpPr>
          <p:cNvPr id="108547" name="Subtitle 2"/>
          <p:cNvSpPr>
            <a:spLocks noGrp="1"/>
          </p:cNvSpPr>
          <p:nvPr>
            <p:ph type="subTitle" idx="1"/>
          </p:nvPr>
        </p:nvSpPr>
        <p:spPr>
          <a:xfrm>
            <a:off x="609600" y="1981200"/>
            <a:ext cx="4724400" cy="3200400"/>
          </a:xfrm>
        </p:spPr>
        <p:txBody>
          <a:bodyPr/>
          <a:lstStyle/>
          <a:p>
            <a:pPr algn="l" eaLnBrk="1" hangingPunct="1">
              <a:buFont typeface="Arial" charset="0"/>
              <a:buNone/>
              <a:defRPr/>
            </a:pPr>
            <a:r>
              <a:rPr lang="en-US" altLang="en-US" dirty="0">
                <a:solidFill>
                  <a:schemeClr val="tx1"/>
                </a:solidFill>
              </a:rPr>
              <a:t>Cons:</a:t>
            </a:r>
          </a:p>
          <a:p>
            <a:pPr marL="342900" indent="-342900" algn="l" eaLnBrk="1" hangingPunct="1">
              <a:buFont typeface="Wingdings" pitchFamily="2" charset="2"/>
              <a:buChar char="§"/>
              <a:defRPr/>
            </a:pPr>
            <a:r>
              <a:rPr lang="en-US" altLang="en-US" dirty="0">
                <a:solidFill>
                  <a:schemeClr val="tx1"/>
                </a:solidFill>
                <a:cs typeface="Times New Roman" pitchFamily="18" charset="0"/>
              </a:rPr>
              <a:t>Under reporting</a:t>
            </a:r>
          </a:p>
          <a:p>
            <a:pPr marL="342900" indent="-342900" algn="l" eaLnBrk="1" hangingPunct="1">
              <a:buFont typeface="Wingdings" pitchFamily="2" charset="2"/>
              <a:buChar char="§"/>
              <a:defRPr/>
            </a:pPr>
            <a:r>
              <a:rPr lang="en-US" altLang="en-US" dirty="0">
                <a:solidFill>
                  <a:schemeClr val="tx1"/>
                </a:solidFill>
                <a:cs typeface="Times New Roman" pitchFamily="18" charset="0"/>
              </a:rPr>
              <a:t>In-fighting between groups</a:t>
            </a:r>
          </a:p>
          <a:p>
            <a:pPr marL="342900" indent="-342900" algn="l" eaLnBrk="1" hangingPunct="1">
              <a:buFont typeface="Wingdings" pitchFamily="2" charset="2"/>
              <a:buChar char="§"/>
              <a:defRPr/>
            </a:pPr>
            <a:r>
              <a:rPr lang="en-US" altLang="en-US" dirty="0">
                <a:solidFill>
                  <a:schemeClr val="tx1"/>
                </a:solidFill>
                <a:cs typeface="Times New Roman" pitchFamily="18" charset="0"/>
              </a:rPr>
              <a:t>Disharmony in workplace</a:t>
            </a:r>
          </a:p>
          <a:p>
            <a:pPr marL="342900" indent="-342900" algn="l" eaLnBrk="1" hangingPunct="1">
              <a:buFont typeface="Wingdings" pitchFamily="2" charset="2"/>
              <a:buChar char="§"/>
              <a:defRPr/>
            </a:pPr>
            <a:r>
              <a:rPr lang="en-US" altLang="en-US" dirty="0">
                <a:solidFill>
                  <a:schemeClr val="tx1"/>
                </a:solidFill>
                <a:cs typeface="Times New Roman" pitchFamily="18" charset="0"/>
              </a:rPr>
              <a:t>Request for job transfers</a:t>
            </a:r>
          </a:p>
          <a:p>
            <a:pPr marL="342900" indent="-342900" algn="l" eaLnBrk="1" hangingPunct="1">
              <a:buFont typeface="Wingdings" pitchFamily="2" charset="2"/>
              <a:buChar char="§"/>
              <a:defRPr/>
            </a:pPr>
            <a:r>
              <a:rPr lang="en-US" altLang="en-US" dirty="0">
                <a:solidFill>
                  <a:schemeClr val="tx1"/>
                </a:solidFill>
                <a:cs typeface="Times New Roman" pitchFamily="18" charset="0"/>
              </a:rPr>
              <a:t>Stealing</a:t>
            </a:r>
          </a:p>
          <a:p>
            <a:pPr marL="342900" indent="-342900" algn="l" eaLnBrk="1" hangingPunct="1">
              <a:buFont typeface="Wingdings" pitchFamily="2" charset="2"/>
              <a:buChar char="§"/>
              <a:defRPr/>
            </a:pPr>
            <a:r>
              <a:rPr lang="en-US" altLang="en-US" dirty="0">
                <a:solidFill>
                  <a:schemeClr val="tx1"/>
                </a:solidFill>
                <a:cs typeface="Times New Roman" pitchFamily="18" charset="0"/>
              </a:rPr>
              <a:t>Union Action</a:t>
            </a:r>
            <a:endParaRPr lang="en-US" altLang="en-US" dirty="0">
              <a:solidFill>
                <a:schemeClr val="tx1"/>
              </a:solidFill>
            </a:endParaRPr>
          </a:p>
          <a:p>
            <a:pPr algn="l" eaLnBrk="1" hangingPunct="1">
              <a:buFont typeface="Arial" charset="0"/>
              <a:buNone/>
              <a:defRPr/>
            </a:pPr>
            <a:endParaRPr lang="en-US" dirty="0">
              <a:solidFill>
                <a:schemeClr val="tx1"/>
              </a:solidFill>
            </a:endParaRPr>
          </a:p>
        </p:txBody>
      </p:sp>
      <p:sp>
        <p:nvSpPr>
          <p:cNvPr id="1003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0A00DA6-CE26-4F76-9411-9DBF31D9DD4D}" type="slidenum">
              <a:rPr lang="en-US" altLang="en-US" sz="1400">
                <a:solidFill>
                  <a:srgbClr val="FFFFFF"/>
                </a:solidFill>
                <a:latin typeface="Verdana" panose="020B0604030504040204" pitchFamily="34" charset="0"/>
              </a:rPr>
              <a:pPr algn="ctr" eaLnBrk="1" hangingPunct="1">
                <a:spcBef>
                  <a:spcPct val="0"/>
                </a:spcBef>
                <a:buFontTx/>
                <a:buNone/>
              </a:pPr>
              <a:t>78</a:t>
            </a:fld>
            <a:endParaRPr lang="en-US" altLang="en-US" sz="1400">
              <a:solidFill>
                <a:srgbClr val="FFFFFF"/>
              </a:solidFill>
              <a:latin typeface="Verdana" panose="020B0604030504040204" pitchFamily="34" charset="0"/>
            </a:endParaRPr>
          </a:p>
        </p:txBody>
      </p:sp>
      <p:pic>
        <p:nvPicPr>
          <p:cNvPr id="100357" name="Picture 12" descr="C:\Documents and Settings\spakosh\Local Settings\Temporary Internet Files\Content.IE5\EN4RI2PN\MP9004431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3733800"/>
            <a:ext cx="37099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Incentives - Basis</a:t>
            </a:r>
          </a:p>
        </p:txBody>
      </p:sp>
      <p:sp>
        <p:nvSpPr>
          <p:cNvPr id="101379" name="Subtitle 2"/>
          <p:cNvSpPr>
            <a:spLocks noGrp="1"/>
          </p:cNvSpPr>
          <p:nvPr>
            <p:ph type="subTitle" idx="1"/>
          </p:nvPr>
        </p:nvSpPr>
        <p:spPr>
          <a:xfrm>
            <a:off x="609600" y="1371600"/>
            <a:ext cx="7924800" cy="4572000"/>
          </a:xfrm>
        </p:spPr>
        <p:txBody>
          <a:bodyPr/>
          <a:lstStyle/>
          <a:p>
            <a:pPr algn="l" eaLnBrk="1" hangingPunct="1"/>
            <a:r>
              <a:rPr lang="en-US" altLang="en-US">
                <a:solidFill>
                  <a:schemeClr val="tx1"/>
                </a:solidFill>
              </a:rPr>
              <a:t>Can be based on:</a:t>
            </a:r>
          </a:p>
          <a:p>
            <a:pPr algn="l" eaLnBrk="1" hangingPunct="1"/>
            <a:r>
              <a:rPr lang="en-US" altLang="en-US">
                <a:solidFill>
                  <a:schemeClr val="tx1"/>
                </a:solidFill>
              </a:rPr>
              <a:t>    ▪ Reduction in total # of lost time injuries</a:t>
            </a:r>
          </a:p>
          <a:p>
            <a:pPr algn="l" eaLnBrk="1" hangingPunct="1"/>
            <a:endParaRPr lang="en-US" altLang="en-US">
              <a:solidFill>
                <a:schemeClr val="tx1"/>
              </a:solidFill>
            </a:endParaRPr>
          </a:p>
          <a:p>
            <a:pPr algn="l" eaLnBrk="1" hangingPunct="1"/>
            <a:r>
              <a:rPr lang="en-US" altLang="en-US">
                <a:solidFill>
                  <a:schemeClr val="tx1"/>
                </a:solidFill>
              </a:rPr>
              <a:t>    ▪ Reduction in total # of Recordable injuries</a:t>
            </a:r>
          </a:p>
          <a:p>
            <a:pPr algn="l" eaLnBrk="1" hangingPunct="1"/>
            <a:endParaRPr lang="en-US" altLang="en-US">
              <a:solidFill>
                <a:schemeClr val="tx1"/>
              </a:solidFill>
            </a:endParaRPr>
          </a:p>
          <a:p>
            <a:pPr algn="l" eaLnBrk="1" hangingPunct="1"/>
            <a:r>
              <a:rPr lang="en-US" altLang="en-US">
                <a:solidFill>
                  <a:schemeClr val="tx1"/>
                </a:solidFill>
              </a:rPr>
              <a:t>    ▪ Reduction in total # of Reportable injuries</a:t>
            </a:r>
          </a:p>
          <a:p>
            <a:pPr algn="l" eaLnBrk="1" hangingPunct="1"/>
            <a:endParaRPr lang="en-US" altLang="en-US">
              <a:solidFill>
                <a:schemeClr val="tx1"/>
              </a:solidFill>
            </a:endParaRPr>
          </a:p>
          <a:p>
            <a:pPr algn="l" eaLnBrk="1" hangingPunct="1"/>
            <a:r>
              <a:rPr lang="en-US" altLang="en-US">
                <a:solidFill>
                  <a:schemeClr val="tx1"/>
                </a:solidFill>
              </a:rPr>
              <a:t>    ▪ Reduction in total # of certain injuries</a:t>
            </a:r>
          </a:p>
          <a:p>
            <a:pPr algn="l" eaLnBrk="1" hangingPunct="1"/>
            <a:endParaRPr lang="en-US" altLang="en-US">
              <a:solidFill>
                <a:schemeClr val="tx1"/>
              </a:solidFill>
            </a:endParaRPr>
          </a:p>
          <a:p>
            <a:pPr algn="l" eaLnBrk="1" hangingPunct="1"/>
            <a:r>
              <a:rPr lang="en-US" altLang="en-US">
                <a:solidFill>
                  <a:schemeClr val="tx1"/>
                </a:solidFill>
              </a:rPr>
              <a:t>    ▪ Observation of employees working safely</a:t>
            </a:r>
          </a:p>
          <a:p>
            <a:pPr algn="l" eaLnBrk="1" hangingPunct="1"/>
            <a:endParaRPr lang="en-US" altLang="en-US">
              <a:solidFill>
                <a:schemeClr val="tx1"/>
              </a:solidFill>
            </a:endParaRPr>
          </a:p>
        </p:txBody>
      </p:sp>
      <p:sp>
        <p:nvSpPr>
          <p:cNvPr id="1013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8BAC684-AFF6-4CB4-A303-150E2698FB00}" type="slidenum">
              <a:rPr lang="en-US" altLang="en-US" sz="1400">
                <a:solidFill>
                  <a:srgbClr val="FFFFFF"/>
                </a:solidFill>
                <a:latin typeface="Verdana" panose="020B0604030504040204" pitchFamily="34" charset="0"/>
              </a:rPr>
              <a:pPr algn="ctr" eaLnBrk="1" hangingPunct="1">
                <a:spcBef>
                  <a:spcPct val="0"/>
                </a:spcBef>
                <a:buFontTx/>
                <a:buNone/>
              </a:pPr>
              <a:t>79</a:t>
            </a:fld>
            <a:endParaRPr lang="en-US" altLang="en-US" sz="1400">
              <a:solidFill>
                <a:srgbClr val="FFFFFF"/>
              </a:solidFill>
              <a:latin typeface="Verdana" panose="020B0604030504040204" pitchFamily="34" charset="0"/>
            </a:endParaRPr>
          </a:p>
        </p:txBody>
      </p:sp>
      <p:sp>
        <p:nvSpPr>
          <p:cNvPr id="10138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200">
                <a:solidFill>
                  <a:schemeClr val="bg1"/>
                </a:solidFill>
                <a:latin typeface="Verdana" panose="020B0604030504040204" pitchFamily="34" charset="0"/>
              </a:rPr>
              <a:t>Where’s Your Company Currently?</a:t>
            </a:r>
          </a:p>
        </p:txBody>
      </p:sp>
      <p:sp>
        <p:nvSpPr>
          <p:cNvPr id="286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33547BB-56B5-468B-AF5B-29B1CE063006}" type="slidenum">
              <a:rPr lang="en-US" altLang="en-US" sz="1400">
                <a:solidFill>
                  <a:srgbClr val="FFFFFF"/>
                </a:solidFill>
                <a:latin typeface="Verdana" panose="020B0604030504040204" pitchFamily="34" charset="0"/>
              </a:rPr>
              <a:pPr algn="ctr" eaLnBrk="1" hangingPunct="1">
                <a:spcBef>
                  <a:spcPct val="0"/>
                </a:spcBef>
                <a:buFontTx/>
                <a:buNone/>
              </a:pPr>
              <a:t>8</a:t>
            </a:fld>
            <a:endParaRPr lang="en-US" altLang="en-US" sz="1400">
              <a:solidFill>
                <a:srgbClr val="FFFFFF"/>
              </a:solidFill>
              <a:latin typeface="Verdana" panose="020B0604030504040204" pitchFamily="34" charset="0"/>
            </a:endParaRPr>
          </a:p>
        </p:txBody>
      </p:sp>
      <p:sp>
        <p:nvSpPr>
          <p:cNvPr id="28676" name="Content Placeholder 2"/>
          <p:cNvSpPr txBox="1">
            <a:spLocks/>
          </p:cNvSpPr>
          <p:nvPr/>
        </p:nvSpPr>
        <p:spPr bwMode="auto">
          <a:xfrm>
            <a:off x="609600" y="1219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a:latin typeface="Verdana" panose="020B0604030504040204" pitchFamily="34" charset="0"/>
              </a:rPr>
              <a:t>Let’s complete the “Safety Culture Assessment”</a:t>
            </a:r>
          </a:p>
        </p:txBody>
      </p:sp>
      <p:pic>
        <p:nvPicPr>
          <p:cNvPr id="28677" name="Picture 5" descr="C:\Documents and Settings\spakosh\Local Settings\Temporary Internet Files\Content.IE5\EN4RI2PN\MP9003415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1971675"/>
            <a:ext cx="268605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Do Safety Incentives Work?</a:t>
            </a:r>
          </a:p>
        </p:txBody>
      </p:sp>
      <p:sp>
        <p:nvSpPr>
          <p:cNvPr id="102403" name="Subtitle 2"/>
          <p:cNvSpPr>
            <a:spLocks noGrp="1"/>
          </p:cNvSpPr>
          <p:nvPr>
            <p:ph type="subTitle" idx="1"/>
          </p:nvPr>
        </p:nvSpPr>
        <p:spPr>
          <a:xfrm>
            <a:off x="609600" y="1295400"/>
            <a:ext cx="7924800" cy="1524000"/>
          </a:xfrm>
        </p:spPr>
        <p:txBody>
          <a:bodyPr/>
          <a:lstStyle/>
          <a:p>
            <a:pPr marL="342900" indent="-342900" algn="l" eaLnBrk="1" hangingPunct="1">
              <a:buFont typeface="Wingdings" panose="05000000000000000000" pitchFamily="2" charset="2"/>
              <a:buChar char="§"/>
            </a:pPr>
            <a:r>
              <a:rPr lang="en-US" altLang="en-US">
                <a:solidFill>
                  <a:schemeClr val="tx1"/>
                </a:solidFill>
              </a:rPr>
              <a:t>Short term – yes; influence outcomes</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Long term – no; no lasting behavior changes</a:t>
            </a:r>
          </a:p>
        </p:txBody>
      </p:sp>
      <p:sp>
        <p:nvSpPr>
          <p:cNvPr id="1024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81D9E41-22FB-4FE3-B06B-166555489D3B}" type="slidenum">
              <a:rPr lang="en-US" altLang="en-US" sz="1400">
                <a:solidFill>
                  <a:srgbClr val="FFFFFF"/>
                </a:solidFill>
                <a:latin typeface="Verdana" panose="020B0604030504040204" pitchFamily="34" charset="0"/>
              </a:rPr>
              <a:pPr algn="ctr" eaLnBrk="1" hangingPunct="1">
                <a:spcBef>
                  <a:spcPct val="0"/>
                </a:spcBef>
                <a:buFontTx/>
                <a:buNone/>
              </a:pPr>
              <a:t>80</a:t>
            </a:fld>
            <a:endParaRPr lang="en-US" altLang="en-US" sz="1400">
              <a:solidFill>
                <a:srgbClr val="FFFFFF"/>
              </a:solidFill>
              <a:latin typeface="Verdana" panose="020B0604030504040204" pitchFamily="34" charset="0"/>
            </a:endParaRPr>
          </a:p>
        </p:txBody>
      </p:sp>
      <p:pic>
        <p:nvPicPr>
          <p:cNvPr id="102405" name="Picture 6" descr="C:\Documents and Settings\spakosh\Local Settings\Temporary Internet Files\Content.IE5\757VJZUJ\MP9004222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14700"/>
            <a:ext cx="6248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Incentives</a:t>
            </a:r>
          </a:p>
        </p:txBody>
      </p:sp>
      <p:sp>
        <p:nvSpPr>
          <p:cNvPr id="103427" name="Subtitle 2"/>
          <p:cNvSpPr>
            <a:spLocks noGrp="1"/>
          </p:cNvSpPr>
          <p:nvPr>
            <p:ph type="subTitle" idx="1"/>
          </p:nvPr>
        </p:nvSpPr>
        <p:spPr>
          <a:xfrm>
            <a:off x="609600" y="1371600"/>
            <a:ext cx="7924800" cy="4572000"/>
          </a:xfrm>
        </p:spPr>
        <p:txBody>
          <a:bodyPr/>
          <a:lstStyle/>
          <a:p>
            <a:pPr eaLnBrk="1" hangingPunct="1"/>
            <a:r>
              <a:rPr lang="en-US" altLang="en-US">
                <a:solidFill>
                  <a:schemeClr val="tx1"/>
                </a:solidFill>
              </a:rPr>
              <a:t>How Much Involvement/Time?</a:t>
            </a:r>
          </a:p>
          <a:p>
            <a:pPr algn="l" eaLnBrk="1" hangingPunct="1"/>
            <a:endParaRPr lang="en-US" altLang="en-US">
              <a:solidFill>
                <a:schemeClr val="tx1"/>
              </a:solidFill>
            </a:endParaRPr>
          </a:p>
          <a:p>
            <a:pPr algn="l" eaLnBrk="1" hangingPunct="1"/>
            <a:r>
              <a:rPr lang="en-US" altLang="en-US">
                <a:solidFill>
                  <a:schemeClr val="tx1"/>
                </a:solidFill>
              </a:rPr>
              <a:t>Can be very time consuming depending on system being used:</a:t>
            </a:r>
          </a:p>
          <a:p>
            <a:pPr algn="l" eaLnBrk="1" hangingPunct="1"/>
            <a:r>
              <a:rPr lang="en-US" altLang="en-US">
                <a:solidFill>
                  <a:schemeClr val="tx1"/>
                </a:solidFill>
              </a:rPr>
              <a:t>       ▪ Department specific or system wide </a:t>
            </a:r>
          </a:p>
          <a:p>
            <a:pPr algn="l" eaLnBrk="1" hangingPunct="1"/>
            <a:r>
              <a:rPr lang="en-US" altLang="en-US">
                <a:solidFill>
                  <a:schemeClr val="tx1"/>
                </a:solidFill>
              </a:rPr>
              <a:t>       ▪ Determining how to measure &amp; numbers</a:t>
            </a:r>
          </a:p>
          <a:p>
            <a:pPr algn="l" eaLnBrk="1" hangingPunct="1"/>
            <a:r>
              <a:rPr lang="en-US" altLang="en-US">
                <a:solidFill>
                  <a:schemeClr val="tx1"/>
                </a:solidFill>
              </a:rPr>
              <a:t>       ▪ Determining goals &amp; objectives</a:t>
            </a:r>
          </a:p>
          <a:p>
            <a:pPr algn="l" eaLnBrk="1" hangingPunct="1"/>
            <a:r>
              <a:rPr lang="en-US" altLang="en-US">
                <a:solidFill>
                  <a:schemeClr val="tx1"/>
                </a:solidFill>
              </a:rPr>
              <a:t>       ▪ Keeping track of criteria</a:t>
            </a:r>
          </a:p>
          <a:p>
            <a:pPr algn="l" eaLnBrk="1" hangingPunct="1"/>
            <a:r>
              <a:rPr lang="en-US" altLang="en-US">
                <a:solidFill>
                  <a:schemeClr val="tx1"/>
                </a:solidFill>
              </a:rPr>
              <a:t>       ▪ Posting results</a:t>
            </a:r>
          </a:p>
          <a:p>
            <a:pPr algn="l" eaLnBrk="1" hangingPunct="1"/>
            <a:r>
              <a:rPr lang="en-US" altLang="en-US">
                <a:solidFill>
                  <a:schemeClr val="tx1"/>
                </a:solidFill>
              </a:rPr>
              <a:t>       ▪ Distributing rewards</a:t>
            </a:r>
          </a:p>
        </p:txBody>
      </p:sp>
      <p:sp>
        <p:nvSpPr>
          <p:cNvPr id="1034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3ECB8EB-0755-4116-9A66-047163ABE523}" type="slidenum">
              <a:rPr lang="en-US" altLang="en-US" sz="1400">
                <a:solidFill>
                  <a:srgbClr val="FFFFFF"/>
                </a:solidFill>
                <a:latin typeface="Verdana" panose="020B0604030504040204" pitchFamily="34" charset="0"/>
              </a:rPr>
              <a:pPr algn="ctr" eaLnBrk="1" hangingPunct="1">
                <a:spcBef>
                  <a:spcPct val="0"/>
                </a:spcBef>
                <a:buFontTx/>
                <a:buNone/>
              </a:pPr>
              <a:t>81</a:t>
            </a:fld>
            <a:endParaRPr lang="en-US" altLang="en-US" sz="1400">
              <a:solidFill>
                <a:srgbClr val="FFFFFF"/>
              </a:solidFill>
              <a:latin typeface="Verdana" panose="020B0604030504040204" pitchFamily="34" charset="0"/>
            </a:endParaRPr>
          </a:p>
        </p:txBody>
      </p:sp>
      <p:sp>
        <p:nvSpPr>
          <p:cNvPr id="1034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Safety Incentives – Bottom Line</a:t>
            </a:r>
          </a:p>
        </p:txBody>
      </p:sp>
      <p:sp>
        <p:nvSpPr>
          <p:cNvPr id="104451" name="Subtitle 2"/>
          <p:cNvSpPr>
            <a:spLocks noGrp="1"/>
          </p:cNvSpPr>
          <p:nvPr>
            <p:ph type="subTitle" idx="1"/>
          </p:nvPr>
        </p:nvSpPr>
        <p:spPr>
          <a:xfrm>
            <a:off x="609600" y="1295400"/>
            <a:ext cx="7924800" cy="1676400"/>
          </a:xfrm>
        </p:spPr>
        <p:txBody>
          <a:bodyPr/>
          <a:lstStyle/>
          <a:p>
            <a:pPr marL="342900" indent="-342900" algn="l" eaLnBrk="1" hangingPunct="1">
              <a:buFont typeface="Wingdings" panose="05000000000000000000" pitchFamily="2" charset="2"/>
              <a:buChar char="§"/>
            </a:pPr>
            <a:r>
              <a:rPr lang="en-US" altLang="en-US">
                <a:solidFill>
                  <a:schemeClr val="tx1"/>
                </a:solidFill>
              </a:rPr>
              <a:t>Don’t rely solely on incentive programs</a:t>
            </a:r>
          </a:p>
          <a:p>
            <a:pPr marL="342900" indent="-342900" algn="l" eaLnBrk="1" hangingPunct="1">
              <a:buFont typeface="Wingdings" panose="05000000000000000000" pitchFamily="2" charset="2"/>
              <a:buChar char="§"/>
            </a:pPr>
            <a:r>
              <a:rPr lang="en-US" altLang="en-US">
                <a:solidFill>
                  <a:schemeClr val="tx1"/>
                </a:solidFill>
              </a:rPr>
              <a:t>Effective safety management process, not incentive programs = crucial to improving performance </a:t>
            </a:r>
          </a:p>
        </p:txBody>
      </p:sp>
      <p:sp>
        <p:nvSpPr>
          <p:cNvPr id="1044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F14513-52DB-4466-9A88-C85527CE3E5D}" type="slidenum">
              <a:rPr lang="en-US" altLang="en-US" sz="1400">
                <a:solidFill>
                  <a:srgbClr val="FFFFFF"/>
                </a:solidFill>
                <a:latin typeface="Verdana" panose="020B0604030504040204" pitchFamily="34" charset="0"/>
              </a:rPr>
              <a:pPr algn="ctr" eaLnBrk="1" hangingPunct="1">
                <a:spcBef>
                  <a:spcPct val="0"/>
                </a:spcBef>
                <a:buFontTx/>
                <a:buNone/>
              </a:pPr>
              <a:t>82</a:t>
            </a:fld>
            <a:endParaRPr lang="en-US" altLang="en-US" sz="1400">
              <a:solidFill>
                <a:srgbClr val="FFFFFF"/>
              </a:solidFill>
              <a:latin typeface="Verdana" panose="020B0604030504040204" pitchFamily="34" charset="0"/>
            </a:endParaRPr>
          </a:p>
        </p:txBody>
      </p:sp>
      <p:pic>
        <p:nvPicPr>
          <p:cNvPr id="104453" name="Picture 5" descr="Man in PP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Final Exercise</a:t>
            </a:r>
          </a:p>
        </p:txBody>
      </p:sp>
      <p:sp>
        <p:nvSpPr>
          <p:cNvPr id="105475" name="Subtitle 2"/>
          <p:cNvSpPr>
            <a:spLocks noGrp="1"/>
          </p:cNvSpPr>
          <p:nvPr>
            <p:ph type="subTitle" idx="1"/>
          </p:nvPr>
        </p:nvSpPr>
        <p:spPr>
          <a:xfrm>
            <a:off x="762000" y="1371600"/>
            <a:ext cx="7924800" cy="4800600"/>
          </a:xfrm>
        </p:spPr>
        <p:txBody>
          <a:bodyPr/>
          <a:lstStyle/>
          <a:p>
            <a:pPr algn="l" eaLnBrk="1" hangingPunct="1"/>
            <a:r>
              <a:rPr lang="en-US" altLang="en-US">
                <a:solidFill>
                  <a:schemeClr val="tx1"/>
                </a:solidFill>
              </a:rPr>
              <a:t>Take 5 minutes and evaluate your current    safety culture:</a:t>
            </a:r>
          </a:p>
          <a:p>
            <a:pPr algn="l" eaLnBrk="1" hangingPunct="1"/>
            <a:endParaRPr lang="en-US" altLang="en-US" sz="2000">
              <a:solidFill>
                <a:schemeClr val="tx1"/>
              </a:solidFill>
            </a:endParaRPr>
          </a:p>
          <a:p>
            <a:pPr algn="l" eaLnBrk="1" hangingPunct="1"/>
            <a:r>
              <a:rPr lang="en-US" altLang="en-US">
                <a:solidFill>
                  <a:schemeClr val="tx1"/>
                </a:solidFill>
              </a:rPr>
              <a:t>       ▪ </a:t>
            </a:r>
            <a:r>
              <a:rPr lang="en-US" altLang="en-US">
                <a:solidFill>
                  <a:schemeClr val="tx1"/>
                </a:solidFill>
                <a:ea typeface="Verdana" panose="020B0604030504040204" pitchFamily="34" charset="0"/>
                <a:cs typeface="Verdana" panose="020B0604030504040204" pitchFamily="34" charset="0"/>
              </a:rPr>
              <a:t>Where are you at currently</a:t>
            </a:r>
          </a:p>
          <a:p>
            <a:pPr algn="l" eaLnBrk="1" hangingPunct="1"/>
            <a:endParaRPr lang="en-US" altLang="en-US">
              <a:solidFill>
                <a:schemeClr val="tx1"/>
              </a:solidFill>
              <a:ea typeface="Verdana" panose="020B0604030504040204" pitchFamily="34" charset="0"/>
              <a:cs typeface="Verdana" panose="020B0604030504040204" pitchFamily="34" charset="0"/>
            </a:endParaRPr>
          </a:p>
          <a:p>
            <a:pPr algn="l" eaLnBrk="1" hangingPunct="1"/>
            <a:r>
              <a:rPr lang="en-US" altLang="en-US">
                <a:solidFill>
                  <a:schemeClr val="tx1"/>
                </a:solidFill>
                <a:ea typeface="Verdana" panose="020B0604030504040204" pitchFamily="34" charset="0"/>
                <a:cs typeface="Verdana" panose="020B0604030504040204" pitchFamily="34" charset="0"/>
              </a:rPr>
              <a:t>       ▪ Where do you want to be</a:t>
            </a:r>
          </a:p>
          <a:p>
            <a:pPr algn="l" eaLnBrk="1" hangingPunct="1"/>
            <a:endParaRPr lang="en-US" altLang="en-US">
              <a:solidFill>
                <a:schemeClr val="tx1"/>
              </a:solidFill>
              <a:ea typeface="Verdana" panose="020B0604030504040204" pitchFamily="34" charset="0"/>
              <a:cs typeface="Verdana" panose="020B0604030504040204" pitchFamily="34" charset="0"/>
            </a:endParaRPr>
          </a:p>
          <a:p>
            <a:pPr algn="l" eaLnBrk="1" hangingPunct="1"/>
            <a:r>
              <a:rPr lang="en-US" altLang="en-US">
                <a:solidFill>
                  <a:schemeClr val="tx1"/>
                </a:solidFill>
                <a:ea typeface="Verdana" panose="020B0604030504040204" pitchFamily="34" charset="0"/>
                <a:cs typeface="Verdana" panose="020B0604030504040204" pitchFamily="34" charset="0"/>
              </a:rPr>
              <a:t>       ▪ How will you get there</a:t>
            </a:r>
          </a:p>
        </p:txBody>
      </p:sp>
      <p:sp>
        <p:nvSpPr>
          <p:cNvPr id="1054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178E175-0CA1-4BC6-AA7D-723F018FAC5F}" type="slidenum">
              <a:rPr lang="en-US" altLang="en-US" sz="1400">
                <a:solidFill>
                  <a:srgbClr val="FFFFFF"/>
                </a:solidFill>
                <a:latin typeface="Verdana" panose="020B0604030504040204" pitchFamily="34" charset="0"/>
              </a:rPr>
              <a:pPr algn="ctr" eaLnBrk="1" hangingPunct="1">
                <a:spcBef>
                  <a:spcPct val="0"/>
                </a:spcBef>
                <a:buFontTx/>
                <a:buNone/>
              </a:pPr>
              <a:t>83</a:t>
            </a:fld>
            <a:endParaRPr lang="en-US" altLang="en-US" sz="1400">
              <a:solidFill>
                <a:srgbClr val="FFFFFF"/>
              </a:solidFill>
              <a:latin typeface="Verdana" panose="020B0604030504040204" pitchFamily="34" charset="0"/>
            </a:endParaRPr>
          </a:p>
        </p:txBody>
      </p:sp>
      <p:pic>
        <p:nvPicPr>
          <p:cNvPr id="1054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1064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8B48B97-CE43-4974-B772-70F6C2531608}" type="slidenum">
              <a:rPr lang="en-US" altLang="en-US" sz="1400">
                <a:solidFill>
                  <a:srgbClr val="FFFFFF"/>
                </a:solidFill>
                <a:latin typeface="Verdana" panose="020B0604030504040204" pitchFamily="34" charset="0"/>
              </a:rPr>
              <a:pPr algn="ctr" eaLnBrk="1" hangingPunct="1">
                <a:spcBef>
                  <a:spcPct val="0"/>
                </a:spcBef>
                <a:buFontTx/>
                <a:buNone/>
              </a:pPr>
              <a:t>84</a:t>
            </a:fld>
            <a:endParaRPr lang="en-US" altLang="en-US" sz="1400">
              <a:solidFill>
                <a:srgbClr val="FFFFFF"/>
              </a:solidFill>
              <a:latin typeface="Verdana" panose="020B0604030504040204" pitchFamily="34" charset="0"/>
            </a:endParaRPr>
          </a:p>
        </p:txBody>
      </p:sp>
      <p:pic>
        <p:nvPicPr>
          <p:cNvPr id="1065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10752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3878986-8B6D-42DF-9103-0FE414144D11}" type="slidenum">
              <a:rPr lang="en-US" altLang="en-US" sz="1400">
                <a:solidFill>
                  <a:srgbClr val="FFFFFF"/>
                </a:solidFill>
                <a:latin typeface="Verdana" panose="020B0604030504040204" pitchFamily="34" charset="0"/>
              </a:rPr>
              <a:pPr algn="ctr" eaLnBrk="1" hangingPunct="1">
                <a:spcBef>
                  <a:spcPct val="0"/>
                </a:spcBef>
                <a:buFontTx/>
                <a:buNone/>
              </a:pPr>
              <a:t>85</a:t>
            </a:fld>
            <a:endParaRPr lang="en-US" altLang="en-US" sz="1400">
              <a:solidFill>
                <a:srgbClr val="FFFFFF"/>
              </a:solidFill>
              <a:latin typeface="Verdana" panose="020B0604030504040204" pitchFamily="34" charset="0"/>
            </a:endParaRPr>
          </a:p>
        </p:txBody>
      </p:sp>
      <p:pic>
        <p:nvPicPr>
          <p:cNvPr id="1075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083425"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1"/>
          <p:cNvSpPr>
            <a:spLocks noChangeArrowheads="1"/>
          </p:cNvSpPr>
          <p:nvPr/>
        </p:nvSpPr>
        <p:spPr bwMode="auto">
          <a:xfrm>
            <a:off x="609600" y="350520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solidFill>
                  <a:srgbClr val="000000"/>
                </a:solidFill>
                <a:latin typeface="Verdana" panose="020B0604030504040204" pitchFamily="34" charset="0"/>
                <a:ea typeface="Verdana" panose="020B0604030504040204" pitchFamily="34" charset="0"/>
                <a:cs typeface="Verdana" panose="020B0604030504040204" pitchFamily="34" charset="0"/>
              </a:rPr>
              <a:t>  - </a:t>
            </a:r>
            <a:r>
              <a:rPr lang="en-US" altLang="en-US" sz="1800" u="sng">
                <a:solidFill>
                  <a:srgbClr val="000000"/>
                </a:solidFill>
                <a:latin typeface="Verdana" panose="020B0604030504040204" pitchFamily="34" charset="0"/>
                <a:ea typeface="Verdana" panose="020B0604030504040204" pitchFamily="34" charset="0"/>
                <a:cs typeface="Verdana" panose="020B0604030504040204" pitchFamily="34" charset="0"/>
                <a:hlinkClick r:id="rId4"/>
              </a:rPr>
              <a:t>https://www.facebook.com/BWCPATHS</a:t>
            </a:r>
            <a:endParaRPr lang="en-US" altLang="en-US" sz="18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0752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48200"/>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943350"/>
            <a:ext cx="34321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Let’s Discuss Some Safety Myths</a:t>
            </a:r>
          </a:p>
        </p:txBody>
      </p:sp>
      <p:sp>
        <p:nvSpPr>
          <p:cNvPr id="296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608F8D7-B28B-4EA9-AA1F-E5B82941A614}" type="slidenum">
              <a:rPr lang="en-US" altLang="en-US" sz="1400">
                <a:solidFill>
                  <a:srgbClr val="FFFFFF"/>
                </a:solidFill>
                <a:latin typeface="Verdana" panose="020B0604030504040204" pitchFamily="34" charset="0"/>
              </a:rPr>
              <a:pPr algn="ctr" eaLnBrk="1" hangingPunct="1">
                <a:spcBef>
                  <a:spcPct val="0"/>
                </a:spcBef>
                <a:buFontTx/>
                <a:buNone/>
              </a:pPr>
              <a:t>9</a:t>
            </a:fld>
            <a:endParaRPr lang="en-US" altLang="en-US" sz="1400">
              <a:solidFill>
                <a:srgbClr val="FFFFFF"/>
              </a:solidFill>
              <a:latin typeface="Verdana" panose="020B0604030504040204" pitchFamily="34" charset="0"/>
            </a:endParaRPr>
          </a:p>
        </p:txBody>
      </p:sp>
      <p:sp>
        <p:nvSpPr>
          <p:cNvPr id="29700" name="Rectangle 3"/>
          <p:cNvSpPr txBox="1">
            <a:spLocks noChangeArrowheads="1"/>
          </p:cNvSpPr>
          <p:nvPr/>
        </p:nvSpPr>
        <p:spPr bwMode="auto">
          <a:xfrm>
            <a:off x="381000" y="2730500"/>
            <a:ext cx="3810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400">
                <a:solidFill>
                  <a:srgbClr val="898989"/>
                </a:solidFill>
                <a:latin typeface="Verdana" panose="020B0604030504040204" pitchFamily="34" charset="0"/>
              </a:rPr>
              <a:t>   </a:t>
            </a:r>
            <a:r>
              <a:rPr lang="en-US" altLang="en-US" sz="2400">
                <a:latin typeface="Verdana" panose="020B0604030504040204" pitchFamily="34" charset="0"/>
              </a:rPr>
              <a:t>Do any of the myths listed on the next slide exist in your current safety culture?</a:t>
            </a:r>
          </a:p>
        </p:txBody>
      </p:sp>
      <p:pic>
        <p:nvPicPr>
          <p:cNvPr id="29701" name="Picture 4" descr="Man Bending over l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63700"/>
            <a:ext cx="42672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200">
                <a:solidFill>
                  <a:schemeClr val="bg1"/>
                </a:solidFill>
                <a:latin typeface="Verdana" panose="020B0604030504040204" pitchFamily="34" charset="0"/>
              </a:rPr>
              <a:t>PPT-155-01</a:t>
            </a:r>
          </a:p>
        </p:txBody>
      </p:sp>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E4D658-AC34-4086-B26B-37D88CA41473}"/>
</file>

<file path=customXml/itemProps2.xml><?xml version="1.0" encoding="utf-8"?>
<ds:datastoreItem xmlns:ds="http://schemas.openxmlformats.org/officeDocument/2006/customXml" ds:itemID="{A596FF13-A1F7-4696-AB3B-684A5B6651DA}"/>
</file>

<file path=customXml/itemProps3.xml><?xml version="1.0" encoding="utf-8"?>
<ds:datastoreItem xmlns:ds="http://schemas.openxmlformats.org/officeDocument/2006/customXml" ds:itemID="{5045C360-FDC1-4FA0-8B36-93E5EFA6EC69}"/>
</file>

<file path=docProps/app.xml><?xml version="1.0" encoding="utf-8"?>
<Properties xmlns="http://schemas.openxmlformats.org/officeDocument/2006/extended-properties" xmlns:vt="http://schemas.openxmlformats.org/officeDocument/2006/docPropsVTypes">
  <Template>C:\Documents and Settings\robpierce.CWOPA\Application Data\Microsoft\Templates\Blank Presentation.pot</Template>
  <TotalTime>6412</TotalTime>
  <Words>6970</Words>
  <Application>Microsoft Office PowerPoint</Application>
  <PresentationFormat>On-screen Show (4:3)</PresentationFormat>
  <Paragraphs>1089</Paragraphs>
  <Slides>85</Slides>
  <Notes>85</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85</vt:i4>
      </vt:variant>
    </vt:vector>
  </HeadingPairs>
  <TitlesOfParts>
    <vt:vector size="97" baseType="lpstr">
      <vt:lpstr>Times New Roman</vt:lpstr>
      <vt:lpstr>Arial</vt:lpstr>
      <vt:lpstr>Calibri</vt:lpstr>
      <vt:lpstr>Verdana</vt:lpstr>
      <vt:lpstr>Wingdings</vt:lpstr>
      <vt:lpstr>Arial Unicode MS</vt:lpstr>
      <vt:lpstr>new PPT template</vt:lpstr>
      <vt:lpstr>1_new PPT template</vt:lpstr>
      <vt:lpstr>2_new PPT template</vt:lpstr>
      <vt:lpstr>3_new PPT template</vt:lpstr>
      <vt:lpstr>4_new PPT template</vt:lpstr>
      <vt:lpstr>Adobe Acrobat Document</vt:lpstr>
      <vt:lpstr>SAFETY CULTURE</vt:lpstr>
      <vt:lpstr>What We’ll Talk About</vt:lpstr>
      <vt:lpstr>Who Needs Safety?</vt:lpstr>
      <vt:lpstr>Safety Culture</vt:lpstr>
      <vt:lpstr>Safety Culture = Definition</vt:lpstr>
      <vt:lpstr>Safety Culture Defined</vt:lpstr>
      <vt:lpstr>Safety Culture Defined</vt:lpstr>
      <vt:lpstr>Where’s Your Company Currently?</vt:lpstr>
      <vt:lpstr>Let’s Discuss Some Safety Myths</vt:lpstr>
      <vt:lpstr>Some Safety Myths</vt:lpstr>
      <vt:lpstr>If These Myths Exist in Your Company</vt:lpstr>
      <vt:lpstr>Where do You Start?</vt:lpstr>
      <vt:lpstr>Where do You Start?</vt:lpstr>
      <vt:lpstr>Employee Safety Attitudes?</vt:lpstr>
      <vt:lpstr>Employee Safety Attitudes?</vt:lpstr>
      <vt:lpstr>Now that you Know…</vt:lpstr>
      <vt:lpstr>Okay, now What?</vt:lpstr>
      <vt:lpstr>What are you Trying to Accomplish?</vt:lpstr>
      <vt:lpstr>4 Main Causes: Accidents/Injuries</vt:lpstr>
      <vt:lpstr>Incident Causes</vt:lpstr>
      <vt:lpstr>Incident Waiting to Happen?</vt:lpstr>
      <vt:lpstr>Get Employees to put Safety First</vt:lpstr>
      <vt:lpstr>Awareness</vt:lpstr>
      <vt:lpstr>Awareness</vt:lpstr>
      <vt:lpstr>Awareness: Safety Inspections</vt:lpstr>
      <vt:lpstr>Inspections: Look for…</vt:lpstr>
      <vt:lpstr>Unsafe Acts vs. Unsafe Conditions</vt:lpstr>
      <vt:lpstr>What do You See?</vt:lpstr>
      <vt:lpstr>Identify the Hazard(s)</vt:lpstr>
      <vt:lpstr>Identify the Hazard(s)</vt:lpstr>
      <vt:lpstr>Identify the Hazard(s)</vt:lpstr>
      <vt:lpstr>Identify the Hazard(s)</vt:lpstr>
      <vt:lpstr>Identify the Hazard(s)</vt:lpstr>
      <vt:lpstr>Identify the Issues</vt:lpstr>
      <vt:lpstr>And Last but not Least!</vt:lpstr>
      <vt:lpstr>Safety Inspection Documentation</vt:lpstr>
      <vt:lpstr>When &amp; How to Inspect</vt:lpstr>
      <vt:lpstr>Incident/Injury Prevention</vt:lpstr>
      <vt:lpstr>Factors Contributing to Incidents/Injuries</vt:lpstr>
      <vt:lpstr>Other Contributing Factors</vt:lpstr>
      <vt:lpstr>Two Contributing Factors</vt:lpstr>
      <vt:lpstr>Fatigue: Signs &amp; Symptoms</vt:lpstr>
      <vt:lpstr>Managing Fatigue</vt:lpstr>
      <vt:lpstr>Managing Fatigue</vt:lpstr>
      <vt:lpstr>Managing Fatigue</vt:lpstr>
      <vt:lpstr>Managing Fatigue</vt:lpstr>
      <vt:lpstr>Fatigue Exercises: Stretches</vt:lpstr>
      <vt:lpstr>Fatigue Exercises: Stretches</vt:lpstr>
      <vt:lpstr>What about Stress?</vt:lpstr>
      <vt:lpstr>Managing Stress</vt:lpstr>
      <vt:lpstr>Managing Stress</vt:lpstr>
      <vt:lpstr>Managing Stress</vt:lpstr>
      <vt:lpstr>How do You Manage Stress?</vt:lpstr>
      <vt:lpstr>Teamwork/Team Building</vt:lpstr>
      <vt:lpstr>Importance of Teamwork</vt:lpstr>
      <vt:lpstr>Importance of Teamwork</vt:lpstr>
      <vt:lpstr>Effective Teamwork</vt:lpstr>
      <vt:lpstr>Effective Teamwork</vt:lpstr>
      <vt:lpstr>The Effective Team</vt:lpstr>
      <vt:lpstr>The Effective Team</vt:lpstr>
      <vt:lpstr>Team Building Exercises</vt:lpstr>
      <vt:lpstr>Team Building Exercises</vt:lpstr>
      <vt:lpstr>Team Building Exercises</vt:lpstr>
      <vt:lpstr>Difficult People</vt:lpstr>
      <vt:lpstr>Effective Listening</vt:lpstr>
      <vt:lpstr>Effective Listening</vt:lpstr>
      <vt:lpstr>Dealing with Difficult People</vt:lpstr>
      <vt:lpstr>Dealing with Difficult People</vt:lpstr>
      <vt:lpstr>Dealing with Difficult People</vt:lpstr>
      <vt:lpstr>Dealing with Difficult People</vt:lpstr>
      <vt:lpstr>Accountability Defined</vt:lpstr>
      <vt:lpstr>Accountability for Safety</vt:lpstr>
      <vt:lpstr>Accountability for Safety</vt:lpstr>
      <vt:lpstr>Safety Accountability</vt:lpstr>
      <vt:lpstr>In Your Organization</vt:lpstr>
      <vt:lpstr>Safety Incentives</vt:lpstr>
      <vt:lpstr>Safety Incentives - Pros</vt:lpstr>
      <vt:lpstr>Safety Incentives - Cons</vt:lpstr>
      <vt:lpstr>Safety Incentives - Basis</vt:lpstr>
      <vt:lpstr>Do Safety Incentives Work?</vt:lpstr>
      <vt:lpstr>Safety Incentives</vt:lpstr>
      <vt:lpstr>Safety Incentives – Bottom Line</vt:lpstr>
      <vt:lpstr>Final Exercise</vt:lpstr>
      <vt:lpstr>Questions</vt:lpstr>
      <vt:lpstr>Contact Information</vt:lpstr>
    </vt:vector>
  </TitlesOfParts>
  <Company>Department of 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robpierce</dc:creator>
  <cp:lastModifiedBy>Tanyia Miller</cp:lastModifiedBy>
  <cp:revision>384</cp:revision>
  <dcterms:created xsi:type="dcterms:W3CDTF">2008-09-11T12:32:39Z</dcterms:created>
  <dcterms:modified xsi:type="dcterms:W3CDTF">2017-03-07T18:47:41Z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