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64.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4.xml" ContentType="application/vnd.openxmlformats-officedocument.presentationml.slide+xml"/>
  <Override PartName="/ppt/slides/slide55.xml" ContentType="application/vnd.openxmlformats-officedocument.presentationml.slide+xml"/>
  <Override PartName="/ppt/slides/slide54.xml" ContentType="application/vnd.openxmlformats-officedocument.presentationml.slide+xml"/>
  <Override PartName="/ppt/slides/slide53.xml" ContentType="application/vnd.openxmlformats-officedocument.presentationml.slide+xml"/>
  <Override PartName="/ppt/slides/slide52.xml" ContentType="application/vnd.openxmlformats-officedocument.presentationml.slide+xml"/>
  <Override PartName="/ppt/slides/slide33.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63.xml" ContentType="application/vnd.openxmlformats-officedocument.presentationml.slide+xml"/>
  <Override PartName="/ppt/slides/slide62.xml" ContentType="application/vnd.openxmlformats-officedocument.presentationml.slide+xml"/>
  <Override PartName="/ppt/slides/slide61.xml" ContentType="application/vnd.openxmlformats-officedocument.presentationml.slide+xml"/>
  <Override PartName="/ppt/slides/slide60.xml" ContentType="application/vnd.openxmlformats-officedocument.presentationml.slide+xml"/>
  <Override PartName="/ppt/slides/slide5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40.xml" ContentType="application/vnd.openxmlformats-officedocument.presentationml.slide+xml"/>
  <Override PartName="/ppt/slides/slide39.xml" ContentType="application/vnd.openxmlformats-officedocument.presentationml.slide+xml"/>
  <Override PartName="/ppt/slides/slide42.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3.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3.xml" ContentType="application/vnd.openxmlformats-officedocument.presentationml.notesSlide+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34.xml" ContentType="application/vnd.openxmlformats-officedocument.presentationml.notesSlide+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36.xml" ContentType="application/vnd.openxmlformats-officedocument.presentationml.notesSlide+xml"/>
  <Override PartName="/ppt/notesSlides/notesSlide27.xml" ContentType="application/vnd.openxmlformats-officedocument.presentationml.notesSlide+xml"/>
  <Override PartName="/ppt/notesSlides/notesSlide53.xml" ContentType="application/vnd.openxmlformats-officedocument.presentationml.notesSlide+xml"/>
  <Override PartName="/ppt/notesSlides/notesSlide56.xml" ContentType="application/vnd.openxmlformats-officedocument.presentationml.notesSlide+xml"/>
  <Override PartName="/ppt/notesSlides/notesSlide45.xml" ContentType="application/vnd.openxmlformats-officedocument.presentationml.notesSlide+xml"/>
  <Override PartName="/ppt/notesSlides/notesSlide44.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4.xml" ContentType="application/vnd.openxmlformats-officedocument.presentationml.notesSlide+xml"/>
  <Override PartName="/ppt/notesSlides/notesSlide59.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55.xml" ContentType="application/vnd.openxmlformats-officedocument.presentationml.notesSlide+xml"/>
  <Override PartName="/ppt/notesSlides/notesSlide52.xml" ContentType="application/vnd.openxmlformats-officedocument.presentationml.notesSlide+xml"/>
  <Override PartName="/ppt/notesSlides/notesSlide51.xml" ContentType="application/vnd.openxmlformats-officedocument.presentationml.notesSlide+xml"/>
  <Override PartName="/ppt/notesSlides/notesSlide50.xml" ContentType="application/vnd.openxmlformats-officedocument.presentationml.notesSlide+xml"/>
  <Override PartName="/ppt/notesSlides/notesSlide37.xml" ContentType="application/vnd.openxmlformats-officedocument.presentationml.notesSlide+xml"/>
  <Override PartName="/ppt/notesSlides/notesSlide49.xml" ContentType="application/vnd.openxmlformats-officedocument.presentationml.notesSlide+xml"/>
  <Override PartName="/ppt/notesSlides/notesSlide48.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60.xml" ContentType="application/vnd.openxmlformats-officedocument.presentationml.notesSlide+xml"/>
  <Override PartName="/ppt/notesSlides/notesSlide41.xml" ContentType="application/vnd.openxmlformats-officedocument.presentationml.notesSlide+xml"/>
  <Override PartName="/ppt/notesSlides/notesSlide61.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353" r:id="rId14"/>
    <p:sldId id="268" r:id="rId15"/>
    <p:sldId id="269" r:id="rId16"/>
    <p:sldId id="270" r:id="rId17"/>
    <p:sldId id="271" r:id="rId18"/>
    <p:sldId id="281" r:id="rId19"/>
    <p:sldId id="272" r:id="rId20"/>
    <p:sldId id="273" r:id="rId21"/>
    <p:sldId id="274" r:id="rId22"/>
    <p:sldId id="275" r:id="rId23"/>
    <p:sldId id="276" r:id="rId24"/>
    <p:sldId id="277" r:id="rId25"/>
    <p:sldId id="278" r:id="rId26"/>
    <p:sldId id="279" r:id="rId27"/>
    <p:sldId id="280"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301" r:id="rId44"/>
    <p:sldId id="297" r:id="rId45"/>
    <p:sldId id="298" r:id="rId46"/>
    <p:sldId id="299" r:id="rId47"/>
    <p:sldId id="300" r:id="rId48"/>
    <p:sldId id="302" r:id="rId49"/>
    <p:sldId id="303" r:id="rId50"/>
    <p:sldId id="304" r:id="rId51"/>
    <p:sldId id="351" r:id="rId52"/>
    <p:sldId id="305" r:id="rId53"/>
    <p:sldId id="306" r:id="rId54"/>
    <p:sldId id="307" r:id="rId55"/>
    <p:sldId id="309" r:id="rId56"/>
    <p:sldId id="310" r:id="rId57"/>
    <p:sldId id="311" r:id="rId58"/>
    <p:sldId id="312" r:id="rId59"/>
    <p:sldId id="313" r:id="rId60"/>
    <p:sldId id="314" r:id="rId61"/>
    <p:sldId id="315" r:id="rId62"/>
    <p:sldId id="316" r:id="rId63"/>
    <p:sldId id="317" r:id="rId64"/>
    <p:sldId id="318" r:id="rId65"/>
  </p:sldIdLst>
  <p:sldSz cx="9144000" cy="6858000" type="screen4x3"/>
  <p:notesSz cx="68580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6C4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0872" autoAdjust="0"/>
    <p:restoredTop sz="87017" autoAdjust="0"/>
  </p:normalViewPr>
  <p:slideViewPr>
    <p:cSldViewPr>
      <p:cViewPr varScale="1">
        <p:scale>
          <a:sx n="78" d="100"/>
          <a:sy n="78" d="100"/>
        </p:scale>
        <p:origin x="-229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74" Type="http://schemas.openxmlformats.org/officeDocument/2006/relationships/customXml" Target="../customXml/item3.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ustomXml" Target="../customXml/item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989E1A75-1888-4445-8CD4-7CEA1FB74B4C}" type="datetimeFigureOut">
              <a:rPr lang="en-US"/>
              <a:pPr>
                <a:defRPr/>
              </a:pPr>
              <a:t>9/14/2016</a:t>
            </a:fld>
            <a:endParaRPr lang="en-US"/>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E418FC1E-07FF-485E-ACC1-5542908BB633}" type="slidenum">
              <a:rPr lang="en-US"/>
              <a:pPr>
                <a:defRPr/>
              </a:pPr>
              <a:t>‹#›</a:t>
            </a:fld>
            <a:endParaRPr lang="en-US"/>
          </a:p>
        </p:txBody>
      </p:sp>
    </p:spTree>
    <p:extLst>
      <p:ext uri="{BB962C8B-B14F-4D97-AF65-F5344CB8AC3E}">
        <p14:creationId xmlns:p14="http://schemas.microsoft.com/office/powerpoint/2010/main" val="8483688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a:defRPr sz="1200"/>
            </a:lvl1pPr>
          </a:lstStyle>
          <a:p>
            <a:pPr>
              <a:defRPr/>
            </a:pPr>
            <a:fld id="{E9ACD39A-8064-498E-A230-EB8F6D70445D}" type="datetimeFigureOut">
              <a:rPr lang="en-US"/>
              <a:pPr>
                <a:defRPr/>
              </a:pPr>
              <a:t>9/14/2016</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16425"/>
            <a:ext cx="5486400" cy="4183063"/>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2971800" cy="465138"/>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829675"/>
            <a:ext cx="2971800" cy="465138"/>
          </a:xfrm>
          <a:prstGeom prst="rect">
            <a:avLst/>
          </a:prstGeom>
        </p:spPr>
        <p:txBody>
          <a:bodyPr vert="horz" lIns="91440" tIns="45720" rIns="91440" bIns="45720" rtlCol="0" anchor="b"/>
          <a:lstStyle>
            <a:lvl1pPr algn="r">
              <a:defRPr sz="1200"/>
            </a:lvl1pPr>
          </a:lstStyle>
          <a:p>
            <a:pPr>
              <a:defRPr/>
            </a:pPr>
            <a:fld id="{EAFBE7CC-B026-440A-A534-EB011097292B}" type="slidenum">
              <a:rPr lang="en-US"/>
              <a:pPr>
                <a:defRPr/>
              </a:pPr>
              <a:t>‹#›</a:t>
            </a:fld>
            <a:endParaRPr lang="en-US"/>
          </a:p>
        </p:txBody>
      </p:sp>
    </p:spTree>
    <p:extLst>
      <p:ext uri="{BB962C8B-B14F-4D97-AF65-F5344CB8AC3E}">
        <p14:creationId xmlns:p14="http://schemas.microsoft.com/office/powerpoint/2010/main" val="15189799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cite_note-1"/><Relationship Id="rId2" Type="http://schemas.openxmlformats.org/officeDocument/2006/relationships/slide" Target="../slides/slide1.xml"/><Relationship Id="rId1" Type="http://schemas.openxmlformats.org/officeDocument/2006/relationships/notesMaster" Target="../notesMasters/notesMaster1.xml"/><Relationship Id="rId5" Type="http://schemas.openxmlformats.org/officeDocument/2006/relationships/hyperlink" Target="#cite_ref-2"/><Relationship Id="rId4" Type="http://schemas.openxmlformats.org/officeDocument/2006/relationships/hyperlink" Target="#cite_note-2"/></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Safety culture</a:t>
            </a: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is the ways in which safety is managed in the workplace, and often reflects "the attitudes, beliefs, perceptions and values that employees share in relation to safety".</a:t>
            </a:r>
            <a:r>
              <a:rPr kumimoji="0" lang="en-US" sz="1200" b="0" i="0" u="none" strike="noStrike" kern="1200" cap="none" spc="0" normalizeH="0" baseline="3000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hlinkClick r:id="rId3" action="ppaction://hlinkfile"/>
              </a:rPr>
              <a:t>[1]</a:t>
            </a: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In other words, "the way we do safety around here".</a:t>
            </a:r>
            <a:r>
              <a:rPr kumimoji="0" lang="en-US" sz="1200" b="0" i="0" u="none" strike="noStrike" kern="1200" cap="none" spc="0" normalizeH="0" baseline="3000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hlinkClick r:id="rId4" action="ppaction://hlinkfile"/>
              </a:rPr>
              <a:t>[2]</a:t>
            </a:r>
            <a:endParaRPr kumimoji="0" lang="en-US" sz="1200" b="0" i="0" u="none" strike="noStrike" kern="1200" cap="none" spc="0" normalizeH="0" baseline="3000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Cox, S. &amp; Cox, T. (1991) The structure of employee attitudes to safety - a European example Work and Stress, 5, 93 - 106.</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hlinkClick r:id="rId5" action="ppaction://hlinkfile"/>
              </a:rPr>
              <a:t>Jump up ^</a:t>
            </a: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ZCBI (1991) Developing a Safety Culture., Confederation of British Industry, London.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1</a:t>
            </a:fld>
            <a:endParaRPr lang="en-US"/>
          </a:p>
        </p:txBody>
      </p:sp>
    </p:spTree>
    <p:extLst>
      <p:ext uri="{BB962C8B-B14F-4D97-AF65-F5344CB8AC3E}">
        <p14:creationId xmlns:p14="http://schemas.microsoft.com/office/powerpoint/2010/main" val="3283030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Overall safety culture involves the extent individuals and groups will:</a:t>
            </a:r>
          </a:p>
          <a:p>
            <a:pPr marL="0" marR="0" lvl="0" indent="0" algn="l" defTabSz="914400" rtl="0" eaLnBrk="0" fontAlgn="base" latinLnBrk="0" hangingPunct="0">
              <a:lnSpc>
                <a:spcPct val="8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Commit to personal responsibility and accountability.</a:t>
            </a:r>
          </a:p>
          <a:p>
            <a:pPr marL="0" marR="0" lvl="0" indent="0" algn="l" defTabSz="914400" rtl="0" eaLnBrk="0" fontAlgn="base" latinLnBrk="0" hangingPunct="0">
              <a:lnSpc>
                <a:spcPct val="8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Preserve, enhance and communicate safety concerns.</a:t>
            </a:r>
          </a:p>
          <a:p>
            <a:pPr marL="0" marR="0" lvl="0" indent="0" algn="l" defTabSz="914400" rtl="0" eaLnBrk="0" fontAlgn="base" latinLnBrk="0" hangingPunct="0">
              <a:lnSpc>
                <a:spcPct val="8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Adapt, &amp; modify behavior learned from mistakes.</a:t>
            </a:r>
          </a:p>
          <a:p>
            <a:pPr marL="0" marR="0" lvl="0" indent="0" algn="l" defTabSz="914400" rtl="0" eaLnBrk="0" fontAlgn="base" latinLnBrk="0" hangingPunct="0">
              <a:lnSpc>
                <a:spcPct val="80000"/>
              </a:lnSpc>
              <a:spcBef>
                <a:spcPct val="3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Rewards consistent with these values.</a:t>
            </a: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10</a:t>
            </a:fld>
            <a:endParaRPr lang="en-US"/>
          </a:p>
        </p:txBody>
      </p:sp>
    </p:spTree>
    <p:extLst>
      <p:ext uri="{BB962C8B-B14F-4D97-AF65-F5344CB8AC3E}">
        <p14:creationId xmlns:p14="http://schemas.microsoft.com/office/powerpoint/2010/main" val="3318184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In addition, safety culture:</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Is a concept defined at group level</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Is concerned with formal safety issues</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Emphasizes contribution from employees at </a:t>
            </a:r>
            <a:r>
              <a:rPr kumimoji="0" lang="en-US" altLang="en-US" sz="1200" b="0" i="0" u="sng"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every</a:t>
            </a: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 level</a:t>
            </a:r>
          </a:p>
          <a:p>
            <a:pPr marL="171450" marR="0" lvl="0" indent="-171450" algn="l" defTabSz="914400" rtl="0" eaLnBrk="0" fontAlgn="base" latinLnBrk="0" hangingPunct="0">
              <a:lnSpc>
                <a:spcPct val="100000"/>
              </a:lnSpc>
              <a:spcBef>
                <a:spcPct val="30000"/>
              </a:spcBef>
              <a:spcAft>
                <a:spcPct val="0"/>
              </a:spcAft>
              <a:buClrTx/>
              <a:buSzTx/>
              <a:buFont typeface="Wingdings" panose="05000000000000000000" pitchFamily="2" charset="2"/>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Impacts employees’ behavior</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11</a:t>
            </a:fld>
            <a:endParaRPr lang="en-US"/>
          </a:p>
        </p:txBody>
      </p:sp>
    </p:spTree>
    <p:extLst>
      <p:ext uri="{BB962C8B-B14F-4D97-AF65-F5344CB8AC3E}">
        <p14:creationId xmlns:p14="http://schemas.microsoft.com/office/powerpoint/2010/main" val="14640397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Safety culture is: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Reflected in contingency between reward systems &amp; safety performance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Reflected in an organization’s willingness to develop &amp; learn from errors, incidents, and accidents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Enduring, stable &amp; resistant to change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12</a:t>
            </a:fld>
            <a:endParaRPr lang="en-US"/>
          </a:p>
        </p:txBody>
      </p:sp>
    </p:spTree>
    <p:extLst>
      <p:ext uri="{BB962C8B-B14F-4D97-AF65-F5344CB8AC3E}">
        <p14:creationId xmlns:p14="http://schemas.microsoft.com/office/powerpoint/2010/main" val="2486865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There is a definite difference between the </a:t>
            </a:r>
            <a:r>
              <a:rPr kumimoji="0" lang="en-US" altLang="en-US" sz="1200" b="0" i="1"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climate</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of an organization and its </a:t>
            </a:r>
            <a:r>
              <a:rPr kumimoji="0" lang="en-US" altLang="en-US" sz="1200" b="0" i="1"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culture</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sng"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Climate</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 can change with trends, leaders, other short-term changes (e.g. a new CEO wants to project a climate of caring for customers so all employees are required to answer their phones, “hello, this is so and so company, the place where customers come first”)</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sng"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Culture</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 deeply embedded processes, behaviors, attitudes (e.g. employees treat one another like family members so when someone has a “life change event” such as a new baby everyone chips in to buy them something for the child)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13</a:t>
            </a:fld>
            <a:endParaRPr lang="en-US"/>
          </a:p>
        </p:txBody>
      </p:sp>
    </p:spTree>
    <p:extLst>
      <p:ext uri="{BB962C8B-B14F-4D97-AF65-F5344CB8AC3E}">
        <p14:creationId xmlns:p14="http://schemas.microsoft.com/office/powerpoint/2010/main" val="42615704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Having a good safety culture is very important, it can prevent incidents from occurring due to employees doing things a certain way for a long time that may not be the safe way.  In other words, “get ‘</a:t>
            </a:r>
            <a:r>
              <a:rPr kumimoji="0" lang="en-US" altLang="en-US" sz="1200" b="0" i="0" u="none" strike="noStrike" kern="120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er</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done” type of attitude prevails where perhaps safety takes a back seat.</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14</a:t>
            </a:fld>
            <a:endParaRPr lang="en-US"/>
          </a:p>
        </p:txBody>
      </p:sp>
    </p:spTree>
    <p:extLst>
      <p:ext uri="{BB962C8B-B14F-4D97-AF65-F5344CB8AC3E}">
        <p14:creationId xmlns:p14="http://schemas.microsoft.com/office/powerpoint/2010/main" val="40953964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The importance of a good safety culture depends upon the attitudes and actions of all employees.  Due to that fact:</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Management systems &amp; associated policies/procedures depend upon actions of individuals &amp; groups for implementation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Values of group helps shape beliefs, attitudes &amp; behavior of individuals </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If no “safety buy-in” from all concerned, accidents &amp; injuries will continue to occur</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15</a:t>
            </a:fld>
            <a:endParaRPr lang="en-US"/>
          </a:p>
        </p:txBody>
      </p:sp>
    </p:spTree>
    <p:extLst>
      <p:ext uri="{BB962C8B-B14F-4D97-AF65-F5344CB8AC3E}">
        <p14:creationId xmlns:p14="http://schemas.microsoft.com/office/powerpoint/2010/main" val="10923419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Just because an organization has a well written, well organized, “clean” looking safety program does not mean it has a good safety culture. If the program is not reviewed and updated (as required) annually, kept isolated from all employees or is not followed by all employees it may just be a “paper tiger.”</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16</a:t>
            </a:fld>
            <a:endParaRPr lang="en-US"/>
          </a:p>
        </p:txBody>
      </p:sp>
    </p:spTree>
    <p:extLst>
      <p:ext uri="{BB962C8B-B14F-4D97-AF65-F5344CB8AC3E}">
        <p14:creationId xmlns:p14="http://schemas.microsoft.com/office/powerpoint/2010/main" val="12265362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Having a good safety culture can prevent accidents, environmental issues, and injuries.</a:t>
            </a: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17</a:t>
            </a:fld>
            <a:endParaRPr lang="en-US"/>
          </a:p>
        </p:txBody>
      </p:sp>
    </p:spTree>
    <p:extLst>
      <p:ext uri="{BB962C8B-B14F-4D97-AF65-F5344CB8AC3E}">
        <p14:creationId xmlns:p14="http://schemas.microsoft.com/office/powerpoint/2010/main" val="3053136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Hopefully no employer in the United States would allow this situation, however there are those employees who may take shortcuts and circumvent existing safety policies so that “we can have shade!”  If a supervisor was present perhaps his thoughts for allowing this to take place was that he was providing the necessary shade to keep his workers as comfortable as he could during their break.</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18</a:t>
            </a:fld>
            <a:endParaRPr lang="en-US"/>
          </a:p>
        </p:txBody>
      </p:sp>
    </p:spTree>
    <p:extLst>
      <p:ext uri="{BB962C8B-B14F-4D97-AF65-F5344CB8AC3E}">
        <p14:creationId xmlns:p14="http://schemas.microsoft.com/office/powerpoint/2010/main" val="16688540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This issue was actually discovered on a military base!  The maintenance person who created this was told, “give these folks more light in their shower” so he found a way to do it!  The large can over the light (which is a spot light and may get very hot) has holes in the top to allow heat to escape while keeping away most of the water (of course any water that may get in could drain from the light).  Obviously this is not a safe situation, but again the maintenance person felt they were doing their job because they accomplished the task they were given.</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19</a:t>
            </a:fld>
            <a:endParaRPr lang="en-US"/>
          </a:p>
        </p:txBody>
      </p:sp>
    </p:spTree>
    <p:extLst>
      <p:ext uri="{BB962C8B-B14F-4D97-AF65-F5344CB8AC3E}">
        <p14:creationId xmlns:p14="http://schemas.microsoft.com/office/powerpoint/2010/main" val="29577186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This presentation will address the following:</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What is a “safety culture”</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Incidents that prompted </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Importance of safety culture</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Negative safety culture</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Positive safety culture</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Enhance your safety culture</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Evaluate your safety culture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2</a:t>
            </a:fld>
            <a:endParaRPr lang="en-US"/>
          </a:p>
        </p:txBody>
      </p:sp>
    </p:spTree>
    <p:extLst>
      <p:ext uri="{BB962C8B-B14F-4D97-AF65-F5344CB8AC3E}">
        <p14:creationId xmlns:p14="http://schemas.microsoft.com/office/powerpoint/2010/main" val="25569586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This situation is not safe due to no fall protection in place (if general industry OSHA says fall protection is necessary above four feet while in construction it’s needed above six feet).  In addition the individual is not using appropriate personal protective equipment (PPE) nor is the scaffolding and “walkway” he’s using set up safely (no railing, end of walkway anchored to ladder, etc.).</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20</a:t>
            </a:fld>
            <a:endParaRPr lang="en-US"/>
          </a:p>
        </p:txBody>
      </p:sp>
    </p:spTree>
    <p:extLst>
      <p:ext uri="{BB962C8B-B14F-4D97-AF65-F5344CB8AC3E}">
        <p14:creationId xmlns:p14="http://schemas.microsoft.com/office/powerpoint/2010/main" val="38037099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Characteristics of a Negative Safety Culture.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Let’s take a look at some indicators or possible ‘red flags’ within your company.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These can be attributed to either individuals, groups, or both. </a:t>
            </a:r>
          </a:p>
          <a:p>
            <a:pPr marL="0" marR="0" lvl="0" indent="0" algn="ctr" defTabSz="914400" rtl="0" eaLnBrk="1" fontAlgn="base" latinLnBrk="0" hangingPunct="1">
              <a:lnSpc>
                <a:spcPct val="100000"/>
              </a:lnSpc>
              <a:spcBef>
                <a:spcPct val="30000"/>
              </a:spcBef>
              <a:spcAft>
                <a:spcPct val="0"/>
              </a:spcAft>
              <a:buClrTx/>
              <a:buSzTx/>
              <a:buFontTx/>
              <a:buNone/>
              <a:tabLst/>
              <a:defRPr/>
            </a:pPr>
            <a:endPar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21</a:t>
            </a:fld>
            <a:endParaRPr lang="en-US"/>
          </a:p>
        </p:txBody>
      </p:sp>
    </p:spTree>
    <p:extLst>
      <p:ext uri="{BB962C8B-B14F-4D97-AF65-F5344CB8AC3E}">
        <p14:creationId xmlns:p14="http://schemas.microsoft.com/office/powerpoint/2010/main" val="41204602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22</a:t>
            </a:fld>
            <a:endParaRPr lang="en-US"/>
          </a:p>
        </p:txBody>
      </p:sp>
    </p:spTree>
    <p:extLst>
      <p:ext uri="{BB962C8B-B14F-4D97-AF65-F5344CB8AC3E}">
        <p14:creationId xmlns:p14="http://schemas.microsoft.com/office/powerpoint/2010/main" val="2407103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Another aspect of a negative safety culture is undue stress many times caused by the “get as much out the door” philosophy.  When employees are concerned about their safety they can become stressed which can lead to mental and physical issues which can take their mind off of their work (thereby leading to injuries/illnesses).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23</a:t>
            </a:fld>
            <a:endParaRPr lang="en-US"/>
          </a:p>
        </p:txBody>
      </p:sp>
    </p:spTree>
    <p:extLst>
      <p:ext uri="{BB962C8B-B14F-4D97-AF65-F5344CB8AC3E}">
        <p14:creationId xmlns:p14="http://schemas.microsoft.com/office/powerpoint/2010/main" val="3067130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Distraction can certainly be a product of a negative safety culture within an organization.  Employees can be distracted by many things happening on the job including co-workers. When safety isn’t given the necessary priority it deserves that fact that employees are being distracted by other employees may be tolerated.</a:t>
            </a:r>
          </a:p>
          <a:p>
            <a:pPr marL="0" marR="0" lvl="0" indent="0" algn="l" defTabSz="911225"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24</a:t>
            </a:fld>
            <a:endParaRPr lang="en-US"/>
          </a:p>
        </p:txBody>
      </p:sp>
    </p:spTree>
    <p:extLst>
      <p:ext uri="{BB962C8B-B14F-4D97-AF65-F5344CB8AC3E}">
        <p14:creationId xmlns:p14="http://schemas.microsoft.com/office/powerpoint/2010/main" val="41459584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In an environment with a negative safety culture complacency can become an issue.  Employees have been doing things a certain way for so long and perhaps not suffering injuries that they feel they can continue on without change.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25</a:t>
            </a:fld>
            <a:endParaRPr lang="en-US"/>
          </a:p>
        </p:txBody>
      </p:sp>
    </p:spTree>
    <p:extLst>
      <p:ext uri="{BB962C8B-B14F-4D97-AF65-F5344CB8AC3E}">
        <p14:creationId xmlns:p14="http://schemas.microsoft.com/office/powerpoint/2010/main" val="2185581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Failed communication can be a result of a negative safety culture.  Even something as common as having a machine “down” for servicing can turn into an issue if lock-out/tag-out or another similar means of communication is not used.</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26</a:t>
            </a:fld>
            <a:endParaRPr lang="en-US"/>
          </a:p>
        </p:txBody>
      </p:sp>
    </p:spTree>
    <p:extLst>
      <p:ext uri="{BB962C8B-B14F-4D97-AF65-F5344CB8AC3E}">
        <p14:creationId xmlns:p14="http://schemas.microsoft.com/office/powerpoint/2010/main" val="8553191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Another situation that may occur within a negative safety culture is employees not having the knowledge to perform their jobs safely or not being trained to operate certain equipment but being allowed to operate it anyway because the task needs to be completed.</a:t>
            </a: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27</a:t>
            </a:fld>
            <a:endParaRPr lang="en-US"/>
          </a:p>
        </p:txBody>
      </p:sp>
    </p:spTree>
    <p:extLst>
      <p:ext uri="{BB962C8B-B14F-4D97-AF65-F5344CB8AC3E}">
        <p14:creationId xmlns:p14="http://schemas.microsoft.com/office/powerpoint/2010/main" val="28644713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Many times employees will not take the initiative to report safety hazards because either nothing is done or employees have the impression that management doesn’t care as long as the job gets done.  </a:t>
            </a:r>
          </a:p>
          <a:p>
            <a:pPr marL="0" marR="0" lvl="0" indent="0" algn="l" defTabSz="911225"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28</a:t>
            </a:fld>
            <a:endParaRPr lang="en-US"/>
          </a:p>
        </p:txBody>
      </p:sp>
    </p:spTree>
    <p:extLst>
      <p:ext uri="{BB962C8B-B14F-4D97-AF65-F5344CB8AC3E}">
        <p14:creationId xmlns:p14="http://schemas.microsoft.com/office/powerpoint/2010/main" val="9406248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Poor situational awareness can become a real issue within a negative safety culture and can lead to injuries due to people not watching or paying attention to their surroundings or tasks.</a:t>
            </a: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29</a:t>
            </a:fld>
            <a:endParaRPr lang="en-US"/>
          </a:p>
        </p:txBody>
      </p:sp>
    </p:spTree>
    <p:extLst>
      <p:ext uri="{BB962C8B-B14F-4D97-AF65-F5344CB8AC3E}">
        <p14:creationId xmlns:p14="http://schemas.microsoft.com/office/powerpoint/2010/main" val="1642656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There are numerous definitions for “safety culture” some as simple as “the way safety is perceived, valued and prioritized in an organization.”  </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3</a:t>
            </a:fld>
            <a:endParaRPr lang="en-US"/>
          </a:p>
        </p:txBody>
      </p:sp>
    </p:spTree>
    <p:extLst>
      <p:ext uri="{BB962C8B-B14F-4D97-AF65-F5344CB8AC3E}">
        <p14:creationId xmlns:p14="http://schemas.microsoft.com/office/powerpoint/2010/main" val="1475058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smtClean="0">
                <a:ln>
                  <a:noFill/>
                </a:ln>
                <a:solidFill>
                  <a:srgbClr val="FF0000"/>
                </a:solidFill>
                <a:effectLst/>
                <a:uLnTx/>
                <a:uFillTx/>
                <a:latin typeface="Verdana" pitchFamily="34" charset="0"/>
                <a:ea typeface="Verdana" pitchFamily="34" charset="0"/>
                <a:cs typeface="Verdana" pitchFamily="34" charset="0"/>
              </a:rPr>
              <a:t>Too many times safety is not given the necessary resources it deserves whether that involves a lack of trained safety personnel or the money to provide adequately for safety needs.</a:t>
            </a:r>
            <a:endPar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30</a:t>
            </a:fld>
            <a:endParaRPr lang="en-US"/>
          </a:p>
        </p:txBody>
      </p:sp>
    </p:spTree>
    <p:extLst>
      <p:ext uri="{BB962C8B-B14F-4D97-AF65-F5344CB8AC3E}">
        <p14:creationId xmlns:p14="http://schemas.microsoft.com/office/powerpoint/2010/main" val="3353068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Dysfunctional teamwork could be attributed to: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Personality clashes,</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Differing leadership/management styles,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Turf battles,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Lack of common vision, etc.</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1" i="0" u="none" strike="noStrike" kern="1200" cap="none" spc="0" normalizeH="0" baseline="0" noProof="0" dirty="0" smtClean="0">
              <a:ln>
                <a:noFill/>
              </a:ln>
              <a:solidFill>
                <a:srgbClr val="FF0000"/>
              </a:solidFill>
              <a:effectLst/>
              <a:uLnTx/>
              <a:uFillTx/>
              <a:latin typeface="Calibri" pitchFamily="34" charset="0"/>
              <a:ea typeface="+mn-ea"/>
              <a:cs typeface="+mn-cs"/>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Some leaders can be identified as “Mavericks” because they do things their own way as opposed to what policies and procedures indicate or allow.  There are leaders who not only look the other way when it comes to employees not doing things safely, but even encourage unsafe behavior in order to get the job done.</a:t>
            </a:r>
            <a:endPar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31</a:t>
            </a:fld>
            <a:endParaRPr lang="en-US"/>
          </a:p>
        </p:txBody>
      </p:sp>
    </p:spTree>
    <p:extLst>
      <p:ext uri="{BB962C8B-B14F-4D97-AF65-F5344CB8AC3E}">
        <p14:creationId xmlns:p14="http://schemas.microsoft.com/office/powerpoint/2010/main" val="2780186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In a negative safety culture production pressure tends to take precedence over safety so therefore the overall goal becomes “get things out the door, period!”  This can lead to injuries since employees can be working quickly or more often unsafely.</a:t>
            </a:r>
            <a:endPar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32</a:t>
            </a:fld>
            <a:endParaRPr lang="en-US"/>
          </a:p>
        </p:txBody>
      </p:sp>
    </p:spTree>
    <p:extLst>
      <p:ext uri="{BB962C8B-B14F-4D97-AF65-F5344CB8AC3E}">
        <p14:creationId xmlns:p14="http://schemas.microsoft.com/office/powerpoint/2010/main" val="2310652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Organizational “Norms” = “Old School.” In other words, “we’ve been doing things this way for this long so why should we change?”  Many times with organizational norms or “old school” philosophy management/employees do not want to learn or use anything new and this includes safety.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33</a:t>
            </a:fld>
            <a:endParaRPr lang="en-US"/>
          </a:p>
        </p:txBody>
      </p:sp>
    </p:spTree>
    <p:extLst>
      <p:ext uri="{BB962C8B-B14F-4D97-AF65-F5344CB8AC3E}">
        <p14:creationId xmlns:p14="http://schemas.microsoft.com/office/powerpoint/2010/main" val="27502099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Outside stressors have a definite affect on safety within the workplace.  Employees who have problems with substance abuse, monetary issues, car/home problems, etc., tend to let those issues affect their on-the-job behavior and may not be concentrating on their work or how their performing their work which can lead to injuries.</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34</a:t>
            </a:fld>
            <a:endParaRPr lang="en-US"/>
          </a:p>
        </p:txBody>
      </p:sp>
    </p:spTree>
    <p:extLst>
      <p:ext uri="{BB962C8B-B14F-4D97-AF65-F5344CB8AC3E}">
        <p14:creationId xmlns:p14="http://schemas.microsoft.com/office/powerpoint/2010/main" val="29641231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Family issues certainly affect a worker’s behavior!  At times these problems are brought into the workplace such as an employee receiving phone calls from their children while on the job asking questions or causing stress due to their fighting; or an employee who has an issue with domestic abuse whereby a spouse comes on-site to continue with a fight or “put them in their place.”</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35</a:t>
            </a:fld>
            <a:endParaRPr lang="en-US"/>
          </a:p>
        </p:txBody>
      </p:sp>
    </p:spTree>
    <p:extLst>
      <p:ext uri="{BB962C8B-B14F-4D97-AF65-F5344CB8AC3E}">
        <p14:creationId xmlns:p14="http://schemas.microsoft.com/office/powerpoint/2010/main" val="40554056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36</a:t>
            </a:fld>
            <a:endParaRPr lang="en-US"/>
          </a:p>
        </p:txBody>
      </p:sp>
    </p:spTree>
    <p:extLst>
      <p:ext uri="{BB962C8B-B14F-4D97-AF65-F5344CB8AC3E}">
        <p14:creationId xmlns:p14="http://schemas.microsoft.com/office/powerpoint/2010/main" val="4121123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Inspections (compliance, Corporate, etc.) can definitely affect a workplace whether those inspections are from within or by organizations outside of the company such as OSHA, EPA, etc.  Inspections can put people “on edge” and can possibly lead to work being slowed down which leads to people feeling they need to work faster after the inspection is complete.</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37</a:t>
            </a:fld>
            <a:endParaRPr lang="en-US"/>
          </a:p>
        </p:txBody>
      </p:sp>
    </p:spTree>
    <p:extLst>
      <p:ext uri="{BB962C8B-B14F-4D97-AF65-F5344CB8AC3E}">
        <p14:creationId xmlns:p14="http://schemas.microsoft.com/office/powerpoint/2010/main" val="24940122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There are numerous myths surrounding safety culture such as: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“You cannot create an accident free workplace.”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“Safety takes too much time and money.”</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“Accidents just happen.”</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If management/employees think this way then workplace injuries and illnesses will continue to happen!</a:t>
            </a: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38</a:t>
            </a:fld>
            <a:endParaRPr lang="en-US"/>
          </a:p>
        </p:txBody>
      </p:sp>
    </p:spTree>
    <p:extLst>
      <p:ext uri="{BB962C8B-B14F-4D97-AF65-F5344CB8AC3E}">
        <p14:creationId xmlns:p14="http://schemas.microsoft.com/office/powerpoint/2010/main" val="31742502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Now it’s time to think about where your company is at regarding safety and safety culture.  What type of safety culture exists within your work environment?</a:t>
            </a:r>
          </a:p>
          <a:p>
            <a:pPr marL="0" marR="0" lvl="0" indent="0" algn="l" defTabSz="911225"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39</a:t>
            </a:fld>
            <a:endParaRPr lang="en-US"/>
          </a:p>
        </p:txBody>
      </p:sp>
    </p:spTree>
    <p:extLst>
      <p:ext uri="{BB962C8B-B14F-4D97-AF65-F5344CB8AC3E}">
        <p14:creationId xmlns:p14="http://schemas.microsoft.com/office/powerpoint/2010/main" val="29800536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80000"/>
              </a:lnSpc>
              <a:spcBef>
                <a:spcPct val="30000"/>
              </a:spcBef>
              <a:spcAft>
                <a:spcPct val="0"/>
              </a:spcAft>
              <a:buClrTx/>
              <a:buSzTx/>
              <a:buFontTx/>
              <a:buNone/>
              <a:tabLst/>
              <a:defRPr/>
            </a:pPr>
            <a:r>
              <a:rPr lang="en-US" sz="1400" dirty="0" smtClean="0">
                <a:latin typeface="Verdana" panose="020B0604030504040204" pitchFamily="34" charset="0"/>
                <a:ea typeface="Verdana" panose="020B0604030504040204" pitchFamily="34" charset="0"/>
                <a:cs typeface="Verdana" panose="020B0604030504040204" pitchFamily="34" charset="0"/>
              </a:rPr>
              <a:t> </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Another definition of safety culture is “The enduring value and priority placed on worker and public safety by </a:t>
            </a:r>
            <a:r>
              <a:rPr kumimoji="0" lang="en-US" altLang="en-US" sz="1200" b="0" i="1"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everyone</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in every group  at every level of an organization.” </a:t>
            </a:r>
          </a:p>
          <a:p>
            <a:pPr marL="0" marR="0" lvl="0" indent="0" algn="l" defTabSz="914400" rtl="0" eaLnBrk="0" fontAlgn="base" latinLnBrk="0" hangingPunct="0">
              <a:lnSpc>
                <a:spcPct val="8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as defined by the </a:t>
            </a: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Human Factors &amp; Ergonomics Society.</a:t>
            </a:r>
          </a:p>
          <a:p>
            <a:pPr marL="0" marR="0" lvl="0" indent="0" algn="l" defTabSz="914400" rtl="0" eaLnBrk="0" fontAlgn="base" latinLnBrk="0" hangingPunct="0">
              <a:lnSpc>
                <a:spcPct val="80000"/>
              </a:lnSpc>
              <a:spcBef>
                <a:spcPct val="30000"/>
              </a:spcBef>
              <a:spcAft>
                <a:spcPct val="0"/>
              </a:spcAft>
              <a:buClrTx/>
              <a:buSzTx/>
              <a:buFontTx/>
              <a:buNone/>
              <a:tabLst/>
              <a:defRPr/>
            </a:pPr>
            <a:r>
              <a:rPr kumimoji="0" lang="en-US" altLang="en-US" sz="1200" b="1"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4</a:t>
            </a:fld>
            <a:endParaRPr lang="en-US"/>
          </a:p>
        </p:txBody>
      </p:sp>
    </p:spTree>
    <p:extLst>
      <p:ext uri="{BB962C8B-B14F-4D97-AF65-F5344CB8AC3E}">
        <p14:creationId xmlns:p14="http://schemas.microsoft.com/office/powerpoint/2010/main" val="314530643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Creating a positive safety culture is not something that is done overnight or in a week or two – it takes time AND commitment by everyone.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Having a positive safety culture means that EVERYONE takes responsibility for safety each and every day!</a:t>
            </a:r>
          </a:p>
          <a:p>
            <a:pPr marL="0" marR="0" lvl="0" indent="0" algn="l" defTabSz="911225"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pPr marL="0" marR="0" lvl="0" indent="0" algn="l" defTabSz="911225"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40</a:t>
            </a:fld>
            <a:endParaRPr lang="en-US"/>
          </a:p>
        </p:txBody>
      </p:sp>
    </p:spTree>
    <p:extLst>
      <p:ext uri="{BB962C8B-B14F-4D97-AF65-F5344CB8AC3E}">
        <p14:creationId xmlns:p14="http://schemas.microsoft.com/office/powerpoint/2010/main" val="33957882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An accident is just the beginning.  There are many costs and issues involved with an accident to include both direct and indirect expenses.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 </a:t>
            </a:r>
            <a:r>
              <a:rPr kumimoji="0" lang="en-US" altLang="en-US" sz="1200" b="0" i="0" u="sng"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direct</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cost (normally handled through insurance) consists of such things as wage loss and medical, vocational and physical rehabilitation.  This cost can be calculated fairly easily after the injury/illness has occurred and the employee is back to work.</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An </a:t>
            </a:r>
            <a:r>
              <a:rPr kumimoji="0" lang="en-US" altLang="en-US" sz="1200" b="0" i="0" u="sng"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indirect</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cost is something that normally is taken care of by the organization and includes but is not limited to downtime, equipment and building damage, morale of the injured employee and others. Most companies do no plan for these types of costs within their budget (workers’ comp insurance premiums can be planned for since they’re a known cost up front). Not too many organizations plan for a forklift striking a building or an employee falling through an unguarded skylight causing injury and property damage!</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41</a:t>
            </a:fld>
            <a:endParaRPr lang="en-US"/>
          </a:p>
        </p:txBody>
      </p:sp>
    </p:spTree>
    <p:extLst>
      <p:ext uri="{BB962C8B-B14F-4D97-AF65-F5344CB8AC3E}">
        <p14:creationId xmlns:p14="http://schemas.microsoft.com/office/powerpoint/2010/main" val="1213659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 positive safety culture can lead to a reduction in:</a:t>
            </a:r>
          </a:p>
          <a:p>
            <a:pPr marL="171450" marR="0" lvl="0" indent="-171450" algn="l" defTabSz="914400" rtl="0" eaLnBrk="1" fontAlgn="base" latinLnBrk="0" hangingPunct="1">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Injury Rate   </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Lost Time Rate  </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Downtime  </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Damage  </a:t>
            </a:r>
          </a:p>
          <a:p>
            <a:pPr marL="171450" marR="0" lvl="0" indent="-171450" algn="l" defTabSz="914400" rtl="0" eaLnBrk="0" fontAlgn="base" latinLnBrk="0" hangingPunct="0">
              <a:lnSpc>
                <a:spcPct val="10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Accident cost  </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42</a:t>
            </a:fld>
            <a:endParaRPr lang="en-US"/>
          </a:p>
        </p:txBody>
      </p:sp>
    </p:spTree>
    <p:extLst>
      <p:ext uri="{BB962C8B-B14F-4D97-AF65-F5344CB8AC3E}">
        <p14:creationId xmlns:p14="http://schemas.microsoft.com/office/powerpoint/2010/main" val="40913455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Establishing a positive safety culture can also result in the company saving money since they won’t have to worry about the indirect costs of workplace injuries/illnesses.</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43</a:t>
            </a:fld>
            <a:endParaRPr lang="en-US"/>
          </a:p>
        </p:txBody>
      </p:sp>
    </p:spTree>
    <p:extLst>
      <p:ext uri="{BB962C8B-B14F-4D97-AF65-F5344CB8AC3E}">
        <p14:creationId xmlns:p14="http://schemas.microsoft.com/office/powerpoint/2010/main" val="36293193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Management has a definite role in establishing a positive safety culture.  The following is needed constantly from management: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Commitment</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Support  </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Communicate</a:t>
            </a:r>
          </a:p>
          <a:p>
            <a:pPr marL="342900" marR="0" lvl="0" indent="-34290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Involvement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44</a:t>
            </a:fld>
            <a:endParaRPr lang="en-US"/>
          </a:p>
        </p:txBody>
      </p:sp>
    </p:spTree>
    <p:extLst>
      <p:ext uri="{BB962C8B-B14F-4D97-AF65-F5344CB8AC3E}">
        <p14:creationId xmlns:p14="http://schemas.microsoft.com/office/powerpoint/2010/main" val="274177793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Management needs to do the following things to assist in establishing a positive safety culture:</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Emphasize safety over production</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Maintain &amp; support a high profile for safety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Attend Safety Committee meetings and safety inspections regularly</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Conduct face-to-face safety meetings</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45</a:t>
            </a:fld>
            <a:endParaRPr lang="en-US"/>
          </a:p>
        </p:txBody>
      </p:sp>
    </p:spTree>
    <p:extLst>
      <p:ext uri="{BB962C8B-B14F-4D97-AF65-F5344CB8AC3E}">
        <p14:creationId xmlns:p14="http://schemas.microsoft.com/office/powerpoint/2010/main" val="193319730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In addition management should also:</a:t>
            </a:r>
          </a:p>
          <a:p>
            <a:pPr marL="171450" marR="0" lvl="0" indent="-171450" algn="l" defTabSz="914400" rtl="0" eaLnBrk="0" fontAlgn="base" latinLnBrk="0" hangingPunct="0">
              <a:lnSpc>
                <a:spcPct val="9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Develop job descriptions that include safety</a:t>
            </a:r>
          </a:p>
          <a:p>
            <a:pPr marL="171450" marR="0" lvl="0" indent="-171450" algn="l" defTabSz="914400" rtl="0" eaLnBrk="0" fontAlgn="base" latinLnBrk="0" hangingPunct="0">
              <a:lnSpc>
                <a:spcPct val="9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Empower workers to stop their/others work if they feel situation is unsafe</a:t>
            </a:r>
          </a:p>
          <a:p>
            <a:pPr marL="171450" marR="0" lvl="0" indent="-171450" algn="l" defTabSz="914400" rtl="0" eaLnBrk="0" fontAlgn="base" latinLnBrk="0" hangingPunct="0">
              <a:lnSpc>
                <a:spcPct val="9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Delegate responsibility for safety at all levels</a:t>
            </a:r>
          </a:p>
          <a:p>
            <a:pPr marL="171450" marR="0" lvl="0" indent="-171450" algn="l" defTabSz="914400" rtl="0" eaLnBrk="0" fontAlgn="base" latinLnBrk="0" hangingPunct="0">
              <a:lnSpc>
                <a:spcPct val="90000"/>
              </a:lnSpc>
              <a:spcBef>
                <a:spcPct val="30000"/>
              </a:spcBef>
              <a:spcAft>
                <a:spcPct val="0"/>
              </a:spcAft>
              <a:buClrTx/>
              <a:buSzTx/>
              <a:buFont typeface="Courier New" panose="02070309020205020404" pitchFamily="49" charset="0"/>
              <a:buChar char="o"/>
              <a:tabLst/>
              <a:defRPr/>
            </a:pPr>
            <a:r>
              <a:rPr kumimoji="0" lang="en-US" altLang="en-US" sz="1200" b="0" i="0" u="none" strike="noStrike" kern="1200" cap="none" spc="0" normalizeH="0" baseline="0" noProof="0" dirty="0" smtClean="0">
                <a:ln>
                  <a:noFill/>
                </a:ln>
                <a:solidFill>
                  <a:srgbClr val="FF0000"/>
                </a:solidFill>
                <a:effectLst/>
                <a:uLnTx/>
                <a:uFillTx/>
                <a:latin typeface="Verdana" panose="020B0604030504040204" pitchFamily="34" charset="0"/>
                <a:ea typeface="Verdana" panose="020B0604030504040204" pitchFamily="34" charset="0"/>
                <a:cs typeface="Verdana" panose="020B0604030504040204" pitchFamily="34" charset="0"/>
              </a:rPr>
              <a:t>Make safety a core value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46</a:t>
            </a:fld>
            <a:endParaRPr lang="en-US"/>
          </a:p>
        </p:txBody>
      </p:sp>
    </p:spTree>
    <p:extLst>
      <p:ext uri="{BB962C8B-B14F-4D97-AF65-F5344CB8AC3E}">
        <p14:creationId xmlns:p14="http://schemas.microsoft.com/office/powerpoint/2010/main" val="5968196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Management should establish both formal and informal methods of communication regarding safety.  Some methods that can be used or at least considered are safety bulletin boards in areas where employees frequent regularly, “Toolbox safety talks” that can take as little as five (5) minutes, newsletters (whether they’re printed or accessible on-line) and memos addresses safety and safety concerns.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Communication needs to be a two-way process between management and employees, and management needs to be willing to listen to what employees are saying when it comes to safety.</a:t>
            </a:r>
          </a:p>
          <a:p>
            <a:pPr marL="0" marR="0" lvl="0" indent="0" algn="l" defTabSz="911225" rtl="0" eaLnBrk="0" fontAlgn="base" latinLnBrk="0" hangingPunct="0">
              <a:lnSpc>
                <a:spcPct val="100000"/>
              </a:lnSpc>
              <a:spcBef>
                <a:spcPct val="30000"/>
              </a:spcBef>
              <a:spcAft>
                <a:spcPct val="0"/>
              </a:spcAft>
              <a:buClrTx/>
              <a:buSzTx/>
              <a:buFontTx/>
              <a:buNone/>
              <a:tabLst/>
              <a:defRPr/>
            </a:pPr>
            <a:endParaRPr kumimoji="0" lang="en-US" alt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0" marR="0" lvl="0" indent="0" algn="l" defTabSz="911225" rtl="0" eaLnBrk="0" fontAlgn="base" latinLnBrk="0" hangingPunct="0">
              <a:lnSpc>
                <a:spcPct val="100000"/>
              </a:lnSpc>
              <a:spcBef>
                <a:spcPct val="30000"/>
              </a:spcBef>
              <a:spcAft>
                <a:spcPct val="0"/>
              </a:spcAft>
              <a:buClrTx/>
              <a:buSzTx/>
              <a:buFontTx/>
              <a:buNone/>
              <a:tabLst/>
              <a:defRPr/>
            </a:pPr>
            <a:endParaRPr kumimoji="0" lang="en-US" sz="14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47</a:t>
            </a:fld>
            <a:endParaRPr lang="en-US"/>
          </a:p>
        </p:txBody>
      </p:sp>
    </p:spTree>
    <p:extLst>
      <p:ext uri="{BB962C8B-B14F-4D97-AF65-F5344CB8AC3E}">
        <p14:creationId xmlns:p14="http://schemas.microsoft.com/office/powerpoint/2010/main" val="28408086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Employees also need to take an active role in establishing a positive safety culture and are many times the “hinge pin” when it comes to keeping the positive culture in place.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Employees need to:</a:t>
            </a:r>
          </a:p>
          <a:p>
            <a:pPr marL="1143000" marR="0" lvl="2" indent="-228600" algn="l" defTabSz="914400" rtl="0" eaLnBrk="0" fontAlgn="base" latinLnBrk="0" hangingPunct="0">
              <a:lnSpc>
                <a:spcPct val="9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Accept responsibility for safety</a:t>
            </a:r>
          </a:p>
          <a:p>
            <a:pPr marL="1143000" marR="0" lvl="2" indent="-228600" algn="l" defTabSz="914400" rtl="0" eaLnBrk="0" fontAlgn="base" latinLnBrk="0" hangingPunct="0">
              <a:lnSpc>
                <a:spcPct val="90000"/>
              </a:lnSpc>
              <a:spcBef>
                <a:spcPct val="20000"/>
              </a:spcBef>
              <a:spcAft>
                <a:spcPct val="0"/>
              </a:spcAft>
              <a:buClrTx/>
              <a:buSzTx/>
              <a:buFontTx/>
              <a:buNone/>
              <a:tabLst/>
              <a:defRPr/>
            </a:pPr>
            <a:endParaRPr kumimoji="0" lang="en-US" altLang="en-US" sz="12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143000" marR="0" lvl="2" indent="-228600" algn="l" defTabSz="914400" rtl="0" eaLnBrk="0" fontAlgn="base" latinLnBrk="0" hangingPunct="0">
              <a:lnSpc>
                <a:spcPct val="9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Follow safety policies/procedures </a:t>
            </a:r>
          </a:p>
          <a:p>
            <a:pPr marL="1143000" marR="0" lvl="2" indent="-228600" algn="l" defTabSz="914400" rtl="0" eaLnBrk="0" fontAlgn="base" latinLnBrk="0" hangingPunct="0">
              <a:lnSpc>
                <a:spcPct val="90000"/>
              </a:lnSpc>
              <a:spcBef>
                <a:spcPct val="20000"/>
              </a:spcBef>
              <a:spcAft>
                <a:spcPct val="0"/>
              </a:spcAft>
              <a:buClrTx/>
              <a:buSzTx/>
              <a:buFontTx/>
              <a:buChar char="•"/>
              <a:tabLst/>
              <a:defRPr/>
            </a:pPr>
            <a:endParaRPr kumimoji="0" lang="en-US" altLang="en-US" sz="12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143000" marR="0" lvl="2" indent="-228600" algn="l" defTabSz="914400" rtl="0" eaLnBrk="0" fontAlgn="base" latinLnBrk="0" hangingPunct="0">
              <a:lnSpc>
                <a:spcPct val="9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Take initiative: report hazards/safety issues</a:t>
            </a:r>
          </a:p>
          <a:p>
            <a:pPr marL="1143000" marR="0" lvl="2" indent="-228600" algn="l" defTabSz="914400" rtl="0" eaLnBrk="0" fontAlgn="base" latinLnBrk="0" hangingPunct="0">
              <a:lnSpc>
                <a:spcPct val="90000"/>
              </a:lnSpc>
              <a:spcBef>
                <a:spcPct val="20000"/>
              </a:spcBef>
              <a:spcAft>
                <a:spcPct val="0"/>
              </a:spcAft>
              <a:buClrTx/>
              <a:buSzTx/>
              <a:buFontTx/>
              <a:buChar char="•"/>
              <a:tabLst/>
              <a:defRPr/>
            </a:pPr>
            <a:endParaRPr kumimoji="0" lang="en-US" altLang="en-US" sz="12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endParaRPr>
          </a:p>
          <a:p>
            <a:pPr marL="1143000" marR="0" lvl="2" indent="-228600" algn="l" defTabSz="914400" rtl="0" eaLnBrk="0" fontAlgn="base" latinLnBrk="0" hangingPunct="0">
              <a:lnSpc>
                <a:spcPct val="9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panose="020B0604030504040204" pitchFamily="34" charset="0"/>
                <a:ea typeface="Verdana" panose="020B0604030504040204" pitchFamily="34" charset="0"/>
                <a:cs typeface="Verdana" panose="020B0604030504040204" pitchFamily="34" charset="0"/>
              </a:rPr>
              <a:t>Commit to organization’s safety program</a:t>
            </a:r>
          </a:p>
          <a:p>
            <a:pPr marL="1143000" marR="0" lvl="2" indent="-228600" algn="l" defTabSz="914400" rtl="0" eaLnBrk="0" fontAlgn="base" latinLnBrk="0" hangingPunct="0">
              <a:lnSpc>
                <a:spcPct val="90000"/>
              </a:lnSpc>
              <a:spcBef>
                <a:spcPct val="20000"/>
              </a:spcBef>
              <a:spcAft>
                <a:spcPct val="0"/>
              </a:spcAft>
              <a:buClrTx/>
              <a:buSzTx/>
              <a:buFontTx/>
              <a:buChar char="•"/>
              <a:tabLst/>
              <a:defRPr/>
            </a:pPr>
            <a:endParaRPr kumimoji="0" lang="en-US" altLang="en-US" sz="1200" b="0" i="0" u="none" strike="noStrike" kern="0" cap="none" spc="0" normalizeH="0" baseline="0" noProof="0" dirty="0" smtClean="0">
              <a:ln>
                <a:noFill/>
              </a:ln>
              <a:solidFill>
                <a:srgbClr val="000000"/>
              </a:solidFill>
              <a:effectLst/>
              <a:uLnTx/>
              <a:uFillTx/>
              <a:latin typeface="+mn-lt"/>
              <a:ea typeface="+mn-ea"/>
              <a:cs typeface="+mn-cs"/>
            </a:endParaRPr>
          </a:p>
          <a:p>
            <a:pPr marL="1143000" marR="0" lvl="2" indent="-228600" algn="l" defTabSz="914400" rtl="0" eaLnBrk="0" fontAlgn="base" latinLnBrk="0" hangingPunct="0">
              <a:lnSpc>
                <a:spcPct val="9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mn-lt"/>
                <a:ea typeface="+mn-ea"/>
                <a:cs typeface="+mn-cs"/>
              </a:rPr>
              <a:t>Be a Team Player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mn-lt"/>
              <a:ea typeface="+mn-ea"/>
              <a:cs typeface="+mn-cs"/>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48</a:t>
            </a:fld>
            <a:endParaRPr lang="en-US"/>
          </a:p>
        </p:txBody>
      </p:sp>
    </p:spTree>
    <p:extLst>
      <p:ext uri="{BB962C8B-B14F-4D97-AF65-F5344CB8AC3E}">
        <p14:creationId xmlns:p14="http://schemas.microsoft.com/office/powerpoint/2010/main" val="265624614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To have and maintain a positive safety culture all concerned need to realize that safety is EVERYONE’S responsibility not just managements or employees alone.</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49</a:t>
            </a:fld>
            <a:endParaRPr lang="en-US"/>
          </a:p>
        </p:txBody>
      </p:sp>
    </p:spTree>
    <p:extLst>
      <p:ext uri="{BB962C8B-B14F-4D97-AF65-F5344CB8AC3E}">
        <p14:creationId xmlns:p14="http://schemas.microsoft.com/office/powerpoint/2010/main" val="3533797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Another more comprehensive definition of a safety culture is the product of </a:t>
            </a:r>
            <a:r>
              <a:rPr kumimoji="0" lang="en-US" altLang="en-US" sz="1200" b="0" i="1"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individual and group </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values, attitudes, perceptions, competencies and patterns of behavior that determine the commitment to, and style and proficiency of, an organization’s health and safety management.</a:t>
            </a:r>
          </a:p>
          <a:p>
            <a:pPr marL="171450" indent="-1714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5</a:t>
            </a:fld>
            <a:endParaRPr lang="en-US"/>
          </a:p>
        </p:txBody>
      </p:sp>
    </p:spTree>
    <p:extLst>
      <p:ext uri="{BB962C8B-B14F-4D97-AF65-F5344CB8AC3E}">
        <p14:creationId xmlns:p14="http://schemas.microsoft.com/office/powerpoint/2010/main" val="20837881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The steps for creating a positive safety culture include but are not limited to:</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Awareness, support, cooperation from Management</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Communicate intent to all employees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Review documentation, programs, &amp; policies</a:t>
            </a:r>
          </a:p>
          <a:p>
            <a:pPr marL="342900" marR="0" lvl="0" indent="-342900" algn="l" defTabSz="914400" rtl="0" eaLnBrk="0" fontAlgn="base" latinLnBrk="0" hangingPunct="0">
              <a:lnSpc>
                <a:spcPct val="9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Review injuries to determine types, frequency, trends, etc.</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50</a:t>
            </a:fld>
            <a:endParaRPr lang="en-US"/>
          </a:p>
        </p:txBody>
      </p:sp>
    </p:spTree>
    <p:extLst>
      <p:ext uri="{BB962C8B-B14F-4D97-AF65-F5344CB8AC3E}">
        <p14:creationId xmlns:p14="http://schemas.microsoft.com/office/powerpoint/2010/main" val="28901742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Additional steps include:</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Conduct a site tour to determine job tasks, logistics, safety issues</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Determine employees’ safety awareness/attitudes (this can be done through a questionnaire or survey)</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Ensure timely reporting of injuries, first aid cases, minor and near miss situations</a:t>
            </a:r>
          </a:p>
          <a:p>
            <a:pPr marL="342900" marR="0" lvl="0" indent="-342900" algn="l" defTabSz="914400" rtl="0" eaLnBrk="0" fontAlgn="base" latinLnBrk="0" hangingPunct="0">
              <a:lnSpc>
                <a:spcPct val="8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Evaluate your accident/near miss investigation procedures</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51</a:t>
            </a:fld>
            <a:endParaRPr lang="en-US"/>
          </a:p>
        </p:txBody>
      </p:sp>
    </p:spTree>
    <p:extLst>
      <p:ext uri="{BB962C8B-B14F-4D97-AF65-F5344CB8AC3E}">
        <p14:creationId xmlns:p14="http://schemas.microsoft.com/office/powerpoint/2010/main" val="2392011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More steps that can be used include: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Ensure the Safety Committee is functioning appropriately (e.g. having monthly meetings, looking at incidents, conducting safety inspections, etc.)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Evaluate incentives, rewards, disciplinary system</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Provide ways for employees to give feedback: suggestion box, Hot Line, website, etc.</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Develop tracking system to determine hazard correction timeline (e.g. spreadsheet, white board, computer program, etc.) </a:t>
            </a:r>
            <a:endPar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52</a:t>
            </a:fld>
            <a:endParaRPr lang="en-US"/>
          </a:p>
        </p:txBody>
      </p:sp>
    </p:spTree>
    <p:extLst>
      <p:ext uri="{BB962C8B-B14F-4D97-AF65-F5344CB8AC3E}">
        <p14:creationId xmlns:p14="http://schemas.microsoft.com/office/powerpoint/2010/main" val="41907600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Finally, here are more steps that can be used: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Develop </a:t>
            </a:r>
            <a:r>
              <a:rPr kumimoji="0" lang="en-US" altLang="en-US" sz="1200" b="0" i="1" u="none" strike="noStrike" kern="0" cap="none" spc="0" normalizeH="0" baseline="0" noProof="0" dirty="0" smtClean="0">
                <a:ln>
                  <a:noFill/>
                </a:ln>
                <a:solidFill>
                  <a:srgbClr val="000000"/>
                </a:solidFill>
                <a:effectLst/>
                <a:uLnTx/>
                <a:uFillTx/>
                <a:latin typeface="Verdana"/>
                <a:ea typeface="+mn-ea"/>
                <a:cs typeface="+mn-cs"/>
              </a:rPr>
              <a:t>realistic and measurable</a:t>
            </a: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 safety and health goals, objectives, &amp; rewards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Provide awareness and seek support from all levels regarding goals, objectives, &amp; rewards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Develop measurement criteria</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53</a:t>
            </a:fld>
            <a:endParaRPr lang="en-US"/>
          </a:p>
        </p:txBody>
      </p:sp>
    </p:spTree>
    <p:extLst>
      <p:ext uri="{BB962C8B-B14F-4D97-AF65-F5344CB8AC3E}">
        <p14:creationId xmlns:p14="http://schemas.microsoft.com/office/powerpoint/2010/main" val="285370641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To establish a positive safety culture a determination needs to be made as to where a company should start as well as who is going to do what tasks associated with the process.</a:t>
            </a: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54</a:t>
            </a:fld>
            <a:endParaRPr lang="en-US"/>
          </a:p>
        </p:txBody>
      </p:sp>
    </p:spTree>
    <p:extLst>
      <p:ext uri="{BB962C8B-B14F-4D97-AF65-F5344CB8AC3E}">
        <p14:creationId xmlns:p14="http://schemas.microsoft.com/office/powerpoint/2010/main" val="421621938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One major mistake that companies can make in attempting to establish a positive safety culture is attempting to make the safety person the “safety cop” within the organization instead of using their expertise as a consultant instead.  Safety is definitely NOT a one person job and should not be regulated to just one person. While a safety person could manage the overall safety program they should not have the overall responsibility to ensure a positive safety culture exists.</a:t>
            </a: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55</a:t>
            </a:fld>
            <a:endParaRPr lang="en-US"/>
          </a:p>
        </p:txBody>
      </p:sp>
    </p:spTree>
    <p:extLst>
      <p:ext uri="{BB962C8B-B14F-4D97-AF65-F5344CB8AC3E}">
        <p14:creationId xmlns:p14="http://schemas.microsoft.com/office/powerpoint/2010/main" val="337030844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As an organization how do you know when you’ve arrived when it comes to having a positive safety culture?  Here are some indicators: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FF0000"/>
                </a:solidFill>
                <a:effectLst/>
                <a:uLnTx/>
                <a:uFillTx/>
                <a:latin typeface="Verdana"/>
                <a:ea typeface="+mn-ea"/>
                <a:cs typeface="+mn-cs"/>
              </a:rPr>
              <a:t>Safety is a core value</a:t>
            </a:r>
            <a:endParaRPr kumimoji="0" lang="en-US" altLang="en-US" sz="12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Strong leadership</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High standards of performance</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Allow for re-evaluation  of methods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Mutual trust</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56</a:t>
            </a:fld>
            <a:endParaRPr lang="en-US"/>
          </a:p>
        </p:txBody>
      </p:sp>
    </p:spTree>
    <p:extLst>
      <p:ext uri="{BB962C8B-B14F-4D97-AF65-F5344CB8AC3E}">
        <p14:creationId xmlns:p14="http://schemas.microsoft.com/office/powerpoint/2010/main" val="36991628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Some additional ways to determine if you have a positive safety culture is to determine if:</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Regularly scheduled Safety Committee  and employee safety training is being conducted</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Good relations exist between management  and employees </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Unsafe work behaviors are reported and corrective actions are monitored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57</a:t>
            </a:fld>
            <a:endParaRPr lang="en-US"/>
          </a:p>
        </p:txBody>
      </p:sp>
    </p:spTree>
    <p:extLst>
      <p:ext uri="{BB962C8B-B14F-4D97-AF65-F5344CB8AC3E}">
        <p14:creationId xmlns:p14="http://schemas.microsoft.com/office/powerpoint/2010/main" val="89467052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Several more methods for determining if a positive safety culture exists are to determine if:</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Adherence to safety controls: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200" b="0" i="1"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 Safety guards on machinery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200" b="0" i="1"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 Appropriate PPE in use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200" b="0" i="1"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 Appropriate signage in place                          </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en-US" sz="1200" b="0" i="1"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 Safety polices/procedures followed</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Employees are empowered to report unsafe conditions as well as stop their or co-workers tasks  </a:t>
            </a:r>
            <a:b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b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if they deem them unsafe</a:t>
            </a:r>
          </a:p>
          <a:p>
            <a:pPr marL="0" marR="0" lvl="0" indent="0" algn="l" defTabSz="914400" rtl="0" eaLnBrk="0" fontAlgn="base" latinLnBrk="0" hangingPunct="0">
              <a:lnSpc>
                <a:spcPct val="100000"/>
              </a:lnSpc>
              <a:spcBef>
                <a:spcPct val="20000"/>
              </a:spcBef>
              <a:spcAft>
                <a:spcPct val="0"/>
              </a:spcAft>
              <a:buClrTx/>
              <a:buSzTx/>
              <a:buFontTx/>
              <a:buChar char="•"/>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Open &amp; effective communication between management and employees and vice versa</a:t>
            </a: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58</a:t>
            </a:fld>
            <a:endParaRPr lang="en-US"/>
          </a:p>
        </p:txBody>
      </p:sp>
    </p:spTree>
    <p:extLst>
      <p:ext uri="{BB962C8B-B14F-4D97-AF65-F5344CB8AC3E}">
        <p14:creationId xmlns:p14="http://schemas.microsoft.com/office/powerpoint/2010/main" val="118344353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Establishing a positive safety culture will yield low employee turn-over and includes the timely response to safety and health concerns as well as the continuous monitoring of safety related performance.</a:t>
            </a: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59</a:t>
            </a:fld>
            <a:endParaRPr lang="en-US"/>
          </a:p>
        </p:txBody>
      </p:sp>
    </p:spTree>
    <p:extLst>
      <p:ext uri="{BB962C8B-B14F-4D97-AF65-F5344CB8AC3E}">
        <p14:creationId xmlns:p14="http://schemas.microsoft.com/office/powerpoint/2010/main" val="9034838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And finally, safety culture can be defined as “a mindset that has its roots in the organization’s policies, philosophies and management approaches” as offered by Angelo </a:t>
            </a:r>
            <a:r>
              <a:rPr kumimoji="0" lang="en-US" altLang="en-US" sz="1200" b="0" i="0" u="none" strike="noStrike" kern="1200" cap="none" spc="0" normalizeH="0" baseline="0" noProof="0" dirty="0" err="1" smtClean="0">
                <a:ln>
                  <a:noFill/>
                </a:ln>
                <a:solidFill>
                  <a:srgbClr val="000000"/>
                </a:solidFill>
                <a:effectLst/>
                <a:uLnTx/>
                <a:uFillTx/>
                <a:latin typeface="Verdana" pitchFamily="34" charset="0"/>
                <a:ea typeface="Verdana" pitchFamily="34" charset="0"/>
                <a:cs typeface="Verdana" pitchFamily="34" charset="0"/>
              </a:rPr>
              <a:t>Pinheiro</a:t>
            </a: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 from Marathon Oil Corporation.</a:t>
            </a:r>
          </a:p>
          <a:p>
            <a:endParaRPr lang="en-US" sz="1400" dirty="0" smtClean="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6</a:t>
            </a:fld>
            <a:endParaRPr lang="en-US"/>
          </a:p>
        </p:txBody>
      </p:sp>
    </p:spTree>
    <p:extLst>
      <p:ext uri="{BB962C8B-B14F-4D97-AF65-F5344CB8AC3E}">
        <p14:creationId xmlns:p14="http://schemas.microsoft.com/office/powerpoint/2010/main" val="25866015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One method used in Pennsylvania to determine companies who have a positive safety culture is the Governor’s Award for Safety Excellence. The GASE is given on an annual basis to those companies who exemplify a good, positive safety culture.  It is something that is not given to every company who applies for the award but only those companies who prove they are “head and shoulders” above all others when it comes to safety within their organization. Any employer in Pennsylvania can apply for the award.  Information about the award can be obtained by calling 717-772-1635, the Bureau of Workers’ Comp Health and Safety Division.</a:t>
            </a: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60</a:t>
            </a:fld>
            <a:endParaRPr lang="en-US"/>
          </a:p>
        </p:txBody>
      </p:sp>
    </p:spTree>
    <p:extLst>
      <p:ext uri="{BB962C8B-B14F-4D97-AF65-F5344CB8AC3E}">
        <p14:creationId xmlns:p14="http://schemas.microsoft.com/office/powerpoint/2010/main" val="56059018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rPr>
              <a:t>Remember, to have a good, positive safety culture it takes:</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Leadership</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Teamwork</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Commitment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Support</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Communication</a:t>
            </a:r>
          </a:p>
          <a:p>
            <a:pPr marL="342900" marR="0" lvl="0" indent="-342900" algn="l" defTabSz="914400" rtl="0" eaLnBrk="0" fontAlgn="base" latinLnBrk="0" hangingPunct="0">
              <a:lnSpc>
                <a:spcPct val="100000"/>
              </a:lnSpc>
              <a:spcBef>
                <a:spcPct val="20000"/>
              </a:spcBef>
              <a:spcAft>
                <a:spcPct val="0"/>
              </a:spcAft>
              <a:buClrTx/>
              <a:buSzTx/>
              <a:buFont typeface="Arial" panose="020B0604020202020204" pitchFamily="34" charset="0"/>
              <a:buChar char="•"/>
              <a:tabLst/>
              <a:defRPr/>
            </a:pPr>
            <a:r>
              <a:rPr kumimoji="0" lang="en-US" altLang="en-US" sz="1200" b="0" i="0" u="none" strike="noStrike" kern="0" cap="none" spc="0" normalizeH="0" baseline="0" noProof="0" dirty="0" smtClean="0">
                <a:ln>
                  <a:noFill/>
                </a:ln>
                <a:solidFill>
                  <a:srgbClr val="000000"/>
                </a:solidFill>
                <a:effectLst/>
                <a:uLnTx/>
                <a:uFillTx/>
                <a:latin typeface="Verdana"/>
                <a:ea typeface="+mn-ea"/>
                <a:cs typeface="+mn-cs"/>
              </a:rPr>
              <a:t>Values</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endParaRPr kumimoji="0" lang="en-US" altLang="en-US" sz="1200" b="0" i="0" u="none" strike="noStrike" kern="1200" cap="none" spc="0" normalizeH="0" baseline="0" noProof="0" dirty="0" smtClean="0">
              <a:ln>
                <a:noFill/>
              </a:ln>
              <a:solidFill>
                <a:srgbClr val="000000"/>
              </a:solidFill>
              <a:effectLst/>
              <a:uLnTx/>
              <a:uFillTx/>
              <a:latin typeface="Calibri" pitchFamily="34" charset="0"/>
              <a:ea typeface="+mn-ea"/>
              <a:cs typeface="+mn-cs"/>
            </a:endParaRP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61</a:t>
            </a:fld>
            <a:endParaRPr lang="en-US"/>
          </a:p>
        </p:txBody>
      </p:sp>
    </p:spTree>
    <p:extLst>
      <p:ext uri="{BB962C8B-B14F-4D97-AF65-F5344CB8AC3E}">
        <p14:creationId xmlns:p14="http://schemas.microsoft.com/office/powerpoint/2010/main" val="1870877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FF0000"/>
                </a:solidFill>
                <a:effectLst/>
                <a:uLnTx/>
                <a:uFillTx/>
                <a:latin typeface="Verdana" pitchFamily="34" charset="0"/>
                <a:ea typeface="Verdana" pitchFamily="34" charset="0"/>
                <a:cs typeface="Verdana" pitchFamily="34" charset="0"/>
              </a:rPr>
              <a:t>There were numerous incidents that occurred which prompted employers to think about what a safety culture is and what type they had in their organization.  One such incident was the situation that occurred at Three Mile Island on March 28, 1979.  After all the investigations were completed it was determined that the basic cause of the incident was inattention and lack of training.</a:t>
            </a:r>
          </a:p>
          <a:p>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7</a:t>
            </a:fld>
            <a:endParaRPr lang="en-US"/>
          </a:p>
        </p:txBody>
      </p:sp>
    </p:spTree>
    <p:extLst>
      <p:ext uri="{BB962C8B-B14F-4D97-AF65-F5344CB8AC3E}">
        <p14:creationId xmlns:p14="http://schemas.microsoft.com/office/powerpoint/2010/main" val="37842541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Another incident that occurred happened at the Fairchild Air Force Base near Spokane, Washington in 1994. The crash of a B-52 bomber during a “retirement run” killed all on board and was directed related to leadership failing to correct known, overt rule breaking by an aggressive pilot.</a:t>
            </a:r>
          </a:p>
          <a:p>
            <a:pPr marL="171450" indent="-171450">
              <a:buFont typeface="Arial" panose="020B0604020202020204" pitchFamily="34" charset="0"/>
              <a:buChar char="•"/>
            </a:pP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8</a:t>
            </a:fld>
            <a:endParaRPr lang="en-US"/>
          </a:p>
        </p:txBody>
      </p:sp>
    </p:spTree>
    <p:extLst>
      <p:ext uri="{BB962C8B-B14F-4D97-AF65-F5344CB8AC3E}">
        <p14:creationId xmlns:p14="http://schemas.microsoft.com/office/powerpoint/2010/main" val="2944431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0" i="0" u="none" strike="noStrike" kern="1200" cap="none" spc="0" normalizeH="0" baseline="0" noProof="0" dirty="0" smtClean="0">
                <a:ln>
                  <a:noFill/>
                </a:ln>
                <a:solidFill>
                  <a:srgbClr val="000000"/>
                </a:solidFill>
                <a:effectLst/>
                <a:uLnTx/>
                <a:uFillTx/>
                <a:latin typeface="Verdana" pitchFamily="34" charset="0"/>
                <a:ea typeface="Verdana" pitchFamily="34" charset="0"/>
                <a:cs typeface="Verdana" pitchFamily="34" charset="0"/>
              </a:rPr>
              <a:t>An incident that occurred more recently was the Deepwater Horizon disaster in which people were killed, the ocean was polluted and wildlife harmed due to a fire and subsequent oil leak that contaminated much of the golf coast. The cause of this incident was that inspections by regulatory agencies were brief, lax and didn’t have much “substance.”  Poor recordkeeping and shortcuts taken also contributed to this situation.</a:t>
            </a:r>
          </a:p>
          <a:p>
            <a:endParaRPr lang="en-US" dirty="0"/>
          </a:p>
        </p:txBody>
      </p:sp>
      <p:sp>
        <p:nvSpPr>
          <p:cNvPr id="4" name="Slide Number Placeholder 3"/>
          <p:cNvSpPr>
            <a:spLocks noGrp="1"/>
          </p:cNvSpPr>
          <p:nvPr>
            <p:ph type="sldNum" sz="quarter" idx="10"/>
          </p:nvPr>
        </p:nvSpPr>
        <p:spPr/>
        <p:txBody>
          <a:bodyPr/>
          <a:lstStyle/>
          <a:p>
            <a:pPr>
              <a:defRPr/>
            </a:pPr>
            <a:fld id="{EAFBE7CC-B026-440A-A534-EB011097292B}" type="slidenum">
              <a:rPr lang="en-US" smtClean="0"/>
              <a:pPr>
                <a:defRPr/>
              </a:pPr>
              <a:t>9</a:t>
            </a:fld>
            <a:endParaRPr lang="en-US"/>
          </a:p>
        </p:txBody>
      </p:sp>
    </p:spTree>
    <p:extLst>
      <p:ext uri="{BB962C8B-B14F-4D97-AF65-F5344CB8AC3E}">
        <p14:creationId xmlns:p14="http://schemas.microsoft.com/office/powerpoint/2010/main" val="27883240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Verdana" pitchFamily="34"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atin typeface="Verdana" pitchFamily="34" charset="0"/>
              </a:defRPr>
            </a:lvl1pPr>
          </a:lstStyle>
          <a:p>
            <a:pPr>
              <a:defRPr/>
            </a:pPr>
            <a:fld id="{7A179596-B0D6-4F30-BFD1-8117E8DB711D}"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2FA73CE-FF21-4B5C-8BFA-086ECA03353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0C0D47F-9F96-48A4-9C91-340B17A227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4FF040C-70B6-4735-96FE-8156EE7E198D}"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635001D-DBF3-41AE-B4FE-E9C6E315603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489216-6E06-47E6-A1A8-D6C0A8E84E0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A960B1E-C9B9-4821-8055-009178AD4C3A}"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86C91E3-2DAA-407F-919F-75267CB9366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268C94B-89AC-47DB-A8CC-2320F47EFD6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1F18E5-3B51-4034-9A9F-BA92791A640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606812F-84BE-4643-B3E4-27BD007BAB9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146C8F6A-A0D8-4D00-A13F-44AB746D721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7"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defRPr>
      </a:lvl2pPr>
      <a:lvl3pPr algn="ctr" rtl="0" eaLnBrk="1" fontAlgn="base" hangingPunct="1">
        <a:spcBef>
          <a:spcPct val="0"/>
        </a:spcBef>
        <a:spcAft>
          <a:spcPct val="0"/>
        </a:spcAft>
        <a:defRPr sz="4400">
          <a:solidFill>
            <a:schemeClr val="tx2"/>
          </a:solidFill>
          <a:latin typeface="Arial" charset="0"/>
        </a:defRPr>
      </a:lvl3pPr>
      <a:lvl4pPr algn="ctr" rtl="0" eaLnBrk="1" fontAlgn="base" hangingPunct="1">
        <a:spcBef>
          <a:spcPct val="0"/>
        </a:spcBef>
        <a:spcAft>
          <a:spcPct val="0"/>
        </a:spcAft>
        <a:defRPr sz="4400">
          <a:solidFill>
            <a:schemeClr val="tx2"/>
          </a:solidFill>
          <a:latin typeface="Arial" charset="0"/>
        </a:defRPr>
      </a:lvl4pPr>
      <a:lvl5pPr algn="ctr" rtl="0" eaLnBrk="1" fontAlgn="base" hangingPunct="1">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0.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1.jpe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22.jpe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24.jpe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5" Type="http://schemas.openxmlformats.org/officeDocument/2006/relationships/image" Target="../media/image26.jpe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27.jpe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28.jpe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e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29.jpe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30.jpe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5" Type="http://schemas.openxmlformats.org/officeDocument/2006/relationships/image" Target="../media/image31.jpe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xml"/><Relationship Id="rId5" Type="http://schemas.openxmlformats.org/officeDocument/2006/relationships/image" Target="../media/image32.jpe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1.xml"/><Relationship Id="rId5" Type="http://schemas.openxmlformats.org/officeDocument/2006/relationships/image" Target="../media/image33.jpe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2.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35.jpeg"/><Relationship Id="rId4" Type="http://schemas.openxmlformats.org/officeDocument/2006/relationships/image" Target="../media/image2.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6.jpeg"/><Relationship Id="rId4" Type="http://schemas.openxmlformats.org/officeDocument/2006/relationships/image" Target="../media/image2.png"/></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7.jpeg"/><Relationship Id="rId4" Type="http://schemas.openxmlformats.org/officeDocument/2006/relationships/image" Target="../media/image2.png"/></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eg"/><Relationship Id="rId4"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9.jpeg"/><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40.jpeg"/><Relationship Id="rId4" Type="http://schemas.openxmlformats.org/officeDocument/2006/relationships/image" Target="../media/image2.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41.png"/><Relationship Id="rId4" Type="http://schemas.openxmlformats.org/officeDocument/2006/relationships/image" Target="../media/image2.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1.xml"/><Relationship Id="rId5" Type="http://schemas.openxmlformats.org/officeDocument/2006/relationships/image" Target="../media/image42.jpeg"/><Relationship Id="rId4" Type="http://schemas.openxmlformats.org/officeDocument/2006/relationships/image" Target="../media/image2.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43.jpeg"/><Relationship Id="rId4" Type="http://schemas.openxmlformats.org/officeDocument/2006/relationships/image" Target="../media/image2.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4.jpeg"/><Relationship Id="rId4" Type="http://schemas.openxmlformats.org/officeDocument/2006/relationships/image" Target="../media/image2.png"/></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45.jpe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8.jpe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1.xml"/><Relationship Id="rId5" Type="http://schemas.openxmlformats.org/officeDocument/2006/relationships/image" Target="../media/image46.jpeg"/><Relationship Id="rId4" Type="http://schemas.openxmlformats.org/officeDocument/2006/relationships/image" Target="../media/image2.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1.xml"/><Relationship Id="rId5" Type="http://schemas.openxmlformats.org/officeDocument/2006/relationships/image" Target="../media/image47.jpeg"/><Relationship Id="rId4" Type="http://schemas.openxmlformats.org/officeDocument/2006/relationships/image" Target="../media/image2.png"/></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2.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49.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2.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0.jpeg"/></Relationships>
</file>

<file path=ppt/slides/_rels/slide6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hyperlink" Target="https://www.facebook.com/BWCPATHS"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53.w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2.wmf"/><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4099"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410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4102"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a:t>
            </a:r>
          </a:p>
        </p:txBody>
      </p:sp>
      <p:sp>
        <p:nvSpPr>
          <p:cNvPr id="16" name="Title 15"/>
          <p:cNvSpPr>
            <a:spLocks noGrp="1"/>
          </p:cNvSpPr>
          <p:nvPr>
            <p:ph type="title"/>
          </p:nvPr>
        </p:nvSpPr>
        <p:spPr>
          <a:xfrm>
            <a:off x="595745" y="381000"/>
            <a:ext cx="5257800" cy="457200"/>
          </a:xfrm>
        </p:spPr>
        <p:txBody>
          <a:bodyPr/>
          <a:lstStyle/>
          <a:p>
            <a:r>
              <a:rPr lang="en-US" altLang="en-US" sz="3200" b="1" dirty="0">
                <a:solidFill>
                  <a:srgbClr val="FFFFFF"/>
                </a:solidFill>
                <a:latin typeface="Verdana"/>
              </a:rPr>
              <a:t>Safety Culture</a:t>
            </a:r>
            <a:endParaRPr lang="en-US" sz="2800" b="1" dirty="0">
              <a:solidFill>
                <a:schemeClr val="bg1"/>
              </a:solidFill>
              <a:latin typeface="Verdana" pitchFamily="34" charset="0"/>
            </a:endParaRPr>
          </a:p>
        </p:txBody>
      </p:sp>
      <p:sp>
        <p:nvSpPr>
          <p:cNvPr id="17" name="Content Placeholder 16"/>
          <p:cNvSpPr>
            <a:spLocks noGrp="1"/>
          </p:cNvSpPr>
          <p:nvPr>
            <p:ph idx="1"/>
          </p:nvPr>
        </p:nvSpPr>
        <p:spPr>
          <a:xfrm>
            <a:off x="331185" y="1265237"/>
            <a:ext cx="8229600" cy="4525963"/>
          </a:xfrm>
        </p:spPr>
        <p:txBody>
          <a:bodyPr/>
          <a:lstStyle/>
          <a:p>
            <a:pPr marL="0" indent="0" algn="ctr">
              <a:buNone/>
            </a:pPr>
            <a:r>
              <a:rPr lang="en-US" sz="2400" dirty="0">
                <a:latin typeface="Verdana" pitchFamily="34" charset="0"/>
              </a:rPr>
              <a:t/>
            </a:r>
            <a:br>
              <a:rPr lang="en-US" sz="2400" dirty="0">
                <a:latin typeface="Verdana" pitchFamily="34" charset="0"/>
              </a:rPr>
            </a:br>
            <a:endParaRPr lang="en-US" sz="2400" dirty="0">
              <a:latin typeface="Verdana" pitchFamily="34" charset="0"/>
            </a:endParaRPr>
          </a:p>
        </p:txBody>
      </p:sp>
      <p:sp>
        <p:nvSpPr>
          <p:cNvPr id="9" name="TextBox 5"/>
          <p:cNvSpPr txBox="1">
            <a:spLocks noChangeArrowheads="1"/>
          </p:cNvSpPr>
          <p:nvPr/>
        </p:nvSpPr>
        <p:spPr bwMode="auto">
          <a:xfrm>
            <a:off x="6302317" y="1030288"/>
            <a:ext cx="2667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800">
                <a:solidFill>
                  <a:schemeClr val="tx1"/>
                </a:solidFill>
                <a:latin typeface="Verdana" pitchFamily="34" charset="0"/>
              </a:defRPr>
            </a:lvl1pPr>
            <a:lvl2pPr marL="742950" indent="-285750">
              <a:spcBef>
                <a:spcPct val="20000"/>
              </a:spcBef>
              <a:buChar char="–"/>
              <a:defRPr sz="2400">
                <a:solidFill>
                  <a:schemeClr val="tx1"/>
                </a:solidFill>
                <a:latin typeface="Verdana" pitchFamily="34" charset="0"/>
              </a:defRPr>
            </a:lvl2pPr>
            <a:lvl3pPr marL="1143000" indent="-228600">
              <a:spcBef>
                <a:spcPct val="20000"/>
              </a:spcBef>
              <a:buChar char="•"/>
              <a:defRPr sz="2000">
                <a:solidFill>
                  <a:schemeClr val="tx1"/>
                </a:solidFill>
                <a:latin typeface="Verdana" pitchFamily="34" charset="0"/>
              </a:defRPr>
            </a:lvl3pPr>
            <a:lvl4pPr marL="1600200" indent="-228600">
              <a:spcBef>
                <a:spcPct val="20000"/>
              </a:spcBef>
              <a:buChar char="–"/>
              <a:defRPr sz="2000">
                <a:solidFill>
                  <a:schemeClr val="tx1"/>
                </a:solidFill>
                <a:latin typeface="Verdana" pitchFamily="34" charset="0"/>
              </a:defRPr>
            </a:lvl4pPr>
            <a:lvl5pPr marL="2057400" indent="-22860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algn="ctr" defTabSz="914400" eaLnBrk="0" fontAlgn="auto" latinLnBrk="0" hangingPunct="0">
              <a:lnSpc>
                <a:spcPct val="100000"/>
              </a:lnSpc>
              <a:spcBef>
                <a:spcPct val="0"/>
              </a:spcBef>
              <a:spcAft>
                <a:spcPts val="0"/>
              </a:spcAft>
              <a:buClrTx/>
              <a:buSzTx/>
              <a:buFontTx/>
              <a:buNone/>
              <a:tabLst/>
              <a:defRPr/>
            </a:pPr>
            <a:r>
              <a:rPr kumimoji="0" lang="en-US" altLang="en-US" sz="1000" b="0" i="1" u="none" strike="noStrike" kern="0" cap="none" spc="0" normalizeH="0" baseline="0" noProof="0" dirty="0" smtClean="0">
                <a:ln>
                  <a:noFill/>
                </a:ln>
                <a:solidFill>
                  <a:srgbClr val="000000"/>
                </a:solidFill>
                <a:effectLst/>
                <a:uLnTx/>
                <a:uFillTx/>
                <a:latin typeface="Verdana" pitchFamily="34" charset="0"/>
              </a:rPr>
              <a:t>Bureau of Workers’ Comp                       PA Training for Health &amp; Safety      (PATHS)</a:t>
            </a:r>
          </a:p>
        </p:txBody>
      </p:sp>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93914" y="1307307"/>
            <a:ext cx="40386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5-18-06 tractor trailer  accident"/>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24400" y="2514600"/>
            <a:ext cx="4076700" cy="308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1331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1331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13318" name="Rectangle 19"/>
          <p:cNvSpPr>
            <a:spLocks noChangeArrowheads="1"/>
          </p:cNvSpPr>
          <p:nvPr/>
        </p:nvSpPr>
        <p:spPr bwMode="auto">
          <a:xfrm>
            <a:off x="8001000" y="6019800"/>
            <a:ext cx="6858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10</a:t>
            </a:r>
          </a:p>
        </p:txBody>
      </p:sp>
      <p:sp>
        <p:nvSpPr>
          <p:cNvPr id="9"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Safety Culture</a:t>
            </a:r>
            <a:endParaRPr lang="en-US" sz="2800" dirty="0" smtClean="0">
              <a:solidFill>
                <a:schemeClr val="bg1"/>
              </a:solidFill>
              <a:latin typeface="Verdana" pitchFamily="34" charset="0"/>
            </a:endParaRPr>
          </a:p>
        </p:txBody>
      </p:sp>
      <p:sp>
        <p:nvSpPr>
          <p:cNvPr id="10" name="Content Placeholder 12"/>
          <p:cNvSpPr txBox="1">
            <a:spLocks/>
          </p:cNvSpPr>
          <p:nvPr/>
        </p:nvSpPr>
        <p:spPr bwMode="auto">
          <a:xfrm>
            <a:off x="446314" y="1447800"/>
            <a:ext cx="82296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lnSpc>
                <a:spcPct val="80000"/>
              </a:lnSpc>
              <a:spcBef>
                <a:spcPct val="20000"/>
              </a:spcBef>
            </a:pPr>
            <a:r>
              <a:rPr lang="en-US" altLang="en-US" sz="2400" kern="0" dirty="0">
                <a:solidFill>
                  <a:srgbClr val="000000"/>
                </a:solidFill>
                <a:latin typeface="Verdana"/>
              </a:rPr>
              <a:t>Extent Individuals &amp; Groups will:</a:t>
            </a:r>
          </a:p>
          <a:p>
            <a:pPr marL="342900" lvl="0" indent="-342900" eaLnBrk="0" hangingPunct="0">
              <a:lnSpc>
                <a:spcPct val="80000"/>
              </a:lnSpc>
              <a:spcBef>
                <a:spcPct val="20000"/>
              </a:spcBef>
            </a:pPr>
            <a:endParaRPr lang="en-US" altLang="en-US" sz="2400" kern="0" dirty="0">
              <a:solidFill>
                <a:srgbClr val="000000"/>
              </a:solidFill>
              <a:latin typeface="Verdana"/>
            </a:endParaRPr>
          </a:p>
          <a:p>
            <a:pPr marL="342900" lvl="0" indent="-342900" eaLnBrk="0" hangingPunct="0">
              <a:lnSpc>
                <a:spcPct val="80000"/>
              </a:lnSpc>
              <a:spcBef>
                <a:spcPct val="20000"/>
              </a:spcBef>
            </a:pPr>
            <a:r>
              <a:rPr lang="en-US" altLang="en-US" sz="2400" kern="0" dirty="0">
                <a:solidFill>
                  <a:srgbClr val="000000"/>
                </a:solidFill>
                <a:latin typeface="Verdana"/>
              </a:rPr>
              <a:t>-  Commit to personal responsibility and accountability.</a:t>
            </a:r>
          </a:p>
          <a:p>
            <a:pPr marL="342900" lvl="0" indent="-342900" eaLnBrk="0" hangingPunct="0">
              <a:lnSpc>
                <a:spcPct val="8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80000"/>
              </a:lnSpc>
              <a:spcBef>
                <a:spcPct val="20000"/>
              </a:spcBef>
              <a:buFontTx/>
              <a:buChar char="-"/>
            </a:pPr>
            <a:r>
              <a:rPr lang="en-US" altLang="en-US" sz="2400" kern="0" dirty="0">
                <a:solidFill>
                  <a:srgbClr val="000000"/>
                </a:solidFill>
                <a:latin typeface="Verdana"/>
              </a:rPr>
              <a:t>Preserve, enhance and communicate </a:t>
            </a:r>
            <a:r>
              <a:rPr lang="en-US" altLang="en-US" sz="2400" kern="0" dirty="0" smtClean="0">
                <a:solidFill>
                  <a:srgbClr val="000000"/>
                </a:solidFill>
                <a:latin typeface="Verdana"/>
              </a:rPr>
              <a:t>safety </a:t>
            </a:r>
            <a:r>
              <a:rPr lang="en-US" altLang="en-US" sz="2400" kern="0" dirty="0">
                <a:solidFill>
                  <a:srgbClr val="000000"/>
                </a:solidFill>
                <a:latin typeface="Verdana"/>
              </a:rPr>
              <a:t>concerns.</a:t>
            </a:r>
          </a:p>
          <a:p>
            <a:pPr marL="342900" lvl="0" indent="-342900" eaLnBrk="0" hangingPunct="0">
              <a:lnSpc>
                <a:spcPct val="8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80000"/>
              </a:lnSpc>
              <a:spcBef>
                <a:spcPct val="20000"/>
              </a:spcBef>
              <a:buFontTx/>
              <a:buChar char="-"/>
            </a:pPr>
            <a:r>
              <a:rPr lang="en-US" altLang="en-US" sz="2400" kern="0" dirty="0">
                <a:solidFill>
                  <a:srgbClr val="000000"/>
                </a:solidFill>
                <a:latin typeface="Verdana"/>
              </a:rPr>
              <a:t>Adapt, &amp; modify behavior learned from mistakes.</a:t>
            </a:r>
          </a:p>
          <a:p>
            <a:pPr marL="342900" lvl="0" indent="-342900" eaLnBrk="0" hangingPunct="0">
              <a:lnSpc>
                <a:spcPct val="8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80000"/>
              </a:lnSpc>
              <a:spcBef>
                <a:spcPct val="20000"/>
              </a:spcBef>
              <a:buFontTx/>
              <a:buChar char="-"/>
            </a:pPr>
            <a:r>
              <a:rPr lang="en-US" altLang="en-US" sz="2400" kern="0" dirty="0">
                <a:solidFill>
                  <a:srgbClr val="000000"/>
                </a:solidFill>
                <a:latin typeface="Verdana"/>
              </a:rPr>
              <a:t>Rewards consistent with these values.</a:t>
            </a:r>
          </a:p>
          <a:p>
            <a:pPr marL="342900" lvl="0" indent="-342900" eaLnBrk="0" hangingPunct="0">
              <a:lnSpc>
                <a:spcPct val="80000"/>
              </a:lnSpc>
              <a:spcBef>
                <a:spcPct val="20000"/>
              </a:spcBef>
            </a:pPr>
            <a:endParaRPr lang="en-US" altLang="en-US" sz="2400" b="1" kern="0" dirty="0">
              <a:solidFill>
                <a:srgbClr val="000000"/>
              </a:solidFill>
              <a:latin typeface="Verdana"/>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14339"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1434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14342"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11</a:t>
            </a:r>
          </a:p>
        </p:txBody>
      </p:sp>
      <p:sp>
        <p:nvSpPr>
          <p:cNvPr id="10"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Safety Culture</a:t>
            </a:r>
            <a:endParaRPr lang="en-US" sz="2800" dirty="0" smtClean="0">
              <a:solidFill>
                <a:schemeClr val="bg1"/>
              </a:solidFill>
              <a:latin typeface="Verdana" pitchFamily="34" charset="0"/>
            </a:endParaRPr>
          </a:p>
        </p:txBody>
      </p:sp>
      <p:sp>
        <p:nvSpPr>
          <p:cNvPr id="11" name="Content Placeholder 12"/>
          <p:cNvSpPr txBox="1">
            <a:spLocks/>
          </p:cNvSpPr>
          <p:nvPr/>
        </p:nvSpPr>
        <p:spPr bwMode="auto">
          <a:xfrm>
            <a:off x="914400" y="1578429"/>
            <a:ext cx="75438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kern="0" dirty="0">
                <a:solidFill>
                  <a:srgbClr val="000000"/>
                </a:solidFill>
                <a:latin typeface="Verdana"/>
              </a:rPr>
              <a:t>A concept defined at group level</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Concerned with formal safety issues</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Emphasizes contribution from employees </a:t>
            </a:r>
            <a:r>
              <a:rPr lang="en-US" altLang="en-US" sz="2400" kern="0" dirty="0" smtClean="0">
                <a:solidFill>
                  <a:srgbClr val="000000"/>
                </a:solidFill>
                <a:latin typeface="Verdana"/>
              </a:rPr>
              <a:t>         at </a:t>
            </a:r>
            <a:r>
              <a:rPr lang="en-US" altLang="en-US" sz="2400" u="sng" kern="0" dirty="0">
                <a:solidFill>
                  <a:srgbClr val="000000"/>
                </a:solidFill>
                <a:latin typeface="Verdana"/>
              </a:rPr>
              <a:t>every</a:t>
            </a:r>
            <a:r>
              <a:rPr lang="en-US" altLang="en-US" sz="2400" kern="0" dirty="0">
                <a:solidFill>
                  <a:srgbClr val="000000"/>
                </a:solidFill>
                <a:latin typeface="Verdana"/>
              </a:rPr>
              <a:t> level</a:t>
            </a:r>
          </a:p>
          <a:p>
            <a:pPr marL="342900" lvl="0" indent="-342900" eaLnBrk="0" hangingPunct="0">
              <a:spcBef>
                <a:spcPct val="20000"/>
              </a:spcBef>
              <a:buFontTx/>
              <a:buChar char="•"/>
            </a:pPr>
            <a:endParaRPr lang="en-US" altLang="en-US" sz="28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Impacts employees’ behavior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1536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1536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15366" name="Rectangle 19"/>
          <p:cNvSpPr>
            <a:spLocks noChangeArrowheads="1"/>
          </p:cNvSpPr>
          <p:nvPr/>
        </p:nvSpPr>
        <p:spPr bwMode="auto">
          <a:xfrm>
            <a:off x="8001000" y="6019800"/>
            <a:ext cx="6858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12</a:t>
            </a:r>
          </a:p>
        </p:txBody>
      </p:sp>
      <p:sp>
        <p:nvSpPr>
          <p:cNvPr id="9"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Safety Culture</a:t>
            </a:r>
            <a:endParaRPr lang="en-US" sz="2200" dirty="0" smtClean="0">
              <a:solidFill>
                <a:schemeClr val="bg1"/>
              </a:solidFill>
              <a:latin typeface="Verdana" pitchFamily="34" charset="0"/>
            </a:endParaRPr>
          </a:p>
        </p:txBody>
      </p:sp>
      <p:sp>
        <p:nvSpPr>
          <p:cNvPr id="10" name="Content Placeholder 12"/>
          <p:cNvSpPr txBox="1">
            <a:spLocks/>
          </p:cNvSpPr>
          <p:nvPr/>
        </p:nvSpPr>
        <p:spPr bwMode="auto">
          <a:xfrm>
            <a:off x="762000" y="1709058"/>
            <a:ext cx="77724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kern="0" dirty="0">
                <a:solidFill>
                  <a:srgbClr val="000000"/>
                </a:solidFill>
                <a:latin typeface="Verdana"/>
              </a:rPr>
              <a:t>Reflected in contingency between reward systems &amp; safety performance</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Reflected in an organization’s willingness      to develop &amp; learn from errors, incidents,       and accidents</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Enduring, stable &amp; resistant to change</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1638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1638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16390" name="Rectangle 19"/>
          <p:cNvSpPr>
            <a:spLocks noChangeArrowheads="1"/>
          </p:cNvSpPr>
          <p:nvPr/>
        </p:nvSpPr>
        <p:spPr bwMode="auto">
          <a:xfrm>
            <a:off x="8001000" y="6019800"/>
            <a:ext cx="6858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13</a:t>
            </a:r>
          </a:p>
        </p:txBody>
      </p:sp>
      <p:sp>
        <p:nvSpPr>
          <p:cNvPr id="7" name="Content Placeholder 2"/>
          <p:cNvSpPr txBox="1">
            <a:spLocks/>
          </p:cNvSpPr>
          <p:nvPr/>
        </p:nvSpPr>
        <p:spPr bwMode="auto">
          <a:xfrm>
            <a:off x="457200" y="990600"/>
            <a:ext cx="8305800" cy="4800600"/>
          </a:xfrm>
          <a:prstGeom prst="rect">
            <a:avLst/>
          </a:prstGeom>
          <a:noFill/>
          <a:ln w="9525">
            <a:noFill/>
            <a:miter lim="800000"/>
            <a:headEnd/>
            <a:tailEnd/>
          </a:ln>
        </p:spPr>
        <p:txBody>
          <a:bodyPr/>
          <a:lstStyle/>
          <a:p>
            <a:pPr algn="ctr" eaLnBrk="0" hangingPunct="0">
              <a:spcBef>
                <a:spcPct val="20000"/>
              </a:spcBef>
              <a:defRPr/>
            </a:pPr>
            <a:endParaRPr lang="en-US" sz="20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a:p>
            <a:pPr algn="ctr" eaLnBrk="0" hangingPunct="0">
              <a:spcBef>
                <a:spcPct val="20000"/>
              </a:spcBef>
              <a:defRPr/>
            </a:pPr>
            <a:endParaRPr lang="en-US" sz="2400" kern="0" dirty="0">
              <a:latin typeface="Verdana" pitchFamily="34" charset="0"/>
            </a:endParaRPr>
          </a:p>
        </p:txBody>
      </p:sp>
      <p:sp>
        <p:nvSpPr>
          <p:cNvPr id="10"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Culture vs. Climate</a:t>
            </a:r>
            <a:endParaRPr lang="en-US" sz="2800" dirty="0" smtClean="0">
              <a:solidFill>
                <a:schemeClr val="bg1"/>
              </a:solidFill>
              <a:latin typeface="Verdana" pitchFamily="34" charset="0"/>
            </a:endParaRPr>
          </a:p>
        </p:txBody>
      </p:sp>
      <p:sp>
        <p:nvSpPr>
          <p:cNvPr id="11" name="Content Placeholder 12"/>
          <p:cNvSpPr txBox="1">
            <a:spLocks/>
          </p:cNvSpPr>
          <p:nvPr/>
        </p:nvSpPr>
        <p:spPr bwMode="auto">
          <a:xfrm>
            <a:off x="304800" y="1219200"/>
            <a:ext cx="8610599"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u="sng" kern="0" dirty="0">
                <a:solidFill>
                  <a:srgbClr val="000000"/>
                </a:solidFill>
                <a:latin typeface="Verdana"/>
              </a:rPr>
              <a:t>Climate</a:t>
            </a:r>
            <a:r>
              <a:rPr lang="en-US" altLang="en-US" sz="2400" kern="0" dirty="0">
                <a:solidFill>
                  <a:srgbClr val="000000"/>
                </a:solidFill>
                <a:latin typeface="Verdana"/>
              </a:rPr>
              <a:t> = can change with trends, leaders, other short-term changes</a:t>
            </a:r>
          </a:p>
          <a:p>
            <a:pPr marL="342900" lvl="0" indent="-342900" eaLnBrk="0" hangingPunct="0">
              <a:spcBef>
                <a:spcPct val="20000"/>
              </a:spcBef>
              <a:buFontTx/>
              <a:buChar char="•"/>
            </a:pPr>
            <a:endParaRPr lang="en-US" altLang="en-US" sz="2800" kern="0" dirty="0">
              <a:solidFill>
                <a:srgbClr val="000000"/>
              </a:solidFill>
              <a:latin typeface="Verdana"/>
            </a:endParaRPr>
          </a:p>
          <a:p>
            <a:pPr marL="342900" lvl="0" indent="-342900" eaLnBrk="0" hangingPunct="0">
              <a:spcBef>
                <a:spcPct val="20000"/>
              </a:spcBef>
              <a:buFontTx/>
              <a:buChar char="•"/>
            </a:pPr>
            <a:r>
              <a:rPr lang="en-US" altLang="en-US" sz="2400" u="sng" kern="0" dirty="0">
                <a:solidFill>
                  <a:srgbClr val="000000"/>
                </a:solidFill>
                <a:latin typeface="Verdana"/>
              </a:rPr>
              <a:t>Culture</a:t>
            </a:r>
            <a:r>
              <a:rPr lang="en-US" altLang="en-US" sz="2400" kern="0" dirty="0">
                <a:solidFill>
                  <a:srgbClr val="000000"/>
                </a:solidFill>
                <a:latin typeface="Verdana"/>
              </a:rPr>
              <a:t> = deeply embedded processes, behaviors, attitudes</a:t>
            </a:r>
          </a:p>
        </p:txBody>
      </p:sp>
      <p:pic>
        <p:nvPicPr>
          <p:cNvPr id="12"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232150"/>
            <a:ext cx="4799012" cy="251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17411"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17412" name="Rectangle 2"/>
          <p:cNvSpPr>
            <a:spLocks noGrp="1" noChangeArrowheads="1"/>
          </p:cNvSpPr>
          <p:nvPr>
            <p:ph type="ctrTitle"/>
          </p:nvPr>
        </p:nvSpPr>
        <p:spPr>
          <a:xfrm>
            <a:off x="533400" y="457200"/>
            <a:ext cx="5181600" cy="381000"/>
          </a:xfrm>
        </p:spPr>
        <p:txBody>
          <a:bodyPr/>
          <a:lstStyle/>
          <a:p>
            <a:r>
              <a:rPr lang="en-US" altLang="en-US" sz="1900" dirty="0">
                <a:solidFill>
                  <a:srgbClr val="FFFFFF"/>
                </a:solidFill>
                <a:latin typeface="Verdana"/>
              </a:rPr>
              <a:t>Why is a good Safety </a:t>
            </a:r>
            <a:r>
              <a:rPr lang="en-US" altLang="en-US" sz="1900" dirty="0" smtClean="0">
                <a:solidFill>
                  <a:srgbClr val="FFFFFF"/>
                </a:solidFill>
                <a:latin typeface="Verdana"/>
              </a:rPr>
              <a:t>Culture </a:t>
            </a:r>
            <a:r>
              <a:rPr lang="en-US" altLang="en-US" sz="1900" dirty="0">
                <a:solidFill>
                  <a:srgbClr val="FFFFFF"/>
                </a:solidFill>
                <a:latin typeface="Verdana"/>
              </a:rPr>
              <a:t>Important?</a:t>
            </a:r>
            <a:endParaRPr lang="en-US" sz="1900" dirty="0" smtClean="0">
              <a:solidFill>
                <a:schemeClr val="bg1"/>
              </a:solidFill>
              <a:latin typeface="Verdana" pitchFamily="34" charset="0"/>
            </a:endParaRPr>
          </a:p>
        </p:txBody>
      </p:sp>
      <p:sp>
        <p:nvSpPr>
          <p:cNvPr id="1741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rPr>
              <a:t>PPT-106-01</a:t>
            </a:r>
            <a:endParaRPr lang="en-US" sz="1400" dirty="0">
              <a:solidFill>
                <a:schemeClr val="bg1"/>
              </a:solidFill>
            </a:endParaRPr>
          </a:p>
        </p:txBody>
      </p:sp>
      <p:sp>
        <p:nvSpPr>
          <p:cNvPr id="17414"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14</a:t>
            </a:r>
          </a:p>
        </p:txBody>
      </p:sp>
      <p:sp>
        <p:nvSpPr>
          <p:cNvPr id="10" name="Content Placeholder 12"/>
          <p:cNvSpPr txBox="1">
            <a:spLocks/>
          </p:cNvSpPr>
          <p:nvPr/>
        </p:nvSpPr>
        <p:spPr bwMode="auto">
          <a:xfrm>
            <a:off x="457200" y="1142999"/>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r>
              <a:rPr lang="en-US" altLang="en-US" sz="2400" kern="0" dirty="0">
                <a:solidFill>
                  <a:srgbClr val="000000"/>
                </a:solidFill>
                <a:latin typeface="Verdana"/>
              </a:rPr>
              <a:t>To prevent things like this from happening!</a:t>
            </a:r>
          </a:p>
        </p:txBody>
      </p:sp>
      <p:pic>
        <p:nvPicPr>
          <p:cNvPr id="11" name="Picture 4" descr="photo1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30828" y="1752600"/>
            <a:ext cx="5562600" cy="411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Callout 11"/>
          <p:cNvSpPr/>
          <p:nvPr/>
        </p:nvSpPr>
        <p:spPr>
          <a:xfrm>
            <a:off x="7391400" y="3581400"/>
            <a:ext cx="1219200" cy="914400"/>
          </a:xfrm>
          <a:prstGeom prst="wedgeEllipseCallout">
            <a:avLst>
              <a:gd name="adj1" fmla="val -74281"/>
              <a:gd name="adj2" fmla="val 75367"/>
            </a:avLst>
          </a:prstGeom>
          <a:solidFill>
            <a:srgbClr val="00CC99"/>
          </a:solidFill>
          <a:ln w="25400" cap="flat" cmpd="sng" algn="ctr">
            <a:solidFill>
              <a:srgbClr val="00CC99">
                <a:shade val="5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000" b="1" i="0" u="none" strike="noStrike" kern="0" cap="none" spc="0" normalizeH="0" baseline="0" noProof="0" dirty="0">
                <a:ln>
                  <a:noFill/>
                </a:ln>
                <a:solidFill>
                  <a:srgbClr val="000000"/>
                </a:solidFill>
                <a:effectLst/>
                <a:uLnTx/>
                <a:uFillTx/>
                <a:latin typeface="Verdana"/>
                <a:ea typeface="+mn-ea"/>
                <a:cs typeface="+mn-cs"/>
              </a:rPr>
              <a:t>Do you have that money you owe me?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1843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18436" name="Rectangle 2"/>
          <p:cNvSpPr>
            <a:spLocks noGrp="1" noChangeArrowheads="1"/>
          </p:cNvSpPr>
          <p:nvPr>
            <p:ph type="ctrTitle"/>
          </p:nvPr>
        </p:nvSpPr>
        <p:spPr>
          <a:xfrm>
            <a:off x="533400" y="381000"/>
            <a:ext cx="5181600" cy="457200"/>
          </a:xfrm>
        </p:spPr>
        <p:txBody>
          <a:bodyPr/>
          <a:lstStyle/>
          <a:p>
            <a:r>
              <a:rPr lang="en-US" altLang="en-US" sz="2200" dirty="0">
                <a:solidFill>
                  <a:srgbClr val="FFFFFF"/>
                </a:solidFill>
                <a:latin typeface="Verdana"/>
              </a:rPr>
              <a:t>Importance of Good Safety Culture</a:t>
            </a:r>
            <a:endParaRPr lang="en-US" sz="2200" dirty="0" smtClean="0">
              <a:solidFill>
                <a:schemeClr val="bg1"/>
              </a:solidFill>
              <a:latin typeface="Verdana" pitchFamily="34" charset="0"/>
            </a:endParaRPr>
          </a:p>
        </p:txBody>
      </p:sp>
      <p:sp>
        <p:nvSpPr>
          <p:cNvPr id="1843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18438"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15</a:t>
            </a:r>
          </a:p>
        </p:txBody>
      </p:sp>
      <p:sp>
        <p:nvSpPr>
          <p:cNvPr id="8" name="Content Placeholder 12"/>
          <p:cNvSpPr txBox="1">
            <a:spLocks/>
          </p:cNvSpPr>
          <p:nvPr/>
        </p:nvSpPr>
        <p:spPr bwMode="auto">
          <a:xfrm>
            <a:off x="470127" y="1600200"/>
            <a:ext cx="8229600" cy="366606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kern="0" dirty="0">
                <a:solidFill>
                  <a:srgbClr val="000000"/>
                </a:solidFill>
                <a:latin typeface="Verdana"/>
              </a:rPr>
              <a:t>Management systems &amp; associated policies/procedures depend upon actions           of individuals &amp; groups for implementation</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Values of group helps shape beliefs, attitudes     &amp; behavior of individuals </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If no “safety buy-in” from all concerned, accidents &amp; injuries will continue to occur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19459"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19460"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Good Safety Culture?</a:t>
            </a:r>
            <a:endParaRPr lang="en-US" sz="2400" dirty="0" smtClean="0">
              <a:solidFill>
                <a:schemeClr val="bg1"/>
              </a:solidFill>
              <a:latin typeface="Verdana" pitchFamily="34" charset="0"/>
            </a:endParaRPr>
          </a:p>
        </p:txBody>
      </p:sp>
      <p:sp>
        <p:nvSpPr>
          <p:cNvPr id="1946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19462"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16</a:t>
            </a:r>
          </a:p>
        </p:txBody>
      </p:sp>
      <p:sp>
        <p:nvSpPr>
          <p:cNvPr id="8" name="Content Placeholder 12"/>
          <p:cNvSpPr txBox="1">
            <a:spLocks/>
          </p:cNvSpPr>
          <p:nvPr/>
        </p:nvSpPr>
        <p:spPr bwMode="auto">
          <a:xfrm>
            <a:off x="200025" y="1447800"/>
            <a:ext cx="5867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panose="020B0604020202020204" pitchFamily="34" charset="0"/>
              <a:buChar char="•"/>
              <a:defRPr/>
            </a:pPr>
            <a:endParaRPr lang="en-US" sz="2400" kern="0" dirty="0">
              <a:latin typeface="Verdana" pitchFamily="34" charset="0"/>
            </a:endParaRPr>
          </a:p>
        </p:txBody>
      </p:sp>
      <p:pic>
        <p:nvPicPr>
          <p:cNvPr id="9" name="Content Placeholder 8" descr="Binder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00300" y="1458686"/>
            <a:ext cx="43434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rot="20661130">
            <a:off x="4191000" y="3244334"/>
            <a:ext cx="1408628" cy="646331"/>
          </a:xfrm>
          <a:prstGeom prst="rect">
            <a:avLst/>
          </a:prstGeom>
        </p:spPr>
        <p:txBody>
          <a:bodyPr wrap="square">
            <a:spAutoFit/>
          </a:bodyPr>
          <a:lstStyle/>
          <a:p>
            <a:pPr lvl="0" algn="ctr"/>
            <a:r>
              <a:rPr lang="en-US" altLang="en-US" b="1" dirty="0">
                <a:solidFill>
                  <a:srgbClr val="FFFFFF"/>
                </a:solidFill>
                <a:latin typeface="Verdana" pitchFamily="34" charset="0"/>
              </a:rPr>
              <a:t>Safety </a:t>
            </a:r>
            <a:r>
              <a:rPr lang="en-US" altLang="en-US" b="1" dirty="0" smtClean="0">
                <a:solidFill>
                  <a:srgbClr val="FFFFFF"/>
                </a:solidFill>
                <a:latin typeface="Verdana" pitchFamily="34" charset="0"/>
              </a:rPr>
              <a:t>               Program</a:t>
            </a:r>
            <a:endParaRPr lang="en-US" altLang="en-US" b="1" dirty="0">
              <a:solidFill>
                <a:srgbClr val="FFFFFF"/>
              </a:solidFill>
              <a:latin typeface="Verdana" pitchFamily="34" charset="0"/>
            </a:endParaRPr>
          </a:p>
        </p:txBody>
      </p:sp>
      <p:sp>
        <p:nvSpPr>
          <p:cNvPr id="11" name="TextBox 10"/>
          <p:cNvSpPr txBox="1">
            <a:spLocks noChangeArrowheads="1"/>
          </p:cNvSpPr>
          <p:nvPr/>
        </p:nvSpPr>
        <p:spPr bwMode="auto">
          <a:xfrm rot="16049410">
            <a:off x="2802575" y="3707177"/>
            <a:ext cx="167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FFFFFF"/>
                </a:solidFill>
                <a:effectLst/>
                <a:uLnTx/>
                <a:uFillTx/>
                <a:latin typeface="Verdana" pitchFamily="34" charset="0"/>
              </a:rPr>
              <a:t>Volume 1</a:t>
            </a:r>
          </a:p>
        </p:txBody>
      </p:sp>
      <p:sp>
        <p:nvSpPr>
          <p:cNvPr id="12" name="TextBox 11"/>
          <p:cNvSpPr txBox="1">
            <a:spLocks noChangeArrowheads="1"/>
          </p:cNvSpPr>
          <p:nvPr/>
        </p:nvSpPr>
        <p:spPr bwMode="auto">
          <a:xfrm rot="16049410">
            <a:off x="2209799" y="3711779"/>
            <a:ext cx="16732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400" b="1" i="0" u="none" strike="noStrike" kern="0" cap="none" spc="0" normalizeH="0" baseline="0" noProof="0" dirty="0" smtClean="0">
                <a:ln>
                  <a:noFill/>
                </a:ln>
                <a:solidFill>
                  <a:srgbClr val="FFFFFF"/>
                </a:solidFill>
                <a:effectLst/>
                <a:uLnTx/>
                <a:uFillTx/>
                <a:latin typeface="Verdana" pitchFamily="34" charset="0"/>
              </a:rPr>
              <a:t>Volume 2</a:t>
            </a:r>
          </a:p>
        </p:txBody>
      </p:sp>
      <p:sp>
        <p:nvSpPr>
          <p:cNvPr id="3" name="Rectangle 2"/>
          <p:cNvSpPr/>
          <p:nvPr/>
        </p:nvSpPr>
        <p:spPr>
          <a:xfrm>
            <a:off x="6463393" y="2972117"/>
            <a:ext cx="2095500" cy="738664"/>
          </a:xfrm>
          <a:prstGeom prst="rect">
            <a:avLst/>
          </a:prstGeom>
        </p:spPr>
        <p:txBody>
          <a:bodyPr wrap="square">
            <a:spAutoFit/>
          </a:bodyPr>
          <a:lstStyle/>
          <a:p>
            <a:pPr lvl="0"/>
            <a:r>
              <a:rPr lang="en-US" altLang="en-US" sz="1400" dirty="0">
                <a:solidFill>
                  <a:srgbClr val="000000"/>
                </a:solidFill>
                <a:latin typeface="Verdana" pitchFamily="34" charset="0"/>
              </a:rPr>
              <a:t>Maybe-if program is followed and all are on board!</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2048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20484"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Prevention</a:t>
            </a:r>
            <a:endParaRPr lang="en-US" sz="2800" dirty="0" smtClean="0">
              <a:solidFill>
                <a:schemeClr val="bg1"/>
              </a:solidFill>
              <a:latin typeface="Verdana" pitchFamily="34" charset="0"/>
            </a:endParaRPr>
          </a:p>
        </p:txBody>
      </p:sp>
      <p:sp>
        <p:nvSpPr>
          <p:cNvPr id="2048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20486"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17</a:t>
            </a:r>
          </a:p>
        </p:txBody>
      </p:sp>
      <p:sp>
        <p:nvSpPr>
          <p:cNvPr id="9" name="Content Placeholder 12"/>
          <p:cNvSpPr txBox="1">
            <a:spLocks/>
          </p:cNvSpPr>
          <p:nvPr/>
        </p:nvSpPr>
        <p:spPr bwMode="auto">
          <a:xfrm>
            <a:off x="304800" y="2819400"/>
            <a:ext cx="48768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en-US" altLang="en-US" sz="2400" kern="0" dirty="0" smtClean="0">
                <a:solidFill>
                  <a:srgbClr val="000000"/>
                </a:solidFill>
                <a:latin typeface="Verdana"/>
              </a:rPr>
              <a:t>   Good </a:t>
            </a:r>
            <a:r>
              <a:rPr lang="en-US" altLang="en-US" sz="2400" kern="0" dirty="0">
                <a:solidFill>
                  <a:srgbClr val="000000"/>
                </a:solidFill>
                <a:latin typeface="Verdana"/>
              </a:rPr>
              <a:t>safety culture =  prevention of accidents, environmental issues, </a:t>
            </a:r>
            <a:r>
              <a:rPr lang="en-US" altLang="en-US" sz="2400" kern="0" dirty="0" smtClean="0">
                <a:solidFill>
                  <a:srgbClr val="000000"/>
                </a:solidFill>
                <a:latin typeface="Verdana"/>
              </a:rPr>
              <a:t>   and </a:t>
            </a:r>
            <a:r>
              <a:rPr lang="en-US" altLang="en-US" sz="2400" kern="0" dirty="0">
                <a:solidFill>
                  <a:srgbClr val="000000"/>
                </a:solidFill>
                <a:latin typeface="Verdana"/>
              </a:rPr>
              <a:t>injuries.</a:t>
            </a:r>
          </a:p>
        </p:txBody>
      </p:sp>
      <p:pic>
        <p:nvPicPr>
          <p:cNvPr id="8" name="Picture 5" descr="Cell Phone on Steering Wheel.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941093" y="1306286"/>
            <a:ext cx="3783013" cy="444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2150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21508"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Safety Culture</a:t>
            </a:r>
            <a:endParaRPr lang="en-US" sz="2800" dirty="0" smtClean="0">
              <a:solidFill>
                <a:schemeClr val="bg1"/>
              </a:solidFill>
              <a:latin typeface="Verdana" pitchFamily="34" charset="0"/>
            </a:endParaRPr>
          </a:p>
        </p:txBody>
      </p:sp>
      <p:sp>
        <p:nvSpPr>
          <p:cNvPr id="2150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21510"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18</a:t>
            </a:r>
          </a:p>
        </p:txBody>
      </p:sp>
      <p:sp>
        <p:nvSpPr>
          <p:cNvPr id="8" name="Content Placeholder 12"/>
          <p:cNvSpPr txBox="1">
            <a:spLocks/>
          </p:cNvSpPr>
          <p:nvPr/>
        </p:nvSpPr>
        <p:spPr bwMode="auto">
          <a:xfrm>
            <a:off x="838200" y="1088574"/>
            <a:ext cx="7467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r>
              <a:rPr lang="en-US" altLang="en-US" sz="2400" kern="0" dirty="0">
                <a:solidFill>
                  <a:srgbClr val="000000"/>
                </a:solidFill>
                <a:latin typeface="Verdana"/>
              </a:rPr>
              <a:t>Would your company allow this?</a:t>
            </a:r>
          </a:p>
        </p:txBody>
      </p:sp>
      <p:pic>
        <p:nvPicPr>
          <p:cNvPr id="9" name="Picture 4" descr="Loader Used for Shad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6900" y="1643744"/>
            <a:ext cx="5410200" cy="423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22531" name="Picture 22" descr="blue bottom banner"/>
          <p:cNvPicPr>
            <a:picLocks noChangeAspect="1" noChangeArrowheads="1"/>
          </p:cNvPicPr>
          <p:nvPr/>
        </p:nvPicPr>
        <p:blipFill>
          <a:blip r:embed="rId4" cstate="print"/>
          <a:srcRect/>
          <a:stretch>
            <a:fillRect/>
          </a:stretch>
        </p:blipFill>
        <p:spPr bwMode="auto">
          <a:xfrm>
            <a:off x="457200" y="6019800"/>
            <a:ext cx="8229600" cy="377825"/>
          </a:xfrm>
          <a:prstGeom prst="rect">
            <a:avLst/>
          </a:prstGeom>
          <a:noFill/>
          <a:ln w="9525">
            <a:noFill/>
            <a:miter lim="800000"/>
            <a:headEnd/>
            <a:tailEnd/>
          </a:ln>
        </p:spPr>
      </p:pic>
      <p:sp>
        <p:nvSpPr>
          <p:cNvPr id="22532"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Safety Culture</a:t>
            </a:r>
            <a:endParaRPr lang="en-US" sz="2400" dirty="0" smtClean="0">
              <a:solidFill>
                <a:schemeClr val="bg1"/>
              </a:solidFill>
              <a:latin typeface="Verdana" pitchFamily="34" charset="0"/>
            </a:endParaRPr>
          </a:p>
        </p:txBody>
      </p:sp>
      <p:sp>
        <p:nvSpPr>
          <p:cNvPr id="2253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22534"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19</a:t>
            </a:r>
          </a:p>
        </p:txBody>
      </p:sp>
      <p:pic>
        <p:nvPicPr>
          <p:cNvPr id="8" name="Picture 7" descr="photo19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5944" y="1493025"/>
            <a:ext cx="3935924" cy="438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40273" y="1068293"/>
            <a:ext cx="1398139" cy="424732"/>
          </a:xfrm>
          <a:prstGeom prst="rect">
            <a:avLst/>
          </a:prstGeom>
        </p:spPr>
        <p:txBody>
          <a:bodyPr wrap="none">
            <a:spAutoFit/>
          </a:bodyPr>
          <a:lstStyle/>
          <a:p>
            <a:pPr marL="342900" lvl="0" indent="-342900" algn="ctr" eaLnBrk="0" hangingPunct="0">
              <a:lnSpc>
                <a:spcPct val="90000"/>
              </a:lnSpc>
              <a:spcBef>
                <a:spcPct val="20000"/>
              </a:spcBef>
            </a:pPr>
            <a:r>
              <a:rPr lang="en-US" altLang="en-US" sz="2400" kern="0" dirty="0">
                <a:solidFill>
                  <a:srgbClr val="000000"/>
                </a:solidFill>
                <a:latin typeface="Verdana"/>
              </a:rPr>
              <a:t>Or this?</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512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512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5126"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a:t>
            </a:r>
          </a:p>
        </p:txBody>
      </p:sp>
      <p:sp>
        <p:nvSpPr>
          <p:cNvPr id="10"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What we’ll Talk About</a:t>
            </a:r>
            <a:endParaRPr lang="en-US" sz="2800" dirty="0" smtClean="0">
              <a:solidFill>
                <a:schemeClr val="bg1"/>
              </a:solidFill>
              <a:latin typeface="Verdana" pitchFamily="34" charset="0"/>
            </a:endParaRPr>
          </a:p>
        </p:txBody>
      </p:sp>
      <p:sp>
        <p:nvSpPr>
          <p:cNvPr id="11" name="Content Placeholder 12"/>
          <p:cNvSpPr txBox="1">
            <a:spLocks/>
          </p:cNvSpPr>
          <p:nvPr/>
        </p:nvSpPr>
        <p:spPr bwMode="auto">
          <a:xfrm>
            <a:off x="446314" y="1828800"/>
            <a:ext cx="8229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kern="0" dirty="0">
                <a:solidFill>
                  <a:srgbClr val="000000"/>
                </a:solidFill>
                <a:latin typeface="Verdana"/>
              </a:rPr>
              <a:t>What is a “safety culture”</a:t>
            </a:r>
          </a:p>
          <a:p>
            <a:pPr marL="342900" lvl="0" indent="-342900" eaLnBrk="0" hangingPunct="0">
              <a:spcBef>
                <a:spcPct val="20000"/>
              </a:spcBef>
              <a:buFontTx/>
              <a:buChar char="•"/>
            </a:pPr>
            <a:r>
              <a:rPr lang="en-US" altLang="en-US" sz="2400" kern="0" dirty="0">
                <a:solidFill>
                  <a:srgbClr val="000000"/>
                </a:solidFill>
                <a:latin typeface="Verdana"/>
              </a:rPr>
              <a:t>Incidents that prompted </a:t>
            </a:r>
          </a:p>
          <a:p>
            <a:pPr marL="342900" lvl="0" indent="-342900" eaLnBrk="0" hangingPunct="0">
              <a:spcBef>
                <a:spcPct val="20000"/>
              </a:spcBef>
              <a:buFontTx/>
              <a:buChar char="•"/>
            </a:pPr>
            <a:r>
              <a:rPr lang="en-US" altLang="en-US" sz="2400" kern="0" dirty="0">
                <a:solidFill>
                  <a:srgbClr val="000000"/>
                </a:solidFill>
                <a:latin typeface="Verdana"/>
              </a:rPr>
              <a:t>Importance of safety culture</a:t>
            </a:r>
          </a:p>
          <a:p>
            <a:pPr marL="342900" lvl="0" indent="-342900" eaLnBrk="0" hangingPunct="0">
              <a:spcBef>
                <a:spcPct val="20000"/>
              </a:spcBef>
              <a:buFontTx/>
              <a:buChar char="•"/>
            </a:pPr>
            <a:r>
              <a:rPr lang="en-US" altLang="en-US" sz="2400" kern="0" dirty="0">
                <a:solidFill>
                  <a:srgbClr val="000000"/>
                </a:solidFill>
                <a:latin typeface="Verdana"/>
              </a:rPr>
              <a:t>Negative safety culture</a:t>
            </a:r>
          </a:p>
          <a:p>
            <a:pPr marL="342900" lvl="0" indent="-342900" eaLnBrk="0" hangingPunct="0">
              <a:spcBef>
                <a:spcPct val="20000"/>
              </a:spcBef>
              <a:buFontTx/>
              <a:buChar char="•"/>
            </a:pPr>
            <a:r>
              <a:rPr lang="en-US" altLang="en-US" sz="2400" kern="0" dirty="0">
                <a:solidFill>
                  <a:srgbClr val="000000"/>
                </a:solidFill>
                <a:latin typeface="Verdana"/>
              </a:rPr>
              <a:t>Positive safety culture</a:t>
            </a:r>
          </a:p>
          <a:p>
            <a:pPr marL="342900" lvl="0" indent="-342900" eaLnBrk="0" hangingPunct="0">
              <a:spcBef>
                <a:spcPct val="20000"/>
              </a:spcBef>
              <a:buFontTx/>
              <a:buChar char="•"/>
            </a:pPr>
            <a:r>
              <a:rPr lang="en-US" altLang="en-US" sz="2400" kern="0" dirty="0">
                <a:solidFill>
                  <a:srgbClr val="000000"/>
                </a:solidFill>
                <a:latin typeface="Verdana"/>
              </a:rPr>
              <a:t>Enhance your safety culture</a:t>
            </a:r>
          </a:p>
          <a:p>
            <a:pPr marL="342900" lvl="0" indent="-342900" eaLnBrk="0" hangingPunct="0">
              <a:spcBef>
                <a:spcPct val="20000"/>
              </a:spcBef>
              <a:buFontTx/>
              <a:buChar char="•"/>
            </a:pPr>
            <a:r>
              <a:rPr lang="en-US" altLang="en-US" sz="2400" kern="0" dirty="0">
                <a:solidFill>
                  <a:srgbClr val="000000"/>
                </a:solidFill>
                <a:latin typeface="Verdana"/>
              </a:rPr>
              <a:t>Evaluate your safety culture</a:t>
            </a:r>
          </a:p>
        </p:txBody>
      </p:sp>
      <p:pic>
        <p:nvPicPr>
          <p:cNvPr id="9" name="Picture 18" descr="Green Cross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6257" y="1937657"/>
            <a:ext cx="2667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2355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23556" name="Rectangle 2"/>
          <p:cNvSpPr>
            <a:spLocks noGrp="1" noChangeArrowheads="1"/>
          </p:cNvSpPr>
          <p:nvPr>
            <p:ph type="ctrTitle"/>
          </p:nvPr>
        </p:nvSpPr>
        <p:spPr>
          <a:xfrm>
            <a:off x="457200" y="381000"/>
            <a:ext cx="5181600" cy="457200"/>
          </a:xfrm>
        </p:spPr>
        <p:txBody>
          <a:bodyPr/>
          <a:lstStyle/>
          <a:p>
            <a:r>
              <a:rPr lang="en-US" altLang="en-US" sz="2800" dirty="0">
                <a:solidFill>
                  <a:srgbClr val="FFFFFF"/>
                </a:solidFill>
                <a:latin typeface="Verdana"/>
              </a:rPr>
              <a:t>Safety Culture</a:t>
            </a:r>
            <a:endParaRPr lang="en-US" sz="2800" dirty="0" smtClean="0">
              <a:solidFill>
                <a:schemeClr val="bg1"/>
              </a:solidFill>
              <a:latin typeface="Verdana" pitchFamily="34" charset="0"/>
            </a:endParaRPr>
          </a:p>
        </p:txBody>
      </p:sp>
      <p:sp>
        <p:nvSpPr>
          <p:cNvPr id="2355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23558"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20</a:t>
            </a:r>
          </a:p>
        </p:txBody>
      </p:sp>
      <p:sp>
        <p:nvSpPr>
          <p:cNvPr id="9" name="Content Placeholder 12"/>
          <p:cNvSpPr txBox="1">
            <a:spLocks/>
          </p:cNvSpPr>
          <p:nvPr/>
        </p:nvSpPr>
        <p:spPr bwMode="auto">
          <a:xfrm>
            <a:off x="482600" y="12954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90000"/>
              </a:lnSpc>
              <a:spcBef>
                <a:spcPct val="20000"/>
              </a:spcBef>
              <a:buFontTx/>
              <a:buChar char="•"/>
            </a:pPr>
            <a:endParaRPr lang="en-US" altLang="en-US" sz="2700" b="1" kern="0" dirty="0">
              <a:solidFill>
                <a:srgbClr val="000000"/>
              </a:solidFill>
              <a:cs typeface="Arial" charset="0"/>
            </a:endParaRPr>
          </a:p>
        </p:txBody>
      </p:sp>
      <p:pic>
        <p:nvPicPr>
          <p:cNvPr id="8" name="Picture 4" descr="creative_scaffold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548152"/>
            <a:ext cx="60198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8"/>
          <p:cNvSpPr txBox="1">
            <a:spLocks noChangeArrowheads="1"/>
          </p:cNvSpPr>
          <p:nvPr/>
        </p:nvSpPr>
        <p:spPr bwMode="auto">
          <a:xfrm>
            <a:off x="2717006" y="1030288"/>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pitchFamily="34" charset="0"/>
              </a:rPr>
              <a:t>What about this?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9"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24580"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24581" name="Rectangle 2"/>
          <p:cNvSpPr>
            <a:spLocks noGrp="1" noChangeArrowheads="1"/>
          </p:cNvSpPr>
          <p:nvPr>
            <p:ph type="ctrTitle"/>
          </p:nvPr>
        </p:nvSpPr>
        <p:spPr>
          <a:xfrm>
            <a:off x="457200" y="381000"/>
            <a:ext cx="5257800" cy="457200"/>
          </a:xfrm>
        </p:spPr>
        <p:txBody>
          <a:bodyPr/>
          <a:lstStyle/>
          <a:p>
            <a:r>
              <a:rPr lang="en-US" altLang="en-US" sz="2800" dirty="0">
                <a:solidFill>
                  <a:srgbClr val="FFFFFF"/>
                </a:solidFill>
                <a:latin typeface="Verdana"/>
              </a:rPr>
              <a:t>Safety Culture</a:t>
            </a:r>
            <a:endParaRPr lang="en-US" sz="2400" dirty="0" smtClean="0">
              <a:solidFill>
                <a:schemeClr val="bg1"/>
              </a:solidFill>
              <a:latin typeface="Verdana" pitchFamily="34" charset="0"/>
            </a:endParaRPr>
          </a:p>
        </p:txBody>
      </p:sp>
      <p:sp>
        <p:nvSpPr>
          <p:cNvPr id="24582"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24583"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21</a:t>
            </a:r>
          </a:p>
        </p:txBody>
      </p:sp>
      <p:sp>
        <p:nvSpPr>
          <p:cNvPr id="9" name="Content Placeholder 12"/>
          <p:cNvSpPr txBox="1">
            <a:spLocks/>
          </p:cNvSpPr>
          <p:nvPr/>
        </p:nvSpPr>
        <p:spPr bwMode="auto">
          <a:xfrm>
            <a:off x="304800" y="2500653"/>
            <a:ext cx="37084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a:spcBef>
                <a:spcPct val="20000"/>
              </a:spcBef>
            </a:pPr>
            <a:r>
              <a:rPr lang="en-US" altLang="en-US" sz="2800" kern="0" dirty="0">
                <a:solidFill>
                  <a:srgbClr val="000000"/>
                </a:solidFill>
                <a:latin typeface="Verdana"/>
              </a:rPr>
              <a:t>Characteristics </a:t>
            </a:r>
          </a:p>
          <a:p>
            <a:pPr marL="342900" lvl="0" indent="-342900" algn="ctr">
              <a:spcBef>
                <a:spcPct val="20000"/>
              </a:spcBef>
            </a:pPr>
            <a:r>
              <a:rPr lang="en-US" altLang="en-US" sz="2800" kern="0" dirty="0">
                <a:solidFill>
                  <a:srgbClr val="000000"/>
                </a:solidFill>
                <a:latin typeface="Verdana"/>
              </a:rPr>
              <a:t>of a </a:t>
            </a:r>
          </a:p>
          <a:p>
            <a:pPr marL="342900" lvl="0" indent="-342900" algn="ctr">
              <a:spcBef>
                <a:spcPct val="20000"/>
              </a:spcBef>
            </a:pPr>
            <a:r>
              <a:rPr lang="en-US" altLang="en-US" sz="2800" kern="0" dirty="0">
                <a:solidFill>
                  <a:srgbClr val="000000"/>
                </a:solidFill>
                <a:latin typeface="Verdana"/>
              </a:rPr>
              <a:t>Negative Safety Culture</a:t>
            </a:r>
          </a:p>
        </p:txBody>
      </p:sp>
      <p:pic>
        <p:nvPicPr>
          <p:cNvPr id="10" name="Picture 4" descr="safety_goggl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32514" y="1981200"/>
            <a:ext cx="4419600"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6" descr="L&amp;I logo banner"/>
          <p:cNvPicPr>
            <a:picLocks noChangeAspect="1" noChangeArrowheads="1"/>
          </p:cNvPicPr>
          <p:nvPr/>
        </p:nvPicPr>
        <p:blipFill>
          <a:blip r:embed="rId3" cstate="print"/>
          <a:srcRect/>
          <a:stretch>
            <a:fillRect/>
          </a:stretch>
        </p:blipFill>
        <p:spPr bwMode="auto">
          <a:xfrm>
            <a:off x="469106" y="381000"/>
            <a:ext cx="8253413" cy="649288"/>
          </a:xfrm>
          <a:prstGeom prst="rect">
            <a:avLst/>
          </a:prstGeom>
          <a:noFill/>
          <a:ln w="9525">
            <a:noFill/>
            <a:miter lim="800000"/>
            <a:headEnd/>
            <a:tailEnd/>
          </a:ln>
        </p:spPr>
      </p:pic>
      <p:pic>
        <p:nvPicPr>
          <p:cNvPr id="2560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25604" name="Rectangle 2"/>
          <p:cNvSpPr>
            <a:spLocks noGrp="1" noChangeArrowheads="1"/>
          </p:cNvSpPr>
          <p:nvPr>
            <p:ph type="ctrTitle"/>
          </p:nvPr>
        </p:nvSpPr>
        <p:spPr>
          <a:xfrm>
            <a:off x="457200" y="381000"/>
            <a:ext cx="5257800" cy="457200"/>
          </a:xfrm>
        </p:spPr>
        <p:txBody>
          <a:bodyPr/>
          <a:lstStyle/>
          <a:p>
            <a:r>
              <a:rPr lang="en-US" altLang="en-US" sz="1800" dirty="0">
                <a:solidFill>
                  <a:srgbClr val="FFFFFF"/>
                </a:solidFill>
                <a:latin typeface="Verdana"/>
              </a:rPr>
              <a:t>Characteristics of a </a:t>
            </a:r>
            <a:r>
              <a:rPr lang="en-US" altLang="en-US" sz="1800" dirty="0" smtClean="0">
                <a:solidFill>
                  <a:srgbClr val="FFFFFF"/>
                </a:solidFill>
                <a:latin typeface="Verdana"/>
              </a:rPr>
              <a:t>Negative             Safety </a:t>
            </a:r>
            <a:r>
              <a:rPr lang="en-US" altLang="en-US" sz="1800" dirty="0">
                <a:solidFill>
                  <a:srgbClr val="FFFFFF"/>
                </a:solidFill>
                <a:latin typeface="Verdana"/>
              </a:rPr>
              <a:t>Culture</a:t>
            </a:r>
            <a:endParaRPr lang="en-US" sz="1800" dirty="0" smtClean="0">
              <a:solidFill>
                <a:schemeClr val="bg1"/>
              </a:solidFill>
              <a:latin typeface="Verdana" pitchFamily="34" charset="0"/>
            </a:endParaRPr>
          </a:p>
        </p:txBody>
      </p:sp>
      <p:sp>
        <p:nvSpPr>
          <p:cNvPr id="2560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25606"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22</a:t>
            </a:r>
          </a:p>
        </p:txBody>
      </p:sp>
      <p:sp>
        <p:nvSpPr>
          <p:cNvPr id="8" name="Content Placeholder 12"/>
          <p:cNvSpPr txBox="1">
            <a:spLocks/>
          </p:cNvSpPr>
          <p:nvPr/>
        </p:nvSpPr>
        <p:spPr bwMode="auto">
          <a:xfrm>
            <a:off x="990600" y="1714499"/>
            <a:ext cx="2566987" cy="68580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90000"/>
              </a:lnSpc>
              <a:spcBef>
                <a:spcPct val="20000"/>
              </a:spcBef>
              <a:buFontTx/>
              <a:buChar char="•"/>
            </a:pPr>
            <a:r>
              <a:rPr lang="en-US" altLang="en-US" sz="2400" kern="0" dirty="0">
                <a:solidFill>
                  <a:srgbClr val="000000"/>
                </a:solidFill>
                <a:latin typeface="Verdana"/>
              </a:rPr>
              <a:t>Fatigue</a:t>
            </a:r>
            <a:endParaRPr lang="en-US" altLang="en-US" sz="2300" kern="0" dirty="0">
              <a:solidFill>
                <a:srgbClr val="000000"/>
              </a:solidFill>
              <a:latin typeface="Verdana"/>
              <a:cs typeface="Arial" charset="0"/>
            </a:endParaRPr>
          </a:p>
        </p:txBody>
      </p:sp>
      <p:pic>
        <p:nvPicPr>
          <p:cNvPr id="10" name="Picture 4" descr="fatigu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2286000"/>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1+#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2662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26628" name="Rectangle 2"/>
          <p:cNvSpPr>
            <a:spLocks noGrp="1" noChangeArrowheads="1"/>
          </p:cNvSpPr>
          <p:nvPr>
            <p:ph type="ctrTitle"/>
          </p:nvPr>
        </p:nvSpPr>
        <p:spPr>
          <a:xfrm>
            <a:off x="533400" y="381000"/>
            <a:ext cx="5181600" cy="457200"/>
          </a:xfrm>
        </p:spPr>
        <p:txBody>
          <a:bodyPr/>
          <a:lstStyle/>
          <a:p>
            <a:r>
              <a:rPr lang="en-US" altLang="en-US" sz="1800" dirty="0">
                <a:solidFill>
                  <a:srgbClr val="FFFFFF"/>
                </a:solidFill>
                <a:latin typeface="Verdana"/>
              </a:rPr>
              <a:t>Characteristics of a Negative          </a:t>
            </a:r>
            <a:r>
              <a:rPr lang="en-US" altLang="en-US" sz="1800" dirty="0" smtClean="0">
                <a:solidFill>
                  <a:srgbClr val="FFFFFF"/>
                </a:solidFill>
                <a:latin typeface="Verdana"/>
              </a:rPr>
              <a:t>  Safety </a:t>
            </a:r>
            <a:r>
              <a:rPr lang="en-US" altLang="en-US" sz="1800" dirty="0">
                <a:solidFill>
                  <a:srgbClr val="FFFFFF"/>
                </a:solidFill>
                <a:latin typeface="Verdana"/>
              </a:rPr>
              <a:t>Culture</a:t>
            </a:r>
            <a:endParaRPr lang="en-US" sz="1800" dirty="0" smtClean="0">
              <a:solidFill>
                <a:schemeClr val="bg1"/>
              </a:solidFill>
              <a:latin typeface="Verdana" pitchFamily="34" charset="0"/>
            </a:endParaRPr>
          </a:p>
        </p:txBody>
      </p:sp>
      <p:sp>
        <p:nvSpPr>
          <p:cNvPr id="2662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26630"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23</a:t>
            </a:r>
          </a:p>
        </p:txBody>
      </p:sp>
      <p:sp>
        <p:nvSpPr>
          <p:cNvPr id="9" name="Content Placeholder 12"/>
          <p:cNvSpPr txBox="1">
            <a:spLocks/>
          </p:cNvSpPr>
          <p:nvPr/>
        </p:nvSpPr>
        <p:spPr bwMode="auto">
          <a:xfrm>
            <a:off x="470127" y="2133600"/>
            <a:ext cx="3818844"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buFontTx/>
              <a:buChar char="•"/>
            </a:pPr>
            <a:r>
              <a:rPr lang="en-US" altLang="en-US" sz="2400" kern="0" dirty="0">
                <a:solidFill>
                  <a:srgbClr val="000000"/>
                </a:solidFill>
                <a:latin typeface="Verdana"/>
              </a:rPr>
              <a:t>Fatigue </a:t>
            </a:r>
          </a:p>
          <a:p>
            <a:pPr marL="342900" lvl="0" indent="-342900" algn="ctr"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Stress</a:t>
            </a:r>
          </a:p>
        </p:txBody>
      </p:sp>
      <p:pic>
        <p:nvPicPr>
          <p:cNvPr id="10" name="Picture 10" descr="st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2768600"/>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27651"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27652" name="Rectangle 2"/>
          <p:cNvSpPr>
            <a:spLocks noGrp="1" noChangeArrowheads="1"/>
          </p:cNvSpPr>
          <p:nvPr>
            <p:ph type="ctrTitle"/>
          </p:nvPr>
        </p:nvSpPr>
        <p:spPr>
          <a:xfrm>
            <a:off x="533400" y="381000"/>
            <a:ext cx="5181600" cy="457200"/>
          </a:xfrm>
        </p:spPr>
        <p:txBody>
          <a:bodyPr/>
          <a:lstStyle/>
          <a:p>
            <a:r>
              <a:rPr lang="en-US" altLang="en-US" sz="1800" dirty="0">
                <a:solidFill>
                  <a:srgbClr val="FFFFFF"/>
                </a:solidFill>
                <a:latin typeface="Verdana"/>
              </a:rPr>
              <a:t>Characteristics of a Negative          </a:t>
            </a:r>
            <a:r>
              <a:rPr lang="en-US" altLang="en-US" sz="1800" dirty="0" smtClean="0">
                <a:solidFill>
                  <a:srgbClr val="FFFFFF"/>
                </a:solidFill>
                <a:latin typeface="Verdana"/>
              </a:rPr>
              <a:t>   Safety </a:t>
            </a:r>
            <a:r>
              <a:rPr lang="en-US" altLang="en-US" sz="1800" dirty="0">
                <a:solidFill>
                  <a:srgbClr val="FFFFFF"/>
                </a:solidFill>
                <a:latin typeface="Verdana"/>
              </a:rPr>
              <a:t>Culture</a:t>
            </a:r>
            <a:endParaRPr lang="en-US" sz="1800" dirty="0" smtClean="0">
              <a:solidFill>
                <a:schemeClr val="bg1"/>
              </a:solidFill>
              <a:latin typeface="Verdana" pitchFamily="34" charset="0"/>
            </a:endParaRPr>
          </a:p>
        </p:txBody>
      </p:sp>
      <p:sp>
        <p:nvSpPr>
          <p:cNvPr id="2765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27654"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24</a:t>
            </a:r>
          </a:p>
        </p:txBody>
      </p:sp>
      <p:sp>
        <p:nvSpPr>
          <p:cNvPr id="8" name="Content Placeholder 12"/>
          <p:cNvSpPr txBox="1">
            <a:spLocks/>
          </p:cNvSpPr>
          <p:nvPr/>
        </p:nvSpPr>
        <p:spPr bwMode="auto">
          <a:xfrm>
            <a:off x="304800" y="1872343"/>
            <a:ext cx="5257800" cy="2262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buFontTx/>
              <a:buChar char="•"/>
            </a:pPr>
            <a:r>
              <a:rPr lang="en-US" altLang="en-US" sz="2400" kern="0" dirty="0">
                <a:solidFill>
                  <a:srgbClr val="000000"/>
                </a:solidFill>
                <a:latin typeface="Verdana"/>
              </a:rPr>
              <a:t>Fatigue </a:t>
            </a:r>
          </a:p>
          <a:p>
            <a:pPr marL="342900" lvl="0" indent="-342900" algn="ctr"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Stress</a:t>
            </a:r>
          </a:p>
          <a:p>
            <a:pPr marL="342900" lvl="0" indent="-342900" algn="ctr" eaLnBrk="0" hangingPunct="0">
              <a:spcBef>
                <a:spcPct val="20000"/>
              </a:spcBef>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Distraction</a:t>
            </a:r>
          </a:p>
        </p:txBody>
      </p:sp>
      <p:pic>
        <p:nvPicPr>
          <p:cNvPr id="9" name="Picture 4" descr="distracted"/>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2438400"/>
            <a:ext cx="3505200"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2867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28676" name="Rectangle 2"/>
          <p:cNvSpPr>
            <a:spLocks noGrp="1" noChangeArrowheads="1"/>
          </p:cNvSpPr>
          <p:nvPr>
            <p:ph type="ctrTitle"/>
          </p:nvPr>
        </p:nvSpPr>
        <p:spPr>
          <a:xfrm>
            <a:off x="533400" y="381000"/>
            <a:ext cx="5181600" cy="457200"/>
          </a:xfrm>
        </p:spPr>
        <p:txBody>
          <a:bodyPr/>
          <a:lstStyle/>
          <a:p>
            <a:r>
              <a:rPr lang="en-US" altLang="en-US" sz="1800" dirty="0">
                <a:solidFill>
                  <a:srgbClr val="FFFFFF"/>
                </a:solidFill>
                <a:latin typeface="Verdana"/>
              </a:rPr>
              <a:t>Characteristics of a Negative             Safety Culture</a:t>
            </a:r>
            <a:endParaRPr lang="en-US" sz="2800" dirty="0" smtClean="0">
              <a:solidFill>
                <a:schemeClr val="bg1"/>
              </a:solidFill>
              <a:latin typeface="Verdana" pitchFamily="34" charset="0"/>
            </a:endParaRPr>
          </a:p>
        </p:txBody>
      </p:sp>
      <p:sp>
        <p:nvSpPr>
          <p:cNvPr id="2867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28678"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25</a:t>
            </a:r>
          </a:p>
        </p:txBody>
      </p:sp>
      <p:sp>
        <p:nvSpPr>
          <p:cNvPr id="8" name="Content Placeholder 12"/>
          <p:cNvSpPr txBox="1">
            <a:spLocks/>
          </p:cNvSpPr>
          <p:nvPr/>
        </p:nvSpPr>
        <p:spPr bwMode="auto">
          <a:xfrm>
            <a:off x="457200" y="11430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endParaRPr lang="en-US" altLang="en-US" sz="2800" b="1" kern="0" dirty="0">
              <a:solidFill>
                <a:srgbClr val="000000"/>
              </a:solidFill>
              <a:cs typeface="Arial" charset="0"/>
            </a:endParaRPr>
          </a:p>
        </p:txBody>
      </p:sp>
      <p:sp>
        <p:nvSpPr>
          <p:cNvPr id="9" name="Rectangle 3"/>
          <p:cNvSpPr txBox="1">
            <a:spLocks noChangeArrowheads="1"/>
          </p:cNvSpPr>
          <p:nvPr/>
        </p:nvSpPr>
        <p:spPr bwMode="auto">
          <a:xfrm>
            <a:off x="670775" y="1554163"/>
            <a:ext cx="3810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altLang="en-US" sz="2400" b="1" i="0" u="none" strike="noStrike" kern="0" cap="none" spc="0" normalizeH="0" baseline="0" noProof="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smtClean="0">
                <a:ln>
                  <a:noFill/>
                </a:ln>
                <a:solidFill>
                  <a:srgbClr val="000000"/>
                </a:solidFill>
                <a:effectLst/>
                <a:uLnTx/>
                <a:uFillTx/>
                <a:latin typeface="Verdana"/>
                <a:ea typeface="+mn-ea"/>
                <a:cs typeface="+mn-cs"/>
              </a:rPr>
              <a:t>Fatigue </a:t>
            </a: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smtClean="0">
                <a:ln>
                  <a:noFill/>
                </a:ln>
                <a:solidFill>
                  <a:srgbClr val="000000"/>
                </a:solidFill>
                <a:effectLst/>
                <a:uLnTx/>
                <a:uFillTx/>
                <a:latin typeface="Verdana"/>
                <a:ea typeface="+mn-ea"/>
                <a:cs typeface="+mn-cs"/>
              </a:rPr>
              <a:t>Stress</a:t>
            </a: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smtClean="0">
                <a:ln>
                  <a:noFill/>
                </a:ln>
                <a:solidFill>
                  <a:srgbClr val="000000"/>
                </a:solidFill>
                <a:effectLst/>
                <a:uLnTx/>
                <a:uFillTx/>
                <a:latin typeface="Verdana"/>
                <a:ea typeface="+mn-ea"/>
                <a:cs typeface="+mn-cs"/>
              </a:rPr>
              <a:t>Distraction</a:t>
            </a: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smtClean="0">
                <a:ln>
                  <a:noFill/>
                </a:ln>
                <a:solidFill>
                  <a:srgbClr val="000000"/>
                </a:solidFill>
                <a:effectLst/>
                <a:uLnTx/>
                <a:uFillTx/>
                <a:latin typeface="Verdana"/>
                <a:ea typeface="+mn-ea"/>
                <a:cs typeface="+mn-cs"/>
              </a:rPr>
              <a:t>Complacency</a:t>
            </a: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altLang="en-US" sz="2400" b="1" i="0" u="none" strike="noStrike" kern="0" cap="none" spc="0" normalizeH="0" baseline="0" noProof="0" smtClean="0">
              <a:ln>
                <a:noFill/>
              </a:ln>
              <a:solidFill>
                <a:srgbClr val="000000"/>
              </a:solidFill>
              <a:effectLst/>
              <a:uLnTx/>
              <a:uFillTx/>
              <a:latin typeface="Verdana"/>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mn-cs"/>
            </a:endParaRPr>
          </a:p>
        </p:txBody>
      </p:sp>
      <p:pic>
        <p:nvPicPr>
          <p:cNvPr id="10" name="Picture 4" descr="complacenc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1895249"/>
            <a:ext cx="2176463" cy="3316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 calcmode="lin" valueType="num">
                                      <p:cBhvr additive="base">
                                        <p:cTn id="7" dur="500" fill="hold"/>
                                        <p:tgtEl>
                                          <p:spTgt spid="9">
                                            <p:txEl>
                                              <p:pRg st="7" end="7"/>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9">
                                            <p:txEl>
                                              <p:pRg st="7" end="7"/>
                                            </p:txEl>
                                          </p:spTgt>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29699"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29700" name="Rectangle 2"/>
          <p:cNvSpPr>
            <a:spLocks noGrp="1" noChangeArrowheads="1"/>
          </p:cNvSpPr>
          <p:nvPr>
            <p:ph type="ctrTitle"/>
          </p:nvPr>
        </p:nvSpPr>
        <p:spPr>
          <a:xfrm>
            <a:off x="533400" y="381000"/>
            <a:ext cx="5181600" cy="457200"/>
          </a:xfrm>
        </p:spPr>
        <p:txBody>
          <a:bodyPr/>
          <a:lstStyle/>
          <a:p>
            <a:r>
              <a:rPr lang="en-US" altLang="en-US" sz="1800" dirty="0">
                <a:solidFill>
                  <a:srgbClr val="FFFFFF"/>
                </a:solidFill>
                <a:latin typeface="Verdana"/>
              </a:rPr>
              <a:t>Characteristics of a Negative             Safety Culture</a:t>
            </a:r>
            <a:endParaRPr lang="en-US" sz="2800" dirty="0" smtClean="0">
              <a:solidFill>
                <a:schemeClr val="bg1"/>
              </a:solidFill>
              <a:latin typeface="Verdana" pitchFamily="34" charset="0"/>
            </a:endParaRPr>
          </a:p>
        </p:txBody>
      </p:sp>
      <p:sp>
        <p:nvSpPr>
          <p:cNvPr id="2970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29702"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26</a:t>
            </a:r>
          </a:p>
        </p:txBody>
      </p:sp>
      <p:sp>
        <p:nvSpPr>
          <p:cNvPr id="9" name="Content Placeholder 12"/>
          <p:cNvSpPr txBox="1">
            <a:spLocks/>
          </p:cNvSpPr>
          <p:nvPr/>
        </p:nvSpPr>
        <p:spPr bwMode="auto">
          <a:xfrm>
            <a:off x="447675" y="1180305"/>
            <a:ext cx="5410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90000"/>
              </a:lnSpc>
              <a:spcBef>
                <a:spcPct val="20000"/>
              </a:spcBef>
              <a:buFontTx/>
              <a:buChar char="•"/>
              <a:defRPr/>
            </a:pPr>
            <a:endParaRPr lang="en-US" sz="2100" kern="0" dirty="0">
              <a:solidFill>
                <a:srgbClr val="000000"/>
              </a:solidFill>
              <a:latin typeface="Verdana"/>
              <a:cs typeface="Arial" charset="0"/>
            </a:endParaRPr>
          </a:p>
        </p:txBody>
      </p:sp>
      <p:pic>
        <p:nvPicPr>
          <p:cNvPr id="10" name="Picture 1028" descr="communica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78906" y="2743200"/>
            <a:ext cx="3810000" cy="242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27"/>
          <p:cNvSpPr txBox="1">
            <a:spLocks noChangeArrowheads="1"/>
          </p:cNvSpPr>
          <p:nvPr/>
        </p:nvSpPr>
        <p:spPr bwMode="auto">
          <a:xfrm>
            <a:off x="685800" y="1385886"/>
            <a:ext cx="7696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altLang="en-US" sz="2400" b="1" i="0" u="none" strike="noStrike" kern="0" cap="none" spc="0" normalizeH="0" baseline="0" noProof="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smtClean="0">
                <a:ln>
                  <a:noFill/>
                </a:ln>
                <a:solidFill>
                  <a:srgbClr val="000000"/>
                </a:solidFill>
                <a:effectLst/>
                <a:uLnTx/>
                <a:uFillTx/>
                <a:latin typeface="Verdana"/>
                <a:ea typeface="+mn-ea"/>
                <a:cs typeface="+mn-cs"/>
              </a:rPr>
              <a:t>Failed Communication</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xEl>
                                              <p:pRg st="1" end="1"/>
                                            </p:txEl>
                                          </p:spTgt>
                                        </p:tgtEl>
                                        <p:attrNameLst>
                                          <p:attrName>style.visibility</p:attrName>
                                        </p:attrNameLst>
                                      </p:cBhvr>
                                      <p:to>
                                        <p:strVal val="visible"/>
                                      </p:to>
                                    </p:set>
                                    <p:anim calcmode="lin" valueType="num">
                                      <p:cBhvr additive="base">
                                        <p:cTn id="13" dur="500" fill="hold"/>
                                        <p:tgtEl>
                                          <p:spTgt spid="11">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3072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30724" name="Rectangle 2"/>
          <p:cNvSpPr>
            <a:spLocks noGrp="1" noChangeArrowheads="1"/>
          </p:cNvSpPr>
          <p:nvPr>
            <p:ph type="ctrTitle"/>
          </p:nvPr>
        </p:nvSpPr>
        <p:spPr>
          <a:xfrm>
            <a:off x="533400" y="381000"/>
            <a:ext cx="5181600" cy="457200"/>
          </a:xfrm>
        </p:spPr>
        <p:txBody>
          <a:bodyPr/>
          <a:lstStyle/>
          <a:p>
            <a:r>
              <a:rPr lang="en-US" altLang="en-US" sz="1800" dirty="0">
                <a:solidFill>
                  <a:srgbClr val="FFFFFF"/>
                </a:solidFill>
                <a:latin typeface="Verdana"/>
              </a:rPr>
              <a:t>Characteristics of a Negative             Safety Culture</a:t>
            </a:r>
            <a:endParaRPr lang="en-US" sz="2800" dirty="0" smtClean="0">
              <a:solidFill>
                <a:schemeClr val="bg1"/>
              </a:solidFill>
              <a:latin typeface="Verdana" pitchFamily="34" charset="0"/>
            </a:endParaRPr>
          </a:p>
        </p:txBody>
      </p:sp>
      <p:sp>
        <p:nvSpPr>
          <p:cNvPr id="3072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30726"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27</a:t>
            </a:r>
          </a:p>
        </p:txBody>
      </p:sp>
      <p:sp>
        <p:nvSpPr>
          <p:cNvPr id="9" name="Content Placeholder 12"/>
          <p:cNvSpPr txBox="1">
            <a:spLocks/>
          </p:cNvSpPr>
          <p:nvPr/>
        </p:nvSpPr>
        <p:spPr bwMode="auto">
          <a:xfrm>
            <a:off x="457200" y="1219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pPr>
            <a:endParaRPr lang="en-US" altLang="en-US" sz="2400" kern="0" dirty="0">
              <a:solidFill>
                <a:srgbClr val="000000"/>
              </a:solidFill>
              <a:latin typeface="Verdana"/>
              <a:cs typeface="Arial" charset="0"/>
            </a:endParaRPr>
          </a:p>
        </p:txBody>
      </p:sp>
      <p:pic>
        <p:nvPicPr>
          <p:cNvPr id="10" name="Picture 7" descr="knowledge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29000" y="3347244"/>
            <a:ext cx="2895600" cy="239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1981200" y="1194147"/>
            <a:ext cx="5181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altLang="en-US" sz="2400" b="1"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Failed Communication</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Inadequate Knowledge</a:t>
            </a: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altLang="en-US" sz="2400" b="1"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altLang="en-US" sz="2400" b="1" i="0" u="none" strike="noStrike" kern="0" cap="none" spc="0" normalizeH="0" baseline="0" noProof="0" dirty="0" smtClean="0">
              <a:ln>
                <a:noFill/>
              </a:ln>
              <a:solidFill>
                <a:srgbClr val="000000"/>
              </a:solidFill>
              <a:effectLst/>
              <a:uLnTx/>
              <a:uFillTx/>
              <a:latin typeface="Verdan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xEl>
                                              <p:pRg st="3" end="3"/>
                                            </p:txEl>
                                          </p:spTgt>
                                        </p:tgtEl>
                                        <p:attrNameLst>
                                          <p:attrName>style.visibility</p:attrName>
                                        </p:attrNameLst>
                                      </p:cBhvr>
                                      <p:to>
                                        <p:strVal val="visible"/>
                                      </p:to>
                                    </p:set>
                                    <p:anim calcmode="lin" valueType="num">
                                      <p:cBhvr additive="base">
                                        <p:cTn id="13" dur="500" fill="hold"/>
                                        <p:tgtEl>
                                          <p:spTgt spid="11">
                                            <p:txEl>
                                              <p:pRg st="3" end="3"/>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1">
                                            <p:txEl>
                                              <p:pRg st="3" end="3"/>
                                            </p:txEl>
                                          </p:spTgt>
                                        </p:tgtEl>
                                        <p:attrNameLst>
                                          <p:attrName>ppt_y</p:attrName>
                                        </p:attrNameLst>
                                      </p:cBhvr>
                                      <p:tavLst>
                                        <p:tav tm="0">
                                          <p:val>
                                            <p:strVal val="#ppt_y"/>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11">
                                            <p:txEl>
                                              <p:pRg st="1" end="1"/>
                                            </p:txEl>
                                          </p:spTgt>
                                        </p:tgtEl>
                                        <p:attrNameLst>
                                          <p:attrName>style.visibility</p:attrName>
                                        </p:attrNameLst>
                                      </p:cBhvr>
                                      <p:to>
                                        <p:strVal val="visible"/>
                                      </p:to>
                                    </p:set>
                                    <p:anim calcmode="lin" valueType="num">
                                      <p:cBhvr additive="base">
                                        <p:cTn id="1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3174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31748" name="Rectangle 2"/>
          <p:cNvSpPr>
            <a:spLocks noGrp="1" noChangeArrowheads="1"/>
          </p:cNvSpPr>
          <p:nvPr>
            <p:ph type="ctrTitle"/>
          </p:nvPr>
        </p:nvSpPr>
        <p:spPr>
          <a:xfrm>
            <a:off x="533400" y="381000"/>
            <a:ext cx="5181600" cy="457200"/>
          </a:xfrm>
        </p:spPr>
        <p:txBody>
          <a:bodyPr/>
          <a:lstStyle/>
          <a:p>
            <a:r>
              <a:rPr lang="en-US" altLang="en-US" sz="1800" dirty="0">
                <a:solidFill>
                  <a:srgbClr val="FFFFFF"/>
                </a:solidFill>
                <a:latin typeface="Verdana"/>
              </a:rPr>
              <a:t>Characteristics of a Negative             Safety Culture</a:t>
            </a:r>
            <a:endParaRPr lang="en-US" sz="1900" dirty="0" smtClean="0">
              <a:solidFill>
                <a:schemeClr val="bg1"/>
              </a:solidFill>
              <a:latin typeface="Verdana" pitchFamily="34" charset="0"/>
            </a:endParaRPr>
          </a:p>
        </p:txBody>
      </p:sp>
      <p:sp>
        <p:nvSpPr>
          <p:cNvPr id="3174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31750"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28</a:t>
            </a:r>
          </a:p>
        </p:txBody>
      </p:sp>
      <p:sp>
        <p:nvSpPr>
          <p:cNvPr id="8" name="Content Placeholder 12"/>
          <p:cNvSpPr txBox="1">
            <a:spLocks/>
          </p:cNvSpPr>
          <p:nvPr/>
        </p:nvSpPr>
        <p:spPr bwMode="auto">
          <a:xfrm>
            <a:off x="228600" y="2238185"/>
            <a:ext cx="4719034" cy="2262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kern="0" dirty="0">
                <a:solidFill>
                  <a:srgbClr val="000000"/>
                </a:solidFill>
                <a:latin typeface="Verdana"/>
              </a:rPr>
              <a:t>Failed Communication</a:t>
            </a:r>
          </a:p>
          <a:p>
            <a:pPr marL="342900" lvl="0" indent="-342900" eaLnBrk="0" hangingPunct="0">
              <a:spcBef>
                <a:spcPct val="20000"/>
              </a:spcBef>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Inadequate Knowledge</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Lack of Assertiveness</a:t>
            </a:r>
          </a:p>
        </p:txBody>
      </p:sp>
      <p:pic>
        <p:nvPicPr>
          <p:cNvPr id="9" name="Picture 4" descr="unassertiv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209800"/>
            <a:ext cx="36576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32771"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32772" name="Rectangle 2"/>
          <p:cNvSpPr>
            <a:spLocks noGrp="1" noChangeArrowheads="1"/>
          </p:cNvSpPr>
          <p:nvPr>
            <p:ph type="ctrTitle"/>
          </p:nvPr>
        </p:nvSpPr>
        <p:spPr>
          <a:xfrm>
            <a:off x="533400" y="381000"/>
            <a:ext cx="5181600" cy="457200"/>
          </a:xfrm>
        </p:spPr>
        <p:txBody>
          <a:bodyPr/>
          <a:lstStyle/>
          <a:p>
            <a:r>
              <a:rPr lang="en-US" altLang="en-US" sz="1800" dirty="0">
                <a:solidFill>
                  <a:srgbClr val="FFFFFF"/>
                </a:solidFill>
                <a:latin typeface="Verdana"/>
              </a:rPr>
              <a:t>Characteristics of a Negative             Safety Culture</a:t>
            </a:r>
            <a:endParaRPr lang="en-US" sz="2800" dirty="0" smtClean="0">
              <a:solidFill>
                <a:schemeClr val="bg1"/>
              </a:solidFill>
              <a:latin typeface="Verdana" pitchFamily="34" charset="0"/>
            </a:endParaRPr>
          </a:p>
        </p:txBody>
      </p:sp>
      <p:sp>
        <p:nvSpPr>
          <p:cNvPr id="3277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32774"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29</a:t>
            </a:r>
          </a:p>
        </p:txBody>
      </p:sp>
      <p:sp>
        <p:nvSpPr>
          <p:cNvPr id="8" name="Content Placeholder 12"/>
          <p:cNvSpPr txBox="1">
            <a:spLocks/>
          </p:cNvSpPr>
          <p:nvPr/>
        </p:nvSpPr>
        <p:spPr bwMode="auto">
          <a:xfrm>
            <a:off x="390525" y="2209800"/>
            <a:ext cx="5495925" cy="2895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lvl="1" indent="-285750">
              <a:spcBef>
                <a:spcPct val="20000"/>
              </a:spcBef>
              <a:defRPr/>
            </a:pPr>
            <a:endParaRPr lang="en-US" sz="2400" kern="0" dirty="0">
              <a:solidFill>
                <a:srgbClr val="000000"/>
              </a:solidFill>
              <a:effectLst>
                <a:outerShdw blurRad="38100" dist="38100" dir="2700000" algn="tl">
                  <a:srgbClr val="C0C0C0"/>
                </a:outerShdw>
              </a:effectLst>
              <a:latin typeface="Verdana"/>
            </a:endParaRPr>
          </a:p>
        </p:txBody>
      </p:sp>
      <p:pic>
        <p:nvPicPr>
          <p:cNvPr id="9"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9272" y="2037008"/>
            <a:ext cx="3911600" cy="2922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3"/>
          <p:cNvSpPr txBox="1">
            <a:spLocks noChangeArrowheads="1"/>
          </p:cNvSpPr>
          <p:nvPr/>
        </p:nvSpPr>
        <p:spPr bwMode="auto">
          <a:xfrm>
            <a:off x="489397" y="838200"/>
            <a:ext cx="3810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altLang="en-US" sz="2000" b="1"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Failed Communication</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Inadequate Knowledge</a:t>
            </a: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Lack of Assertiveness</a:t>
            </a: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endParaRPr kumimoji="0" lang="en-US" altLang="en-US" sz="2400" b="0" i="0" u="none" strike="noStrike" kern="0" cap="none" spc="0" normalizeH="0" baseline="0" noProof="0" dirty="0" smtClean="0">
              <a:ln>
                <a:noFill/>
              </a:ln>
              <a:solidFill>
                <a:srgbClr val="000000"/>
              </a:solidFill>
              <a:effectLst/>
              <a:uLnTx/>
              <a:uFillTx/>
              <a:latin typeface="Verdana"/>
              <a:ea typeface="+mn-ea"/>
              <a:cs typeface="+mn-cs"/>
            </a:endParaRPr>
          </a:p>
          <a:p>
            <a:pPr marL="342900" marR="0" lvl="0" indent="-342900" algn="ctr" defTabSz="914400" rtl="0" eaLnBrk="0" fontAlgn="base" latinLnBrk="0" hangingPunct="0">
              <a:lnSpc>
                <a:spcPct val="100000"/>
              </a:lnSpc>
              <a:spcBef>
                <a:spcPct val="20000"/>
              </a:spcBef>
              <a:spcAft>
                <a:spcPct val="0"/>
              </a:spcAft>
              <a:buClrTx/>
              <a:buSzTx/>
              <a:buFontTx/>
              <a:buChar char="•"/>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Poor Situational Awareness</a:t>
            </a:r>
          </a:p>
          <a:p>
            <a:pPr marL="342900" marR="0" lvl="0" indent="-342900" algn="ctr" defTabSz="914400" rtl="0" eaLnBrk="0" fontAlgn="base" latinLnBrk="0" hangingPunct="0">
              <a:lnSpc>
                <a:spcPct val="100000"/>
              </a:lnSpc>
              <a:spcBef>
                <a:spcPct val="20000"/>
              </a:spcBef>
              <a:spcAft>
                <a:spcPct val="0"/>
              </a:spcAft>
              <a:buClrTx/>
              <a:buSzTx/>
              <a:buFontTx/>
              <a:buNone/>
              <a:tabLst/>
              <a:defRPr/>
            </a:pPr>
            <a:endParaRPr kumimoji="0" lang="en-US" altLang="en-US" sz="2000" b="0" i="0" u="none" strike="noStrike" kern="0" cap="none" spc="0" normalizeH="0" baseline="0" noProof="0" dirty="0" smtClean="0">
              <a:ln>
                <a:noFill/>
              </a:ln>
              <a:solidFill>
                <a:srgbClr val="000000"/>
              </a:solidFill>
              <a:effectLst/>
              <a:uLnTx/>
              <a:uFillTx/>
              <a:latin typeface="Verdan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xEl>
                                              <p:pRg st="1" end="1"/>
                                            </p:txEl>
                                          </p:spTgt>
                                        </p:tgtEl>
                                        <p:attrNameLst>
                                          <p:attrName>style.visibility</p:attrName>
                                        </p:attrNameLst>
                                      </p:cBhvr>
                                      <p:to>
                                        <p:strVal val="visible"/>
                                      </p:to>
                                    </p:set>
                                    <p:anim calcmode="lin" valueType="num">
                                      <p:cBhvr additive="base">
                                        <p:cTn id="7"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xEl>
                                              <p:pRg st="3" end="3"/>
                                            </p:txEl>
                                          </p:spTgt>
                                        </p:tgtEl>
                                        <p:attrNameLst>
                                          <p:attrName>style.visibility</p:attrName>
                                        </p:attrNameLst>
                                      </p:cBhvr>
                                      <p:to>
                                        <p:strVal val="visible"/>
                                      </p:to>
                                    </p:set>
                                    <p:anim calcmode="lin" valueType="num">
                                      <p:cBhvr additive="base">
                                        <p:cTn id="11" dur="500" fill="hold"/>
                                        <p:tgtEl>
                                          <p:spTgt spid="1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1">
                                            <p:txEl>
                                              <p:pRg st="5" end="5"/>
                                            </p:txEl>
                                          </p:spTgt>
                                        </p:tgtEl>
                                        <p:attrNameLst>
                                          <p:attrName>style.visibility</p:attrName>
                                        </p:attrNameLst>
                                      </p:cBhvr>
                                      <p:to>
                                        <p:strVal val="visible"/>
                                      </p:to>
                                    </p:set>
                                    <p:anim calcmode="lin" valueType="num">
                                      <p:cBhvr additive="base">
                                        <p:cTn id="15" dur="500" fill="hold"/>
                                        <p:tgtEl>
                                          <p:spTgt spid="11">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1">
                                            <p:txEl>
                                              <p:pRg st="7" end="7"/>
                                            </p:txEl>
                                          </p:spTgt>
                                        </p:tgtEl>
                                        <p:attrNameLst>
                                          <p:attrName>style.visibility</p:attrName>
                                        </p:attrNameLst>
                                      </p:cBhvr>
                                      <p:to>
                                        <p:strVal val="visible"/>
                                      </p:to>
                                    </p:set>
                                    <p:anim calcmode="lin" valueType="num">
                                      <p:cBhvr additive="base">
                                        <p:cTn id="19" dur="500" fill="hold"/>
                                        <p:tgtEl>
                                          <p:spTgt spid="11">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614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614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6150"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3</a:t>
            </a:r>
          </a:p>
        </p:txBody>
      </p:sp>
      <p:sp>
        <p:nvSpPr>
          <p:cNvPr id="9" name="Rectangle 2"/>
          <p:cNvSpPr>
            <a:spLocks noGrp="1" noChangeArrowheads="1"/>
          </p:cNvSpPr>
          <p:nvPr>
            <p:ph type="ctrTitle"/>
          </p:nvPr>
        </p:nvSpPr>
        <p:spPr>
          <a:xfrm>
            <a:off x="533400" y="457200"/>
            <a:ext cx="5181600" cy="381000"/>
          </a:xfrm>
        </p:spPr>
        <p:txBody>
          <a:bodyPr/>
          <a:lstStyle/>
          <a:p>
            <a:r>
              <a:rPr lang="en-US" altLang="en-US" sz="2600" dirty="0">
                <a:solidFill>
                  <a:srgbClr val="FFFFFF"/>
                </a:solidFill>
                <a:latin typeface="Verdana"/>
              </a:rPr>
              <a:t>Organizational Safety Culture</a:t>
            </a:r>
            <a:endParaRPr lang="en-US" sz="2600" dirty="0" smtClean="0">
              <a:solidFill>
                <a:schemeClr val="bg1"/>
              </a:solidFill>
              <a:latin typeface="Verdana" pitchFamily="34" charset="0"/>
            </a:endParaRPr>
          </a:p>
        </p:txBody>
      </p:sp>
      <p:sp>
        <p:nvSpPr>
          <p:cNvPr id="10" name="Content Placeholder 12"/>
          <p:cNvSpPr txBox="1">
            <a:spLocks/>
          </p:cNvSpPr>
          <p:nvPr/>
        </p:nvSpPr>
        <p:spPr bwMode="auto">
          <a:xfrm>
            <a:off x="457200" y="1053148"/>
            <a:ext cx="8229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 typeface="Arial" panose="020B0604020202020204" pitchFamily="34" charset="0"/>
              <a:buChar char="•"/>
              <a:defRPr/>
            </a:pPr>
            <a:endParaRPr lang="en-US" sz="2300" kern="0" dirty="0">
              <a:latin typeface="Verdana" pitchFamily="34" charset="0"/>
            </a:endParaRPr>
          </a:p>
        </p:txBody>
      </p:sp>
      <p:sp>
        <p:nvSpPr>
          <p:cNvPr id="8" name="Rectangle 3"/>
          <p:cNvSpPr txBox="1">
            <a:spLocks noChangeArrowheads="1"/>
          </p:cNvSpPr>
          <p:nvPr/>
        </p:nvSpPr>
        <p:spPr bwMode="auto">
          <a:xfrm>
            <a:off x="457200" y="1295400"/>
            <a:ext cx="7772400"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How do we define </a:t>
            </a:r>
          </a:p>
          <a:p>
            <a:pPr marL="342900" marR="0" lvl="0" indent="-342900" algn="ctr" defTabSz="914400" rtl="0" eaLnBrk="0" fontAlgn="base" latinLnBrk="0" hangingPunct="0">
              <a:lnSpc>
                <a:spcPct val="100000"/>
              </a:lnSpc>
              <a:spcBef>
                <a:spcPct val="20000"/>
              </a:spcBef>
              <a:spcAft>
                <a:spcPct val="0"/>
              </a:spcAft>
              <a:buClrTx/>
              <a:buSzTx/>
              <a:buFontTx/>
              <a:buNone/>
              <a:tabLst/>
              <a:defRPr/>
            </a:pPr>
            <a:r>
              <a:rPr kumimoji="0" lang="en-US" altLang="en-US" sz="2400" b="0" i="0" u="none" strike="noStrike" kern="0" cap="none" spc="0" normalizeH="0" baseline="0" noProof="0" dirty="0" smtClean="0">
                <a:ln>
                  <a:noFill/>
                </a:ln>
                <a:solidFill>
                  <a:srgbClr val="000000"/>
                </a:solidFill>
                <a:effectLst/>
                <a:uLnTx/>
                <a:uFillTx/>
                <a:latin typeface="Verdana"/>
                <a:ea typeface="+mn-ea"/>
                <a:cs typeface="+mn-cs"/>
              </a:rPr>
              <a:t>“Safety Culture”?</a:t>
            </a:r>
          </a:p>
        </p:txBody>
      </p:sp>
      <p:pic>
        <p:nvPicPr>
          <p:cNvPr id="11" name="Picture 3"/>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696482" y="2209800"/>
            <a:ext cx="3448050" cy="340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3379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33796" name="Rectangle 2"/>
          <p:cNvSpPr>
            <a:spLocks noGrp="1" noChangeArrowheads="1"/>
          </p:cNvSpPr>
          <p:nvPr>
            <p:ph type="ctrTitle"/>
          </p:nvPr>
        </p:nvSpPr>
        <p:spPr>
          <a:xfrm>
            <a:off x="533400" y="381000"/>
            <a:ext cx="5181600" cy="457200"/>
          </a:xfrm>
        </p:spPr>
        <p:txBody>
          <a:bodyPr/>
          <a:lstStyle/>
          <a:p>
            <a:r>
              <a:rPr lang="en-US" altLang="en-US" sz="1800" dirty="0">
                <a:solidFill>
                  <a:srgbClr val="FFFFFF"/>
                </a:solidFill>
                <a:latin typeface="Verdana"/>
              </a:rPr>
              <a:t>Characteristics of a Negative             Safety Culture</a:t>
            </a:r>
            <a:endParaRPr lang="en-US" sz="2800" dirty="0" smtClean="0">
              <a:solidFill>
                <a:schemeClr val="bg1"/>
              </a:solidFill>
              <a:latin typeface="Verdana" pitchFamily="34" charset="0"/>
            </a:endParaRPr>
          </a:p>
        </p:txBody>
      </p:sp>
      <p:sp>
        <p:nvSpPr>
          <p:cNvPr id="3379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33798"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30</a:t>
            </a:r>
          </a:p>
        </p:txBody>
      </p:sp>
      <p:sp>
        <p:nvSpPr>
          <p:cNvPr id="9" name="Content Placeholder 12"/>
          <p:cNvSpPr txBox="1">
            <a:spLocks/>
          </p:cNvSpPr>
          <p:nvPr/>
        </p:nvSpPr>
        <p:spPr bwMode="auto">
          <a:xfrm>
            <a:off x="315934" y="1676400"/>
            <a:ext cx="4829175" cy="2262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buFontTx/>
              <a:buChar char="•"/>
            </a:pPr>
            <a:r>
              <a:rPr lang="en-US" altLang="en-US" sz="2400" kern="0" dirty="0">
                <a:solidFill>
                  <a:srgbClr val="000000"/>
                </a:solidFill>
                <a:latin typeface="Verdana"/>
              </a:rPr>
              <a:t>Inadequate </a:t>
            </a:r>
            <a:r>
              <a:rPr lang="en-US" altLang="en-US" sz="2400" kern="0" dirty="0" smtClean="0">
                <a:solidFill>
                  <a:srgbClr val="000000"/>
                </a:solidFill>
                <a:latin typeface="Verdana"/>
              </a:rPr>
              <a:t>         Resources</a:t>
            </a:r>
            <a:endParaRPr lang="en-US" altLang="en-US" sz="2400" kern="0" dirty="0">
              <a:solidFill>
                <a:srgbClr val="000000"/>
              </a:solidFill>
              <a:latin typeface="Verdana"/>
            </a:endParaRPr>
          </a:p>
        </p:txBody>
      </p:sp>
      <p:pic>
        <p:nvPicPr>
          <p:cNvPr id="8" name="Picture 4" descr="money_tree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65586" y="1583531"/>
            <a:ext cx="3810000" cy="410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1028"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1029" name="Rectangle 2"/>
          <p:cNvSpPr>
            <a:spLocks noGrp="1" noChangeArrowheads="1"/>
          </p:cNvSpPr>
          <p:nvPr>
            <p:ph type="ctrTitle"/>
          </p:nvPr>
        </p:nvSpPr>
        <p:spPr>
          <a:xfrm>
            <a:off x="533400" y="381000"/>
            <a:ext cx="5181600" cy="457200"/>
          </a:xfrm>
        </p:spPr>
        <p:txBody>
          <a:bodyPr/>
          <a:lstStyle/>
          <a:p>
            <a:r>
              <a:rPr lang="en-US" altLang="en-US" sz="1800" dirty="0">
                <a:solidFill>
                  <a:srgbClr val="FFFFFF"/>
                </a:solidFill>
                <a:latin typeface="Verdana"/>
              </a:rPr>
              <a:t>Characteristics of a Negative             Safety Culture</a:t>
            </a:r>
            <a:endParaRPr lang="en-US" sz="2800" dirty="0" smtClean="0">
              <a:solidFill>
                <a:schemeClr val="bg1"/>
              </a:solidFill>
              <a:latin typeface="Verdana" pitchFamily="34" charset="0"/>
            </a:endParaRPr>
          </a:p>
        </p:txBody>
      </p:sp>
      <p:sp>
        <p:nvSpPr>
          <p:cNvPr id="1030"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1031"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31</a:t>
            </a:r>
          </a:p>
        </p:txBody>
      </p:sp>
      <p:sp>
        <p:nvSpPr>
          <p:cNvPr id="9" name="Content Placeholder 12"/>
          <p:cNvSpPr txBox="1">
            <a:spLocks/>
          </p:cNvSpPr>
          <p:nvPr/>
        </p:nvSpPr>
        <p:spPr bwMode="auto">
          <a:xfrm>
            <a:off x="457200" y="1219200"/>
            <a:ext cx="50292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buFontTx/>
              <a:buChar char="•"/>
            </a:pPr>
            <a:r>
              <a:rPr lang="en-US" altLang="en-US" sz="2400" kern="0" dirty="0">
                <a:solidFill>
                  <a:srgbClr val="000000"/>
                </a:solidFill>
                <a:latin typeface="Verdana"/>
              </a:rPr>
              <a:t>Inadequate Resources</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Dysfunctional Teamwork</a:t>
            </a:r>
          </a:p>
        </p:txBody>
      </p:sp>
      <p:pic>
        <p:nvPicPr>
          <p:cNvPr id="8" name="Content Placeholder 7" descr="Three Stoges.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596432" y="2781822"/>
            <a:ext cx="3962400" cy="292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90600" y="4097615"/>
            <a:ext cx="2590800" cy="369332"/>
          </a:xfrm>
          <a:prstGeom prst="rect">
            <a:avLst/>
          </a:prstGeom>
          <a:noFill/>
        </p:spPr>
        <p:txBody>
          <a:bodyPr wrap="square" rtlCol="0">
            <a:spAutoFit/>
          </a:bodyPr>
          <a:lstStyle/>
          <a:p>
            <a:pPr algn="ctr"/>
            <a:r>
              <a:rPr lang="en-US" dirty="0" smtClean="0">
                <a:latin typeface="Verdana" panose="020B0604030504040204" pitchFamily="34" charset="0"/>
                <a:ea typeface="Verdana" panose="020B0604030504040204" pitchFamily="34" charset="0"/>
                <a:cs typeface="Verdana" panose="020B0604030504040204" pitchFamily="34" charset="0"/>
              </a:rPr>
              <a:t>The Three Stooges!</a:t>
            </a:r>
            <a:endParaRPr lang="en-US" dirty="0">
              <a:latin typeface="Verdana" panose="020B060403050404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34819"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34820" name="Rectangle 2"/>
          <p:cNvSpPr>
            <a:spLocks noGrp="1" noChangeArrowheads="1"/>
          </p:cNvSpPr>
          <p:nvPr>
            <p:ph type="ctrTitle"/>
          </p:nvPr>
        </p:nvSpPr>
        <p:spPr>
          <a:xfrm>
            <a:off x="533400" y="381000"/>
            <a:ext cx="5181600" cy="457200"/>
          </a:xfrm>
        </p:spPr>
        <p:txBody>
          <a:bodyPr/>
          <a:lstStyle/>
          <a:p>
            <a:r>
              <a:rPr lang="en-US" altLang="en-US" sz="1800" dirty="0">
                <a:solidFill>
                  <a:srgbClr val="FFFFFF"/>
                </a:solidFill>
                <a:latin typeface="Verdana"/>
              </a:rPr>
              <a:t>Characteristics of a Negative             Safety Culture</a:t>
            </a:r>
            <a:endParaRPr lang="en-US" sz="2500" dirty="0" smtClean="0">
              <a:solidFill>
                <a:schemeClr val="bg1"/>
              </a:solidFill>
              <a:latin typeface="Verdana" pitchFamily="34" charset="0"/>
            </a:endParaRPr>
          </a:p>
        </p:txBody>
      </p:sp>
      <p:sp>
        <p:nvSpPr>
          <p:cNvPr id="3482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34822"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32</a:t>
            </a:r>
          </a:p>
        </p:txBody>
      </p:sp>
      <p:sp>
        <p:nvSpPr>
          <p:cNvPr id="8" name="Content Placeholder 12"/>
          <p:cNvSpPr txBox="1">
            <a:spLocks/>
          </p:cNvSpPr>
          <p:nvPr/>
        </p:nvSpPr>
        <p:spPr bwMode="auto">
          <a:xfrm>
            <a:off x="390525" y="1447800"/>
            <a:ext cx="5095875"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buFontTx/>
              <a:buChar char="•"/>
            </a:pPr>
            <a:r>
              <a:rPr lang="en-US" altLang="en-US" sz="2400" kern="0" dirty="0">
                <a:solidFill>
                  <a:srgbClr val="000000"/>
                </a:solidFill>
                <a:latin typeface="Verdana"/>
              </a:rPr>
              <a:t>Inadequate Resources</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Dysfunctional Teamwork</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Production Pressure</a:t>
            </a:r>
          </a:p>
        </p:txBody>
      </p:sp>
      <p:pic>
        <p:nvPicPr>
          <p:cNvPr id="9" name="Picture 7" descr="work_st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0688" y="2343150"/>
            <a:ext cx="3209925"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3584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35844" name="Rectangle 2"/>
          <p:cNvSpPr>
            <a:spLocks noGrp="1" noChangeArrowheads="1"/>
          </p:cNvSpPr>
          <p:nvPr>
            <p:ph type="ctrTitle"/>
          </p:nvPr>
        </p:nvSpPr>
        <p:spPr>
          <a:xfrm>
            <a:off x="533400" y="381000"/>
            <a:ext cx="5181600" cy="457200"/>
          </a:xfrm>
        </p:spPr>
        <p:txBody>
          <a:bodyPr/>
          <a:lstStyle/>
          <a:p>
            <a:r>
              <a:rPr lang="en-US" altLang="en-US" sz="1800" dirty="0">
                <a:solidFill>
                  <a:srgbClr val="FFFFFF"/>
                </a:solidFill>
                <a:latin typeface="Verdana"/>
              </a:rPr>
              <a:t>Characteristics of a Negative             Safety Culture</a:t>
            </a:r>
            <a:endParaRPr lang="en-US" sz="2500" dirty="0" smtClean="0">
              <a:solidFill>
                <a:schemeClr val="bg1"/>
              </a:solidFill>
              <a:latin typeface="Verdana" pitchFamily="34" charset="0"/>
            </a:endParaRPr>
          </a:p>
        </p:txBody>
      </p:sp>
      <p:sp>
        <p:nvSpPr>
          <p:cNvPr id="3584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35846"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33</a:t>
            </a:r>
          </a:p>
        </p:txBody>
      </p:sp>
      <p:sp>
        <p:nvSpPr>
          <p:cNvPr id="9" name="Content Placeholder 12"/>
          <p:cNvSpPr txBox="1">
            <a:spLocks/>
          </p:cNvSpPr>
          <p:nvPr/>
        </p:nvSpPr>
        <p:spPr bwMode="auto">
          <a:xfrm>
            <a:off x="152400" y="1885950"/>
            <a:ext cx="5562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buFontTx/>
              <a:buChar char="•"/>
            </a:pPr>
            <a:r>
              <a:rPr lang="en-US" altLang="en-US" sz="2400" kern="0" dirty="0">
                <a:solidFill>
                  <a:srgbClr val="000000"/>
                </a:solidFill>
                <a:latin typeface="Verdana"/>
              </a:rPr>
              <a:t>Inadequate Resources</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Dysfunctional Teamwork</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Production Pressure</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Organizational “Norms”</a:t>
            </a:r>
          </a:p>
        </p:txBody>
      </p:sp>
      <p:pic>
        <p:nvPicPr>
          <p:cNvPr id="8" name="Picture 4" descr="old-schoo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10200" y="2286000"/>
            <a:ext cx="3505200" cy="262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3686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36868"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External Influences</a:t>
            </a:r>
            <a:endParaRPr lang="en-US" sz="2500" dirty="0" smtClean="0">
              <a:solidFill>
                <a:schemeClr val="bg1"/>
              </a:solidFill>
              <a:latin typeface="Verdana" pitchFamily="34" charset="0"/>
            </a:endParaRPr>
          </a:p>
        </p:txBody>
      </p:sp>
      <p:sp>
        <p:nvSpPr>
          <p:cNvPr id="3686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36870"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34</a:t>
            </a:r>
          </a:p>
        </p:txBody>
      </p:sp>
      <p:sp>
        <p:nvSpPr>
          <p:cNvPr id="8" name="Content Placeholder 12"/>
          <p:cNvSpPr txBox="1">
            <a:spLocks/>
          </p:cNvSpPr>
          <p:nvPr/>
        </p:nvSpPr>
        <p:spPr bwMode="auto">
          <a:xfrm>
            <a:off x="421710" y="1710531"/>
            <a:ext cx="4912290" cy="19129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buFontTx/>
              <a:buChar char="•"/>
            </a:pPr>
            <a:r>
              <a:rPr lang="en-US" altLang="en-US" sz="2400" kern="0" dirty="0">
                <a:solidFill>
                  <a:srgbClr val="000000"/>
                </a:solidFill>
                <a:latin typeface="Verdana"/>
              </a:rPr>
              <a:t>Outside Stressors</a:t>
            </a:r>
          </a:p>
        </p:txBody>
      </p:sp>
      <p:pic>
        <p:nvPicPr>
          <p:cNvPr id="9" name="Picture 4" descr="alcoholicMa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815" y="2667000"/>
            <a:ext cx="3943985" cy="2468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37891"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37892"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External Influences</a:t>
            </a:r>
            <a:endParaRPr lang="en-US" sz="2500" dirty="0" smtClean="0">
              <a:solidFill>
                <a:schemeClr val="bg1"/>
              </a:solidFill>
              <a:latin typeface="Verdana" pitchFamily="34" charset="0"/>
            </a:endParaRPr>
          </a:p>
        </p:txBody>
      </p:sp>
      <p:sp>
        <p:nvSpPr>
          <p:cNvPr id="3789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37894"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35</a:t>
            </a:r>
          </a:p>
        </p:txBody>
      </p:sp>
      <p:sp>
        <p:nvSpPr>
          <p:cNvPr id="9" name="Content Placeholder 12"/>
          <p:cNvSpPr txBox="1">
            <a:spLocks/>
          </p:cNvSpPr>
          <p:nvPr/>
        </p:nvSpPr>
        <p:spPr bwMode="auto">
          <a:xfrm>
            <a:off x="345520" y="1493837"/>
            <a:ext cx="5369480" cy="19351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buFontTx/>
              <a:buChar char="•"/>
            </a:pPr>
            <a:r>
              <a:rPr lang="en-US" altLang="en-US" sz="2400" kern="0" dirty="0">
                <a:solidFill>
                  <a:srgbClr val="000000"/>
                </a:solidFill>
                <a:latin typeface="Verdana"/>
              </a:rPr>
              <a:t>Outside Stressors</a:t>
            </a:r>
          </a:p>
          <a:p>
            <a:pPr marL="342900" lvl="0" indent="-342900" algn="ctr"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Family issues</a:t>
            </a:r>
          </a:p>
        </p:txBody>
      </p:sp>
      <p:pic>
        <p:nvPicPr>
          <p:cNvPr id="8" name="Picture 4" descr="family str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3046608"/>
            <a:ext cx="3810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3891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38916"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External Influences</a:t>
            </a:r>
            <a:endParaRPr lang="en-US" sz="2800" dirty="0" smtClean="0">
              <a:solidFill>
                <a:schemeClr val="bg1"/>
              </a:solidFill>
              <a:latin typeface="Verdana" pitchFamily="34" charset="0"/>
            </a:endParaRPr>
          </a:p>
        </p:txBody>
      </p:sp>
      <p:sp>
        <p:nvSpPr>
          <p:cNvPr id="3891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38918"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36</a:t>
            </a:r>
          </a:p>
        </p:txBody>
      </p:sp>
      <p:sp>
        <p:nvSpPr>
          <p:cNvPr id="38919"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p>
        </p:txBody>
      </p:sp>
      <p:sp>
        <p:nvSpPr>
          <p:cNvPr id="2" name="Rectangle 1"/>
          <p:cNvSpPr/>
          <p:nvPr/>
        </p:nvSpPr>
        <p:spPr>
          <a:xfrm>
            <a:off x="685800" y="2438400"/>
            <a:ext cx="4572000" cy="2234458"/>
          </a:xfrm>
          <a:prstGeom prst="rect">
            <a:avLst/>
          </a:prstGeom>
        </p:spPr>
        <p:txBody>
          <a:bodyPr>
            <a:spAutoFit/>
          </a:bodyPr>
          <a:lstStyle/>
          <a:p>
            <a:pPr marL="342900" lvl="0" indent="-342900" algn="ctr" eaLnBrk="0" hangingPunct="0">
              <a:spcBef>
                <a:spcPct val="20000"/>
              </a:spcBef>
              <a:buFontTx/>
              <a:buChar char="•"/>
            </a:pPr>
            <a:r>
              <a:rPr lang="en-US" altLang="en-US" sz="2400" kern="0" dirty="0">
                <a:solidFill>
                  <a:srgbClr val="000000"/>
                </a:solidFill>
                <a:latin typeface="Verdana"/>
              </a:rPr>
              <a:t>Outside Stressors</a:t>
            </a:r>
          </a:p>
          <a:p>
            <a:pPr marL="342900" lvl="0" indent="-342900" algn="ctr"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Family issues</a:t>
            </a:r>
          </a:p>
          <a:p>
            <a:pPr marL="342900" lvl="0" indent="-342900" algn="ctr"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Workforce Diversity</a:t>
            </a:r>
          </a:p>
        </p:txBody>
      </p:sp>
      <p:pic>
        <p:nvPicPr>
          <p:cNvPr id="9" name="Picture 4" descr="c3p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31910" y="1981200"/>
            <a:ext cx="2629422" cy="2944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1+#ppt_w/2"/>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39939"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39940" name="Rectangle 2"/>
          <p:cNvSpPr>
            <a:spLocks noGrp="1" noChangeArrowheads="1"/>
          </p:cNvSpPr>
          <p:nvPr>
            <p:ph type="ctrTitle"/>
          </p:nvPr>
        </p:nvSpPr>
        <p:spPr>
          <a:xfrm>
            <a:off x="533400" y="381000"/>
            <a:ext cx="5181600" cy="457200"/>
          </a:xfrm>
        </p:spPr>
        <p:txBody>
          <a:bodyPr/>
          <a:lstStyle/>
          <a:p>
            <a:r>
              <a:rPr lang="en-US" sz="2800" dirty="0" smtClean="0">
                <a:solidFill>
                  <a:schemeClr val="bg1"/>
                </a:solidFill>
                <a:latin typeface="Verdana" pitchFamily="34" charset="0"/>
              </a:rPr>
              <a:t/>
            </a:r>
            <a:br>
              <a:rPr lang="en-US" sz="2800" dirty="0" smtClean="0">
                <a:solidFill>
                  <a:schemeClr val="bg1"/>
                </a:solidFill>
                <a:latin typeface="Verdana" pitchFamily="34" charset="0"/>
              </a:rPr>
            </a:br>
            <a:endParaRPr lang="en-US" sz="2800" dirty="0" smtClean="0">
              <a:solidFill>
                <a:schemeClr val="bg1"/>
              </a:solidFill>
              <a:latin typeface="Verdana" pitchFamily="34" charset="0"/>
            </a:endParaRPr>
          </a:p>
        </p:txBody>
      </p:sp>
      <p:sp>
        <p:nvSpPr>
          <p:cNvPr id="3994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39942"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37</a:t>
            </a:r>
          </a:p>
        </p:txBody>
      </p:sp>
      <p:sp>
        <p:nvSpPr>
          <p:cNvPr id="39944"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p>
        </p:txBody>
      </p:sp>
      <p:sp>
        <p:nvSpPr>
          <p:cNvPr id="11" name="Content Placeholder 12"/>
          <p:cNvSpPr txBox="1">
            <a:spLocks/>
          </p:cNvSpPr>
          <p:nvPr/>
        </p:nvSpPr>
        <p:spPr bwMode="auto">
          <a:xfrm>
            <a:off x="152400" y="1713095"/>
            <a:ext cx="5600700" cy="33647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buFontTx/>
              <a:buChar char="•"/>
            </a:pPr>
            <a:r>
              <a:rPr lang="en-US" altLang="en-US" sz="2400" kern="0" dirty="0">
                <a:solidFill>
                  <a:srgbClr val="000000"/>
                </a:solidFill>
                <a:latin typeface="Verdana"/>
              </a:rPr>
              <a:t>Outside Stressors</a:t>
            </a:r>
          </a:p>
          <a:p>
            <a:pPr marL="342900" lvl="0" indent="-342900" algn="ctr"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Family Issues</a:t>
            </a:r>
          </a:p>
          <a:p>
            <a:pPr marL="342900" lvl="0" indent="-342900" algn="ctr"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Workforce Diversity</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Inspections</a:t>
            </a:r>
          </a:p>
        </p:txBody>
      </p:sp>
      <p:sp>
        <p:nvSpPr>
          <p:cNvPr id="3" name="Rectangle 2"/>
          <p:cNvSpPr/>
          <p:nvPr/>
        </p:nvSpPr>
        <p:spPr>
          <a:xfrm>
            <a:off x="1524000" y="381000"/>
            <a:ext cx="3661580" cy="523220"/>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sz="2800" b="0" i="0" u="none" strike="noStrike" kern="0" cap="none" spc="0" normalizeH="0" baseline="0" noProof="0" dirty="0" smtClean="0">
                <a:ln>
                  <a:noFill/>
                </a:ln>
                <a:solidFill>
                  <a:srgbClr val="FFFFFF"/>
                </a:solidFill>
                <a:effectLst/>
                <a:uLnTx/>
                <a:uFillTx/>
                <a:latin typeface="Verdana"/>
                <a:ea typeface="+mj-ea"/>
                <a:cs typeface="+mj-cs"/>
              </a:rPr>
              <a:t>External Influences</a:t>
            </a:r>
            <a:endParaRPr kumimoji="0" lang="en-US" sz="1800" b="0" i="0" u="none" strike="noStrike" kern="0" cap="none" spc="0" normalizeH="0" baseline="0" noProof="0" dirty="0" smtClean="0">
              <a:ln>
                <a:noFill/>
              </a:ln>
              <a:solidFill>
                <a:sysClr val="windowText" lastClr="000000"/>
              </a:solidFill>
              <a:effectLst/>
              <a:uLnTx/>
              <a:uFillTx/>
            </a:endParaRPr>
          </a:p>
        </p:txBody>
      </p:sp>
      <p:pic>
        <p:nvPicPr>
          <p:cNvPr id="12" name="Picture 4" descr="inspect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34013" y="2209800"/>
            <a:ext cx="32766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4096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40964"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Safety Culture</a:t>
            </a:r>
            <a:endParaRPr lang="en-US" sz="2800" dirty="0" smtClean="0">
              <a:solidFill>
                <a:schemeClr val="bg1"/>
              </a:solidFill>
              <a:latin typeface="Verdana" pitchFamily="34" charset="0"/>
            </a:endParaRPr>
          </a:p>
        </p:txBody>
      </p:sp>
      <p:sp>
        <p:nvSpPr>
          <p:cNvPr id="4096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40966"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38</a:t>
            </a:r>
          </a:p>
        </p:txBody>
      </p:sp>
      <p:sp>
        <p:nvSpPr>
          <p:cNvPr id="40967"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p>
        </p:txBody>
      </p:sp>
      <p:sp>
        <p:nvSpPr>
          <p:cNvPr id="11" name="Content Placeholder 12"/>
          <p:cNvSpPr txBox="1">
            <a:spLocks/>
          </p:cNvSpPr>
          <p:nvPr/>
        </p:nvSpPr>
        <p:spPr bwMode="auto">
          <a:xfrm>
            <a:off x="381000" y="1295400"/>
            <a:ext cx="8001000" cy="3962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r>
              <a:rPr lang="en-US" altLang="en-US" sz="2400" kern="0" dirty="0">
                <a:solidFill>
                  <a:srgbClr val="000000"/>
                </a:solidFill>
                <a:latin typeface="Verdana"/>
              </a:rPr>
              <a:t>Myths</a:t>
            </a:r>
          </a:p>
          <a:p>
            <a:pPr marL="342900" lvl="0" indent="-342900" algn="ctr"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“You cannot create an accident free workplace”</a:t>
            </a:r>
          </a:p>
          <a:p>
            <a:pPr marL="342900" lvl="0" indent="-342900" eaLnBrk="0" hangingPunct="0">
              <a:spcBef>
                <a:spcPct val="20000"/>
              </a:spcBef>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“Safety takes too much time and money”</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“Accidents just happen”</a:t>
            </a:r>
          </a:p>
          <a:p>
            <a:pPr marL="342900" lvl="0" indent="-342900" eaLnBrk="0" hangingPunct="0">
              <a:spcBef>
                <a:spcPct val="20000"/>
              </a:spcBef>
            </a:pPr>
            <a:endParaRPr lang="en-US" altLang="en-US" sz="2400" kern="0" dirty="0">
              <a:solidFill>
                <a:srgbClr val="000000"/>
              </a:solidFill>
              <a:latin typeface="Verdana"/>
            </a:endParaRPr>
          </a:p>
        </p:txBody>
      </p:sp>
      <p:pic>
        <p:nvPicPr>
          <p:cNvPr id="10" name="Picture 4" descr="Unicorn.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802682" y="3733800"/>
            <a:ext cx="22860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4198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41988"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Your Organization?</a:t>
            </a:r>
            <a:endParaRPr lang="en-US" sz="2800" dirty="0" smtClean="0">
              <a:solidFill>
                <a:schemeClr val="bg1"/>
              </a:solidFill>
              <a:latin typeface="Verdana" pitchFamily="34" charset="0"/>
            </a:endParaRPr>
          </a:p>
        </p:txBody>
      </p:sp>
      <p:sp>
        <p:nvSpPr>
          <p:cNvPr id="4198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41990"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39</a:t>
            </a:r>
          </a:p>
        </p:txBody>
      </p:sp>
      <p:sp>
        <p:nvSpPr>
          <p:cNvPr id="41991"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p>
        </p:txBody>
      </p:sp>
      <p:sp>
        <p:nvSpPr>
          <p:cNvPr id="11" name="Content Placeholder 12"/>
          <p:cNvSpPr txBox="1">
            <a:spLocks/>
          </p:cNvSpPr>
          <p:nvPr/>
        </p:nvSpPr>
        <p:spPr bwMode="auto">
          <a:xfrm>
            <a:off x="457200" y="1354931"/>
            <a:ext cx="434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endParaRPr lang="en-US" sz="2400" kern="0" dirty="0">
              <a:solidFill>
                <a:srgbClr val="000000"/>
              </a:solidFill>
              <a:effectLst>
                <a:outerShdw blurRad="38100" dist="38100" dir="2700000" algn="tl">
                  <a:srgbClr val="C0C0C0"/>
                </a:outerShdw>
              </a:effectLst>
              <a:latin typeface="Verdana"/>
            </a:endParaRPr>
          </a:p>
        </p:txBody>
      </p:sp>
      <p:pic>
        <p:nvPicPr>
          <p:cNvPr id="10" name="Picture 3" descr="Safety-Accident-Free-Signs-55743-b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6979" y="1591099"/>
            <a:ext cx="3886200"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7171"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717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7174"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4</a:t>
            </a:r>
          </a:p>
        </p:txBody>
      </p:sp>
      <p:sp>
        <p:nvSpPr>
          <p:cNvPr id="10"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Safety Culture Defined</a:t>
            </a:r>
            <a:endParaRPr lang="en-US" sz="2600" dirty="0" smtClean="0">
              <a:solidFill>
                <a:schemeClr val="bg1"/>
              </a:solidFill>
              <a:latin typeface="Verdana" pitchFamily="34" charset="0"/>
            </a:endParaRPr>
          </a:p>
        </p:txBody>
      </p:sp>
      <p:sp>
        <p:nvSpPr>
          <p:cNvPr id="11" name="Content Placeholder 12"/>
          <p:cNvSpPr txBox="1">
            <a:spLocks/>
          </p:cNvSpPr>
          <p:nvPr/>
        </p:nvSpPr>
        <p:spPr bwMode="auto">
          <a:xfrm>
            <a:off x="228600" y="2275114"/>
            <a:ext cx="4602480" cy="22629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pPr>
            <a:r>
              <a:rPr lang="en-US" altLang="en-US" sz="2400" kern="0" dirty="0" smtClean="0">
                <a:solidFill>
                  <a:srgbClr val="000000"/>
                </a:solidFill>
                <a:latin typeface="Verdana"/>
              </a:rPr>
              <a:t>   “</a:t>
            </a:r>
            <a:r>
              <a:rPr lang="en-US" altLang="en-US" sz="2400" kern="0" dirty="0">
                <a:solidFill>
                  <a:srgbClr val="000000"/>
                </a:solidFill>
                <a:latin typeface="Verdana"/>
              </a:rPr>
              <a:t>The enduring value and priority placed on worker and public safety by </a:t>
            </a:r>
            <a:r>
              <a:rPr lang="en-US" altLang="en-US" sz="2400" i="1" kern="0" dirty="0">
                <a:solidFill>
                  <a:srgbClr val="000000"/>
                </a:solidFill>
                <a:latin typeface="Verdana"/>
              </a:rPr>
              <a:t>everyone</a:t>
            </a:r>
            <a:r>
              <a:rPr lang="en-US" altLang="en-US" sz="2400" kern="0" dirty="0">
                <a:solidFill>
                  <a:srgbClr val="000000"/>
                </a:solidFill>
                <a:latin typeface="Verdana"/>
              </a:rPr>
              <a:t> in every group  at every level of an organization.” </a:t>
            </a:r>
            <a:endParaRPr lang="en-US" altLang="en-US" sz="1200" kern="0" dirty="0">
              <a:solidFill>
                <a:srgbClr val="000000"/>
              </a:solidFill>
              <a:latin typeface="Verdana"/>
            </a:endParaRPr>
          </a:p>
          <a:p>
            <a:pPr marL="342900" lvl="0" indent="-342900" eaLnBrk="0" hangingPunct="0">
              <a:lnSpc>
                <a:spcPct val="80000"/>
              </a:lnSpc>
              <a:spcBef>
                <a:spcPct val="20000"/>
              </a:spcBef>
            </a:pPr>
            <a:endParaRPr lang="en-US" altLang="en-US" sz="1400" kern="0" dirty="0">
              <a:solidFill>
                <a:srgbClr val="000000"/>
              </a:solidFill>
              <a:latin typeface="Verdana"/>
            </a:endParaRPr>
          </a:p>
          <a:p>
            <a:pPr marL="342900" lvl="0" indent="-342900" eaLnBrk="0" hangingPunct="0">
              <a:lnSpc>
                <a:spcPct val="80000"/>
              </a:lnSpc>
              <a:spcBef>
                <a:spcPct val="20000"/>
              </a:spcBef>
            </a:pPr>
            <a:r>
              <a:rPr lang="en-US" altLang="en-US" sz="900" kern="0" dirty="0">
                <a:solidFill>
                  <a:srgbClr val="000000"/>
                </a:solidFill>
                <a:latin typeface="Verdana"/>
              </a:rPr>
              <a:t>         </a:t>
            </a:r>
            <a:r>
              <a:rPr lang="en-US" altLang="en-US" sz="1400" b="1" kern="0" dirty="0">
                <a:solidFill>
                  <a:srgbClr val="000000"/>
                </a:solidFill>
                <a:latin typeface="Verdana"/>
              </a:rPr>
              <a:t>Human Factors &amp; Ergonomics Society</a:t>
            </a:r>
          </a:p>
        </p:txBody>
      </p:sp>
      <p:pic>
        <p:nvPicPr>
          <p:cNvPr id="12" name="Picture 4" descr="Fall Protection-Unsaf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512490"/>
            <a:ext cx="37719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43011"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43012"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Positive Safety Culture</a:t>
            </a:r>
            <a:endParaRPr lang="en-US" sz="2000" dirty="0" smtClean="0">
              <a:solidFill>
                <a:schemeClr val="bg1"/>
              </a:solidFill>
              <a:latin typeface="Verdana" pitchFamily="34" charset="0"/>
            </a:endParaRPr>
          </a:p>
        </p:txBody>
      </p:sp>
      <p:sp>
        <p:nvSpPr>
          <p:cNvPr id="4301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43014"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40</a:t>
            </a:r>
          </a:p>
        </p:txBody>
      </p:sp>
      <p:sp>
        <p:nvSpPr>
          <p:cNvPr id="43015"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p>
        </p:txBody>
      </p:sp>
      <p:sp>
        <p:nvSpPr>
          <p:cNvPr id="43016"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p>
        </p:txBody>
      </p:sp>
      <p:sp>
        <p:nvSpPr>
          <p:cNvPr id="12" name="Content Placeholder 12"/>
          <p:cNvSpPr txBox="1">
            <a:spLocks/>
          </p:cNvSpPr>
          <p:nvPr/>
        </p:nvSpPr>
        <p:spPr bwMode="auto">
          <a:xfrm>
            <a:off x="228600" y="1602581"/>
            <a:ext cx="6324600" cy="3581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ct val="50000"/>
              </a:spcBef>
            </a:pPr>
            <a:r>
              <a:rPr lang="en-US" altLang="en-US" sz="2400" dirty="0">
                <a:solidFill>
                  <a:srgbClr val="000000"/>
                </a:solidFill>
                <a:latin typeface="Verdana" pitchFamily="34" charset="0"/>
              </a:rPr>
              <a:t>Creating a positive safety culture takes time </a:t>
            </a:r>
            <a:r>
              <a:rPr lang="en-US" altLang="en-US" sz="2400" u="sng" dirty="0">
                <a:solidFill>
                  <a:srgbClr val="000000"/>
                </a:solidFill>
                <a:latin typeface="Verdana" pitchFamily="34" charset="0"/>
              </a:rPr>
              <a:t>and</a:t>
            </a:r>
            <a:r>
              <a:rPr lang="en-US" altLang="en-US" sz="2400" dirty="0">
                <a:solidFill>
                  <a:srgbClr val="000000"/>
                </a:solidFill>
                <a:latin typeface="Verdana" pitchFamily="34" charset="0"/>
              </a:rPr>
              <a:t> commitment</a:t>
            </a:r>
          </a:p>
          <a:p>
            <a:pPr lvl="0">
              <a:spcBef>
                <a:spcPct val="50000"/>
              </a:spcBef>
            </a:pPr>
            <a:r>
              <a:rPr lang="en-US" altLang="en-US" sz="2400" dirty="0">
                <a:solidFill>
                  <a:srgbClr val="000000"/>
                </a:solidFill>
                <a:latin typeface="Verdana" pitchFamily="34" charset="0"/>
              </a:rPr>
              <a:t>Positive Culture = </a:t>
            </a:r>
            <a:r>
              <a:rPr lang="en-US" altLang="en-US" sz="2400" i="1" dirty="0">
                <a:solidFill>
                  <a:srgbClr val="FF0000"/>
                </a:solidFill>
                <a:latin typeface="Verdana" pitchFamily="34" charset="0"/>
              </a:rPr>
              <a:t>Everyone</a:t>
            </a:r>
            <a:r>
              <a:rPr lang="en-US" altLang="en-US" sz="2400" dirty="0">
                <a:solidFill>
                  <a:srgbClr val="000000"/>
                </a:solidFill>
                <a:latin typeface="Verdana" pitchFamily="34" charset="0"/>
              </a:rPr>
              <a:t> takes responsibility </a:t>
            </a:r>
            <a:r>
              <a:rPr lang="en-US" altLang="en-US" sz="2400" dirty="0" smtClean="0">
                <a:solidFill>
                  <a:srgbClr val="000000"/>
                </a:solidFill>
                <a:latin typeface="Verdana" pitchFamily="34" charset="0"/>
              </a:rPr>
              <a:t>for safety </a:t>
            </a:r>
            <a:r>
              <a:rPr lang="en-US" altLang="en-US" sz="2400" dirty="0">
                <a:solidFill>
                  <a:srgbClr val="000000"/>
                </a:solidFill>
                <a:latin typeface="Verdana" pitchFamily="34" charset="0"/>
              </a:rPr>
              <a:t>each day</a:t>
            </a:r>
          </a:p>
        </p:txBody>
      </p:sp>
      <p:pic>
        <p:nvPicPr>
          <p:cNvPr id="11" name="Picture 6" descr="Man in PP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3823" y="2895600"/>
            <a:ext cx="28194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4403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44036" name="Rectangle 2"/>
          <p:cNvSpPr>
            <a:spLocks noGrp="1" noChangeArrowheads="1"/>
          </p:cNvSpPr>
          <p:nvPr>
            <p:ph type="ctrTitle"/>
          </p:nvPr>
        </p:nvSpPr>
        <p:spPr>
          <a:xfrm>
            <a:off x="533400" y="381000"/>
            <a:ext cx="5181600" cy="457200"/>
          </a:xfrm>
        </p:spPr>
        <p:txBody>
          <a:bodyPr/>
          <a:lstStyle/>
          <a:p>
            <a:r>
              <a:rPr lang="en-US" altLang="en-US" sz="2100" dirty="0">
                <a:solidFill>
                  <a:srgbClr val="FFFFFF"/>
                </a:solidFill>
                <a:latin typeface="Verdana"/>
              </a:rPr>
              <a:t>Why have a Positive </a:t>
            </a:r>
            <a:r>
              <a:rPr lang="en-US" altLang="en-US" sz="2100" dirty="0" smtClean="0">
                <a:solidFill>
                  <a:srgbClr val="FFFFFF"/>
                </a:solidFill>
                <a:latin typeface="Verdana"/>
              </a:rPr>
              <a:t>Safety Culture</a:t>
            </a:r>
            <a:r>
              <a:rPr lang="en-US" altLang="en-US" sz="2100" dirty="0">
                <a:solidFill>
                  <a:srgbClr val="FFFFFF"/>
                </a:solidFill>
                <a:latin typeface="Verdana"/>
              </a:rPr>
              <a:t>?</a:t>
            </a:r>
            <a:endParaRPr lang="en-US" sz="2100" dirty="0" smtClean="0">
              <a:solidFill>
                <a:schemeClr val="bg1"/>
              </a:solidFill>
              <a:latin typeface="Verdana" pitchFamily="34" charset="0"/>
            </a:endParaRPr>
          </a:p>
        </p:txBody>
      </p:sp>
      <p:sp>
        <p:nvSpPr>
          <p:cNvPr id="4403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44038"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41</a:t>
            </a:r>
          </a:p>
        </p:txBody>
      </p:sp>
      <p:sp>
        <p:nvSpPr>
          <p:cNvPr id="44039"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p>
        </p:txBody>
      </p:sp>
      <p:sp>
        <p:nvSpPr>
          <p:cNvPr id="11" name="Content Placeholder 12"/>
          <p:cNvSpPr txBox="1">
            <a:spLocks/>
          </p:cNvSpPr>
          <p:nvPr/>
        </p:nvSpPr>
        <p:spPr bwMode="auto">
          <a:xfrm>
            <a:off x="469106" y="1072041"/>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300" kern="0" dirty="0">
                <a:solidFill>
                  <a:srgbClr val="000000"/>
                </a:solidFill>
                <a:latin typeface="Verdana"/>
              </a:rPr>
              <a:t>Accident = Tip of the iceberg!</a:t>
            </a:r>
          </a:p>
          <a:p>
            <a:pPr marL="342900" lvl="0" indent="-342900" eaLnBrk="0" hangingPunct="0">
              <a:spcBef>
                <a:spcPct val="20000"/>
              </a:spcBef>
              <a:buFontTx/>
              <a:buChar char="•"/>
            </a:pPr>
            <a:r>
              <a:rPr lang="en-US" altLang="en-US" sz="2300" kern="0" dirty="0">
                <a:solidFill>
                  <a:srgbClr val="000000"/>
                </a:solidFill>
                <a:latin typeface="Verdana"/>
              </a:rPr>
              <a:t>Total Cost of Injuries = Direct &amp; Indirect Expenses</a:t>
            </a:r>
          </a:p>
          <a:p>
            <a:pPr marL="342900" lvl="0" indent="-342900" eaLnBrk="0" hangingPunct="0">
              <a:spcBef>
                <a:spcPct val="20000"/>
              </a:spcBef>
              <a:buFontTx/>
              <a:buChar char="•"/>
            </a:pPr>
            <a:r>
              <a:rPr lang="en-US" altLang="en-US" sz="2300" u="sng" kern="0" dirty="0">
                <a:solidFill>
                  <a:srgbClr val="000000"/>
                </a:solidFill>
                <a:latin typeface="Verdana"/>
              </a:rPr>
              <a:t>Direct</a:t>
            </a:r>
            <a:r>
              <a:rPr lang="en-US" altLang="en-US" sz="2300" kern="0" dirty="0">
                <a:solidFill>
                  <a:srgbClr val="000000"/>
                </a:solidFill>
                <a:latin typeface="Verdana"/>
              </a:rPr>
              <a:t> (insured costs) = e.g. wage loss, medical, vocational and physical rehabilitation</a:t>
            </a:r>
          </a:p>
          <a:p>
            <a:pPr marL="342900" lvl="0" indent="-342900" eaLnBrk="0" hangingPunct="0">
              <a:spcBef>
                <a:spcPct val="20000"/>
              </a:spcBef>
              <a:buFontTx/>
              <a:buChar char="•"/>
            </a:pPr>
            <a:r>
              <a:rPr lang="en-US" altLang="en-US" sz="2300" u="sng" kern="0" dirty="0">
                <a:solidFill>
                  <a:srgbClr val="000000"/>
                </a:solidFill>
                <a:latin typeface="Verdana"/>
              </a:rPr>
              <a:t>Indirect</a:t>
            </a:r>
            <a:r>
              <a:rPr lang="en-US" altLang="en-US" sz="2300" kern="0" dirty="0">
                <a:solidFill>
                  <a:srgbClr val="000000"/>
                </a:solidFill>
                <a:latin typeface="Verdana"/>
              </a:rPr>
              <a:t> (uninsured, cost to company) = e.g. downtime, equipment &amp; building damage, morale of injured worker/others </a:t>
            </a:r>
            <a:r>
              <a:rPr lang="en-US" altLang="en-US" sz="2300" kern="0" dirty="0" smtClean="0">
                <a:solidFill>
                  <a:srgbClr val="000000"/>
                </a:solidFill>
                <a:latin typeface="Verdana"/>
              </a:rPr>
              <a:t>in </a:t>
            </a:r>
            <a:r>
              <a:rPr lang="en-US" altLang="en-US" sz="2300" kern="0" dirty="0">
                <a:solidFill>
                  <a:srgbClr val="000000"/>
                </a:solidFill>
                <a:latin typeface="Verdana"/>
              </a:rPr>
              <a:t>department, possible citations</a:t>
            </a:r>
          </a:p>
          <a:p>
            <a:pPr marL="342900" lvl="0" indent="-342900" eaLnBrk="0" hangingPunct="0">
              <a:spcBef>
                <a:spcPct val="20000"/>
              </a:spcBef>
              <a:buFontTx/>
              <a:buChar char="•"/>
            </a:pPr>
            <a:r>
              <a:rPr lang="en-US" altLang="en-US" sz="2300" kern="0" dirty="0">
                <a:solidFill>
                  <a:srgbClr val="000000"/>
                </a:solidFill>
                <a:latin typeface="Verdana"/>
              </a:rPr>
              <a:t>Overall total could be </a:t>
            </a:r>
            <a:r>
              <a:rPr lang="en-US" altLang="en-US" sz="2300" kern="0" dirty="0" smtClean="0">
                <a:solidFill>
                  <a:srgbClr val="000000"/>
                </a:solidFill>
                <a:latin typeface="Verdana"/>
              </a:rPr>
              <a:t>very costly</a:t>
            </a:r>
            <a:endParaRPr lang="en-US" altLang="en-US" sz="2300" kern="0" dirty="0">
              <a:solidFill>
                <a:srgbClr val="000000"/>
              </a:solidFill>
              <a:latin typeface="Verdana"/>
            </a:endParaRPr>
          </a:p>
          <a:p>
            <a:pPr marL="342900" lvl="0" indent="-342900">
              <a:spcBef>
                <a:spcPct val="20000"/>
              </a:spcBef>
              <a:buFontTx/>
              <a:buChar char="•"/>
            </a:pPr>
            <a:endParaRPr lang="en-US" altLang="en-US" sz="2300" b="1" kern="0" dirty="0">
              <a:solidFill>
                <a:srgbClr val="000000"/>
              </a:solidFill>
              <a:latin typeface="Times New Roman" pitchFamily="18" charset="0"/>
            </a:endParaRPr>
          </a:p>
        </p:txBody>
      </p:sp>
      <p:pic>
        <p:nvPicPr>
          <p:cNvPr id="9" name="Picture 5" descr="C:\Documents and Settings\Steve\Local Settings\Temporary Internet Files\Content.IE5\VADXRYAR\MPj0399649000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0427" y="3886200"/>
            <a:ext cx="2569233" cy="18715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45059"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45060" name="Rectangle 2"/>
          <p:cNvSpPr>
            <a:spLocks noGrp="1" noChangeArrowheads="1"/>
          </p:cNvSpPr>
          <p:nvPr>
            <p:ph type="ctrTitle"/>
          </p:nvPr>
        </p:nvSpPr>
        <p:spPr>
          <a:xfrm>
            <a:off x="533400" y="152400"/>
            <a:ext cx="5181600" cy="685800"/>
          </a:xfrm>
        </p:spPr>
        <p:txBody>
          <a:bodyPr/>
          <a:lstStyle/>
          <a:p>
            <a:r>
              <a:rPr lang="en-US" sz="1500" dirty="0" smtClean="0">
                <a:solidFill>
                  <a:schemeClr val="bg1"/>
                </a:solidFill>
                <a:latin typeface="Verdana" pitchFamily="34" charset="0"/>
              </a:rPr>
              <a:t/>
            </a:r>
            <a:br>
              <a:rPr lang="en-US" sz="1500" dirty="0" smtClean="0">
                <a:solidFill>
                  <a:schemeClr val="bg1"/>
                </a:solidFill>
                <a:latin typeface="Verdana" pitchFamily="34" charset="0"/>
              </a:rPr>
            </a:br>
            <a:r>
              <a:rPr lang="en-US" altLang="en-US" sz="2100" dirty="0">
                <a:solidFill>
                  <a:srgbClr val="FFFFFF"/>
                </a:solidFill>
                <a:latin typeface="Verdana"/>
              </a:rPr>
              <a:t>Benefits of a Positive </a:t>
            </a:r>
            <a:r>
              <a:rPr lang="en-US" altLang="en-US" sz="2100" dirty="0" smtClean="0">
                <a:solidFill>
                  <a:srgbClr val="FFFFFF"/>
                </a:solidFill>
                <a:latin typeface="Verdana"/>
              </a:rPr>
              <a:t>Safety </a:t>
            </a:r>
            <a:r>
              <a:rPr lang="en-US" altLang="en-US" sz="2100" dirty="0">
                <a:solidFill>
                  <a:srgbClr val="FFFFFF"/>
                </a:solidFill>
                <a:latin typeface="Verdana"/>
              </a:rPr>
              <a:t>Culture</a:t>
            </a:r>
            <a:endParaRPr lang="en-US" sz="2100" dirty="0" smtClean="0">
              <a:solidFill>
                <a:schemeClr val="bg1"/>
              </a:solidFill>
              <a:latin typeface="Verdana" pitchFamily="34" charset="0"/>
            </a:endParaRPr>
          </a:p>
        </p:txBody>
      </p:sp>
      <p:sp>
        <p:nvSpPr>
          <p:cNvPr id="4506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45062"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42</a:t>
            </a:r>
          </a:p>
        </p:txBody>
      </p:sp>
      <p:sp>
        <p:nvSpPr>
          <p:cNvPr id="10" name="Content Placeholder 12"/>
          <p:cNvSpPr txBox="1">
            <a:spLocks/>
          </p:cNvSpPr>
          <p:nvPr/>
        </p:nvSpPr>
        <p:spPr bwMode="auto">
          <a:xfrm>
            <a:off x="481013" y="3124200"/>
            <a:ext cx="8229600" cy="2743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nSpc>
                <a:spcPct val="90000"/>
              </a:lnSpc>
              <a:spcBef>
                <a:spcPct val="20000"/>
              </a:spcBef>
              <a:buFontTx/>
              <a:buChar char="•"/>
            </a:pPr>
            <a:endParaRPr lang="en-US" altLang="en-US" sz="2400" kern="0" dirty="0">
              <a:solidFill>
                <a:srgbClr val="000000"/>
              </a:solidFill>
              <a:latin typeface="Verdana"/>
              <a:cs typeface="Arial" charset="0"/>
            </a:endParaRPr>
          </a:p>
        </p:txBody>
      </p:sp>
      <p:sp>
        <p:nvSpPr>
          <p:cNvPr id="2" name="Rectangle 1"/>
          <p:cNvSpPr/>
          <p:nvPr/>
        </p:nvSpPr>
        <p:spPr>
          <a:xfrm>
            <a:off x="1143000" y="1345418"/>
            <a:ext cx="3810000" cy="4598182"/>
          </a:xfrm>
          <a:prstGeom prst="rect">
            <a:avLst/>
          </a:prstGeom>
        </p:spPr>
        <p:txBody>
          <a:bodyPr wrap="square">
            <a:spAutoFit/>
          </a:bodyPr>
          <a:lstStyle/>
          <a:p>
            <a:pPr marL="342900" lvl="0" indent="-342900" algn="ctr" eaLnBrk="0" hangingPunct="0">
              <a:spcBef>
                <a:spcPct val="20000"/>
              </a:spcBef>
              <a:buFontTx/>
              <a:buChar char="•"/>
            </a:pPr>
            <a:r>
              <a:rPr lang="en-US" altLang="en-US" sz="2400" kern="0" dirty="0">
                <a:solidFill>
                  <a:srgbClr val="000000"/>
                </a:solidFill>
                <a:latin typeface="Verdana"/>
              </a:rPr>
              <a:t>Injury Rate   </a:t>
            </a:r>
            <a:endParaRPr lang="en-US" altLang="en-US" sz="2800" kern="0" dirty="0">
              <a:solidFill>
                <a:srgbClr val="000000"/>
              </a:solidFill>
              <a:latin typeface="Times New Roman" pitchFamily="18" charset="0"/>
              <a:cs typeface="Times New Roman" pitchFamily="18" charset="0"/>
            </a:endParaRPr>
          </a:p>
          <a:p>
            <a:pPr marL="342900" lvl="0" indent="-342900" algn="ctr" eaLnBrk="0" hangingPunct="0">
              <a:spcBef>
                <a:spcPct val="20000"/>
              </a:spcBef>
              <a:buFontTx/>
              <a:buChar char="•"/>
            </a:pPr>
            <a:endParaRPr lang="en-US" altLang="en-US" sz="28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Lost Time Rate  </a:t>
            </a:r>
            <a:endParaRPr lang="en-US" altLang="en-US" sz="2800" kern="0" dirty="0">
              <a:solidFill>
                <a:srgbClr val="000000"/>
              </a:solidFill>
              <a:latin typeface="Times New Roman" pitchFamily="18" charset="0"/>
              <a:cs typeface="Times New Roman" pitchFamily="18" charset="0"/>
            </a:endParaRPr>
          </a:p>
          <a:p>
            <a:pPr marL="342900" lvl="0" indent="-342900" algn="ctr" eaLnBrk="0" hangingPunct="0">
              <a:spcBef>
                <a:spcPct val="20000"/>
              </a:spcBef>
              <a:buFontTx/>
              <a:buChar char="•"/>
            </a:pPr>
            <a:endParaRPr lang="en-US" altLang="en-US" sz="28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Downtime  </a:t>
            </a:r>
            <a:endParaRPr lang="en-US" altLang="en-US" sz="2800" kern="0" dirty="0">
              <a:solidFill>
                <a:srgbClr val="000000"/>
              </a:solidFill>
              <a:latin typeface="Times New Roman" pitchFamily="18" charset="0"/>
              <a:cs typeface="Times New Roman" pitchFamily="18" charset="0"/>
            </a:endParaRPr>
          </a:p>
          <a:p>
            <a:pPr marL="342900" lvl="0" indent="-342900" algn="ctr"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Damage  </a:t>
            </a:r>
            <a:endParaRPr lang="en-US" altLang="en-US" sz="2800" kern="0" dirty="0">
              <a:solidFill>
                <a:srgbClr val="000000"/>
              </a:solidFill>
              <a:latin typeface="Times New Roman" pitchFamily="18" charset="0"/>
              <a:cs typeface="Times New Roman" pitchFamily="18" charset="0"/>
            </a:endParaRPr>
          </a:p>
          <a:p>
            <a:pPr marL="342900" lvl="0" indent="-342900" algn="ctr"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buFontTx/>
              <a:buChar char="•"/>
            </a:pPr>
            <a:r>
              <a:rPr lang="en-US" altLang="en-US" sz="2400" kern="0" dirty="0">
                <a:solidFill>
                  <a:srgbClr val="000000"/>
                </a:solidFill>
                <a:latin typeface="Verdana"/>
              </a:rPr>
              <a:t>Accident cost  </a:t>
            </a:r>
            <a:endParaRPr lang="en-US" altLang="en-US" sz="2800" kern="0" dirty="0">
              <a:solidFill>
                <a:srgbClr val="000000"/>
              </a:solidFill>
              <a:latin typeface="Times New Roman" pitchFamily="18" charset="0"/>
              <a:cs typeface="Times New Roman" pitchFamily="18" charset="0"/>
            </a:endParaRPr>
          </a:p>
          <a:p>
            <a:pPr marL="342900" lvl="0" indent="-342900" eaLnBrk="0" hangingPunct="0">
              <a:spcBef>
                <a:spcPct val="20000"/>
              </a:spcBef>
              <a:buFontTx/>
              <a:buChar char="•"/>
            </a:pPr>
            <a:endParaRPr lang="en-US" altLang="en-US" sz="2400" kern="0" dirty="0">
              <a:solidFill>
                <a:srgbClr val="000000"/>
              </a:solidFill>
              <a:latin typeface="Verdana"/>
            </a:endParaRPr>
          </a:p>
        </p:txBody>
      </p:sp>
      <p:pic>
        <p:nvPicPr>
          <p:cNvPr id="11" name="Picture 16" descr="arrow-traffic-sig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33162" y="1447800"/>
            <a:ext cx="20193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6" descr="L&amp;I logo banner"/>
          <p:cNvPicPr>
            <a:picLocks noChangeAspect="1" noChangeArrowheads="1"/>
          </p:cNvPicPr>
          <p:nvPr/>
        </p:nvPicPr>
        <p:blipFill>
          <a:blip r:embed="rId3" cstate="print"/>
          <a:srcRect/>
          <a:stretch>
            <a:fillRect/>
          </a:stretch>
        </p:blipFill>
        <p:spPr bwMode="auto">
          <a:xfrm>
            <a:off x="493734" y="381000"/>
            <a:ext cx="8253413" cy="649288"/>
          </a:xfrm>
          <a:prstGeom prst="rect">
            <a:avLst/>
          </a:prstGeom>
          <a:noFill/>
          <a:ln w="9525">
            <a:noFill/>
            <a:miter lim="800000"/>
            <a:headEnd/>
            <a:tailEnd/>
          </a:ln>
        </p:spPr>
      </p:pic>
      <p:pic>
        <p:nvPicPr>
          <p:cNvPr id="4608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46084" name="Rectangle 2"/>
          <p:cNvSpPr>
            <a:spLocks noGrp="1" noChangeArrowheads="1"/>
          </p:cNvSpPr>
          <p:nvPr>
            <p:ph type="ctrTitle"/>
          </p:nvPr>
        </p:nvSpPr>
        <p:spPr>
          <a:xfrm>
            <a:off x="533400" y="381000"/>
            <a:ext cx="5181600" cy="457200"/>
          </a:xfrm>
        </p:spPr>
        <p:txBody>
          <a:bodyPr/>
          <a:lstStyle/>
          <a:p>
            <a:r>
              <a:rPr lang="en-US" sz="1550" dirty="0" smtClean="0">
                <a:solidFill>
                  <a:srgbClr val="FFFFFF"/>
                </a:solidFill>
                <a:latin typeface="Verdana" pitchFamily="34" charset="0"/>
              </a:rPr>
              <a:t/>
            </a:r>
            <a:br>
              <a:rPr lang="en-US" sz="1550" dirty="0" smtClean="0">
                <a:solidFill>
                  <a:srgbClr val="FFFFFF"/>
                </a:solidFill>
                <a:latin typeface="Verdana" pitchFamily="34" charset="0"/>
              </a:rPr>
            </a:br>
            <a:r>
              <a:rPr lang="en-US" sz="1550" dirty="0">
                <a:solidFill>
                  <a:srgbClr val="FFFFFF"/>
                </a:solidFill>
                <a:latin typeface="Verdana" pitchFamily="34" charset="0"/>
              </a:rPr>
              <a:t/>
            </a:r>
            <a:br>
              <a:rPr lang="en-US" sz="1550" dirty="0">
                <a:solidFill>
                  <a:srgbClr val="FFFFFF"/>
                </a:solidFill>
                <a:latin typeface="Verdana" pitchFamily="34" charset="0"/>
              </a:rPr>
            </a:br>
            <a:endParaRPr lang="en-US" sz="2800" dirty="0" smtClean="0">
              <a:solidFill>
                <a:schemeClr val="bg1"/>
              </a:solidFill>
              <a:latin typeface="Verdana" pitchFamily="34" charset="0"/>
            </a:endParaRPr>
          </a:p>
        </p:txBody>
      </p:sp>
      <p:sp>
        <p:nvSpPr>
          <p:cNvPr id="4608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46086"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43</a:t>
            </a:r>
          </a:p>
        </p:txBody>
      </p:sp>
      <p:sp>
        <p:nvSpPr>
          <p:cNvPr id="10" name="Content Placeholder 12"/>
          <p:cNvSpPr txBox="1">
            <a:spLocks/>
          </p:cNvSpPr>
          <p:nvPr/>
        </p:nvSpPr>
        <p:spPr bwMode="auto">
          <a:xfrm>
            <a:off x="285750" y="2057400"/>
            <a:ext cx="84582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buFontTx/>
              <a:buChar char="•"/>
              <a:defRPr/>
            </a:pPr>
            <a:endParaRPr lang="en-US" sz="2400" kern="0" dirty="0">
              <a:solidFill>
                <a:srgbClr val="000000"/>
              </a:solidFill>
              <a:effectLst>
                <a:outerShdw blurRad="38100" dist="38100" dir="2700000" algn="tl">
                  <a:srgbClr val="C0C0C0"/>
                </a:outerShdw>
              </a:effectLst>
              <a:latin typeface="Verdana"/>
            </a:endParaRPr>
          </a:p>
        </p:txBody>
      </p:sp>
      <p:sp>
        <p:nvSpPr>
          <p:cNvPr id="2" name="Rectangle 1"/>
          <p:cNvSpPr/>
          <p:nvPr/>
        </p:nvSpPr>
        <p:spPr>
          <a:xfrm>
            <a:off x="679537" y="411271"/>
            <a:ext cx="5181600" cy="415498"/>
          </a:xfrm>
          <a:prstGeom prst="rect">
            <a:avLst/>
          </a:prstGeom>
        </p:spPr>
        <p:txBody>
          <a:bodyPr wrap="square">
            <a:spAutoFit/>
          </a:bodyPr>
          <a:lstStyle/>
          <a:p>
            <a:r>
              <a:rPr lang="en-US" altLang="en-US" sz="2100" kern="0" dirty="0">
                <a:solidFill>
                  <a:srgbClr val="FFFFFF"/>
                </a:solidFill>
                <a:latin typeface="Verdana"/>
                <a:ea typeface="+mj-ea"/>
                <a:cs typeface="+mj-cs"/>
              </a:rPr>
              <a:t>Benefits of a Positive Safety Culture</a:t>
            </a:r>
            <a:endParaRPr lang="en-US" dirty="0"/>
          </a:p>
        </p:txBody>
      </p:sp>
      <p:pic>
        <p:nvPicPr>
          <p:cNvPr id="9" name="Picture 3" descr="MP910216593[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9074" y="1333032"/>
            <a:ext cx="6248400" cy="444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257800" y="4812268"/>
            <a:ext cx="1676421" cy="369332"/>
          </a:xfrm>
          <a:prstGeom prst="rect">
            <a:avLst/>
          </a:prstGeom>
        </p:spPr>
        <p:txBody>
          <a:bodyPr wrap="none">
            <a:spAutoFit/>
          </a:bodyPr>
          <a:lstStyle/>
          <a:p>
            <a:pPr lvl="0">
              <a:spcBef>
                <a:spcPct val="50000"/>
              </a:spcBef>
            </a:pPr>
            <a:r>
              <a:rPr lang="en-US" altLang="en-US" dirty="0">
                <a:solidFill>
                  <a:srgbClr val="000000"/>
                </a:solidFill>
                <a:latin typeface="Verdana" pitchFamily="34" charset="0"/>
              </a:rPr>
              <a:t>Save Money!</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4710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47108" name="Rectangle 2"/>
          <p:cNvSpPr>
            <a:spLocks noGrp="1" noChangeArrowheads="1"/>
          </p:cNvSpPr>
          <p:nvPr>
            <p:ph type="ctrTitle"/>
          </p:nvPr>
        </p:nvSpPr>
        <p:spPr>
          <a:xfrm>
            <a:off x="533400" y="381000"/>
            <a:ext cx="5181600" cy="457200"/>
          </a:xfrm>
        </p:spPr>
        <p:txBody>
          <a:bodyPr/>
          <a:lstStyle/>
          <a:p>
            <a:r>
              <a:rPr lang="en-US" sz="2400" dirty="0" smtClean="0">
                <a:solidFill>
                  <a:schemeClr val="bg1"/>
                </a:solidFill>
                <a:latin typeface="Verdana" pitchFamily="34" charset="0"/>
              </a:rPr>
              <a:t>     </a:t>
            </a:r>
            <a:endParaRPr lang="en-US" sz="2800" dirty="0" smtClean="0">
              <a:solidFill>
                <a:schemeClr val="bg1"/>
              </a:solidFill>
              <a:latin typeface="Verdana" pitchFamily="34" charset="0"/>
            </a:endParaRPr>
          </a:p>
        </p:txBody>
      </p:sp>
      <p:sp>
        <p:nvSpPr>
          <p:cNvPr id="4710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rPr>
              <a:t>PPT-106-01</a:t>
            </a:r>
            <a:endParaRPr lang="en-US" sz="1400" dirty="0">
              <a:solidFill>
                <a:schemeClr val="bg1"/>
              </a:solidFill>
            </a:endParaRPr>
          </a:p>
        </p:txBody>
      </p:sp>
      <p:sp>
        <p:nvSpPr>
          <p:cNvPr id="47110"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44</a:t>
            </a:r>
          </a:p>
        </p:txBody>
      </p:sp>
      <p:sp>
        <p:nvSpPr>
          <p:cNvPr id="47111"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p>
        </p:txBody>
      </p:sp>
      <p:sp>
        <p:nvSpPr>
          <p:cNvPr id="47112"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p>
        </p:txBody>
      </p:sp>
      <p:sp>
        <p:nvSpPr>
          <p:cNvPr id="15" name="Content Placeholder 12"/>
          <p:cNvSpPr txBox="1">
            <a:spLocks/>
          </p:cNvSpPr>
          <p:nvPr/>
        </p:nvSpPr>
        <p:spPr bwMode="auto">
          <a:xfrm>
            <a:off x="304800" y="2057400"/>
            <a:ext cx="4038600" cy="31599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43000" lvl="2" indent="-228600" algn="ctr" eaLnBrk="0" hangingPunct="0">
              <a:lnSpc>
                <a:spcPct val="90000"/>
              </a:lnSpc>
              <a:spcBef>
                <a:spcPct val="20000"/>
              </a:spcBef>
              <a:buFontTx/>
              <a:buChar char="•"/>
            </a:pPr>
            <a:r>
              <a:rPr lang="en-US" altLang="en-US" sz="2400" kern="0" dirty="0">
                <a:solidFill>
                  <a:srgbClr val="000000"/>
                </a:solidFill>
                <a:latin typeface="Verdana"/>
              </a:rPr>
              <a:t>Commitment</a:t>
            </a:r>
          </a:p>
          <a:p>
            <a:pPr marL="1143000" lvl="2" indent="-228600" algn="ctr" eaLnBrk="0" hangingPunct="0">
              <a:lnSpc>
                <a:spcPct val="90000"/>
              </a:lnSpc>
              <a:spcBef>
                <a:spcPct val="20000"/>
              </a:spcBef>
            </a:pPr>
            <a:r>
              <a:rPr lang="en-US" altLang="en-US" sz="2300" kern="0" dirty="0">
                <a:solidFill>
                  <a:srgbClr val="000000"/>
                </a:solidFill>
                <a:latin typeface="Verdana"/>
              </a:rPr>
              <a:t> </a:t>
            </a:r>
          </a:p>
          <a:p>
            <a:pPr marL="1143000" lvl="2" indent="-228600" algn="ctr" eaLnBrk="0" hangingPunct="0">
              <a:lnSpc>
                <a:spcPct val="90000"/>
              </a:lnSpc>
              <a:spcBef>
                <a:spcPct val="20000"/>
              </a:spcBef>
              <a:buFontTx/>
              <a:buChar char="•"/>
            </a:pPr>
            <a:r>
              <a:rPr lang="en-US" altLang="en-US" sz="2400" kern="0" dirty="0">
                <a:solidFill>
                  <a:srgbClr val="000000"/>
                </a:solidFill>
                <a:latin typeface="Verdana"/>
              </a:rPr>
              <a:t>Support  </a:t>
            </a:r>
          </a:p>
          <a:p>
            <a:pPr marL="1143000" lvl="2" indent="-228600" algn="ctr" eaLnBrk="0" hangingPunct="0">
              <a:lnSpc>
                <a:spcPct val="90000"/>
              </a:lnSpc>
              <a:spcBef>
                <a:spcPct val="20000"/>
              </a:spcBef>
              <a:buFontTx/>
              <a:buChar char="•"/>
            </a:pPr>
            <a:endParaRPr lang="en-US" altLang="en-US" sz="2300" kern="0" dirty="0">
              <a:solidFill>
                <a:srgbClr val="000000"/>
              </a:solidFill>
              <a:latin typeface="Verdana"/>
            </a:endParaRPr>
          </a:p>
          <a:p>
            <a:pPr marL="1143000" lvl="2" indent="-228600" algn="ctr" eaLnBrk="0" hangingPunct="0">
              <a:lnSpc>
                <a:spcPct val="90000"/>
              </a:lnSpc>
              <a:spcBef>
                <a:spcPct val="20000"/>
              </a:spcBef>
              <a:buFontTx/>
              <a:buChar char="•"/>
            </a:pPr>
            <a:r>
              <a:rPr lang="en-US" altLang="en-US" sz="2400" kern="0" dirty="0">
                <a:solidFill>
                  <a:srgbClr val="000000"/>
                </a:solidFill>
                <a:latin typeface="Verdana"/>
              </a:rPr>
              <a:t>Communicate</a:t>
            </a:r>
          </a:p>
          <a:p>
            <a:pPr marL="1143000" lvl="2" indent="-228600" algn="ctr" eaLnBrk="0" hangingPunct="0">
              <a:lnSpc>
                <a:spcPct val="90000"/>
              </a:lnSpc>
              <a:spcBef>
                <a:spcPct val="20000"/>
              </a:spcBef>
              <a:buFontTx/>
              <a:buChar char="•"/>
            </a:pPr>
            <a:endParaRPr lang="en-US" altLang="en-US" sz="2300" kern="0" dirty="0">
              <a:solidFill>
                <a:srgbClr val="000000"/>
              </a:solidFill>
              <a:latin typeface="Verdana"/>
            </a:endParaRPr>
          </a:p>
          <a:p>
            <a:pPr marL="1143000" lvl="2" indent="-228600" algn="ctr" eaLnBrk="0" hangingPunct="0">
              <a:lnSpc>
                <a:spcPct val="90000"/>
              </a:lnSpc>
              <a:spcBef>
                <a:spcPct val="20000"/>
              </a:spcBef>
              <a:buFontTx/>
              <a:buChar char="•"/>
            </a:pPr>
            <a:r>
              <a:rPr lang="en-US" altLang="en-US" sz="2400" kern="0" dirty="0">
                <a:solidFill>
                  <a:srgbClr val="000000"/>
                </a:solidFill>
                <a:latin typeface="Verdana"/>
              </a:rPr>
              <a:t>Involvement</a:t>
            </a:r>
            <a:r>
              <a:rPr lang="en-US" altLang="en-US" sz="2300" kern="0" dirty="0">
                <a:solidFill>
                  <a:srgbClr val="000000"/>
                </a:solidFill>
                <a:latin typeface="Verdana"/>
              </a:rPr>
              <a:t>  </a:t>
            </a:r>
          </a:p>
          <a:p>
            <a:pPr marL="1143000" lvl="2" indent="-228600" eaLnBrk="0" hangingPunct="0">
              <a:lnSpc>
                <a:spcPct val="90000"/>
              </a:lnSpc>
              <a:spcBef>
                <a:spcPct val="20000"/>
              </a:spcBef>
              <a:buFontTx/>
              <a:buChar char="•"/>
            </a:pPr>
            <a:endParaRPr lang="en-US" altLang="en-US" sz="2300" b="1" kern="0" dirty="0">
              <a:solidFill>
                <a:srgbClr val="000000"/>
              </a:solidFill>
              <a:latin typeface="Verdana"/>
            </a:endParaRPr>
          </a:p>
        </p:txBody>
      </p:sp>
      <p:sp>
        <p:nvSpPr>
          <p:cNvPr id="2" name="Rectangle 1"/>
          <p:cNvSpPr/>
          <p:nvPr/>
        </p:nvSpPr>
        <p:spPr>
          <a:xfrm>
            <a:off x="457200" y="421209"/>
            <a:ext cx="5410200" cy="369332"/>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en-US" b="0" i="0" u="none" strike="noStrike" kern="0" cap="none" spc="0" normalizeH="0" baseline="0" noProof="0" dirty="0" smtClean="0">
                <a:ln>
                  <a:noFill/>
                </a:ln>
                <a:solidFill>
                  <a:srgbClr val="FFFFFF"/>
                </a:solidFill>
                <a:effectLst/>
                <a:uLnTx/>
                <a:uFillTx/>
                <a:latin typeface="Verdana"/>
                <a:ea typeface="+mj-ea"/>
                <a:cs typeface="+mj-cs"/>
              </a:rPr>
              <a:t>Management’s Role </a:t>
            </a:r>
            <a:r>
              <a:rPr lang="en-US" altLang="en-US" kern="0" dirty="0" smtClean="0">
                <a:solidFill>
                  <a:srgbClr val="FFFFFF"/>
                </a:solidFill>
                <a:latin typeface="Verdana"/>
                <a:ea typeface="+mj-ea"/>
                <a:cs typeface="+mj-cs"/>
              </a:rPr>
              <a:t>- </a:t>
            </a:r>
            <a:r>
              <a:rPr kumimoji="0" lang="en-US" altLang="en-US" b="0" i="0" u="none" strike="noStrike" kern="0" cap="none" spc="0" normalizeH="0" baseline="0" noProof="0" dirty="0" smtClean="0">
                <a:ln>
                  <a:noFill/>
                </a:ln>
                <a:solidFill>
                  <a:srgbClr val="FFFFFF"/>
                </a:solidFill>
                <a:effectLst/>
                <a:uLnTx/>
                <a:uFillTx/>
                <a:latin typeface="Verdana"/>
                <a:ea typeface="+mj-ea"/>
                <a:cs typeface="+mj-cs"/>
              </a:rPr>
              <a:t>Positive Safety Culture</a:t>
            </a:r>
            <a:endParaRPr kumimoji="0" lang="en-US" b="0" i="0" u="none" strike="noStrike" kern="0" cap="none" spc="0" normalizeH="0" baseline="0" noProof="0" dirty="0" smtClean="0">
              <a:ln>
                <a:noFill/>
              </a:ln>
              <a:solidFill>
                <a:sysClr val="windowText" lastClr="000000"/>
              </a:solidFill>
              <a:effectLst/>
              <a:uLnTx/>
              <a:uFillTx/>
            </a:endParaRPr>
          </a:p>
        </p:txBody>
      </p:sp>
      <p:pic>
        <p:nvPicPr>
          <p:cNvPr id="12" name="Picture 4" descr="MP900289882[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644970"/>
            <a:ext cx="3621088"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48131"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48132" name="Rectangle 2"/>
          <p:cNvSpPr>
            <a:spLocks noGrp="1" noChangeArrowheads="1"/>
          </p:cNvSpPr>
          <p:nvPr>
            <p:ph type="ctrTitle"/>
          </p:nvPr>
        </p:nvSpPr>
        <p:spPr>
          <a:xfrm>
            <a:off x="570978" y="411271"/>
            <a:ext cx="5334000" cy="457200"/>
          </a:xfrm>
        </p:spPr>
        <p:txBody>
          <a:bodyPr/>
          <a:lstStyle/>
          <a:p>
            <a:pPr algn="l"/>
            <a:r>
              <a:rPr lang="en-US" altLang="en-US" sz="2500" dirty="0">
                <a:solidFill>
                  <a:srgbClr val="FFFFFF"/>
                </a:solidFill>
                <a:latin typeface="Verdana"/>
              </a:rPr>
              <a:t>What </a:t>
            </a:r>
            <a:r>
              <a:rPr lang="en-US" altLang="en-US" sz="2500" dirty="0" smtClean="0">
                <a:solidFill>
                  <a:srgbClr val="FFFFFF"/>
                </a:solidFill>
                <a:latin typeface="Verdana"/>
              </a:rPr>
              <a:t>Should Management Do</a:t>
            </a:r>
            <a:r>
              <a:rPr lang="en-US" altLang="en-US" sz="2500" dirty="0">
                <a:solidFill>
                  <a:srgbClr val="FFFFFF"/>
                </a:solidFill>
                <a:latin typeface="Verdana"/>
              </a:rPr>
              <a:t>?</a:t>
            </a:r>
            <a:endParaRPr lang="en-US" sz="2500" dirty="0" smtClean="0">
              <a:solidFill>
                <a:schemeClr val="bg1"/>
              </a:solidFill>
              <a:latin typeface="Verdana" pitchFamily="34" charset="0"/>
            </a:endParaRPr>
          </a:p>
        </p:txBody>
      </p:sp>
      <p:sp>
        <p:nvSpPr>
          <p:cNvPr id="4813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48134"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45</a:t>
            </a:r>
          </a:p>
        </p:txBody>
      </p:sp>
      <p:sp>
        <p:nvSpPr>
          <p:cNvPr id="48135"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p>
        </p:txBody>
      </p:sp>
      <p:sp>
        <p:nvSpPr>
          <p:cNvPr id="11" name="Content Placeholder 12"/>
          <p:cNvSpPr txBox="1">
            <a:spLocks/>
          </p:cNvSpPr>
          <p:nvPr/>
        </p:nvSpPr>
        <p:spPr bwMode="auto">
          <a:xfrm>
            <a:off x="685800" y="1602581"/>
            <a:ext cx="82296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kern="0" dirty="0">
                <a:solidFill>
                  <a:srgbClr val="000000"/>
                </a:solidFill>
                <a:latin typeface="Verdana"/>
              </a:rPr>
              <a:t>Emphasize safety over production</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Maintain &amp; support a high profile for safety</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Attend Safety Committee meetings and </a:t>
            </a:r>
            <a:r>
              <a:rPr lang="en-US" altLang="en-US" sz="2400" kern="0" dirty="0" smtClean="0">
                <a:solidFill>
                  <a:srgbClr val="000000"/>
                </a:solidFill>
                <a:latin typeface="Verdana"/>
              </a:rPr>
              <a:t>safety </a:t>
            </a:r>
            <a:r>
              <a:rPr lang="en-US" altLang="en-US" sz="2400" kern="0" dirty="0">
                <a:solidFill>
                  <a:srgbClr val="000000"/>
                </a:solidFill>
                <a:latin typeface="Verdana"/>
              </a:rPr>
              <a:t>inspections</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Conduct face-to-face safety meetings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4915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49156" name="Rectangle 2"/>
          <p:cNvSpPr>
            <a:spLocks noGrp="1" noChangeArrowheads="1"/>
          </p:cNvSpPr>
          <p:nvPr>
            <p:ph type="ctrTitle"/>
          </p:nvPr>
        </p:nvSpPr>
        <p:spPr>
          <a:xfrm>
            <a:off x="533400" y="381000"/>
            <a:ext cx="5181600" cy="457200"/>
          </a:xfrm>
        </p:spPr>
        <p:txBody>
          <a:bodyPr/>
          <a:lstStyle/>
          <a:p>
            <a:r>
              <a:rPr lang="en-US" altLang="en-US" sz="2500" dirty="0">
                <a:solidFill>
                  <a:srgbClr val="FFFFFF"/>
                </a:solidFill>
                <a:latin typeface="Verdana"/>
              </a:rPr>
              <a:t>What </a:t>
            </a:r>
            <a:r>
              <a:rPr lang="en-US" altLang="en-US" sz="2500" dirty="0" smtClean="0">
                <a:solidFill>
                  <a:srgbClr val="FFFFFF"/>
                </a:solidFill>
                <a:latin typeface="Verdana"/>
              </a:rPr>
              <a:t>Should </a:t>
            </a:r>
            <a:r>
              <a:rPr lang="en-US" altLang="en-US" sz="2500" dirty="0">
                <a:solidFill>
                  <a:srgbClr val="FFFFFF"/>
                </a:solidFill>
                <a:latin typeface="Verdana"/>
              </a:rPr>
              <a:t>Management Do?</a:t>
            </a:r>
            <a:endParaRPr lang="en-US" sz="2800" dirty="0" smtClean="0">
              <a:solidFill>
                <a:schemeClr val="bg1"/>
              </a:solidFill>
              <a:latin typeface="Verdana" pitchFamily="34" charset="0"/>
            </a:endParaRPr>
          </a:p>
        </p:txBody>
      </p:sp>
      <p:sp>
        <p:nvSpPr>
          <p:cNvPr id="4915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49158"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46</a:t>
            </a:r>
          </a:p>
        </p:txBody>
      </p:sp>
      <p:sp>
        <p:nvSpPr>
          <p:cNvPr id="49159"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p>
        </p:txBody>
      </p:sp>
      <p:sp>
        <p:nvSpPr>
          <p:cNvPr id="49160"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p>
        </p:txBody>
      </p:sp>
      <p:sp>
        <p:nvSpPr>
          <p:cNvPr id="16" name="Content Placeholder 12"/>
          <p:cNvSpPr txBox="1">
            <a:spLocks/>
          </p:cNvSpPr>
          <p:nvPr/>
        </p:nvSpPr>
        <p:spPr bwMode="auto">
          <a:xfrm>
            <a:off x="481013" y="1833563"/>
            <a:ext cx="8229600" cy="3352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90000"/>
              </a:lnSpc>
              <a:spcBef>
                <a:spcPct val="20000"/>
              </a:spcBef>
              <a:buFontTx/>
              <a:buChar char="•"/>
            </a:pPr>
            <a:r>
              <a:rPr lang="en-US" altLang="en-US" sz="2400" kern="0" dirty="0">
                <a:solidFill>
                  <a:srgbClr val="000000"/>
                </a:solidFill>
                <a:latin typeface="Verdana"/>
              </a:rPr>
              <a:t>Develop job descriptions that include safety</a:t>
            </a:r>
          </a:p>
          <a:p>
            <a:pPr marL="342900" lvl="0" indent="-342900" eaLnBrk="0" hangingPunct="0">
              <a:lnSpc>
                <a:spcPct val="9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90000"/>
              </a:lnSpc>
              <a:spcBef>
                <a:spcPct val="20000"/>
              </a:spcBef>
              <a:buFontTx/>
              <a:buChar char="•"/>
            </a:pPr>
            <a:r>
              <a:rPr lang="en-US" altLang="en-US" sz="2400" kern="0" dirty="0">
                <a:solidFill>
                  <a:srgbClr val="000000"/>
                </a:solidFill>
                <a:latin typeface="Verdana"/>
              </a:rPr>
              <a:t>Empower workers to stop their/others work </a:t>
            </a:r>
            <a:r>
              <a:rPr lang="en-US" altLang="en-US" sz="2400" kern="0" dirty="0" smtClean="0">
                <a:solidFill>
                  <a:srgbClr val="000000"/>
                </a:solidFill>
                <a:latin typeface="Verdana"/>
              </a:rPr>
              <a:t>if </a:t>
            </a:r>
            <a:r>
              <a:rPr lang="en-US" altLang="en-US" sz="2400" kern="0" dirty="0">
                <a:solidFill>
                  <a:srgbClr val="000000"/>
                </a:solidFill>
                <a:latin typeface="Verdana"/>
              </a:rPr>
              <a:t>they feel situation is unsafe</a:t>
            </a:r>
          </a:p>
          <a:p>
            <a:pPr marL="342900" lvl="0" indent="-342900" eaLnBrk="0" hangingPunct="0">
              <a:lnSpc>
                <a:spcPct val="9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90000"/>
              </a:lnSpc>
              <a:spcBef>
                <a:spcPct val="20000"/>
              </a:spcBef>
              <a:buFontTx/>
              <a:buChar char="•"/>
            </a:pPr>
            <a:r>
              <a:rPr lang="en-US" altLang="en-US" sz="2400" kern="0" dirty="0">
                <a:solidFill>
                  <a:srgbClr val="000000"/>
                </a:solidFill>
                <a:latin typeface="Verdana"/>
              </a:rPr>
              <a:t>Delegate responsibility for safety at all levels</a:t>
            </a:r>
          </a:p>
          <a:p>
            <a:pPr marL="342900" lvl="0" indent="-342900" eaLnBrk="0" hangingPunct="0">
              <a:lnSpc>
                <a:spcPct val="9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90000"/>
              </a:lnSpc>
              <a:spcBef>
                <a:spcPct val="20000"/>
              </a:spcBef>
              <a:buFontTx/>
              <a:buChar char="•"/>
            </a:pPr>
            <a:r>
              <a:rPr lang="en-US" altLang="en-US" sz="2400" kern="0" dirty="0">
                <a:solidFill>
                  <a:srgbClr val="FF0000"/>
                </a:solidFill>
                <a:latin typeface="Verdana"/>
              </a:rPr>
              <a:t>Make safety a core value</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50179"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50180" name="Rectangle 2"/>
          <p:cNvSpPr>
            <a:spLocks noGrp="1" noChangeArrowheads="1"/>
          </p:cNvSpPr>
          <p:nvPr>
            <p:ph type="ctrTitle"/>
          </p:nvPr>
        </p:nvSpPr>
        <p:spPr>
          <a:xfrm>
            <a:off x="533400" y="381000"/>
            <a:ext cx="5181600" cy="457200"/>
          </a:xfrm>
        </p:spPr>
        <p:txBody>
          <a:bodyPr/>
          <a:lstStyle/>
          <a:p>
            <a:r>
              <a:rPr lang="en-US" altLang="en-US" sz="2500" dirty="0">
                <a:solidFill>
                  <a:srgbClr val="FFFFFF"/>
                </a:solidFill>
                <a:latin typeface="Verdana"/>
              </a:rPr>
              <a:t>What Should Management Do?</a:t>
            </a:r>
            <a:endParaRPr lang="en-US" sz="2800" dirty="0" smtClean="0">
              <a:solidFill>
                <a:schemeClr val="bg1"/>
              </a:solidFill>
              <a:latin typeface="Verdana" pitchFamily="34" charset="0"/>
            </a:endParaRPr>
          </a:p>
        </p:txBody>
      </p:sp>
      <p:sp>
        <p:nvSpPr>
          <p:cNvPr id="5018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50182"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47</a:t>
            </a:r>
          </a:p>
        </p:txBody>
      </p:sp>
      <p:sp>
        <p:nvSpPr>
          <p:cNvPr id="50183"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p>
        </p:txBody>
      </p:sp>
      <p:sp>
        <p:nvSpPr>
          <p:cNvPr id="9" name="Content Placeholder 12"/>
          <p:cNvSpPr txBox="1">
            <a:spLocks/>
          </p:cNvSpPr>
          <p:nvPr/>
        </p:nvSpPr>
        <p:spPr bwMode="auto">
          <a:xfrm>
            <a:off x="181543" y="1825800"/>
            <a:ext cx="7924800" cy="3733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43000" lvl="2" indent="-228600" eaLnBrk="0" hangingPunct="0">
              <a:lnSpc>
                <a:spcPct val="90000"/>
              </a:lnSpc>
              <a:spcBef>
                <a:spcPct val="20000"/>
              </a:spcBef>
              <a:buFontTx/>
              <a:buChar char="•"/>
            </a:pPr>
            <a:r>
              <a:rPr lang="en-US" altLang="en-US" sz="2400" kern="0" dirty="0">
                <a:solidFill>
                  <a:srgbClr val="000000"/>
                </a:solidFill>
                <a:latin typeface="Verdana"/>
              </a:rPr>
              <a:t>Provide channels of formal                               and informal communication</a:t>
            </a:r>
            <a:r>
              <a:rPr lang="en-US" altLang="en-US" sz="2000" kern="0" dirty="0">
                <a:solidFill>
                  <a:srgbClr val="000000"/>
                </a:solidFill>
                <a:latin typeface="Verdana"/>
              </a:rPr>
              <a:t> (e.g.):</a:t>
            </a:r>
          </a:p>
          <a:p>
            <a:pPr marL="1143000" lvl="2" indent="-228600" eaLnBrk="0" hangingPunct="0">
              <a:lnSpc>
                <a:spcPct val="90000"/>
              </a:lnSpc>
              <a:spcBef>
                <a:spcPct val="20000"/>
              </a:spcBef>
            </a:pPr>
            <a:r>
              <a:rPr lang="en-US" altLang="en-US" sz="2000" kern="0" dirty="0">
                <a:solidFill>
                  <a:srgbClr val="000000"/>
                </a:solidFill>
                <a:latin typeface="Verdana"/>
              </a:rPr>
              <a:t>     - Safety bulletin boards</a:t>
            </a:r>
          </a:p>
          <a:p>
            <a:pPr marL="1143000" lvl="2" indent="-228600" eaLnBrk="0" hangingPunct="0">
              <a:lnSpc>
                <a:spcPct val="90000"/>
              </a:lnSpc>
              <a:spcBef>
                <a:spcPct val="20000"/>
              </a:spcBef>
            </a:pPr>
            <a:r>
              <a:rPr lang="en-US" altLang="en-US" sz="2000" kern="0" dirty="0">
                <a:solidFill>
                  <a:srgbClr val="000000"/>
                </a:solidFill>
                <a:latin typeface="Verdana"/>
              </a:rPr>
              <a:t>     - Toolbox talks</a:t>
            </a:r>
          </a:p>
          <a:p>
            <a:pPr marL="1143000" lvl="2" indent="-228600" eaLnBrk="0" hangingPunct="0">
              <a:lnSpc>
                <a:spcPct val="90000"/>
              </a:lnSpc>
              <a:spcBef>
                <a:spcPct val="20000"/>
              </a:spcBef>
            </a:pPr>
            <a:r>
              <a:rPr lang="en-US" altLang="en-US" sz="2000" kern="0" dirty="0">
                <a:solidFill>
                  <a:srgbClr val="000000"/>
                </a:solidFill>
                <a:latin typeface="Verdana"/>
              </a:rPr>
              <a:t>     - Newsletters</a:t>
            </a:r>
          </a:p>
          <a:p>
            <a:pPr marL="1143000" lvl="2" indent="-228600" eaLnBrk="0" hangingPunct="0">
              <a:lnSpc>
                <a:spcPct val="90000"/>
              </a:lnSpc>
              <a:spcBef>
                <a:spcPct val="20000"/>
              </a:spcBef>
            </a:pPr>
            <a:r>
              <a:rPr lang="en-US" altLang="en-US" sz="2000" kern="0" dirty="0">
                <a:solidFill>
                  <a:srgbClr val="000000"/>
                </a:solidFill>
                <a:latin typeface="Verdana"/>
              </a:rPr>
              <a:t>     - Memos</a:t>
            </a:r>
          </a:p>
          <a:p>
            <a:pPr marL="1143000" lvl="2" indent="-228600" eaLnBrk="0" hangingPunct="0">
              <a:lnSpc>
                <a:spcPct val="90000"/>
              </a:lnSpc>
              <a:spcBef>
                <a:spcPct val="20000"/>
              </a:spcBef>
            </a:pPr>
            <a:r>
              <a:rPr lang="en-US" altLang="en-US" sz="2000" kern="0" dirty="0">
                <a:solidFill>
                  <a:srgbClr val="000000"/>
                </a:solidFill>
                <a:latin typeface="Verdana"/>
              </a:rPr>
              <a:t> </a:t>
            </a:r>
          </a:p>
          <a:p>
            <a:pPr marL="1143000" lvl="2" indent="-228600" eaLnBrk="0" hangingPunct="0">
              <a:lnSpc>
                <a:spcPct val="90000"/>
              </a:lnSpc>
              <a:spcBef>
                <a:spcPct val="20000"/>
              </a:spcBef>
              <a:buFontTx/>
              <a:buChar char="•"/>
            </a:pPr>
            <a:r>
              <a:rPr lang="en-US" altLang="en-US" sz="2400" kern="0" dirty="0">
                <a:solidFill>
                  <a:srgbClr val="000000"/>
                </a:solidFill>
                <a:latin typeface="Verdana"/>
              </a:rPr>
              <a:t>Establish regular communication between management, supervisors and the workforce </a:t>
            </a:r>
          </a:p>
        </p:txBody>
      </p:sp>
      <p:pic>
        <p:nvPicPr>
          <p:cNvPr id="10" name="Picture 4" descr="Bullhorn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3121" y="2648211"/>
            <a:ext cx="1598277" cy="155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5120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51204"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Employee’s Role</a:t>
            </a:r>
            <a:endParaRPr lang="en-US" sz="2000" dirty="0" smtClean="0">
              <a:solidFill>
                <a:schemeClr val="bg1"/>
              </a:solidFill>
              <a:latin typeface="Verdana" pitchFamily="34" charset="0"/>
            </a:endParaRPr>
          </a:p>
        </p:txBody>
      </p:sp>
      <p:sp>
        <p:nvSpPr>
          <p:cNvPr id="5120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51206"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48</a:t>
            </a:r>
          </a:p>
        </p:txBody>
      </p:sp>
      <p:sp>
        <p:nvSpPr>
          <p:cNvPr id="51207"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p>
        </p:txBody>
      </p:sp>
      <p:sp>
        <p:nvSpPr>
          <p:cNvPr id="51208"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p>
        </p:txBody>
      </p:sp>
      <p:sp>
        <p:nvSpPr>
          <p:cNvPr id="10" name="Content Placeholder 12"/>
          <p:cNvSpPr txBox="1">
            <a:spLocks/>
          </p:cNvSpPr>
          <p:nvPr/>
        </p:nvSpPr>
        <p:spPr bwMode="auto">
          <a:xfrm>
            <a:off x="152400" y="1696364"/>
            <a:ext cx="8229600" cy="3810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1143000" lvl="2" indent="-228600" eaLnBrk="0" hangingPunct="0">
              <a:lnSpc>
                <a:spcPct val="90000"/>
              </a:lnSpc>
              <a:spcBef>
                <a:spcPct val="20000"/>
              </a:spcBef>
              <a:buFontTx/>
              <a:buChar char="•"/>
            </a:pPr>
            <a:r>
              <a:rPr lang="en-US" altLang="en-US" sz="2400" kern="0" dirty="0" smtClean="0">
                <a:solidFill>
                  <a:srgbClr val="000000"/>
                </a:solidFill>
                <a:latin typeface="Verdana"/>
              </a:rPr>
              <a:t> Accept </a:t>
            </a:r>
            <a:r>
              <a:rPr lang="en-US" altLang="en-US" sz="2400" kern="0" dirty="0">
                <a:solidFill>
                  <a:srgbClr val="000000"/>
                </a:solidFill>
                <a:latin typeface="Verdana"/>
              </a:rPr>
              <a:t>responsibility for safety</a:t>
            </a:r>
          </a:p>
          <a:p>
            <a:pPr marL="1143000" lvl="2" indent="-228600" eaLnBrk="0" hangingPunct="0">
              <a:lnSpc>
                <a:spcPct val="90000"/>
              </a:lnSpc>
              <a:spcBef>
                <a:spcPct val="20000"/>
              </a:spcBef>
            </a:pPr>
            <a:endParaRPr lang="en-US" altLang="en-US" sz="2400" kern="0" dirty="0">
              <a:solidFill>
                <a:srgbClr val="000000"/>
              </a:solidFill>
              <a:latin typeface="Verdana"/>
            </a:endParaRPr>
          </a:p>
          <a:p>
            <a:pPr marL="1143000" lvl="2" indent="-228600" eaLnBrk="0" hangingPunct="0">
              <a:lnSpc>
                <a:spcPct val="90000"/>
              </a:lnSpc>
              <a:spcBef>
                <a:spcPct val="20000"/>
              </a:spcBef>
              <a:buFontTx/>
              <a:buChar char="•"/>
            </a:pPr>
            <a:r>
              <a:rPr lang="en-US" altLang="en-US" sz="2400" kern="0" dirty="0" smtClean="0">
                <a:solidFill>
                  <a:srgbClr val="000000"/>
                </a:solidFill>
                <a:latin typeface="Verdana"/>
              </a:rPr>
              <a:t> Follow </a:t>
            </a:r>
            <a:r>
              <a:rPr lang="en-US" altLang="en-US" sz="2400" kern="0" dirty="0">
                <a:solidFill>
                  <a:srgbClr val="000000"/>
                </a:solidFill>
                <a:latin typeface="Verdana"/>
              </a:rPr>
              <a:t>safety policies/procedures </a:t>
            </a:r>
          </a:p>
          <a:p>
            <a:pPr marL="1143000" lvl="2" indent="-228600" eaLnBrk="0" hangingPunct="0">
              <a:lnSpc>
                <a:spcPct val="90000"/>
              </a:lnSpc>
              <a:spcBef>
                <a:spcPct val="20000"/>
              </a:spcBef>
              <a:buFontTx/>
              <a:buChar char="•"/>
            </a:pPr>
            <a:endParaRPr lang="en-US" altLang="en-US" sz="2400" kern="0" dirty="0">
              <a:solidFill>
                <a:srgbClr val="000000"/>
              </a:solidFill>
              <a:latin typeface="Verdana"/>
            </a:endParaRPr>
          </a:p>
          <a:p>
            <a:pPr marL="1143000" lvl="2" indent="-228600" eaLnBrk="0" hangingPunct="0">
              <a:lnSpc>
                <a:spcPct val="90000"/>
              </a:lnSpc>
              <a:spcBef>
                <a:spcPct val="20000"/>
              </a:spcBef>
              <a:buFontTx/>
              <a:buChar char="•"/>
            </a:pPr>
            <a:r>
              <a:rPr lang="en-US" altLang="en-US" sz="2400" kern="0" dirty="0" smtClean="0">
                <a:solidFill>
                  <a:srgbClr val="000000"/>
                </a:solidFill>
                <a:latin typeface="Verdana"/>
              </a:rPr>
              <a:t> Take </a:t>
            </a:r>
            <a:r>
              <a:rPr lang="en-US" altLang="en-US" sz="2400" kern="0" dirty="0">
                <a:solidFill>
                  <a:srgbClr val="000000"/>
                </a:solidFill>
                <a:latin typeface="Verdana"/>
              </a:rPr>
              <a:t>initiative: report hazards/safety issues</a:t>
            </a:r>
          </a:p>
          <a:p>
            <a:pPr marL="1143000" lvl="2" indent="-228600" eaLnBrk="0" hangingPunct="0">
              <a:lnSpc>
                <a:spcPct val="90000"/>
              </a:lnSpc>
              <a:spcBef>
                <a:spcPct val="20000"/>
              </a:spcBef>
              <a:buFontTx/>
              <a:buChar char="•"/>
            </a:pPr>
            <a:endParaRPr lang="en-US" altLang="en-US" sz="2400" kern="0" dirty="0">
              <a:solidFill>
                <a:srgbClr val="000000"/>
              </a:solidFill>
              <a:latin typeface="Verdana"/>
            </a:endParaRPr>
          </a:p>
          <a:p>
            <a:pPr marL="1143000" lvl="2" indent="-228600" eaLnBrk="0" hangingPunct="0">
              <a:lnSpc>
                <a:spcPct val="90000"/>
              </a:lnSpc>
              <a:spcBef>
                <a:spcPct val="20000"/>
              </a:spcBef>
              <a:buFontTx/>
              <a:buChar char="•"/>
            </a:pPr>
            <a:r>
              <a:rPr lang="en-US" altLang="en-US" sz="2400" kern="0" dirty="0" smtClean="0">
                <a:solidFill>
                  <a:srgbClr val="000000"/>
                </a:solidFill>
                <a:latin typeface="Verdana"/>
              </a:rPr>
              <a:t> Commit </a:t>
            </a:r>
            <a:r>
              <a:rPr lang="en-US" altLang="en-US" sz="2400" kern="0" dirty="0">
                <a:solidFill>
                  <a:srgbClr val="000000"/>
                </a:solidFill>
                <a:latin typeface="Verdana"/>
              </a:rPr>
              <a:t>to organization’s safety program</a:t>
            </a:r>
          </a:p>
          <a:p>
            <a:pPr marL="1143000" lvl="2" indent="-228600" eaLnBrk="0" hangingPunct="0">
              <a:lnSpc>
                <a:spcPct val="90000"/>
              </a:lnSpc>
              <a:spcBef>
                <a:spcPct val="20000"/>
              </a:spcBef>
              <a:buFontTx/>
              <a:buChar char="•"/>
            </a:pPr>
            <a:endParaRPr lang="en-US" altLang="en-US" sz="2400" kern="0" dirty="0">
              <a:solidFill>
                <a:srgbClr val="000000"/>
              </a:solidFill>
              <a:latin typeface="Verdana"/>
            </a:endParaRPr>
          </a:p>
          <a:p>
            <a:pPr marL="1143000" lvl="2" indent="-228600" eaLnBrk="0" hangingPunct="0">
              <a:lnSpc>
                <a:spcPct val="90000"/>
              </a:lnSpc>
              <a:spcBef>
                <a:spcPct val="20000"/>
              </a:spcBef>
              <a:buFontTx/>
              <a:buChar char="•"/>
            </a:pPr>
            <a:r>
              <a:rPr lang="en-US" altLang="en-US" sz="2400" kern="0" dirty="0" smtClean="0">
                <a:solidFill>
                  <a:srgbClr val="000000"/>
                </a:solidFill>
                <a:latin typeface="Verdana"/>
              </a:rPr>
              <a:t> Be </a:t>
            </a:r>
            <a:r>
              <a:rPr lang="en-US" altLang="en-US" sz="2400" kern="0" dirty="0">
                <a:solidFill>
                  <a:srgbClr val="000000"/>
                </a:solidFill>
                <a:latin typeface="Verdana"/>
              </a:rPr>
              <a:t>a Team Player</a:t>
            </a: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5222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52228"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Don’t Pass the Buck!</a:t>
            </a:r>
            <a:endParaRPr lang="en-US" sz="2800" dirty="0" smtClean="0">
              <a:solidFill>
                <a:schemeClr val="bg1"/>
              </a:solidFill>
              <a:latin typeface="Verdana" pitchFamily="34" charset="0"/>
            </a:endParaRPr>
          </a:p>
        </p:txBody>
      </p:sp>
      <p:sp>
        <p:nvSpPr>
          <p:cNvPr id="5222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52230"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49</a:t>
            </a:r>
          </a:p>
        </p:txBody>
      </p:sp>
      <p:sp>
        <p:nvSpPr>
          <p:cNvPr id="52231"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p>
        </p:txBody>
      </p:sp>
      <p:sp>
        <p:nvSpPr>
          <p:cNvPr id="13" name="Rectangle 12"/>
          <p:cNvSpPr/>
          <p:nvPr/>
        </p:nvSpPr>
        <p:spPr>
          <a:xfrm>
            <a:off x="5029200" y="4038600"/>
            <a:ext cx="5334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Content Placeholder 12"/>
          <p:cNvSpPr txBox="1">
            <a:spLocks/>
          </p:cNvSpPr>
          <p:nvPr/>
        </p:nvSpPr>
        <p:spPr bwMode="auto">
          <a:xfrm>
            <a:off x="4987446" y="3009900"/>
            <a:ext cx="4463441"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kern="0" dirty="0">
                <a:solidFill>
                  <a:srgbClr val="000000"/>
                </a:solidFill>
                <a:latin typeface="Verdana"/>
              </a:rPr>
              <a:t>Safety is </a:t>
            </a:r>
            <a:r>
              <a:rPr lang="en-US" altLang="en-US" sz="2400" u="sng" kern="0" dirty="0">
                <a:solidFill>
                  <a:srgbClr val="FF0000"/>
                </a:solidFill>
                <a:latin typeface="Verdana"/>
              </a:rPr>
              <a:t>everyone’s</a:t>
            </a:r>
            <a:r>
              <a:rPr lang="en-US" altLang="en-US" sz="2400" u="sng" kern="0" dirty="0">
                <a:solidFill>
                  <a:srgbClr val="000000"/>
                </a:solidFill>
                <a:latin typeface="Verdana"/>
              </a:rPr>
              <a:t> </a:t>
            </a:r>
            <a:r>
              <a:rPr lang="en-US" altLang="en-US" sz="2400" kern="0" dirty="0">
                <a:solidFill>
                  <a:srgbClr val="000000"/>
                </a:solidFill>
                <a:latin typeface="Verdana"/>
              </a:rPr>
              <a:t>responsibility</a:t>
            </a:r>
          </a:p>
        </p:txBody>
      </p:sp>
      <p:pic>
        <p:nvPicPr>
          <p:cNvPr id="10" name="Picture 2" descr="detcobear"/>
          <p:cNvPicPr>
            <a:picLocks noChangeAspect="1" noChangeArrowheads="1"/>
          </p:cNvPicPr>
          <p:nvPr/>
        </p:nvPicPr>
        <p:blipFill>
          <a:blip r:embed="rId5">
            <a:extLst>
              <a:ext uri="{28A0092B-C50C-407E-A947-70E740481C1C}">
                <a14:useLocalDpi xmlns:a14="http://schemas.microsoft.com/office/drawing/2010/main" val="0"/>
              </a:ext>
            </a:extLst>
          </a:blip>
          <a:srcRect l="2858" t="12073" r="2066" b="11565"/>
          <a:stretch>
            <a:fillRect/>
          </a:stretch>
        </p:blipFill>
        <p:spPr bwMode="auto">
          <a:xfrm>
            <a:off x="474945" y="1411559"/>
            <a:ext cx="42672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819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819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8198"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5</a:t>
            </a:r>
          </a:p>
        </p:txBody>
      </p:sp>
      <p:sp>
        <p:nvSpPr>
          <p:cNvPr id="10"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Safety Culture Defined</a:t>
            </a:r>
            <a:endParaRPr lang="en-US" sz="2600" dirty="0" smtClean="0">
              <a:solidFill>
                <a:schemeClr val="bg1"/>
              </a:solidFill>
              <a:latin typeface="Verdana" pitchFamily="34" charset="0"/>
            </a:endParaRPr>
          </a:p>
        </p:txBody>
      </p:sp>
      <p:sp>
        <p:nvSpPr>
          <p:cNvPr id="11" name="Content Placeholder 1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pPr>
            <a:r>
              <a:rPr lang="en-US" altLang="en-US" sz="2400" kern="0" dirty="0" smtClean="0">
                <a:solidFill>
                  <a:srgbClr val="000000"/>
                </a:solidFill>
                <a:latin typeface="Verdana"/>
              </a:rPr>
              <a:t>   “</a:t>
            </a:r>
            <a:r>
              <a:rPr lang="en-US" altLang="en-US" sz="2400" kern="0" dirty="0">
                <a:solidFill>
                  <a:srgbClr val="000000"/>
                </a:solidFill>
                <a:latin typeface="Verdana"/>
              </a:rPr>
              <a:t>The safety culture of an organization is the product of </a:t>
            </a:r>
            <a:r>
              <a:rPr lang="en-US" altLang="en-US" sz="2400" i="1" kern="0" dirty="0">
                <a:solidFill>
                  <a:srgbClr val="000000"/>
                </a:solidFill>
                <a:latin typeface="Verdana"/>
              </a:rPr>
              <a:t>individual and group </a:t>
            </a:r>
            <a:r>
              <a:rPr lang="en-US" altLang="en-US" sz="2400" kern="0" dirty="0">
                <a:solidFill>
                  <a:srgbClr val="000000"/>
                </a:solidFill>
                <a:latin typeface="Verdana"/>
              </a:rPr>
              <a:t>values, attitudes, perceptions, competencies and patterns of behavior that determine the commitment to, and style and proficiency of, an organization’s health and safety management.”</a:t>
            </a:r>
          </a:p>
        </p:txBody>
      </p:sp>
      <p:pic>
        <p:nvPicPr>
          <p:cNvPr id="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4191000"/>
            <a:ext cx="3705225" cy="140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53251"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53252" name="Rectangle 2"/>
          <p:cNvSpPr>
            <a:spLocks noGrp="1" noChangeArrowheads="1"/>
          </p:cNvSpPr>
          <p:nvPr>
            <p:ph type="ctrTitle"/>
          </p:nvPr>
        </p:nvSpPr>
        <p:spPr>
          <a:xfrm>
            <a:off x="533400" y="381000"/>
            <a:ext cx="5181600" cy="457200"/>
          </a:xfrm>
        </p:spPr>
        <p:txBody>
          <a:bodyPr/>
          <a:lstStyle/>
          <a:p>
            <a:r>
              <a:rPr lang="en-US" altLang="en-US" sz="1900" dirty="0">
                <a:solidFill>
                  <a:srgbClr val="FFFFFF"/>
                </a:solidFill>
                <a:latin typeface="Verdana"/>
              </a:rPr>
              <a:t>Steps for Creating a </a:t>
            </a:r>
            <a:r>
              <a:rPr lang="en-US" altLang="en-US" sz="1900" dirty="0" smtClean="0">
                <a:solidFill>
                  <a:srgbClr val="FFFFFF"/>
                </a:solidFill>
                <a:latin typeface="Verdana"/>
              </a:rPr>
              <a:t>                    Positive </a:t>
            </a:r>
            <a:r>
              <a:rPr lang="en-US" altLang="en-US" sz="1900" dirty="0">
                <a:solidFill>
                  <a:srgbClr val="FFFFFF"/>
                </a:solidFill>
                <a:latin typeface="Verdana"/>
              </a:rPr>
              <a:t>Safety Culture</a:t>
            </a:r>
            <a:endParaRPr lang="en-US" sz="1900" dirty="0" smtClean="0">
              <a:solidFill>
                <a:schemeClr val="bg1"/>
              </a:solidFill>
              <a:latin typeface="Verdana" pitchFamily="34" charset="0"/>
            </a:endParaRPr>
          </a:p>
        </p:txBody>
      </p:sp>
      <p:sp>
        <p:nvSpPr>
          <p:cNvPr id="5325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53254"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50</a:t>
            </a:r>
          </a:p>
        </p:txBody>
      </p:sp>
      <p:sp>
        <p:nvSpPr>
          <p:cNvPr id="53255"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18" name="Content Placeholder 12"/>
          <p:cNvSpPr txBox="1">
            <a:spLocks/>
          </p:cNvSpPr>
          <p:nvPr/>
        </p:nvSpPr>
        <p:spPr bwMode="auto">
          <a:xfrm>
            <a:off x="716071" y="1614357"/>
            <a:ext cx="8229600" cy="41814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90000"/>
              </a:lnSpc>
              <a:spcBef>
                <a:spcPct val="20000"/>
              </a:spcBef>
              <a:buFontTx/>
              <a:buChar char="•"/>
            </a:pPr>
            <a:r>
              <a:rPr lang="en-US" altLang="en-US" sz="2400" kern="0" dirty="0">
                <a:solidFill>
                  <a:srgbClr val="000000"/>
                </a:solidFill>
                <a:latin typeface="Verdana"/>
              </a:rPr>
              <a:t>Awareness, support, cooperation from Management</a:t>
            </a:r>
          </a:p>
          <a:p>
            <a:pPr marL="342900" lvl="0" indent="-342900" eaLnBrk="0" hangingPunct="0">
              <a:lnSpc>
                <a:spcPct val="9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90000"/>
              </a:lnSpc>
              <a:spcBef>
                <a:spcPct val="20000"/>
              </a:spcBef>
              <a:buFontTx/>
              <a:buChar char="•"/>
            </a:pPr>
            <a:r>
              <a:rPr lang="en-US" altLang="en-US" sz="2400" kern="0" dirty="0">
                <a:solidFill>
                  <a:srgbClr val="000000"/>
                </a:solidFill>
                <a:latin typeface="Verdana"/>
              </a:rPr>
              <a:t>Communicate intent to all employees</a:t>
            </a:r>
          </a:p>
          <a:p>
            <a:pPr marL="342900" lvl="0" indent="-342900" eaLnBrk="0" hangingPunct="0">
              <a:lnSpc>
                <a:spcPct val="90000"/>
              </a:lnSpc>
              <a:spcBef>
                <a:spcPct val="20000"/>
              </a:spcBef>
            </a:pPr>
            <a:endParaRPr lang="en-US" altLang="en-US" sz="2400" kern="0" dirty="0">
              <a:solidFill>
                <a:srgbClr val="000000"/>
              </a:solidFill>
              <a:latin typeface="Verdana"/>
            </a:endParaRPr>
          </a:p>
          <a:p>
            <a:pPr marL="342900" lvl="0" indent="-342900" eaLnBrk="0" hangingPunct="0">
              <a:lnSpc>
                <a:spcPct val="90000"/>
              </a:lnSpc>
              <a:spcBef>
                <a:spcPct val="20000"/>
              </a:spcBef>
              <a:buFontTx/>
              <a:buChar char="•"/>
            </a:pPr>
            <a:r>
              <a:rPr lang="en-US" altLang="en-US" sz="2400" kern="0" dirty="0">
                <a:solidFill>
                  <a:srgbClr val="000000"/>
                </a:solidFill>
                <a:latin typeface="Verdana"/>
              </a:rPr>
              <a:t>Review documentation, programs, &amp; policies</a:t>
            </a:r>
          </a:p>
          <a:p>
            <a:pPr marL="342900" lvl="0" indent="-342900" eaLnBrk="0" hangingPunct="0">
              <a:lnSpc>
                <a:spcPct val="9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90000"/>
              </a:lnSpc>
              <a:spcBef>
                <a:spcPct val="20000"/>
              </a:spcBef>
              <a:buFontTx/>
              <a:buChar char="•"/>
            </a:pPr>
            <a:r>
              <a:rPr lang="en-US" altLang="en-US" sz="2400" kern="0" dirty="0">
                <a:solidFill>
                  <a:srgbClr val="000000"/>
                </a:solidFill>
                <a:latin typeface="Verdana"/>
              </a:rPr>
              <a:t>Review injuries to determine types, frequency, trends, etc.</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5427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54276" name="Rectangle 2"/>
          <p:cNvSpPr>
            <a:spLocks noGrp="1" noChangeArrowheads="1"/>
          </p:cNvSpPr>
          <p:nvPr>
            <p:ph type="ctrTitle"/>
          </p:nvPr>
        </p:nvSpPr>
        <p:spPr>
          <a:xfrm>
            <a:off x="533400" y="381000"/>
            <a:ext cx="5181600" cy="457200"/>
          </a:xfrm>
        </p:spPr>
        <p:txBody>
          <a:bodyPr/>
          <a:lstStyle/>
          <a:p>
            <a:r>
              <a:rPr lang="en-US" altLang="en-US" sz="1900" dirty="0">
                <a:solidFill>
                  <a:srgbClr val="FFFFFF"/>
                </a:solidFill>
                <a:latin typeface="Verdana"/>
              </a:rPr>
              <a:t>Steps for Creating a                     Positive Safety Culture</a:t>
            </a:r>
            <a:endParaRPr lang="en-US" sz="2800" dirty="0" smtClean="0">
              <a:solidFill>
                <a:schemeClr val="bg1"/>
              </a:solidFill>
              <a:latin typeface="Verdana" pitchFamily="34" charset="0"/>
            </a:endParaRPr>
          </a:p>
        </p:txBody>
      </p:sp>
      <p:sp>
        <p:nvSpPr>
          <p:cNvPr id="5427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54278"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51</a:t>
            </a:r>
          </a:p>
        </p:txBody>
      </p:sp>
      <p:sp>
        <p:nvSpPr>
          <p:cNvPr id="54279"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18" name="Content Placeholder 12"/>
          <p:cNvSpPr txBox="1">
            <a:spLocks/>
          </p:cNvSpPr>
          <p:nvPr/>
        </p:nvSpPr>
        <p:spPr bwMode="auto">
          <a:xfrm>
            <a:off x="469106" y="16764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80000"/>
              </a:lnSpc>
              <a:spcBef>
                <a:spcPct val="20000"/>
              </a:spcBef>
              <a:buFontTx/>
              <a:buChar char="•"/>
            </a:pPr>
            <a:r>
              <a:rPr lang="en-US" altLang="en-US" sz="2400" kern="0" dirty="0">
                <a:solidFill>
                  <a:srgbClr val="000000"/>
                </a:solidFill>
                <a:latin typeface="Verdana"/>
              </a:rPr>
              <a:t>Conduct a site tour to determine job tasks, logistics, safety issues</a:t>
            </a:r>
          </a:p>
          <a:p>
            <a:pPr marL="342900" lvl="0" indent="-342900" eaLnBrk="0" hangingPunct="0">
              <a:lnSpc>
                <a:spcPct val="8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80000"/>
              </a:lnSpc>
              <a:spcBef>
                <a:spcPct val="20000"/>
              </a:spcBef>
              <a:buFontTx/>
              <a:buChar char="•"/>
            </a:pPr>
            <a:r>
              <a:rPr lang="en-US" altLang="en-US" sz="2400" kern="0" dirty="0">
                <a:solidFill>
                  <a:srgbClr val="000000"/>
                </a:solidFill>
                <a:latin typeface="Verdana"/>
              </a:rPr>
              <a:t>Determine employees’ safety awareness/attitudes</a:t>
            </a:r>
          </a:p>
          <a:p>
            <a:pPr marL="342900" lvl="0" indent="-342900" eaLnBrk="0" hangingPunct="0">
              <a:lnSpc>
                <a:spcPct val="8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80000"/>
              </a:lnSpc>
              <a:spcBef>
                <a:spcPct val="20000"/>
              </a:spcBef>
              <a:buFontTx/>
              <a:buChar char="•"/>
            </a:pPr>
            <a:r>
              <a:rPr lang="en-US" altLang="en-US" sz="2400" kern="0" dirty="0">
                <a:solidFill>
                  <a:srgbClr val="000000"/>
                </a:solidFill>
                <a:latin typeface="Verdana"/>
              </a:rPr>
              <a:t>Ensure timely reporting of injuries, first aid cases, minor and near miss situations</a:t>
            </a:r>
          </a:p>
          <a:p>
            <a:pPr marL="342900" lvl="0" indent="-342900" eaLnBrk="0" hangingPunct="0">
              <a:lnSpc>
                <a:spcPct val="8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80000"/>
              </a:lnSpc>
              <a:spcBef>
                <a:spcPct val="20000"/>
              </a:spcBef>
              <a:buFontTx/>
              <a:buChar char="•"/>
            </a:pPr>
            <a:r>
              <a:rPr lang="en-US" altLang="en-US" sz="2400" kern="0" dirty="0">
                <a:solidFill>
                  <a:srgbClr val="000000"/>
                </a:solidFill>
                <a:latin typeface="Verdana"/>
              </a:rPr>
              <a:t>Evaluate your accident/near miss investigation procedures</a:t>
            </a:r>
          </a:p>
          <a:p>
            <a:pPr marL="342900" lvl="0" indent="-342900" eaLnBrk="0" hangingPunct="0">
              <a:lnSpc>
                <a:spcPct val="80000"/>
              </a:lnSpc>
              <a:spcBef>
                <a:spcPct val="20000"/>
              </a:spcBef>
            </a:pPr>
            <a:r>
              <a:rPr lang="en-US" altLang="en-US" sz="2400" b="1" kern="0" dirty="0">
                <a:solidFill>
                  <a:srgbClr val="000000"/>
                </a:solidFill>
                <a:latin typeface="Verdana"/>
              </a:rPr>
              <a:t> </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55299"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55300" name="Rectangle 2"/>
          <p:cNvSpPr>
            <a:spLocks noGrp="1" noChangeArrowheads="1"/>
          </p:cNvSpPr>
          <p:nvPr>
            <p:ph type="ctrTitle"/>
          </p:nvPr>
        </p:nvSpPr>
        <p:spPr>
          <a:xfrm>
            <a:off x="533400" y="381000"/>
            <a:ext cx="5181600" cy="457200"/>
          </a:xfrm>
        </p:spPr>
        <p:txBody>
          <a:bodyPr/>
          <a:lstStyle/>
          <a:p>
            <a:r>
              <a:rPr lang="en-US" altLang="en-US" sz="1900" dirty="0">
                <a:solidFill>
                  <a:srgbClr val="FFFFFF"/>
                </a:solidFill>
                <a:latin typeface="Verdana"/>
              </a:rPr>
              <a:t>Steps for Creating a                     Positive Safety Culture</a:t>
            </a:r>
            <a:endParaRPr lang="en-US" sz="2800" dirty="0" smtClean="0">
              <a:solidFill>
                <a:schemeClr val="bg1"/>
              </a:solidFill>
              <a:latin typeface="Verdana" pitchFamily="34" charset="0"/>
            </a:endParaRPr>
          </a:p>
        </p:txBody>
      </p:sp>
      <p:sp>
        <p:nvSpPr>
          <p:cNvPr id="5530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55302"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52</a:t>
            </a:r>
          </a:p>
        </p:txBody>
      </p:sp>
      <p:sp>
        <p:nvSpPr>
          <p:cNvPr id="55303"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55304"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10" name="Content Placeholder 12"/>
          <p:cNvSpPr txBox="1">
            <a:spLocks/>
          </p:cNvSpPr>
          <p:nvPr/>
        </p:nvSpPr>
        <p:spPr bwMode="auto">
          <a:xfrm>
            <a:off x="668055" y="1360411"/>
            <a:ext cx="8229600" cy="419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200" kern="0" dirty="0">
                <a:solidFill>
                  <a:srgbClr val="000000"/>
                </a:solidFill>
                <a:latin typeface="Verdana"/>
              </a:rPr>
              <a:t>Ensure the Safety Committee is functioning appropriately</a:t>
            </a:r>
          </a:p>
          <a:p>
            <a:pPr marL="342900" lvl="0" indent="-342900" eaLnBrk="0" hangingPunct="0">
              <a:spcBef>
                <a:spcPct val="20000"/>
              </a:spcBef>
              <a:buFontTx/>
              <a:buChar char="•"/>
            </a:pPr>
            <a:endParaRPr lang="en-US" altLang="en-US" sz="2200" kern="0" dirty="0">
              <a:solidFill>
                <a:srgbClr val="000000"/>
              </a:solidFill>
              <a:latin typeface="Verdana"/>
            </a:endParaRPr>
          </a:p>
          <a:p>
            <a:pPr marL="342900" lvl="0" indent="-342900" eaLnBrk="0" hangingPunct="0">
              <a:spcBef>
                <a:spcPct val="20000"/>
              </a:spcBef>
              <a:buFontTx/>
              <a:buChar char="•"/>
            </a:pPr>
            <a:r>
              <a:rPr lang="en-US" altLang="en-US" sz="2200" kern="0" dirty="0">
                <a:solidFill>
                  <a:srgbClr val="000000"/>
                </a:solidFill>
                <a:latin typeface="Verdana"/>
              </a:rPr>
              <a:t>Evaluate incentives, rewards, disciplinary system</a:t>
            </a:r>
          </a:p>
          <a:p>
            <a:pPr marL="342900" lvl="0" indent="-342900" eaLnBrk="0" hangingPunct="0">
              <a:spcBef>
                <a:spcPct val="20000"/>
              </a:spcBef>
              <a:buFontTx/>
              <a:buChar char="•"/>
            </a:pPr>
            <a:endParaRPr lang="en-US" altLang="en-US" sz="2200" kern="0" dirty="0">
              <a:solidFill>
                <a:srgbClr val="000000"/>
              </a:solidFill>
              <a:latin typeface="Verdana"/>
            </a:endParaRPr>
          </a:p>
          <a:p>
            <a:pPr marL="342900" lvl="0" indent="-342900" eaLnBrk="0" hangingPunct="0">
              <a:spcBef>
                <a:spcPct val="20000"/>
              </a:spcBef>
              <a:buFontTx/>
              <a:buChar char="•"/>
            </a:pPr>
            <a:r>
              <a:rPr lang="en-US" altLang="en-US" sz="2200" kern="0" dirty="0">
                <a:solidFill>
                  <a:srgbClr val="000000"/>
                </a:solidFill>
                <a:latin typeface="Verdana"/>
              </a:rPr>
              <a:t>Provide ways for employees to give feedback: suggestion box, Hot Line, website, etc.</a:t>
            </a:r>
          </a:p>
          <a:p>
            <a:pPr marL="342900" lvl="0" indent="-342900" eaLnBrk="0" hangingPunct="0">
              <a:spcBef>
                <a:spcPct val="20000"/>
              </a:spcBef>
              <a:buFontTx/>
              <a:buChar char="•"/>
            </a:pPr>
            <a:endParaRPr lang="en-US" altLang="en-US" sz="2200" kern="0" dirty="0">
              <a:solidFill>
                <a:srgbClr val="000000"/>
              </a:solidFill>
              <a:latin typeface="Verdana"/>
            </a:endParaRPr>
          </a:p>
          <a:p>
            <a:pPr marL="342900" lvl="0" indent="-342900" eaLnBrk="0" hangingPunct="0">
              <a:spcBef>
                <a:spcPct val="20000"/>
              </a:spcBef>
              <a:buFontTx/>
              <a:buChar char="•"/>
            </a:pPr>
            <a:r>
              <a:rPr lang="en-US" altLang="en-US" sz="2200" kern="0" dirty="0">
                <a:solidFill>
                  <a:srgbClr val="000000"/>
                </a:solidFill>
                <a:latin typeface="Verdana"/>
              </a:rPr>
              <a:t>Develop tracking system to determine hazard correction timeline (e.g. spreadsheet, white board, computer program, etc.)</a:t>
            </a:r>
            <a:r>
              <a:rPr lang="en-US" altLang="en-US" sz="2400" kern="0" dirty="0">
                <a:solidFill>
                  <a:srgbClr val="000000"/>
                </a:solidFill>
                <a:latin typeface="Verdana"/>
              </a:rPr>
              <a:t> </a:t>
            </a:r>
            <a:endParaRPr kumimoji="0" lang="en-US" sz="2400" b="0" i="0" u="none" strike="noStrike" kern="0" cap="none" spc="0" normalizeH="0" baseline="0" noProof="0" dirty="0">
              <a:ln>
                <a:noFill/>
              </a:ln>
              <a:solidFill>
                <a:schemeClr val="tx1"/>
              </a:solidFill>
              <a:effectLst/>
              <a:uLnTx/>
              <a:uFillTx/>
              <a:latin typeface="Verdana" pitchFamily="34" charset="0"/>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5632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56324" name="Rectangle 2"/>
          <p:cNvSpPr>
            <a:spLocks noGrp="1" noChangeArrowheads="1"/>
          </p:cNvSpPr>
          <p:nvPr>
            <p:ph type="ctrTitle"/>
          </p:nvPr>
        </p:nvSpPr>
        <p:spPr>
          <a:xfrm>
            <a:off x="533400" y="381000"/>
            <a:ext cx="5181600" cy="457200"/>
          </a:xfrm>
        </p:spPr>
        <p:txBody>
          <a:bodyPr/>
          <a:lstStyle/>
          <a:p>
            <a:r>
              <a:rPr lang="en-US" altLang="en-US" sz="1900" dirty="0">
                <a:solidFill>
                  <a:srgbClr val="FFFFFF"/>
                </a:solidFill>
                <a:latin typeface="Verdana"/>
              </a:rPr>
              <a:t>Steps for Creating a                     Positive Safety Culture</a:t>
            </a:r>
            <a:endParaRPr lang="en-US" sz="2800" dirty="0" smtClean="0">
              <a:solidFill>
                <a:schemeClr val="bg1"/>
              </a:solidFill>
              <a:latin typeface="Verdana" pitchFamily="34" charset="0"/>
            </a:endParaRPr>
          </a:p>
        </p:txBody>
      </p:sp>
      <p:sp>
        <p:nvSpPr>
          <p:cNvPr id="5632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56326"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53</a:t>
            </a:r>
          </a:p>
        </p:txBody>
      </p:sp>
      <p:sp>
        <p:nvSpPr>
          <p:cNvPr id="56327"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10" name="Content Placeholder 12"/>
          <p:cNvSpPr txBox="1">
            <a:spLocks/>
          </p:cNvSpPr>
          <p:nvPr/>
        </p:nvSpPr>
        <p:spPr bwMode="auto">
          <a:xfrm>
            <a:off x="696238" y="1833563"/>
            <a:ext cx="8229600" cy="3276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kern="0" dirty="0">
                <a:solidFill>
                  <a:srgbClr val="000000"/>
                </a:solidFill>
                <a:latin typeface="Verdana"/>
              </a:rPr>
              <a:t>Develop </a:t>
            </a:r>
            <a:r>
              <a:rPr lang="en-US" altLang="en-US" sz="2400" i="1" kern="0" dirty="0">
                <a:solidFill>
                  <a:srgbClr val="000000"/>
                </a:solidFill>
                <a:latin typeface="Verdana"/>
              </a:rPr>
              <a:t>realistic and measurable</a:t>
            </a:r>
            <a:r>
              <a:rPr lang="en-US" altLang="en-US" sz="2400" kern="0" dirty="0">
                <a:solidFill>
                  <a:srgbClr val="000000"/>
                </a:solidFill>
                <a:latin typeface="Verdana"/>
              </a:rPr>
              <a:t> safety and health goals, objectives, &amp; rewards</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Provide awareness and seek support from all levels regarding goals, objectives, &amp; rewards</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Develop measurement criteria</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5734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57348" name="Rectangle 2"/>
          <p:cNvSpPr>
            <a:spLocks noGrp="1" noChangeArrowheads="1"/>
          </p:cNvSpPr>
          <p:nvPr>
            <p:ph type="ctrTitle"/>
          </p:nvPr>
        </p:nvSpPr>
        <p:spPr>
          <a:xfrm>
            <a:off x="533400" y="381000"/>
            <a:ext cx="5181600" cy="457200"/>
          </a:xfrm>
        </p:spPr>
        <p:txBody>
          <a:bodyPr/>
          <a:lstStyle/>
          <a:p>
            <a:r>
              <a:rPr lang="en-US" altLang="en-US" sz="1900" dirty="0">
                <a:solidFill>
                  <a:srgbClr val="FFFFFF"/>
                </a:solidFill>
                <a:latin typeface="Verdana"/>
              </a:rPr>
              <a:t>Steps for Creating a                     Positive Safety Culture</a:t>
            </a:r>
            <a:endParaRPr lang="en-US" sz="2800" dirty="0" smtClean="0">
              <a:solidFill>
                <a:schemeClr val="bg1"/>
              </a:solidFill>
              <a:latin typeface="Verdana" pitchFamily="34" charset="0"/>
            </a:endParaRPr>
          </a:p>
        </p:txBody>
      </p:sp>
      <p:sp>
        <p:nvSpPr>
          <p:cNvPr id="5734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57350"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54</a:t>
            </a:r>
          </a:p>
        </p:txBody>
      </p:sp>
      <p:sp>
        <p:nvSpPr>
          <p:cNvPr id="57351"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57352"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11" name="Content Placeholder 12"/>
          <p:cNvSpPr txBox="1">
            <a:spLocks/>
          </p:cNvSpPr>
          <p:nvPr/>
        </p:nvSpPr>
        <p:spPr bwMode="auto">
          <a:xfrm>
            <a:off x="511479" y="2362200"/>
            <a:ext cx="3810000" cy="2590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90000"/>
              </a:lnSpc>
              <a:spcBef>
                <a:spcPct val="20000"/>
              </a:spcBef>
            </a:pPr>
            <a:r>
              <a:rPr lang="en-US" altLang="en-US" sz="2400" kern="0" dirty="0">
                <a:solidFill>
                  <a:srgbClr val="000000"/>
                </a:solidFill>
                <a:latin typeface="Verdana"/>
              </a:rPr>
              <a:t>Action Plan:</a:t>
            </a:r>
          </a:p>
          <a:p>
            <a:pPr marL="342900" lvl="0" indent="-342900" eaLnBrk="0" hangingPunct="0">
              <a:lnSpc>
                <a:spcPct val="90000"/>
              </a:lnSpc>
              <a:spcBef>
                <a:spcPct val="20000"/>
              </a:spcBef>
            </a:pPr>
            <a:endParaRPr lang="en-US" altLang="en-US" sz="2400" kern="0" dirty="0">
              <a:solidFill>
                <a:srgbClr val="000000"/>
              </a:solidFill>
              <a:latin typeface="Verdana"/>
            </a:endParaRPr>
          </a:p>
          <a:p>
            <a:pPr marL="342900" lvl="0" indent="-342900" eaLnBrk="0" hangingPunct="0">
              <a:lnSpc>
                <a:spcPct val="90000"/>
              </a:lnSpc>
              <a:spcBef>
                <a:spcPct val="20000"/>
              </a:spcBef>
              <a:buFontTx/>
              <a:buChar char="•"/>
            </a:pPr>
            <a:r>
              <a:rPr lang="en-US" altLang="en-US" sz="2400" kern="0" dirty="0">
                <a:solidFill>
                  <a:srgbClr val="000000"/>
                </a:solidFill>
                <a:latin typeface="Verdana"/>
              </a:rPr>
              <a:t>Where do we start?</a:t>
            </a:r>
          </a:p>
          <a:p>
            <a:pPr marL="342900" lvl="0" indent="-342900" eaLnBrk="0" hangingPunct="0">
              <a:lnSpc>
                <a:spcPct val="90000"/>
              </a:lnSpc>
              <a:spcBef>
                <a:spcPct val="20000"/>
              </a:spcBef>
              <a:buFontTx/>
              <a:buChar char="•"/>
            </a:pPr>
            <a:endParaRPr lang="en-US" altLang="en-US" sz="2400" kern="0" dirty="0">
              <a:solidFill>
                <a:srgbClr val="000000"/>
              </a:solidFill>
              <a:latin typeface="Verdana"/>
            </a:endParaRPr>
          </a:p>
          <a:p>
            <a:pPr marL="342900" lvl="0" indent="-342900" eaLnBrk="0" hangingPunct="0">
              <a:lnSpc>
                <a:spcPct val="90000"/>
              </a:lnSpc>
              <a:spcBef>
                <a:spcPct val="20000"/>
              </a:spcBef>
              <a:buFontTx/>
              <a:buChar char="•"/>
            </a:pPr>
            <a:r>
              <a:rPr lang="en-US" altLang="en-US" sz="2400" kern="0" dirty="0">
                <a:solidFill>
                  <a:srgbClr val="000000"/>
                </a:solidFill>
                <a:latin typeface="Verdana"/>
              </a:rPr>
              <a:t>Who does what?</a:t>
            </a:r>
          </a:p>
        </p:txBody>
      </p:sp>
      <p:pic>
        <p:nvPicPr>
          <p:cNvPr id="10" name="Picture 4" descr="People talking by comput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02376" y="1885723"/>
            <a:ext cx="4495800" cy="3233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58371"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58372" name="Rectangle 2"/>
          <p:cNvSpPr>
            <a:spLocks noGrp="1" noChangeArrowheads="1"/>
          </p:cNvSpPr>
          <p:nvPr>
            <p:ph type="ctrTitle"/>
          </p:nvPr>
        </p:nvSpPr>
        <p:spPr>
          <a:xfrm>
            <a:off x="533400" y="381000"/>
            <a:ext cx="5181600" cy="457200"/>
          </a:xfrm>
        </p:spPr>
        <p:txBody>
          <a:bodyPr/>
          <a:lstStyle/>
          <a:p>
            <a:r>
              <a:rPr lang="en-US" altLang="en-US" sz="1900" dirty="0">
                <a:solidFill>
                  <a:srgbClr val="FFFFFF"/>
                </a:solidFill>
                <a:latin typeface="Verdana"/>
              </a:rPr>
              <a:t>Steps for Creating a                     Positive Safety Culture</a:t>
            </a:r>
            <a:endParaRPr lang="en-US" sz="2800" dirty="0" smtClean="0">
              <a:solidFill>
                <a:schemeClr val="bg1"/>
              </a:solidFill>
              <a:latin typeface="Verdana" pitchFamily="34" charset="0"/>
            </a:endParaRPr>
          </a:p>
        </p:txBody>
      </p:sp>
      <p:sp>
        <p:nvSpPr>
          <p:cNvPr id="5837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58374"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55</a:t>
            </a:r>
          </a:p>
        </p:txBody>
      </p:sp>
      <p:sp>
        <p:nvSpPr>
          <p:cNvPr id="58375"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58376"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11" name="Content Placeholder 12"/>
          <p:cNvSpPr txBox="1">
            <a:spLocks/>
          </p:cNvSpPr>
          <p:nvPr/>
        </p:nvSpPr>
        <p:spPr bwMode="auto">
          <a:xfrm>
            <a:off x="684234" y="1371600"/>
            <a:ext cx="6941507" cy="60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r>
              <a:rPr lang="en-US" altLang="en-US" sz="2000" u="sng" kern="0" dirty="0" smtClean="0">
                <a:solidFill>
                  <a:srgbClr val="000000"/>
                </a:solidFill>
                <a:latin typeface="Verdana"/>
              </a:rPr>
              <a:t>Tip</a:t>
            </a:r>
            <a:r>
              <a:rPr lang="en-US" altLang="en-US" sz="2000" kern="0" dirty="0" smtClean="0">
                <a:solidFill>
                  <a:srgbClr val="000000"/>
                </a:solidFill>
                <a:latin typeface="Verdana"/>
              </a:rPr>
              <a:t>: Don’t make the Safety Manager “the Enforcer!”</a:t>
            </a:r>
            <a:endParaRPr lang="en-US" altLang="en-US" sz="2000" kern="0" dirty="0">
              <a:solidFill>
                <a:srgbClr val="000000"/>
              </a:solidFill>
              <a:latin typeface="Verdana"/>
            </a:endParaRPr>
          </a:p>
        </p:txBody>
      </p:sp>
      <p:pic>
        <p:nvPicPr>
          <p:cNvPr id="10" name="Picture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83707" y="2134645"/>
            <a:ext cx="5715000" cy="303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Oval Callout 11"/>
          <p:cNvSpPr/>
          <p:nvPr/>
        </p:nvSpPr>
        <p:spPr>
          <a:xfrm>
            <a:off x="6096000" y="2545535"/>
            <a:ext cx="2438400" cy="1066800"/>
          </a:xfrm>
          <a:prstGeom prst="wedgeEllipseCallout">
            <a:avLst>
              <a:gd name="adj1" fmla="val -99405"/>
              <a:gd name="adj2" fmla="val 125820"/>
            </a:avLst>
          </a:prstGeom>
          <a:solidFill>
            <a:srgbClr val="00CC99">
              <a:lumMod val="60000"/>
              <a:lumOff val="40000"/>
            </a:srgbClr>
          </a:solidFill>
          <a:ln w="25400" cap="flat" cmpd="sng" algn="ctr">
            <a:solidFill>
              <a:srgbClr val="00CC99">
                <a:lumMod val="60000"/>
                <a:lumOff val="40000"/>
              </a:srgbClr>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Verdana"/>
                <a:ea typeface="+mn-ea"/>
                <a:cs typeface="+mn-cs"/>
              </a:rPr>
              <a:t>”Safety isn’t a one person job, friend!” </a:t>
            </a:r>
          </a:p>
        </p:txBody>
      </p:sp>
      <p:sp>
        <p:nvSpPr>
          <p:cNvPr id="2" name="Rectangle 1"/>
          <p:cNvSpPr/>
          <p:nvPr/>
        </p:nvSpPr>
        <p:spPr>
          <a:xfrm>
            <a:off x="1409700" y="5424297"/>
            <a:ext cx="6324600" cy="338554"/>
          </a:xfrm>
          <a:prstGeom prst="rect">
            <a:avLst/>
          </a:prstGeom>
        </p:spPr>
        <p:txBody>
          <a:bodyPr wrap="square">
            <a:spAutoFit/>
          </a:bodyPr>
          <a:lstStyle/>
          <a:p>
            <a:pPr lvl="0" algn="ctr"/>
            <a:r>
              <a:rPr lang="en-US" altLang="en-US" sz="1600" dirty="0">
                <a:solidFill>
                  <a:srgbClr val="000000"/>
                </a:solidFill>
                <a:latin typeface="Verdana" pitchFamily="34" charset="0"/>
              </a:rPr>
              <a:t>There should be no “safety police” in your organization</a:t>
            </a: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5939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59396"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Defining Success</a:t>
            </a:r>
            <a:endParaRPr lang="en-US" sz="2800" dirty="0" smtClean="0">
              <a:solidFill>
                <a:schemeClr val="bg1"/>
              </a:solidFill>
              <a:latin typeface="Verdana" pitchFamily="34" charset="0"/>
            </a:endParaRPr>
          </a:p>
        </p:txBody>
      </p:sp>
      <p:sp>
        <p:nvSpPr>
          <p:cNvPr id="5939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59398"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56</a:t>
            </a:r>
          </a:p>
        </p:txBody>
      </p:sp>
      <p:sp>
        <p:nvSpPr>
          <p:cNvPr id="59399"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59400"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15" name="Content Placeholder 12"/>
          <p:cNvSpPr txBox="1">
            <a:spLocks/>
          </p:cNvSpPr>
          <p:nvPr/>
        </p:nvSpPr>
        <p:spPr bwMode="auto">
          <a:xfrm>
            <a:off x="533400" y="1364586"/>
            <a:ext cx="8229600" cy="4267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200" kern="0" dirty="0" smtClean="0">
                <a:solidFill>
                  <a:srgbClr val="FF0000"/>
                </a:solidFill>
                <a:latin typeface="Verdana"/>
              </a:rPr>
              <a:t>Safety is a core value</a:t>
            </a:r>
          </a:p>
          <a:p>
            <a:pPr marL="342900" lvl="0" indent="-342900" eaLnBrk="0" hangingPunct="0">
              <a:spcBef>
                <a:spcPct val="20000"/>
              </a:spcBef>
              <a:buFontTx/>
              <a:buChar char="•"/>
            </a:pPr>
            <a:endParaRPr lang="en-US" altLang="en-US" sz="2200" kern="0" dirty="0" smtClean="0">
              <a:solidFill>
                <a:srgbClr val="000000"/>
              </a:solidFill>
              <a:latin typeface="Verdana"/>
            </a:endParaRPr>
          </a:p>
          <a:p>
            <a:pPr marL="342900" lvl="0" indent="-342900" eaLnBrk="0" hangingPunct="0">
              <a:spcBef>
                <a:spcPct val="20000"/>
              </a:spcBef>
              <a:buFontTx/>
              <a:buChar char="•"/>
            </a:pPr>
            <a:r>
              <a:rPr lang="en-US" altLang="en-US" sz="2200" kern="0" dirty="0" smtClean="0">
                <a:solidFill>
                  <a:srgbClr val="000000"/>
                </a:solidFill>
                <a:latin typeface="Verdana"/>
              </a:rPr>
              <a:t>Strong leadership</a:t>
            </a:r>
          </a:p>
          <a:p>
            <a:pPr marL="342900" lvl="0" indent="-342900" eaLnBrk="0" hangingPunct="0">
              <a:spcBef>
                <a:spcPct val="20000"/>
              </a:spcBef>
              <a:buFontTx/>
              <a:buChar char="•"/>
            </a:pPr>
            <a:endParaRPr lang="en-US" altLang="en-US" sz="2200" kern="0" dirty="0" smtClean="0">
              <a:solidFill>
                <a:srgbClr val="000000"/>
              </a:solidFill>
              <a:latin typeface="Verdana"/>
            </a:endParaRPr>
          </a:p>
          <a:p>
            <a:pPr marL="342900" lvl="0" indent="-342900" eaLnBrk="0" hangingPunct="0">
              <a:spcBef>
                <a:spcPct val="20000"/>
              </a:spcBef>
              <a:buFontTx/>
              <a:buChar char="•"/>
            </a:pPr>
            <a:r>
              <a:rPr lang="en-US" altLang="en-US" sz="2200" kern="0" dirty="0" smtClean="0">
                <a:solidFill>
                  <a:srgbClr val="000000"/>
                </a:solidFill>
                <a:latin typeface="Verdana"/>
              </a:rPr>
              <a:t>High standards of                                    performance</a:t>
            </a:r>
          </a:p>
          <a:p>
            <a:pPr marL="342900" lvl="0" indent="-342900" eaLnBrk="0" hangingPunct="0">
              <a:spcBef>
                <a:spcPct val="20000"/>
              </a:spcBef>
              <a:buFontTx/>
              <a:buChar char="•"/>
            </a:pPr>
            <a:endParaRPr lang="en-US" altLang="en-US" sz="2200" kern="0" dirty="0" smtClean="0">
              <a:solidFill>
                <a:srgbClr val="000000"/>
              </a:solidFill>
              <a:latin typeface="Verdana"/>
            </a:endParaRPr>
          </a:p>
          <a:p>
            <a:pPr marL="342900" lvl="0" indent="-342900" eaLnBrk="0" hangingPunct="0">
              <a:spcBef>
                <a:spcPct val="20000"/>
              </a:spcBef>
              <a:buFontTx/>
              <a:buChar char="•"/>
            </a:pPr>
            <a:r>
              <a:rPr lang="en-US" altLang="en-US" sz="2200" kern="0" dirty="0" smtClean="0">
                <a:solidFill>
                  <a:srgbClr val="000000"/>
                </a:solidFill>
                <a:latin typeface="Verdana"/>
              </a:rPr>
              <a:t>Allow for re-evaluation                                             of methods</a:t>
            </a:r>
          </a:p>
          <a:p>
            <a:pPr marL="342900" lvl="0" indent="-342900" eaLnBrk="0" hangingPunct="0">
              <a:spcBef>
                <a:spcPct val="20000"/>
              </a:spcBef>
              <a:buFontTx/>
              <a:buChar char="•"/>
            </a:pPr>
            <a:endParaRPr lang="en-US" altLang="en-US" sz="2200" kern="0" dirty="0" smtClean="0">
              <a:solidFill>
                <a:srgbClr val="000000"/>
              </a:solidFill>
              <a:latin typeface="Verdana"/>
            </a:endParaRPr>
          </a:p>
          <a:p>
            <a:pPr marL="342900" lvl="0" indent="-342900" eaLnBrk="0" hangingPunct="0">
              <a:spcBef>
                <a:spcPct val="20000"/>
              </a:spcBef>
              <a:buFontTx/>
              <a:buChar char="•"/>
            </a:pPr>
            <a:r>
              <a:rPr lang="en-US" altLang="en-US" sz="2200" kern="0" dirty="0" smtClean="0">
                <a:solidFill>
                  <a:srgbClr val="000000"/>
                </a:solidFill>
                <a:latin typeface="Verdana"/>
              </a:rPr>
              <a:t>Mutual trust</a:t>
            </a:r>
            <a:endParaRPr lang="en-US" altLang="en-US" sz="2200" kern="0" dirty="0">
              <a:solidFill>
                <a:srgbClr val="000000"/>
              </a:solidFill>
              <a:latin typeface="Verdana"/>
            </a:endParaRPr>
          </a:p>
        </p:txBody>
      </p:sp>
      <p:pic>
        <p:nvPicPr>
          <p:cNvPr id="10" name="Picture 4" descr="Succes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48200" y="1785957"/>
            <a:ext cx="42672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4955018" y="4766847"/>
            <a:ext cx="3653564" cy="338554"/>
          </a:xfrm>
          <a:prstGeom prst="rect">
            <a:avLst/>
          </a:prstGeom>
        </p:spPr>
        <p:txBody>
          <a:bodyPr wrap="none">
            <a:spAutoFit/>
          </a:bodyPr>
          <a:lstStyle/>
          <a:p>
            <a:pPr lvl="0">
              <a:spcBef>
                <a:spcPct val="50000"/>
              </a:spcBef>
            </a:pPr>
            <a:r>
              <a:rPr lang="en-US" altLang="en-US" sz="1600" dirty="0">
                <a:solidFill>
                  <a:srgbClr val="000000"/>
                </a:solidFill>
                <a:latin typeface="Verdana" pitchFamily="34" charset="0"/>
              </a:rPr>
              <a:t>How do we know where we’re at?</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60419"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60420"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Defining Success</a:t>
            </a:r>
            <a:endParaRPr lang="en-US" sz="2800" dirty="0" smtClean="0">
              <a:solidFill>
                <a:schemeClr val="bg1"/>
              </a:solidFill>
              <a:latin typeface="Verdana" pitchFamily="34" charset="0"/>
            </a:endParaRPr>
          </a:p>
        </p:txBody>
      </p:sp>
      <p:sp>
        <p:nvSpPr>
          <p:cNvPr id="6042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60422"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57</a:t>
            </a:r>
          </a:p>
        </p:txBody>
      </p:sp>
      <p:sp>
        <p:nvSpPr>
          <p:cNvPr id="60423"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60424"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14" name="Content Placeholder 1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kern="0" dirty="0">
                <a:solidFill>
                  <a:srgbClr val="000000"/>
                </a:solidFill>
                <a:latin typeface="Verdana"/>
              </a:rPr>
              <a:t>Regularly scheduled Safety </a:t>
            </a:r>
            <a:r>
              <a:rPr lang="en-US" altLang="en-US" sz="2400" kern="0" dirty="0" smtClean="0">
                <a:solidFill>
                  <a:srgbClr val="000000"/>
                </a:solidFill>
                <a:latin typeface="Verdana"/>
              </a:rPr>
              <a:t>Committee and </a:t>
            </a:r>
            <a:r>
              <a:rPr lang="en-US" altLang="en-US" sz="2400" kern="0" dirty="0">
                <a:solidFill>
                  <a:srgbClr val="000000"/>
                </a:solidFill>
                <a:latin typeface="Verdana"/>
              </a:rPr>
              <a:t>employee safety training</a:t>
            </a:r>
            <a:r>
              <a:rPr lang="en-US" altLang="en-US" sz="2800" kern="0" dirty="0">
                <a:solidFill>
                  <a:srgbClr val="000000"/>
                </a:solidFill>
                <a:latin typeface="Verdana"/>
              </a:rPr>
              <a:t>  </a:t>
            </a:r>
          </a:p>
          <a:p>
            <a:pPr marL="342900" lvl="0" indent="-342900" eaLnBrk="0" hangingPunct="0">
              <a:spcBef>
                <a:spcPct val="20000"/>
              </a:spcBef>
              <a:buFontTx/>
              <a:buChar char="•"/>
            </a:pPr>
            <a:endParaRPr lang="en-US" altLang="en-US" sz="28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Good relations between management </a:t>
            </a:r>
            <a:r>
              <a:rPr lang="en-US" altLang="en-US" sz="2400" kern="0" dirty="0" smtClean="0">
                <a:solidFill>
                  <a:srgbClr val="000000"/>
                </a:solidFill>
                <a:latin typeface="Verdana"/>
              </a:rPr>
              <a:t>and </a:t>
            </a:r>
            <a:r>
              <a:rPr lang="en-US" altLang="en-US" sz="2400" kern="0" dirty="0">
                <a:solidFill>
                  <a:srgbClr val="000000"/>
                </a:solidFill>
                <a:latin typeface="Verdana"/>
              </a:rPr>
              <a:t>employees</a:t>
            </a:r>
          </a:p>
          <a:p>
            <a:pPr marL="342900" lvl="0" indent="-342900" eaLnBrk="0" hangingPunct="0">
              <a:spcBef>
                <a:spcPct val="20000"/>
              </a:spcBef>
              <a:buFontTx/>
              <a:buChar char="•"/>
            </a:pPr>
            <a:endParaRPr lang="en-US" altLang="en-US" sz="28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Unsafe work behaviors are reported </a:t>
            </a:r>
            <a:r>
              <a:rPr lang="en-US" altLang="en-US" sz="2400" kern="0" dirty="0" smtClean="0">
                <a:solidFill>
                  <a:srgbClr val="000000"/>
                </a:solidFill>
                <a:latin typeface="Verdana"/>
              </a:rPr>
              <a:t>and </a:t>
            </a:r>
            <a:r>
              <a:rPr lang="en-US" altLang="en-US" sz="2400" kern="0" dirty="0">
                <a:solidFill>
                  <a:srgbClr val="000000"/>
                </a:solidFill>
                <a:latin typeface="Verdana"/>
              </a:rPr>
              <a:t>corrective actions are monitored</a:t>
            </a: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6144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61444"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Defining Success</a:t>
            </a:r>
            <a:endParaRPr lang="en-US" sz="2800" dirty="0" smtClean="0">
              <a:solidFill>
                <a:schemeClr val="bg1"/>
              </a:solidFill>
              <a:latin typeface="Verdana" pitchFamily="34" charset="0"/>
            </a:endParaRPr>
          </a:p>
        </p:txBody>
      </p:sp>
      <p:sp>
        <p:nvSpPr>
          <p:cNvPr id="6144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61446"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58</a:t>
            </a:r>
          </a:p>
        </p:txBody>
      </p:sp>
      <p:sp>
        <p:nvSpPr>
          <p:cNvPr id="13" name="Content Placeholder 12"/>
          <p:cNvSpPr txBox="1">
            <a:spLocks/>
          </p:cNvSpPr>
          <p:nvPr/>
        </p:nvSpPr>
        <p:spPr bwMode="auto">
          <a:xfrm>
            <a:off x="1274523" y="1493837"/>
            <a:ext cx="73914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kern="0" dirty="0">
                <a:solidFill>
                  <a:srgbClr val="000000"/>
                </a:solidFill>
                <a:latin typeface="Verdana"/>
              </a:rPr>
              <a:t>Adherence to safety controls:                        </a:t>
            </a:r>
            <a:r>
              <a:rPr lang="en-US" altLang="en-US" sz="2400" kern="0" dirty="0" smtClean="0">
                <a:solidFill>
                  <a:srgbClr val="000000"/>
                </a:solidFill>
                <a:latin typeface="Verdana"/>
              </a:rPr>
              <a:t>    </a:t>
            </a:r>
            <a:r>
              <a:rPr lang="en-US" altLang="en-US" sz="2400" i="1" kern="0" dirty="0" smtClean="0">
                <a:solidFill>
                  <a:srgbClr val="000000"/>
                </a:solidFill>
                <a:latin typeface="Verdana"/>
                <a:ea typeface="Arial Unicode MS" pitchFamily="34" charset="-128"/>
                <a:cs typeface="Arial Unicode MS" pitchFamily="34" charset="-128"/>
              </a:rPr>
              <a:t>￫ </a:t>
            </a:r>
            <a:r>
              <a:rPr lang="en-US" altLang="en-US" sz="2400" i="1" kern="0" dirty="0">
                <a:solidFill>
                  <a:srgbClr val="000000"/>
                </a:solidFill>
                <a:latin typeface="Verdana"/>
              </a:rPr>
              <a:t>Safety guards on machinery                        </a:t>
            </a:r>
            <a:r>
              <a:rPr lang="en-US" altLang="en-US" sz="2400" i="1" kern="0" dirty="0" smtClean="0">
                <a:solidFill>
                  <a:srgbClr val="000000"/>
                </a:solidFill>
                <a:latin typeface="Verdana"/>
              </a:rPr>
              <a:t>    </a:t>
            </a:r>
            <a:r>
              <a:rPr lang="en-US" altLang="en-US" sz="2400" i="1" kern="0" dirty="0" smtClean="0">
                <a:solidFill>
                  <a:srgbClr val="000000"/>
                </a:solidFill>
                <a:latin typeface="Arial Unicode MS" pitchFamily="34" charset="-128"/>
                <a:ea typeface="Arial Unicode MS" pitchFamily="34" charset="-128"/>
                <a:cs typeface="Arial Unicode MS" pitchFamily="34" charset="-128"/>
              </a:rPr>
              <a:t>￫</a:t>
            </a:r>
            <a:r>
              <a:rPr lang="en-US" altLang="en-US" sz="2400" i="1" kern="0" dirty="0" smtClean="0">
                <a:solidFill>
                  <a:srgbClr val="000000"/>
                </a:solidFill>
                <a:latin typeface="Verdana"/>
              </a:rPr>
              <a:t> </a:t>
            </a:r>
            <a:r>
              <a:rPr lang="en-US" altLang="en-US" sz="2400" i="1" kern="0" dirty="0">
                <a:solidFill>
                  <a:srgbClr val="000000"/>
                </a:solidFill>
                <a:latin typeface="Verdana"/>
              </a:rPr>
              <a:t>Appropriate PPE in use                                 </a:t>
            </a:r>
            <a:r>
              <a:rPr lang="en-US" altLang="en-US" sz="2400" i="1" kern="0" dirty="0" smtClean="0">
                <a:solidFill>
                  <a:srgbClr val="000000"/>
                </a:solidFill>
                <a:latin typeface="Verdana"/>
              </a:rPr>
              <a:t>   </a:t>
            </a:r>
            <a:r>
              <a:rPr lang="en-US" altLang="en-US" sz="2400" i="1" kern="0" dirty="0" smtClean="0">
                <a:solidFill>
                  <a:srgbClr val="000000"/>
                </a:solidFill>
                <a:latin typeface="Arial Unicode MS" pitchFamily="34" charset="-128"/>
                <a:ea typeface="Arial Unicode MS" pitchFamily="34" charset="-128"/>
                <a:cs typeface="Arial Unicode MS" pitchFamily="34" charset="-128"/>
              </a:rPr>
              <a:t>￫</a:t>
            </a:r>
            <a:r>
              <a:rPr lang="en-US" altLang="en-US" sz="2400" i="1" kern="0" dirty="0" smtClean="0">
                <a:solidFill>
                  <a:srgbClr val="000000"/>
                </a:solidFill>
                <a:latin typeface="Verdana"/>
              </a:rPr>
              <a:t> </a:t>
            </a:r>
            <a:r>
              <a:rPr lang="en-US" altLang="en-US" sz="2400" i="1" kern="0" dirty="0">
                <a:solidFill>
                  <a:srgbClr val="000000"/>
                </a:solidFill>
                <a:latin typeface="Verdana"/>
              </a:rPr>
              <a:t>Appropriate signage in place                          </a:t>
            </a:r>
            <a:r>
              <a:rPr lang="en-US" altLang="en-US" sz="2400" i="1" kern="0" dirty="0" smtClean="0">
                <a:solidFill>
                  <a:srgbClr val="000000"/>
                </a:solidFill>
                <a:latin typeface="Verdana"/>
              </a:rPr>
              <a:t>  </a:t>
            </a:r>
            <a:r>
              <a:rPr lang="en-US" altLang="en-US" sz="2400" i="1" kern="0" dirty="0" smtClean="0">
                <a:solidFill>
                  <a:srgbClr val="000000"/>
                </a:solidFill>
                <a:latin typeface="Arial Unicode MS" pitchFamily="34" charset="-128"/>
                <a:ea typeface="Arial Unicode MS" pitchFamily="34" charset="-128"/>
                <a:cs typeface="Arial Unicode MS" pitchFamily="34" charset="-128"/>
              </a:rPr>
              <a:t>￫</a:t>
            </a:r>
            <a:r>
              <a:rPr lang="en-US" altLang="en-US" sz="2400" i="1" kern="0" dirty="0" smtClean="0">
                <a:solidFill>
                  <a:srgbClr val="000000"/>
                </a:solidFill>
                <a:latin typeface="Verdana"/>
              </a:rPr>
              <a:t> </a:t>
            </a:r>
            <a:r>
              <a:rPr lang="en-US" altLang="en-US" sz="2400" i="1" kern="0" dirty="0">
                <a:solidFill>
                  <a:srgbClr val="000000"/>
                </a:solidFill>
                <a:latin typeface="Verdana"/>
              </a:rPr>
              <a:t>Safety polices/procedures followed</a:t>
            </a:r>
            <a:r>
              <a:rPr lang="en-US" altLang="en-US" sz="2400" kern="0" dirty="0">
                <a:solidFill>
                  <a:srgbClr val="000000"/>
                </a:solidFill>
                <a:latin typeface="Verdana"/>
              </a:rPr>
              <a:t> </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Employees are empowered</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Open &amp; effective communication      </a:t>
            </a:r>
            <a:r>
              <a:rPr lang="en-US" altLang="en-US" sz="2800" b="1" kern="0" dirty="0">
                <a:solidFill>
                  <a:srgbClr val="000000"/>
                </a:solidFill>
                <a:latin typeface="Verdana"/>
              </a:rPr>
              <a:t>                                                                                            </a:t>
            </a: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6246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62468"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Defining Success</a:t>
            </a:r>
            <a:endParaRPr lang="en-US" sz="2800" dirty="0" smtClean="0">
              <a:solidFill>
                <a:schemeClr val="bg1"/>
              </a:solidFill>
              <a:latin typeface="Verdana" pitchFamily="34" charset="0"/>
            </a:endParaRPr>
          </a:p>
        </p:txBody>
      </p:sp>
      <p:sp>
        <p:nvSpPr>
          <p:cNvPr id="6246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62470"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59</a:t>
            </a:r>
          </a:p>
        </p:txBody>
      </p:sp>
      <p:sp>
        <p:nvSpPr>
          <p:cNvPr id="9" name="Content Placeholder 12"/>
          <p:cNvSpPr txBox="1">
            <a:spLocks/>
          </p:cNvSpPr>
          <p:nvPr/>
        </p:nvSpPr>
        <p:spPr bwMode="auto">
          <a:xfrm>
            <a:off x="468682" y="1918570"/>
            <a:ext cx="5218134"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buFontTx/>
              <a:buChar char="•"/>
            </a:pPr>
            <a:r>
              <a:rPr lang="en-US" altLang="en-US" sz="2400" kern="0" dirty="0">
                <a:solidFill>
                  <a:srgbClr val="000000"/>
                </a:solidFill>
                <a:latin typeface="Verdana"/>
              </a:rPr>
              <a:t>Low employee </a:t>
            </a:r>
            <a:r>
              <a:rPr lang="en-US" altLang="en-US" sz="2400" kern="0" dirty="0" smtClean="0">
                <a:solidFill>
                  <a:srgbClr val="000000"/>
                </a:solidFill>
                <a:latin typeface="Verdana"/>
              </a:rPr>
              <a:t>turn-over</a:t>
            </a:r>
            <a:endParaRPr lang="en-US" altLang="en-US" sz="2400" kern="0" dirty="0">
              <a:solidFill>
                <a:srgbClr val="000000"/>
              </a:solidFill>
              <a:latin typeface="Verdana"/>
            </a:endParaRP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Timely response: safety </a:t>
            </a:r>
            <a:r>
              <a:rPr lang="en-US" altLang="en-US" sz="2400" kern="0" dirty="0" smtClean="0">
                <a:solidFill>
                  <a:srgbClr val="000000"/>
                </a:solidFill>
                <a:latin typeface="Verdana"/>
              </a:rPr>
              <a:t>          &amp; </a:t>
            </a:r>
            <a:r>
              <a:rPr lang="en-US" altLang="en-US" sz="2400" kern="0" dirty="0">
                <a:solidFill>
                  <a:srgbClr val="000000"/>
                </a:solidFill>
                <a:latin typeface="Verdana"/>
              </a:rPr>
              <a:t>health issues/concerns</a:t>
            </a:r>
          </a:p>
          <a:p>
            <a:pPr marL="342900" lvl="0" indent="-342900" eaLnBrk="0" hangingPunct="0">
              <a:spcBef>
                <a:spcPct val="20000"/>
              </a:spcBef>
              <a:buFontTx/>
              <a:buChar char="•"/>
            </a:pPr>
            <a:endParaRPr lang="en-US" altLang="en-US" sz="2000" kern="0" dirty="0">
              <a:solidFill>
                <a:srgbClr val="000000"/>
              </a:solidFill>
              <a:latin typeface="Verdana"/>
            </a:endParaRPr>
          </a:p>
          <a:p>
            <a:pPr marL="342900" lvl="0" indent="-342900" eaLnBrk="0" hangingPunct="0">
              <a:spcBef>
                <a:spcPct val="20000"/>
              </a:spcBef>
              <a:buFontTx/>
              <a:buChar char="•"/>
            </a:pPr>
            <a:r>
              <a:rPr lang="en-US" altLang="en-US" sz="2400" kern="0" dirty="0">
                <a:solidFill>
                  <a:srgbClr val="000000"/>
                </a:solidFill>
                <a:latin typeface="Verdana"/>
              </a:rPr>
              <a:t>Continuous monitoring </a:t>
            </a:r>
            <a:r>
              <a:rPr lang="en-US" altLang="en-US" sz="2400" kern="0" dirty="0" smtClean="0">
                <a:solidFill>
                  <a:srgbClr val="000000"/>
                </a:solidFill>
                <a:latin typeface="Verdana"/>
              </a:rPr>
              <a:t>           of </a:t>
            </a:r>
            <a:r>
              <a:rPr lang="en-US" altLang="en-US" sz="2400" kern="0" dirty="0">
                <a:solidFill>
                  <a:srgbClr val="000000"/>
                </a:solidFill>
                <a:latin typeface="Verdana"/>
              </a:rPr>
              <a:t>performance</a:t>
            </a:r>
          </a:p>
        </p:txBody>
      </p:sp>
      <p:pic>
        <p:nvPicPr>
          <p:cNvPr id="8" name="Picture 16" descr="Man Smili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05400" y="1588717"/>
            <a:ext cx="3810000" cy="399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9219"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922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9222"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6</a:t>
            </a:r>
          </a:p>
        </p:txBody>
      </p:sp>
      <p:sp>
        <p:nvSpPr>
          <p:cNvPr id="9"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Safety Culture Defined</a:t>
            </a:r>
            <a:endParaRPr lang="en-US" sz="2000" dirty="0" smtClean="0">
              <a:solidFill>
                <a:schemeClr val="bg1"/>
              </a:solidFill>
              <a:latin typeface="Verdana" pitchFamily="34" charset="0"/>
            </a:endParaRPr>
          </a:p>
        </p:txBody>
      </p:sp>
      <p:sp>
        <p:nvSpPr>
          <p:cNvPr id="10" name="Content Placeholder 12"/>
          <p:cNvSpPr txBox="1">
            <a:spLocks/>
          </p:cNvSpPr>
          <p:nvPr/>
        </p:nvSpPr>
        <p:spPr bwMode="auto">
          <a:xfrm>
            <a:off x="457200" y="1419138"/>
            <a:ext cx="8229600" cy="26758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pPr>
            <a:r>
              <a:rPr lang="en-US" altLang="en-US" sz="2400" kern="0" dirty="0" smtClean="0">
                <a:solidFill>
                  <a:srgbClr val="000000"/>
                </a:solidFill>
                <a:latin typeface="Verdana"/>
              </a:rPr>
              <a:t>   “</a:t>
            </a:r>
            <a:r>
              <a:rPr lang="en-US" altLang="en-US" sz="2400" kern="0" dirty="0">
                <a:solidFill>
                  <a:srgbClr val="000000"/>
                </a:solidFill>
                <a:latin typeface="Verdana"/>
              </a:rPr>
              <a:t>A mindset that has its roots in the organization’s policies, philosophies and management approaches.”</a:t>
            </a:r>
          </a:p>
          <a:p>
            <a:pPr marL="342900" lvl="0" indent="-342900" eaLnBrk="0" hangingPunct="0">
              <a:spcBef>
                <a:spcPct val="20000"/>
              </a:spcBef>
              <a:buFontTx/>
              <a:buChar char="•"/>
            </a:pPr>
            <a:endParaRPr lang="en-US" altLang="en-US" sz="2400" kern="0" dirty="0">
              <a:solidFill>
                <a:srgbClr val="000000"/>
              </a:solidFill>
              <a:latin typeface="Verdana"/>
            </a:endParaRPr>
          </a:p>
          <a:p>
            <a:pPr marL="342900" lvl="0" indent="-342900" eaLnBrk="0" hangingPunct="0">
              <a:spcBef>
                <a:spcPct val="20000"/>
              </a:spcBef>
            </a:pPr>
            <a:r>
              <a:rPr lang="en-US" altLang="en-US" sz="2400" kern="0" dirty="0">
                <a:solidFill>
                  <a:srgbClr val="000000"/>
                </a:solidFill>
                <a:latin typeface="Verdana"/>
              </a:rPr>
              <a:t>   </a:t>
            </a:r>
            <a:r>
              <a:rPr lang="en-US" altLang="en-US" sz="1600" kern="0" dirty="0">
                <a:solidFill>
                  <a:srgbClr val="000000"/>
                </a:solidFill>
                <a:latin typeface="Verdana"/>
              </a:rPr>
              <a:t>Angelo </a:t>
            </a:r>
            <a:r>
              <a:rPr lang="en-US" altLang="en-US" sz="1600" kern="0" dirty="0" err="1">
                <a:solidFill>
                  <a:srgbClr val="000000"/>
                </a:solidFill>
                <a:latin typeface="Verdana"/>
              </a:rPr>
              <a:t>Pinheiro</a:t>
            </a:r>
            <a:r>
              <a:rPr lang="en-US" altLang="en-US" sz="1600" kern="0" dirty="0">
                <a:solidFill>
                  <a:srgbClr val="000000"/>
                </a:solidFill>
                <a:latin typeface="Verdana"/>
              </a:rPr>
              <a:t>, Project EHS Manager, Marathon Oil Corporation</a:t>
            </a:r>
          </a:p>
        </p:txBody>
      </p:sp>
      <p:pic>
        <p:nvPicPr>
          <p:cNvPr id="8" name="Picture 4" descr="Binder-Blue.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416597"/>
            <a:ext cx="25146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5"/>
          <p:cNvSpPr txBox="1">
            <a:spLocks noChangeArrowheads="1"/>
          </p:cNvSpPr>
          <p:nvPr/>
        </p:nvSpPr>
        <p:spPr bwMode="auto">
          <a:xfrm rot="199212">
            <a:off x="3982625" y="4153900"/>
            <a:ext cx="1371600"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algn="ctr" defTabSz="914400" eaLnBrk="1" fontAlgn="auto" latinLnBrk="0" hangingPunct="1">
              <a:lnSpc>
                <a:spcPct val="100000"/>
              </a:lnSpc>
              <a:spcBef>
                <a:spcPct val="0"/>
              </a:spcBef>
              <a:spcAft>
                <a:spcPts val="0"/>
              </a:spcAft>
              <a:buClrTx/>
              <a:buSzTx/>
              <a:buFontTx/>
              <a:buNone/>
              <a:tabLst/>
              <a:defRPr/>
            </a:pPr>
            <a:r>
              <a:rPr kumimoji="0" lang="en-US" altLang="en-US" sz="1400" b="0" i="0" u="none" strike="noStrike" kern="0" cap="none" spc="0" normalizeH="0" baseline="0" noProof="0" dirty="0" smtClean="0">
                <a:ln>
                  <a:noFill/>
                </a:ln>
                <a:solidFill>
                  <a:srgbClr val="FFFFFF"/>
                </a:solidFill>
                <a:effectLst/>
                <a:uLnTx/>
                <a:uFillTx/>
                <a:latin typeface="Verdana" pitchFamily="34" charset="0"/>
              </a:rPr>
              <a:t>Safety Management System</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63491"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63492"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Success Story</a:t>
            </a:r>
            <a:endParaRPr lang="en-US" sz="2800" dirty="0" smtClean="0">
              <a:solidFill>
                <a:schemeClr val="bg1"/>
              </a:solidFill>
              <a:latin typeface="Verdana" pitchFamily="34" charset="0"/>
            </a:endParaRPr>
          </a:p>
        </p:txBody>
      </p:sp>
      <p:sp>
        <p:nvSpPr>
          <p:cNvPr id="6349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63494"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60</a:t>
            </a:r>
          </a:p>
        </p:txBody>
      </p:sp>
      <p:sp>
        <p:nvSpPr>
          <p:cNvPr id="9" name="Content Placeholder 12"/>
          <p:cNvSpPr txBox="1">
            <a:spLocks/>
          </p:cNvSpPr>
          <p:nvPr/>
        </p:nvSpPr>
        <p:spPr bwMode="auto">
          <a:xfrm>
            <a:off x="381000" y="1584542"/>
            <a:ext cx="8229600" cy="68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en-US" altLang="en-US" sz="2400" b="1" dirty="0">
                <a:solidFill>
                  <a:srgbClr val="000000"/>
                </a:solidFill>
                <a:latin typeface="Verdana" pitchFamily="34" charset="0"/>
              </a:rPr>
              <a:t>Governor’s Award for Safety Excellence:</a:t>
            </a:r>
          </a:p>
        </p:txBody>
      </p:sp>
      <p:sp>
        <p:nvSpPr>
          <p:cNvPr id="2" name="Rectangle 1"/>
          <p:cNvSpPr/>
          <p:nvPr/>
        </p:nvSpPr>
        <p:spPr>
          <a:xfrm>
            <a:off x="1295400" y="2438400"/>
            <a:ext cx="6819900" cy="2677656"/>
          </a:xfrm>
          <a:prstGeom prst="rect">
            <a:avLst/>
          </a:prstGeom>
        </p:spPr>
        <p:txBody>
          <a:bodyPr wrap="square">
            <a:spAutoFit/>
          </a:bodyPr>
          <a:lstStyle/>
          <a:p>
            <a:pPr marL="342900" lvl="0" indent="-342900">
              <a:buFont typeface="Arial" panose="020B0604020202020204" pitchFamily="34" charset="0"/>
              <a:buChar char="•"/>
            </a:pPr>
            <a:r>
              <a:rPr lang="en-US" altLang="en-US" sz="2400" dirty="0">
                <a:solidFill>
                  <a:srgbClr val="000000"/>
                </a:solidFill>
                <a:latin typeface="Verdana" pitchFamily="34" charset="0"/>
              </a:rPr>
              <a:t>Given each year to companies that exemplify a good safety culture.</a:t>
            </a:r>
          </a:p>
          <a:p>
            <a:pPr marL="342900" lvl="0" indent="-342900">
              <a:buFont typeface="Arial" panose="020B0604020202020204" pitchFamily="34" charset="0"/>
              <a:buChar char="•"/>
            </a:pPr>
            <a:r>
              <a:rPr lang="en-US" altLang="en-US" sz="2400" dirty="0">
                <a:solidFill>
                  <a:srgbClr val="000000"/>
                </a:solidFill>
                <a:latin typeface="Verdana" pitchFamily="34" charset="0"/>
              </a:rPr>
              <a:t>Not every company that applies wins.</a:t>
            </a:r>
          </a:p>
          <a:p>
            <a:pPr marL="342900" lvl="0" indent="-342900">
              <a:buFont typeface="Arial" panose="020B0604020202020204" pitchFamily="34" charset="0"/>
              <a:buChar char="•"/>
            </a:pPr>
            <a:r>
              <a:rPr lang="en-US" altLang="en-US" sz="2400" dirty="0">
                <a:solidFill>
                  <a:srgbClr val="000000"/>
                </a:solidFill>
                <a:latin typeface="Verdana" pitchFamily="34" charset="0"/>
              </a:rPr>
              <a:t>Winners are those that are “head and shoulders above the rest” when it comes to safety.</a:t>
            </a:r>
          </a:p>
          <a:p>
            <a:pPr marL="342900" lvl="0" indent="-342900">
              <a:buFont typeface="Arial" panose="020B0604020202020204" pitchFamily="34" charset="0"/>
              <a:buChar char="•"/>
            </a:pPr>
            <a:r>
              <a:rPr lang="en-US" altLang="en-US" sz="2400" dirty="0">
                <a:solidFill>
                  <a:srgbClr val="000000"/>
                </a:solidFill>
                <a:latin typeface="Verdana" pitchFamily="34" charset="0"/>
              </a:rPr>
              <a:t>Something to strive for!</a:t>
            </a: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64515"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64516"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Summary</a:t>
            </a:r>
            <a:endParaRPr lang="en-US" sz="2800" dirty="0" smtClean="0">
              <a:solidFill>
                <a:schemeClr val="bg1"/>
              </a:solidFill>
              <a:latin typeface="Verdana" pitchFamily="34" charset="0"/>
            </a:endParaRPr>
          </a:p>
        </p:txBody>
      </p:sp>
      <p:sp>
        <p:nvSpPr>
          <p:cNvPr id="64517"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64518"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61</a:t>
            </a:r>
          </a:p>
        </p:txBody>
      </p:sp>
      <p:sp>
        <p:nvSpPr>
          <p:cNvPr id="9" name="Content Placeholder 1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pPr>
            <a:r>
              <a:rPr lang="en-US" altLang="en-US" sz="2400" kern="0" dirty="0">
                <a:solidFill>
                  <a:srgbClr val="000000"/>
                </a:solidFill>
                <a:latin typeface="Verdana"/>
              </a:rPr>
              <a:t>To have a </a:t>
            </a:r>
            <a:r>
              <a:rPr lang="en-US" altLang="en-US" sz="2400" i="1" u="sng" kern="0" dirty="0">
                <a:solidFill>
                  <a:srgbClr val="000000"/>
                </a:solidFill>
                <a:latin typeface="Verdana"/>
              </a:rPr>
              <a:t>great</a:t>
            </a:r>
            <a:r>
              <a:rPr lang="en-US" altLang="en-US" sz="2400" kern="0" dirty="0">
                <a:solidFill>
                  <a:srgbClr val="000000"/>
                </a:solidFill>
                <a:latin typeface="Verdana"/>
              </a:rPr>
              <a:t> safety culture it takes:</a:t>
            </a:r>
          </a:p>
          <a:p>
            <a:pPr marL="342900" lvl="0" indent="-342900" algn="ctr" eaLnBrk="0" hangingPunct="0">
              <a:spcBef>
                <a:spcPct val="20000"/>
              </a:spcBef>
              <a:buFontTx/>
              <a:buChar char="•"/>
            </a:pPr>
            <a:endParaRPr lang="en-US" altLang="en-US" sz="2400" kern="0" dirty="0">
              <a:solidFill>
                <a:srgbClr val="000000"/>
              </a:solidFill>
              <a:latin typeface="Verdana"/>
            </a:endParaRPr>
          </a:p>
          <a:p>
            <a:pPr marL="342900" lvl="0" indent="-342900" algn="ctr" eaLnBrk="0" hangingPunct="0">
              <a:spcBef>
                <a:spcPct val="20000"/>
              </a:spcBef>
            </a:pPr>
            <a:r>
              <a:rPr lang="en-US" altLang="en-US" sz="2400" kern="0" dirty="0">
                <a:solidFill>
                  <a:srgbClr val="000000"/>
                </a:solidFill>
                <a:latin typeface="Verdana"/>
              </a:rPr>
              <a:t>Leadership</a:t>
            </a:r>
          </a:p>
          <a:p>
            <a:pPr marL="342900" lvl="0" indent="-342900" algn="ctr" eaLnBrk="0" hangingPunct="0">
              <a:spcBef>
                <a:spcPct val="20000"/>
              </a:spcBef>
            </a:pPr>
            <a:r>
              <a:rPr lang="en-US" altLang="en-US" sz="2400" kern="0" dirty="0">
                <a:solidFill>
                  <a:srgbClr val="000000"/>
                </a:solidFill>
                <a:latin typeface="Verdana"/>
              </a:rPr>
              <a:t>Teamwork</a:t>
            </a:r>
          </a:p>
          <a:p>
            <a:pPr marL="342900" lvl="0" indent="-342900" algn="ctr" eaLnBrk="0" hangingPunct="0">
              <a:spcBef>
                <a:spcPct val="20000"/>
              </a:spcBef>
            </a:pPr>
            <a:r>
              <a:rPr lang="en-US" altLang="en-US" sz="2400" kern="0" dirty="0">
                <a:solidFill>
                  <a:srgbClr val="000000"/>
                </a:solidFill>
                <a:latin typeface="Verdana"/>
              </a:rPr>
              <a:t>Commitment</a:t>
            </a:r>
          </a:p>
          <a:p>
            <a:pPr marL="342900" lvl="0" indent="-342900" algn="ctr" eaLnBrk="0" hangingPunct="0">
              <a:spcBef>
                <a:spcPct val="20000"/>
              </a:spcBef>
            </a:pPr>
            <a:r>
              <a:rPr lang="en-US" altLang="en-US" sz="2400" kern="0" dirty="0">
                <a:solidFill>
                  <a:srgbClr val="000000"/>
                </a:solidFill>
                <a:latin typeface="Verdana"/>
              </a:rPr>
              <a:t>Support</a:t>
            </a:r>
          </a:p>
          <a:p>
            <a:pPr marL="342900" lvl="0" indent="-342900" algn="ctr" eaLnBrk="0" hangingPunct="0">
              <a:spcBef>
                <a:spcPct val="20000"/>
              </a:spcBef>
            </a:pPr>
            <a:r>
              <a:rPr lang="en-US" altLang="en-US" sz="2400" kern="0" dirty="0">
                <a:solidFill>
                  <a:srgbClr val="000000"/>
                </a:solidFill>
                <a:latin typeface="Verdana"/>
              </a:rPr>
              <a:t>Communication</a:t>
            </a:r>
          </a:p>
          <a:p>
            <a:pPr marL="342900" lvl="0" indent="-342900" algn="ctr" eaLnBrk="0" hangingPunct="0">
              <a:spcBef>
                <a:spcPct val="20000"/>
              </a:spcBef>
            </a:pPr>
            <a:r>
              <a:rPr lang="en-US" altLang="en-US" sz="2400" kern="0" dirty="0">
                <a:solidFill>
                  <a:srgbClr val="000000"/>
                </a:solidFill>
                <a:latin typeface="Verdana"/>
              </a:rPr>
              <a:t>Values</a:t>
            </a: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6" descr="L&amp;I logo banner"/>
          <p:cNvPicPr>
            <a:picLocks noChangeAspect="1" noChangeArrowheads="1"/>
          </p:cNvPicPr>
          <p:nvPr/>
        </p:nvPicPr>
        <p:blipFill>
          <a:blip r:embed="rId2" cstate="print"/>
          <a:srcRect/>
          <a:stretch>
            <a:fillRect/>
          </a:stretch>
        </p:blipFill>
        <p:spPr bwMode="auto">
          <a:xfrm>
            <a:off x="457200" y="381000"/>
            <a:ext cx="8253413" cy="649288"/>
          </a:xfrm>
          <a:prstGeom prst="rect">
            <a:avLst/>
          </a:prstGeom>
          <a:noFill/>
          <a:ln w="9525">
            <a:noFill/>
            <a:miter lim="800000"/>
            <a:headEnd/>
            <a:tailEnd/>
          </a:ln>
        </p:spPr>
      </p:pic>
      <p:pic>
        <p:nvPicPr>
          <p:cNvPr id="65539" name="Picture 22" descr="blue bottom banner"/>
          <p:cNvPicPr>
            <a:picLocks noChangeAspect="1" noChangeArrowheads="1"/>
          </p:cNvPicPr>
          <p:nvPr/>
        </p:nvPicPr>
        <p:blipFill>
          <a:blip r:embed="rId3" cstate="print"/>
          <a:srcRect/>
          <a:stretch>
            <a:fillRect/>
          </a:stretch>
        </p:blipFill>
        <p:spPr bwMode="auto">
          <a:xfrm>
            <a:off x="457200" y="6022975"/>
            <a:ext cx="8229600" cy="377825"/>
          </a:xfrm>
          <a:prstGeom prst="rect">
            <a:avLst/>
          </a:prstGeom>
          <a:noFill/>
          <a:ln w="9525">
            <a:noFill/>
            <a:miter lim="800000"/>
            <a:headEnd/>
            <a:tailEnd/>
          </a:ln>
        </p:spPr>
      </p:pic>
      <p:sp>
        <p:nvSpPr>
          <p:cNvPr id="65540" name="Rectangle 2"/>
          <p:cNvSpPr>
            <a:spLocks noGrp="1" noChangeArrowheads="1"/>
          </p:cNvSpPr>
          <p:nvPr>
            <p:ph type="ctrTitle"/>
          </p:nvPr>
        </p:nvSpPr>
        <p:spPr>
          <a:xfrm>
            <a:off x="533400" y="381000"/>
            <a:ext cx="5181600" cy="457200"/>
          </a:xfrm>
        </p:spPr>
        <p:txBody>
          <a:bodyPr/>
          <a:lstStyle/>
          <a:p>
            <a:r>
              <a:rPr lang="en-US" altLang="en-US" sz="2400" dirty="0">
                <a:solidFill>
                  <a:srgbClr val="FFFFFF"/>
                </a:solidFill>
                <a:latin typeface="Verdana"/>
              </a:rPr>
              <a:t>Having a Great Safety Culture….</a:t>
            </a:r>
            <a:endParaRPr lang="en-US" sz="2400" dirty="0" smtClean="0">
              <a:solidFill>
                <a:schemeClr val="bg1"/>
              </a:solidFill>
              <a:latin typeface="Verdana" pitchFamily="34" charset="0"/>
            </a:endParaRPr>
          </a:p>
        </p:txBody>
      </p:sp>
      <p:sp>
        <p:nvSpPr>
          <p:cNvPr id="65541"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65542"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62</a:t>
            </a:r>
          </a:p>
        </p:txBody>
      </p:sp>
      <p:sp>
        <p:nvSpPr>
          <p:cNvPr id="65543"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65544" name="Rectangle 8"/>
          <p:cNvSpPr>
            <a:spLocks noChangeArrowheads="1"/>
          </p:cNvSpPr>
          <p:nvPr/>
        </p:nvSpPr>
        <p:spPr bwMode="auto">
          <a:xfrm>
            <a:off x="2362200" y="1219200"/>
            <a:ext cx="45720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12" name="Content Placeholder 12"/>
          <p:cNvSpPr txBox="1">
            <a:spLocks/>
          </p:cNvSpPr>
          <p:nvPr/>
        </p:nvSpPr>
        <p:spPr bwMode="auto">
          <a:xfrm>
            <a:off x="457200" y="1600201"/>
            <a:ext cx="8229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Verdana" pitchFamily="34" charset="0"/>
            </a:endParaRPr>
          </a:p>
        </p:txBody>
      </p:sp>
      <p:pic>
        <p:nvPicPr>
          <p:cNvPr id="10" name="Content Placeholder 4" descr="Dog-Smiling.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476500" y="1219199"/>
            <a:ext cx="3581400" cy="467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057900" y="2971800"/>
            <a:ext cx="2255842" cy="923330"/>
          </a:xfrm>
          <a:prstGeom prst="rect">
            <a:avLst/>
          </a:prstGeom>
        </p:spPr>
        <p:txBody>
          <a:bodyPr wrap="square">
            <a:spAutoFit/>
          </a:bodyPr>
          <a:lstStyle/>
          <a:p>
            <a:pPr lvl="0" algn="ctr"/>
            <a:r>
              <a:rPr lang="en-US" altLang="en-US" dirty="0">
                <a:solidFill>
                  <a:srgbClr val="000000"/>
                </a:solidFill>
                <a:latin typeface="Verdana" pitchFamily="34" charset="0"/>
              </a:rPr>
              <a:t>Makes </a:t>
            </a:r>
            <a:endParaRPr lang="en-US" altLang="en-US" dirty="0" smtClean="0">
              <a:solidFill>
                <a:srgbClr val="000000"/>
              </a:solidFill>
              <a:latin typeface="Verdana" pitchFamily="34" charset="0"/>
            </a:endParaRPr>
          </a:p>
          <a:p>
            <a:pPr lvl="0" algn="ctr"/>
            <a:r>
              <a:rPr lang="en-US" altLang="en-US" dirty="0" smtClean="0">
                <a:solidFill>
                  <a:srgbClr val="000000"/>
                </a:solidFill>
                <a:latin typeface="Verdana" pitchFamily="34" charset="0"/>
              </a:rPr>
              <a:t>everyone              smile</a:t>
            </a:r>
            <a:r>
              <a:rPr lang="en-US" altLang="en-US" dirty="0">
                <a:solidFill>
                  <a:srgbClr val="000000"/>
                </a:solidFill>
                <a:latin typeface="Verdana" pitchFamily="34" charset="0"/>
              </a:rPr>
              <a:t>!</a:t>
            </a: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6" descr="L&amp;I logo banner"/>
          <p:cNvPicPr>
            <a:picLocks noChangeAspect="1" noChangeArrowheads="1"/>
          </p:cNvPicPr>
          <p:nvPr/>
        </p:nvPicPr>
        <p:blipFill>
          <a:blip r:embed="rId2" cstate="print"/>
          <a:srcRect/>
          <a:stretch>
            <a:fillRect/>
          </a:stretch>
        </p:blipFill>
        <p:spPr bwMode="auto">
          <a:xfrm>
            <a:off x="457200" y="381000"/>
            <a:ext cx="8253413" cy="649288"/>
          </a:xfrm>
          <a:prstGeom prst="rect">
            <a:avLst/>
          </a:prstGeom>
          <a:noFill/>
          <a:ln w="9525">
            <a:noFill/>
            <a:miter lim="800000"/>
            <a:headEnd/>
            <a:tailEnd/>
          </a:ln>
        </p:spPr>
      </p:pic>
      <p:pic>
        <p:nvPicPr>
          <p:cNvPr id="66563" name="Picture 22" descr="blue bottom banner"/>
          <p:cNvPicPr>
            <a:picLocks noChangeAspect="1" noChangeArrowheads="1"/>
          </p:cNvPicPr>
          <p:nvPr/>
        </p:nvPicPr>
        <p:blipFill>
          <a:blip r:embed="rId3" cstate="print"/>
          <a:srcRect/>
          <a:stretch>
            <a:fillRect/>
          </a:stretch>
        </p:blipFill>
        <p:spPr bwMode="auto">
          <a:xfrm>
            <a:off x="457200" y="6022975"/>
            <a:ext cx="8229600" cy="377825"/>
          </a:xfrm>
          <a:prstGeom prst="rect">
            <a:avLst/>
          </a:prstGeom>
          <a:noFill/>
          <a:ln w="9525">
            <a:noFill/>
            <a:miter lim="800000"/>
            <a:headEnd/>
            <a:tailEnd/>
          </a:ln>
        </p:spPr>
      </p:pic>
      <p:sp>
        <p:nvSpPr>
          <p:cNvPr id="66564"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Contact Info</a:t>
            </a:r>
            <a:endParaRPr lang="en-US" sz="2800" dirty="0" smtClean="0">
              <a:solidFill>
                <a:schemeClr val="bg1"/>
              </a:solidFill>
              <a:latin typeface="Verdana" pitchFamily="34" charset="0"/>
            </a:endParaRPr>
          </a:p>
        </p:txBody>
      </p:sp>
      <p:sp>
        <p:nvSpPr>
          <p:cNvPr id="6656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66566"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63</a:t>
            </a:r>
          </a:p>
        </p:txBody>
      </p:sp>
      <p:sp>
        <p:nvSpPr>
          <p:cNvPr id="66567"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12" name="Content Placeholder 12"/>
          <p:cNvSpPr txBox="1">
            <a:spLocks/>
          </p:cNvSpPr>
          <p:nvPr/>
        </p:nvSpPr>
        <p:spPr bwMode="auto">
          <a:xfrm>
            <a:off x="628389" y="1295400"/>
            <a:ext cx="82296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eaLnBrk="0" hangingPunct="0">
              <a:lnSpc>
                <a:spcPct val="90000"/>
              </a:lnSpc>
              <a:spcBef>
                <a:spcPct val="20000"/>
              </a:spcBef>
            </a:pPr>
            <a:r>
              <a:rPr lang="en-US" altLang="en-US" sz="2600" kern="0" dirty="0">
                <a:solidFill>
                  <a:srgbClr val="000000"/>
                </a:solidFill>
                <a:latin typeface="Verdana"/>
              </a:rPr>
              <a:t>Bureau of Workers’ Compensation</a:t>
            </a:r>
          </a:p>
          <a:p>
            <a:pPr marL="342900" lvl="0" indent="-342900" eaLnBrk="0" hangingPunct="0">
              <a:lnSpc>
                <a:spcPct val="90000"/>
              </a:lnSpc>
              <a:spcBef>
                <a:spcPct val="20000"/>
              </a:spcBef>
            </a:pPr>
            <a:r>
              <a:rPr lang="en-US" altLang="en-US" sz="2600" kern="0" dirty="0">
                <a:solidFill>
                  <a:srgbClr val="000000"/>
                </a:solidFill>
                <a:latin typeface="Verdana"/>
              </a:rPr>
              <a:t>Health &amp; Safety Training Specialist</a:t>
            </a:r>
          </a:p>
          <a:p>
            <a:pPr marL="342900" lvl="0" indent="-342900" eaLnBrk="0" hangingPunct="0">
              <a:lnSpc>
                <a:spcPct val="90000"/>
              </a:lnSpc>
              <a:spcBef>
                <a:spcPct val="20000"/>
              </a:spcBef>
            </a:pPr>
            <a:r>
              <a:rPr lang="en-US" altLang="en-US" sz="2600" kern="0" dirty="0">
                <a:solidFill>
                  <a:srgbClr val="000000"/>
                </a:solidFill>
                <a:latin typeface="Verdana"/>
              </a:rPr>
              <a:t>1171 Cameron Street, Room 324</a:t>
            </a:r>
          </a:p>
          <a:p>
            <a:pPr marL="342900" lvl="0" indent="-342900" eaLnBrk="0" hangingPunct="0">
              <a:lnSpc>
                <a:spcPct val="90000"/>
              </a:lnSpc>
              <a:spcBef>
                <a:spcPct val="20000"/>
              </a:spcBef>
            </a:pPr>
            <a:r>
              <a:rPr lang="en-US" altLang="en-US" sz="2600" kern="0" dirty="0">
                <a:solidFill>
                  <a:srgbClr val="000000"/>
                </a:solidFill>
                <a:latin typeface="Verdana"/>
              </a:rPr>
              <a:t>Harrisburg, PA  17104-2501</a:t>
            </a:r>
          </a:p>
          <a:p>
            <a:pPr marL="342900" lvl="0" indent="-342900" eaLnBrk="0" hangingPunct="0">
              <a:lnSpc>
                <a:spcPct val="90000"/>
              </a:lnSpc>
              <a:spcBef>
                <a:spcPct val="20000"/>
              </a:spcBef>
            </a:pPr>
            <a:r>
              <a:rPr lang="en-US" altLang="en-US" sz="2600" kern="0" dirty="0">
                <a:solidFill>
                  <a:srgbClr val="000000"/>
                </a:solidFill>
                <a:latin typeface="Verdana"/>
              </a:rPr>
              <a:t>717-772-1635</a:t>
            </a:r>
          </a:p>
          <a:p>
            <a:pPr marL="342900" lvl="0" indent="-342900" eaLnBrk="0" hangingPunct="0">
              <a:lnSpc>
                <a:spcPct val="90000"/>
              </a:lnSpc>
              <a:spcBef>
                <a:spcPct val="20000"/>
              </a:spcBef>
            </a:pPr>
            <a:r>
              <a:rPr lang="en-US" altLang="en-US" sz="2600" kern="0" dirty="0">
                <a:solidFill>
                  <a:srgbClr val="000000"/>
                </a:solidFill>
                <a:latin typeface="Verdana"/>
              </a:rPr>
              <a:t>RA-LI-BWC-PATHS@pa.gov</a:t>
            </a:r>
          </a:p>
        </p:txBody>
      </p:sp>
      <p:sp>
        <p:nvSpPr>
          <p:cNvPr id="2" name="Rectangle 1"/>
          <p:cNvSpPr/>
          <p:nvPr/>
        </p:nvSpPr>
        <p:spPr>
          <a:xfrm>
            <a:off x="533400" y="4038600"/>
            <a:ext cx="4572000" cy="923330"/>
          </a:xfrm>
          <a:prstGeom prst="rect">
            <a:avLst/>
          </a:prstGeom>
        </p:spPr>
        <p:txBody>
          <a:bodyPr>
            <a:spAutoFit/>
          </a:bodyPr>
          <a:lstStyle/>
          <a:p>
            <a:pPr lvl="0"/>
            <a:r>
              <a:rPr lang="en-US" altLang="en-US" b="1" dirty="0">
                <a:solidFill>
                  <a:srgbClr val="000000"/>
                </a:solidFill>
                <a:latin typeface="Verdana" pitchFamily="34" charset="0"/>
                <a:ea typeface="Verdana" pitchFamily="34" charset="0"/>
                <a:cs typeface="Verdana" pitchFamily="34" charset="0"/>
              </a:rPr>
              <a:t>Like us on Facebook!  - </a:t>
            </a:r>
            <a:r>
              <a:rPr lang="en-US" altLang="en-US" b="1" u="sng" dirty="0">
                <a:solidFill>
                  <a:srgbClr val="000000"/>
                </a:solidFill>
                <a:latin typeface="Verdana" pitchFamily="34" charset="0"/>
                <a:ea typeface="Verdana" pitchFamily="34" charset="0"/>
                <a:cs typeface="Verdana" pitchFamily="34" charset="0"/>
                <a:hlinkClick r:id="rId4"/>
              </a:rPr>
              <a:t>https://www.facebook.com/BWCPATHS</a:t>
            </a:r>
            <a:endParaRPr lang="en-US" altLang="en-US" b="1" dirty="0">
              <a:solidFill>
                <a:srgbClr val="000000"/>
              </a:solidFill>
              <a:latin typeface="Verdana" pitchFamily="34" charset="0"/>
              <a:ea typeface="Verdana" pitchFamily="34" charset="0"/>
              <a:cs typeface="Verdana" pitchFamily="34" charset="0"/>
            </a:endParaRPr>
          </a:p>
        </p:txBody>
      </p:sp>
      <p:pic>
        <p:nvPicPr>
          <p:cNvPr id="10" name="Picture 10" descr="FaceBook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0514" y="5032954"/>
            <a:ext cx="685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Pennsylvania Flag-2.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25871" y="3563523"/>
            <a:ext cx="3200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6" descr="L&amp;I logo banner"/>
          <p:cNvPicPr>
            <a:picLocks noChangeAspect="1" noChangeArrowheads="1"/>
          </p:cNvPicPr>
          <p:nvPr/>
        </p:nvPicPr>
        <p:blipFill>
          <a:blip r:embed="rId2" cstate="print"/>
          <a:srcRect/>
          <a:stretch>
            <a:fillRect/>
          </a:stretch>
        </p:blipFill>
        <p:spPr bwMode="auto">
          <a:xfrm>
            <a:off x="457200" y="381000"/>
            <a:ext cx="8253413" cy="649288"/>
          </a:xfrm>
          <a:prstGeom prst="rect">
            <a:avLst/>
          </a:prstGeom>
          <a:noFill/>
          <a:ln w="9525">
            <a:noFill/>
            <a:miter lim="800000"/>
            <a:headEnd/>
            <a:tailEnd/>
          </a:ln>
        </p:spPr>
      </p:pic>
      <p:pic>
        <p:nvPicPr>
          <p:cNvPr id="67587" name="Picture 22" descr="blue bottom banner"/>
          <p:cNvPicPr>
            <a:picLocks noChangeAspect="1" noChangeArrowheads="1"/>
          </p:cNvPicPr>
          <p:nvPr/>
        </p:nvPicPr>
        <p:blipFill>
          <a:blip r:embed="rId3" cstate="print"/>
          <a:srcRect/>
          <a:stretch>
            <a:fillRect/>
          </a:stretch>
        </p:blipFill>
        <p:spPr bwMode="auto">
          <a:xfrm>
            <a:off x="457200" y="6022975"/>
            <a:ext cx="8229600" cy="377825"/>
          </a:xfrm>
          <a:prstGeom prst="rect">
            <a:avLst/>
          </a:prstGeom>
          <a:noFill/>
          <a:ln w="9525">
            <a:noFill/>
            <a:miter lim="800000"/>
            <a:headEnd/>
            <a:tailEnd/>
          </a:ln>
        </p:spPr>
      </p:pic>
      <p:sp>
        <p:nvSpPr>
          <p:cNvPr id="67588" name="Rectangle 2"/>
          <p:cNvSpPr>
            <a:spLocks noGrp="1" noChangeArrowheads="1"/>
          </p:cNvSpPr>
          <p:nvPr>
            <p:ph type="ctrTitle"/>
          </p:nvPr>
        </p:nvSpPr>
        <p:spPr>
          <a:xfrm>
            <a:off x="533400" y="381000"/>
            <a:ext cx="5181600" cy="457200"/>
          </a:xfrm>
        </p:spPr>
        <p:txBody>
          <a:bodyPr/>
          <a:lstStyle/>
          <a:p>
            <a:r>
              <a:rPr lang="en-US" altLang="en-US" sz="2800" dirty="0">
                <a:solidFill>
                  <a:srgbClr val="FFFFFF"/>
                </a:solidFill>
                <a:latin typeface="Verdana"/>
              </a:rPr>
              <a:t>Questions</a:t>
            </a:r>
            <a:endParaRPr lang="en-US" sz="2800" dirty="0" smtClean="0">
              <a:solidFill>
                <a:schemeClr val="bg1"/>
              </a:solidFill>
              <a:latin typeface="Verdana" pitchFamily="34" charset="0"/>
            </a:endParaRPr>
          </a:p>
        </p:txBody>
      </p:sp>
      <p:sp>
        <p:nvSpPr>
          <p:cNvPr id="6758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67590" name="Rectangle 19"/>
          <p:cNvSpPr>
            <a:spLocks noChangeArrowheads="1"/>
          </p:cNvSpPr>
          <p:nvPr/>
        </p:nvSpPr>
        <p:spPr bwMode="auto">
          <a:xfrm>
            <a:off x="7543800" y="6019800"/>
            <a:ext cx="11430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64</a:t>
            </a:r>
          </a:p>
        </p:txBody>
      </p:sp>
      <p:sp>
        <p:nvSpPr>
          <p:cNvPr id="67591" name="Rectangle 7"/>
          <p:cNvSpPr>
            <a:spLocks noChangeArrowheads="1"/>
          </p:cNvSpPr>
          <p:nvPr/>
        </p:nvSpPr>
        <p:spPr bwMode="auto">
          <a:xfrm>
            <a:off x="685800" y="1371600"/>
            <a:ext cx="7162800" cy="461963"/>
          </a:xfrm>
          <a:prstGeom prst="rect">
            <a:avLst/>
          </a:prstGeom>
          <a:noFill/>
          <a:ln w="9525">
            <a:noFill/>
            <a:miter lim="800000"/>
            <a:headEnd/>
            <a:tailEnd/>
          </a:ln>
        </p:spPr>
        <p:txBody>
          <a:bodyPr>
            <a:spAutoFit/>
          </a:bodyPr>
          <a:lstStyle/>
          <a:p>
            <a:endParaRPr lang="en-US" sz="2400">
              <a:latin typeface="Verdana" pitchFamily="34" charset="0"/>
            </a:endParaRPr>
          </a:p>
        </p:txBody>
      </p:sp>
      <p:sp>
        <p:nvSpPr>
          <p:cNvPr id="10" name="Content Placeholder 12"/>
          <p:cNvSpPr txBox="1">
            <a:spLocks/>
          </p:cNvSpPr>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rtl="0" eaLnBrk="0" fontAlgn="base" latinLnBrk="0" hangingPunct="0">
              <a:lnSpc>
                <a:spcPct val="100000"/>
              </a:lnSpc>
              <a:spcBef>
                <a:spcPct val="20000"/>
              </a:spcBef>
              <a:spcAft>
                <a:spcPct val="0"/>
              </a:spcAft>
              <a:buClrTx/>
              <a:buSzTx/>
              <a:buFontTx/>
              <a:buNone/>
              <a:tabLst/>
              <a:defRPr/>
            </a:pPr>
            <a:endParaRPr kumimoji="0" lang="en-US" sz="2400" b="0" i="0" u="none" strike="noStrike" kern="0" cap="none" spc="0" normalizeH="0" baseline="0" noProof="0" dirty="0">
              <a:ln>
                <a:noFill/>
              </a:ln>
              <a:solidFill>
                <a:schemeClr val="tx1"/>
              </a:solidFill>
              <a:effectLst/>
              <a:uLnTx/>
              <a:uFillTx/>
              <a:latin typeface="Verdana" pitchFamily="34" charset="0"/>
            </a:endParaRPr>
          </a:p>
        </p:txBody>
      </p:sp>
      <p:pic>
        <p:nvPicPr>
          <p:cNvPr id="9" name="Picture 4" descr="MC90005467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17006" y="1602581"/>
            <a:ext cx="3709988" cy="368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10243"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10245"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10246"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7</a:t>
            </a:r>
          </a:p>
        </p:txBody>
      </p:sp>
      <p:sp>
        <p:nvSpPr>
          <p:cNvPr id="11"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Safety Culture – Incidents</a:t>
            </a:r>
            <a:endParaRPr lang="en-US" sz="2400" dirty="0" smtClean="0">
              <a:solidFill>
                <a:schemeClr val="bg1"/>
              </a:solidFill>
              <a:latin typeface="Verdana" pitchFamily="34" charset="0"/>
            </a:endParaRPr>
          </a:p>
        </p:txBody>
      </p:sp>
      <p:sp>
        <p:nvSpPr>
          <p:cNvPr id="12" name="Content Placeholder 12"/>
          <p:cNvSpPr txBox="1">
            <a:spLocks/>
          </p:cNvSpPr>
          <p:nvPr/>
        </p:nvSpPr>
        <p:spPr bwMode="auto">
          <a:xfrm>
            <a:off x="4680857" y="3657600"/>
            <a:ext cx="4582886"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lgn="ctr"/>
            <a:r>
              <a:rPr lang="en-US" altLang="en-US" sz="2400" b="1" dirty="0">
                <a:solidFill>
                  <a:srgbClr val="000000"/>
                </a:solidFill>
                <a:latin typeface="Verdana" pitchFamily="34" charset="0"/>
              </a:rPr>
              <a:t>Three Mile Island</a:t>
            </a:r>
          </a:p>
          <a:p>
            <a:pPr lvl="0" algn="ctr"/>
            <a:r>
              <a:rPr lang="en-US" altLang="en-US" sz="2400" b="1" dirty="0">
                <a:solidFill>
                  <a:srgbClr val="000000"/>
                </a:solidFill>
                <a:latin typeface="Verdana" pitchFamily="34" charset="0"/>
              </a:rPr>
              <a:t>1979</a:t>
            </a:r>
          </a:p>
        </p:txBody>
      </p:sp>
      <p:pic>
        <p:nvPicPr>
          <p:cNvPr id="9" name="Content Placeholder 8" descr="Three Mile Island Incident.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5686" y="1828800"/>
            <a:ext cx="4875213" cy="326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a:spLocks noChangeArrowheads="1"/>
          </p:cNvSpPr>
          <p:nvPr/>
        </p:nvSpPr>
        <p:spPr bwMode="auto">
          <a:xfrm>
            <a:off x="5410200" y="2667000"/>
            <a:ext cx="31242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Verdana" pitchFamily="34" charset="0"/>
              </a:defRPr>
            </a:lvl1pPr>
            <a:lvl2pPr marL="742950" indent="-285750" eaLnBrk="0" hangingPunct="0">
              <a:spcBef>
                <a:spcPct val="20000"/>
              </a:spcBef>
              <a:buChar char="–"/>
              <a:defRPr sz="2400">
                <a:solidFill>
                  <a:schemeClr val="tx1"/>
                </a:solidFill>
                <a:latin typeface="Verdana" pitchFamily="34" charset="0"/>
              </a:defRPr>
            </a:lvl2pPr>
            <a:lvl3pPr marL="1143000" indent="-228600" eaLnBrk="0" hangingPunct="0">
              <a:spcBef>
                <a:spcPct val="20000"/>
              </a:spcBef>
              <a:buChar char="•"/>
              <a:defRPr sz="2000">
                <a:solidFill>
                  <a:schemeClr val="tx1"/>
                </a:solidFill>
                <a:latin typeface="Verdana" pitchFamily="34" charset="0"/>
              </a:defRPr>
            </a:lvl3pPr>
            <a:lvl4pPr marL="1600200" indent="-228600" eaLnBrk="0" hangingPunct="0">
              <a:spcBef>
                <a:spcPct val="20000"/>
              </a:spcBef>
              <a:buChar char="–"/>
              <a:defRPr sz="2000">
                <a:solidFill>
                  <a:schemeClr val="tx1"/>
                </a:solidFill>
                <a:latin typeface="Verdana" pitchFamily="34" charset="0"/>
              </a:defRPr>
            </a:lvl4pPr>
            <a:lvl5pPr marL="2057400" indent="-228600" eaLnBrk="0" hangingPunct="0">
              <a:spcBef>
                <a:spcPct val="20000"/>
              </a:spcBef>
              <a:buChar char="»"/>
              <a:defRPr sz="2000">
                <a:solidFill>
                  <a:schemeClr val="tx1"/>
                </a:solidFill>
                <a:latin typeface="Verdana" pitchFamily="34" charset="0"/>
              </a:defRPr>
            </a:lvl5pPr>
            <a:lvl6pPr marL="2514600" indent="-228600" eaLnBrk="0" fontAlgn="base" hangingPunct="0">
              <a:spcBef>
                <a:spcPct val="20000"/>
              </a:spcBef>
              <a:spcAft>
                <a:spcPct val="0"/>
              </a:spcAft>
              <a:buChar char="»"/>
              <a:defRPr sz="2000">
                <a:solidFill>
                  <a:schemeClr val="tx1"/>
                </a:solidFill>
                <a:latin typeface="Verdana" pitchFamily="34" charset="0"/>
              </a:defRPr>
            </a:lvl6pPr>
            <a:lvl7pPr marL="2971800" indent="-228600" eaLnBrk="0" fontAlgn="base" hangingPunct="0">
              <a:spcBef>
                <a:spcPct val="20000"/>
              </a:spcBef>
              <a:spcAft>
                <a:spcPct val="0"/>
              </a:spcAft>
              <a:buChar char="»"/>
              <a:defRPr sz="2000">
                <a:solidFill>
                  <a:schemeClr val="tx1"/>
                </a:solidFill>
                <a:latin typeface="Verdana" pitchFamily="34" charset="0"/>
              </a:defRPr>
            </a:lvl7pPr>
            <a:lvl8pPr marL="3429000" indent="-228600" eaLnBrk="0" fontAlgn="base" hangingPunct="0">
              <a:spcBef>
                <a:spcPct val="20000"/>
              </a:spcBef>
              <a:spcAft>
                <a:spcPct val="0"/>
              </a:spcAft>
              <a:buChar char="»"/>
              <a:defRPr sz="2000">
                <a:solidFill>
                  <a:schemeClr val="tx1"/>
                </a:solidFill>
                <a:latin typeface="Verdana" pitchFamily="34" charset="0"/>
              </a:defRPr>
            </a:lvl8pPr>
            <a:lvl9pPr marL="3886200" indent="-228600" eaLnBrk="0" fontAlgn="base" hangingPunct="0">
              <a:spcBef>
                <a:spcPct val="20000"/>
              </a:spcBef>
              <a:spcAft>
                <a:spcPct val="0"/>
              </a:spcAft>
              <a:buChar char="»"/>
              <a:defRPr sz="2000">
                <a:solidFill>
                  <a:schemeClr val="tx1"/>
                </a:solidFill>
                <a:latin typeface="Verdana" pitchFamily="34" charset="0"/>
              </a:defRPr>
            </a:lvl9pPr>
          </a:lstStyle>
          <a:p>
            <a:pPr marL="0" marR="0" lvl="0" indent="0" defTabSz="914400" eaLnBrk="1" fontAlgn="auto" latinLnBrk="0" hangingPunct="1">
              <a:lnSpc>
                <a:spcPct val="100000"/>
              </a:lnSpc>
              <a:spcBef>
                <a:spcPct val="0"/>
              </a:spcBef>
              <a:spcAft>
                <a:spcPts val="0"/>
              </a:spcAft>
              <a:buClrTx/>
              <a:buSzTx/>
              <a:buFontTx/>
              <a:buNone/>
              <a:tabLst/>
              <a:defRPr/>
            </a:pPr>
            <a:r>
              <a:rPr kumimoji="0" lang="en-US" altLang="en-US" sz="1600" b="0" i="0" u="none" strike="noStrike" kern="0" cap="none" spc="0" normalizeH="0" baseline="0" noProof="0" dirty="0" smtClean="0">
                <a:ln>
                  <a:noFill/>
                </a:ln>
                <a:solidFill>
                  <a:srgbClr val="000000"/>
                </a:solidFill>
                <a:effectLst/>
                <a:uLnTx/>
                <a:uFillTx/>
                <a:latin typeface="Verdana" pitchFamily="34" charset="0"/>
              </a:rPr>
              <a:t>Inattention, lack of training.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11267"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11269"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11270"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8</a:t>
            </a:r>
          </a:p>
        </p:txBody>
      </p:sp>
      <p:sp>
        <p:nvSpPr>
          <p:cNvPr id="9"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Safety Culture - Incidents </a:t>
            </a:r>
            <a:endParaRPr lang="en-US" sz="2800" dirty="0" smtClean="0">
              <a:solidFill>
                <a:schemeClr val="bg1"/>
              </a:solidFill>
              <a:latin typeface="Verdana" pitchFamily="34" charset="0"/>
            </a:endParaRPr>
          </a:p>
        </p:txBody>
      </p:sp>
      <p:sp>
        <p:nvSpPr>
          <p:cNvPr id="10" name="Content Placeholder 12"/>
          <p:cNvSpPr txBox="1">
            <a:spLocks/>
          </p:cNvSpPr>
          <p:nvPr/>
        </p:nvSpPr>
        <p:spPr bwMode="auto">
          <a:xfrm>
            <a:off x="6030686" y="2743200"/>
            <a:ext cx="2971800" cy="89262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z="1400" dirty="0">
                <a:solidFill>
                  <a:srgbClr val="000000"/>
                </a:solidFill>
                <a:latin typeface="Verdana" pitchFamily="34" charset="0"/>
              </a:rPr>
              <a:t>Leadership failed to correct known, overt rule breaking   </a:t>
            </a:r>
            <a:r>
              <a:rPr lang="en-US" altLang="en-US" sz="1400" dirty="0" smtClean="0">
                <a:solidFill>
                  <a:srgbClr val="000000"/>
                </a:solidFill>
                <a:latin typeface="Verdana" pitchFamily="34" charset="0"/>
              </a:rPr>
              <a:t>     by </a:t>
            </a:r>
            <a:r>
              <a:rPr lang="en-US" altLang="en-US" sz="1400" dirty="0" err="1">
                <a:solidFill>
                  <a:srgbClr val="000000"/>
                </a:solidFill>
                <a:latin typeface="Verdana" pitchFamily="34" charset="0"/>
              </a:rPr>
              <a:t>aggresive</a:t>
            </a:r>
            <a:r>
              <a:rPr lang="en-US" altLang="en-US" sz="1400" dirty="0">
                <a:solidFill>
                  <a:srgbClr val="000000"/>
                </a:solidFill>
                <a:latin typeface="Verdana" pitchFamily="34" charset="0"/>
              </a:rPr>
              <a:t> pilot.               </a:t>
            </a:r>
            <a:r>
              <a:rPr lang="en-US" altLang="en-US" sz="1400" dirty="0" smtClean="0">
                <a:solidFill>
                  <a:srgbClr val="000000"/>
                </a:solidFill>
                <a:latin typeface="Verdana" pitchFamily="34" charset="0"/>
              </a:rPr>
              <a:t>          </a:t>
            </a:r>
            <a:r>
              <a:rPr lang="en-US" altLang="en-US" sz="1400" dirty="0">
                <a:solidFill>
                  <a:srgbClr val="000000"/>
                </a:solidFill>
                <a:latin typeface="Verdana" pitchFamily="34" charset="0"/>
              </a:rPr>
              <a:t>All aboard perished.</a:t>
            </a:r>
          </a:p>
        </p:txBody>
      </p:sp>
      <p:pic>
        <p:nvPicPr>
          <p:cNvPr id="8" name="Picture 6" descr="FairchildB52Crash.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1475" y="1447800"/>
            <a:ext cx="54959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98029" y="3949672"/>
            <a:ext cx="2895600" cy="830997"/>
          </a:xfrm>
          <a:prstGeom prst="rect">
            <a:avLst/>
          </a:prstGeom>
        </p:spPr>
        <p:txBody>
          <a:bodyPr wrap="square">
            <a:spAutoFit/>
          </a:bodyPr>
          <a:lstStyle/>
          <a:p>
            <a:pPr lvl="0" algn="ctr"/>
            <a:r>
              <a:rPr lang="en-US" altLang="en-US" sz="2400" b="1" dirty="0">
                <a:solidFill>
                  <a:srgbClr val="000000"/>
                </a:solidFill>
                <a:latin typeface="Verdana" pitchFamily="34" charset="0"/>
              </a:rPr>
              <a:t>Fairchild AFB</a:t>
            </a:r>
          </a:p>
          <a:p>
            <a:pPr lvl="0" algn="ctr"/>
            <a:r>
              <a:rPr lang="en-US" altLang="en-US" sz="2400" b="1" dirty="0">
                <a:solidFill>
                  <a:srgbClr val="000000"/>
                </a:solidFill>
                <a:latin typeface="Verdana" pitchFamily="34" charset="0"/>
              </a:rPr>
              <a:t>1994</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6" descr="L&amp;I logo banner"/>
          <p:cNvPicPr>
            <a:picLocks noChangeAspect="1" noChangeArrowheads="1"/>
          </p:cNvPicPr>
          <p:nvPr/>
        </p:nvPicPr>
        <p:blipFill>
          <a:blip r:embed="rId3" cstate="print"/>
          <a:srcRect/>
          <a:stretch>
            <a:fillRect/>
          </a:stretch>
        </p:blipFill>
        <p:spPr bwMode="auto">
          <a:xfrm>
            <a:off x="457200" y="381000"/>
            <a:ext cx="8253413" cy="649288"/>
          </a:xfrm>
          <a:prstGeom prst="rect">
            <a:avLst/>
          </a:prstGeom>
          <a:noFill/>
          <a:ln w="9525">
            <a:noFill/>
            <a:miter lim="800000"/>
            <a:headEnd/>
            <a:tailEnd/>
          </a:ln>
        </p:spPr>
      </p:pic>
      <p:pic>
        <p:nvPicPr>
          <p:cNvPr id="12291" name="Picture 22" descr="blue bottom banner"/>
          <p:cNvPicPr>
            <a:picLocks noChangeAspect="1" noChangeArrowheads="1"/>
          </p:cNvPicPr>
          <p:nvPr/>
        </p:nvPicPr>
        <p:blipFill>
          <a:blip r:embed="rId4" cstate="print"/>
          <a:srcRect/>
          <a:stretch>
            <a:fillRect/>
          </a:stretch>
        </p:blipFill>
        <p:spPr bwMode="auto">
          <a:xfrm>
            <a:off x="457200" y="6022975"/>
            <a:ext cx="8229600" cy="377825"/>
          </a:xfrm>
          <a:prstGeom prst="rect">
            <a:avLst/>
          </a:prstGeom>
          <a:noFill/>
          <a:ln w="9525">
            <a:noFill/>
            <a:miter lim="800000"/>
            <a:headEnd/>
            <a:tailEnd/>
          </a:ln>
        </p:spPr>
      </p:pic>
      <p:sp>
        <p:nvSpPr>
          <p:cNvPr id="12293" name="Rectangle 10"/>
          <p:cNvSpPr>
            <a:spLocks noChangeArrowheads="1"/>
          </p:cNvSpPr>
          <p:nvPr/>
        </p:nvSpPr>
        <p:spPr bwMode="auto">
          <a:xfrm>
            <a:off x="4191000" y="6019800"/>
            <a:ext cx="3352800" cy="381000"/>
          </a:xfrm>
          <a:prstGeom prst="rect">
            <a:avLst/>
          </a:prstGeom>
          <a:noFill/>
          <a:ln w="9525">
            <a:noFill/>
            <a:miter lim="800000"/>
            <a:headEnd/>
            <a:tailEnd/>
          </a:ln>
        </p:spPr>
        <p:txBody>
          <a:bodyPr anchor="ctr"/>
          <a:lstStyle/>
          <a:p>
            <a:r>
              <a:rPr lang="en-US" sz="1400" dirty="0" smtClean="0">
                <a:solidFill>
                  <a:schemeClr val="bg1"/>
                </a:solidFill>
                <a:latin typeface="Verdana" pitchFamily="34" charset="0"/>
              </a:rPr>
              <a:t>PPT-106-01</a:t>
            </a:r>
            <a:endParaRPr lang="en-US" sz="1400" dirty="0">
              <a:solidFill>
                <a:schemeClr val="bg1"/>
              </a:solidFill>
              <a:latin typeface="Verdana" pitchFamily="34" charset="0"/>
            </a:endParaRPr>
          </a:p>
        </p:txBody>
      </p:sp>
      <p:sp>
        <p:nvSpPr>
          <p:cNvPr id="12294" name="Rectangle 19"/>
          <p:cNvSpPr>
            <a:spLocks noChangeArrowheads="1"/>
          </p:cNvSpPr>
          <p:nvPr/>
        </p:nvSpPr>
        <p:spPr bwMode="auto">
          <a:xfrm>
            <a:off x="8077200" y="6019800"/>
            <a:ext cx="609600" cy="381000"/>
          </a:xfrm>
          <a:prstGeom prst="rect">
            <a:avLst/>
          </a:prstGeom>
          <a:noFill/>
          <a:ln w="9525">
            <a:noFill/>
            <a:miter lim="800000"/>
            <a:headEnd/>
            <a:tailEnd/>
          </a:ln>
        </p:spPr>
        <p:txBody>
          <a:bodyPr anchor="ctr"/>
          <a:lstStyle/>
          <a:p>
            <a:pPr algn="r"/>
            <a:r>
              <a:rPr lang="en-US" sz="1400">
                <a:solidFill>
                  <a:schemeClr val="bg1"/>
                </a:solidFill>
                <a:latin typeface="Verdana" pitchFamily="34" charset="0"/>
              </a:rPr>
              <a:t> 9</a:t>
            </a:r>
          </a:p>
        </p:txBody>
      </p:sp>
      <p:sp>
        <p:nvSpPr>
          <p:cNvPr id="9" name="Rectangle 2"/>
          <p:cNvSpPr>
            <a:spLocks noGrp="1" noChangeArrowheads="1"/>
          </p:cNvSpPr>
          <p:nvPr>
            <p:ph type="ctrTitle"/>
          </p:nvPr>
        </p:nvSpPr>
        <p:spPr>
          <a:xfrm>
            <a:off x="533400" y="457200"/>
            <a:ext cx="5181600" cy="381000"/>
          </a:xfrm>
        </p:spPr>
        <p:txBody>
          <a:bodyPr/>
          <a:lstStyle/>
          <a:p>
            <a:r>
              <a:rPr lang="en-US" altLang="en-US" sz="2800" dirty="0">
                <a:solidFill>
                  <a:srgbClr val="FFFFFF"/>
                </a:solidFill>
                <a:latin typeface="Verdana"/>
              </a:rPr>
              <a:t>Safety Culture - Incidents</a:t>
            </a:r>
            <a:endParaRPr lang="en-US" sz="2800" dirty="0" smtClean="0">
              <a:solidFill>
                <a:schemeClr val="bg1"/>
              </a:solidFill>
              <a:latin typeface="Verdana" pitchFamily="34" charset="0"/>
            </a:endParaRPr>
          </a:p>
        </p:txBody>
      </p:sp>
      <p:sp>
        <p:nvSpPr>
          <p:cNvPr id="10" name="Content Placeholder 12"/>
          <p:cNvSpPr txBox="1">
            <a:spLocks/>
          </p:cNvSpPr>
          <p:nvPr/>
        </p:nvSpPr>
        <p:spPr bwMode="auto">
          <a:xfrm>
            <a:off x="5989185" y="1981200"/>
            <a:ext cx="2688771" cy="122951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z="1400" dirty="0">
                <a:solidFill>
                  <a:srgbClr val="000000"/>
                </a:solidFill>
                <a:latin typeface="Verdana" pitchFamily="34" charset="0"/>
              </a:rPr>
              <a:t>Inspections by regulatory agencies brief, perfunctory, extremely lax.                 Poor recordkeeping.   Shortcuts taken. </a:t>
            </a:r>
          </a:p>
        </p:txBody>
      </p:sp>
      <p:pic>
        <p:nvPicPr>
          <p:cNvPr id="1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4673" y="1666964"/>
            <a:ext cx="5292725" cy="352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989185" y="3581400"/>
            <a:ext cx="2590800" cy="1200329"/>
          </a:xfrm>
          <a:prstGeom prst="rect">
            <a:avLst/>
          </a:prstGeom>
        </p:spPr>
        <p:txBody>
          <a:bodyPr wrap="square">
            <a:spAutoFit/>
          </a:bodyPr>
          <a:lstStyle/>
          <a:p>
            <a:pPr lvl="0" algn="ctr"/>
            <a:r>
              <a:rPr lang="en-US" altLang="en-US" sz="2400" b="1" dirty="0">
                <a:solidFill>
                  <a:srgbClr val="000000"/>
                </a:solidFill>
                <a:latin typeface="Verdana" pitchFamily="34" charset="0"/>
              </a:rPr>
              <a:t>Deepwater</a:t>
            </a:r>
          </a:p>
          <a:p>
            <a:pPr lvl="0" algn="ctr"/>
            <a:r>
              <a:rPr lang="en-US" altLang="en-US" sz="2400" b="1" dirty="0">
                <a:solidFill>
                  <a:srgbClr val="000000"/>
                </a:solidFill>
                <a:latin typeface="Verdana" pitchFamily="34" charset="0"/>
              </a:rPr>
              <a:t>Horizon</a:t>
            </a:r>
          </a:p>
          <a:p>
            <a:pPr lvl="0" algn="ctr"/>
            <a:r>
              <a:rPr lang="en-US" altLang="en-US" sz="2400" b="1" dirty="0">
                <a:solidFill>
                  <a:srgbClr val="000000"/>
                </a:solidFill>
                <a:latin typeface="Verdana" pitchFamily="34" charset="0"/>
              </a:rPr>
              <a:t>2010</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plate-new format">
  <a:themeElements>
    <a:clrScheme name="Custom 58">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060ABA"/>
      </a:hlink>
      <a:folHlink>
        <a:srgbClr val="9966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1A3993B2E1CC498A25DCA832B2B68B" ma:contentTypeVersion="1" ma:contentTypeDescription="Create a new document." ma:contentTypeScope="" ma:versionID="fa155b35a1366181471372b90637fa4f">
  <xsd:schema xmlns:xsd="http://www.w3.org/2001/XMLSchema" xmlns:xs="http://www.w3.org/2001/XMLSchema" xmlns:p="http://schemas.microsoft.com/office/2006/metadata/properties" xmlns:ns1="http://schemas.microsoft.com/sharepoint/v3" targetNamespace="http://schemas.microsoft.com/office/2006/metadata/properties" ma:root="true" ma:fieldsID="dd024c9e117fc9e5fa023bfcd8efcd78"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5E2C774-8540-4B9F-9604-BF62ADB08848}"/>
</file>

<file path=customXml/itemProps2.xml><?xml version="1.0" encoding="utf-8"?>
<ds:datastoreItem xmlns:ds="http://schemas.openxmlformats.org/officeDocument/2006/customXml" ds:itemID="{9CC719FC-5ABE-4C8D-9C88-99EAF211C8ED}"/>
</file>

<file path=customXml/itemProps3.xml><?xml version="1.0" encoding="utf-8"?>
<ds:datastoreItem xmlns:ds="http://schemas.openxmlformats.org/officeDocument/2006/customXml" ds:itemID="{B64DC164-B21D-4670-B94E-5278A0404396}"/>
</file>

<file path=docProps/app.xml><?xml version="1.0" encoding="utf-8"?>
<Properties xmlns="http://schemas.openxmlformats.org/officeDocument/2006/extended-properties" xmlns:vt="http://schemas.openxmlformats.org/officeDocument/2006/docPropsVTypes">
  <Template>Template-new format</Template>
  <TotalTime>379</TotalTime>
  <Words>4832</Words>
  <Application>Microsoft Office PowerPoint</Application>
  <PresentationFormat>On-screen Show (4:3)</PresentationFormat>
  <Paragraphs>718</Paragraphs>
  <Slides>64</Slides>
  <Notes>61</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Template-new format</vt:lpstr>
      <vt:lpstr>Safety Culture</vt:lpstr>
      <vt:lpstr>What we’ll Talk About</vt:lpstr>
      <vt:lpstr>Organizational Safety Culture</vt:lpstr>
      <vt:lpstr>Safety Culture Defined</vt:lpstr>
      <vt:lpstr>Safety Culture Defined</vt:lpstr>
      <vt:lpstr>Safety Culture Defined</vt:lpstr>
      <vt:lpstr>Safety Culture – Incidents</vt:lpstr>
      <vt:lpstr>Safety Culture - Incidents </vt:lpstr>
      <vt:lpstr>Safety Culture - Incidents</vt:lpstr>
      <vt:lpstr>Safety Culture</vt:lpstr>
      <vt:lpstr>Safety Culture</vt:lpstr>
      <vt:lpstr>Safety Culture</vt:lpstr>
      <vt:lpstr>Culture vs. Climate</vt:lpstr>
      <vt:lpstr>Why is a good Safety Culture Important?</vt:lpstr>
      <vt:lpstr>Importance of Good Safety Culture</vt:lpstr>
      <vt:lpstr>Good Safety Culture?</vt:lpstr>
      <vt:lpstr>Prevention</vt:lpstr>
      <vt:lpstr>Safety Culture</vt:lpstr>
      <vt:lpstr>Safety Culture</vt:lpstr>
      <vt:lpstr>Safety Culture</vt:lpstr>
      <vt:lpstr>Safety Culture</vt:lpstr>
      <vt:lpstr>Characteristics of a Negative             Safety Culture</vt:lpstr>
      <vt:lpstr>Characteristics of a Negative            Safety Culture</vt:lpstr>
      <vt:lpstr>Characteristics of a Negative             Safety Culture</vt:lpstr>
      <vt:lpstr>Characteristics of a Negative             Safety Culture</vt:lpstr>
      <vt:lpstr>Characteristics of a Negative             Safety Culture</vt:lpstr>
      <vt:lpstr>Characteristics of a Negative             Safety Culture</vt:lpstr>
      <vt:lpstr>Characteristics of a Negative             Safety Culture</vt:lpstr>
      <vt:lpstr>Characteristics of a Negative             Safety Culture</vt:lpstr>
      <vt:lpstr>Characteristics of a Negative             Safety Culture</vt:lpstr>
      <vt:lpstr>Characteristics of a Negative             Safety Culture</vt:lpstr>
      <vt:lpstr>Characteristics of a Negative             Safety Culture</vt:lpstr>
      <vt:lpstr>Characteristics of a Negative             Safety Culture</vt:lpstr>
      <vt:lpstr>External Influences</vt:lpstr>
      <vt:lpstr>External Influences</vt:lpstr>
      <vt:lpstr>External Influences</vt:lpstr>
      <vt:lpstr> </vt:lpstr>
      <vt:lpstr>Safety Culture</vt:lpstr>
      <vt:lpstr>Your Organization?</vt:lpstr>
      <vt:lpstr>Positive Safety Culture</vt:lpstr>
      <vt:lpstr>Why have a Positive Safety Culture?</vt:lpstr>
      <vt:lpstr> Benefits of a Positive Safety Culture</vt:lpstr>
      <vt:lpstr>  </vt:lpstr>
      <vt:lpstr>     </vt:lpstr>
      <vt:lpstr>What Should Management Do?</vt:lpstr>
      <vt:lpstr>What Should Management Do?</vt:lpstr>
      <vt:lpstr>What Should Management Do?</vt:lpstr>
      <vt:lpstr>Employee’s Role</vt:lpstr>
      <vt:lpstr>Don’t Pass the Buck!</vt:lpstr>
      <vt:lpstr>Steps for Creating a                     Positive Safety Culture</vt:lpstr>
      <vt:lpstr>Steps for Creating a                     Positive Safety Culture</vt:lpstr>
      <vt:lpstr>Steps for Creating a                     Positive Safety Culture</vt:lpstr>
      <vt:lpstr>Steps for Creating a                     Positive Safety Culture</vt:lpstr>
      <vt:lpstr>Steps for Creating a                     Positive Safety Culture</vt:lpstr>
      <vt:lpstr>Steps for Creating a                     Positive Safety Culture</vt:lpstr>
      <vt:lpstr>Defining Success</vt:lpstr>
      <vt:lpstr>Defining Success</vt:lpstr>
      <vt:lpstr>Defining Success</vt:lpstr>
      <vt:lpstr>Defining Success</vt:lpstr>
      <vt:lpstr>Success Story</vt:lpstr>
      <vt:lpstr>Summary</vt:lpstr>
      <vt:lpstr>Having a Great Safety Culture….</vt:lpstr>
      <vt:lpstr>Contact Info</vt:lpstr>
      <vt:lpstr>Questions</vt:lpstr>
    </vt:vector>
  </TitlesOfParts>
  <Company>Labor and Industry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Blood-borne Pathogens</dc:title>
  <dc:creator>Stephen Pakosh</dc:creator>
  <cp:lastModifiedBy>Stephen Pakosh</cp:lastModifiedBy>
  <cp:revision>31</cp:revision>
  <dcterms:created xsi:type="dcterms:W3CDTF">2016-08-19T15:07:58Z</dcterms:created>
  <dcterms:modified xsi:type="dcterms:W3CDTF">2016-09-14T16:58:17Z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0x010100D41A3993B2E1CC498A25DCA832B2B68B</vt:lpwstr>
  </property>
  <property fmtid="{D5CDD505-2E9C-101B-9397-08002B2CF9AE}" pid="3" name="Order">
    <vt:r8>29500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TemplateUrl">
    <vt:lpwstr/>
  </property>
</Properties>
</file>