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18.xml" ContentType="application/vnd.openxmlformats-officedocument.presentationml.slideLayout+xml"/>
  <Override PartName="/ppt/notesSlides/notesSlide15.xml" ContentType="application/vnd.openxmlformats-officedocument.presentationml.notesSlide+xml"/>
  <Override PartName="/ppt/slideLayouts/slideLayout19.xml" ContentType="application/vnd.openxmlformats-officedocument.presentationml.slideLayout+xml"/>
  <Override PartName="/ppt/notesSlides/notesSlide18.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21.xml" ContentType="application/vnd.openxmlformats-officedocument.presentationml.slideLayout+xml"/>
  <Override PartName="/ppt/notesSlides/notesSlide11.xml" ContentType="application/vnd.openxmlformats-officedocument.presentationml.notesSlide+xml"/>
  <Override PartName="/ppt/slideLayouts/slideLayout22.xml" ContentType="application/vnd.openxmlformats-officedocument.presentationml.slideLayout+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35.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6.xml" ContentType="application/vnd.openxmlformats-officedocument.presentationml.notesSlide+xml"/>
  <Override PartName="/ppt/slideLayouts/slideLayout9.xml" ContentType="application/vnd.openxmlformats-officedocument.presentationml.slide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slideLayouts/slideLayout13.xml" ContentType="application/vnd.openxmlformats-officedocument.presentationml.slideLayout+xml"/>
  <Override PartName="/ppt/notesSlides/notesSlide26.xml" ContentType="application/vnd.openxmlformats-officedocument.presentationml.notes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Layouts/slideLayout12.xml" ContentType="application/vnd.openxmlformats-officedocument.presentationml.slideLayout+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 id="29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71" autoAdjust="0"/>
    <p:restoredTop sz="79509" autoAdjust="0"/>
  </p:normalViewPr>
  <p:slideViewPr>
    <p:cSldViewPr>
      <p:cViewPr varScale="1">
        <p:scale>
          <a:sx n="71" d="100"/>
          <a:sy n="71" d="100"/>
        </p:scale>
        <p:origin x="-164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7/7/2016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Depending </a:t>
            </a:r>
            <a:r>
              <a:rPr lang="en-US" dirty="0" smtClean="0"/>
              <a:t>upon the type of work in which we engage, the movement of materials and normal lifting</a:t>
            </a:r>
            <a:r>
              <a:rPr lang="en-US" dirty="0" smtClean="0">
                <a:solidFill>
                  <a:srgbClr val="FF0000"/>
                </a:solidFill>
              </a:rPr>
              <a:t> </a:t>
            </a:r>
            <a:r>
              <a:rPr lang="en-US" b="1" dirty="0" smtClean="0">
                <a:solidFill>
                  <a:srgbClr val="FF0000"/>
                </a:solidFill>
              </a:rPr>
              <a:t>we do</a:t>
            </a:r>
            <a:r>
              <a:rPr lang="en-US" dirty="0" smtClean="0"/>
              <a:t>, these activities can leave a negative lasting effect upon our bodies if done improperly.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173963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Lower </a:t>
            </a:r>
            <a:r>
              <a:rPr lang="en-US" dirty="0" smtClean="0"/>
              <a:t>the object by bending at the knees-not the waist.</a:t>
            </a:r>
          </a:p>
          <a:p>
            <a:pPr eaLnBrk="1" hangingPunct="1"/>
            <a:r>
              <a:rPr lang="en-US" dirty="0" smtClean="0"/>
              <a:t>Do not twist your body. If you must turn, do so with your feet and not your back.</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416281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Get </a:t>
            </a:r>
            <a:r>
              <a:rPr lang="en-US" dirty="0" smtClean="0"/>
              <a:t>as close to the load as possible, with your feet spread shoulder width apart, one foot slightly in front of the other to retain your balance.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1473854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Squat </a:t>
            </a:r>
            <a:r>
              <a:rPr lang="en-US" dirty="0" smtClean="0"/>
              <a:t>down, bending at your knees. Tuck your chin in while keeping your back as vertical as possible.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1691192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Get </a:t>
            </a:r>
            <a:r>
              <a:rPr lang="en-US" dirty="0" smtClean="0"/>
              <a:t>a firm grasp on the object before you attempt the lift. As you can see here, the load will be grasped underneath and at a remote corner to attain support and balance.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192714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dirty="0" smtClean="0"/>
              <a:t>4</a:t>
            </a:r>
            <a:r>
              <a:rPr lang="en-US" baseline="30000" dirty="0" smtClean="0"/>
              <a:t>th</a:t>
            </a:r>
            <a:r>
              <a:rPr lang="en-US" dirty="0" smtClean="0"/>
              <a:t> step is to begin the lift slowly using the legs to maintain a vertical rise without twisting the body.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148363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Having </a:t>
            </a:r>
            <a:r>
              <a:rPr lang="en-US" dirty="0" smtClean="0"/>
              <a:t>completed the lift, the object is kept as close to the body as possible. Think of your arms as part of a lifting mechanism.</a:t>
            </a:r>
          </a:p>
          <a:p>
            <a:pPr eaLnBrk="1" hangingPunct="1"/>
            <a:r>
              <a:rPr lang="en-US" dirty="0" smtClean="0"/>
              <a:t>As the load moves away from the body’s center of gravity you can determine strain the same way you would when measuring strain and stress of a load on a beam.</a:t>
            </a:r>
          </a:p>
          <a:p>
            <a:pPr eaLnBrk="1" hangingPunct="1"/>
            <a:r>
              <a:rPr lang="en-US" dirty="0" smtClean="0"/>
              <a:t>Example: A 40 </a:t>
            </a:r>
            <a:r>
              <a:rPr lang="en-US" dirty="0" err="1" smtClean="0"/>
              <a:t>lb</a:t>
            </a:r>
            <a:r>
              <a:rPr lang="en-US" dirty="0" smtClean="0"/>
              <a:t> item weighs 40 </a:t>
            </a:r>
            <a:r>
              <a:rPr lang="en-US" dirty="0" err="1" smtClean="0"/>
              <a:t>lbs</a:t>
            </a:r>
            <a:r>
              <a:rPr lang="en-US" dirty="0" smtClean="0"/>
              <a:t> if it is close to our body, but if we move that same 40 </a:t>
            </a:r>
            <a:r>
              <a:rPr lang="en-US" dirty="0" err="1" smtClean="0"/>
              <a:t>lb</a:t>
            </a:r>
            <a:r>
              <a:rPr lang="en-US" dirty="0" smtClean="0"/>
              <a:t>  item 2 feet away from the body we have (Distance x weight=total force). Here, a 40 </a:t>
            </a:r>
            <a:r>
              <a:rPr lang="en-US" dirty="0" err="1" smtClean="0"/>
              <a:t>lb</a:t>
            </a:r>
            <a:r>
              <a:rPr lang="en-US" dirty="0" smtClean="0"/>
              <a:t> load 2 feet from the body may feel like 2 feet x 40 </a:t>
            </a:r>
            <a:r>
              <a:rPr lang="en-US" dirty="0" err="1" smtClean="0"/>
              <a:t>lbs</a:t>
            </a:r>
            <a:r>
              <a:rPr lang="en-US" dirty="0" smtClean="0"/>
              <a:t>= 80 </a:t>
            </a:r>
            <a:r>
              <a:rPr lang="en-US" dirty="0" err="1" smtClean="0"/>
              <a:t>lbs</a:t>
            </a:r>
            <a:r>
              <a:rPr lang="en-US" dirty="0" smtClean="0"/>
              <a:t> is being exerted on our arms.</a:t>
            </a:r>
          </a:p>
          <a:p>
            <a:pPr eaLnBrk="1" hangingPunct="1"/>
            <a:r>
              <a:rPr lang="en-US" dirty="0" smtClean="0"/>
              <a:t>If you’ve worked with cranes or forklifts and centers of gravity before, you can well understand the loads imposed on the human body.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367655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a:t>
            </a:r>
            <a:r>
              <a:rPr lang="en-US" dirty="0" smtClean="0"/>
              <a:t>, by going to a distributed, rather than a concentrated loading, we achieve greater efficiency without putting unnecessary stress and strain on our systems.</a:t>
            </a:r>
          </a:p>
          <a:p>
            <a:pPr eaLnBrk="1" hangingPunct="1"/>
            <a:r>
              <a:rPr lang="en-US" dirty="0" smtClean="0"/>
              <a:t>This is why Team Lifting is a great assist to the job; it distributes the load.</a:t>
            </a:r>
          </a:p>
          <a:p>
            <a:pPr eaLnBrk="1" hangingPunct="1"/>
            <a:r>
              <a:rPr lang="en-US" dirty="0" smtClean="0"/>
              <a:t>Stacking of stock should be done with an eye toward permanence, meaning once you’ve stocked at a location, to have to go back and redo the job means unnecessary effort on your part.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421920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Lift </a:t>
            </a:r>
            <a:r>
              <a:rPr lang="en-US" dirty="0" smtClean="0"/>
              <a:t>trucks, drum forks, drum dollies all make the moving of filled drums so much easier. Rolling on the rim may seem a quick way to move a drum—until it gets away from you and takes on its own mind and goes where it pleases!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286853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Professionals </a:t>
            </a:r>
            <a:r>
              <a:rPr lang="en-US" dirty="0" smtClean="0"/>
              <a:t>in the various gas industries used to “walk” cylinders (tilting them in an upright position with a hand on the safety cap). However, even members of these industries see how much safer it is to use a hand truck even over short distances.</a:t>
            </a:r>
          </a:p>
          <a:p>
            <a:pPr eaLnBrk="1" hangingPunct="1"/>
            <a:r>
              <a:rPr lang="en-US" dirty="0" smtClean="0"/>
              <a:t>Just a part of the total safety objective; safety caps, chained 2/3s of the way up and safe transport.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4069416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Mechanical </a:t>
            </a:r>
            <a:r>
              <a:rPr lang="en-US" dirty="0" smtClean="0"/>
              <a:t>aids help us work smarter-not harder. Selecting the correct aid is a must. If you choose a cart with small wheels over one with larger wheels, the effort to move the item may still put strain on your body.</a:t>
            </a:r>
          </a:p>
          <a:p>
            <a:r>
              <a:rPr lang="en-US" dirty="0" smtClean="0"/>
              <a:t>After selecting the right aid for the job, put heavier items on the bottom with the weight evenly spread between the wheels.</a:t>
            </a:r>
          </a:p>
          <a:p>
            <a:r>
              <a:rPr lang="en-US" dirty="0" smtClean="0"/>
              <a:t>Keep your hands from the edges of the aid so they’re not scraped or crushed in doorways.</a:t>
            </a:r>
          </a:p>
          <a:p>
            <a:r>
              <a:rPr lang="en-US" dirty="0" smtClean="0"/>
              <a:t>Also know the terrain over which you will move so you do not have weight shifting on changes of floor heights or ramps.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82531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dirty="0" smtClean="0"/>
              <a:t>reduce or eliminate the impact upon those involved in lifting and material handling we’ll discuss the following topics:</a:t>
            </a:r>
          </a:p>
          <a:p>
            <a:r>
              <a:rPr lang="en-US" dirty="0" smtClean="0"/>
              <a:t>- Material </a:t>
            </a:r>
            <a:r>
              <a:rPr lang="en-US" dirty="0" smtClean="0"/>
              <a:t>handling tips,</a:t>
            </a:r>
          </a:p>
          <a:p>
            <a:r>
              <a:rPr lang="en-US" dirty="0" smtClean="0"/>
              <a:t>- Proper </a:t>
            </a:r>
            <a:r>
              <a:rPr lang="en-US" dirty="0" smtClean="0"/>
              <a:t>lifting,</a:t>
            </a:r>
          </a:p>
          <a:p>
            <a:r>
              <a:rPr lang="en-US" dirty="0" smtClean="0"/>
              <a:t>- Considerations </a:t>
            </a:r>
            <a:r>
              <a:rPr lang="en-US" dirty="0" smtClean="0"/>
              <a:t>before we attempt an action or activity,</a:t>
            </a:r>
          </a:p>
          <a:p>
            <a:r>
              <a:rPr lang="en-US" dirty="0" smtClean="0"/>
              <a:t>- Tips </a:t>
            </a:r>
            <a:r>
              <a:rPr lang="en-US" dirty="0" smtClean="0"/>
              <a:t>for safe lifting, and</a:t>
            </a:r>
          </a:p>
          <a:p>
            <a:r>
              <a:rPr lang="en-US" dirty="0" smtClean="0"/>
              <a:t>- Exercises </a:t>
            </a:r>
            <a:r>
              <a:rPr lang="en-US" dirty="0" smtClean="0"/>
              <a:t>useful for work and at home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4022176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Some </a:t>
            </a:r>
            <a:r>
              <a:rPr lang="en-US" dirty="0" smtClean="0"/>
              <a:t>quick tips:</a:t>
            </a:r>
          </a:p>
          <a:p>
            <a:pPr eaLnBrk="1" hangingPunct="1"/>
            <a:r>
              <a:rPr lang="en-US" dirty="0" smtClean="0"/>
              <a:t>- Plan </a:t>
            </a:r>
            <a:r>
              <a:rPr lang="en-US" dirty="0" smtClean="0"/>
              <a:t>the lift</a:t>
            </a:r>
          </a:p>
          <a:p>
            <a:pPr eaLnBrk="1" hangingPunct="1"/>
            <a:r>
              <a:rPr lang="en-US" dirty="0" smtClean="0"/>
              <a:t>- Remove </a:t>
            </a:r>
            <a:r>
              <a:rPr lang="en-US" dirty="0" smtClean="0"/>
              <a:t>any obstructions in your way</a:t>
            </a:r>
          </a:p>
          <a:p>
            <a:pPr eaLnBrk="1" hangingPunct="1"/>
            <a:r>
              <a:rPr lang="en-US" dirty="0" smtClean="0"/>
              <a:t>- Remember </a:t>
            </a:r>
            <a:r>
              <a:rPr lang="en-US" dirty="0" smtClean="0"/>
              <a:t>the way we’re all constructed: pushing is easier than pulling</a:t>
            </a:r>
          </a:p>
          <a:p>
            <a:pPr eaLnBrk="1" hangingPunct="1"/>
            <a:r>
              <a:rPr lang="en-US" dirty="0" smtClean="0"/>
              <a:t>- And </a:t>
            </a:r>
            <a:r>
              <a:rPr lang="en-US" dirty="0" smtClean="0"/>
              <a:t>pulling is easier than carrying</a:t>
            </a:r>
          </a:p>
          <a:p>
            <a:pPr eaLnBrk="1" hangingPunct="1"/>
            <a:r>
              <a:rPr lang="en-US" dirty="0" smtClean="0"/>
              <a:t>- Be </a:t>
            </a:r>
            <a:r>
              <a:rPr lang="en-US" dirty="0" smtClean="0"/>
              <a:t>sure to get help for heavy or bulky loads.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415272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dirty="0" smtClean="0"/>
              <a:t>are some tips to lift safely:</a:t>
            </a:r>
          </a:p>
          <a:p>
            <a:pPr marL="171450" indent="-171450">
              <a:buFont typeface="Arial" pitchFamily="34" charset="0"/>
              <a:buChar char="•"/>
            </a:pPr>
            <a:r>
              <a:rPr lang="en-US" dirty="0" smtClean="0"/>
              <a:t>Warm up your muscles with stretching exercises before lifting</a:t>
            </a:r>
          </a:p>
          <a:p>
            <a:pPr marL="171450" indent="-171450">
              <a:buFont typeface="Arial" pitchFamily="34" charset="0"/>
              <a:buChar char="•"/>
            </a:pPr>
            <a:r>
              <a:rPr lang="en-US" dirty="0" smtClean="0"/>
              <a:t>Test the weight of the load first</a:t>
            </a:r>
          </a:p>
          <a:p>
            <a:pPr marL="171450" indent="-171450">
              <a:buFont typeface="Arial" pitchFamily="34" charset="0"/>
              <a:buChar char="•"/>
            </a:pPr>
            <a:r>
              <a:rPr lang="en-US" dirty="0" smtClean="0"/>
              <a:t>Always face the way you need to move</a:t>
            </a:r>
          </a:p>
          <a:p>
            <a:pPr marL="171450" indent="-171450">
              <a:buFont typeface="Arial" pitchFamily="34" charset="0"/>
              <a:buChar char="•"/>
            </a:pPr>
            <a:r>
              <a:rPr lang="en-US" dirty="0" smtClean="0"/>
              <a:t>Hold the load close to your body.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3029718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Lift </a:t>
            </a:r>
            <a:r>
              <a:rPr lang="en-US" dirty="0" smtClean="0"/>
              <a:t>with your legs, keeping your back as straight as possible.</a:t>
            </a:r>
          </a:p>
          <a:p>
            <a:pPr eaLnBrk="1" hangingPunct="1"/>
            <a:r>
              <a:rPr lang="en-US" dirty="0" smtClean="0"/>
              <a:t>Store the load between shoulder and knee height.</a:t>
            </a:r>
          </a:p>
          <a:p>
            <a:pPr eaLnBrk="1" hangingPunct="1"/>
            <a:r>
              <a:rPr lang="en-US" dirty="0" smtClean="0"/>
              <a:t>Change your position by turning feet-not twisting your body.</a:t>
            </a:r>
          </a:p>
          <a:p>
            <a:pPr eaLnBrk="1" hangingPunct="1"/>
            <a:r>
              <a:rPr lang="en-US" dirty="0" smtClean="0"/>
              <a:t>Stretch to relax and rest tired muscles.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1644605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a:t>
            </a:r>
            <a:r>
              <a:rPr lang="en-US" dirty="0" smtClean="0"/>
              <a:t>the drop point. Where will you set the load down?</a:t>
            </a:r>
          </a:p>
          <a:p>
            <a:r>
              <a:rPr lang="en-US" dirty="0" smtClean="0"/>
              <a:t>When it’s hot or humid, don’t exhaust yourself through exertion-rest more.</a:t>
            </a:r>
          </a:p>
          <a:p>
            <a:r>
              <a:rPr lang="en-US" dirty="0" smtClean="0"/>
              <a:t>In cold weather-warm your muscles.</a:t>
            </a:r>
          </a:p>
          <a:p>
            <a:r>
              <a:rPr lang="en-US" dirty="0" smtClean="0"/>
              <a:t>Tools that vibrate require you take more breaks to relax your muscles.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1676781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out potential problems:</a:t>
            </a:r>
          </a:p>
          <a:p>
            <a:r>
              <a:rPr lang="en-US" dirty="0" smtClean="0"/>
              <a:t>- Excessive </a:t>
            </a:r>
            <a:r>
              <a:rPr lang="en-US" dirty="0" smtClean="0"/>
              <a:t>load</a:t>
            </a:r>
          </a:p>
          <a:p>
            <a:r>
              <a:rPr lang="en-US" dirty="0" smtClean="0"/>
              <a:t>- Drop </a:t>
            </a:r>
            <a:r>
              <a:rPr lang="en-US" dirty="0" smtClean="0"/>
              <a:t>off surface is not large enough to take the load. This will require you to find another holding surface while you prepare the true destination.</a:t>
            </a:r>
          </a:p>
          <a:p>
            <a:r>
              <a:rPr lang="en-US" dirty="0" smtClean="0"/>
              <a:t>- Extreme </a:t>
            </a:r>
            <a:r>
              <a:rPr lang="en-US" dirty="0" smtClean="0"/>
              <a:t>severe posture which could injure your neck, back, arms and shoulders.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2154921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Legs </a:t>
            </a:r>
            <a:r>
              <a:rPr lang="en-US" dirty="0" smtClean="0"/>
              <a:t>should be doing the lifting not bending at waist.</a:t>
            </a:r>
          </a:p>
          <a:p>
            <a:pPr eaLnBrk="1" hangingPunct="1"/>
            <a:r>
              <a:rPr lang="en-US" dirty="0" smtClean="0"/>
              <a:t>Improper posture creating back strain as well as stressing muscles of the legs.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448156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with your Doctor before you attempt any of the exercises shown to you here.</a:t>
            </a:r>
          </a:p>
          <a:p>
            <a:r>
              <a:rPr lang="en-US" dirty="0" smtClean="0"/>
              <a:t>Although they are proven helpful to others, your condition and body type may not be suited for them.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122991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Wall Slide: will strengthen your leg muscles.</a:t>
            </a:r>
          </a:p>
          <a:p>
            <a:pPr eaLnBrk="1" hangingPunct="1">
              <a:spcBef>
                <a:spcPct val="0"/>
              </a:spcBef>
            </a:pPr>
            <a:r>
              <a:rPr lang="en-US" dirty="0" smtClean="0"/>
              <a:t>While standing with back to a wall, spread your feet apart shoulder width.</a:t>
            </a:r>
          </a:p>
          <a:p>
            <a:pPr eaLnBrk="1" hangingPunct="1">
              <a:spcBef>
                <a:spcPct val="0"/>
              </a:spcBef>
            </a:pPr>
            <a:r>
              <a:rPr lang="en-US" dirty="0" smtClean="0"/>
              <a:t>Slowly slide down the wall into a crouch bending your knees 90 degrees (if possible)</a:t>
            </a:r>
          </a:p>
          <a:p>
            <a:pPr eaLnBrk="1" hangingPunct="1">
              <a:spcBef>
                <a:spcPct val="0"/>
              </a:spcBef>
            </a:pPr>
            <a:r>
              <a:rPr lang="en-US" dirty="0" smtClean="0"/>
              <a:t>Count to 5</a:t>
            </a:r>
          </a:p>
          <a:p>
            <a:pPr eaLnBrk="1" hangingPunct="1">
              <a:spcBef>
                <a:spcPct val="0"/>
              </a:spcBef>
            </a:pPr>
            <a:r>
              <a:rPr lang="en-US" dirty="0" smtClean="0"/>
              <a:t>Then slowly slide back up the wall</a:t>
            </a:r>
          </a:p>
          <a:p>
            <a:pPr eaLnBrk="1" hangingPunct="1">
              <a:spcBef>
                <a:spcPct val="0"/>
              </a:spcBef>
            </a:pPr>
            <a:r>
              <a:rPr lang="en-US" dirty="0" smtClean="0"/>
              <a:t>Repeat this action 5 times.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1611263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Gastroc</a:t>
            </a:r>
            <a:r>
              <a:rPr lang="en-US" dirty="0" smtClean="0"/>
              <a:t> </a:t>
            </a:r>
            <a:r>
              <a:rPr lang="en-US" dirty="0" smtClean="0"/>
              <a:t>Stretch</a:t>
            </a:r>
          </a:p>
          <a:p>
            <a:r>
              <a:rPr lang="en-US" dirty="0" smtClean="0"/>
              <a:t>Put both palms against a wall or other sturdy object and lean forward</a:t>
            </a:r>
          </a:p>
          <a:p>
            <a:r>
              <a:rPr lang="en-US" dirty="0" smtClean="0"/>
              <a:t>Place the leg you want to stretch back several feet from the wall with heal firmly on the floor</a:t>
            </a:r>
          </a:p>
          <a:p>
            <a:r>
              <a:rPr lang="en-US" dirty="0" smtClean="0"/>
              <a:t>Flex your other leg halfway between the stretched leg and the wall</a:t>
            </a:r>
          </a:p>
          <a:p>
            <a:r>
              <a:rPr lang="en-US" dirty="0" smtClean="0"/>
              <a:t>With your back straight, gradually lunge forward until you feel the stretch in the calf</a:t>
            </a:r>
          </a:p>
          <a:p>
            <a:r>
              <a:rPr lang="en-US" dirty="0" smtClean="0"/>
              <a:t>Remember: Keep your back foot straight and angled 90 degrees from wall.</a:t>
            </a:r>
          </a:p>
          <a:p>
            <a:r>
              <a:rPr lang="en-US" dirty="0" smtClean="0"/>
              <a:t>Change legs and repeat motions.</a:t>
            </a:r>
          </a:p>
          <a:p>
            <a:r>
              <a:rPr lang="en-US" dirty="0" smtClean="0"/>
              <a:t>This is recommended for Planters Fascia conditions.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1134733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smtClean="0"/>
              <a:t>exercise helps stretch your neck muscles:</a:t>
            </a:r>
          </a:p>
          <a:p>
            <a:r>
              <a:rPr lang="en-US" dirty="0" smtClean="0"/>
              <a:t>While sitting or standing with arms hanging loosely at your sides,</a:t>
            </a:r>
          </a:p>
          <a:p>
            <a:r>
              <a:rPr lang="en-US" dirty="0" smtClean="0"/>
              <a:t>Turn your head slowly to one side, then the other</a:t>
            </a:r>
          </a:p>
          <a:p>
            <a:r>
              <a:rPr lang="en-US" dirty="0" smtClean="0"/>
              <a:t>Hold the turn to each side for 5 seconds.</a:t>
            </a:r>
          </a:p>
          <a:p>
            <a:r>
              <a:rPr lang="en-US" dirty="0" smtClean="0"/>
              <a:t>Repeat 1 to 3 times.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105234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Before </a:t>
            </a:r>
            <a:r>
              <a:rPr lang="en-US" dirty="0" smtClean="0"/>
              <a:t>you attempt to lift or move anything you should first test the weight of the object. Realizing that heavy items can be found in small containers, you should also test those containers first before handling them. This can be done by gently nudging the items lightly with your hand or foot.</a:t>
            </a:r>
          </a:p>
          <a:p>
            <a:pPr eaLnBrk="1" hangingPunct="1"/>
            <a:r>
              <a:rPr lang="en-US" dirty="0" smtClean="0"/>
              <a:t>Items can also be packaged off-balanced which will torque in your hands and possibly have you reaching to catch an unbalanced item. This can lead to further muscle stress.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2039249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Stretches </a:t>
            </a:r>
            <a:r>
              <a:rPr lang="en-US" dirty="0" smtClean="0"/>
              <a:t>for your shoulders and back of upper arms:</a:t>
            </a:r>
          </a:p>
          <a:p>
            <a:r>
              <a:rPr lang="en-US" dirty="0" smtClean="0"/>
              <a:t>Stand or sit and place right hand on left shoulder</a:t>
            </a:r>
          </a:p>
          <a:p>
            <a:r>
              <a:rPr lang="en-US" dirty="0" smtClean="0"/>
              <a:t>With left hand, pull right elbow across chest toward your left shoulder</a:t>
            </a:r>
          </a:p>
          <a:p>
            <a:r>
              <a:rPr lang="en-US" dirty="0" smtClean="0"/>
              <a:t>Hold for 10 to 15 seconds.</a:t>
            </a:r>
          </a:p>
          <a:p>
            <a:r>
              <a:rPr lang="en-US" dirty="0" smtClean="0"/>
              <a:t>Repeat for other side.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3917738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Stretches </a:t>
            </a:r>
            <a:r>
              <a:rPr lang="en-US" dirty="0" smtClean="0"/>
              <a:t>for triceps, top of shoulders, waist.</a:t>
            </a:r>
          </a:p>
          <a:p>
            <a:r>
              <a:rPr lang="en-US" dirty="0" smtClean="0"/>
              <a:t>Keep knees slightly flexed</a:t>
            </a:r>
          </a:p>
          <a:p>
            <a:r>
              <a:rPr lang="en-US" dirty="0" smtClean="0"/>
              <a:t>Stand or sit with arms overhead</a:t>
            </a:r>
          </a:p>
          <a:p>
            <a:r>
              <a:rPr lang="en-US" dirty="0" smtClean="0"/>
              <a:t>Hold elbow with hand of opposite arm</a:t>
            </a:r>
          </a:p>
          <a:p>
            <a:r>
              <a:rPr lang="en-US" dirty="0" smtClean="0"/>
              <a:t>Pull elbow behind head gently as you slowly lean to side until mild stretch is felt</a:t>
            </a:r>
          </a:p>
          <a:p>
            <a:r>
              <a:rPr lang="en-US" dirty="0" smtClean="0"/>
              <a:t>Hold for 10 to 15 seconds.</a:t>
            </a:r>
          </a:p>
          <a:p>
            <a:r>
              <a:rPr lang="en-US" dirty="0" smtClean="0"/>
              <a:t>Repeat for other side.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4076105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dirty="0" smtClean="0"/>
              <a:t>previous exercises can be done at the office or at home. The following are for doing at home due to the extreme positioning.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2916013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Hip </a:t>
            </a:r>
            <a:r>
              <a:rPr lang="en-US" dirty="0" smtClean="0"/>
              <a:t>and Glute Stretch</a:t>
            </a:r>
          </a:p>
          <a:p>
            <a:r>
              <a:rPr lang="en-US" dirty="0" smtClean="0"/>
              <a:t>Lay on your back</a:t>
            </a:r>
          </a:p>
          <a:p>
            <a:r>
              <a:rPr lang="en-US" dirty="0" smtClean="0"/>
              <a:t>Cross your left foot over your right knee</a:t>
            </a:r>
          </a:p>
          <a:p>
            <a:r>
              <a:rPr lang="en-US" dirty="0" smtClean="0"/>
              <a:t>Clasp hands behind your right thigh and gently pull the leg in toward you while keeping your upper body relaxed</a:t>
            </a:r>
          </a:p>
          <a:p>
            <a:r>
              <a:rPr lang="en-US" dirty="0" smtClean="0"/>
              <a:t>Switch legs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4000612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Hamstring </a:t>
            </a:r>
            <a:r>
              <a:rPr lang="en-US" dirty="0" smtClean="0"/>
              <a:t>Stretch</a:t>
            </a:r>
          </a:p>
          <a:p>
            <a:r>
              <a:rPr lang="en-US" dirty="0" smtClean="0"/>
              <a:t>Lie on the floor with knees bent</a:t>
            </a:r>
          </a:p>
          <a:p>
            <a:r>
              <a:rPr lang="en-US" dirty="0" smtClean="0"/>
              <a:t>Straighten one leg and slowly pull it toward you, clasping the thigh, calf or ankle</a:t>
            </a:r>
          </a:p>
          <a:p>
            <a:r>
              <a:rPr lang="en-US" dirty="0" smtClean="0"/>
              <a:t>Keep knee bent slightly</a:t>
            </a:r>
          </a:p>
          <a:p>
            <a:r>
              <a:rPr lang="en-US" dirty="0" smtClean="0"/>
              <a:t>Switch legs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1872067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a:t>
            </a:r>
            <a:r>
              <a:rPr lang="en-US" dirty="0" smtClean="0"/>
              <a:t>the load you are trying to lift manually is too heavy-get help. This could be a coworker or mechanical lifting aid.</a:t>
            </a:r>
          </a:p>
          <a:p>
            <a:pPr eaLnBrk="1" hangingPunct="1"/>
            <a:r>
              <a:rPr lang="en-US" dirty="0" smtClean="0"/>
              <a:t>Don’t risk getting injured!!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2822060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have any questions or need further information please don’t hesitate to contact us at 717-772-1635.</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289594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You </a:t>
            </a:r>
            <a:r>
              <a:rPr lang="en-US" dirty="0" smtClean="0"/>
              <a:t>also do NOT want to over-extend your reach for an object which can stress and stretch muscle and bone alignment.</a:t>
            </a:r>
          </a:p>
          <a:p>
            <a:pPr eaLnBrk="1" hangingPunct="1"/>
            <a:r>
              <a:rPr lang="en-US" dirty="0" smtClean="0"/>
              <a:t>When lifting, do so with a smooth action while facing the object minimizing twisting so you maintain correct skeletal and muscle alignment.</a:t>
            </a:r>
          </a:p>
          <a:p>
            <a:pPr eaLnBrk="1" hangingPunct="1"/>
            <a:r>
              <a:rPr lang="en-US" dirty="0" smtClean="0"/>
              <a:t>Any twisting or off-centered motions can strain your system.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168329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Test </a:t>
            </a:r>
            <a:r>
              <a:rPr lang="en-US" dirty="0" smtClean="0"/>
              <a:t>the load to ensure you can handle it alone. If you find the weight to be beyond your capabilities or beyond your capabilities due to distance to be transported-get assistance in the form or another helper or mechanical lifting device. Before lifting determine if a cart or other transport device is available and can be used.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117555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Pre-Plan </a:t>
            </a:r>
            <a:r>
              <a:rPr lang="en-US" dirty="0" smtClean="0"/>
              <a:t>the route of transport. Is it a short distance? Is it a circuitous route which will require you to change directions? Are there any pitfalls on the route such as stairs to be negotiated? Will you need to move around other objects in the walkway? Will there be vehicular hazards such as forklifts of which we will need to be mindful?</a:t>
            </a:r>
          </a:p>
          <a:p>
            <a:pPr eaLnBrk="1" hangingPunct="1"/>
            <a:r>
              <a:rPr lang="en-US" dirty="0" smtClean="0"/>
              <a:t>Will PPE be required? Gloves? Goggles? Safety shoes?</a:t>
            </a:r>
          </a:p>
          <a:p>
            <a:pPr eaLnBrk="1" hangingPunct="1"/>
            <a:r>
              <a:rPr lang="en-US" dirty="0" smtClean="0"/>
              <a:t>Is your hold on the item acceptable for short duration transport but will the load become bulky and unwieldy over a greater distance?  All these need to be considered in your planning.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15466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Back</a:t>
            </a:r>
            <a:r>
              <a:rPr lang="en-US" baseline="0" dirty="0" smtClean="0"/>
              <a:t> </a:t>
            </a:r>
            <a:r>
              <a:rPr lang="en-US" baseline="0" dirty="0" smtClean="0"/>
              <a:t>injury prevention requires you </a:t>
            </a:r>
            <a:r>
              <a:rPr lang="en-US" dirty="0" smtClean="0"/>
              <a:t>plan the lift:</a:t>
            </a:r>
          </a:p>
          <a:p>
            <a:pPr eaLnBrk="1" hangingPunct="1"/>
            <a:r>
              <a:rPr lang="en-US" dirty="0" smtClean="0"/>
              <a:t>Weight, size and shape considerations,</a:t>
            </a:r>
          </a:p>
          <a:p>
            <a:pPr eaLnBrk="1" hangingPunct="1"/>
            <a:r>
              <a:rPr lang="en-US" dirty="0" smtClean="0"/>
              <a:t>Are there hazards in the immediate area, transport route or at destination which need to be removed?</a:t>
            </a:r>
          </a:p>
          <a:p>
            <a:pPr eaLnBrk="1" hangingPunct="1"/>
            <a:r>
              <a:rPr lang="en-US" dirty="0" smtClean="0"/>
              <a:t>Will you need assistance?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27802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Check </a:t>
            </a:r>
            <a:r>
              <a:rPr lang="en-US" dirty="0" smtClean="0"/>
              <a:t>the transport route.</a:t>
            </a:r>
          </a:p>
          <a:p>
            <a:pPr eaLnBrk="1" hangingPunct="1"/>
            <a:r>
              <a:rPr lang="en-US" dirty="0" smtClean="0"/>
              <a:t>Injuries can occur from a variety of intervening sources:</a:t>
            </a:r>
          </a:p>
          <a:p>
            <a:pPr eaLnBrk="1" hangingPunct="1"/>
            <a:r>
              <a:rPr lang="en-US" dirty="0" smtClean="0"/>
              <a:t>- Forklifts</a:t>
            </a:r>
            <a:endParaRPr lang="en-US" dirty="0" smtClean="0"/>
          </a:p>
          <a:p>
            <a:pPr eaLnBrk="1" hangingPunct="1"/>
            <a:r>
              <a:rPr lang="en-US" dirty="0" smtClean="0"/>
              <a:t>- Other </a:t>
            </a:r>
            <a:r>
              <a:rPr lang="en-US" dirty="0" smtClean="0"/>
              <a:t>coworkers distracted by their jobs</a:t>
            </a:r>
          </a:p>
          <a:p>
            <a:pPr eaLnBrk="1" hangingPunct="1"/>
            <a:r>
              <a:rPr lang="en-US" dirty="0" smtClean="0"/>
              <a:t>- Shipping </a:t>
            </a:r>
            <a:r>
              <a:rPr lang="en-US" dirty="0" smtClean="0"/>
              <a:t>and receiving is usually busy with their daily routines</a:t>
            </a:r>
          </a:p>
          <a:p>
            <a:pPr eaLnBrk="1" hangingPunct="1"/>
            <a:r>
              <a:rPr lang="en-US" dirty="0" smtClean="0"/>
              <a:t>- Sometimes </a:t>
            </a:r>
            <a:r>
              <a:rPr lang="en-US" dirty="0" smtClean="0"/>
              <a:t>automatic doors don’t work</a:t>
            </a:r>
          </a:p>
          <a:p>
            <a:pPr eaLnBrk="1" hangingPunct="1"/>
            <a:r>
              <a:rPr lang="en-US" dirty="0" smtClean="0"/>
              <a:t>- Seasonal </a:t>
            </a:r>
            <a:r>
              <a:rPr lang="en-US" dirty="0" smtClean="0"/>
              <a:t>activities can make floors wet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394361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Destination </a:t>
            </a:r>
            <a:r>
              <a:rPr lang="en-US" dirty="0" smtClean="0"/>
              <a:t>concerns.</a:t>
            </a:r>
          </a:p>
          <a:p>
            <a:pPr eaLnBrk="1" hangingPunct="1"/>
            <a:r>
              <a:rPr lang="en-US" dirty="0" smtClean="0"/>
              <a:t>Have you determined the area or room is ready to receive your item?</a:t>
            </a:r>
          </a:p>
          <a:p>
            <a:pPr eaLnBrk="1" hangingPunct="1"/>
            <a:r>
              <a:rPr lang="en-US" dirty="0" smtClean="0"/>
              <a:t>Survey the location before you transport the item.</a:t>
            </a:r>
          </a:p>
          <a:p>
            <a:pPr eaLnBrk="1" hangingPunct="1"/>
            <a:r>
              <a:rPr lang="en-US" dirty="0" smtClean="0"/>
              <a:t>Will the shelving hold the item?</a:t>
            </a:r>
          </a:p>
          <a:p>
            <a:pPr eaLnBrk="1" hangingPunct="1"/>
            <a:r>
              <a:rPr lang="en-US" dirty="0" smtClean="0"/>
              <a:t>Is there room to accommodate it?</a:t>
            </a:r>
          </a:p>
          <a:p>
            <a:pPr eaLnBrk="1" hangingPunct="1"/>
            <a:r>
              <a:rPr lang="en-US" dirty="0" smtClean="0"/>
              <a:t>Will you need to lower the item, perform some action to the receiving area first and then have to lift the load into place?</a:t>
            </a:r>
          </a:p>
          <a:p>
            <a:pPr eaLnBrk="1" hangingPunct="1"/>
            <a:r>
              <a:rPr lang="en-US" dirty="0" smtClean="0"/>
              <a:t>How do you reduce the amount of effort and energy you need to exert to complete the job?</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1678507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D11621C-CB46-4799-AD2D-D46773746C11}" type="datetime1">
              <a:rPr lang="en-US"/>
              <a:pPr>
                <a:defRPr/>
              </a:pPr>
              <a:t>7/7/2016</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E3434-6900-4E00-9B9B-091B04B772E4}" type="datetime1">
              <a:rPr lang="en-US"/>
              <a:pPr>
                <a:defRPr/>
              </a:pPr>
              <a:t>7/7/2016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CD7B73-656E-486A-94F0-5BE5210935C1}" type="datetime1">
              <a:rPr lang="en-US"/>
              <a:pPr>
                <a:defRPr/>
              </a:pPr>
              <a:t>7/7/2016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DACD11-9931-42E0-8189-361147A0C506}" type="datetime1">
              <a:rPr lang="en-US"/>
              <a:pPr>
                <a:defRPr/>
              </a:pPr>
              <a:t>7/7/2016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2CF3A9-4C09-4294-8149-8808D8F8A1C9}" type="datetime1">
              <a:rPr lang="en-US"/>
              <a:pPr>
                <a:defRPr/>
              </a:pPr>
              <a:t>7/7/2016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93ABEA-86FE-4E45-A4EF-33BF6CE199D5}" type="datetime1">
              <a:rPr lang="en-US"/>
              <a:pPr>
                <a:defRPr/>
              </a:pPr>
              <a:t>7/7/2016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20F25-56E8-429F-AF11-69488B497EC7}" type="datetime1">
              <a:rPr lang="en-US"/>
              <a:pPr>
                <a:defRPr/>
              </a:pPr>
              <a:t>7/7/2016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B1A03A-0C7F-49E1-BF8E-D9AF69871A63}" type="datetime1">
              <a:rPr lang="en-US"/>
              <a:pPr>
                <a:defRPr/>
              </a:pPr>
              <a:t>7/7/2016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A93AF-D76E-40DC-BDFA-7FBEAEBE5102}" type="datetime1">
              <a:rPr lang="en-US"/>
              <a:pPr>
                <a:defRPr/>
              </a:pPr>
              <a:t>7/7/2016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D015CB-67A0-4EAD-9BDB-A0461F2D0F50}" type="datetime1">
              <a:rPr lang="en-US"/>
              <a:pPr>
                <a:defRPr/>
              </a:pPr>
              <a:t>7/7/2016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F27A9-CFFE-4860-9E59-346EE159626A}" type="datetime1">
              <a:rPr lang="en-US"/>
              <a:pPr>
                <a:defRPr/>
              </a:pPr>
              <a:t>7/7/2016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610B4F-7319-4B23-9A19-63A768EE0B8D}" type="datetime1">
              <a:rPr lang="en-US"/>
              <a:pPr>
                <a:defRPr/>
              </a:pPr>
              <a:t>7/7/2016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8BAE4C-6DC9-45F2-BB9B-77797720D8E1}" type="datetime1">
              <a:rPr lang="en-US"/>
              <a:pPr>
                <a:defRPr/>
              </a:pPr>
              <a:t>7/7/2016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8ABDBC-3EA6-4802-90D6-99D8491F1F0C}" type="datetime1">
              <a:rPr lang="en-US"/>
              <a:pPr>
                <a:defRPr/>
              </a:pPr>
              <a:t>7/7/2016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8EF398-3F31-4454-9FDF-DA8C9FC5F88F}" type="datetime1">
              <a:rPr lang="en-US"/>
              <a:pPr>
                <a:defRPr/>
              </a:pPr>
              <a:t>7/7/2016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D260F8-6E90-4F7E-B502-6FF720642986}" type="datetime1">
              <a:rPr lang="en-US"/>
              <a:pPr>
                <a:defRPr/>
              </a:pPr>
              <a:t>7/7/2016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6E038D-4052-4DBF-8728-A9D8DCF356FE}" type="datetime1">
              <a:rPr lang="en-US"/>
              <a:pPr>
                <a:defRPr/>
              </a:pPr>
              <a:t>7/7/2016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AD3137-870A-4BAE-860B-4B87F398A10F}" type="datetime1">
              <a:rPr lang="en-US"/>
              <a:pPr>
                <a:defRPr/>
              </a:pPr>
              <a:t>7/7/2016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10D3BC-889B-4CDE-8359-44B4BB0BFF0B}" type="datetime1">
              <a:rPr lang="en-US"/>
              <a:pPr>
                <a:defRPr/>
              </a:pPr>
              <a:t>7/7/2016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7331EE-C456-4CA5-8536-6B30B3E6E828}" type="datetime1">
              <a:rPr lang="en-US"/>
              <a:pPr>
                <a:defRPr/>
              </a:pPr>
              <a:t>7/7/2016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840A8C-537B-460B-A72F-0BEAC52ADEBA}" type="datetime1">
              <a:rPr lang="en-US"/>
              <a:pPr>
                <a:defRPr/>
              </a:pPr>
              <a:t>7/7/2016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8E1306-387F-4D3D-A669-596DF03F0240}" type="datetime1">
              <a:rPr lang="en-US"/>
              <a:pPr>
                <a:defRPr/>
              </a:pPr>
              <a:t>7/7/2016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47104C-09FA-4389-88AA-D2D7A0D8CFDD}" type="datetime1">
              <a:rPr lang="en-US"/>
              <a:pPr>
                <a:defRPr/>
              </a:pPr>
              <a:t>7/7/2016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4B0819-E2D6-4E53-AE60-B177B9D69D27}" type="datetime1">
              <a:rPr lang="en-US"/>
              <a:pPr>
                <a:defRPr/>
              </a:pPr>
              <a:t>7/7/2016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000" smtClean="0">
                <a:solidFill>
                  <a:schemeClr val="bg1"/>
                </a:solidFill>
                <a:latin typeface="Verdana" pitchFamily="34" charset="0"/>
              </a:rPr>
              <a:t>SAFE LIFTING/MATERIAL </a:t>
            </a:r>
            <a:r>
              <a:rPr lang="en-US" sz="2000" dirty="0" smtClean="0">
                <a:solidFill>
                  <a:schemeClr val="bg1"/>
                </a:solidFill>
                <a:latin typeface="Verdana" pitchFamily="34" charset="0"/>
              </a:rPr>
              <a:t>HANDLING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pic>
        <p:nvPicPr>
          <p:cNvPr id="7" name="Picture 14" descr="C:\Documents and Settings\spakosh\Local Settings\Temporary Internet Files\Content.IE5\FP2L83MY\MP900184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30003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C:\Documents and Settings\spakosh\Local Settings\Temporary Internet Files\Content.IE5\43447V9Z\MP90043174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514475"/>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Lowering the Object</a:t>
            </a:r>
          </a:p>
        </p:txBody>
      </p:sp>
      <p:sp>
        <p:nvSpPr>
          <p:cNvPr id="4099" name="Subtitle 2"/>
          <p:cNvSpPr>
            <a:spLocks noGrp="1"/>
          </p:cNvSpPr>
          <p:nvPr>
            <p:ph type="subTitle" idx="1"/>
          </p:nvPr>
        </p:nvSpPr>
        <p:spPr>
          <a:xfrm>
            <a:off x="609600" y="1295400"/>
            <a:ext cx="4267200" cy="4953000"/>
          </a:xfrm>
        </p:spPr>
        <p:txBody>
          <a:bodyPr/>
          <a:lstStyle/>
          <a:p>
            <a:pPr marL="342900" indent="-342900" algn="l">
              <a:lnSpc>
                <a:spcPct val="80000"/>
              </a:lnSpc>
              <a:buFont typeface="Arial" pitchFamily="34" charset="0"/>
              <a:buChar char="•"/>
            </a:pPr>
            <a:r>
              <a:rPr lang="en-US" dirty="0">
                <a:solidFill>
                  <a:schemeClr val="tx1"/>
                </a:solidFill>
                <a:ea typeface="Verdana" pitchFamily="34" charset="0"/>
                <a:cs typeface="Verdana" pitchFamily="34" charset="0"/>
              </a:rPr>
              <a:t>When lowering an object remember to </a:t>
            </a:r>
            <a:r>
              <a:rPr lang="en-US" u="sng" dirty="0">
                <a:solidFill>
                  <a:schemeClr val="tx1"/>
                </a:solidFill>
                <a:ea typeface="Verdana" pitchFamily="34" charset="0"/>
                <a:cs typeface="Verdana" pitchFamily="34" charset="0"/>
              </a:rPr>
              <a:t>bend at the knees not at the waist</a:t>
            </a:r>
            <a:r>
              <a:rPr lang="en-US" dirty="0">
                <a:solidFill>
                  <a:schemeClr val="tx1"/>
                </a:solidFill>
                <a:ea typeface="Verdana" pitchFamily="34" charset="0"/>
                <a:cs typeface="Verdana" pitchFamily="34" charset="0"/>
              </a:rPr>
              <a:t> and avoid twisting motions while putting the load down. </a:t>
            </a:r>
            <a:r>
              <a:rPr lang="en-US" b="1" i="1" dirty="0">
                <a:solidFill>
                  <a:schemeClr val="tx1"/>
                </a:solidFill>
                <a:ea typeface="Verdana" pitchFamily="34" charset="0"/>
                <a:cs typeface="Verdana" pitchFamily="34" charset="0"/>
              </a:rPr>
              <a:t>(the picture shown demonstrates how </a:t>
            </a:r>
            <a:r>
              <a:rPr lang="en-US" b="1" i="1" u="sng" dirty="0">
                <a:solidFill>
                  <a:schemeClr val="tx1"/>
                </a:solidFill>
                <a:ea typeface="Verdana" pitchFamily="34" charset="0"/>
                <a:cs typeface="Verdana" pitchFamily="34" charset="0"/>
              </a:rPr>
              <a:t>NOT</a:t>
            </a:r>
            <a:r>
              <a:rPr lang="en-US" b="1" i="1" dirty="0">
                <a:solidFill>
                  <a:schemeClr val="tx1"/>
                </a:solidFill>
                <a:ea typeface="Verdana" pitchFamily="34" charset="0"/>
                <a:cs typeface="Verdana" pitchFamily="34" charset="0"/>
              </a:rPr>
              <a:t> to put an object down!).</a:t>
            </a:r>
          </a:p>
          <a:p>
            <a:pPr marL="342900" indent="-342900" algn="l">
              <a:lnSpc>
                <a:spcPct val="80000"/>
              </a:lnSpc>
              <a:buFont typeface="Arial" pitchFamily="34" charset="0"/>
              <a:buChar char="•"/>
            </a:pPr>
            <a:endParaRPr lang="en-US" b="1" i="1" dirty="0">
              <a:solidFill>
                <a:schemeClr val="tx1"/>
              </a:solidFill>
              <a:ea typeface="Verdana" pitchFamily="34" charset="0"/>
              <a:cs typeface="Verdana" pitchFamily="34" charset="0"/>
            </a:endParaRPr>
          </a:p>
          <a:p>
            <a:pPr marL="342900" indent="-342900" algn="l">
              <a:lnSpc>
                <a:spcPct val="80000"/>
              </a:lnSpc>
              <a:buFont typeface="Arial" pitchFamily="34" charset="0"/>
              <a:buChar char="•"/>
            </a:pPr>
            <a:r>
              <a:rPr lang="en-US" dirty="0">
                <a:solidFill>
                  <a:schemeClr val="tx1"/>
                </a:solidFill>
                <a:ea typeface="Verdana" pitchFamily="34" charset="0"/>
                <a:cs typeface="Verdana" pitchFamily="34" charset="0"/>
              </a:rPr>
              <a:t>If you must turn while lowering an object adjust your feet rather than twisting </a:t>
            </a:r>
            <a:r>
              <a:rPr lang="en-US" dirty="0" smtClean="0">
                <a:solidFill>
                  <a:schemeClr val="tx1"/>
                </a:solidFill>
                <a:ea typeface="Verdana" pitchFamily="34" charset="0"/>
                <a:cs typeface="Verdana" pitchFamily="34" charset="0"/>
              </a:rPr>
              <a:t>your</a:t>
            </a:r>
          </a:p>
          <a:p>
            <a:pPr algn="l">
              <a:lnSpc>
                <a:spcPct val="80000"/>
              </a:lnSpc>
            </a:pPr>
            <a:r>
              <a:rPr lang="en-US" dirty="0">
                <a:solidFill>
                  <a:schemeClr val="tx1"/>
                </a:solidFill>
                <a:ea typeface="Verdana" pitchFamily="34" charset="0"/>
                <a:cs typeface="Verdana" pitchFamily="34" charset="0"/>
              </a:rPr>
              <a:t> </a:t>
            </a:r>
            <a:r>
              <a:rPr lang="en-US" dirty="0" smtClean="0">
                <a:solidFill>
                  <a:schemeClr val="tx1"/>
                </a:solidFill>
                <a:ea typeface="Verdana" pitchFamily="34" charset="0"/>
                <a:cs typeface="Verdana" pitchFamily="34" charset="0"/>
              </a:rPr>
              <a:t>  back</a:t>
            </a:r>
            <a:r>
              <a:rPr 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4" descr="liftingwr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714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00600" y="5486400"/>
            <a:ext cx="4572000" cy="338554"/>
          </a:xfrm>
          <a:prstGeom prst="rect">
            <a:avLst/>
          </a:prstGeom>
        </p:spPr>
        <p:txBody>
          <a:bodyPr>
            <a:spAutoFit/>
          </a:bodyPr>
          <a:lstStyle/>
          <a:p>
            <a:r>
              <a:rPr lang="en-US" sz="1600" b="1" u="sng" dirty="0">
                <a:solidFill>
                  <a:srgbClr val="FF0000"/>
                </a:solidFill>
                <a:latin typeface="Verdana" pitchFamily="34" charset="0"/>
              </a:rPr>
              <a:t>Not</a:t>
            </a:r>
            <a:r>
              <a:rPr lang="en-US" sz="1600" b="1" dirty="0">
                <a:solidFill>
                  <a:srgbClr val="FF0000"/>
                </a:solidFill>
                <a:latin typeface="Verdana" pitchFamily="34" charset="0"/>
              </a:rPr>
              <a:t> the correct way to lower a box</a:t>
            </a:r>
            <a:endParaRPr lang="en-US" sz="1600" dirty="0"/>
          </a:p>
        </p:txBody>
      </p:sp>
    </p:spTree>
    <p:extLst>
      <p:ext uri="{BB962C8B-B14F-4D97-AF65-F5344CB8AC3E}">
        <p14:creationId xmlns:p14="http://schemas.microsoft.com/office/powerpoint/2010/main" val="606031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Lifting Properly – Step One</a:t>
            </a:r>
          </a:p>
        </p:txBody>
      </p:sp>
      <p:sp>
        <p:nvSpPr>
          <p:cNvPr id="4099" name="Subtitle 2"/>
          <p:cNvSpPr>
            <a:spLocks noGrp="1"/>
          </p:cNvSpPr>
          <p:nvPr>
            <p:ph type="subTitle" idx="1"/>
          </p:nvPr>
        </p:nvSpPr>
        <p:spPr>
          <a:xfrm>
            <a:off x="533400" y="1828800"/>
            <a:ext cx="4114800" cy="3657600"/>
          </a:xfrm>
        </p:spPr>
        <p:txBody>
          <a:bodyPr/>
          <a:lstStyle/>
          <a:p>
            <a:pPr algn="l"/>
            <a:r>
              <a:rPr lang="en-US" dirty="0">
                <a:solidFill>
                  <a:schemeClr val="tx1"/>
                </a:solidFill>
              </a:rPr>
              <a:t>▫ Stand close to the load                          </a:t>
            </a:r>
          </a:p>
          <a:p>
            <a:pPr algn="l"/>
            <a:r>
              <a:rPr lang="en-US" dirty="0">
                <a:solidFill>
                  <a:schemeClr val="tx1"/>
                </a:solidFill>
              </a:rPr>
              <a:t>  with your feet spread </a:t>
            </a:r>
          </a:p>
          <a:p>
            <a:pPr algn="l"/>
            <a:r>
              <a:rPr lang="en-US" dirty="0">
                <a:solidFill>
                  <a:schemeClr val="tx1"/>
                </a:solidFill>
              </a:rPr>
              <a:t>  about shoulder width  </a:t>
            </a:r>
          </a:p>
          <a:p>
            <a:pPr algn="l"/>
            <a:r>
              <a:rPr lang="en-US" dirty="0">
                <a:solidFill>
                  <a:schemeClr val="tx1"/>
                </a:solidFill>
              </a:rPr>
              <a:t>  apart</a:t>
            </a:r>
            <a:r>
              <a:rPr lang="en-US" dirty="0" smtClean="0">
                <a:solidFill>
                  <a:schemeClr val="tx1"/>
                </a:solidFill>
              </a:rPr>
              <a:t>.</a:t>
            </a:r>
          </a:p>
          <a:p>
            <a:pPr algn="l"/>
            <a:endParaRPr lang="en-US" dirty="0">
              <a:solidFill>
                <a:schemeClr val="tx1"/>
              </a:solidFill>
            </a:endParaRPr>
          </a:p>
          <a:p>
            <a:pPr algn="l"/>
            <a:r>
              <a:rPr lang="en-US" dirty="0">
                <a:solidFill>
                  <a:schemeClr val="tx1"/>
                </a:solidFill>
              </a:rPr>
              <a:t>▫ One foot slightly in </a:t>
            </a:r>
          </a:p>
          <a:p>
            <a:pPr algn="l"/>
            <a:r>
              <a:rPr lang="en-US" dirty="0">
                <a:solidFill>
                  <a:schemeClr val="tx1"/>
                </a:solidFill>
              </a:rPr>
              <a:t>  front of the other for </a:t>
            </a:r>
          </a:p>
          <a:p>
            <a:pPr algn="l"/>
            <a:r>
              <a:rPr lang="en-US" dirty="0">
                <a:solidFill>
                  <a:schemeClr val="tx1"/>
                </a:solidFill>
              </a:rPr>
              <a:t>  balance.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11" descr="Figure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267" y="1600200"/>
            <a:ext cx="34766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862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Lifting Properly – Step Two</a:t>
            </a:r>
          </a:p>
        </p:txBody>
      </p:sp>
      <p:sp>
        <p:nvSpPr>
          <p:cNvPr id="4099" name="Subtitle 2"/>
          <p:cNvSpPr>
            <a:spLocks noGrp="1"/>
          </p:cNvSpPr>
          <p:nvPr>
            <p:ph type="subTitle" idx="1"/>
          </p:nvPr>
        </p:nvSpPr>
        <p:spPr>
          <a:xfrm>
            <a:off x="609600" y="1752600"/>
            <a:ext cx="4114800" cy="3886200"/>
          </a:xfrm>
        </p:spPr>
        <p:txBody>
          <a:bodyPr/>
          <a:lstStyle/>
          <a:p>
            <a:pPr algn="l"/>
            <a:r>
              <a:rPr lang="en-US" dirty="0" smtClean="0">
                <a:solidFill>
                  <a:schemeClr val="tx1"/>
                </a:solidFill>
              </a:rPr>
              <a:t>Squat </a:t>
            </a:r>
            <a:r>
              <a:rPr lang="en-US" dirty="0">
                <a:solidFill>
                  <a:schemeClr val="tx1"/>
                </a:solidFill>
              </a:rPr>
              <a:t>down bending at the knees (not your waist). </a:t>
            </a:r>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Tuck </a:t>
            </a:r>
            <a:r>
              <a:rPr lang="en-US" dirty="0">
                <a:solidFill>
                  <a:schemeClr val="tx1"/>
                </a:solidFill>
              </a:rPr>
              <a:t>your chin while keeping your back as vertical as possible.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7" descr="Figur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3454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669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Lifting Properly – Step Three</a:t>
            </a:r>
          </a:p>
        </p:txBody>
      </p:sp>
      <p:sp>
        <p:nvSpPr>
          <p:cNvPr id="4099" name="Subtitle 2"/>
          <p:cNvSpPr>
            <a:spLocks noGrp="1"/>
          </p:cNvSpPr>
          <p:nvPr>
            <p:ph type="subTitle" idx="1"/>
          </p:nvPr>
        </p:nvSpPr>
        <p:spPr>
          <a:xfrm>
            <a:off x="533400" y="2819400"/>
            <a:ext cx="4038600" cy="1600200"/>
          </a:xfrm>
        </p:spPr>
        <p:txBody>
          <a:bodyPr/>
          <a:lstStyle/>
          <a:p>
            <a:pPr algn="l"/>
            <a:r>
              <a:rPr lang="en-US" dirty="0">
                <a:solidFill>
                  <a:schemeClr val="tx1"/>
                </a:solidFill>
              </a:rPr>
              <a:t>Get a firm grasp of the object before beginning the lift.</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7" descr="Figure 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075" y="2024063"/>
            <a:ext cx="28368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48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Lifting Properly – Step Four</a:t>
            </a:r>
          </a:p>
        </p:txBody>
      </p:sp>
      <p:sp>
        <p:nvSpPr>
          <p:cNvPr id="4099" name="Subtitle 2"/>
          <p:cNvSpPr>
            <a:spLocks noGrp="1"/>
          </p:cNvSpPr>
          <p:nvPr>
            <p:ph type="subTitle" idx="1"/>
          </p:nvPr>
        </p:nvSpPr>
        <p:spPr>
          <a:xfrm>
            <a:off x="533400" y="2438400"/>
            <a:ext cx="4267200" cy="2286000"/>
          </a:xfrm>
        </p:spPr>
        <p:txBody>
          <a:bodyPr/>
          <a:lstStyle/>
          <a:p>
            <a:pPr algn="l"/>
            <a:r>
              <a:rPr lang="en-US" dirty="0">
                <a:solidFill>
                  <a:schemeClr val="tx1"/>
                </a:solidFill>
              </a:rPr>
              <a:t>Begin slowly lifting with </a:t>
            </a:r>
            <a:r>
              <a:rPr lang="en-US" dirty="0" smtClean="0">
                <a:solidFill>
                  <a:schemeClr val="tx1"/>
                </a:solidFill>
              </a:rPr>
              <a:t>your </a:t>
            </a:r>
            <a:r>
              <a:rPr lang="en-US" u="sng" dirty="0">
                <a:solidFill>
                  <a:schemeClr val="tx1"/>
                </a:solidFill>
              </a:rPr>
              <a:t>LEGS</a:t>
            </a:r>
            <a:r>
              <a:rPr lang="en-US" dirty="0">
                <a:solidFill>
                  <a:schemeClr val="tx1"/>
                </a:solidFill>
              </a:rPr>
              <a:t> by straightening them. </a:t>
            </a:r>
            <a:r>
              <a:rPr lang="en-US" i="1" dirty="0">
                <a:solidFill>
                  <a:schemeClr val="tx1"/>
                </a:solidFill>
              </a:rPr>
              <a:t>Never twist your body during this step!</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7" descr="Figure 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1752600"/>
            <a:ext cx="24050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469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Lifting Properly – Step Five</a:t>
            </a:r>
          </a:p>
        </p:txBody>
      </p:sp>
      <p:sp>
        <p:nvSpPr>
          <p:cNvPr id="4099" name="Subtitle 2"/>
          <p:cNvSpPr>
            <a:spLocks noGrp="1"/>
          </p:cNvSpPr>
          <p:nvPr>
            <p:ph type="subTitle" idx="1"/>
          </p:nvPr>
        </p:nvSpPr>
        <p:spPr>
          <a:xfrm>
            <a:off x="609600" y="1752600"/>
            <a:ext cx="4495800" cy="3962400"/>
          </a:xfrm>
        </p:spPr>
        <p:txBody>
          <a:bodyPr/>
          <a:lstStyle/>
          <a:p>
            <a:pPr marL="342900" indent="-342900" algn="l">
              <a:lnSpc>
                <a:spcPct val="90000"/>
              </a:lnSpc>
              <a:buFont typeface="Arial" pitchFamily="34" charset="0"/>
              <a:buChar char="•"/>
            </a:pPr>
            <a:r>
              <a:rPr lang="en-US" dirty="0" smtClean="0">
                <a:solidFill>
                  <a:schemeClr val="tx1"/>
                </a:solidFill>
              </a:rPr>
              <a:t>Once </a:t>
            </a:r>
            <a:r>
              <a:rPr lang="en-US" dirty="0">
                <a:solidFill>
                  <a:schemeClr val="tx1"/>
                </a:solidFill>
              </a:rPr>
              <a:t>lift is complete, keep object as close to your body as possible</a:t>
            </a:r>
            <a:r>
              <a:rPr lang="en-US" dirty="0" smtClean="0">
                <a:solidFill>
                  <a:schemeClr val="tx1"/>
                </a:solidFill>
              </a:rPr>
              <a:t>.</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As </a:t>
            </a:r>
            <a:r>
              <a:rPr lang="en-US" dirty="0">
                <a:solidFill>
                  <a:schemeClr val="tx1"/>
                </a:solidFill>
              </a:rPr>
              <a:t>load's center of gravity moves away from body, dramatic increase in stress to the lumbar region of the back.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7" descr="Figure 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667" y="1549400"/>
            <a:ext cx="2667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857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Other Considerations</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itchFamily="34" charset="0"/>
              <a:buChar char="•"/>
            </a:pPr>
            <a:r>
              <a:rPr lang="en-US" i="1" u="sng" dirty="0">
                <a:solidFill>
                  <a:schemeClr val="tx1"/>
                </a:solidFill>
              </a:rPr>
              <a:t>Team Lifting</a:t>
            </a:r>
            <a:r>
              <a:rPr lang="en-US" i="1" dirty="0">
                <a:solidFill>
                  <a:schemeClr val="tx1"/>
                </a:solidFill>
              </a:rPr>
              <a:t> </a:t>
            </a:r>
            <a:r>
              <a:rPr lang="en-US" dirty="0">
                <a:solidFill>
                  <a:schemeClr val="tx1"/>
                </a:solidFill>
              </a:rPr>
              <a:t>– More than one person required to lift a load: team of folks; one person “calls” directions and lifting steps so everyone will move at the same pace.</a:t>
            </a:r>
          </a:p>
          <a:p>
            <a:pPr marL="342900" indent="-342900" algn="l">
              <a:buFont typeface="Arial" pitchFamily="34" charset="0"/>
              <a:buChar char="•"/>
            </a:pPr>
            <a:endParaRPr lang="en-US" sz="2000" u="sng" dirty="0">
              <a:solidFill>
                <a:schemeClr val="tx1"/>
              </a:solidFill>
            </a:endParaRPr>
          </a:p>
          <a:p>
            <a:pPr marL="342900" indent="-342900" algn="l">
              <a:buFont typeface="Arial" pitchFamily="34" charset="0"/>
              <a:buChar char="•"/>
            </a:pPr>
            <a:r>
              <a:rPr lang="en-US" i="1" u="sng" dirty="0">
                <a:solidFill>
                  <a:schemeClr val="tx1"/>
                </a:solidFill>
              </a:rPr>
              <a:t>Stacking</a:t>
            </a:r>
            <a:r>
              <a:rPr lang="en-US" dirty="0">
                <a:solidFill>
                  <a:schemeClr val="tx1"/>
                </a:solidFill>
              </a:rPr>
              <a:t> – Overlap and interlock rows. Never stack above the crush height or above height limits for the facility you’re working in.  Make certain the base is clean, level and can support the weight.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999951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Other Considerations</a:t>
            </a:r>
          </a:p>
        </p:txBody>
      </p:sp>
      <p:sp>
        <p:nvSpPr>
          <p:cNvPr id="4099" name="Subtitle 2"/>
          <p:cNvSpPr>
            <a:spLocks noGrp="1"/>
          </p:cNvSpPr>
          <p:nvPr>
            <p:ph type="subTitle" idx="1"/>
          </p:nvPr>
        </p:nvSpPr>
        <p:spPr>
          <a:xfrm>
            <a:off x="609600" y="1295400"/>
            <a:ext cx="7924800" cy="4800600"/>
          </a:xfrm>
        </p:spPr>
        <p:txBody>
          <a:bodyPr/>
          <a:lstStyle/>
          <a:p>
            <a:r>
              <a:rPr lang="en-US" i="1" u="sng" dirty="0">
                <a:solidFill>
                  <a:schemeClr val="tx1"/>
                </a:solidFill>
              </a:rPr>
              <a:t>Drums</a:t>
            </a:r>
            <a:r>
              <a:rPr lang="en-US" dirty="0">
                <a:solidFill>
                  <a:schemeClr val="tx1"/>
                </a:solidFill>
              </a:rPr>
              <a:t> – </a:t>
            </a:r>
            <a:endParaRPr lang="en-US" dirty="0" smtClean="0">
              <a:solidFill>
                <a:schemeClr val="tx1"/>
              </a:solidFill>
            </a:endParaRPr>
          </a:p>
          <a:p>
            <a:endParaRPr lang="en-US" dirty="0">
              <a:solidFill>
                <a:schemeClr val="tx1"/>
              </a:solidFill>
            </a:endParaRPr>
          </a:p>
          <a:p>
            <a:pPr marL="342900" indent="-342900" algn="l">
              <a:buFont typeface="Arial" pitchFamily="34" charset="0"/>
              <a:buChar char="•"/>
            </a:pPr>
            <a:r>
              <a:rPr lang="en-US" dirty="0" smtClean="0">
                <a:solidFill>
                  <a:schemeClr val="tx1"/>
                </a:solidFill>
              </a:rPr>
              <a:t>Use </a:t>
            </a:r>
            <a:r>
              <a:rPr lang="en-US" dirty="0">
                <a:solidFill>
                  <a:schemeClr val="tx1"/>
                </a:solidFill>
              </a:rPr>
              <a:t>a lift truck with drum forks or a drum dolly to move, even a short distance.  </a:t>
            </a:r>
            <a:endParaRPr lang="en-US" dirty="0" smtClean="0">
              <a:solidFill>
                <a:schemeClr val="tx1"/>
              </a:solidFill>
            </a:endParaRP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If </a:t>
            </a:r>
            <a:r>
              <a:rPr lang="en-US" dirty="0">
                <a:solidFill>
                  <a:schemeClr val="tx1"/>
                </a:solidFill>
              </a:rPr>
              <a:t>moving individual </a:t>
            </a:r>
            <a:r>
              <a:rPr lang="en-US" u="sng" dirty="0">
                <a:solidFill>
                  <a:schemeClr val="tx1"/>
                </a:solidFill>
              </a:rPr>
              <a:t>empty</a:t>
            </a:r>
            <a:r>
              <a:rPr lang="en-US" dirty="0">
                <a:solidFill>
                  <a:schemeClr val="tx1"/>
                </a:solidFill>
              </a:rPr>
              <a:t> drums, roll on the side not the rim and always work on the down side of the drum with the hands on the “belly” of the drum, not the rim.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865831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Considerations</a:t>
            </a:r>
          </a:p>
        </p:txBody>
      </p:sp>
      <p:sp>
        <p:nvSpPr>
          <p:cNvPr id="4099" name="Subtitle 2"/>
          <p:cNvSpPr>
            <a:spLocks noGrp="1"/>
          </p:cNvSpPr>
          <p:nvPr>
            <p:ph type="subTitle" idx="1"/>
          </p:nvPr>
        </p:nvSpPr>
        <p:spPr>
          <a:xfrm>
            <a:off x="381000" y="1219200"/>
            <a:ext cx="5791200" cy="4800600"/>
          </a:xfrm>
        </p:spPr>
        <p:txBody>
          <a:bodyPr/>
          <a:lstStyle/>
          <a:p>
            <a:r>
              <a:rPr lang="en-US" i="1" u="sng" dirty="0">
                <a:solidFill>
                  <a:schemeClr val="tx1"/>
                </a:solidFill>
              </a:rPr>
              <a:t>Cylinders</a:t>
            </a:r>
            <a:r>
              <a:rPr lang="en-US" dirty="0">
                <a:solidFill>
                  <a:schemeClr val="tx1"/>
                </a:solidFill>
              </a:rPr>
              <a:t>: </a:t>
            </a:r>
          </a:p>
          <a:p>
            <a:pPr marL="342900" indent="-342900" algn="l">
              <a:buFont typeface="Arial" pitchFamily="34" charset="0"/>
              <a:buChar char="•"/>
            </a:pPr>
            <a:r>
              <a:rPr lang="en-US" dirty="0" smtClean="0">
                <a:solidFill>
                  <a:schemeClr val="tx1"/>
                </a:solidFill>
              </a:rPr>
              <a:t>Compressed </a:t>
            </a:r>
            <a:r>
              <a:rPr lang="en-US" dirty="0">
                <a:solidFill>
                  <a:schemeClr val="tx1"/>
                </a:solidFill>
              </a:rPr>
              <a:t>gas cylinders are like bombs with very short fuses!  </a:t>
            </a:r>
          </a:p>
          <a:p>
            <a:pPr marL="342900" indent="-342900" algn="l">
              <a:buFont typeface="Arial" pitchFamily="34" charset="0"/>
              <a:buChar char="•"/>
            </a:pPr>
            <a:r>
              <a:rPr lang="en-US" dirty="0" smtClean="0">
                <a:solidFill>
                  <a:schemeClr val="tx1"/>
                </a:solidFill>
              </a:rPr>
              <a:t>Valves </a:t>
            </a:r>
            <a:r>
              <a:rPr lang="en-US" dirty="0">
                <a:solidFill>
                  <a:schemeClr val="tx1"/>
                </a:solidFill>
              </a:rPr>
              <a:t>must be protected by a proper safety cap.  </a:t>
            </a:r>
          </a:p>
          <a:p>
            <a:pPr marL="342900" indent="-342900" algn="l">
              <a:buFont typeface="Arial" pitchFamily="34" charset="0"/>
              <a:buChar char="•"/>
            </a:pPr>
            <a:r>
              <a:rPr lang="en-US" dirty="0" smtClean="0">
                <a:solidFill>
                  <a:schemeClr val="tx1"/>
                </a:solidFill>
              </a:rPr>
              <a:t>Use </a:t>
            </a:r>
            <a:r>
              <a:rPr lang="en-US" dirty="0">
                <a:solidFill>
                  <a:schemeClr val="tx1"/>
                </a:solidFill>
              </a:rPr>
              <a:t>a special hand truck to move individual cylinders, and “walk” them only short distances to align them.  </a:t>
            </a:r>
          </a:p>
          <a:p>
            <a:pPr marL="342900" indent="-342900" algn="l">
              <a:buFont typeface="Arial" pitchFamily="34" charset="0"/>
              <a:buChar char="•"/>
            </a:pPr>
            <a:r>
              <a:rPr lang="en-US" dirty="0" smtClean="0">
                <a:solidFill>
                  <a:schemeClr val="tx1"/>
                </a:solidFill>
              </a:rPr>
              <a:t>Cylinders </a:t>
            </a:r>
            <a:r>
              <a:rPr lang="en-US" dirty="0">
                <a:solidFill>
                  <a:schemeClr val="tx1"/>
                </a:solidFill>
              </a:rPr>
              <a:t>must be stored in designated areas and secured     with safety chains or bars.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3" descr="Gas cylinders secured-with ca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6999" y="2133600"/>
            <a:ext cx="24876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5"/>
          <p:cNvCxnSpPr>
            <a:cxnSpLocks noChangeShapeType="1"/>
          </p:cNvCxnSpPr>
          <p:nvPr/>
        </p:nvCxnSpPr>
        <p:spPr bwMode="auto">
          <a:xfrm flipV="1">
            <a:off x="3657600" y="2929467"/>
            <a:ext cx="3276600" cy="15240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cxnSp>
        <p:nvCxnSpPr>
          <p:cNvPr id="9" name="Straight Arrow Connector 11"/>
          <p:cNvCxnSpPr>
            <a:cxnSpLocks noChangeShapeType="1"/>
          </p:cNvCxnSpPr>
          <p:nvPr/>
        </p:nvCxnSpPr>
        <p:spPr bwMode="auto">
          <a:xfrm flipV="1">
            <a:off x="5105400" y="4648200"/>
            <a:ext cx="2057400" cy="1066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2947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Considerations</a:t>
            </a:r>
          </a:p>
        </p:txBody>
      </p:sp>
      <p:sp>
        <p:nvSpPr>
          <p:cNvPr id="4099" name="Subtitle 2"/>
          <p:cNvSpPr>
            <a:spLocks noGrp="1"/>
          </p:cNvSpPr>
          <p:nvPr>
            <p:ph type="subTitle" idx="1"/>
          </p:nvPr>
        </p:nvSpPr>
        <p:spPr>
          <a:xfrm>
            <a:off x="609600" y="1295400"/>
            <a:ext cx="7924800" cy="4800600"/>
          </a:xfrm>
        </p:spPr>
        <p:txBody>
          <a:bodyPr/>
          <a:lstStyle/>
          <a:p>
            <a:pPr algn="l"/>
            <a:r>
              <a:rPr lang="en-US" i="1" u="sng" dirty="0">
                <a:solidFill>
                  <a:schemeClr val="tx1"/>
                </a:solidFill>
              </a:rPr>
              <a:t>Mechanical Aids</a:t>
            </a:r>
            <a:r>
              <a:rPr lang="en-US" dirty="0">
                <a:solidFill>
                  <a:schemeClr val="tx1"/>
                </a:solidFill>
              </a:rPr>
              <a:t> – </a:t>
            </a:r>
            <a:endParaRPr lang="en-US" dirty="0" smtClean="0">
              <a:solidFill>
                <a:schemeClr val="tx1"/>
              </a:solidFill>
            </a:endParaRPr>
          </a:p>
          <a:p>
            <a:pPr algn="l"/>
            <a:endParaRPr lang="en-US" dirty="0">
              <a:solidFill>
                <a:schemeClr val="tx1"/>
              </a:solidFill>
            </a:endParaRPr>
          </a:p>
          <a:p>
            <a:pPr marL="342900" indent="-342900" algn="l">
              <a:buFont typeface="Arial" pitchFamily="34" charset="0"/>
              <a:buChar char="•"/>
            </a:pPr>
            <a:r>
              <a:rPr lang="en-US" dirty="0">
                <a:solidFill>
                  <a:schemeClr val="tx1"/>
                </a:solidFill>
              </a:rPr>
              <a:t>Often the best way to move loads is with a mechanical aid like a hand truck or rolling cart.  </a:t>
            </a:r>
          </a:p>
          <a:p>
            <a:pPr marL="342900" indent="-342900" algn="l">
              <a:buFont typeface="Arial" pitchFamily="34" charset="0"/>
              <a:buChar char="•"/>
            </a:pPr>
            <a:r>
              <a:rPr lang="en-US" dirty="0">
                <a:solidFill>
                  <a:schemeClr val="tx1"/>
                </a:solidFill>
              </a:rPr>
              <a:t>Choose the right aid for the job and inspect it before use.  </a:t>
            </a:r>
          </a:p>
          <a:p>
            <a:pPr marL="342900" indent="-342900" algn="l">
              <a:buFont typeface="Arial" pitchFamily="34" charset="0"/>
              <a:buChar char="•"/>
            </a:pPr>
            <a:r>
              <a:rPr lang="en-US" dirty="0">
                <a:solidFill>
                  <a:schemeClr val="tx1"/>
                </a:solidFill>
              </a:rPr>
              <a:t>Place the heaviest items on the bottom with the weight concentrated between the wheels.  </a:t>
            </a:r>
          </a:p>
          <a:p>
            <a:pPr marL="342900" indent="-342900" algn="l">
              <a:buFont typeface="Arial" pitchFamily="34" charset="0"/>
              <a:buChar char="•"/>
            </a:pPr>
            <a:r>
              <a:rPr lang="en-US" dirty="0">
                <a:solidFill>
                  <a:schemeClr val="tx1"/>
                </a:solidFill>
              </a:rPr>
              <a:t>Keep your hands away from the edges so they won’t be scraped or crushed in doorways.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p>
        </p:txBody>
      </p:sp>
    </p:spTree>
    <p:extLst>
      <p:ext uri="{BB962C8B-B14F-4D97-AF65-F5344CB8AC3E}">
        <p14:creationId xmlns:p14="http://schemas.microsoft.com/office/powerpoint/2010/main" val="3864454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What we’ll talk About</a:t>
            </a:r>
          </a:p>
        </p:txBody>
      </p:sp>
      <p:sp>
        <p:nvSpPr>
          <p:cNvPr id="4099" name="Subtitle 2"/>
          <p:cNvSpPr>
            <a:spLocks noGrp="1"/>
          </p:cNvSpPr>
          <p:nvPr>
            <p:ph type="subTitle" idx="1"/>
          </p:nvPr>
        </p:nvSpPr>
        <p:spPr>
          <a:xfrm>
            <a:off x="609600" y="1447800"/>
            <a:ext cx="7924800" cy="4419600"/>
          </a:xfrm>
        </p:spPr>
        <p:txBody>
          <a:bodyPr/>
          <a:lstStyle/>
          <a:p>
            <a:r>
              <a:rPr lang="en-US" dirty="0">
                <a:solidFill>
                  <a:schemeClr val="tx1"/>
                </a:solidFill>
              </a:rPr>
              <a:t>Material Handling Tips</a:t>
            </a:r>
          </a:p>
          <a:p>
            <a:endParaRPr lang="en-US" dirty="0">
              <a:solidFill>
                <a:schemeClr val="tx1"/>
              </a:solidFill>
            </a:endParaRPr>
          </a:p>
          <a:p>
            <a:r>
              <a:rPr lang="en-US" dirty="0">
                <a:solidFill>
                  <a:schemeClr val="tx1"/>
                </a:solidFill>
              </a:rPr>
              <a:t>Proper Lifting</a:t>
            </a:r>
          </a:p>
          <a:p>
            <a:endParaRPr lang="en-US" dirty="0">
              <a:solidFill>
                <a:schemeClr val="tx1"/>
              </a:solidFill>
            </a:endParaRPr>
          </a:p>
          <a:p>
            <a:r>
              <a:rPr lang="en-US" dirty="0">
                <a:solidFill>
                  <a:schemeClr val="tx1"/>
                </a:solidFill>
              </a:rPr>
              <a:t>Considerations</a:t>
            </a:r>
          </a:p>
          <a:p>
            <a:endParaRPr lang="en-US" dirty="0">
              <a:solidFill>
                <a:schemeClr val="tx1"/>
              </a:solidFill>
            </a:endParaRPr>
          </a:p>
          <a:p>
            <a:r>
              <a:rPr lang="en-US" dirty="0">
                <a:solidFill>
                  <a:schemeClr val="tx1"/>
                </a:solidFill>
              </a:rPr>
              <a:t>Tips for Safe Lifting</a:t>
            </a:r>
          </a:p>
          <a:p>
            <a:endParaRPr lang="en-US" dirty="0">
              <a:solidFill>
                <a:schemeClr val="tx1"/>
              </a:solidFill>
            </a:endParaRPr>
          </a:p>
          <a:p>
            <a:r>
              <a:rPr lang="en-US" dirty="0">
                <a:solidFill>
                  <a:schemeClr val="tx1"/>
                </a:solidFill>
              </a:rPr>
              <a:t>Exercises for Work and Home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471695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Tips for Safe Listing</a:t>
            </a:r>
          </a:p>
        </p:txBody>
      </p:sp>
      <p:sp>
        <p:nvSpPr>
          <p:cNvPr id="4099" name="Subtitle 2"/>
          <p:cNvSpPr>
            <a:spLocks noGrp="1"/>
          </p:cNvSpPr>
          <p:nvPr>
            <p:ph type="subTitle" idx="1"/>
          </p:nvPr>
        </p:nvSpPr>
        <p:spPr>
          <a:xfrm>
            <a:off x="1143000" y="1600200"/>
            <a:ext cx="6934200" cy="4343400"/>
          </a:xfrm>
        </p:spPr>
        <p:txBody>
          <a:bodyPr/>
          <a:lstStyle/>
          <a:p>
            <a:pPr marL="342900" indent="-342900" algn="l">
              <a:buFont typeface="Wingdings" pitchFamily="2" charset="2"/>
              <a:buChar char="§"/>
            </a:pPr>
            <a:r>
              <a:rPr lang="en-US" dirty="0">
                <a:solidFill>
                  <a:schemeClr val="tx1"/>
                </a:solidFill>
              </a:rPr>
              <a:t>PLAN THE LIFT.</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REMOVE ANYTHING IN YOUR WAY.</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PUSHING IS EASIER THAN PULLING.</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PULLING IS EASIER THAN CARRYING.</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GET HELP FOR HEAVY/BULKY LOADS.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462923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More Tips for Safe Lifting</a:t>
            </a:r>
          </a:p>
        </p:txBody>
      </p:sp>
      <p:sp>
        <p:nvSpPr>
          <p:cNvPr id="4099" name="Subtitle 2"/>
          <p:cNvSpPr>
            <a:spLocks noGrp="1"/>
          </p:cNvSpPr>
          <p:nvPr>
            <p:ph type="subTitle" idx="1"/>
          </p:nvPr>
        </p:nvSpPr>
        <p:spPr>
          <a:xfrm>
            <a:off x="609600" y="1828800"/>
            <a:ext cx="7924800" cy="3429000"/>
          </a:xfrm>
        </p:spPr>
        <p:txBody>
          <a:bodyPr/>
          <a:lstStyle/>
          <a:p>
            <a:pPr marL="342900" indent="-342900" algn="l">
              <a:buFont typeface="Wingdings" pitchFamily="2" charset="2"/>
              <a:buChar char="§"/>
            </a:pPr>
            <a:r>
              <a:rPr lang="en-US" dirty="0">
                <a:solidFill>
                  <a:schemeClr val="tx1"/>
                </a:solidFill>
              </a:rPr>
              <a:t>WARM UP YOUR MUSCLES WITH STRETCHES.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TEST THE WEIGHT OF THE LOAD FIRST.</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FACE THE WAY YOU NEED TO MOVE.</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HOLD THE LOAD CLOSE TO YOUR BODY.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088685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More Tips</a:t>
            </a:r>
          </a:p>
        </p:txBody>
      </p:sp>
      <p:sp>
        <p:nvSpPr>
          <p:cNvPr id="4099" name="Subtitle 2"/>
          <p:cNvSpPr>
            <a:spLocks noGrp="1"/>
          </p:cNvSpPr>
          <p:nvPr>
            <p:ph type="subTitle" idx="1"/>
          </p:nvPr>
        </p:nvSpPr>
        <p:spPr>
          <a:xfrm>
            <a:off x="1447800" y="1447800"/>
            <a:ext cx="5791200" cy="4419600"/>
          </a:xfrm>
        </p:spPr>
        <p:txBody>
          <a:bodyPr/>
          <a:lstStyle/>
          <a:p>
            <a:pPr marL="342900" indent="-342900" algn="l">
              <a:buFont typeface="Wingdings" pitchFamily="2" charset="2"/>
              <a:buChar char="§"/>
            </a:pPr>
            <a:r>
              <a:rPr lang="en-US" dirty="0">
                <a:solidFill>
                  <a:schemeClr val="tx1"/>
                </a:solidFill>
              </a:rPr>
              <a:t>LIFT WITH YOUR BACK AS                   STRAIGHT AS COMFORTABLE.</a:t>
            </a:r>
          </a:p>
          <a:p>
            <a:pPr algn="l"/>
            <a:r>
              <a:rPr lang="en-US" dirty="0" smtClean="0">
                <a:solidFill>
                  <a:schemeClr val="tx1"/>
                </a:solidFill>
              </a:rPr>
              <a:t>                                                                                                                                   </a:t>
            </a:r>
            <a:endParaRPr lang="en-US" dirty="0">
              <a:solidFill>
                <a:schemeClr val="tx1"/>
              </a:solidFill>
            </a:endParaRPr>
          </a:p>
          <a:p>
            <a:pPr marL="342900" indent="-342900" algn="l">
              <a:buFont typeface="Wingdings" pitchFamily="2" charset="2"/>
              <a:buChar char="§"/>
            </a:pPr>
            <a:r>
              <a:rPr lang="en-US" dirty="0">
                <a:solidFill>
                  <a:schemeClr val="tx1"/>
                </a:solidFill>
              </a:rPr>
              <a:t>KEEP THE LOAD BETWEEN                  SHOULDER  AND KNEE HEIGHT.</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CHANGE YOUR POSITION.</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STRETCH TO RELAX AND REST                  TIRED MUSCLES.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334690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a</a:t>
            </a:r>
            <a:r>
              <a:rPr lang="en-US" sz="2800" dirty="0" smtClean="0">
                <a:solidFill>
                  <a:schemeClr val="bg1"/>
                </a:solidFill>
                <a:latin typeface="Verdana" pitchFamily="34" charset="0"/>
              </a:rPr>
              <a:t>nd More Tips</a:t>
            </a:r>
          </a:p>
        </p:txBody>
      </p:sp>
      <p:sp>
        <p:nvSpPr>
          <p:cNvPr id="4099" name="Subtitle 2"/>
          <p:cNvSpPr>
            <a:spLocks noGrp="1"/>
          </p:cNvSpPr>
          <p:nvPr>
            <p:ph type="subTitle" idx="1"/>
          </p:nvPr>
        </p:nvSpPr>
        <p:spPr>
          <a:xfrm>
            <a:off x="609600" y="1524000"/>
            <a:ext cx="7924800" cy="4191000"/>
          </a:xfrm>
        </p:spPr>
        <p:txBody>
          <a:bodyPr/>
          <a:lstStyle/>
          <a:p>
            <a:pPr marL="342900" indent="-342900" algn="l">
              <a:buFont typeface="Wingdings" pitchFamily="2" charset="2"/>
              <a:buChar char="§"/>
            </a:pPr>
            <a:r>
              <a:rPr lang="en-US" dirty="0">
                <a:solidFill>
                  <a:schemeClr val="tx1"/>
                </a:solidFill>
              </a:rPr>
              <a:t>PLAN WHERE TO SET THE LOAD DOWN.</a:t>
            </a:r>
          </a:p>
          <a:p>
            <a:pPr marL="342900" indent="-342900" algn="l">
              <a:buFont typeface="Wingdings" pitchFamily="2" charset="2"/>
              <a:buChar char="§"/>
            </a:pPr>
            <a:endParaRPr lang="en-US" b="1" dirty="0">
              <a:solidFill>
                <a:schemeClr val="tx1"/>
              </a:solidFill>
              <a:latin typeface="Times New Roman" pitchFamily="18" charset="0"/>
            </a:endParaRPr>
          </a:p>
          <a:p>
            <a:pPr marL="342900" indent="-342900" algn="l">
              <a:buFont typeface="Wingdings" pitchFamily="2" charset="2"/>
              <a:buChar char="§"/>
            </a:pPr>
            <a:r>
              <a:rPr lang="en-US" dirty="0">
                <a:solidFill>
                  <a:schemeClr val="tx1"/>
                </a:solidFill>
              </a:rPr>
              <a:t>REST MORE OFTEN WHEN IT IS HOT/HUMID.</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TAKE MORE TIME TO WARM UP YOUR MUSCLES IN THE COLD.</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TAKE MORE BREAKS IF USING TOOLS/EQUIPMENT THAT VIBRATES.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236830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Any Problems?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Content Placeholder 5" descr="Lifting Boo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1733" y="1600200"/>
            <a:ext cx="5943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19200" y="5772329"/>
            <a:ext cx="7620000" cy="369332"/>
          </a:xfrm>
          <a:prstGeom prst="rect">
            <a:avLst/>
          </a:prstGeom>
        </p:spPr>
        <p:txBody>
          <a:bodyPr wrap="square">
            <a:spAutoFit/>
          </a:bodyPr>
          <a:lstStyle/>
          <a:p>
            <a:pPr eaLnBrk="1" hangingPunct="1"/>
            <a:r>
              <a:rPr lang="en-US" dirty="0">
                <a:latin typeface="Verdana" pitchFamily="34" charset="0"/>
              </a:rPr>
              <a:t>Position/posture could injure neck, back, arms, shoulders</a:t>
            </a:r>
          </a:p>
        </p:txBody>
      </p:sp>
      <p:sp>
        <p:nvSpPr>
          <p:cNvPr id="3" name="Rectangle 2"/>
          <p:cNvSpPr/>
          <p:nvPr/>
        </p:nvSpPr>
        <p:spPr>
          <a:xfrm>
            <a:off x="245533" y="2288738"/>
            <a:ext cx="1363133" cy="2585323"/>
          </a:xfrm>
          <a:prstGeom prst="rect">
            <a:avLst/>
          </a:prstGeom>
        </p:spPr>
        <p:txBody>
          <a:bodyPr wrap="square">
            <a:spAutoFit/>
          </a:bodyPr>
          <a:lstStyle/>
          <a:p>
            <a:r>
              <a:rPr lang="en-US" dirty="0">
                <a:latin typeface="Verdana" pitchFamily="34" charset="0"/>
              </a:rPr>
              <a:t>Too many books – weight could injure shoulders and/or back</a:t>
            </a:r>
          </a:p>
          <a:p>
            <a:pPr eaLnBrk="1" hangingPunct="1"/>
            <a:endParaRPr lang="en-US" dirty="0">
              <a:latin typeface="Verdana" pitchFamily="34" charset="0"/>
            </a:endParaRPr>
          </a:p>
        </p:txBody>
      </p:sp>
      <p:sp>
        <p:nvSpPr>
          <p:cNvPr id="4" name="Rectangle 3"/>
          <p:cNvSpPr/>
          <p:nvPr/>
        </p:nvSpPr>
        <p:spPr>
          <a:xfrm>
            <a:off x="7848600" y="2748760"/>
            <a:ext cx="1143000" cy="1200329"/>
          </a:xfrm>
          <a:prstGeom prst="rect">
            <a:avLst/>
          </a:prstGeom>
        </p:spPr>
        <p:txBody>
          <a:bodyPr wrap="square">
            <a:spAutoFit/>
          </a:bodyPr>
          <a:lstStyle/>
          <a:p>
            <a:pPr eaLnBrk="1" hangingPunct="1"/>
            <a:r>
              <a:rPr lang="en-US" dirty="0">
                <a:latin typeface="Verdana" pitchFamily="34" charset="0"/>
              </a:rPr>
              <a:t>Drop off surface not big enough</a:t>
            </a:r>
          </a:p>
        </p:txBody>
      </p:sp>
    </p:spTree>
    <p:extLst>
      <p:ext uri="{BB962C8B-B14F-4D97-AF65-F5344CB8AC3E}">
        <p14:creationId xmlns:p14="http://schemas.microsoft.com/office/powerpoint/2010/main" val="9579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What about this?</a:t>
            </a:r>
          </a:p>
        </p:txBody>
      </p:sp>
      <p:sp>
        <p:nvSpPr>
          <p:cNvPr id="4099" name="Subtitle 2"/>
          <p:cNvSpPr>
            <a:spLocks noGrp="1"/>
          </p:cNvSpPr>
          <p:nvPr>
            <p:ph type="subTitle" idx="1"/>
          </p:nvPr>
        </p:nvSpPr>
        <p:spPr>
          <a:xfrm>
            <a:off x="228600" y="2438400"/>
            <a:ext cx="3886200" cy="2514600"/>
          </a:xfrm>
        </p:spPr>
        <p:txBody>
          <a:bodyPr/>
          <a:lstStyle/>
          <a:p>
            <a:pPr marL="342900" indent="-342900" algn="l">
              <a:lnSpc>
                <a:spcPct val="80000"/>
              </a:lnSpc>
              <a:buFont typeface="Wingdings" pitchFamily="2" charset="2"/>
              <a:buChar char="§"/>
            </a:pPr>
            <a:r>
              <a:rPr lang="en-US" dirty="0">
                <a:solidFill>
                  <a:schemeClr val="tx1"/>
                </a:solidFill>
              </a:rPr>
              <a:t>Bending over at the </a:t>
            </a:r>
          </a:p>
          <a:p>
            <a:pPr algn="l">
              <a:lnSpc>
                <a:spcPct val="80000"/>
              </a:lnSpc>
            </a:pPr>
            <a:r>
              <a:rPr lang="en-US" dirty="0">
                <a:solidFill>
                  <a:schemeClr val="tx1"/>
                </a:solidFill>
              </a:rPr>
              <a:t> </a:t>
            </a:r>
            <a:r>
              <a:rPr lang="en-US" dirty="0" smtClean="0">
                <a:solidFill>
                  <a:schemeClr val="tx1"/>
                </a:solidFill>
              </a:rPr>
              <a:t>  waist</a:t>
            </a:r>
            <a:endParaRPr lang="en-US" dirty="0">
              <a:solidFill>
                <a:schemeClr val="tx1"/>
              </a:solidFill>
            </a:endParaRPr>
          </a:p>
          <a:p>
            <a:pPr marL="342900" indent="-342900" algn="l">
              <a:lnSpc>
                <a:spcPct val="80000"/>
              </a:lnSpc>
              <a:buFont typeface="Wingdings" pitchFamily="2" charset="2"/>
              <a:buChar char="§"/>
            </a:pPr>
            <a:endParaRPr lang="en-US" dirty="0">
              <a:solidFill>
                <a:schemeClr val="tx1"/>
              </a:solidFill>
            </a:endParaRPr>
          </a:p>
          <a:p>
            <a:pPr marL="342900" indent="-342900" algn="l">
              <a:lnSpc>
                <a:spcPct val="80000"/>
              </a:lnSpc>
              <a:buFont typeface="Wingdings" pitchFamily="2" charset="2"/>
              <a:buChar char="§"/>
            </a:pPr>
            <a:r>
              <a:rPr lang="en-US" dirty="0" smtClean="0">
                <a:solidFill>
                  <a:schemeClr val="tx1"/>
                </a:solidFill>
              </a:rPr>
              <a:t>Heavy </a:t>
            </a:r>
            <a:r>
              <a:rPr lang="en-US" dirty="0">
                <a:solidFill>
                  <a:schemeClr val="tx1"/>
                </a:solidFill>
              </a:rPr>
              <a:t>lifting from </a:t>
            </a:r>
            <a:endParaRPr lang="en-US" dirty="0" smtClean="0">
              <a:solidFill>
                <a:schemeClr val="tx1"/>
              </a:solidFill>
            </a:endParaRPr>
          </a:p>
          <a:p>
            <a:pPr algn="l">
              <a:lnSpc>
                <a:spcPct val="80000"/>
              </a:lnSpc>
            </a:pPr>
            <a:r>
              <a:rPr lang="en-US" dirty="0" smtClean="0">
                <a:solidFill>
                  <a:schemeClr val="tx1"/>
                </a:solidFill>
              </a:rPr>
              <a:t>   below </a:t>
            </a:r>
            <a:r>
              <a:rPr lang="en-US" dirty="0">
                <a:solidFill>
                  <a:schemeClr val="tx1"/>
                </a:solidFill>
              </a:rPr>
              <a:t>knees</a:t>
            </a:r>
          </a:p>
          <a:p>
            <a:pPr marL="342900" indent="-342900" algn="l">
              <a:lnSpc>
                <a:spcPct val="80000"/>
              </a:lnSpc>
              <a:buFont typeface="Wingdings" pitchFamily="2" charset="2"/>
              <a:buChar char="§"/>
            </a:pPr>
            <a:endParaRPr lang="en-US" dirty="0">
              <a:solidFill>
                <a:schemeClr val="tx1"/>
              </a:solidFill>
            </a:endParaRPr>
          </a:p>
          <a:p>
            <a:pPr marL="342900" indent="-342900" algn="l">
              <a:lnSpc>
                <a:spcPct val="80000"/>
              </a:lnSpc>
              <a:buFont typeface="Wingdings" pitchFamily="2" charset="2"/>
              <a:buChar char="§"/>
            </a:pPr>
            <a:r>
              <a:rPr lang="en-US" dirty="0" smtClean="0">
                <a:solidFill>
                  <a:schemeClr val="tx1"/>
                </a:solidFill>
              </a:rPr>
              <a:t>Improper </a:t>
            </a:r>
            <a:r>
              <a:rPr lang="en-US" dirty="0">
                <a:solidFill>
                  <a:schemeClr val="tx1"/>
                </a:solidFill>
              </a:rPr>
              <a:t>posture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6" descr="Lifting Box-Improp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823508"/>
            <a:ext cx="4572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79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Exercises you can do at Work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2" descr="C:\Documents and Settings\Steve\Local Settings\Temporary Internet Files\Content.IE5\XT04DLAT\MCj0424606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663" y="2095500"/>
            <a:ext cx="5210175"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371600"/>
            <a:ext cx="2133600" cy="1754326"/>
          </a:xfrm>
          <a:prstGeom prst="rect">
            <a:avLst/>
          </a:prstGeom>
        </p:spPr>
        <p:txBody>
          <a:bodyPr wrap="square">
            <a:spAutoFit/>
          </a:bodyPr>
          <a:lstStyle/>
          <a:p>
            <a:pPr eaLnBrk="1" hangingPunct="1"/>
            <a:r>
              <a:rPr lang="en-US" dirty="0">
                <a:solidFill>
                  <a:srgbClr val="0070C0"/>
                </a:solidFill>
                <a:latin typeface="Verdana" pitchFamily="34" charset="0"/>
              </a:rPr>
              <a:t>Be safe - check with your doctor before attempting any of these exercises!</a:t>
            </a:r>
          </a:p>
        </p:txBody>
      </p:sp>
    </p:spTree>
    <p:extLst>
      <p:ext uri="{BB962C8B-B14F-4D97-AF65-F5344CB8AC3E}">
        <p14:creationId xmlns:p14="http://schemas.microsoft.com/office/powerpoint/2010/main" val="1120357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Strengthening Exercise</a:t>
            </a:r>
          </a:p>
        </p:txBody>
      </p:sp>
      <p:sp>
        <p:nvSpPr>
          <p:cNvPr id="4099" name="Subtitle 2"/>
          <p:cNvSpPr>
            <a:spLocks noGrp="1"/>
          </p:cNvSpPr>
          <p:nvPr>
            <p:ph type="subTitle" idx="1"/>
          </p:nvPr>
        </p:nvSpPr>
        <p:spPr>
          <a:xfrm>
            <a:off x="609600" y="1295400"/>
            <a:ext cx="5638800" cy="4876800"/>
          </a:xfrm>
        </p:spPr>
        <p:txBody>
          <a:bodyPr/>
          <a:lstStyle/>
          <a:p>
            <a:pPr algn="l">
              <a:lnSpc>
                <a:spcPct val="90000"/>
              </a:lnSpc>
            </a:pPr>
            <a:r>
              <a:rPr lang="en-US" u="sng" dirty="0">
                <a:solidFill>
                  <a:schemeClr val="tx1"/>
                </a:solidFill>
                <a:cs typeface="Times New Roman" pitchFamily="18" charset="0"/>
              </a:rPr>
              <a:t>Wall Slides</a:t>
            </a:r>
            <a:r>
              <a:rPr lang="en-US" dirty="0">
                <a:solidFill>
                  <a:schemeClr val="tx1"/>
                </a:solidFill>
                <a:cs typeface="Times New Roman" pitchFamily="18" charset="0"/>
              </a:rPr>
              <a:t> to strengthen </a:t>
            </a:r>
          </a:p>
          <a:p>
            <a:pPr algn="l">
              <a:lnSpc>
                <a:spcPct val="90000"/>
              </a:lnSpc>
            </a:pPr>
            <a:r>
              <a:rPr lang="en-US" dirty="0">
                <a:solidFill>
                  <a:schemeClr val="tx1"/>
                </a:solidFill>
                <a:cs typeface="Times New Roman" pitchFamily="18" charset="0"/>
              </a:rPr>
              <a:t>    your muscles . . . .</a:t>
            </a:r>
          </a:p>
          <a:p>
            <a:pPr algn="l">
              <a:lnSpc>
                <a:spcPct val="90000"/>
              </a:lnSpc>
            </a:pPr>
            <a:endParaRPr lang="en-US" dirty="0">
              <a:solidFill>
                <a:schemeClr val="tx1"/>
              </a:solidFill>
            </a:endParaRPr>
          </a:p>
          <a:p>
            <a:pPr algn="l">
              <a:lnSpc>
                <a:spcPct val="90000"/>
              </a:lnSpc>
            </a:pPr>
            <a:r>
              <a:rPr lang="en-US" dirty="0" smtClean="0">
                <a:solidFill>
                  <a:schemeClr val="tx1"/>
                </a:solidFill>
              </a:rPr>
              <a:t>- </a:t>
            </a:r>
            <a:r>
              <a:rPr lang="en-US" dirty="0">
                <a:solidFill>
                  <a:schemeClr val="tx1"/>
                </a:solidFill>
                <a:cs typeface="Times New Roman" pitchFamily="18" charset="0"/>
              </a:rPr>
              <a:t>Stand with your back</a:t>
            </a:r>
          </a:p>
          <a:p>
            <a:pPr algn="l">
              <a:lnSpc>
                <a:spcPct val="90000"/>
              </a:lnSpc>
            </a:pPr>
            <a:r>
              <a:rPr lang="en-US" dirty="0">
                <a:solidFill>
                  <a:schemeClr val="tx1"/>
                </a:solidFill>
                <a:cs typeface="Times New Roman" pitchFamily="18" charset="0"/>
              </a:rPr>
              <a:t>   </a:t>
            </a:r>
            <a:r>
              <a:rPr lang="en-US" dirty="0" smtClean="0">
                <a:solidFill>
                  <a:schemeClr val="tx1"/>
                </a:solidFill>
                <a:cs typeface="Times New Roman" pitchFamily="18" charset="0"/>
              </a:rPr>
              <a:t>against </a:t>
            </a:r>
            <a:r>
              <a:rPr lang="en-US" dirty="0">
                <a:solidFill>
                  <a:schemeClr val="tx1"/>
                </a:solidFill>
                <a:cs typeface="Times New Roman" pitchFamily="18" charset="0"/>
              </a:rPr>
              <a:t>a wall, feet </a:t>
            </a:r>
          </a:p>
          <a:p>
            <a:pPr algn="l">
              <a:lnSpc>
                <a:spcPct val="90000"/>
              </a:lnSpc>
            </a:pPr>
            <a:r>
              <a:rPr lang="en-US" dirty="0">
                <a:solidFill>
                  <a:schemeClr val="tx1"/>
                </a:solidFill>
                <a:cs typeface="Times New Roman" pitchFamily="18" charset="0"/>
              </a:rPr>
              <a:t>   </a:t>
            </a:r>
            <a:r>
              <a:rPr lang="en-US" dirty="0" smtClean="0">
                <a:solidFill>
                  <a:schemeClr val="tx1"/>
                </a:solidFill>
                <a:cs typeface="Times New Roman" pitchFamily="18" charset="0"/>
              </a:rPr>
              <a:t>shoulder-width </a:t>
            </a:r>
            <a:r>
              <a:rPr lang="en-US" dirty="0">
                <a:solidFill>
                  <a:schemeClr val="tx1"/>
                </a:solidFill>
                <a:cs typeface="Times New Roman" pitchFamily="18" charset="0"/>
              </a:rPr>
              <a:t>apart</a:t>
            </a:r>
            <a:r>
              <a:rPr lang="en-US" dirty="0" smtClean="0">
                <a:solidFill>
                  <a:schemeClr val="tx1"/>
                </a:solidFill>
                <a:cs typeface="Times New Roman" pitchFamily="18" charset="0"/>
              </a:rPr>
              <a:t>.</a:t>
            </a:r>
          </a:p>
          <a:p>
            <a:pPr algn="l">
              <a:lnSpc>
                <a:spcPct val="90000"/>
              </a:lnSpc>
            </a:pPr>
            <a:r>
              <a:rPr lang="en-US" dirty="0" smtClean="0">
                <a:solidFill>
                  <a:schemeClr val="tx1"/>
                </a:solidFill>
                <a:cs typeface="Times New Roman" pitchFamily="18" charset="0"/>
              </a:rPr>
              <a:t> </a:t>
            </a:r>
            <a:r>
              <a:rPr lang="en-US" dirty="0">
                <a:solidFill>
                  <a:schemeClr val="tx1"/>
                </a:solidFill>
                <a:cs typeface="Times New Roman" pitchFamily="18" charset="0"/>
              </a:rPr>
              <a:t>- Slide down into a crouch</a:t>
            </a:r>
          </a:p>
          <a:p>
            <a:pPr algn="l">
              <a:lnSpc>
                <a:spcPct val="90000"/>
              </a:lnSpc>
            </a:pPr>
            <a:r>
              <a:rPr lang="en-US" dirty="0">
                <a:solidFill>
                  <a:schemeClr val="tx1"/>
                </a:solidFill>
                <a:cs typeface="Times New Roman" pitchFamily="18" charset="0"/>
              </a:rPr>
              <a:t>   </a:t>
            </a:r>
            <a:r>
              <a:rPr lang="en-US" dirty="0" smtClean="0">
                <a:solidFill>
                  <a:schemeClr val="tx1"/>
                </a:solidFill>
                <a:cs typeface="Times New Roman" pitchFamily="18" charset="0"/>
              </a:rPr>
              <a:t>with </a:t>
            </a:r>
            <a:r>
              <a:rPr lang="en-US" dirty="0">
                <a:solidFill>
                  <a:schemeClr val="tx1"/>
                </a:solidFill>
                <a:cs typeface="Times New Roman" pitchFamily="18" charset="0"/>
              </a:rPr>
              <a:t>knees bent to 90 degrees.</a:t>
            </a:r>
          </a:p>
          <a:p>
            <a:pPr algn="l">
              <a:lnSpc>
                <a:spcPct val="90000"/>
              </a:lnSpc>
            </a:pPr>
            <a:r>
              <a:rPr lang="en-US" dirty="0" smtClean="0">
                <a:solidFill>
                  <a:schemeClr val="tx1"/>
                </a:solidFill>
                <a:cs typeface="Times New Roman" pitchFamily="18" charset="0"/>
              </a:rPr>
              <a:t>-  Count </a:t>
            </a:r>
            <a:r>
              <a:rPr lang="en-US" dirty="0">
                <a:solidFill>
                  <a:schemeClr val="tx1"/>
                </a:solidFill>
                <a:cs typeface="Times New Roman" pitchFamily="18" charset="0"/>
              </a:rPr>
              <a:t>to 5 and slide back up</a:t>
            </a:r>
          </a:p>
          <a:p>
            <a:pPr algn="l">
              <a:lnSpc>
                <a:spcPct val="90000"/>
              </a:lnSpc>
            </a:pPr>
            <a:r>
              <a:rPr lang="en-US" dirty="0">
                <a:solidFill>
                  <a:schemeClr val="tx1"/>
                </a:solidFill>
                <a:cs typeface="Times New Roman" pitchFamily="18" charset="0"/>
              </a:rPr>
              <a:t>   </a:t>
            </a:r>
            <a:r>
              <a:rPr lang="en-US" dirty="0" smtClean="0">
                <a:solidFill>
                  <a:schemeClr val="tx1"/>
                </a:solidFill>
                <a:cs typeface="Times New Roman" pitchFamily="18" charset="0"/>
              </a:rPr>
              <a:t>the </a:t>
            </a:r>
            <a:r>
              <a:rPr lang="en-US" dirty="0">
                <a:solidFill>
                  <a:schemeClr val="tx1"/>
                </a:solidFill>
                <a:cs typeface="Times New Roman" pitchFamily="18" charset="0"/>
              </a:rPr>
              <a:t>wall. Repeat 5 times.        </a:t>
            </a:r>
            <a:r>
              <a:rPr lang="en-US" sz="2600" b="1" dirty="0">
                <a:solidFill>
                  <a:schemeClr val="tx1"/>
                </a:solidFill>
                <a:latin typeface="Times New Roman" pitchFamily="18" charset="0"/>
                <a:cs typeface="Times New Roman" pitchFamily="18" charset="0"/>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447800"/>
            <a:ext cx="2895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541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Stretching Exercises</a:t>
            </a:r>
          </a:p>
        </p:txBody>
      </p:sp>
      <p:sp>
        <p:nvSpPr>
          <p:cNvPr id="4099" name="Subtitle 2"/>
          <p:cNvSpPr>
            <a:spLocks noGrp="1"/>
          </p:cNvSpPr>
          <p:nvPr>
            <p:ph type="subTitle" idx="1"/>
          </p:nvPr>
        </p:nvSpPr>
        <p:spPr>
          <a:xfrm>
            <a:off x="609600" y="1295400"/>
            <a:ext cx="4343400" cy="4953000"/>
          </a:xfrm>
        </p:spPr>
        <p:txBody>
          <a:bodyPr/>
          <a:lstStyle/>
          <a:p>
            <a:r>
              <a:rPr lang="en-US" sz="1800" u="sng" dirty="0" err="1">
                <a:cs typeface="Times New Roman" pitchFamily="18" charset="0"/>
              </a:rPr>
              <a:t>Gastroc</a:t>
            </a:r>
            <a:r>
              <a:rPr lang="en-US" sz="1800" u="sng" dirty="0">
                <a:cs typeface="Times New Roman" pitchFamily="18" charset="0"/>
              </a:rPr>
              <a:t> Stretch</a:t>
            </a:r>
            <a:r>
              <a:rPr lang="en-US" sz="1800" dirty="0">
                <a:cs typeface="Times New Roman" pitchFamily="18" charset="0"/>
              </a:rPr>
              <a:t> </a:t>
            </a:r>
            <a:endParaRPr lang="en-US" sz="1800" dirty="0" smtClean="0">
              <a:cs typeface="Times New Roman" pitchFamily="18" charset="0"/>
            </a:endParaRPr>
          </a:p>
          <a:p>
            <a:endParaRPr lang="en-US" sz="1800" dirty="0">
              <a:cs typeface="Times New Roman" pitchFamily="18" charset="0"/>
            </a:endParaRPr>
          </a:p>
          <a:p>
            <a:pPr algn="l"/>
            <a:r>
              <a:rPr lang="en-US" sz="1800" dirty="0">
                <a:cs typeface="Times New Roman" pitchFamily="18" charset="0"/>
              </a:rPr>
              <a:t>▪Lean against a wall or other stationary object, both palms against the object. </a:t>
            </a:r>
          </a:p>
          <a:p>
            <a:pPr algn="l"/>
            <a:r>
              <a:rPr lang="en-US" sz="1800" dirty="0">
                <a:cs typeface="Times New Roman" pitchFamily="18" charset="0"/>
              </a:rPr>
              <a:t>▪Leg you want to stretch is back, several feet from wall, heel firmly positioned on the floor. </a:t>
            </a:r>
          </a:p>
          <a:p>
            <a:pPr algn="l"/>
            <a:r>
              <a:rPr lang="en-US" sz="1800" dirty="0">
                <a:cs typeface="Times New Roman" pitchFamily="18" charset="0"/>
              </a:rPr>
              <a:t>▪Other leg is flexed about halfway between back leg and wall.</a:t>
            </a:r>
          </a:p>
          <a:p>
            <a:pPr algn="l"/>
            <a:r>
              <a:rPr lang="en-US" sz="1800" dirty="0">
                <a:cs typeface="Times New Roman" pitchFamily="18" charset="0"/>
              </a:rPr>
              <a:t>▪Start with your back straight and gradually lunge forward until you feel the stretch in your calf.  </a:t>
            </a:r>
          </a:p>
          <a:p>
            <a:pPr algn="l"/>
            <a:r>
              <a:rPr lang="en-US" sz="1800" dirty="0">
                <a:cs typeface="Times New Roman" pitchFamily="18" charset="0"/>
              </a:rPr>
              <a:t>▪Very important to keep back foot straight and angled 90 degrees from wall.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Content Placeholder 3" descr="gastro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1651000"/>
            <a:ext cx="396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22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More Stretches</a:t>
            </a:r>
          </a:p>
        </p:txBody>
      </p:sp>
      <p:sp>
        <p:nvSpPr>
          <p:cNvPr id="4099" name="Subtitle 2"/>
          <p:cNvSpPr>
            <a:spLocks noGrp="1"/>
          </p:cNvSpPr>
          <p:nvPr>
            <p:ph type="subTitle" idx="1"/>
          </p:nvPr>
        </p:nvSpPr>
        <p:spPr>
          <a:xfrm>
            <a:off x="609600" y="1295400"/>
            <a:ext cx="4953000" cy="4800600"/>
          </a:xfrm>
        </p:spPr>
        <p:txBody>
          <a:bodyPr/>
          <a:lstStyle/>
          <a:p>
            <a:pPr algn="l"/>
            <a:r>
              <a:rPr lang="en-US" dirty="0">
                <a:solidFill>
                  <a:schemeClr val="tx1"/>
                </a:solidFill>
              </a:rPr>
              <a:t>•  </a:t>
            </a:r>
            <a:r>
              <a:rPr lang="en-US" u="sng" dirty="0">
                <a:solidFill>
                  <a:schemeClr val="tx1"/>
                </a:solidFill>
              </a:rPr>
              <a:t>Stretches for side of neck</a:t>
            </a:r>
            <a:r>
              <a:rPr lang="en-US" dirty="0" smtClean="0">
                <a:solidFill>
                  <a:schemeClr val="tx1"/>
                </a:solidFill>
              </a:rPr>
              <a:t>:</a:t>
            </a:r>
          </a:p>
          <a:p>
            <a:pPr algn="l"/>
            <a:endParaRPr lang="en-US" dirty="0">
              <a:solidFill>
                <a:schemeClr val="tx1"/>
              </a:solidFill>
            </a:endParaRPr>
          </a:p>
          <a:p>
            <a:pPr marL="342900" indent="-342900" algn="l">
              <a:buFont typeface="Courier New" pitchFamily="49" charset="0"/>
              <a:buChar char="o"/>
            </a:pPr>
            <a:r>
              <a:rPr lang="en-US" dirty="0">
                <a:solidFill>
                  <a:schemeClr val="tx1"/>
                </a:solidFill>
                <a:cs typeface="Times New Roman" pitchFamily="18" charset="0"/>
              </a:rPr>
              <a:t>Sit or stand with arms hanging loosely at sides </a:t>
            </a:r>
          </a:p>
          <a:p>
            <a:pPr marL="342900" indent="-342900" algn="l">
              <a:buFont typeface="Courier New" pitchFamily="49" charset="0"/>
              <a:buChar char="o"/>
            </a:pPr>
            <a:r>
              <a:rPr lang="en-US" dirty="0">
                <a:solidFill>
                  <a:schemeClr val="tx1"/>
                </a:solidFill>
                <a:cs typeface="Times New Roman" pitchFamily="18" charset="0"/>
              </a:rPr>
              <a:t>Turn head to one side, then the other </a:t>
            </a:r>
          </a:p>
          <a:p>
            <a:pPr marL="342900" indent="-342900" algn="l">
              <a:buFont typeface="Courier New" pitchFamily="49" charset="0"/>
              <a:buChar char="o"/>
            </a:pPr>
            <a:r>
              <a:rPr lang="en-US" dirty="0">
                <a:solidFill>
                  <a:schemeClr val="tx1"/>
                </a:solidFill>
                <a:cs typeface="Times New Roman" pitchFamily="18" charset="0"/>
              </a:rPr>
              <a:t>Hold for 5 seconds, each side </a:t>
            </a:r>
          </a:p>
          <a:p>
            <a:pPr marL="342900" indent="-342900" algn="l">
              <a:buFont typeface="Courier New" pitchFamily="49" charset="0"/>
              <a:buChar char="o"/>
            </a:pPr>
            <a:r>
              <a:rPr lang="en-US" dirty="0">
                <a:solidFill>
                  <a:schemeClr val="tx1"/>
                </a:solidFill>
                <a:cs typeface="Times New Roman" pitchFamily="18" charset="0"/>
              </a:rPr>
              <a:t>Repeat 1 to 3 times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5" descr="Neck Stretch - Side.gif"/>
          <p:cNvPicPr>
            <a:picLocks noChangeAspect="1"/>
          </p:cNvPicPr>
          <p:nvPr/>
        </p:nvPicPr>
        <p:blipFill>
          <a:blip r:embed="rId3"/>
          <a:stretch>
            <a:fillRect/>
          </a:stretch>
        </p:blipFill>
        <p:spPr>
          <a:xfrm>
            <a:off x="5943600" y="1981200"/>
            <a:ext cx="2590800" cy="3773488"/>
          </a:xfrm>
          <a:prstGeom prst="rect">
            <a:avLst/>
          </a:prstGeom>
          <a:gradFill>
            <a:gsLst>
              <a:gs pos="0">
                <a:schemeClr val="tx1"/>
              </a:gs>
              <a:gs pos="50000">
                <a:schemeClr val="accent1">
                  <a:tint val="44500"/>
                  <a:satMod val="160000"/>
                </a:schemeClr>
              </a:gs>
              <a:gs pos="100000">
                <a:schemeClr val="accent1">
                  <a:tint val="23500"/>
                  <a:satMod val="160000"/>
                </a:schemeClr>
              </a:gs>
            </a:gsLst>
            <a:lin ang="5400000" scaled="0"/>
          </a:gradFill>
          <a:ln>
            <a:solidFill>
              <a:schemeClr val="accent1"/>
            </a:solidFill>
          </a:ln>
        </p:spPr>
      </p:pic>
    </p:spTree>
    <p:extLst>
      <p:ext uri="{BB962C8B-B14F-4D97-AF65-F5344CB8AC3E}">
        <p14:creationId xmlns:p14="http://schemas.microsoft.com/office/powerpoint/2010/main" val="1425822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Material Handling Tips</a:t>
            </a:r>
          </a:p>
        </p:txBody>
      </p:sp>
      <p:sp>
        <p:nvSpPr>
          <p:cNvPr id="4099" name="Subtitle 2"/>
          <p:cNvSpPr>
            <a:spLocks noGrp="1"/>
          </p:cNvSpPr>
          <p:nvPr>
            <p:ph type="subTitle" idx="1"/>
          </p:nvPr>
        </p:nvSpPr>
        <p:spPr>
          <a:xfrm>
            <a:off x="609600" y="1295400"/>
            <a:ext cx="7924800" cy="4800600"/>
          </a:xfrm>
        </p:spPr>
        <p:txBody>
          <a:bodyPr/>
          <a:lstStyle/>
          <a:p>
            <a:pPr algn="l">
              <a:lnSpc>
                <a:spcPct val="80000"/>
              </a:lnSpc>
            </a:pPr>
            <a:r>
              <a:rPr lang="en-US" u="sng" dirty="0">
                <a:solidFill>
                  <a:schemeClr val="tx1"/>
                </a:solidFill>
              </a:rPr>
              <a:t>Check the object before you attempt to lift it</a:t>
            </a:r>
            <a:r>
              <a:rPr lang="en-US" dirty="0">
                <a:solidFill>
                  <a:schemeClr val="tx1"/>
                </a:solidFill>
              </a:rPr>
              <a:t>.</a:t>
            </a:r>
          </a:p>
          <a:p>
            <a:pPr marL="342900" indent="-342900" algn="l">
              <a:lnSpc>
                <a:spcPct val="80000"/>
              </a:lnSpc>
              <a:buFont typeface="Arial" pitchFamily="34" charset="0"/>
              <a:buChar char="•"/>
            </a:pPr>
            <a:r>
              <a:rPr lang="en-US" dirty="0" smtClean="0">
                <a:solidFill>
                  <a:schemeClr val="tx1"/>
                </a:solidFill>
                <a:cs typeface="Times New Roman" pitchFamily="18" charset="0"/>
              </a:rPr>
              <a:t>Test </a:t>
            </a:r>
            <a:r>
              <a:rPr lang="en-US" dirty="0">
                <a:solidFill>
                  <a:schemeClr val="tx1"/>
                </a:solidFill>
                <a:cs typeface="Times New Roman" pitchFamily="18" charset="0"/>
              </a:rPr>
              <a:t>every load before lifting = pushing object     lightly with hands or feet to see how easily it      moves (good indication as to how heavy it is).</a:t>
            </a:r>
          </a:p>
          <a:p>
            <a:pPr marL="342900" indent="-342900" algn="l">
              <a:lnSpc>
                <a:spcPct val="80000"/>
              </a:lnSpc>
              <a:buFont typeface="Arial" pitchFamily="34" charset="0"/>
              <a:buChar char="•"/>
            </a:pPr>
            <a:r>
              <a:rPr lang="en-US" dirty="0" smtClean="0">
                <a:solidFill>
                  <a:schemeClr val="tx1"/>
                </a:solidFill>
                <a:cs typeface="Times New Roman" pitchFamily="18" charset="0"/>
              </a:rPr>
              <a:t>Remember</a:t>
            </a:r>
            <a:r>
              <a:rPr lang="en-US" dirty="0">
                <a:solidFill>
                  <a:schemeClr val="tx1"/>
                </a:solidFill>
                <a:cs typeface="Times New Roman" pitchFamily="18" charset="0"/>
              </a:rPr>
              <a:t>, a small size does not always mean           a light load!</a:t>
            </a:r>
          </a:p>
          <a:p>
            <a:pPr algn="l">
              <a:lnSpc>
                <a:spcPct val="80000"/>
              </a:lnSpc>
            </a:pPr>
            <a:endParaRPr lang="en-US" b="1" dirty="0">
              <a:solidFill>
                <a:schemeClr val="tx1"/>
              </a:solidFill>
              <a:cs typeface="Times New Roman" pitchFamily="18" charset="0"/>
            </a:endParaRPr>
          </a:p>
          <a:p>
            <a:pPr algn="l">
              <a:lnSpc>
                <a:spcPct val="80000"/>
              </a:lnSpc>
            </a:pPr>
            <a:r>
              <a:rPr lang="en-US" u="sng" dirty="0">
                <a:solidFill>
                  <a:schemeClr val="tx1"/>
                </a:solidFill>
                <a:cs typeface="Times New Roman" pitchFamily="18" charset="0"/>
              </a:rPr>
              <a:t>Make sure the load you are lifting is packed correctly.</a:t>
            </a:r>
          </a:p>
          <a:p>
            <a:pPr marL="342900" indent="-342900" algn="l">
              <a:lnSpc>
                <a:spcPct val="80000"/>
              </a:lnSpc>
              <a:buFont typeface="Arial" pitchFamily="34" charset="0"/>
              <a:buChar char="•"/>
            </a:pPr>
            <a:r>
              <a:rPr lang="en-US" dirty="0" smtClean="0">
                <a:solidFill>
                  <a:schemeClr val="tx1"/>
                </a:solidFill>
                <a:cs typeface="Times New Roman" pitchFamily="18" charset="0"/>
              </a:rPr>
              <a:t>Employees </a:t>
            </a:r>
            <a:r>
              <a:rPr lang="en-US" dirty="0">
                <a:solidFill>
                  <a:schemeClr val="tx1"/>
                </a:solidFill>
                <a:cs typeface="Times New Roman" pitchFamily="18" charset="0"/>
              </a:rPr>
              <a:t>packing boxes should make sure weight </a:t>
            </a:r>
            <a:r>
              <a:rPr lang="en-US" dirty="0" smtClean="0">
                <a:solidFill>
                  <a:schemeClr val="tx1"/>
                </a:solidFill>
                <a:cs typeface="Times New Roman" pitchFamily="18" charset="0"/>
              </a:rPr>
              <a:t>is </a:t>
            </a:r>
            <a:r>
              <a:rPr lang="en-US" dirty="0">
                <a:solidFill>
                  <a:schemeClr val="tx1"/>
                </a:solidFill>
                <a:cs typeface="Times New Roman" pitchFamily="18" charset="0"/>
              </a:rPr>
              <a:t>balanced and packed so it won’t move around.</a:t>
            </a:r>
          </a:p>
          <a:p>
            <a:pPr marL="342900" indent="-342900" algn="l">
              <a:lnSpc>
                <a:spcPct val="80000"/>
              </a:lnSpc>
              <a:buFont typeface="Arial" pitchFamily="34" charset="0"/>
              <a:buChar char="•"/>
            </a:pPr>
            <a:r>
              <a:rPr lang="en-US" dirty="0" smtClean="0">
                <a:solidFill>
                  <a:schemeClr val="tx1"/>
                </a:solidFill>
                <a:cs typeface="Times New Roman" pitchFamily="18" charset="0"/>
              </a:rPr>
              <a:t>Loose </a:t>
            </a:r>
            <a:r>
              <a:rPr lang="en-US" dirty="0">
                <a:solidFill>
                  <a:schemeClr val="tx1"/>
                </a:solidFill>
                <a:cs typeface="Times New Roman" pitchFamily="18" charset="0"/>
              </a:rPr>
              <a:t>pieces inside a box can cause accidents if       the box becomes unbalanced</a:t>
            </a:r>
            <a:r>
              <a:rPr lang="en-US" dirty="0">
                <a:cs typeface="Times New Roman" pitchFamily="18" charset="0"/>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946988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a</a:t>
            </a:r>
            <a:r>
              <a:rPr lang="en-US" sz="2800" dirty="0" smtClean="0">
                <a:solidFill>
                  <a:schemeClr val="bg1"/>
                </a:solidFill>
                <a:latin typeface="Verdana" pitchFamily="34" charset="0"/>
              </a:rPr>
              <a:t>nd More Stretches</a:t>
            </a:r>
          </a:p>
        </p:txBody>
      </p:sp>
      <p:sp>
        <p:nvSpPr>
          <p:cNvPr id="4099" name="Subtitle 2"/>
          <p:cNvSpPr>
            <a:spLocks noGrp="1"/>
          </p:cNvSpPr>
          <p:nvPr>
            <p:ph type="subTitle" idx="1"/>
          </p:nvPr>
        </p:nvSpPr>
        <p:spPr>
          <a:xfrm>
            <a:off x="609600" y="1295400"/>
            <a:ext cx="4419600" cy="4800600"/>
          </a:xfrm>
        </p:spPr>
        <p:txBody>
          <a:bodyPr/>
          <a:lstStyle/>
          <a:p>
            <a:pPr algn="l"/>
            <a:r>
              <a:rPr lang="en-US" u="sng" dirty="0">
                <a:solidFill>
                  <a:schemeClr val="tx1"/>
                </a:solidFill>
              </a:rPr>
              <a:t>Stretches for side of shoulder and back of upper </a:t>
            </a:r>
            <a:r>
              <a:rPr lang="en-US" u="sng" dirty="0" smtClean="0">
                <a:solidFill>
                  <a:schemeClr val="tx1"/>
                </a:solidFill>
              </a:rPr>
              <a:t>arm</a:t>
            </a:r>
          </a:p>
          <a:p>
            <a:pPr algn="l"/>
            <a:endParaRPr lang="en-US" u="sng" dirty="0">
              <a:solidFill>
                <a:schemeClr val="tx1"/>
              </a:solidFill>
            </a:endParaRPr>
          </a:p>
          <a:p>
            <a:pPr marL="342900" indent="-342900" algn="l">
              <a:buFont typeface="Courier New" pitchFamily="49" charset="0"/>
              <a:buChar char="o"/>
            </a:pPr>
            <a:r>
              <a:rPr lang="en-US" dirty="0">
                <a:solidFill>
                  <a:schemeClr val="tx1"/>
                </a:solidFill>
              </a:rPr>
              <a:t>Stand or sit and place right hand on left shoulder </a:t>
            </a:r>
          </a:p>
          <a:p>
            <a:pPr marL="342900" indent="-342900" algn="l">
              <a:buFont typeface="Courier New" pitchFamily="49" charset="0"/>
              <a:buChar char="o"/>
            </a:pPr>
            <a:r>
              <a:rPr lang="en-US" dirty="0">
                <a:solidFill>
                  <a:schemeClr val="tx1"/>
                </a:solidFill>
              </a:rPr>
              <a:t>With left hand, pull right elbow across chest toward left shoulder and hold 10 to 15 seconds </a:t>
            </a:r>
          </a:p>
          <a:p>
            <a:pPr marL="342900" indent="-342900" algn="l">
              <a:buFont typeface="Courier New" pitchFamily="49" charset="0"/>
              <a:buChar char="o"/>
            </a:pPr>
            <a:r>
              <a:rPr lang="en-US" dirty="0">
                <a:solidFill>
                  <a:schemeClr val="tx1"/>
                </a:solidFill>
              </a:rPr>
              <a:t>Repeat on other side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5" descr="Stretch-Shoulder &amp; Back of Upper Arm.gif"/>
          <p:cNvPicPr>
            <a:picLocks noChangeAspect="1"/>
          </p:cNvPicPr>
          <p:nvPr/>
        </p:nvPicPr>
        <p:blipFill>
          <a:blip r:embed="rId3"/>
          <a:stretch>
            <a:fillRect/>
          </a:stretch>
        </p:blipFill>
        <p:spPr>
          <a:xfrm>
            <a:off x="5626100" y="1684867"/>
            <a:ext cx="2514600" cy="4216400"/>
          </a:xfrm>
          <a:prstGeom prst="rect">
            <a:avLst/>
          </a:prstGeom>
          <a:gradFill>
            <a:gsLst>
              <a:gs pos="0">
                <a:schemeClr val="tx1"/>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1636638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a</a:t>
            </a:r>
            <a:r>
              <a:rPr lang="en-US" sz="2800" dirty="0" smtClean="0">
                <a:solidFill>
                  <a:schemeClr val="bg1"/>
                </a:solidFill>
                <a:latin typeface="Verdana" pitchFamily="34" charset="0"/>
              </a:rPr>
              <a:t>nd Finally!</a:t>
            </a:r>
          </a:p>
        </p:txBody>
      </p:sp>
      <p:sp>
        <p:nvSpPr>
          <p:cNvPr id="4099" name="Subtitle 2"/>
          <p:cNvSpPr>
            <a:spLocks noGrp="1"/>
          </p:cNvSpPr>
          <p:nvPr>
            <p:ph type="subTitle" idx="1"/>
          </p:nvPr>
        </p:nvSpPr>
        <p:spPr>
          <a:xfrm>
            <a:off x="457200" y="1143000"/>
            <a:ext cx="5029200" cy="4953000"/>
          </a:xfrm>
        </p:spPr>
        <p:txBody>
          <a:bodyPr/>
          <a:lstStyle/>
          <a:p>
            <a:pPr algn="l"/>
            <a:r>
              <a:rPr lang="en-US" u="sng" dirty="0">
                <a:solidFill>
                  <a:schemeClr val="tx1"/>
                </a:solidFill>
                <a:cs typeface="Times New Roman" pitchFamily="18" charset="0"/>
              </a:rPr>
              <a:t>Stretches for triceps, top of shoulders, waist</a:t>
            </a:r>
          </a:p>
          <a:p>
            <a:pPr marL="342900" indent="-342900" algn="l">
              <a:buFont typeface="Courier New" pitchFamily="49" charset="0"/>
              <a:buChar char="o"/>
            </a:pPr>
            <a:r>
              <a:rPr lang="en-US" dirty="0">
                <a:solidFill>
                  <a:schemeClr val="tx1"/>
                </a:solidFill>
                <a:cs typeface="Times New Roman" pitchFamily="18" charset="0"/>
              </a:rPr>
              <a:t>Keep knees slightly flexed </a:t>
            </a:r>
          </a:p>
          <a:p>
            <a:pPr marL="342900" indent="-342900" algn="l">
              <a:buFont typeface="Courier New" pitchFamily="49" charset="0"/>
              <a:buChar char="o"/>
            </a:pPr>
            <a:r>
              <a:rPr lang="en-US" dirty="0">
                <a:solidFill>
                  <a:schemeClr val="tx1"/>
                </a:solidFill>
                <a:cs typeface="Times New Roman" pitchFamily="18" charset="0"/>
              </a:rPr>
              <a:t>Stand or sit with arms overhead </a:t>
            </a:r>
          </a:p>
          <a:p>
            <a:pPr marL="342900" indent="-342900" algn="l">
              <a:buFont typeface="Courier New" pitchFamily="49" charset="0"/>
              <a:buChar char="o"/>
            </a:pPr>
            <a:r>
              <a:rPr lang="en-US" dirty="0">
                <a:solidFill>
                  <a:schemeClr val="tx1"/>
                </a:solidFill>
                <a:cs typeface="Times New Roman" pitchFamily="18" charset="0"/>
              </a:rPr>
              <a:t>Hold elbow with hand of opposite arm </a:t>
            </a:r>
          </a:p>
          <a:p>
            <a:pPr marL="342900" indent="-342900" algn="l">
              <a:buFont typeface="Courier New" pitchFamily="49" charset="0"/>
              <a:buChar char="o"/>
            </a:pPr>
            <a:r>
              <a:rPr lang="en-US" dirty="0">
                <a:solidFill>
                  <a:schemeClr val="tx1"/>
                </a:solidFill>
                <a:cs typeface="Times New Roman" pitchFamily="18" charset="0"/>
              </a:rPr>
              <a:t>Pull elbow behind head gently as you slowly lean to side until mild stretch is felt </a:t>
            </a:r>
          </a:p>
          <a:p>
            <a:pPr marL="342900" indent="-342900" algn="l">
              <a:buFont typeface="Courier New" pitchFamily="49" charset="0"/>
              <a:buChar char="o"/>
            </a:pPr>
            <a:r>
              <a:rPr lang="en-US" dirty="0">
                <a:solidFill>
                  <a:schemeClr val="tx1"/>
                </a:solidFill>
                <a:cs typeface="Times New Roman" pitchFamily="18" charset="0"/>
              </a:rPr>
              <a:t>Hold 10 to 15 sec </a:t>
            </a:r>
          </a:p>
          <a:p>
            <a:pPr marL="342900" indent="-342900" algn="l">
              <a:buFont typeface="Courier New" pitchFamily="49" charset="0"/>
              <a:buChar char="o"/>
            </a:pPr>
            <a:r>
              <a:rPr lang="en-US" dirty="0">
                <a:solidFill>
                  <a:schemeClr val="tx1"/>
                </a:solidFill>
                <a:cs typeface="Times New Roman" pitchFamily="18" charset="0"/>
              </a:rPr>
              <a:t>Repeat on other side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5" descr="Stretch-Triceps-Top of Shoulders-Waist.gif"/>
          <p:cNvPicPr>
            <a:picLocks noChangeAspect="1"/>
          </p:cNvPicPr>
          <p:nvPr/>
        </p:nvPicPr>
        <p:blipFill>
          <a:blip r:embed="rId3"/>
          <a:stretch>
            <a:fillRect/>
          </a:stretch>
        </p:blipFill>
        <p:spPr>
          <a:xfrm>
            <a:off x="5791200" y="1828800"/>
            <a:ext cx="2514600" cy="4286250"/>
          </a:xfrm>
          <a:prstGeom prst="rect">
            <a:avLst/>
          </a:prstGeom>
          <a:gradFill>
            <a:gsLst>
              <a:gs pos="0">
                <a:schemeClr val="tx1"/>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4218020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Exercises you can do at Home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2" descr="C:\Documents and Settings\Steve\Local Settings\Temporary Internet Files\Content.IE5\67A35X58\MPj040887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933" y="1295400"/>
            <a:ext cx="480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548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Stretching Exercises</a:t>
            </a:r>
          </a:p>
        </p:txBody>
      </p:sp>
      <p:sp>
        <p:nvSpPr>
          <p:cNvPr id="4099" name="Subtitle 2"/>
          <p:cNvSpPr>
            <a:spLocks noGrp="1"/>
          </p:cNvSpPr>
          <p:nvPr>
            <p:ph type="subTitle" idx="1"/>
          </p:nvPr>
        </p:nvSpPr>
        <p:spPr>
          <a:xfrm>
            <a:off x="304800" y="1295400"/>
            <a:ext cx="4419600" cy="4953000"/>
          </a:xfrm>
        </p:spPr>
        <p:txBody>
          <a:bodyPr/>
          <a:lstStyle/>
          <a:p>
            <a:pPr algn="l"/>
            <a:r>
              <a:rPr lang="en-US" dirty="0"/>
              <a:t> </a:t>
            </a:r>
            <a:r>
              <a:rPr lang="en-US" u="sng" dirty="0">
                <a:solidFill>
                  <a:schemeClr val="tx1"/>
                </a:solidFill>
              </a:rPr>
              <a:t>Hip/</a:t>
            </a:r>
            <a:r>
              <a:rPr lang="en-US" u="sng" dirty="0" err="1">
                <a:solidFill>
                  <a:schemeClr val="tx1"/>
                </a:solidFill>
              </a:rPr>
              <a:t>Glute</a:t>
            </a:r>
            <a:r>
              <a:rPr lang="en-US" u="sng" dirty="0">
                <a:solidFill>
                  <a:schemeClr val="tx1"/>
                </a:solidFill>
              </a:rPr>
              <a:t> Stretch</a:t>
            </a:r>
            <a:r>
              <a:rPr lang="en-US" dirty="0">
                <a:solidFill>
                  <a:schemeClr val="tx1"/>
                </a:solidFill>
              </a:rPr>
              <a:t>  </a:t>
            </a:r>
            <a:endParaRPr lang="en-US" dirty="0" smtClean="0">
              <a:solidFill>
                <a:schemeClr val="tx1"/>
              </a:solidFill>
            </a:endParaRPr>
          </a:p>
          <a:p>
            <a:pPr algn="l"/>
            <a:r>
              <a:rPr lang="en-US" dirty="0" smtClean="0">
                <a:solidFill>
                  <a:schemeClr val="tx1"/>
                </a:solidFill>
              </a:rPr>
              <a:t>        </a:t>
            </a:r>
            <a:endParaRPr lang="en-US" dirty="0">
              <a:solidFill>
                <a:schemeClr val="tx1"/>
              </a:solidFill>
            </a:endParaRPr>
          </a:p>
          <a:p>
            <a:pPr marL="342900" indent="-342900" algn="l">
              <a:buFont typeface="Courier New" pitchFamily="49" charset="0"/>
              <a:buChar char="o"/>
            </a:pPr>
            <a:r>
              <a:rPr lang="en-US" dirty="0" smtClean="0">
                <a:solidFill>
                  <a:schemeClr val="tx1"/>
                </a:solidFill>
                <a:cs typeface="Times New Roman" pitchFamily="18" charset="0"/>
              </a:rPr>
              <a:t>Cross </a:t>
            </a:r>
            <a:r>
              <a:rPr lang="en-US" dirty="0">
                <a:solidFill>
                  <a:schemeClr val="tx1"/>
                </a:solidFill>
                <a:cs typeface="Times New Roman" pitchFamily="18" charset="0"/>
              </a:rPr>
              <a:t>left foot over           right knee. </a:t>
            </a:r>
          </a:p>
          <a:p>
            <a:pPr marL="342900" indent="-342900" algn="l">
              <a:buFont typeface="Courier New" pitchFamily="49" charset="0"/>
              <a:buChar char="o"/>
            </a:pPr>
            <a:r>
              <a:rPr lang="en-US" dirty="0" smtClean="0">
                <a:solidFill>
                  <a:schemeClr val="tx1"/>
                </a:solidFill>
                <a:cs typeface="Times New Roman" pitchFamily="18" charset="0"/>
              </a:rPr>
              <a:t>Clasp </a:t>
            </a:r>
            <a:r>
              <a:rPr lang="en-US" dirty="0">
                <a:solidFill>
                  <a:schemeClr val="tx1"/>
                </a:solidFill>
                <a:cs typeface="Times New Roman" pitchFamily="18" charset="0"/>
              </a:rPr>
              <a:t>hands behind right thigh and gently pull       the leg in towards you, keeping upper body relaxed.       </a:t>
            </a:r>
          </a:p>
          <a:p>
            <a:pPr marL="342900" indent="-342900" algn="l">
              <a:buFont typeface="Courier New" pitchFamily="49" charset="0"/>
              <a:buChar char="o"/>
            </a:pPr>
            <a:r>
              <a:rPr lang="en-US" dirty="0" smtClean="0">
                <a:solidFill>
                  <a:schemeClr val="tx1"/>
                </a:solidFill>
                <a:cs typeface="Times New Roman" pitchFamily="18" charset="0"/>
              </a:rPr>
              <a:t>Switch </a:t>
            </a:r>
            <a:r>
              <a:rPr lang="en-US" dirty="0">
                <a:solidFill>
                  <a:schemeClr val="tx1"/>
                </a:solidFill>
                <a:cs typeface="Times New Roman" pitchFamily="18" charset="0"/>
              </a:rPr>
              <a:t>Legs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4" descr="Hip Stretch.jpg"/>
          <p:cNvPicPr>
            <a:picLocks noChangeAspect="1"/>
          </p:cNvPicPr>
          <p:nvPr/>
        </p:nvPicPr>
        <p:blipFill rotWithShape="1">
          <a:blip r:embed="rId3">
            <a:extLst>
              <a:ext uri="{28A0092B-C50C-407E-A947-70E740481C1C}">
                <a14:useLocalDpi xmlns:a14="http://schemas.microsoft.com/office/drawing/2010/main" val="0"/>
              </a:ext>
            </a:extLst>
          </a:blip>
          <a:srcRect l="3099" r="6493"/>
          <a:stretch/>
        </p:blipFill>
        <p:spPr bwMode="auto">
          <a:xfrm>
            <a:off x="4800600" y="2438400"/>
            <a:ext cx="403013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665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More Stretching Exercises</a:t>
            </a:r>
          </a:p>
        </p:txBody>
      </p:sp>
      <p:sp>
        <p:nvSpPr>
          <p:cNvPr id="4099" name="Subtitle 2"/>
          <p:cNvSpPr>
            <a:spLocks noGrp="1"/>
          </p:cNvSpPr>
          <p:nvPr>
            <p:ph type="subTitle" idx="1"/>
          </p:nvPr>
        </p:nvSpPr>
        <p:spPr>
          <a:xfrm>
            <a:off x="457200" y="1295400"/>
            <a:ext cx="4114800" cy="4800600"/>
          </a:xfrm>
        </p:spPr>
        <p:txBody>
          <a:bodyPr/>
          <a:lstStyle/>
          <a:p>
            <a:pPr algn="l"/>
            <a:r>
              <a:rPr lang="en-US" u="sng" dirty="0">
                <a:solidFill>
                  <a:schemeClr val="tx1"/>
                </a:solidFill>
                <a:cs typeface="Times New Roman" pitchFamily="18" charset="0"/>
              </a:rPr>
              <a:t>Hamstring Stretch</a:t>
            </a:r>
            <a:r>
              <a:rPr lang="en-US" dirty="0">
                <a:solidFill>
                  <a:schemeClr val="tx1"/>
                </a:solidFill>
                <a:cs typeface="Times New Roman" pitchFamily="18" charset="0"/>
              </a:rPr>
              <a:t>     </a:t>
            </a:r>
            <a:endParaRPr lang="en-US" dirty="0" smtClean="0">
              <a:solidFill>
                <a:schemeClr val="tx1"/>
              </a:solidFill>
              <a:cs typeface="Times New Roman" pitchFamily="18" charset="0"/>
            </a:endParaRPr>
          </a:p>
          <a:p>
            <a:pPr algn="l"/>
            <a:r>
              <a:rPr lang="en-US" dirty="0" smtClean="0">
                <a:solidFill>
                  <a:schemeClr val="tx1"/>
                </a:solidFill>
                <a:cs typeface="Times New Roman" pitchFamily="18" charset="0"/>
              </a:rPr>
              <a:t> </a:t>
            </a:r>
            <a:endParaRPr lang="en-US" dirty="0">
              <a:solidFill>
                <a:schemeClr val="tx1"/>
              </a:solidFill>
              <a:cs typeface="Times New Roman" pitchFamily="18" charset="0"/>
            </a:endParaRPr>
          </a:p>
          <a:p>
            <a:pPr marL="342900" indent="-342900" algn="l">
              <a:buFont typeface="Courier New" pitchFamily="49" charset="0"/>
              <a:buChar char="o"/>
            </a:pPr>
            <a:r>
              <a:rPr lang="en-US" dirty="0" smtClean="0">
                <a:solidFill>
                  <a:schemeClr val="tx1"/>
                </a:solidFill>
                <a:cs typeface="Times New Roman" pitchFamily="18" charset="0"/>
              </a:rPr>
              <a:t>Lie </a:t>
            </a:r>
            <a:r>
              <a:rPr lang="en-US" dirty="0">
                <a:solidFill>
                  <a:schemeClr val="tx1"/>
                </a:solidFill>
                <a:cs typeface="Times New Roman" pitchFamily="18" charset="0"/>
              </a:rPr>
              <a:t>on floor with knees bent.  </a:t>
            </a:r>
          </a:p>
          <a:p>
            <a:pPr marL="342900" indent="-342900" algn="l">
              <a:buFont typeface="Courier New" pitchFamily="49" charset="0"/>
              <a:buChar char="o"/>
            </a:pPr>
            <a:r>
              <a:rPr lang="en-US" dirty="0" smtClean="0">
                <a:solidFill>
                  <a:schemeClr val="tx1"/>
                </a:solidFill>
                <a:cs typeface="Times New Roman" pitchFamily="18" charset="0"/>
              </a:rPr>
              <a:t>Straighten </a:t>
            </a:r>
            <a:r>
              <a:rPr lang="en-US" dirty="0">
                <a:solidFill>
                  <a:schemeClr val="tx1"/>
                </a:solidFill>
                <a:cs typeface="Times New Roman" pitchFamily="18" charset="0"/>
              </a:rPr>
              <a:t>one leg           and slowly pull it towards </a:t>
            </a:r>
            <a:r>
              <a:rPr lang="en-US" dirty="0" smtClean="0">
                <a:solidFill>
                  <a:schemeClr val="tx1"/>
                </a:solidFill>
                <a:cs typeface="Times New Roman" pitchFamily="18" charset="0"/>
              </a:rPr>
              <a:t>you</a:t>
            </a:r>
            <a:r>
              <a:rPr lang="en-US" dirty="0">
                <a:solidFill>
                  <a:schemeClr val="tx1"/>
                </a:solidFill>
                <a:cs typeface="Times New Roman" pitchFamily="18" charset="0"/>
              </a:rPr>
              <a:t>, clasping the </a:t>
            </a:r>
            <a:r>
              <a:rPr lang="en-US" dirty="0" smtClean="0">
                <a:solidFill>
                  <a:schemeClr val="tx1"/>
                </a:solidFill>
                <a:cs typeface="Times New Roman" pitchFamily="18" charset="0"/>
              </a:rPr>
              <a:t>thigh, calf </a:t>
            </a:r>
            <a:r>
              <a:rPr lang="en-US" dirty="0">
                <a:solidFill>
                  <a:schemeClr val="tx1"/>
                </a:solidFill>
                <a:cs typeface="Times New Roman" pitchFamily="18" charset="0"/>
              </a:rPr>
              <a:t>or ankle.  </a:t>
            </a:r>
          </a:p>
          <a:p>
            <a:pPr marL="342900" indent="-342900" algn="l">
              <a:buFont typeface="Courier New" pitchFamily="49" charset="0"/>
              <a:buChar char="o"/>
            </a:pPr>
            <a:r>
              <a:rPr lang="en-US" dirty="0" smtClean="0">
                <a:solidFill>
                  <a:schemeClr val="tx1"/>
                </a:solidFill>
                <a:cs typeface="Times New Roman" pitchFamily="18" charset="0"/>
              </a:rPr>
              <a:t>Keep </a:t>
            </a:r>
            <a:r>
              <a:rPr lang="en-US" dirty="0">
                <a:solidFill>
                  <a:schemeClr val="tx1"/>
                </a:solidFill>
                <a:cs typeface="Times New Roman" pitchFamily="18" charset="0"/>
              </a:rPr>
              <a:t>knee slightly bent. </a:t>
            </a:r>
          </a:p>
          <a:p>
            <a:pPr marL="342900" indent="-342900" algn="l">
              <a:buFont typeface="Courier New" pitchFamily="49" charset="0"/>
              <a:buChar char="o"/>
            </a:pPr>
            <a:r>
              <a:rPr lang="en-US" dirty="0" smtClean="0">
                <a:solidFill>
                  <a:schemeClr val="tx1"/>
                </a:solidFill>
                <a:cs typeface="Times New Roman" pitchFamily="18" charset="0"/>
              </a:rPr>
              <a:t>Switch </a:t>
            </a:r>
            <a:r>
              <a:rPr lang="en-US" dirty="0">
                <a:solidFill>
                  <a:schemeClr val="tx1"/>
                </a:solidFill>
                <a:cs typeface="Times New Roman" pitchFamily="18" charset="0"/>
              </a:rPr>
              <a:t>legs.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3" descr="Hamstring Stret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69067"/>
            <a:ext cx="403860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45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Bottom Line</a:t>
            </a:r>
          </a:p>
        </p:txBody>
      </p:sp>
      <p:sp>
        <p:nvSpPr>
          <p:cNvPr id="4099" name="Subtitle 2"/>
          <p:cNvSpPr>
            <a:spLocks noGrp="1"/>
          </p:cNvSpPr>
          <p:nvPr>
            <p:ph type="subTitle" idx="1"/>
          </p:nvPr>
        </p:nvSpPr>
        <p:spPr>
          <a:xfrm>
            <a:off x="457200" y="2438400"/>
            <a:ext cx="4495800" cy="3124200"/>
          </a:xfrm>
        </p:spPr>
        <p:txBody>
          <a:bodyPr/>
          <a:lstStyle/>
          <a:p>
            <a:pPr algn="l"/>
            <a:r>
              <a:rPr lang="en-US" sz="2200" b="1" dirty="0">
                <a:latin typeface="Times New Roman" pitchFamily="18" charset="0"/>
              </a:rPr>
              <a:t> </a:t>
            </a:r>
            <a:r>
              <a:rPr lang="en-US" b="1" dirty="0">
                <a:solidFill>
                  <a:srgbClr val="FF0000"/>
                </a:solidFill>
              </a:rPr>
              <a:t>If the load you are trying to manually lift is too heavy for you to handle, get help from co-workers or </a:t>
            </a:r>
            <a:r>
              <a:rPr lang="en-US" b="1" dirty="0" smtClean="0">
                <a:solidFill>
                  <a:srgbClr val="FF0000"/>
                </a:solidFill>
              </a:rPr>
              <a:t>a </a:t>
            </a:r>
            <a:r>
              <a:rPr lang="en-US" b="1" dirty="0">
                <a:solidFill>
                  <a:srgbClr val="FF0000"/>
                </a:solidFill>
              </a:rPr>
              <a:t>mechanical aid </a:t>
            </a:r>
            <a:r>
              <a:rPr lang="en-US" b="1" dirty="0">
                <a:solidFill>
                  <a:srgbClr val="FF0000"/>
                </a:solidFill>
                <a:latin typeface="Times New Roman" pitchFamily="18" charset="0"/>
              </a:rPr>
              <a:t>–   </a:t>
            </a:r>
            <a:r>
              <a:rPr lang="en-US" b="1" dirty="0">
                <a:solidFill>
                  <a:srgbClr val="FF0000"/>
                </a:solidFill>
              </a:rPr>
              <a:t>don’t risk getting injured! </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4" descr="MCBD08112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905000"/>
            <a:ext cx="4046538"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806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286000"/>
          </a:xfrm>
        </p:spPr>
        <p:txBody>
          <a:bodyPr/>
          <a:lstStyle/>
          <a:p>
            <a:pPr algn="l"/>
            <a:r>
              <a:rPr lang="en-US" b="1" dirty="0">
                <a:solidFill>
                  <a:srgbClr val="0070C0"/>
                </a:solidFill>
              </a:rPr>
              <a:t>Health &amp; Safety Training Specialists</a:t>
            </a:r>
          </a:p>
          <a:p>
            <a:pPr algn="l"/>
            <a:r>
              <a:rPr lang="en-US" b="1" dirty="0">
                <a:solidFill>
                  <a:srgbClr val="0070C0"/>
                </a:solidFill>
              </a:rPr>
              <a:t>1171 South Cameron Street, Room 324</a:t>
            </a:r>
          </a:p>
          <a:p>
            <a:pPr algn="l"/>
            <a:r>
              <a:rPr lang="en-US" b="1" dirty="0">
                <a:solidFill>
                  <a:srgbClr val="0070C0"/>
                </a:solidFill>
              </a:rPr>
              <a:t>Harrisburg, PA 17104-2501</a:t>
            </a:r>
          </a:p>
          <a:p>
            <a:pPr algn="l"/>
            <a:r>
              <a:rPr lang="en-US" b="1" dirty="0">
                <a:solidFill>
                  <a:srgbClr val="0070C0"/>
                </a:solidFill>
              </a:rPr>
              <a:t>(717) 772-1635</a:t>
            </a:r>
          </a:p>
          <a:p>
            <a:pPr algn="l"/>
            <a:r>
              <a:rPr lang="en-US" b="1" dirty="0">
                <a:solidFill>
                  <a:srgbClr val="0070C0"/>
                </a:solidFill>
              </a:rPr>
              <a:t>RA-LI-BWC-PATHS@pa.gov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7952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3"/>
              </a:rPr>
              <a:t>https://www.facebook.com/BWCPATHS</a:t>
            </a:r>
            <a:endParaRPr lang="en-US" dirty="0">
              <a:latin typeface="Verdana" pitchFamily="34" charset="0"/>
              <a:ea typeface="Verdana" pitchFamily="34" charset="0"/>
              <a:cs typeface="Verdana" pitchFamily="34" charset="0"/>
            </a:endParaRPr>
          </a:p>
        </p:txBody>
      </p:sp>
      <p:pic>
        <p:nvPicPr>
          <p:cNvPr id="8" name="Picture 10"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018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2" descr="C:\Documents and Settings\Steve\Local Settings\Temporary Internet Files\Content.IE5\WGD1QHRA\MCj0433797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771" y="1600200"/>
            <a:ext cx="43783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846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More Tips</a:t>
            </a:r>
          </a:p>
        </p:txBody>
      </p:sp>
      <p:sp>
        <p:nvSpPr>
          <p:cNvPr id="4099" name="Subtitle 2"/>
          <p:cNvSpPr>
            <a:spLocks noGrp="1"/>
          </p:cNvSpPr>
          <p:nvPr>
            <p:ph type="subTitle" idx="1"/>
          </p:nvPr>
        </p:nvSpPr>
        <p:spPr>
          <a:xfrm>
            <a:off x="609600" y="1447800"/>
            <a:ext cx="7924800" cy="4343400"/>
          </a:xfrm>
        </p:spPr>
        <p:txBody>
          <a:bodyPr/>
          <a:lstStyle/>
          <a:p>
            <a:pPr algn="l">
              <a:lnSpc>
                <a:spcPct val="80000"/>
              </a:lnSpc>
            </a:pPr>
            <a:r>
              <a:rPr lang="en-US" u="sng" dirty="0">
                <a:solidFill>
                  <a:schemeClr val="tx1"/>
                </a:solidFill>
              </a:rPr>
              <a:t>Make sure the load is easy to reach.</a:t>
            </a:r>
          </a:p>
          <a:p>
            <a:pPr marL="342900" indent="-342900" algn="l">
              <a:lnSpc>
                <a:spcPct val="80000"/>
              </a:lnSpc>
              <a:buFont typeface="Arial" pitchFamily="34" charset="0"/>
              <a:buChar char="•"/>
            </a:pPr>
            <a:r>
              <a:rPr lang="en-US" dirty="0" smtClean="0">
                <a:solidFill>
                  <a:schemeClr val="tx1"/>
                </a:solidFill>
                <a:cs typeface="Times New Roman" pitchFamily="18" charset="0"/>
              </a:rPr>
              <a:t>Don’t </a:t>
            </a:r>
            <a:r>
              <a:rPr lang="en-US" dirty="0">
                <a:solidFill>
                  <a:schemeClr val="tx1"/>
                </a:solidFill>
                <a:cs typeface="Times New Roman" pitchFamily="18" charset="0"/>
              </a:rPr>
              <a:t>arch your back when lifting a load  over your head.</a:t>
            </a:r>
          </a:p>
          <a:p>
            <a:pPr marL="342900" indent="-342900" algn="l">
              <a:lnSpc>
                <a:spcPct val="80000"/>
              </a:lnSpc>
              <a:buFont typeface="Arial" pitchFamily="34" charset="0"/>
              <a:buChar char="•"/>
            </a:pPr>
            <a:r>
              <a:rPr lang="en-US" dirty="0" smtClean="0">
                <a:solidFill>
                  <a:schemeClr val="tx1"/>
                </a:solidFill>
                <a:cs typeface="Times New Roman" pitchFamily="18" charset="0"/>
              </a:rPr>
              <a:t>Use </a:t>
            </a:r>
            <a:r>
              <a:rPr lang="en-US" dirty="0">
                <a:solidFill>
                  <a:schemeClr val="tx1"/>
                </a:solidFill>
                <a:cs typeface="Times New Roman" pitchFamily="18" charset="0"/>
              </a:rPr>
              <a:t>a ladder instead of lifting something over your head.</a:t>
            </a:r>
          </a:p>
          <a:p>
            <a:pPr algn="l">
              <a:lnSpc>
                <a:spcPct val="80000"/>
              </a:lnSpc>
            </a:pPr>
            <a:endParaRPr lang="en-US" dirty="0">
              <a:solidFill>
                <a:schemeClr val="tx1"/>
              </a:solidFill>
              <a:cs typeface="Times New Roman" pitchFamily="18" charset="0"/>
            </a:endParaRPr>
          </a:p>
          <a:p>
            <a:pPr algn="l">
              <a:lnSpc>
                <a:spcPct val="80000"/>
              </a:lnSpc>
            </a:pPr>
            <a:r>
              <a:rPr lang="en-US" u="sng" dirty="0">
                <a:solidFill>
                  <a:schemeClr val="tx1"/>
                </a:solidFill>
                <a:cs typeface="Times New Roman" pitchFamily="18" charset="0"/>
              </a:rPr>
              <a:t>Here’s the best way to pick up an object:</a:t>
            </a:r>
          </a:p>
          <a:p>
            <a:pPr marL="342900" indent="-342900" algn="l">
              <a:lnSpc>
                <a:spcPct val="80000"/>
              </a:lnSpc>
              <a:buFont typeface="Arial" pitchFamily="34" charset="0"/>
              <a:buChar char="•"/>
            </a:pPr>
            <a:r>
              <a:rPr lang="en-US" dirty="0" smtClean="0">
                <a:solidFill>
                  <a:schemeClr val="tx1"/>
                </a:solidFill>
                <a:cs typeface="Times New Roman" pitchFamily="18" charset="0"/>
              </a:rPr>
              <a:t>Use </a:t>
            </a:r>
            <a:r>
              <a:rPr lang="en-US" dirty="0">
                <a:solidFill>
                  <a:schemeClr val="tx1"/>
                </a:solidFill>
                <a:cs typeface="Times New Roman" pitchFamily="18" charset="0"/>
              </a:rPr>
              <a:t>slow and smooth movements (hurried, jerky movements can strain the muscles in your back).</a:t>
            </a:r>
          </a:p>
          <a:p>
            <a:pPr marL="342900" indent="-342900" algn="l">
              <a:lnSpc>
                <a:spcPct val="80000"/>
              </a:lnSpc>
              <a:buFont typeface="Arial" pitchFamily="34" charset="0"/>
              <a:buChar char="•"/>
            </a:pPr>
            <a:r>
              <a:rPr lang="en-US" dirty="0" smtClean="0">
                <a:solidFill>
                  <a:schemeClr val="tx1"/>
                </a:solidFill>
                <a:cs typeface="Times New Roman" pitchFamily="18" charset="0"/>
              </a:rPr>
              <a:t>Keep </a:t>
            </a:r>
            <a:r>
              <a:rPr lang="en-US" dirty="0">
                <a:solidFill>
                  <a:schemeClr val="tx1"/>
                </a:solidFill>
                <a:cs typeface="Times New Roman" pitchFamily="18" charset="0"/>
              </a:rPr>
              <a:t>your body facing the object while you lift it (twisting while lifting can injure your back).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720707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Test the Load!</a:t>
            </a:r>
          </a:p>
        </p:txBody>
      </p:sp>
      <p:sp>
        <p:nvSpPr>
          <p:cNvPr id="4099" name="Subtitle 2"/>
          <p:cNvSpPr>
            <a:spLocks noGrp="1"/>
          </p:cNvSpPr>
          <p:nvPr>
            <p:ph type="subTitle" idx="1"/>
          </p:nvPr>
        </p:nvSpPr>
        <p:spPr>
          <a:xfrm>
            <a:off x="609600" y="1295400"/>
            <a:ext cx="4191000" cy="4876800"/>
          </a:xfrm>
        </p:spPr>
        <p:txBody>
          <a:bodyPr/>
          <a:lstStyle/>
          <a:p>
            <a:pPr algn="l">
              <a:defRPr/>
            </a:pPr>
            <a:r>
              <a:rPr lang="en-US" dirty="0" smtClean="0">
                <a:solidFill>
                  <a:schemeClr val="tx1"/>
                </a:solidFill>
              </a:rPr>
              <a:t>Always test the load before lifting to ensure it’s not too heavy for   you to lift and carry by yourself!</a:t>
            </a:r>
          </a:p>
          <a:p>
            <a:pPr algn="l">
              <a:defRPr/>
            </a:pPr>
            <a:endParaRPr lang="en-US" dirty="0" smtClean="0">
              <a:solidFill>
                <a:schemeClr val="tx1"/>
              </a:solidFill>
            </a:endParaRPr>
          </a:p>
          <a:p>
            <a:pPr algn="l">
              <a:defRPr/>
            </a:pPr>
            <a:r>
              <a:rPr lang="en-US" dirty="0" smtClean="0">
                <a:solidFill>
                  <a:schemeClr val="tx1"/>
                </a:solidFill>
              </a:rPr>
              <a:t>If you determine the load is too heavy </a:t>
            </a:r>
            <a:r>
              <a:rPr lang="en-US" u="sng" dirty="0" smtClean="0">
                <a:solidFill>
                  <a:schemeClr val="tx1"/>
                </a:solidFill>
              </a:rPr>
              <a:t>get</a:t>
            </a:r>
            <a:r>
              <a:rPr lang="en-US" dirty="0" smtClean="0">
                <a:solidFill>
                  <a:schemeClr val="tx1"/>
                </a:solidFill>
              </a:rPr>
              <a:t> </a:t>
            </a:r>
            <a:r>
              <a:rPr lang="en-US" u="sng" dirty="0" smtClean="0">
                <a:solidFill>
                  <a:schemeClr val="tx1"/>
                </a:solidFill>
              </a:rPr>
              <a:t>assistance</a:t>
            </a:r>
            <a:r>
              <a:rPr lang="en-US" dirty="0" smtClean="0">
                <a:solidFill>
                  <a:schemeClr val="tx1"/>
                </a:solidFill>
              </a:rPr>
              <a:t> (either by using people or an appropriate mechanical aid). </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5" descr="C:\Documents and Settings\spakosh\Local Settings\Temporary Internet Files\Content.IE5\ODTHZ26A\MP9004464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367367"/>
            <a:ext cx="335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522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Planning Ahead</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80000"/>
              </a:lnSpc>
              <a:buFont typeface="Arial" pitchFamily="34" charset="0"/>
              <a:buChar char="•"/>
              <a:defRPr/>
            </a:pPr>
            <a:r>
              <a:rPr lang="en-US" dirty="0">
                <a:solidFill>
                  <a:schemeClr val="tx1"/>
                </a:solidFill>
              </a:rPr>
              <a:t>Before moving a load plan both the load and the route (allows you to evaluate hazards, limitations, route safety, and final placement).  </a:t>
            </a:r>
          </a:p>
          <a:p>
            <a:pPr marL="342900" indent="-342900" algn="l">
              <a:lnSpc>
                <a:spcPct val="80000"/>
              </a:lnSpc>
              <a:buFont typeface="Arial" pitchFamily="34" charset="0"/>
              <a:buChar char="•"/>
              <a:defRPr/>
            </a:pPr>
            <a:r>
              <a:rPr lang="en-US" dirty="0">
                <a:solidFill>
                  <a:schemeClr val="tx1"/>
                </a:solidFill>
              </a:rPr>
              <a:t>Evaluate the weight and shape of the load and also what material is made of</a:t>
            </a:r>
            <a:r>
              <a:rPr lang="en-US" dirty="0" smtClean="0">
                <a:solidFill>
                  <a:schemeClr val="tx1"/>
                </a:solidFill>
              </a:rPr>
              <a:t>.</a:t>
            </a:r>
          </a:p>
          <a:p>
            <a:pPr algn="l">
              <a:lnSpc>
                <a:spcPct val="80000"/>
              </a:lnSpc>
              <a:defRPr/>
            </a:pPr>
            <a:endParaRPr lang="en-US" dirty="0">
              <a:solidFill>
                <a:schemeClr val="tx1"/>
              </a:solidFill>
            </a:endParaRPr>
          </a:p>
          <a:p>
            <a:pPr marL="342900" indent="-342900" algn="l">
              <a:lnSpc>
                <a:spcPct val="80000"/>
              </a:lnSpc>
              <a:buFont typeface="Arial" pitchFamily="34" charset="0"/>
              <a:buChar char="•"/>
              <a:defRPr/>
            </a:pPr>
            <a:r>
              <a:rPr lang="en-US" dirty="0">
                <a:solidFill>
                  <a:schemeClr val="tx1"/>
                </a:solidFill>
              </a:rPr>
              <a:t>Some items to check:</a:t>
            </a:r>
          </a:p>
          <a:p>
            <a:pPr algn="l">
              <a:lnSpc>
                <a:spcPct val="80000"/>
              </a:lnSpc>
              <a:defRPr/>
            </a:pPr>
            <a:r>
              <a:rPr lang="en-US" dirty="0">
                <a:solidFill>
                  <a:schemeClr val="tx1"/>
                </a:solidFill>
              </a:rPr>
              <a:t>     </a:t>
            </a:r>
            <a:r>
              <a:rPr lang="en-US" dirty="0">
                <a:solidFill>
                  <a:schemeClr val="tx1"/>
                </a:solidFill>
                <a:cs typeface="Times New Roman" pitchFamily="18" charset="0"/>
              </a:rPr>
              <a:t>→ Is PPE or other safety gear necessary?</a:t>
            </a:r>
          </a:p>
          <a:p>
            <a:pPr algn="l">
              <a:lnSpc>
                <a:spcPct val="80000"/>
              </a:lnSpc>
              <a:defRPr/>
            </a:pPr>
            <a:r>
              <a:rPr lang="en-US" dirty="0">
                <a:solidFill>
                  <a:schemeClr val="tx1"/>
                </a:solidFill>
                <a:cs typeface="Times New Roman" pitchFamily="18" charset="0"/>
              </a:rPr>
              <a:t>     → Size/shape/weight within your limits?</a:t>
            </a:r>
          </a:p>
          <a:p>
            <a:pPr algn="l">
              <a:lnSpc>
                <a:spcPct val="80000"/>
              </a:lnSpc>
              <a:defRPr/>
            </a:pPr>
            <a:r>
              <a:rPr lang="en-US" dirty="0">
                <a:solidFill>
                  <a:schemeClr val="tx1"/>
                </a:solidFill>
                <a:cs typeface="Times New Roman" pitchFamily="18" charset="0"/>
              </a:rPr>
              <a:t>     → Can you get a firm hand hold?</a:t>
            </a:r>
          </a:p>
          <a:p>
            <a:pPr algn="l">
              <a:lnSpc>
                <a:spcPct val="80000"/>
              </a:lnSpc>
              <a:defRPr/>
            </a:pPr>
            <a:r>
              <a:rPr lang="en-US" dirty="0">
                <a:solidFill>
                  <a:schemeClr val="tx1"/>
                </a:solidFill>
                <a:cs typeface="Times New Roman" pitchFamily="18" charset="0"/>
              </a:rPr>
              <a:t>     → Will you be able to see over the load?</a:t>
            </a:r>
          </a:p>
          <a:p>
            <a:pPr algn="l">
              <a:lnSpc>
                <a:spcPct val="80000"/>
              </a:lnSpc>
              <a:defRPr/>
            </a:pPr>
            <a:r>
              <a:rPr lang="en-US" dirty="0">
                <a:solidFill>
                  <a:schemeClr val="tx1"/>
                </a:solidFill>
                <a:cs typeface="Times New Roman" pitchFamily="18" charset="0"/>
              </a:rPr>
              <a:t>     → Will you need assistance (people, cart,           </a:t>
            </a:r>
          </a:p>
          <a:p>
            <a:pPr algn="l">
              <a:lnSpc>
                <a:spcPct val="80000"/>
              </a:lnSpc>
              <a:defRPr/>
            </a:pPr>
            <a:r>
              <a:rPr lang="en-US" dirty="0">
                <a:solidFill>
                  <a:schemeClr val="tx1"/>
                </a:solidFill>
                <a:cs typeface="Times New Roman" pitchFamily="18" charset="0"/>
              </a:rPr>
              <a:t>         forklift)?</a:t>
            </a:r>
            <a:r>
              <a:rPr lang="en-US" b="1" dirty="0">
                <a:solidFill>
                  <a:schemeClr val="tx1"/>
                </a:solidFill>
                <a:cs typeface="Times New Roman" pitchFamily="18" charset="0"/>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4083566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Prevention: Plan your Lift</a:t>
            </a:r>
          </a:p>
        </p:txBody>
      </p:sp>
      <p:sp>
        <p:nvSpPr>
          <p:cNvPr id="4099" name="Subtitle 2"/>
          <p:cNvSpPr>
            <a:spLocks noGrp="1"/>
          </p:cNvSpPr>
          <p:nvPr>
            <p:ph type="subTitle" idx="1"/>
          </p:nvPr>
        </p:nvSpPr>
        <p:spPr>
          <a:xfrm>
            <a:off x="304800" y="1143000"/>
            <a:ext cx="5105400" cy="5029200"/>
          </a:xfrm>
        </p:spPr>
        <p:txBody>
          <a:bodyPr/>
          <a:lstStyle/>
          <a:p>
            <a:pPr marL="342900" indent="-342900" algn="l">
              <a:buFont typeface="Arial" pitchFamily="34" charset="0"/>
              <a:buChar char="•"/>
            </a:pPr>
            <a:r>
              <a:rPr lang="en-US" sz="2100" b="1" dirty="0" smtClean="0">
                <a:solidFill>
                  <a:schemeClr val="tx1"/>
                </a:solidFill>
                <a:cs typeface="Times New Roman" pitchFamily="18" charset="0"/>
              </a:rPr>
              <a:t>Think </a:t>
            </a:r>
            <a:r>
              <a:rPr lang="en-US" sz="2100" b="1" dirty="0">
                <a:solidFill>
                  <a:schemeClr val="tx1"/>
                </a:solidFill>
                <a:cs typeface="Times New Roman" pitchFamily="18" charset="0"/>
              </a:rPr>
              <a:t>about the weight, size, and shape of the object and the  distance you will be moving it</a:t>
            </a:r>
            <a:r>
              <a:rPr lang="en-US" sz="2100" b="1" dirty="0">
                <a:solidFill>
                  <a:schemeClr val="tx1"/>
                </a:solidFill>
              </a:rPr>
              <a:t>.</a:t>
            </a:r>
          </a:p>
          <a:p>
            <a:pPr marL="342900" indent="-342900" algn="l">
              <a:buFont typeface="Arial" pitchFamily="34" charset="0"/>
              <a:buChar char="•"/>
            </a:pPr>
            <a:r>
              <a:rPr lang="en-US" sz="2100" b="1" dirty="0">
                <a:solidFill>
                  <a:schemeClr val="tx1"/>
                </a:solidFill>
              </a:rPr>
              <a:t>Is the object bulky? Will you     need help?</a:t>
            </a:r>
          </a:p>
          <a:p>
            <a:pPr marL="342900" indent="-342900" algn="l">
              <a:buFont typeface="Arial" pitchFamily="34" charset="0"/>
              <a:buChar char="•"/>
            </a:pPr>
            <a:r>
              <a:rPr lang="en-US" sz="2100" b="1" dirty="0">
                <a:solidFill>
                  <a:schemeClr val="tx1"/>
                </a:solidFill>
              </a:rPr>
              <a:t>Do you see any hazards that  can be eliminated?</a:t>
            </a:r>
          </a:p>
          <a:p>
            <a:pPr marL="342900" indent="-342900" algn="l">
              <a:buFont typeface="Arial" pitchFamily="34" charset="0"/>
              <a:buChar char="•"/>
            </a:pPr>
            <a:r>
              <a:rPr lang="en-US" sz="2100" b="1" dirty="0">
                <a:solidFill>
                  <a:schemeClr val="tx1"/>
                </a:solidFill>
              </a:rPr>
              <a:t>Think about the route you’ll     be taking: any stairs, doors, obstacles?</a:t>
            </a:r>
          </a:p>
          <a:p>
            <a:pPr marL="342900" indent="-342900" algn="l">
              <a:buFont typeface="Arial" pitchFamily="34" charset="0"/>
              <a:buChar char="•"/>
            </a:pPr>
            <a:r>
              <a:rPr lang="en-US" sz="2100" b="1" dirty="0">
                <a:solidFill>
                  <a:schemeClr val="tx1"/>
                </a:solidFill>
                <a:cs typeface="Times New Roman" pitchFamily="18" charset="0"/>
              </a:rPr>
              <a:t>If the object is heavy or awkward use a hand cart or pallet jack</a:t>
            </a:r>
            <a:r>
              <a:rPr lang="en-US" sz="2100" b="1"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pic>
        <p:nvPicPr>
          <p:cNvPr id="6" name="Picture 8"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37465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129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Plan Ahead – The Route</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itchFamily="34" charset="0"/>
              <a:buChar char="•"/>
            </a:pPr>
            <a:r>
              <a:rPr lang="en-US" dirty="0">
                <a:solidFill>
                  <a:schemeClr val="tx1"/>
                </a:solidFill>
              </a:rPr>
              <a:t>Check the route you will take and place where you will put the load down.</a:t>
            </a:r>
          </a:p>
          <a:p>
            <a:pPr marL="342900" indent="-342900" algn="l">
              <a:buFont typeface="Arial" pitchFamily="34" charset="0"/>
              <a:buChar char="•"/>
            </a:pPr>
            <a:r>
              <a:rPr lang="en-US" dirty="0">
                <a:solidFill>
                  <a:schemeClr val="tx1"/>
                </a:solidFill>
              </a:rPr>
              <a:t>Injuries and property damage can occur when unexpected problems happen during the move.</a:t>
            </a:r>
          </a:p>
          <a:p>
            <a:pPr marL="342900" indent="-342900" algn="l">
              <a:buFont typeface="Arial" pitchFamily="34" charset="0"/>
              <a:buChar char="•"/>
            </a:pPr>
            <a:r>
              <a:rPr lang="en-US" u="sng" dirty="0">
                <a:solidFill>
                  <a:schemeClr val="tx1"/>
                </a:solidFill>
              </a:rPr>
              <a:t>Considerations for the route</a:t>
            </a:r>
            <a:r>
              <a:rPr lang="en-US" dirty="0">
                <a:solidFill>
                  <a:schemeClr val="tx1"/>
                </a:solidFill>
              </a:rPr>
              <a:t>:</a:t>
            </a:r>
          </a:p>
          <a:p>
            <a:pPr algn="l"/>
            <a:r>
              <a:rPr lang="en-US" dirty="0">
                <a:solidFill>
                  <a:schemeClr val="tx1"/>
                </a:solidFill>
              </a:rPr>
              <a:t> </a:t>
            </a:r>
            <a:r>
              <a:rPr lang="en-US" dirty="0">
                <a:solidFill>
                  <a:schemeClr val="tx1"/>
                </a:solidFill>
                <a:cs typeface="Times New Roman" pitchFamily="18" charset="0"/>
              </a:rPr>
              <a:t>- Are there steps, tripping hazards, closed </a:t>
            </a:r>
            <a:endParaRPr lang="en-US" dirty="0" smtClean="0">
              <a:solidFill>
                <a:schemeClr val="tx1"/>
              </a:solidFill>
              <a:cs typeface="Times New Roman" pitchFamily="18" charset="0"/>
            </a:endParaRPr>
          </a:p>
          <a:p>
            <a:pPr algn="l"/>
            <a:r>
              <a:rPr lang="en-US" dirty="0">
                <a:solidFill>
                  <a:schemeClr val="tx1"/>
                </a:solidFill>
                <a:cs typeface="Times New Roman" pitchFamily="18" charset="0"/>
              </a:rPr>
              <a:t> </a:t>
            </a:r>
            <a:r>
              <a:rPr lang="en-US" dirty="0" smtClean="0">
                <a:solidFill>
                  <a:schemeClr val="tx1"/>
                </a:solidFill>
                <a:cs typeface="Times New Roman" pitchFamily="18" charset="0"/>
              </a:rPr>
              <a:t>  doors</a:t>
            </a:r>
            <a:r>
              <a:rPr lang="en-US" dirty="0">
                <a:solidFill>
                  <a:schemeClr val="tx1"/>
                </a:solidFill>
                <a:cs typeface="Times New Roman" pitchFamily="18" charset="0"/>
              </a:rPr>
              <a:t>, tight doorways or passageways?                                                                                                                                                                              </a:t>
            </a:r>
          </a:p>
          <a:p>
            <a:pPr algn="l"/>
            <a:r>
              <a:rPr lang="en-US" dirty="0">
                <a:solidFill>
                  <a:schemeClr val="tx1"/>
                </a:solidFill>
                <a:cs typeface="Times New Roman" pitchFamily="18" charset="0"/>
              </a:rPr>
              <a:t> - Are there blind corners or wet/slippery floors?</a:t>
            </a:r>
          </a:p>
          <a:p>
            <a:pPr algn="l"/>
            <a:r>
              <a:rPr lang="en-US" dirty="0">
                <a:solidFill>
                  <a:schemeClr val="tx1"/>
                </a:solidFill>
                <a:cs typeface="Times New Roman" pitchFamily="18" charset="0"/>
              </a:rPr>
              <a:t> - What is the traffic situation (people, vehicles,                                                  </a:t>
            </a:r>
          </a:p>
          <a:p>
            <a:pPr algn="l"/>
            <a:r>
              <a:rPr lang="en-US" dirty="0">
                <a:solidFill>
                  <a:schemeClr val="tx1"/>
                </a:solidFill>
                <a:cs typeface="Times New Roman" pitchFamily="18" charset="0"/>
              </a:rPr>
              <a:t>    etc.)?</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352956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Plan Ahead – the Drop Off Point</a:t>
            </a:r>
          </a:p>
        </p:txBody>
      </p:sp>
      <p:sp>
        <p:nvSpPr>
          <p:cNvPr id="4099" name="Subtitle 2"/>
          <p:cNvSpPr>
            <a:spLocks noGrp="1"/>
          </p:cNvSpPr>
          <p:nvPr>
            <p:ph type="subTitle" idx="1"/>
          </p:nvPr>
        </p:nvSpPr>
        <p:spPr>
          <a:xfrm>
            <a:off x="609600" y="1295400"/>
            <a:ext cx="7924800" cy="4800600"/>
          </a:xfrm>
        </p:spPr>
        <p:txBody>
          <a:bodyPr/>
          <a:lstStyle/>
          <a:p>
            <a:pPr algn="l"/>
            <a:r>
              <a:rPr lang="en-US" u="sng" dirty="0">
                <a:solidFill>
                  <a:schemeClr val="tx1"/>
                </a:solidFill>
              </a:rPr>
              <a:t>Some considerations</a:t>
            </a:r>
            <a:r>
              <a:rPr lang="en-US" dirty="0">
                <a:solidFill>
                  <a:schemeClr val="tx1"/>
                </a:solidFill>
              </a:rPr>
              <a:t>:</a:t>
            </a:r>
          </a:p>
          <a:p>
            <a:pPr algn="l"/>
            <a:endParaRPr lang="en-US" b="1" dirty="0">
              <a:solidFill>
                <a:schemeClr val="tx1"/>
              </a:solidFill>
              <a:cs typeface="Times New Roman" pitchFamily="18" charset="0"/>
            </a:endParaRPr>
          </a:p>
          <a:p>
            <a:pPr algn="l"/>
            <a:r>
              <a:rPr lang="en-US" b="1" dirty="0">
                <a:solidFill>
                  <a:schemeClr val="tx1"/>
                </a:solidFill>
                <a:cs typeface="Times New Roman" pitchFamily="18" charset="0"/>
              </a:rPr>
              <a:t>▪  </a:t>
            </a:r>
            <a:r>
              <a:rPr lang="en-US" dirty="0">
                <a:solidFill>
                  <a:schemeClr val="tx1"/>
                </a:solidFill>
                <a:cs typeface="Times New Roman" pitchFamily="18" charset="0"/>
              </a:rPr>
              <a:t>Where will you place the load?             </a:t>
            </a:r>
          </a:p>
          <a:p>
            <a:pPr algn="l"/>
            <a:r>
              <a:rPr lang="en-US" dirty="0">
                <a:solidFill>
                  <a:schemeClr val="tx1"/>
                </a:solidFill>
                <a:cs typeface="Times New Roman" pitchFamily="18" charset="0"/>
              </a:rPr>
              <a:t>▪  Is there room for the load?</a:t>
            </a:r>
          </a:p>
          <a:p>
            <a:pPr algn="l"/>
            <a:r>
              <a:rPr lang="en-US" dirty="0">
                <a:solidFill>
                  <a:schemeClr val="tx1"/>
                </a:solidFill>
                <a:cs typeface="Times New Roman" pitchFamily="18" charset="0"/>
              </a:rPr>
              <a:t>▪  Is the site strong enough to hold the load?</a:t>
            </a:r>
          </a:p>
          <a:p>
            <a:pPr algn="l"/>
            <a:r>
              <a:rPr lang="en-US" dirty="0">
                <a:solidFill>
                  <a:schemeClr val="tx1"/>
                </a:solidFill>
                <a:cs typeface="Times New Roman" pitchFamily="18" charset="0"/>
              </a:rPr>
              <a:t>▪  Will the load block traffic or create a </a:t>
            </a:r>
            <a:r>
              <a:rPr lang="en-US" dirty="0" smtClean="0">
                <a:solidFill>
                  <a:schemeClr val="tx1"/>
                </a:solidFill>
                <a:cs typeface="Times New Roman" pitchFamily="18" charset="0"/>
              </a:rPr>
              <a:t>hazard</a:t>
            </a:r>
          </a:p>
          <a:p>
            <a:pPr algn="l"/>
            <a:r>
              <a:rPr lang="en-US" dirty="0">
                <a:solidFill>
                  <a:schemeClr val="tx1"/>
                </a:solidFill>
                <a:cs typeface="Times New Roman" pitchFamily="18" charset="0"/>
              </a:rPr>
              <a:t> </a:t>
            </a:r>
            <a:r>
              <a:rPr lang="en-US" dirty="0" smtClean="0">
                <a:solidFill>
                  <a:schemeClr val="tx1"/>
                </a:solidFill>
                <a:cs typeface="Times New Roman" pitchFamily="18" charset="0"/>
              </a:rPr>
              <a:t>  when </a:t>
            </a:r>
            <a:r>
              <a:rPr lang="en-US" dirty="0">
                <a:solidFill>
                  <a:schemeClr val="tx1"/>
                </a:solidFill>
                <a:cs typeface="Times New Roman" pitchFamily="18" charset="0"/>
              </a:rPr>
              <a:t>placed?</a:t>
            </a:r>
          </a:p>
          <a:p>
            <a:pPr algn="l"/>
            <a:r>
              <a:rPr lang="en-US" dirty="0">
                <a:solidFill>
                  <a:schemeClr val="tx1"/>
                </a:solidFill>
                <a:cs typeface="Times New Roman" pitchFamily="18" charset="0"/>
              </a:rPr>
              <a:t>▪  Will the load have to be placed elsewhere </a:t>
            </a:r>
            <a:r>
              <a:rPr lang="en-US" dirty="0" smtClean="0">
                <a:solidFill>
                  <a:schemeClr val="tx1"/>
                </a:solidFill>
                <a:cs typeface="Times New Roman" pitchFamily="18" charset="0"/>
              </a:rPr>
              <a:t>or</a:t>
            </a:r>
          </a:p>
          <a:p>
            <a:pPr algn="l"/>
            <a:r>
              <a:rPr lang="en-US" dirty="0">
                <a:solidFill>
                  <a:schemeClr val="tx1"/>
                </a:solidFill>
                <a:cs typeface="Times New Roman" pitchFamily="18" charset="0"/>
              </a:rPr>
              <a:t> </a:t>
            </a:r>
            <a:r>
              <a:rPr lang="en-US" dirty="0" smtClean="0">
                <a:solidFill>
                  <a:schemeClr val="tx1"/>
                </a:solidFill>
                <a:cs typeface="Times New Roman" pitchFamily="18" charset="0"/>
              </a:rPr>
              <a:t>  will </a:t>
            </a:r>
            <a:r>
              <a:rPr lang="en-US" dirty="0">
                <a:solidFill>
                  <a:schemeClr val="tx1"/>
                </a:solidFill>
                <a:cs typeface="Times New Roman" pitchFamily="18" charset="0"/>
              </a:rPr>
              <a:t>it be in the right location after you set </a:t>
            </a:r>
            <a:r>
              <a:rPr lang="en-US" dirty="0" smtClean="0">
                <a:solidFill>
                  <a:schemeClr val="tx1"/>
                </a:solidFill>
                <a:cs typeface="Times New Roman" pitchFamily="18" charset="0"/>
              </a:rPr>
              <a:t>it</a:t>
            </a:r>
          </a:p>
          <a:p>
            <a:pPr algn="l"/>
            <a:r>
              <a:rPr lang="en-US" dirty="0">
                <a:solidFill>
                  <a:schemeClr val="tx1"/>
                </a:solidFill>
                <a:cs typeface="Times New Roman" pitchFamily="18" charset="0"/>
              </a:rPr>
              <a:t> </a:t>
            </a:r>
            <a:r>
              <a:rPr lang="en-US" dirty="0" smtClean="0">
                <a:solidFill>
                  <a:schemeClr val="tx1"/>
                </a:solidFill>
                <a:cs typeface="Times New Roman" pitchFamily="18" charset="0"/>
              </a:rPr>
              <a:t>  down</a:t>
            </a:r>
            <a:r>
              <a:rPr lang="en-US" dirty="0">
                <a:solidFill>
                  <a:schemeClr val="tx1"/>
                </a:solidFill>
                <a:cs typeface="Times New Roman" pitchFamily="18" charset="0"/>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PPT-025-03</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228442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1A56268-09DB-46B1-9B15-62B91020DBAF}"/>
</file>

<file path=customXml/itemProps2.xml><?xml version="1.0" encoding="utf-8"?>
<ds:datastoreItem xmlns:ds="http://schemas.openxmlformats.org/officeDocument/2006/customXml" ds:itemID="{3C89D874-9917-488F-8162-D1B489E9612B}"/>
</file>

<file path=customXml/itemProps3.xml><?xml version="1.0" encoding="utf-8"?>
<ds:datastoreItem xmlns:ds="http://schemas.openxmlformats.org/officeDocument/2006/customXml" ds:itemID="{53C6A0E7-F074-4CAE-9764-4EFCEE4C4F9A}"/>
</file>

<file path=docProps/app.xml><?xml version="1.0" encoding="utf-8"?>
<Properties xmlns="http://schemas.openxmlformats.org/officeDocument/2006/extended-properties" xmlns:vt="http://schemas.openxmlformats.org/officeDocument/2006/docPropsVTypes">
  <Template>new slide format</Template>
  <TotalTime>137</TotalTime>
  <Words>3686</Words>
  <Application>Microsoft Office PowerPoint</Application>
  <PresentationFormat>On-screen Show (4:3)</PresentationFormat>
  <Paragraphs>468</Paragraphs>
  <Slides>37</Slides>
  <Notes>36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new slide format</vt:lpstr>
      <vt:lpstr>Custom Design</vt:lpstr>
      <vt:lpstr>SAFE LIFTING/MATERIAL HANDLING</vt:lpstr>
      <vt:lpstr>What we’ll talk About</vt:lpstr>
      <vt:lpstr>Material Handling Tips</vt:lpstr>
      <vt:lpstr>More Tips</vt:lpstr>
      <vt:lpstr>Test the Load!</vt:lpstr>
      <vt:lpstr>Planning Ahead</vt:lpstr>
      <vt:lpstr>Prevention: Plan your Lift</vt:lpstr>
      <vt:lpstr>Plan Ahead – The Route</vt:lpstr>
      <vt:lpstr>Plan Ahead – the Drop Off Point</vt:lpstr>
      <vt:lpstr>Lowering the Object</vt:lpstr>
      <vt:lpstr>Lifting Properly – Step One</vt:lpstr>
      <vt:lpstr>Lifting Properly – Step Two</vt:lpstr>
      <vt:lpstr>Lifting Properly – Step Three</vt:lpstr>
      <vt:lpstr>Lifting Properly – Step Four</vt:lpstr>
      <vt:lpstr>Lifting Properly – Step Five</vt:lpstr>
      <vt:lpstr>Other Considerations</vt:lpstr>
      <vt:lpstr>Other Considerations</vt:lpstr>
      <vt:lpstr>Considerations</vt:lpstr>
      <vt:lpstr>Considerations</vt:lpstr>
      <vt:lpstr>Tips for Safe Listing</vt:lpstr>
      <vt:lpstr>More Tips for Safe Lifting</vt:lpstr>
      <vt:lpstr>More Tips</vt:lpstr>
      <vt:lpstr>and More Tips</vt:lpstr>
      <vt:lpstr>Any Problems?</vt:lpstr>
      <vt:lpstr>What about this?</vt:lpstr>
      <vt:lpstr>Exercises you can do at Work</vt:lpstr>
      <vt:lpstr>Strengthening Exercise</vt:lpstr>
      <vt:lpstr>Stretching Exercises</vt:lpstr>
      <vt:lpstr>More Stretches</vt:lpstr>
      <vt:lpstr>and More Stretches</vt:lpstr>
      <vt:lpstr>and Finally!</vt:lpstr>
      <vt:lpstr>Exercises you can do at Home</vt:lpstr>
      <vt:lpstr>Stretching Exercises</vt:lpstr>
      <vt:lpstr>More Stretching Exercises</vt:lpstr>
      <vt:lpstr>Bottom Line</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LISTING/MATERIAL HANDLING</dc:title>
  <dc:creator>Stephen Lane</dc:creator>
  <cp:lastModifiedBy>Stephen Pakosh</cp:lastModifiedBy>
  <cp:revision>15</cp:revision>
  <dcterms:created xsi:type="dcterms:W3CDTF">2014-07-11T19:17:14Z</dcterms:created>
  <dcterms:modified xsi:type="dcterms:W3CDTF">2016-07-07T12:24:28Z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