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9.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33.xml" ContentType="application/vnd.openxmlformats-officedocument.presentationml.slide+xml"/>
  <Override PartName="/ppt/slides/slide30.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2.xml" ContentType="application/vnd.openxmlformats-officedocument.presentationml.slide+xml"/>
  <Override PartName="/ppt/slides/slide34.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1.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4.xml" ContentType="application/vnd.openxmlformats-officedocument.presentationml.slide+xml"/>
  <Override PartName="/ppt/notesSlides/notesSlide34.xml" ContentType="application/vnd.openxmlformats-officedocument.presentationml.notesSlide+xml"/>
  <Override PartName="/ppt/notesSlides/notesSlide36.xml" ContentType="application/vnd.openxmlformats-officedocument.presentationml.notesSlide+xml"/>
  <Override PartName="/ppt/notesSlides/notesSlide35.xml" ContentType="application/vnd.openxmlformats-officedocument.presentationml.notesSlide+xml"/>
  <Override PartName="/ppt/notesSlides/notesSlide37.xml" ContentType="application/vnd.openxmlformats-officedocument.presentationml.notesSlide+xml"/>
  <Override PartName="/ppt/notesSlides/notesSlide32.xml" ContentType="application/vnd.openxmlformats-officedocument.presentationml.notesSlide+xml"/>
  <Override PartName="/ppt/notesSlides/notesSlide26.xml" ContentType="application/vnd.openxmlformats-officedocument.presentationml.notesSlide+xml"/>
  <Override PartName="/ppt/notesSlides/notesSlide25.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31.xml" ContentType="application/vnd.openxmlformats-officedocument.presentationml.notesSlide+xml"/>
  <Override PartName="/ppt/notesSlides/notesSlide30.xml" ContentType="application/vnd.openxmlformats-officedocument.presentationml.notesSlide+xml"/>
  <Override PartName="/ppt/notesSlides/notesSlide29.xml" ContentType="application/vnd.openxmlformats-officedocument.presentationml.notesSlide+xml"/>
  <Override PartName="/ppt/notesSlides/notesSlide33.xml" ContentType="application/vnd.openxmlformats-officedocument.presentationml.notesSlide+xml"/>
  <Override PartName="/ppt/slideMasters/slideMaster2.xml" ContentType="application/vnd.openxmlformats-officedocument.presentationml.slideMaster+xml"/>
  <Override PartName="/ppt/notesSlides/notesSlide24.xml" ContentType="application/vnd.openxmlformats-officedocument.presentationml.notesSlide+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22.xml" ContentType="application/vnd.openxmlformats-officedocument.presentationml.slideLayout+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3.xml" ContentType="application/vnd.openxmlformats-officedocument.presentationml.notesSlide+xml"/>
  <Override PartName="/ppt/notesSlides/notesSlide22.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0" r:id="rId1"/>
    <p:sldMasterId id="2147484132" r:id="rId2"/>
  </p:sldMasterIdLst>
  <p:notesMasterIdLst>
    <p:notesMasterId r:id="rId40"/>
  </p:notesMasterIdLst>
  <p:handoutMasterIdLst>
    <p:handoutMasterId r:id="rId41"/>
  </p:handoutMasterIdLst>
  <p:sldIdLst>
    <p:sldId id="439" r:id="rId3"/>
    <p:sldId id="440" r:id="rId4"/>
    <p:sldId id="441" r:id="rId5"/>
    <p:sldId id="442" r:id="rId6"/>
    <p:sldId id="443" r:id="rId7"/>
    <p:sldId id="444" r:id="rId8"/>
    <p:sldId id="445" r:id="rId9"/>
    <p:sldId id="446" r:id="rId10"/>
    <p:sldId id="447" r:id="rId11"/>
    <p:sldId id="448" r:id="rId12"/>
    <p:sldId id="450" r:id="rId13"/>
    <p:sldId id="451" r:id="rId14"/>
    <p:sldId id="452" r:id="rId15"/>
    <p:sldId id="453" r:id="rId16"/>
    <p:sldId id="454" r:id="rId17"/>
    <p:sldId id="455" r:id="rId18"/>
    <p:sldId id="456" r:id="rId19"/>
    <p:sldId id="457" r:id="rId20"/>
    <p:sldId id="458" r:id="rId21"/>
    <p:sldId id="459" r:id="rId22"/>
    <p:sldId id="460" r:id="rId23"/>
    <p:sldId id="461" r:id="rId24"/>
    <p:sldId id="462" r:id="rId25"/>
    <p:sldId id="463" r:id="rId26"/>
    <p:sldId id="464" r:id="rId27"/>
    <p:sldId id="465" r:id="rId28"/>
    <p:sldId id="466" r:id="rId29"/>
    <p:sldId id="467" r:id="rId30"/>
    <p:sldId id="468" r:id="rId31"/>
    <p:sldId id="469" r:id="rId32"/>
    <p:sldId id="470" r:id="rId33"/>
    <p:sldId id="471" r:id="rId34"/>
    <p:sldId id="472" r:id="rId35"/>
    <p:sldId id="482" r:id="rId36"/>
    <p:sldId id="474" r:id="rId37"/>
    <p:sldId id="475" r:id="rId38"/>
    <p:sldId id="476" r:id="rId39"/>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763" autoAdjust="0"/>
    <p:restoredTop sz="83314" autoAdjust="0"/>
  </p:normalViewPr>
  <p:slideViewPr>
    <p:cSldViewPr>
      <p:cViewPr varScale="1">
        <p:scale>
          <a:sx n="64" d="100"/>
          <a:sy n="64" d="100"/>
        </p:scale>
        <p:origin x="114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47" Type="http://schemas.openxmlformats.org/officeDocument/2006/relationships/customXml" Target="../customXml/item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 Id="rId48" Type="http://schemas.openxmlformats.org/officeDocument/2006/relationships/customXml" Target="../customXml/item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customXml" Target="../customXml/item1.xml"/><Relationship Id="rId20" Type="http://schemas.openxmlformats.org/officeDocument/2006/relationships/slide" Target="slides/slide18.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6130"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defTabSz="930275">
              <a:defRPr sz="1200"/>
            </a:lvl1pPr>
          </a:lstStyle>
          <a:p>
            <a:pPr>
              <a:defRPr/>
            </a:pPr>
            <a:endParaRPr lang="en-US"/>
          </a:p>
        </p:txBody>
      </p:sp>
      <p:sp>
        <p:nvSpPr>
          <p:cNvPr id="176131" name="Rectangle 3"/>
          <p:cNvSpPr>
            <a:spLocks noGrp="1" noChangeArrowheads="1"/>
          </p:cNvSpPr>
          <p:nvPr>
            <p:ph type="dt" sz="quarter" idx="1"/>
          </p:nvPr>
        </p:nvSpPr>
        <p:spPr bwMode="auto">
          <a:xfrm>
            <a:off x="3957638" y="0"/>
            <a:ext cx="3027362"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defTabSz="930275">
              <a:defRPr sz="1200"/>
            </a:lvl1pPr>
          </a:lstStyle>
          <a:p>
            <a:pPr>
              <a:defRPr/>
            </a:pPr>
            <a:fld id="{0F4DE237-0F64-498B-97C6-276963B460EC}" type="datetimeFigureOut">
              <a:rPr lang="en-US"/>
              <a:pPr>
                <a:defRPr/>
              </a:pPr>
              <a:t>3/7/2017</a:t>
            </a:fld>
            <a:endParaRPr lang="en-US"/>
          </a:p>
        </p:txBody>
      </p:sp>
      <p:sp>
        <p:nvSpPr>
          <p:cNvPr id="176132" name="Rectangle 4"/>
          <p:cNvSpPr>
            <a:spLocks noGrp="1" noChangeArrowheads="1"/>
          </p:cNvSpPr>
          <p:nvPr>
            <p:ph type="ftr" sz="quarter" idx="2"/>
          </p:nvPr>
        </p:nvSpPr>
        <p:spPr bwMode="auto">
          <a:xfrm>
            <a:off x="0" y="8820150"/>
            <a:ext cx="3027363"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defTabSz="930275">
              <a:defRPr sz="1200"/>
            </a:lvl1pPr>
          </a:lstStyle>
          <a:p>
            <a:pPr>
              <a:defRPr/>
            </a:pPr>
            <a:endParaRPr lang="en-US"/>
          </a:p>
        </p:txBody>
      </p:sp>
      <p:sp>
        <p:nvSpPr>
          <p:cNvPr id="176133" name="Rectangle 5"/>
          <p:cNvSpPr>
            <a:spLocks noGrp="1" noChangeArrowheads="1"/>
          </p:cNvSpPr>
          <p:nvPr>
            <p:ph type="sldNum" sz="quarter" idx="3"/>
          </p:nvPr>
        </p:nvSpPr>
        <p:spPr bwMode="auto">
          <a:xfrm>
            <a:off x="3957638" y="8820150"/>
            <a:ext cx="3027362"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defTabSz="930275">
              <a:defRPr sz="1200"/>
            </a:lvl1pPr>
          </a:lstStyle>
          <a:p>
            <a:fld id="{9F8BE98D-AE5B-48C7-A546-B1D0735BC5E7}"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1440" tIns="45720" rIns="91440" bIns="45720" rtlCol="0"/>
          <a:lstStyle>
            <a:lvl1pPr algn="r">
              <a:defRPr sz="1200"/>
            </a:lvl1pPr>
          </a:lstStyle>
          <a:p>
            <a:pPr>
              <a:defRPr/>
            </a:pPr>
            <a:fld id="{92574862-FD5A-4A7F-A3D1-242587C178E2}" type="datetimeFigureOut">
              <a:rPr lang="en-US"/>
              <a:pPr>
                <a:defRPr/>
              </a:pPr>
              <a:t>3/7/2017</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19EB2B34-CE99-460C-A04B-20B79FF7C52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ops.fhwa.dot.gov/weather/q1_roadimpact.htm"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400">
                <a:latin typeface="Verdana" panose="020B0604030504040204" pitchFamily="34" charset="0"/>
                <a:ea typeface="Verdana" panose="020B0604030504040204" pitchFamily="34" charset="0"/>
                <a:cs typeface="Verdana" panose="020B0604030504040204" pitchFamily="34" charset="0"/>
              </a:rPr>
              <a:t>Every year in America, there are over 6 million car crashes. Nearly 25% of these crashes come as a result of inclement weather, including fog, rain, and snow. The </a:t>
            </a:r>
            <a:r>
              <a:rPr lang="en-US" altLang="en-US" sz="1400">
                <a:latin typeface="Verdana" panose="020B0604030504040204" pitchFamily="34" charset="0"/>
                <a:ea typeface="Verdana" panose="020B0604030504040204" pitchFamily="34" charset="0"/>
                <a:cs typeface="Verdana" panose="020B0604030504040204" pitchFamily="34" charset="0"/>
                <a:hlinkClick r:id="rId3"/>
              </a:rPr>
              <a:t>US Department of Transportation</a:t>
            </a:r>
            <a:r>
              <a:rPr lang="en-US" altLang="en-US" sz="1400">
                <a:latin typeface="Verdana" panose="020B0604030504040204" pitchFamily="34" charset="0"/>
                <a:ea typeface="Verdana" panose="020B0604030504040204" pitchFamily="34" charset="0"/>
                <a:cs typeface="Verdana" panose="020B0604030504040204" pitchFamily="34" charset="0"/>
              </a:rPr>
              <a:t> reports that over 7,000 people are killed annually in weather-related accidents, and over 600,000 people are injured.</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a:p>
            <a:r>
              <a:rPr lang="en-US" altLang="en-US" sz="1400">
                <a:latin typeface="Verdana" panose="020B0604030504040204" pitchFamily="34" charset="0"/>
                <a:ea typeface="Verdana" panose="020B0604030504040204" pitchFamily="34" charset="0"/>
                <a:cs typeface="Verdana" panose="020B0604030504040204" pitchFamily="34" charset="0"/>
              </a:rPr>
              <a:t>http://www.injurylawyer.com/blog/driving-in-inclement-weather/</a:t>
            </a:r>
          </a:p>
          <a:p>
            <a:r>
              <a:rPr lang="en-US" altLang="en-US" sz="1400">
                <a:latin typeface="Verdana" panose="020B0604030504040204" pitchFamily="34" charset="0"/>
                <a:ea typeface="Verdana" panose="020B0604030504040204" pitchFamily="34" charset="0"/>
                <a:cs typeface="Verdana" panose="020B0604030504040204" pitchFamily="34" charset="0"/>
              </a:rPr>
              <a:t>The Rothenberg Law Fire LLC</a:t>
            </a: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29051B61-0E35-4525-BB9C-E8F5473B6711}" type="slidenum">
              <a:rPr lang="en-US" altLang="en-US">
                <a:solidFill>
                  <a:srgbClr val="000000"/>
                </a:solidFill>
                <a:latin typeface="Times New Roman" panose="02020603050405020304" pitchFamily="18" charset="0"/>
              </a:rPr>
              <a:pPr eaLnBrk="1" hangingPunct="1">
                <a:spcBef>
                  <a:spcPct val="0"/>
                </a:spcBef>
              </a:pPr>
              <a:t>1</a:t>
            </a:fld>
            <a:endParaRPr lang="en-US" altLang="en-US">
              <a:solidFill>
                <a:srgbClr val="000000"/>
              </a:solidFill>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sz="1400" dirty="0">
                <a:latin typeface="Verdana" pitchFamily="34" charset="0"/>
                <a:ea typeface="Verdana" pitchFamily="34" charset="0"/>
                <a:cs typeface="Verdana" pitchFamily="34" charset="0"/>
              </a:rPr>
              <a:t>Rain driving tips</a:t>
            </a:r>
          </a:p>
          <a:p>
            <a:pPr>
              <a:defRPr/>
            </a:pPr>
            <a:endParaRPr lang="en-US" sz="1400" dirty="0">
              <a:latin typeface="Verdana" pitchFamily="34" charset="0"/>
              <a:ea typeface="Verdana" pitchFamily="34" charset="0"/>
              <a:cs typeface="Verdana" pitchFamily="34" charset="0"/>
            </a:endParaRPr>
          </a:p>
          <a:p>
            <a:pPr marL="171450" indent="-171450">
              <a:buFont typeface="Arial" pitchFamily="34" charset="0"/>
              <a:buChar char="•"/>
              <a:defRPr/>
            </a:pPr>
            <a:r>
              <a:rPr lang="en-US" sz="1400" dirty="0">
                <a:latin typeface="Verdana" pitchFamily="34" charset="0"/>
                <a:ea typeface="Verdana" pitchFamily="34" charset="0"/>
                <a:cs typeface="Verdana" pitchFamily="34" charset="0"/>
              </a:rPr>
              <a:t>Drive slowly and carefully, especially on curves.</a:t>
            </a:r>
          </a:p>
          <a:p>
            <a:pPr marL="171450" indent="-171450">
              <a:buFont typeface="Arial" pitchFamily="34" charset="0"/>
              <a:buChar char="•"/>
              <a:defRPr/>
            </a:pPr>
            <a:endParaRPr lang="en-US" sz="1400" dirty="0">
              <a:latin typeface="Verdana" pitchFamily="34" charset="0"/>
              <a:ea typeface="Verdana" pitchFamily="34" charset="0"/>
              <a:cs typeface="Verdana" pitchFamily="34" charset="0"/>
            </a:endParaRPr>
          </a:p>
          <a:p>
            <a:pPr marL="171450" indent="-171450">
              <a:buFont typeface="Arial" pitchFamily="34" charset="0"/>
              <a:buChar char="•"/>
              <a:defRPr/>
            </a:pPr>
            <a:r>
              <a:rPr lang="en-US" sz="1400" dirty="0">
                <a:latin typeface="Verdana" pitchFamily="34" charset="0"/>
                <a:ea typeface="Verdana" pitchFamily="34" charset="0"/>
                <a:cs typeface="Verdana" pitchFamily="34" charset="0"/>
              </a:rPr>
              <a:t>Steer and brake with a light touch. Do not over-steer</a:t>
            </a:r>
          </a:p>
          <a:p>
            <a:pPr marL="171450" indent="-171450">
              <a:buFont typeface="Arial" pitchFamily="34" charset="0"/>
              <a:buChar char="•"/>
              <a:defRPr/>
            </a:pPr>
            <a:endParaRPr lang="en-US" sz="1400" dirty="0">
              <a:latin typeface="Verdana" pitchFamily="34" charset="0"/>
              <a:ea typeface="Verdana" pitchFamily="34" charset="0"/>
              <a:cs typeface="Verdana" pitchFamily="34" charset="0"/>
            </a:endParaRPr>
          </a:p>
          <a:p>
            <a:pPr marL="171450" indent="-171450">
              <a:buFont typeface="Arial" pitchFamily="34" charset="0"/>
              <a:buChar char="•"/>
              <a:defRPr/>
            </a:pPr>
            <a:r>
              <a:rPr lang="en-US" sz="1400" dirty="0">
                <a:latin typeface="Verdana" pitchFamily="34" charset="0"/>
                <a:ea typeface="Verdana" pitchFamily="34" charset="0"/>
                <a:cs typeface="Verdana" pitchFamily="34" charset="0"/>
              </a:rPr>
              <a:t>When slowing or stopping, be careful not to lock the wheels while braking. This could cause skidding.</a:t>
            </a:r>
          </a:p>
          <a:p>
            <a:pPr marL="171450" indent="-171450">
              <a:buFont typeface="Arial" pitchFamily="34" charset="0"/>
              <a:buChar char="•"/>
              <a:defRPr/>
            </a:pPr>
            <a:endParaRPr lang="en-US" sz="1400" dirty="0">
              <a:latin typeface="Verdana" pitchFamily="34" charset="0"/>
              <a:ea typeface="Verdana" pitchFamily="34" charset="0"/>
              <a:cs typeface="Verdana" pitchFamily="34" charset="0"/>
            </a:endParaRPr>
          </a:p>
          <a:p>
            <a:pPr marL="171450" indent="-171450">
              <a:buFont typeface="Arial" pitchFamily="34" charset="0"/>
              <a:buChar char="•"/>
              <a:defRPr/>
            </a:pPr>
            <a:r>
              <a:rPr lang="en-US" sz="1400" dirty="0">
                <a:latin typeface="Verdana" pitchFamily="34" charset="0"/>
                <a:ea typeface="Verdana" pitchFamily="34" charset="0"/>
                <a:cs typeface="Verdana" pitchFamily="34" charset="0"/>
              </a:rPr>
              <a:t>Apply even pressure on the brake pedal (ABS or non-ABS).</a:t>
            </a:r>
          </a:p>
          <a:p>
            <a:pPr>
              <a:defRPr/>
            </a:pPr>
            <a:endParaRPr lang="en-US" sz="1400" dirty="0"/>
          </a:p>
          <a:p>
            <a:pPr>
              <a:defRPr/>
            </a:pPr>
            <a:endParaRPr lang="en-US" sz="1400" dirty="0">
              <a:latin typeface="Verdana" panose="020B0604030504040204" pitchFamily="34" charset="0"/>
              <a:ea typeface="Verdana" panose="020B0604030504040204" pitchFamily="34" charset="0"/>
              <a:cs typeface="Verdana" panose="020B0604030504040204" pitchFamily="34" charset="0"/>
            </a:endParaRPr>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AD6CE291-DFF7-4FF9-BDC9-B42F21A1A5D0}" type="slidenum">
              <a:rPr lang="en-US" altLang="en-US">
                <a:solidFill>
                  <a:srgbClr val="000000"/>
                </a:solidFill>
                <a:latin typeface="Times New Roman" panose="02020603050405020304" pitchFamily="18" charset="0"/>
              </a:rPr>
              <a:pPr eaLnBrk="1" hangingPunct="1">
                <a:spcBef>
                  <a:spcPct val="0"/>
                </a:spcBef>
              </a:pPr>
              <a:t>10</a:t>
            </a:fld>
            <a:endParaRPr lang="en-US" altLang="en-US">
              <a:solidFill>
                <a:srgbClr val="000000"/>
              </a:solidFill>
              <a:latin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400">
                <a:latin typeface="Verdana" panose="020B0604030504040204" pitchFamily="34" charset="0"/>
                <a:ea typeface="Verdana" panose="020B0604030504040204" pitchFamily="34" charset="0"/>
                <a:cs typeface="Verdana" panose="020B0604030504040204" pitchFamily="34" charset="0"/>
              </a:rPr>
              <a:t>Hydroplaning occurs in rainy weather when water in front of tires builds up faster than it can be displaced.</a:t>
            </a:r>
          </a:p>
          <a:p>
            <a:r>
              <a:rPr lang="en-US" altLang="en-US" sz="1400">
                <a:latin typeface="Verdana" panose="020B0604030504040204" pitchFamily="34" charset="0"/>
                <a:ea typeface="Verdana" panose="020B0604030504040204" pitchFamily="34" charset="0"/>
                <a:cs typeface="Verdana" panose="020B0604030504040204" pitchFamily="34" charset="0"/>
              </a:rPr>
              <a:t>Water pressure causes vehicle to rise up and slide on thin layer of water between tires and road.</a:t>
            </a:r>
          </a:p>
          <a:p>
            <a:r>
              <a:rPr lang="en-US" altLang="en-US" sz="1400">
                <a:latin typeface="Verdana" panose="020B0604030504040204" pitchFamily="34" charset="0"/>
                <a:ea typeface="Verdana" panose="020B0604030504040204" pitchFamily="34" charset="0"/>
                <a:cs typeface="Verdana" panose="020B0604030504040204" pitchFamily="34" charset="0"/>
              </a:rPr>
              <a:t>This can cause skidding, drifting out of your travel lane, or leaving the roadway.</a:t>
            </a:r>
          </a:p>
          <a:p>
            <a:r>
              <a:rPr lang="en-US" altLang="en-US" sz="1400">
                <a:latin typeface="Verdana" panose="020B0604030504040204" pitchFamily="34" charset="0"/>
                <a:ea typeface="Verdana" panose="020B0604030504040204" pitchFamily="34" charset="0"/>
                <a:cs typeface="Verdana" panose="020B0604030504040204" pitchFamily="34" charset="0"/>
              </a:rPr>
              <a:t>To avoid this: Keep tires properly inflated, maintain good tread, slow down, avoid puddles. Never drive through standing water if you don’t know what lies beneath.</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EBEA887B-4FA7-479A-94B9-4EC93CCB6100}" type="slidenum">
              <a:rPr lang="en-US" altLang="en-US">
                <a:solidFill>
                  <a:srgbClr val="000000"/>
                </a:solidFill>
                <a:latin typeface="Times New Roman" panose="02020603050405020304" pitchFamily="18" charset="0"/>
              </a:rPr>
              <a:pPr eaLnBrk="1" hangingPunct="1">
                <a:spcBef>
                  <a:spcPct val="0"/>
                </a:spcBef>
              </a:pPr>
              <a:t>11</a:t>
            </a:fld>
            <a:endParaRPr lang="en-US" altLang="en-US">
              <a:solidFill>
                <a:srgbClr val="000000"/>
              </a:solidFill>
              <a:latin typeface="Times New Roman" panose="02020603050405020304"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sz="1400" dirty="0">
                <a:latin typeface="Verdana" pitchFamily="34" charset="0"/>
                <a:ea typeface="Verdana" pitchFamily="34" charset="0"/>
                <a:cs typeface="Verdana" pitchFamily="34" charset="0"/>
              </a:rPr>
              <a:t>Proper actions during hydroplaning:</a:t>
            </a:r>
          </a:p>
          <a:p>
            <a:pPr>
              <a:defRPr/>
            </a:pPr>
            <a:endParaRPr lang="en-US" sz="1400" dirty="0">
              <a:latin typeface="Verdana" pitchFamily="34" charset="0"/>
              <a:ea typeface="Verdana" pitchFamily="34" charset="0"/>
              <a:cs typeface="Verdana" pitchFamily="34" charset="0"/>
            </a:endParaRPr>
          </a:p>
          <a:p>
            <a:pPr marL="171450" indent="-171450">
              <a:buFont typeface="Wingdings" pitchFamily="2" charset="2"/>
              <a:buChar char="§"/>
              <a:defRPr/>
            </a:pPr>
            <a:r>
              <a:rPr lang="en-US" sz="1400" dirty="0">
                <a:latin typeface="Verdana" pitchFamily="34" charset="0"/>
                <a:ea typeface="Verdana" pitchFamily="34" charset="0"/>
                <a:cs typeface="Verdana" pitchFamily="34" charset="0"/>
              </a:rPr>
              <a:t>If hydroplaning do not brake or turn suddenly.</a:t>
            </a:r>
          </a:p>
          <a:p>
            <a:pPr marL="171450" indent="-171450">
              <a:buFont typeface="Wingdings" pitchFamily="2" charset="2"/>
              <a:buChar char="§"/>
              <a:defRPr/>
            </a:pPr>
            <a:endParaRPr lang="en-US" sz="1400" dirty="0">
              <a:latin typeface="Verdana" pitchFamily="34" charset="0"/>
              <a:ea typeface="Verdana" pitchFamily="34" charset="0"/>
              <a:cs typeface="Verdana" pitchFamily="34" charset="0"/>
            </a:endParaRPr>
          </a:p>
          <a:p>
            <a:pPr marL="171450" indent="-171450">
              <a:buFont typeface="Wingdings" pitchFamily="2" charset="2"/>
              <a:buChar char="§"/>
              <a:defRPr/>
            </a:pPr>
            <a:r>
              <a:rPr lang="en-US" sz="1400" dirty="0">
                <a:latin typeface="Verdana" pitchFamily="34" charset="0"/>
                <a:ea typeface="Verdana" pitchFamily="34" charset="0"/>
                <a:cs typeface="Verdana" pitchFamily="34" charset="0"/>
              </a:rPr>
              <a:t>Ease your foot off the gas until the vehicle slows down and you can feel road again.</a:t>
            </a:r>
          </a:p>
          <a:p>
            <a:pPr marL="171450" indent="-171450">
              <a:buFont typeface="Wingdings" pitchFamily="2" charset="2"/>
              <a:buChar char="§"/>
              <a:defRPr/>
            </a:pPr>
            <a:endParaRPr lang="en-US" sz="1400" dirty="0">
              <a:latin typeface="Verdana" pitchFamily="34" charset="0"/>
              <a:ea typeface="Verdana" pitchFamily="34" charset="0"/>
              <a:cs typeface="Verdana" pitchFamily="34" charset="0"/>
            </a:endParaRPr>
          </a:p>
          <a:p>
            <a:pPr marL="171450" indent="-171450">
              <a:buFont typeface="Wingdings" pitchFamily="2" charset="2"/>
              <a:buChar char="§"/>
              <a:defRPr/>
            </a:pPr>
            <a:r>
              <a:rPr lang="en-US" sz="1400" dirty="0">
                <a:latin typeface="Verdana" pitchFamily="34" charset="0"/>
                <a:ea typeface="Verdana" pitchFamily="34" charset="0"/>
                <a:cs typeface="Verdana" pitchFamily="34" charset="0"/>
              </a:rPr>
              <a:t>If you need to brake without anti-lock brakes, do so gently with light pumping actions.</a:t>
            </a:r>
          </a:p>
          <a:p>
            <a:pPr marL="171450" indent="-171450">
              <a:buFont typeface="Wingdings" pitchFamily="2" charset="2"/>
              <a:buChar char="§"/>
              <a:defRPr/>
            </a:pPr>
            <a:endParaRPr lang="en-US" sz="1400" dirty="0">
              <a:latin typeface="Verdana" pitchFamily="34" charset="0"/>
              <a:ea typeface="Verdana" pitchFamily="34" charset="0"/>
              <a:cs typeface="Verdana" pitchFamily="34" charset="0"/>
            </a:endParaRPr>
          </a:p>
          <a:p>
            <a:pPr marL="171450" indent="-171450">
              <a:buFont typeface="Wingdings" pitchFamily="2" charset="2"/>
              <a:buChar char="§"/>
              <a:defRPr/>
            </a:pPr>
            <a:r>
              <a:rPr lang="en-US" sz="1400" dirty="0">
                <a:latin typeface="Verdana" pitchFamily="34" charset="0"/>
                <a:ea typeface="Verdana" pitchFamily="34" charset="0"/>
                <a:cs typeface="Verdana" pitchFamily="34" charset="0"/>
              </a:rPr>
              <a:t>If vehicle has anti-lock brakes, brake normally.</a:t>
            </a:r>
          </a:p>
          <a:p>
            <a:pPr>
              <a:defRPr/>
            </a:pPr>
            <a:endParaRPr lang="en-US" sz="1400" dirty="0"/>
          </a:p>
          <a:p>
            <a:pPr>
              <a:defRPr/>
            </a:pPr>
            <a:endParaRPr lang="en-US" sz="1400" dirty="0">
              <a:latin typeface="Verdana" panose="020B0604030504040204" pitchFamily="34" charset="0"/>
              <a:ea typeface="Verdana" panose="020B0604030504040204" pitchFamily="34" charset="0"/>
              <a:cs typeface="Verdana" panose="020B0604030504040204" pitchFamily="34" charset="0"/>
            </a:endParaRPr>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656D2571-514D-4407-BCA2-D941C85ACFF1}" type="slidenum">
              <a:rPr lang="en-US" altLang="en-US">
                <a:solidFill>
                  <a:srgbClr val="000000"/>
                </a:solidFill>
                <a:latin typeface="Times New Roman" panose="02020603050405020304" pitchFamily="18" charset="0"/>
              </a:rPr>
              <a:pPr eaLnBrk="1" hangingPunct="1">
                <a:spcBef>
                  <a:spcPct val="0"/>
                </a:spcBef>
              </a:pPr>
              <a:t>12</a:t>
            </a:fld>
            <a:endParaRPr lang="en-US" altLang="en-US">
              <a:solidFill>
                <a:srgbClr val="000000"/>
              </a:solidFill>
              <a:latin typeface="Times New Roman" panose="02020603050405020304"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sz="1400" dirty="0">
                <a:latin typeface="Verdana" pitchFamily="34" charset="0"/>
                <a:ea typeface="Verdana" pitchFamily="34" charset="0"/>
                <a:cs typeface="Verdana" pitchFamily="34" charset="0"/>
              </a:rPr>
              <a:t>To recover from a skid:</a:t>
            </a:r>
          </a:p>
          <a:p>
            <a:pPr>
              <a:defRPr/>
            </a:pPr>
            <a:endParaRPr lang="en-US" sz="1400" dirty="0">
              <a:latin typeface="Verdana" pitchFamily="34" charset="0"/>
              <a:ea typeface="Verdana" pitchFamily="34" charset="0"/>
              <a:cs typeface="Verdana" pitchFamily="34" charset="0"/>
            </a:endParaRPr>
          </a:p>
          <a:p>
            <a:pPr marL="171450" indent="-171450">
              <a:buFont typeface="Wingdings" pitchFamily="2" charset="2"/>
              <a:buChar char="§"/>
              <a:defRPr/>
            </a:pPr>
            <a:r>
              <a:rPr lang="en-US" sz="1400" dirty="0">
                <a:latin typeface="Verdana" pitchFamily="34" charset="0"/>
                <a:ea typeface="Verdana" pitchFamily="34" charset="0"/>
                <a:cs typeface="Verdana" pitchFamily="34" charset="0"/>
              </a:rPr>
              <a:t>Remain calm.</a:t>
            </a:r>
          </a:p>
          <a:p>
            <a:pPr marL="171450" indent="-171450">
              <a:buFont typeface="Wingdings" pitchFamily="2" charset="2"/>
              <a:buChar char="§"/>
              <a:defRPr/>
            </a:pPr>
            <a:r>
              <a:rPr lang="en-US" sz="1400" dirty="0">
                <a:latin typeface="Verdana" pitchFamily="34" charset="0"/>
                <a:ea typeface="Verdana" pitchFamily="34" charset="0"/>
                <a:cs typeface="Verdana" pitchFamily="34" charset="0"/>
              </a:rPr>
              <a:t>Ease your foot off the gas.</a:t>
            </a:r>
          </a:p>
          <a:p>
            <a:pPr marL="171450" indent="-171450">
              <a:buFont typeface="Wingdings" pitchFamily="2" charset="2"/>
              <a:buChar char="§"/>
              <a:defRPr/>
            </a:pPr>
            <a:r>
              <a:rPr lang="en-US" sz="1400" dirty="0">
                <a:latin typeface="Verdana" pitchFamily="34" charset="0"/>
                <a:ea typeface="Verdana" pitchFamily="34" charset="0"/>
                <a:cs typeface="Verdana" pitchFamily="34" charset="0"/>
              </a:rPr>
              <a:t>Steer in the direction you want the front of the vehicle to go (“steering into the skid”).</a:t>
            </a:r>
          </a:p>
          <a:p>
            <a:pPr marL="171450" indent="-171450">
              <a:buFont typeface="Wingdings" pitchFamily="2" charset="2"/>
              <a:buChar char="§"/>
              <a:defRPr/>
            </a:pPr>
            <a:r>
              <a:rPr lang="en-US" sz="1400" dirty="0">
                <a:latin typeface="Verdana" pitchFamily="34" charset="0"/>
                <a:ea typeface="Verdana" pitchFamily="34" charset="0"/>
                <a:cs typeface="Verdana" pitchFamily="34" charset="0"/>
              </a:rPr>
              <a:t>If vehicle does not have anti-lock brakes, avoid slamming on the brakes.</a:t>
            </a:r>
          </a:p>
          <a:p>
            <a:pPr marL="171450" indent="-171450">
              <a:buFont typeface="Wingdings" pitchFamily="2" charset="2"/>
              <a:buChar char="§"/>
              <a:defRPr/>
            </a:pPr>
            <a:r>
              <a:rPr lang="en-US" sz="1400" dirty="0">
                <a:latin typeface="Verdana" pitchFamily="34" charset="0"/>
                <a:ea typeface="Verdana" pitchFamily="34" charset="0"/>
                <a:cs typeface="Verdana" pitchFamily="34" charset="0"/>
              </a:rPr>
              <a:t>If vehicle has ABS, brake firmly while steering into skid.</a:t>
            </a:r>
          </a:p>
          <a:p>
            <a:pPr>
              <a:defRPr/>
            </a:pPr>
            <a:endParaRPr lang="en-US" sz="1400" dirty="0">
              <a:latin typeface="Verdana" panose="020B0604030504040204" pitchFamily="34" charset="0"/>
              <a:ea typeface="Verdana" panose="020B0604030504040204" pitchFamily="34" charset="0"/>
              <a:cs typeface="Verdana" panose="020B0604030504040204" pitchFamily="34" charset="0"/>
            </a:endParaRPr>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AB0485A4-E457-4C16-A41E-286F87D712DA}" type="slidenum">
              <a:rPr lang="en-US" altLang="en-US">
                <a:solidFill>
                  <a:srgbClr val="000000"/>
                </a:solidFill>
                <a:latin typeface="Times New Roman" panose="02020603050405020304" pitchFamily="18" charset="0"/>
              </a:rPr>
              <a:pPr eaLnBrk="1" hangingPunct="1">
                <a:spcBef>
                  <a:spcPct val="0"/>
                </a:spcBef>
              </a:pPr>
              <a:t>13</a:t>
            </a:fld>
            <a:endParaRPr lang="en-US" altLang="en-US">
              <a:solidFill>
                <a:srgbClr val="000000"/>
              </a:solidFill>
              <a:latin typeface="Times New Roman" panose="02020603050405020304"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400">
                <a:latin typeface="Verdana" panose="020B0604030504040204" pitchFamily="34" charset="0"/>
                <a:ea typeface="Verdana" panose="020B0604030504040204" pitchFamily="34" charset="0"/>
                <a:cs typeface="Verdana" panose="020B0604030504040204" pitchFamily="34" charset="0"/>
              </a:rPr>
              <a:t>Winter driving</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a:p>
            <a:r>
              <a:rPr lang="en-US" altLang="en-US" sz="1400">
                <a:latin typeface="Verdana" panose="020B0604030504040204" pitchFamily="34" charset="0"/>
                <a:ea typeface="Verdana" panose="020B0604030504040204" pitchFamily="34" charset="0"/>
                <a:cs typeface="Verdana" panose="020B0604030504040204" pitchFamily="34" charset="0"/>
              </a:rPr>
              <a:t>Ensure vehicle wiper blades are in good condition &amp; washer fluid is filled.</a:t>
            </a:r>
          </a:p>
          <a:p>
            <a:r>
              <a:rPr lang="en-US" altLang="en-US" sz="1400">
                <a:latin typeface="Verdana" panose="020B0604030504040204" pitchFamily="34" charset="0"/>
                <a:ea typeface="Verdana" panose="020B0604030504040204" pitchFamily="34" charset="0"/>
                <a:cs typeface="Verdana" panose="020B0604030504040204" pitchFamily="34" charset="0"/>
              </a:rPr>
              <a:t>Ensure vehicle battery is in good condition and appropriately charged.</a:t>
            </a:r>
          </a:p>
          <a:p>
            <a:r>
              <a:rPr lang="en-US" altLang="en-US" sz="1400">
                <a:latin typeface="Verdana" panose="020B0604030504040204" pitchFamily="34" charset="0"/>
                <a:ea typeface="Verdana" panose="020B0604030504040204" pitchFamily="34" charset="0"/>
                <a:cs typeface="Verdana" panose="020B0604030504040204" pitchFamily="34" charset="0"/>
              </a:rPr>
              <a:t>Clear snow and ice from all windows, lights, hood, trunk, and top of your vehicle before driving.</a:t>
            </a:r>
          </a:p>
          <a:p>
            <a:r>
              <a:rPr lang="en-US" altLang="en-US" sz="1400">
                <a:latin typeface="Verdana" panose="020B0604030504040204" pitchFamily="34" charset="0"/>
                <a:ea typeface="Verdana" panose="020B0604030504040204" pitchFamily="34" charset="0"/>
                <a:cs typeface="Verdana" panose="020B0604030504040204" pitchFamily="34" charset="0"/>
              </a:rPr>
              <a:t>Adjust your speed accordingly.</a:t>
            </a:r>
          </a:p>
          <a:p>
            <a:r>
              <a:rPr lang="en-US" altLang="en-US" sz="1400">
                <a:latin typeface="Verdana" panose="020B0604030504040204" pitchFamily="34" charset="0"/>
                <a:ea typeface="Verdana" panose="020B0604030504040204" pitchFamily="34" charset="0"/>
                <a:cs typeface="Verdana" panose="020B0604030504040204" pitchFamily="34" charset="0"/>
              </a:rPr>
              <a:t>Check tire pressure regularly.</a:t>
            </a:r>
          </a:p>
          <a:p>
            <a:r>
              <a:rPr lang="en-US" altLang="en-US" sz="1400">
                <a:latin typeface="Verdana" panose="020B0604030504040204" pitchFamily="34" charset="0"/>
                <a:ea typeface="Verdana" panose="020B0604030504040204" pitchFamily="34" charset="0"/>
                <a:cs typeface="Verdana" panose="020B0604030504040204" pitchFamily="34" charset="0"/>
              </a:rPr>
              <a:t>Dress warmly with layered clothing that is loose-fitting and lightweight.</a:t>
            </a:r>
          </a:p>
          <a:p>
            <a:endParaRPr lang="en-US" altLang="en-US" sz="1400"/>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B4B6A7AB-3221-4670-BCB7-A60E2616768A}" type="slidenum">
              <a:rPr lang="en-US" altLang="en-US">
                <a:solidFill>
                  <a:srgbClr val="000000"/>
                </a:solidFill>
                <a:latin typeface="Times New Roman" panose="02020603050405020304" pitchFamily="18" charset="0"/>
              </a:rPr>
              <a:pPr eaLnBrk="1" hangingPunct="1">
                <a:spcBef>
                  <a:spcPct val="0"/>
                </a:spcBef>
              </a:pPr>
              <a:t>14</a:t>
            </a:fld>
            <a:endParaRPr lang="en-US" altLang="en-US">
              <a:solidFill>
                <a:srgbClr val="000000"/>
              </a:solidFill>
              <a:latin typeface="Times New Roman" panose="02020603050405020304"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400">
                <a:latin typeface="Verdana" panose="020B0604030504040204" pitchFamily="34" charset="0"/>
                <a:ea typeface="Verdana" panose="020B0604030504040204" pitchFamily="34" charset="0"/>
                <a:cs typeface="Verdana" panose="020B0604030504040204" pitchFamily="34" charset="0"/>
              </a:rPr>
              <a:t>While your car is warming up, clean-off all windows as well as the hood, roof and trunk.</a:t>
            </a:r>
          </a:p>
          <a:p>
            <a:r>
              <a:rPr lang="en-US" altLang="en-US" sz="1400">
                <a:latin typeface="Verdana" panose="020B0604030504040204" pitchFamily="34" charset="0"/>
                <a:ea typeface="Verdana" panose="020B0604030504040204" pitchFamily="34" charset="0"/>
                <a:cs typeface="Verdana" panose="020B0604030504040204" pitchFamily="34" charset="0"/>
              </a:rPr>
              <a:t>If your snow load is released and causes injury to another driver, you can be cited for driving with an unsecured load.</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C4AD45B9-AC5A-4C95-8B44-A9BD3A486EAC}" type="slidenum">
              <a:rPr lang="en-US" altLang="en-US">
                <a:solidFill>
                  <a:srgbClr val="000000"/>
                </a:solidFill>
                <a:latin typeface="Times New Roman" panose="02020603050405020304" pitchFamily="18" charset="0"/>
              </a:rPr>
              <a:pPr eaLnBrk="1" hangingPunct="1">
                <a:spcBef>
                  <a:spcPct val="0"/>
                </a:spcBef>
              </a:pPr>
              <a:t>15</a:t>
            </a:fld>
            <a:endParaRPr lang="en-US" altLang="en-US">
              <a:solidFill>
                <a:srgbClr val="000000"/>
              </a:solidFill>
              <a:latin typeface="Times New Roman" panose="02020603050405020304"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400">
                <a:latin typeface="Verdana" panose="020B0604030504040204" pitchFamily="34" charset="0"/>
                <a:ea typeface="Verdana" panose="020B0604030504040204" pitchFamily="34" charset="0"/>
                <a:cs typeface="Verdana" panose="020B0604030504040204" pitchFamily="34" charset="0"/>
              </a:rPr>
              <a:t>Know the nature of the location where you park your vehicle. Can snow or ice overload topple a roof or tree onto your vehicle? Could you become ice-bound?</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C1942594-13C8-40E3-AF0B-A058FC18C864}" type="slidenum">
              <a:rPr lang="en-US" altLang="en-US">
                <a:solidFill>
                  <a:srgbClr val="000000"/>
                </a:solidFill>
                <a:latin typeface="Times New Roman" panose="02020603050405020304" pitchFamily="18" charset="0"/>
              </a:rPr>
              <a:pPr eaLnBrk="1" hangingPunct="1">
                <a:spcBef>
                  <a:spcPct val="0"/>
                </a:spcBef>
              </a:pPr>
              <a:t>16</a:t>
            </a:fld>
            <a:endParaRPr lang="en-US" altLang="en-US">
              <a:solidFill>
                <a:srgbClr val="000000"/>
              </a:solidFill>
              <a:latin typeface="Times New Roman" panose="02020603050405020304"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400">
                <a:latin typeface="Verdana" panose="020B0604030504040204" pitchFamily="34" charset="0"/>
                <a:ea typeface="Verdana" panose="020B0604030504040204" pitchFamily="34" charset="0"/>
                <a:cs typeface="Verdana" panose="020B0604030504040204" pitchFamily="34" charset="0"/>
              </a:rPr>
              <a:t>This is an accident waiting to happen.</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a:p>
            <a:r>
              <a:rPr lang="en-US" altLang="en-US" sz="1400">
                <a:latin typeface="Verdana" panose="020B0604030504040204" pitchFamily="34" charset="0"/>
                <a:ea typeface="Verdana" panose="020B0604030504040204" pitchFamily="34" charset="0"/>
                <a:cs typeface="Verdana" panose="020B0604030504040204" pitchFamily="34" charset="0"/>
              </a:rPr>
              <a:t>Vision reduced. Already the road is covered and traffic lines are obscured as are curbs and other obstructions.</a:t>
            </a:r>
          </a:p>
          <a:p>
            <a:r>
              <a:rPr lang="en-US" altLang="en-US" sz="1400">
                <a:latin typeface="Verdana" panose="020B0604030504040204" pitchFamily="34" charset="0"/>
                <a:ea typeface="Verdana" panose="020B0604030504040204" pitchFamily="34" charset="0"/>
                <a:cs typeface="Verdana" panose="020B0604030504040204" pitchFamily="34" charset="0"/>
              </a:rPr>
              <a:t>You’ll be driving by memory or by “touch”.</a:t>
            </a:r>
          </a:p>
          <a:p>
            <a:r>
              <a:rPr lang="en-US" altLang="en-US" sz="1400">
                <a:latin typeface="Verdana" panose="020B0604030504040204" pitchFamily="34" charset="0"/>
                <a:ea typeface="Verdana" panose="020B0604030504040204" pitchFamily="34" charset="0"/>
                <a:cs typeface="Verdana" panose="020B0604030504040204" pitchFamily="34" charset="0"/>
              </a:rPr>
              <a:t>Braking ability reduced due to road cover.</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8B13F565-1D1D-4E6A-9BC0-DBCFC2E8C714}" type="slidenum">
              <a:rPr lang="en-US" altLang="en-US">
                <a:solidFill>
                  <a:srgbClr val="000000"/>
                </a:solidFill>
                <a:latin typeface="Times New Roman" panose="02020603050405020304" pitchFamily="18" charset="0"/>
              </a:rPr>
              <a:pPr eaLnBrk="1" hangingPunct="1">
                <a:spcBef>
                  <a:spcPct val="0"/>
                </a:spcBef>
              </a:pPr>
              <a:t>17</a:t>
            </a:fld>
            <a:endParaRPr lang="en-US" altLang="en-US">
              <a:solidFill>
                <a:srgbClr val="000000"/>
              </a:solidFill>
              <a:latin typeface="Times New Roman" panose="02020603050405020304"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sz="1400" dirty="0">
                <a:latin typeface="Verdana" pitchFamily="34" charset="0"/>
                <a:ea typeface="Verdana" pitchFamily="34" charset="0"/>
                <a:cs typeface="Verdana" pitchFamily="34" charset="0"/>
              </a:rPr>
              <a:t>Winter driving requires </a:t>
            </a:r>
          </a:p>
          <a:p>
            <a:pPr>
              <a:defRPr/>
            </a:pPr>
            <a:endParaRPr lang="en-US" sz="1400" dirty="0">
              <a:latin typeface="Verdana" pitchFamily="34" charset="0"/>
              <a:ea typeface="Verdana" pitchFamily="34" charset="0"/>
              <a:cs typeface="Verdana" pitchFamily="34" charset="0"/>
            </a:endParaRPr>
          </a:p>
          <a:p>
            <a:pPr marL="171450" indent="-171450">
              <a:buFont typeface="Courier New" pitchFamily="49" charset="0"/>
              <a:buChar char="o"/>
              <a:defRPr/>
            </a:pPr>
            <a:r>
              <a:rPr lang="en-US" sz="1400" dirty="0">
                <a:latin typeface="Verdana" pitchFamily="34" charset="0"/>
                <a:ea typeface="Verdana" pitchFamily="34" charset="0"/>
                <a:cs typeface="Verdana" pitchFamily="34" charset="0"/>
              </a:rPr>
              <a:t>Headlights on.</a:t>
            </a:r>
          </a:p>
          <a:p>
            <a:pPr marL="171450" indent="-171450">
              <a:buFont typeface="Courier New" pitchFamily="49" charset="0"/>
              <a:buChar char="o"/>
              <a:defRPr/>
            </a:pPr>
            <a:r>
              <a:rPr lang="en-US" sz="1400" dirty="0">
                <a:latin typeface="Verdana" pitchFamily="34" charset="0"/>
                <a:ea typeface="Verdana" pitchFamily="34" charset="0"/>
                <a:cs typeface="Verdana" pitchFamily="34" charset="0"/>
              </a:rPr>
              <a:t>Cruise control turned off.</a:t>
            </a:r>
          </a:p>
          <a:p>
            <a:pPr marL="171450" indent="-171450">
              <a:buFont typeface="Courier New" pitchFamily="49" charset="0"/>
              <a:buChar char="o"/>
              <a:defRPr/>
            </a:pPr>
            <a:r>
              <a:rPr lang="en-US" sz="1400" dirty="0">
                <a:latin typeface="Verdana" pitchFamily="34" charset="0"/>
                <a:ea typeface="Verdana" pitchFamily="34" charset="0"/>
                <a:cs typeface="Verdana" pitchFamily="34" charset="0"/>
              </a:rPr>
              <a:t>Gas tank at least half full should you be stopped due to other accidents.</a:t>
            </a:r>
          </a:p>
          <a:p>
            <a:pPr>
              <a:defRPr/>
            </a:pPr>
            <a:endParaRPr lang="en-US" sz="1400" dirty="0">
              <a:latin typeface="Verdana" pitchFamily="34" charset="0"/>
              <a:ea typeface="Verdana" pitchFamily="34" charset="0"/>
              <a:cs typeface="Verdana" pitchFamily="34" charset="0"/>
            </a:endParaRPr>
          </a:p>
          <a:p>
            <a:pPr>
              <a:defRPr/>
            </a:pPr>
            <a:r>
              <a:rPr lang="en-US" sz="1400" dirty="0">
                <a:latin typeface="Verdana" pitchFamily="34" charset="0"/>
                <a:ea typeface="Verdana" pitchFamily="34" charset="0"/>
                <a:cs typeface="Verdana" pitchFamily="34" charset="0"/>
              </a:rPr>
              <a:t>Air in recirculate mode can increase humidity inside the vehicle.</a:t>
            </a:r>
          </a:p>
          <a:p>
            <a:pPr>
              <a:defRPr/>
            </a:pPr>
            <a:endParaRPr lang="en-US" sz="1400" dirty="0">
              <a:latin typeface="Verdana" panose="020B0604030504040204" pitchFamily="34" charset="0"/>
              <a:ea typeface="Verdana" panose="020B0604030504040204" pitchFamily="34" charset="0"/>
              <a:cs typeface="Verdana" panose="020B0604030504040204" pitchFamily="34" charset="0"/>
            </a:endParaRPr>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635B79C6-A655-4856-98D5-7CAE5D0B20C8}" type="slidenum">
              <a:rPr lang="en-US" altLang="en-US">
                <a:solidFill>
                  <a:srgbClr val="000000"/>
                </a:solidFill>
                <a:latin typeface="Times New Roman" panose="02020603050405020304" pitchFamily="18" charset="0"/>
              </a:rPr>
              <a:pPr eaLnBrk="1" hangingPunct="1">
                <a:spcBef>
                  <a:spcPct val="0"/>
                </a:spcBef>
              </a:pPr>
              <a:t>18</a:t>
            </a:fld>
            <a:endParaRPr lang="en-US" altLang="en-US">
              <a:solidFill>
                <a:srgbClr val="000000"/>
              </a:solidFill>
              <a:latin typeface="Times New Roman" panose="02020603050405020304"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sz="1400" dirty="0">
                <a:latin typeface="Verdana" pitchFamily="34" charset="0"/>
                <a:ea typeface="Verdana" pitchFamily="34" charset="0"/>
                <a:cs typeface="Verdana" pitchFamily="34" charset="0"/>
              </a:rPr>
              <a:t>Know the terrain over which you’ll travel</a:t>
            </a:r>
          </a:p>
          <a:p>
            <a:pPr>
              <a:defRPr/>
            </a:pPr>
            <a:endParaRPr lang="en-US" sz="1400" dirty="0">
              <a:latin typeface="Verdana" pitchFamily="34" charset="0"/>
              <a:ea typeface="Verdana" pitchFamily="34" charset="0"/>
              <a:cs typeface="Verdana" pitchFamily="34" charset="0"/>
            </a:endParaRPr>
          </a:p>
          <a:p>
            <a:pPr marL="171450" indent="-171450">
              <a:buFont typeface="Wingdings" pitchFamily="2" charset="2"/>
              <a:buChar char="§"/>
              <a:defRPr/>
            </a:pPr>
            <a:r>
              <a:rPr lang="en-US" sz="1400" dirty="0">
                <a:latin typeface="Verdana" pitchFamily="34" charset="0"/>
                <a:ea typeface="Verdana" pitchFamily="34" charset="0"/>
                <a:cs typeface="Verdana" pitchFamily="34" charset="0"/>
              </a:rPr>
              <a:t>Bridges, overpasses and ramps freeze sooner than roadways.</a:t>
            </a:r>
          </a:p>
          <a:p>
            <a:pPr marL="171450" indent="-171450">
              <a:buFont typeface="Wingdings" pitchFamily="2" charset="2"/>
              <a:buChar char="§"/>
              <a:defRPr/>
            </a:pPr>
            <a:r>
              <a:rPr lang="en-US" sz="1400" dirty="0">
                <a:latin typeface="Verdana" pitchFamily="34" charset="0"/>
                <a:ea typeface="Verdana" pitchFamily="34" charset="0"/>
                <a:cs typeface="Verdana" pitchFamily="34" charset="0"/>
              </a:rPr>
              <a:t>Passing lanes on interstates are not as well maintained over traveled during snow events.</a:t>
            </a:r>
          </a:p>
          <a:p>
            <a:pPr marL="171450" indent="-171450">
              <a:buFont typeface="Wingdings" pitchFamily="2" charset="2"/>
              <a:buChar char="§"/>
              <a:defRPr/>
            </a:pPr>
            <a:r>
              <a:rPr lang="en-US" sz="1400" dirty="0">
                <a:latin typeface="Verdana" pitchFamily="34" charset="0"/>
                <a:ea typeface="Verdana" pitchFamily="34" charset="0"/>
                <a:cs typeface="Verdana" pitchFamily="34" charset="0"/>
              </a:rPr>
              <a:t>Freeze and refreeze conditions can lead to “Black Ice” forming.</a:t>
            </a:r>
          </a:p>
          <a:p>
            <a:pPr marL="171450" indent="-171450">
              <a:buFont typeface="Wingdings" pitchFamily="2" charset="2"/>
              <a:buChar char="§"/>
              <a:defRPr/>
            </a:pPr>
            <a:r>
              <a:rPr lang="en-US" sz="1400" dirty="0">
                <a:latin typeface="Verdana" pitchFamily="34" charset="0"/>
                <a:ea typeface="Verdana" pitchFamily="34" charset="0"/>
                <a:cs typeface="Verdana" pitchFamily="34" charset="0"/>
              </a:rPr>
              <a:t>Curves are obviously more treacherous due to centrifugal force acting on the car pushing toward the outside of the turn.</a:t>
            </a:r>
          </a:p>
          <a:p>
            <a:pPr>
              <a:defRPr/>
            </a:pPr>
            <a:endParaRPr lang="en-US" sz="1400" dirty="0">
              <a:latin typeface="Verdana" panose="020B0604030504040204" pitchFamily="34" charset="0"/>
              <a:ea typeface="Verdana" panose="020B0604030504040204" pitchFamily="34" charset="0"/>
              <a:cs typeface="Verdana" panose="020B0604030504040204" pitchFamily="34" charset="0"/>
            </a:endParaRPr>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95E66428-B8A7-4843-BE2D-E8B298C08D38}" type="slidenum">
              <a:rPr lang="en-US" altLang="en-US">
                <a:solidFill>
                  <a:srgbClr val="000000"/>
                </a:solidFill>
                <a:latin typeface="Times New Roman" panose="02020603050405020304" pitchFamily="18" charset="0"/>
              </a:rPr>
              <a:pPr eaLnBrk="1" hangingPunct="1">
                <a:spcBef>
                  <a:spcPct val="0"/>
                </a:spcBef>
              </a:pPr>
              <a:t>19</a:t>
            </a:fld>
            <a:endParaRPr lang="en-US" altLang="en-US">
              <a:solidFill>
                <a:srgbClr val="000000"/>
              </a:solidFill>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400">
                <a:latin typeface="Verdana" panose="020B0604030504040204" pitchFamily="34" charset="0"/>
                <a:ea typeface="Verdana" panose="020B0604030504040204" pitchFamily="34" charset="0"/>
                <a:cs typeface="Verdana" panose="020B0604030504040204" pitchFamily="34" charset="0"/>
              </a:rPr>
              <a:t>Use your seat belt and slow down!</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a:p>
            <a:r>
              <a:rPr lang="en-US" altLang="en-US" sz="1400">
                <a:latin typeface="Verdana" panose="020B0604030504040204" pitchFamily="34" charset="0"/>
                <a:ea typeface="Verdana" panose="020B0604030504040204" pitchFamily="34" charset="0"/>
                <a:cs typeface="Verdana" panose="020B0604030504040204" pitchFamily="34" charset="0"/>
              </a:rPr>
              <a:t>If you’re the driver and wearing a seat belt you’re able to stay in control of the vehicle during a collision instead of being tossed about inside the interior or worse yet thrown from the vehicle.</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a:p>
            <a:r>
              <a:rPr lang="en-US" altLang="en-US" sz="1400">
                <a:latin typeface="Verdana" panose="020B0604030504040204" pitchFamily="34" charset="0"/>
                <a:ea typeface="Verdana" panose="020B0604030504040204" pitchFamily="34" charset="0"/>
                <a:cs typeface="Verdana" panose="020B0604030504040204" pitchFamily="34" charset="0"/>
              </a:rPr>
              <a:t>According the National Safety Council wearing a seat belt gives an individual a 50% chance of surviving a collision.</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a:p>
            <a:r>
              <a:rPr lang="en-US" altLang="en-US" sz="1400">
                <a:latin typeface="Verdana" panose="020B0604030504040204" pitchFamily="34" charset="0"/>
                <a:ea typeface="Verdana" panose="020B0604030504040204" pitchFamily="34" charset="0"/>
                <a:cs typeface="Verdana" panose="020B0604030504040204" pitchFamily="34" charset="0"/>
              </a:rPr>
              <a:t>* http://www-nrd.nhtsa.dot.gov/Pubs/811875.pdf</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E18D345A-CDE5-432C-B446-12A9491427C4}" type="slidenum">
              <a:rPr lang="en-US" altLang="en-US">
                <a:solidFill>
                  <a:srgbClr val="000000"/>
                </a:solidFill>
                <a:latin typeface="Times New Roman" panose="02020603050405020304" pitchFamily="18" charset="0"/>
              </a:rPr>
              <a:pPr eaLnBrk="1" hangingPunct="1">
                <a:spcBef>
                  <a:spcPct val="0"/>
                </a:spcBef>
              </a:pPr>
              <a:t>2</a:t>
            </a:fld>
            <a:endParaRPr lang="en-US" altLang="en-US">
              <a:solidFill>
                <a:srgbClr val="000000"/>
              </a:solidFill>
              <a:latin typeface="Times New Roman" panose="02020603050405020304"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400">
                <a:latin typeface="Verdana" panose="020B0604030504040204" pitchFamily="34" charset="0"/>
                <a:ea typeface="Verdana" panose="020B0604030504040204" pitchFamily="34" charset="0"/>
                <a:cs typeface="Verdana" panose="020B0604030504040204" pitchFamily="34" charset="0"/>
              </a:rPr>
              <a:t>Be watchful for others on the road or off-road who can enter the roadway without you seeing them.</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a:p>
            <a:r>
              <a:rPr lang="en-US" altLang="en-US" sz="1400">
                <a:latin typeface="Verdana" panose="020B0604030504040204" pitchFamily="34" charset="0"/>
                <a:ea typeface="Verdana" panose="020B0604030504040204" pitchFamily="34" charset="0"/>
                <a:cs typeface="Verdana" panose="020B0604030504040204" pitchFamily="34" charset="0"/>
              </a:rPr>
              <a:t>Snow plows and cinder trucks will be actively engaged in their duties. Concentration may be on their job.</a:t>
            </a:r>
          </a:p>
          <a:p>
            <a:r>
              <a:rPr lang="en-US" altLang="en-US" sz="1400">
                <a:latin typeface="Verdana" panose="020B0604030504040204" pitchFamily="34" charset="0"/>
                <a:ea typeface="Verdana" panose="020B0604030504040204" pitchFamily="34" charset="0"/>
                <a:cs typeface="Verdana" panose="020B0604030504040204" pitchFamily="34" charset="0"/>
              </a:rPr>
              <a:t>Snow blowers can create mini snow storms interfering with visibility.</a:t>
            </a:r>
          </a:p>
          <a:p>
            <a:r>
              <a:rPr lang="en-US" altLang="en-US" sz="1400">
                <a:latin typeface="Verdana" panose="020B0604030504040204" pitchFamily="34" charset="0"/>
                <a:ea typeface="Verdana" panose="020B0604030504040204" pitchFamily="34" charset="0"/>
                <a:cs typeface="Verdana" panose="020B0604030504040204" pitchFamily="34" charset="0"/>
              </a:rPr>
              <a:t>4WD vehicles may attempt alternate routes or drive faster than recommended. If you follow them, you may be in trouble.</a:t>
            </a:r>
          </a:p>
          <a:p>
            <a:r>
              <a:rPr lang="en-US" altLang="en-US" sz="1400">
                <a:latin typeface="Verdana" panose="020B0604030504040204" pitchFamily="34" charset="0"/>
                <a:ea typeface="Verdana" panose="020B0604030504040204" pitchFamily="34" charset="0"/>
                <a:cs typeface="Verdana" panose="020B0604030504040204" pitchFamily="34" charset="0"/>
              </a:rPr>
              <a:t>Snowmobiles and ATVs may cut into your lane of travel. These are generally for recreation and may not be attentive to motorists’ problems.</a:t>
            </a:r>
          </a:p>
          <a:p>
            <a:r>
              <a:rPr lang="en-US" altLang="en-US" sz="1400"/>
              <a:t> </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D6EDA749-5012-4EAE-89BC-3AC2979A9D52}" type="slidenum">
              <a:rPr lang="en-US" altLang="en-US">
                <a:solidFill>
                  <a:srgbClr val="000000"/>
                </a:solidFill>
                <a:latin typeface="Times New Roman" panose="02020603050405020304" pitchFamily="18" charset="0"/>
              </a:rPr>
              <a:pPr eaLnBrk="1" hangingPunct="1">
                <a:spcBef>
                  <a:spcPct val="0"/>
                </a:spcBef>
              </a:pPr>
              <a:t>20</a:t>
            </a:fld>
            <a:endParaRPr lang="en-US" altLang="en-US">
              <a:solidFill>
                <a:srgbClr val="000000"/>
              </a:solidFill>
              <a:latin typeface="Times New Roman" panose="02020603050405020304"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latin typeface="Verdana" panose="020B0604030504040204" pitchFamily="34" charset="0"/>
                <a:ea typeface="Verdana" panose="020B0604030504040204" pitchFamily="34" charset="0"/>
                <a:cs typeface="Verdana" panose="020B0604030504040204" pitchFamily="34" charset="0"/>
              </a:rPr>
              <a:t>Other variables which may create hazards.</a:t>
            </a:r>
          </a:p>
          <a:p>
            <a:endParaRPr lang="en-US" altLang="en-US">
              <a:latin typeface="Verdana" panose="020B0604030504040204" pitchFamily="34" charset="0"/>
              <a:ea typeface="Verdana" panose="020B0604030504040204" pitchFamily="34" charset="0"/>
              <a:cs typeface="Verdana" panose="020B0604030504040204" pitchFamily="34" charset="0"/>
            </a:endParaRPr>
          </a:p>
          <a:p>
            <a:r>
              <a:rPr lang="en-US" altLang="en-US">
                <a:latin typeface="Verdana" panose="020B0604030504040204" pitchFamily="34" charset="0"/>
                <a:ea typeface="Verdana" panose="020B0604030504040204" pitchFamily="34" charset="0"/>
                <a:cs typeface="Verdana" panose="020B0604030504040204" pitchFamily="34" charset="0"/>
              </a:rPr>
              <a:t>If you are involved in an accident, use caution getting out of car. Others may skid just like you did trying to avoid your mishap.</a:t>
            </a:r>
          </a:p>
          <a:p>
            <a:r>
              <a:rPr lang="en-US" altLang="en-US">
                <a:latin typeface="Verdana" panose="020B0604030504040204" pitchFamily="34" charset="0"/>
                <a:ea typeface="Verdana" panose="020B0604030504040204" pitchFamily="34" charset="0"/>
                <a:cs typeface="Verdana" panose="020B0604030504040204" pitchFamily="34" charset="0"/>
              </a:rPr>
              <a:t>Also, watch out for children and pedestrians who may be distracted.</a:t>
            </a:r>
          </a:p>
          <a:p>
            <a:endParaRPr lang="en-US" altLang="en-US">
              <a:latin typeface="Verdana" panose="020B0604030504040204" pitchFamily="34" charset="0"/>
              <a:ea typeface="Verdana" panose="020B0604030504040204" pitchFamily="34" charset="0"/>
              <a:cs typeface="Verdana" panose="020B0604030504040204" pitchFamily="34" charset="0"/>
            </a:endParaRPr>
          </a:p>
          <a:p>
            <a:r>
              <a:rPr lang="en-US" altLang="en-US">
                <a:latin typeface="Verdana" panose="020B0604030504040204" pitchFamily="34" charset="0"/>
                <a:ea typeface="Verdana" panose="020B0604030504040204" pitchFamily="34" charset="0"/>
                <a:cs typeface="Verdana" panose="020B0604030504040204" pitchFamily="34" charset="0"/>
              </a:rPr>
              <a:t>Parking lots in winter can also be dangerous. Here you’ll likely find:</a:t>
            </a:r>
          </a:p>
          <a:p>
            <a:endParaRPr lang="en-US" altLang="en-US">
              <a:latin typeface="Verdana" panose="020B0604030504040204" pitchFamily="34" charset="0"/>
              <a:ea typeface="Verdana" panose="020B0604030504040204" pitchFamily="34" charset="0"/>
              <a:cs typeface="Verdana" panose="020B0604030504040204" pitchFamily="34" charset="0"/>
            </a:endParaRPr>
          </a:p>
          <a:p>
            <a:pPr marL="628650" lvl="1" indent="-171450">
              <a:buFont typeface="Wingdings" panose="05000000000000000000" pitchFamily="2" charset="2"/>
              <a:buChar char="§"/>
            </a:pPr>
            <a:r>
              <a:rPr lang="en-US" altLang="en-US">
                <a:latin typeface="Verdana" panose="020B0604030504040204" pitchFamily="34" charset="0"/>
                <a:ea typeface="Verdana" panose="020B0604030504040204" pitchFamily="34" charset="0"/>
                <a:cs typeface="Verdana" panose="020B0604030504040204" pitchFamily="34" charset="0"/>
              </a:rPr>
              <a:t>Poor visibility</a:t>
            </a:r>
          </a:p>
          <a:p>
            <a:pPr marL="628650" lvl="1" indent="-171450">
              <a:buFont typeface="Wingdings" panose="05000000000000000000" pitchFamily="2" charset="2"/>
              <a:buChar char="§"/>
            </a:pPr>
            <a:r>
              <a:rPr lang="en-US" altLang="en-US">
                <a:latin typeface="Verdana" panose="020B0604030504040204" pitchFamily="34" charset="0"/>
                <a:ea typeface="Verdana" panose="020B0604030504040204" pitchFamily="34" charset="0"/>
                <a:cs typeface="Verdana" panose="020B0604030504040204" pitchFamily="34" charset="0"/>
              </a:rPr>
              <a:t>Huge snow piles</a:t>
            </a:r>
          </a:p>
          <a:p>
            <a:pPr marL="628650" lvl="1" indent="-171450">
              <a:buFont typeface="Wingdings" panose="05000000000000000000" pitchFamily="2" charset="2"/>
              <a:buChar char="§"/>
            </a:pPr>
            <a:r>
              <a:rPr lang="en-US" altLang="en-US">
                <a:latin typeface="Verdana" panose="020B0604030504040204" pitchFamily="34" charset="0"/>
                <a:ea typeface="Verdana" panose="020B0604030504040204" pitchFamily="34" charset="0"/>
                <a:cs typeface="Verdana" panose="020B0604030504040204" pitchFamily="34" charset="0"/>
              </a:rPr>
              <a:t>Overambitious “Joe Snowplow”</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1D05C564-CDBF-4F01-9F01-6827F6BF140A}" type="slidenum">
              <a:rPr lang="en-US" altLang="en-US">
                <a:solidFill>
                  <a:srgbClr val="000000"/>
                </a:solidFill>
                <a:latin typeface="Times New Roman" panose="02020603050405020304" pitchFamily="18" charset="0"/>
              </a:rPr>
              <a:pPr eaLnBrk="1" hangingPunct="1">
                <a:spcBef>
                  <a:spcPct val="0"/>
                </a:spcBef>
              </a:pPr>
              <a:t>21</a:t>
            </a:fld>
            <a:endParaRPr lang="en-US" altLang="en-US">
              <a:solidFill>
                <a:srgbClr val="000000"/>
              </a:solidFill>
              <a:latin typeface="Times New Roman" panose="02020603050405020304"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400">
                <a:latin typeface="Verdana" panose="020B0604030504040204" pitchFamily="34" charset="0"/>
                <a:ea typeface="Verdana" panose="020B0604030504040204" pitchFamily="34" charset="0"/>
                <a:cs typeface="Verdana" panose="020B0604030504040204" pitchFamily="34" charset="0"/>
              </a:rPr>
              <a:t>Watch out for all other kinds of distractions, people or animals, which may require you to take immediate, evasive action.</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E9A18CA2-A425-45BF-B95D-3FB06249035E}" type="slidenum">
              <a:rPr lang="en-US" altLang="en-US">
                <a:solidFill>
                  <a:srgbClr val="000000"/>
                </a:solidFill>
                <a:latin typeface="Times New Roman" panose="02020603050405020304" pitchFamily="18" charset="0"/>
              </a:rPr>
              <a:pPr eaLnBrk="1" hangingPunct="1">
                <a:spcBef>
                  <a:spcPct val="0"/>
                </a:spcBef>
              </a:pPr>
              <a:t>22</a:t>
            </a:fld>
            <a:endParaRPr lang="en-US" altLang="en-US">
              <a:solidFill>
                <a:srgbClr val="000000"/>
              </a:solidFill>
              <a:latin typeface="Times New Roman" panose="02020603050405020304"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dirty="0">
                <a:latin typeface="Verdana" pitchFamily="34" charset="0"/>
                <a:ea typeface="Verdana" pitchFamily="34" charset="0"/>
                <a:cs typeface="Verdana" pitchFamily="34" charset="0"/>
              </a:rPr>
              <a:t>Unsafe conditions which focus on your vehicle, include the physical forces at work between your vehicle and the road.</a:t>
            </a:r>
          </a:p>
          <a:p>
            <a:pPr>
              <a:defRPr/>
            </a:pPr>
            <a:r>
              <a:rPr lang="en-US" dirty="0">
                <a:latin typeface="Verdana" pitchFamily="34" charset="0"/>
                <a:ea typeface="Verdana" pitchFamily="34" charset="0"/>
                <a:cs typeface="Verdana" pitchFamily="34" charset="0"/>
              </a:rPr>
              <a:t>Due to the weather, conditions are altered and so must you alter your style of driving.</a:t>
            </a:r>
          </a:p>
          <a:p>
            <a:pPr>
              <a:defRPr/>
            </a:pPr>
            <a:r>
              <a:rPr lang="en-US" dirty="0">
                <a:latin typeface="Verdana" pitchFamily="34" charset="0"/>
                <a:ea typeface="Verdana" pitchFamily="34" charset="0"/>
                <a:cs typeface="Verdana" pitchFamily="34" charset="0"/>
              </a:rPr>
              <a:t>Some physical forces which affect your driving ability would be:</a:t>
            </a:r>
          </a:p>
          <a:p>
            <a:pPr marL="800100" lvl="1" indent="-342900">
              <a:spcBef>
                <a:spcPct val="20000"/>
              </a:spcBef>
              <a:defRPr/>
            </a:pPr>
            <a:endParaRPr lang="en-US" kern="0" dirty="0">
              <a:latin typeface="Verdana" pitchFamily="34" charset="0"/>
              <a:ea typeface="Verdana" pitchFamily="34" charset="0"/>
              <a:cs typeface="Verdana" pitchFamily="34" charset="0"/>
            </a:endParaRPr>
          </a:p>
          <a:p>
            <a:pPr marL="1257300" lvl="2" indent="-342900">
              <a:spcBef>
                <a:spcPct val="20000"/>
              </a:spcBef>
              <a:buFont typeface="Arial" pitchFamily="34" charset="0"/>
              <a:buChar char="•"/>
              <a:defRPr/>
            </a:pPr>
            <a:r>
              <a:rPr lang="en-US" kern="0" dirty="0">
                <a:latin typeface="Verdana" pitchFamily="34" charset="0"/>
                <a:ea typeface="Verdana" pitchFamily="34" charset="0"/>
                <a:cs typeface="Verdana" pitchFamily="34" charset="0"/>
              </a:rPr>
              <a:t>Speed</a:t>
            </a:r>
          </a:p>
          <a:p>
            <a:pPr marL="1257300" lvl="2" indent="-342900">
              <a:spcBef>
                <a:spcPct val="20000"/>
              </a:spcBef>
              <a:buFont typeface="Arial" pitchFamily="34" charset="0"/>
              <a:buChar char="•"/>
              <a:defRPr/>
            </a:pPr>
            <a:r>
              <a:rPr lang="en-US" kern="0" dirty="0">
                <a:latin typeface="Verdana" pitchFamily="34" charset="0"/>
                <a:ea typeface="Verdana" pitchFamily="34" charset="0"/>
                <a:cs typeface="Verdana" pitchFamily="34" charset="0"/>
              </a:rPr>
              <a:t>Momentum</a:t>
            </a:r>
          </a:p>
          <a:p>
            <a:pPr marL="1257300" lvl="2" indent="-342900">
              <a:spcBef>
                <a:spcPct val="20000"/>
              </a:spcBef>
              <a:buFont typeface="Arial" pitchFamily="34" charset="0"/>
              <a:buChar char="•"/>
              <a:defRPr/>
            </a:pPr>
            <a:r>
              <a:rPr lang="en-US" kern="0" dirty="0">
                <a:latin typeface="Verdana" pitchFamily="34" charset="0"/>
                <a:ea typeface="Verdana" pitchFamily="34" charset="0"/>
                <a:cs typeface="Verdana" pitchFamily="34" charset="0"/>
              </a:rPr>
              <a:t>Inertia</a:t>
            </a:r>
          </a:p>
          <a:p>
            <a:pPr marL="1257300" lvl="2" indent="-342900">
              <a:spcBef>
                <a:spcPct val="20000"/>
              </a:spcBef>
              <a:buFont typeface="Arial" pitchFamily="34" charset="0"/>
              <a:buChar char="•"/>
              <a:defRPr/>
            </a:pPr>
            <a:r>
              <a:rPr lang="en-US" kern="0" dirty="0">
                <a:latin typeface="Verdana" pitchFamily="34" charset="0"/>
                <a:ea typeface="Verdana" pitchFamily="34" charset="0"/>
                <a:cs typeface="Verdana" pitchFamily="34" charset="0"/>
              </a:rPr>
              <a:t>Mass</a:t>
            </a:r>
          </a:p>
          <a:p>
            <a:pPr marL="1257300" lvl="2" indent="-342900">
              <a:spcBef>
                <a:spcPct val="20000"/>
              </a:spcBef>
              <a:buFont typeface="Arial" pitchFamily="34" charset="0"/>
              <a:buChar char="•"/>
              <a:defRPr/>
            </a:pPr>
            <a:r>
              <a:rPr lang="en-US" kern="0" dirty="0">
                <a:latin typeface="Verdana" pitchFamily="34" charset="0"/>
                <a:ea typeface="Verdana" pitchFamily="34" charset="0"/>
                <a:cs typeface="Verdana" pitchFamily="34" charset="0"/>
              </a:rPr>
              <a:t>Acceleration/Deceleration</a:t>
            </a:r>
          </a:p>
          <a:p>
            <a:pPr marL="1257300" lvl="2" indent="-342900">
              <a:spcBef>
                <a:spcPct val="20000"/>
              </a:spcBef>
              <a:buFont typeface="Arial" pitchFamily="34" charset="0"/>
              <a:buChar char="•"/>
              <a:defRPr/>
            </a:pPr>
            <a:r>
              <a:rPr lang="en-US" kern="0" dirty="0">
                <a:latin typeface="Verdana" pitchFamily="34" charset="0"/>
                <a:ea typeface="Verdana" pitchFamily="34" charset="0"/>
                <a:cs typeface="Verdana" pitchFamily="34" charset="0"/>
              </a:rPr>
              <a:t>Temperature</a:t>
            </a:r>
          </a:p>
          <a:p>
            <a:pPr>
              <a:defRPr/>
            </a:pPr>
            <a:endParaRPr lang="en-US" sz="1400" dirty="0">
              <a:latin typeface="Verdana" panose="020B0604030504040204" pitchFamily="34" charset="0"/>
              <a:ea typeface="Verdana" panose="020B0604030504040204" pitchFamily="34" charset="0"/>
              <a:cs typeface="Verdana" panose="020B0604030504040204" pitchFamily="34" charset="0"/>
            </a:endParaRPr>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C762D8C6-9BAD-40D5-8021-C67581D393C3}" type="slidenum">
              <a:rPr lang="en-US" altLang="en-US">
                <a:solidFill>
                  <a:srgbClr val="000000"/>
                </a:solidFill>
                <a:latin typeface="Times New Roman" panose="02020603050405020304" pitchFamily="18" charset="0"/>
              </a:rPr>
              <a:pPr eaLnBrk="1" hangingPunct="1">
                <a:spcBef>
                  <a:spcPct val="0"/>
                </a:spcBef>
              </a:pPr>
              <a:t>23</a:t>
            </a:fld>
            <a:endParaRPr lang="en-US" altLang="en-US">
              <a:solidFill>
                <a:srgbClr val="000000"/>
              </a:solidFill>
              <a:latin typeface="Times New Roman" panose="02020603050405020304"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400">
                <a:latin typeface="Verdana" panose="020B0604030504040204" pitchFamily="34" charset="0"/>
                <a:ea typeface="Verdana" panose="020B0604030504040204" pitchFamily="34" charset="0"/>
                <a:cs typeface="Verdana" panose="020B0604030504040204" pitchFamily="34" charset="0"/>
              </a:rPr>
              <a:t>Speed and momentum</a:t>
            </a:r>
          </a:p>
          <a:p>
            <a:endParaRPr lang="en-US" altLang="en-US" sz="1400"/>
          </a:p>
          <a:p>
            <a:r>
              <a:rPr lang="en-US" altLang="en-US" sz="1400">
                <a:latin typeface="Verdana" panose="020B0604030504040204" pitchFamily="34" charset="0"/>
                <a:ea typeface="Verdana" panose="020B0604030504040204" pitchFamily="34" charset="0"/>
                <a:cs typeface="Verdana" panose="020B0604030504040204" pitchFamily="34" charset="0"/>
              </a:rPr>
              <a:t>Speed. One of the two things you have control over. The other is direction.</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a:p>
            <a:r>
              <a:rPr lang="en-US" altLang="en-US" sz="1400">
                <a:latin typeface="Verdana" panose="020B0604030504040204" pitchFamily="34" charset="0"/>
                <a:ea typeface="Verdana" panose="020B0604030504040204" pitchFamily="34" charset="0"/>
                <a:cs typeface="Verdana" panose="020B0604030504040204" pitchFamily="34" charset="0"/>
              </a:rPr>
              <a:t>Newton’s Second Law of Motion, the Law of Momentum states that momentum is the product of the object’s mass or weight and its velocity.</a:t>
            </a:r>
          </a:p>
          <a:p>
            <a:r>
              <a:rPr lang="en-US" altLang="en-US" sz="1400">
                <a:latin typeface="Verdana" panose="020B0604030504040204" pitchFamily="34" charset="0"/>
                <a:ea typeface="Verdana" panose="020B0604030504040204" pitchFamily="34" charset="0"/>
                <a:cs typeface="Verdana" panose="020B0604030504040204" pitchFamily="34" charset="0"/>
              </a:rPr>
              <a:t>Velocity is a rate of change of position in relation to time. If a person walks forward at 3 feet per second, their forward velocity is 3 feet/second.</a:t>
            </a:r>
          </a:p>
          <a:p>
            <a:r>
              <a:rPr lang="en-US" altLang="en-US" sz="1400">
                <a:latin typeface="Verdana" panose="020B0604030504040204" pitchFamily="34" charset="0"/>
                <a:ea typeface="Verdana" panose="020B0604030504040204" pitchFamily="34" charset="0"/>
                <a:cs typeface="Verdana" panose="020B0604030504040204" pitchFamily="34" charset="0"/>
              </a:rPr>
              <a:t>If you drive at 65 MPH, your forward velocity is 65 miles per hour.</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a:p>
            <a:r>
              <a:rPr lang="en-US" altLang="en-US" sz="1400">
                <a:latin typeface="Verdana" panose="020B0604030504040204" pitchFamily="34" charset="0"/>
                <a:ea typeface="Verdana" panose="020B0604030504040204" pitchFamily="34" charset="0"/>
                <a:cs typeface="Verdana" panose="020B0604030504040204" pitchFamily="34" charset="0"/>
              </a:rPr>
              <a:t>The Law of Momentum indicates “when an unbalanced force acts on an object, the object will be accelerated. This acceleration will vary directly with the applied force and will be in the same direction as the applied force. It will vary inversely with the mass of the object.”</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561C44C5-3541-479C-A877-CDA3DC71FA8A}" type="slidenum">
              <a:rPr lang="en-US" altLang="en-US">
                <a:solidFill>
                  <a:srgbClr val="000000"/>
                </a:solidFill>
                <a:latin typeface="Times New Roman" panose="02020603050405020304" pitchFamily="18" charset="0"/>
              </a:rPr>
              <a:pPr eaLnBrk="1" hangingPunct="1">
                <a:spcBef>
                  <a:spcPct val="0"/>
                </a:spcBef>
              </a:pPr>
              <a:t>24</a:t>
            </a:fld>
            <a:endParaRPr lang="en-US" altLang="en-US">
              <a:solidFill>
                <a:srgbClr val="000000"/>
              </a:solidFill>
              <a:latin typeface="Times New Roman" panose="02020603050405020304"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400">
                <a:latin typeface="Verdana" panose="020B0604030504040204" pitchFamily="34" charset="0"/>
                <a:ea typeface="Verdana" panose="020B0604030504040204" pitchFamily="34" charset="0"/>
                <a:cs typeface="Verdana" panose="020B0604030504040204" pitchFamily="34" charset="0"/>
              </a:rPr>
              <a:t>Inertia and mass</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a:p>
            <a:r>
              <a:rPr lang="en-US" altLang="en-US" sz="1400">
                <a:latin typeface="Verdana" panose="020B0604030504040204" pitchFamily="34" charset="0"/>
                <a:ea typeface="Verdana" panose="020B0604030504040204" pitchFamily="34" charset="0"/>
                <a:cs typeface="Verdana" panose="020B0604030504040204" pitchFamily="34" charset="0"/>
              </a:rPr>
              <a:t>Newton’s First Law of Motion, The Law of Inertia: This tendency to move in a straight line can be found when we’re driving on a snow-covered road and attempt to make a left or right turn at an elevated speed.</a:t>
            </a:r>
          </a:p>
          <a:p>
            <a:r>
              <a:rPr lang="en-US" altLang="en-US" sz="1400">
                <a:latin typeface="Verdana" panose="020B0604030504040204" pitchFamily="34" charset="0"/>
                <a:ea typeface="Verdana" panose="020B0604030504040204" pitchFamily="34" charset="0"/>
                <a:cs typeface="Verdana" panose="020B0604030504040204" pitchFamily="34" charset="0"/>
              </a:rPr>
              <a:t>The vehicle wants to continue in a straight line.</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a:p>
            <a:r>
              <a:rPr lang="en-US" altLang="en-US" sz="1400">
                <a:latin typeface="Verdana" panose="020B0604030504040204" pitchFamily="34" charset="0"/>
                <a:ea typeface="Verdana" panose="020B0604030504040204" pitchFamily="34" charset="0"/>
                <a:cs typeface="Verdana" panose="020B0604030504040204" pitchFamily="34" charset="0"/>
              </a:rPr>
              <a:t>The mass or weight of the vehicle can also increase this adverse effect.</a:t>
            </a:r>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A62B20CF-26AB-4A4B-A088-410D2B9BF19D}" type="slidenum">
              <a:rPr lang="en-US" altLang="en-US">
                <a:solidFill>
                  <a:srgbClr val="000000"/>
                </a:solidFill>
                <a:latin typeface="Times New Roman" panose="02020603050405020304" pitchFamily="18" charset="0"/>
              </a:rPr>
              <a:pPr eaLnBrk="1" hangingPunct="1">
                <a:spcBef>
                  <a:spcPct val="0"/>
                </a:spcBef>
              </a:pPr>
              <a:t>25</a:t>
            </a:fld>
            <a:endParaRPr lang="en-US" altLang="en-US">
              <a:solidFill>
                <a:srgbClr val="000000"/>
              </a:solidFill>
              <a:latin typeface="Times New Roman" panose="02020603050405020304"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400">
                <a:latin typeface="Verdana" panose="020B0604030504040204" pitchFamily="34" charset="0"/>
                <a:ea typeface="Verdana" panose="020B0604030504040204" pitchFamily="34" charset="0"/>
                <a:cs typeface="Verdana" panose="020B0604030504040204" pitchFamily="34" charset="0"/>
              </a:rPr>
              <a:t>Acceleration and Deceleration </a:t>
            </a:r>
          </a:p>
          <a:p>
            <a:r>
              <a:rPr lang="en-US" altLang="en-US" sz="1400">
                <a:latin typeface="Verdana" panose="020B0604030504040204" pitchFamily="34" charset="0"/>
                <a:ea typeface="Verdana" panose="020B0604030504040204" pitchFamily="34" charset="0"/>
                <a:cs typeface="Verdana" panose="020B0604030504040204" pitchFamily="34" charset="0"/>
              </a:rPr>
              <a:t>Braking is a reduction in velocity or deceleration.  Since we can not change the mass (weight) of the vehicle, we attempt to reduce the velocity (speed).</a:t>
            </a:r>
          </a:p>
          <a:p>
            <a:r>
              <a:rPr lang="en-US" altLang="en-US" sz="1400">
                <a:latin typeface="Verdana" panose="020B0604030504040204" pitchFamily="34" charset="0"/>
                <a:ea typeface="Verdana" panose="020B0604030504040204" pitchFamily="34" charset="0"/>
                <a:cs typeface="Verdana" panose="020B0604030504040204" pitchFamily="34" charset="0"/>
              </a:rPr>
              <a:t>Starting up is acceleration.  If done improperly, it can result in spin-outs or fishtailing.</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a:p>
            <a:r>
              <a:rPr lang="en-US" altLang="en-US" sz="1400">
                <a:latin typeface="Verdana" panose="020B0604030504040204" pitchFamily="34" charset="0"/>
                <a:ea typeface="Verdana" panose="020B0604030504040204" pitchFamily="34" charset="0"/>
                <a:cs typeface="Verdana" panose="020B0604030504040204" pitchFamily="34" charset="0"/>
              </a:rPr>
              <a:t>Temperature changes can occur in short periods of time compromising the “Coefficient of Friction” for the road surface.</a:t>
            </a:r>
          </a:p>
          <a:p>
            <a:r>
              <a:rPr lang="en-US" altLang="en-US" sz="1400">
                <a:latin typeface="Verdana" panose="020B0604030504040204" pitchFamily="34" charset="0"/>
                <a:ea typeface="Verdana" panose="020B0604030504040204" pitchFamily="34" charset="0"/>
                <a:cs typeface="Verdana" panose="020B0604030504040204" pitchFamily="34" charset="0"/>
              </a:rPr>
              <a:t>Friction is the opposition of two touching surfaces. The ratio of this force or opposition of friction to the weight of the object is termed the Coefficient of Friction.</a:t>
            </a:r>
          </a:p>
          <a:p>
            <a:r>
              <a:rPr lang="en-US" altLang="en-US" sz="1400">
                <a:latin typeface="Verdana" panose="020B0604030504040204" pitchFamily="34" charset="0"/>
                <a:ea typeface="Verdana" panose="020B0604030504040204" pitchFamily="34" charset="0"/>
                <a:cs typeface="Verdana" panose="020B0604030504040204" pitchFamily="34" charset="0"/>
              </a:rPr>
              <a:t>This is often expressed as:	</a:t>
            </a:r>
            <a:r>
              <a:rPr lang="en-US" altLang="en-US" sz="1400" u="sng">
                <a:latin typeface="Verdana" panose="020B0604030504040204" pitchFamily="34" charset="0"/>
                <a:ea typeface="Verdana" panose="020B0604030504040204" pitchFamily="34" charset="0"/>
                <a:cs typeface="Verdana" panose="020B0604030504040204" pitchFamily="34" charset="0"/>
              </a:rPr>
              <a:t>Force Needed to Overcome Friction</a:t>
            </a:r>
            <a:r>
              <a:rPr lang="en-US" altLang="en-US" sz="1400">
                <a:latin typeface="Verdana" panose="020B0604030504040204" pitchFamily="34" charset="0"/>
                <a:ea typeface="Verdana" panose="020B0604030504040204" pitchFamily="34" charset="0"/>
                <a:cs typeface="Verdana" panose="020B0604030504040204" pitchFamily="34" charset="0"/>
              </a:rPr>
              <a:t> (force needed to overcome friction divided by weight of object).</a:t>
            </a:r>
            <a:endParaRPr lang="en-US" altLang="en-US" sz="1400" u="sng">
              <a:latin typeface="Verdana" panose="020B0604030504040204" pitchFamily="34" charset="0"/>
              <a:ea typeface="Verdana" panose="020B0604030504040204" pitchFamily="34" charset="0"/>
              <a:cs typeface="Verdana" panose="020B0604030504040204" pitchFamily="34" charset="0"/>
            </a:endParaRPr>
          </a:p>
          <a:p>
            <a:r>
              <a:rPr lang="en-US" altLang="en-US" sz="1400">
                <a:latin typeface="Verdana" panose="020B0604030504040204" pitchFamily="34" charset="0"/>
                <a:ea typeface="Verdana" panose="020B0604030504040204" pitchFamily="34" charset="0"/>
                <a:cs typeface="Verdana" panose="020B0604030504040204" pitchFamily="34" charset="0"/>
              </a:rPr>
              <a:t>		                 Weight</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a:p>
            <a:r>
              <a:rPr lang="en-US" altLang="en-US" sz="1400">
                <a:latin typeface="Verdana" panose="020B0604030504040204" pitchFamily="34" charset="0"/>
                <a:ea typeface="Verdana" panose="020B0604030504040204" pitchFamily="34" charset="0"/>
                <a:cs typeface="Verdana" panose="020B0604030504040204" pitchFamily="34" charset="0"/>
              </a:rPr>
              <a:t>This allows the assignment of pavement drag factors to determine the resistance of various road surfaces.</a:t>
            </a:r>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59B1CEE9-2DF7-4A71-BDB0-776D91D4371D}" type="slidenum">
              <a:rPr lang="en-US" altLang="en-US">
                <a:solidFill>
                  <a:srgbClr val="000000"/>
                </a:solidFill>
                <a:latin typeface="Times New Roman" panose="02020603050405020304" pitchFamily="18" charset="0"/>
              </a:rPr>
              <a:pPr eaLnBrk="1" hangingPunct="1">
                <a:spcBef>
                  <a:spcPct val="0"/>
                </a:spcBef>
              </a:pPr>
              <a:t>26</a:t>
            </a:fld>
            <a:endParaRPr lang="en-US" altLang="en-US">
              <a:solidFill>
                <a:srgbClr val="000000"/>
              </a:solidFill>
              <a:latin typeface="Times New Roman" panose="02020603050405020304"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400">
                <a:latin typeface="Verdana" panose="020B0604030504040204" pitchFamily="34" charset="0"/>
                <a:ea typeface="Verdana" panose="020B0604030504040204" pitchFamily="34" charset="0"/>
                <a:cs typeface="Verdana" panose="020B0604030504040204" pitchFamily="34" charset="0"/>
              </a:rPr>
              <a:t>Here are some safe driving tips for a stranded vehicle.</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a:p>
            <a:r>
              <a:rPr lang="en-US" altLang="en-US" sz="1400">
                <a:latin typeface="Verdana" panose="020B0604030504040204" pitchFamily="34" charset="0"/>
                <a:ea typeface="Verdana" panose="020B0604030504040204" pitchFamily="34" charset="0"/>
                <a:cs typeface="Verdana" panose="020B0604030504040204" pitchFamily="34" charset="0"/>
              </a:rPr>
              <a:t>If you are in a vehicle and stranded due to road conditions in the winter:</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a:p>
            <a:r>
              <a:rPr lang="en-US" altLang="en-US" sz="1400">
                <a:latin typeface="Verdana" panose="020B0604030504040204" pitchFamily="34" charset="0"/>
                <a:ea typeface="Verdana" panose="020B0604030504040204" pitchFamily="34" charset="0"/>
                <a:cs typeface="Verdana" panose="020B0604030504040204" pitchFamily="34" charset="0"/>
              </a:rPr>
              <a:t>         ▪  Stay in vehicle.</a:t>
            </a:r>
          </a:p>
          <a:p>
            <a:r>
              <a:rPr lang="en-US" altLang="en-US" sz="1400">
                <a:latin typeface="Verdana" panose="020B0604030504040204" pitchFamily="34" charset="0"/>
                <a:ea typeface="Verdana" panose="020B0604030504040204" pitchFamily="34" charset="0"/>
                <a:cs typeface="Verdana" panose="020B0604030504040204" pitchFamily="34" charset="0"/>
              </a:rPr>
              <a:t>          ▪ Display a trouble sign (ex: brightly colored cloth on the antenna).</a:t>
            </a:r>
          </a:p>
          <a:p>
            <a:r>
              <a:rPr lang="en-US" altLang="en-US" sz="1400">
                <a:latin typeface="Verdana" panose="020B0604030504040204" pitchFamily="34" charset="0"/>
                <a:ea typeface="Verdana" panose="020B0604030504040204" pitchFamily="34" charset="0"/>
                <a:cs typeface="Verdana" panose="020B0604030504040204" pitchFamily="34" charset="0"/>
              </a:rPr>
              <a:t>          ▪ Occasionally run the engine with the heater on to keep warm.</a:t>
            </a:r>
          </a:p>
          <a:p>
            <a:r>
              <a:rPr lang="en-US" altLang="en-US" sz="1400">
                <a:latin typeface="Verdana" panose="020B0604030504040204" pitchFamily="34" charset="0"/>
                <a:ea typeface="Verdana" panose="020B0604030504040204" pitchFamily="34" charset="0"/>
                <a:cs typeface="Verdana" panose="020B0604030504040204" pitchFamily="34" charset="0"/>
              </a:rPr>
              <a:t>          ▪ Keep the exhaust pipe free of snow and open a window to avoid Carbon Monoxide poisoning.</a:t>
            </a:r>
          </a:p>
          <a:p>
            <a:r>
              <a:rPr lang="en-US" altLang="en-US" sz="1400">
                <a:latin typeface="Verdana" panose="020B0604030504040204" pitchFamily="34" charset="0"/>
                <a:ea typeface="Verdana" panose="020B0604030504040204" pitchFamily="34" charset="0"/>
                <a:cs typeface="Verdana" panose="020B0604030504040204" pitchFamily="34" charset="0"/>
              </a:rPr>
              <a:t>          ▪ Watch for signs of frostbite and hypothermia. </a:t>
            </a:r>
            <a:endParaRPr lang="en-US" altLang="en-US" sz="1400"/>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0A6BD2F2-1C03-4112-A070-3402B3B3F4D4}" type="slidenum">
              <a:rPr lang="en-US" altLang="en-US">
                <a:solidFill>
                  <a:srgbClr val="000000"/>
                </a:solidFill>
                <a:latin typeface="Times New Roman" panose="02020603050405020304" pitchFamily="18" charset="0"/>
              </a:rPr>
              <a:pPr eaLnBrk="1" hangingPunct="1">
                <a:spcBef>
                  <a:spcPct val="0"/>
                </a:spcBef>
              </a:pPr>
              <a:t>27</a:t>
            </a:fld>
            <a:endParaRPr lang="en-US" altLang="en-US">
              <a:solidFill>
                <a:srgbClr val="000000"/>
              </a:solidFill>
              <a:latin typeface="Times New Roman" panose="02020603050405020304" pitchFamily="18"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400">
                <a:latin typeface="Verdana" panose="020B0604030504040204" pitchFamily="34" charset="0"/>
                <a:ea typeface="Verdana" panose="020B0604030504040204" pitchFamily="34" charset="0"/>
                <a:cs typeface="Verdana" panose="020B0604030504040204" pitchFamily="34" charset="0"/>
              </a:rPr>
              <a:t>Here are more tips if you’re in a vehicle and stranded due to road conditions:</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a:p>
            <a:r>
              <a:rPr lang="en-US" altLang="en-US" sz="1400">
                <a:latin typeface="Verdana" panose="020B0604030504040204" pitchFamily="34" charset="0"/>
                <a:ea typeface="Verdana" panose="020B0604030504040204" pitchFamily="34" charset="0"/>
                <a:cs typeface="Verdana" panose="020B0604030504040204" pitchFamily="34" charset="0"/>
              </a:rPr>
              <a:t>    ▪  Do minor exercises to keep up circulation.</a:t>
            </a:r>
          </a:p>
          <a:p>
            <a:r>
              <a:rPr lang="en-US" altLang="en-US" sz="1400">
                <a:latin typeface="Verdana" panose="020B0604030504040204" pitchFamily="34" charset="0"/>
                <a:ea typeface="Verdana" panose="020B0604030504040204" pitchFamily="34" charset="0"/>
                <a:cs typeface="Verdana" panose="020B0604030504040204" pitchFamily="34" charset="0"/>
              </a:rPr>
              <a:t>     ▪ Clap hands and move arms and legs frequently.</a:t>
            </a:r>
          </a:p>
          <a:p>
            <a:r>
              <a:rPr lang="en-US" altLang="en-US" sz="1400">
                <a:latin typeface="Verdana" panose="020B0604030504040204" pitchFamily="34" charset="0"/>
                <a:ea typeface="Verdana" panose="020B0604030504040204" pitchFamily="34" charset="0"/>
                <a:cs typeface="Verdana" panose="020B0604030504040204" pitchFamily="34" charset="0"/>
              </a:rPr>
              <a:t>     ▪ Try not to stay in one position too long.</a:t>
            </a:r>
          </a:p>
          <a:p>
            <a:r>
              <a:rPr lang="en-US" altLang="en-US" sz="1400">
                <a:latin typeface="Verdana" panose="020B0604030504040204" pitchFamily="34" charset="0"/>
                <a:ea typeface="Verdana" panose="020B0604030504040204" pitchFamily="34" charset="0"/>
                <a:cs typeface="Verdana" panose="020B0604030504040204" pitchFamily="34" charset="0"/>
              </a:rPr>
              <a:t>     ▪ Use newspapers, maps, mats, etc. for warmth.</a:t>
            </a:r>
          </a:p>
          <a:p>
            <a:r>
              <a:rPr lang="en-US" altLang="en-US" sz="1400">
                <a:latin typeface="Verdana" panose="020B0604030504040204" pitchFamily="34" charset="0"/>
                <a:ea typeface="Verdana" panose="020B0604030504040204" pitchFamily="34" charset="0"/>
                <a:cs typeface="Verdana" panose="020B0604030504040204" pitchFamily="34" charset="0"/>
              </a:rPr>
              <a:t>     ▪ Avoid drinking fluids containing caffeine or alcohol. These can quicken the effects of cold.</a:t>
            </a:r>
          </a:p>
          <a:p>
            <a:endParaRPr lang="en-US" altLang="en-US" sz="1400"/>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5278CF1E-B9DC-46F0-8A3B-0DAEB861A8DA}" type="slidenum">
              <a:rPr lang="en-US" altLang="en-US">
                <a:solidFill>
                  <a:srgbClr val="000000"/>
                </a:solidFill>
                <a:latin typeface="Times New Roman" panose="02020603050405020304" pitchFamily="18" charset="0"/>
              </a:rPr>
              <a:pPr eaLnBrk="1" hangingPunct="1">
                <a:spcBef>
                  <a:spcPct val="0"/>
                </a:spcBef>
              </a:pPr>
              <a:t>28</a:t>
            </a:fld>
            <a:endParaRPr lang="en-US" altLang="en-US">
              <a:solidFill>
                <a:srgbClr val="000000"/>
              </a:solidFill>
              <a:latin typeface="Times New Roman" panose="02020603050405020304" pitchFamily="18"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sz="1400" dirty="0">
                <a:latin typeface="Verdana" pitchFamily="34" charset="0"/>
                <a:ea typeface="Verdana" pitchFamily="34" charset="0"/>
                <a:cs typeface="Verdana" pitchFamily="34" charset="0"/>
              </a:rPr>
              <a:t>Stopping distances are greatly impacted in winter driving</a:t>
            </a:r>
          </a:p>
          <a:p>
            <a:pPr>
              <a:defRPr/>
            </a:pPr>
            <a:endParaRPr lang="en-US" sz="1400" dirty="0">
              <a:latin typeface="Verdana" pitchFamily="34" charset="0"/>
              <a:ea typeface="Verdana" pitchFamily="34" charset="0"/>
              <a:cs typeface="Verdana" pitchFamily="34" charset="0"/>
            </a:endParaRPr>
          </a:p>
          <a:p>
            <a:pPr>
              <a:defRPr/>
            </a:pPr>
            <a:r>
              <a:rPr lang="en-US" sz="1400" dirty="0">
                <a:latin typeface="Verdana" pitchFamily="34" charset="0"/>
                <a:ea typeface="Verdana" pitchFamily="34" charset="0"/>
                <a:cs typeface="Verdana" pitchFamily="34" charset="0"/>
              </a:rPr>
              <a:t>Stopping Distances &amp; Wet/Snowpack/Icy Roads:</a:t>
            </a:r>
          </a:p>
          <a:p>
            <a:pPr>
              <a:defRPr/>
            </a:pPr>
            <a:endParaRPr lang="en-US" sz="1400" dirty="0">
              <a:latin typeface="Verdana" pitchFamily="34" charset="0"/>
              <a:ea typeface="Verdana" pitchFamily="34" charset="0"/>
              <a:cs typeface="Verdana" pitchFamily="34" charset="0"/>
            </a:endParaRPr>
          </a:p>
          <a:p>
            <a:pPr marL="171450" indent="-171450">
              <a:buFont typeface="Wingdings" pitchFamily="2" charset="2"/>
              <a:buChar char="§"/>
              <a:defRPr/>
            </a:pPr>
            <a:r>
              <a:rPr lang="en-US" sz="1400" dirty="0">
                <a:latin typeface="Verdana" pitchFamily="34" charset="0"/>
                <a:ea typeface="Verdana" pitchFamily="34" charset="0"/>
                <a:cs typeface="Verdana" pitchFamily="34" charset="0"/>
              </a:rPr>
              <a:t>Your vehicle may travel 4x the stopping distance than it would on dry road.</a:t>
            </a:r>
          </a:p>
          <a:p>
            <a:pPr marL="171450" indent="-171450">
              <a:buFont typeface="Wingdings" pitchFamily="2" charset="2"/>
              <a:buChar char="§"/>
              <a:defRPr/>
            </a:pPr>
            <a:r>
              <a:rPr lang="en-US" sz="1400" dirty="0">
                <a:latin typeface="Verdana" pitchFamily="34" charset="0"/>
                <a:ea typeface="Verdana" pitchFamily="34" charset="0"/>
                <a:cs typeface="Verdana" pitchFamily="34" charset="0"/>
              </a:rPr>
              <a:t>On dry pavement, a vehicle traveling 70 mph requires 600 feet to stop; a wet road requires 800 feet.</a:t>
            </a:r>
          </a:p>
          <a:p>
            <a:pPr marL="171450" indent="-171450">
              <a:buFont typeface="Wingdings" pitchFamily="2" charset="2"/>
              <a:buChar char="§"/>
              <a:defRPr/>
            </a:pPr>
            <a:r>
              <a:rPr lang="en-US" sz="1400" dirty="0">
                <a:latin typeface="Verdana" pitchFamily="34" charset="0"/>
                <a:ea typeface="Verdana" pitchFamily="34" charset="0"/>
                <a:cs typeface="Verdana" pitchFamily="34" charset="0"/>
              </a:rPr>
              <a:t>On a snowpack road, it requires approximately 1300 feet stopping distance @ 70 mph.</a:t>
            </a:r>
          </a:p>
          <a:p>
            <a:pPr marL="171450" indent="-171450">
              <a:buFont typeface="Wingdings" pitchFamily="2" charset="2"/>
              <a:buChar char="§"/>
              <a:defRPr/>
            </a:pPr>
            <a:r>
              <a:rPr lang="en-US" sz="1400" dirty="0">
                <a:latin typeface="Verdana" pitchFamily="34" charset="0"/>
                <a:ea typeface="Verdana" pitchFamily="34" charset="0"/>
                <a:cs typeface="Verdana" pitchFamily="34" charset="0"/>
              </a:rPr>
              <a:t>An icy road requires 2500 feet to stop @ 70 mph.</a:t>
            </a:r>
          </a:p>
          <a:p>
            <a:pPr>
              <a:defRPr/>
            </a:pPr>
            <a:endParaRPr lang="en-US" sz="1400" dirty="0">
              <a:latin typeface="Verdana" panose="020B0604030504040204" pitchFamily="34" charset="0"/>
              <a:ea typeface="Verdana" panose="020B0604030504040204" pitchFamily="34" charset="0"/>
              <a:cs typeface="Verdana" panose="020B0604030504040204" pitchFamily="34" charset="0"/>
            </a:endParaRPr>
          </a:p>
        </p:txBody>
      </p:sp>
      <p:sp>
        <p:nvSpPr>
          <p:cNvPr id="72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3620FE5A-FDDC-46D7-958F-1150DF236401}" type="slidenum">
              <a:rPr lang="en-US" altLang="en-US">
                <a:solidFill>
                  <a:srgbClr val="000000"/>
                </a:solidFill>
                <a:latin typeface="Times New Roman" panose="02020603050405020304" pitchFamily="18" charset="0"/>
              </a:rPr>
              <a:pPr eaLnBrk="1" hangingPunct="1">
                <a:spcBef>
                  <a:spcPct val="0"/>
                </a:spcBef>
              </a:pPr>
              <a:t>29</a:t>
            </a:fld>
            <a:endParaRPr lang="en-US" altLang="en-US">
              <a:solidFill>
                <a:srgbClr val="000000"/>
              </a:solidFill>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400">
                <a:latin typeface="Verdana" panose="020B0604030504040204" pitchFamily="34" charset="0"/>
                <a:ea typeface="Verdana" panose="020B0604030504040204" pitchFamily="34" charset="0"/>
                <a:cs typeface="Verdana" panose="020B0604030504040204" pitchFamily="34" charset="0"/>
              </a:rPr>
              <a:t>Seat Belts</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a:p>
            <a:r>
              <a:rPr lang="en-US" altLang="en-US" sz="1400">
                <a:latin typeface="Verdana" panose="020B0604030504040204" pitchFamily="34" charset="0"/>
                <a:ea typeface="Verdana" panose="020B0604030504040204" pitchFamily="34" charset="0"/>
                <a:cs typeface="Verdana" panose="020B0604030504040204" pitchFamily="34" charset="0"/>
              </a:rPr>
              <a:t>During a crash, being buckled up helps keep you safe and secure inside your vehicle; being completely thrown out of a vehicle is almost always deadly. </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a:p>
            <a:r>
              <a:rPr lang="en-US" altLang="en-US" sz="1400">
                <a:latin typeface="Verdana" panose="020B0604030504040204" pitchFamily="34" charset="0"/>
                <a:ea typeface="Verdana" panose="020B0604030504040204" pitchFamily="34" charset="0"/>
                <a:cs typeface="Verdana" panose="020B0604030504040204" pitchFamily="34" charset="0"/>
              </a:rPr>
              <a:t>Seat belts are the best defense against impaired, aggressive, and distracted drivers.</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8B5CD299-2D22-4835-B4AE-F4A56854C867}" type="slidenum">
              <a:rPr lang="en-US" altLang="en-US">
                <a:solidFill>
                  <a:srgbClr val="000000"/>
                </a:solidFill>
                <a:latin typeface="Times New Roman" panose="02020603050405020304" pitchFamily="18" charset="0"/>
              </a:rPr>
              <a:pPr eaLnBrk="1" hangingPunct="1">
                <a:spcBef>
                  <a:spcPct val="0"/>
                </a:spcBef>
              </a:pPr>
              <a:t>3</a:t>
            </a:fld>
            <a:endParaRPr lang="en-US" altLang="en-US">
              <a:solidFill>
                <a:srgbClr val="000000"/>
              </a:solidFill>
              <a:latin typeface="Times New Roman" panose="02020603050405020304" pitchFamily="18"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400">
                <a:latin typeface="Verdana" panose="020B0604030504040204" pitchFamily="34" charset="0"/>
                <a:ea typeface="Verdana" panose="020B0604030504040204" pitchFamily="34" charset="0"/>
                <a:cs typeface="Verdana" panose="020B0604030504040204" pitchFamily="34" charset="0"/>
              </a:rPr>
              <a:t>“Winterize” your vehicle:</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a:p>
            <a:r>
              <a:rPr lang="en-US" altLang="en-US" sz="1400">
                <a:latin typeface="Verdana" panose="020B0604030504040204" pitchFamily="34" charset="0"/>
                <a:ea typeface="Verdana" panose="020B0604030504040204" pitchFamily="34" charset="0"/>
                <a:cs typeface="Verdana" panose="020B0604030504040204" pitchFamily="34" charset="0"/>
              </a:rPr>
              <a:t>• Ensure ice scraper and windshield de-icer are on board.</a:t>
            </a:r>
          </a:p>
          <a:p>
            <a:r>
              <a:rPr lang="en-US" altLang="en-US" sz="1400">
                <a:latin typeface="Verdana" panose="020B0604030504040204" pitchFamily="34" charset="0"/>
                <a:ea typeface="Verdana" panose="020B0604030504040204" pitchFamily="34" charset="0"/>
                <a:cs typeface="Verdana" panose="020B0604030504040204" pitchFamily="34" charset="0"/>
              </a:rPr>
              <a:t>• Carry a spare set of wiper blades.</a:t>
            </a:r>
          </a:p>
          <a:p>
            <a:r>
              <a:rPr lang="en-US" altLang="en-US" sz="1400">
                <a:latin typeface="Verdana" panose="020B0604030504040204" pitchFamily="34" charset="0"/>
                <a:ea typeface="Verdana" panose="020B0604030504040204" pitchFamily="34" charset="0"/>
                <a:cs typeface="Verdana" panose="020B0604030504040204" pitchFamily="34" charset="0"/>
              </a:rPr>
              <a:t>• Carry kitty litter, oil dry, or sand for traction.</a:t>
            </a:r>
          </a:p>
          <a:p>
            <a:r>
              <a:rPr lang="en-US" altLang="en-US" sz="1400">
                <a:latin typeface="Verdana" panose="020B0604030504040204" pitchFamily="34" charset="0"/>
                <a:ea typeface="Verdana" panose="020B0604030504040204" pitchFamily="34" charset="0"/>
                <a:cs typeface="Verdana" panose="020B0604030504040204" pitchFamily="34" charset="0"/>
              </a:rPr>
              <a:t>• Carry blankets, flashlight and road flares.</a:t>
            </a:r>
          </a:p>
          <a:p>
            <a:r>
              <a:rPr lang="en-US" altLang="en-US" sz="1400">
                <a:latin typeface="Verdana" panose="020B0604030504040204" pitchFamily="34" charset="0"/>
                <a:ea typeface="Verdana" panose="020B0604030504040204" pitchFamily="34" charset="0"/>
                <a:cs typeface="Verdana" panose="020B0604030504040204" pitchFamily="34" charset="0"/>
              </a:rPr>
              <a:t>• Have lock de-icer available for doors and trunk lid.</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FBC26004-CE4F-496C-8206-F271A96E5366}" type="slidenum">
              <a:rPr lang="en-US" altLang="en-US">
                <a:solidFill>
                  <a:srgbClr val="000000"/>
                </a:solidFill>
                <a:latin typeface="Times New Roman" panose="02020603050405020304" pitchFamily="18" charset="0"/>
              </a:rPr>
              <a:pPr eaLnBrk="1" hangingPunct="1">
                <a:spcBef>
                  <a:spcPct val="0"/>
                </a:spcBef>
              </a:pPr>
              <a:t>30</a:t>
            </a:fld>
            <a:endParaRPr lang="en-US" altLang="en-US">
              <a:solidFill>
                <a:srgbClr val="000000"/>
              </a:solidFill>
              <a:latin typeface="Times New Roman" panose="02020603050405020304" pitchFamily="18"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sz="1400" dirty="0">
                <a:latin typeface="Verdana" pitchFamily="34" charset="0"/>
                <a:ea typeface="Verdana" pitchFamily="34" charset="0"/>
                <a:cs typeface="Verdana" pitchFamily="34" charset="0"/>
              </a:rPr>
              <a:t>Remember the National Safety Council collision prevention formula; RUA Safe Driver?</a:t>
            </a:r>
          </a:p>
          <a:p>
            <a:pPr>
              <a:defRPr/>
            </a:pPr>
            <a:endParaRPr lang="en-US" sz="1400" dirty="0">
              <a:latin typeface="Verdana" pitchFamily="34" charset="0"/>
              <a:ea typeface="Verdana" pitchFamily="34" charset="0"/>
              <a:cs typeface="Verdana" pitchFamily="34" charset="0"/>
            </a:endParaRPr>
          </a:p>
          <a:p>
            <a:pPr>
              <a:defRPr/>
            </a:pPr>
            <a:r>
              <a:rPr lang="en-US" sz="1400" u="sng" dirty="0">
                <a:solidFill>
                  <a:srgbClr val="FF0000"/>
                </a:solidFill>
                <a:latin typeface="Verdana" pitchFamily="34" charset="0"/>
                <a:ea typeface="Verdana" pitchFamily="34" charset="0"/>
                <a:cs typeface="Verdana" pitchFamily="34" charset="0"/>
              </a:rPr>
              <a:t>R</a:t>
            </a:r>
            <a:r>
              <a:rPr lang="en-US" sz="1400" dirty="0">
                <a:latin typeface="Verdana" pitchFamily="34" charset="0"/>
                <a:ea typeface="Verdana" pitchFamily="34" charset="0"/>
                <a:cs typeface="Verdana" pitchFamily="34" charset="0"/>
              </a:rPr>
              <a:t>ecognize the hazard:</a:t>
            </a:r>
          </a:p>
          <a:p>
            <a:pPr>
              <a:defRPr/>
            </a:pPr>
            <a:endParaRPr lang="en-US" sz="1400" dirty="0">
              <a:latin typeface="Verdana" pitchFamily="34" charset="0"/>
              <a:ea typeface="Verdana" pitchFamily="34" charset="0"/>
              <a:cs typeface="Verdana" pitchFamily="34" charset="0"/>
            </a:endParaRPr>
          </a:p>
          <a:p>
            <a:pPr marL="171450" indent="-171450">
              <a:buFont typeface="Wingdings" pitchFamily="2" charset="2"/>
              <a:buChar char="§"/>
              <a:defRPr/>
            </a:pPr>
            <a:r>
              <a:rPr lang="en-US" sz="1400" dirty="0">
                <a:latin typeface="Verdana" pitchFamily="34" charset="0"/>
                <a:ea typeface="Verdana" pitchFamily="34" charset="0"/>
                <a:cs typeface="Verdana" pitchFamily="34" charset="0"/>
              </a:rPr>
              <a:t>Scan ahead and behind your vehicle.</a:t>
            </a:r>
          </a:p>
          <a:p>
            <a:pPr marL="171450" indent="-171450">
              <a:buFont typeface="Wingdings" pitchFamily="2" charset="2"/>
              <a:buChar char="§"/>
              <a:defRPr/>
            </a:pPr>
            <a:r>
              <a:rPr lang="en-US" sz="1400" dirty="0">
                <a:latin typeface="Verdana" pitchFamily="34" charset="0"/>
                <a:ea typeface="Verdana" pitchFamily="34" charset="0"/>
                <a:cs typeface="Verdana" pitchFamily="34" charset="0"/>
              </a:rPr>
              <a:t>Check your mirrors every 3-5 seconds.</a:t>
            </a:r>
          </a:p>
          <a:p>
            <a:pPr marL="171450" indent="-171450">
              <a:buFont typeface="Wingdings" pitchFamily="2" charset="2"/>
              <a:buChar char="§"/>
              <a:defRPr/>
            </a:pPr>
            <a:r>
              <a:rPr lang="en-US" sz="1400" dirty="0">
                <a:latin typeface="Verdana" pitchFamily="34" charset="0"/>
                <a:ea typeface="Verdana" pitchFamily="34" charset="0"/>
                <a:cs typeface="Verdana" pitchFamily="34" charset="0"/>
              </a:rPr>
              <a:t>Use “what if” strategy to keep alert &amp; spot hazards</a:t>
            </a:r>
          </a:p>
          <a:p>
            <a:pPr>
              <a:defRPr/>
            </a:pPr>
            <a:endParaRPr lang="en-US" sz="1400" dirty="0">
              <a:latin typeface="Verdana" panose="020B0604030504040204" pitchFamily="34" charset="0"/>
              <a:ea typeface="Verdana" panose="020B0604030504040204" pitchFamily="34" charset="0"/>
              <a:cs typeface="Verdana" panose="020B0604030504040204" pitchFamily="34" charset="0"/>
            </a:endParaRPr>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CC8B4BF4-B613-4F07-B6BD-102221BE88FB}" type="slidenum">
              <a:rPr lang="en-US" altLang="en-US">
                <a:solidFill>
                  <a:srgbClr val="000000"/>
                </a:solidFill>
                <a:latin typeface="Times New Roman" panose="02020603050405020304" pitchFamily="18" charset="0"/>
              </a:rPr>
              <a:pPr eaLnBrk="1" hangingPunct="1">
                <a:spcBef>
                  <a:spcPct val="0"/>
                </a:spcBef>
              </a:pPr>
              <a:t>31</a:t>
            </a:fld>
            <a:endParaRPr lang="en-US" altLang="en-US">
              <a:solidFill>
                <a:srgbClr val="000000"/>
              </a:solidFill>
              <a:latin typeface="Times New Roman" panose="02020603050405020304" pitchFamily="18"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sz="1400" u="sng" dirty="0">
                <a:solidFill>
                  <a:srgbClr val="FF0000"/>
                </a:solidFill>
                <a:latin typeface="Verdana" pitchFamily="34" charset="0"/>
                <a:ea typeface="Verdana" pitchFamily="34" charset="0"/>
                <a:cs typeface="Verdana" pitchFamily="34" charset="0"/>
              </a:rPr>
              <a:t>U</a:t>
            </a:r>
            <a:r>
              <a:rPr lang="en-US" sz="1400" dirty="0">
                <a:latin typeface="Verdana" pitchFamily="34" charset="0"/>
                <a:ea typeface="Verdana" pitchFamily="34" charset="0"/>
                <a:cs typeface="Verdana" pitchFamily="34" charset="0"/>
              </a:rPr>
              <a:t>nderstanding the defense: </a:t>
            </a:r>
          </a:p>
          <a:p>
            <a:pPr>
              <a:defRPr/>
            </a:pPr>
            <a:endParaRPr lang="en-US" sz="1400" dirty="0">
              <a:latin typeface="Verdana" pitchFamily="34" charset="0"/>
              <a:ea typeface="Verdana" pitchFamily="34" charset="0"/>
              <a:cs typeface="Verdana" pitchFamily="34" charset="0"/>
            </a:endParaRPr>
          </a:p>
          <a:p>
            <a:pPr marL="171450" indent="-171450">
              <a:buFont typeface="Wingdings" pitchFamily="2" charset="2"/>
              <a:buChar char="§"/>
              <a:defRPr/>
            </a:pPr>
            <a:r>
              <a:rPr lang="en-US" sz="1400" dirty="0">
                <a:latin typeface="Verdana" pitchFamily="34" charset="0"/>
                <a:ea typeface="Verdana" pitchFamily="34" charset="0"/>
                <a:cs typeface="Verdana" pitchFamily="34" charset="0"/>
              </a:rPr>
              <a:t>Know what to do to avoid a traffic hazard.</a:t>
            </a:r>
          </a:p>
          <a:p>
            <a:pPr marL="171450" indent="-171450">
              <a:buFont typeface="Wingdings" pitchFamily="2" charset="2"/>
              <a:buChar char="§"/>
              <a:defRPr/>
            </a:pPr>
            <a:r>
              <a:rPr lang="en-US" sz="1400" dirty="0">
                <a:latin typeface="Verdana" pitchFamily="34" charset="0"/>
                <a:ea typeface="Verdana" pitchFamily="34" charset="0"/>
                <a:cs typeface="Verdana" pitchFamily="34" charset="0"/>
              </a:rPr>
              <a:t>Know the consequences of your driving choices.</a:t>
            </a:r>
          </a:p>
          <a:p>
            <a:pPr marL="171450" indent="-171450">
              <a:buFont typeface="Wingdings" pitchFamily="2" charset="2"/>
              <a:buChar char="§"/>
              <a:defRPr/>
            </a:pPr>
            <a:r>
              <a:rPr lang="en-US" sz="1400" dirty="0">
                <a:latin typeface="Verdana" pitchFamily="34" charset="0"/>
                <a:ea typeface="Verdana" pitchFamily="34" charset="0"/>
                <a:cs typeface="Verdana" pitchFamily="34" charset="0"/>
              </a:rPr>
              <a:t>Know the basic defenses:</a:t>
            </a:r>
          </a:p>
          <a:p>
            <a:pPr>
              <a:buFont typeface="Wingdings" pitchFamily="2" charset="2"/>
              <a:buNone/>
              <a:defRPr/>
            </a:pPr>
            <a:endParaRPr lang="en-US" sz="1400" dirty="0">
              <a:latin typeface="Verdana" pitchFamily="34" charset="0"/>
              <a:ea typeface="Verdana" pitchFamily="34" charset="0"/>
              <a:cs typeface="Verdana" pitchFamily="34" charset="0"/>
            </a:endParaRPr>
          </a:p>
          <a:p>
            <a:pPr marL="171450" indent="-171450">
              <a:buFont typeface="Courier New" pitchFamily="49" charset="0"/>
              <a:buChar char="o"/>
              <a:defRPr/>
            </a:pPr>
            <a:r>
              <a:rPr lang="en-US" sz="1400" dirty="0">
                <a:latin typeface="Verdana" pitchFamily="34" charset="0"/>
                <a:ea typeface="Verdana" pitchFamily="34" charset="0"/>
                <a:cs typeface="Verdana" pitchFamily="34" charset="0"/>
              </a:rPr>
              <a:t>      Use effective scanning patterns</a:t>
            </a:r>
          </a:p>
          <a:p>
            <a:pPr marL="171450" indent="-171450">
              <a:buFont typeface="Courier New" pitchFamily="49" charset="0"/>
              <a:buChar char="o"/>
              <a:defRPr/>
            </a:pPr>
            <a:r>
              <a:rPr lang="en-US" sz="1400" dirty="0">
                <a:latin typeface="Verdana" pitchFamily="34" charset="0"/>
                <a:ea typeface="Verdana" pitchFamily="34" charset="0"/>
                <a:cs typeface="Verdana" pitchFamily="34" charset="0"/>
              </a:rPr>
              <a:t>      Slow down                                                                </a:t>
            </a:r>
          </a:p>
          <a:p>
            <a:pPr marL="171450" indent="-171450">
              <a:buFont typeface="Courier New" pitchFamily="49" charset="0"/>
              <a:buChar char="o"/>
              <a:defRPr/>
            </a:pPr>
            <a:r>
              <a:rPr lang="en-US" sz="1400" dirty="0">
                <a:latin typeface="Verdana" pitchFamily="34" charset="0"/>
                <a:ea typeface="Verdana" pitchFamily="34" charset="0"/>
                <a:cs typeface="Verdana" pitchFamily="34" charset="0"/>
              </a:rPr>
              <a:t>      Use a safe following distance</a:t>
            </a:r>
          </a:p>
          <a:p>
            <a:pPr>
              <a:defRPr/>
            </a:pPr>
            <a:endParaRPr lang="en-US" sz="1400" dirty="0">
              <a:latin typeface="Verdana" panose="020B0604030504040204" pitchFamily="34" charset="0"/>
              <a:ea typeface="Verdana" panose="020B0604030504040204" pitchFamily="34" charset="0"/>
              <a:cs typeface="Verdana" panose="020B0604030504040204" pitchFamily="34" charset="0"/>
            </a:endParaRPr>
          </a:p>
        </p:txBody>
      </p:sp>
      <p:sp>
        <p:nvSpPr>
          <p:cNvPr id="757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10BDCCA5-55E8-4BFA-AB5B-D950F0821F16}" type="slidenum">
              <a:rPr lang="en-US" altLang="en-US">
                <a:solidFill>
                  <a:srgbClr val="000000"/>
                </a:solidFill>
                <a:latin typeface="Times New Roman" panose="02020603050405020304" pitchFamily="18" charset="0"/>
              </a:rPr>
              <a:pPr eaLnBrk="1" hangingPunct="1">
                <a:spcBef>
                  <a:spcPct val="0"/>
                </a:spcBef>
              </a:pPr>
              <a:t>32</a:t>
            </a:fld>
            <a:endParaRPr lang="en-US" altLang="en-US">
              <a:solidFill>
                <a:srgbClr val="000000"/>
              </a:solidFill>
              <a:latin typeface="Times New Roman" panose="02020603050405020304" pitchFamily="18"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sz="1400" u="sng" dirty="0">
                <a:solidFill>
                  <a:srgbClr val="FF0000"/>
                </a:solidFill>
                <a:latin typeface="Verdana" pitchFamily="34" charset="0"/>
                <a:ea typeface="Verdana" pitchFamily="34" charset="0"/>
                <a:cs typeface="Verdana" pitchFamily="34" charset="0"/>
              </a:rPr>
              <a:t>A</a:t>
            </a:r>
            <a:r>
              <a:rPr lang="en-US" sz="1400" dirty="0">
                <a:latin typeface="Verdana" pitchFamily="34" charset="0"/>
                <a:ea typeface="Verdana" pitchFamily="34" charset="0"/>
                <a:cs typeface="Verdana" pitchFamily="34" charset="0"/>
              </a:rPr>
              <a:t>ct Correctly, in time:</a:t>
            </a:r>
          </a:p>
          <a:p>
            <a:pPr>
              <a:defRPr/>
            </a:pPr>
            <a:endParaRPr lang="en-US" sz="1400" dirty="0">
              <a:latin typeface="Verdana" pitchFamily="34" charset="0"/>
              <a:ea typeface="Verdana" pitchFamily="34" charset="0"/>
              <a:cs typeface="Verdana" pitchFamily="34" charset="0"/>
            </a:endParaRPr>
          </a:p>
          <a:p>
            <a:pPr marL="171450" indent="-171450">
              <a:buFont typeface="Courier New" pitchFamily="49" charset="0"/>
              <a:buChar char="o"/>
              <a:defRPr/>
            </a:pPr>
            <a:r>
              <a:rPr lang="en-US" sz="1400" dirty="0">
                <a:latin typeface="Verdana" pitchFamily="34" charset="0"/>
                <a:ea typeface="Verdana" pitchFamily="34" charset="0"/>
                <a:cs typeface="Verdana" pitchFamily="34" charset="0"/>
              </a:rPr>
              <a:t>Always stay alert. Focus on the driving task.</a:t>
            </a:r>
          </a:p>
          <a:p>
            <a:pPr marL="171450" indent="-171450">
              <a:buFont typeface="Courier New" pitchFamily="49" charset="0"/>
              <a:buChar char="o"/>
              <a:defRPr/>
            </a:pPr>
            <a:endParaRPr lang="en-US" sz="1400" dirty="0">
              <a:latin typeface="Verdana" pitchFamily="34" charset="0"/>
              <a:ea typeface="Verdana" pitchFamily="34" charset="0"/>
              <a:cs typeface="Verdana" pitchFamily="34" charset="0"/>
            </a:endParaRPr>
          </a:p>
          <a:p>
            <a:pPr marL="171450" indent="-171450">
              <a:buFont typeface="Courier New" pitchFamily="49" charset="0"/>
              <a:buChar char="o"/>
              <a:defRPr/>
            </a:pPr>
            <a:r>
              <a:rPr lang="en-US" sz="1400" dirty="0">
                <a:latin typeface="Verdana" pitchFamily="34" charset="0"/>
                <a:ea typeface="Verdana" pitchFamily="34" charset="0"/>
                <a:cs typeface="Verdana" pitchFamily="34" charset="0"/>
              </a:rPr>
              <a:t>Choose the safest driving maneuver to avoid a crash.</a:t>
            </a:r>
          </a:p>
          <a:p>
            <a:pPr marL="171450" indent="-171450">
              <a:buFont typeface="Courier New" pitchFamily="49" charset="0"/>
              <a:buChar char="o"/>
              <a:defRPr/>
            </a:pPr>
            <a:endParaRPr lang="en-US" sz="1400" dirty="0">
              <a:latin typeface="Verdana" pitchFamily="34" charset="0"/>
              <a:ea typeface="Verdana" pitchFamily="34" charset="0"/>
              <a:cs typeface="Verdana" pitchFamily="34" charset="0"/>
            </a:endParaRPr>
          </a:p>
          <a:p>
            <a:pPr marL="171450" indent="-171450">
              <a:buFont typeface="Courier New" pitchFamily="49" charset="0"/>
              <a:buChar char="o"/>
              <a:defRPr/>
            </a:pPr>
            <a:r>
              <a:rPr lang="en-US" sz="1400" dirty="0">
                <a:latin typeface="Verdana" pitchFamily="34" charset="0"/>
                <a:ea typeface="Verdana" pitchFamily="34" charset="0"/>
                <a:cs typeface="Verdana" pitchFamily="34" charset="0"/>
              </a:rPr>
              <a:t>Remember: other drivers may act in time, but not correctly.</a:t>
            </a:r>
          </a:p>
          <a:p>
            <a:pPr>
              <a:defRPr/>
            </a:pPr>
            <a:endParaRPr lang="en-US" sz="1400" dirty="0">
              <a:latin typeface="Verdana" panose="020B0604030504040204" pitchFamily="34" charset="0"/>
              <a:ea typeface="Verdana" panose="020B0604030504040204" pitchFamily="34" charset="0"/>
              <a:cs typeface="Verdana" panose="020B0604030504040204" pitchFamily="34" charset="0"/>
            </a:endParaRPr>
          </a:p>
        </p:txBody>
      </p:sp>
      <p:sp>
        <p:nvSpPr>
          <p:cNvPr id="768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D0675A5C-EAF5-4DBB-BE57-37B3396ACD0B}" type="slidenum">
              <a:rPr lang="en-US" altLang="en-US">
                <a:solidFill>
                  <a:srgbClr val="000000"/>
                </a:solidFill>
                <a:latin typeface="Times New Roman" panose="02020603050405020304" pitchFamily="18" charset="0"/>
              </a:rPr>
              <a:pPr eaLnBrk="1" hangingPunct="1">
                <a:spcBef>
                  <a:spcPct val="0"/>
                </a:spcBef>
              </a:pPr>
              <a:t>33</a:t>
            </a:fld>
            <a:endParaRPr lang="en-US" altLang="en-US">
              <a:solidFill>
                <a:srgbClr val="000000"/>
              </a:solidFill>
              <a:latin typeface="Times New Roman" panose="02020603050405020304" pitchFamily="18"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latin typeface="Verdana" panose="020B0604030504040204" pitchFamily="34" charset="0"/>
                <a:ea typeface="Verdana" panose="020B0604030504040204" pitchFamily="34" charset="0"/>
                <a:cs typeface="Verdana" panose="020B0604030504040204" pitchFamily="34" charset="0"/>
              </a:rPr>
              <a:t>In summary:</a:t>
            </a:r>
          </a:p>
          <a:p>
            <a:endParaRPr lang="en-US" altLang="en-US">
              <a:latin typeface="Verdana" panose="020B0604030504040204" pitchFamily="34" charset="0"/>
              <a:ea typeface="Verdana" panose="020B0604030504040204" pitchFamily="34" charset="0"/>
              <a:cs typeface="Verdana" panose="020B0604030504040204" pitchFamily="34" charset="0"/>
            </a:endParaRPr>
          </a:p>
          <a:p>
            <a:pPr marL="1257300" lvl="2" indent="-342900">
              <a:buFont typeface="Wingdings" panose="05000000000000000000" pitchFamily="2" charset="2"/>
              <a:buChar char="§"/>
            </a:pPr>
            <a:r>
              <a:rPr lang="en-US" altLang="en-US">
                <a:latin typeface="Verdana" panose="020B0604030504040204" pitchFamily="34" charset="0"/>
                <a:ea typeface="Verdana" panose="020B0604030504040204" pitchFamily="34" charset="0"/>
                <a:cs typeface="Verdana" panose="020B0604030504040204" pitchFamily="34" charset="0"/>
              </a:rPr>
              <a:t>Be Prepared for driving conditions to change.</a:t>
            </a:r>
          </a:p>
          <a:p>
            <a:pPr marL="1257300" lvl="2" indent="-342900">
              <a:buFont typeface="Wingdings" panose="05000000000000000000" pitchFamily="2" charset="2"/>
              <a:buChar char="§"/>
            </a:pPr>
            <a:r>
              <a:rPr lang="en-US" altLang="en-US">
                <a:latin typeface="Verdana" panose="020B0604030504040204" pitchFamily="34" charset="0"/>
                <a:ea typeface="Verdana" panose="020B0604030504040204" pitchFamily="34" charset="0"/>
                <a:cs typeface="Verdana" panose="020B0604030504040204" pitchFamily="34" charset="0"/>
              </a:rPr>
              <a:t>Practice how you would react to various winter driving circumstances.</a:t>
            </a:r>
          </a:p>
          <a:p>
            <a:pPr marL="1257300" lvl="2" indent="-342900">
              <a:buFont typeface="Wingdings" panose="05000000000000000000" pitchFamily="2" charset="2"/>
              <a:buChar char="§"/>
            </a:pPr>
            <a:r>
              <a:rPr lang="en-US" altLang="en-US">
                <a:latin typeface="Verdana" panose="020B0604030504040204" pitchFamily="34" charset="0"/>
                <a:ea typeface="Verdana" panose="020B0604030504040204" pitchFamily="34" charset="0"/>
                <a:cs typeface="Verdana" panose="020B0604030504040204" pitchFamily="34" charset="0"/>
              </a:rPr>
              <a:t>Be alert for traffic and roadway changes.</a:t>
            </a:r>
          </a:p>
          <a:p>
            <a:pPr marL="1257300" lvl="2" indent="-342900">
              <a:buFont typeface="Wingdings" panose="05000000000000000000" pitchFamily="2" charset="2"/>
              <a:buChar char="§"/>
            </a:pPr>
            <a:r>
              <a:rPr lang="en-US" altLang="en-US">
                <a:latin typeface="Verdana" panose="020B0604030504040204" pitchFamily="34" charset="0"/>
                <a:ea typeface="Verdana" panose="020B0604030504040204" pitchFamily="34" charset="0"/>
                <a:cs typeface="Verdana" panose="020B0604030504040204" pitchFamily="34" charset="0"/>
              </a:rPr>
              <a:t>Slow down and remember, speed is NOT your friend under these conditions.</a:t>
            </a:r>
          </a:p>
          <a:p>
            <a:pPr marL="1257300" lvl="2" indent="-342900">
              <a:buFont typeface="Wingdings" panose="05000000000000000000" pitchFamily="2" charset="2"/>
              <a:buChar char="§"/>
            </a:pPr>
            <a:r>
              <a:rPr lang="en-US" altLang="en-US">
                <a:latin typeface="Verdana" panose="020B0604030504040204" pitchFamily="34" charset="0"/>
                <a:ea typeface="Verdana" panose="020B0604030504040204" pitchFamily="34" charset="0"/>
                <a:cs typeface="Verdana" panose="020B0604030504040204" pitchFamily="34" charset="0"/>
              </a:rPr>
              <a:t>Increase following distance to increase your safety buffer zone.</a:t>
            </a:r>
          </a:p>
          <a:p>
            <a:pPr marL="1257300" lvl="2" indent="-342900">
              <a:buFont typeface="Wingdings" panose="05000000000000000000" pitchFamily="2" charset="2"/>
              <a:buChar char="§"/>
            </a:pPr>
            <a:r>
              <a:rPr lang="en-US" altLang="en-US">
                <a:latin typeface="Verdana" panose="020B0604030504040204" pitchFamily="34" charset="0"/>
                <a:ea typeface="Verdana" panose="020B0604030504040204" pitchFamily="34" charset="0"/>
                <a:cs typeface="Verdana" panose="020B0604030504040204" pitchFamily="34" charset="0"/>
              </a:rPr>
              <a:t>Remember since stopping distance is greatly affected in adverse road conditions you need to begin braking a greater distance from stop signs and lights to determine road conditions.</a:t>
            </a:r>
          </a:p>
          <a:p>
            <a:pPr marL="1257300" lvl="2" indent="-342900">
              <a:buFont typeface="Wingdings" panose="05000000000000000000" pitchFamily="2" charset="2"/>
              <a:buChar char="§"/>
            </a:pPr>
            <a:r>
              <a:rPr lang="en-US" altLang="en-US">
                <a:latin typeface="Verdana" panose="020B0604030504040204" pitchFamily="34" charset="0"/>
                <a:ea typeface="Verdana" panose="020B0604030504040204" pitchFamily="34" charset="0"/>
                <a:cs typeface="Verdana" panose="020B0604030504040204" pitchFamily="34" charset="0"/>
              </a:rPr>
              <a:t>Brake sparingly to allow the vehicle’s weight to decrease momentum.</a:t>
            </a:r>
          </a:p>
          <a:p>
            <a:pPr marL="1257300" lvl="2" indent="-342900">
              <a:buFont typeface="Wingdings" panose="05000000000000000000" pitchFamily="2" charset="2"/>
              <a:buChar char="§"/>
            </a:pPr>
            <a:r>
              <a:rPr lang="en-US" altLang="en-US">
                <a:latin typeface="Verdana" panose="020B0604030504040204" pitchFamily="34" charset="0"/>
                <a:ea typeface="Verdana" panose="020B0604030504040204" pitchFamily="34" charset="0"/>
                <a:cs typeface="Verdana" panose="020B0604030504040204" pitchFamily="34" charset="0"/>
              </a:rPr>
              <a:t>Leave early or arrive late rather than attempt to drive faster than conditions permit.</a:t>
            </a:r>
          </a:p>
          <a:p>
            <a:pPr marL="1257300" lvl="2" indent="-342900">
              <a:buFont typeface="Wingdings" panose="05000000000000000000" pitchFamily="2" charset="2"/>
              <a:buChar char="§"/>
            </a:pPr>
            <a:r>
              <a:rPr lang="en-US" altLang="en-US">
                <a:latin typeface="Verdana" panose="020B0604030504040204" pitchFamily="34" charset="0"/>
                <a:ea typeface="Verdana" panose="020B0604030504040204" pitchFamily="34" charset="0"/>
                <a:cs typeface="Verdana" panose="020B0604030504040204" pitchFamily="34" charset="0"/>
              </a:rPr>
              <a:t>Know your abilities and equipment and don’t exceed the capabilities of either.</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778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1C0DCAF3-883A-4F65-A762-C0B75697EDA2}" type="slidenum">
              <a:rPr lang="en-US" altLang="en-US">
                <a:solidFill>
                  <a:srgbClr val="000000"/>
                </a:solidFill>
                <a:latin typeface="Times New Roman" panose="02020603050405020304" pitchFamily="18" charset="0"/>
              </a:rPr>
              <a:pPr eaLnBrk="1" hangingPunct="1">
                <a:spcBef>
                  <a:spcPct val="0"/>
                </a:spcBef>
              </a:pPr>
              <a:t>34</a:t>
            </a:fld>
            <a:endParaRPr lang="en-US" altLang="en-US">
              <a:solidFill>
                <a:srgbClr val="000000"/>
              </a:solidFill>
              <a:latin typeface="Times New Roman" panose="02020603050405020304" pitchFamily="18"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400"/>
              <a:t>Take this quiz and see how you do!</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788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7C41FE44-E02F-4847-8D17-C34E6B283675}" type="slidenum">
              <a:rPr lang="en-US" altLang="en-US">
                <a:solidFill>
                  <a:srgbClr val="000000"/>
                </a:solidFill>
                <a:latin typeface="Times New Roman" panose="02020603050405020304" pitchFamily="18" charset="0"/>
              </a:rPr>
              <a:pPr eaLnBrk="1" hangingPunct="1">
                <a:spcBef>
                  <a:spcPct val="0"/>
                </a:spcBef>
              </a:pPr>
              <a:t>35</a:t>
            </a:fld>
            <a:endParaRPr lang="en-US" altLang="en-US">
              <a:solidFill>
                <a:srgbClr val="000000"/>
              </a:solidFill>
              <a:latin typeface="Times New Roman" panose="02020603050405020304" pitchFamily="18"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400">
                <a:latin typeface="Verdana" panose="020B0604030504040204" pitchFamily="34" charset="0"/>
                <a:ea typeface="Verdana" panose="020B0604030504040204" pitchFamily="34" charset="0"/>
                <a:cs typeface="Verdana" panose="020B0604030504040204" pitchFamily="34" charset="0"/>
              </a:rPr>
              <a:t>For more information on webinars and free training at your location, we invite you to contact us.</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798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D09AAD70-EA9B-4026-A54B-0A7EB033F44D}" type="slidenum">
              <a:rPr lang="en-US" altLang="en-US">
                <a:solidFill>
                  <a:srgbClr val="000000"/>
                </a:solidFill>
                <a:latin typeface="Times New Roman" panose="02020603050405020304" pitchFamily="18" charset="0"/>
              </a:rPr>
              <a:pPr eaLnBrk="1" hangingPunct="1">
                <a:spcBef>
                  <a:spcPct val="0"/>
                </a:spcBef>
              </a:pPr>
              <a:t>36</a:t>
            </a:fld>
            <a:endParaRPr lang="en-US" altLang="en-US">
              <a:solidFill>
                <a:srgbClr val="000000"/>
              </a:solidFill>
              <a:latin typeface="Times New Roman" panose="02020603050405020304" pitchFamily="18"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809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7BE1B3B5-DDC4-4FFE-B5BE-765C492D1A1A}" type="slidenum">
              <a:rPr lang="en-US" altLang="en-US">
                <a:solidFill>
                  <a:srgbClr val="000000"/>
                </a:solidFill>
                <a:latin typeface="Times New Roman" panose="02020603050405020304" pitchFamily="18" charset="0"/>
              </a:rPr>
              <a:pPr eaLnBrk="1" hangingPunct="1">
                <a:spcBef>
                  <a:spcPct val="0"/>
                </a:spcBef>
              </a:pPr>
              <a:t>37</a:t>
            </a:fld>
            <a:endParaRPr lang="en-US" altLang="en-US">
              <a:solidFill>
                <a:srgbClr val="000000"/>
              </a:solidFill>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400" b="1">
                <a:solidFill>
                  <a:srgbClr val="FF0000"/>
                </a:solidFill>
                <a:latin typeface="Verdana" panose="020B0604030504040204" pitchFamily="34" charset="0"/>
                <a:ea typeface="Verdana" panose="020B0604030504040204" pitchFamily="34" charset="0"/>
                <a:cs typeface="Verdana" panose="020B0604030504040204" pitchFamily="34" charset="0"/>
              </a:rPr>
              <a:t>Air bags are designed to </a:t>
            </a:r>
            <a:r>
              <a:rPr lang="en-US" altLang="en-US" sz="1400" b="1" u="sng">
                <a:solidFill>
                  <a:srgbClr val="FF0000"/>
                </a:solidFill>
                <a:latin typeface="Verdana" panose="020B0604030504040204" pitchFamily="34" charset="0"/>
                <a:ea typeface="Verdana" panose="020B0604030504040204" pitchFamily="34" charset="0"/>
                <a:cs typeface="Verdana" panose="020B0604030504040204" pitchFamily="34" charset="0"/>
              </a:rPr>
              <a:t>work</a:t>
            </a:r>
            <a:r>
              <a:rPr lang="en-US" altLang="en-US" sz="1400" b="1">
                <a:solidFill>
                  <a:srgbClr val="FF0000"/>
                </a:solidFill>
                <a:latin typeface="Verdana" panose="020B0604030504040204" pitchFamily="34" charset="0"/>
                <a:ea typeface="Verdana" panose="020B0604030504040204" pitchFamily="34" charset="0"/>
                <a:cs typeface="Verdana" panose="020B0604030504040204" pitchFamily="34" charset="0"/>
              </a:rPr>
              <a:t> </a:t>
            </a:r>
            <a:r>
              <a:rPr lang="en-US" altLang="en-US" sz="1400" b="1" u="sng">
                <a:solidFill>
                  <a:srgbClr val="FF0000"/>
                </a:solidFill>
                <a:latin typeface="Verdana" panose="020B0604030504040204" pitchFamily="34" charset="0"/>
                <a:ea typeface="Verdana" panose="020B0604030504040204" pitchFamily="34" charset="0"/>
                <a:cs typeface="Verdana" panose="020B0604030504040204" pitchFamily="34" charset="0"/>
              </a:rPr>
              <a:t>with</a:t>
            </a:r>
            <a:r>
              <a:rPr lang="en-US" altLang="en-US" sz="1400" b="1">
                <a:solidFill>
                  <a:srgbClr val="FF0000"/>
                </a:solidFill>
                <a:latin typeface="Verdana" panose="020B0604030504040204" pitchFamily="34" charset="0"/>
                <a:ea typeface="Verdana" panose="020B0604030504040204" pitchFamily="34" charset="0"/>
                <a:cs typeface="Verdana" panose="020B0604030504040204" pitchFamily="34" charset="0"/>
              </a:rPr>
              <a:t> seat belts, not replace them! </a:t>
            </a:r>
          </a:p>
          <a:p>
            <a:endParaRPr lang="en-US" altLang="en-US" sz="1400" b="1">
              <a:latin typeface="Verdana" panose="020B0604030504040204" pitchFamily="34" charset="0"/>
              <a:ea typeface="Verdana" panose="020B0604030504040204" pitchFamily="34" charset="0"/>
              <a:cs typeface="Verdana" panose="020B0604030504040204" pitchFamily="34" charset="0"/>
            </a:endParaRPr>
          </a:p>
          <a:p>
            <a:r>
              <a:rPr lang="en-US" altLang="en-US" sz="1400">
                <a:latin typeface="Verdana" panose="020B0604030504040204" pitchFamily="34" charset="0"/>
                <a:ea typeface="Verdana" panose="020B0604030504040204" pitchFamily="34" charset="0"/>
                <a:cs typeface="Verdana" panose="020B0604030504040204" pitchFamily="34" charset="0"/>
              </a:rPr>
              <a:t>If you don’t wear your seat belt, you could be thrown into a rapidly opening frontal air bag. A movement of such force could injure or even kill you.  </a:t>
            </a:r>
          </a:p>
          <a:p>
            <a:endParaRPr lang="en-US" altLang="en-US" sz="1400"/>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A53C0A5E-D537-4396-A333-0AEC9824DEC0}" type="slidenum">
              <a:rPr lang="en-US" altLang="en-US">
                <a:solidFill>
                  <a:srgbClr val="000000"/>
                </a:solidFill>
                <a:latin typeface="Times New Roman" panose="02020603050405020304" pitchFamily="18" charset="0"/>
              </a:rPr>
              <a:pPr eaLnBrk="1" hangingPunct="1">
                <a:spcBef>
                  <a:spcPct val="0"/>
                </a:spcBef>
              </a:pPr>
              <a:t>4</a:t>
            </a:fld>
            <a:endParaRPr lang="en-US" altLang="en-US">
              <a:solidFill>
                <a:srgbClr val="000000"/>
              </a:solidFill>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sz="1400" dirty="0">
                <a:latin typeface="Verdana" pitchFamily="34" charset="0"/>
                <a:ea typeface="Verdana" pitchFamily="34" charset="0"/>
                <a:cs typeface="Verdana" pitchFamily="34" charset="0"/>
              </a:rPr>
              <a:t>Preparing to drive in inclement weather</a:t>
            </a:r>
          </a:p>
          <a:p>
            <a:pPr>
              <a:defRPr/>
            </a:pPr>
            <a:endParaRPr lang="en-US" sz="1400" dirty="0">
              <a:latin typeface="Verdana" pitchFamily="34" charset="0"/>
              <a:ea typeface="Verdana" pitchFamily="34" charset="0"/>
              <a:cs typeface="Verdana" pitchFamily="34" charset="0"/>
            </a:endParaRPr>
          </a:p>
          <a:p>
            <a:pPr marL="171450" indent="-171450">
              <a:buFont typeface="Wingdings" pitchFamily="2" charset="2"/>
              <a:buChar char="§"/>
              <a:defRPr/>
            </a:pPr>
            <a:r>
              <a:rPr lang="en-US" sz="1400" dirty="0">
                <a:latin typeface="Verdana" pitchFamily="34" charset="0"/>
                <a:ea typeface="Verdana" pitchFamily="34" charset="0"/>
                <a:cs typeface="Verdana" pitchFamily="34" charset="0"/>
              </a:rPr>
              <a:t>Adjust your seat so your arms are slightly bent at the elbows when gripping the wheel.</a:t>
            </a:r>
          </a:p>
          <a:p>
            <a:pPr marL="171450" indent="-171450">
              <a:buFont typeface="Wingdings" pitchFamily="2" charset="2"/>
              <a:buChar char="§"/>
              <a:defRPr/>
            </a:pPr>
            <a:endParaRPr lang="en-US" sz="1400" dirty="0">
              <a:latin typeface="Verdana" pitchFamily="34" charset="0"/>
              <a:ea typeface="Verdana" pitchFamily="34" charset="0"/>
              <a:cs typeface="Verdana" pitchFamily="34" charset="0"/>
            </a:endParaRPr>
          </a:p>
          <a:p>
            <a:pPr marL="171450" indent="-171450">
              <a:buFont typeface="Wingdings" pitchFamily="2" charset="2"/>
              <a:buChar char="§"/>
              <a:defRPr/>
            </a:pPr>
            <a:r>
              <a:rPr lang="en-US" sz="1400" dirty="0">
                <a:latin typeface="Verdana" pitchFamily="34" charset="0"/>
                <a:ea typeface="Verdana" pitchFamily="34" charset="0"/>
                <a:cs typeface="Verdana" pitchFamily="34" charset="0"/>
              </a:rPr>
              <a:t>Keep your hands at the quarter to 3:00 position on the steering wheel.</a:t>
            </a:r>
          </a:p>
          <a:p>
            <a:pPr marL="171450" indent="-171450">
              <a:buFont typeface="Wingdings" pitchFamily="2" charset="2"/>
              <a:buChar char="§"/>
              <a:defRPr/>
            </a:pPr>
            <a:endParaRPr lang="en-US" sz="1400" dirty="0">
              <a:latin typeface="Verdana" pitchFamily="34" charset="0"/>
              <a:ea typeface="Verdana" pitchFamily="34" charset="0"/>
              <a:cs typeface="Verdana" pitchFamily="34" charset="0"/>
            </a:endParaRPr>
          </a:p>
          <a:p>
            <a:pPr marL="171450" indent="-171450">
              <a:buFont typeface="Wingdings" pitchFamily="2" charset="2"/>
              <a:buChar char="§"/>
              <a:defRPr/>
            </a:pPr>
            <a:r>
              <a:rPr lang="en-US" sz="1400" dirty="0">
                <a:latin typeface="Verdana" pitchFamily="34" charset="0"/>
                <a:ea typeface="Verdana" pitchFamily="34" charset="0"/>
                <a:cs typeface="Verdana" pitchFamily="34" charset="0"/>
              </a:rPr>
              <a:t>Hold the wheel tightly enough so your palms do not slip off.</a:t>
            </a:r>
          </a:p>
          <a:p>
            <a:pPr marL="171450" indent="-171450">
              <a:buFont typeface="Wingdings" pitchFamily="2" charset="2"/>
              <a:buChar char="§"/>
              <a:defRPr/>
            </a:pPr>
            <a:endParaRPr lang="en-US" sz="1400" dirty="0">
              <a:latin typeface="Verdana" pitchFamily="34" charset="0"/>
              <a:ea typeface="Verdana" pitchFamily="34" charset="0"/>
              <a:cs typeface="Verdana" pitchFamily="34" charset="0"/>
            </a:endParaRPr>
          </a:p>
          <a:p>
            <a:pPr marL="171450" indent="-171450">
              <a:buFont typeface="Wingdings" pitchFamily="2" charset="2"/>
              <a:buChar char="§"/>
              <a:defRPr/>
            </a:pPr>
            <a:r>
              <a:rPr lang="en-US" sz="1400" dirty="0">
                <a:latin typeface="Verdana" pitchFamily="34" charset="0"/>
                <a:ea typeface="Verdana" pitchFamily="34" charset="0"/>
                <a:cs typeface="Verdana" pitchFamily="34" charset="0"/>
              </a:rPr>
              <a:t>Adjust side mirrors so you can either see the door handles or angled away to cover blind spots.</a:t>
            </a:r>
          </a:p>
          <a:p>
            <a:pPr>
              <a:defRPr/>
            </a:pPr>
            <a:endParaRPr lang="en-US" sz="1400" dirty="0"/>
          </a:p>
          <a:p>
            <a:pPr>
              <a:defRPr/>
            </a:pPr>
            <a:endParaRPr lang="en-US" sz="1400" dirty="0">
              <a:latin typeface="Verdana" panose="020B0604030504040204" pitchFamily="34" charset="0"/>
              <a:ea typeface="Verdana" panose="020B0604030504040204" pitchFamily="34" charset="0"/>
              <a:cs typeface="Verdana" panose="020B0604030504040204" pitchFamily="34" charset="0"/>
            </a:endParaRP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86CE84E4-65CD-4B6D-B507-CEC65EB15775}" type="slidenum">
              <a:rPr lang="en-US" altLang="en-US">
                <a:solidFill>
                  <a:srgbClr val="000000"/>
                </a:solidFill>
                <a:latin typeface="Times New Roman" panose="02020603050405020304" pitchFamily="18" charset="0"/>
              </a:rPr>
              <a:pPr eaLnBrk="1" hangingPunct="1">
                <a:spcBef>
                  <a:spcPct val="0"/>
                </a:spcBef>
              </a:pPr>
              <a:t>5</a:t>
            </a:fld>
            <a:endParaRPr lang="en-US" altLang="en-US">
              <a:solidFill>
                <a:srgbClr val="000000"/>
              </a:solidFill>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sz="1400" dirty="0">
                <a:latin typeface="Verdana" pitchFamily="34" charset="0"/>
                <a:ea typeface="Verdana" pitchFamily="34" charset="0"/>
                <a:cs typeface="Verdana" pitchFamily="34" charset="0"/>
              </a:rPr>
              <a:t>Prepare an emergency kit (e.g. extra clothing, energy bars, gloves, etc.).</a:t>
            </a:r>
          </a:p>
          <a:p>
            <a:pPr>
              <a:defRPr/>
            </a:pPr>
            <a:r>
              <a:rPr lang="en-US" sz="1400" dirty="0">
                <a:latin typeface="Verdana" pitchFamily="34" charset="0"/>
                <a:ea typeface="Verdana" pitchFamily="34" charset="0"/>
                <a:cs typeface="Verdana" pitchFamily="34" charset="0"/>
              </a:rPr>
              <a:t>Sunglasses are also important due to glare being extreme when reflected off snow.</a:t>
            </a:r>
          </a:p>
          <a:p>
            <a:pPr>
              <a:defRPr/>
            </a:pPr>
            <a:endParaRPr lang="en-US" sz="1400" dirty="0">
              <a:latin typeface="Verdana" pitchFamily="34" charset="0"/>
              <a:ea typeface="Verdana" pitchFamily="34" charset="0"/>
              <a:cs typeface="Verdana" pitchFamily="34" charset="0"/>
            </a:endParaRPr>
          </a:p>
          <a:p>
            <a:pPr>
              <a:defRPr/>
            </a:pPr>
            <a:r>
              <a:rPr lang="en-US" sz="1400" dirty="0">
                <a:latin typeface="Verdana" pitchFamily="34" charset="0"/>
                <a:ea typeface="Verdana" pitchFamily="34" charset="0"/>
                <a:cs typeface="Verdana" pitchFamily="34" charset="0"/>
              </a:rPr>
              <a:t>What to wear? Don’t be the “Michelin Man” while driving but have back-up clothing.</a:t>
            </a:r>
          </a:p>
          <a:p>
            <a:pPr>
              <a:defRPr/>
            </a:pPr>
            <a:r>
              <a:rPr lang="en-US" sz="1400" dirty="0">
                <a:latin typeface="Verdana" pitchFamily="34" charset="0"/>
                <a:ea typeface="Verdana" pitchFamily="34" charset="0"/>
                <a:cs typeface="Verdana" pitchFamily="34" charset="0"/>
              </a:rPr>
              <a:t>Know your capabilities &amp; experience; what you can handle during various weather conditions.</a:t>
            </a:r>
          </a:p>
          <a:p>
            <a:pPr>
              <a:defRPr/>
            </a:pPr>
            <a:r>
              <a:rPr lang="en-US" sz="1400" dirty="0">
                <a:latin typeface="Verdana" pitchFamily="34" charset="0"/>
                <a:ea typeface="Verdana" pitchFamily="34" charset="0"/>
                <a:cs typeface="Verdana" pitchFamily="34" charset="0"/>
              </a:rPr>
              <a:t>Do not exceed your capabilities. </a:t>
            </a:r>
          </a:p>
          <a:p>
            <a:pPr>
              <a:defRPr/>
            </a:pPr>
            <a:endParaRPr lang="en-US" sz="1400" dirty="0">
              <a:latin typeface="Verdana" pitchFamily="34" charset="0"/>
              <a:ea typeface="Verdana" pitchFamily="34" charset="0"/>
              <a:cs typeface="Verdana" pitchFamily="34" charset="0"/>
            </a:endParaRPr>
          </a:p>
          <a:p>
            <a:pPr>
              <a:defRPr/>
            </a:pPr>
            <a:r>
              <a:rPr lang="en-US" sz="1400" u="sng" dirty="0">
                <a:latin typeface="Verdana" pitchFamily="34" charset="0"/>
                <a:ea typeface="Verdana" pitchFamily="34" charset="0"/>
                <a:cs typeface="Verdana" pitchFamily="34" charset="0"/>
              </a:rPr>
              <a:t>If driving a State car or another unfamiliar vehicle</a:t>
            </a:r>
          </a:p>
          <a:p>
            <a:pPr marL="171450" indent="-171450">
              <a:buFont typeface="Wingdings" pitchFamily="2" charset="2"/>
              <a:buChar char="§"/>
              <a:defRPr/>
            </a:pPr>
            <a:r>
              <a:rPr lang="en-US" sz="1400" dirty="0">
                <a:latin typeface="Verdana" pitchFamily="34" charset="0"/>
                <a:ea typeface="Verdana" pitchFamily="34" charset="0"/>
                <a:cs typeface="Verdana" pitchFamily="34" charset="0"/>
              </a:rPr>
              <a:t>Prepare the vehicle. Make sure wipers are clean and function, that you have windshield washer fluid.</a:t>
            </a:r>
          </a:p>
          <a:p>
            <a:pPr marL="171450" indent="-171450">
              <a:buFont typeface="Wingdings" pitchFamily="2" charset="2"/>
              <a:buChar char="§"/>
              <a:defRPr/>
            </a:pPr>
            <a:r>
              <a:rPr lang="en-US" sz="1400" dirty="0">
                <a:latin typeface="Verdana" pitchFamily="34" charset="0"/>
                <a:ea typeface="Verdana" pitchFamily="34" charset="0"/>
                <a:cs typeface="Verdana" pitchFamily="34" charset="0"/>
              </a:rPr>
              <a:t>Tires should be properly pressurized.      </a:t>
            </a:r>
          </a:p>
          <a:p>
            <a:pPr marL="171450" indent="-171450">
              <a:buFont typeface="Wingdings" pitchFamily="2" charset="2"/>
              <a:buChar char="§"/>
              <a:defRPr/>
            </a:pPr>
            <a:r>
              <a:rPr lang="en-US" sz="1400" dirty="0">
                <a:latin typeface="Verdana" pitchFamily="34" charset="0"/>
                <a:ea typeface="Verdana" pitchFamily="34" charset="0"/>
                <a:cs typeface="Verdana" pitchFamily="34" charset="0"/>
              </a:rPr>
              <a:t>Clear snow from all windows.</a:t>
            </a:r>
          </a:p>
          <a:p>
            <a:pPr marL="171450" indent="-171450">
              <a:buFont typeface="Wingdings" pitchFamily="2" charset="2"/>
              <a:buChar char="§"/>
              <a:defRPr/>
            </a:pPr>
            <a:r>
              <a:rPr lang="en-US" sz="1400" dirty="0">
                <a:latin typeface="Verdana" pitchFamily="34" charset="0"/>
                <a:ea typeface="Verdana" pitchFamily="34" charset="0"/>
                <a:cs typeface="Verdana" pitchFamily="34" charset="0"/>
              </a:rPr>
              <a:t>Know your equipment, such as ABS brakes.</a:t>
            </a:r>
          </a:p>
          <a:p>
            <a:pPr>
              <a:defRPr/>
            </a:pPr>
            <a:endParaRPr lang="en-US" sz="1400" dirty="0"/>
          </a:p>
          <a:p>
            <a:pPr>
              <a:defRPr/>
            </a:pPr>
            <a:endParaRPr lang="en-US" sz="1400" dirty="0">
              <a:latin typeface="Verdana" panose="020B0604030504040204" pitchFamily="34" charset="0"/>
              <a:ea typeface="Verdana" panose="020B0604030504040204" pitchFamily="34" charset="0"/>
              <a:cs typeface="Verdana" panose="020B0604030504040204" pitchFamily="34" charset="0"/>
            </a:endParaRP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4BB3096D-87C7-48C5-93F9-1A18EDEFA7A4}" type="slidenum">
              <a:rPr lang="en-US" altLang="en-US">
                <a:solidFill>
                  <a:srgbClr val="000000"/>
                </a:solidFill>
                <a:latin typeface="Times New Roman" panose="02020603050405020304" pitchFamily="18" charset="0"/>
              </a:rPr>
              <a:pPr eaLnBrk="1" hangingPunct="1">
                <a:spcBef>
                  <a:spcPct val="0"/>
                </a:spcBef>
              </a:pPr>
              <a:t>6</a:t>
            </a:fld>
            <a:endParaRPr lang="en-US" altLang="en-US">
              <a:solidFill>
                <a:srgbClr val="000000"/>
              </a:solidFill>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sz="1400" dirty="0">
                <a:latin typeface="Verdana" pitchFamily="34" charset="0"/>
                <a:ea typeface="Verdana" pitchFamily="34" charset="0"/>
                <a:cs typeface="Verdana" pitchFamily="34" charset="0"/>
              </a:rPr>
              <a:t>Properly maintain your vehicle or have a reputable mechanic handle it.</a:t>
            </a:r>
          </a:p>
          <a:p>
            <a:pPr>
              <a:defRPr/>
            </a:pPr>
            <a:endParaRPr lang="en-US" sz="1400" dirty="0">
              <a:latin typeface="Verdana" pitchFamily="34" charset="0"/>
              <a:ea typeface="Verdana" pitchFamily="34" charset="0"/>
              <a:cs typeface="Verdana" pitchFamily="34" charset="0"/>
            </a:endParaRPr>
          </a:p>
          <a:p>
            <a:pPr marL="171450" indent="-171450">
              <a:buFont typeface="Wingdings" pitchFamily="2" charset="2"/>
              <a:buChar char="§"/>
              <a:defRPr/>
            </a:pPr>
            <a:r>
              <a:rPr lang="en-US" sz="1400" dirty="0">
                <a:latin typeface="Verdana" pitchFamily="34" charset="0"/>
                <a:ea typeface="Verdana" pitchFamily="34" charset="0"/>
                <a:cs typeface="Verdana" pitchFamily="34" charset="0"/>
              </a:rPr>
              <a:t>Monitor condition of and air pressure in your tires: not doing so could cause a blowout or a flat. </a:t>
            </a:r>
          </a:p>
          <a:p>
            <a:pPr marL="171450" indent="-171450">
              <a:buFont typeface="Wingdings" pitchFamily="2" charset="2"/>
              <a:buChar char="§"/>
              <a:defRPr/>
            </a:pPr>
            <a:r>
              <a:rPr lang="en-US" sz="1400" dirty="0">
                <a:latin typeface="Verdana" pitchFamily="34" charset="0"/>
                <a:ea typeface="Verdana" pitchFamily="34" charset="0"/>
                <a:cs typeface="Verdana" pitchFamily="34" charset="0"/>
              </a:rPr>
              <a:t>Change wiper blades regularly and have a spare in your trunk.</a:t>
            </a:r>
          </a:p>
          <a:p>
            <a:pPr marL="171450" indent="-171450">
              <a:buFont typeface="Wingdings" pitchFamily="2" charset="2"/>
              <a:buChar char="§"/>
              <a:defRPr/>
            </a:pPr>
            <a:r>
              <a:rPr lang="en-US" sz="1400" dirty="0">
                <a:latin typeface="Verdana" pitchFamily="34" charset="0"/>
                <a:ea typeface="Verdana" pitchFamily="34" charset="0"/>
                <a:cs typeface="Verdana" pitchFamily="34" charset="0"/>
              </a:rPr>
              <a:t>Check your owner's manual for a maintenance schedule and stick to it. </a:t>
            </a:r>
          </a:p>
          <a:p>
            <a:pPr>
              <a:defRPr/>
            </a:pPr>
            <a:endParaRPr lang="en-US" sz="1400" dirty="0"/>
          </a:p>
          <a:p>
            <a:pPr>
              <a:defRPr/>
            </a:pPr>
            <a:endParaRPr lang="en-US" sz="1400" dirty="0">
              <a:latin typeface="Verdana" panose="020B0604030504040204" pitchFamily="34" charset="0"/>
              <a:ea typeface="Verdana" panose="020B0604030504040204" pitchFamily="34" charset="0"/>
              <a:cs typeface="Verdana" panose="020B0604030504040204" pitchFamily="34" charset="0"/>
            </a:endParaRPr>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695A3AB2-76EA-42E1-95F2-8B5A2B0ACC34}" type="slidenum">
              <a:rPr lang="en-US" altLang="en-US">
                <a:solidFill>
                  <a:srgbClr val="000000"/>
                </a:solidFill>
                <a:latin typeface="Times New Roman" panose="02020603050405020304" pitchFamily="18" charset="0"/>
              </a:rPr>
              <a:pPr eaLnBrk="1" hangingPunct="1">
                <a:spcBef>
                  <a:spcPct val="0"/>
                </a:spcBef>
              </a:pPr>
              <a:t>7</a:t>
            </a:fld>
            <a:endParaRPr lang="en-US" altLang="en-US">
              <a:solidFill>
                <a:srgbClr val="000000"/>
              </a:solidFill>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sz="1400" dirty="0">
                <a:latin typeface="Verdana" pitchFamily="34" charset="0"/>
                <a:ea typeface="Verdana" pitchFamily="34" charset="0"/>
                <a:cs typeface="Verdana" pitchFamily="34" charset="0"/>
              </a:rPr>
              <a:t>Tire Maintenance</a:t>
            </a:r>
          </a:p>
          <a:p>
            <a:pPr>
              <a:defRPr/>
            </a:pPr>
            <a:endParaRPr lang="en-US" sz="1400" dirty="0">
              <a:latin typeface="Verdana" pitchFamily="34" charset="0"/>
              <a:ea typeface="Verdana" pitchFamily="34" charset="0"/>
              <a:cs typeface="Verdana" pitchFamily="34" charset="0"/>
            </a:endParaRPr>
          </a:p>
          <a:p>
            <a:pPr>
              <a:defRPr/>
            </a:pPr>
            <a:r>
              <a:rPr lang="en-US" sz="1400" dirty="0">
                <a:latin typeface="Verdana" pitchFamily="34" charset="0"/>
                <a:ea typeface="Verdana" pitchFamily="34" charset="0"/>
                <a:cs typeface="Verdana" pitchFamily="34" charset="0"/>
              </a:rPr>
              <a:t>Check tire pressure regularly including the spare (at least every other week).</a:t>
            </a:r>
          </a:p>
          <a:p>
            <a:pPr>
              <a:defRPr/>
            </a:pPr>
            <a:endParaRPr lang="en-US" sz="1400" dirty="0">
              <a:latin typeface="Verdana" pitchFamily="34" charset="0"/>
              <a:ea typeface="Verdana" pitchFamily="34" charset="0"/>
              <a:cs typeface="Verdana" pitchFamily="34" charset="0"/>
            </a:endParaRPr>
          </a:p>
          <a:p>
            <a:pPr>
              <a:defRPr/>
            </a:pPr>
            <a:r>
              <a:rPr lang="en-US" sz="1400" dirty="0">
                <a:latin typeface="Verdana" pitchFamily="34" charset="0"/>
                <a:ea typeface="Verdana" pitchFamily="34" charset="0"/>
                <a:cs typeface="Verdana" pitchFamily="34" charset="0"/>
              </a:rPr>
              <a:t>Inspect tires for:    </a:t>
            </a:r>
          </a:p>
          <a:p>
            <a:pPr marL="171450" indent="-171450">
              <a:buFont typeface="Wingdings" pitchFamily="2" charset="2"/>
              <a:buChar char="§"/>
              <a:defRPr/>
            </a:pPr>
            <a:r>
              <a:rPr lang="en-US" sz="1400" dirty="0">
                <a:latin typeface="Verdana" pitchFamily="34" charset="0"/>
                <a:ea typeface="Verdana" pitchFamily="34" charset="0"/>
                <a:cs typeface="Verdana" pitchFamily="34" charset="0"/>
              </a:rPr>
              <a:t>Uneven wear patterns </a:t>
            </a:r>
          </a:p>
          <a:p>
            <a:pPr marL="171450" indent="-171450">
              <a:buFont typeface="Wingdings" pitchFamily="2" charset="2"/>
              <a:buChar char="§"/>
              <a:defRPr/>
            </a:pPr>
            <a:r>
              <a:rPr lang="en-US" sz="1400" dirty="0">
                <a:latin typeface="Verdana" pitchFamily="34" charset="0"/>
                <a:ea typeface="Verdana" pitchFamily="34" charset="0"/>
                <a:cs typeface="Verdana" pitchFamily="34" charset="0"/>
              </a:rPr>
              <a:t>Cracks</a:t>
            </a:r>
          </a:p>
          <a:p>
            <a:pPr marL="171450" indent="-171450">
              <a:buFont typeface="Wingdings" pitchFamily="2" charset="2"/>
              <a:buChar char="§"/>
              <a:defRPr/>
            </a:pPr>
            <a:r>
              <a:rPr lang="en-US" sz="1400" dirty="0">
                <a:latin typeface="Verdana" pitchFamily="34" charset="0"/>
                <a:ea typeface="Verdana" pitchFamily="34" charset="0"/>
                <a:cs typeface="Verdana" pitchFamily="34" charset="0"/>
              </a:rPr>
              <a:t>Foreign objects</a:t>
            </a:r>
          </a:p>
          <a:p>
            <a:pPr marL="171450" indent="-171450">
              <a:buFont typeface="Wingdings" pitchFamily="2" charset="2"/>
              <a:buChar char="§"/>
              <a:defRPr/>
            </a:pPr>
            <a:r>
              <a:rPr lang="en-US" sz="1400" dirty="0">
                <a:latin typeface="Verdana" pitchFamily="34" charset="0"/>
                <a:ea typeface="Verdana" pitchFamily="34" charset="0"/>
                <a:cs typeface="Verdana" pitchFamily="34" charset="0"/>
              </a:rPr>
              <a:t>Other signs of wear</a:t>
            </a:r>
          </a:p>
          <a:p>
            <a:pPr marL="171450" indent="-171450">
              <a:buFont typeface="Wingdings" pitchFamily="2" charset="2"/>
              <a:buChar char="§"/>
              <a:defRPr/>
            </a:pPr>
            <a:r>
              <a:rPr lang="en-US" sz="1400" dirty="0">
                <a:latin typeface="Verdana" pitchFamily="34" charset="0"/>
                <a:ea typeface="Verdana" pitchFamily="34" charset="0"/>
                <a:cs typeface="Verdana" pitchFamily="34" charset="0"/>
              </a:rPr>
              <a:t>Ensure tire valves have valve  caps.</a:t>
            </a:r>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59B0C9DF-8CCD-4BE3-99E9-0ACB6AA01CBF}" type="slidenum">
              <a:rPr lang="en-US" altLang="en-US">
                <a:solidFill>
                  <a:srgbClr val="000000"/>
                </a:solidFill>
                <a:latin typeface="Times New Roman" panose="02020603050405020304" pitchFamily="18" charset="0"/>
              </a:rPr>
              <a:pPr eaLnBrk="1" hangingPunct="1">
                <a:spcBef>
                  <a:spcPct val="0"/>
                </a:spcBef>
              </a:pPr>
              <a:t>8</a:t>
            </a:fld>
            <a:endParaRPr lang="en-US" altLang="en-US">
              <a:solidFill>
                <a:srgbClr val="000000"/>
              </a:solidFill>
              <a:latin typeface="Times New Roman"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sz="1400" dirty="0">
                <a:latin typeface="Verdana" pitchFamily="34" charset="0"/>
                <a:ea typeface="Verdana" pitchFamily="34" charset="0"/>
                <a:cs typeface="Verdana" pitchFamily="34" charset="0"/>
              </a:rPr>
              <a:t>Seasonal changes of which to be aware:</a:t>
            </a:r>
          </a:p>
          <a:p>
            <a:pPr>
              <a:defRPr/>
            </a:pPr>
            <a:endParaRPr lang="en-US" sz="1400" dirty="0">
              <a:latin typeface="Verdana" pitchFamily="34" charset="0"/>
              <a:ea typeface="Verdana" pitchFamily="34" charset="0"/>
              <a:cs typeface="Verdana" pitchFamily="34" charset="0"/>
            </a:endParaRPr>
          </a:p>
          <a:p>
            <a:pPr marL="171450" indent="-171450">
              <a:buFont typeface="Wingdings" pitchFamily="2" charset="2"/>
              <a:buChar char="§"/>
              <a:defRPr/>
            </a:pPr>
            <a:r>
              <a:rPr lang="en-US" sz="1400" dirty="0">
                <a:latin typeface="Verdana" pitchFamily="34" charset="0"/>
                <a:ea typeface="Verdana" pitchFamily="34" charset="0"/>
                <a:cs typeface="Verdana" pitchFamily="34" charset="0"/>
              </a:rPr>
              <a:t>Winter driving will find slippery roads, visibility issues and cold.</a:t>
            </a:r>
          </a:p>
          <a:p>
            <a:pPr marL="171450" indent="-171450">
              <a:buFont typeface="Wingdings" pitchFamily="2" charset="2"/>
              <a:buChar char="§"/>
              <a:defRPr/>
            </a:pPr>
            <a:r>
              <a:rPr lang="en-US" sz="1400" dirty="0">
                <a:latin typeface="Verdana" pitchFamily="34" charset="0"/>
                <a:ea typeface="Verdana" pitchFamily="34" charset="0"/>
                <a:cs typeface="Verdana" pitchFamily="34" charset="0"/>
              </a:rPr>
              <a:t>Spring provides rain which can cause slippery roads.</a:t>
            </a:r>
          </a:p>
          <a:p>
            <a:pPr marL="171450" indent="-171450">
              <a:buFont typeface="Wingdings" pitchFamily="2" charset="2"/>
              <a:buChar char="§"/>
              <a:defRPr/>
            </a:pPr>
            <a:r>
              <a:rPr lang="en-US" sz="1400" dirty="0">
                <a:latin typeface="Verdana" pitchFamily="34" charset="0"/>
                <a:ea typeface="Verdana" pitchFamily="34" charset="0"/>
                <a:cs typeface="Verdana" pitchFamily="34" charset="0"/>
              </a:rPr>
              <a:t>Summer with high temps can cause vehicle problems and there’s more traffic on roads.</a:t>
            </a:r>
          </a:p>
          <a:p>
            <a:pPr marL="171450" indent="-171450">
              <a:buFont typeface="Wingdings" pitchFamily="2" charset="2"/>
              <a:buChar char="§"/>
              <a:defRPr/>
            </a:pPr>
            <a:r>
              <a:rPr lang="en-US" sz="1400" dirty="0">
                <a:latin typeface="Verdana" pitchFamily="34" charset="0"/>
                <a:ea typeface="Verdana" pitchFamily="34" charset="0"/>
                <a:cs typeface="Verdana" pitchFamily="34" charset="0"/>
              </a:rPr>
              <a:t>Fall has wet leaves on the road which can make it slippery and require longer stopping distances like driving on light snow.</a:t>
            </a:r>
          </a:p>
          <a:p>
            <a:pPr marL="171450" indent="-171450">
              <a:buFont typeface="Wingdings" pitchFamily="2" charset="2"/>
              <a:buChar char="§"/>
              <a:defRPr/>
            </a:pPr>
            <a:r>
              <a:rPr lang="en-US" sz="1400" dirty="0">
                <a:latin typeface="Verdana" pitchFamily="34" charset="0"/>
                <a:ea typeface="Verdana" pitchFamily="34" charset="0"/>
                <a:cs typeface="Verdana" pitchFamily="34" charset="0"/>
              </a:rPr>
              <a:t>During daylight savings time, the sun's position in the sky changes. Principle problems would include shadows, darkness and glare. </a:t>
            </a:r>
          </a:p>
          <a:p>
            <a:pPr>
              <a:defRPr/>
            </a:pPr>
            <a:endParaRPr lang="en-US" sz="1400" dirty="0">
              <a:latin typeface="Verdana" panose="020B0604030504040204" pitchFamily="34" charset="0"/>
              <a:ea typeface="Verdana" panose="020B0604030504040204" pitchFamily="34" charset="0"/>
              <a:cs typeface="Verdana" panose="020B0604030504040204" pitchFamily="34" charset="0"/>
            </a:endParaRPr>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847D4C3A-786C-401D-A1D7-F0FEAE8B3D5C}" type="slidenum">
              <a:rPr lang="en-US" altLang="en-US">
                <a:solidFill>
                  <a:srgbClr val="000000"/>
                </a:solidFill>
                <a:latin typeface="Times New Roman" panose="02020603050405020304" pitchFamily="18" charset="0"/>
              </a:rPr>
              <a:pPr eaLnBrk="1" hangingPunct="1">
                <a:spcBef>
                  <a:spcPct val="0"/>
                </a:spcBef>
              </a:pPr>
              <a:t>9</a:t>
            </a:fld>
            <a:endParaRPr lang="en-US" altLang="en-US">
              <a:solidFill>
                <a:srgbClr val="000000"/>
              </a:solidFill>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26" descr="L&amp;I logo banne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2" descr="blue bottom banne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7200" y="6324600"/>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533400" y="1219200"/>
            <a:ext cx="8153400" cy="4648200"/>
          </a:xfrm>
        </p:spPr>
        <p:txBody>
          <a:bodyPr/>
          <a:lstStyle>
            <a:lvl1pPr marL="0" indent="0" algn="ctr">
              <a:buNone/>
              <a:defRPr sz="2400">
                <a:solidFill>
                  <a:schemeClr val="tx1">
                    <a:tint val="75000"/>
                  </a:schemeClr>
                </a:solidFill>
                <a:latin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Title 15"/>
          <p:cNvSpPr>
            <a:spLocks noGrp="1"/>
          </p:cNvSpPr>
          <p:nvPr>
            <p:ph type="title"/>
          </p:nvPr>
        </p:nvSpPr>
        <p:spPr>
          <a:xfrm>
            <a:off x="533400" y="381000"/>
            <a:ext cx="5105400" cy="457200"/>
          </a:xfrm>
        </p:spPr>
        <p:txBody>
          <a:bodyPr/>
          <a:lstStyle/>
          <a:p>
            <a:r>
              <a:rPr lang="en-US"/>
              <a:t>Click to edit Master title style</a:t>
            </a:r>
            <a:endParaRPr lang="en-US" dirty="0"/>
          </a:p>
        </p:txBody>
      </p:sp>
      <p:sp>
        <p:nvSpPr>
          <p:cNvPr id="6" name="Date Placeholder 3"/>
          <p:cNvSpPr>
            <a:spLocks noGrp="1"/>
          </p:cNvSpPr>
          <p:nvPr>
            <p:ph type="dt" sz="half" idx="10"/>
          </p:nvPr>
        </p:nvSpPr>
        <p:spPr/>
        <p:txBody>
          <a:bodyPr/>
          <a:lstStyle>
            <a:lvl1pPr>
              <a:defRPr/>
            </a:lvl1pPr>
          </a:lstStyle>
          <a:p>
            <a:pPr>
              <a:defRPr/>
            </a:pPr>
            <a:r>
              <a:rPr lang="en-US"/>
              <a:t>9/9/2016</a:t>
            </a:r>
          </a:p>
        </p:txBody>
      </p:sp>
      <p:sp>
        <p:nvSpPr>
          <p:cNvPr id="7" name="Footer Placeholder 4"/>
          <p:cNvSpPr>
            <a:spLocks noGrp="1"/>
          </p:cNvSpPr>
          <p:nvPr>
            <p:ph type="ftr" sz="quarter" idx="11"/>
          </p:nvPr>
        </p:nvSpPr>
        <p:spPr/>
        <p:txBody>
          <a:bodyPr/>
          <a:lstStyle>
            <a:lvl1pPr>
              <a:defRPr/>
            </a:lvl1pPr>
          </a:lstStyle>
          <a:p>
            <a:pPr>
              <a:defRPr/>
            </a:pPr>
            <a:r>
              <a:rPr lang="en-US"/>
              <a:t>PPT-103-01</a:t>
            </a:r>
          </a:p>
        </p:txBody>
      </p:sp>
      <p:sp>
        <p:nvSpPr>
          <p:cNvPr id="8" name="Slide Number Placeholder 5"/>
          <p:cNvSpPr>
            <a:spLocks noGrp="1"/>
          </p:cNvSpPr>
          <p:nvPr>
            <p:ph type="sldNum" sz="quarter" idx="12"/>
          </p:nvPr>
        </p:nvSpPr>
        <p:spPr/>
        <p:txBody>
          <a:bodyPr/>
          <a:lstStyle>
            <a:lvl1pPr>
              <a:defRPr/>
            </a:lvl1pPr>
          </a:lstStyle>
          <a:p>
            <a:fld id="{87F4E021-42F4-4CCE-8381-DB6ADE364C10}" type="slidenum">
              <a:rPr lang="en-US" altLang="en-US"/>
              <a:pPr/>
              <a:t>‹#›</a:t>
            </a:fld>
            <a:endParaRPr lang="en-US" altLang="en-US"/>
          </a:p>
        </p:txBody>
      </p:sp>
    </p:spTree>
    <p:extLst>
      <p:ext uri="{BB962C8B-B14F-4D97-AF65-F5344CB8AC3E}">
        <p14:creationId xmlns:p14="http://schemas.microsoft.com/office/powerpoint/2010/main" val="1544343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9/9/2016</a:t>
            </a:r>
          </a:p>
        </p:txBody>
      </p:sp>
      <p:sp>
        <p:nvSpPr>
          <p:cNvPr id="5" name="Footer Placeholder 4"/>
          <p:cNvSpPr>
            <a:spLocks noGrp="1"/>
          </p:cNvSpPr>
          <p:nvPr>
            <p:ph type="ftr" sz="quarter" idx="11"/>
          </p:nvPr>
        </p:nvSpPr>
        <p:spPr/>
        <p:txBody>
          <a:bodyPr/>
          <a:lstStyle>
            <a:lvl1pPr>
              <a:defRPr/>
            </a:lvl1pPr>
          </a:lstStyle>
          <a:p>
            <a:pPr>
              <a:defRPr/>
            </a:pPr>
            <a:r>
              <a:rPr lang="en-US"/>
              <a:t>PPT-103-01</a:t>
            </a:r>
          </a:p>
        </p:txBody>
      </p:sp>
      <p:sp>
        <p:nvSpPr>
          <p:cNvPr id="6" name="Slide Number Placeholder 5"/>
          <p:cNvSpPr>
            <a:spLocks noGrp="1"/>
          </p:cNvSpPr>
          <p:nvPr>
            <p:ph type="sldNum" sz="quarter" idx="12"/>
          </p:nvPr>
        </p:nvSpPr>
        <p:spPr/>
        <p:txBody>
          <a:bodyPr/>
          <a:lstStyle>
            <a:lvl1pPr>
              <a:defRPr/>
            </a:lvl1pPr>
          </a:lstStyle>
          <a:p>
            <a:fld id="{32E0AE1E-64AA-47CB-89E7-FAB357FDE1F2}" type="slidenum">
              <a:rPr lang="en-US" altLang="en-US"/>
              <a:pPr/>
              <a:t>‹#›</a:t>
            </a:fld>
            <a:endParaRPr lang="en-US" altLang="en-US"/>
          </a:p>
        </p:txBody>
      </p:sp>
    </p:spTree>
    <p:extLst>
      <p:ext uri="{BB962C8B-B14F-4D97-AF65-F5344CB8AC3E}">
        <p14:creationId xmlns:p14="http://schemas.microsoft.com/office/powerpoint/2010/main" val="2306860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9/9/2016</a:t>
            </a:r>
          </a:p>
        </p:txBody>
      </p:sp>
      <p:sp>
        <p:nvSpPr>
          <p:cNvPr id="5" name="Footer Placeholder 4"/>
          <p:cNvSpPr>
            <a:spLocks noGrp="1"/>
          </p:cNvSpPr>
          <p:nvPr>
            <p:ph type="ftr" sz="quarter" idx="11"/>
          </p:nvPr>
        </p:nvSpPr>
        <p:spPr/>
        <p:txBody>
          <a:bodyPr/>
          <a:lstStyle>
            <a:lvl1pPr>
              <a:defRPr/>
            </a:lvl1pPr>
          </a:lstStyle>
          <a:p>
            <a:pPr>
              <a:defRPr/>
            </a:pPr>
            <a:r>
              <a:rPr lang="en-US"/>
              <a:t>PPT-103-01</a:t>
            </a:r>
          </a:p>
        </p:txBody>
      </p:sp>
      <p:sp>
        <p:nvSpPr>
          <p:cNvPr id="6" name="Slide Number Placeholder 5"/>
          <p:cNvSpPr>
            <a:spLocks noGrp="1"/>
          </p:cNvSpPr>
          <p:nvPr>
            <p:ph type="sldNum" sz="quarter" idx="12"/>
          </p:nvPr>
        </p:nvSpPr>
        <p:spPr/>
        <p:txBody>
          <a:bodyPr/>
          <a:lstStyle>
            <a:lvl1pPr>
              <a:defRPr/>
            </a:lvl1pPr>
          </a:lstStyle>
          <a:p>
            <a:fld id="{E7806190-515D-4A6B-AB3C-2B667C717C4B}" type="slidenum">
              <a:rPr lang="en-US" altLang="en-US"/>
              <a:pPr/>
              <a:t>‹#›</a:t>
            </a:fld>
            <a:endParaRPr lang="en-US" altLang="en-US"/>
          </a:p>
        </p:txBody>
      </p:sp>
    </p:spTree>
    <p:extLst>
      <p:ext uri="{BB962C8B-B14F-4D97-AF65-F5344CB8AC3E}">
        <p14:creationId xmlns:p14="http://schemas.microsoft.com/office/powerpoint/2010/main" val="35226596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26" descr="L&amp;I logo banne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2" descr="blue bottom banne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7200" y="6324600"/>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533400" y="1219200"/>
            <a:ext cx="8153400" cy="4648200"/>
          </a:xfrm>
        </p:spPr>
        <p:txBody>
          <a:bodyPr/>
          <a:lstStyle>
            <a:lvl1pPr marL="0" indent="0" algn="ctr">
              <a:buNone/>
              <a:defRPr sz="2400">
                <a:solidFill>
                  <a:schemeClr val="tx1">
                    <a:tint val="75000"/>
                  </a:schemeClr>
                </a:solidFill>
                <a:latin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Title 15"/>
          <p:cNvSpPr>
            <a:spLocks noGrp="1"/>
          </p:cNvSpPr>
          <p:nvPr>
            <p:ph type="title"/>
          </p:nvPr>
        </p:nvSpPr>
        <p:spPr>
          <a:xfrm>
            <a:off x="533400" y="381000"/>
            <a:ext cx="5105400" cy="457200"/>
          </a:xfrm>
        </p:spPr>
        <p:txBody>
          <a:bodyPr/>
          <a:lstStyle/>
          <a:p>
            <a:r>
              <a:rPr lang="en-US"/>
              <a:t>Click to edit Master title style</a:t>
            </a:r>
            <a:endParaRPr lang="en-US" dirty="0"/>
          </a:p>
        </p:txBody>
      </p:sp>
      <p:sp>
        <p:nvSpPr>
          <p:cNvPr id="6" name="Date Placeholder 3"/>
          <p:cNvSpPr>
            <a:spLocks noGrp="1"/>
          </p:cNvSpPr>
          <p:nvPr>
            <p:ph type="dt" sz="half" idx="10"/>
          </p:nvPr>
        </p:nvSpPr>
        <p:spPr/>
        <p:txBody>
          <a:bodyPr/>
          <a:lstStyle>
            <a:lvl1pPr>
              <a:defRPr/>
            </a:lvl1pPr>
          </a:lstStyle>
          <a:p>
            <a:pPr>
              <a:defRPr/>
            </a:pPr>
            <a:r>
              <a:rPr lang="en-US"/>
              <a:t>9/9/2016</a:t>
            </a:r>
          </a:p>
        </p:txBody>
      </p:sp>
      <p:sp>
        <p:nvSpPr>
          <p:cNvPr id="7" name="Footer Placeholder 4"/>
          <p:cNvSpPr>
            <a:spLocks noGrp="1"/>
          </p:cNvSpPr>
          <p:nvPr>
            <p:ph type="ftr" sz="quarter" idx="11"/>
          </p:nvPr>
        </p:nvSpPr>
        <p:spPr/>
        <p:txBody>
          <a:bodyPr/>
          <a:lstStyle>
            <a:lvl1pPr>
              <a:defRPr/>
            </a:lvl1pPr>
          </a:lstStyle>
          <a:p>
            <a:pPr>
              <a:defRPr/>
            </a:pPr>
            <a:r>
              <a:rPr lang="en-US"/>
              <a:t>PPT-103-01</a:t>
            </a:r>
          </a:p>
        </p:txBody>
      </p:sp>
      <p:sp>
        <p:nvSpPr>
          <p:cNvPr id="8" name="Slide Number Placeholder 5"/>
          <p:cNvSpPr>
            <a:spLocks noGrp="1"/>
          </p:cNvSpPr>
          <p:nvPr>
            <p:ph type="sldNum" sz="quarter" idx="12"/>
          </p:nvPr>
        </p:nvSpPr>
        <p:spPr/>
        <p:txBody>
          <a:bodyPr/>
          <a:lstStyle>
            <a:lvl1pPr>
              <a:defRPr/>
            </a:lvl1pPr>
          </a:lstStyle>
          <a:p>
            <a:fld id="{0AEBCB3E-E698-421B-A45F-B7110F02D701}" type="slidenum">
              <a:rPr lang="en-US" altLang="en-US"/>
              <a:pPr/>
              <a:t>‹#›</a:t>
            </a:fld>
            <a:endParaRPr lang="en-US" altLang="en-US"/>
          </a:p>
        </p:txBody>
      </p:sp>
    </p:spTree>
    <p:extLst>
      <p:ext uri="{BB962C8B-B14F-4D97-AF65-F5344CB8AC3E}">
        <p14:creationId xmlns:p14="http://schemas.microsoft.com/office/powerpoint/2010/main" val="17355244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9/9/2016</a:t>
            </a:r>
          </a:p>
        </p:txBody>
      </p:sp>
      <p:sp>
        <p:nvSpPr>
          <p:cNvPr id="5" name="Footer Placeholder 4"/>
          <p:cNvSpPr>
            <a:spLocks noGrp="1"/>
          </p:cNvSpPr>
          <p:nvPr>
            <p:ph type="ftr" sz="quarter" idx="11"/>
          </p:nvPr>
        </p:nvSpPr>
        <p:spPr/>
        <p:txBody>
          <a:bodyPr/>
          <a:lstStyle>
            <a:lvl1pPr>
              <a:defRPr/>
            </a:lvl1pPr>
          </a:lstStyle>
          <a:p>
            <a:pPr>
              <a:defRPr/>
            </a:pPr>
            <a:r>
              <a:rPr lang="en-US"/>
              <a:t>PPT-103-01</a:t>
            </a:r>
          </a:p>
        </p:txBody>
      </p:sp>
      <p:sp>
        <p:nvSpPr>
          <p:cNvPr id="6" name="Slide Number Placeholder 5"/>
          <p:cNvSpPr>
            <a:spLocks noGrp="1"/>
          </p:cNvSpPr>
          <p:nvPr>
            <p:ph type="sldNum" sz="quarter" idx="12"/>
          </p:nvPr>
        </p:nvSpPr>
        <p:spPr/>
        <p:txBody>
          <a:bodyPr/>
          <a:lstStyle>
            <a:lvl1pPr>
              <a:defRPr/>
            </a:lvl1pPr>
          </a:lstStyle>
          <a:p>
            <a:fld id="{32A930CC-F30D-404E-A3EC-586628FAA7B8}" type="slidenum">
              <a:rPr lang="en-US" altLang="en-US"/>
              <a:pPr/>
              <a:t>‹#›</a:t>
            </a:fld>
            <a:endParaRPr lang="en-US" altLang="en-US"/>
          </a:p>
        </p:txBody>
      </p:sp>
    </p:spTree>
    <p:extLst>
      <p:ext uri="{BB962C8B-B14F-4D97-AF65-F5344CB8AC3E}">
        <p14:creationId xmlns:p14="http://schemas.microsoft.com/office/powerpoint/2010/main" val="2640208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9/9/2016</a:t>
            </a:r>
          </a:p>
        </p:txBody>
      </p:sp>
      <p:sp>
        <p:nvSpPr>
          <p:cNvPr id="5" name="Footer Placeholder 4"/>
          <p:cNvSpPr>
            <a:spLocks noGrp="1"/>
          </p:cNvSpPr>
          <p:nvPr>
            <p:ph type="ftr" sz="quarter" idx="11"/>
          </p:nvPr>
        </p:nvSpPr>
        <p:spPr/>
        <p:txBody>
          <a:bodyPr/>
          <a:lstStyle>
            <a:lvl1pPr>
              <a:defRPr/>
            </a:lvl1pPr>
          </a:lstStyle>
          <a:p>
            <a:pPr>
              <a:defRPr/>
            </a:pPr>
            <a:r>
              <a:rPr lang="en-US"/>
              <a:t>PPT-103-01</a:t>
            </a:r>
          </a:p>
        </p:txBody>
      </p:sp>
      <p:sp>
        <p:nvSpPr>
          <p:cNvPr id="6" name="Slide Number Placeholder 5"/>
          <p:cNvSpPr>
            <a:spLocks noGrp="1"/>
          </p:cNvSpPr>
          <p:nvPr>
            <p:ph type="sldNum" sz="quarter" idx="12"/>
          </p:nvPr>
        </p:nvSpPr>
        <p:spPr/>
        <p:txBody>
          <a:bodyPr/>
          <a:lstStyle>
            <a:lvl1pPr>
              <a:defRPr/>
            </a:lvl1pPr>
          </a:lstStyle>
          <a:p>
            <a:fld id="{8F04DD89-1D83-4F1D-B2D0-2C0A82886D92}" type="slidenum">
              <a:rPr lang="en-US" altLang="en-US"/>
              <a:pPr/>
              <a:t>‹#›</a:t>
            </a:fld>
            <a:endParaRPr lang="en-US" altLang="en-US"/>
          </a:p>
        </p:txBody>
      </p:sp>
    </p:spTree>
    <p:extLst>
      <p:ext uri="{BB962C8B-B14F-4D97-AF65-F5344CB8AC3E}">
        <p14:creationId xmlns:p14="http://schemas.microsoft.com/office/powerpoint/2010/main" val="3314558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9/9/2016</a:t>
            </a:r>
          </a:p>
        </p:txBody>
      </p:sp>
      <p:sp>
        <p:nvSpPr>
          <p:cNvPr id="6" name="Footer Placeholder 4"/>
          <p:cNvSpPr>
            <a:spLocks noGrp="1"/>
          </p:cNvSpPr>
          <p:nvPr>
            <p:ph type="ftr" sz="quarter" idx="11"/>
          </p:nvPr>
        </p:nvSpPr>
        <p:spPr/>
        <p:txBody>
          <a:bodyPr/>
          <a:lstStyle>
            <a:lvl1pPr>
              <a:defRPr/>
            </a:lvl1pPr>
          </a:lstStyle>
          <a:p>
            <a:pPr>
              <a:defRPr/>
            </a:pPr>
            <a:r>
              <a:rPr lang="en-US"/>
              <a:t>PPT-103-01</a:t>
            </a:r>
          </a:p>
        </p:txBody>
      </p:sp>
      <p:sp>
        <p:nvSpPr>
          <p:cNvPr id="7" name="Slide Number Placeholder 5"/>
          <p:cNvSpPr>
            <a:spLocks noGrp="1"/>
          </p:cNvSpPr>
          <p:nvPr>
            <p:ph type="sldNum" sz="quarter" idx="12"/>
          </p:nvPr>
        </p:nvSpPr>
        <p:spPr/>
        <p:txBody>
          <a:bodyPr/>
          <a:lstStyle>
            <a:lvl1pPr>
              <a:defRPr/>
            </a:lvl1pPr>
          </a:lstStyle>
          <a:p>
            <a:fld id="{6AB7D3C6-06B8-4CCC-B430-AC0412CD8C54}" type="slidenum">
              <a:rPr lang="en-US" altLang="en-US"/>
              <a:pPr/>
              <a:t>‹#›</a:t>
            </a:fld>
            <a:endParaRPr lang="en-US" altLang="en-US"/>
          </a:p>
        </p:txBody>
      </p:sp>
    </p:spTree>
    <p:extLst>
      <p:ext uri="{BB962C8B-B14F-4D97-AF65-F5344CB8AC3E}">
        <p14:creationId xmlns:p14="http://schemas.microsoft.com/office/powerpoint/2010/main" val="2654515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9/9/2016</a:t>
            </a:r>
          </a:p>
        </p:txBody>
      </p:sp>
      <p:sp>
        <p:nvSpPr>
          <p:cNvPr id="8" name="Footer Placeholder 4"/>
          <p:cNvSpPr>
            <a:spLocks noGrp="1"/>
          </p:cNvSpPr>
          <p:nvPr>
            <p:ph type="ftr" sz="quarter" idx="11"/>
          </p:nvPr>
        </p:nvSpPr>
        <p:spPr/>
        <p:txBody>
          <a:bodyPr/>
          <a:lstStyle>
            <a:lvl1pPr>
              <a:defRPr/>
            </a:lvl1pPr>
          </a:lstStyle>
          <a:p>
            <a:pPr>
              <a:defRPr/>
            </a:pPr>
            <a:r>
              <a:rPr lang="en-US"/>
              <a:t>PPT-103-01</a:t>
            </a:r>
          </a:p>
        </p:txBody>
      </p:sp>
      <p:sp>
        <p:nvSpPr>
          <p:cNvPr id="9" name="Slide Number Placeholder 5"/>
          <p:cNvSpPr>
            <a:spLocks noGrp="1"/>
          </p:cNvSpPr>
          <p:nvPr>
            <p:ph type="sldNum" sz="quarter" idx="12"/>
          </p:nvPr>
        </p:nvSpPr>
        <p:spPr/>
        <p:txBody>
          <a:bodyPr/>
          <a:lstStyle>
            <a:lvl1pPr>
              <a:defRPr/>
            </a:lvl1pPr>
          </a:lstStyle>
          <a:p>
            <a:fld id="{AA24944C-0ABF-4EED-AAD2-6AA1F3E58364}" type="slidenum">
              <a:rPr lang="en-US" altLang="en-US"/>
              <a:pPr/>
              <a:t>‹#›</a:t>
            </a:fld>
            <a:endParaRPr lang="en-US" altLang="en-US"/>
          </a:p>
        </p:txBody>
      </p:sp>
    </p:spTree>
    <p:extLst>
      <p:ext uri="{BB962C8B-B14F-4D97-AF65-F5344CB8AC3E}">
        <p14:creationId xmlns:p14="http://schemas.microsoft.com/office/powerpoint/2010/main" val="3977921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9/9/2016</a:t>
            </a:r>
          </a:p>
        </p:txBody>
      </p:sp>
      <p:sp>
        <p:nvSpPr>
          <p:cNvPr id="4" name="Footer Placeholder 4"/>
          <p:cNvSpPr>
            <a:spLocks noGrp="1"/>
          </p:cNvSpPr>
          <p:nvPr>
            <p:ph type="ftr" sz="quarter" idx="11"/>
          </p:nvPr>
        </p:nvSpPr>
        <p:spPr/>
        <p:txBody>
          <a:bodyPr/>
          <a:lstStyle>
            <a:lvl1pPr>
              <a:defRPr/>
            </a:lvl1pPr>
          </a:lstStyle>
          <a:p>
            <a:pPr>
              <a:defRPr/>
            </a:pPr>
            <a:r>
              <a:rPr lang="en-US"/>
              <a:t>PPT-103-01</a:t>
            </a:r>
          </a:p>
        </p:txBody>
      </p:sp>
      <p:sp>
        <p:nvSpPr>
          <p:cNvPr id="5" name="Slide Number Placeholder 5"/>
          <p:cNvSpPr>
            <a:spLocks noGrp="1"/>
          </p:cNvSpPr>
          <p:nvPr>
            <p:ph type="sldNum" sz="quarter" idx="12"/>
          </p:nvPr>
        </p:nvSpPr>
        <p:spPr/>
        <p:txBody>
          <a:bodyPr/>
          <a:lstStyle>
            <a:lvl1pPr>
              <a:defRPr/>
            </a:lvl1pPr>
          </a:lstStyle>
          <a:p>
            <a:fld id="{E2A683A9-BB79-495D-AE58-7458744DD943}" type="slidenum">
              <a:rPr lang="en-US" altLang="en-US"/>
              <a:pPr/>
              <a:t>‹#›</a:t>
            </a:fld>
            <a:endParaRPr lang="en-US" altLang="en-US"/>
          </a:p>
        </p:txBody>
      </p:sp>
    </p:spTree>
    <p:extLst>
      <p:ext uri="{BB962C8B-B14F-4D97-AF65-F5344CB8AC3E}">
        <p14:creationId xmlns:p14="http://schemas.microsoft.com/office/powerpoint/2010/main" val="22532634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9/9/2016</a:t>
            </a:r>
          </a:p>
        </p:txBody>
      </p:sp>
      <p:sp>
        <p:nvSpPr>
          <p:cNvPr id="3" name="Footer Placeholder 4"/>
          <p:cNvSpPr>
            <a:spLocks noGrp="1"/>
          </p:cNvSpPr>
          <p:nvPr>
            <p:ph type="ftr" sz="quarter" idx="11"/>
          </p:nvPr>
        </p:nvSpPr>
        <p:spPr/>
        <p:txBody>
          <a:bodyPr/>
          <a:lstStyle>
            <a:lvl1pPr>
              <a:defRPr/>
            </a:lvl1pPr>
          </a:lstStyle>
          <a:p>
            <a:pPr>
              <a:defRPr/>
            </a:pPr>
            <a:r>
              <a:rPr lang="en-US"/>
              <a:t>PPT-103-01</a:t>
            </a:r>
          </a:p>
        </p:txBody>
      </p:sp>
      <p:sp>
        <p:nvSpPr>
          <p:cNvPr id="4" name="Slide Number Placeholder 5"/>
          <p:cNvSpPr>
            <a:spLocks noGrp="1"/>
          </p:cNvSpPr>
          <p:nvPr>
            <p:ph type="sldNum" sz="quarter" idx="12"/>
          </p:nvPr>
        </p:nvSpPr>
        <p:spPr/>
        <p:txBody>
          <a:bodyPr/>
          <a:lstStyle>
            <a:lvl1pPr>
              <a:defRPr/>
            </a:lvl1pPr>
          </a:lstStyle>
          <a:p>
            <a:fld id="{B7D413B7-1F74-4FFB-9D7A-2EA535B4F315}" type="slidenum">
              <a:rPr lang="en-US" altLang="en-US"/>
              <a:pPr/>
              <a:t>‹#›</a:t>
            </a:fld>
            <a:endParaRPr lang="en-US" altLang="en-US"/>
          </a:p>
        </p:txBody>
      </p:sp>
    </p:spTree>
    <p:extLst>
      <p:ext uri="{BB962C8B-B14F-4D97-AF65-F5344CB8AC3E}">
        <p14:creationId xmlns:p14="http://schemas.microsoft.com/office/powerpoint/2010/main" val="6742465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9/9/2016</a:t>
            </a:r>
          </a:p>
        </p:txBody>
      </p:sp>
      <p:sp>
        <p:nvSpPr>
          <p:cNvPr id="6" name="Footer Placeholder 4"/>
          <p:cNvSpPr>
            <a:spLocks noGrp="1"/>
          </p:cNvSpPr>
          <p:nvPr>
            <p:ph type="ftr" sz="quarter" idx="11"/>
          </p:nvPr>
        </p:nvSpPr>
        <p:spPr/>
        <p:txBody>
          <a:bodyPr/>
          <a:lstStyle>
            <a:lvl1pPr>
              <a:defRPr/>
            </a:lvl1pPr>
          </a:lstStyle>
          <a:p>
            <a:pPr>
              <a:defRPr/>
            </a:pPr>
            <a:r>
              <a:rPr lang="en-US"/>
              <a:t>PPT-103-01</a:t>
            </a:r>
          </a:p>
        </p:txBody>
      </p:sp>
      <p:sp>
        <p:nvSpPr>
          <p:cNvPr id="7" name="Slide Number Placeholder 5"/>
          <p:cNvSpPr>
            <a:spLocks noGrp="1"/>
          </p:cNvSpPr>
          <p:nvPr>
            <p:ph type="sldNum" sz="quarter" idx="12"/>
          </p:nvPr>
        </p:nvSpPr>
        <p:spPr/>
        <p:txBody>
          <a:bodyPr/>
          <a:lstStyle>
            <a:lvl1pPr>
              <a:defRPr/>
            </a:lvl1pPr>
          </a:lstStyle>
          <a:p>
            <a:fld id="{E968EB4A-26AC-4D35-BF0F-E21F76C2807D}" type="slidenum">
              <a:rPr lang="en-US" altLang="en-US"/>
              <a:pPr/>
              <a:t>‹#›</a:t>
            </a:fld>
            <a:endParaRPr lang="en-US" altLang="en-US"/>
          </a:p>
        </p:txBody>
      </p:sp>
    </p:spTree>
    <p:extLst>
      <p:ext uri="{BB962C8B-B14F-4D97-AF65-F5344CB8AC3E}">
        <p14:creationId xmlns:p14="http://schemas.microsoft.com/office/powerpoint/2010/main" val="3424041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9/9/2016</a:t>
            </a:r>
          </a:p>
        </p:txBody>
      </p:sp>
      <p:sp>
        <p:nvSpPr>
          <p:cNvPr id="5" name="Footer Placeholder 4"/>
          <p:cNvSpPr>
            <a:spLocks noGrp="1"/>
          </p:cNvSpPr>
          <p:nvPr>
            <p:ph type="ftr" sz="quarter" idx="11"/>
          </p:nvPr>
        </p:nvSpPr>
        <p:spPr/>
        <p:txBody>
          <a:bodyPr/>
          <a:lstStyle>
            <a:lvl1pPr>
              <a:defRPr/>
            </a:lvl1pPr>
          </a:lstStyle>
          <a:p>
            <a:pPr>
              <a:defRPr/>
            </a:pPr>
            <a:r>
              <a:rPr lang="en-US"/>
              <a:t>PPT-103-01</a:t>
            </a:r>
          </a:p>
        </p:txBody>
      </p:sp>
      <p:sp>
        <p:nvSpPr>
          <p:cNvPr id="6" name="Slide Number Placeholder 5"/>
          <p:cNvSpPr>
            <a:spLocks noGrp="1"/>
          </p:cNvSpPr>
          <p:nvPr>
            <p:ph type="sldNum" sz="quarter" idx="12"/>
          </p:nvPr>
        </p:nvSpPr>
        <p:spPr/>
        <p:txBody>
          <a:bodyPr/>
          <a:lstStyle>
            <a:lvl1pPr>
              <a:defRPr/>
            </a:lvl1pPr>
          </a:lstStyle>
          <a:p>
            <a:fld id="{4B692873-CA80-4184-AE99-0BE24E0716E6}" type="slidenum">
              <a:rPr lang="en-US" altLang="en-US"/>
              <a:pPr/>
              <a:t>‹#›</a:t>
            </a:fld>
            <a:endParaRPr lang="en-US" altLang="en-US"/>
          </a:p>
        </p:txBody>
      </p:sp>
    </p:spTree>
    <p:extLst>
      <p:ext uri="{BB962C8B-B14F-4D97-AF65-F5344CB8AC3E}">
        <p14:creationId xmlns:p14="http://schemas.microsoft.com/office/powerpoint/2010/main" val="8789598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9/9/2016</a:t>
            </a:r>
          </a:p>
        </p:txBody>
      </p:sp>
      <p:sp>
        <p:nvSpPr>
          <p:cNvPr id="6" name="Footer Placeholder 4"/>
          <p:cNvSpPr>
            <a:spLocks noGrp="1"/>
          </p:cNvSpPr>
          <p:nvPr>
            <p:ph type="ftr" sz="quarter" idx="11"/>
          </p:nvPr>
        </p:nvSpPr>
        <p:spPr/>
        <p:txBody>
          <a:bodyPr/>
          <a:lstStyle>
            <a:lvl1pPr>
              <a:defRPr/>
            </a:lvl1pPr>
          </a:lstStyle>
          <a:p>
            <a:pPr>
              <a:defRPr/>
            </a:pPr>
            <a:r>
              <a:rPr lang="en-US"/>
              <a:t>PPT-103-01</a:t>
            </a:r>
          </a:p>
        </p:txBody>
      </p:sp>
      <p:sp>
        <p:nvSpPr>
          <p:cNvPr id="7" name="Slide Number Placeholder 5"/>
          <p:cNvSpPr>
            <a:spLocks noGrp="1"/>
          </p:cNvSpPr>
          <p:nvPr>
            <p:ph type="sldNum" sz="quarter" idx="12"/>
          </p:nvPr>
        </p:nvSpPr>
        <p:spPr/>
        <p:txBody>
          <a:bodyPr/>
          <a:lstStyle>
            <a:lvl1pPr>
              <a:defRPr/>
            </a:lvl1pPr>
          </a:lstStyle>
          <a:p>
            <a:fld id="{1E5572A6-8877-41DA-82E0-18C2761E8FE2}" type="slidenum">
              <a:rPr lang="en-US" altLang="en-US"/>
              <a:pPr/>
              <a:t>‹#›</a:t>
            </a:fld>
            <a:endParaRPr lang="en-US" altLang="en-US"/>
          </a:p>
        </p:txBody>
      </p:sp>
    </p:spTree>
    <p:extLst>
      <p:ext uri="{BB962C8B-B14F-4D97-AF65-F5344CB8AC3E}">
        <p14:creationId xmlns:p14="http://schemas.microsoft.com/office/powerpoint/2010/main" val="31060083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9/9/2016</a:t>
            </a:r>
          </a:p>
        </p:txBody>
      </p:sp>
      <p:sp>
        <p:nvSpPr>
          <p:cNvPr id="5" name="Footer Placeholder 4"/>
          <p:cNvSpPr>
            <a:spLocks noGrp="1"/>
          </p:cNvSpPr>
          <p:nvPr>
            <p:ph type="ftr" sz="quarter" idx="11"/>
          </p:nvPr>
        </p:nvSpPr>
        <p:spPr/>
        <p:txBody>
          <a:bodyPr/>
          <a:lstStyle>
            <a:lvl1pPr>
              <a:defRPr/>
            </a:lvl1pPr>
          </a:lstStyle>
          <a:p>
            <a:pPr>
              <a:defRPr/>
            </a:pPr>
            <a:r>
              <a:rPr lang="en-US"/>
              <a:t>PPT-103-01</a:t>
            </a:r>
          </a:p>
        </p:txBody>
      </p:sp>
      <p:sp>
        <p:nvSpPr>
          <p:cNvPr id="6" name="Slide Number Placeholder 5"/>
          <p:cNvSpPr>
            <a:spLocks noGrp="1"/>
          </p:cNvSpPr>
          <p:nvPr>
            <p:ph type="sldNum" sz="quarter" idx="12"/>
          </p:nvPr>
        </p:nvSpPr>
        <p:spPr/>
        <p:txBody>
          <a:bodyPr/>
          <a:lstStyle>
            <a:lvl1pPr>
              <a:defRPr/>
            </a:lvl1pPr>
          </a:lstStyle>
          <a:p>
            <a:fld id="{7F94AE27-D0A1-48DB-9B1A-8DC21462558B}" type="slidenum">
              <a:rPr lang="en-US" altLang="en-US"/>
              <a:pPr/>
              <a:t>‹#›</a:t>
            </a:fld>
            <a:endParaRPr lang="en-US" altLang="en-US"/>
          </a:p>
        </p:txBody>
      </p:sp>
    </p:spTree>
    <p:extLst>
      <p:ext uri="{BB962C8B-B14F-4D97-AF65-F5344CB8AC3E}">
        <p14:creationId xmlns:p14="http://schemas.microsoft.com/office/powerpoint/2010/main" val="17239626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9/9/2016</a:t>
            </a:r>
          </a:p>
        </p:txBody>
      </p:sp>
      <p:sp>
        <p:nvSpPr>
          <p:cNvPr id="5" name="Footer Placeholder 4"/>
          <p:cNvSpPr>
            <a:spLocks noGrp="1"/>
          </p:cNvSpPr>
          <p:nvPr>
            <p:ph type="ftr" sz="quarter" idx="11"/>
          </p:nvPr>
        </p:nvSpPr>
        <p:spPr/>
        <p:txBody>
          <a:bodyPr/>
          <a:lstStyle>
            <a:lvl1pPr>
              <a:defRPr/>
            </a:lvl1pPr>
          </a:lstStyle>
          <a:p>
            <a:pPr>
              <a:defRPr/>
            </a:pPr>
            <a:r>
              <a:rPr lang="en-US"/>
              <a:t>PPT-103-01</a:t>
            </a:r>
          </a:p>
        </p:txBody>
      </p:sp>
      <p:sp>
        <p:nvSpPr>
          <p:cNvPr id="6" name="Slide Number Placeholder 5"/>
          <p:cNvSpPr>
            <a:spLocks noGrp="1"/>
          </p:cNvSpPr>
          <p:nvPr>
            <p:ph type="sldNum" sz="quarter" idx="12"/>
          </p:nvPr>
        </p:nvSpPr>
        <p:spPr/>
        <p:txBody>
          <a:bodyPr/>
          <a:lstStyle>
            <a:lvl1pPr>
              <a:defRPr/>
            </a:lvl1pPr>
          </a:lstStyle>
          <a:p>
            <a:fld id="{4015740F-5A09-4029-9FCE-5F6E306A90D4}" type="slidenum">
              <a:rPr lang="en-US" altLang="en-US"/>
              <a:pPr/>
              <a:t>‹#›</a:t>
            </a:fld>
            <a:endParaRPr lang="en-US" altLang="en-US"/>
          </a:p>
        </p:txBody>
      </p:sp>
    </p:spTree>
    <p:extLst>
      <p:ext uri="{BB962C8B-B14F-4D97-AF65-F5344CB8AC3E}">
        <p14:creationId xmlns:p14="http://schemas.microsoft.com/office/powerpoint/2010/main" val="241787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9/9/2016</a:t>
            </a:r>
          </a:p>
        </p:txBody>
      </p:sp>
      <p:sp>
        <p:nvSpPr>
          <p:cNvPr id="5" name="Footer Placeholder 4"/>
          <p:cNvSpPr>
            <a:spLocks noGrp="1"/>
          </p:cNvSpPr>
          <p:nvPr>
            <p:ph type="ftr" sz="quarter" idx="11"/>
          </p:nvPr>
        </p:nvSpPr>
        <p:spPr/>
        <p:txBody>
          <a:bodyPr/>
          <a:lstStyle>
            <a:lvl1pPr>
              <a:defRPr/>
            </a:lvl1pPr>
          </a:lstStyle>
          <a:p>
            <a:pPr>
              <a:defRPr/>
            </a:pPr>
            <a:r>
              <a:rPr lang="en-US"/>
              <a:t>PPT-103-01</a:t>
            </a:r>
          </a:p>
        </p:txBody>
      </p:sp>
      <p:sp>
        <p:nvSpPr>
          <p:cNvPr id="6" name="Slide Number Placeholder 5"/>
          <p:cNvSpPr>
            <a:spLocks noGrp="1"/>
          </p:cNvSpPr>
          <p:nvPr>
            <p:ph type="sldNum" sz="quarter" idx="12"/>
          </p:nvPr>
        </p:nvSpPr>
        <p:spPr/>
        <p:txBody>
          <a:bodyPr/>
          <a:lstStyle>
            <a:lvl1pPr>
              <a:defRPr/>
            </a:lvl1pPr>
          </a:lstStyle>
          <a:p>
            <a:fld id="{0479B4E0-5FCC-4F5A-BE8B-03B0559641E7}" type="slidenum">
              <a:rPr lang="en-US" altLang="en-US"/>
              <a:pPr/>
              <a:t>‹#›</a:t>
            </a:fld>
            <a:endParaRPr lang="en-US" altLang="en-US"/>
          </a:p>
        </p:txBody>
      </p:sp>
    </p:spTree>
    <p:extLst>
      <p:ext uri="{BB962C8B-B14F-4D97-AF65-F5344CB8AC3E}">
        <p14:creationId xmlns:p14="http://schemas.microsoft.com/office/powerpoint/2010/main" val="3270249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9/9/2016</a:t>
            </a:r>
          </a:p>
        </p:txBody>
      </p:sp>
      <p:sp>
        <p:nvSpPr>
          <p:cNvPr id="6" name="Footer Placeholder 4"/>
          <p:cNvSpPr>
            <a:spLocks noGrp="1"/>
          </p:cNvSpPr>
          <p:nvPr>
            <p:ph type="ftr" sz="quarter" idx="11"/>
          </p:nvPr>
        </p:nvSpPr>
        <p:spPr/>
        <p:txBody>
          <a:bodyPr/>
          <a:lstStyle>
            <a:lvl1pPr>
              <a:defRPr/>
            </a:lvl1pPr>
          </a:lstStyle>
          <a:p>
            <a:pPr>
              <a:defRPr/>
            </a:pPr>
            <a:r>
              <a:rPr lang="en-US"/>
              <a:t>PPT-103-01</a:t>
            </a:r>
          </a:p>
        </p:txBody>
      </p:sp>
      <p:sp>
        <p:nvSpPr>
          <p:cNvPr id="7" name="Slide Number Placeholder 5"/>
          <p:cNvSpPr>
            <a:spLocks noGrp="1"/>
          </p:cNvSpPr>
          <p:nvPr>
            <p:ph type="sldNum" sz="quarter" idx="12"/>
          </p:nvPr>
        </p:nvSpPr>
        <p:spPr/>
        <p:txBody>
          <a:bodyPr/>
          <a:lstStyle>
            <a:lvl1pPr>
              <a:defRPr/>
            </a:lvl1pPr>
          </a:lstStyle>
          <a:p>
            <a:fld id="{2D538827-3CF8-469A-A55F-386D184DB817}" type="slidenum">
              <a:rPr lang="en-US" altLang="en-US"/>
              <a:pPr/>
              <a:t>‹#›</a:t>
            </a:fld>
            <a:endParaRPr lang="en-US" altLang="en-US"/>
          </a:p>
        </p:txBody>
      </p:sp>
    </p:spTree>
    <p:extLst>
      <p:ext uri="{BB962C8B-B14F-4D97-AF65-F5344CB8AC3E}">
        <p14:creationId xmlns:p14="http://schemas.microsoft.com/office/powerpoint/2010/main" val="828273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9/9/2016</a:t>
            </a:r>
          </a:p>
        </p:txBody>
      </p:sp>
      <p:sp>
        <p:nvSpPr>
          <p:cNvPr id="8" name="Footer Placeholder 4"/>
          <p:cNvSpPr>
            <a:spLocks noGrp="1"/>
          </p:cNvSpPr>
          <p:nvPr>
            <p:ph type="ftr" sz="quarter" idx="11"/>
          </p:nvPr>
        </p:nvSpPr>
        <p:spPr/>
        <p:txBody>
          <a:bodyPr/>
          <a:lstStyle>
            <a:lvl1pPr>
              <a:defRPr/>
            </a:lvl1pPr>
          </a:lstStyle>
          <a:p>
            <a:pPr>
              <a:defRPr/>
            </a:pPr>
            <a:r>
              <a:rPr lang="en-US"/>
              <a:t>PPT-103-01</a:t>
            </a:r>
          </a:p>
        </p:txBody>
      </p:sp>
      <p:sp>
        <p:nvSpPr>
          <p:cNvPr id="9" name="Slide Number Placeholder 5"/>
          <p:cNvSpPr>
            <a:spLocks noGrp="1"/>
          </p:cNvSpPr>
          <p:nvPr>
            <p:ph type="sldNum" sz="quarter" idx="12"/>
          </p:nvPr>
        </p:nvSpPr>
        <p:spPr/>
        <p:txBody>
          <a:bodyPr/>
          <a:lstStyle>
            <a:lvl1pPr>
              <a:defRPr/>
            </a:lvl1pPr>
          </a:lstStyle>
          <a:p>
            <a:fld id="{26E2E034-DD56-49F0-B601-36EC7E8A30CA}" type="slidenum">
              <a:rPr lang="en-US" altLang="en-US"/>
              <a:pPr/>
              <a:t>‹#›</a:t>
            </a:fld>
            <a:endParaRPr lang="en-US" altLang="en-US"/>
          </a:p>
        </p:txBody>
      </p:sp>
    </p:spTree>
    <p:extLst>
      <p:ext uri="{BB962C8B-B14F-4D97-AF65-F5344CB8AC3E}">
        <p14:creationId xmlns:p14="http://schemas.microsoft.com/office/powerpoint/2010/main" val="201629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9/9/2016</a:t>
            </a:r>
          </a:p>
        </p:txBody>
      </p:sp>
      <p:sp>
        <p:nvSpPr>
          <p:cNvPr id="4" name="Footer Placeholder 4"/>
          <p:cNvSpPr>
            <a:spLocks noGrp="1"/>
          </p:cNvSpPr>
          <p:nvPr>
            <p:ph type="ftr" sz="quarter" idx="11"/>
          </p:nvPr>
        </p:nvSpPr>
        <p:spPr/>
        <p:txBody>
          <a:bodyPr/>
          <a:lstStyle>
            <a:lvl1pPr>
              <a:defRPr/>
            </a:lvl1pPr>
          </a:lstStyle>
          <a:p>
            <a:pPr>
              <a:defRPr/>
            </a:pPr>
            <a:r>
              <a:rPr lang="en-US"/>
              <a:t>PPT-103-01</a:t>
            </a:r>
          </a:p>
        </p:txBody>
      </p:sp>
      <p:sp>
        <p:nvSpPr>
          <p:cNvPr id="5" name="Slide Number Placeholder 5"/>
          <p:cNvSpPr>
            <a:spLocks noGrp="1"/>
          </p:cNvSpPr>
          <p:nvPr>
            <p:ph type="sldNum" sz="quarter" idx="12"/>
          </p:nvPr>
        </p:nvSpPr>
        <p:spPr/>
        <p:txBody>
          <a:bodyPr/>
          <a:lstStyle>
            <a:lvl1pPr>
              <a:defRPr/>
            </a:lvl1pPr>
          </a:lstStyle>
          <a:p>
            <a:fld id="{21C6CCDE-AA3E-4276-8B1A-E096384EC84D}" type="slidenum">
              <a:rPr lang="en-US" altLang="en-US"/>
              <a:pPr/>
              <a:t>‹#›</a:t>
            </a:fld>
            <a:endParaRPr lang="en-US" altLang="en-US"/>
          </a:p>
        </p:txBody>
      </p:sp>
    </p:spTree>
    <p:extLst>
      <p:ext uri="{BB962C8B-B14F-4D97-AF65-F5344CB8AC3E}">
        <p14:creationId xmlns:p14="http://schemas.microsoft.com/office/powerpoint/2010/main" val="1879026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9/9/2016</a:t>
            </a:r>
          </a:p>
        </p:txBody>
      </p:sp>
      <p:sp>
        <p:nvSpPr>
          <p:cNvPr id="3" name="Footer Placeholder 4"/>
          <p:cNvSpPr>
            <a:spLocks noGrp="1"/>
          </p:cNvSpPr>
          <p:nvPr>
            <p:ph type="ftr" sz="quarter" idx="11"/>
          </p:nvPr>
        </p:nvSpPr>
        <p:spPr/>
        <p:txBody>
          <a:bodyPr/>
          <a:lstStyle>
            <a:lvl1pPr>
              <a:defRPr/>
            </a:lvl1pPr>
          </a:lstStyle>
          <a:p>
            <a:pPr>
              <a:defRPr/>
            </a:pPr>
            <a:r>
              <a:rPr lang="en-US"/>
              <a:t>PPT-103-01</a:t>
            </a:r>
          </a:p>
        </p:txBody>
      </p:sp>
      <p:sp>
        <p:nvSpPr>
          <p:cNvPr id="4" name="Slide Number Placeholder 5"/>
          <p:cNvSpPr>
            <a:spLocks noGrp="1"/>
          </p:cNvSpPr>
          <p:nvPr>
            <p:ph type="sldNum" sz="quarter" idx="12"/>
          </p:nvPr>
        </p:nvSpPr>
        <p:spPr/>
        <p:txBody>
          <a:bodyPr/>
          <a:lstStyle>
            <a:lvl1pPr>
              <a:defRPr/>
            </a:lvl1pPr>
          </a:lstStyle>
          <a:p>
            <a:fld id="{E20C9C6A-AFEF-4455-A54B-545AB964745A}" type="slidenum">
              <a:rPr lang="en-US" altLang="en-US"/>
              <a:pPr/>
              <a:t>‹#›</a:t>
            </a:fld>
            <a:endParaRPr lang="en-US" altLang="en-US"/>
          </a:p>
        </p:txBody>
      </p:sp>
    </p:spTree>
    <p:extLst>
      <p:ext uri="{BB962C8B-B14F-4D97-AF65-F5344CB8AC3E}">
        <p14:creationId xmlns:p14="http://schemas.microsoft.com/office/powerpoint/2010/main" val="1396652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9/9/2016</a:t>
            </a:r>
          </a:p>
        </p:txBody>
      </p:sp>
      <p:sp>
        <p:nvSpPr>
          <p:cNvPr id="6" name="Footer Placeholder 4"/>
          <p:cNvSpPr>
            <a:spLocks noGrp="1"/>
          </p:cNvSpPr>
          <p:nvPr>
            <p:ph type="ftr" sz="quarter" idx="11"/>
          </p:nvPr>
        </p:nvSpPr>
        <p:spPr/>
        <p:txBody>
          <a:bodyPr/>
          <a:lstStyle>
            <a:lvl1pPr>
              <a:defRPr/>
            </a:lvl1pPr>
          </a:lstStyle>
          <a:p>
            <a:pPr>
              <a:defRPr/>
            </a:pPr>
            <a:r>
              <a:rPr lang="en-US"/>
              <a:t>PPT-103-01</a:t>
            </a:r>
          </a:p>
        </p:txBody>
      </p:sp>
      <p:sp>
        <p:nvSpPr>
          <p:cNvPr id="7" name="Slide Number Placeholder 5"/>
          <p:cNvSpPr>
            <a:spLocks noGrp="1"/>
          </p:cNvSpPr>
          <p:nvPr>
            <p:ph type="sldNum" sz="quarter" idx="12"/>
          </p:nvPr>
        </p:nvSpPr>
        <p:spPr/>
        <p:txBody>
          <a:bodyPr/>
          <a:lstStyle>
            <a:lvl1pPr>
              <a:defRPr/>
            </a:lvl1pPr>
          </a:lstStyle>
          <a:p>
            <a:fld id="{DB26F530-460A-4EA0-8840-727ECC715B48}" type="slidenum">
              <a:rPr lang="en-US" altLang="en-US"/>
              <a:pPr/>
              <a:t>‹#›</a:t>
            </a:fld>
            <a:endParaRPr lang="en-US" altLang="en-US"/>
          </a:p>
        </p:txBody>
      </p:sp>
    </p:spTree>
    <p:extLst>
      <p:ext uri="{BB962C8B-B14F-4D97-AF65-F5344CB8AC3E}">
        <p14:creationId xmlns:p14="http://schemas.microsoft.com/office/powerpoint/2010/main" val="3040187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9/9/2016</a:t>
            </a:r>
          </a:p>
        </p:txBody>
      </p:sp>
      <p:sp>
        <p:nvSpPr>
          <p:cNvPr id="6" name="Footer Placeholder 4"/>
          <p:cNvSpPr>
            <a:spLocks noGrp="1"/>
          </p:cNvSpPr>
          <p:nvPr>
            <p:ph type="ftr" sz="quarter" idx="11"/>
          </p:nvPr>
        </p:nvSpPr>
        <p:spPr/>
        <p:txBody>
          <a:bodyPr/>
          <a:lstStyle>
            <a:lvl1pPr>
              <a:defRPr/>
            </a:lvl1pPr>
          </a:lstStyle>
          <a:p>
            <a:pPr>
              <a:defRPr/>
            </a:pPr>
            <a:r>
              <a:rPr lang="en-US"/>
              <a:t>PPT-103-01</a:t>
            </a:r>
          </a:p>
        </p:txBody>
      </p:sp>
      <p:sp>
        <p:nvSpPr>
          <p:cNvPr id="7" name="Slide Number Placeholder 5"/>
          <p:cNvSpPr>
            <a:spLocks noGrp="1"/>
          </p:cNvSpPr>
          <p:nvPr>
            <p:ph type="sldNum" sz="quarter" idx="12"/>
          </p:nvPr>
        </p:nvSpPr>
        <p:spPr/>
        <p:txBody>
          <a:bodyPr/>
          <a:lstStyle>
            <a:lvl1pPr>
              <a:defRPr/>
            </a:lvl1pPr>
          </a:lstStyle>
          <a:p>
            <a:fld id="{0403C884-19A6-4B47-B77D-6FACAF13D12D}" type="slidenum">
              <a:rPr lang="en-US" altLang="en-US"/>
              <a:pPr/>
              <a:t>‹#›</a:t>
            </a:fld>
            <a:endParaRPr lang="en-US" altLang="en-US"/>
          </a:p>
        </p:txBody>
      </p:sp>
    </p:spTree>
    <p:extLst>
      <p:ext uri="{BB962C8B-B14F-4D97-AF65-F5344CB8AC3E}">
        <p14:creationId xmlns:p14="http://schemas.microsoft.com/office/powerpoint/2010/main" val="1905494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cs typeface="+mn-cs"/>
              </a:defRPr>
            </a:lvl1pPr>
          </a:lstStyle>
          <a:p>
            <a:pPr>
              <a:defRPr/>
            </a:pPr>
            <a:r>
              <a:rPr lang="en-US"/>
              <a:t>9/9/2016</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cs typeface="+mn-cs"/>
              </a:defRPr>
            </a:lvl1pPr>
          </a:lstStyle>
          <a:p>
            <a:pPr>
              <a:defRPr/>
            </a:pPr>
            <a:r>
              <a:rPr lang="en-US"/>
              <a:t>PPT-103-01</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F3B87E44-4BED-41FD-920A-8AC861AD8C4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214" r:id="rId1"/>
    <p:sldLayoutId id="2147484194" r:id="rId2"/>
    <p:sldLayoutId id="2147484195" r:id="rId3"/>
    <p:sldLayoutId id="2147484196" r:id="rId4"/>
    <p:sldLayoutId id="2147484197" r:id="rId5"/>
    <p:sldLayoutId id="2147484198" r:id="rId6"/>
    <p:sldLayoutId id="2147484199" r:id="rId7"/>
    <p:sldLayoutId id="2147484200" r:id="rId8"/>
    <p:sldLayoutId id="2147484201" r:id="rId9"/>
    <p:sldLayoutId id="2147484202" r:id="rId10"/>
    <p:sldLayoutId id="2147484203"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cs typeface="+mn-cs"/>
              </a:defRPr>
            </a:lvl1pPr>
          </a:lstStyle>
          <a:p>
            <a:pPr>
              <a:defRPr/>
            </a:pPr>
            <a:r>
              <a:rPr lang="en-US"/>
              <a:t>9/9/2016</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cs typeface="+mn-cs"/>
              </a:defRPr>
            </a:lvl1pPr>
          </a:lstStyle>
          <a:p>
            <a:pPr>
              <a:defRPr/>
            </a:pPr>
            <a:r>
              <a:rPr lang="en-US"/>
              <a:t>PPT-103-01</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4499C9FB-5AFE-40AE-80D8-2F6F15F90C4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215" r:id="rId1"/>
    <p:sldLayoutId id="2147484204" r:id="rId2"/>
    <p:sldLayoutId id="2147484205" r:id="rId3"/>
    <p:sldLayoutId id="2147484206" r:id="rId4"/>
    <p:sldLayoutId id="2147484207" r:id="rId5"/>
    <p:sldLayoutId id="2147484208" r:id="rId6"/>
    <p:sldLayoutId id="2147484209" r:id="rId7"/>
    <p:sldLayoutId id="2147484210" r:id="rId8"/>
    <p:sldLayoutId id="2147484211" r:id="rId9"/>
    <p:sldLayoutId id="2147484212" r:id="rId10"/>
    <p:sldLayoutId id="2147484213"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9.jpeg"/></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9.xml"/><Relationship Id="rId1" Type="http://schemas.openxmlformats.org/officeDocument/2006/relationships/slideLayout" Target="../slideLayouts/slideLayout12.xml"/><Relationship Id="rId4" Type="http://schemas.openxmlformats.org/officeDocument/2006/relationships/image" Target="../media/image14.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5.jpeg"/><Relationship Id="rId7" Type="http://schemas.openxmlformats.org/officeDocument/2006/relationships/image" Target="../media/image19.jpeg"/><Relationship Id="rId2" Type="http://schemas.openxmlformats.org/officeDocument/2006/relationships/notesSlide" Target="../notesSlides/notesSlide20.xml"/><Relationship Id="rId1" Type="http://schemas.openxmlformats.org/officeDocument/2006/relationships/slideLayout" Target="../slideLayouts/slideLayout12.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s>
</file>

<file path=ppt/slides/_rels/slide2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1.xml"/><Relationship Id="rId1" Type="http://schemas.openxmlformats.org/officeDocument/2006/relationships/slideLayout" Target="../slideLayouts/slideLayout12.xml"/><Relationship Id="rId4" Type="http://schemas.openxmlformats.org/officeDocument/2006/relationships/image" Target="../media/image21.jpeg"/></Relationships>
</file>

<file path=ppt/slides/_rels/slide2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2.xml"/><Relationship Id="rId1" Type="http://schemas.openxmlformats.org/officeDocument/2006/relationships/slideLayout" Target="../slideLayouts/slideLayout12.xml"/><Relationship Id="rId6" Type="http://schemas.openxmlformats.org/officeDocument/2006/relationships/image" Target="../media/image25.jpeg"/><Relationship Id="rId5" Type="http://schemas.openxmlformats.org/officeDocument/2006/relationships/image" Target="../media/image24.jpeg"/><Relationship Id="rId4" Type="http://schemas.openxmlformats.org/officeDocument/2006/relationships/image" Target="../media/image23.jpeg"/></Relationships>
</file>

<file path=ppt/slides/_rels/slide23.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26.xml"/><Relationship Id="rId1" Type="http://schemas.openxmlformats.org/officeDocument/2006/relationships/slideLayout" Target="../slideLayouts/slideLayout12.xml"/><Relationship Id="rId4" Type="http://schemas.openxmlformats.org/officeDocument/2006/relationships/image" Target="../media/image30.jpe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hyperlink" Target="http://www.justdrivepa.org/Safe-Driver-Quiz" TargetMode="External"/><Relationship Id="rId2" Type="http://schemas.openxmlformats.org/officeDocument/2006/relationships/notesSlide" Target="../notesSlides/notesSlide35.xml"/><Relationship Id="rId1" Type="http://schemas.openxmlformats.org/officeDocument/2006/relationships/slideLayout" Target="../slideLayouts/slideLayout12.xml"/><Relationship Id="rId4" Type="http://schemas.openxmlformats.org/officeDocument/2006/relationships/image" Target="../media/image31.jpeg"/></Relationships>
</file>

<file path=ppt/slides/_rels/slide36.xml.rels><?xml version="1.0" encoding="UTF-8" standalone="yes"?>
<Relationships xmlns="http://schemas.openxmlformats.org/package/2006/relationships"><Relationship Id="rId3" Type="http://schemas.openxmlformats.org/officeDocument/2006/relationships/hyperlink" Target="https://www.facebook.com/BWCPATHS" TargetMode="External"/><Relationship Id="rId2" Type="http://schemas.openxmlformats.org/officeDocument/2006/relationships/notesSlide" Target="../notesSlides/notesSlide36.xml"/><Relationship Id="rId1" Type="http://schemas.openxmlformats.org/officeDocument/2006/relationships/slideLayout" Target="../slideLayouts/slideLayout12.xml"/><Relationship Id="rId5" Type="http://schemas.openxmlformats.org/officeDocument/2006/relationships/image" Target="../media/image34.jpeg"/><Relationship Id="rId4" Type="http://schemas.openxmlformats.org/officeDocument/2006/relationships/image" Target="../media/image33.jpeg"/></Relationships>
</file>

<file path=ppt/slides/_rels/slide37.x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Safe Vehicle Operation</a:t>
            </a:r>
          </a:p>
        </p:txBody>
      </p:sp>
      <p:sp>
        <p:nvSpPr>
          <p:cNvPr id="5123"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824CAAC9-25F2-49A4-A6BE-A6FE670D2F9B}" type="slidenum">
              <a:rPr lang="en-US" altLang="en-US" sz="1400">
                <a:solidFill>
                  <a:srgbClr val="FFFFFF"/>
                </a:solidFill>
                <a:latin typeface="Verdana" panose="020B0604030504040204" pitchFamily="34" charset="0"/>
              </a:rPr>
              <a:pPr algn="ctr" eaLnBrk="1" hangingPunct="1">
                <a:spcBef>
                  <a:spcPct val="0"/>
                </a:spcBef>
                <a:buFontTx/>
                <a:buNone/>
              </a:pPr>
              <a:t>1</a:t>
            </a:fld>
            <a:endParaRPr lang="en-US" altLang="en-US" sz="1400">
              <a:solidFill>
                <a:srgbClr val="FFFFFF"/>
              </a:solidFill>
              <a:latin typeface="Verdana" panose="020B0604030504040204" pitchFamily="34" charset="0"/>
            </a:endParaRPr>
          </a:p>
        </p:txBody>
      </p:sp>
      <p:sp>
        <p:nvSpPr>
          <p:cNvPr id="5124"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PPT-103-01</a:t>
            </a:r>
          </a:p>
        </p:txBody>
      </p:sp>
      <p:sp>
        <p:nvSpPr>
          <p:cNvPr id="5125" name="TextBox 5"/>
          <p:cNvSpPr txBox="1">
            <a:spLocks noChangeArrowheads="1"/>
          </p:cNvSpPr>
          <p:nvPr/>
        </p:nvSpPr>
        <p:spPr bwMode="auto">
          <a:xfrm>
            <a:off x="6324600" y="914400"/>
            <a:ext cx="26670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100" i="1">
                <a:solidFill>
                  <a:srgbClr val="000000"/>
                </a:solidFill>
                <a:latin typeface="Verdana" panose="020B0604030504040204" pitchFamily="34" charset="0"/>
                <a:cs typeface="Arial" panose="020B0604020202020204" pitchFamily="34" charset="0"/>
              </a:rPr>
              <a:t>Bureau of Workers’ Compensation </a:t>
            </a:r>
          </a:p>
          <a:p>
            <a:pPr algn="ctr" eaLnBrk="1" hangingPunct="1">
              <a:spcBef>
                <a:spcPct val="0"/>
              </a:spcBef>
              <a:buFontTx/>
              <a:buNone/>
            </a:pPr>
            <a:r>
              <a:rPr lang="en-US" altLang="en-US" sz="1100" i="1">
                <a:solidFill>
                  <a:srgbClr val="000000"/>
                </a:solidFill>
                <a:latin typeface="Verdana" panose="020B0604030504040204" pitchFamily="34" charset="0"/>
                <a:cs typeface="Arial" panose="020B0604020202020204" pitchFamily="34" charset="0"/>
              </a:rPr>
              <a:t>PA Training for Health &amp; Safety                        (PATHS)</a:t>
            </a:r>
          </a:p>
        </p:txBody>
      </p:sp>
      <p:pic>
        <p:nvPicPr>
          <p:cNvPr id="5126" name="Picture 6" descr="Driving in Snow-Interstate.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9738" y="1981200"/>
            <a:ext cx="4173537"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7" descr="Rain on Windshield.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822825" y="3048000"/>
            <a:ext cx="40386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8" name="TextBox 1"/>
          <p:cNvSpPr txBox="1">
            <a:spLocks noChangeArrowheads="1"/>
          </p:cNvSpPr>
          <p:nvPr/>
        </p:nvSpPr>
        <p:spPr bwMode="auto">
          <a:xfrm>
            <a:off x="660400" y="1282700"/>
            <a:ext cx="3733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a:latin typeface="Verdana" panose="020B0604030504040204" pitchFamily="34" charset="0"/>
                <a:ea typeface="Verdana" panose="020B0604030504040204" pitchFamily="34" charset="0"/>
                <a:cs typeface="Verdana" panose="020B0604030504040204" pitchFamily="34" charset="0"/>
              </a:rPr>
              <a:t>In Inclement Weather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Rain</a:t>
            </a:r>
          </a:p>
        </p:txBody>
      </p:sp>
      <p:sp>
        <p:nvSpPr>
          <p:cNvPr id="4099" name="Subtitle 2"/>
          <p:cNvSpPr>
            <a:spLocks noGrp="1"/>
          </p:cNvSpPr>
          <p:nvPr>
            <p:ph type="subTitle" idx="1"/>
          </p:nvPr>
        </p:nvSpPr>
        <p:spPr>
          <a:xfrm>
            <a:off x="609600" y="1295400"/>
            <a:ext cx="7924800" cy="4800600"/>
          </a:xfrm>
        </p:spPr>
        <p:txBody>
          <a:bodyPr/>
          <a:lstStyle/>
          <a:p>
            <a:pPr marL="342900" indent="-342900" algn="l" eaLnBrk="1" hangingPunct="1">
              <a:buFont typeface="Wingdings" panose="05000000000000000000" pitchFamily="2" charset="2"/>
              <a:buChar char="§"/>
              <a:defRPr/>
            </a:pPr>
            <a:r>
              <a:rPr lang="en-US" altLang="en-US" dirty="0">
                <a:solidFill>
                  <a:schemeClr val="tx1"/>
                </a:solidFill>
              </a:rPr>
              <a:t>Drive slowly and carefully – especially on curves.</a:t>
            </a:r>
          </a:p>
          <a:p>
            <a:pPr marL="342900" indent="-342900" algn="l" eaLnBrk="1" hangingPunct="1">
              <a:buFont typeface="Wingdings" panose="05000000000000000000" pitchFamily="2" charset="2"/>
              <a:buChar char="§"/>
              <a:defRPr/>
            </a:pPr>
            <a:endParaRPr lang="en-US" altLang="en-US" dirty="0">
              <a:solidFill>
                <a:schemeClr val="tx1"/>
              </a:solidFill>
            </a:endParaRPr>
          </a:p>
          <a:p>
            <a:pPr marL="342900" indent="-342900" algn="l" eaLnBrk="1" hangingPunct="1">
              <a:buFont typeface="Wingdings" panose="05000000000000000000" pitchFamily="2" charset="2"/>
              <a:buChar char="§"/>
              <a:defRPr/>
            </a:pPr>
            <a:r>
              <a:rPr lang="en-US" altLang="en-US" dirty="0">
                <a:solidFill>
                  <a:schemeClr val="tx1"/>
                </a:solidFill>
              </a:rPr>
              <a:t>Steer &amp; brake with a light touch.</a:t>
            </a:r>
          </a:p>
          <a:p>
            <a:pPr marL="342900" indent="-342900" algn="l" eaLnBrk="1" hangingPunct="1">
              <a:buFont typeface="Wingdings" panose="05000000000000000000" pitchFamily="2" charset="2"/>
              <a:buChar char="§"/>
              <a:defRPr/>
            </a:pPr>
            <a:endParaRPr lang="en-US" altLang="en-US" dirty="0">
              <a:solidFill>
                <a:schemeClr val="tx1"/>
              </a:solidFill>
            </a:endParaRPr>
          </a:p>
          <a:p>
            <a:pPr marL="342900" indent="-342900" algn="l" eaLnBrk="1" hangingPunct="1">
              <a:buFont typeface="Wingdings" panose="05000000000000000000" pitchFamily="2" charset="2"/>
              <a:buChar char="§"/>
              <a:defRPr/>
            </a:pPr>
            <a:r>
              <a:rPr lang="en-US" altLang="en-US" dirty="0">
                <a:solidFill>
                  <a:schemeClr val="tx1"/>
                </a:solidFill>
              </a:rPr>
              <a:t>When slowing/stopping be careful not to lock the wheels while braking – could cause skid.</a:t>
            </a:r>
          </a:p>
          <a:p>
            <a:pPr marL="342900" indent="-342900" algn="l" eaLnBrk="1" hangingPunct="1">
              <a:buFont typeface="Wingdings" panose="05000000000000000000" pitchFamily="2" charset="2"/>
              <a:buChar char="§"/>
              <a:defRPr/>
            </a:pPr>
            <a:endParaRPr lang="en-US" altLang="en-US" dirty="0">
              <a:solidFill>
                <a:schemeClr val="tx1"/>
              </a:solidFill>
            </a:endParaRPr>
          </a:p>
          <a:p>
            <a:pPr marL="342900" indent="-342900" algn="l" eaLnBrk="1" hangingPunct="1">
              <a:buFont typeface="Wingdings" panose="05000000000000000000" pitchFamily="2" charset="2"/>
              <a:buChar char="§"/>
              <a:defRPr/>
            </a:pPr>
            <a:r>
              <a:rPr lang="en-US" altLang="en-US" dirty="0">
                <a:solidFill>
                  <a:schemeClr val="tx1"/>
                </a:solidFill>
              </a:rPr>
              <a:t>Pressure on the brake pedal (ABS or non-ABS).</a:t>
            </a:r>
          </a:p>
          <a:p>
            <a:pPr marL="342900" indent="-342900" algn="l" eaLnBrk="1" hangingPunct="1">
              <a:buFont typeface="Wingdings" panose="05000000000000000000" pitchFamily="2" charset="2"/>
              <a:buChar char="§"/>
              <a:defRPr/>
            </a:pPr>
            <a:endParaRPr lang="en-US" altLang="en-US" dirty="0">
              <a:solidFill>
                <a:schemeClr val="tx1"/>
              </a:solidFill>
            </a:endParaRPr>
          </a:p>
          <a:p>
            <a:pPr marL="342900" indent="-342900" algn="l" eaLnBrk="1" hangingPunct="1">
              <a:buFont typeface="Wingdings" panose="05000000000000000000" pitchFamily="2" charset="2"/>
              <a:buChar char="§"/>
              <a:defRPr/>
            </a:pPr>
            <a:r>
              <a:rPr lang="en-US" altLang="en-US" dirty="0">
                <a:solidFill>
                  <a:schemeClr val="tx1"/>
                </a:solidFill>
              </a:rPr>
              <a:t>Adjust your speed to the wet road conditions.</a:t>
            </a:r>
          </a:p>
          <a:p>
            <a:pPr algn="l" eaLnBrk="1" hangingPunct="1">
              <a:buFont typeface="Arial" charset="0"/>
              <a:buNone/>
              <a:defRPr/>
            </a:pPr>
            <a:endParaRPr lang="en-US" dirty="0">
              <a:solidFill>
                <a:schemeClr val="tx1"/>
              </a:solidFill>
            </a:endParaRPr>
          </a:p>
        </p:txBody>
      </p:sp>
      <p:sp>
        <p:nvSpPr>
          <p:cNvPr id="14340"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6BD53888-1E34-4793-B39A-155D4489E635}" type="slidenum">
              <a:rPr lang="en-US" altLang="en-US" sz="1400">
                <a:solidFill>
                  <a:srgbClr val="FFFFFF"/>
                </a:solidFill>
                <a:latin typeface="Verdana" panose="020B0604030504040204" pitchFamily="34" charset="0"/>
              </a:rPr>
              <a:pPr algn="ctr" eaLnBrk="1" hangingPunct="1">
                <a:spcBef>
                  <a:spcPct val="0"/>
                </a:spcBef>
                <a:buFontTx/>
                <a:buNone/>
              </a:pPr>
              <a:t>10</a:t>
            </a:fld>
            <a:endParaRPr lang="en-US" altLang="en-US" sz="1400">
              <a:solidFill>
                <a:srgbClr val="FFFFFF"/>
              </a:solidFill>
              <a:latin typeface="Verdana" panose="020B0604030504040204" pitchFamily="34" charset="0"/>
            </a:endParaRPr>
          </a:p>
        </p:txBody>
      </p:sp>
      <p:sp>
        <p:nvSpPr>
          <p:cNvPr id="1434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PPT-103-01</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Hydroplaning</a:t>
            </a:r>
          </a:p>
        </p:txBody>
      </p:sp>
      <p:sp>
        <p:nvSpPr>
          <p:cNvPr id="4099" name="Subtitle 2"/>
          <p:cNvSpPr>
            <a:spLocks noGrp="1"/>
          </p:cNvSpPr>
          <p:nvPr>
            <p:ph type="subTitle" idx="1"/>
          </p:nvPr>
        </p:nvSpPr>
        <p:spPr>
          <a:xfrm>
            <a:off x="609600" y="1524000"/>
            <a:ext cx="7924800" cy="4114800"/>
          </a:xfrm>
        </p:spPr>
        <p:txBody>
          <a:bodyPr/>
          <a:lstStyle/>
          <a:p>
            <a:pPr marL="342900" indent="-342900" algn="l" eaLnBrk="1" hangingPunct="1">
              <a:buFont typeface="Wingdings" panose="05000000000000000000" pitchFamily="2" charset="2"/>
              <a:buChar char="§"/>
              <a:defRPr/>
            </a:pPr>
            <a:r>
              <a:rPr lang="en-US" altLang="en-US" dirty="0">
                <a:solidFill>
                  <a:schemeClr val="tx1"/>
                </a:solidFill>
              </a:rPr>
              <a:t>Occurs when water in front of tires builds up faster than vehicle’s weight can push it out of the way.</a:t>
            </a:r>
          </a:p>
          <a:p>
            <a:pPr marL="342900" indent="-342900" algn="l" eaLnBrk="1" hangingPunct="1">
              <a:buFont typeface="Wingdings" panose="05000000000000000000" pitchFamily="2" charset="2"/>
              <a:buChar char="§"/>
              <a:defRPr/>
            </a:pPr>
            <a:r>
              <a:rPr lang="en-US" altLang="en-US" dirty="0">
                <a:solidFill>
                  <a:schemeClr val="tx1"/>
                </a:solidFill>
              </a:rPr>
              <a:t>Water pressure causes vehicle to rise up and slide on thin layer of water between tires and road.</a:t>
            </a:r>
          </a:p>
          <a:p>
            <a:pPr marL="342900" indent="-342900" algn="l" eaLnBrk="1" hangingPunct="1">
              <a:buFont typeface="Wingdings" panose="05000000000000000000" pitchFamily="2" charset="2"/>
              <a:buChar char="§"/>
              <a:defRPr/>
            </a:pPr>
            <a:r>
              <a:rPr lang="en-US" altLang="en-US" dirty="0">
                <a:solidFill>
                  <a:schemeClr val="tx1"/>
                </a:solidFill>
              </a:rPr>
              <a:t>Can cause skidding, drifting out of lane, leaving roadway.</a:t>
            </a:r>
          </a:p>
          <a:p>
            <a:pPr marL="342900" indent="-342900" algn="l" eaLnBrk="1" hangingPunct="1">
              <a:buFont typeface="Wingdings" panose="05000000000000000000" pitchFamily="2" charset="2"/>
              <a:buChar char="§"/>
              <a:defRPr/>
            </a:pPr>
            <a:r>
              <a:rPr lang="en-US" altLang="en-US" dirty="0">
                <a:solidFill>
                  <a:schemeClr val="tx1"/>
                </a:solidFill>
              </a:rPr>
              <a:t>To avoid: keep tires properly inflated, maintain good tread, slow down, avoid  puddles.</a:t>
            </a:r>
          </a:p>
          <a:p>
            <a:pPr algn="l" eaLnBrk="1" hangingPunct="1">
              <a:buFont typeface="Arial" charset="0"/>
              <a:buNone/>
              <a:defRPr/>
            </a:pPr>
            <a:endParaRPr lang="en-US" dirty="0">
              <a:solidFill>
                <a:schemeClr val="tx1"/>
              </a:solidFill>
            </a:endParaRPr>
          </a:p>
        </p:txBody>
      </p:sp>
      <p:sp>
        <p:nvSpPr>
          <p:cNvPr id="15364"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3A45F575-68FA-42AC-9D03-4160ACF9DE61}" type="slidenum">
              <a:rPr lang="en-US" altLang="en-US" sz="1400">
                <a:solidFill>
                  <a:srgbClr val="FFFFFF"/>
                </a:solidFill>
                <a:latin typeface="Verdana" panose="020B0604030504040204" pitchFamily="34" charset="0"/>
              </a:rPr>
              <a:pPr algn="ctr" eaLnBrk="1" hangingPunct="1">
                <a:spcBef>
                  <a:spcPct val="0"/>
                </a:spcBef>
                <a:buFontTx/>
                <a:buNone/>
              </a:pPr>
              <a:t>11</a:t>
            </a:fld>
            <a:endParaRPr lang="en-US" altLang="en-US" sz="1400">
              <a:solidFill>
                <a:srgbClr val="FFFFFF"/>
              </a:solidFill>
              <a:latin typeface="Verdana" panose="020B0604030504040204" pitchFamily="34" charset="0"/>
            </a:endParaRPr>
          </a:p>
        </p:txBody>
      </p:sp>
      <p:sp>
        <p:nvSpPr>
          <p:cNvPr id="1536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PPT-103-01</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Hydroplaning</a:t>
            </a:r>
          </a:p>
        </p:txBody>
      </p:sp>
      <p:sp>
        <p:nvSpPr>
          <p:cNvPr id="16387" name="Subtitle 2"/>
          <p:cNvSpPr>
            <a:spLocks noGrp="1"/>
          </p:cNvSpPr>
          <p:nvPr>
            <p:ph type="subTitle" idx="1"/>
          </p:nvPr>
        </p:nvSpPr>
        <p:spPr>
          <a:xfrm>
            <a:off x="609600" y="1600200"/>
            <a:ext cx="7924800" cy="4191000"/>
          </a:xfrm>
        </p:spPr>
        <p:txBody>
          <a:bodyPr/>
          <a:lstStyle/>
          <a:p>
            <a:pPr marL="342900" indent="-342900" algn="l" eaLnBrk="1" hangingPunct="1">
              <a:buFont typeface="Wingdings" panose="05000000000000000000" pitchFamily="2" charset="2"/>
              <a:buChar char="§"/>
            </a:pPr>
            <a:r>
              <a:rPr lang="en-US" altLang="en-US">
                <a:solidFill>
                  <a:schemeClr val="tx1"/>
                </a:solidFill>
              </a:rPr>
              <a:t>If hydroplaning do not brake or turn suddenly.</a:t>
            </a:r>
          </a:p>
          <a:p>
            <a:pPr marL="342900" indent="-342900" algn="l" eaLnBrk="1" hangingPunct="1">
              <a:buFont typeface="Wingdings" panose="05000000000000000000" pitchFamily="2" charset="2"/>
              <a:buChar char="§"/>
            </a:pPr>
            <a:endParaRPr lang="en-US" altLang="en-US">
              <a:solidFill>
                <a:schemeClr val="tx1"/>
              </a:solidFill>
            </a:endParaRPr>
          </a:p>
          <a:p>
            <a:pPr marL="342900" indent="-342900" algn="l" eaLnBrk="1" hangingPunct="1">
              <a:buFont typeface="Wingdings" panose="05000000000000000000" pitchFamily="2" charset="2"/>
              <a:buChar char="§"/>
            </a:pPr>
            <a:r>
              <a:rPr lang="en-US" altLang="en-US">
                <a:solidFill>
                  <a:schemeClr val="tx1"/>
                </a:solidFill>
              </a:rPr>
              <a:t>Ease foot off gas until vehicle slows down and you can feel road again.</a:t>
            </a:r>
          </a:p>
          <a:p>
            <a:pPr marL="342900" indent="-342900" algn="l" eaLnBrk="1" hangingPunct="1">
              <a:buFont typeface="Wingdings" panose="05000000000000000000" pitchFamily="2" charset="2"/>
              <a:buChar char="§"/>
            </a:pPr>
            <a:endParaRPr lang="en-US" altLang="en-US">
              <a:solidFill>
                <a:schemeClr val="tx1"/>
              </a:solidFill>
            </a:endParaRPr>
          </a:p>
          <a:p>
            <a:pPr marL="342900" indent="-342900" algn="l" eaLnBrk="1" hangingPunct="1">
              <a:buFont typeface="Wingdings" panose="05000000000000000000" pitchFamily="2" charset="2"/>
              <a:buChar char="§"/>
            </a:pPr>
            <a:r>
              <a:rPr lang="en-US" altLang="en-US">
                <a:solidFill>
                  <a:schemeClr val="tx1"/>
                </a:solidFill>
              </a:rPr>
              <a:t>If need to brake without anti-lock brakes, do so gently with light pumping actions.</a:t>
            </a:r>
          </a:p>
          <a:p>
            <a:pPr marL="342900" indent="-342900" algn="l" eaLnBrk="1" hangingPunct="1">
              <a:buFont typeface="Wingdings" panose="05000000000000000000" pitchFamily="2" charset="2"/>
              <a:buChar char="§"/>
            </a:pPr>
            <a:endParaRPr lang="en-US" altLang="en-US">
              <a:solidFill>
                <a:schemeClr val="tx1"/>
              </a:solidFill>
            </a:endParaRPr>
          </a:p>
          <a:p>
            <a:pPr marL="342900" indent="-342900" algn="l" eaLnBrk="1" hangingPunct="1">
              <a:buFont typeface="Wingdings" panose="05000000000000000000" pitchFamily="2" charset="2"/>
              <a:buChar char="§"/>
            </a:pPr>
            <a:r>
              <a:rPr lang="en-US" altLang="en-US">
                <a:solidFill>
                  <a:schemeClr val="tx1"/>
                </a:solidFill>
              </a:rPr>
              <a:t>If vehicle has anti-lock brakes, brake normally.</a:t>
            </a:r>
          </a:p>
        </p:txBody>
      </p:sp>
      <p:sp>
        <p:nvSpPr>
          <p:cNvPr id="16388"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4981E2BB-6C15-43F0-9A64-45FA6190CA04}" type="slidenum">
              <a:rPr lang="en-US" altLang="en-US" sz="1400">
                <a:solidFill>
                  <a:srgbClr val="FFFFFF"/>
                </a:solidFill>
                <a:latin typeface="Verdana" panose="020B0604030504040204" pitchFamily="34" charset="0"/>
              </a:rPr>
              <a:pPr algn="ctr" eaLnBrk="1" hangingPunct="1">
                <a:spcBef>
                  <a:spcPct val="0"/>
                </a:spcBef>
                <a:buFontTx/>
                <a:buNone/>
              </a:pPr>
              <a:t>12</a:t>
            </a:fld>
            <a:endParaRPr lang="en-US" altLang="en-US" sz="1400">
              <a:solidFill>
                <a:srgbClr val="FFFFFF"/>
              </a:solidFill>
              <a:latin typeface="Verdana" panose="020B0604030504040204" pitchFamily="34" charset="0"/>
            </a:endParaRPr>
          </a:p>
        </p:txBody>
      </p:sp>
      <p:sp>
        <p:nvSpPr>
          <p:cNvPr id="1638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PPT-103-01</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Skids</a:t>
            </a:r>
          </a:p>
        </p:txBody>
      </p:sp>
      <p:sp>
        <p:nvSpPr>
          <p:cNvPr id="4099" name="Subtitle 2"/>
          <p:cNvSpPr>
            <a:spLocks noGrp="1"/>
          </p:cNvSpPr>
          <p:nvPr>
            <p:ph type="subTitle" idx="1"/>
          </p:nvPr>
        </p:nvSpPr>
        <p:spPr>
          <a:xfrm>
            <a:off x="609600" y="1752600"/>
            <a:ext cx="7924800" cy="3429000"/>
          </a:xfrm>
        </p:spPr>
        <p:txBody>
          <a:bodyPr/>
          <a:lstStyle/>
          <a:p>
            <a:pPr marL="342900" indent="-342900" algn="l" eaLnBrk="1" hangingPunct="1">
              <a:buFont typeface="Wingdings" panose="05000000000000000000" pitchFamily="2" charset="2"/>
              <a:buChar char="§"/>
              <a:defRPr/>
            </a:pPr>
            <a:r>
              <a:rPr lang="en-US" altLang="en-US" dirty="0">
                <a:solidFill>
                  <a:schemeClr val="tx1"/>
                </a:solidFill>
              </a:rPr>
              <a:t>Remain calm.</a:t>
            </a:r>
          </a:p>
          <a:p>
            <a:pPr marL="342900" indent="-342900" algn="l" eaLnBrk="1" hangingPunct="1">
              <a:buFont typeface="Wingdings" panose="05000000000000000000" pitchFamily="2" charset="2"/>
              <a:buChar char="§"/>
              <a:defRPr/>
            </a:pPr>
            <a:r>
              <a:rPr lang="en-US" altLang="en-US" dirty="0">
                <a:solidFill>
                  <a:schemeClr val="tx1"/>
                </a:solidFill>
              </a:rPr>
              <a:t>Ease your foot off the gas.</a:t>
            </a:r>
          </a:p>
          <a:p>
            <a:pPr marL="342900" indent="-342900" algn="l" eaLnBrk="1" hangingPunct="1">
              <a:buFont typeface="Wingdings" panose="05000000000000000000" pitchFamily="2" charset="2"/>
              <a:buChar char="§"/>
              <a:defRPr/>
            </a:pPr>
            <a:r>
              <a:rPr lang="en-US" altLang="en-US" dirty="0">
                <a:solidFill>
                  <a:schemeClr val="tx1"/>
                </a:solidFill>
              </a:rPr>
              <a:t>Steer in the direction you want the front of   the vehicle to go (“steering into the skid”).</a:t>
            </a:r>
          </a:p>
          <a:p>
            <a:pPr marL="342900" indent="-342900" algn="l" eaLnBrk="1" hangingPunct="1">
              <a:buFont typeface="Wingdings" panose="05000000000000000000" pitchFamily="2" charset="2"/>
              <a:buChar char="§"/>
              <a:defRPr/>
            </a:pPr>
            <a:r>
              <a:rPr lang="en-US" altLang="en-US" dirty="0">
                <a:solidFill>
                  <a:schemeClr val="tx1"/>
                </a:solidFill>
              </a:rPr>
              <a:t>If vehicle does not have anti-lock brakes, avoid slamming on the brakes.</a:t>
            </a:r>
          </a:p>
          <a:p>
            <a:pPr marL="342900" indent="-342900" algn="l" eaLnBrk="1" hangingPunct="1">
              <a:buFont typeface="Wingdings" panose="05000000000000000000" pitchFamily="2" charset="2"/>
              <a:buChar char="§"/>
              <a:defRPr/>
            </a:pPr>
            <a:r>
              <a:rPr lang="en-US" altLang="en-US" dirty="0">
                <a:solidFill>
                  <a:schemeClr val="tx1"/>
                </a:solidFill>
              </a:rPr>
              <a:t>If vehicle has ABS, brake firmly while steering into skid.</a:t>
            </a:r>
          </a:p>
          <a:p>
            <a:pPr algn="l" eaLnBrk="1" hangingPunct="1">
              <a:buFont typeface="Arial" charset="0"/>
              <a:buNone/>
              <a:defRPr/>
            </a:pPr>
            <a:endParaRPr lang="en-US" dirty="0">
              <a:solidFill>
                <a:schemeClr val="tx1"/>
              </a:solidFill>
            </a:endParaRPr>
          </a:p>
        </p:txBody>
      </p:sp>
      <p:sp>
        <p:nvSpPr>
          <p:cNvPr id="17412"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2AF87921-75E4-4CE1-ADFE-F2BD1CDA7EDF}" type="slidenum">
              <a:rPr lang="en-US" altLang="en-US" sz="1400">
                <a:solidFill>
                  <a:srgbClr val="FFFFFF"/>
                </a:solidFill>
                <a:latin typeface="Verdana" panose="020B0604030504040204" pitchFamily="34" charset="0"/>
              </a:rPr>
              <a:pPr algn="ctr" eaLnBrk="1" hangingPunct="1">
                <a:spcBef>
                  <a:spcPct val="0"/>
                </a:spcBef>
                <a:buFontTx/>
                <a:buNone/>
              </a:pPr>
              <a:t>13</a:t>
            </a:fld>
            <a:endParaRPr lang="en-US" altLang="en-US" sz="1400">
              <a:solidFill>
                <a:srgbClr val="FFFFFF"/>
              </a:solidFill>
              <a:latin typeface="Verdana" panose="020B0604030504040204" pitchFamily="34" charset="0"/>
            </a:endParaRPr>
          </a:p>
        </p:txBody>
      </p:sp>
      <p:sp>
        <p:nvSpPr>
          <p:cNvPr id="1741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PPT-103-01</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Winter Driving</a:t>
            </a:r>
          </a:p>
        </p:txBody>
      </p:sp>
      <p:sp>
        <p:nvSpPr>
          <p:cNvPr id="4099" name="Subtitle 2"/>
          <p:cNvSpPr>
            <a:spLocks noGrp="1"/>
          </p:cNvSpPr>
          <p:nvPr>
            <p:ph type="subTitle" idx="1"/>
          </p:nvPr>
        </p:nvSpPr>
        <p:spPr>
          <a:xfrm>
            <a:off x="609600" y="1447800"/>
            <a:ext cx="7924800" cy="4800600"/>
          </a:xfrm>
        </p:spPr>
        <p:txBody>
          <a:bodyPr/>
          <a:lstStyle/>
          <a:p>
            <a:pPr marL="342900" indent="-342900" algn="l" eaLnBrk="1" hangingPunct="1">
              <a:buFont typeface="Wingdings" panose="05000000000000000000" pitchFamily="2" charset="2"/>
              <a:buChar char="§"/>
              <a:defRPr/>
            </a:pPr>
            <a:r>
              <a:rPr lang="en-US" altLang="en-US" dirty="0">
                <a:solidFill>
                  <a:schemeClr val="tx1"/>
                </a:solidFill>
              </a:rPr>
              <a:t>Ensure vehicle wiper blades are in good condition &amp; washer fluid is filled.</a:t>
            </a:r>
          </a:p>
          <a:p>
            <a:pPr marL="342900" indent="-342900" algn="l" eaLnBrk="1" hangingPunct="1">
              <a:buFont typeface="Wingdings" panose="05000000000000000000" pitchFamily="2" charset="2"/>
              <a:buChar char="§"/>
              <a:defRPr/>
            </a:pPr>
            <a:r>
              <a:rPr lang="en-US" altLang="en-US" dirty="0">
                <a:solidFill>
                  <a:schemeClr val="tx1"/>
                </a:solidFill>
              </a:rPr>
              <a:t>Ensure vehicle battery is in good condition  and appropriately charged.</a:t>
            </a:r>
          </a:p>
          <a:p>
            <a:pPr marL="342900" indent="-342900" algn="l" eaLnBrk="1" hangingPunct="1">
              <a:buFont typeface="Wingdings" panose="05000000000000000000" pitchFamily="2" charset="2"/>
              <a:buChar char="§"/>
              <a:defRPr/>
            </a:pPr>
            <a:r>
              <a:rPr lang="en-US" altLang="en-US" dirty="0">
                <a:solidFill>
                  <a:schemeClr val="tx1"/>
                </a:solidFill>
              </a:rPr>
              <a:t>Clear snow/ice from all windows, lights, hood, trunk, and top of your vehicle before driving.</a:t>
            </a:r>
          </a:p>
          <a:p>
            <a:pPr marL="342900" indent="-342900" algn="l" eaLnBrk="1" hangingPunct="1">
              <a:buFont typeface="Wingdings" panose="05000000000000000000" pitchFamily="2" charset="2"/>
              <a:buChar char="§"/>
              <a:defRPr/>
            </a:pPr>
            <a:r>
              <a:rPr lang="en-US" altLang="en-US" dirty="0">
                <a:solidFill>
                  <a:schemeClr val="tx1"/>
                </a:solidFill>
              </a:rPr>
              <a:t>Adjust your speed accordingly.</a:t>
            </a:r>
          </a:p>
          <a:p>
            <a:pPr marL="342900" indent="-342900" algn="l" eaLnBrk="1" hangingPunct="1">
              <a:buFont typeface="Wingdings" panose="05000000000000000000" pitchFamily="2" charset="2"/>
              <a:buChar char="§"/>
              <a:defRPr/>
            </a:pPr>
            <a:r>
              <a:rPr lang="en-US" altLang="en-US" dirty="0">
                <a:solidFill>
                  <a:schemeClr val="tx1"/>
                </a:solidFill>
              </a:rPr>
              <a:t>Check tire pressure regularly.</a:t>
            </a:r>
          </a:p>
          <a:p>
            <a:pPr marL="342900" indent="-342900" algn="l" eaLnBrk="1" hangingPunct="1">
              <a:buFont typeface="Wingdings" panose="05000000000000000000" pitchFamily="2" charset="2"/>
              <a:buChar char="§"/>
              <a:defRPr/>
            </a:pPr>
            <a:r>
              <a:rPr lang="en-US" altLang="en-US" dirty="0">
                <a:solidFill>
                  <a:schemeClr val="tx1"/>
                </a:solidFill>
              </a:rPr>
              <a:t>Dress warmly with layered clothing that is loose-fitting and lightweight.</a:t>
            </a:r>
          </a:p>
          <a:p>
            <a:pPr algn="l" eaLnBrk="1" hangingPunct="1">
              <a:buFont typeface="Arial" charset="0"/>
              <a:buNone/>
              <a:defRPr/>
            </a:pPr>
            <a:endParaRPr lang="en-US" dirty="0">
              <a:solidFill>
                <a:schemeClr val="tx1"/>
              </a:solidFill>
            </a:endParaRPr>
          </a:p>
        </p:txBody>
      </p:sp>
      <p:sp>
        <p:nvSpPr>
          <p:cNvPr id="18436"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4B88A161-5573-42B5-B685-89F9BF0AAF57}" type="slidenum">
              <a:rPr lang="en-US" altLang="en-US" sz="1400">
                <a:solidFill>
                  <a:srgbClr val="FFFFFF"/>
                </a:solidFill>
                <a:latin typeface="Verdana" panose="020B0604030504040204" pitchFamily="34" charset="0"/>
              </a:rPr>
              <a:pPr algn="ctr" eaLnBrk="1" hangingPunct="1">
                <a:spcBef>
                  <a:spcPct val="0"/>
                </a:spcBef>
                <a:buFontTx/>
                <a:buNone/>
              </a:pPr>
              <a:t>14</a:t>
            </a:fld>
            <a:endParaRPr lang="en-US" altLang="en-US" sz="1400">
              <a:solidFill>
                <a:srgbClr val="FFFFFF"/>
              </a:solidFill>
              <a:latin typeface="Verdana" panose="020B0604030504040204" pitchFamily="34" charset="0"/>
            </a:endParaRPr>
          </a:p>
        </p:txBody>
      </p:sp>
      <p:sp>
        <p:nvSpPr>
          <p:cNvPr id="1843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PPT-103-01</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Windshield &amp; Roof Clear?</a:t>
            </a:r>
          </a:p>
        </p:txBody>
      </p:sp>
      <p:sp>
        <p:nvSpPr>
          <p:cNvPr id="19459"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D8368316-8AB0-4E28-8BAF-7B5FE6466458}" type="slidenum">
              <a:rPr lang="en-US" altLang="en-US" sz="1400">
                <a:solidFill>
                  <a:srgbClr val="FFFFFF"/>
                </a:solidFill>
                <a:latin typeface="Verdana" panose="020B0604030504040204" pitchFamily="34" charset="0"/>
              </a:rPr>
              <a:pPr algn="ctr" eaLnBrk="1" hangingPunct="1">
                <a:spcBef>
                  <a:spcPct val="0"/>
                </a:spcBef>
                <a:buFontTx/>
                <a:buNone/>
              </a:pPr>
              <a:t>15</a:t>
            </a:fld>
            <a:endParaRPr lang="en-US" altLang="en-US" sz="1400">
              <a:solidFill>
                <a:srgbClr val="FFFFFF"/>
              </a:solidFill>
              <a:latin typeface="Verdana" panose="020B0604030504040204" pitchFamily="34" charset="0"/>
            </a:endParaRPr>
          </a:p>
        </p:txBody>
      </p:sp>
      <p:sp>
        <p:nvSpPr>
          <p:cNvPr id="19460"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PPT-103-01</a:t>
            </a:r>
          </a:p>
        </p:txBody>
      </p:sp>
      <p:pic>
        <p:nvPicPr>
          <p:cNvPr id="6" name="Picture 5" descr="42-18176368.jpg"/>
          <p:cNvPicPr>
            <a:picLocks noChangeAspect="1"/>
          </p:cNvPicPr>
          <p:nvPr/>
        </p:nvPicPr>
        <p:blipFill>
          <a:blip r:embed="rId3"/>
          <a:stretch>
            <a:fillRect/>
          </a:stretch>
        </p:blipFill>
        <p:spPr>
          <a:xfrm>
            <a:off x="536575" y="1524000"/>
            <a:ext cx="3810000" cy="2692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7" name="Picture 6" descr="GR001538.jpg"/>
          <p:cNvPicPr>
            <a:picLocks noChangeAspect="1"/>
          </p:cNvPicPr>
          <p:nvPr/>
        </p:nvPicPr>
        <p:blipFill>
          <a:blip r:embed="rId4"/>
          <a:stretch>
            <a:fillRect/>
          </a:stretch>
        </p:blipFill>
        <p:spPr>
          <a:xfrm>
            <a:off x="4775200" y="3276600"/>
            <a:ext cx="3806825" cy="2609850"/>
          </a:xfrm>
          <a:prstGeom prst="rect">
            <a:avLst/>
          </a:prstGeom>
          <a:ln w="38100" cap="sq">
            <a:no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Have a Good Ice Scraper?</a:t>
            </a:r>
          </a:p>
        </p:txBody>
      </p:sp>
      <p:sp>
        <p:nvSpPr>
          <p:cNvPr id="20483"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690D9E99-7BB1-4AA1-981F-13FEFB09CB99}" type="slidenum">
              <a:rPr lang="en-US" altLang="en-US" sz="1400">
                <a:solidFill>
                  <a:srgbClr val="FFFFFF"/>
                </a:solidFill>
                <a:latin typeface="Verdana" panose="020B0604030504040204" pitchFamily="34" charset="0"/>
              </a:rPr>
              <a:pPr algn="ctr" eaLnBrk="1" hangingPunct="1">
                <a:spcBef>
                  <a:spcPct val="0"/>
                </a:spcBef>
                <a:buFontTx/>
                <a:buNone/>
              </a:pPr>
              <a:t>16</a:t>
            </a:fld>
            <a:endParaRPr lang="en-US" altLang="en-US" sz="1400">
              <a:solidFill>
                <a:srgbClr val="FFFFFF"/>
              </a:solidFill>
              <a:latin typeface="Verdana" panose="020B0604030504040204" pitchFamily="34" charset="0"/>
            </a:endParaRPr>
          </a:p>
        </p:txBody>
      </p:sp>
      <p:sp>
        <p:nvSpPr>
          <p:cNvPr id="20484"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PPT-103-01</a:t>
            </a:r>
          </a:p>
        </p:txBody>
      </p:sp>
      <p:pic>
        <p:nvPicPr>
          <p:cNvPr id="20485" name="Picture 9" descr="IceCar.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06513" y="1371600"/>
            <a:ext cx="6594475" cy="468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Is This YOU?</a:t>
            </a:r>
          </a:p>
        </p:txBody>
      </p:sp>
      <p:sp>
        <p:nvSpPr>
          <p:cNvPr id="21507"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14199B94-27F9-40D5-BC95-391DD24386B5}" type="slidenum">
              <a:rPr lang="en-US" altLang="en-US" sz="1400">
                <a:solidFill>
                  <a:srgbClr val="FFFFFF"/>
                </a:solidFill>
                <a:latin typeface="Verdana" panose="020B0604030504040204" pitchFamily="34" charset="0"/>
              </a:rPr>
              <a:pPr algn="ctr" eaLnBrk="1" hangingPunct="1">
                <a:spcBef>
                  <a:spcPct val="0"/>
                </a:spcBef>
                <a:buFontTx/>
                <a:buNone/>
              </a:pPr>
              <a:t>17</a:t>
            </a:fld>
            <a:endParaRPr lang="en-US" altLang="en-US" sz="1400">
              <a:solidFill>
                <a:srgbClr val="FFFFFF"/>
              </a:solidFill>
              <a:latin typeface="Verdana" panose="020B0604030504040204" pitchFamily="34" charset="0"/>
            </a:endParaRPr>
          </a:p>
        </p:txBody>
      </p:sp>
      <p:sp>
        <p:nvSpPr>
          <p:cNvPr id="21508"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PPT-103-01</a:t>
            </a:r>
          </a:p>
        </p:txBody>
      </p:sp>
      <p:pic>
        <p:nvPicPr>
          <p:cNvPr id="2150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3588" y="1295400"/>
            <a:ext cx="7667625"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Winter Driving Safety</a:t>
            </a:r>
          </a:p>
        </p:txBody>
      </p:sp>
      <p:sp>
        <p:nvSpPr>
          <p:cNvPr id="4099" name="Subtitle 2"/>
          <p:cNvSpPr>
            <a:spLocks noGrp="1"/>
          </p:cNvSpPr>
          <p:nvPr>
            <p:ph type="subTitle" idx="1"/>
          </p:nvPr>
        </p:nvSpPr>
        <p:spPr>
          <a:xfrm>
            <a:off x="457200" y="1295400"/>
            <a:ext cx="7924800" cy="2286000"/>
          </a:xfrm>
        </p:spPr>
        <p:txBody>
          <a:bodyPr/>
          <a:lstStyle/>
          <a:p>
            <a:pPr marL="342900" indent="-342900" algn="l" eaLnBrk="1" hangingPunct="1">
              <a:buFont typeface="Wingdings" panose="05000000000000000000" pitchFamily="2" charset="2"/>
              <a:buChar char="§"/>
              <a:defRPr/>
            </a:pPr>
            <a:r>
              <a:rPr lang="en-US" altLang="en-US" dirty="0">
                <a:solidFill>
                  <a:schemeClr val="tx1"/>
                </a:solidFill>
              </a:rPr>
              <a:t>Headlights on</a:t>
            </a:r>
          </a:p>
          <a:p>
            <a:pPr marL="342900" indent="-342900" algn="l" eaLnBrk="1" hangingPunct="1">
              <a:buFont typeface="Wingdings" panose="05000000000000000000" pitchFamily="2" charset="2"/>
              <a:buChar char="§"/>
              <a:defRPr/>
            </a:pPr>
            <a:r>
              <a:rPr lang="en-US" altLang="en-US" dirty="0">
                <a:solidFill>
                  <a:schemeClr val="tx1"/>
                </a:solidFill>
              </a:rPr>
              <a:t>No cruise control</a:t>
            </a:r>
          </a:p>
          <a:p>
            <a:pPr marL="342900" indent="-342900" algn="l" eaLnBrk="1" hangingPunct="1">
              <a:buFont typeface="Wingdings" panose="05000000000000000000" pitchFamily="2" charset="2"/>
              <a:buChar char="§"/>
              <a:defRPr/>
            </a:pPr>
            <a:r>
              <a:rPr lang="en-US" altLang="en-US" dirty="0">
                <a:solidFill>
                  <a:schemeClr val="tx1"/>
                </a:solidFill>
              </a:rPr>
              <a:t>Gas tank at least half full</a:t>
            </a:r>
          </a:p>
          <a:p>
            <a:pPr marL="342900" indent="-342900" algn="l" eaLnBrk="1" hangingPunct="1">
              <a:buFont typeface="Wingdings" panose="05000000000000000000" pitchFamily="2" charset="2"/>
              <a:buChar char="§"/>
              <a:defRPr/>
            </a:pPr>
            <a:r>
              <a:rPr lang="en-US" altLang="en-US" dirty="0">
                <a:solidFill>
                  <a:schemeClr val="tx1"/>
                </a:solidFill>
              </a:rPr>
              <a:t>Air in recirculate mode can increase humidity inside the vehicle</a:t>
            </a:r>
          </a:p>
          <a:p>
            <a:pPr algn="l" eaLnBrk="1" hangingPunct="1">
              <a:buFont typeface="Arial" charset="0"/>
              <a:buNone/>
              <a:defRPr/>
            </a:pPr>
            <a:endParaRPr lang="en-US" dirty="0">
              <a:solidFill>
                <a:schemeClr val="tx1"/>
              </a:solidFill>
            </a:endParaRPr>
          </a:p>
        </p:txBody>
      </p:sp>
      <p:sp>
        <p:nvSpPr>
          <p:cNvPr id="22532"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8BCBED72-D878-4313-AE3C-FF0D506DE822}" type="slidenum">
              <a:rPr lang="en-US" altLang="en-US" sz="1400">
                <a:solidFill>
                  <a:srgbClr val="FFFFFF"/>
                </a:solidFill>
                <a:latin typeface="Verdana" panose="020B0604030504040204" pitchFamily="34" charset="0"/>
              </a:rPr>
              <a:pPr algn="ctr" eaLnBrk="1" hangingPunct="1">
                <a:spcBef>
                  <a:spcPct val="0"/>
                </a:spcBef>
                <a:buFontTx/>
                <a:buNone/>
              </a:pPr>
              <a:t>18</a:t>
            </a:fld>
            <a:endParaRPr lang="en-US" altLang="en-US" sz="1400">
              <a:solidFill>
                <a:srgbClr val="FFFFFF"/>
              </a:solidFill>
              <a:latin typeface="Verdana" panose="020B0604030504040204" pitchFamily="34" charset="0"/>
            </a:endParaRPr>
          </a:p>
        </p:txBody>
      </p:sp>
      <p:sp>
        <p:nvSpPr>
          <p:cNvPr id="2253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PPT-103-01</a:t>
            </a:r>
          </a:p>
        </p:txBody>
      </p:sp>
      <p:pic>
        <p:nvPicPr>
          <p:cNvPr id="22534" name="Picture 5" descr="Snow-Blizzard.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3352800"/>
            <a:ext cx="3581400" cy="270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ctrTitle"/>
          </p:nvPr>
        </p:nvSpPr>
        <p:spPr>
          <a:xfrm>
            <a:off x="457200" y="381000"/>
            <a:ext cx="5334000" cy="533400"/>
          </a:xfrm>
        </p:spPr>
        <p:txBody>
          <a:bodyPr/>
          <a:lstStyle/>
          <a:p>
            <a:pPr eaLnBrk="1" hangingPunct="1"/>
            <a:r>
              <a:rPr lang="en-US" altLang="en-US" sz="2400">
                <a:solidFill>
                  <a:schemeClr val="bg1"/>
                </a:solidFill>
                <a:latin typeface="Verdana" panose="020B0604030504040204" pitchFamily="34" charset="0"/>
              </a:rPr>
              <a:t>Winter Driving Safety-Remember</a:t>
            </a:r>
          </a:p>
        </p:txBody>
      </p:sp>
      <p:sp>
        <p:nvSpPr>
          <p:cNvPr id="4099" name="Subtitle 2"/>
          <p:cNvSpPr>
            <a:spLocks noGrp="1"/>
          </p:cNvSpPr>
          <p:nvPr>
            <p:ph type="subTitle" idx="1"/>
          </p:nvPr>
        </p:nvSpPr>
        <p:spPr>
          <a:xfrm>
            <a:off x="381000" y="1143000"/>
            <a:ext cx="7924800" cy="4800600"/>
          </a:xfrm>
        </p:spPr>
        <p:txBody>
          <a:bodyPr/>
          <a:lstStyle/>
          <a:p>
            <a:pPr marL="342900" indent="-342900" algn="l" eaLnBrk="1" hangingPunct="1">
              <a:buFont typeface="Wingdings" panose="05000000000000000000" pitchFamily="2" charset="2"/>
              <a:buChar char="§"/>
              <a:defRPr/>
            </a:pPr>
            <a:r>
              <a:rPr lang="en-US" altLang="en-US" dirty="0">
                <a:solidFill>
                  <a:schemeClr val="tx1"/>
                </a:solidFill>
              </a:rPr>
              <a:t>Bridges &amp; overpasses and ramps freeze sooner than roadways</a:t>
            </a:r>
          </a:p>
          <a:p>
            <a:pPr marL="342900" indent="-342900" algn="l" eaLnBrk="1" hangingPunct="1">
              <a:buFont typeface="Wingdings" panose="05000000000000000000" pitchFamily="2" charset="2"/>
              <a:buChar char="§"/>
              <a:defRPr/>
            </a:pPr>
            <a:r>
              <a:rPr lang="en-US" altLang="en-US" dirty="0">
                <a:solidFill>
                  <a:schemeClr val="tx1"/>
                </a:solidFill>
              </a:rPr>
              <a:t>Passing lanes on interstates are not well maintained during snow events</a:t>
            </a:r>
          </a:p>
          <a:p>
            <a:pPr marL="342900" indent="-342900" algn="l" eaLnBrk="1" hangingPunct="1">
              <a:buFont typeface="Wingdings" panose="05000000000000000000" pitchFamily="2" charset="2"/>
              <a:buChar char="§"/>
              <a:defRPr/>
            </a:pPr>
            <a:r>
              <a:rPr lang="en-US" altLang="en-US" dirty="0">
                <a:solidFill>
                  <a:schemeClr val="tx1"/>
                </a:solidFill>
              </a:rPr>
              <a:t>Freeze/refreeze  ----- &gt;  “Black Ice”</a:t>
            </a:r>
          </a:p>
          <a:p>
            <a:pPr marL="342900" indent="-342900" algn="l" eaLnBrk="1" hangingPunct="1">
              <a:buFont typeface="Wingdings" panose="05000000000000000000" pitchFamily="2" charset="2"/>
              <a:buChar char="§"/>
              <a:defRPr/>
            </a:pPr>
            <a:r>
              <a:rPr lang="en-US" altLang="en-US" dirty="0">
                <a:solidFill>
                  <a:schemeClr val="tx1"/>
                </a:solidFill>
              </a:rPr>
              <a:t>Curves are obviously more treacherous</a:t>
            </a:r>
          </a:p>
          <a:p>
            <a:pPr algn="l" eaLnBrk="1" hangingPunct="1">
              <a:buFont typeface="Arial" charset="0"/>
              <a:buNone/>
              <a:defRPr/>
            </a:pPr>
            <a:endParaRPr lang="en-US" dirty="0">
              <a:solidFill>
                <a:schemeClr val="tx1"/>
              </a:solidFill>
            </a:endParaRPr>
          </a:p>
        </p:txBody>
      </p:sp>
      <p:sp>
        <p:nvSpPr>
          <p:cNvPr id="23556"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E3295D8E-B562-403D-899D-899DC8952C9D}" type="slidenum">
              <a:rPr lang="en-US" altLang="en-US" sz="1400">
                <a:solidFill>
                  <a:srgbClr val="FFFFFF"/>
                </a:solidFill>
                <a:latin typeface="Verdana" panose="020B0604030504040204" pitchFamily="34" charset="0"/>
              </a:rPr>
              <a:pPr algn="ctr" eaLnBrk="1" hangingPunct="1">
                <a:spcBef>
                  <a:spcPct val="0"/>
                </a:spcBef>
                <a:buFontTx/>
                <a:buNone/>
              </a:pPr>
              <a:t>19</a:t>
            </a:fld>
            <a:endParaRPr lang="en-US" altLang="en-US" sz="1400">
              <a:solidFill>
                <a:srgbClr val="FFFFFF"/>
              </a:solidFill>
              <a:latin typeface="Verdana" panose="020B0604030504040204" pitchFamily="34" charset="0"/>
            </a:endParaRPr>
          </a:p>
        </p:txBody>
      </p:sp>
      <p:sp>
        <p:nvSpPr>
          <p:cNvPr id="2355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PPT-103-01</a:t>
            </a:r>
          </a:p>
        </p:txBody>
      </p:sp>
      <p:pic>
        <p:nvPicPr>
          <p:cNvPr id="6" name="Picture 5" descr="42-25403484.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77075" y="3505200"/>
            <a:ext cx="1779588" cy="267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42-17714989.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3754438"/>
            <a:ext cx="3352800" cy="238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Seat Belts</a:t>
            </a:r>
          </a:p>
        </p:txBody>
      </p:sp>
      <p:sp>
        <p:nvSpPr>
          <p:cNvPr id="4099" name="Subtitle 2"/>
          <p:cNvSpPr>
            <a:spLocks noGrp="1"/>
          </p:cNvSpPr>
          <p:nvPr>
            <p:ph type="subTitle" idx="1"/>
          </p:nvPr>
        </p:nvSpPr>
        <p:spPr>
          <a:xfrm>
            <a:off x="609600" y="1600200"/>
            <a:ext cx="7924800" cy="4191000"/>
          </a:xfrm>
        </p:spPr>
        <p:txBody>
          <a:bodyPr/>
          <a:lstStyle/>
          <a:p>
            <a:pPr marL="342900" indent="-342900" algn="l" eaLnBrk="1" hangingPunct="1">
              <a:buFont typeface="Wingdings" panose="05000000000000000000" pitchFamily="2" charset="2"/>
              <a:buChar char="§"/>
              <a:defRPr/>
            </a:pPr>
            <a:r>
              <a:rPr lang="en-US" dirty="0">
                <a:solidFill>
                  <a:srgbClr val="FF0000"/>
                </a:solidFill>
              </a:rPr>
              <a:t>Buckling up is the single most effective thing you can do to protect yourself in a crash!</a:t>
            </a:r>
          </a:p>
          <a:p>
            <a:pPr marL="342900" indent="-342900" algn="l" eaLnBrk="1" hangingPunct="1">
              <a:buFont typeface="Wingdings" panose="05000000000000000000" pitchFamily="2" charset="2"/>
              <a:buChar char="§"/>
              <a:defRPr/>
            </a:pPr>
            <a:endParaRPr lang="en-US" dirty="0">
              <a:solidFill>
                <a:srgbClr val="FF0000"/>
              </a:solidFill>
            </a:endParaRPr>
          </a:p>
          <a:p>
            <a:pPr marL="342900" indent="-342900" algn="l" eaLnBrk="1" hangingPunct="1">
              <a:buFont typeface="Wingdings" panose="05000000000000000000" pitchFamily="2" charset="2"/>
              <a:buChar char="§"/>
              <a:defRPr/>
            </a:pPr>
            <a:r>
              <a:rPr lang="en-US" dirty="0">
                <a:solidFill>
                  <a:schemeClr val="tx1"/>
                </a:solidFill>
              </a:rPr>
              <a:t>In 2008, seat belts saved more than 13,000 lives nationwide. From 2004 to 2008, seat belts saved over 75,000 lives - enough people to fill a large sports arena. </a:t>
            </a:r>
          </a:p>
          <a:p>
            <a:pPr marL="342900" indent="-342900" algn="l" eaLnBrk="1" hangingPunct="1">
              <a:buFont typeface="Wingdings" panose="05000000000000000000" pitchFamily="2" charset="2"/>
              <a:buChar char="§"/>
              <a:defRPr/>
            </a:pPr>
            <a:endParaRPr lang="en-US" dirty="0">
              <a:solidFill>
                <a:schemeClr val="tx1"/>
              </a:solidFill>
            </a:endParaRPr>
          </a:p>
          <a:p>
            <a:pPr marL="342900" indent="-342900" algn="l" eaLnBrk="1" hangingPunct="1">
              <a:buFont typeface="Wingdings" panose="05000000000000000000" pitchFamily="2" charset="2"/>
              <a:buChar char="§"/>
              <a:defRPr/>
            </a:pPr>
            <a:r>
              <a:rPr lang="en-US" dirty="0">
                <a:solidFill>
                  <a:schemeClr val="tx1"/>
                </a:solidFill>
              </a:rPr>
              <a:t>In 2011 alone, seat belts saved an estimated 11,949 lives* </a:t>
            </a:r>
          </a:p>
          <a:p>
            <a:pPr algn="l" eaLnBrk="1" hangingPunct="1">
              <a:buFont typeface="Arial" charset="0"/>
              <a:buNone/>
              <a:defRPr/>
            </a:pPr>
            <a:endParaRPr lang="en-US" dirty="0">
              <a:solidFill>
                <a:schemeClr val="tx1"/>
              </a:solidFill>
            </a:endParaRPr>
          </a:p>
        </p:txBody>
      </p:sp>
      <p:sp>
        <p:nvSpPr>
          <p:cNvPr id="6148"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44E1B418-44F9-4C47-8222-A654F77EF173}" type="slidenum">
              <a:rPr lang="en-US" altLang="en-US" sz="1400">
                <a:solidFill>
                  <a:srgbClr val="FFFFFF"/>
                </a:solidFill>
                <a:latin typeface="Verdana" panose="020B0604030504040204" pitchFamily="34" charset="0"/>
              </a:rPr>
              <a:pPr algn="ctr" eaLnBrk="1" hangingPunct="1">
                <a:spcBef>
                  <a:spcPct val="0"/>
                </a:spcBef>
                <a:buFontTx/>
                <a:buNone/>
              </a:pPr>
              <a:t>2</a:t>
            </a:fld>
            <a:endParaRPr lang="en-US" altLang="en-US" sz="1400">
              <a:solidFill>
                <a:srgbClr val="FFFFFF"/>
              </a:solidFill>
              <a:latin typeface="Verdana" panose="020B0604030504040204" pitchFamily="34" charset="0"/>
            </a:endParaRPr>
          </a:p>
        </p:txBody>
      </p:sp>
      <p:sp>
        <p:nvSpPr>
          <p:cNvPr id="614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PPT-103-01</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Watch Out for . . .</a:t>
            </a:r>
          </a:p>
        </p:txBody>
      </p:sp>
      <p:sp>
        <p:nvSpPr>
          <p:cNvPr id="4099" name="Subtitle 2"/>
          <p:cNvSpPr>
            <a:spLocks noGrp="1"/>
          </p:cNvSpPr>
          <p:nvPr>
            <p:ph type="subTitle" idx="1"/>
          </p:nvPr>
        </p:nvSpPr>
        <p:spPr>
          <a:xfrm>
            <a:off x="609600" y="1219200"/>
            <a:ext cx="4876800" cy="1905000"/>
          </a:xfrm>
        </p:spPr>
        <p:txBody>
          <a:bodyPr/>
          <a:lstStyle/>
          <a:p>
            <a:pPr marL="342900" indent="-342900" algn="l" eaLnBrk="1" hangingPunct="1">
              <a:buFont typeface="Wingdings" panose="05000000000000000000" pitchFamily="2" charset="2"/>
              <a:buChar char="§"/>
              <a:defRPr/>
            </a:pPr>
            <a:r>
              <a:rPr lang="en-US" altLang="en-US" dirty="0">
                <a:solidFill>
                  <a:schemeClr val="tx1"/>
                </a:solidFill>
              </a:rPr>
              <a:t>Snow plows &amp; cinder trucks</a:t>
            </a:r>
          </a:p>
          <a:p>
            <a:pPr marL="342900" indent="-342900" algn="l" eaLnBrk="1" hangingPunct="1">
              <a:buFont typeface="Wingdings" panose="05000000000000000000" pitchFamily="2" charset="2"/>
              <a:buChar char="§"/>
              <a:defRPr/>
            </a:pPr>
            <a:r>
              <a:rPr lang="en-US" altLang="en-US" dirty="0">
                <a:solidFill>
                  <a:schemeClr val="tx1"/>
                </a:solidFill>
              </a:rPr>
              <a:t>Snow blowers </a:t>
            </a:r>
          </a:p>
          <a:p>
            <a:pPr marL="342900" indent="-342900" algn="l" eaLnBrk="1" hangingPunct="1">
              <a:buFont typeface="Wingdings" panose="05000000000000000000" pitchFamily="2" charset="2"/>
              <a:buChar char="§"/>
              <a:defRPr/>
            </a:pPr>
            <a:r>
              <a:rPr lang="en-US" altLang="en-US" dirty="0">
                <a:solidFill>
                  <a:schemeClr val="tx1"/>
                </a:solidFill>
              </a:rPr>
              <a:t>4WD </a:t>
            </a:r>
          </a:p>
          <a:p>
            <a:pPr marL="342900" indent="-342900" algn="l" eaLnBrk="1" hangingPunct="1">
              <a:buFont typeface="Wingdings" panose="05000000000000000000" pitchFamily="2" charset="2"/>
              <a:buChar char="§"/>
              <a:defRPr/>
            </a:pPr>
            <a:r>
              <a:rPr lang="en-US" altLang="en-US" dirty="0">
                <a:solidFill>
                  <a:schemeClr val="tx1"/>
                </a:solidFill>
              </a:rPr>
              <a:t>Snowmobiles and ATVs</a:t>
            </a:r>
          </a:p>
          <a:p>
            <a:pPr algn="l" eaLnBrk="1" hangingPunct="1">
              <a:buFont typeface="Arial" charset="0"/>
              <a:buNone/>
              <a:defRPr/>
            </a:pPr>
            <a:endParaRPr lang="en-US" dirty="0">
              <a:solidFill>
                <a:schemeClr val="tx1"/>
              </a:solidFill>
            </a:endParaRPr>
          </a:p>
        </p:txBody>
      </p:sp>
      <p:sp>
        <p:nvSpPr>
          <p:cNvPr id="24580"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F29D176F-0126-4B5D-AC2C-A95F8B885F47}" type="slidenum">
              <a:rPr lang="en-US" altLang="en-US" sz="1400">
                <a:solidFill>
                  <a:srgbClr val="FFFFFF"/>
                </a:solidFill>
                <a:latin typeface="Verdana" panose="020B0604030504040204" pitchFamily="34" charset="0"/>
              </a:rPr>
              <a:pPr algn="ctr" eaLnBrk="1" hangingPunct="1">
                <a:spcBef>
                  <a:spcPct val="0"/>
                </a:spcBef>
                <a:buFontTx/>
                <a:buNone/>
              </a:pPr>
              <a:t>20</a:t>
            </a:fld>
            <a:endParaRPr lang="en-US" altLang="en-US" sz="1400">
              <a:solidFill>
                <a:srgbClr val="FFFFFF"/>
              </a:solidFill>
              <a:latin typeface="Verdana" panose="020B0604030504040204" pitchFamily="34" charset="0"/>
            </a:endParaRPr>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PPT-103-01</a:t>
            </a:r>
          </a:p>
        </p:txBody>
      </p:sp>
      <p:pic>
        <p:nvPicPr>
          <p:cNvPr id="6" name="Picture 5" descr="42-21012363.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3905250"/>
            <a:ext cx="2800350" cy="223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snowplow2.jpg"/>
          <p:cNvPicPr>
            <a:picLocks noChangeAspect="1"/>
          </p:cNvPicPr>
          <p:nvPr/>
        </p:nvPicPr>
        <p:blipFill>
          <a:blip r:embed="rId4"/>
          <a:stretch>
            <a:fillRect/>
          </a:stretch>
        </p:blipFill>
        <p:spPr>
          <a:xfrm>
            <a:off x="5614988" y="1371600"/>
            <a:ext cx="3205162" cy="2127250"/>
          </a:xfrm>
          <a:prstGeom prst="rect">
            <a:avLst/>
          </a:prstGeom>
          <a:ln w="25400" cap="sq">
            <a:noFill/>
            <a:miter lim="800000"/>
          </a:ln>
          <a:effectLst>
            <a:outerShdw blurRad="57150" dist="50800" dir="2700000" algn="tl" rotWithShape="0">
              <a:srgbClr val="000000">
                <a:alpha val="40000"/>
              </a:srgbClr>
            </a:outerShdw>
          </a:effectLst>
        </p:spPr>
      </p:pic>
      <p:pic>
        <p:nvPicPr>
          <p:cNvPr id="8" name="Picture 7" descr="doc47f9ae42ca727990253418.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148013" y="3124200"/>
            <a:ext cx="3190875" cy="211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descr="42-18444327.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752600" y="4876800"/>
            <a:ext cx="1905000"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SNOW-March012008-022-749920.jpg"/>
          <p:cNvPicPr>
            <a:picLocks noChangeAspect="1"/>
          </p:cNvPicPr>
          <p:nvPr/>
        </p:nvPicPr>
        <p:blipFill>
          <a:blip r:embed="rId7">
            <a:extLst>
              <a:ext uri="{28A0092B-C50C-407E-A947-70E740481C1C}">
                <a14:useLocalDpi xmlns:a14="http://schemas.microsoft.com/office/drawing/2010/main" val="0"/>
              </a:ext>
            </a:extLst>
          </a:blip>
          <a:srcRect t="21030"/>
          <a:stretch>
            <a:fillRect/>
          </a:stretch>
        </p:blipFill>
        <p:spPr bwMode="auto">
          <a:xfrm>
            <a:off x="279400" y="3173413"/>
            <a:ext cx="2641600" cy="156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Watch Out for . . .</a:t>
            </a:r>
          </a:p>
        </p:txBody>
      </p:sp>
      <p:sp>
        <p:nvSpPr>
          <p:cNvPr id="4099" name="Subtitle 2"/>
          <p:cNvSpPr>
            <a:spLocks noGrp="1"/>
          </p:cNvSpPr>
          <p:nvPr>
            <p:ph type="subTitle" idx="1"/>
          </p:nvPr>
        </p:nvSpPr>
        <p:spPr>
          <a:xfrm>
            <a:off x="609600" y="1219200"/>
            <a:ext cx="7924800" cy="4800600"/>
          </a:xfrm>
        </p:spPr>
        <p:txBody>
          <a:bodyPr/>
          <a:lstStyle/>
          <a:p>
            <a:pPr marL="342900" indent="-342900" algn="l" eaLnBrk="1" hangingPunct="1">
              <a:buFont typeface="Wingdings" panose="05000000000000000000" pitchFamily="2" charset="2"/>
              <a:buChar char="§"/>
              <a:defRPr/>
            </a:pPr>
            <a:r>
              <a:rPr lang="en-US" altLang="en-US" sz="1900" dirty="0">
                <a:solidFill>
                  <a:schemeClr val="tx1"/>
                </a:solidFill>
              </a:rPr>
              <a:t>If you are involved in an accident, use caution getting out of car: </a:t>
            </a:r>
            <a:r>
              <a:rPr lang="en-US" altLang="en-US" sz="1800" dirty="0">
                <a:solidFill>
                  <a:schemeClr val="tx1"/>
                </a:solidFill>
              </a:rPr>
              <a:t>– Others may skid just like you did trying to avoid your mishap</a:t>
            </a:r>
          </a:p>
          <a:p>
            <a:pPr marL="342900" indent="-342900" algn="l" eaLnBrk="1" hangingPunct="1">
              <a:buFont typeface="Wingdings" panose="05000000000000000000" pitchFamily="2" charset="2"/>
              <a:buChar char="§"/>
              <a:defRPr/>
            </a:pPr>
            <a:r>
              <a:rPr lang="en-US" altLang="en-US" sz="1900" dirty="0">
                <a:solidFill>
                  <a:schemeClr val="tx1"/>
                </a:solidFill>
              </a:rPr>
              <a:t>Children</a:t>
            </a:r>
          </a:p>
          <a:p>
            <a:pPr marL="342900" indent="-342900" algn="l" eaLnBrk="1" hangingPunct="1">
              <a:buFont typeface="Wingdings" panose="05000000000000000000" pitchFamily="2" charset="2"/>
              <a:buChar char="§"/>
              <a:defRPr/>
            </a:pPr>
            <a:r>
              <a:rPr lang="en-US" altLang="en-US" sz="1900" dirty="0">
                <a:solidFill>
                  <a:schemeClr val="tx1"/>
                </a:solidFill>
              </a:rPr>
              <a:t>Pedestrians</a:t>
            </a:r>
          </a:p>
          <a:p>
            <a:pPr marL="342900" indent="-342900" algn="l" eaLnBrk="1" hangingPunct="1">
              <a:buFont typeface="Wingdings" panose="05000000000000000000" pitchFamily="2" charset="2"/>
              <a:buChar char="§"/>
              <a:defRPr/>
            </a:pPr>
            <a:r>
              <a:rPr lang="en-US" altLang="en-US" sz="1900" dirty="0">
                <a:solidFill>
                  <a:schemeClr val="tx1"/>
                </a:solidFill>
              </a:rPr>
              <a:t>Parking lots in winter can be dangerous </a:t>
            </a:r>
          </a:p>
          <a:p>
            <a:pPr lvl="1" algn="l" eaLnBrk="1" hangingPunct="1">
              <a:buFont typeface="Arial" charset="0"/>
              <a:buNone/>
              <a:defRPr/>
            </a:pPr>
            <a:r>
              <a:rPr lang="en-US" altLang="en-US" sz="1700" dirty="0">
                <a:solidFill>
                  <a:schemeClr val="tx1"/>
                </a:solidFill>
              </a:rPr>
              <a:t>-Poor visibility</a:t>
            </a:r>
          </a:p>
          <a:p>
            <a:pPr lvl="1" algn="l" eaLnBrk="1" hangingPunct="1">
              <a:buFont typeface="Arial" charset="0"/>
              <a:buNone/>
              <a:defRPr/>
            </a:pPr>
            <a:r>
              <a:rPr lang="en-US" altLang="en-US" sz="1700" dirty="0">
                <a:solidFill>
                  <a:schemeClr val="tx1"/>
                </a:solidFill>
              </a:rPr>
              <a:t>-Huge snow piles</a:t>
            </a:r>
          </a:p>
          <a:p>
            <a:pPr lvl="1" algn="l" eaLnBrk="1" hangingPunct="1">
              <a:buFont typeface="Arial" charset="0"/>
              <a:buNone/>
              <a:defRPr/>
            </a:pPr>
            <a:r>
              <a:rPr lang="en-US" altLang="en-US" sz="1700" dirty="0">
                <a:solidFill>
                  <a:schemeClr val="tx1"/>
                </a:solidFill>
              </a:rPr>
              <a:t>-Overambitious “Joe Snowplow”</a:t>
            </a:r>
          </a:p>
          <a:p>
            <a:pPr algn="l" eaLnBrk="1" hangingPunct="1">
              <a:buFont typeface="Arial" charset="0"/>
              <a:buNone/>
              <a:defRPr/>
            </a:pPr>
            <a:endParaRPr lang="en-US" dirty="0">
              <a:solidFill>
                <a:schemeClr val="tx1"/>
              </a:solidFill>
            </a:endParaRPr>
          </a:p>
        </p:txBody>
      </p:sp>
      <p:sp>
        <p:nvSpPr>
          <p:cNvPr id="25604"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A8CA8B7C-D9F6-4A25-A434-FFBFF7396697}" type="slidenum">
              <a:rPr lang="en-US" altLang="en-US" sz="1400">
                <a:solidFill>
                  <a:srgbClr val="FFFFFF"/>
                </a:solidFill>
                <a:latin typeface="Verdana" panose="020B0604030504040204" pitchFamily="34" charset="0"/>
              </a:rPr>
              <a:pPr algn="ctr" eaLnBrk="1" hangingPunct="1">
                <a:spcBef>
                  <a:spcPct val="0"/>
                </a:spcBef>
                <a:buFontTx/>
                <a:buNone/>
              </a:pPr>
              <a:t>21</a:t>
            </a:fld>
            <a:endParaRPr lang="en-US" altLang="en-US" sz="1400">
              <a:solidFill>
                <a:srgbClr val="FFFFFF"/>
              </a:solidFill>
              <a:latin typeface="Verdana" panose="020B0604030504040204" pitchFamily="34" charset="0"/>
            </a:endParaRPr>
          </a:p>
        </p:txBody>
      </p:sp>
      <p:sp>
        <p:nvSpPr>
          <p:cNvPr id="2560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PPT-103-01</a:t>
            </a:r>
          </a:p>
        </p:txBody>
      </p:sp>
      <p:pic>
        <p:nvPicPr>
          <p:cNvPr id="6" name="Picture 5" descr="AMBULANCE%20IN%20SNOW.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3657600"/>
            <a:ext cx="2906713" cy="217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42-25812825.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4267200"/>
            <a:ext cx="2720975" cy="179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Watch Out for . . .</a:t>
            </a:r>
          </a:p>
        </p:txBody>
      </p:sp>
      <p:sp>
        <p:nvSpPr>
          <p:cNvPr id="26627"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E5386541-0569-4C8D-BA35-EB40041F33ED}" type="slidenum">
              <a:rPr lang="en-US" altLang="en-US" sz="1400">
                <a:solidFill>
                  <a:srgbClr val="FFFFFF"/>
                </a:solidFill>
                <a:latin typeface="Verdana" panose="020B0604030504040204" pitchFamily="34" charset="0"/>
              </a:rPr>
              <a:pPr algn="ctr" eaLnBrk="1" hangingPunct="1">
                <a:spcBef>
                  <a:spcPct val="0"/>
                </a:spcBef>
                <a:buFontTx/>
                <a:buNone/>
              </a:pPr>
              <a:t>22</a:t>
            </a:fld>
            <a:endParaRPr lang="en-US" altLang="en-US" sz="1400">
              <a:solidFill>
                <a:srgbClr val="FFFFFF"/>
              </a:solidFill>
              <a:latin typeface="Verdana" panose="020B0604030504040204" pitchFamily="34" charset="0"/>
            </a:endParaRPr>
          </a:p>
        </p:txBody>
      </p:sp>
      <p:sp>
        <p:nvSpPr>
          <p:cNvPr id="26628"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PPT-103-01</a:t>
            </a:r>
          </a:p>
        </p:txBody>
      </p:sp>
      <p:pic>
        <p:nvPicPr>
          <p:cNvPr id="26629" name="Picture 6" descr="42-16665528.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195388"/>
            <a:ext cx="1981200" cy="286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0" name="Picture 8" descr="42-25276902.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4037013"/>
            <a:ext cx="3200400" cy="212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1" name="Picture 10" descr="2364895.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791200" y="1524000"/>
            <a:ext cx="3021013"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2" name="Picture 9" descr="SnowDeer.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743200" y="1600200"/>
            <a:ext cx="27432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Unsafe Conditions</a:t>
            </a:r>
          </a:p>
        </p:txBody>
      </p:sp>
      <p:sp>
        <p:nvSpPr>
          <p:cNvPr id="4099" name="Subtitle 2"/>
          <p:cNvSpPr>
            <a:spLocks noGrp="1"/>
          </p:cNvSpPr>
          <p:nvPr>
            <p:ph type="subTitle" idx="1"/>
          </p:nvPr>
        </p:nvSpPr>
        <p:spPr>
          <a:xfrm>
            <a:off x="152400" y="1524000"/>
            <a:ext cx="8153400" cy="4267200"/>
          </a:xfrm>
        </p:spPr>
        <p:txBody>
          <a:bodyPr/>
          <a:lstStyle/>
          <a:p>
            <a:pPr marL="800100" lvl="1" indent="-342900" algn="l">
              <a:buFont typeface="Wingdings" panose="05000000000000000000" pitchFamily="2" charset="2"/>
              <a:buChar char="§"/>
              <a:defRPr/>
            </a:pPr>
            <a:r>
              <a:rPr lang="en-US" sz="2400" kern="0" dirty="0">
                <a:solidFill>
                  <a:schemeClr val="tx1"/>
                </a:solidFill>
                <a:latin typeface="Verdana" panose="020B0604030504040204" pitchFamily="34" charset="0"/>
                <a:ea typeface="Verdana" panose="020B0604030504040204" pitchFamily="34" charset="0"/>
                <a:cs typeface="Verdana" panose="020B0604030504040204" pitchFamily="34" charset="0"/>
              </a:rPr>
              <a:t>Physics: </a:t>
            </a:r>
          </a:p>
          <a:p>
            <a:pPr marL="800100" lvl="1" indent="-342900" algn="l">
              <a:buFont typeface="Arial" charset="0"/>
              <a:buNone/>
              <a:defRPr/>
            </a:pPr>
            <a:r>
              <a:rPr lang="en-US" sz="2400" kern="0" dirty="0">
                <a:solidFill>
                  <a:schemeClr val="tx1"/>
                </a:solidFill>
                <a:latin typeface="Verdana" panose="020B0604030504040204" pitchFamily="34" charset="0"/>
                <a:ea typeface="Verdana" panose="020B0604030504040204" pitchFamily="34" charset="0"/>
                <a:cs typeface="Verdana" panose="020B0604030504040204" pitchFamily="34" charset="0"/>
              </a:rPr>
              <a:t>			“Ice = Slippery”</a:t>
            </a:r>
          </a:p>
          <a:p>
            <a:pPr marL="800100" lvl="1" indent="-342900" algn="l">
              <a:buFont typeface="Arial" charset="0"/>
              <a:buNone/>
              <a:defRPr/>
            </a:pPr>
            <a:endParaRPr lang="en-US" sz="2400" kern="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1257300" lvl="2" indent="-342900" algn="l">
              <a:buFont typeface="Wingdings" panose="05000000000000000000" pitchFamily="2" charset="2"/>
              <a:buChar char="§"/>
              <a:defRPr/>
            </a:pPr>
            <a:r>
              <a:rPr lang="en-US" kern="0" dirty="0">
                <a:solidFill>
                  <a:schemeClr val="tx1"/>
                </a:solidFill>
                <a:latin typeface="Verdana" panose="020B0604030504040204" pitchFamily="34" charset="0"/>
                <a:ea typeface="Verdana" panose="020B0604030504040204" pitchFamily="34" charset="0"/>
                <a:cs typeface="Verdana" panose="020B0604030504040204" pitchFamily="34" charset="0"/>
              </a:rPr>
              <a:t>Speed</a:t>
            </a:r>
          </a:p>
          <a:p>
            <a:pPr marL="1257300" lvl="2" indent="-342900" algn="l">
              <a:buFont typeface="Wingdings" panose="05000000000000000000" pitchFamily="2" charset="2"/>
              <a:buChar char="§"/>
              <a:defRPr/>
            </a:pPr>
            <a:r>
              <a:rPr lang="en-US" kern="0" dirty="0">
                <a:solidFill>
                  <a:schemeClr val="tx1"/>
                </a:solidFill>
                <a:latin typeface="Verdana" panose="020B0604030504040204" pitchFamily="34" charset="0"/>
                <a:ea typeface="Verdana" panose="020B0604030504040204" pitchFamily="34" charset="0"/>
                <a:cs typeface="Verdana" panose="020B0604030504040204" pitchFamily="34" charset="0"/>
              </a:rPr>
              <a:t>Momentum</a:t>
            </a:r>
          </a:p>
          <a:p>
            <a:pPr marL="1257300" lvl="2" indent="-342900" algn="l">
              <a:buFont typeface="Wingdings" panose="05000000000000000000" pitchFamily="2" charset="2"/>
              <a:buChar char="§"/>
              <a:defRPr/>
            </a:pPr>
            <a:r>
              <a:rPr lang="en-US" kern="0" dirty="0">
                <a:solidFill>
                  <a:schemeClr val="tx1"/>
                </a:solidFill>
                <a:latin typeface="Verdana" panose="020B0604030504040204" pitchFamily="34" charset="0"/>
                <a:ea typeface="Verdana" panose="020B0604030504040204" pitchFamily="34" charset="0"/>
                <a:cs typeface="Verdana" panose="020B0604030504040204" pitchFamily="34" charset="0"/>
              </a:rPr>
              <a:t>Inertia</a:t>
            </a:r>
          </a:p>
          <a:p>
            <a:pPr marL="1257300" lvl="2" indent="-342900" algn="l">
              <a:buFont typeface="Wingdings" panose="05000000000000000000" pitchFamily="2" charset="2"/>
              <a:buChar char="§"/>
              <a:defRPr/>
            </a:pPr>
            <a:r>
              <a:rPr lang="en-US" kern="0" dirty="0">
                <a:solidFill>
                  <a:schemeClr val="tx1"/>
                </a:solidFill>
                <a:latin typeface="Verdana" panose="020B0604030504040204" pitchFamily="34" charset="0"/>
                <a:ea typeface="Verdana" panose="020B0604030504040204" pitchFamily="34" charset="0"/>
                <a:cs typeface="Verdana" panose="020B0604030504040204" pitchFamily="34" charset="0"/>
              </a:rPr>
              <a:t>Mass</a:t>
            </a:r>
          </a:p>
          <a:p>
            <a:pPr marL="1257300" lvl="2" indent="-342900" algn="l">
              <a:buFont typeface="Wingdings" panose="05000000000000000000" pitchFamily="2" charset="2"/>
              <a:buChar char="§"/>
              <a:defRPr/>
            </a:pPr>
            <a:r>
              <a:rPr lang="en-US" kern="0" dirty="0">
                <a:solidFill>
                  <a:schemeClr val="tx1"/>
                </a:solidFill>
                <a:latin typeface="Verdana" panose="020B0604030504040204" pitchFamily="34" charset="0"/>
                <a:ea typeface="Verdana" panose="020B0604030504040204" pitchFamily="34" charset="0"/>
                <a:cs typeface="Verdana" panose="020B0604030504040204" pitchFamily="34" charset="0"/>
              </a:rPr>
              <a:t>Acceleration/Deceleration</a:t>
            </a:r>
          </a:p>
          <a:p>
            <a:pPr marL="1257300" lvl="2" indent="-342900" algn="l">
              <a:buFont typeface="Wingdings" panose="05000000000000000000" pitchFamily="2" charset="2"/>
              <a:buChar char="§"/>
              <a:defRPr/>
            </a:pPr>
            <a:r>
              <a:rPr lang="en-US" kern="0" dirty="0">
                <a:solidFill>
                  <a:schemeClr val="tx1"/>
                </a:solidFill>
                <a:latin typeface="Verdana" panose="020B0604030504040204" pitchFamily="34" charset="0"/>
                <a:ea typeface="Verdana" panose="020B0604030504040204" pitchFamily="34" charset="0"/>
                <a:cs typeface="Verdana" panose="020B0604030504040204" pitchFamily="34" charset="0"/>
              </a:rPr>
              <a:t>Temperature</a:t>
            </a:r>
          </a:p>
          <a:p>
            <a:pPr algn="l" eaLnBrk="1" hangingPunct="1">
              <a:buFont typeface="Arial" charset="0"/>
              <a:buNone/>
              <a:defRPr/>
            </a:pPr>
            <a:endParaRPr lang="en-US" dirty="0">
              <a:solidFill>
                <a:schemeClr val="tx1"/>
              </a:solidFill>
            </a:endParaRPr>
          </a:p>
        </p:txBody>
      </p:sp>
      <p:sp>
        <p:nvSpPr>
          <p:cNvPr id="27652"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0A605942-5EC8-423A-856C-7ED425AEF3E2}" type="slidenum">
              <a:rPr lang="en-US" altLang="en-US" sz="1400">
                <a:solidFill>
                  <a:srgbClr val="FFFFFF"/>
                </a:solidFill>
                <a:latin typeface="Verdana" panose="020B0604030504040204" pitchFamily="34" charset="0"/>
              </a:rPr>
              <a:pPr algn="ctr" eaLnBrk="1" hangingPunct="1">
                <a:spcBef>
                  <a:spcPct val="0"/>
                </a:spcBef>
                <a:buFontTx/>
                <a:buNone/>
              </a:pPr>
              <a:t>23</a:t>
            </a:fld>
            <a:endParaRPr lang="en-US" altLang="en-US" sz="1400">
              <a:solidFill>
                <a:srgbClr val="FFFFFF"/>
              </a:solidFill>
              <a:latin typeface="Verdana" panose="020B0604030504040204" pitchFamily="34" charset="0"/>
            </a:endParaRPr>
          </a:p>
        </p:txBody>
      </p:sp>
      <p:sp>
        <p:nvSpPr>
          <p:cNvPr id="2765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PPT-103-01</a:t>
            </a:r>
          </a:p>
        </p:txBody>
      </p:sp>
      <p:pic>
        <p:nvPicPr>
          <p:cNvPr id="6" name="Picture 5" descr="winter_driving_01_640.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1752600"/>
            <a:ext cx="33528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Unsafe Conditions</a:t>
            </a:r>
          </a:p>
        </p:txBody>
      </p:sp>
      <p:sp>
        <p:nvSpPr>
          <p:cNvPr id="28675" name="Subtitle 2"/>
          <p:cNvSpPr>
            <a:spLocks noGrp="1"/>
          </p:cNvSpPr>
          <p:nvPr>
            <p:ph type="subTitle" idx="1"/>
          </p:nvPr>
        </p:nvSpPr>
        <p:spPr>
          <a:xfrm>
            <a:off x="609600" y="1828800"/>
            <a:ext cx="4114800" cy="3810000"/>
          </a:xfrm>
        </p:spPr>
        <p:txBody>
          <a:bodyPr/>
          <a:lstStyle/>
          <a:p>
            <a:pPr algn="l" eaLnBrk="1" hangingPunct="1">
              <a:buFont typeface="Wingdings" panose="05000000000000000000" pitchFamily="2" charset="2"/>
              <a:buChar char="§"/>
            </a:pPr>
            <a:r>
              <a:rPr lang="en-US" altLang="en-US">
                <a:solidFill>
                  <a:schemeClr val="tx1"/>
                </a:solidFill>
                <a:ea typeface="Verdana" panose="020B0604030504040204" pitchFamily="34" charset="0"/>
                <a:cs typeface="Verdana" panose="020B0604030504040204" pitchFamily="34" charset="0"/>
              </a:rPr>
              <a:t> Speed. One of the two  </a:t>
            </a:r>
            <a:br>
              <a:rPr lang="en-US" altLang="en-US">
                <a:solidFill>
                  <a:schemeClr val="tx1"/>
                </a:solidFill>
                <a:ea typeface="Verdana" panose="020B0604030504040204" pitchFamily="34" charset="0"/>
                <a:cs typeface="Verdana" panose="020B0604030504040204" pitchFamily="34" charset="0"/>
              </a:rPr>
            </a:br>
            <a:r>
              <a:rPr lang="en-US" altLang="en-US">
                <a:solidFill>
                  <a:schemeClr val="tx1"/>
                </a:solidFill>
                <a:ea typeface="Verdana" panose="020B0604030504040204" pitchFamily="34" charset="0"/>
                <a:cs typeface="Verdana" panose="020B0604030504040204" pitchFamily="34" charset="0"/>
              </a:rPr>
              <a:t>  things you have control </a:t>
            </a:r>
            <a:br>
              <a:rPr lang="en-US" altLang="en-US">
                <a:solidFill>
                  <a:schemeClr val="tx1"/>
                </a:solidFill>
                <a:ea typeface="Verdana" panose="020B0604030504040204" pitchFamily="34" charset="0"/>
                <a:cs typeface="Verdana" panose="020B0604030504040204" pitchFamily="34" charset="0"/>
              </a:rPr>
            </a:br>
            <a:r>
              <a:rPr lang="en-US" altLang="en-US">
                <a:solidFill>
                  <a:schemeClr val="tx1"/>
                </a:solidFill>
                <a:ea typeface="Verdana" panose="020B0604030504040204" pitchFamily="34" charset="0"/>
                <a:cs typeface="Verdana" panose="020B0604030504040204" pitchFamily="34" charset="0"/>
              </a:rPr>
              <a:t>  over. The other is </a:t>
            </a:r>
            <a:br>
              <a:rPr lang="en-US" altLang="en-US">
                <a:solidFill>
                  <a:schemeClr val="tx1"/>
                </a:solidFill>
                <a:ea typeface="Verdana" panose="020B0604030504040204" pitchFamily="34" charset="0"/>
                <a:cs typeface="Verdana" panose="020B0604030504040204" pitchFamily="34" charset="0"/>
              </a:rPr>
            </a:br>
            <a:r>
              <a:rPr lang="en-US" altLang="en-US">
                <a:solidFill>
                  <a:schemeClr val="tx1"/>
                </a:solidFill>
                <a:ea typeface="Verdana" panose="020B0604030504040204" pitchFamily="34" charset="0"/>
                <a:cs typeface="Verdana" panose="020B0604030504040204" pitchFamily="34" charset="0"/>
              </a:rPr>
              <a:t>  direction</a:t>
            </a:r>
          </a:p>
          <a:p>
            <a:pPr algn="l" eaLnBrk="1" hangingPunct="1"/>
            <a:endParaRPr lang="en-US" altLang="en-US">
              <a:solidFill>
                <a:schemeClr val="tx1"/>
              </a:solidFill>
              <a:ea typeface="Verdana" panose="020B0604030504040204" pitchFamily="34" charset="0"/>
              <a:cs typeface="Verdana" panose="020B0604030504040204" pitchFamily="34" charset="0"/>
            </a:endParaRPr>
          </a:p>
          <a:p>
            <a:pPr algn="l" eaLnBrk="1" hangingPunct="1">
              <a:buFont typeface="Wingdings" panose="05000000000000000000" pitchFamily="2" charset="2"/>
              <a:buChar char="§"/>
            </a:pPr>
            <a:r>
              <a:rPr lang="en-US" altLang="en-US">
                <a:solidFill>
                  <a:schemeClr val="tx1"/>
                </a:solidFill>
                <a:ea typeface="Verdana" panose="020B0604030504040204" pitchFamily="34" charset="0"/>
                <a:cs typeface="Verdana" panose="020B0604030504040204" pitchFamily="34" charset="0"/>
              </a:rPr>
              <a:t> Momentum. Is the </a:t>
            </a:r>
            <a:br>
              <a:rPr lang="en-US" altLang="en-US">
                <a:solidFill>
                  <a:schemeClr val="tx1"/>
                </a:solidFill>
                <a:ea typeface="Verdana" panose="020B0604030504040204" pitchFamily="34" charset="0"/>
                <a:cs typeface="Verdana" panose="020B0604030504040204" pitchFamily="34" charset="0"/>
              </a:rPr>
            </a:br>
            <a:r>
              <a:rPr lang="en-US" altLang="en-US">
                <a:solidFill>
                  <a:schemeClr val="tx1"/>
                </a:solidFill>
                <a:ea typeface="Verdana" panose="020B0604030504040204" pitchFamily="34" charset="0"/>
                <a:cs typeface="Verdana" panose="020B0604030504040204" pitchFamily="34" charset="0"/>
              </a:rPr>
              <a:t>  product of the object’s </a:t>
            </a:r>
            <a:br>
              <a:rPr lang="en-US" altLang="en-US">
                <a:solidFill>
                  <a:schemeClr val="tx1"/>
                </a:solidFill>
                <a:ea typeface="Verdana" panose="020B0604030504040204" pitchFamily="34" charset="0"/>
                <a:cs typeface="Verdana" panose="020B0604030504040204" pitchFamily="34" charset="0"/>
              </a:rPr>
            </a:br>
            <a:r>
              <a:rPr lang="en-US" altLang="en-US">
                <a:solidFill>
                  <a:schemeClr val="tx1"/>
                </a:solidFill>
                <a:ea typeface="Verdana" panose="020B0604030504040204" pitchFamily="34" charset="0"/>
                <a:cs typeface="Verdana" panose="020B0604030504040204" pitchFamily="34" charset="0"/>
              </a:rPr>
              <a:t>  mass or weight and its </a:t>
            </a:r>
            <a:br>
              <a:rPr lang="en-US" altLang="en-US">
                <a:solidFill>
                  <a:schemeClr val="tx1"/>
                </a:solidFill>
                <a:ea typeface="Verdana" panose="020B0604030504040204" pitchFamily="34" charset="0"/>
                <a:cs typeface="Verdana" panose="020B0604030504040204" pitchFamily="34" charset="0"/>
              </a:rPr>
            </a:br>
            <a:r>
              <a:rPr lang="en-US" altLang="en-US">
                <a:solidFill>
                  <a:schemeClr val="tx1"/>
                </a:solidFill>
                <a:ea typeface="Verdana" panose="020B0604030504040204" pitchFamily="34" charset="0"/>
                <a:cs typeface="Verdana" panose="020B0604030504040204" pitchFamily="34" charset="0"/>
              </a:rPr>
              <a:t>  velocity.</a:t>
            </a:r>
          </a:p>
          <a:p>
            <a:pPr algn="l" eaLnBrk="1" hangingPunct="1"/>
            <a:endParaRPr lang="en-US" altLang="en-US">
              <a:solidFill>
                <a:schemeClr val="tx1"/>
              </a:solidFill>
            </a:endParaRPr>
          </a:p>
        </p:txBody>
      </p:sp>
      <p:sp>
        <p:nvSpPr>
          <p:cNvPr id="28676"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62E9CFEB-9D95-4225-AB7A-C76624844FB5}" type="slidenum">
              <a:rPr lang="en-US" altLang="en-US" sz="1400">
                <a:solidFill>
                  <a:srgbClr val="FFFFFF"/>
                </a:solidFill>
                <a:latin typeface="Verdana" panose="020B0604030504040204" pitchFamily="34" charset="0"/>
              </a:rPr>
              <a:pPr algn="ctr" eaLnBrk="1" hangingPunct="1">
                <a:spcBef>
                  <a:spcPct val="0"/>
                </a:spcBef>
                <a:buFontTx/>
                <a:buNone/>
              </a:pPr>
              <a:t>24</a:t>
            </a:fld>
            <a:endParaRPr lang="en-US" altLang="en-US" sz="1400">
              <a:solidFill>
                <a:srgbClr val="FFFFFF"/>
              </a:solidFill>
              <a:latin typeface="Verdana" panose="020B0604030504040204" pitchFamily="34" charset="0"/>
            </a:endParaRPr>
          </a:p>
        </p:txBody>
      </p:sp>
      <p:sp>
        <p:nvSpPr>
          <p:cNvPr id="2867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PPT-103-01</a:t>
            </a:r>
          </a:p>
        </p:txBody>
      </p:sp>
      <p:pic>
        <p:nvPicPr>
          <p:cNvPr id="28678" name="Picture 2" descr="C:\Users\stlane\Pictures\thCAS0MVN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2514600"/>
            <a:ext cx="35433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Unsafe Conditions</a:t>
            </a:r>
          </a:p>
        </p:txBody>
      </p:sp>
      <p:sp>
        <p:nvSpPr>
          <p:cNvPr id="29699" name="Subtitle 2"/>
          <p:cNvSpPr>
            <a:spLocks noGrp="1"/>
          </p:cNvSpPr>
          <p:nvPr>
            <p:ph type="subTitle" idx="1"/>
          </p:nvPr>
        </p:nvSpPr>
        <p:spPr>
          <a:xfrm>
            <a:off x="533400" y="2058988"/>
            <a:ext cx="4572000" cy="3276600"/>
          </a:xfrm>
        </p:spPr>
        <p:txBody>
          <a:bodyPr/>
          <a:lstStyle/>
          <a:p>
            <a:pPr algn="l" eaLnBrk="1" hangingPunct="1">
              <a:spcBef>
                <a:spcPct val="0"/>
              </a:spcBef>
              <a:buFont typeface="Wingdings" panose="05000000000000000000" pitchFamily="2" charset="2"/>
              <a:buChar char="§"/>
            </a:pPr>
            <a:r>
              <a:rPr lang="en-US" altLang="en-US">
                <a:solidFill>
                  <a:schemeClr val="tx1"/>
                </a:solidFill>
                <a:ea typeface="Verdana" panose="020B0604030504040204" pitchFamily="34" charset="0"/>
                <a:cs typeface="Verdana" panose="020B0604030504040204" pitchFamily="34" charset="0"/>
              </a:rPr>
              <a:t> Inertia. An object  </a:t>
            </a:r>
            <a:br>
              <a:rPr lang="en-US" altLang="en-US">
                <a:solidFill>
                  <a:schemeClr val="tx1"/>
                </a:solidFill>
                <a:ea typeface="Verdana" panose="020B0604030504040204" pitchFamily="34" charset="0"/>
                <a:cs typeface="Verdana" panose="020B0604030504040204" pitchFamily="34" charset="0"/>
              </a:rPr>
            </a:br>
            <a:r>
              <a:rPr lang="en-US" altLang="en-US">
                <a:solidFill>
                  <a:schemeClr val="tx1"/>
                </a:solidFill>
                <a:ea typeface="Verdana" panose="020B0604030504040204" pitchFamily="34" charset="0"/>
                <a:cs typeface="Verdana" panose="020B0604030504040204" pitchFamily="34" charset="0"/>
              </a:rPr>
              <a:t>  continues in its state of </a:t>
            </a:r>
            <a:br>
              <a:rPr lang="en-US" altLang="en-US">
                <a:solidFill>
                  <a:schemeClr val="tx1"/>
                </a:solidFill>
                <a:ea typeface="Verdana" panose="020B0604030504040204" pitchFamily="34" charset="0"/>
                <a:cs typeface="Verdana" panose="020B0604030504040204" pitchFamily="34" charset="0"/>
              </a:rPr>
            </a:br>
            <a:r>
              <a:rPr lang="en-US" altLang="en-US">
                <a:solidFill>
                  <a:schemeClr val="tx1"/>
                </a:solidFill>
                <a:ea typeface="Verdana" panose="020B0604030504040204" pitchFamily="34" charset="0"/>
                <a:cs typeface="Verdana" panose="020B0604030504040204" pitchFamily="34" charset="0"/>
              </a:rPr>
              <a:t>  rest, or of uniform motion  </a:t>
            </a:r>
            <a:br>
              <a:rPr lang="en-US" altLang="en-US">
                <a:solidFill>
                  <a:schemeClr val="tx1"/>
                </a:solidFill>
                <a:ea typeface="Verdana" panose="020B0604030504040204" pitchFamily="34" charset="0"/>
                <a:cs typeface="Verdana" panose="020B0604030504040204" pitchFamily="34" charset="0"/>
              </a:rPr>
            </a:br>
            <a:r>
              <a:rPr lang="en-US" altLang="en-US">
                <a:solidFill>
                  <a:schemeClr val="tx1"/>
                </a:solidFill>
                <a:ea typeface="Verdana" panose="020B0604030504040204" pitchFamily="34" charset="0"/>
                <a:cs typeface="Verdana" panose="020B0604030504040204" pitchFamily="34" charset="0"/>
              </a:rPr>
              <a:t>  in a straight line, unless it </a:t>
            </a:r>
            <a:br>
              <a:rPr lang="en-US" altLang="en-US">
                <a:solidFill>
                  <a:schemeClr val="tx1"/>
                </a:solidFill>
                <a:ea typeface="Verdana" panose="020B0604030504040204" pitchFamily="34" charset="0"/>
                <a:cs typeface="Verdana" panose="020B0604030504040204" pitchFamily="34" charset="0"/>
              </a:rPr>
            </a:br>
            <a:r>
              <a:rPr lang="en-US" altLang="en-US">
                <a:solidFill>
                  <a:schemeClr val="tx1"/>
                </a:solidFill>
                <a:ea typeface="Verdana" panose="020B0604030504040204" pitchFamily="34" charset="0"/>
                <a:cs typeface="Verdana" panose="020B0604030504040204" pitchFamily="34" charset="0"/>
              </a:rPr>
              <a:t>  is acted upon by a net </a:t>
            </a:r>
            <a:br>
              <a:rPr lang="en-US" altLang="en-US">
                <a:solidFill>
                  <a:schemeClr val="tx1"/>
                </a:solidFill>
                <a:ea typeface="Verdana" panose="020B0604030504040204" pitchFamily="34" charset="0"/>
                <a:cs typeface="Verdana" panose="020B0604030504040204" pitchFamily="34" charset="0"/>
              </a:rPr>
            </a:br>
            <a:r>
              <a:rPr lang="en-US" altLang="en-US">
                <a:solidFill>
                  <a:schemeClr val="tx1"/>
                </a:solidFill>
                <a:ea typeface="Verdana" panose="020B0604030504040204" pitchFamily="34" charset="0"/>
                <a:cs typeface="Verdana" panose="020B0604030504040204" pitchFamily="34" charset="0"/>
              </a:rPr>
              <a:t>  external force.</a:t>
            </a:r>
          </a:p>
          <a:p>
            <a:pPr algn="l" eaLnBrk="1" hangingPunct="1">
              <a:spcBef>
                <a:spcPct val="0"/>
              </a:spcBef>
              <a:buFont typeface="Wingdings" panose="05000000000000000000" pitchFamily="2" charset="2"/>
              <a:buChar char="§"/>
            </a:pPr>
            <a:endParaRPr lang="en-US" altLang="en-US">
              <a:solidFill>
                <a:schemeClr val="tx1"/>
              </a:solidFill>
              <a:ea typeface="Verdana" panose="020B0604030504040204" pitchFamily="34" charset="0"/>
              <a:cs typeface="Verdana" panose="020B0604030504040204" pitchFamily="34" charset="0"/>
            </a:endParaRPr>
          </a:p>
          <a:p>
            <a:pPr algn="l" eaLnBrk="1" hangingPunct="1">
              <a:spcBef>
                <a:spcPct val="0"/>
              </a:spcBef>
              <a:buFont typeface="Wingdings" panose="05000000000000000000" pitchFamily="2" charset="2"/>
              <a:buChar char="§"/>
            </a:pPr>
            <a:r>
              <a:rPr lang="en-US" altLang="en-US">
                <a:solidFill>
                  <a:schemeClr val="tx1"/>
                </a:solidFill>
                <a:ea typeface="Verdana" panose="020B0604030504040204" pitchFamily="34" charset="0"/>
                <a:cs typeface="Verdana" panose="020B0604030504040204" pitchFamily="34" charset="0"/>
              </a:rPr>
              <a:t> Mass. The vehicle weight.</a:t>
            </a:r>
          </a:p>
          <a:p>
            <a:pPr algn="l" eaLnBrk="1" hangingPunct="1"/>
            <a:endParaRPr lang="en-US" altLang="en-US">
              <a:solidFill>
                <a:schemeClr val="tx1"/>
              </a:solidFill>
            </a:endParaRPr>
          </a:p>
        </p:txBody>
      </p:sp>
      <p:sp>
        <p:nvSpPr>
          <p:cNvPr id="29700"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73A5DC5D-8424-4049-BA28-B2F5DADFE35B}" type="slidenum">
              <a:rPr lang="en-US" altLang="en-US" sz="1400">
                <a:solidFill>
                  <a:srgbClr val="FFFFFF"/>
                </a:solidFill>
                <a:latin typeface="Verdana" panose="020B0604030504040204" pitchFamily="34" charset="0"/>
              </a:rPr>
              <a:pPr algn="ctr" eaLnBrk="1" hangingPunct="1">
                <a:spcBef>
                  <a:spcPct val="0"/>
                </a:spcBef>
                <a:buFontTx/>
                <a:buNone/>
              </a:pPr>
              <a:t>25</a:t>
            </a:fld>
            <a:endParaRPr lang="en-US" altLang="en-US" sz="1400">
              <a:solidFill>
                <a:srgbClr val="FFFFFF"/>
              </a:solidFill>
              <a:latin typeface="Verdana" panose="020B0604030504040204" pitchFamily="34" charset="0"/>
            </a:endParaRPr>
          </a:p>
        </p:txBody>
      </p:sp>
      <p:sp>
        <p:nvSpPr>
          <p:cNvPr id="2970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PPT-103-01</a:t>
            </a:r>
          </a:p>
        </p:txBody>
      </p:sp>
      <p:pic>
        <p:nvPicPr>
          <p:cNvPr id="29702" name="Picture 3" descr="C:\Users\stlane\Pictures\Winter-driving-800x55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2438400"/>
            <a:ext cx="3657600" cy="251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Unsafe Conditions</a:t>
            </a:r>
          </a:p>
        </p:txBody>
      </p:sp>
      <p:sp>
        <p:nvSpPr>
          <p:cNvPr id="4099" name="Subtitle 2"/>
          <p:cNvSpPr>
            <a:spLocks noGrp="1"/>
          </p:cNvSpPr>
          <p:nvPr>
            <p:ph type="subTitle" idx="1"/>
          </p:nvPr>
        </p:nvSpPr>
        <p:spPr>
          <a:xfrm>
            <a:off x="609600" y="2057400"/>
            <a:ext cx="4724400" cy="3429000"/>
          </a:xfrm>
        </p:spPr>
        <p:txBody>
          <a:bodyPr/>
          <a:lstStyle/>
          <a:p>
            <a:pPr marL="342900" indent="-342900" algn="l" eaLnBrk="1" hangingPunct="1">
              <a:buFont typeface="Wingdings" panose="05000000000000000000" pitchFamily="2" charset="2"/>
              <a:buChar char="§"/>
              <a:defRPr/>
            </a:pPr>
            <a:r>
              <a:rPr lang="en-US" dirty="0">
                <a:solidFill>
                  <a:schemeClr val="tx1"/>
                </a:solidFill>
                <a:ea typeface="Verdana" pitchFamily="34" charset="0"/>
                <a:cs typeface="Verdana" pitchFamily="34" charset="0"/>
              </a:rPr>
              <a:t>Acceleration/Deceleration. Speeding up or slowing down.</a:t>
            </a:r>
          </a:p>
          <a:p>
            <a:pPr marL="342900" indent="-342900" algn="l" eaLnBrk="1" hangingPunct="1">
              <a:buFont typeface="Wingdings" panose="05000000000000000000" pitchFamily="2" charset="2"/>
              <a:buChar char="§"/>
              <a:defRPr/>
            </a:pPr>
            <a:endParaRPr lang="en-US" dirty="0">
              <a:solidFill>
                <a:schemeClr val="tx1"/>
              </a:solidFill>
              <a:ea typeface="Verdana" pitchFamily="34" charset="0"/>
              <a:cs typeface="Verdana" pitchFamily="34" charset="0"/>
            </a:endParaRPr>
          </a:p>
          <a:p>
            <a:pPr marL="342900" indent="-342900" algn="l" eaLnBrk="1" hangingPunct="1">
              <a:buFont typeface="Wingdings" panose="05000000000000000000" pitchFamily="2" charset="2"/>
              <a:buChar char="§"/>
              <a:defRPr/>
            </a:pPr>
            <a:r>
              <a:rPr lang="en-US" dirty="0">
                <a:solidFill>
                  <a:schemeClr val="tx1"/>
                </a:solidFill>
                <a:ea typeface="Verdana" pitchFamily="34" charset="0"/>
                <a:cs typeface="Verdana" pitchFamily="34" charset="0"/>
              </a:rPr>
              <a:t>Temperature. Extremes may change the coefficient of friction assigned to a road surface.</a:t>
            </a:r>
          </a:p>
          <a:p>
            <a:pPr algn="l" eaLnBrk="1" hangingPunct="1">
              <a:buFont typeface="Arial" charset="0"/>
              <a:buNone/>
              <a:defRPr/>
            </a:pPr>
            <a:endParaRPr lang="en-US" dirty="0">
              <a:solidFill>
                <a:schemeClr val="tx1"/>
              </a:solidFill>
            </a:endParaRPr>
          </a:p>
        </p:txBody>
      </p:sp>
      <p:sp>
        <p:nvSpPr>
          <p:cNvPr id="30724"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0A3D6529-18C5-49BD-9122-10B81AE0FDE3}" type="slidenum">
              <a:rPr lang="en-US" altLang="en-US" sz="1400">
                <a:solidFill>
                  <a:srgbClr val="FFFFFF"/>
                </a:solidFill>
                <a:latin typeface="Verdana" panose="020B0604030504040204" pitchFamily="34" charset="0"/>
              </a:rPr>
              <a:pPr algn="ctr" eaLnBrk="1" hangingPunct="1">
                <a:spcBef>
                  <a:spcPct val="0"/>
                </a:spcBef>
                <a:buFontTx/>
                <a:buNone/>
              </a:pPr>
              <a:t>26</a:t>
            </a:fld>
            <a:endParaRPr lang="en-US" altLang="en-US" sz="1400">
              <a:solidFill>
                <a:srgbClr val="FFFFFF"/>
              </a:solidFill>
              <a:latin typeface="Verdana" panose="020B0604030504040204" pitchFamily="34" charset="0"/>
            </a:endParaRPr>
          </a:p>
        </p:txBody>
      </p:sp>
      <p:sp>
        <p:nvSpPr>
          <p:cNvPr id="3072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PPT-103-01</a:t>
            </a:r>
          </a:p>
        </p:txBody>
      </p:sp>
      <p:pic>
        <p:nvPicPr>
          <p:cNvPr id="30726" name="Picture 2" descr="C:\Users\stlane\Pictures\winter-drivin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425" y="1524000"/>
            <a:ext cx="2514600" cy="226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7" name="Picture 2" descr="C:\Users\stlane\Pictures\6a00d83451b3c669e200e54face1868834-500wi.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92763" y="3962400"/>
            <a:ext cx="3209925"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Winter Driving Tips</a:t>
            </a:r>
          </a:p>
        </p:txBody>
      </p:sp>
      <p:sp>
        <p:nvSpPr>
          <p:cNvPr id="31747" name="Subtitle 2"/>
          <p:cNvSpPr>
            <a:spLocks noGrp="1"/>
          </p:cNvSpPr>
          <p:nvPr>
            <p:ph type="subTitle" idx="1"/>
          </p:nvPr>
        </p:nvSpPr>
        <p:spPr>
          <a:xfrm>
            <a:off x="381000" y="1676400"/>
            <a:ext cx="7924800" cy="4419600"/>
          </a:xfrm>
        </p:spPr>
        <p:txBody>
          <a:bodyPr/>
          <a:lstStyle/>
          <a:p>
            <a:pPr algn="l" eaLnBrk="1" hangingPunct="1"/>
            <a:r>
              <a:rPr lang="en-US" altLang="en-US">
                <a:solidFill>
                  <a:schemeClr val="tx1"/>
                </a:solidFill>
              </a:rPr>
              <a:t>If in vehicle and stranded due to road conditions:</a:t>
            </a:r>
          </a:p>
          <a:p>
            <a:pPr algn="l" eaLnBrk="1" hangingPunct="1"/>
            <a:r>
              <a:rPr lang="en-US" altLang="en-US" sz="2200">
                <a:solidFill>
                  <a:schemeClr val="tx1"/>
                </a:solidFill>
              </a:rPr>
              <a:t>         ▪ Stay in vehicle.</a:t>
            </a:r>
          </a:p>
          <a:p>
            <a:pPr algn="l" eaLnBrk="1" hangingPunct="1"/>
            <a:r>
              <a:rPr lang="en-US" altLang="en-US" sz="2200">
                <a:solidFill>
                  <a:schemeClr val="tx1"/>
                </a:solidFill>
              </a:rPr>
              <a:t>          ▪ Display trouble sign (ex: brightly colored</a:t>
            </a:r>
          </a:p>
          <a:p>
            <a:pPr algn="l" eaLnBrk="1" hangingPunct="1"/>
            <a:r>
              <a:rPr lang="en-US" altLang="en-US" sz="2200">
                <a:solidFill>
                  <a:schemeClr val="tx1"/>
                </a:solidFill>
              </a:rPr>
              <a:t>            cloth on antenna).</a:t>
            </a:r>
          </a:p>
          <a:p>
            <a:pPr algn="l" eaLnBrk="1" hangingPunct="1"/>
            <a:r>
              <a:rPr lang="en-US" altLang="en-US" sz="2200">
                <a:solidFill>
                  <a:schemeClr val="tx1"/>
                </a:solidFill>
              </a:rPr>
              <a:t>          ▪ Occasionally run engine with heater on to </a:t>
            </a:r>
          </a:p>
          <a:p>
            <a:pPr algn="l" eaLnBrk="1" hangingPunct="1"/>
            <a:r>
              <a:rPr lang="en-US" altLang="en-US" sz="2200">
                <a:solidFill>
                  <a:schemeClr val="tx1"/>
                </a:solidFill>
              </a:rPr>
              <a:t>            keep warm.</a:t>
            </a:r>
          </a:p>
          <a:p>
            <a:pPr algn="l" eaLnBrk="1" hangingPunct="1"/>
            <a:r>
              <a:rPr lang="en-US" altLang="en-US" sz="2200">
                <a:solidFill>
                  <a:schemeClr val="tx1"/>
                </a:solidFill>
              </a:rPr>
              <a:t>          ▪ Keep exhaust pipe free of snow &amp; open a</a:t>
            </a:r>
          </a:p>
          <a:p>
            <a:pPr algn="l" eaLnBrk="1" hangingPunct="1"/>
            <a:r>
              <a:rPr lang="en-US" altLang="en-US" sz="2200">
                <a:solidFill>
                  <a:schemeClr val="tx1"/>
                </a:solidFill>
              </a:rPr>
              <a:t>            window to avoid Carbon Monoxide poisoning.</a:t>
            </a:r>
          </a:p>
          <a:p>
            <a:pPr algn="l" eaLnBrk="1" hangingPunct="1"/>
            <a:r>
              <a:rPr lang="en-US" altLang="en-US" sz="2200">
                <a:solidFill>
                  <a:schemeClr val="tx1"/>
                </a:solidFill>
              </a:rPr>
              <a:t>          ▪ Watch for signs of frostbite and hypothermia</a:t>
            </a:r>
            <a:r>
              <a:rPr lang="en-US" altLang="en-US">
                <a:solidFill>
                  <a:schemeClr val="tx1"/>
                </a:solidFill>
              </a:rPr>
              <a:t>.</a:t>
            </a:r>
          </a:p>
          <a:p>
            <a:pPr algn="l" eaLnBrk="1" hangingPunct="1"/>
            <a:endParaRPr lang="en-US" altLang="en-US">
              <a:solidFill>
                <a:schemeClr val="tx1"/>
              </a:solidFill>
            </a:endParaRPr>
          </a:p>
        </p:txBody>
      </p:sp>
      <p:sp>
        <p:nvSpPr>
          <p:cNvPr id="31748"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286AF41D-A4DA-4A30-9DCF-D4616D957F01}" type="slidenum">
              <a:rPr lang="en-US" altLang="en-US" sz="1400">
                <a:solidFill>
                  <a:srgbClr val="FFFFFF"/>
                </a:solidFill>
                <a:latin typeface="Verdana" panose="020B0604030504040204" pitchFamily="34" charset="0"/>
              </a:rPr>
              <a:pPr algn="ctr" eaLnBrk="1" hangingPunct="1">
                <a:spcBef>
                  <a:spcPct val="0"/>
                </a:spcBef>
                <a:buFontTx/>
                <a:buNone/>
              </a:pPr>
              <a:t>27</a:t>
            </a:fld>
            <a:endParaRPr lang="en-US" altLang="en-US" sz="1400">
              <a:solidFill>
                <a:srgbClr val="FFFFFF"/>
              </a:solidFill>
              <a:latin typeface="Verdana" panose="020B0604030504040204" pitchFamily="34" charset="0"/>
            </a:endParaRPr>
          </a:p>
        </p:txBody>
      </p:sp>
      <p:sp>
        <p:nvSpPr>
          <p:cNvPr id="3174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PPT-103-01</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Winter Driving Tips</a:t>
            </a:r>
          </a:p>
        </p:txBody>
      </p:sp>
      <p:sp>
        <p:nvSpPr>
          <p:cNvPr id="32771" name="Subtitle 2"/>
          <p:cNvSpPr>
            <a:spLocks noGrp="1"/>
          </p:cNvSpPr>
          <p:nvPr>
            <p:ph type="subTitle" idx="1"/>
          </p:nvPr>
        </p:nvSpPr>
        <p:spPr>
          <a:xfrm>
            <a:off x="609600" y="1752600"/>
            <a:ext cx="7924800" cy="4267200"/>
          </a:xfrm>
        </p:spPr>
        <p:txBody>
          <a:bodyPr/>
          <a:lstStyle/>
          <a:p>
            <a:pPr algn="l" eaLnBrk="1" hangingPunct="1"/>
            <a:r>
              <a:rPr lang="en-US" altLang="en-US">
                <a:solidFill>
                  <a:schemeClr val="tx1"/>
                </a:solidFill>
              </a:rPr>
              <a:t>If in vehicle and stranded due to road conditions:</a:t>
            </a:r>
          </a:p>
          <a:p>
            <a:pPr algn="l" eaLnBrk="1" hangingPunct="1"/>
            <a:endParaRPr lang="en-US" altLang="en-US" sz="2800">
              <a:solidFill>
                <a:schemeClr val="tx1"/>
              </a:solidFill>
            </a:endParaRPr>
          </a:p>
          <a:p>
            <a:pPr algn="l" eaLnBrk="1" hangingPunct="1"/>
            <a:r>
              <a:rPr lang="en-US" altLang="en-US" sz="2800">
                <a:solidFill>
                  <a:schemeClr val="tx1"/>
                </a:solidFill>
              </a:rPr>
              <a:t>    </a:t>
            </a:r>
            <a:r>
              <a:rPr lang="en-US" altLang="en-US" sz="2200">
                <a:solidFill>
                  <a:schemeClr val="tx1"/>
                </a:solidFill>
              </a:rPr>
              <a:t>▪ Do minor exercises to keep up circulation.</a:t>
            </a:r>
          </a:p>
          <a:p>
            <a:pPr algn="l" eaLnBrk="1" hangingPunct="1"/>
            <a:r>
              <a:rPr lang="en-US" altLang="en-US" sz="2200">
                <a:solidFill>
                  <a:schemeClr val="tx1"/>
                </a:solidFill>
              </a:rPr>
              <a:t>     ▪ Clap hands &amp; move arms &amp; legs frequently.</a:t>
            </a:r>
          </a:p>
          <a:p>
            <a:pPr algn="l" eaLnBrk="1" hangingPunct="1"/>
            <a:r>
              <a:rPr lang="en-US" altLang="en-US" sz="2200">
                <a:solidFill>
                  <a:schemeClr val="tx1"/>
                </a:solidFill>
              </a:rPr>
              <a:t>     ▪ Try not to stay in one position too long.</a:t>
            </a:r>
          </a:p>
          <a:p>
            <a:pPr algn="l" eaLnBrk="1" hangingPunct="1"/>
            <a:r>
              <a:rPr lang="en-US" altLang="en-US" sz="2200">
                <a:solidFill>
                  <a:schemeClr val="tx1"/>
                </a:solidFill>
              </a:rPr>
              <a:t>     ▪ Use newspapers, maps, mats, etc. for warmth.</a:t>
            </a:r>
          </a:p>
          <a:p>
            <a:pPr algn="l" eaLnBrk="1" hangingPunct="1"/>
            <a:r>
              <a:rPr lang="en-US" altLang="en-US" sz="2200">
                <a:solidFill>
                  <a:schemeClr val="tx1"/>
                </a:solidFill>
              </a:rPr>
              <a:t>     ▪ Avoid drinking fluids containing caffeine or</a:t>
            </a:r>
          </a:p>
          <a:p>
            <a:pPr algn="l" eaLnBrk="1" hangingPunct="1"/>
            <a:r>
              <a:rPr lang="en-US" altLang="en-US" sz="2200">
                <a:solidFill>
                  <a:schemeClr val="tx1"/>
                </a:solidFill>
              </a:rPr>
              <a:t>       alcohol, they can quicken effects of cold.</a:t>
            </a:r>
          </a:p>
          <a:p>
            <a:pPr algn="l" eaLnBrk="1" hangingPunct="1"/>
            <a:endParaRPr lang="en-US" altLang="en-US">
              <a:solidFill>
                <a:schemeClr val="tx1"/>
              </a:solidFill>
            </a:endParaRPr>
          </a:p>
        </p:txBody>
      </p:sp>
      <p:sp>
        <p:nvSpPr>
          <p:cNvPr id="32772"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68F7A36C-C51B-4818-A2CF-A841989103C8}" type="slidenum">
              <a:rPr lang="en-US" altLang="en-US" sz="1400">
                <a:solidFill>
                  <a:srgbClr val="FFFFFF"/>
                </a:solidFill>
                <a:latin typeface="Verdana" panose="020B0604030504040204" pitchFamily="34" charset="0"/>
              </a:rPr>
              <a:pPr algn="ctr" eaLnBrk="1" hangingPunct="1">
                <a:spcBef>
                  <a:spcPct val="0"/>
                </a:spcBef>
                <a:buFontTx/>
                <a:buNone/>
              </a:pPr>
              <a:t>28</a:t>
            </a:fld>
            <a:endParaRPr lang="en-US" altLang="en-US" sz="1400">
              <a:solidFill>
                <a:srgbClr val="FFFFFF"/>
              </a:solidFill>
              <a:latin typeface="Verdana" panose="020B0604030504040204" pitchFamily="34" charset="0"/>
            </a:endParaRPr>
          </a:p>
        </p:txBody>
      </p:sp>
      <p:sp>
        <p:nvSpPr>
          <p:cNvPr id="3277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PPT-103-01</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Winter Driving Tips</a:t>
            </a:r>
          </a:p>
        </p:txBody>
      </p:sp>
      <p:sp>
        <p:nvSpPr>
          <p:cNvPr id="4099" name="Subtitle 2"/>
          <p:cNvSpPr>
            <a:spLocks noGrp="1"/>
          </p:cNvSpPr>
          <p:nvPr>
            <p:ph type="subTitle" idx="1"/>
          </p:nvPr>
        </p:nvSpPr>
        <p:spPr>
          <a:xfrm>
            <a:off x="609600" y="1524000"/>
            <a:ext cx="7924800" cy="4343400"/>
          </a:xfrm>
        </p:spPr>
        <p:txBody>
          <a:bodyPr/>
          <a:lstStyle/>
          <a:p>
            <a:pPr algn="l" eaLnBrk="1" hangingPunct="1">
              <a:buFont typeface="Arial" charset="0"/>
              <a:buNone/>
              <a:defRPr/>
            </a:pPr>
            <a:r>
              <a:rPr lang="en-US" altLang="en-US" dirty="0">
                <a:solidFill>
                  <a:schemeClr val="tx1"/>
                </a:solidFill>
              </a:rPr>
              <a:t>Stopping Distances &amp; Wet/Snowpack/Icy Roads:</a:t>
            </a:r>
          </a:p>
          <a:p>
            <a:pPr algn="l" eaLnBrk="1" hangingPunct="1">
              <a:buFont typeface="Arial" charset="0"/>
              <a:buNone/>
              <a:defRPr/>
            </a:pPr>
            <a:endParaRPr lang="en-US" altLang="en-US" dirty="0">
              <a:solidFill>
                <a:schemeClr val="tx1"/>
              </a:solidFill>
            </a:endParaRPr>
          </a:p>
          <a:p>
            <a:pPr marL="342900" indent="-342900" algn="l" eaLnBrk="1" hangingPunct="1">
              <a:buFont typeface="Wingdings" panose="05000000000000000000" pitchFamily="2" charset="2"/>
              <a:buChar char="§"/>
              <a:defRPr/>
            </a:pPr>
            <a:r>
              <a:rPr lang="en-US" altLang="en-US" dirty="0">
                <a:solidFill>
                  <a:schemeClr val="tx1"/>
                </a:solidFill>
              </a:rPr>
              <a:t>Vehicle may travel 4x stopping distance than  on dry road.</a:t>
            </a:r>
          </a:p>
          <a:p>
            <a:pPr marL="342900" indent="-342900" algn="l" eaLnBrk="1" hangingPunct="1">
              <a:buFont typeface="Wingdings" panose="05000000000000000000" pitchFamily="2" charset="2"/>
              <a:buChar char="§"/>
              <a:defRPr/>
            </a:pPr>
            <a:r>
              <a:rPr lang="en-US" altLang="en-US" dirty="0">
                <a:solidFill>
                  <a:schemeClr val="tx1"/>
                </a:solidFill>
              </a:rPr>
              <a:t>Dry pavement vehicle traveling 70 mph requires 600 feet to stop; wet road requires 800 feet.</a:t>
            </a:r>
          </a:p>
          <a:p>
            <a:pPr marL="342900" indent="-342900" algn="l" eaLnBrk="1" hangingPunct="1">
              <a:buFont typeface="Wingdings" panose="05000000000000000000" pitchFamily="2" charset="2"/>
              <a:buChar char="§"/>
              <a:defRPr/>
            </a:pPr>
            <a:r>
              <a:rPr lang="en-US" altLang="en-US" dirty="0">
                <a:solidFill>
                  <a:schemeClr val="tx1"/>
                </a:solidFill>
              </a:rPr>
              <a:t>Snowpack road requires approximately 1300 feet stopping distance @ 70 mph.</a:t>
            </a:r>
          </a:p>
          <a:p>
            <a:pPr marL="342900" indent="-342900" algn="l" eaLnBrk="1" hangingPunct="1">
              <a:buFont typeface="Wingdings" panose="05000000000000000000" pitchFamily="2" charset="2"/>
              <a:buChar char="§"/>
              <a:defRPr/>
            </a:pPr>
            <a:r>
              <a:rPr lang="en-US" altLang="en-US" dirty="0">
                <a:solidFill>
                  <a:schemeClr val="tx1"/>
                </a:solidFill>
              </a:rPr>
              <a:t>Icy road requires 2500 feet @ 70 mph.</a:t>
            </a:r>
          </a:p>
          <a:p>
            <a:pPr algn="l" eaLnBrk="1" hangingPunct="1">
              <a:buFont typeface="Arial" charset="0"/>
              <a:buNone/>
              <a:defRPr/>
            </a:pPr>
            <a:endParaRPr lang="en-US" dirty="0">
              <a:solidFill>
                <a:schemeClr val="tx1"/>
              </a:solidFill>
            </a:endParaRPr>
          </a:p>
        </p:txBody>
      </p:sp>
      <p:sp>
        <p:nvSpPr>
          <p:cNvPr id="33796"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D63F0D0B-F9AF-49EE-9A5F-1022759DA7AE}" type="slidenum">
              <a:rPr lang="en-US" altLang="en-US" sz="1400">
                <a:solidFill>
                  <a:srgbClr val="FFFFFF"/>
                </a:solidFill>
                <a:latin typeface="Verdana" panose="020B0604030504040204" pitchFamily="34" charset="0"/>
              </a:rPr>
              <a:pPr algn="ctr" eaLnBrk="1" hangingPunct="1">
                <a:spcBef>
                  <a:spcPct val="0"/>
                </a:spcBef>
                <a:buFontTx/>
                <a:buNone/>
              </a:pPr>
              <a:t>29</a:t>
            </a:fld>
            <a:endParaRPr lang="en-US" altLang="en-US" sz="1400">
              <a:solidFill>
                <a:srgbClr val="FFFFFF"/>
              </a:solidFill>
              <a:latin typeface="Verdana" panose="020B0604030504040204" pitchFamily="34" charset="0"/>
            </a:endParaRPr>
          </a:p>
        </p:txBody>
      </p:sp>
      <p:sp>
        <p:nvSpPr>
          <p:cNvPr id="3379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PPT-103-01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Seat Belts</a:t>
            </a:r>
          </a:p>
        </p:txBody>
      </p:sp>
      <p:sp>
        <p:nvSpPr>
          <p:cNvPr id="4099" name="Subtitle 2"/>
          <p:cNvSpPr>
            <a:spLocks noGrp="1"/>
          </p:cNvSpPr>
          <p:nvPr>
            <p:ph type="subTitle" idx="1"/>
          </p:nvPr>
        </p:nvSpPr>
        <p:spPr>
          <a:xfrm>
            <a:off x="609600" y="1600200"/>
            <a:ext cx="7924800" cy="3733800"/>
          </a:xfrm>
        </p:spPr>
        <p:txBody>
          <a:bodyPr/>
          <a:lstStyle/>
          <a:p>
            <a:pPr algn="l" eaLnBrk="1" hangingPunct="1">
              <a:buFont typeface="Arial" charset="0"/>
              <a:buNone/>
              <a:defRPr/>
            </a:pPr>
            <a:endParaRPr lang="en-US" altLang="en-US" dirty="0">
              <a:solidFill>
                <a:schemeClr val="tx1"/>
              </a:solidFill>
              <a:ea typeface="Verdana" pitchFamily="34" charset="0"/>
              <a:cs typeface="Verdana" pitchFamily="34" charset="0"/>
            </a:endParaRPr>
          </a:p>
          <a:p>
            <a:pPr marL="342900" indent="-342900" algn="l" eaLnBrk="1" hangingPunct="1">
              <a:buFont typeface="Wingdings" panose="05000000000000000000" pitchFamily="2" charset="2"/>
              <a:buChar char="§"/>
              <a:defRPr/>
            </a:pPr>
            <a:r>
              <a:rPr lang="en-US" altLang="en-US" dirty="0">
                <a:solidFill>
                  <a:schemeClr val="tx1"/>
                </a:solidFill>
                <a:ea typeface="Verdana" pitchFamily="34" charset="0"/>
                <a:cs typeface="Verdana" pitchFamily="34" charset="0"/>
              </a:rPr>
              <a:t>During a crash, being buckled up helps keep you safe and secure inside your vehicle; being completely thrown out of a vehicle is almost always deadly. </a:t>
            </a:r>
          </a:p>
          <a:p>
            <a:pPr marL="342900" indent="-342900" algn="l" eaLnBrk="1" hangingPunct="1">
              <a:buFont typeface="Wingdings" panose="05000000000000000000" pitchFamily="2" charset="2"/>
              <a:buChar char="§"/>
              <a:defRPr/>
            </a:pPr>
            <a:endParaRPr lang="en-US" altLang="en-US" dirty="0">
              <a:solidFill>
                <a:schemeClr val="tx1"/>
              </a:solidFill>
              <a:ea typeface="Verdana" pitchFamily="34" charset="0"/>
              <a:cs typeface="Verdana" pitchFamily="34" charset="0"/>
            </a:endParaRPr>
          </a:p>
          <a:p>
            <a:pPr marL="342900" indent="-342900" algn="l" eaLnBrk="1" hangingPunct="1">
              <a:buFont typeface="Wingdings" panose="05000000000000000000" pitchFamily="2" charset="2"/>
              <a:buChar char="§"/>
              <a:defRPr/>
            </a:pPr>
            <a:r>
              <a:rPr lang="en-US" altLang="en-US" dirty="0">
                <a:solidFill>
                  <a:schemeClr val="tx1"/>
                </a:solidFill>
                <a:ea typeface="Verdana" pitchFamily="34" charset="0"/>
                <a:cs typeface="Verdana" pitchFamily="34" charset="0"/>
              </a:rPr>
              <a:t>Seat belts are the best defense against impaired, aggressive, and distracted drivers.</a:t>
            </a:r>
          </a:p>
          <a:p>
            <a:pPr algn="l" eaLnBrk="1" hangingPunct="1">
              <a:buFont typeface="Arial" charset="0"/>
              <a:buNone/>
              <a:defRPr/>
            </a:pPr>
            <a:endParaRPr lang="en-US" dirty="0">
              <a:solidFill>
                <a:schemeClr val="tx1"/>
              </a:solidFill>
            </a:endParaRPr>
          </a:p>
        </p:txBody>
      </p:sp>
      <p:sp>
        <p:nvSpPr>
          <p:cNvPr id="7172"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8331BD6B-A53F-42DE-BCDD-4A1C18D88568}" type="slidenum">
              <a:rPr lang="en-US" altLang="en-US" sz="1400">
                <a:solidFill>
                  <a:srgbClr val="FFFFFF"/>
                </a:solidFill>
                <a:latin typeface="Verdana" panose="020B0604030504040204" pitchFamily="34" charset="0"/>
              </a:rPr>
              <a:pPr algn="ctr" eaLnBrk="1" hangingPunct="1">
                <a:spcBef>
                  <a:spcPct val="0"/>
                </a:spcBef>
                <a:buFontTx/>
                <a:buNone/>
              </a:pPr>
              <a:t>3</a:t>
            </a:fld>
            <a:endParaRPr lang="en-US" altLang="en-US" sz="1400">
              <a:solidFill>
                <a:srgbClr val="FFFFFF"/>
              </a:solidFill>
              <a:latin typeface="Verdana" panose="020B0604030504040204" pitchFamily="34" charset="0"/>
            </a:endParaRPr>
          </a:p>
        </p:txBody>
      </p:sp>
      <p:sp>
        <p:nvSpPr>
          <p:cNvPr id="717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PPT-103-01</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Winter Driving Tips</a:t>
            </a:r>
          </a:p>
        </p:txBody>
      </p:sp>
      <p:sp>
        <p:nvSpPr>
          <p:cNvPr id="4099" name="Subtitle 2"/>
          <p:cNvSpPr>
            <a:spLocks noGrp="1"/>
          </p:cNvSpPr>
          <p:nvPr>
            <p:ph type="subTitle" idx="1"/>
          </p:nvPr>
        </p:nvSpPr>
        <p:spPr>
          <a:xfrm>
            <a:off x="609600" y="1676400"/>
            <a:ext cx="7924800" cy="3810000"/>
          </a:xfrm>
        </p:spPr>
        <p:txBody>
          <a:bodyPr/>
          <a:lstStyle/>
          <a:p>
            <a:pPr eaLnBrk="1" hangingPunct="1">
              <a:buFont typeface="Arial" charset="0"/>
              <a:buNone/>
              <a:defRPr/>
            </a:pPr>
            <a:r>
              <a:rPr lang="en-US" altLang="en-US" dirty="0">
                <a:solidFill>
                  <a:schemeClr val="tx1"/>
                </a:solidFill>
              </a:rPr>
              <a:t>Winterizing Vehicles:</a:t>
            </a:r>
          </a:p>
          <a:p>
            <a:pPr algn="l" eaLnBrk="1" hangingPunct="1">
              <a:buFont typeface="Arial" charset="0"/>
              <a:buNone/>
              <a:defRPr/>
            </a:pPr>
            <a:endParaRPr lang="en-US" altLang="en-US" dirty="0">
              <a:solidFill>
                <a:schemeClr val="tx1"/>
              </a:solidFill>
            </a:endParaRPr>
          </a:p>
          <a:p>
            <a:pPr marL="342900" indent="-342900" algn="l" eaLnBrk="1" hangingPunct="1">
              <a:buFont typeface="Wingdings" panose="05000000000000000000" pitchFamily="2" charset="2"/>
              <a:buChar char="§"/>
              <a:defRPr/>
            </a:pPr>
            <a:r>
              <a:rPr lang="en-US" altLang="en-US" dirty="0">
                <a:solidFill>
                  <a:schemeClr val="tx1"/>
                </a:solidFill>
                <a:cs typeface="Times New Roman" pitchFamily="18" charset="0"/>
              </a:rPr>
              <a:t>Ensure ice scraper and windshield </a:t>
            </a:r>
            <a:r>
              <a:rPr lang="en-US" altLang="en-US" dirty="0" err="1">
                <a:solidFill>
                  <a:schemeClr val="tx1"/>
                </a:solidFill>
                <a:cs typeface="Times New Roman" pitchFamily="18" charset="0"/>
              </a:rPr>
              <a:t>de-icer</a:t>
            </a:r>
            <a:r>
              <a:rPr lang="en-US" altLang="en-US" dirty="0">
                <a:solidFill>
                  <a:schemeClr val="tx1"/>
                </a:solidFill>
                <a:cs typeface="Times New Roman" pitchFamily="18" charset="0"/>
              </a:rPr>
              <a:t> on board.</a:t>
            </a:r>
          </a:p>
          <a:p>
            <a:pPr marL="342900" indent="-342900" algn="l" eaLnBrk="1" hangingPunct="1">
              <a:buFont typeface="Wingdings" panose="05000000000000000000" pitchFamily="2" charset="2"/>
              <a:buChar char="§"/>
              <a:defRPr/>
            </a:pPr>
            <a:r>
              <a:rPr lang="en-US" altLang="en-US" dirty="0">
                <a:solidFill>
                  <a:schemeClr val="tx1"/>
                </a:solidFill>
                <a:cs typeface="Times New Roman" pitchFamily="18" charset="0"/>
              </a:rPr>
              <a:t>Carry spare set of wiper blades.</a:t>
            </a:r>
          </a:p>
          <a:p>
            <a:pPr marL="342900" indent="-342900" algn="l" eaLnBrk="1" hangingPunct="1">
              <a:buFont typeface="Wingdings" panose="05000000000000000000" pitchFamily="2" charset="2"/>
              <a:buChar char="§"/>
              <a:defRPr/>
            </a:pPr>
            <a:r>
              <a:rPr lang="en-US" altLang="en-US" dirty="0">
                <a:solidFill>
                  <a:schemeClr val="tx1"/>
                </a:solidFill>
                <a:cs typeface="Times New Roman" pitchFamily="18" charset="0"/>
              </a:rPr>
              <a:t>Carry kitty litter, oil dry, or sand for traction.</a:t>
            </a:r>
          </a:p>
          <a:p>
            <a:pPr marL="342900" indent="-342900" algn="l" eaLnBrk="1" hangingPunct="1">
              <a:buFont typeface="Wingdings" panose="05000000000000000000" pitchFamily="2" charset="2"/>
              <a:buChar char="§"/>
              <a:defRPr/>
            </a:pPr>
            <a:r>
              <a:rPr lang="en-US" altLang="en-US" dirty="0">
                <a:solidFill>
                  <a:schemeClr val="tx1"/>
                </a:solidFill>
                <a:cs typeface="Times New Roman" pitchFamily="18" charset="0"/>
              </a:rPr>
              <a:t>Carry blankets, flashlight, road flares.</a:t>
            </a:r>
          </a:p>
          <a:p>
            <a:pPr marL="342900" indent="-342900" algn="l" eaLnBrk="1" hangingPunct="1">
              <a:buFont typeface="Wingdings" panose="05000000000000000000" pitchFamily="2" charset="2"/>
              <a:buChar char="§"/>
              <a:defRPr/>
            </a:pPr>
            <a:r>
              <a:rPr lang="en-US" altLang="en-US" dirty="0">
                <a:solidFill>
                  <a:schemeClr val="tx1"/>
                </a:solidFill>
                <a:cs typeface="Times New Roman" pitchFamily="18" charset="0"/>
              </a:rPr>
              <a:t>Have lock </a:t>
            </a:r>
            <a:r>
              <a:rPr lang="en-US" altLang="en-US" dirty="0" err="1">
                <a:solidFill>
                  <a:schemeClr val="tx1"/>
                </a:solidFill>
                <a:cs typeface="Times New Roman" pitchFamily="18" charset="0"/>
              </a:rPr>
              <a:t>de-icer</a:t>
            </a:r>
            <a:r>
              <a:rPr lang="en-US" altLang="en-US" dirty="0">
                <a:solidFill>
                  <a:schemeClr val="tx1"/>
                </a:solidFill>
                <a:cs typeface="Times New Roman" pitchFamily="18" charset="0"/>
              </a:rPr>
              <a:t> available.</a:t>
            </a:r>
            <a:endParaRPr lang="en-US" altLang="en-US" dirty="0">
              <a:solidFill>
                <a:schemeClr val="tx1"/>
              </a:solidFill>
            </a:endParaRPr>
          </a:p>
          <a:p>
            <a:pPr algn="l" eaLnBrk="1" hangingPunct="1">
              <a:buFont typeface="Arial" charset="0"/>
              <a:buNone/>
              <a:defRPr/>
            </a:pPr>
            <a:endParaRPr lang="en-US" dirty="0">
              <a:solidFill>
                <a:schemeClr val="tx1"/>
              </a:solidFill>
            </a:endParaRPr>
          </a:p>
        </p:txBody>
      </p:sp>
      <p:sp>
        <p:nvSpPr>
          <p:cNvPr id="34820"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52CC9164-BD47-4CCA-B2FB-BE4B732436F5}" type="slidenum">
              <a:rPr lang="en-US" altLang="en-US" sz="1400">
                <a:solidFill>
                  <a:srgbClr val="FFFFFF"/>
                </a:solidFill>
                <a:latin typeface="Verdana" panose="020B0604030504040204" pitchFamily="34" charset="0"/>
              </a:rPr>
              <a:pPr algn="ctr" eaLnBrk="1" hangingPunct="1">
                <a:spcBef>
                  <a:spcPct val="0"/>
                </a:spcBef>
                <a:buFontTx/>
                <a:buNone/>
              </a:pPr>
              <a:t>30</a:t>
            </a:fld>
            <a:endParaRPr lang="en-US" altLang="en-US" sz="1400">
              <a:solidFill>
                <a:srgbClr val="FFFFFF"/>
              </a:solidFill>
              <a:latin typeface="Verdana" panose="020B0604030504040204" pitchFamily="34" charset="0"/>
            </a:endParaRPr>
          </a:p>
        </p:txBody>
      </p:sp>
      <p:sp>
        <p:nvSpPr>
          <p:cNvPr id="3482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PPT-103-01</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*RUA Safe Driver?</a:t>
            </a:r>
          </a:p>
        </p:txBody>
      </p:sp>
      <p:sp>
        <p:nvSpPr>
          <p:cNvPr id="4099" name="Subtitle 2"/>
          <p:cNvSpPr>
            <a:spLocks noGrp="1"/>
          </p:cNvSpPr>
          <p:nvPr>
            <p:ph type="subTitle" idx="1"/>
          </p:nvPr>
        </p:nvSpPr>
        <p:spPr>
          <a:xfrm>
            <a:off x="571500" y="1143000"/>
            <a:ext cx="7924800" cy="4800600"/>
          </a:xfrm>
        </p:spPr>
        <p:txBody>
          <a:bodyPr/>
          <a:lstStyle/>
          <a:p>
            <a:pPr algn="l" eaLnBrk="1" hangingPunct="1">
              <a:buFont typeface="Arial" charset="0"/>
              <a:buNone/>
              <a:defRPr/>
            </a:pPr>
            <a:r>
              <a:rPr lang="en-US" dirty="0">
                <a:solidFill>
                  <a:schemeClr val="tx1"/>
                </a:solidFill>
              </a:rPr>
              <a:t>Collision Prevention Formula</a:t>
            </a:r>
          </a:p>
          <a:p>
            <a:pPr algn="l" eaLnBrk="1" hangingPunct="1">
              <a:buFont typeface="Arial" charset="0"/>
              <a:buNone/>
              <a:defRPr/>
            </a:pPr>
            <a:endParaRPr lang="en-US" dirty="0">
              <a:solidFill>
                <a:schemeClr val="tx1"/>
              </a:solidFill>
            </a:endParaRPr>
          </a:p>
          <a:p>
            <a:pPr algn="l" eaLnBrk="1" hangingPunct="1">
              <a:buFont typeface="Arial" charset="0"/>
              <a:buNone/>
              <a:defRPr/>
            </a:pPr>
            <a:r>
              <a:rPr lang="en-US" altLang="en-US" dirty="0">
                <a:solidFill>
                  <a:srgbClr val="FF0000"/>
                </a:solidFill>
              </a:rPr>
              <a:t>R</a:t>
            </a:r>
            <a:r>
              <a:rPr lang="en-US" altLang="en-US" dirty="0">
                <a:solidFill>
                  <a:schemeClr val="tx1"/>
                </a:solidFill>
              </a:rPr>
              <a:t>ecognize the hazard:</a:t>
            </a:r>
          </a:p>
          <a:p>
            <a:pPr marL="342900" indent="-342900" algn="l" eaLnBrk="1" hangingPunct="1">
              <a:buFont typeface="Wingdings" panose="05000000000000000000" pitchFamily="2" charset="2"/>
              <a:buChar char="§"/>
              <a:defRPr/>
            </a:pPr>
            <a:r>
              <a:rPr lang="en-US" altLang="en-US" dirty="0">
                <a:solidFill>
                  <a:schemeClr val="tx1"/>
                </a:solidFill>
                <a:cs typeface="Times New Roman" pitchFamily="18" charset="0"/>
              </a:rPr>
              <a:t>Scan ahead and behind your vehicle.</a:t>
            </a:r>
          </a:p>
          <a:p>
            <a:pPr marL="342900" indent="-342900" algn="l" eaLnBrk="1" hangingPunct="1">
              <a:buFont typeface="Wingdings" panose="05000000000000000000" pitchFamily="2" charset="2"/>
              <a:buChar char="§"/>
              <a:defRPr/>
            </a:pPr>
            <a:r>
              <a:rPr lang="en-US" altLang="en-US" dirty="0">
                <a:solidFill>
                  <a:schemeClr val="tx1"/>
                </a:solidFill>
                <a:cs typeface="Times New Roman" pitchFamily="18" charset="0"/>
              </a:rPr>
              <a:t>Check your mirrors every 3-5 seconds.</a:t>
            </a:r>
          </a:p>
          <a:p>
            <a:pPr marL="342900" indent="-342900" algn="l" eaLnBrk="1" hangingPunct="1">
              <a:buFont typeface="Wingdings" panose="05000000000000000000" pitchFamily="2" charset="2"/>
              <a:buChar char="§"/>
              <a:defRPr/>
            </a:pPr>
            <a:r>
              <a:rPr lang="en-US" altLang="en-US" dirty="0">
                <a:solidFill>
                  <a:schemeClr val="tx1"/>
                </a:solidFill>
                <a:cs typeface="Times New Roman" pitchFamily="18" charset="0"/>
              </a:rPr>
              <a:t>Use “what if” strategy to keep alert &amp; spot hazards.</a:t>
            </a:r>
          </a:p>
          <a:p>
            <a:pPr algn="l" eaLnBrk="1" hangingPunct="1">
              <a:buFont typeface="Arial" charset="0"/>
              <a:buNone/>
              <a:defRPr/>
            </a:pPr>
            <a:endParaRPr lang="en-US" dirty="0">
              <a:solidFill>
                <a:schemeClr val="tx1"/>
              </a:solidFill>
            </a:endParaRPr>
          </a:p>
        </p:txBody>
      </p:sp>
      <p:sp>
        <p:nvSpPr>
          <p:cNvPr id="35844"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6B637A5A-C9B5-4948-AD92-00FAAB940BA0}" type="slidenum">
              <a:rPr lang="en-US" altLang="en-US" sz="1400">
                <a:solidFill>
                  <a:srgbClr val="FFFFFF"/>
                </a:solidFill>
                <a:latin typeface="Verdana" panose="020B0604030504040204" pitchFamily="34" charset="0"/>
              </a:rPr>
              <a:pPr algn="ctr" eaLnBrk="1" hangingPunct="1">
                <a:spcBef>
                  <a:spcPct val="0"/>
                </a:spcBef>
                <a:buFontTx/>
                <a:buNone/>
              </a:pPr>
              <a:t>31</a:t>
            </a:fld>
            <a:endParaRPr lang="en-US" altLang="en-US" sz="1400">
              <a:solidFill>
                <a:srgbClr val="FFFFFF"/>
              </a:solidFill>
              <a:latin typeface="Verdana" panose="020B0604030504040204" pitchFamily="34" charset="0"/>
            </a:endParaRPr>
          </a:p>
        </p:txBody>
      </p:sp>
      <p:sp>
        <p:nvSpPr>
          <p:cNvPr id="3584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PPT-103-01</a:t>
            </a:r>
          </a:p>
        </p:txBody>
      </p:sp>
      <p:pic>
        <p:nvPicPr>
          <p:cNvPr id="35846" name="Picture 5" descr="auto accident.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4043363"/>
            <a:ext cx="2971800" cy="217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7" name="TextBox 1"/>
          <p:cNvSpPr txBox="1">
            <a:spLocks noChangeArrowheads="1"/>
          </p:cNvSpPr>
          <p:nvPr/>
        </p:nvSpPr>
        <p:spPr bwMode="auto">
          <a:xfrm>
            <a:off x="533400" y="5130800"/>
            <a:ext cx="1905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latin typeface="Verdana" panose="020B0604030504040204" pitchFamily="34" charset="0"/>
                <a:ea typeface="Verdana" panose="020B0604030504040204" pitchFamily="34" charset="0"/>
                <a:cs typeface="Verdana" panose="020B0604030504040204" pitchFamily="34" charset="0"/>
              </a:rPr>
              <a:t>*National Safety Council</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*RUA Safe Driver?</a:t>
            </a:r>
          </a:p>
        </p:txBody>
      </p:sp>
      <p:sp>
        <p:nvSpPr>
          <p:cNvPr id="4099" name="Subtitle 2"/>
          <p:cNvSpPr>
            <a:spLocks noGrp="1"/>
          </p:cNvSpPr>
          <p:nvPr>
            <p:ph type="subTitle" idx="1"/>
          </p:nvPr>
        </p:nvSpPr>
        <p:spPr>
          <a:xfrm>
            <a:off x="609600" y="1828800"/>
            <a:ext cx="7924800" cy="3810000"/>
          </a:xfrm>
        </p:spPr>
        <p:txBody>
          <a:bodyPr/>
          <a:lstStyle/>
          <a:p>
            <a:pPr algn="l" eaLnBrk="1" hangingPunct="1">
              <a:buFont typeface="Arial" charset="0"/>
              <a:buNone/>
              <a:defRPr/>
            </a:pPr>
            <a:r>
              <a:rPr lang="en-US" altLang="en-US" dirty="0">
                <a:solidFill>
                  <a:srgbClr val="FF0000"/>
                </a:solidFill>
                <a:cs typeface="Times New Roman" pitchFamily="18" charset="0"/>
              </a:rPr>
              <a:t>U</a:t>
            </a:r>
            <a:r>
              <a:rPr lang="en-US" altLang="en-US" dirty="0">
                <a:solidFill>
                  <a:schemeClr val="tx1"/>
                </a:solidFill>
                <a:cs typeface="Times New Roman" pitchFamily="18" charset="0"/>
              </a:rPr>
              <a:t>nderstanding the defense: </a:t>
            </a:r>
          </a:p>
          <a:p>
            <a:pPr marL="342900" indent="-342900" algn="l" eaLnBrk="1" hangingPunct="1">
              <a:buFont typeface="Wingdings" panose="05000000000000000000" pitchFamily="2" charset="2"/>
              <a:buChar char="§"/>
              <a:defRPr/>
            </a:pPr>
            <a:r>
              <a:rPr lang="en-US" altLang="en-US" dirty="0">
                <a:solidFill>
                  <a:schemeClr val="tx1"/>
                </a:solidFill>
                <a:cs typeface="Times New Roman" pitchFamily="18" charset="0"/>
              </a:rPr>
              <a:t>Know what to do to avoid a traffic hazard.</a:t>
            </a:r>
          </a:p>
          <a:p>
            <a:pPr marL="342900" indent="-342900" algn="l" eaLnBrk="1" hangingPunct="1">
              <a:buFont typeface="Wingdings" panose="05000000000000000000" pitchFamily="2" charset="2"/>
              <a:buChar char="§"/>
              <a:defRPr/>
            </a:pPr>
            <a:r>
              <a:rPr lang="en-US" altLang="en-US" dirty="0">
                <a:solidFill>
                  <a:schemeClr val="tx1"/>
                </a:solidFill>
                <a:cs typeface="Times New Roman" pitchFamily="18" charset="0"/>
              </a:rPr>
              <a:t>Know the consequences of your driving choices.</a:t>
            </a:r>
          </a:p>
          <a:p>
            <a:pPr marL="342900" indent="-342900" algn="l" eaLnBrk="1" hangingPunct="1">
              <a:buFont typeface="Wingdings" panose="05000000000000000000" pitchFamily="2" charset="2"/>
              <a:buChar char="§"/>
              <a:defRPr/>
            </a:pPr>
            <a:r>
              <a:rPr lang="en-US" altLang="en-US" dirty="0">
                <a:solidFill>
                  <a:schemeClr val="tx1"/>
                </a:solidFill>
                <a:cs typeface="Times New Roman" pitchFamily="18" charset="0"/>
              </a:rPr>
              <a:t>Know the basic defenses = </a:t>
            </a:r>
          </a:p>
          <a:p>
            <a:pPr algn="l" eaLnBrk="1" hangingPunct="1">
              <a:buFont typeface="Arial" charset="0"/>
              <a:buNone/>
              <a:defRPr/>
            </a:pPr>
            <a:r>
              <a:rPr lang="en-US" altLang="en-US" dirty="0">
                <a:solidFill>
                  <a:schemeClr val="tx1"/>
                </a:solidFill>
                <a:cs typeface="Times New Roman" pitchFamily="18" charset="0"/>
              </a:rPr>
              <a:t>	- Use effective scanning patterns</a:t>
            </a:r>
          </a:p>
          <a:p>
            <a:pPr algn="l" eaLnBrk="1" hangingPunct="1">
              <a:buFont typeface="Arial" charset="0"/>
              <a:buNone/>
              <a:defRPr/>
            </a:pPr>
            <a:r>
              <a:rPr lang="en-US" altLang="en-US" dirty="0">
                <a:solidFill>
                  <a:schemeClr val="tx1"/>
                </a:solidFill>
                <a:cs typeface="Times New Roman" pitchFamily="18" charset="0"/>
              </a:rPr>
              <a:t>	- Slow down</a:t>
            </a:r>
          </a:p>
          <a:p>
            <a:pPr algn="l" eaLnBrk="1" hangingPunct="1">
              <a:buFont typeface="Arial" charset="0"/>
              <a:buNone/>
              <a:defRPr/>
            </a:pPr>
            <a:r>
              <a:rPr lang="en-US" altLang="en-US" dirty="0">
                <a:solidFill>
                  <a:schemeClr val="tx1"/>
                </a:solidFill>
                <a:cs typeface="Times New Roman" pitchFamily="18" charset="0"/>
              </a:rPr>
              <a:t>	- Use a safe following distance</a:t>
            </a:r>
          </a:p>
          <a:p>
            <a:pPr algn="l" eaLnBrk="1" hangingPunct="1">
              <a:buFont typeface="Arial" charset="0"/>
              <a:buNone/>
              <a:defRPr/>
            </a:pPr>
            <a:endParaRPr lang="en-US" dirty="0">
              <a:solidFill>
                <a:schemeClr val="tx1"/>
              </a:solidFill>
            </a:endParaRPr>
          </a:p>
        </p:txBody>
      </p:sp>
      <p:sp>
        <p:nvSpPr>
          <p:cNvPr id="36868"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BBA633E8-67CF-4AB1-AC33-390D930E21A3}" type="slidenum">
              <a:rPr lang="en-US" altLang="en-US" sz="1400">
                <a:solidFill>
                  <a:srgbClr val="FFFFFF"/>
                </a:solidFill>
                <a:latin typeface="Verdana" panose="020B0604030504040204" pitchFamily="34" charset="0"/>
              </a:rPr>
              <a:pPr algn="ctr" eaLnBrk="1" hangingPunct="1">
                <a:spcBef>
                  <a:spcPct val="0"/>
                </a:spcBef>
                <a:buFontTx/>
                <a:buNone/>
              </a:pPr>
              <a:t>32</a:t>
            </a:fld>
            <a:endParaRPr lang="en-US" altLang="en-US" sz="1400">
              <a:solidFill>
                <a:srgbClr val="FFFFFF"/>
              </a:solidFill>
              <a:latin typeface="Verdana" panose="020B0604030504040204" pitchFamily="34" charset="0"/>
            </a:endParaRPr>
          </a:p>
        </p:txBody>
      </p:sp>
      <p:sp>
        <p:nvSpPr>
          <p:cNvPr id="3686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PPT-103-01</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*RUA Safe Driver?</a:t>
            </a:r>
          </a:p>
        </p:txBody>
      </p:sp>
      <p:sp>
        <p:nvSpPr>
          <p:cNvPr id="4099" name="Subtitle 2"/>
          <p:cNvSpPr>
            <a:spLocks noGrp="1"/>
          </p:cNvSpPr>
          <p:nvPr>
            <p:ph type="subTitle" idx="1"/>
          </p:nvPr>
        </p:nvSpPr>
        <p:spPr>
          <a:xfrm>
            <a:off x="457200" y="1600200"/>
            <a:ext cx="8305800" cy="3962400"/>
          </a:xfrm>
        </p:spPr>
        <p:txBody>
          <a:bodyPr/>
          <a:lstStyle/>
          <a:p>
            <a:pPr algn="l" eaLnBrk="1" hangingPunct="1">
              <a:buFont typeface="Arial" charset="0"/>
              <a:buNone/>
              <a:defRPr/>
            </a:pPr>
            <a:r>
              <a:rPr lang="en-US" altLang="en-US" dirty="0">
                <a:solidFill>
                  <a:srgbClr val="FF0000"/>
                </a:solidFill>
              </a:rPr>
              <a:t>A</a:t>
            </a:r>
            <a:r>
              <a:rPr lang="en-US" altLang="en-US" dirty="0">
                <a:solidFill>
                  <a:schemeClr val="tx1"/>
                </a:solidFill>
              </a:rPr>
              <a:t>ct Correctly, in time:</a:t>
            </a:r>
          </a:p>
          <a:p>
            <a:pPr algn="l" eaLnBrk="1" hangingPunct="1">
              <a:buFont typeface="Arial" charset="0"/>
              <a:buNone/>
              <a:defRPr/>
            </a:pPr>
            <a:endParaRPr lang="en-US" altLang="en-US" dirty="0">
              <a:solidFill>
                <a:schemeClr val="tx1"/>
              </a:solidFill>
            </a:endParaRPr>
          </a:p>
          <a:p>
            <a:pPr marL="342900" indent="-342900" algn="l" eaLnBrk="1" hangingPunct="1">
              <a:buFont typeface="Wingdings" panose="05000000000000000000" pitchFamily="2" charset="2"/>
              <a:buChar char="§"/>
              <a:defRPr/>
            </a:pPr>
            <a:r>
              <a:rPr lang="en-US" altLang="en-US" dirty="0">
                <a:solidFill>
                  <a:schemeClr val="tx1"/>
                </a:solidFill>
                <a:cs typeface="Times New Roman" pitchFamily="18" charset="0"/>
              </a:rPr>
              <a:t>Always stay alert – focus on the driving task.</a:t>
            </a:r>
          </a:p>
          <a:p>
            <a:pPr marL="342900" indent="-342900" algn="l" eaLnBrk="1" hangingPunct="1">
              <a:buFont typeface="Wingdings" panose="05000000000000000000" pitchFamily="2" charset="2"/>
              <a:buChar char="§"/>
              <a:defRPr/>
            </a:pPr>
            <a:endParaRPr lang="en-US" altLang="en-US" dirty="0">
              <a:solidFill>
                <a:schemeClr val="tx1"/>
              </a:solidFill>
              <a:cs typeface="Times New Roman" pitchFamily="18" charset="0"/>
            </a:endParaRPr>
          </a:p>
          <a:p>
            <a:pPr marL="342900" indent="-342900" algn="l" eaLnBrk="1" hangingPunct="1">
              <a:buFont typeface="Wingdings" panose="05000000000000000000" pitchFamily="2" charset="2"/>
              <a:buChar char="§"/>
              <a:defRPr/>
            </a:pPr>
            <a:r>
              <a:rPr lang="en-US" altLang="en-US" dirty="0">
                <a:solidFill>
                  <a:schemeClr val="tx1"/>
                </a:solidFill>
                <a:cs typeface="Times New Roman" pitchFamily="18" charset="0"/>
              </a:rPr>
              <a:t>Choose the safest driving maneuver to avoid a crash.</a:t>
            </a:r>
          </a:p>
          <a:p>
            <a:pPr marL="342900" indent="-342900" algn="l" eaLnBrk="1" hangingPunct="1">
              <a:buFont typeface="Wingdings" panose="05000000000000000000" pitchFamily="2" charset="2"/>
              <a:buChar char="§"/>
              <a:defRPr/>
            </a:pPr>
            <a:endParaRPr lang="en-US" altLang="en-US" dirty="0">
              <a:solidFill>
                <a:schemeClr val="tx1"/>
              </a:solidFill>
              <a:cs typeface="Times New Roman" pitchFamily="18" charset="0"/>
            </a:endParaRPr>
          </a:p>
          <a:p>
            <a:pPr marL="342900" indent="-342900" algn="l" eaLnBrk="1" hangingPunct="1">
              <a:buFont typeface="Wingdings" panose="05000000000000000000" pitchFamily="2" charset="2"/>
              <a:buChar char="§"/>
              <a:defRPr/>
            </a:pPr>
            <a:r>
              <a:rPr lang="en-US" altLang="en-US" dirty="0">
                <a:solidFill>
                  <a:schemeClr val="tx1"/>
                </a:solidFill>
                <a:cs typeface="Times New Roman" pitchFamily="18" charset="0"/>
              </a:rPr>
              <a:t>Remember: other drivers may act in time, but not correctly.</a:t>
            </a:r>
            <a:endParaRPr lang="en-US" altLang="en-US" dirty="0">
              <a:solidFill>
                <a:schemeClr val="tx1"/>
              </a:solidFill>
            </a:endParaRPr>
          </a:p>
          <a:p>
            <a:pPr algn="l" eaLnBrk="1" hangingPunct="1">
              <a:buFont typeface="Arial" charset="0"/>
              <a:buNone/>
              <a:defRPr/>
            </a:pPr>
            <a:endParaRPr lang="en-US" dirty="0">
              <a:solidFill>
                <a:schemeClr val="tx1"/>
              </a:solidFill>
            </a:endParaRPr>
          </a:p>
        </p:txBody>
      </p:sp>
      <p:sp>
        <p:nvSpPr>
          <p:cNvPr id="37892"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A516A0A5-6C3C-4F56-A6D8-95D345B39A6D}" type="slidenum">
              <a:rPr lang="en-US" altLang="en-US" sz="1400">
                <a:solidFill>
                  <a:srgbClr val="FFFFFF"/>
                </a:solidFill>
                <a:latin typeface="Verdana" panose="020B0604030504040204" pitchFamily="34" charset="0"/>
              </a:rPr>
              <a:pPr algn="ctr" eaLnBrk="1" hangingPunct="1">
                <a:spcBef>
                  <a:spcPct val="0"/>
                </a:spcBef>
                <a:buFontTx/>
                <a:buNone/>
              </a:pPr>
              <a:t>33</a:t>
            </a:fld>
            <a:endParaRPr lang="en-US" altLang="en-US" sz="1400">
              <a:solidFill>
                <a:srgbClr val="FFFFFF"/>
              </a:solidFill>
              <a:latin typeface="Verdana" panose="020B0604030504040204" pitchFamily="34" charset="0"/>
            </a:endParaRPr>
          </a:p>
        </p:txBody>
      </p:sp>
      <p:sp>
        <p:nvSpPr>
          <p:cNvPr id="3789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PPT-103-01</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Summary</a:t>
            </a:r>
          </a:p>
        </p:txBody>
      </p:sp>
      <p:sp>
        <p:nvSpPr>
          <p:cNvPr id="38915" name="Subtitle 2"/>
          <p:cNvSpPr>
            <a:spLocks noGrp="1"/>
          </p:cNvSpPr>
          <p:nvPr>
            <p:ph type="subTitle" idx="1"/>
          </p:nvPr>
        </p:nvSpPr>
        <p:spPr>
          <a:xfrm>
            <a:off x="609600" y="1295400"/>
            <a:ext cx="3581400" cy="2667000"/>
          </a:xfrm>
        </p:spPr>
        <p:txBody>
          <a:bodyPr/>
          <a:lstStyle/>
          <a:p>
            <a:pPr marL="342900" indent="-342900" algn="l" eaLnBrk="1" hangingPunct="1">
              <a:buFont typeface="Wingdings" panose="05000000000000000000" pitchFamily="2" charset="2"/>
              <a:buChar char="§"/>
            </a:pPr>
            <a:r>
              <a:rPr lang="en-US" altLang="en-US">
                <a:solidFill>
                  <a:schemeClr val="tx1"/>
                </a:solidFill>
              </a:rPr>
              <a:t>Be Prepared</a:t>
            </a:r>
          </a:p>
          <a:p>
            <a:pPr marL="342900" indent="-342900" algn="l" eaLnBrk="1" hangingPunct="1">
              <a:buFont typeface="Wingdings" panose="05000000000000000000" pitchFamily="2" charset="2"/>
              <a:buChar char="§"/>
            </a:pPr>
            <a:r>
              <a:rPr lang="en-US" altLang="en-US">
                <a:solidFill>
                  <a:schemeClr val="tx1"/>
                </a:solidFill>
              </a:rPr>
              <a:t>Practice</a:t>
            </a:r>
          </a:p>
          <a:p>
            <a:pPr marL="342900" indent="-342900" algn="l" eaLnBrk="1" hangingPunct="1">
              <a:buFont typeface="Wingdings" panose="05000000000000000000" pitchFamily="2" charset="2"/>
              <a:buChar char="§"/>
            </a:pPr>
            <a:r>
              <a:rPr lang="en-US" altLang="en-US">
                <a:solidFill>
                  <a:schemeClr val="tx1"/>
                </a:solidFill>
              </a:rPr>
              <a:t>Be Alert</a:t>
            </a:r>
          </a:p>
          <a:p>
            <a:pPr marL="342900" indent="-342900" algn="l" eaLnBrk="1" hangingPunct="1">
              <a:buFont typeface="Wingdings" panose="05000000000000000000" pitchFamily="2" charset="2"/>
              <a:buChar char="§"/>
            </a:pPr>
            <a:r>
              <a:rPr lang="en-US" altLang="en-US">
                <a:solidFill>
                  <a:schemeClr val="tx1"/>
                </a:solidFill>
              </a:rPr>
              <a:t>Slow Down</a:t>
            </a:r>
          </a:p>
          <a:p>
            <a:pPr marL="342900" indent="-342900" algn="l" eaLnBrk="1" hangingPunct="1">
              <a:buFont typeface="Wingdings" panose="05000000000000000000" pitchFamily="2" charset="2"/>
              <a:buChar char="§"/>
            </a:pPr>
            <a:r>
              <a:rPr lang="en-US" altLang="en-US">
                <a:solidFill>
                  <a:schemeClr val="tx1"/>
                </a:solidFill>
              </a:rPr>
              <a:t>Increase Following</a:t>
            </a:r>
          </a:p>
          <a:p>
            <a:pPr marL="342900" indent="-342900" algn="l" eaLnBrk="1" hangingPunct="1">
              <a:buFont typeface="Wingdings" panose="05000000000000000000" pitchFamily="2" charset="2"/>
              <a:buChar char="§"/>
            </a:pPr>
            <a:r>
              <a:rPr lang="en-US" altLang="en-US">
                <a:solidFill>
                  <a:schemeClr val="tx1"/>
                </a:solidFill>
              </a:rPr>
              <a:t>distance</a:t>
            </a:r>
          </a:p>
        </p:txBody>
      </p:sp>
      <p:sp>
        <p:nvSpPr>
          <p:cNvPr id="38916"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321F5ACC-F48B-47EE-AD0C-C0C62A8A3FEE}" type="slidenum">
              <a:rPr lang="en-US" altLang="en-US" sz="1400">
                <a:solidFill>
                  <a:srgbClr val="FFFFFF"/>
                </a:solidFill>
                <a:latin typeface="Verdana" panose="020B0604030504040204" pitchFamily="34" charset="0"/>
              </a:rPr>
              <a:pPr algn="ctr" eaLnBrk="1" hangingPunct="1">
                <a:spcBef>
                  <a:spcPct val="0"/>
                </a:spcBef>
                <a:buFontTx/>
                <a:buNone/>
              </a:pPr>
              <a:t>34</a:t>
            </a:fld>
            <a:endParaRPr lang="en-US" altLang="en-US" sz="1400">
              <a:solidFill>
                <a:srgbClr val="FFFFFF"/>
              </a:solidFill>
              <a:latin typeface="Verdana" panose="020B0604030504040204" pitchFamily="34" charset="0"/>
            </a:endParaRPr>
          </a:p>
        </p:txBody>
      </p:sp>
      <p:sp>
        <p:nvSpPr>
          <p:cNvPr id="3891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PPT-103-01</a:t>
            </a:r>
          </a:p>
        </p:txBody>
      </p:sp>
      <p:sp>
        <p:nvSpPr>
          <p:cNvPr id="38918" name="TextBox 1"/>
          <p:cNvSpPr txBox="1">
            <a:spLocks noChangeArrowheads="1"/>
          </p:cNvSpPr>
          <p:nvPr/>
        </p:nvSpPr>
        <p:spPr bwMode="auto">
          <a:xfrm>
            <a:off x="4233863" y="1295400"/>
            <a:ext cx="42672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Wingdings" panose="05000000000000000000" pitchFamily="2" charset="2"/>
              <a:buChar char="§"/>
            </a:pPr>
            <a:r>
              <a:rPr lang="en-US" altLang="en-US" sz="2400">
                <a:latin typeface="Verdana" panose="020B0604030504040204" pitchFamily="34" charset="0"/>
                <a:ea typeface="Verdana" panose="020B0604030504040204" pitchFamily="34" charset="0"/>
                <a:cs typeface="Verdana" panose="020B0604030504040204" pitchFamily="34" charset="0"/>
              </a:rPr>
              <a:t>Stopping Distance</a:t>
            </a:r>
          </a:p>
          <a:p>
            <a:pPr eaLnBrk="1" hangingPunct="1">
              <a:spcBef>
                <a:spcPct val="0"/>
              </a:spcBef>
              <a:buFont typeface="Wingdings" panose="05000000000000000000" pitchFamily="2" charset="2"/>
              <a:buChar char="§"/>
            </a:pPr>
            <a:r>
              <a:rPr lang="en-US" altLang="en-US" sz="2400">
                <a:latin typeface="Verdana" panose="020B0604030504040204" pitchFamily="34" charset="0"/>
                <a:ea typeface="Verdana" panose="020B0604030504040204" pitchFamily="34" charset="0"/>
                <a:cs typeface="Verdana" panose="020B0604030504040204" pitchFamily="34" charset="0"/>
              </a:rPr>
              <a:t>Brake Sparingly</a:t>
            </a:r>
          </a:p>
          <a:p>
            <a:pPr eaLnBrk="1" hangingPunct="1">
              <a:spcBef>
                <a:spcPct val="0"/>
              </a:spcBef>
              <a:buFont typeface="Wingdings" panose="05000000000000000000" pitchFamily="2" charset="2"/>
              <a:buChar char="§"/>
            </a:pPr>
            <a:r>
              <a:rPr lang="en-US" altLang="en-US" sz="2400">
                <a:latin typeface="Verdana" panose="020B0604030504040204" pitchFamily="34" charset="0"/>
                <a:ea typeface="Verdana" panose="020B0604030504040204" pitchFamily="34" charset="0"/>
                <a:cs typeface="Verdana" panose="020B0604030504040204" pitchFamily="34" charset="0"/>
              </a:rPr>
              <a:t>Leave early or arrive late</a:t>
            </a:r>
          </a:p>
          <a:p>
            <a:pPr eaLnBrk="1" hangingPunct="1">
              <a:spcBef>
                <a:spcPct val="0"/>
              </a:spcBef>
              <a:buFont typeface="Wingdings" panose="05000000000000000000" pitchFamily="2" charset="2"/>
              <a:buChar char="§"/>
            </a:pPr>
            <a:r>
              <a:rPr lang="en-US" altLang="en-US" sz="2400">
                <a:latin typeface="Verdana" panose="020B0604030504040204" pitchFamily="34" charset="0"/>
                <a:ea typeface="Verdana" panose="020B0604030504040204" pitchFamily="34" charset="0"/>
                <a:cs typeface="Verdana" panose="020B0604030504040204" pitchFamily="34" charset="0"/>
              </a:rPr>
              <a:t>Know Your abilities and equipment</a:t>
            </a:r>
          </a:p>
        </p:txBody>
      </p:sp>
      <p:pic>
        <p:nvPicPr>
          <p:cNvPr id="38919" name="Picture 5" descr="Snow-Woman Jumping.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4191000"/>
            <a:ext cx="2824163" cy="187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Safe Driving Quiz</a:t>
            </a:r>
          </a:p>
        </p:txBody>
      </p:sp>
      <p:sp>
        <p:nvSpPr>
          <p:cNvPr id="4099" name="Subtitle 2"/>
          <p:cNvSpPr>
            <a:spLocks noGrp="1"/>
          </p:cNvSpPr>
          <p:nvPr>
            <p:ph type="subTitle" idx="1"/>
          </p:nvPr>
        </p:nvSpPr>
        <p:spPr>
          <a:xfrm>
            <a:off x="762000" y="1752600"/>
            <a:ext cx="7924800" cy="762000"/>
          </a:xfrm>
        </p:spPr>
        <p:txBody>
          <a:bodyPr/>
          <a:lstStyle/>
          <a:p>
            <a:pPr algn="l" eaLnBrk="1" hangingPunct="1">
              <a:buFont typeface="Arial" charset="0"/>
              <a:buNone/>
              <a:defRPr/>
            </a:pPr>
            <a:r>
              <a:rPr lang="en-US" u="sng" dirty="0">
                <a:solidFill>
                  <a:srgbClr val="0000FF"/>
                </a:solidFill>
                <a:ea typeface="Calibri"/>
                <a:cs typeface="Times New Roman"/>
                <a:hlinkClick r:id="rId3"/>
              </a:rPr>
              <a:t>http://www.justdrivepa.org/Safe-Driver-Quiz</a:t>
            </a:r>
            <a:endParaRPr lang="en-US" sz="1800" dirty="0">
              <a:latin typeface="Calibri"/>
              <a:ea typeface="Calibri"/>
              <a:cs typeface="Times New Roman"/>
            </a:endParaRPr>
          </a:p>
          <a:p>
            <a:pPr algn="l" eaLnBrk="1" hangingPunct="1">
              <a:buFont typeface="Arial" charset="0"/>
              <a:buNone/>
              <a:defRPr/>
            </a:pPr>
            <a:endParaRPr lang="en-US" dirty="0">
              <a:solidFill>
                <a:schemeClr val="tx1"/>
              </a:solidFill>
            </a:endParaRPr>
          </a:p>
        </p:txBody>
      </p:sp>
      <p:sp>
        <p:nvSpPr>
          <p:cNvPr id="39940"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7E57C749-1EF0-4C4A-BC1B-5427CB70E4A1}" type="slidenum">
              <a:rPr lang="en-US" altLang="en-US" sz="1400">
                <a:solidFill>
                  <a:srgbClr val="FFFFFF"/>
                </a:solidFill>
                <a:latin typeface="Verdana" panose="020B0604030504040204" pitchFamily="34" charset="0"/>
              </a:rPr>
              <a:pPr algn="ctr" eaLnBrk="1" hangingPunct="1">
                <a:spcBef>
                  <a:spcPct val="0"/>
                </a:spcBef>
                <a:buFontTx/>
                <a:buNone/>
              </a:pPr>
              <a:t>35</a:t>
            </a:fld>
            <a:endParaRPr lang="en-US" altLang="en-US" sz="1400">
              <a:solidFill>
                <a:srgbClr val="FFFFFF"/>
              </a:solidFill>
              <a:latin typeface="Verdana" panose="020B0604030504040204" pitchFamily="34" charset="0"/>
            </a:endParaRPr>
          </a:p>
        </p:txBody>
      </p:sp>
      <p:sp>
        <p:nvSpPr>
          <p:cNvPr id="3994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PPT-103-01</a:t>
            </a:r>
          </a:p>
        </p:txBody>
      </p:sp>
      <p:pic>
        <p:nvPicPr>
          <p:cNvPr id="39942" name="Picture 5" descr="auto accident.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482850" y="2743200"/>
            <a:ext cx="4100513" cy="291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Contact Information</a:t>
            </a:r>
          </a:p>
        </p:txBody>
      </p:sp>
      <p:sp>
        <p:nvSpPr>
          <p:cNvPr id="40963" name="Subtitle 2"/>
          <p:cNvSpPr>
            <a:spLocks noGrp="1"/>
          </p:cNvSpPr>
          <p:nvPr>
            <p:ph type="subTitle" idx="1"/>
          </p:nvPr>
        </p:nvSpPr>
        <p:spPr>
          <a:xfrm>
            <a:off x="609600" y="1295400"/>
            <a:ext cx="7924800" cy="2286000"/>
          </a:xfrm>
        </p:spPr>
        <p:txBody>
          <a:bodyPr/>
          <a:lstStyle/>
          <a:p>
            <a:pPr algn="l" eaLnBrk="1" hangingPunct="1"/>
            <a:r>
              <a:rPr lang="en-US" altLang="en-US" b="1">
                <a:solidFill>
                  <a:srgbClr val="0070C0"/>
                </a:solidFill>
              </a:rPr>
              <a:t>Health &amp; Safety Training Specialists</a:t>
            </a:r>
          </a:p>
          <a:p>
            <a:pPr algn="l" eaLnBrk="1" hangingPunct="1"/>
            <a:r>
              <a:rPr lang="en-US" altLang="en-US" b="1">
                <a:solidFill>
                  <a:srgbClr val="0070C0"/>
                </a:solidFill>
              </a:rPr>
              <a:t>1171 South Cameron Street, Room 324</a:t>
            </a:r>
          </a:p>
          <a:p>
            <a:pPr algn="l" eaLnBrk="1" hangingPunct="1"/>
            <a:r>
              <a:rPr lang="en-US" altLang="en-US" b="1">
                <a:solidFill>
                  <a:srgbClr val="0070C0"/>
                </a:solidFill>
              </a:rPr>
              <a:t>Harrisburg, PA 17104-2501</a:t>
            </a:r>
          </a:p>
          <a:p>
            <a:pPr algn="l" eaLnBrk="1" hangingPunct="1"/>
            <a:r>
              <a:rPr lang="en-US" altLang="en-US" b="1">
                <a:solidFill>
                  <a:srgbClr val="0070C0"/>
                </a:solidFill>
              </a:rPr>
              <a:t>(717) 772-1635</a:t>
            </a:r>
          </a:p>
          <a:p>
            <a:pPr algn="l" eaLnBrk="1" hangingPunct="1"/>
            <a:r>
              <a:rPr lang="en-US" altLang="en-US" b="1">
                <a:solidFill>
                  <a:srgbClr val="0070C0"/>
                </a:solidFill>
              </a:rPr>
              <a:t>RA-LI-BWC-PATHS@pa.gov           </a:t>
            </a:r>
          </a:p>
          <a:p>
            <a:pPr algn="l" eaLnBrk="1" hangingPunct="1"/>
            <a:endParaRPr lang="en-US" altLang="en-US">
              <a:solidFill>
                <a:schemeClr val="tx1"/>
              </a:solidFill>
            </a:endParaRPr>
          </a:p>
        </p:txBody>
      </p:sp>
      <p:sp>
        <p:nvSpPr>
          <p:cNvPr id="40964"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9FABFFAE-44EB-470D-8C72-2114CDFFBF4F}" type="slidenum">
              <a:rPr lang="en-US" altLang="en-US" sz="1400">
                <a:solidFill>
                  <a:srgbClr val="FFFFFF"/>
                </a:solidFill>
                <a:latin typeface="Verdana" panose="020B0604030504040204" pitchFamily="34" charset="0"/>
              </a:rPr>
              <a:pPr algn="ctr" eaLnBrk="1" hangingPunct="1">
                <a:spcBef>
                  <a:spcPct val="0"/>
                </a:spcBef>
                <a:buFontTx/>
                <a:buNone/>
              </a:pPr>
              <a:t>36</a:t>
            </a:fld>
            <a:endParaRPr lang="en-US" altLang="en-US" sz="1400">
              <a:solidFill>
                <a:srgbClr val="FFFFFF"/>
              </a:solidFill>
              <a:latin typeface="Verdana" panose="020B0604030504040204" pitchFamily="34" charset="0"/>
            </a:endParaRPr>
          </a:p>
        </p:txBody>
      </p:sp>
      <p:sp>
        <p:nvSpPr>
          <p:cNvPr id="4096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PPT-103-01</a:t>
            </a:r>
          </a:p>
        </p:txBody>
      </p:sp>
      <p:sp>
        <p:nvSpPr>
          <p:cNvPr id="40966" name="Rectangle 1"/>
          <p:cNvSpPr>
            <a:spLocks noChangeArrowheads="1"/>
          </p:cNvSpPr>
          <p:nvPr/>
        </p:nvSpPr>
        <p:spPr bwMode="auto">
          <a:xfrm>
            <a:off x="685800" y="3752850"/>
            <a:ext cx="4800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b="1">
                <a:latin typeface="Verdana" panose="020B0604030504040204" pitchFamily="34" charset="0"/>
                <a:ea typeface="Verdana" panose="020B0604030504040204" pitchFamily="34" charset="0"/>
                <a:cs typeface="Verdana" panose="020B0604030504040204" pitchFamily="34" charset="0"/>
              </a:rPr>
              <a:t>Like us on Facebook!</a:t>
            </a:r>
            <a:r>
              <a:rPr lang="en-US" altLang="en-US" sz="1800">
                <a:latin typeface="Verdana" panose="020B0604030504040204" pitchFamily="34" charset="0"/>
                <a:ea typeface="Verdana" panose="020B0604030504040204" pitchFamily="34" charset="0"/>
                <a:cs typeface="Verdana" panose="020B0604030504040204" pitchFamily="34" charset="0"/>
              </a:rPr>
              <a:t>  - </a:t>
            </a:r>
            <a:r>
              <a:rPr lang="en-US" altLang="en-US" sz="1800" u="sng">
                <a:latin typeface="Verdana" panose="020B0604030504040204" pitchFamily="34" charset="0"/>
                <a:ea typeface="Verdana" panose="020B0604030504040204" pitchFamily="34" charset="0"/>
                <a:cs typeface="Verdana" panose="020B0604030504040204" pitchFamily="34" charset="0"/>
                <a:hlinkClick r:id="rId3"/>
              </a:rPr>
              <a:t>https://www.facebook.com/BWCPATHS</a:t>
            </a:r>
            <a:endParaRPr lang="en-US" altLang="en-US" sz="1800">
              <a:latin typeface="Verdana" panose="020B0604030504040204" pitchFamily="34" charset="0"/>
              <a:ea typeface="Verdana" panose="020B0604030504040204" pitchFamily="34" charset="0"/>
              <a:cs typeface="Verdana" panose="020B0604030504040204" pitchFamily="34" charset="0"/>
            </a:endParaRPr>
          </a:p>
        </p:txBody>
      </p:sp>
      <p:pic>
        <p:nvPicPr>
          <p:cNvPr id="40967" name="Picture 10" descr="FaceBookIma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738" y="46482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8" name="Picture 11" descr="Pennsylvania Flag-2.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486400" y="3848100"/>
            <a:ext cx="3429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Questions</a:t>
            </a:r>
          </a:p>
        </p:txBody>
      </p:sp>
      <p:sp>
        <p:nvSpPr>
          <p:cNvPr id="41987"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970EEAFA-537A-440D-A794-111D4FC178C0}" type="slidenum">
              <a:rPr lang="en-US" altLang="en-US" sz="1400">
                <a:solidFill>
                  <a:srgbClr val="FFFFFF"/>
                </a:solidFill>
                <a:latin typeface="Verdana" panose="020B0604030504040204" pitchFamily="34" charset="0"/>
              </a:rPr>
              <a:pPr algn="ctr" eaLnBrk="1" hangingPunct="1">
                <a:spcBef>
                  <a:spcPct val="0"/>
                </a:spcBef>
                <a:buFontTx/>
                <a:buNone/>
              </a:pPr>
              <a:t>37</a:t>
            </a:fld>
            <a:endParaRPr lang="en-US" altLang="en-US" sz="1400">
              <a:solidFill>
                <a:srgbClr val="FFFFFF"/>
              </a:solidFill>
              <a:latin typeface="Verdana" panose="020B0604030504040204" pitchFamily="34" charset="0"/>
            </a:endParaRPr>
          </a:p>
        </p:txBody>
      </p:sp>
      <p:sp>
        <p:nvSpPr>
          <p:cNvPr id="41988"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PPT-103-01</a:t>
            </a:r>
          </a:p>
        </p:txBody>
      </p:sp>
      <p:pic>
        <p:nvPicPr>
          <p:cNvPr id="41989" name="Picture 3" descr="C:\Documents and Settings\spakosh\Local Settings\Temporary Internet Files\Content.IE5\KSIBLXDF\MC900078711[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40138" y="1371600"/>
            <a:ext cx="1905000" cy="462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Airbags</a:t>
            </a:r>
          </a:p>
        </p:txBody>
      </p:sp>
      <p:sp>
        <p:nvSpPr>
          <p:cNvPr id="4099" name="Subtitle 2"/>
          <p:cNvSpPr>
            <a:spLocks noGrp="1"/>
          </p:cNvSpPr>
          <p:nvPr>
            <p:ph type="subTitle" idx="1"/>
          </p:nvPr>
        </p:nvSpPr>
        <p:spPr>
          <a:xfrm>
            <a:off x="838200" y="1219200"/>
            <a:ext cx="7924800" cy="4800600"/>
          </a:xfrm>
        </p:spPr>
        <p:txBody>
          <a:bodyPr/>
          <a:lstStyle/>
          <a:p>
            <a:pPr algn="l" eaLnBrk="1" hangingPunct="1">
              <a:buFont typeface="Arial" charset="0"/>
              <a:buNone/>
              <a:defRPr/>
            </a:pPr>
            <a:r>
              <a:rPr lang="en-US" altLang="en-US" b="1" dirty="0">
                <a:solidFill>
                  <a:srgbClr val="FF0000"/>
                </a:solidFill>
              </a:rPr>
              <a:t>Air bags are designed to </a:t>
            </a:r>
            <a:r>
              <a:rPr lang="en-US" altLang="en-US" b="1" u="sng" dirty="0">
                <a:solidFill>
                  <a:srgbClr val="FF0000"/>
                </a:solidFill>
              </a:rPr>
              <a:t>work</a:t>
            </a:r>
            <a:r>
              <a:rPr lang="en-US" altLang="en-US" b="1" dirty="0">
                <a:solidFill>
                  <a:srgbClr val="FF0000"/>
                </a:solidFill>
              </a:rPr>
              <a:t> with seat belts, not replace them! </a:t>
            </a:r>
          </a:p>
          <a:p>
            <a:pPr eaLnBrk="1" hangingPunct="1">
              <a:buFont typeface="Arial" charset="0"/>
              <a:buNone/>
              <a:defRPr/>
            </a:pPr>
            <a:endParaRPr lang="en-US" altLang="en-US" b="1" dirty="0"/>
          </a:p>
          <a:p>
            <a:pPr algn="l" eaLnBrk="1" hangingPunct="1">
              <a:buFont typeface="Arial" charset="0"/>
              <a:buNone/>
              <a:defRPr/>
            </a:pPr>
            <a:r>
              <a:rPr lang="en-US" altLang="en-US" dirty="0">
                <a:solidFill>
                  <a:schemeClr val="tx1"/>
                </a:solidFill>
              </a:rPr>
              <a:t>If you don’t wear your seat belt, you could be thrown into a rapidly opening frontal air bag;      a movement of such force could injure or even  kill you.  </a:t>
            </a:r>
          </a:p>
          <a:p>
            <a:pPr algn="l" eaLnBrk="1" hangingPunct="1">
              <a:buFont typeface="Arial" charset="0"/>
              <a:buNone/>
              <a:defRPr/>
            </a:pPr>
            <a:endParaRPr lang="en-US" dirty="0">
              <a:solidFill>
                <a:schemeClr val="tx1"/>
              </a:solidFill>
            </a:endParaRPr>
          </a:p>
        </p:txBody>
      </p:sp>
      <p:sp>
        <p:nvSpPr>
          <p:cNvPr id="8196"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2479DC98-629E-409F-8DAA-ED73DAE383A0}" type="slidenum">
              <a:rPr lang="en-US" altLang="en-US" sz="1400">
                <a:solidFill>
                  <a:srgbClr val="FFFFFF"/>
                </a:solidFill>
                <a:latin typeface="Verdana" panose="020B0604030504040204" pitchFamily="34" charset="0"/>
              </a:rPr>
              <a:pPr algn="ctr" eaLnBrk="1" hangingPunct="1">
                <a:spcBef>
                  <a:spcPct val="0"/>
                </a:spcBef>
                <a:buFontTx/>
                <a:buNone/>
              </a:pPr>
              <a:t>4</a:t>
            </a:fld>
            <a:endParaRPr lang="en-US" altLang="en-US" sz="1400">
              <a:solidFill>
                <a:srgbClr val="FFFFFF"/>
              </a:solidFill>
              <a:latin typeface="Verdana" panose="020B0604030504040204" pitchFamily="34" charset="0"/>
            </a:endParaRPr>
          </a:p>
        </p:txBody>
      </p:sp>
      <p:sp>
        <p:nvSpPr>
          <p:cNvPr id="819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PPT-103-01</a:t>
            </a:r>
          </a:p>
        </p:txBody>
      </p:sp>
      <p:pic>
        <p:nvPicPr>
          <p:cNvPr id="8198" name="Picture 5" descr="Air Bags Deployed.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3962400"/>
            <a:ext cx="3390900" cy="215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Setting Up</a:t>
            </a:r>
          </a:p>
        </p:txBody>
      </p:sp>
      <p:sp>
        <p:nvSpPr>
          <p:cNvPr id="4099" name="Subtitle 2"/>
          <p:cNvSpPr>
            <a:spLocks noGrp="1"/>
          </p:cNvSpPr>
          <p:nvPr>
            <p:ph type="subTitle" idx="1"/>
          </p:nvPr>
        </p:nvSpPr>
        <p:spPr>
          <a:xfrm>
            <a:off x="609600" y="1219200"/>
            <a:ext cx="7924800" cy="4800600"/>
          </a:xfrm>
        </p:spPr>
        <p:txBody>
          <a:bodyPr/>
          <a:lstStyle/>
          <a:p>
            <a:pPr marL="342900" indent="-342900" algn="l" eaLnBrk="1" hangingPunct="1">
              <a:buFont typeface="Wingdings" panose="05000000000000000000" pitchFamily="2" charset="2"/>
              <a:buChar char="§"/>
              <a:defRPr/>
            </a:pPr>
            <a:r>
              <a:rPr lang="en-US" altLang="en-US" dirty="0">
                <a:solidFill>
                  <a:schemeClr val="tx1"/>
                </a:solidFill>
              </a:rPr>
              <a:t>Adjust your seat so your arms are slightly bent at the elbows when gripping the wheel.</a:t>
            </a:r>
          </a:p>
          <a:p>
            <a:pPr marL="342900" indent="-342900" algn="l" eaLnBrk="1" hangingPunct="1">
              <a:buFont typeface="Wingdings" panose="05000000000000000000" pitchFamily="2" charset="2"/>
              <a:buChar char="§"/>
              <a:defRPr/>
            </a:pPr>
            <a:endParaRPr lang="en-US" altLang="en-US" dirty="0">
              <a:solidFill>
                <a:schemeClr val="tx1"/>
              </a:solidFill>
            </a:endParaRPr>
          </a:p>
          <a:p>
            <a:pPr marL="342900" indent="-342900" algn="l" eaLnBrk="1" hangingPunct="1">
              <a:buFont typeface="Wingdings" panose="05000000000000000000" pitchFamily="2" charset="2"/>
              <a:buChar char="§"/>
              <a:defRPr/>
            </a:pPr>
            <a:r>
              <a:rPr lang="en-US" altLang="en-US" dirty="0">
                <a:solidFill>
                  <a:schemeClr val="tx1"/>
                </a:solidFill>
              </a:rPr>
              <a:t>Keep your hands at the quarter to 3:00 position on the steering wheel.</a:t>
            </a:r>
          </a:p>
          <a:p>
            <a:pPr marL="342900" indent="-342900" algn="l" eaLnBrk="1" hangingPunct="1">
              <a:buFont typeface="Wingdings" panose="05000000000000000000" pitchFamily="2" charset="2"/>
              <a:buChar char="§"/>
              <a:defRPr/>
            </a:pPr>
            <a:endParaRPr lang="en-US" altLang="en-US" dirty="0">
              <a:solidFill>
                <a:schemeClr val="tx1"/>
              </a:solidFill>
            </a:endParaRPr>
          </a:p>
          <a:p>
            <a:pPr marL="342900" indent="-342900" algn="l" eaLnBrk="1" hangingPunct="1">
              <a:buFont typeface="Wingdings" panose="05000000000000000000" pitchFamily="2" charset="2"/>
              <a:buChar char="§"/>
              <a:defRPr/>
            </a:pPr>
            <a:r>
              <a:rPr lang="en-US" altLang="en-US" dirty="0">
                <a:solidFill>
                  <a:schemeClr val="tx1"/>
                </a:solidFill>
              </a:rPr>
              <a:t>Hold the wheel tightly enough so your palms do not slip off.</a:t>
            </a:r>
          </a:p>
          <a:p>
            <a:pPr marL="342900" indent="-342900" algn="l" eaLnBrk="1" hangingPunct="1">
              <a:buFont typeface="Wingdings" panose="05000000000000000000" pitchFamily="2" charset="2"/>
              <a:buChar char="§"/>
              <a:defRPr/>
            </a:pPr>
            <a:endParaRPr lang="en-US" altLang="en-US" dirty="0">
              <a:solidFill>
                <a:schemeClr val="tx1"/>
              </a:solidFill>
            </a:endParaRPr>
          </a:p>
          <a:p>
            <a:pPr marL="342900" indent="-342900" algn="l" eaLnBrk="1" hangingPunct="1">
              <a:buFont typeface="Wingdings" panose="05000000000000000000" pitchFamily="2" charset="2"/>
              <a:buChar char="§"/>
              <a:defRPr/>
            </a:pPr>
            <a:r>
              <a:rPr lang="en-US" altLang="en-US" dirty="0">
                <a:solidFill>
                  <a:schemeClr val="tx1"/>
                </a:solidFill>
              </a:rPr>
              <a:t>Adjust side mirrors so you can either see the door handles or angled away to cover blind spots.</a:t>
            </a:r>
          </a:p>
          <a:p>
            <a:pPr algn="l" eaLnBrk="1" hangingPunct="1">
              <a:buFont typeface="Arial" charset="0"/>
              <a:buNone/>
              <a:defRPr/>
            </a:pPr>
            <a:endParaRPr lang="en-US" dirty="0">
              <a:solidFill>
                <a:schemeClr val="tx1"/>
              </a:solidFill>
            </a:endParaRPr>
          </a:p>
        </p:txBody>
      </p:sp>
      <p:sp>
        <p:nvSpPr>
          <p:cNvPr id="9220"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D0BB5F07-3B0D-4A9A-A198-D131DA1A676B}" type="slidenum">
              <a:rPr lang="en-US" altLang="en-US" sz="1400">
                <a:solidFill>
                  <a:srgbClr val="FFFFFF"/>
                </a:solidFill>
                <a:latin typeface="Verdana" panose="020B0604030504040204" pitchFamily="34" charset="0"/>
              </a:rPr>
              <a:pPr algn="ctr" eaLnBrk="1" hangingPunct="1">
                <a:spcBef>
                  <a:spcPct val="0"/>
                </a:spcBef>
                <a:buFontTx/>
                <a:buNone/>
              </a:pPr>
              <a:t>5</a:t>
            </a:fld>
            <a:endParaRPr lang="en-US" altLang="en-US" sz="1400">
              <a:solidFill>
                <a:srgbClr val="FFFFFF"/>
              </a:solidFill>
              <a:latin typeface="Verdana" panose="020B0604030504040204" pitchFamily="34" charset="0"/>
            </a:endParaRPr>
          </a:p>
        </p:txBody>
      </p:sp>
      <p:sp>
        <p:nvSpPr>
          <p:cNvPr id="922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PPT-103-01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You and Your Vehicle</a:t>
            </a:r>
          </a:p>
        </p:txBody>
      </p:sp>
      <p:sp>
        <p:nvSpPr>
          <p:cNvPr id="4099" name="Subtitle 2"/>
          <p:cNvSpPr>
            <a:spLocks noGrp="1"/>
          </p:cNvSpPr>
          <p:nvPr>
            <p:ph type="subTitle" idx="1"/>
          </p:nvPr>
        </p:nvSpPr>
        <p:spPr>
          <a:xfrm>
            <a:off x="609600" y="1447800"/>
            <a:ext cx="7924800" cy="4267200"/>
          </a:xfrm>
        </p:spPr>
        <p:txBody>
          <a:bodyPr/>
          <a:lstStyle/>
          <a:p>
            <a:pPr marL="342900" indent="-342900" algn="l" eaLnBrk="1" hangingPunct="1">
              <a:buFont typeface="Wingdings" panose="05000000000000000000" pitchFamily="2" charset="2"/>
              <a:buChar char="§"/>
              <a:defRPr/>
            </a:pPr>
            <a:r>
              <a:rPr lang="en-US" altLang="en-US" sz="2200" dirty="0">
                <a:solidFill>
                  <a:schemeClr val="tx1"/>
                </a:solidFill>
              </a:rPr>
              <a:t>Prepare yourself – emergency kit (e.g. extra           clothing, energy bars, gloves, etc.).</a:t>
            </a:r>
          </a:p>
          <a:p>
            <a:pPr marL="342900" indent="-342900" algn="l" eaLnBrk="1" hangingPunct="1">
              <a:buFont typeface="Wingdings" panose="05000000000000000000" pitchFamily="2" charset="2"/>
              <a:buChar char="§"/>
              <a:defRPr/>
            </a:pPr>
            <a:r>
              <a:rPr lang="en-US" altLang="en-US" sz="2200" dirty="0">
                <a:solidFill>
                  <a:schemeClr val="tx1"/>
                </a:solidFill>
              </a:rPr>
              <a:t>Sunglasses – important!</a:t>
            </a:r>
          </a:p>
          <a:p>
            <a:pPr marL="342900" indent="-342900" algn="l" eaLnBrk="1" hangingPunct="1">
              <a:buFont typeface="Wingdings" panose="05000000000000000000" pitchFamily="2" charset="2"/>
              <a:buChar char="§"/>
              <a:defRPr/>
            </a:pPr>
            <a:r>
              <a:rPr lang="en-US" altLang="en-US" sz="2200" dirty="0">
                <a:solidFill>
                  <a:schemeClr val="tx1"/>
                </a:solidFill>
              </a:rPr>
              <a:t>What to wear? Don’t be the “Michelin Man” while driving.</a:t>
            </a:r>
          </a:p>
          <a:p>
            <a:pPr marL="342900" indent="-342900" algn="l" eaLnBrk="1" hangingPunct="1">
              <a:buFont typeface="Wingdings" panose="05000000000000000000" pitchFamily="2" charset="2"/>
              <a:buChar char="§"/>
              <a:defRPr/>
            </a:pPr>
            <a:r>
              <a:rPr lang="en-US" altLang="en-US" sz="2200" dirty="0">
                <a:solidFill>
                  <a:schemeClr val="tx1"/>
                </a:solidFill>
              </a:rPr>
              <a:t>Know your capabilities &amp; experience: </a:t>
            </a:r>
          </a:p>
          <a:p>
            <a:pPr marL="800100" lvl="1" indent="-342900" algn="l" eaLnBrk="1" hangingPunct="1">
              <a:buFont typeface="Wingdings" panose="05000000000000000000" pitchFamily="2" charset="2"/>
              <a:buChar char="§"/>
              <a:defRPr/>
            </a:pPr>
            <a:r>
              <a:rPr lang="en-US" altLang="en-US" sz="2100" dirty="0">
                <a:solidFill>
                  <a:schemeClr val="tx1"/>
                </a:solidFill>
              </a:rPr>
              <a:t>Driving a State car or another unfamiliar vehicle</a:t>
            </a:r>
          </a:p>
          <a:p>
            <a:pPr marL="342900" indent="-342900" algn="l" eaLnBrk="1" hangingPunct="1">
              <a:buFont typeface="Wingdings" panose="05000000000000000000" pitchFamily="2" charset="2"/>
              <a:buChar char="§"/>
              <a:defRPr/>
            </a:pPr>
            <a:r>
              <a:rPr lang="en-US" altLang="en-US" sz="2200" dirty="0">
                <a:solidFill>
                  <a:schemeClr val="tx1"/>
                </a:solidFill>
              </a:rPr>
              <a:t>Preparing vehicle – wipers, tires, windshield washer,             snow cleaned off.</a:t>
            </a:r>
          </a:p>
          <a:p>
            <a:pPr marL="342900" indent="-342900" algn="l" eaLnBrk="1" hangingPunct="1">
              <a:buFont typeface="Wingdings" panose="05000000000000000000" pitchFamily="2" charset="2"/>
              <a:buChar char="§"/>
              <a:defRPr/>
            </a:pPr>
            <a:r>
              <a:rPr lang="en-US" altLang="en-US" sz="2200" dirty="0">
                <a:solidFill>
                  <a:schemeClr val="tx1"/>
                </a:solidFill>
              </a:rPr>
              <a:t>Know your equipment:</a:t>
            </a:r>
          </a:p>
          <a:p>
            <a:pPr marL="800100" lvl="1" indent="-342900" algn="l" eaLnBrk="1" hangingPunct="1">
              <a:buFont typeface="Wingdings" panose="05000000000000000000" pitchFamily="2" charset="2"/>
              <a:buChar char="§"/>
              <a:defRPr/>
            </a:pPr>
            <a:r>
              <a:rPr lang="en-US" altLang="en-US" sz="2100" dirty="0">
                <a:solidFill>
                  <a:schemeClr val="tx1"/>
                </a:solidFill>
              </a:rPr>
              <a:t>e. g. ABS brakes</a:t>
            </a:r>
            <a:endParaRPr lang="en-US" altLang="en-US" b="1" dirty="0">
              <a:solidFill>
                <a:schemeClr val="tx1"/>
              </a:solidFill>
            </a:endParaRPr>
          </a:p>
          <a:p>
            <a:pPr algn="l" eaLnBrk="1" hangingPunct="1">
              <a:buFont typeface="Arial" charset="0"/>
              <a:buNone/>
              <a:defRPr/>
            </a:pPr>
            <a:endParaRPr lang="en-US" dirty="0">
              <a:solidFill>
                <a:schemeClr val="tx1"/>
              </a:solidFill>
            </a:endParaRPr>
          </a:p>
        </p:txBody>
      </p:sp>
      <p:sp>
        <p:nvSpPr>
          <p:cNvPr id="10244"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CB91A5AD-70DA-433E-9112-8AD956ABCD47}" type="slidenum">
              <a:rPr lang="en-US" altLang="en-US" sz="1400">
                <a:solidFill>
                  <a:srgbClr val="FFFFFF"/>
                </a:solidFill>
                <a:latin typeface="Verdana" panose="020B0604030504040204" pitchFamily="34" charset="0"/>
              </a:rPr>
              <a:pPr algn="ctr" eaLnBrk="1" hangingPunct="1">
                <a:spcBef>
                  <a:spcPct val="0"/>
                </a:spcBef>
                <a:buFontTx/>
                <a:buNone/>
              </a:pPr>
              <a:t>6</a:t>
            </a:fld>
            <a:endParaRPr lang="en-US" altLang="en-US" sz="1400">
              <a:solidFill>
                <a:srgbClr val="FFFFFF"/>
              </a:solidFill>
              <a:latin typeface="Verdana" panose="020B0604030504040204" pitchFamily="34" charset="0"/>
            </a:endParaRPr>
          </a:p>
        </p:txBody>
      </p:sp>
      <p:sp>
        <p:nvSpPr>
          <p:cNvPr id="1024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PPT-103-01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Vehicle Maintenance</a:t>
            </a:r>
          </a:p>
        </p:txBody>
      </p:sp>
      <p:sp>
        <p:nvSpPr>
          <p:cNvPr id="4099" name="Subtitle 2"/>
          <p:cNvSpPr>
            <a:spLocks noGrp="1"/>
          </p:cNvSpPr>
          <p:nvPr>
            <p:ph type="subTitle" idx="1"/>
          </p:nvPr>
        </p:nvSpPr>
        <p:spPr>
          <a:xfrm>
            <a:off x="609600" y="1371600"/>
            <a:ext cx="4800600" cy="4495800"/>
          </a:xfrm>
        </p:spPr>
        <p:txBody>
          <a:bodyPr/>
          <a:lstStyle/>
          <a:p>
            <a:pPr marL="342900" indent="-342900" algn="l" eaLnBrk="1" hangingPunct="1">
              <a:buFont typeface="Wingdings" panose="05000000000000000000" pitchFamily="2" charset="2"/>
              <a:buChar char="§"/>
              <a:defRPr/>
            </a:pPr>
            <a:r>
              <a:rPr lang="en-US" altLang="en-US" dirty="0">
                <a:solidFill>
                  <a:schemeClr val="tx1"/>
                </a:solidFill>
              </a:rPr>
              <a:t>Neglecting maintenance can cause crashes. </a:t>
            </a:r>
          </a:p>
          <a:p>
            <a:pPr marL="342900" indent="-342900" algn="l" eaLnBrk="1" hangingPunct="1">
              <a:buFont typeface="Wingdings" panose="05000000000000000000" pitchFamily="2" charset="2"/>
              <a:buChar char="§"/>
              <a:defRPr/>
            </a:pPr>
            <a:r>
              <a:rPr lang="en-US" altLang="en-US" dirty="0">
                <a:solidFill>
                  <a:schemeClr val="tx1"/>
                </a:solidFill>
              </a:rPr>
              <a:t>Monitor condition of and air pressure in your tires: not doing so could cause a blowout or a flat. </a:t>
            </a:r>
          </a:p>
          <a:p>
            <a:pPr marL="342900" indent="-342900" algn="l" eaLnBrk="1" hangingPunct="1">
              <a:buFont typeface="Wingdings" panose="05000000000000000000" pitchFamily="2" charset="2"/>
              <a:buChar char="§"/>
              <a:defRPr/>
            </a:pPr>
            <a:r>
              <a:rPr lang="en-US" altLang="en-US" dirty="0">
                <a:solidFill>
                  <a:schemeClr val="tx1"/>
                </a:solidFill>
              </a:rPr>
              <a:t>Change wiper blades regularly.</a:t>
            </a:r>
          </a:p>
          <a:p>
            <a:pPr marL="342900" indent="-342900" algn="l" eaLnBrk="1" hangingPunct="1">
              <a:buFont typeface="Wingdings" panose="05000000000000000000" pitchFamily="2" charset="2"/>
              <a:buChar char="§"/>
              <a:defRPr/>
            </a:pPr>
            <a:r>
              <a:rPr lang="en-US" altLang="en-US" dirty="0">
                <a:solidFill>
                  <a:schemeClr val="tx1"/>
                </a:solidFill>
              </a:rPr>
              <a:t>Check your owner's manual for a maintenance   schedule and stick to it. </a:t>
            </a:r>
          </a:p>
          <a:p>
            <a:pPr algn="l" eaLnBrk="1" hangingPunct="1">
              <a:buFont typeface="Arial" charset="0"/>
              <a:buNone/>
              <a:defRPr/>
            </a:pPr>
            <a:endParaRPr lang="en-US" dirty="0">
              <a:solidFill>
                <a:schemeClr val="tx1"/>
              </a:solidFill>
            </a:endParaRPr>
          </a:p>
        </p:txBody>
      </p:sp>
      <p:sp>
        <p:nvSpPr>
          <p:cNvPr id="11268"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3D190136-C506-463F-B916-397DD87E3039}" type="slidenum">
              <a:rPr lang="en-US" altLang="en-US" sz="1400">
                <a:solidFill>
                  <a:srgbClr val="FFFFFF"/>
                </a:solidFill>
                <a:latin typeface="Verdana" panose="020B0604030504040204" pitchFamily="34" charset="0"/>
              </a:rPr>
              <a:pPr algn="ctr" eaLnBrk="1" hangingPunct="1">
                <a:spcBef>
                  <a:spcPct val="0"/>
                </a:spcBef>
                <a:buFontTx/>
                <a:buNone/>
              </a:pPr>
              <a:t>7</a:t>
            </a:fld>
            <a:endParaRPr lang="en-US" altLang="en-US" sz="1400">
              <a:solidFill>
                <a:srgbClr val="FFFFFF"/>
              </a:solidFill>
              <a:latin typeface="Verdana" panose="020B0604030504040204" pitchFamily="34" charset="0"/>
            </a:endParaRPr>
          </a:p>
        </p:txBody>
      </p:sp>
      <p:sp>
        <p:nvSpPr>
          <p:cNvPr id="1126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PPT-103-01</a:t>
            </a:r>
          </a:p>
        </p:txBody>
      </p:sp>
      <p:pic>
        <p:nvPicPr>
          <p:cNvPr id="11270" name="Picture 3" descr="Auto Mechanic.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2819400"/>
            <a:ext cx="3552825" cy="326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Tire Maintenance</a:t>
            </a:r>
          </a:p>
        </p:txBody>
      </p:sp>
      <p:sp>
        <p:nvSpPr>
          <p:cNvPr id="4099" name="Subtitle 2"/>
          <p:cNvSpPr>
            <a:spLocks noGrp="1"/>
          </p:cNvSpPr>
          <p:nvPr>
            <p:ph type="subTitle" idx="1"/>
          </p:nvPr>
        </p:nvSpPr>
        <p:spPr>
          <a:xfrm>
            <a:off x="381000" y="1447800"/>
            <a:ext cx="7924800" cy="4800600"/>
          </a:xfrm>
        </p:spPr>
        <p:txBody>
          <a:bodyPr/>
          <a:lstStyle/>
          <a:p>
            <a:pPr marL="342900" indent="-342900" algn="l" eaLnBrk="1" hangingPunct="1">
              <a:buFont typeface="Wingdings" panose="05000000000000000000" pitchFamily="2" charset="2"/>
              <a:buChar char="§"/>
              <a:defRPr/>
            </a:pPr>
            <a:r>
              <a:rPr lang="en-US" altLang="en-US" dirty="0">
                <a:solidFill>
                  <a:schemeClr val="tx1"/>
                </a:solidFill>
              </a:rPr>
              <a:t>Check tire pressure regularly including the spare (at least once a month).</a:t>
            </a:r>
          </a:p>
          <a:p>
            <a:pPr marL="342900" indent="-342900" algn="l" eaLnBrk="1" hangingPunct="1">
              <a:buFont typeface="Wingdings" panose="05000000000000000000" pitchFamily="2" charset="2"/>
              <a:buChar char="§"/>
              <a:defRPr/>
            </a:pPr>
            <a:r>
              <a:rPr lang="en-US" altLang="en-US" dirty="0">
                <a:solidFill>
                  <a:schemeClr val="tx1"/>
                </a:solidFill>
              </a:rPr>
              <a:t>Inspect tires for:    </a:t>
            </a:r>
          </a:p>
          <a:p>
            <a:pPr algn="l" eaLnBrk="1" hangingPunct="1">
              <a:buFont typeface="Arial" charset="0"/>
              <a:buNone/>
              <a:defRPr/>
            </a:pPr>
            <a:r>
              <a:rPr lang="en-US" altLang="en-US" dirty="0">
                <a:solidFill>
                  <a:schemeClr val="tx1"/>
                </a:solidFill>
                <a:latin typeface="Times New Roman" pitchFamily="18" charset="0"/>
                <a:cs typeface="Times New Roman" pitchFamily="18" charset="0"/>
              </a:rPr>
              <a:t>                          </a:t>
            </a:r>
            <a:r>
              <a:rPr lang="en-US" altLang="en-US" dirty="0">
                <a:solidFill>
                  <a:schemeClr val="tx1"/>
                </a:solidFill>
                <a:cs typeface="Times New Roman" pitchFamily="18" charset="0"/>
              </a:rPr>
              <a:t>→ Uneven wear patterns </a:t>
            </a:r>
          </a:p>
          <a:p>
            <a:pPr algn="l" eaLnBrk="1" hangingPunct="1">
              <a:buFont typeface="Arial" charset="0"/>
              <a:buNone/>
              <a:defRPr/>
            </a:pPr>
            <a:r>
              <a:rPr lang="en-US" altLang="en-US" dirty="0">
                <a:solidFill>
                  <a:schemeClr val="tx1"/>
                </a:solidFill>
                <a:cs typeface="Times New Roman" pitchFamily="18" charset="0"/>
              </a:rPr>
              <a:t>                  → Cracks</a:t>
            </a:r>
          </a:p>
          <a:p>
            <a:pPr algn="l" eaLnBrk="1" hangingPunct="1">
              <a:buFont typeface="Arial" charset="0"/>
              <a:buNone/>
              <a:defRPr/>
            </a:pPr>
            <a:r>
              <a:rPr lang="en-US" altLang="en-US" dirty="0">
                <a:solidFill>
                  <a:schemeClr val="tx1"/>
                </a:solidFill>
                <a:cs typeface="Times New Roman" pitchFamily="18" charset="0"/>
              </a:rPr>
              <a:t>                  → Foreign objects</a:t>
            </a:r>
          </a:p>
          <a:p>
            <a:pPr algn="l" eaLnBrk="1" hangingPunct="1">
              <a:buFont typeface="Arial" charset="0"/>
              <a:buNone/>
              <a:defRPr/>
            </a:pPr>
            <a:r>
              <a:rPr lang="en-US" altLang="en-US" dirty="0">
                <a:solidFill>
                  <a:schemeClr val="tx1"/>
                </a:solidFill>
                <a:cs typeface="Times New Roman" pitchFamily="18" charset="0"/>
              </a:rPr>
              <a:t>                  → Other signs of wear</a:t>
            </a:r>
          </a:p>
          <a:p>
            <a:pPr marL="342900" indent="-342900" algn="l" eaLnBrk="1" hangingPunct="1">
              <a:buFont typeface="Wingdings" panose="05000000000000000000" pitchFamily="2" charset="2"/>
              <a:buChar char="§"/>
              <a:defRPr/>
            </a:pPr>
            <a:r>
              <a:rPr lang="en-US" altLang="en-US" dirty="0">
                <a:solidFill>
                  <a:schemeClr val="tx1"/>
                </a:solidFill>
                <a:cs typeface="Times New Roman" pitchFamily="18" charset="0"/>
              </a:rPr>
              <a:t>Ensure tire valves have valve                    caps.</a:t>
            </a:r>
            <a:endParaRPr lang="en-US" altLang="en-US" dirty="0">
              <a:solidFill>
                <a:schemeClr val="tx1"/>
              </a:solidFill>
            </a:endParaRPr>
          </a:p>
          <a:p>
            <a:pPr algn="l" eaLnBrk="1" hangingPunct="1">
              <a:buFont typeface="Arial" charset="0"/>
              <a:buNone/>
              <a:defRPr/>
            </a:pPr>
            <a:endParaRPr lang="en-US" dirty="0">
              <a:solidFill>
                <a:schemeClr val="tx1"/>
              </a:solidFill>
            </a:endParaRPr>
          </a:p>
        </p:txBody>
      </p:sp>
      <p:sp>
        <p:nvSpPr>
          <p:cNvPr id="12292"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72E0CF93-0FF5-4D95-84B2-837BAA359781}" type="slidenum">
              <a:rPr lang="en-US" altLang="en-US" sz="1400">
                <a:solidFill>
                  <a:srgbClr val="FFFFFF"/>
                </a:solidFill>
                <a:latin typeface="Verdana" panose="020B0604030504040204" pitchFamily="34" charset="0"/>
              </a:rPr>
              <a:pPr algn="ctr" eaLnBrk="1" hangingPunct="1">
                <a:spcBef>
                  <a:spcPct val="0"/>
                </a:spcBef>
                <a:buFontTx/>
                <a:buNone/>
              </a:pPr>
              <a:t>8</a:t>
            </a:fld>
            <a:endParaRPr lang="en-US" altLang="en-US" sz="1400">
              <a:solidFill>
                <a:srgbClr val="FFFFFF"/>
              </a:solidFill>
              <a:latin typeface="Verdana" panose="020B0604030504040204" pitchFamily="34" charset="0"/>
            </a:endParaRPr>
          </a:p>
        </p:txBody>
      </p:sp>
      <p:sp>
        <p:nvSpPr>
          <p:cNvPr id="1229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PPT-103-01</a:t>
            </a:r>
          </a:p>
        </p:txBody>
      </p:sp>
      <p:pic>
        <p:nvPicPr>
          <p:cNvPr id="12294" name="Picture 3" descr="Tire failure-steel ply.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3733800"/>
            <a:ext cx="2794000"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Seasonal Changes</a:t>
            </a:r>
          </a:p>
        </p:txBody>
      </p:sp>
      <p:sp>
        <p:nvSpPr>
          <p:cNvPr id="4099" name="Subtitle 2"/>
          <p:cNvSpPr>
            <a:spLocks noGrp="1"/>
          </p:cNvSpPr>
          <p:nvPr>
            <p:ph type="subTitle" idx="1"/>
          </p:nvPr>
        </p:nvSpPr>
        <p:spPr>
          <a:xfrm>
            <a:off x="609600" y="1905000"/>
            <a:ext cx="7924800" cy="3810000"/>
          </a:xfrm>
        </p:spPr>
        <p:txBody>
          <a:bodyPr/>
          <a:lstStyle/>
          <a:p>
            <a:pPr marL="342900" indent="-342900" algn="l" eaLnBrk="1" hangingPunct="1">
              <a:buFont typeface="Wingdings" panose="05000000000000000000" pitchFamily="2" charset="2"/>
              <a:buChar char="§"/>
              <a:defRPr/>
            </a:pPr>
            <a:r>
              <a:rPr lang="en-US" altLang="en-US" dirty="0">
                <a:solidFill>
                  <a:schemeClr val="tx1"/>
                </a:solidFill>
              </a:rPr>
              <a:t>Winter driving = slippery roads, visibility issues, cold, etc.</a:t>
            </a:r>
          </a:p>
          <a:p>
            <a:pPr marL="342900" indent="-342900" algn="l" eaLnBrk="1" hangingPunct="1">
              <a:buFont typeface="Wingdings" panose="05000000000000000000" pitchFamily="2" charset="2"/>
              <a:buChar char="§"/>
              <a:defRPr/>
            </a:pPr>
            <a:r>
              <a:rPr lang="en-US" altLang="en-US" dirty="0">
                <a:solidFill>
                  <a:schemeClr val="tx1"/>
                </a:solidFill>
              </a:rPr>
              <a:t>Spring = rain can cause slippery roads.</a:t>
            </a:r>
          </a:p>
          <a:p>
            <a:pPr marL="342900" indent="-342900" algn="l" eaLnBrk="1" hangingPunct="1">
              <a:buFont typeface="Wingdings" panose="05000000000000000000" pitchFamily="2" charset="2"/>
              <a:buChar char="§"/>
              <a:defRPr/>
            </a:pPr>
            <a:r>
              <a:rPr lang="en-US" altLang="en-US" dirty="0">
                <a:solidFill>
                  <a:schemeClr val="tx1"/>
                </a:solidFill>
              </a:rPr>
              <a:t>Summer = high temps can cause vehicle problems; more traffic on roads.</a:t>
            </a:r>
          </a:p>
          <a:p>
            <a:pPr marL="342900" indent="-342900" algn="l" eaLnBrk="1" hangingPunct="1">
              <a:buFont typeface="Wingdings" panose="05000000000000000000" pitchFamily="2" charset="2"/>
              <a:buChar char="§"/>
              <a:defRPr/>
            </a:pPr>
            <a:r>
              <a:rPr lang="en-US" altLang="en-US" dirty="0">
                <a:solidFill>
                  <a:schemeClr val="tx1"/>
                </a:solidFill>
              </a:rPr>
              <a:t>Fall = wet leaves on road can make it slippery.</a:t>
            </a:r>
          </a:p>
          <a:p>
            <a:pPr marL="342900" indent="-342900" algn="l" eaLnBrk="1" hangingPunct="1">
              <a:buFont typeface="Wingdings" panose="05000000000000000000" pitchFamily="2" charset="2"/>
              <a:buChar char="§"/>
              <a:defRPr/>
            </a:pPr>
            <a:r>
              <a:rPr lang="en-US" altLang="en-US" dirty="0">
                <a:solidFill>
                  <a:schemeClr val="tx1"/>
                </a:solidFill>
              </a:rPr>
              <a:t>Daylight saving time, sun's position in sky changes = darkness and glare. </a:t>
            </a:r>
          </a:p>
          <a:p>
            <a:pPr algn="l" eaLnBrk="1" hangingPunct="1">
              <a:buFont typeface="Arial" charset="0"/>
              <a:buNone/>
              <a:defRPr/>
            </a:pPr>
            <a:endParaRPr lang="en-US" dirty="0">
              <a:solidFill>
                <a:schemeClr val="tx1"/>
              </a:solidFill>
            </a:endParaRPr>
          </a:p>
        </p:txBody>
      </p:sp>
      <p:sp>
        <p:nvSpPr>
          <p:cNvPr id="13316"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4D2770DE-EB02-4720-8E2C-1C89D875F219}" type="slidenum">
              <a:rPr lang="en-US" altLang="en-US" sz="1400">
                <a:solidFill>
                  <a:srgbClr val="FFFFFF"/>
                </a:solidFill>
                <a:latin typeface="Verdana" panose="020B0604030504040204" pitchFamily="34" charset="0"/>
              </a:rPr>
              <a:pPr algn="ctr" eaLnBrk="1" hangingPunct="1">
                <a:spcBef>
                  <a:spcPct val="0"/>
                </a:spcBef>
                <a:buFontTx/>
                <a:buNone/>
              </a:pPr>
              <a:t>9</a:t>
            </a:fld>
            <a:endParaRPr lang="en-US" altLang="en-US" sz="1400">
              <a:solidFill>
                <a:srgbClr val="FFFFFF"/>
              </a:solidFill>
              <a:latin typeface="Verdana" panose="020B0604030504040204" pitchFamily="34" charset="0"/>
            </a:endParaRPr>
          </a:p>
        </p:txBody>
      </p:sp>
      <p:sp>
        <p:nvSpPr>
          <p:cNvPr id="1331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PPT-103-01</a:t>
            </a:r>
          </a:p>
        </p:txBody>
      </p:sp>
    </p:spTree>
  </p:cSld>
  <p:clrMapOvr>
    <a:masterClrMapping/>
  </p:clrMapOvr>
</p:sld>
</file>

<file path=ppt/theme/theme1.xml><?xml version="1.0" encoding="utf-8"?>
<a:theme xmlns:a="http://schemas.openxmlformats.org/drawingml/2006/main" name="new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new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41A3993B2E1CC498A25DCA832B2B68B" ma:contentTypeVersion="1" ma:contentTypeDescription="Create a new document." ma:contentTypeScope="" ma:versionID="fa155b35a1366181471372b90637fa4f">
  <xsd:schema xmlns:xsd="http://www.w3.org/2001/XMLSchema" xmlns:xs="http://www.w3.org/2001/XMLSchema" xmlns:p="http://schemas.microsoft.com/office/2006/metadata/properties" xmlns:ns1="http://schemas.microsoft.com/sharepoint/v3" targetNamespace="http://schemas.microsoft.com/office/2006/metadata/properties" ma:root="true" ma:fieldsID="dd024c9e117fc9e5fa023bfcd8efcd7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6F44654C-CCF2-4A74-8E24-8916FAD54976}"/>
</file>

<file path=customXml/itemProps2.xml><?xml version="1.0" encoding="utf-8"?>
<ds:datastoreItem xmlns:ds="http://schemas.openxmlformats.org/officeDocument/2006/customXml" ds:itemID="{E227E0B0-04A9-49CB-8335-D9651DE00703}"/>
</file>

<file path=customXml/itemProps3.xml><?xml version="1.0" encoding="utf-8"?>
<ds:datastoreItem xmlns:ds="http://schemas.openxmlformats.org/officeDocument/2006/customXml" ds:itemID="{77A5AF2B-04BA-48B1-B3FA-BFBDC4448841}"/>
</file>

<file path=docProps/app.xml><?xml version="1.0" encoding="utf-8"?>
<Properties xmlns="http://schemas.openxmlformats.org/officeDocument/2006/extended-properties" xmlns:vt="http://schemas.openxmlformats.org/officeDocument/2006/docPropsVTypes">
  <Template>C:\Documents and Settings\robpierce.CWOPA\Application Data\Microsoft\Templates\Blank Presentation.pot</Template>
  <TotalTime>4158</TotalTime>
  <Words>3846</Words>
  <Application>Microsoft Office PowerPoint</Application>
  <PresentationFormat>On-screen Show (4:3)</PresentationFormat>
  <Paragraphs>570</Paragraphs>
  <Slides>37</Slides>
  <Notes>37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37</vt:i4>
      </vt:variant>
    </vt:vector>
  </HeadingPairs>
  <TitlesOfParts>
    <vt:vector size="45" baseType="lpstr">
      <vt:lpstr>Times New Roman</vt:lpstr>
      <vt:lpstr>Arial</vt:lpstr>
      <vt:lpstr>Calibri</vt:lpstr>
      <vt:lpstr>Verdana</vt:lpstr>
      <vt:lpstr>Wingdings</vt:lpstr>
      <vt:lpstr>Courier New</vt:lpstr>
      <vt:lpstr>new ppt template</vt:lpstr>
      <vt:lpstr>1_new ppt template</vt:lpstr>
      <vt:lpstr>Safe Vehicle Operation</vt:lpstr>
      <vt:lpstr>Seat Belts</vt:lpstr>
      <vt:lpstr>Seat Belts</vt:lpstr>
      <vt:lpstr>Airbags</vt:lpstr>
      <vt:lpstr>Setting Up</vt:lpstr>
      <vt:lpstr>You and Your Vehicle</vt:lpstr>
      <vt:lpstr>Vehicle Maintenance</vt:lpstr>
      <vt:lpstr>Tire Maintenance</vt:lpstr>
      <vt:lpstr>Seasonal Changes</vt:lpstr>
      <vt:lpstr>Rain</vt:lpstr>
      <vt:lpstr>Hydroplaning</vt:lpstr>
      <vt:lpstr>Hydroplaning</vt:lpstr>
      <vt:lpstr>Skids</vt:lpstr>
      <vt:lpstr>Winter Driving</vt:lpstr>
      <vt:lpstr>Windshield &amp; Roof Clear?</vt:lpstr>
      <vt:lpstr>Have a Good Ice Scraper?</vt:lpstr>
      <vt:lpstr>Is This YOU?</vt:lpstr>
      <vt:lpstr>Winter Driving Safety</vt:lpstr>
      <vt:lpstr>Winter Driving Safety-Remember</vt:lpstr>
      <vt:lpstr>Watch Out for . . .</vt:lpstr>
      <vt:lpstr>Watch Out for . . .</vt:lpstr>
      <vt:lpstr>Watch Out for . . .</vt:lpstr>
      <vt:lpstr>Unsafe Conditions</vt:lpstr>
      <vt:lpstr>Unsafe Conditions</vt:lpstr>
      <vt:lpstr>Unsafe Conditions</vt:lpstr>
      <vt:lpstr>Unsafe Conditions</vt:lpstr>
      <vt:lpstr>Winter Driving Tips</vt:lpstr>
      <vt:lpstr>Winter Driving Tips</vt:lpstr>
      <vt:lpstr>Winter Driving Tips</vt:lpstr>
      <vt:lpstr>Winter Driving Tips</vt:lpstr>
      <vt:lpstr>*RUA Safe Driver?</vt:lpstr>
      <vt:lpstr>*RUA Safe Driver?</vt:lpstr>
      <vt:lpstr>*RUA Safe Driver?</vt:lpstr>
      <vt:lpstr>Summary</vt:lpstr>
      <vt:lpstr>Safe Driving Quiz</vt:lpstr>
      <vt:lpstr>Contact Information</vt:lpstr>
      <vt:lpstr>Questions</vt:lpstr>
    </vt:vector>
  </TitlesOfParts>
  <Company>Department of Labor &amp; Industry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robpierce</dc:creator>
  <cp:lastModifiedBy>Tanyia Miller</cp:lastModifiedBy>
  <cp:revision>276</cp:revision>
  <dcterms:created xsi:type="dcterms:W3CDTF">2008-09-11T12:32:39Z</dcterms:created>
  <dcterms:modified xsi:type="dcterms:W3CDTF">2017-03-07T18:44:14Z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0x010100D41A3993B2E1CC498A25DCA832B2B68B</vt:lpwstr>
  </property>
  <property fmtid="{D5CDD505-2E9C-101B-9397-08002B2CF9AE}" pid="3" name="Order">
    <vt:r8>29000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