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99.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6.xml" ContentType="application/vnd.openxmlformats-officedocument.presentationml.slide+xml"/>
  <Override PartName="/ppt/slides/slide56.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11.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85.xml" ContentType="application/vnd.openxmlformats-officedocument.presentationml.slide+xml"/>
  <Override PartName="/ppt/slides/slide87.xml" ContentType="application/vnd.openxmlformats-officedocument.presentationml.slide+xml"/>
  <Override PartName="/ppt/slides/slide83.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84.xml" ContentType="application/vnd.openxmlformats-officedocument.presentationml.slide+xml"/>
  <Override PartName="/ppt/slides/slide6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9.xml" ContentType="application/vnd.openxmlformats-officedocument.presentationml.slide+xml"/>
  <Override PartName="/ppt/slides/slide67.xml" ContentType="application/vnd.openxmlformats-officedocument.presentationml.slide+xml"/>
  <Override PartName="/ppt/slides/slide71.xml" ContentType="application/vnd.openxmlformats-officedocument.presentationml.slide+xml"/>
  <Override PartName="/ppt/slides/slide79.xml" ContentType="application/vnd.openxmlformats-officedocument.presentationml.slide+xml"/>
  <Override PartName="/ppt/slides/slide7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7.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19.xml" ContentType="application/vnd.openxmlformats-officedocument.presentationml.notesSlide+xml"/>
  <Override PartName="/ppt/notesSlides/notesSlide56.xml" ContentType="application/vnd.openxmlformats-officedocument.presentationml.notesSlide+xml"/>
  <Override PartName="/ppt/notesSlides/notesSlide21.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20.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37.xml" ContentType="application/vnd.openxmlformats-officedocument.presentationml.notesSlide+xml"/>
  <Override PartName="/ppt/notesSlides/notesSlide10.xml" ContentType="application/vnd.openxmlformats-officedocument.presentationml.notesSlide+xml"/>
  <Override PartName="/ppt/notesSlides/notesSlide72.xml" ContentType="application/vnd.openxmlformats-officedocument.presentationml.notesSlide+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0.xml" ContentType="application/vnd.openxmlformats-officedocument.presentationml.notesSlide+xml"/>
  <Override PartName="/ppt/notesSlides/notesSlide17.xml" ContentType="application/vnd.openxmlformats-officedocument.presentationml.notesSlide+xml"/>
  <Override PartName="/ppt/notesSlides/notesSlide6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44.xml" ContentType="application/vnd.openxmlformats-officedocument.presentationml.notesSlide+xml"/>
  <Override PartName="/ppt/notesSlides/notesSlide35.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6.xml" ContentType="application/vnd.openxmlformats-officedocument.presentationml.notesSlide+xml"/>
  <Override PartName="/ppt/notesSlides/notesSlide48.xml" ContentType="application/vnd.openxmlformats-officedocument.presentationml.notesSlide+xml"/>
  <Override PartName="/ppt/notesSlides/notesSlide31.xml" ContentType="application/vnd.openxmlformats-officedocument.presentationml.notes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5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5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notesSlides/notesSlide11.xml" ContentType="application/vnd.openxmlformats-officedocument.presentationml.notesSlide+xml"/>
  <Override PartName="/ppt/notesSlides/notesSlide107.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slideLayouts/slideLayout7.xml" ContentType="application/vnd.openxmlformats-officedocument.presentationml.slideLayou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8.xml" ContentType="application/vnd.openxmlformats-officedocument.presentationml.notesSlide+xml"/>
  <Override PartName="/ppt/notesSlides/notesSlide110.xml" ContentType="application/vnd.openxmlformats-officedocument.presentationml.notesSlide+xml"/>
  <Override PartName="/ppt/slideLayouts/slideLayout6.xml" ContentType="application/vnd.openxmlformats-officedocument.presentationml.slideLayou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111.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97.xml" ContentType="application/vnd.openxmlformats-officedocument.presentationml.notesSlide+xml"/>
  <Override PartName="/ppt/notesSlides/notesSlide109.xml" ContentType="application/vnd.openxmlformats-officedocument.presentationml.notesSlide+xml"/>
  <Override PartName="/ppt/slideLayouts/slideLayout11.xml" ContentType="application/vnd.openxmlformats-officedocument.presentationml.slideLayou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1.xml" ContentType="application/vnd.openxmlformats-officedocument.presentationml.notesSlide+xml"/>
  <Override PartName="/ppt/slideLayouts/slideLayout8.xml" ContentType="application/vnd.openxmlformats-officedocument.presentationml.slideLayout+xml"/>
  <Override PartName="/ppt/notesSlides/notesSlide100.xml" ContentType="application/vnd.openxmlformats-officedocument.presentationml.notesSlide+xml"/>
  <Override PartName="/ppt/notesSlides/notesSlide98.xml" ContentType="application/vnd.openxmlformats-officedocument.presentationml.notesSlide+xml"/>
  <Override PartName="/ppt/slideLayouts/slideLayout10.xml" ContentType="application/vnd.openxmlformats-officedocument.presentationml.slideLayout+xml"/>
  <Override PartName="/ppt/notesSlides/notesSlide99.xml" ContentType="application/vnd.openxmlformats-officedocument.presentationml.notesSlide+xml"/>
  <Override PartName="/ppt/slideLayouts/slideLayout9.xml" ContentType="application/vnd.openxmlformats-officedocument.presentationml.slideLayout+xml"/>
  <Override PartName="/ppt/notesSlides/notesSlide108.xml" ContentType="application/vnd.openxmlformats-officedocument.presentationml.notesSlide+xml"/>
  <Override PartName="/ppt/slideLayouts/slideLayout4.xml" ContentType="application/vnd.openxmlformats-officedocument.presentationml.slideLayout+xml"/>
  <Override PartName="/ppt/notesSlides/notesSlide90.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slideLayouts/slideLayout3.xml" ContentType="application/vnd.openxmlformats-officedocument.presentationml.slideLayout+xml"/>
  <Override PartName="/ppt/notesSlides/notesSlide78.xml" ContentType="application/vnd.openxmlformats-officedocument.presentationml.notes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notesSlides/notesSlide75.xml" ContentType="application/vnd.openxmlformats-officedocument.presentationml.notesSlide+xml"/>
  <Override PartName="/ppt/notesSlides/notesSlide7.xml" ContentType="application/vnd.openxmlformats-officedocument.presentationml.notesSlide+xml"/>
  <Override PartName="/ppt/notesSlides/notesSlide76.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83.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2.xml" ContentType="application/vnd.openxmlformats-officedocument.presentationml.notesSlide+xml"/>
  <Override PartName="/ppt/notesSlides/notesSlide8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8.xml" ContentType="application/vnd.openxmlformats-officedocument.presentationml.notesSlide+xml"/>
  <Override PartName="/ppt/notesSlides/notesSlide3.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256" r:id="rId2"/>
    <p:sldId id="257" r:id="rId3"/>
    <p:sldId id="355" r:id="rId4"/>
    <p:sldId id="356" r:id="rId5"/>
    <p:sldId id="258" r:id="rId6"/>
    <p:sldId id="259" r:id="rId7"/>
    <p:sldId id="359" r:id="rId8"/>
    <p:sldId id="260" r:id="rId9"/>
    <p:sldId id="262" r:id="rId10"/>
    <p:sldId id="265" r:id="rId11"/>
    <p:sldId id="266" r:id="rId12"/>
    <p:sldId id="267" r:id="rId13"/>
    <p:sldId id="353" r:id="rId14"/>
    <p:sldId id="269" r:id="rId15"/>
    <p:sldId id="270" r:id="rId16"/>
    <p:sldId id="271" r:id="rId17"/>
    <p:sldId id="273" r:id="rId18"/>
    <p:sldId id="274" r:id="rId19"/>
    <p:sldId id="275" r:id="rId20"/>
    <p:sldId id="276" r:id="rId21"/>
    <p:sldId id="277" r:id="rId22"/>
    <p:sldId id="278" r:id="rId23"/>
    <p:sldId id="279" r:id="rId24"/>
    <p:sldId id="280" r:id="rId25"/>
    <p:sldId id="282" r:id="rId26"/>
    <p:sldId id="283" r:id="rId27"/>
    <p:sldId id="364" r:id="rId28"/>
    <p:sldId id="365" r:id="rId29"/>
    <p:sldId id="366" r:id="rId30"/>
    <p:sldId id="367" r:id="rId31"/>
    <p:sldId id="368" r:id="rId32"/>
    <p:sldId id="369" r:id="rId33"/>
    <p:sldId id="370" r:id="rId34"/>
    <p:sldId id="371" r:id="rId35"/>
    <p:sldId id="372" r:id="rId36"/>
    <p:sldId id="373" r:id="rId37"/>
    <p:sldId id="285" r:id="rId38"/>
    <p:sldId id="284" r:id="rId39"/>
    <p:sldId id="357" r:id="rId40"/>
    <p:sldId id="358" r:id="rId41"/>
    <p:sldId id="286" r:id="rId42"/>
    <p:sldId id="354" r:id="rId43"/>
    <p:sldId id="287" r:id="rId44"/>
    <p:sldId id="288" r:id="rId45"/>
    <p:sldId id="289" r:id="rId46"/>
    <p:sldId id="290" r:id="rId47"/>
    <p:sldId id="291" r:id="rId48"/>
    <p:sldId id="292" r:id="rId49"/>
    <p:sldId id="293" r:id="rId50"/>
    <p:sldId id="294" r:id="rId51"/>
    <p:sldId id="295" r:id="rId52"/>
    <p:sldId id="296" r:id="rId53"/>
    <p:sldId id="301" r:id="rId54"/>
    <p:sldId id="297" r:id="rId55"/>
    <p:sldId id="298" r:id="rId56"/>
    <p:sldId id="299" r:id="rId57"/>
    <p:sldId id="300" r:id="rId58"/>
    <p:sldId id="302" r:id="rId59"/>
    <p:sldId id="303" r:id="rId60"/>
    <p:sldId id="304" r:id="rId61"/>
    <p:sldId id="351" r:id="rId62"/>
    <p:sldId id="305" r:id="rId63"/>
    <p:sldId id="306" r:id="rId64"/>
    <p:sldId id="307" r:id="rId65"/>
    <p:sldId id="374" r:id="rId66"/>
    <p:sldId id="309" r:id="rId67"/>
    <p:sldId id="375" r:id="rId68"/>
    <p:sldId id="376"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9" r:id="rId88"/>
    <p:sldId id="330" r:id="rId89"/>
    <p:sldId id="328" r:id="rId90"/>
    <p:sldId id="331" r:id="rId91"/>
    <p:sldId id="332" r:id="rId92"/>
    <p:sldId id="333" r:id="rId93"/>
    <p:sldId id="334" r:id="rId94"/>
    <p:sldId id="335" r:id="rId95"/>
    <p:sldId id="336" r:id="rId96"/>
    <p:sldId id="337" r:id="rId97"/>
    <p:sldId id="338" r:id="rId98"/>
    <p:sldId id="339" r:id="rId99"/>
    <p:sldId id="340" r:id="rId100"/>
    <p:sldId id="344" r:id="rId101"/>
    <p:sldId id="345" r:id="rId102"/>
    <p:sldId id="360" r:id="rId103"/>
    <p:sldId id="361" r:id="rId104"/>
    <p:sldId id="362" r:id="rId105"/>
    <p:sldId id="363" r:id="rId106"/>
    <p:sldId id="346" r:id="rId107"/>
    <p:sldId id="347" r:id="rId108"/>
    <p:sldId id="348" r:id="rId109"/>
    <p:sldId id="349" r:id="rId110"/>
    <p:sldId id="378" r:id="rId111"/>
    <p:sldId id="350" r:id="rId11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27" autoAdjust="0"/>
    <p:restoredTop sz="69885" autoAdjust="0"/>
  </p:normalViewPr>
  <p:slideViewPr>
    <p:cSldViewPr>
      <p:cViewPr varScale="1">
        <p:scale>
          <a:sx n="53" d="100"/>
          <a:sy n="53"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47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5C549869-C37F-4C32-A719-EC51092651D0}"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4CD51A-9987-44FC-B47D-0FCE8965339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9EDC54C0-3EFC-401A-9ABE-66B7B095B848}"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851187-EE65-44B6-A907-2E4F4FAFDCF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www.depweb.state.pa.us/"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Right to Know program is found in PA Act 1984-159 indicates requirements for employers to inform their employees of the hazards of chemicals used in the workplace.</a:t>
            </a:r>
          </a:p>
          <a:p>
            <a:r>
              <a:rPr lang="en-US" altLang="en-US">
                <a:latin typeface="Verdana" panose="020B0604030504040204" pitchFamily="34" charset="0"/>
                <a:ea typeface="Verdana" panose="020B0604030504040204" pitchFamily="34" charset="0"/>
                <a:cs typeface="Verdana" panose="020B0604030504040204" pitchFamily="34" charset="0"/>
              </a:rPr>
              <a:t>In 2012, the Globally Harmonized System dealing with chemical labelling was adopted from the United Nations which also has a bearing on the PA Right to Know program and the federal Hazard Communication program under 29 CFR 1910.1200. It is the method for identifying product hazards based on proper chemical labeling.</a:t>
            </a:r>
          </a:p>
          <a:p>
            <a:r>
              <a:rPr lang="en-US" altLang="en-US">
                <a:latin typeface="Verdana" panose="020B0604030504040204" pitchFamily="34" charset="0"/>
                <a:ea typeface="Verdana" panose="020B0604030504040204" pitchFamily="34" charset="0"/>
                <a:cs typeface="Verdana" panose="020B0604030504040204" pitchFamily="34" charset="0"/>
              </a:rPr>
              <a:t>Some agencies, by their nature, may be governed by federal OSHA regulations found in OSHA’s Hazard Communication Standard (29 CFR 1910.1200 often referred to as Haz Comm) while others are governed by PA’s Right to Know.</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u="sng">
                <a:latin typeface="Verdana" panose="020B0604030504040204" pitchFamily="34" charset="0"/>
                <a:ea typeface="Verdana" panose="020B0604030504040204" pitchFamily="34" charset="0"/>
                <a:cs typeface="Verdana" panose="020B0604030504040204" pitchFamily="34" charset="0"/>
              </a:rPr>
              <a:t>Private agencies </a:t>
            </a:r>
            <a:r>
              <a:rPr lang="en-US" altLang="en-US">
                <a:latin typeface="Verdana" panose="020B0604030504040204" pitchFamily="34" charset="0"/>
                <a:ea typeface="Verdana" panose="020B0604030504040204" pitchFamily="34" charset="0"/>
                <a:cs typeface="Verdana" panose="020B0604030504040204" pitchFamily="34" charset="0"/>
              </a:rPr>
              <a:t>such as manufacturing, colleges and universities not under the state system are governed by OSHA-GHS and portions of the PA Right to Know.</a:t>
            </a:r>
          </a:p>
          <a:p>
            <a:r>
              <a:rPr lang="en-US" altLang="en-US" u="sng">
                <a:latin typeface="Verdana" panose="020B0604030504040204" pitchFamily="34" charset="0"/>
                <a:ea typeface="Verdana" panose="020B0604030504040204" pitchFamily="34" charset="0"/>
                <a:cs typeface="Verdana" panose="020B0604030504040204" pitchFamily="34" charset="0"/>
              </a:rPr>
              <a:t>Public entities; </a:t>
            </a:r>
            <a:r>
              <a:rPr lang="en-US" altLang="en-US">
                <a:latin typeface="Verdana" panose="020B0604030504040204" pitchFamily="34" charset="0"/>
                <a:ea typeface="Verdana" panose="020B0604030504040204" pitchFamily="34" charset="0"/>
                <a:cs typeface="Verdana" panose="020B0604030504040204" pitchFamily="34" charset="0"/>
              </a:rPr>
              <a:t>municipalities, fire, police, schools and state colleges and universities under the state system are under the PA Right to Know and not OSHA.</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F2BDEB-A690-4C43-9852-34EC146C2E5D}"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Therefore, modifications of the Right to Know due to GHS adoption include:</a:t>
            </a:r>
          </a:p>
          <a:p>
            <a:pPr lvl="1">
              <a:spcBef>
                <a:spcPct val="20000"/>
              </a:spcBef>
              <a:defRPr/>
            </a:pPr>
            <a:endParaRPr lang="en-US" dirty="0">
              <a:latin typeface="Verdana" pitchFamily="34" charset="0"/>
              <a:ea typeface="Verdana" pitchFamily="34" charset="0"/>
              <a:cs typeface="Verdana" pitchFamily="34" charset="0"/>
            </a:endParaRPr>
          </a:p>
          <a:p>
            <a:pPr marL="628650" lvl="1" indent="-171450">
              <a:spcBef>
                <a:spcPct val="20000"/>
              </a:spcBef>
              <a:buFont typeface="Wingdings" pitchFamily="2" charset="2"/>
              <a:buChar char="§"/>
              <a:defRPr/>
            </a:pPr>
            <a:r>
              <a:rPr lang="en-US" kern="0" dirty="0">
                <a:latin typeface="Verdana" pitchFamily="34" charset="0"/>
                <a:ea typeface="Verdana" pitchFamily="34" charset="0"/>
                <a:cs typeface="Verdana" pitchFamily="34" charset="0"/>
              </a:rPr>
              <a:t>Hazard classification of chemical hazards  </a:t>
            </a:r>
          </a:p>
          <a:p>
            <a:pPr marL="628650" lvl="1" indent="-171450">
              <a:spcBef>
                <a:spcPct val="20000"/>
              </a:spcBef>
              <a:buFont typeface="Wingdings" pitchFamily="2" charset="2"/>
              <a:buChar char="§"/>
              <a:defRPr/>
            </a:pPr>
            <a:endParaRPr lang="en-US" kern="0" dirty="0">
              <a:latin typeface="Verdana" pitchFamily="34" charset="0"/>
              <a:ea typeface="Verdana" pitchFamily="34" charset="0"/>
              <a:cs typeface="Verdana" pitchFamily="34" charset="0"/>
            </a:endParaRPr>
          </a:p>
          <a:p>
            <a:pPr marL="628650" lvl="1" indent="-171450">
              <a:spcBef>
                <a:spcPts val="0"/>
              </a:spcBef>
              <a:buFont typeface="Wingdings" pitchFamily="2" charset="2"/>
              <a:buChar char="§"/>
              <a:defRPr/>
            </a:pPr>
            <a:r>
              <a:rPr lang="en-US" kern="0" dirty="0">
                <a:latin typeface="Verdana" pitchFamily="34" charset="0"/>
                <a:ea typeface="Verdana" pitchFamily="34" charset="0"/>
                <a:cs typeface="Verdana" pitchFamily="34" charset="0"/>
              </a:rPr>
              <a:t> Revised labeling provisions that include requirements for:</a:t>
            </a:r>
          </a:p>
          <a:p>
            <a:pPr lvl="1">
              <a:spcBef>
                <a:spcPts val="0"/>
              </a:spcBef>
              <a:defRPr/>
            </a:pPr>
            <a:r>
              <a:rPr lang="en-US" kern="0" dirty="0">
                <a:latin typeface="Verdana" pitchFamily="34" charset="0"/>
                <a:ea typeface="Verdana" pitchFamily="34" charset="0"/>
                <a:cs typeface="Verdana" pitchFamily="34" charset="0"/>
              </a:rPr>
              <a:t> </a:t>
            </a:r>
          </a:p>
          <a:p>
            <a:pPr marL="1085850" lvl="2" indent="-171450">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Standardized signal words</a:t>
            </a:r>
          </a:p>
          <a:p>
            <a:pPr marL="1085850" lvl="2" indent="-171450">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Pictograms</a:t>
            </a:r>
          </a:p>
          <a:p>
            <a:pPr marL="1085850" lvl="2" indent="-171450">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Hazard statements</a:t>
            </a:r>
          </a:p>
          <a:p>
            <a:pPr marL="1085850" lvl="2" indent="-171450">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Precautionary statements</a:t>
            </a:r>
          </a:p>
          <a:p>
            <a:pPr lvl="2">
              <a:spcBef>
                <a:spcPct val="20000"/>
              </a:spcBef>
              <a:defRPr/>
            </a:pPr>
            <a:endParaRPr lang="en-US" kern="0" dirty="0">
              <a:latin typeface="Verdana" pitchFamily="34" charset="0"/>
              <a:ea typeface="Verdana" pitchFamily="34" charset="0"/>
              <a:cs typeface="Verdana" pitchFamily="34" charset="0"/>
            </a:endParaRPr>
          </a:p>
          <a:p>
            <a:pPr marL="628650" lvl="1" indent="-171450">
              <a:spcBef>
                <a:spcPts val="0"/>
              </a:spcBef>
              <a:buFont typeface="Wingdings" pitchFamily="2" charset="2"/>
              <a:buChar char="§"/>
              <a:defRPr/>
            </a:pPr>
            <a:r>
              <a:rPr lang="en-US" kern="0" dirty="0">
                <a:latin typeface="Verdana" pitchFamily="34" charset="0"/>
                <a:ea typeface="Verdana" pitchFamily="34" charset="0"/>
                <a:cs typeface="Verdana" pitchFamily="34" charset="0"/>
              </a:rPr>
              <a:t> Specified format for safety data sheets in 16 section format and</a:t>
            </a:r>
          </a:p>
          <a:p>
            <a:pPr marL="628650" lvl="1" indent="-171450">
              <a:spcBef>
                <a:spcPts val="0"/>
              </a:spcBef>
              <a:buFont typeface="Wingdings" pitchFamily="2" charset="2"/>
              <a:buChar char="§"/>
              <a:defRPr/>
            </a:pPr>
            <a:endParaRPr lang="en-US" kern="0" dirty="0">
              <a:latin typeface="Verdana" pitchFamily="34" charset="0"/>
              <a:ea typeface="Verdana" pitchFamily="34" charset="0"/>
              <a:cs typeface="Verdana" pitchFamily="34" charset="0"/>
            </a:endParaRPr>
          </a:p>
          <a:p>
            <a:pPr marL="628650" lvl="1" indent="-171450">
              <a:spcBef>
                <a:spcPts val="0"/>
              </a:spcBef>
              <a:buFont typeface="Wingdings" pitchFamily="2" charset="2"/>
              <a:buChar char="§"/>
              <a:defRPr/>
            </a:pPr>
            <a:r>
              <a:rPr lang="en-US" kern="0" dirty="0">
                <a:latin typeface="Verdana" pitchFamily="34" charset="0"/>
                <a:ea typeface="Verdana" pitchFamily="34" charset="0"/>
                <a:cs typeface="Verdana" pitchFamily="34" charset="0"/>
              </a:rPr>
              <a:t> Revisions to definitions of terms used in the standard and requirements for employee training on labels and Safety Data Sheets (SDS)</a:t>
            </a:r>
          </a:p>
          <a:p>
            <a:pPr>
              <a:defRPr/>
            </a:pPr>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A03A2B-D554-419C-BC43-23C4EA46F71D}"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Contractor Requirements</a:t>
            </a:r>
          </a:p>
          <a:p>
            <a:pPr>
              <a:defRPr/>
            </a:pPr>
            <a:endParaRPr lang="en-US" dirty="0"/>
          </a:p>
          <a:p>
            <a:pPr>
              <a:lnSpc>
                <a:spcPct val="95000"/>
              </a:lnSpc>
              <a:spcBef>
                <a:spcPts val="0"/>
              </a:spcBef>
              <a:buFont typeface="Arial" pitchFamily="34" charset="0"/>
              <a:buChar char="•"/>
              <a:defRPr/>
            </a:pPr>
            <a:r>
              <a:rPr lang="en-US" kern="0" dirty="0">
                <a:latin typeface="Verdana" pitchFamily="34" charset="0"/>
              </a:rPr>
              <a:t> Contractors must abide by the applicable provisions of federal, state and local hazard communication and right to know laws/regulations</a:t>
            </a:r>
          </a:p>
          <a:p>
            <a:pPr>
              <a:lnSpc>
                <a:spcPct val="95000"/>
              </a:lnSpc>
              <a:spcBef>
                <a:spcPct val="20000"/>
              </a:spcBef>
              <a:buFont typeface="Arial" pitchFamily="34" charset="0"/>
              <a:buChar char="•"/>
              <a:defRPr/>
            </a:pPr>
            <a:endParaRPr lang="en-US" sz="1100" b="1" kern="0" dirty="0">
              <a:latin typeface="Verdana" pitchFamily="34" charset="0"/>
            </a:endParaRPr>
          </a:p>
          <a:p>
            <a:pPr>
              <a:lnSpc>
                <a:spcPct val="95000"/>
              </a:lnSpc>
              <a:spcBef>
                <a:spcPts val="0"/>
              </a:spcBef>
              <a:buFont typeface="Arial" pitchFamily="34" charset="0"/>
              <a:buChar char="•"/>
              <a:defRPr/>
            </a:pPr>
            <a:r>
              <a:rPr lang="en-US" kern="0" dirty="0">
                <a:latin typeface="Verdana" pitchFamily="34" charset="0"/>
              </a:rPr>
              <a:t> Any contractor found not meeting the provisions of the laws or contractor requirements may be required to cease work until compliance is achieved.</a:t>
            </a:r>
          </a:p>
          <a:p>
            <a:pPr>
              <a:defRPr/>
            </a:pPr>
            <a:endParaRPr lang="en-US" dirty="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A5361E-94FC-434F-AC7C-C8BAE4088633}" type="slidenum">
              <a:rPr lang="en-US" altLang="en-US">
                <a:latin typeface="Arial" panose="020B0604020202020204" pitchFamily="34" charset="0"/>
              </a:rPr>
              <a:pPr eaLnBrk="1" hangingPunct="1">
                <a:spcBef>
                  <a:spcPct val="0"/>
                </a:spcBef>
              </a:pPr>
              <a:t>100</a:t>
            </a:fld>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Contractor Requirements (cont.)</a:t>
            </a:r>
          </a:p>
          <a:p>
            <a:pPr>
              <a:defRPr/>
            </a:pPr>
            <a:endParaRPr lang="en-US" dirty="0"/>
          </a:p>
          <a:p>
            <a:pPr>
              <a:lnSpc>
                <a:spcPct val="90000"/>
              </a:lnSpc>
              <a:spcBef>
                <a:spcPts val="0"/>
              </a:spcBef>
              <a:buFont typeface="Arial" pitchFamily="34" charset="0"/>
              <a:buChar char="•"/>
              <a:defRPr/>
            </a:pPr>
            <a:r>
              <a:rPr lang="en-US" kern="0" dirty="0">
                <a:latin typeface="Verdana" pitchFamily="34" charset="0"/>
              </a:rPr>
              <a:t> The company will review and provide SDSs for any hazardous chemicals</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maintain a copy of the hazard communication program</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certify that it has met the provisions of applicable laws</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notify the host safety department</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state where chemicals will be used or stored</a:t>
            </a:r>
          </a:p>
          <a:p>
            <a:pPr>
              <a:defRPr/>
            </a:pPr>
            <a:endParaRPr 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58400A-F2D2-40BB-82F9-E38442EB5C61}" type="slidenum">
              <a:rPr lang="en-US" altLang="en-US">
                <a:latin typeface="Arial" panose="020B0604020202020204" pitchFamily="34" charset="0"/>
              </a:rPr>
              <a:pPr eaLnBrk="1" hangingPunct="1">
                <a:spcBef>
                  <a:spcPct val="0"/>
                </a:spcBef>
              </a:pPr>
              <a:t>101</a:t>
            </a:fld>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Enforcement and Penalties for the PA Right to Know program</a:t>
            </a:r>
          </a:p>
          <a:p>
            <a:pPr>
              <a:defRPr/>
            </a:pPr>
            <a:endParaRPr lang="en-US" dirty="0"/>
          </a:p>
          <a:p>
            <a:pPr marL="342900" indent="-342900">
              <a:spcBef>
                <a:spcPct val="20000"/>
              </a:spcBef>
              <a:buClr>
                <a:schemeClr val="tx1"/>
              </a:buClr>
              <a:buFontTx/>
              <a:buChar char="•"/>
              <a:defRPr/>
            </a:pPr>
            <a:r>
              <a:rPr lang="en-US" dirty="0">
                <a:solidFill>
                  <a:srgbClr val="FF0000"/>
                </a:solidFill>
                <a:latin typeface="Verdana" pitchFamily="34" charset="0"/>
              </a:rPr>
              <a:t>PA Code Chapter 321</a:t>
            </a:r>
          </a:p>
          <a:p>
            <a:pPr marL="342900" indent="-342900">
              <a:spcBef>
                <a:spcPct val="20000"/>
              </a:spcBef>
              <a:buClr>
                <a:schemeClr val="tx1"/>
              </a:buClr>
              <a:defRPr/>
            </a:pPr>
            <a:endParaRPr lang="en-US" dirty="0">
              <a:latin typeface="Verdana" pitchFamily="34" charset="0"/>
            </a:endParaRPr>
          </a:p>
          <a:p>
            <a:pPr marL="342900" indent="-342900">
              <a:spcBef>
                <a:spcPct val="20000"/>
              </a:spcBef>
              <a:buClr>
                <a:schemeClr val="tx1"/>
              </a:buClr>
              <a:buFontTx/>
              <a:buChar char="•"/>
              <a:defRPr/>
            </a:pPr>
            <a:r>
              <a:rPr lang="en-US" dirty="0">
                <a:latin typeface="Verdana" pitchFamily="34" charset="0"/>
              </a:rPr>
              <a:t>Public Sector employees can file a complaint</a:t>
            </a:r>
          </a:p>
          <a:p>
            <a:pPr marL="342900" indent="-342900">
              <a:spcBef>
                <a:spcPct val="20000"/>
              </a:spcBef>
              <a:buClr>
                <a:schemeClr val="tx1"/>
              </a:buClr>
              <a:defRPr/>
            </a:pPr>
            <a:endParaRPr lang="en-US" dirty="0">
              <a:latin typeface="Verdana" pitchFamily="34" charset="0"/>
            </a:endParaRPr>
          </a:p>
          <a:p>
            <a:pPr marL="342900" indent="-342900">
              <a:spcBef>
                <a:spcPct val="20000"/>
              </a:spcBef>
              <a:buClr>
                <a:schemeClr val="tx1"/>
              </a:buClr>
              <a:buFontTx/>
              <a:buChar char="•"/>
              <a:defRPr/>
            </a:pPr>
            <a:r>
              <a:rPr lang="en-US" dirty="0">
                <a:latin typeface="Verdana" pitchFamily="34" charset="0"/>
              </a:rPr>
              <a:t>Inspections are conducted only if warranted</a:t>
            </a:r>
          </a:p>
          <a:p>
            <a:pPr>
              <a:defRPr/>
            </a:pPr>
            <a:endParaRPr lang="en-US" dirty="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9418F6-24A3-4F08-A5BE-C87C2BE40F3E}" type="slidenum">
              <a:rPr lang="en-US" altLang="en-US">
                <a:latin typeface="Arial" panose="020B0604020202020204" pitchFamily="34" charset="0"/>
              </a:rPr>
              <a:pPr eaLnBrk="1" hangingPunct="1">
                <a:spcBef>
                  <a:spcPct val="0"/>
                </a:spcBef>
              </a:pPr>
              <a:t>102</a:t>
            </a:fld>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Complaint and Investigation Procedure</a:t>
            </a:r>
          </a:p>
          <a:p>
            <a:pPr>
              <a:defRPr/>
            </a:pPr>
            <a:endParaRPr lang="en-US" dirty="0"/>
          </a:p>
          <a:p>
            <a:pPr marL="342900" indent="-342900">
              <a:lnSpc>
                <a:spcPct val="90000"/>
              </a:lnSpc>
              <a:spcBef>
                <a:spcPct val="20000"/>
              </a:spcBef>
              <a:buClr>
                <a:schemeClr val="tx1"/>
              </a:buClr>
              <a:buFontTx/>
              <a:buChar char="•"/>
              <a:defRPr/>
            </a:pPr>
            <a:r>
              <a:rPr lang="en-US" dirty="0">
                <a:latin typeface="Verdana" pitchFamily="34" charset="0"/>
              </a:rPr>
              <a:t>A person may file a complaint within 180 days of the violation.</a:t>
            </a:r>
          </a:p>
          <a:p>
            <a:pPr marL="342900" indent="-342900">
              <a:lnSpc>
                <a:spcPct val="90000"/>
              </a:lnSpc>
              <a:spcBef>
                <a:spcPct val="20000"/>
              </a:spcBef>
              <a:buClr>
                <a:schemeClr val="tx1"/>
              </a:buClr>
              <a:buFontTx/>
              <a:buChar char="•"/>
              <a:defRPr/>
            </a:pPr>
            <a:r>
              <a:rPr lang="en-US" dirty="0">
                <a:latin typeface="Verdana" pitchFamily="34" charset="0"/>
              </a:rPr>
              <a:t>Within 30 days after receiving the complaint the Department will notify the respondent in writing and permit them to demonstrate compliance.</a:t>
            </a:r>
          </a:p>
          <a:p>
            <a:pPr marL="342900" indent="-342900">
              <a:lnSpc>
                <a:spcPct val="90000"/>
              </a:lnSpc>
              <a:spcBef>
                <a:spcPct val="20000"/>
              </a:spcBef>
              <a:buClr>
                <a:schemeClr val="tx1"/>
              </a:buClr>
              <a:buFontTx/>
              <a:buChar char="•"/>
              <a:defRPr/>
            </a:pPr>
            <a:r>
              <a:rPr lang="en-US" dirty="0">
                <a:latin typeface="Verdana" pitchFamily="34" charset="0"/>
              </a:rPr>
              <a:t>If failure to comply within 14 days of the mailing notification, the Department will conduct an investigation.</a:t>
            </a:r>
          </a:p>
          <a:p>
            <a:pPr marL="342900" indent="-342900">
              <a:lnSpc>
                <a:spcPct val="90000"/>
              </a:lnSpc>
              <a:spcBef>
                <a:spcPct val="20000"/>
              </a:spcBef>
              <a:buClr>
                <a:schemeClr val="tx1"/>
              </a:buClr>
              <a:buFontTx/>
              <a:buChar char="•"/>
              <a:defRPr/>
            </a:pPr>
            <a:r>
              <a:rPr lang="en-US" dirty="0">
                <a:latin typeface="Verdana" pitchFamily="34" charset="0"/>
              </a:rPr>
              <a:t>The Department of L&amp;I may obtain a warrant if denied entry.</a:t>
            </a:r>
          </a:p>
          <a:p>
            <a:pPr>
              <a:defRPr/>
            </a:pPr>
            <a:endParaRPr lang="en-US" dirty="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B14E88-0BB7-4405-90D2-11FEB3D619E5}" type="slidenum">
              <a:rPr lang="en-US" altLang="en-US">
                <a:latin typeface="Arial" panose="020B0604020202020204" pitchFamily="34" charset="0"/>
              </a:rPr>
              <a:pPr eaLnBrk="1" hangingPunct="1">
                <a:spcBef>
                  <a:spcPct val="0"/>
                </a:spcBef>
              </a:pPr>
              <a:t>103</a:t>
            </a:fld>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Penalties</a:t>
            </a:r>
          </a:p>
          <a:p>
            <a:pPr>
              <a:defRPr/>
            </a:pPr>
            <a:endParaRPr lang="en-US" dirty="0">
              <a:latin typeface="Verdana" pitchFamily="34" charset="0"/>
              <a:ea typeface="Verdana" pitchFamily="34" charset="0"/>
              <a:cs typeface="Verdana" pitchFamily="34" charset="0"/>
            </a:endParaRP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The Department has the authority to assess civil penalties from $500 to $10,000 for each violation.</a:t>
            </a:r>
          </a:p>
          <a:p>
            <a:pPr marL="342900" indent="-342900">
              <a:spcBef>
                <a:spcPct val="20000"/>
              </a:spcBef>
              <a:buClr>
                <a:schemeClr val="tx1"/>
              </a:buClr>
              <a:defRPr/>
            </a:pPr>
            <a:endParaRPr lang="en-US" dirty="0">
              <a:latin typeface="Verdana" pitchFamily="34" charset="0"/>
              <a:ea typeface="Verdana" pitchFamily="34" charset="0"/>
              <a:cs typeface="Verdana" pitchFamily="34" charset="0"/>
            </a:endParaRP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Calculation of Penalties will be based on Four Criteria:</a:t>
            </a:r>
          </a:p>
          <a:p>
            <a:pPr>
              <a:spcBef>
                <a:spcPct val="20000"/>
              </a:spcBef>
              <a:buClr>
                <a:schemeClr val="tx1"/>
              </a:buClr>
              <a:defRPr/>
            </a:pPr>
            <a:r>
              <a:rPr lang="en-US" dirty="0">
                <a:latin typeface="Verdana" pitchFamily="34" charset="0"/>
                <a:ea typeface="Verdana" pitchFamily="34" charset="0"/>
                <a:cs typeface="Verdana" pitchFamily="34" charset="0"/>
              </a:rPr>
              <a:t>	</a:t>
            </a:r>
          </a:p>
          <a:p>
            <a:pPr marL="1143000" lvl="2" indent="-228600">
              <a:spcBef>
                <a:spcPct val="20000"/>
              </a:spcBef>
              <a:buClr>
                <a:schemeClr val="tx1"/>
              </a:buClr>
              <a:buFont typeface="Wingdings" pitchFamily="2" charset="2"/>
              <a:buChar char="§"/>
              <a:defRPr/>
            </a:pPr>
            <a:r>
              <a:rPr lang="en-US" dirty="0">
                <a:latin typeface="Verdana" pitchFamily="34" charset="0"/>
                <a:ea typeface="Verdana" pitchFamily="34" charset="0"/>
                <a:cs typeface="Verdana" pitchFamily="34" charset="0"/>
              </a:rPr>
              <a:t>Size of Business</a:t>
            </a:r>
          </a:p>
          <a:p>
            <a:pPr marL="1143000" lvl="2" indent="-228600">
              <a:spcBef>
                <a:spcPct val="20000"/>
              </a:spcBef>
              <a:buClr>
                <a:schemeClr val="tx1"/>
              </a:buClr>
              <a:buFont typeface="Wingdings" pitchFamily="2" charset="2"/>
              <a:buChar char="§"/>
              <a:defRPr/>
            </a:pPr>
            <a:r>
              <a:rPr lang="en-US" dirty="0">
                <a:latin typeface="Verdana" pitchFamily="34" charset="0"/>
                <a:ea typeface="Verdana" pitchFamily="34" charset="0"/>
                <a:cs typeface="Verdana" pitchFamily="34" charset="0"/>
              </a:rPr>
              <a:t>Gravity of Violation</a:t>
            </a:r>
          </a:p>
          <a:p>
            <a:pPr marL="1143000" lvl="2" indent="-228600">
              <a:spcBef>
                <a:spcPct val="20000"/>
              </a:spcBef>
              <a:buClr>
                <a:schemeClr val="tx1"/>
              </a:buClr>
              <a:buFont typeface="Wingdings" pitchFamily="2" charset="2"/>
              <a:buChar char="§"/>
              <a:defRPr/>
            </a:pPr>
            <a:r>
              <a:rPr lang="en-US" dirty="0">
                <a:latin typeface="Verdana" pitchFamily="34" charset="0"/>
                <a:ea typeface="Verdana" pitchFamily="34" charset="0"/>
                <a:cs typeface="Verdana" pitchFamily="34" charset="0"/>
              </a:rPr>
              <a:t>History of Previous Violations</a:t>
            </a:r>
          </a:p>
          <a:p>
            <a:pPr marL="1143000" lvl="2" indent="-228600">
              <a:spcBef>
                <a:spcPct val="20000"/>
              </a:spcBef>
              <a:buClr>
                <a:schemeClr val="tx1"/>
              </a:buClr>
              <a:buFont typeface="Wingdings" pitchFamily="2" charset="2"/>
              <a:buChar char="§"/>
              <a:defRPr/>
            </a:pPr>
            <a:r>
              <a:rPr lang="en-US" dirty="0">
                <a:latin typeface="Verdana" pitchFamily="34" charset="0"/>
                <a:ea typeface="Verdana" pitchFamily="34" charset="0"/>
                <a:cs typeface="Verdana" pitchFamily="34" charset="0"/>
              </a:rPr>
              <a:t>Good Faith of Respondent</a:t>
            </a:r>
          </a:p>
          <a:p>
            <a:pPr>
              <a:defRPr/>
            </a:pPr>
            <a:endParaRPr lang="en-US" dirty="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E49D49-A313-4BB3-8F32-507B5BD1BAFD}" type="slidenum">
              <a:rPr lang="en-US" altLang="en-US">
                <a:latin typeface="Arial" panose="020B0604020202020204" pitchFamily="34" charset="0"/>
              </a:rPr>
              <a:pPr eaLnBrk="1" hangingPunct="1">
                <a:spcBef>
                  <a:spcPct val="0"/>
                </a:spcBef>
              </a:pPr>
              <a:t>104</a:t>
            </a:fld>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Chemical Removal concerns should be communicated to DEP at:</a:t>
            </a:r>
          </a:p>
          <a:p>
            <a:endParaRPr lang="en-US" altLang="en-US"/>
          </a:p>
          <a:p>
            <a: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t>Glenn W. Mitzel | Solid Waste Program Specialist</a:t>
            </a:r>
            <a:endParaRPr lang="en-US" altLang="en-US">
              <a:latin typeface="Verdana" panose="020B0604030504040204" pitchFamily="34" charset="0"/>
              <a:ea typeface="Times New Roman" panose="02020603050405020304" pitchFamily="18" charset="0"/>
              <a:cs typeface="Verdana" panose="020B0604030504040204" pitchFamily="34" charset="0"/>
            </a:endParaRPr>
          </a:p>
          <a:p>
            <a: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t>Division of Hazardous Waste Management</a:t>
            </a:r>
            <a:b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br>
            <a: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t>Department of Environmental Protection</a:t>
            </a:r>
            <a:b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br>
            <a: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t>Rachel Carson State Office Building</a:t>
            </a:r>
            <a:br>
              <a:rPr lang="en-US" altLang="en-US">
                <a:latin typeface="Verdana" panose="020B0604030504040204" pitchFamily="34" charset="0"/>
                <a:ea typeface="Times New Roman" panose="02020603050405020304" pitchFamily="18" charset="0"/>
                <a:cs typeface="Verdana" panose="020B0604030504040204" pitchFamily="34" charset="0"/>
              </a:rPr>
            </a:br>
            <a: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t>400 Market Street | Harrisburg, PA 17101</a:t>
            </a:r>
            <a:b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br>
            <a:r>
              <a:rPr lang="en-US" altLang="en-US">
                <a:solidFill>
                  <a:srgbClr val="033668"/>
                </a:solidFill>
                <a:latin typeface="Verdana" panose="020B0604030504040204" pitchFamily="34" charset="0"/>
                <a:ea typeface="Times New Roman" panose="02020603050405020304" pitchFamily="18" charset="0"/>
                <a:cs typeface="Verdana" panose="020B0604030504040204" pitchFamily="34" charset="0"/>
              </a:rPr>
              <a:t>Phone: 717.783.9448 | Fax: 717.787.0884</a:t>
            </a:r>
            <a:endParaRPr lang="en-US" altLang="en-US">
              <a:latin typeface="Verdana" panose="020B0604030504040204" pitchFamily="34" charset="0"/>
              <a:ea typeface="Times New Roman" panose="02020603050405020304" pitchFamily="18" charset="0"/>
              <a:cs typeface="Verdana" panose="020B0604030504040204" pitchFamily="34" charset="0"/>
            </a:endParaRPr>
          </a:p>
          <a:p>
            <a:r>
              <a:rPr lang="en-US" altLang="en-US">
                <a:solidFill>
                  <a:srgbClr val="D0981B"/>
                </a:solidFill>
                <a:latin typeface="Verdana" panose="020B0604030504040204" pitchFamily="34" charset="0"/>
                <a:ea typeface="Times New Roman" panose="02020603050405020304" pitchFamily="18" charset="0"/>
                <a:cs typeface="Verdana" panose="020B0604030504040204" pitchFamily="34" charset="0"/>
                <a:hlinkClick r:id="rId3"/>
              </a:rPr>
              <a:t>www.depweb.state.pa.us</a:t>
            </a:r>
            <a:endParaRPr lang="en-US" altLang="en-US">
              <a:latin typeface="Verdana" panose="020B0604030504040204" pitchFamily="34" charset="0"/>
              <a:ea typeface="Times New Roman" panose="02020603050405020304" pitchFamily="18" charset="0"/>
              <a:cs typeface="Verdana" panose="020B0604030504040204" pitchFamily="34" charset="0"/>
            </a:endParaRPr>
          </a:p>
          <a:p>
            <a:endParaRPr lang="en-US" altLang="en-US"/>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1AD001-9DF3-4B1F-B8E9-33082983FB4C}" type="slidenum">
              <a:rPr lang="en-US" altLang="en-US">
                <a:latin typeface="Arial" panose="020B0604020202020204" pitchFamily="34" charset="0"/>
              </a:rPr>
              <a:pPr eaLnBrk="1" hangingPunct="1">
                <a:spcBef>
                  <a:spcPct val="0"/>
                </a:spcBef>
              </a:pPr>
              <a:t>105</a:t>
            </a:fld>
            <a:endParaRPr lang="en-US"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To comply with the Globally Harmonized System (GHS), the following aspects are involved:</a:t>
            </a:r>
          </a:p>
          <a:p>
            <a:pPr>
              <a:defRPr/>
            </a:pPr>
            <a:endParaRPr lang="en-US"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Find good source for relevant/compliant SDSs</a:t>
            </a: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accurate inventory of products and find corresponding new SDS</a:t>
            </a: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Current classifications, labels, and packaging need to be noted for comparison</a:t>
            </a: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new SDSs are in place and accessible</a:t>
            </a: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all containers properly labeled including secondary containers</a:t>
            </a: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all concerned are appropriately trained</a:t>
            </a:r>
          </a:p>
          <a:p>
            <a:pPr>
              <a:defRPr/>
            </a:pPr>
            <a:endParaRPr lang="en-US" dirty="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E24AF7-C5C8-4A09-BA4F-395E523568C7}" type="slidenum">
              <a:rPr lang="en-US" altLang="en-US">
                <a:latin typeface="Arial" panose="020B0604020202020204" pitchFamily="34" charset="0"/>
              </a:rPr>
              <a:pPr eaLnBrk="1" hangingPunct="1">
                <a:spcBef>
                  <a:spcPct val="0"/>
                </a:spcBef>
              </a:pPr>
              <a:t>106</a:t>
            </a:fld>
            <a:endParaRPr lang="en-US"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Prepare your facility for making the transition with the following actions:</a:t>
            </a:r>
          </a:p>
          <a:p>
            <a:pPr>
              <a:defRPr/>
            </a:pPr>
            <a:endParaRPr lang="en-US" dirty="0"/>
          </a:p>
          <a:p>
            <a:pPr>
              <a:spcBef>
                <a:spcPts val="0"/>
              </a:spcBef>
              <a:defRPr/>
            </a:pPr>
            <a:r>
              <a:rPr lang="en-US" kern="0" dirty="0">
                <a:latin typeface="Verdana" pitchFamily="34" charset="0"/>
              </a:rPr>
              <a:t>1. Assemble new GHS information</a:t>
            </a:r>
          </a:p>
          <a:p>
            <a:pPr marL="457200" indent="-457200">
              <a:spcBef>
                <a:spcPts val="0"/>
              </a:spcBef>
              <a:defRPr/>
            </a:pPr>
            <a:endParaRPr lang="en-US" sz="300" kern="0" dirty="0">
              <a:latin typeface="Verdana" pitchFamily="34" charset="0"/>
            </a:endParaRPr>
          </a:p>
          <a:p>
            <a:pPr marL="457200" indent="-457200">
              <a:spcBef>
                <a:spcPts val="0"/>
              </a:spcBef>
              <a:defRPr/>
            </a:pPr>
            <a:r>
              <a:rPr lang="en-US" kern="0" dirty="0">
                <a:latin typeface="Verdana" pitchFamily="34" charset="0"/>
              </a:rPr>
              <a:t>2. Check implementation dates for:</a:t>
            </a:r>
          </a:p>
          <a:p>
            <a:pPr marL="457200" indent="-457200">
              <a:spcBef>
                <a:spcPts val="0"/>
              </a:spcBef>
              <a:defRPr/>
            </a:pPr>
            <a:endParaRPr lang="en-US" sz="100" kern="0" dirty="0">
              <a:latin typeface="Verdana" pitchFamily="34" charset="0"/>
            </a:endParaRPr>
          </a:p>
          <a:p>
            <a:pPr marL="457200" indent="-457200">
              <a:spcBef>
                <a:spcPts val="0"/>
              </a:spcBef>
              <a:buSzPct val="150000"/>
              <a:buFont typeface="Arial" pitchFamily="34" charset="0"/>
              <a:buChar char="•"/>
              <a:defRPr/>
            </a:pPr>
            <a:r>
              <a:rPr lang="en-US" kern="0" dirty="0">
                <a:latin typeface="Verdana" pitchFamily="34" charset="0"/>
              </a:rPr>
              <a:t>Your country, and</a:t>
            </a:r>
          </a:p>
          <a:p>
            <a:pPr marL="457200" indent="-457200">
              <a:spcBef>
                <a:spcPts val="0"/>
              </a:spcBef>
              <a:buSzPct val="150000"/>
              <a:buFont typeface="Arial" pitchFamily="34" charset="0"/>
              <a:buChar char="•"/>
              <a:defRPr/>
            </a:pPr>
            <a:r>
              <a:rPr lang="en-US" kern="0" dirty="0">
                <a:latin typeface="Verdana" pitchFamily="34" charset="0"/>
              </a:rPr>
              <a:t>Out-of-country clients</a:t>
            </a:r>
          </a:p>
          <a:p>
            <a:pPr marL="457200" indent="-457200">
              <a:spcBef>
                <a:spcPts val="0"/>
              </a:spcBef>
              <a:buSzPct val="150000"/>
              <a:defRPr/>
            </a:pPr>
            <a:endParaRPr lang="en-US" sz="300" kern="0" dirty="0">
              <a:latin typeface="Verdana" pitchFamily="34" charset="0"/>
            </a:endParaRPr>
          </a:p>
          <a:p>
            <a:pPr marL="457200" indent="-457200">
              <a:spcBef>
                <a:spcPts val="0"/>
              </a:spcBef>
              <a:defRPr/>
            </a:pPr>
            <a:r>
              <a:rPr lang="en-US" kern="0" dirty="0">
                <a:latin typeface="Verdana" pitchFamily="34" charset="0"/>
              </a:rPr>
              <a:t>3. Plan the transition</a:t>
            </a:r>
          </a:p>
          <a:p>
            <a:pPr marL="342900" indent="-342900">
              <a:spcBef>
                <a:spcPts val="0"/>
              </a:spcBef>
              <a:defRPr/>
            </a:pPr>
            <a:r>
              <a:rPr lang="en-US" kern="0" dirty="0">
                <a:latin typeface="Verdana" pitchFamily="34" charset="0"/>
              </a:rPr>
              <a:t>4. Inventory in-house chemicals</a:t>
            </a:r>
          </a:p>
          <a:p>
            <a:pPr marL="342900" indent="-342900">
              <a:spcBef>
                <a:spcPts val="0"/>
              </a:spcBef>
              <a:defRPr/>
            </a:pPr>
            <a:endParaRPr lang="en-US" sz="300" kern="0" dirty="0">
              <a:latin typeface="Verdana" pitchFamily="34" charset="0"/>
            </a:endParaRPr>
          </a:p>
          <a:p>
            <a:pPr marL="342900" indent="-342900">
              <a:spcBef>
                <a:spcPts val="0"/>
              </a:spcBef>
              <a:defRPr/>
            </a:pPr>
            <a:r>
              <a:rPr lang="en-US" kern="0" dirty="0">
                <a:latin typeface="Verdana" pitchFamily="34" charset="0"/>
              </a:rPr>
              <a:t>5. Make a plan to:</a:t>
            </a:r>
          </a:p>
          <a:p>
            <a:pPr marL="342900" indent="-342900">
              <a:spcBef>
                <a:spcPts val="0"/>
              </a:spcBef>
              <a:defRPr/>
            </a:pPr>
            <a:endParaRPr lang="en-US" sz="100" kern="0" dirty="0">
              <a:latin typeface="Verdana" pitchFamily="34" charset="0"/>
            </a:endParaRPr>
          </a:p>
          <a:p>
            <a:pPr marL="342900" indent="-342900">
              <a:spcBef>
                <a:spcPts val="0"/>
              </a:spcBef>
              <a:buFontTx/>
              <a:buChar char="•"/>
              <a:defRPr/>
            </a:pPr>
            <a:r>
              <a:rPr lang="en-US" kern="0" dirty="0">
                <a:latin typeface="Verdana" pitchFamily="34" charset="0"/>
              </a:rPr>
              <a:t>Acquire,</a:t>
            </a:r>
          </a:p>
          <a:p>
            <a:pPr marL="342900" indent="-342900">
              <a:spcBef>
                <a:spcPts val="0"/>
              </a:spcBef>
              <a:buFontTx/>
              <a:buChar char="•"/>
              <a:defRPr/>
            </a:pPr>
            <a:r>
              <a:rPr lang="en-US" kern="0" dirty="0">
                <a:latin typeface="Verdana" pitchFamily="34" charset="0"/>
              </a:rPr>
              <a:t>Update, and</a:t>
            </a:r>
          </a:p>
          <a:p>
            <a:pPr marL="342900" indent="-342900">
              <a:spcBef>
                <a:spcPts val="0"/>
              </a:spcBef>
              <a:buFontTx/>
              <a:buChar char="•"/>
              <a:defRPr/>
            </a:pPr>
            <a:r>
              <a:rPr lang="en-US" kern="0" dirty="0">
                <a:latin typeface="Verdana" pitchFamily="34" charset="0"/>
              </a:rPr>
              <a:t>Manage SDS documents</a:t>
            </a:r>
          </a:p>
          <a:p>
            <a:pPr marL="342900" indent="-342900">
              <a:spcBef>
                <a:spcPts val="0"/>
              </a:spcBef>
              <a:defRPr/>
            </a:pPr>
            <a:endParaRPr lang="en-US" sz="300" kern="0" dirty="0">
              <a:latin typeface="Verdana" pitchFamily="34" charset="0"/>
            </a:endParaRPr>
          </a:p>
          <a:p>
            <a:pPr marL="342900" indent="-342900">
              <a:spcBef>
                <a:spcPts val="0"/>
              </a:spcBef>
              <a:defRPr/>
            </a:pPr>
            <a:r>
              <a:rPr lang="en-US" kern="0" dirty="0">
                <a:latin typeface="Verdana" pitchFamily="34" charset="0"/>
              </a:rPr>
              <a:t>6. Update workplace labels</a:t>
            </a:r>
          </a:p>
          <a:p>
            <a:pPr marL="342900" indent="-342900">
              <a:spcBef>
                <a:spcPts val="0"/>
              </a:spcBef>
              <a:defRPr/>
            </a:pPr>
            <a:endParaRPr lang="en-US" sz="300" kern="0" dirty="0">
              <a:latin typeface="Verdana" pitchFamily="34" charset="0"/>
            </a:endParaRPr>
          </a:p>
          <a:p>
            <a:pPr marL="342900" indent="-342900">
              <a:spcBef>
                <a:spcPts val="0"/>
              </a:spcBef>
              <a:defRPr/>
            </a:pPr>
            <a:r>
              <a:rPr lang="en-US" kern="0" dirty="0">
                <a:latin typeface="Verdana" pitchFamily="34" charset="0"/>
              </a:rPr>
              <a:t>7. Schedule/conduct employee training</a:t>
            </a:r>
          </a:p>
          <a:p>
            <a:pPr>
              <a:defRPr/>
            </a:pPr>
            <a:endParaRPr lang="en-US" dirty="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8EC3FD-8F6D-43A7-A8A8-698EE8AEEB8A}" type="slidenum">
              <a:rPr lang="en-US" altLang="en-US">
                <a:latin typeface="Arial" panose="020B0604020202020204" pitchFamily="34" charset="0"/>
              </a:rPr>
              <a:pPr eaLnBrk="1" hangingPunct="1">
                <a:spcBef>
                  <a:spcPct val="0"/>
                </a:spcBef>
              </a:pPr>
              <a:t>107</a:t>
            </a:fld>
            <a:endParaRPr lang="en-US"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In summary,</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All facilities should have a Right to Know program plan and train their employees on that plan.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All hazardous products should be labeled and all employees should be aware of what and where they are</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SDSs should be available and accessible for all hazardous products</a:t>
            </a:r>
          </a:p>
          <a:p>
            <a:pPr>
              <a:defRPr/>
            </a:pPr>
            <a:endParaRPr lang="en-US" dirty="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6C341A-B52C-4D92-AF0E-FEE1DB773059}" type="slidenum">
              <a:rPr lang="en-US" altLang="en-US">
                <a:latin typeface="Arial" panose="020B0604020202020204" pitchFamily="34" charset="0"/>
              </a:rPr>
              <a:pPr eaLnBrk="1" hangingPunct="1">
                <a:spcBef>
                  <a:spcPct val="0"/>
                </a:spcBef>
              </a:pPr>
              <a:t>108</a:t>
            </a:fld>
            <a:endParaRPr lang="en-US" altLang="en-US">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How many deficiencies under either PA Right to Know or the GHS program can you find in the slide?</a:t>
            </a:r>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8B6D31-1D6A-453E-A7C8-07F21E52CE0B}" type="slidenum">
              <a:rPr lang="en-US" altLang="en-US">
                <a:latin typeface="Arial" panose="020B0604020202020204" pitchFamily="34" charset="0"/>
              </a:rPr>
              <a:pPr eaLnBrk="1" hangingPunct="1">
                <a:spcBef>
                  <a:spcPct val="0"/>
                </a:spcBef>
              </a:pPr>
              <a:t>109</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a:latin typeface="Verdana" pitchFamily="34" charset="0"/>
                <a:ea typeface="Verdana" pitchFamily="34" charset="0"/>
                <a:cs typeface="Verdana" pitchFamily="34" charset="0"/>
              </a:rPr>
              <a:t>Other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(short title for the federal Hazardous Communication program) revisions include:</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Disclosure of PELs </a:t>
            </a:r>
            <a:r>
              <a:rPr lang="en-US" u="sng" kern="0" dirty="0">
                <a:latin typeface="Verdana" pitchFamily="34" charset="0"/>
                <a:ea typeface="Verdana" pitchFamily="34" charset="0"/>
                <a:cs typeface="Verdana" pitchFamily="34" charset="0"/>
              </a:rPr>
              <a:t>and</a:t>
            </a:r>
            <a:r>
              <a:rPr lang="en-US" kern="0" dirty="0">
                <a:latin typeface="Verdana" pitchFamily="34" charset="0"/>
                <a:ea typeface="Verdana" pitchFamily="34" charset="0"/>
                <a:cs typeface="Verdana" pitchFamily="34" charset="0"/>
              </a:rPr>
              <a:t> voluntary threshold limit values (TLVs) established by the American Conference of Governmental Industrial Hygienists (ACGIH)</a:t>
            </a:r>
          </a:p>
          <a:p>
            <a:pPr>
              <a:spcBef>
                <a:spcPct val="20000"/>
              </a:spcBef>
              <a:defRPr/>
            </a:pPr>
            <a:r>
              <a:rPr lang="en-US" kern="0" dirty="0">
                <a:latin typeface="Verdana" pitchFamily="34" charset="0"/>
                <a:ea typeface="Verdana" pitchFamily="34" charset="0"/>
                <a:cs typeface="Verdana" pitchFamily="34" charset="0"/>
              </a:rPr>
              <a:t> </a:t>
            </a: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Disclosure of carcinogen status from nationally and internationally recognized lists of carcinogens</a:t>
            </a:r>
          </a:p>
          <a:p>
            <a:pPr>
              <a:spcBef>
                <a:spcPct val="20000"/>
              </a:spcBef>
              <a:defRPr/>
            </a:pPr>
            <a:endParaRPr lang="en-US" kern="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Inclusion of combustible dust in the definition of “hazardous chemical” covered on labels and SDS</a:t>
            </a:r>
          </a:p>
          <a:p>
            <a:pPr>
              <a:spcBef>
                <a:spcPct val="20000"/>
              </a:spcBef>
              <a:defRPr/>
            </a:pPr>
            <a:endParaRPr lang="en-US" kern="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Workers be re-trained within 2 years of the publication of the final rule</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Mixtures (GHS)</a:t>
            </a: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Health hazards can be based on data for mixture</a:t>
            </a:r>
          </a:p>
          <a:p>
            <a:pPr lvl="1">
              <a:spcBef>
                <a:spcPts val="0"/>
              </a:spcBef>
              <a:buFont typeface="Courier New" pitchFamily="49" charset="0"/>
              <a:buChar char="o"/>
              <a:defRPr/>
            </a:pPr>
            <a:r>
              <a:rPr lang="en-US" kern="0" dirty="0">
                <a:latin typeface="Verdana" pitchFamily="34" charset="0"/>
                <a:ea typeface="Verdana" pitchFamily="34" charset="0"/>
                <a:cs typeface="Verdana" pitchFamily="34" charset="0"/>
              </a:rPr>
              <a:t> If no data, extrapolate from ingredient data or other similar mixtures   </a:t>
            </a:r>
            <a:br>
              <a:rPr lang="en-US" kern="0" dirty="0">
                <a:latin typeface="Verdana" pitchFamily="34" charset="0"/>
                <a:ea typeface="Verdana" pitchFamily="34" charset="0"/>
                <a:cs typeface="Verdana" pitchFamily="34" charset="0"/>
              </a:rPr>
            </a:br>
            <a:r>
              <a:rPr lang="en-US" kern="0" dirty="0">
                <a:latin typeface="Verdana" pitchFamily="34" charset="0"/>
                <a:ea typeface="Verdana" pitchFamily="34" charset="0"/>
                <a:cs typeface="Verdana" pitchFamily="34" charset="0"/>
              </a:rPr>
              <a:t>   to classify</a:t>
            </a:r>
          </a:p>
          <a:p>
            <a:pPr>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41A8C7C-D5E6-4FBE-A6B5-EA8DC24A2119}"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We invite you to contact us for other free power point programs which you can use for your in-house programs. Also, please feel invited to contact us to conduct training for your staff at your location. Other downloadable programs can be found at www.dli.state.pa.us/PATHS under training resources.</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8D2EEAA-46F3-4DF2-B1CF-89F66EF11157}" type="slidenum">
              <a:rPr lang="en-US" altLang="en-US">
                <a:latin typeface="Arial" panose="020B0604020202020204" pitchFamily="34" charset="0"/>
              </a:rPr>
              <a:pPr eaLnBrk="1" hangingPunct="1">
                <a:spcBef>
                  <a:spcPct val="0"/>
                </a:spcBef>
              </a:pPr>
              <a:t>110</a:t>
            </a:fld>
            <a:endParaRPr lang="en-US" altLang="en-US">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BF88AB2-9FA2-4008-AC5C-C526D997AE94}" type="slidenum">
              <a:rPr lang="en-US" altLang="en-US">
                <a:latin typeface="Arial" panose="020B0604020202020204" pitchFamily="34" charset="0"/>
              </a:rPr>
              <a:pPr eaLnBrk="1" hangingPunct="1">
                <a:spcBef>
                  <a:spcPct val="0"/>
                </a:spcBef>
              </a:pPr>
              <a:t>111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The GHS also created a new category of hazards- “Hazards Not Otherwise Classified” (HNO)</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OSHA originally classified this category</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HNOC (HCS) is disclosed on the SDS in section 2, but not on the product/chemical label</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Under new GHS standard, the following are not classified under HNOC but addressed individually:</a:t>
            </a:r>
          </a:p>
          <a:p>
            <a:pPr>
              <a:spcBef>
                <a:spcPct val="20000"/>
              </a:spcBef>
              <a:defRPr/>
            </a:pPr>
            <a:endParaRPr lang="en-US" kern="0" dirty="0">
              <a:latin typeface="Verdana" pitchFamily="34" charset="0"/>
              <a:ea typeface="Verdana" pitchFamily="34" charset="0"/>
              <a:cs typeface="Verdana" pitchFamily="34" charset="0"/>
            </a:endParaRP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Pyrophoric gases</a:t>
            </a: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Simple </a:t>
            </a:r>
            <a:r>
              <a:rPr lang="en-US" kern="0" dirty="0" err="1">
                <a:latin typeface="Verdana" pitchFamily="34" charset="0"/>
                <a:ea typeface="Verdana" pitchFamily="34" charset="0"/>
                <a:cs typeface="Verdana" pitchFamily="34" charset="0"/>
              </a:rPr>
              <a:t>asphyxiants</a:t>
            </a:r>
            <a:endParaRPr lang="en-US" kern="0" dirty="0">
              <a:latin typeface="Verdana" pitchFamily="34" charset="0"/>
              <a:ea typeface="Verdana" pitchFamily="34" charset="0"/>
              <a:cs typeface="Verdana" pitchFamily="34" charset="0"/>
            </a:endParaRP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Combustible dusts</a:t>
            </a:r>
          </a:p>
          <a:p>
            <a:pPr>
              <a:defRPr/>
            </a:pPr>
            <a:endParaRPr 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57E4F7-177A-4CBF-9B90-66F743DDAB16}"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OSHA label elements you’ll find deal with a “Signal Word” and “Hazard Statement”</a:t>
            </a:r>
          </a:p>
          <a:p>
            <a:r>
              <a:rPr lang="en-US" altLang="en-US">
                <a:latin typeface="Verdana" panose="020B0604030504040204" pitchFamily="34" charset="0"/>
                <a:ea typeface="Verdana" panose="020B0604030504040204" pitchFamily="34" charset="0"/>
                <a:cs typeface="Verdana" panose="020B0604030504040204" pitchFamily="34" charset="0"/>
              </a:rPr>
              <a:t>For example:</a:t>
            </a:r>
          </a:p>
          <a:p>
            <a:r>
              <a:rPr lang="en-US" altLang="en-US">
                <a:latin typeface="Verdana" panose="020B0604030504040204" pitchFamily="34" charset="0"/>
                <a:ea typeface="Verdana" panose="020B0604030504040204" pitchFamily="34" charset="0"/>
                <a:cs typeface="Verdana" panose="020B0604030504040204" pitchFamily="34" charset="0"/>
              </a:rPr>
              <a:t>Pyrophoric Gases:</a:t>
            </a:r>
          </a:p>
          <a:p>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Signal Word</a:t>
            </a:r>
            <a:r>
              <a:rPr lang="en-US" altLang="en-US">
                <a:latin typeface="Verdana" panose="020B0604030504040204" pitchFamily="34" charset="0"/>
                <a:ea typeface="Verdana" panose="020B0604030504040204" pitchFamily="34" charset="0"/>
                <a:cs typeface="Verdana" panose="020B0604030504040204" pitchFamily="34" charset="0"/>
              </a:rPr>
              <a:t>: Danger (which is more severe than Warning)</a:t>
            </a:r>
          </a:p>
          <a:p>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a:solidFill>
                  <a:srgbClr val="0070C0"/>
                </a:solidFill>
                <a:latin typeface="Verdana" panose="020B0604030504040204" pitchFamily="34" charset="0"/>
                <a:ea typeface="Verdana" panose="020B0604030504040204" pitchFamily="34" charset="0"/>
                <a:cs typeface="Verdana" panose="020B0604030504040204" pitchFamily="34" charset="0"/>
              </a:rPr>
              <a:t>Hazard Statement</a:t>
            </a:r>
            <a:r>
              <a:rPr lang="en-US" altLang="en-US">
                <a:latin typeface="Verdana" panose="020B0604030504040204" pitchFamily="34" charset="0"/>
                <a:ea typeface="Verdana" panose="020B0604030504040204" pitchFamily="34" charset="0"/>
                <a:cs typeface="Verdana" panose="020B0604030504040204" pitchFamily="34" charset="0"/>
              </a:rPr>
              <a:t>: “Catches fire spontaneously if exposed to air”</a:t>
            </a:r>
          </a:p>
          <a:p>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BE311D-00A7-401C-89E9-48C82EBFB92F}"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Dates for implementation of the requirements for the GHS are also provided.</a:t>
            </a:r>
          </a:p>
          <a:p>
            <a:r>
              <a:rPr lang="en-US" altLang="en-US">
                <a:latin typeface="Verdana" panose="020B0604030504040204" pitchFamily="34" charset="0"/>
                <a:ea typeface="Verdana" panose="020B0604030504040204" pitchFamily="34" charset="0"/>
                <a:cs typeface="Verdana" panose="020B0604030504040204" pitchFamily="34" charset="0"/>
              </a:rPr>
              <a:t>By checking the slide, it will be found that a transition period has been provided before full implementation is required.</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3DE07A-84D9-477A-B9DE-D56E6327DCDF}"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By June 1, 2016, an updating of alternative workplace labeling and the in-house Haz Comm program must be accomplished. Additional employee training is also required for newly-identified physical or health hazards.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As shown during this transition period, employers may comply with either the federal Haz Comm (29 CR 1910.1200) final standard, current standard, or both.</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It has been found that even in 2012, employers were receiving the new 16 part SDS from various vendors. This is to be understood since this program had already been adopted overseas by chemical manufacturers, distributors and importers.</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7B9A13-3BAD-42FA-A905-FC2E5FDCC325}"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Therefore, OSHA proposed all revisions of the Hazard Communication Standard (HCS) become effective by June 1, 2016.</a:t>
            </a:r>
          </a:p>
          <a:p>
            <a:r>
              <a:rPr lang="en-US" altLang="en-US">
                <a:latin typeface="Verdana" panose="020B0604030504040204" pitchFamily="34" charset="0"/>
                <a:ea typeface="Verdana" panose="020B0604030504040204" pitchFamily="34" charset="0"/>
                <a:cs typeface="Verdana" panose="020B0604030504040204" pitchFamily="34" charset="0"/>
              </a:rPr>
              <a:t>Many employers have already instituted a finalized program in conformance with these requirements rather than waiting for the deadline.</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33C859C-0B68-470F-8B04-E358BBDCA8C6}"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latin typeface="Verdana" panose="020B0604030504040204" pitchFamily="34" charset="0"/>
              </a:rPr>
              <a:t>Chemicals are all around us every day.</a:t>
            </a:r>
          </a:p>
          <a:p>
            <a:pPr>
              <a:lnSpc>
                <a:spcPct val="90000"/>
              </a:lnSpc>
            </a:pPr>
            <a:endParaRPr lang="en-US" altLang="en-US" b="1">
              <a:latin typeface="Verdana" panose="020B0604030504040204" pitchFamily="34" charset="0"/>
            </a:endParaRPr>
          </a:p>
          <a:p>
            <a:pPr>
              <a:lnSpc>
                <a:spcPct val="90000"/>
              </a:lnSpc>
            </a:pPr>
            <a:r>
              <a:rPr lang="en-US" altLang="en-US">
                <a:latin typeface="Verdana" panose="020B0604030504040204" pitchFamily="34" charset="0"/>
              </a:rPr>
              <a:t>Characteristics of chemicals can be:</a:t>
            </a:r>
          </a:p>
          <a:p>
            <a:pPr>
              <a:lnSpc>
                <a:spcPct val="90000"/>
              </a:lnSpc>
            </a:pPr>
            <a:endParaRPr lang="en-US" altLang="en-US">
              <a:latin typeface="Verdana" panose="020B0604030504040204" pitchFamily="34" charset="0"/>
            </a:endParaRPr>
          </a:p>
          <a:p>
            <a:pPr lvl="1">
              <a:lnSpc>
                <a:spcPct val="90000"/>
              </a:lnSpc>
              <a:buFont typeface="Courier New" panose="02070309020205020404" pitchFamily="49" charset="0"/>
              <a:buChar char="o"/>
            </a:pPr>
            <a:r>
              <a:rPr lang="en-US" altLang="en-US">
                <a:latin typeface="Verdana" panose="020B0604030504040204" pitchFamily="34" charset="0"/>
              </a:rPr>
              <a:t> </a:t>
            </a:r>
            <a:r>
              <a:rPr lang="en-US" altLang="en-US">
                <a:solidFill>
                  <a:srgbClr val="0000FF"/>
                </a:solidFill>
                <a:latin typeface="Verdana" panose="020B0604030504040204" pitchFamily="34" charset="0"/>
              </a:rPr>
              <a:t>Corrosive</a:t>
            </a:r>
          </a:p>
          <a:p>
            <a:pPr lvl="1">
              <a:lnSpc>
                <a:spcPct val="90000"/>
              </a:lnSpc>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Reactive</a:t>
            </a:r>
          </a:p>
          <a:p>
            <a:pPr lvl="1">
              <a:lnSpc>
                <a:spcPct val="9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Flammable</a:t>
            </a:r>
          </a:p>
          <a:p>
            <a:pPr lvl="1">
              <a:lnSpc>
                <a:spcPct val="90000"/>
              </a:lnSpc>
            </a:pPr>
            <a:r>
              <a:rPr lang="en-US" altLang="en-US">
                <a:solidFill>
                  <a:srgbClr val="0000FF"/>
                </a:solidFill>
                <a:latin typeface="Verdana" panose="020B0604030504040204" pitchFamily="34" charset="0"/>
              </a:rPr>
              <a:t>  </a:t>
            </a: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Explosive</a:t>
            </a:r>
          </a:p>
          <a:p>
            <a:pPr lvl="1">
              <a:lnSpc>
                <a:spcPct val="9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Oxidizing</a:t>
            </a:r>
          </a:p>
          <a:p>
            <a:pPr lvl="1">
              <a:lnSpc>
                <a:spcPct val="9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Inert</a:t>
            </a:r>
          </a:p>
          <a:p>
            <a:endParaRPr lang="en-US"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0E0D442-A5C1-426E-BE4C-12ADCC8DF152}"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Chemical safety is the main intent of either regulation, OSHA’s or the PA Right to Know.</a:t>
            </a:r>
          </a:p>
          <a:p>
            <a:r>
              <a:rPr lang="en-US" altLang="en-US">
                <a:latin typeface="Verdana" panose="020B0604030504040204" pitchFamily="34" charset="0"/>
              </a:rPr>
              <a:t>In many cases, the chemicals you may deal with at work are no more dangerous than those you use at home.</a:t>
            </a:r>
          </a:p>
          <a:p>
            <a:r>
              <a:rPr lang="en-US" altLang="en-US">
                <a:latin typeface="Verdana" panose="020B0604030504040204" pitchFamily="34" charset="0"/>
              </a:rPr>
              <a:t>However, in the workplace exposure may be greater, concentrations higher, exposure time longer: potential danger </a:t>
            </a:r>
            <a:r>
              <a:rPr lang="en-US" altLang="en-US" u="sng">
                <a:latin typeface="Verdana" panose="020B0604030504040204" pitchFamily="34" charset="0"/>
              </a:rPr>
              <a:t>could</a:t>
            </a:r>
            <a:r>
              <a:rPr lang="en-US" altLang="en-US">
                <a:latin typeface="Verdana" panose="020B0604030504040204" pitchFamily="34" charset="0"/>
              </a:rPr>
              <a:t> be greater on the job.</a:t>
            </a:r>
          </a:p>
          <a:p>
            <a:endParaRPr lang="en-US" altLang="en-US"/>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992A77-D1E8-4B09-B99D-638917D99EDD}"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Before using chemicals at work (or at home), determine the routes of potential exposure. Then determine and use the proper Personal Protective Clothing to limit exposure.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Various exposure routes include:</a:t>
            </a:r>
          </a:p>
          <a:p>
            <a:endParaRPr lang="en-US" altLang="en-US"/>
          </a:p>
          <a:p>
            <a:r>
              <a:rPr lang="en-US" altLang="en-US" u="sng">
                <a:solidFill>
                  <a:srgbClr val="0000FF"/>
                </a:solidFill>
                <a:latin typeface="Verdana" panose="020B0604030504040204" pitchFamily="34" charset="0"/>
              </a:rPr>
              <a:t>Inhalation</a:t>
            </a:r>
            <a:r>
              <a:rPr lang="en-US" altLang="en-US">
                <a:latin typeface="Verdana" panose="020B0604030504040204" pitchFamily="34" charset="0"/>
              </a:rPr>
              <a:t> - nearly all materials that are airborne can be inhaled</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Skin Absorption</a:t>
            </a:r>
            <a:r>
              <a:rPr lang="en-US" altLang="en-US">
                <a:solidFill>
                  <a:srgbClr val="0000FF"/>
                </a:solidFill>
                <a:latin typeface="Verdana" panose="020B0604030504040204" pitchFamily="34" charset="0"/>
              </a:rPr>
              <a:t> </a:t>
            </a:r>
            <a:r>
              <a:rPr lang="en-US" altLang="en-US">
                <a:latin typeface="Verdana" panose="020B0604030504040204" pitchFamily="34" charset="0"/>
              </a:rPr>
              <a:t>- skin contact with a substance can result in a possible reaction</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Ingestion</a:t>
            </a:r>
            <a:r>
              <a:rPr lang="en-US" altLang="en-US">
                <a:latin typeface="Verdana" panose="020B0604030504040204" pitchFamily="34" charset="0"/>
              </a:rPr>
              <a:t> - most workers do not deliberately swallow materials they handle</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Injection</a:t>
            </a:r>
            <a:r>
              <a:rPr lang="en-US" altLang="en-US">
                <a:latin typeface="Verdana" panose="020B0604030504040204" pitchFamily="34" charset="0"/>
              </a:rPr>
              <a:t> – normally associated with bloodborne pathogens</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Ocular</a:t>
            </a:r>
            <a:r>
              <a:rPr lang="en-US" altLang="en-US">
                <a:latin typeface="Verdana" panose="020B0604030504040204" pitchFamily="34" charset="0"/>
              </a:rPr>
              <a:t> - absorbed through the eyes (around the eyeball and down the optic nerve to the brain)</a:t>
            </a:r>
          </a:p>
          <a:p>
            <a:endParaRPr lang="en-US" altLang="en-US"/>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7D92E6-BCB0-4775-A1A5-0470953C2E01}"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u="sng" kern="0" dirty="0">
                <a:latin typeface="Verdana" pitchFamily="34" charset="0"/>
              </a:rPr>
              <a:t>Intent</a:t>
            </a:r>
            <a:r>
              <a:rPr lang="en-US" kern="0" dirty="0">
                <a:latin typeface="Verdana" pitchFamily="34" charset="0"/>
              </a:rPr>
              <a:t> of each regulation is to provide employees with information to help them make knowledgeable decisions about chemical hazards in their workplace and take the proper precautions.</a:t>
            </a:r>
          </a:p>
          <a:p>
            <a:pPr>
              <a:defRPr/>
            </a:pPr>
            <a:endParaRPr lang="en-US" kern="0" dirty="0">
              <a:latin typeface="Verdana" pitchFamily="34" charset="0"/>
            </a:endParaRPr>
          </a:p>
          <a:p>
            <a:pPr>
              <a:defRPr/>
            </a:pPr>
            <a:r>
              <a:rPr lang="en-US" dirty="0">
                <a:latin typeface="Verdana" pitchFamily="34" charset="0"/>
                <a:ea typeface="Verdana" pitchFamily="34" charset="0"/>
                <a:cs typeface="Verdana" pitchFamily="34" charset="0"/>
              </a:rPr>
              <a:t>A public entity under PA Right to Know can still benefit by adopting OSHA regulations as a guideline. This serves as “Best Practices” where “Due Diligence” is enacted when implementing a program.</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OSHA anticipates the revised standard (with the adoption of the GHS) will prevent 43 fatalities and 585 injuries annually, with a net annualized saving of over $500 million a year.</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300DB5-42B1-43E1-9DB9-6188659204E6}"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Chemical hazards may be either 1) physical, or 2) health.</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The hazard communication standard applies to </a:t>
            </a:r>
            <a:r>
              <a:rPr lang="en-US" i="1" dirty="0">
                <a:latin typeface="Verdana" pitchFamily="34" charset="0"/>
                <a:ea typeface="Verdana" pitchFamily="34" charset="0"/>
                <a:cs typeface="Verdana" pitchFamily="34" charset="0"/>
              </a:rPr>
              <a:t>both</a:t>
            </a:r>
            <a:r>
              <a:rPr lang="en-US" dirty="0">
                <a:latin typeface="Verdana" pitchFamily="34" charset="0"/>
                <a:ea typeface="Verdana" pitchFamily="34" charset="0"/>
                <a:cs typeface="Verdana" pitchFamily="34" charset="0"/>
              </a:rPr>
              <a:t> types of hazards</a:t>
            </a:r>
          </a:p>
          <a:p>
            <a:pPr>
              <a:defRPr/>
            </a:pPr>
            <a:endParaRPr lang="en-US" dirty="0">
              <a:latin typeface="Verdana" pitchFamily="34" charset="0"/>
              <a:ea typeface="Verdana" pitchFamily="34" charset="0"/>
              <a:cs typeface="Verdana" pitchFamily="34" charset="0"/>
            </a:endParaRPr>
          </a:p>
          <a:p>
            <a:pPr>
              <a:buSzPct val="150000"/>
              <a:defRPr/>
            </a:pPr>
            <a:r>
              <a:rPr lang="en-US" dirty="0">
                <a:latin typeface="Verdana" pitchFamily="34" charset="0"/>
                <a:ea typeface="Verdana" pitchFamily="34" charset="0"/>
                <a:cs typeface="Verdana" pitchFamily="34" charset="0"/>
              </a:rPr>
              <a:t>GHS looks at:</a:t>
            </a:r>
          </a:p>
          <a:p>
            <a:pPr>
              <a:buSzPct val="150000"/>
              <a:defRPr/>
            </a:pPr>
            <a:endParaRPr lang="en-US" dirty="0">
              <a:latin typeface="Verdana" pitchFamily="34" charset="0"/>
              <a:ea typeface="Verdana" pitchFamily="34" charset="0"/>
              <a:cs typeface="Verdana" pitchFamily="34" charset="0"/>
            </a:endParaRPr>
          </a:p>
          <a:p>
            <a:pPr marL="457200">
              <a:buFont typeface="Courier New" pitchFamily="49" charset="0"/>
              <a:buChar char="o"/>
              <a:defRPr/>
            </a:pPr>
            <a:r>
              <a:rPr lang="en-US" dirty="0">
                <a:latin typeface="Verdana" pitchFamily="34" charset="0"/>
                <a:ea typeface="Verdana" pitchFamily="34" charset="0"/>
                <a:cs typeface="Verdana" pitchFamily="34" charset="0"/>
              </a:rPr>
              <a:t> </a:t>
            </a:r>
            <a:r>
              <a:rPr lang="en-US" dirty="0">
                <a:solidFill>
                  <a:srgbClr val="0000FF"/>
                </a:solidFill>
                <a:latin typeface="Verdana" pitchFamily="34" charset="0"/>
                <a:ea typeface="Verdana" pitchFamily="34" charset="0"/>
                <a:cs typeface="Verdana" pitchFamily="34" charset="0"/>
              </a:rPr>
              <a:t>Class being the nature of hazard</a:t>
            </a:r>
          </a:p>
          <a:p>
            <a:pPr marL="457200">
              <a:buFont typeface="Courier New" pitchFamily="49" charset="0"/>
              <a:buChar char="o"/>
              <a:defRPr/>
            </a:pPr>
            <a:r>
              <a:rPr lang="en-US" dirty="0">
                <a:solidFill>
                  <a:srgbClr val="0000FF"/>
                </a:solidFill>
                <a:latin typeface="Verdana" pitchFamily="34" charset="0"/>
                <a:ea typeface="Verdana" pitchFamily="34" charset="0"/>
                <a:cs typeface="Verdana" pitchFamily="34" charset="0"/>
              </a:rPr>
              <a:t> Category which is the degree of severity</a:t>
            </a:r>
          </a:p>
          <a:p>
            <a:pPr>
              <a:defRPr/>
            </a:pPr>
            <a:endParaRPr 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E99FE11-76EB-4D20-AF3C-204EECCCC105}"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u="sng">
                <a:latin typeface="Verdana" panose="020B0604030504040204" pitchFamily="34" charset="0"/>
              </a:rPr>
              <a:t>Physical hazards</a:t>
            </a:r>
            <a:r>
              <a:rPr lang="en-US" altLang="en-US">
                <a:latin typeface="Verdana" panose="020B0604030504040204" pitchFamily="34" charset="0"/>
              </a:rPr>
              <a:t> are exhibited by certain chemicals because of their physical properties (e.g. flammability, reactivity, etc.)</a:t>
            </a:r>
          </a:p>
          <a:p>
            <a:pPr>
              <a:lnSpc>
                <a:spcPct val="90000"/>
              </a:lnSpc>
            </a:pPr>
            <a:endParaRPr lang="en-US" altLang="en-US" b="1">
              <a:latin typeface="Verdana" panose="020B0604030504040204" pitchFamily="34" charset="0"/>
            </a:endParaRPr>
          </a:p>
          <a:p>
            <a:pPr>
              <a:lnSpc>
                <a:spcPct val="90000"/>
              </a:lnSpc>
            </a:pPr>
            <a:r>
              <a:rPr lang="en-US" altLang="en-US">
                <a:latin typeface="Verdana" panose="020B0604030504040204" pitchFamily="34" charset="0"/>
              </a:rPr>
              <a:t>These chemicals fall into the following classes:</a:t>
            </a:r>
          </a:p>
          <a:p>
            <a:pPr>
              <a:lnSpc>
                <a:spcPct val="90000"/>
              </a:lnSpc>
            </a:pPr>
            <a:endParaRPr lang="en-US" altLang="en-US">
              <a:latin typeface="Verdana" panose="020B0604030504040204" pitchFamily="34" charset="0"/>
            </a:endParaRPr>
          </a:p>
          <a:p>
            <a:pPr lvl="2">
              <a:lnSpc>
                <a:spcPct val="70000"/>
              </a:lnSpc>
              <a:buFont typeface="Courier New" panose="02070309020205020404" pitchFamily="49" charset="0"/>
              <a:buChar char="o"/>
            </a:pPr>
            <a:r>
              <a:rPr lang="en-US" altLang="en-US">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F</a:t>
            </a:r>
            <a:r>
              <a:rPr lang="en-US" altLang="en-US">
                <a:solidFill>
                  <a:srgbClr val="0000FF"/>
                </a:solidFill>
                <a:latin typeface="Verdana" panose="020B0604030504040204" pitchFamily="34" charset="0"/>
              </a:rPr>
              <a:t>lammable liquids or solids</a:t>
            </a:r>
          </a:p>
          <a:p>
            <a:pPr lvl="2">
              <a:lnSpc>
                <a:spcPct val="7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C</a:t>
            </a:r>
            <a:r>
              <a:rPr lang="en-US" altLang="en-US">
                <a:solidFill>
                  <a:srgbClr val="0000FF"/>
                </a:solidFill>
                <a:latin typeface="Verdana" panose="020B0604030504040204" pitchFamily="34" charset="0"/>
              </a:rPr>
              <a:t>ombustible liquids</a:t>
            </a:r>
          </a:p>
          <a:p>
            <a:pPr lvl="2">
              <a:lnSpc>
                <a:spcPct val="7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C</a:t>
            </a:r>
            <a:r>
              <a:rPr lang="en-US" altLang="en-US">
                <a:solidFill>
                  <a:srgbClr val="0000FF"/>
                </a:solidFill>
                <a:latin typeface="Verdana" panose="020B0604030504040204" pitchFamily="34" charset="0"/>
              </a:rPr>
              <a:t>ompressed gases</a:t>
            </a:r>
          </a:p>
          <a:p>
            <a:pPr lvl="2">
              <a:lnSpc>
                <a:spcPct val="7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E</a:t>
            </a:r>
            <a:r>
              <a:rPr lang="en-US" altLang="en-US">
                <a:solidFill>
                  <a:srgbClr val="0000FF"/>
                </a:solidFill>
                <a:latin typeface="Verdana" panose="020B0604030504040204" pitchFamily="34" charset="0"/>
              </a:rPr>
              <a:t>xplosives</a:t>
            </a:r>
          </a:p>
          <a:p>
            <a:endParaRPr lang="en-US" altLang="en-US"/>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482420-6019-4647-AA89-74AE3E0DD6F5}"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90000"/>
              </a:lnSpc>
            </a:pPr>
            <a:r>
              <a:rPr lang="en-US" altLang="en-US">
                <a:solidFill>
                  <a:srgbClr val="0000FF"/>
                </a:solidFill>
                <a:latin typeface="Verdana" panose="020B0604030504040204" pitchFamily="34" charset="0"/>
              </a:rPr>
              <a:t>Physical hazards also include:</a:t>
            </a:r>
          </a:p>
          <a:p>
            <a:pPr lvl="1">
              <a:lnSpc>
                <a:spcPct val="90000"/>
              </a:lnSpc>
              <a:buFontTx/>
              <a:buChar char="•"/>
            </a:pPr>
            <a:endParaRPr lang="en-US" altLang="en-US">
              <a:solidFill>
                <a:srgbClr val="0000FF"/>
              </a:solidFill>
              <a:latin typeface="Verdana" panose="020B0604030504040204" pitchFamily="34" charset="0"/>
            </a:endParaRPr>
          </a:p>
          <a:p>
            <a:pPr lvl="1">
              <a:lnSpc>
                <a:spcPct val="90000"/>
              </a:lnSpc>
              <a:buFontTx/>
              <a:buChar char="•"/>
            </a:pPr>
            <a:r>
              <a:rPr lang="en-US" altLang="en-US">
                <a:solidFill>
                  <a:srgbClr val="0000FF"/>
                </a:solidFill>
                <a:latin typeface="Verdana" panose="020B0604030504040204" pitchFamily="34" charset="0"/>
              </a:rPr>
              <a:t> Organic peroxide</a:t>
            </a:r>
            <a:r>
              <a:rPr lang="en-US" altLang="en-US">
                <a:latin typeface="Verdana" panose="020B0604030504040204" pitchFamily="34" charset="0"/>
              </a:rPr>
              <a:t>: May react explosively to temperature/pressure changes</a:t>
            </a:r>
          </a:p>
          <a:p>
            <a:pPr lvl="1">
              <a:lnSpc>
                <a:spcPct val="90000"/>
              </a:lnSpc>
              <a:buFontTx/>
              <a:buChar char="•"/>
            </a:pPr>
            <a:endParaRPr lang="en-US" altLang="en-US" b="1">
              <a:solidFill>
                <a:schemeClr val="accent2"/>
              </a:solidFill>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Oxidizers</a:t>
            </a:r>
            <a:r>
              <a:rPr lang="en-US" altLang="en-US">
                <a:latin typeface="Verdana" panose="020B0604030504040204" pitchFamily="34" charset="0"/>
              </a:rPr>
              <a:t>: Chemicals that initiate or promote combustion in other materials</a:t>
            </a:r>
          </a:p>
          <a:p>
            <a:pPr lvl="1">
              <a:lnSpc>
                <a:spcPct val="90000"/>
              </a:lnSpc>
            </a:pPr>
            <a:endParaRPr lang="en-US" altLang="en-US" b="1">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Pyrophoric materials</a:t>
            </a:r>
            <a:r>
              <a:rPr lang="en-US" altLang="en-US">
                <a:latin typeface="Verdana" panose="020B0604030504040204" pitchFamily="34" charset="0"/>
              </a:rPr>
              <a:t>: May ignite spontaneously in air temperatures of 130ºF or below</a:t>
            </a:r>
          </a:p>
          <a:p>
            <a:pPr lvl="1">
              <a:lnSpc>
                <a:spcPct val="90000"/>
              </a:lnSpc>
            </a:pPr>
            <a:endParaRPr lang="en-US" altLang="en-US" b="1">
              <a:solidFill>
                <a:schemeClr val="accent2"/>
              </a:solidFill>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Unstable materials</a:t>
            </a:r>
          </a:p>
          <a:p>
            <a:pPr lvl="1">
              <a:lnSpc>
                <a:spcPct val="90000"/>
              </a:lnSpc>
              <a:buFontTx/>
              <a:buChar char="•"/>
            </a:pPr>
            <a:endParaRPr lang="en-US" altLang="en-US" b="1">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Water reactive materials</a:t>
            </a:r>
          </a:p>
          <a:p>
            <a:endParaRPr lang="en-US"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B2B24E-684B-4F0C-967A-106A2588429B}"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Health hazards are those where a chemical produces an acute or chronic health effect on exposed employees.</a:t>
            </a:r>
          </a:p>
          <a:p>
            <a:endParaRPr lang="en-US"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CC68EF-5ADE-4961-BCF4-4524010B5CCF}"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Acute health hazards are ones which,</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Happen quickly</a:t>
            </a: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Where there is a high, brief exposure</a:t>
            </a: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Examples: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lvl="2">
              <a:lnSpc>
                <a:spcPct val="85000"/>
              </a:lnSpc>
              <a:buClr>
                <a:schemeClr val="tx1"/>
              </a:buCl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Carbon monoxide poisoning</a:t>
            </a:r>
          </a:p>
          <a:p>
            <a:pPr lvl="2">
              <a:lnSpc>
                <a:spcPct val="85000"/>
              </a:lnSpc>
              <a:buClr>
                <a:schemeClr val="tx1"/>
              </a:buCl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Cyanide inhalation</a:t>
            </a:r>
          </a:p>
          <a:p>
            <a:pPr lvl="2">
              <a:lnSpc>
                <a:spcPct val="85000"/>
              </a:lnSpc>
              <a:buClr>
                <a:schemeClr val="tx1"/>
              </a:buCl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Hydrogen sulfide inhalation</a:t>
            </a:r>
          </a:p>
          <a:p>
            <a:endParaRPr lang="en-US" altLang="en-US"/>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5EFFEC4-075C-4867-9CD6-CE6ACB720317}"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Chronic health effects, however, may be caused by chemical exposures that do not cause immediate, obvious harm or make you feel sick right away.</a:t>
            </a:r>
          </a:p>
          <a:p>
            <a:pPr>
              <a:buFontTx/>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You may not see, feel, or smell the danger</a:t>
            </a:r>
          </a:p>
          <a:p>
            <a:pPr>
              <a:buFontTx/>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The exposure effects are long, continuous and follow repeated long-term exposure, such as;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Lung cancer from cigarette smoking</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Black lung from coal mine dust</a:t>
            </a:r>
          </a:p>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0D87C7A-FC9C-4452-ADB4-2AA6EA9F6D07}"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5000"/>
              </a:lnSpc>
              <a:buFontTx/>
              <a:buChar char="•"/>
            </a:pPr>
            <a:r>
              <a:rPr lang="en-US" altLang="en-US">
                <a:latin typeface="Verdana" panose="020B0604030504040204" pitchFamily="34" charset="0"/>
              </a:rPr>
              <a:t> Corrosives, solvents and other chemical substances can be potentially dangerous. Such materials can corrode metals and destroy human tissue.</a:t>
            </a:r>
          </a:p>
          <a:p>
            <a:pPr>
              <a:lnSpc>
                <a:spcPct val="85000"/>
              </a:lnSpc>
              <a:buFontTx/>
              <a:buChar char="•"/>
            </a:pPr>
            <a:endParaRPr lang="en-US" altLang="en-US" b="1">
              <a:latin typeface="Verdana" panose="020B0604030504040204" pitchFamily="34" charset="0"/>
            </a:endParaRPr>
          </a:p>
          <a:p>
            <a:pPr>
              <a:lnSpc>
                <a:spcPct val="85000"/>
              </a:lnSpc>
              <a:buFontTx/>
              <a:buChar char="•"/>
            </a:pPr>
            <a:r>
              <a:rPr lang="en-US" altLang="en-US">
                <a:latin typeface="Verdana" panose="020B0604030504040204" pitchFamily="34" charset="0"/>
              </a:rPr>
              <a:t> To safely handle such materials:</a:t>
            </a:r>
          </a:p>
          <a:p>
            <a:pPr>
              <a:lnSpc>
                <a:spcPct val="85000"/>
              </a:lnSpc>
            </a:pPr>
            <a:endParaRPr lang="en-US" altLang="en-US">
              <a:latin typeface="Verdana" panose="020B0604030504040204" pitchFamily="34" charset="0"/>
            </a:endParaRPr>
          </a:p>
          <a:p>
            <a:pPr lvl="1">
              <a:lnSpc>
                <a:spcPct val="85000"/>
              </a:lnSpc>
              <a:buFont typeface="Courier New" panose="02070309020205020404" pitchFamily="49" charset="0"/>
              <a:buChar char="o"/>
            </a:pPr>
            <a:r>
              <a:rPr lang="en-US" altLang="en-US">
                <a:latin typeface="Verdana" panose="020B0604030504040204" pitchFamily="34" charset="0"/>
              </a:rPr>
              <a:t>  Read container labels</a:t>
            </a:r>
          </a:p>
          <a:p>
            <a:pPr lvl="1">
              <a:lnSpc>
                <a:spcPct val="85000"/>
              </a:lnSpc>
              <a:buFont typeface="Courier New" panose="02070309020205020404" pitchFamily="49" charset="0"/>
              <a:buChar char="o"/>
            </a:pPr>
            <a:r>
              <a:rPr lang="en-US" altLang="en-US">
                <a:latin typeface="Verdana" panose="020B0604030504040204" pitchFamily="34" charset="0"/>
              </a:rPr>
              <a:t>  Check SDS(s)</a:t>
            </a:r>
          </a:p>
          <a:p>
            <a:pPr>
              <a:lnSpc>
                <a:spcPct val="85000"/>
              </a:lnSpc>
            </a:pPr>
            <a:endParaRPr lang="en-US" altLang="en-US" b="1">
              <a:latin typeface="Verdana" panose="020B0604030504040204" pitchFamily="34" charset="0"/>
            </a:endParaRPr>
          </a:p>
          <a:p>
            <a:pPr>
              <a:lnSpc>
                <a:spcPct val="85000"/>
              </a:lnSpc>
              <a:buFontTx/>
              <a:buChar char="•"/>
            </a:pPr>
            <a:r>
              <a:rPr lang="en-US" altLang="en-US">
                <a:solidFill>
                  <a:srgbClr val="FF0000"/>
                </a:solidFill>
                <a:latin typeface="Verdana" panose="020B0604030504040204" pitchFamily="34" charset="0"/>
              </a:rPr>
              <a:t> Never sniff a chemical for identification</a:t>
            </a:r>
          </a:p>
          <a:p>
            <a:pPr>
              <a:lnSpc>
                <a:spcPct val="85000"/>
              </a:lnSpc>
              <a:buFontTx/>
              <a:buChar char="•"/>
            </a:pPr>
            <a:endParaRPr lang="en-US" altLang="en-US" b="1">
              <a:latin typeface="Verdana" panose="020B0604030504040204" pitchFamily="34" charset="0"/>
            </a:endParaRPr>
          </a:p>
          <a:p>
            <a:pPr>
              <a:lnSpc>
                <a:spcPct val="85000"/>
              </a:lnSpc>
              <a:buFontTx/>
              <a:buChar char="•"/>
            </a:pPr>
            <a:r>
              <a:rPr lang="en-US" altLang="en-US">
                <a:latin typeface="Verdana" panose="020B0604030504040204" pitchFamily="34" charset="0"/>
              </a:rPr>
              <a:t> Use appropriate personal protective equipment</a:t>
            </a:r>
          </a:p>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649FEE-7AEC-49D6-B1F5-832B34021A73}"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PA Right to Know program requires an employer identify chemicals which are categorized as either a “Special” and/or “Environmental” hazard.</a:t>
            </a:r>
          </a:p>
          <a:p>
            <a:r>
              <a:rPr lang="en-US" altLang="en-US">
                <a:latin typeface="Verdana" panose="020B0604030504040204" pitchFamily="34" charset="0"/>
                <a:ea typeface="Verdana" panose="020B0604030504040204" pitchFamily="34" charset="0"/>
                <a:cs typeface="Verdana" panose="020B0604030504040204" pitchFamily="34" charset="0"/>
              </a:rPr>
              <a:t>This Hazardous Chemical List can be found in PA Code Chapter 323. This aids in completing  the Hazardous Substance Survey Form for your facility which must be displayed in a prominent place.</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42AB90-26BA-4607-B0A7-64CA0FAE0BBE}"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Posting requirements for employers can be found in PA Code Chapter 311 dealing with the PA Right to Know.</a:t>
            </a:r>
          </a:p>
          <a:p>
            <a:pPr>
              <a:defRPr/>
            </a:pPr>
            <a:endParaRPr lang="en-US" dirty="0">
              <a:latin typeface="Verdana" pitchFamily="34" charset="0"/>
              <a:ea typeface="Verdana" pitchFamily="34" charset="0"/>
              <a:cs typeface="Verdana" pitchFamily="34" charset="0"/>
            </a:endParaRPr>
          </a:p>
          <a:p>
            <a:pPr marL="342900" indent="-34290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The employer shall post the following in locations where notices to employees are normally posted:</a:t>
            </a:r>
          </a:p>
          <a:p>
            <a:pPr marL="342900" indent="-342900">
              <a:lnSpc>
                <a:spcPct val="90000"/>
              </a:lnSpc>
              <a:spcBef>
                <a:spcPct val="20000"/>
              </a:spcBef>
              <a:buClr>
                <a:schemeClr val="tx1"/>
              </a:buClr>
              <a:defRPr/>
            </a:pPr>
            <a:endParaRPr lang="en-US" dirty="0">
              <a:solidFill>
                <a:srgbClr val="FF0000"/>
              </a:solidFill>
              <a:latin typeface="Verdana" pitchFamily="34" charset="0"/>
              <a:ea typeface="Verdana" pitchFamily="34" charset="0"/>
              <a:cs typeface="Verdana" pitchFamily="34" charset="0"/>
            </a:endParaRPr>
          </a:p>
          <a:p>
            <a:pPr marL="742950" lvl="1" indent="-28575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Lists of hazardous substances found in the workplace</a:t>
            </a:r>
          </a:p>
          <a:p>
            <a:pPr marL="742950" lvl="1" indent="-28575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Lists of special &amp; environmental hazardous substances found in the workplace</a:t>
            </a:r>
          </a:p>
          <a:p>
            <a:pPr marL="742950" lvl="1" indent="-28575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Notification to employees &amp; their representatives of their rights under the act</a:t>
            </a:r>
          </a:p>
          <a:p>
            <a:pPr>
              <a:defRPr/>
            </a:pPr>
            <a:endParaRPr 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677C60-D20C-417A-B458-6AB0AD826FE3}"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Other employer responsibilities for PA Right to Know:</a:t>
            </a:r>
          </a:p>
          <a:p>
            <a:pPr>
              <a:defRPr/>
            </a:pPr>
            <a:endParaRPr lang="en-US" dirty="0">
              <a:latin typeface="Verdana" pitchFamily="34" charset="0"/>
              <a:ea typeface="Verdana" pitchFamily="34" charset="0"/>
              <a:cs typeface="Verdana" pitchFamily="34" charset="0"/>
            </a:endParaRP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Conduct and document training</a:t>
            </a: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Maintain Health and Exposure Records</a:t>
            </a: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Complete Hazardous Substance Survey Form annually</a:t>
            </a: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Complete Environmental Hazard Survey Form (upon request of L&amp;I)</a:t>
            </a: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Maintain SDS file and chemical inventory</a:t>
            </a:r>
          </a:p>
          <a:p>
            <a:pPr marL="342900" indent="-342900">
              <a:spcBef>
                <a:spcPct val="20000"/>
              </a:spcBef>
              <a:buClr>
                <a:schemeClr val="tx1"/>
              </a:buClr>
              <a:buFontTx/>
              <a:buChar char="•"/>
              <a:defRPr/>
            </a:pPr>
            <a:r>
              <a:rPr lang="en-US" dirty="0">
                <a:latin typeface="Verdana" pitchFamily="34" charset="0"/>
                <a:ea typeface="Verdana" pitchFamily="34" charset="0"/>
                <a:cs typeface="Verdana" pitchFamily="34" charset="0"/>
              </a:rPr>
              <a:t>Post Workplace Notice</a:t>
            </a:r>
          </a:p>
          <a:p>
            <a:pPr>
              <a:defRPr/>
            </a:pPr>
            <a:endParaRPr 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795FA9-F25C-407F-98BF-5C81F1E10597}"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ct val="20000"/>
              </a:spcBef>
              <a:buClr>
                <a:schemeClr val="tx1"/>
              </a:buClr>
              <a:defRPr/>
            </a:pPr>
            <a:r>
              <a:rPr lang="en-US" dirty="0">
                <a:solidFill>
                  <a:srgbClr val="FF0000"/>
                </a:solidFill>
                <a:latin typeface="Verdana" pitchFamily="34" charset="0"/>
              </a:rPr>
              <a:t>PA Worker and Community Right to Know:</a:t>
            </a:r>
          </a:p>
          <a:p>
            <a:pPr>
              <a:lnSpc>
                <a:spcPct val="90000"/>
              </a:lnSpc>
              <a:spcBef>
                <a:spcPct val="20000"/>
              </a:spcBef>
              <a:buClr>
                <a:schemeClr val="tx1"/>
              </a:buClr>
              <a:defRPr/>
            </a:pPr>
            <a:endParaRPr lang="en-US" dirty="0">
              <a:solidFill>
                <a:srgbClr val="FF0000"/>
              </a:solidFill>
              <a:latin typeface="Verdana" pitchFamily="34" charset="0"/>
            </a:endParaRPr>
          </a:p>
          <a:p>
            <a:pPr marL="342900" indent="-342900">
              <a:lnSpc>
                <a:spcPct val="90000"/>
              </a:lnSpc>
              <a:spcBef>
                <a:spcPct val="20000"/>
              </a:spcBef>
              <a:buClr>
                <a:schemeClr val="tx1"/>
              </a:buClr>
              <a:buFontTx/>
              <a:buChar char="•"/>
              <a:defRPr/>
            </a:pPr>
            <a:r>
              <a:rPr lang="en-US" dirty="0">
                <a:solidFill>
                  <a:srgbClr val="FF0000"/>
                </a:solidFill>
                <a:latin typeface="Verdana" pitchFamily="34" charset="0"/>
              </a:rPr>
              <a:t>Can be found in PA Code Chapter 301</a:t>
            </a:r>
          </a:p>
          <a:p>
            <a:pPr marL="342900" indent="-342900">
              <a:lnSpc>
                <a:spcPct val="90000"/>
              </a:lnSpc>
              <a:spcBef>
                <a:spcPct val="20000"/>
              </a:spcBef>
              <a:buClr>
                <a:schemeClr val="tx1"/>
              </a:buClr>
              <a:buFontTx/>
              <a:buChar char="•"/>
              <a:defRPr/>
            </a:pPr>
            <a:r>
              <a:rPr lang="en-US" dirty="0">
                <a:latin typeface="Verdana" pitchFamily="34" charset="0"/>
              </a:rPr>
              <a:t>COVERAGE:</a:t>
            </a:r>
          </a:p>
          <a:p>
            <a:pPr marL="742950" lvl="1" indent="-285750">
              <a:lnSpc>
                <a:spcPct val="90000"/>
              </a:lnSpc>
              <a:spcBef>
                <a:spcPct val="20000"/>
              </a:spcBef>
              <a:buClr>
                <a:schemeClr val="tx1"/>
              </a:buClr>
              <a:buFontTx/>
              <a:buChar char="–"/>
              <a:defRPr/>
            </a:pPr>
            <a:r>
              <a:rPr lang="en-US" dirty="0">
                <a:latin typeface="Verdana" pitchFamily="34" charset="0"/>
              </a:rPr>
              <a:t>PA RTK applies to non-OSHA workplaces.</a:t>
            </a:r>
          </a:p>
          <a:p>
            <a:pPr marL="742950" lvl="1" indent="-285750">
              <a:lnSpc>
                <a:spcPct val="90000"/>
              </a:lnSpc>
              <a:spcBef>
                <a:spcPct val="20000"/>
              </a:spcBef>
              <a:buClr>
                <a:schemeClr val="tx1"/>
              </a:buClr>
              <a:defRPr/>
            </a:pPr>
            <a:r>
              <a:rPr lang="en-US" dirty="0">
                <a:latin typeface="Verdana" pitchFamily="34" charset="0"/>
              </a:rPr>
              <a:t>	</a:t>
            </a:r>
            <a:r>
              <a:rPr lang="en-US" dirty="0">
                <a:solidFill>
                  <a:srgbClr val="FF0000"/>
                </a:solidFill>
                <a:latin typeface="Verdana" pitchFamily="34" charset="0"/>
              </a:rPr>
              <a:t>(OSHA covered facilities must comply with certain provisions of PA RTK)</a:t>
            </a:r>
          </a:p>
          <a:p>
            <a:pPr marL="342900" indent="-342900">
              <a:lnSpc>
                <a:spcPct val="90000"/>
              </a:lnSpc>
              <a:spcBef>
                <a:spcPct val="20000"/>
              </a:spcBef>
              <a:buClr>
                <a:schemeClr val="tx1"/>
              </a:buClr>
              <a:buFontTx/>
              <a:buChar char="•"/>
              <a:defRPr/>
            </a:pPr>
            <a:r>
              <a:rPr lang="en-US" dirty="0">
                <a:latin typeface="Verdana" pitchFamily="34" charset="0"/>
              </a:rPr>
              <a:t>EXEMPTIONS to labeling requirements include:</a:t>
            </a:r>
          </a:p>
          <a:p>
            <a:pPr marL="742950" lvl="1" indent="-285750">
              <a:lnSpc>
                <a:spcPct val="90000"/>
              </a:lnSpc>
              <a:spcBef>
                <a:spcPct val="20000"/>
              </a:spcBef>
              <a:buClr>
                <a:schemeClr val="tx1"/>
              </a:buClr>
              <a:buFontTx/>
              <a:buChar char="–"/>
              <a:defRPr/>
            </a:pPr>
            <a:r>
              <a:rPr lang="en-US" dirty="0">
                <a:latin typeface="Verdana" pitchFamily="34" charset="0"/>
              </a:rPr>
              <a:t>Articles</a:t>
            </a:r>
          </a:p>
          <a:p>
            <a:pPr marL="742950" lvl="1" indent="-285750">
              <a:lnSpc>
                <a:spcPct val="90000"/>
              </a:lnSpc>
              <a:spcBef>
                <a:spcPct val="20000"/>
              </a:spcBef>
              <a:buClr>
                <a:schemeClr val="tx1"/>
              </a:buClr>
              <a:buFontTx/>
              <a:buChar char="–"/>
              <a:defRPr/>
            </a:pPr>
            <a:r>
              <a:rPr lang="en-US" dirty="0">
                <a:latin typeface="Verdana" pitchFamily="34" charset="0"/>
              </a:rPr>
              <a:t>Foods, Drugs &amp; Cosmetics</a:t>
            </a:r>
          </a:p>
          <a:p>
            <a:pPr marL="742950" lvl="1" indent="-285750">
              <a:lnSpc>
                <a:spcPct val="90000"/>
              </a:lnSpc>
              <a:spcBef>
                <a:spcPct val="20000"/>
              </a:spcBef>
              <a:buClr>
                <a:schemeClr val="tx1"/>
              </a:buClr>
              <a:buFontTx/>
              <a:buChar char="–"/>
              <a:defRPr/>
            </a:pPr>
            <a:r>
              <a:rPr lang="en-US" dirty="0">
                <a:latin typeface="Verdana" pitchFamily="34" charset="0"/>
              </a:rPr>
              <a:t>Consumer &amp; Retail Products</a:t>
            </a:r>
          </a:p>
          <a:p>
            <a:pPr marL="742950" lvl="1" indent="-285750">
              <a:lnSpc>
                <a:spcPct val="90000"/>
              </a:lnSpc>
              <a:spcBef>
                <a:spcPct val="20000"/>
              </a:spcBef>
              <a:buClr>
                <a:schemeClr val="tx1"/>
              </a:buClr>
              <a:buFontTx/>
              <a:buChar char="–"/>
              <a:defRPr/>
            </a:pPr>
            <a:r>
              <a:rPr lang="en-US" dirty="0">
                <a:latin typeface="Verdana" pitchFamily="34" charset="0"/>
              </a:rPr>
              <a:t>Personal Consumption Products brought to the workplace</a:t>
            </a:r>
          </a:p>
          <a:p>
            <a:pPr marL="742950" lvl="1" indent="-285750">
              <a:lnSpc>
                <a:spcPct val="90000"/>
              </a:lnSpc>
              <a:spcBef>
                <a:spcPct val="20000"/>
              </a:spcBef>
              <a:buClr>
                <a:schemeClr val="tx1"/>
              </a:buClr>
              <a:buFontTx/>
              <a:buChar char="–"/>
              <a:defRPr/>
            </a:pPr>
            <a:r>
              <a:rPr lang="en-US" dirty="0">
                <a:latin typeface="Verdana" pitchFamily="34" charset="0"/>
              </a:rPr>
              <a:t>R&amp;D Facilities –Teaching &amp; Testing</a:t>
            </a:r>
          </a:p>
          <a:p>
            <a:pPr marL="742950" lvl="1" indent="-285750">
              <a:lnSpc>
                <a:spcPct val="90000"/>
              </a:lnSpc>
              <a:spcBef>
                <a:spcPct val="20000"/>
              </a:spcBef>
              <a:buClr>
                <a:schemeClr val="tx1"/>
              </a:buClr>
              <a:buFontTx/>
              <a:buChar char="–"/>
              <a:defRPr/>
            </a:pPr>
            <a:r>
              <a:rPr lang="en-US" dirty="0">
                <a:latin typeface="Verdana" pitchFamily="34" charset="0"/>
              </a:rPr>
              <a:t>Sealed Packages (30 days)</a:t>
            </a:r>
          </a:p>
          <a:p>
            <a:pPr>
              <a:defRPr/>
            </a:pP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43DF11-14D4-4712-9F58-D71E778C9265}"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Related to the protections of employees, </a:t>
            </a:r>
          </a:p>
          <a:p>
            <a:pPr marL="342900" indent="-342900">
              <a:lnSpc>
                <a:spcPct val="90000"/>
              </a:lnSpc>
              <a:buClr>
                <a:schemeClr val="tx1"/>
              </a:buClr>
              <a:buFontTx/>
              <a:buChar char="•"/>
              <a:defRPr/>
            </a:pPr>
            <a:r>
              <a:rPr lang="en-US" dirty="0">
                <a:latin typeface="Verdana" pitchFamily="34" charset="0"/>
              </a:rPr>
              <a:t>Employees cannot be discharged, disciplined or discriminated against for exercising certain rights, including filing a complaint.</a:t>
            </a:r>
          </a:p>
          <a:p>
            <a:pPr marL="342900" indent="-342900">
              <a:lnSpc>
                <a:spcPct val="90000"/>
              </a:lnSpc>
              <a:buClr>
                <a:schemeClr val="tx1"/>
              </a:buClr>
              <a:defRPr/>
            </a:pPr>
            <a:endParaRPr lang="en-US" dirty="0">
              <a:latin typeface="Verdana" pitchFamily="34" charset="0"/>
            </a:endParaRPr>
          </a:p>
          <a:p>
            <a:pPr marL="342900" indent="-342900">
              <a:lnSpc>
                <a:spcPct val="90000"/>
              </a:lnSpc>
              <a:buClr>
                <a:schemeClr val="tx1"/>
              </a:buClr>
              <a:buFontTx/>
              <a:buChar char="•"/>
              <a:defRPr/>
            </a:pPr>
            <a:r>
              <a:rPr lang="en-US" dirty="0">
                <a:latin typeface="Verdana" pitchFamily="34" charset="0"/>
              </a:rPr>
              <a:t>The burden of proof lies with the employer if it is demonstrated that rights under the Act were exercised within six months of discipline.</a:t>
            </a:r>
          </a:p>
          <a:p>
            <a:pPr>
              <a:defRPr/>
            </a:pPr>
            <a:endParaRPr 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C32EE1E-B902-4AB6-9828-3C6345D428F8}"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Health and exposure records for employees can be referenced in PA Code Chapter 315. Requirements for these records include:</a:t>
            </a:r>
          </a:p>
          <a:p>
            <a:pPr>
              <a:defRPr/>
            </a:pPr>
            <a:endParaRPr lang="en-US" dirty="0"/>
          </a:p>
          <a:p>
            <a:pPr marL="342900" indent="-342900">
              <a:lnSpc>
                <a:spcPct val="90000"/>
              </a:lnSpc>
              <a:spcBef>
                <a:spcPct val="20000"/>
              </a:spcBef>
              <a:buClr>
                <a:schemeClr val="tx1"/>
              </a:buClr>
              <a:buFontTx/>
              <a:buChar char="•"/>
              <a:defRPr/>
            </a:pPr>
            <a:r>
              <a:rPr lang="en-US" dirty="0">
                <a:latin typeface="Verdana" pitchFamily="34" charset="0"/>
              </a:rPr>
              <a:t>Maintain all accident reports, exposure records, air quality monitoring, etc..</a:t>
            </a:r>
          </a:p>
          <a:p>
            <a:pPr marL="342900" indent="-342900">
              <a:lnSpc>
                <a:spcPct val="90000"/>
              </a:lnSpc>
              <a:spcBef>
                <a:spcPct val="20000"/>
              </a:spcBef>
              <a:buClr>
                <a:schemeClr val="tx1"/>
              </a:buClr>
              <a:buFontTx/>
              <a:buChar char="•"/>
              <a:defRPr/>
            </a:pPr>
            <a:r>
              <a:rPr lang="en-US" dirty="0">
                <a:latin typeface="Verdana" pitchFamily="34" charset="0"/>
              </a:rPr>
              <a:t>Accessible to all employees</a:t>
            </a:r>
          </a:p>
          <a:p>
            <a:pPr marL="342900" indent="-342900">
              <a:lnSpc>
                <a:spcPct val="90000"/>
              </a:lnSpc>
              <a:spcBef>
                <a:spcPct val="20000"/>
              </a:spcBef>
              <a:buClr>
                <a:schemeClr val="tx1"/>
              </a:buClr>
              <a:buFontTx/>
              <a:buChar char="•"/>
              <a:defRPr/>
            </a:pPr>
            <a:r>
              <a:rPr lang="en-US" dirty="0">
                <a:latin typeface="Verdana" pitchFamily="34" charset="0"/>
              </a:rPr>
              <a:t>Must be maintained for length of employment plus 30 years</a:t>
            </a:r>
          </a:p>
          <a:p>
            <a:pPr marL="342900" indent="-342900">
              <a:lnSpc>
                <a:spcPct val="90000"/>
              </a:lnSpc>
              <a:spcBef>
                <a:spcPct val="20000"/>
              </a:spcBef>
              <a:buClr>
                <a:schemeClr val="tx1"/>
              </a:buClr>
              <a:buFontTx/>
              <a:buChar char="•"/>
              <a:defRPr/>
            </a:pPr>
            <a:r>
              <a:rPr lang="en-US" dirty="0">
                <a:latin typeface="Verdana" pitchFamily="34" charset="0"/>
              </a:rPr>
              <a:t>Access provided in reasonable time frame and manner (within 15 days)</a:t>
            </a:r>
          </a:p>
          <a:p>
            <a:pPr marL="342900" indent="-342900">
              <a:lnSpc>
                <a:spcPct val="90000"/>
              </a:lnSpc>
              <a:spcBef>
                <a:spcPct val="20000"/>
              </a:spcBef>
              <a:buClr>
                <a:schemeClr val="tx1"/>
              </a:buClr>
              <a:buFontTx/>
              <a:buChar char="•"/>
              <a:defRPr/>
            </a:pPr>
            <a:r>
              <a:rPr lang="en-US" dirty="0">
                <a:latin typeface="Verdana" pitchFamily="34" charset="0"/>
              </a:rPr>
              <a:t>Access to records for exposure of others with similar job function/duties</a:t>
            </a:r>
          </a:p>
          <a:p>
            <a:pPr>
              <a:defRPr/>
            </a:pPr>
            <a:endParaRPr 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F941ED3-81B4-4864-9EDD-2F1814B3B15E}"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Hazardous Substance Survey Form in the PA program is delineated in PA Code Chapters 303 and 305. Here you’ll find a list of those substances listed as hazardous.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Your compiled in-house list must be updated at least annually by April 1 of each year, looking back over the preceding year of those substances on the premises.</a:t>
            </a:r>
          </a:p>
          <a:p>
            <a:r>
              <a:rPr lang="en-US" altLang="en-US">
                <a:latin typeface="Verdana" panose="020B0604030504040204" pitchFamily="34" charset="0"/>
              </a:rPr>
              <a:t>The employer can use the Department of Labor and Industry form or alternative means that provides at least the minimum required information.</a:t>
            </a:r>
          </a:p>
          <a:p>
            <a:endParaRPr lang="en-US"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0B1D34-2A59-416C-BE36-AB55E0320CC5}"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ct val="20000"/>
              </a:spcBef>
              <a:buClr>
                <a:schemeClr val="tx1"/>
              </a:buClr>
              <a:defRPr/>
            </a:pPr>
            <a:r>
              <a:rPr lang="en-US" dirty="0">
                <a:solidFill>
                  <a:srgbClr val="FF0000"/>
                </a:solidFill>
                <a:latin typeface="Verdana" pitchFamily="34" charset="0"/>
              </a:rPr>
              <a:t>The Hazardous Substance Survey Form (HSSF) is posted prominently.</a:t>
            </a:r>
          </a:p>
          <a:p>
            <a:pPr marL="342900" indent="-342900">
              <a:lnSpc>
                <a:spcPct val="90000"/>
              </a:lnSpc>
              <a:spcBef>
                <a:spcPct val="20000"/>
              </a:spcBef>
              <a:buClr>
                <a:schemeClr val="tx1"/>
              </a:buClr>
              <a:buFontTx/>
              <a:buChar char="•"/>
              <a:defRPr/>
            </a:pPr>
            <a:r>
              <a:rPr lang="en-US" dirty="0">
                <a:solidFill>
                  <a:srgbClr val="FF0000"/>
                </a:solidFill>
                <a:latin typeface="Verdana" pitchFamily="34" charset="0"/>
              </a:rPr>
              <a:t>The HSSF Includes:</a:t>
            </a:r>
          </a:p>
          <a:p>
            <a:pPr marL="742950" lvl="1" indent="-285750">
              <a:lnSpc>
                <a:spcPct val="90000"/>
              </a:lnSpc>
              <a:spcBef>
                <a:spcPct val="20000"/>
              </a:spcBef>
              <a:buClr>
                <a:schemeClr val="tx1"/>
              </a:buClr>
              <a:buFontTx/>
              <a:buChar char="–"/>
              <a:defRPr/>
            </a:pPr>
            <a:r>
              <a:rPr lang="en-US" dirty="0">
                <a:latin typeface="Verdana" pitchFamily="34" charset="0"/>
              </a:rPr>
              <a:t>Employer/workplace information</a:t>
            </a:r>
          </a:p>
          <a:p>
            <a:pPr marL="742950" lvl="1" indent="-285750">
              <a:lnSpc>
                <a:spcPct val="90000"/>
              </a:lnSpc>
              <a:spcBef>
                <a:spcPct val="20000"/>
              </a:spcBef>
              <a:buClr>
                <a:schemeClr val="tx1"/>
              </a:buClr>
              <a:buFontTx/>
              <a:buChar char="–"/>
              <a:defRPr/>
            </a:pPr>
            <a:r>
              <a:rPr lang="en-US" dirty="0">
                <a:latin typeface="Verdana" pitchFamily="34" charset="0"/>
              </a:rPr>
              <a:t>Chemical identity</a:t>
            </a:r>
          </a:p>
          <a:p>
            <a:pPr marL="1143000" lvl="2" indent="-228600">
              <a:lnSpc>
                <a:spcPct val="90000"/>
              </a:lnSpc>
              <a:spcBef>
                <a:spcPct val="20000"/>
              </a:spcBef>
              <a:buClr>
                <a:schemeClr val="tx1"/>
              </a:buClr>
              <a:buFontTx/>
              <a:buChar char="•"/>
              <a:defRPr/>
            </a:pPr>
            <a:r>
              <a:rPr lang="en-US" dirty="0">
                <a:latin typeface="Verdana" pitchFamily="34" charset="0"/>
              </a:rPr>
              <a:t>Product name</a:t>
            </a:r>
          </a:p>
          <a:p>
            <a:pPr marL="1143000" lvl="2" indent="-228600">
              <a:lnSpc>
                <a:spcPct val="90000"/>
              </a:lnSpc>
              <a:spcBef>
                <a:spcPct val="20000"/>
              </a:spcBef>
              <a:buClr>
                <a:schemeClr val="tx1"/>
              </a:buClr>
              <a:buFontTx/>
              <a:buChar char="•"/>
              <a:defRPr/>
            </a:pPr>
            <a:r>
              <a:rPr lang="en-US" dirty="0">
                <a:latin typeface="Verdana" pitchFamily="34" charset="0"/>
              </a:rPr>
              <a:t>CAS number</a:t>
            </a:r>
          </a:p>
          <a:p>
            <a:pPr marL="742950" lvl="1" indent="-285750">
              <a:lnSpc>
                <a:spcPct val="90000"/>
              </a:lnSpc>
              <a:spcBef>
                <a:spcPct val="20000"/>
              </a:spcBef>
              <a:buClr>
                <a:schemeClr val="tx1"/>
              </a:buClr>
              <a:buFontTx/>
              <a:buChar char="–"/>
              <a:defRPr/>
            </a:pPr>
            <a:r>
              <a:rPr lang="en-US" dirty="0">
                <a:latin typeface="Verdana" pitchFamily="34" charset="0"/>
              </a:rPr>
              <a:t>Physical &amp; Health Hazards</a:t>
            </a:r>
          </a:p>
          <a:p>
            <a:pPr marL="1143000" lvl="2" indent="-228600">
              <a:lnSpc>
                <a:spcPct val="90000"/>
              </a:lnSpc>
              <a:spcBef>
                <a:spcPct val="20000"/>
              </a:spcBef>
              <a:buClr>
                <a:schemeClr val="tx1"/>
              </a:buClr>
              <a:buFontTx/>
              <a:buChar char="•"/>
              <a:defRPr/>
            </a:pPr>
            <a:r>
              <a:rPr lang="en-US" dirty="0">
                <a:latin typeface="Verdana" pitchFamily="34" charset="0"/>
              </a:rPr>
              <a:t>Fire</a:t>
            </a:r>
          </a:p>
          <a:p>
            <a:pPr marL="1143000" lvl="2" indent="-228600">
              <a:lnSpc>
                <a:spcPct val="90000"/>
              </a:lnSpc>
              <a:spcBef>
                <a:spcPct val="20000"/>
              </a:spcBef>
              <a:buClr>
                <a:schemeClr val="tx1"/>
              </a:buClr>
              <a:buFontTx/>
              <a:buChar char="•"/>
              <a:defRPr/>
            </a:pPr>
            <a:r>
              <a:rPr lang="en-US" dirty="0">
                <a:latin typeface="Verdana" pitchFamily="34" charset="0"/>
              </a:rPr>
              <a:t>Sudden release of pressure</a:t>
            </a:r>
          </a:p>
          <a:p>
            <a:pPr marL="1143000" lvl="2" indent="-228600">
              <a:lnSpc>
                <a:spcPct val="90000"/>
              </a:lnSpc>
              <a:spcBef>
                <a:spcPct val="20000"/>
              </a:spcBef>
              <a:buClr>
                <a:schemeClr val="tx1"/>
              </a:buClr>
              <a:buFontTx/>
              <a:buChar char="•"/>
              <a:defRPr/>
            </a:pPr>
            <a:r>
              <a:rPr lang="en-US" dirty="0">
                <a:latin typeface="Verdana" pitchFamily="34" charset="0"/>
              </a:rPr>
              <a:t>Reactivity</a:t>
            </a:r>
          </a:p>
          <a:p>
            <a:pPr marL="1143000" lvl="2" indent="-228600">
              <a:lnSpc>
                <a:spcPct val="90000"/>
              </a:lnSpc>
              <a:spcBef>
                <a:spcPct val="20000"/>
              </a:spcBef>
              <a:buClr>
                <a:schemeClr val="tx1"/>
              </a:buClr>
              <a:buFontTx/>
              <a:buChar char="•"/>
              <a:defRPr/>
            </a:pPr>
            <a:r>
              <a:rPr lang="en-US" dirty="0">
                <a:latin typeface="Verdana" pitchFamily="34" charset="0"/>
              </a:rPr>
              <a:t>Immediate or delayed health effects</a:t>
            </a:r>
          </a:p>
          <a:p>
            <a:pPr>
              <a:defRPr/>
            </a:pPr>
            <a:endParaRPr 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B6C4D6-6718-4EE9-A967-69FD6FC04B2C}"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Here is a sample of the form.</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CA607C-D68C-462A-846F-EB48EF2D99B1}"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top of the first page provides for listing information specific to your facility. There’s also a signature block for the employer and representative to attest to the presence of the materials stated.</a:t>
            </a:r>
          </a:p>
          <a:p>
            <a:r>
              <a:rPr lang="en-US" altLang="en-US">
                <a:latin typeface="Verdana" panose="020B0604030504040204" pitchFamily="34" charset="0"/>
                <a:ea typeface="Verdana" panose="020B0604030504040204" pitchFamily="34" charset="0"/>
                <a:cs typeface="Verdana" panose="020B0604030504040204" pitchFamily="34" charset="0"/>
              </a:rPr>
              <a:t>If you elect to use a different method, this information block should be used for your system since it contains the required information of your facility.</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3BF75E-954F-4F7E-A595-533FBB9C8F07}"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Hazardous Substance Survey Form can be used by putting a checkmark in the left column for each chemical you have on the facility. If you use this form, you still must post all other pages whether they have a check mark or not.</a:t>
            </a:r>
          </a:p>
          <a:p>
            <a:r>
              <a:rPr lang="en-US" altLang="en-US">
                <a:latin typeface="Verdana" panose="020B0604030504040204" pitchFamily="34" charset="0"/>
                <a:ea typeface="Verdana" panose="020B0604030504040204" pitchFamily="34" charset="0"/>
                <a:cs typeface="Verdana" panose="020B0604030504040204" pitchFamily="34" charset="0"/>
              </a:rPr>
              <a:t>Or, you may devise your own list and post it.</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5B4FB2-B5AA-4987-8A3E-7B4D321D411F}"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Chemical labeling is addressed in the federal Haz Comm program (GHS applies, adopted by OSHA) and the PA Right to Know.</a:t>
            </a:r>
          </a:p>
          <a:p>
            <a:r>
              <a:rPr lang="en-US" altLang="en-US">
                <a:latin typeface="Verdana" panose="020B0604030504040204" pitchFamily="34" charset="0"/>
                <a:ea typeface="Verdana" panose="020B0604030504040204" pitchFamily="34" charset="0"/>
                <a:cs typeface="Verdana" panose="020B0604030504040204" pitchFamily="34" charset="0"/>
              </a:rPr>
              <a:t>Products you receive must be properly labelled by the manufacturer of the chemical, distributor or importer of the chemical. There is no requirement to relabel a product or container unless the label is damaged not allowing proper identification.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Therefore, per </a:t>
            </a: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PA Code Chapter 309 </a:t>
            </a:r>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 Each container </a:t>
            </a:r>
            <a:r>
              <a:rPr lang="en-US" altLang="en-US" u="sng">
                <a:latin typeface="Verdana" panose="020B0604030504040204" pitchFamily="34" charset="0"/>
                <a:ea typeface="Verdana" panose="020B0604030504040204" pitchFamily="34" charset="0"/>
                <a:cs typeface="Verdana" panose="020B0604030504040204" pitchFamily="34" charset="0"/>
              </a:rPr>
              <a:t>must</a:t>
            </a:r>
            <a:r>
              <a:rPr lang="en-US" altLang="en-US">
                <a:latin typeface="Verdana" panose="020B0604030504040204" pitchFamily="34" charset="0"/>
                <a:ea typeface="Verdana" panose="020B0604030504040204" pitchFamily="34" charset="0"/>
                <a:cs typeface="Verdana" panose="020B0604030504040204" pitchFamily="34" charset="0"/>
              </a:rPr>
              <a:t> be labeled, tagged or marked</a:t>
            </a: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 Warning can be a message, words, pictures or symbols</a:t>
            </a: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 Labels must be written in English and prominently displayed. If you wish to label for another ethic group for better understanding, you can do this.</a:t>
            </a:r>
          </a:p>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B46AC8-9909-42D1-A9C7-EE5CB092F8EE}"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is one means of labeling which is posted for better employee understanding.</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E4455E-D11E-478F-9F7C-F8CCC76D8B15}"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As indicated, you must be able to read the entire label or its purpose is not served.</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540DECA-939E-4531-99E6-327B6673B26E}"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buClr>
                <a:schemeClr val="bg2"/>
              </a:buClr>
              <a:defRPr/>
            </a:pPr>
            <a:r>
              <a:rPr lang="en-US" dirty="0">
                <a:latin typeface="Verdana" pitchFamily="34" charset="0"/>
              </a:rPr>
              <a:t>Worker &amp; Community Right to Know Act</a:t>
            </a:r>
          </a:p>
          <a:p>
            <a:pPr marL="342900" indent="-342900">
              <a:spcBef>
                <a:spcPct val="20000"/>
              </a:spcBef>
              <a:buClr>
                <a:schemeClr val="bg2"/>
              </a:buClr>
              <a:defRPr/>
            </a:pPr>
            <a:endParaRPr lang="en-US" dirty="0">
              <a:latin typeface="Verdana" pitchFamily="34" charset="0"/>
            </a:endParaRPr>
          </a:p>
          <a:p>
            <a:pPr marL="342900" indent="-342900">
              <a:spcBef>
                <a:spcPct val="20000"/>
              </a:spcBef>
              <a:buClr>
                <a:schemeClr val="tx1"/>
              </a:buClr>
              <a:buFontTx/>
              <a:buChar char="•"/>
              <a:defRPr/>
            </a:pPr>
            <a:r>
              <a:rPr lang="en-US" dirty="0">
                <a:latin typeface="Verdana" pitchFamily="34" charset="0"/>
              </a:rPr>
              <a:t>Information Law – Enacted 1984</a:t>
            </a:r>
          </a:p>
          <a:p>
            <a:pPr marL="742950" lvl="1" indent="-285750">
              <a:spcBef>
                <a:spcPct val="20000"/>
              </a:spcBef>
              <a:buClr>
                <a:schemeClr val="tx1"/>
              </a:buClr>
              <a:buFontTx/>
              <a:buChar char="•"/>
              <a:defRPr/>
            </a:pPr>
            <a:r>
              <a:rPr lang="en-US" dirty="0">
                <a:latin typeface="Verdana" pitchFamily="34" charset="0"/>
              </a:rPr>
              <a:t>Regulations Effective 1986</a:t>
            </a:r>
          </a:p>
          <a:p>
            <a:pPr marL="742950" lvl="1" indent="-285750">
              <a:spcBef>
                <a:spcPct val="20000"/>
              </a:spcBef>
              <a:buClr>
                <a:schemeClr val="tx1"/>
              </a:buClr>
              <a:defRPr/>
            </a:pPr>
            <a:endParaRPr lang="en-US" dirty="0">
              <a:latin typeface="Verdana" pitchFamily="34" charset="0"/>
            </a:endParaRPr>
          </a:p>
          <a:p>
            <a:pPr marL="342900" indent="-342900">
              <a:spcBef>
                <a:spcPct val="20000"/>
              </a:spcBef>
              <a:buClr>
                <a:schemeClr val="tx1"/>
              </a:buClr>
              <a:buFontTx/>
              <a:buChar char="•"/>
              <a:defRPr/>
            </a:pPr>
            <a:r>
              <a:rPr lang="en-US" dirty="0">
                <a:latin typeface="Verdana" pitchFamily="34" charset="0"/>
              </a:rPr>
              <a:t>List of 2,400 Regulated Substances which are classified as being</a:t>
            </a:r>
          </a:p>
          <a:p>
            <a:pPr marL="742950" lvl="1" indent="-285750">
              <a:spcBef>
                <a:spcPct val="20000"/>
              </a:spcBef>
              <a:buClr>
                <a:schemeClr val="tx1"/>
              </a:buClr>
              <a:buFontTx/>
              <a:buChar char="•"/>
              <a:defRPr/>
            </a:pPr>
            <a:r>
              <a:rPr lang="en-US" dirty="0">
                <a:latin typeface="Verdana" pitchFamily="34" charset="0"/>
              </a:rPr>
              <a:t>Hazardous or possessing Special &amp; Environmental Hazards</a:t>
            </a:r>
          </a:p>
          <a:p>
            <a:pPr>
              <a:defRPr/>
            </a:pPr>
            <a:endParaRPr 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08FB54-3B4B-4C26-A705-2105F35995E3}"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Labeling of transport containers is not required if the material will be used by one person on a single shift.  Some places, however, label these containers to guard against cross-contamination.</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0093A69-B017-484E-83A3-E99F6FECF5D3}"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Chemical manufacturers and importers must provide a label that includes:</a:t>
            </a:r>
          </a:p>
          <a:p>
            <a:endParaRPr lang="en-US" altLang="en-US" sz="800">
              <a:latin typeface="Verdana" panose="020B0604030504040204" pitchFamily="34" charset="0"/>
            </a:endParaRPr>
          </a:p>
          <a:p>
            <a:pPr>
              <a:buFontTx/>
              <a:buChar char="•"/>
            </a:pPr>
            <a:r>
              <a:rPr lang="en-US" altLang="en-US">
                <a:latin typeface="Verdana" panose="020B0604030504040204" pitchFamily="34" charset="0"/>
              </a:rPr>
              <a:t> Harmonized signal word</a:t>
            </a:r>
          </a:p>
          <a:p>
            <a:pPr>
              <a:buFontTx/>
              <a:buChar char="•"/>
            </a:pPr>
            <a:endParaRPr lang="en-US" altLang="en-US" sz="100">
              <a:latin typeface="Verdana" panose="020B0604030504040204" pitchFamily="34" charset="0"/>
            </a:endParaRPr>
          </a:p>
          <a:p>
            <a:pPr>
              <a:buFontTx/>
              <a:buChar char="•"/>
            </a:pPr>
            <a:r>
              <a:rPr lang="en-US" altLang="en-US">
                <a:latin typeface="Verdana" panose="020B0604030504040204" pitchFamily="34" charset="0"/>
              </a:rPr>
              <a:t> Pictogram</a:t>
            </a:r>
          </a:p>
          <a:p>
            <a:pPr>
              <a:buFontTx/>
              <a:buChar char="•"/>
            </a:pPr>
            <a:endParaRPr lang="en-US" altLang="en-US" sz="100">
              <a:latin typeface="Verdana" panose="020B0604030504040204" pitchFamily="34" charset="0"/>
            </a:endParaRPr>
          </a:p>
          <a:p>
            <a:pPr>
              <a:buFontTx/>
              <a:buChar char="•"/>
            </a:pPr>
            <a:r>
              <a:rPr lang="en-US" altLang="en-US">
                <a:latin typeface="Verdana" panose="020B0604030504040204" pitchFamily="34" charset="0"/>
              </a:rPr>
              <a:t> Hazard statement for each hazard class and category</a:t>
            </a:r>
          </a:p>
          <a:p>
            <a:endParaRPr lang="en-US" altLang="en-US" sz="100">
              <a:latin typeface="Verdana" panose="020B0604030504040204" pitchFamily="34" charset="0"/>
            </a:endParaRPr>
          </a:p>
          <a:p>
            <a:pPr>
              <a:buFontTx/>
              <a:buChar char="•"/>
            </a:pPr>
            <a:r>
              <a:rPr lang="en-US" altLang="en-US">
                <a:latin typeface="Verdana" panose="020B0604030504040204" pitchFamily="34" charset="0"/>
              </a:rPr>
              <a:t> Precautionary statements must also be provided as well as product identifier and supplier information</a:t>
            </a:r>
          </a:p>
          <a:p>
            <a:endParaRPr lang="en-US"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759921-06D1-444E-AB4C-018BEF86D50A}"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Here is a new GHS sample label. A close examination will show all pertinent information is in-place.</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F7817A9-CDCC-4EBE-9F12-956DD06BB05D}"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latin typeface="Verdana" panose="020B0604030504040204" pitchFamily="34" charset="0"/>
              </a:rPr>
              <a:t>Warning labels provide important information about  the chemical.</a:t>
            </a:r>
          </a:p>
          <a:p>
            <a:pPr>
              <a:lnSpc>
                <a:spcPct val="90000"/>
              </a:lnSpc>
            </a:pPr>
            <a:r>
              <a:rPr lang="en-US" altLang="en-US">
                <a:latin typeface="Verdana" panose="020B0604030504040204" pitchFamily="34" charset="0"/>
              </a:rPr>
              <a:t>Two terms which will be used are:</a:t>
            </a:r>
          </a:p>
          <a:p>
            <a:pPr>
              <a:lnSpc>
                <a:spcPct val="90000"/>
              </a:lnSpc>
            </a:pPr>
            <a:endParaRPr lang="en-US" altLang="en-US">
              <a:latin typeface="Verdana" panose="020B0604030504040204" pitchFamily="34" charset="0"/>
            </a:endParaRPr>
          </a:p>
          <a:p>
            <a:pPr lvl="1">
              <a:lnSpc>
                <a:spcPct val="90000"/>
              </a:lnSpc>
              <a:buFont typeface="Wingdings" panose="05000000000000000000" pitchFamily="2" charset="2"/>
              <a:buChar char="ü"/>
            </a:pPr>
            <a:r>
              <a:rPr lang="en-US" altLang="en-US" b="1">
                <a:latin typeface="Verdana" panose="020B0604030504040204" pitchFamily="34" charset="0"/>
              </a:rPr>
              <a:t>  </a:t>
            </a:r>
            <a:r>
              <a:rPr lang="en-US" altLang="en-US">
                <a:solidFill>
                  <a:srgbClr val="FF0000"/>
                </a:solidFill>
                <a:latin typeface="Verdana" panose="020B0604030504040204" pitchFamily="34" charset="0"/>
              </a:rPr>
              <a:t>DANGER (which means this will be hazardous) or</a:t>
            </a:r>
          </a:p>
          <a:p>
            <a:pPr lvl="1">
              <a:lnSpc>
                <a:spcPct val="90000"/>
              </a:lnSpc>
              <a:buFont typeface="Wingdings" panose="05000000000000000000" pitchFamily="2" charset="2"/>
              <a:buChar char="ü"/>
            </a:pPr>
            <a:r>
              <a:rPr lang="en-US" altLang="en-US">
                <a:latin typeface="Verdana" panose="020B0604030504040204" pitchFamily="34" charset="0"/>
              </a:rPr>
              <a:t>  </a:t>
            </a:r>
            <a:r>
              <a:rPr lang="en-US" altLang="en-US">
                <a:solidFill>
                  <a:srgbClr val="0070C0"/>
                </a:solidFill>
                <a:latin typeface="Verdana" panose="020B0604030504040204" pitchFamily="34" charset="0"/>
              </a:rPr>
              <a:t>WARNING (which means it may be hazardous under certain circumstances)</a:t>
            </a:r>
          </a:p>
          <a:p>
            <a:pPr lvl="1">
              <a:lnSpc>
                <a:spcPct val="90000"/>
              </a:lnSpc>
            </a:pPr>
            <a:endParaRPr lang="en-US" altLang="en-US">
              <a:solidFill>
                <a:schemeClr val="accent2"/>
              </a:solidFill>
              <a:latin typeface="Verdana" panose="020B0604030504040204" pitchFamily="34" charset="0"/>
            </a:endParaRPr>
          </a:p>
          <a:p>
            <a:pPr>
              <a:lnSpc>
                <a:spcPct val="90000"/>
              </a:lnSpc>
            </a:pPr>
            <a:r>
              <a:rPr lang="en-US" altLang="en-US">
                <a:latin typeface="Verdana" panose="020B0604030504040204" pitchFamily="34" charset="0"/>
              </a:rPr>
              <a:t>Always read the label </a:t>
            </a:r>
            <a:r>
              <a:rPr lang="en-US" altLang="en-US" i="1">
                <a:latin typeface="Verdana" panose="020B0604030504040204" pitchFamily="34" charset="0"/>
              </a:rPr>
              <a:t>before</a:t>
            </a:r>
            <a:r>
              <a:rPr lang="en-US" altLang="en-US">
                <a:latin typeface="Verdana" panose="020B0604030504040204" pitchFamily="34" charset="0"/>
              </a:rPr>
              <a:t> you begin a job using a potentially hazardous chemical.</a:t>
            </a:r>
          </a:p>
          <a:p>
            <a:endParaRPr lang="en-US"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6719D9E-50D6-4102-8694-1753AAEC6572}"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GHS regulations have other elements which are provided as guidance or are mandatory to implement the program.</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u="sng">
                <a:latin typeface="Verdana" panose="020B0604030504040204" pitchFamily="34" charset="0"/>
                <a:ea typeface="Verdana" panose="020B0604030504040204" pitchFamily="34" charset="0"/>
                <a:cs typeface="Verdana" panose="020B0604030504040204" pitchFamily="34" charset="0"/>
              </a:rPr>
              <a:t>Mandatory Appendix C</a:t>
            </a:r>
            <a:r>
              <a:rPr lang="en-US" altLang="en-US">
                <a:latin typeface="Verdana" panose="020B0604030504040204" pitchFamily="34" charset="0"/>
                <a:ea typeface="Verdana" panose="020B0604030504040204" pitchFamily="34" charset="0"/>
                <a:cs typeface="Verdana" panose="020B0604030504040204" pitchFamily="34" charset="0"/>
              </a:rPr>
              <a:t>: What specific information is to be provided for each hazard class and category once a chemical is classified </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Requirements are significantly different from existing HCS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GHS uses nine pictograms to convey health, physical and environmental hazards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Proposed Haz Comm requires eight of these pictograms. (No environmental hazard since environmental is  </a:t>
            </a:r>
          </a:p>
          <a:p>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rPr>
              <a:t>not</a:t>
            </a:r>
            <a:r>
              <a:rPr lang="en-US" altLang="en-US">
                <a:latin typeface="Verdana" panose="020B0604030504040204" pitchFamily="34" charset="0"/>
                <a:ea typeface="Verdana" panose="020B0604030504040204" pitchFamily="34" charset="0"/>
                <a:cs typeface="Verdana" panose="020B0604030504040204" pitchFamily="34" charset="0"/>
              </a:rPr>
              <a:t> within OSHA’s jurisdiction. However, to be GHS compliant, the environmental information will be there.)</a:t>
            </a:r>
          </a:p>
          <a:p>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1D3766-9310-4DCB-877B-A6B724A0AC29}"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Employers who only store chemicals may either use OSHA’s new labeling system or continue using the NFPA 704 rating system or HMIS rating system.</a:t>
            </a:r>
          </a:p>
          <a:p>
            <a:endParaRPr lang="en-US" altLang="en-US">
              <a:latin typeface="Verdana" panose="020B0604030504040204" pitchFamily="34" charset="0"/>
            </a:endParaRPr>
          </a:p>
          <a:p>
            <a:r>
              <a:rPr lang="en-US" altLang="en-US">
                <a:latin typeface="Verdana" panose="020B0604030504040204" pitchFamily="34" charset="0"/>
              </a:rPr>
              <a:t>(OSHA plans to change the labeling system June 1, 2016)</a:t>
            </a:r>
          </a:p>
          <a:p>
            <a:endParaRPr lang="en-US" altLang="en-US"/>
          </a:p>
          <a:p>
            <a:r>
              <a:rPr lang="en-US" altLang="en-US">
                <a:latin typeface="Verdana" panose="020B0604030504040204" pitchFamily="34" charset="0"/>
                <a:ea typeface="Verdana" panose="020B0604030504040204" pitchFamily="34" charset="0"/>
                <a:cs typeface="Verdana" panose="020B0604030504040204" pitchFamily="34" charset="0"/>
              </a:rPr>
              <a:t>The NFPA 704 system rates Health, Flammability and Reactivity on a number scale of severity;</a:t>
            </a:r>
          </a:p>
          <a:p>
            <a:r>
              <a:rPr lang="en-US" altLang="en-US">
                <a:latin typeface="Verdana" panose="020B0604030504040204" pitchFamily="34" charset="0"/>
                <a:ea typeface="Verdana" panose="020B0604030504040204" pitchFamily="34" charset="0"/>
                <a:cs typeface="Verdana" panose="020B0604030504040204" pitchFamily="34" charset="0"/>
              </a:rPr>
              <a:t>The HMIS (Hazardous Materials Information System) has a similar numerical hazard rating.</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F2124D3-2B87-4765-B7D3-7D0D26027D16}"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On the left is the HMIS system; on the right is the NFPA 704 system. Both of these systems rate each category from 0 to 4 (0,1,2,3,4) with 4 being the most severe rating for a category.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 GHS system reverses this rating. GHS rates each category from 5,4,3,2,1 with 1 being the most hazardous. Make sure your employees understand which rating system you are using.</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33E72D-6C99-4B0B-B64E-9B8C951437E9}"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Pictograms must also be used in the GHS system. Different symbol on white background with red square frame set on point</a:t>
            </a:r>
          </a:p>
          <a:p>
            <a:endParaRPr lang="en-US" altLang="en-US">
              <a:latin typeface="Verdana" panose="020B0604030504040204" pitchFamily="34" charset="0"/>
            </a:endParaRPr>
          </a:p>
          <a:p>
            <a:r>
              <a:rPr lang="en-US" altLang="en-US">
                <a:latin typeface="Verdana" panose="020B0604030504040204" pitchFamily="34" charset="0"/>
              </a:rPr>
              <a:t>Eight pictograms are required by OSHA which adopted the GHS program.</a:t>
            </a:r>
          </a:p>
          <a:p>
            <a:endParaRPr lang="en-US" altLang="en-US">
              <a:latin typeface="Verdana" panose="020B0604030504040204" pitchFamily="34" charset="0"/>
            </a:endParaRPr>
          </a:p>
          <a:p>
            <a:r>
              <a:rPr lang="en-US" altLang="en-US">
                <a:latin typeface="Verdana" panose="020B0604030504040204" pitchFamily="34" charset="0"/>
              </a:rPr>
              <a:t>The ninth pictogram (environmental hazard), the one dealing with the environment is not within OSHA’s jurisdiction. </a:t>
            </a:r>
            <a:endParaRPr lang="en-US" alt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CA2685-A5D7-4095-9EDB-C7094D608C3D}"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label pictogram will be used to denote health hazards. View the various health hazard categories targeted by the label and understand PPE may be required to safely deal with the hazard.</a:t>
            </a: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118DF5D-DB3F-4B38-A683-E9C96BBBD722}"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Flammability characteristics (ease of vapor production and ignition) are addressed here. The label approximates the labels/placards used by the DOT for shipping flammable materials.</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F521A1-44FC-43FB-A00A-47F29AAC99D6}"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PA Right to Know program requirements include:</a:t>
            </a:r>
          </a:p>
          <a:p>
            <a:pPr>
              <a:defRPr/>
            </a:pPr>
            <a:endParaRPr lang="en-US" dirty="0"/>
          </a:p>
          <a:p>
            <a:pPr marL="342900" indent="-342900">
              <a:lnSpc>
                <a:spcPct val="90000"/>
              </a:lnSpc>
              <a:spcBef>
                <a:spcPct val="20000"/>
              </a:spcBef>
              <a:buFontTx/>
              <a:buChar char="•"/>
              <a:defRPr/>
            </a:pPr>
            <a:r>
              <a:rPr lang="en-US" kern="0" dirty="0">
                <a:latin typeface="Verdana" pitchFamily="34" charset="0"/>
              </a:rPr>
              <a:t>Written program for each location to cover issues of chemical safety</a:t>
            </a:r>
          </a:p>
          <a:p>
            <a:pPr marL="342900" indent="-342900">
              <a:lnSpc>
                <a:spcPct val="90000"/>
              </a:lnSpc>
              <a:spcBef>
                <a:spcPct val="20000"/>
              </a:spcBef>
              <a:buFontTx/>
              <a:buChar char="•"/>
              <a:defRPr/>
            </a:pPr>
            <a:r>
              <a:rPr lang="en-US" kern="0" dirty="0">
                <a:latin typeface="Verdana" pitchFamily="34" charset="0"/>
              </a:rPr>
              <a:t>Labels to identify each chemical</a:t>
            </a:r>
          </a:p>
          <a:p>
            <a:pPr marL="342900" indent="-342900">
              <a:lnSpc>
                <a:spcPct val="90000"/>
              </a:lnSpc>
              <a:spcBef>
                <a:spcPct val="20000"/>
              </a:spcBef>
              <a:buFontTx/>
              <a:buChar char="•"/>
              <a:defRPr/>
            </a:pPr>
            <a:r>
              <a:rPr lang="en-US" kern="0" dirty="0">
                <a:latin typeface="Verdana" pitchFamily="34" charset="0"/>
              </a:rPr>
              <a:t>SDSs under the Globally Harmonized System: GHS (which were Material Safety Data Sheets (MSDSs)</a:t>
            </a:r>
          </a:p>
          <a:p>
            <a:pPr marL="342900" indent="-342900">
              <a:lnSpc>
                <a:spcPct val="90000"/>
              </a:lnSpc>
              <a:spcBef>
                <a:spcPct val="20000"/>
              </a:spcBef>
              <a:buFontTx/>
              <a:buChar char="•"/>
              <a:defRPr/>
            </a:pPr>
            <a:r>
              <a:rPr lang="en-US" kern="0" dirty="0">
                <a:latin typeface="Verdana" pitchFamily="34" charset="0"/>
              </a:rPr>
              <a:t>Safe work procedures/practices</a:t>
            </a:r>
          </a:p>
          <a:p>
            <a:pPr marL="342900" indent="-342900">
              <a:lnSpc>
                <a:spcPct val="90000"/>
              </a:lnSpc>
              <a:spcBef>
                <a:spcPct val="20000"/>
              </a:spcBef>
              <a:buFontTx/>
              <a:buChar char="•"/>
              <a:defRPr/>
            </a:pPr>
            <a:r>
              <a:rPr lang="en-US" kern="0" dirty="0">
                <a:latin typeface="Verdana" pitchFamily="34" charset="0"/>
              </a:rPr>
              <a:t>Employee training on SDS information and safe chemical procedures and practices</a:t>
            </a:r>
          </a:p>
          <a:p>
            <a:pPr>
              <a:defRPr/>
            </a:pPr>
            <a:endParaRPr 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2F1192-D3D0-4F23-B033-A9BC25DD4135}"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Exclamation Mark describes: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Irritant (skin and eye)</a:t>
            </a:r>
          </a:p>
          <a:p>
            <a:pPr>
              <a:buFont typeface="Courier New" panose="02070309020205020404" pitchFamily="49" charset="0"/>
              <a:buChar char="o"/>
            </a:pPr>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Skin sensitizer</a:t>
            </a:r>
          </a:p>
          <a:p>
            <a:pPr>
              <a:buFont typeface="Courier New" panose="02070309020205020404" pitchFamily="49" charset="0"/>
              <a:buChar char="o"/>
            </a:pPr>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Acute toxicity (harmful)</a:t>
            </a:r>
          </a:p>
          <a:p>
            <a:pPr>
              <a:buFont typeface="Courier New" panose="02070309020205020404" pitchFamily="49" charset="0"/>
              <a:buChar char="o"/>
            </a:pPr>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Narcotic effects</a:t>
            </a:r>
          </a:p>
          <a:p>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Respiratory tract irritant</a:t>
            </a:r>
          </a:p>
          <a:p>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Hazardous to ozone layer (non-mandatory)</a:t>
            </a:r>
          </a:p>
          <a:p>
            <a:endParaRPr lang="en-US"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76FEBD-2A7A-401E-9678-E0E1BD7606E5}"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Gas cylinders possess hazards intrinsic to the materials carried as well as a possibility of a pressure vessel rupture.</a:t>
            </a: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07E563C-42B0-4D54-B779-3897E78FEA42}"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Corrosive materials can cause skin burns, corrode metals as well as cause eye damage if a person is splashed. Remember, however, not all corrosives are in liquid form.</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2BEC45-71E4-4A17-B812-03B0C34808CB}"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Explosive hazards include blast over-pressure as well as shrapnel effects.</a:t>
            </a:r>
          </a:p>
          <a:p>
            <a:r>
              <a:rPr lang="en-US" altLang="en-US">
                <a:latin typeface="Verdana" panose="020B0604030504040204" pitchFamily="34" charset="0"/>
                <a:ea typeface="Verdana" panose="020B0604030504040204" pitchFamily="34" charset="0"/>
                <a:cs typeface="Verdana" panose="020B0604030504040204" pitchFamily="34" charset="0"/>
              </a:rPr>
              <a:t>Some materials not ordinarily thought to be explosive may react under certain conditions such as self-reactives and organic peroxide.</a:t>
            </a: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F7421A-40E8-4606-93D6-8B0EBA7620FD}"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Oxidizers contain oxygen in their make-up which can fuel a combustion reaction highly accelerating a fire.</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9677D4-AA49-4DA7-8AA4-F43BB0E5893A}"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Acutely toxic materials may be fatal in a variety of ways; skin contact, ingestion or inhalation. Little time after exposure is required before the end result is realized.</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4F807BD-E20C-4E69-BC90-FA31F87F77F4}"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Labels must contain a “Signal Word” of either 1) “Danger” for more severe hazards, or 2) “Warning” for less severe hazards. There will also be a written description indicating to what degree and why such as designator has been assigned.</a:t>
            </a: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B9D83D1-0CB7-472E-A8CA-F881A1026BB5}"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required Hazard Statement is assigned to a hazard class or category for the material.</a:t>
            </a:r>
          </a:p>
          <a:p>
            <a:r>
              <a:rPr lang="en-US" altLang="en-US">
                <a:latin typeface="Verdana" panose="020B0604030504040204" pitchFamily="34" charset="0"/>
                <a:ea typeface="Verdana" panose="020B0604030504040204" pitchFamily="34" charset="0"/>
                <a:cs typeface="Verdana" panose="020B0604030504040204" pitchFamily="34" charset="0"/>
              </a:rPr>
              <a:t>It will indicate the chemical’s nature of hazard, the degree of hazard (severity)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Then an alphanumeric code is assigned. As an example:</a:t>
            </a:r>
          </a:p>
          <a:p>
            <a:endParaRPr lang="en-US" altLang="en-US"/>
          </a:p>
          <a:p>
            <a:r>
              <a:rPr lang="en-US" altLang="en-US">
                <a:latin typeface="Verdana" panose="020B0604030504040204" pitchFamily="34" charset="0"/>
              </a:rPr>
              <a:t>H</a:t>
            </a:r>
            <a:r>
              <a:rPr lang="en-US" altLang="en-US" u="sng">
                <a:latin typeface="Verdana" panose="020B0604030504040204" pitchFamily="34" charset="0"/>
              </a:rPr>
              <a:t>2</a:t>
            </a:r>
            <a:r>
              <a:rPr lang="en-US" altLang="en-US">
                <a:latin typeface="Verdana" panose="020B0604030504040204" pitchFamily="34" charset="0"/>
              </a:rPr>
              <a:t>21 (means flammable gas)</a:t>
            </a:r>
          </a:p>
          <a:p>
            <a:r>
              <a:rPr lang="en-US" altLang="en-US" u="sng">
                <a:latin typeface="Verdana" panose="020B0604030504040204" pitchFamily="34" charset="0"/>
              </a:rPr>
              <a:t>H</a:t>
            </a:r>
            <a:r>
              <a:rPr lang="en-US" altLang="en-US">
                <a:latin typeface="Verdana" panose="020B0604030504040204" pitchFamily="34" charset="0"/>
              </a:rPr>
              <a:t>= That this is a hazard statement</a:t>
            </a:r>
          </a:p>
          <a:p>
            <a:r>
              <a:rPr lang="en-US" altLang="en-US" u="sng">
                <a:latin typeface="Verdana" panose="020B0604030504040204" pitchFamily="34" charset="0"/>
              </a:rPr>
              <a:t>2</a:t>
            </a:r>
            <a:r>
              <a:rPr lang="en-US" altLang="en-US">
                <a:latin typeface="Verdana" panose="020B0604030504040204" pitchFamily="34" charset="0"/>
              </a:rPr>
              <a:t>=physical hazard</a:t>
            </a:r>
          </a:p>
          <a:p>
            <a:r>
              <a:rPr lang="en-US" altLang="en-US">
                <a:latin typeface="Verdana" panose="020B0604030504040204" pitchFamily="34" charset="0"/>
              </a:rPr>
              <a:t>3=health hazard</a:t>
            </a:r>
          </a:p>
          <a:p>
            <a:r>
              <a:rPr lang="en-US" altLang="en-US">
                <a:latin typeface="Verdana" panose="020B0604030504040204" pitchFamily="34" charset="0"/>
              </a:rPr>
              <a:t>4=environmental hazard</a:t>
            </a:r>
          </a:p>
          <a:p>
            <a:r>
              <a:rPr lang="en-US" altLang="en-US">
                <a:latin typeface="Verdana" panose="020B0604030504040204" pitchFamily="34" charset="0"/>
              </a:rPr>
              <a:t>“21” in this code is specific to the hazard</a:t>
            </a:r>
          </a:p>
          <a:p>
            <a:endParaRPr lang="en-US" altLang="en-US"/>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36699B-0CB7-4BB3-93C0-FBE0603C06F9}"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A Precautionary Statement is provided indicating </a:t>
            </a:r>
            <a:r>
              <a:rPr lang="en-US" altLang="en-US">
                <a:latin typeface="Verdana" panose="020B0604030504040204" pitchFamily="34" charset="0"/>
              </a:rPr>
              <a:t>measures to minimize or prevent adverse effects due to exposure, improper storage, or handling.</a:t>
            </a:r>
          </a:p>
          <a:p>
            <a:endParaRPr lang="en-US" altLang="en-US" sz="300">
              <a:latin typeface="Verdana" panose="020B0604030504040204" pitchFamily="34" charset="0"/>
            </a:endParaRPr>
          </a:p>
          <a:p>
            <a:pPr>
              <a:buFontTx/>
              <a:buChar char="•"/>
            </a:pPr>
            <a:r>
              <a:rPr lang="en-US" altLang="en-US">
                <a:latin typeface="Verdana" panose="020B0604030504040204" pitchFamily="34" charset="0"/>
              </a:rPr>
              <a:t>This statement is displayed as an alphanumeric code.</a:t>
            </a:r>
          </a:p>
          <a:p>
            <a:endParaRPr lang="en-US" altLang="en-US" sz="800">
              <a:latin typeface="Verdana" panose="020B0604030504040204" pitchFamily="34" charset="0"/>
            </a:endParaRPr>
          </a:p>
          <a:p>
            <a:r>
              <a:rPr lang="en-US" altLang="en-US">
                <a:latin typeface="Verdana" panose="020B0604030504040204" pitchFamily="34" charset="0"/>
              </a:rPr>
              <a:t>Example:</a:t>
            </a:r>
            <a:r>
              <a:rPr lang="en-US" altLang="en-US">
                <a:solidFill>
                  <a:srgbClr val="FF0000"/>
                </a:solidFill>
                <a:latin typeface="Verdana" panose="020B0604030504040204" pitchFamily="34" charset="0"/>
              </a:rPr>
              <a:t> </a:t>
            </a:r>
            <a:r>
              <a:rPr lang="en-US" altLang="en-US" u="sng">
                <a:latin typeface="Verdana" panose="020B0604030504040204" pitchFamily="34" charset="0"/>
              </a:rPr>
              <a:t>P3</a:t>
            </a:r>
            <a:r>
              <a:rPr lang="en-US" altLang="en-US">
                <a:latin typeface="Verdana" panose="020B0604030504040204" pitchFamily="34" charset="0"/>
              </a:rPr>
              <a:t>73</a:t>
            </a:r>
          </a:p>
          <a:p>
            <a:r>
              <a:rPr lang="en-US" altLang="en-US" u="sng">
                <a:latin typeface="Verdana" panose="020B0604030504040204" pitchFamily="34" charset="0"/>
              </a:rPr>
              <a:t>P</a:t>
            </a:r>
            <a:r>
              <a:rPr lang="en-US" altLang="en-US">
                <a:latin typeface="Verdana" panose="020B0604030504040204" pitchFamily="34" charset="0"/>
              </a:rPr>
              <a:t>=that this is a precautionary statement</a:t>
            </a:r>
          </a:p>
          <a:p>
            <a:r>
              <a:rPr lang="en-US" altLang="en-US">
                <a:latin typeface="Verdana" panose="020B0604030504040204" pitchFamily="34" charset="0"/>
              </a:rPr>
              <a:t>1=general precaution</a:t>
            </a:r>
          </a:p>
          <a:p>
            <a:r>
              <a:rPr lang="en-US" altLang="en-US">
                <a:latin typeface="Verdana" panose="020B0604030504040204" pitchFamily="34" charset="0"/>
              </a:rPr>
              <a:t>2=prevention precaution</a:t>
            </a:r>
          </a:p>
          <a:p>
            <a:r>
              <a:rPr lang="en-US" altLang="en-US" u="sng">
                <a:latin typeface="Verdana" panose="020B0604030504040204" pitchFamily="34" charset="0"/>
              </a:rPr>
              <a:t>3</a:t>
            </a:r>
            <a:r>
              <a:rPr lang="en-US" altLang="en-US">
                <a:latin typeface="Verdana" panose="020B0604030504040204" pitchFamily="34" charset="0"/>
              </a:rPr>
              <a:t>=response precaution </a:t>
            </a:r>
          </a:p>
          <a:p>
            <a:r>
              <a:rPr lang="en-US" altLang="en-US">
                <a:latin typeface="Verdana" panose="020B0604030504040204" pitchFamily="34" charset="0"/>
              </a:rPr>
              <a:t>4=storage precaution</a:t>
            </a:r>
          </a:p>
          <a:p>
            <a:r>
              <a:rPr lang="en-US" altLang="en-US">
                <a:latin typeface="Verdana" panose="020B0604030504040204" pitchFamily="34" charset="0"/>
              </a:rPr>
              <a:t>5=disposal precaution</a:t>
            </a:r>
          </a:p>
          <a:p>
            <a:r>
              <a:rPr lang="en-US" altLang="en-US">
                <a:latin typeface="Verdana" panose="020B0604030504040204" pitchFamily="34" charset="0"/>
              </a:rPr>
              <a:t>P3</a:t>
            </a:r>
            <a:r>
              <a:rPr lang="en-US" altLang="en-US" u="sng">
                <a:latin typeface="Verdana" panose="020B0604030504040204" pitchFamily="34" charset="0"/>
              </a:rPr>
              <a:t>73</a:t>
            </a:r>
            <a:r>
              <a:rPr lang="en-US" altLang="en-US">
                <a:latin typeface="Verdana" panose="020B0604030504040204" pitchFamily="34" charset="0"/>
              </a:rPr>
              <a:t>=“Don’t fight fire when fire reaches explosives”</a:t>
            </a:r>
          </a:p>
          <a:p>
            <a:endParaRPr lang="en-US" altLang="en-US"/>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94A306-78FD-4891-884F-AC75EE380C5E}"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Therefore, complete label information required under the new GHS would be:</a:t>
            </a:r>
          </a:p>
          <a:p>
            <a:endParaRPr lang="en-US" altLang="en-US"/>
          </a:p>
          <a:p>
            <a:r>
              <a:rPr lang="en-US" altLang="en-US">
                <a:latin typeface="Verdana" panose="020B0604030504040204" pitchFamily="34" charset="0"/>
              </a:rPr>
              <a:t>1-Product identifier</a:t>
            </a:r>
          </a:p>
          <a:p>
            <a:r>
              <a:rPr lang="en-US" altLang="en-US">
                <a:latin typeface="Verdana" panose="020B0604030504040204" pitchFamily="34" charset="0"/>
              </a:rPr>
              <a:t>2-Pictograms</a:t>
            </a:r>
          </a:p>
          <a:p>
            <a:r>
              <a:rPr lang="en-US" altLang="en-US">
                <a:latin typeface="Verdana" panose="020B0604030504040204" pitchFamily="34" charset="0"/>
              </a:rPr>
              <a:t>3-Signal word</a:t>
            </a:r>
          </a:p>
          <a:p>
            <a:r>
              <a:rPr lang="en-US" altLang="en-US">
                <a:latin typeface="Verdana" panose="020B0604030504040204" pitchFamily="34" charset="0"/>
              </a:rPr>
              <a:t>4-Hazard statement</a:t>
            </a:r>
          </a:p>
          <a:p>
            <a:r>
              <a:rPr lang="en-US" altLang="en-US">
                <a:latin typeface="Verdana" panose="020B0604030504040204" pitchFamily="34" charset="0"/>
              </a:rPr>
              <a:t>5-Precautionary statement</a:t>
            </a:r>
          </a:p>
          <a:p>
            <a:r>
              <a:rPr lang="en-US" altLang="en-US">
                <a:latin typeface="Verdana" panose="020B0604030504040204" pitchFamily="34" charset="0"/>
              </a:rPr>
              <a:t>6-Supplier information</a:t>
            </a:r>
          </a:p>
          <a:p>
            <a:endParaRPr lang="en-US" altLang="en-US"/>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9730A9E-3EC3-42DE-B1BC-B95E515615CF}"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Training requirements for the PA Right to Know</a:t>
            </a:r>
            <a:r>
              <a:rPr lang="en-US" dirty="0"/>
              <a:t>:</a:t>
            </a:r>
          </a:p>
          <a:p>
            <a:pPr>
              <a:defRPr/>
            </a:pPr>
            <a:endParaRPr lang="en-US" dirty="0"/>
          </a:p>
          <a:p>
            <a:pPr marL="342900" indent="-342900">
              <a:spcBef>
                <a:spcPct val="20000"/>
              </a:spcBef>
              <a:buClr>
                <a:schemeClr val="tx1"/>
              </a:buClr>
              <a:buFontTx/>
              <a:buChar char="•"/>
              <a:defRPr/>
            </a:pPr>
            <a:r>
              <a:rPr lang="en-US" dirty="0">
                <a:solidFill>
                  <a:srgbClr val="FF0000"/>
                </a:solidFill>
                <a:latin typeface="Verdana" pitchFamily="34" charset="0"/>
              </a:rPr>
              <a:t>Is referenced PA Code 313</a:t>
            </a:r>
          </a:p>
          <a:p>
            <a:pPr marL="342900" indent="-342900">
              <a:spcBef>
                <a:spcPct val="20000"/>
              </a:spcBef>
              <a:buClr>
                <a:schemeClr val="tx1"/>
              </a:buClr>
              <a:buFontTx/>
              <a:buChar char="•"/>
              <a:defRPr/>
            </a:pPr>
            <a:r>
              <a:rPr lang="en-US" dirty="0">
                <a:latin typeface="Verdana" pitchFamily="34" charset="0"/>
              </a:rPr>
              <a:t>Initial Training within 120 days of being hired</a:t>
            </a:r>
          </a:p>
          <a:p>
            <a:pPr marL="342900" indent="-342900">
              <a:spcBef>
                <a:spcPct val="20000"/>
              </a:spcBef>
              <a:buClr>
                <a:schemeClr val="tx1"/>
              </a:buClr>
              <a:buFontTx/>
              <a:buChar char="•"/>
              <a:defRPr/>
            </a:pPr>
            <a:r>
              <a:rPr lang="en-US" dirty="0">
                <a:latin typeface="Verdana" pitchFamily="34" charset="0"/>
              </a:rPr>
              <a:t>Required annual refresher training</a:t>
            </a:r>
          </a:p>
          <a:p>
            <a:pPr marL="342900" indent="-342900">
              <a:spcBef>
                <a:spcPct val="20000"/>
              </a:spcBef>
              <a:buClr>
                <a:schemeClr val="tx1"/>
              </a:buClr>
              <a:buFontTx/>
              <a:buChar char="•"/>
              <a:defRPr/>
            </a:pPr>
            <a:r>
              <a:rPr lang="en-US" dirty="0">
                <a:latin typeface="Verdana" pitchFamily="34" charset="0"/>
              </a:rPr>
              <a:t>Training can be written or oral</a:t>
            </a:r>
          </a:p>
          <a:p>
            <a:pPr marL="342900" indent="-342900">
              <a:spcBef>
                <a:spcPct val="20000"/>
              </a:spcBef>
              <a:buClr>
                <a:schemeClr val="tx1"/>
              </a:buClr>
              <a:buFontTx/>
              <a:buChar char="•"/>
              <a:defRPr/>
            </a:pPr>
            <a:r>
              <a:rPr lang="en-US" dirty="0">
                <a:latin typeface="Verdana" pitchFamily="34" charset="0"/>
              </a:rPr>
              <a:t>Train employees working with hazardous chemicals and/or those who may be potentially exposed to a hazardous product</a:t>
            </a:r>
          </a:p>
          <a:p>
            <a:pPr>
              <a:defRPr/>
            </a:pPr>
            <a:endParaRPr 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48E3A6-E30A-4206-8ED9-35647E0D8174}"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Annex 2 of the GHS contains the Classification and Labeling Summary Tables used to determine the type and extent of hazard. This, then will determine the label, signal word and hazard statement to be applied.  This is used by chemical manufacturers, distributors and/or importers to determine the label contents.</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DEE46E-4EA4-40F1-866B-000644203BBA}"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is an example of labeling requirements for a Flammable Liquid with a Flash Point within the given ranges and what would then be put on the label.</a:t>
            </a: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37470F-4A44-4E11-A8CB-AE0D4E8B3DBF}"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slide shows the code for specific health hazards, the hazard class assigned as well as the hazard category.</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88D414-22F2-4A1E-B8CE-8C12886A7C72}"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Here are the codified Precautionary Statements as examples.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OSHA adopted all health hazard classes in the GHS program but did NOT adopt the following categories:</a:t>
            </a:r>
          </a:p>
          <a:p>
            <a:pPr marL="171450" indent="-171450">
              <a:buFont typeface="Arial" pitchFamily="34" charset="0"/>
              <a:buChar char="•"/>
              <a:defRPr/>
            </a:pPr>
            <a:r>
              <a:rPr lang="en-US" dirty="0">
                <a:latin typeface="Verdana" pitchFamily="34" charset="0"/>
                <a:ea typeface="Verdana" pitchFamily="34" charset="0"/>
                <a:cs typeface="Verdana" pitchFamily="34" charset="0"/>
              </a:rPr>
              <a:t>Acute toxicity, Category 5</a:t>
            </a:r>
          </a:p>
          <a:p>
            <a:pPr marL="171450" indent="-171450">
              <a:buFont typeface="Arial" pitchFamily="34" charset="0"/>
              <a:buChar char="•"/>
              <a:defRPr/>
            </a:pPr>
            <a:r>
              <a:rPr lang="en-US" dirty="0">
                <a:latin typeface="Verdana" pitchFamily="34" charset="0"/>
                <a:ea typeface="Verdana" pitchFamily="34" charset="0"/>
                <a:cs typeface="Verdana" pitchFamily="34" charset="0"/>
              </a:rPr>
              <a:t>Corrosion/irritation, Category 3</a:t>
            </a:r>
          </a:p>
          <a:p>
            <a:pPr marL="171450" indent="-171450">
              <a:buFont typeface="Arial" pitchFamily="34" charset="0"/>
              <a:buChar char="•"/>
              <a:defRPr/>
            </a:pPr>
            <a:r>
              <a:rPr lang="en-US" dirty="0">
                <a:latin typeface="Verdana" pitchFamily="34" charset="0"/>
                <a:ea typeface="Verdana" pitchFamily="34" charset="0"/>
                <a:cs typeface="Verdana" pitchFamily="34" charset="0"/>
              </a:rPr>
              <a:t>Aspiration hazards, Category 2</a:t>
            </a:r>
          </a:p>
          <a:p>
            <a:pPr>
              <a:defRPr/>
            </a:pPr>
            <a:r>
              <a:rPr lang="en-US" dirty="0">
                <a:latin typeface="Verdana" pitchFamily="34" charset="0"/>
                <a:ea typeface="Verdana" pitchFamily="34" charset="0"/>
                <a:cs typeface="Verdana" pitchFamily="34" charset="0"/>
              </a:rPr>
              <a:t>You may still find SDS’s and labels containing these ratings.</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937B6EE-ADF7-4464-968E-094534122723}"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were worried they would have to memorize a whole new listing of Hazard and Precautionary Statements. As shown on the slide, the code for both the Hazard and Precautionary Statement will be provided along with the written description. Therefore, as shown with this label, the first Hazard Statement is H225 and immediately to the right is the indication, “Highly flammable liquid and vapor.”</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ABD4419-322E-4B4E-AAB3-74F17277BCAF}"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buClr>
                <a:schemeClr val="tx1"/>
              </a:buClr>
            </a:pPr>
            <a:r>
              <a:rPr lang="en-US" altLang="en-US">
                <a:latin typeface="Verdana" panose="020B0604030504040204" pitchFamily="34" charset="0"/>
              </a:rPr>
              <a:t>Therefore, Labeling will contain:</a:t>
            </a:r>
          </a:p>
          <a:p>
            <a:pPr>
              <a:spcBef>
                <a:spcPct val="20000"/>
              </a:spcBef>
              <a:buClr>
                <a:schemeClr val="tx1"/>
              </a:buClr>
            </a:pPr>
            <a:endParaRPr lang="en-US" altLang="en-US">
              <a:latin typeface="Verdana" panose="020B0604030504040204" pitchFamily="34" charset="0"/>
            </a:endParaRPr>
          </a:p>
          <a:p>
            <a:pPr marL="742950" lvl="1" indent="-285750">
              <a:spcBef>
                <a:spcPct val="20000"/>
              </a:spcBef>
              <a:buClr>
                <a:schemeClr val="tx1"/>
              </a:buClr>
              <a:buFontTx/>
              <a:buChar char="•"/>
            </a:pPr>
            <a:r>
              <a:rPr lang="en-US" altLang="en-US">
                <a:latin typeface="Verdana" panose="020B0604030504040204" pitchFamily="34" charset="0"/>
              </a:rPr>
              <a:t>Hazardous Substances</a:t>
            </a:r>
          </a:p>
          <a:p>
            <a:pPr marL="742950" lvl="1" indent="-285750">
              <a:spcBef>
                <a:spcPct val="20000"/>
              </a:spcBef>
              <a:buClr>
                <a:schemeClr val="tx1"/>
              </a:buClr>
              <a:buFontTx/>
              <a:buChar char="•"/>
            </a:pPr>
            <a:r>
              <a:rPr lang="en-US" altLang="en-US">
                <a:latin typeface="Verdana" panose="020B0604030504040204" pitchFamily="34" charset="0"/>
              </a:rPr>
              <a:t>Hazardous Mixtures</a:t>
            </a:r>
          </a:p>
          <a:p>
            <a:pPr marL="742950" lvl="1" indent="-285750">
              <a:spcBef>
                <a:spcPct val="20000"/>
              </a:spcBef>
              <a:buClr>
                <a:schemeClr val="tx1"/>
              </a:buClr>
              <a:buFontTx/>
              <a:buChar char="•"/>
            </a:pPr>
            <a:r>
              <a:rPr lang="en-US" altLang="en-US">
                <a:latin typeface="Verdana" panose="020B0604030504040204" pitchFamily="34" charset="0"/>
              </a:rPr>
              <a:t>Chemicals</a:t>
            </a:r>
          </a:p>
          <a:p>
            <a:pPr marL="742950" lvl="1" indent="-285750">
              <a:spcBef>
                <a:spcPct val="20000"/>
              </a:spcBef>
              <a:buClr>
                <a:schemeClr val="tx1"/>
              </a:buClr>
              <a:buFontTx/>
              <a:buChar char="•"/>
            </a:pPr>
            <a:r>
              <a:rPr lang="en-US" altLang="en-US">
                <a:latin typeface="Verdana" panose="020B0604030504040204" pitchFamily="34" charset="0"/>
              </a:rPr>
              <a:t>Chemical Mixtures</a:t>
            </a:r>
          </a:p>
          <a:p>
            <a:pPr marL="742950" lvl="1" indent="-285750">
              <a:spcBef>
                <a:spcPct val="20000"/>
              </a:spcBef>
              <a:buClr>
                <a:schemeClr val="tx1"/>
              </a:buClr>
              <a:buFontTx/>
              <a:buChar char="•"/>
            </a:pPr>
            <a:r>
              <a:rPr lang="en-US" altLang="en-US">
                <a:latin typeface="Verdana" panose="020B0604030504040204" pitchFamily="34" charset="0"/>
              </a:rPr>
              <a:t>Must include </a:t>
            </a:r>
            <a:r>
              <a:rPr lang="en-US" altLang="en-US" u="sng">
                <a:latin typeface="Verdana" panose="020B0604030504040204" pitchFamily="34" charset="0"/>
              </a:rPr>
              <a:t>identity</a:t>
            </a:r>
            <a:r>
              <a:rPr lang="en-US" altLang="en-US">
                <a:latin typeface="Verdana" panose="020B0604030504040204" pitchFamily="34" charset="0"/>
              </a:rPr>
              <a:t>, </a:t>
            </a:r>
            <a:r>
              <a:rPr lang="en-US" altLang="en-US" u="sng">
                <a:latin typeface="Verdana" panose="020B0604030504040204" pitchFamily="34" charset="0"/>
              </a:rPr>
              <a:t>manufacturer      </a:t>
            </a:r>
            <a:br>
              <a:rPr lang="en-US" altLang="en-US" u="sng">
                <a:latin typeface="Verdana" panose="020B0604030504040204" pitchFamily="34" charset="0"/>
              </a:rPr>
            </a:br>
            <a:r>
              <a:rPr lang="en-US" altLang="en-US">
                <a:latin typeface="Verdana" panose="020B0604030504040204" pitchFamily="34" charset="0"/>
              </a:rPr>
              <a:t>  </a:t>
            </a:r>
            <a:r>
              <a:rPr lang="en-US" altLang="en-US" u="sng">
                <a:latin typeface="Verdana" panose="020B0604030504040204" pitchFamily="34" charset="0"/>
              </a:rPr>
              <a:t>identification,</a:t>
            </a:r>
            <a:r>
              <a:rPr lang="en-US" altLang="en-US">
                <a:latin typeface="Verdana" panose="020B0604030504040204" pitchFamily="34" charset="0"/>
              </a:rPr>
              <a:t> </a:t>
            </a:r>
            <a:r>
              <a:rPr lang="en-US" altLang="en-US" u="sng">
                <a:latin typeface="Verdana" panose="020B0604030504040204" pitchFamily="34" charset="0"/>
              </a:rPr>
              <a:t>phone number</a:t>
            </a:r>
            <a:r>
              <a:rPr lang="en-US" altLang="en-US">
                <a:latin typeface="Verdana" panose="020B0604030504040204" pitchFamily="34" charset="0"/>
              </a:rPr>
              <a:t> &amp; </a:t>
            </a:r>
            <a:r>
              <a:rPr lang="en-US" altLang="en-US" u="sng">
                <a:latin typeface="Verdana" panose="020B0604030504040204" pitchFamily="34" charset="0"/>
              </a:rPr>
              <a:t>hazard </a:t>
            </a:r>
            <a:br>
              <a:rPr lang="en-US" altLang="en-US" u="sng">
                <a:latin typeface="Verdana" panose="020B0604030504040204" pitchFamily="34" charset="0"/>
              </a:rPr>
            </a:br>
            <a:r>
              <a:rPr lang="en-US" altLang="en-US">
                <a:latin typeface="Verdana" panose="020B0604030504040204" pitchFamily="34" charset="0"/>
              </a:rPr>
              <a:t>  </a:t>
            </a:r>
            <a:r>
              <a:rPr lang="en-US" altLang="en-US" u="sng">
                <a:latin typeface="Verdana" panose="020B0604030504040204" pitchFamily="34" charset="0"/>
              </a:rPr>
              <a:t>warning</a:t>
            </a:r>
          </a:p>
          <a:p>
            <a:endParaRPr lang="en-US" altLang="en-US"/>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EFD441-7D25-4FE9-A54E-7B623CBE7EC6}"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kern="0" dirty="0">
                <a:latin typeface="Verdana" pitchFamily="34" charset="0"/>
              </a:rPr>
              <a:t>For transportation: </a:t>
            </a:r>
          </a:p>
          <a:p>
            <a:pPr>
              <a:spcBef>
                <a:spcPts val="0"/>
              </a:spcBef>
              <a:defRPr/>
            </a:pPr>
            <a:r>
              <a:rPr lang="en-US" kern="0" dirty="0">
                <a:latin typeface="Verdana" pitchFamily="34" charset="0"/>
              </a:rPr>
              <a:t>Use pictograms, referred to as labels in transport regulations, prescribed by </a:t>
            </a:r>
            <a:r>
              <a:rPr lang="en-US" u="sng" kern="0" dirty="0">
                <a:latin typeface="Verdana" pitchFamily="34" charset="0"/>
              </a:rPr>
              <a:t>UN Model Regulations on the Transport of Dangerous Goods.</a:t>
            </a:r>
          </a:p>
          <a:p>
            <a:pPr>
              <a:spcBef>
                <a:spcPts val="0"/>
              </a:spcBef>
              <a:defRPr/>
            </a:pPr>
            <a:endParaRPr lang="en-US" kern="0" dirty="0">
              <a:latin typeface="Verdana" pitchFamily="34" charset="0"/>
            </a:endParaRPr>
          </a:p>
          <a:p>
            <a:pPr>
              <a:defRPr/>
            </a:pPr>
            <a:r>
              <a:rPr lang="en-US" dirty="0">
                <a:latin typeface="Verdana" pitchFamily="34" charset="0"/>
                <a:ea typeface="Verdana" pitchFamily="34" charset="0"/>
                <a:cs typeface="Verdana" pitchFamily="34" charset="0"/>
              </a:rPr>
              <a:t>The US Department of Transportation (DOT) also has its own requirements which may require DOT Placards fastened to the outside of a vehicle which differ from the UN GHS.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Check DOT regulations is you’re shipping a chemical.</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CFCE759-95A4-420E-A8AA-5A1CAE88E4B1}"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buClr>
                <a:schemeClr val="tx1"/>
              </a:buClr>
              <a:defRPr/>
            </a:pPr>
            <a:r>
              <a:rPr lang="en-US" dirty="0">
                <a:solidFill>
                  <a:srgbClr val="FF0000"/>
                </a:solidFill>
                <a:latin typeface="Verdana" pitchFamily="34" charset="0"/>
              </a:rPr>
              <a:t>Labeling Exemptions. Labels are not required for materials governed under the following jurisdictions:</a:t>
            </a:r>
          </a:p>
          <a:p>
            <a:pPr marL="342900" indent="-342900">
              <a:spcBef>
                <a:spcPct val="20000"/>
              </a:spcBef>
              <a:buClr>
                <a:schemeClr val="tx1"/>
              </a:buClr>
              <a:defRPr/>
            </a:pPr>
            <a:endParaRPr lang="en-US" dirty="0">
              <a:solidFill>
                <a:srgbClr val="FF0000"/>
              </a:solidFill>
              <a:latin typeface="Verdana" pitchFamily="34" charset="0"/>
            </a:endParaRPr>
          </a:p>
          <a:p>
            <a:pPr marL="742950" lvl="1" indent="-285750">
              <a:spcBef>
                <a:spcPct val="20000"/>
              </a:spcBef>
              <a:buClr>
                <a:schemeClr val="tx1"/>
              </a:buClr>
              <a:buFontTx/>
              <a:buChar char="•"/>
              <a:defRPr/>
            </a:pPr>
            <a:r>
              <a:rPr lang="en-US" dirty="0">
                <a:latin typeface="Verdana" pitchFamily="34" charset="0"/>
              </a:rPr>
              <a:t>Pesticides – FIFRA</a:t>
            </a:r>
          </a:p>
          <a:p>
            <a:pPr marL="742950" lvl="1" indent="-285750">
              <a:spcBef>
                <a:spcPct val="20000"/>
              </a:spcBef>
              <a:buClr>
                <a:schemeClr val="tx1"/>
              </a:buClr>
              <a:buFontTx/>
              <a:buChar char="•"/>
              <a:defRPr/>
            </a:pPr>
            <a:endParaRPr lang="en-US" dirty="0">
              <a:latin typeface="Verdana" pitchFamily="34" charset="0"/>
            </a:endParaRPr>
          </a:p>
          <a:p>
            <a:pPr marL="742950" lvl="1" indent="-285750">
              <a:spcBef>
                <a:spcPct val="20000"/>
              </a:spcBef>
              <a:buClr>
                <a:schemeClr val="tx1"/>
              </a:buClr>
              <a:buFontTx/>
              <a:buChar char="•"/>
              <a:defRPr/>
            </a:pPr>
            <a:r>
              <a:rPr lang="en-US" dirty="0">
                <a:latin typeface="Verdana" pitchFamily="34" charset="0"/>
              </a:rPr>
              <a:t>Food, Drugs &amp; Cosmetics</a:t>
            </a:r>
          </a:p>
          <a:p>
            <a:pPr marL="742950" lvl="1" indent="-285750">
              <a:spcBef>
                <a:spcPct val="20000"/>
              </a:spcBef>
              <a:buClr>
                <a:schemeClr val="tx1"/>
              </a:buClr>
              <a:buFontTx/>
              <a:buChar char="•"/>
              <a:defRPr/>
            </a:pPr>
            <a:endParaRPr lang="en-US" dirty="0">
              <a:latin typeface="Verdana" pitchFamily="34" charset="0"/>
            </a:endParaRPr>
          </a:p>
          <a:p>
            <a:pPr marL="742950" lvl="1" indent="-285750">
              <a:spcBef>
                <a:spcPct val="20000"/>
              </a:spcBef>
              <a:buClr>
                <a:schemeClr val="tx1"/>
              </a:buClr>
              <a:buFontTx/>
              <a:buChar char="•"/>
              <a:defRPr/>
            </a:pPr>
            <a:r>
              <a:rPr lang="en-US" dirty="0">
                <a:latin typeface="Verdana" pitchFamily="34" charset="0"/>
              </a:rPr>
              <a:t>Beverage Alcohols</a:t>
            </a:r>
          </a:p>
          <a:p>
            <a:pPr marL="742950" lvl="1" indent="-285750">
              <a:spcBef>
                <a:spcPct val="20000"/>
              </a:spcBef>
              <a:buClr>
                <a:schemeClr val="tx1"/>
              </a:buClr>
              <a:buFontTx/>
              <a:buChar char="•"/>
              <a:defRPr/>
            </a:pPr>
            <a:endParaRPr lang="en-US" dirty="0">
              <a:latin typeface="Verdana" pitchFamily="34" charset="0"/>
            </a:endParaRPr>
          </a:p>
          <a:p>
            <a:pPr marL="742950" lvl="1" indent="-285750">
              <a:spcBef>
                <a:spcPct val="20000"/>
              </a:spcBef>
              <a:buClr>
                <a:schemeClr val="tx1"/>
              </a:buClr>
              <a:buFontTx/>
              <a:buChar char="•"/>
              <a:defRPr/>
            </a:pPr>
            <a:r>
              <a:rPr lang="en-US" dirty="0">
                <a:latin typeface="Verdana" pitchFamily="34" charset="0"/>
              </a:rPr>
              <a:t>Hazardous Waste – RCRA &amp; CERCLA</a:t>
            </a:r>
          </a:p>
          <a:p>
            <a:pPr>
              <a:defRPr/>
            </a:pPr>
            <a:endParaRPr 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F32F4EA-254A-4C7E-9967-F1A3EF7B9ACD}"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lnSpc>
                <a:spcPct val="90000"/>
              </a:lnSpc>
              <a:spcBef>
                <a:spcPct val="20000"/>
              </a:spcBef>
              <a:buClr>
                <a:schemeClr val="tx1"/>
              </a:buClr>
              <a:defRPr/>
            </a:pPr>
            <a:r>
              <a:rPr lang="en-US" dirty="0">
                <a:latin typeface="Verdana" pitchFamily="34" charset="0"/>
              </a:rPr>
              <a:t>Ports of Pipelines</a:t>
            </a:r>
          </a:p>
          <a:p>
            <a:pPr marL="742950" lvl="1" indent="-285750">
              <a:lnSpc>
                <a:spcPct val="90000"/>
              </a:lnSpc>
              <a:spcBef>
                <a:spcPct val="20000"/>
              </a:spcBef>
              <a:buClr>
                <a:schemeClr val="tx1"/>
              </a:buClr>
              <a:buFontTx/>
              <a:buChar char="•"/>
              <a:defRPr/>
            </a:pPr>
            <a:r>
              <a:rPr lang="en-US" dirty="0">
                <a:latin typeface="Verdana" pitchFamily="34" charset="0"/>
              </a:rPr>
              <a:t>Point of Access/Contact with Chemical</a:t>
            </a:r>
          </a:p>
          <a:p>
            <a:pPr marL="742950" lvl="1" indent="-285750">
              <a:lnSpc>
                <a:spcPct val="90000"/>
              </a:lnSpc>
              <a:spcBef>
                <a:spcPct val="20000"/>
              </a:spcBef>
              <a:buClr>
                <a:schemeClr val="tx1"/>
              </a:buClr>
              <a:buFontTx/>
              <a:buChar char="•"/>
              <a:defRPr/>
            </a:pPr>
            <a:r>
              <a:rPr lang="en-US" dirty="0">
                <a:latin typeface="Verdana" pitchFamily="34" charset="0"/>
              </a:rPr>
              <a:t>Identify by labels at or near ports.</a:t>
            </a:r>
            <a:r>
              <a:rPr lang="en-US" dirty="0">
                <a:solidFill>
                  <a:schemeClr val="bg2"/>
                </a:solidFill>
                <a:latin typeface="Verdana" pitchFamily="34" charset="0"/>
              </a:rPr>
              <a:t>	</a:t>
            </a:r>
          </a:p>
          <a:p>
            <a:pPr marL="742950" lvl="1" indent="-285750">
              <a:lnSpc>
                <a:spcPct val="90000"/>
              </a:lnSpc>
              <a:spcBef>
                <a:spcPct val="20000"/>
              </a:spcBef>
              <a:buClr>
                <a:schemeClr val="tx1"/>
              </a:buClr>
              <a:defRPr/>
            </a:pPr>
            <a:endParaRPr lang="en-US" dirty="0">
              <a:solidFill>
                <a:schemeClr val="bg2"/>
              </a:solidFill>
              <a:latin typeface="Verdana" pitchFamily="34" charset="0"/>
            </a:endParaRPr>
          </a:p>
          <a:p>
            <a:pPr marL="342900" indent="-342900">
              <a:lnSpc>
                <a:spcPct val="90000"/>
              </a:lnSpc>
              <a:spcBef>
                <a:spcPct val="20000"/>
              </a:spcBef>
              <a:buClr>
                <a:schemeClr val="bg2"/>
              </a:buClr>
              <a:defRPr/>
            </a:pPr>
            <a:r>
              <a:rPr lang="en-US" dirty="0">
                <a:solidFill>
                  <a:srgbClr val="FF0000"/>
                </a:solidFill>
                <a:latin typeface="Verdana" pitchFamily="34" charset="0"/>
              </a:rPr>
              <a:t>Exemptions. Labels are exempt for the following conditions:</a:t>
            </a:r>
          </a:p>
          <a:p>
            <a:pPr marL="742950" lvl="1" indent="-285750">
              <a:lnSpc>
                <a:spcPct val="90000"/>
              </a:lnSpc>
              <a:spcBef>
                <a:spcPct val="20000"/>
              </a:spcBef>
              <a:buClr>
                <a:schemeClr val="tx1"/>
              </a:buClr>
              <a:buFontTx/>
              <a:buChar char="•"/>
              <a:defRPr/>
            </a:pPr>
            <a:r>
              <a:rPr lang="en-US" dirty="0">
                <a:latin typeface="Verdana" pitchFamily="34" charset="0"/>
              </a:rPr>
              <a:t>Effluents</a:t>
            </a:r>
          </a:p>
          <a:p>
            <a:pPr marL="742950" lvl="1" indent="-285750">
              <a:lnSpc>
                <a:spcPct val="90000"/>
              </a:lnSpc>
              <a:spcBef>
                <a:spcPct val="20000"/>
              </a:spcBef>
              <a:buClr>
                <a:schemeClr val="tx1"/>
              </a:buClr>
              <a:buFontTx/>
              <a:buChar char="•"/>
              <a:defRPr/>
            </a:pPr>
            <a:r>
              <a:rPr lang="en-US" dirty="0">
                <a:latin typeface="Verdana" pitchFamily="34" charset="0"/>
              </a:rPr>
              <a:t>Water Discharges</a:t>
            </a:r>
          </a:p>
          <a:p>
            <a:pPr marL="742950" lvl="1" indent="-285750">
              <a:lnSpc>
                <a:spcPct val="90000"/>
              </a:lnSpc>
              <a:spcBef>
                <a:spcPct val="20000"/>
              </a:spcBef>
              <a:buClr>
                <a:schemeClr val="tx1"/>
              </a:buClr>
              <a:buFontTx/>
              <a:buChar char="•"/>
              <a:defRPr/>
            </a:pPr>
            <a:r>
              <a:rPr lang="en-US" dirty="0">
                <a:latin typeface="Verdana" pitchFamily="34" charset="0"/>
              </a:rPr>
              <a:t>Emissions through stacks</a:t>
            </a:r>
          </a:p>
          <a:p>
            <a:pPr marL="742950" lvl="1" indent="-285750">
              <a:lnSpc>
                <a:spcPct val="90000"/>
              </a:lnSpc>
              <a:spcBef>
                <a:spcPct val="20000"/>
              </a:spcBef>
              <a:buClr>
                <a:schemeClr val="tx1"/>
              </a:buClr>
              <a:buFontTx/>
              <a:buChar char="•"/>
              <a:defRPr/>
            </a:pPr>
            <a:r>
              <a:rPr lang="en-US" dirty="0">
                <a:latin typeface="Verdana" pitchFamily="34" charset="0"/>
              </a:rPr>
              <a:t>Discharge conduits</a:t>
            </a:r>
          </a:p>
          <a:p>
            <a:pPr marL="742950" lvl="1" indent="-285750">
              <a:lnSpc>
                <a:spcPct val="90000"/>
              </a:lnSpc>
              <a:spcBef>
                <a:spcPct val="20000"/>
              </a:spcBef>
              <a:buClr>
                <a:schemeClr val="tx1"/>
              </a:buClr>
              <a:buFontTx/>
              <a:buChar char="•"/>
              <a:defRPr/>
            </a:pPr>
            <a:r>
              <a:rPr lang="en-US" dirty="0">
                <a:latin typeface="Verdana" pitchFamily="34" charset="0"/>
              </a:rPr>
              <a:t>Fire sprinkler systems</a:t>
            </a:r>
          </a:p>
          <a:p>
            <a:pPr marL="742950" lvl="1" indent="-285750">
              <a:lnSpc>
                <a:spcPct val="90000"/>
              </a:lnSpc>
              <a:spcBef>
                <a:spcPct val="20000"/>
              </a:spcBef>
              <a:buClr>
                <a:schemeClr val="tx1"/>
              </a:buClr>
              <a:buFontTx/>
              <a:buChar char="•"/>
              <a:defRPr/>
            </a:pPr>
            <a:r>
              <a:rPr lang="en-US" dirty="0">
                <a:latin typeface="Verdana" pitchFamily="34" charset="0"/>
              </a:rPr>
              <a:t>Lines containing only water</a:t>
            </a:r>
          </a:p>
          <a:p>
            <a:pPr>
              <a:defRPr/>
            </a:pPr>
            <a:endParaRPr lang="en-US"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8577FD-C723-4ACE-9704-A4BC3FB9A902}"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Dangerous Good Labels will also be affixed to some shipped materials.</a:t>
            </a:r>
          </a:p>
          <a:p>
            <a:pPr>
              <a:defRPr/>
            </a:pPr>
            <a:endParaRPr lang="en-US" dirty="0">
              <a:latin typeface="Verdana" pitchFamily="34" charset="0"/>
              <a:ea typeface="Verdana" pitchFamily="34" charset="0"/>
              <a:cs typeface="Verdana" pitchFamily="34" charset="0"/>
            </a:endParaRPr>
          </a:p>
          <a:p>
            <a:pPr>
              <a:spcBef>
                <a:spcPct val="20000"/>
              </a:spcBef>
              <a:defRPr/>
            </a:pPr>
            <a:r>
              <a:rPr lang="en-US" u="sng" kern="0" dirty="0">
                <a:latin typeface="Verdana" pitchFamily="34" charset="0"/>
              </a:rPr>
              <a:t>UN regulations</a:t>
            </a:r>
            <a:r>
              <a:rPr lang="en-US" kern="0" dirty="0">
                <a:latin typeface="Verdana" pitchFamily="34" charset="0"/>
              </a:rPr>
              <a:t>:</a:t>
            </a:r>
          </a:p>
          <a:p>
            <a:pPr>
              <a:spcBef>
                <a:spcPct val="20000"/>
              </a:spcBef>
              <a:defRPr/>
            </a:pPr>
            <a:endParaRPr lang="en-US" sz="300" kern="0" dirty="0">
              <a:latin typeface="Verdana" pitchFamily="34" charset="0"/>
            </a:endParaRPr>
          </a:p>
          <a:p>
            <a:pPr>
              <a:spcBef>
                <a:spcPts val="0"/>
              </a:spcBef>
              <a:defRPr/>
            </a:pPr>
            <a:r>
              <a:rPr lang="en-US" kern="0" dirty="0">
                <a:latin typeface="Verdana" pitchFamily="34" charset="0"/>
              </a:rPr>
              <a:t>This symbol affixed to packaging on a background of contrasting color. Only UN transport markings and labels are required for outer packaging</a:t>
            </a:r>
          </a:p>
          <a:p>
            <a:pPr>
              <a:spcBef>
                <a:spcPts val="0"/>
              </a:spcBef>
              <a:defRPr/>
            </a:pPr>
            <a:endParaRPr lang="en-US" kern="0" dirty="0">
              <a:latin typeface="Verdana" pitchFamily="34" charset="0"/>
            </a:endParaRPr>
          </a:p>
          <a:p>
            <a:pPr>
              <a:spcBef>
                <a:spcPts val="0"/>
              </a:spcBef>
              <a:defRPr/>
            </a:pPr>
            <a:r>
              <a:rPr lang="en-US" b="1" kern="0" dirty="0">
                <a:latin typeface="Verdana" pitchFamily="34" charset="0"/>
              </a:rPr>
              <a:t>“As part of the rollout of the GHS rule, OSHA explicitly forbids a package from having a GHS pictogram when the package is already required to have a DOT hazmat label.” This is to reduce confusion. (see 29 CFR 1910.1200, Appendix C.2.3.3)</a:t>
            </a:r>
          </a:p>
          <a:p>
            <a:pPr>
              <a:defRPr/>
            </a:pPr>
            <a:endParaRPr lang="en-US" dirty="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C7ABE6-E902-4C26-950A-61C749886E34}"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Training requirements also include:</a:t>
            </a:r>
          </a:p>
          <a:p>
            <a:pPr>
              <a:defRPr/>
            </a:pPr>
            <a:endParaRPr lang="en-US" dirty="0">
              <a:latin typeface="Verdana" pitchFamily="34" charset="0"/>
              <a:ea typeface="Verdana" pitchFamily="34" charset="0"/>
              <a:cs typeface="Verdana" pitchFamily="34" charset="0"/>
            </a:endParaRPr>
          </a:p>
          <a:p>
            <a:pPr marL="342900" indent="-34290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Supplemental Training</a:t>
            </a:r>
          </a:p>
          <a:p>
            <a:pPr marL="742950" lvl="1" indent="-28575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When there’s a change in potential for exposure</a:t>
            </a:r>
          </a:p>
          <a:p>
            <a:pPr marL="742950" lvl="1" indent="-28575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If the person is reassigned</a:t>
            </a:r>
          </a:p>
          <a:p>
            <a:pPr marL="742950" lvl="1" indent="-28575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When new hazard information is received for a chemical</a:t>
            </a:r>
          </a:p>
          <a:p>
            <a:pPr marL="742950" lvl="1" indent="-285750">
              <a:lnSpc>
                <a:spcPct val="90000"/>
              </a:lnSpc>
              <a:spcBef>
                <a:spcPct val="20000"/>
              </a:spcBef>
              <a:buClr>
                <a:schemeClr val="tx1"/>
              </a:buClr>
              <a:defRPr/>
            </a:pPr>
            <a:endParaRPr lang="en-US" dirty="0">
              <a:latin typeface="Verdana" pitchFamily="34" charset="0"/>
              <a:ea typeface="Verdana" pitchFamily="34" charset="0"/>
              <a:cs typeface="Verdana" pitchFamily="34" charset="0"/>
            </a:endParaRPr>
          </a:p>
          <a:p>
            <a:pPr marL="342900" indent="-34290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Written documentation of training must be kept until next annual session is held.</a:t>
            </a:r>
          </a:p>
          <a:p>
            <a:pPr marL="342900" indent="-342900">
              <a:lnSpc>
                <a:spcPct val="90000"/>
              </a:lnSpc>
              <a:buClr>
                <a:schemeClr val="tx1"/>
              </a:buClr>
              <a:defRPr/>
            </a:pPr>
            <a:endParaRPr lang="en-US" dirty="0">
              <a:latin typeface="Verdana" pitchFamily="34" charset="0"/>
              <a:ea typeface="Verdana" pitchFamily="34" charset="0"/>
              <a:cs typeface="Verdana" pitchFamily="34" charset="0"/>
            </a:endParaRPr>
          </a:p>
          <a:p>
            <a:pPr marL="342900" indent="-342900">
              <a:lnSpc>
                <a:spcPct val="90000"/>
              </a:lnSpc>
              <a:spcBef>
                <a:spcPct val="20000"/>
              </a:spcBef>
              <a:buClr>
                <a:schemeClr val="tx1"/>
              </a:buClr>
              <a:buFontTx/>
              <a:buChar char="•"/>
              <a:defRPr/>
            </a:pPr>
            <a:r>
              <a:rPr lang="en-US" dirty="0">
                <a:latin typeface="Verdana" pitchFamily="34" charset="0"/>
                <a:ea typeface="Verdana" pitchFamily="34" charset="0"/>
                <a:cs typeface="Verdana" pitchFamily="34" charset="0"/>
              </a:rPr>
              <a:t>Your training should also be customized to meet your workplace needs.</a:t>
            </a:r>
          </a:p>
          <a:p>
            <a:pPr>
              <a:defRPr/>
            </a:pPr>
            <a:endParaRPr 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60D736-7ED1-4806-8CEB-EDD84CF466FB}"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of the labels you may expect to find.</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129C72-AC0B-426C-9F36-68129C162666}"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Intermodal containers have their own placarding and hazard codes. These may be found in the most current edition of the Emergency Response Guidebook.</a:t>
            </a:r>
          </a:p>
          <a:p>
            <a:pPr>
              <a:defRPr/>
            </a:pPr>
            <a:endParaRPr lang="en-US" dirty="0">
              <a:latin typeface="Verdana" pitchFamily="34" charset="0"/>
              <a:ea typeface="Verdana" pitchFamily="34" charset="0"/>
              <a:cs typeface="Verdana" pitchFamily="34" charset="0"/>
            </a:endParaRPr>
          </a:p>
          <a:p>
            <a:pPr>
              <a:spcBef>
                <a:spcPct val="20000"/>
              </a:spcBef>
              <a:defRPr/>
            </a:pPr>
            <a:r>
              <a:rPr lang="en-US" u="sng" kern="0" dirty="0">
                <a:latin typeface="Verdana" pitchFamily="34" charset="0"/>
              </a:rPr>
              <a:t>Top panel</a:t>
            </a:r>
            <a:r>
              <a:rPr lang="en-US" kern="0" dirty="0">
                <a:latin typeface="Verdana" pitchFamily="34" charset="0"/>
              </a:rPr>
              <a:t>: 2 or 3 digits coded to the group of hazards;</a:t>
            </a:r>
          </a:p>
          <a:p>
            <a:pPr>
              <a:spcBef>
                <a:spcPct val="20000"/>
              </a:spcBef>
              <a:defRPr/>
            </a:pPr>
            <a:endParaRPr lang="en-US" sz="300" kern="0" dirty="0">
              <a:latin typeface="Verdana" pitchFamily="34" charset="0"/>
            </a:endParaRPr>
          </a:p>
          <a:p>
            <a:pPr>
              <a:spcBef>
                <a:spcPct val="20000"/>
              </a:spcBef>
              <a:defRPr/>
            </a:pPr>
            <a:r>
              <a:rPr lang="en-US" u="sng" kern="0" dirty="0">
                <a:latin typeface="Verdana" pitchFamily="34" charset="0"/>
              </a:rPr>
              <a:t>Bottom panel</a:t>
            </a:r>
            <a:r>
              <a:rPr lang="en-US" kern="0" dirty="0">
                <a:latin typeface="Verdana" pitchFamily="34" charset="0"/>
              </a:rPr>
              <a:t>: these numbers can be searched in the Emergency Response Guidebook in the Yellow pages to provide product names and emergency actions.</a:t>
            </a:r>
          </a:p>
          <a:p>
            <a:pPr>
              <a:defRPr/>
            </a:pPr>
            <a:endParaRPr lang="en-US" dirty="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89F2ED1-40D9-4645-987F-987B80B53169}"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buFont typeface="Arial" pitchFamily="34" charset="0"/>
              <a:buChar char="•"/>
              <a:defRPr/>
            </a:pPr>
            <a:r>
              <a:rPr lang="en-US" kern="0" dirty="0">
                <a:latin typeface="Verdana" pitchFamily="34" charset="0"/>
              </a:rPr>
              <a:t> Under the GHS, MSDSs (material safety data sheets) become SDS (safety data sheets).</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Sixteen (16) categories of product information are listed in a specific order.</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The SDS adheres to ANSI standard Z400.1</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GHS requires new SDSs be in uniform format by June 1, 2015.</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SDS information can be provided for mixtures not individual chemicals in a mixture.</a:t>
            </a:r>
          </a:p>
          <a:p>
            <a:pPr>
              <a:defRPr/>
            </a:pPr>
            <a:endParaRPr lang="en-US" dirty="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FD894E-E6C9-4517-BDDA-F3E5258B635E}"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ct val="20000"/>
              </a:spcBef>
              <a:buFont typeface="Arial" pitchFamily="34" charset="0"/>
              <a:buChar char="•"/>
              <a:defRPr/>
            </a:pPr>
            <a:r>
              <a:rPr lang="en-US" kern="0" dirty="0">
                <a:latin typeface="Verdana" pitchFamily="34" charset="0"/>
              </a:rPr>
              <a:t> Safety Data Sheet </a:t>
            </a:r>
            <a:r>
              <a:rPr lang="en-US" kern="0" dirty="0">
                <a:solidFill>
                  <a:srgbClr val="FF0000"/>
                </a:solidFill>
                <a:latin typeface="Verdana" pitchFamily="34" charset="0"/>
              </a:rPr>
              <a:t>(PA Code </a:t>
            </a:r>
            <a:r>
              <a:rPr lang="en-US" dirty="0">
                <a:solidFill>
                  <a:srgbClr val="FF0000"/>
                </a:solidFill>
                <a:latin typeface="Verdana" pitchFamily="34" charset="0"/>
                <a:ea typeface="Verdana" pitchFamily="34" charset="0"/>
                <a:cs typeface="Verdana" pitchFamily="34" charset="0"/>
              </a:rPr>
              <a:t>Chapter  307)</a:t>
            </a:r>
            <a:endParaRPr lang="en-US" kern="0" dirty="0">
              <a:latin typeface="Verdana" pitchFamily="34" charset="0"/>
              <a:ea typeface="Verdana" pitchFamily="34" charset="0"/>
              <a:cs typeface="Verdana" pitchFamily="34" charset="0"/>
            </a:endParaRPr>
          </a:p>
          <a:p>
            <a:pPr>
              <a:lnSpc>
                <a:spcPct val="90000"/>
              </a:lnSpc>
              <a:spcBef>
                <a:spcPct val="20000"/>
              </a:spcBef>
              <a:buFont typeface="Arial" pitchFamily="34" charset="0"/>
              <a:buChar char="•"/>
              <a:defRPr/>
            </a:pPr>
            <a:endParaRPr lang="en-US" sz="800" b="1"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a:t>
            </a:r>
            <a:r>
              <a:rPr lang="en-US" dirty="0">
                <a:latin typeface="Verdana" pitchFamily="34" charset="0"/>
              </a:rPr>
              <a:t>A written document prepared by a manufacturer, supplier or importer for the purpose of transmitting information concerning a chemical</a:t>
            </a:r>
            <a:r>
              <a:rPr lang="en-US" dirty="0"/>
              <a:t>.</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An SDS must be on hand for each hazardous chemical used</a:t>
            </a:r>
          </a:p>
          <a:p>
            <a:pPr>
              <a:lnSpc>
                <a:spcPct val="90000"/>
              </a:lnSpc>
              <a:spcBef>
                <a:spcPct val="20000"/>
              </a:spcBef>
              <a:buFont typeface="Arial" pitchFamily="34" charset="0"/>
              <a:buChar char="•"/>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SDS for mixtures not individual chemicals in the mixtures</a:t>
            </a:r>
          </a:p>
          <a:p>
            <a:pPr>
              <a:defRPr/>
            </a:pPr>
            <a:endParaRPr lang="en-US" dirty="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9F6CEB-C86E-44D7-832F-88CE19FD2446}"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ct val="20000"/>
              </a:spcBef>
              <a:buFont typeface="Arial" pitchFamily="34" charset="0"/>
              <a:buNone/>
              <a:defRPr/>
            </a:pPr>
            <a:r>
              <a:rPr lang="en-US" kern="0" dirty="0">
                <a:latin typeface="Verdana" pitchFamily="34" charset="0"/>
              </a:rPr>
              <a:t>Information on a SDS:</a:t>
            </a:r>
          </a:p>
          <a:p>
            <a:pPr>
              <a:lnSpc>
                <a:spcPct val="90000"/>
              </a:lnSpc>
              <a:spcBef>
                <a:spcPct val="20000"/>
              </a:spcBef>
              <a:buFont typeface="Arial" pitchFamily="34" charset="0"/>
              <a:buNone/>
              <a:defRPr/>
            </a:pPr>
            <a:endParaRPr lang="en-US" kern="0" dirty="0">
              <a:latin typeface="Verdana" pitchFamily="34" charset="0"/>
            </a:endParaRPr>
          </a:p>
          <a:p>
            <a:pPr>
              <a:lnSpc>
                <a:spcPct val="90000"/>
              </a:lnSpc>
              <a:spcBef>
                <a:spcPct val="20000"/>
              </a:spcBef>
              <a:buFont typeface="Arial" pitchFamily="34" charset="0"/>
              <a:buChar char="•"/>
              <a:defRPr/>
            </a:pPr>
            <a:r>
              <a:rPr lang="en-US" kern="0" dirty="0">
                <a:latin typeface="Verdana" pitchFamily="34" charset="0"/>
              </a:rPr>
              <a:t> Chemical names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Manufacturer info (name, address and telephone numbers)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ct val="20000"/>
              </a:spcBef>
              <a:buFont typeface="Arial" pitchFamily="34" charset="0"/>
              <a:buChar char="•"/>
              <a:defRPr/>
            </a:pPr>
            <a:r>
              <a:rPr lang="en-US" kern="0" dirty="0">
                <a:latin typeface="Verdana" pitchFamily="34" charset="0"/>
              </a:rPr>
              <a:t> List of chemical ingredients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ct val="20000"/>
              </a:spcBef>
              <a:buFont typeface="Arial" pitchFamily="34" charset="0"/>
              <a:buChar char="•"/>
              <a:defRPr/>
            </a:pPr>
            <a:r>
              <a:rPr lang="en-US" kern="0" dirty="0">
                <a:latin typeface="Verdana" pitchFamily="34" charset="0"/>
              </a:rPr>
              <a:t> Permissible exposure limits (PELs) and threshold limit  values (TLVs)</a:t>
            </a:r>
          </a:p>
          <a:p>
            <a:pPr>
              <a:defRPr/>
            </a:pPr>
            <a:endParaRPr 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039A15-9654-4493-90BB-D7A5401CB0D5}"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kern="0" dirty="0">
                <a:latin typeface="Verdana" pitchFamily="34" charset="0"/>
              </a:rPr>
              <a:t>Any other exposure limit used or recommended by chemical manufacturer, importer or employer preparing the SDSs is now required on the SDS.</a:t>
            </a:r>
          </a:p>
          <a:p>
            <a:pPr>
              <a:defRPr/>
            </a:pPr>
            <a:endParaRPr lang="en-US" dirty="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C4A4B1E-266A-455D-86BE-0F31C9449A01}"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kern="0" dirty="0">
                <a:latin typeface="Verdana" pitchFamily="34" charset="0"/>
              </a:rPr>
              <a:t>Information on a SDS</a:t>
            </a:r>
          </a:p>
          <a:p>
            <a:pPr>
              <a:spcBef>
                <a:spcPct val="20000"/>
              </a:spcBef>
              <a:buFont typeface="Arial" pitchFamily="34" charset="0"/>
              <a:buChar char="•"/>
              <a:defRPr/>
            </a:pPr>
            <a:endParaRPr lang="en-US" kern="0" dirty="0">
              <a:latin typeface="Verdana" pitchFamily="34" charset="0"/>
            </a:endParaRPr>
          </a:p>
          <a:p>
            <a:pPr>
              <a:spcBef>
                <a:spcPct val="20000"/>
              </a:spcBef>
              <a:buFont typeface="Arial" pitchFamily="34" charset="0"/>
              <a:buChar char="•"/>
              <a:defRPr/>
            </a:pPr>
            <a:r>
              <a:rPr lang="en-US" kern="0" dirty="0">
                <a:latin typeface="Verdana" pitchFamily="34" charset="0"/>
              </a:rPr>
              <a:t> Reactions with other chemicals. This information was/is covered in the NFPA Standard No. 491M Manual of Hazardous Chemical Reactions.</a:t>
            </a:r>
            <a:endParaRPr lang="en-US" b="1" kern="0" dirty="0">
              <a:latin typeface="Verdana" pitchFamily="34" charset="0"/>
            </a:endParaRPr>
          </a:p>
          <a:p>
            <a:pPr>
              <a:spcBef>
                <a:spcPct val="20000"/>
              </a:spcBef>
              <a:buFont typeface="Arial" pitchFamily="34" charset="0"/>
              <a:buChar char="•"/>
              <a:defRPr/>
            </a:pPr>
            <a:r>
              <a:rPr lang="en-US" kern="0" dirty="0">
                <a:latin typeface="Verdana" pitchFamily="34" charset="0"/>
              </a:rPr>
              <a:t> Physical appearance</a:t>
            </a:r>
          </a:p>
          <a:p>
            <a:pPr>
              <a:spcBef>
                <a:spcPct val="20000"/>
              </a:spcBef>
              <a:buFont typeface="Arial" pitchFamily="34" charset="0"/>
              <a:buChar char="•"/>
              <a:defRPr/>
            </a:pPr>
            <a:r>
              <a:rPr lang="en-US" kern="0" dirty="0">
                <a:latin typeface="Verdana" pitchFamily="34" charset="0"/>
              </a:rPr>
              <a:t> Date of preparation</a:t>
            </a:r>
          </a:p>
          <a:p>
            <a:pPr>
              <a:spcBef>
                <a:spcPct val="20000"/>
              </a:spcBef>
              <a:buFont typeface="Arial" pitchFamily="34" charset="0"/>
              <a:buChar char="•"/>
              <a:defRPr/>
            </a:pPr>
            <a:endParaRPr kumimoji="1" lang="en-US" kern="0" dirty="0">
              <a:latin typeface="Verdana" pitchFamily="34" charset="0"/>
            </a:endParaRPr>
          </a:p>
          <a:p>
            <a:pPr>
              <a:spcBef>
                <a:spcPct val="20000"/>
              </a:spcBef>
              <a:buFont typeface="Arial" pitchFamily="34" charset="0"/>
              <a:buChar char="•"/>
              <a:defRPr/>
            </a:pPr>
            <a:r>
              <a:rPr kumimoji="1" lang="en-US" kern="0" dirty="0">
                <a:latin typeface="Verdana" pitchFamily="34" charset="0"/>
              </a:rPr>
              <a:t> Plus: </a:t>
            </a:r>
          </a:p>
          <a:p>
            <a:pPr>
              <a:spcBef>
                <a:spcPts val="0"/>
              </a:spcBef>
              <a:buFont typeface="Courier New" pitchFamily="49" charset="0"/>
              <a:buChar char="o"/>
              <a:defRPr/>
            </a:pPr>
            <a:r>
              <a:rPr lang="en-US" kern="0" dirty="0">
                <a:latin typeface="Verdana" pitchFamily="34" charset="0"/>
              </a:rPr>
              <a:t> How to put out a fire caused by a chemical</a:t>
            </a:r>
          </a:p>
          <a:p>
            <a:pPr>
              <a:spcBef>
                <a:spcPct val="20000"/>
              </a:spcBef>
              <a:buFont typeface="Courier New" pitchFamily="49" charset="0"/>
              <a:buChar char="o"/>
              <a:defRPr/>
            </a:pPr>
            <a:r>
              <a:rPr lang="en-US" kern="0" dirty="0">
                <a:latin typeface="Verdana" pitchFamily="34" charset="0"/>
              </a:rPr>
              <a:t> How to handle spills</a:t>
            </a:r>
          </a:p>
          <a:p>
            <a:pPr>
              <a:spcBef>
                <a:spcPct val="20000"/>
              </a:spcBef>
              <a:buFont typeface="Courier New" pitchFamily="49" charset="0"/>
              <a:buChar char="o"/>
              <a:defRPr/>
            </a:pPr>
            <a:r>
              <a:rPr lang="en-US" kern="0" dirty="0">
                <a:latin typeface="Verdana" pitchFamily="34" charset="0"/>
              </a:rPr>
              <a:t> How to prevent dangerous exposures</a:t>
            </a:r>
          </a:p>
          <a:p>
            <a:pPr>
              <a:spcBef>
                <a:spcPct val="20000"/>
              </a:spcBef>
              <a:buFont typeface="Courier New" pitchFamily="49" charset="0"/>
              <a:buNone/>
              <a:defRPr/>
            </a:pPr>
            <a:r>
              <a:rPr lang="en-US" kern="0" dirty="0">
                <a:latin typeface="Verdana" pitchFamily="34" charset="0"/>
              </a:rPr>
              <a:t>Other information can be found in the NIOSH Pocket Guide to Chemical Hazards.</a:t>
            </a:r>
          </a:p>
          <a:p>
            <a:pPr>
              <a:defRPr/>
            </a:pPr>
            <a:endParaRPr lang="en-US" dirty="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27ED20B-DB63-40B7-A76B-DE496B94898B}"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Questions often arise as to the location of the SDS’s (previously MSDS’s). According to the Right to Know requirements, these should be readily accessible to employees during their work shift, “without direct supervisory intervention.” </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The are typically kept in a centralized location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They must be updated as new information becomes available</a:t>
            </a:r>
          </a:p>
          <a:p>
            <a:pPr>
              <a:spcBef>
                <a:spcPts val="0"/>
              </a:spcBef>
              <a:buFont typeface="Arial" pitchFamily="34" charset="0"/>
              <a:buNone/>
              <a:defRPr/>
            </a:pPr>
            <a:endParaRPr lang="en-US" kern="0" dirty="0">
              <a:latin typeface="Verdana" pitchFamily="34" charset="0"/>
            </a:endParaRPr>
          </a:p>
          <a:p>
            <a:pPr>
              <a:spcBef>
                <a:spcPts val="0"/>
              </a:spcBef>
              <a:defRPr/>
            </a:pPr>
            <a:r>
              <a:rPr lang="en-US" kern="0" dirty="0">
                <a:latin typeface="Verdana" pitchFamily="34" charset="0"/>
              </a:rPr>
              <a:t>FAQ. Can we keep them on computers? Yes, but you should also have a hard copy backup should the computer crash due to an emergency or incident. That’s the practical and realistic aspect of your program.</a:t>
            </a:r>
          </a:p>
          <a:p>
            <a:pPr>
              <a:defRPr/>
            </a:pPr>
            <a:endParaRPr lang="en-US" dirty="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8F2351-3891-4F64-AF4B-1CBE93526959}"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SDS categories include 16 whereas the MSDS system only contained 8. There is also a prescribed sequence of information to standardize the SDS’s.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Section 1: Identification</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2: Hazard identification</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3: Ingredients</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4: First-aid measures </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5: Fire fighting measure</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6: Accidental release measures</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7: Handling and storage</a:t>
            </a:r>
          </a:p>
          <a:p>
            <a:pPr>
              <a:defRPr/>
            </a:pPr>
            <a:endParaRPr lang="en-US"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CB4EAD-1666-4F5C-A6D2-6192B0B1FD73}" type="slidenum">
              <a:rPr lang="en-US" altLang="en-US">
                <a:latin typeface="Arial" panose="020B0604020202020204" pitchFamily="34" charset="0"/>
              </a:rPr>
              <a:pPr eaLnBrk="1" hangingPunct="1">
                <a:spcBef>
                  <a:spcPct val="0"/>
                </a:spcBef>
              </a:pPr>
              <a:t>78</a:t>
            </a:fld>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rPr>
              <a:t>SDS Categories</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Section 8: Exposure controls and personal protection</a:t>
            </a:r>
          </a:p>
          <a:p>
            <a:pPr>
              <a:spcBef>
                <a:spcPct val="20000"/>
              </a:spcBef>
              <a:defRPr/>
            </a:pPr>
            <a:r>
              <a:rPr lang="en-US" kern="0" dirty="0">
                <a:latin typeface="Verdana" pitchFamily="34" charset="0"/>
              </a:rPr>
              <a:t>Section 9: Physical and chemical properties</a:t>
            </a:r>
          </a:p>
          <a:p>
            <a:pPr>
              <a:spcBef>
                <a:spcPct val="20000"/>
              </a:spcBef>
              <a:defRPr/>
            </a:pPr>
            <a:r>
              <a:rPr lang="en-US" kern="0" dirty="0">
                <a:latin typeface="Verdana" pitchFamily="34" charset="0"/>
              </a:rPr>
              <a:t>Section 10: Stability and reactivity</a:t>
            </a:r>
          </a:p>
          <a:p>
            <a:pPr>
              <a:spcBef>
                <a:spcPct val="20000"/>
              </a:spcBef>
              <a:defRPr/>
            </a:pPr>
            <a:r>
              <a:rPr lang="en-US" kern="0" dirty="0">
                <a:latin typeface="Verdana" pitchFamily="34" charset="0"/>
              </a:rPr>
              <a:t>Section 11: Toxicological information</a:t>
            </a:r>
          </a:p>
          <a:p>
            <a:pPr>
              <a:spcBef>
                <a:spcPct val="20000"/>
              </a:spcBef>
              <a:defRPr/>
            </a:pPr>
            <a:r>
              <a:rPr lang="en-US" kern="0" dirty="0">
                <a:latin typeface="Verdana" pitchFamily="34" charset="0"/>
              </a:rPr>
              <a:t>Section 12: Ecological information*</a:t>
            </a:r>
          </a:p>
          <a:p>
            <a:pPr>
              <a:spcBef>
                <a:spcPct val="20000"/>
              </a:spcBef>
              <a:defRPr/>
            </a:pPr>
            <a:r>
              <a:rPr lang="en-US" kern="0" dirty="0">
                <a:latin typeface="Verdana" pitchFamily="34" charset="0"/>
              </a:rPr>
              <a:t>Section 13: Disposal considerations*</a:t>
            </a:r>
          </a:p>
          <a:p>
            <a:pPr>
              <a:spcBef>
                <a:spcPct val="20000"/>
              </a:spcBef>
              <a:defRPr/>
            </a:pPr>
            <a:r>
              <a:rPr lang="en-US" kern="0" dirty="0">
                <a:latin typeface="Verdana" pitchFamily="34" charset="0"/>
              </a:rPr>
              <a:t>Section 14: Transport information*</a:t>
            </a:r>
          </a:p>
          <a:p>
            <a:pPr>
              <a:spcBef>
                <a:spcPct val="20000"/>
              </a:spcBef>
              <a:defRPr/>
            </a:pPr>
            <a:r>
              <a:rPr lang="en-US" kern="0" dirty="0">
                <a:latin typeface="Verdana" pitchFamily="34" charset="0"/>
              </a:rPr>
              <a:t>Section 15: Regulatory information*</a:t>
            </a:r>
          </a:p>
          <a:p>
            <a:pPr>
              <a:spcBef>
                <a:spcPct val="20000"/>
              </a:spcBef>
              <a:defRPr/>
            </a:pPr>
            <a:r>
              <a:rPr lang="en-US" kern="0" dirty="0">
                <a:latin typeface="Verdana" pitchFamily="34" charset="0"/>
              </a:rPr>
              <a:t>Section 16: Other information</a:t>
            </a:r>
          </a:p>
          <a:p>
            <a:pPr>
              <a:spcBef>
                <a:spcPct val="20000"/>
              </a:spcBef>
              <a:defRPr/>
            </a:pPr>
            <a:endParaRPr lang="en-US" sz="900" kern="0" dirty="0">
              <a:latin typeface="Verdana" pitchFamily="34" charset="0"/>
            </a:endParaRPr>
          </a:p>
          <a:p>
            <a:pPr>
              <a:spcBef>
                <a:spcPts val="0"/>
              </a:spcBef>
              <a:defRPr/>
            </a:pPr>
            <a:r>
              <a:rPr lang="en-US" sz="1100" kern="0" dirty="0">
                <a:latin typeface="Verdana" pitchFamily="34" charset="0"/>
              </a:rPr>
              <a:t>*OSHA indicated that since other agencies regulate sections 12 through 15, OSHA will not be enforcing them but to be GHS compliant, they must be on the SDS.</a:t>
            </a:r>
          </a:p>
          <a:p>
            <a:pPr>
              <a:defRPr/>
            </a:pPr>
            <a:endParaRPr lang="en-US" dirty="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95E83BC-67D1-46C1-8712-B3D915157A16}" type="slidenum">
              <a:rPr lang="en-US" altLang="en-US">
                <a:latin typeface="Arial" panose="020B0604020202020204" pitchFamily="34" charset="0"/>
              </a:rPr>
              <a:pPr eaLnBrk="1" hangingPunct="1">
                <a:spcBef>
                  <a:spcPct val="0"/>
                </a:spcBef>
              </a:pPr>
              <a:t>79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5000"/>
              </a:lnSpc>
              <a:spcBef>
                <a:spcPts val="0"/>
              </a:spcBef>
              <a:buFont typeface="Arial" pitchFamily="34" charset="0"/>
              <a:buNone/>
              <a:defRPr/>
            </a:pPr>
            <a:r>
              <a:rPr lang="en-US" kern="0" dirty="0">
                <a:latin typeface="Verdana" pitchFamily="34" charset="0"/>
              </a:rPr>
              <a:t>The Right to Know law e</a:t>
            </a:r>
            <a:r>
              <a:rPr lang="en-US" kern="0" dirty="0">
                <a:latin typeface="Verdana" pitchFamily="34" charset="0"/>
                <a:ea typeface="Verdana" pitchFamily="34" charset="0"/>
                <a:cs typeface="Verdana" pitchFamily="34" charset="0"/>
              </a:rPr>
              <a:t>nsures all employees’ right to know the hazards of chemicals they work with.</a:t>
            </a:r>
          </a:p>
          <a:p>
            <a:pPr>
              <a:lnSpc>
                <a:spcPct val="95000"/>
              </a:lnSpc>
              <a:spcBef>
                <a:spcPct val="20000"/>
              </a:spcBef>
              <a:buFont typeface="Arial" pitchFamily="34" charset="0"/>
              <a:buChar char="•"/>
              <a:defRPr/>
            </a:pPr>
            <a:endParaRPr lang="en-US" b="1" kern="0" dirty="0">
              <a:latin typeface="Verdana" pitchFamily="34" charset="0"/>
              <a:ea typeface="Verdana" pitchFamily="34" charset="0"/>
              <a:cs typeface="Verdana" pitchFamily="34" charset="0"/>
            </a:endParaRPr>
          </a:p>
          <a:p>
            <a:pPr>
              <a:lnSpc>
                <a:spcPct val="95000"/>
              </a:lnSpc>
              <a:spcBef>
                <a:spcPts val="0"/>
              </a:spcBef>
              <a:buFont typeface="Arial" pitchFamily="34" charset="0"/>
              <a:buChar char="•"/>
              <a:defRPr/>
            </a:pPr>
            <a:r>
              <a:rPr lang="en-US" kern="0" dirty="0">
                <a:latin typeface="Verdana" pitchFamily="34" charset="0"/>
                <a:ea typeface="Verdana" pitchFamily="34" charset="0"/>
                <a:cs typeface="Verdana" pitchFamily="34" charset="0"/>
              </a:rPr>
              <a:t> This law mandates employees must be provided with information about chemicals they work with through:</a:t>
            </a:r>
          </a:p>
          <a:p>
            <a:pPr>
              <a:lnSpc>
                <a:spcPct val="95000"/>
              </a:lnSpc>
              <a:spcBef>
                <a:spcPts val="0"/>
              </a:spcBef>
              <a:defRPr/>
            </a:pPr>
            <a:endParaRPr lang="en-US" kern="0" dirty="0">
              <a:latin typeface="Verdana" pitchFamily="34" charset="0"/>
              <a:ea typeface="Verdana" pitchFamily="34" charset="0"/>
              <a:cs typeface="Verdana" pitchFamily="34" charset="0"/>
            </a:endParaRP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Information on chemical labels</a:t>
            </a: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Safety Data Sheets (SDSs)  </a:t>
            </a: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Training on Right to Know</a:t>
            </a:r>
          </a:p>
          <a:p>
            <a:pPr>
              <a:defRPr/>
            </a:pPr>
            <a:endParaRPr 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44D46E-62DB-42D4-A7A3-5FFDCF5C0BC2}"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 Identification</a:t>
            </a:r>
          </a:p>
          <a:p>
            <a:pPr>
              <a:defRPr/>
            </a:pPr>
            <a:endParaRPr lang="en-US"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kern="0" dirty="0">
                <a:latin typeface="Verdana" pitchFamily="34" charset="0"/>
                <a:ea typeface="Verdana" pitchFamily="34" charset="0"/>
                <a:cs typeface="Verdana" pitchFamily="34" charset="0"/>
              </a:rPr>
              <a:t> Product identifier used on label</a:t>
            </a:r>
          </a:p>
          <a:p>
            <a:pPr lvl="1">
              <a:spcBef>
                <a:spcPct val="20000"/>
              </a:spcBef>
              <a:defRPr/>
            </a:pPr>
            <a:endParaRPr lang="en-US" kern="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kern="0" dirty="0">
                <a:latin typeface="Verdana" pitchFamily="34" charset="0"/>
                <a:ea typeface="Verdana" pitchFamily="34" charset="0"/>
                <a:cs typeface="Verdana" pitchFamily="34" charset="0"/>
              </a:rPr>
              <a:t> Other means of identification</a:t>
            </a:r>
          </a:p>
          <a:p>
            <a:pPr lvl="1">
              <a:spcBef>
                <a:spcPct val="20000"/>
              </a:spcBef>
              <a:defRPr/>
            </a:pPr>
            <a:endParaRPr lang="en-US" kern="0" dirty="0">
              <a:latin typeface="Verdana" pitchFamily="34" charset="0"/>
              <a:ea typeface="Verdana" pitchFamily="34" charset="0"/>
              <a:cs typeface="Verdana" pitchFamily="34" charset="0"/>
            </a:endParaRPr>
          </a:p>
          <a:p>
            <a:pPr lvl="1">
              <a:spcBef>
                <a:spcPts val="0"/>
              </a:spcBef>
              <a:buFont typeface="Wingdings" pitchFamily="2" charset="2"/>
              <a:buChar char="v"/>
              <a:defRPr/>
            </a:pPr>
            <a:r>
              <a:rPr lang="en-US" kern="0" dirty="0">
                <a:latin typeface="Verdana" pitchFamily="34" charset="0"/>
                <a:ea typeface="Verdana" pitchFamily="34" charset="0"/>
                <a:cs typeface="Verdana" pitchFamily="34" charset="0"/>
              </a:rPr>
              <a:t> Recommended use of chemical and restrictions on use</a:t>
            </a:r>
          </a:p>
          <a:p>
            <a:pPr lvl="1">
              <a:spcBef>
                <a:spcPct val="20000"/>
              </a:spcBef>
              <a:defRPr/>
            </a:pPr>
            <a:endParaRPr lang="en-US" kern="0" dirty="0">
              <a:latin typeface="Verdana" pitchFamily="34" charset="0"/>
              <a:ea typeface="Verdana" pitchFamily="34" charset="0"/>
              <a:cs typeface="Verdana" pitchFamily="34" charset="0"/>
            </a:endParaRPr>
          </a:p>
          <a:p>
            <a:pPr lvl="1">
              <a:spcBef>
                <a:spcPts val="0"/>
              </a:spcBef>
              <a:buFont typeface="Wingdings" pitchFamily="2" charset="2"/>
              <a:buChar char="v"/>
              <a:defRPr/>
            </a:pPr>
            <a:r>
              <a:rPr lang="en-US" kern="0" dirty="0">
                <a:latin typeface="Verdana" pitchFamily="34" charset="0"/>
                <a:ea typeface="Verdana" pitchFamily="34" charset="0"/>
                <a:cs typeface="Verdana" pitchFamily="34" charset="0"/>
              </a:rPr>
              <a:t> Name, address, telephone number of manufacturer, importer or other responsible party</a:t>
            </a:r>
          </a:p>
          <a:p>
            <a:pPr lvl="1">
              <a:spcBef>
                <a:spcPct val="20000"/>
              </a:spcBef>
              <a:defRPr/>
            </a:pPr>
            <a:endParaRPr lang="en-US" kern="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kern="0" dirty="0">
                <a:latin typeface="Verdana" pitchFamily="34" charset="0"/>
                <a:ea typeface="Verdana" pitchFamily="34" charset="0"/>
                <a:cs typeface="Verdana" pitchFamily="34" charset="0"/>
              </a:rPr>
              <a:t> Emergency phone number</a:t>
            </a:r>
          </a:p>
          <a:p>
            <a:pPr>
              <a:defRPr/>
            </a:pPr>
            <a:endParaRPr lang="en-US" dirty="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DE8F35-D77F-44BA-8D49-8F515B61EBDF}" type="slidenum">
              <a:rPr lang="en-US" altLang="en-US">
                <a:latin typeface="Arial" panose="020B0604020202020204" pitchFamily="34" charset="0"/>
              </a:rPr>
              <a:pPr eaLnBrk="1" hangingPunct="1">
                <a:spcBef>
                  <a:spcPct val="0"/>
                </a:spcBef>
              </a:pPr>
              <a:t>80</a:t>
            </a:fld>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2: Hazard Identification</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Instead of hazard determination, employer must classify a hazardous chemical according to changed conditions provided in Appendices A and B</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Pictograms are a new requirement</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Standardized hazard statements</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Signal words</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Precautionary statements are now required</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SDS required for each mixture rather than one for each chemical comprising a mixture</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If one study in 10 indicates material is carcinogenic, but others don’t, must list the one carcinogenic study</a:t>
            </a:r>
          </a:p>
          <a:p>
            <a:pPr>
              <a:defRPr/>
            </a:pPr>
            <a:endParaRPr lang="en-US" dirty="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74B95A-A338-452A-882C-DFD4269D4F31}" type="slidenum">
              <a:rPr lang="en-US" altLang="en-US">
                <a:latin typeface="Arial" panose="020B0604020202020204" pitchFamily="34" charset="0"/>
              </a:rPr>
              <a:pPr eaLnBrk="1" hangingPunct="1">
                <a:spcBef>
                  <a:spcPct val="0"/>
                </a:spcBef>
              </a:pPr>
              <a:t>81</a:t>
            </a:fld>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2: Hazard Identification  (cont.)</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rPr>
              <a:t> Classification of chemical</a:t>
            </a:r>
          </a:p>
          <a:p>
            <a:pPr>
              <a:spcBef>
                <a:spcPct val="2000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Signal word, hazard statement(s), symbol(s) and precautionary statement(s) in accordance with paragraph (f) of this section (hazard symbols may be provided as</a:t>
            </a:r>
          </a:p>
          <a:p>
            <a:pPr>
              <a:spcBef>
                <a:spcPts val="0"/>
              </a:spcBef>
              <a:buFont typeface="Arial" pitchFamily="34" charset="0"/>
              <a:buNone/>
              <a:defRPr/>
            </a:pPr>
            <a:r>
              <a:rPr lang="en-US" kern="0" dirty="0">
                <a:latin typeface="Verdana" pitchFamily="34" charset="0"/>
              </a:rPr>
              <a:t>  graphical reproductions or the name of the symbol, e.g. flame, skull and crossbones)</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Unclassified hazards (e.g., combustible dust or dust explosion hazard)</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Where an ingredient with unknown acute toxicity is used in a mixture at a concentration </a:t>
            </a:r>
            <a:r>
              <a:rPr lang="en-US" u="sng" kern="0" dirty="0">
                <a:latin typeface="Verdana" pitchFamily="34" charset="0"/>
              </a:rPr>
              <a:t>&gt;</a:t>
            </a:r>
            <a:r>
              <a:rPr lang="en-US" kern="0" dirty="0">
                <a:latin typeface="Verdana" pitchFamily="34" charset="0"/>
              </a:rPr>
              <a:t> 1 percent, a statement that x percent of mixture consists of </a:t>
            </a:r>
          </a:p>
          <a:p>
            <a:pPr>
              <a:spcBef>
                <a:spcPts val="0"/>
              </a:spcBef>
              <a:defRPr/>
            </a:pPr>
            <a:r>
              <a:rPr lang="en-US" kern="0" dirty="0">
                <a:latin typeface="Verdana" pitchFamily="34" charset="0"/>
              </a:rPr>
              <a:t>  ingredient(s) of unknown toxicity is required</a:t>
            </a:r>
          </a:p>
          <a:p>
            <a:pPr>
              <a:defRPr/>
            </a:pPr>
            <a:endParaRPr lang="en-US"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DEED6CE-A93A-4386-AEE5-39DFB26B0926}" type="slidenum">
              <a:rPr lang="en-US" altLang="en-US">
                <a:latin typeface="Arial" panose="020B0604020202020204" pitchFamily="34" charset="0"/>
              </a:rPr>
              <a:pPr eaLnBrk="1" hangingPunct="1">
                <a:spcBef>
                  <a:spcPct val="0"/>
                </a:spcBef>
              </a:pPr>
              <a:t>82</a:t>
            </a:fld>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Section 3: Composition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No new requirements other than: </a:t>
            </a:r>
          </a:p>
          <a:p>
            <a:endParaRPr lang="en-US" altLang="en-US">
              <a:latin typeface="Verdana" panose="020B0604030504040204" pitchFamily="34" charset="0"/>
            </a:endParaRPr>
          </a:p>
          <a:p>
            <a:pPr>
              <a:buFontTx/>
              <a:buChar char="•"/>
            </a:pPr>
            <a:r>
              <a:rPr lang="en-US" altLang="en-US">
                <a:latin typeface="Verdana" panose="020B0604030504040204" pitchFamily="34" charset="0"/>
              </a:rPr>
              <a:t> Format </a:t>
            </a:r>
          </a:p>
          <a:p>
            <a:endParaRPr lang="en-US" altLang="en-US" sz="900">
              <a:latin typeface="Verdana" panose="020B0604030504040204" pitchFamily="34" charset="0"/>
            </a:endParaRPr>
          </a:p>
          <a:p>
            <a:pPr>
              <a:buFontTx/>
              <a:buChar char="•"/>
            </a:pPr>
            <a:r>
              <a:rPr lang="en-US" altLang="en-US">
                <a:latin typeface="Verdana" panose="020B0604030504040204" pitchFamily="34" charset="0"/>
              </a:rPr>
              <a:t> A separate SDS will be required for each mixture rather than one for each chemical comprising the mixture</a:t>
            </a:r>
          </a:p>
          <a:p>
            <a:endParaRPr lang="en-US" alt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B3F3DE-014E-446D-B207-242EB55E55AC}" type="slidenum">
              <a:rPr lang="en-US" altLang="en-US">
                <a:latin typeface="Arial" panose="020B0604020202020204" pitchFamily="34" charset="0"/>
              </a:rPr>
              <a:pPr eaLnBrk="1" hangingPunct="1">
                <a:spcBef>
                  <a:spcPct val="0"/>
                </a:spcBef>
              </a:pPr>
              <a:t>83</a:t>
            </a:fld>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3: Composition (cont.)</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Except as provided in (</a:t>
            </a:r>
            <a:r>
              <a:rPr lang="en-US" kern="0" dirty="0" err="1">
                <a:latin typeface="Verdana" pitchFamily="34" charset="0"/>
              </a:rPr>
              <a:t>i</a:t>
            </a:r>
            <a:r>
              <a:rPr lang="en-US" kern="0" dirty="0">
                <a:latin typeface="Verdana" pitchFamily="34" charset="0"/>
              </a:rPr>
              <a:t>) this section on trade secrets</a:t>
            </a:r>
          </a:p>
          <a:p>
            <a:pPr>
              <a:spcBef>
                <a:spcPct val="20000"/>
              </a:spcBef>
              <a:defRPr/>
            </a:pPr>
            <a:endParaRPr lang="en-US" sz="300" kern="0" dirty="0">
              <a:latin typeface="Verdana" pitchFamily="34" charset="0"/>
            </a:endParaRPr>
          </a:p>
          <a:p>
            <a:pPr>
              <a:spcBef>
                <a:spcPct val="20000"/>
              </a:spcBef>
              <a:defRPr/>
            </a:pPr>
            <a:r>
              <a:rPr lang="en-US" u="sng" kern="0" dirty="0">
                <a:latin typeface="Verdana" pitchFamily="34" charset="0"/>
              </a:rPr>
              <a:t>For Substances</a:t>
            </a:r>
          </a:p>
          <a:p>
            <a:pPr>
              <a:spcBef>
                <a:spcPct val="20000"/>
              </a:spcBef>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Chemical name</a:t>
            </a:r>
          </a:p>
          <a:p>
            <a:pPr>
              <a:spcBef>
                <a:spcPct val="20000"/>
              </a:spcBef>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Common name and synonyms</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CAS number and other unique identifiers</a:t>
            </a:r>
          </a:p>
          <a:p>
            <a:pPr>
              <a:spcBef>
                <a:spcPct val="2000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Impurities and stabilizing additives which are themselves classified and which contribute to the classification of the substance</a:t>
            </a:r>
          </a:p>
          <a:p>
            <a:pPr>
              <a:defRPr/>
            </a:pPr>
            <a:endParaRPr 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E7D8C2-D0FF-4C90-AF55-7C9446F9730F}" type="slidenum">
              <a:rPr lang="en-US" altLang="en-US">
                <a:latin typeface="Arial" panose="020B0604020202020204" pitchFamily="34" charset="0"/>
              </a:rPr>
              <a:pPr eaLnBrk="1" hangingPunct="1">
                <a:spcBef>
                  <a:spcPct val="0"/>
                </a:spcBef>
              </a:pPr>
              <a:t>84</a:t>
            </a:fld>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3: Composition (cont.)</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The chemical name and concentration or concentration ranges of all ingredients, which are classified as health hazards in accordance with (d) </a:t>
            </a:r>
          </a:p>
          <a:p>
            <a:pPr>
              <a:spcBef>
                <a:spcPts val="0"/>
              </a:spcBef>
              <a:defRPr/>
            </a:pPr>
            <a:r>
              <a:rPr lang="en-US" kern="0" dirty="0">
                <a:latin typeface="Verdana" pitchFamily="34" charset="0"/>
              </a:rPr>
              <a:t>  this section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a:t>
            </a:r>
            <a:r>
              <a:rPr lang="en-US" u="sng" kern="0" dirty="0">
                <a:latin typeface="Verdana" pitchFamily="34" charset="0"/>
              </a:rPr>
              <a:t>For all chemicals where a trade secret is claimed</a:t>
            </a:r>
          </a:p>
          <a:p>
            <a:pPr>
              <a:spcBef>
                <a:spcPts val="0"/>
              </a:spcBef>
              <a:defRPr/>
            </a:pPr>
            <a:r>
              <a:rPr lang="en-US" kern="0" dirty="0">
                <a:latin typeface="Verdana" pitchFamily="34" charset="0"/>
              </a:rPr>
              <a:t>  Trade Secret per (</a:t>
            </a:r>
            <a:r>
              <a:rPr lang="en-US" kern="0" dirty="0" err="1">
                <a:latin typeface="Verdana" pitchFamily="34" charset="0"/>
              </a:rPr>
              <a:t>i</a:t>
            </a:r>
            <a:r>
              <a:rPr lang="en-US" kern="0" dirty="0">
                <a:latin typeface="Verdana" pitchFamily="34" charset="0"/>
              </a:rPr>
              <a:t>) this section, a statement that the specific chemical identity and/or percent of composition has been withheld as a trade secret is required</a:t>
            </a:r>
          </a:p>
          <a:p>
            <a:pPr>
              <a:defRPr/>
            </a:pPr>
            <a:endParaRPr lang="en-US" dirty="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148FBE-D061-4BBF-9887-F26B33B99784}" type="slidenum">
              <a:rPr lang="en-US" altLang="en-US">
                <a:latin typeface="Arial" panose="020B0604020202020204" pitchFamily="34" charset="0"/>
              </a:rPr>
              <a:pPr eaLnBrk="1" hangingPunct="1">
                <a:spcBef>
                  <a:spcPct val="0"/>
                </a:spcBef>
              </a:pPr>
              <a:t>85</a:t>
            </a:fld>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4: First Aid</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None/>
              <a:defRPr/>
            </a:pPr>
            <a:r>
              <a:rPr lang="en-US" kern="0" dirty="0">
                <a:latin typeface="Verdana" pitchFamily="34" charset="0"/>
              </a:rPr>
              <a:t>No new requirements other than format</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Description of necessary measures, subdivided according to the different routes of exposure, i.e. inhalation, skin and eye contact, ingestion</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Most important symptoms/effects, acute and delayed are provided</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Indication of immediate medical attention and special treatment needed, if necessary</a:t>
            </a:r>
          </a:p>
          <a:p>
            <a:pPr>
              <a:defRPr/>
            </a:pPr>
            <a:endParaRPr 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9B98DB1-19FD-48BF-8C1C-D643F686742A}" type="slidenum">
              <a:rPr lang="en-US" altLang="en-US">
                <a:latin typeface="Arial" panose="020B0604020202020204" pitchFamily="34" charset="0"/>
              </a:rPr>
              <a:pPr eaLnBrk="1" hangingPunct="1">
                <a:spcBef>
                  <a:spcPct val="0"/>
                </a:spcBef>
              </a:pPr>
              <a:t>86</a:t>
            </a:fld>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5: Fire-fighting</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None/>
              <a:defRPr/>
            </a:pPr>
            <a:r>
              <a:rPr lang="en-US" kern="0" dirty="0">
                <a:latin typeface="Verdana" pitchFamily="34" charset="0"/>
              </a:rPr>
              <a:t>No new requirements other than format</a:t>
            </a:r>
          </a:p>
          <a:p>
            <a:pPr>
              <a:spcBef>
                <a:spcPct val="20000"/>
              </a:spcBef>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Suitable (and unsuitable) extinguishing media</a:t>
            </a:r>
          </a:p>
          <a:p>
            <a:pPr>
              <a:spcBef>
                <a:spcPct val="2000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Specific hazards arising from the chemical (e.g. nature of any hazardous combustion products)</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Special protective equipment and precautions for firefighters</a:t>
            </a:r>
          </a:p>
          <a:p>
            <a:pPr>
              <a:defRPr/>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FBA98F-1C1F-4CB4-A660-FD0B1850B273}" type="slidenum">
              <a:rPr lang="en-US" altLang="en-US">
                <a:latin typeface="Arial" panose="020B0604020202020204" pitchFamily="34" charset="0"/>
              </a:rPr>
              <a:pPr eaLnBrk="1" hangingPunct="1">
                <a:spcBef>
                  <a:spcPct val="0"/>
                </a:spcBef>
              </a:pPr>
              <a:t>87</a:t>
            </a:fld>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6: Accidental Release</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None/>
              <a:defRPr/>
            </a:pPr>
            <a:r>
              <a:rPr lang="en-US" kern="0" dirty="0">
                <a:latin typeface="Verdana" pitchFamily="34" charset="0"/>
              </a:rPr>
              <a:t>No new requirements other than format</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Personal precautions, protective equipment, emergency procedures</a:t>
            </a:r>
          </a:p>
          <a:p>
            <a:pPr>
              <a:spcBef>
                <a:spcPts val="0"/>
              </a:spcBef>
              <a:buFont typeface="Arial" pitchFamily="34" charset="0"/>
              <a:buChar char="•"/>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Methods and materials for containment and clean up</a:t>
            </a:r>
          </a:p>
          <a:p>
            <a:pPr>
              <a:defRPr/>
            </a:pPr>
            <a:endParaRPr lang="en-US" dirty="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055124-2369-459C-91C8-20ED34F8D304}" type="slidenum">
              <a:rPr lang="en-US" altLang="en-US">
                <a:latin typeface="Arial" panose="020B0604020202020204" pitchFamily="34" charset="0"/>
              </a:rPr>
              <a:pPr eaLnBrk="1" hangingPunct="1">
                <a:spcBef>
                  <a:spcPct val="0"/>
                </a:spcBef>
              </a:pPr>
              <a:t>88</a:t>
            </a:fld>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7: Handling &amp; Storage</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None/>
              <a:defRPr/>
            </a:pPr>
            <a:r>
              <a:rPr lang="en-US" kern="0" dirty="0">
                <a:latin typeface="Verdana" pitchFamily="34" charset="0"/>
              </a:rPr>
              <a:t>No new requirements other than format</a:t>
            </a:r>
          </a:p>
          <a:p>
            <a:pPr>
              <a:spcBef>
                <a:spcPts val="0"/>
              </a:spcBef>
              <a:buFont typeface="Arial" pitchFamily="34" charset="0"/>
              <a:buChar char="•"/>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Precautions for safe handling</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Conditions for safe storage, including any incompatibilities are indicated.</a:t>
            </a:r>
          </a:p>
          <a:p>
            <a:pPr>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693BFE1-E50E-44AB-9967-62667203DE7F}" type="slidenum">
              <a:rPr lang="en-US" altLang="en-US">
                <a:latin typeface="Arial" panose="020B0604020202020204" pitchFamily="34" charset="0"/>
              </a:rPr>
              <a:pPr eaLnBrk="1" hangingPunct="1">
                <a:spcBef>
                  <a:spcPct val="0"/>
                </a:spcBef>
              </a:pPr>
              <a:t>89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Identification of chemical hazards utilized by both the federal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and PA Right to Know program is found in the Globally Harmonized System. This system, also known as “GHS” created by the UN, was adopted by the federal government (OSHA) in 2012. By inference, the state Right to Know program also uses it.</a:t>
            </a:r>
          </a:p>
          <a:p>
            <a:pPr algn="ct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The GHS is a system for standardizing chemical classification and labeling for world-wide implementation. Requirements on labels include:</a:t>
            </a:r>
          </a:p>
          <a:p>
            <a:pPr>
              <a:spcBef>
                <a:spcPct val="20000"/>
              </a:spcBef>
              <a:defRPr/>
            </a:pPr>
            <a:endParaRPr lang="en-US" kern="0" dirty="0">
              <a:latin typeface="Verdana" pitchFamily="34" charset="0"/>
            </a:endParaRPr>
          </a:p>
          <a:p>
            <a:pPr marL="171450" indent="-171450">
              <a:spcBef>
                <a:spcPts val="0"/>
              </a:spcBef>
              <a:buFont typeface="Wingdings" pitchFamily="2" charset="2"/>
              <a:buChar char="q"/>
              <a:defRPr/>
            </a:pPr>
            <a:r>
              <a:rPr lang="en-US" kern="0" dirty="0">
                <a:latin typeface="Verdana" pitchFamily="34" charset="0"/>
              </a:rPr>
              <a:t> Signal words of either Danger or Warning</a:t>
            </a:r>
          </a:p>
          <a:p>
            <a:pPr marL="171450" indent="-171450">
              <a:spcBef>
                <a:spcPct val="20000"/>
              </a:spcBef>
              <a:buFont typeface="Wingdings" pitchFamily="2" charset="2"/>
              <a:buChar char="q"/>
              <a:defRPr/>
            </a:pPr>
            <a:r>
              <a:rPr lang="en-US" kern="0" dirty="0">
                <a:latin typeface="Verdana" pitchFamily="34" charset="0"/>
              </a:rPr>
              <a:t> Hazard statements</a:t>
            </a:r>
          </a:p>
          <a:p>
            <a:pPr marL="171450" indent="-171450">
              <a:spcBef>
                <a:spcPts val="0"/>
              </a:spcBef>
              <a:buFont typeface="Wingdings" pitchFamily="2" charset="2"/>
              <a:buChar char="q"/>
              <a:defRPr/>
            </a:pPr>
            <a:r>
              <a:rPr lang="en-US" kern="0" dirty="0">
                <a:latin typeface="Verdana" pitchFamily="34" charset="0"/>
              </a:rPr>
              <a:t> Precautionary statements</a:t>
            </a:r>
          </a:p>
          <a:p>
            <a:pPr marL="171450" indent="-171450">
              <a:spcBef>
                <a:spcPts val="0"/>
              </a:spcBef>
              <a:buFont typeface="Wingdings" pitchFamily="2" charset="2"/>
              <a:buChar char="q"/>
              <a:defRPr/>
            </a:pPr>
            <a:r>
              <a:rPr lang="en-US" kern="0" dirty="0">
                <a:latin typeface="Verdana" pitchFamily="34" charset="0"/>
              </a:rPr>
              <a:t> Pictograms (9 variations)</a:t>
            </a:r>
          </a:p>
          <a:p>
            <a:pPr marL="171450" indent="-171450">
              <a:spcBef>
                <a:spcPts val="0"/>
              </a:spcBef>
              <a:buFont typeface="Wingdings" pitchFamily="2" charset="2"/>
              <a:buChar char="q"/>
              <a:defRPr/>
            </a:pPr>
            <a:r>
              <a:rPr lang="en-US" kern="0" dirty="0">
                <a:latin typeface="Verdana" pitchFamily="34" charset="0"/>
              </a:rPr>
              <a:t> Safety Data Sheets (SDS) with 16 categories rather than the previous MSDS with only 8 categories</a:t>
            </a:r>
          </a:p>
          <a:p>
            <a:pPr marL="171450" indent="-171450">
              <a:spcBef>
                <a:spcPts val="0"/>
              </a:spcBef>
              <a:buFont typeface="Wingdings" pitchFamily="2" charset="2"/>
              <a:buChar char="q"/>
              <a:defRPr/>
            </a:pPr>
            <a:r>
              <a:rPr lang="en-US" kern="0" dirty="0">
                <a:latin typeface="Verdana" pitchFamily="34" charset="0"/>
              </a:rPr>
              <a:t> Training required for employees </a:t>
            </a:r>
          </a:p>
          <a:p>
            <a:pPr>
              <a:spcBef>
                <a:spcPct val="20000"/>
              </a:spcBef>
              <a:defRPr/>
            </a:pPr>
            <a:endParaRPr lang="en-US" kern="0" dirty="0">
              <a:latin typeface="Verdana" pitchFamily="34" charset="0"/>
            </a:endParaRPr>
          </a:p>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9A524B-F1CD-43AA-B8AA-8853E8427130}"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8: Exposure Controls/PPE</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No new requirements other than format</a:t>
            </a:r>
          </a:p>
          <a:p>
            <a:pPr>
              <a:spcBef>
                <a:spcPct val="2000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OSHA PEL (permissible exposure limit) and any other exposure limit used or recommended by the chemical manufacturer, importer or employer </a:t>
            </a:r>
          </a:p>
          <a:p>
            <a:pPr>
              <a:spcBef>
                <a:spcPts val="0"/>
              </a:spcBef>
              <a:defRPr/>
            </a:pPr>
            <a:r>
              <a:rPr lang="en-US" kern="0" dirty="0">
                <a:latin typeface="Verdana" pitchFamily="34" charset="0"/>
              </a:rPr>
              <a:t>  preparing the SDS</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Appropriate engineering controls</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Individual protection measures, such as PPE</a:t>
            </a:r>
          </a:p>
          <a:p>
            <a:pPr>
              <a:defRPr/>
            </a:pPr>
            <a:endParaRPr lang="en-US" dirty="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3C3E09-049A-4E8E-A239-9526356348C6}" type="slidenum">
              <a:rPr lang="en-US" altLang="en-US">
                <a:latin typeface="Arial" panose="020B0604020202020204" pitchFamily="34" charset="0"/>
              </a:rPr>
              <a:pPr eaLnBrk="1" hangingPunct="1">
                <a:spcBef>
                  <a:spcPct val="0"/>
                </a:spcBef>
              </a:pPr>
              <a:t>90</a:t>
            </a:fld>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9: Physical, Chemical Properties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No new requirements other than format:</a:t>
            </a:r>
          </a:p>
          <a:p>
            <a:pPr>
              <a:spcBef>
                <a:spcPct val="20000"/>
              </a:spcBef>
              <a:defRPr/>
            </a:pPr>
            <a:endParaRPr lang="en-US" sz="300" kern="0" dirty="0">
              <a:latin typeface="Verdana" pitchFamily="34" charset="0"/>
            </a:endParaRPr>
          </a:p>
          <a:p>
            <a:pPr marL="171450" indent="-171450">
              <a:spcBef>
                <a:spcPts val="0"/>
              </a:spcBef>
              <a:buSzPct val="140000"/>
              <a:buFont typeface="Arial" pitchFamily="34" charset="0"/>
              <a:buChar char="•"/>
              <a:defRPr/>
            </a:pPr>
            <a:r>
              <a:rPr lang="en-US" kern="0" dirty="0">
                <a:latin typeface="Verdana" pitchFamily="34" charset="0"/>
              </a:rPr>
              <a:t> Appearance (physical state, color, </a:t>
            </a:r>
            <a:r>
              <a:rPr lang="en-US" kern="0" dirty="0" err="1">
                <a:latin typeface="Verdana" pitchFamily="34" charset="0"/>
              </a:rPr>
              <a:t>etc</a:t>
            </a:r>
            <a:r>
              <a:rPr lang="en-US" kern="0" dirty="0">
                <a:latin typeface="Verdana" pitchFamily="34" charset="0"/>
              </a:rPr>
              <a:t>)</a:t>
            </a:r>
          </a:p>
          <a:p>
            <a:pPr marL="171450" indent="-171450">
              <a:spcBef>
                <a:spcPct val="20000"/>
              </a:spcBef>
              <a:buSzPct val="140000"/>
              <a:buFont typeface="Arial" pitchFamily="34" charset="0"/>
              <a:buChar char="•"/>
              <a:defRPr/>
            </a:pPr>
            <a:r>
              <a:rPr lang="en-US" kern="0" dirty="0">
                <a:latin typeface="Verdana" pitchFamily="34" charset="0"/>
              </a:rPr>
              <a:t> Odor (NOT a recommended method to detect the presence of a material)</a:t>
            </a:r>
          </a:p>
          <a:p>
            <a:pPr marL="171450" indent="-171450">
              <a:spcBef>
                <a:spcPct val="20000"/>
              </a:spcBef>
              <a:buSzPct val="140000"/>
              <a:buFont typeface="Arial" pitchFamily="34" charset="0"/>
              <a:buChar char="•"/>
              <a:defRPr/>
            </a:pPr>
            <a:r>
              <a:rPr lang="en-US" kern="0" dirty="0">
                <a:latin typeface="Verdana" pitchFamily="34" charset="0"/>
              </a:rPr>
              <a:t> pH (How acidic or alkaline: A pH of 7 is neutral; a pH between 1 and 6 is acidic; a pH between 8 and 14 is caustic, basic or alkaline)</a:t>
            </a:r>
          </a:p>
          <a:p>
            <a:pPr marL="171450" indent="-171450">
              <a:spcBef>
                <a:spcPts val="0"/>
              </a:spcBef>
              <a:buSzPct val="140000"/>
              <a:buFont typeface="Arial" pitchFamily="34" charset="0"/>
              <a:buChar char="•"/>
              <a:defRPr/>
            </a:pPr>
            <a:r>
              <a:rPr lang="en-US" kern="0" dirty="0">
                <a:latin typeface="Verdana" pitchFamily="34" charset="0"/>
              </a:rPr>
              <a:t> Melting point/freezing point</a:t>
            </a:r>
          </a:p>
          <a:p>
            <a:pPr marL="171450" indent="-171450">
              <a:spcBef>
                <a:spcPts val="0"/>
              </a:spcBef>
              <a:buSzPct val="140000"/>
              <a:buFont typeface="Arial" pitchFamily="34" charset="0"/>
              <a:buChar char="•"/>
              <a:defRPr/>
            </a:pPr>
            <a:r>
              <a:rPr lang="en-US" kern="0" dirty="0">
                <a:latin typeface="Verdana" pitchFamily="34" charset="0"/>
              </a:rPr>
              <a:t> Initial boiling point and boiling range</a:t>
            </a:r>
          </a:p>
          <a:p>
            <a:pPr marL="171450" indent="-171450">
              <a:spcBef>
                <a:spcPct val="20000"/>
              </a:spcBef>
              <a:buSzPct val="140000"/>
              <a:buFont typeface="Arial" pitchFamily="34" charset="0"/>
              <a:buChar char="•"/>
              <a:defRPr/>
            </a:pPr>
            <a:r>
              <a:rPr lang="en-US" kern="0" dirty="0">
                <a:latin typeface="Verdana" pitchFamily="34" charset="0"/>
              </a:rPr>
              <a:t> Flash point</a:t>
            </a:r>
          </a:p>
          <a:p>
            <a:pPr marL="171450" indent="-171450">
              <a:spcBef>
                <a:spcPct val="20000"/>
              </a:spcBef>
              <a:buFont typeface="Arial" pitchFamily="34" charset="0"/>
              <a:buChar char="•"/>
              <a:defRPr/>
            </a:pPr>
            <a:r>
              <a:rPr lang="en-US" kern="0" dirty="0">
                <a:latin typeface="Verdana" pitchFamily="34" charset="0"/>
              </a:rPr>
              <a:t> Evaporation rate</a:t>
            </a:r>
          </a:p>
          <a:p>
            <a:pPr marL="171450" indent="-171450">
              <a:spcBef>
                <a:spcPct val="20000"/>
              </a:spcBef>
              <a:buFont typeface="Arial" pitchFamily="34" charset="0"/>
              <a:buChar char="•"/>
              <a:defRPr/>
            </a:pPr>
            <a:r>
              <a:rPr lang="en-US" kern="0" dirty="0">
                <a:latin typeface="Verdana" pitchFamily="34" charset="0"/>
              </a:rPr>
              <a:t> Flammability (solid, liquid, gas)</a:t>
            </a:r>
          </a:p>
          <a:p>
            <a:pPr marL="171450" indent="-171450">
              <a:spcBef>
                <a:spcPct val="20000"/>
              </a:spcBef>
              <a:buFont typeface="Arial" pitchFamily="34" charset="0"/>
              <a:buChar char="•"/>
              <a:defRPr/>
            </a:pPr>
            <a:r>
              <a:rPr lang="en-US" kern="0" dirty="0">
                <a:latin typeface="Verdana" pitchFamily="34" charset="0"/>
              </a:rPr>
              <a:t> Upper/lower flammability or explosive limits</a:t>
            </a:r>
          </a:p>
          <a:p>
            <a:pPr marL="171450" indent="-171450">
              <a:spcBef>
                <a:spcPct val="20000"/>
              </a:spcBef>
              <a:buFont typeface="Arial" pitchFamily="34" charset="0"/>
              <a:buChar char="•"/>
              <a:defRPr/>
            </a:pPr>
            <a:r>
              <a:rPr lang="en-US" kern="0" dirty="0">
                <a:latin typeface="Verdana" pitchFamily="34" charset="0"/>
              </a:rPr>
              <a:t> Vapor pressure</a:t>
            </a:r>
          </a:p>
          <a:p>
            <a:pPr marL="171450" indent="-171450">
              <a:spcBef>
                <a:spcPct val="20000"/>
              </a:spcBef>
              <a:buFont typeface="Arial" pitchFamily="34" charset="0"/>
              <a:buChar char="•"/>
              <a:defRPr/>
            </a:pPr>
            <a:r>
              <a:rPr lang="en-US" kern="0" dirty="0">
                <a:latin typeface="Verdana" pitchFamily="34" charset="0"/>
              </a:rPr>
              <a:t> Vapor density</a:t>
            </a:r>
          </a:p>
          <a:p>
            <a:pPr marL="171450" indent="-171450">
              <a:spcBef>
                <a:spcPct val="20000"/>
              </a:spcBef>
              <a:buFont typeface="Arial" pitchFamily="34" charset="0"/>
              <a:buChar char="•"/>
              <a:defRPr/>
            </a:pPr>
            <a:r>
              <a:rPr lang="en-US" kern="0" dirty="0">
                <a:latin typeface="Verdana" pitchFamily="34" charset="0"/>
              </a:rPr>
              <a:t> Relative density</a:t>
            </a:r>
          </a:p>
          <a:p>
            <a:pPr marL="171450" indent="-171450">
              <a:spcBef>
                <a:spcPct val="20000"/>
              </a:spcBef>
              <a:buFont typeface="Arial" pitchFamily="34" charset="0"/>
              <a:buChar char="•"/>
              <a:defRPr/>
            </a:pPr>
            <a:r>
              <a:rPr lang="en-US" kern="0" dirty="0">
                <a:latin typeface="Verdana" pitchFamily="34" charset="0"/>
              </a:rPr>
              <a:t> Solubility</a:t>
            </a:r>
          </a:p>
          <a:p>
            <a:pPr>
              <a:defRPr/>
            </a:pPr>
            <a:endParaRPr lang="en-US" dirty="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384D2B-180F-474F-9E53-530FFD15BBE8}" type="slidenum">
              <a:rPr lang="en-US" altLang="en-US">
                <a:latin typeface="Arial" panose="020B0604020202020204" pitchFamily="34" charset="0"/>
              </a:rPr>
              <a:pPr eaLnBrk="1" hangingPunct="1">
                <a:spcBef>
                  <a:spcPct val="0"/>
                </a:spcBef>
              </a:pPr>
              <a:t>91</a:t>
            </a:fld>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9: Physical, Chemical Properties (cont.)</a:t>
            </a:r>
          </a:p>
          <a:p>
            <a:pPr>
              <a:defRPr/>
            </a:pPr>
            <a:endParaRPr lang="en-US" dirty="0"/>
          </a:p>
          <a:p>
            <a:pPr>
              <a:spcBef>
                <a:spcPts val="0"/>
              </a:spcBef>
              <a:buFont typeface="Arial" pitchFamily="34" charset="0"/>
              <a:buChar char="•"/>
              <a:defRPr/>
            </a:pPr>
            <a:r>
              <a:rPr lang="en-US" kern="0" dirty="0">
                <a:latin typeface="Verdana" pitchFamily="34" charset="0"/>
              </a:rPr>
              <a:t> Partition coefficient: n-</a:t>
            </a:r>
            <a:r>
              <a:rPr lang="en-US" kern="0" dirty="0" err="1">
                <a:latin typeface="Verdana" pitchFamily="34" charset="0"/>
              </a:rPr>
              <a:t>octanol</a:t>
            </a:r>
            <a:r>
              <a:rPr lang="en-US" kern="0" dirty="0">
                <a:latin typeface="Verdana" pitchFamily="34" charset="0"/>
              </a:rPr>
              <a:t>/water (the ratio of the concentrations of a substance in two </a:t>
            </a:r>
            <a:r>
              <a:rPr lang="en-US" kern="0" dirty="0" err="1">
                <a:latin typeface="Verdana" pitchFamily="34" charset="0"/>
              </a:rPr>
              <a:t>heterogenous</a:t>
            </a:r>
            <a:r>
              <a:rPr lang="en-US" kern="0" dirty="0">
                <a:latin typeface="Verdana" pitchFamily="34" charset="0"/>
              </a:rPr>
              <a:t> phases in equilibrium with each other.)</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1400" kern="0" dirty="0">
                <a:latin typeface="Verdana" pitchFamily="34" charset="0"/>
              </a:rPr>
              <a:t> </a:t>
            </a:r>
            <a:r>
              <a:rPr lang="en-US" kern="0" dirty="0">
                <a:latin typeface="Verdana" pitchFamily="34" charset="0"/>
              </a:rPr>
              <a:t>Auto-ignition temperature (also known as </a:t>
            </a:r>
            <a:r>
              <a:rPr lang="en-US" kern="0" dirty="0" err="1">
                <a:latin typeface="Verdana" pitchFamily="34" charset="0"/>
              </a:rPr>
              <a:t>autogenious</a:t>
            </a:r>
            <a:r>
              <a:rPr lang="en-US" kern="0" dirty="0">
                <a:latin typeface="Verdana" pitchFamily="34" charset="0"/>
              </a:rPr>
              <a:t> ignition temperature. The ignition temperature required without an outside flaming ignition source.)</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1400" kern="0" dirty="0">
                <a:latin typeface="Verdana" pitchFamily="34" charset="0"/>
              </a:rPr>
              <a:t> </a:t>
            </a:r>
            <a:r>
              <a:rPr lang="en-US" kern="0" dirty="0">
                <a:latin typeface="Verdana" pitchFamily="34" charset="0"/>
              </a:rPr>
              <a:t>Decomposition temperature</a:t>
            </a:r>
          </a:p>
          <a:p>
            <a:pPr>
              <a:spcBef>
                <a:spcPts val="0"/>
              </a:spcBef>
              <a:defRPr/>
            </a:pPr>
            <a:endParaRPr lang="en-US" kern="0" dirty="0">
              <a:latin typeface="Verdana" pitchFamily="34" charset="0"/>
            </a:endParaRPr>
          </a:p>
          <a:p>
            <a:pPr>
              <a:spcBef>
                <a:spcPct val="20000"/>
              </a:spcBef>
              <a:buFont typeface="Arial" pitchFamily="34" charset="0"/>
              <a:buChar char="•"/>
              <a:defRPr/>
            </a:pPr>
            <a:r>
              <a:rPr lang="en-US" kern="0" dirty="0">
                <a:latin typeface="Verdana" pitchFamily="34" charset="0"/>
              </a:rPr>
              <a:t> Viscosity (resistance to flow)</a:t>
            </a:r>
          </a:p>
          <a:p>
            <a:pPr>
              <a:defRPr/>
            </a:pPr>
            <a:endParaRPr lang="en-US" dirty="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FAB23D-619C-4F4D-99E9-7D011D8801F6}" type="slidenum">
              <a:rPr lang="en-US" altLang="en-US">
                <a:latin typeface="Arial" panose="020B0604020202020204" pitchFamily="34" charset="0"/>
              </a:rPr>
              <a:pPr eaLnBrk="1" hangingPunct="1">
                <a:spcBef>
                  <a:spcPct val="0"/>
                </a:spcBef>
              </a:pPr>
              <a:t>92</a:t>
            </a:fld>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10: Stability and Reactivity</a:t>
            </a:r>
          </a:p>
          <a:p>
            <a:pPr>
              <a:defRPr/>
            </a:pPr>
            <a:endParaRPr lang="en-US" dirty="0">
              <a:latin typeface="Verdana" pitchFamily="34" charset="0"/>
              <a:ea typeface="Verdana" pitchFamily="34" charset="0"/>
              <a:cs typeface="Verdana" pitchFamily="34" charset="0"/>
            </a:endParaRPr>
          </a:p>
          <a:p>
            <a:pPr>
              <a:spcBef>
                <a:spcPts val="0"/>
              </a:spcBef>
              <a:buSzPct val="150000"/>
              <a:buFont typeface="Arial" pitchFamily="34" charset="0"/>
              <a:buNone/>
              <a:defRPr/>
            </a:pPr>
            <a:r>
              <a:rPr lang="en-US" kern="0" dirty="0">
                <a:latin typeface="Verdana" pitchFamily="34" charset="0"/>
              </a:rPr>
              <a:t>Hazardous Conditions:</a:t>
            </a:r>
          </a:p>
          <a:p>
            <a:pPr>
              <a:spcBef>
                <a:spcPts val="0"/>
              </a:spcBef>
              <a:buSzPct val="150000"/>
              <a:buFont typeface="Arial" pitchFamily="34" charset="0"/>
              <a:buNone/>
              <a:defRPr/>
            </a:pPr>
            <a:endParaRPr lang="en-US" kern="0" dirty="0">
              <a:latin typeface="Verdana" pitchFamily="34" charset="0"/>
            </a:endParaRPr>
          </a:p>
          <a:p>
            <a:pPr marL="171450" indent="-171450">
              <a:spcBef>
                <a:spcPts val="0"/>
              </a:spcBef>
              <a:buSzPct val="150000"/>
              <a:buFont typeface="Arial" pitchFamily="34" charset="0"/>
              <a:buChar char="•"/>
              <a:defRPr/>
            </a:pPr>
            <a:endParaRPr lang="en-US" sz="300" kern="0" dirty="0">
              <a:latin typeface="Verdana" pitchFamily="34" charset="0"/>
            </a:endParaRPr>
          </a:p>
          <a:p>
            <a:pPr marL="171450" indent="-171450">
              <a:spcBef>
                <a:spcPts val="0"/>
              </a:spcBef>
              <a:buSzPct val="150000"/>
              <a:buFont typeface="Wingdings" panose="05000000000000000000" pitchFamily="2" charset="2"/>
              <a:buChar char="§"/>
              <a:defRPr/>
            </a:pPr>
            <a:r>
              <a:rPr lang="en-US" kern="0" dirty="0">
                <a:latin typeface="Verdana" pitchFamily="34" charset="0"/>
              </a:rPr>
              <a:t>New to HCS (as has been required in ANSI Z400.1 standard)</a:t>
            </a:r>
          </a:p>
          <a:p>
            <a:pPr marL="171450" indent="-171450">
              <a:spcBef>
                <a:spcPts val="0"/>
              </a:spcBef>
              <a:buSzPct val="150000"/>
              <a:buFont typeface="Wingdings" panose="05000000000000000000" pitchFamily="2" charset="2"/>
              <a:buChar char="§"/>
              <a:defRPr/>
            </a:pPr>
            <a:endParaRPr lang="en-US" sz="300" kern="0" dirty="0">
              <a:latin typeface="Verdana" pitchFamily="34" charset="0"/>
            </a:endParaRPr>
          </a:p>
          <a:p>
            <a:pPr marL="171450" indent="-171450">
              <a:spcBef>
                <a:spcPts val="0"/>
              </a:spcBef>
              <a:buSzPct val="150000"/>
              <a:buFont typeface="Wingdings" panose="05000000000000000000" pitchFamily="2" charset="2"/>
              <a:buChar char="§"/>
              <a:defRPr/>
            </a:pPr>
            <a:r>
              <a:rPr lang="en-US" kern="0" dirty="0">
                <a:latin typeface="Verdana" pitchFamily="34" charset="0"/>
              </a:rPr>
              <a:t>Reactivity</a:t>
            </a:r>
          </a:p>
          <a:p>
            <a:pPr marL="171450" indent="-171450">
              <a:spcBef>
                <a:spcPts val="0"/>
              </a:spcBef>
              <a:buSzPct val="150000"/>
              <a:buFont typeface="Wingdings" panose="05000000000000000000" pitchFamily="2" charset="2"/>
              <a:buChar char="§"/>
              <a:defRPr/>
            </a:pPr>
            <a:endParaRPr lang="en-US" sz="300" kern="0" dirty="0">
              <a:latin typeface="Verdana" pitchFamily="34" charset="0"/>
            </a:endParaRPr>
          </a:p>
          <a:p>
            <a:pPr marL="171450" indent="-171450">
              <a:spcBef>
                <a:spcPts val="0"/>
              </a:spcBef>
              <a:buSzPct val="150000"/>
              <a:buFont typeface="Wingdings" panose="05000000000000000000" pitchFamily="2" charset="2"/>
              <a:buChar char="§"/>
              <a:defRPr/>
            </a:pPr>
            <a:r>
              <a:rPr lang="en-US" kern="0" dirty="0">
                <a:latin typeface="Verdana" pitchFamily="34" charset="0"/>
              </a:rPr>
              <a:t>Chemical stability</a:t>
            </a:r>
          </a:p>
          <a:p>
            <a:pPr marL="171450" indent="-171450">
              <a:spcBef>
                <a:spcPts val="0"/>
              </a:spcBef>
              <a:buSzPct val="150000"/>
              <a:buFont typeface="Wingdings" panose="05000000000000000000" pitchFamily="2" charset="2"/>
              <a:buChar char="§"/>
              <a:defRPr/>
            </a:pPr>
            <a:endParaRPr lang="en-US" sz="300" kern="0" dirty="0">
              <a:latin typeface="Verdana" pitchFamily="34" charset="0"/>
            </a:endParaRPr>
          </a:p>
          <a:p>
            <a:pPr marL="171450" indent="-171450">
              <a:spcBef>
                <a:spcPts val="0"/>
              </a:spcBef>
              <a:buSzPct val="150000"/>
              <a:buFont typeface="Wingdings" panose="05000000000000000000" pitchFamily="2" charset="2"/>
              <a:buChar char="§"/>
              <a:defRPr/>
            </a:pPr>
            <a:r>
              <a:rPr lang="en-US" kern="0" dirty="0">
                <a:latin typeface="Verdana" pitchFamily="34" charset="0"/>
              </a:rPr>
              <a:t>Possibility of hazardous reactions</a:t>
            </a:r>
          </a:p>
          <a:p>
            <a:pPr marL="171450" indent="-171450">
              <a:spcBef>
                <a:spcPts val="0"/>
              </a:spcBef>
              <a:buFont typeface="Wingdings" panose="05000000000000000000" pitchFamily="2" charset="2"/>
              <a:buChar char="§"/>
              <a:defRPr/>
            </a:pPr>
            <a:r>
              <a:rPr lang="en-US" kern="0" dirty="0">
                <a:latin typeface="Verdana" pitchFamily="34" charset="0"/>
              </a:rPr>
              <a:t>Conditions to avoid (static discharge, shock or vibration)</a:t>
            </a:r>
          </a:p>
          <a:p>
            <a:pPr marL="171450" indent="-171450">
              <a:spcBef>
                <a:spcPts val="0"/>
              </a:spcBef>
              <a:buFont typeface="Wingdings" panose="05000000000000000000" pitchFamily="2" charset="2"/>
              <a:buChar char="§"/>
              <a:defRPr/>
            </a:pPr>
            <a:endParaRPr lang="en-US" sz="300" kern="0" dirty="0">
              <a:latin typeface="Verdana" pitchFamily="34" charset="0"/>
            </a:endParaRPr>
          </a:p>
          <a:p>
            <a:pPr marL="171450" indent="-171450">
              <a:spcBef>
                <a:spcPts val="0"/>
              </a:spcBef>
              <a:buFont typeface="Wingdings" panose="05000000000000000000" pitchFamily="2" charset="2"/>
              <a:buChar char="§"/>
              <a:defRPr/>
            </a:pPr>
            <a:r>
              <a:rPr lang="en-US" kern="0" dirty="0">
                <a:latin typeface="Verdana" pitchFamily="34" charset="0"/>
              </a:rPr>
              <a:t>Incompatible materials</a:t>
            </a:r>
          </a:p>
          <a:p>
            <a:pPr marL="171450" indent="-171450">
              <a:spcBef>
                <a:spcPts val="0"/>
              </a:spcBef>
              <a:buFont typeface="Wingdings" panose="05000000000000000000" pitchFamily="2" charset="2"/>
              <a:buChar char="§"/>
              <a:defRPr/>
            </a:pPr>
            <a:endParaRPr lang="en-US" sz="300" kern="0" dirty="0">
              <a:latin typeface="Verdana" pitchFamily="34" charset="0"/>
            </a:endParaRPr>
          </a:p>
          <a:p>
            <a:pPr marL="171450" indent="-171450">
              <a:spcBef>
                <a:spcPts val="0"/>
              </a:spcBef>
              <a:buFont typeface="Wingdings" panose="05000000000000000000" pitchFamily="2" charset="2"/>
              <a:buChar char="§"/>
              <a:defRPr/>
            </a:pPr>
            <a:r>
              <a:rPr lang="en-US" kern="0" dirty="0">
                <a:latin typeface="Verdana" pitchFamily="34" charset="0"/>
              </a:rPr>
              <a:t>Hazardous decomposition products</a:t>
            </a:r>
          </a:p>
          <a:p>
            <a:pPr>
              <a:spcBef>
                <a:spcPts val="0"/>
              </a:spcBef>
              <a:buSzPct val="150000"/>
              <a:defRPr/>
            </a:pPr>
            <a:endParaRPr lang="en-US" kern="0" dirty="0">
              <a:latin typeface="Verdana" pitchFamily="34" charset="0"/>
            </a:endParaRPr>
          </a:p>
          <a:p>
            <a:pPr>
              <a:defRPr/>
            </a:pPr>
            <a:endParaRPr 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819CF6-BF71-46AD-96AC-7302C4F2566C}" type="slidenum">
              <a:rPr lang="en-US" altLang="en-US">
                <a:latin typeface="Arial" panose="020B0604020202020204" pitchFamily="34" charset="0"/>
              </a:rPr>
              <a:pPr eaLnBrk="1" hangingPunct="1">
                <a:spcBef>
                  <a:spcPct val="0"/>
                </a:spcBef>
              </a:pPr>
              <a:t>93</a:t>
            </a:fld>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11: Toxicological Information</a:t>
            </a:r>
          </a:p>
          <a:p>
            <a:pPr>
              <a:defRPr/>
            </a:pPr>
            <a:endParaRPr lang="en-US" dirty="0"/>
          </a:p>
          <a:p>
            <a:pPr>
              <a:spcBef>
                <a:spcPct val="20000"/>
              </a:spcBef>
              <a:defRPr/>
            </a:pPr>
            <a:r>
              <a:rPr lang="en-US" kern="0" dirty="0">
                <a:latin typeface="Verdana" pitchFamily="34" charset="0"/>
              </a:rPr>
              <a:t>No new requirements other than format:</a:t>
            </a:r>
          </a:p>
          <a:p>
            <a:pPr>
              <a:spcBef>
                <a:spcPct val="20000"/>
              </a:spcBef>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Description of various toxicological effects and available data used to identify those effects, including:</a:t>
            </a:r>
          </a:p>
          <a:p>
            <a:pPr>
              <a:spcBef>
                <a:spcPts val="0"/>
              </a:spcBef>
              <a:defRPr/>
            </a:pPr>
            <a:endParaRPr lang="en-US" kern="0" dirty="0">
              <a:latin typeface="Verdana" pitchFamily="34" charset="0"/>
            </a:endParaRPr>
          </a:p>
          <a:p>
            <a:pPr lvl="1">
              <a:spcBef>
                <a:spcPts val="0"/>
              </a:spcBef>
              <a:buFont typeface="Courier New" pitchFamily="49" charset="0"/>
              <a:buChar char="o"/>
              <a:defRPr/>
            </a:pPr>
            <a:r>
              <a:rPr lang="en-US" kern="0" dirty="0">
                <a:latin typeface="Verdana" pitchFamily="34" charset="0"/>
              </a:rPr>
              <a:t> Likely exposure routes (inhalation, ingestion, skin and eye contact)</a:t>
            </a:r>
          </a:p>
          <a:p>
            <a:pPr lvl="1">
              <a:spcBef>
                <a:spcPts val="0"/>
              </a:spcBef>
              <a:buFont typeface="Courier New" pitchFamily="49" charset="0"/>
              <a:buChar char="o"/>
              <a:defRPr/>
            </a:pPr>
            <a:r>
              <a:rPr lang="en-US" kern="0" dirty="0">
                <a:latin typeface="Verdana" pitchFamily="34" charset="0"/>
              </a:rPr>
              <a:t> Symptoms related to the physical, chemical and toxicological characteristics</a:t>
            </a:r>
          </a:p>
          <a:p>
            <a:pPr lvl="1">
              <a:spcBef>
                <a:spcPts val="0"/>
              </a:spcBef>
              <a:buFont typeface="Courier New" pitchFamily="49" charset="0"/>
              <a:buChar char="o"/>
              <a:defRPr/>
            </a:pPr>
            <a:r>
              <a:rPr lang="en-US" kern="0" dirty="0">
                <a:latin typeface="Verdana" pitchFamily="34" charset="0"/>
              </a:rPr>
              <a:t> Delayed and immediate effects and chronic effects from short and long term exposure</a:t>
            </a:r>
          </a:p>
          <a:p>
            <a:pPr lvl="1">
              <a:spcBef>
                <a:spcPts val="0"/>
              </a:spcBef>
              <a:buFont typeface="Courier New" pitchFamily="49" charset="0"/>
              <a:buChar char="o"/>
              <a:defRPr/>
            </a:pPr>
            <a:r>
              <a:rPr lang="en-US" kern="0" dirty="0">
                <a:latin typeface="Verdana" pitchFamily="34" charset="0"/>
              </a:rPr>
              <a:t> Numerical measures of toxicity (such as acute toxicity estimates)</a:t>
            </a:r>
          </a:p>
          <a:p>
            <a:pPr>
              <a:defRPr/>
            </a:pPr>
            <a:endParaRPr lang="en-US" dirty="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B193AA-5F7C-42D8-BC40-CA7681504535}" type="slidenum">
              <a:rPr lang="en-US" altLang="en-US">
                <a:latin typeface="Arial" panose="020B0604020202020204" pitchFamily="34" charset="0"/>
              </a:rPr>
              <a:pPr eaLnBrk="1" hangingPunct="1">
                <a:spcBef>
                  <a:spcPct val="0"/>
                </a:spcBef>
              </a:pPr>
              <a:t>94</a:t>
            </a:fld>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12: Ecological Information</a:t>
            </a:r>
          </a:p>
          <a:p>
            <a:pPr>
              <a:defRPr/>
            </a:pPr>
            <a:endParaRPr lang="en-US" dirty="0"/>
          </a:p>
          <a:p>
            <a:pPr>
              <a:spcBef>
                <a:spcPct val="20000"/>
              </a:spcBef>
              <a:defRPr/>
            </a:pPr>
            <a:r>
              <a:rPr lang="en-US" kern="0" dirty="0">
                <a:latin typeface="Verdana" pitchFamily="34" charset="0"/>
              </a:rPr>
              <a:t>Non-mandatory. Although OSHA will not enforce, to be GHS-compliant, the requirements for this section would be:</a:t>
            </a:r>
          </a:p>
          <a:p>
            <a:pPr indent="112713">
              <a:spcBef>
                <a:spcPts val="0"/>
              </a:spcBef>
              <a:defRPr/>
            </a:pPr>
            <a:endParaRPr lang="en-US" kern="0" dirty="0">
              <a:latin typeface="Verdana" pitchFamily="34" charset="0"/>
            </a:endParaRPr>
          </a:p>
          <a:p>
            <a:pPr lvl="1">
              <a:spcBef>
                <a:spcPts val="0"/>
              </a:spcBef>
              <a:buFont typeface="Courier New" pitchFamily="49" charset="0"/>
              <a:buChar char="o"/>
              <a:defRPr/>
            </a:pPr>
            <a:r>
              <a:rPr lang="en-US" kern="0" dirty="0">
                <a:latin typeface="Verdana" pitchFamily="34" charset="0"/>
              </a:rPr>
              <a:t> </a:t>
            </a:r>
            <a:r>
              <a:rPr lang="en-US" kern="0" dirty="0" err="1">
                <a:latin typeface="Verdana" pitchFamily="34" charset="0"/>
              </a:rPr>
              <a:t>Ecotoxicity</a:t>
            </a:r>
            <a:r>
              <a:rPr lang="en-US" kern="0" dirty="0">
                <a:latin typeface="Verdana" pitchFamily="34" charset="0"/>
              </a:rPr>
              <a:t> (aquatic and terrestrial, where available)</a:t>
            </a:r>
          </a:p>
          <a:p>
            <a:pPr lvl="1">
              <a:spcBef>
                <a:spcPts val="0"/>
              </a:spcBef>
              <a:buFont typeface="Courier New" pitchFamily="49" charset="0"/>
              <a:buChar char="o"/>
              <a:defRPr/>
            </a:pPr>
            <a:r>
              <a:rPr lang="en-US" kern="0" dirty="0">
                <a:latin typeface="Verdana" pitchFamily="34" charset="0"/>
              </a:rPr>
              <a:t> Persistence and degradability</a:t>
            </a:r>
          </a:p>
          <a:p>
            <a:pPr lvl="1">
              <a:spcBef>
                <a:spcPts val="0"/>
              </a:spcBef>
              <a:buFont typeface="Courier New" pitchFamily="49" charset="0"/>
              <a:buChar char="o"/>
              <a:defRPr/>
            </a:pPr>
            <a:r>
              <a:rPr lang="en-US" kern="0" dirty="0">
                <a:latin typeface="Verdana" pitchFamily="34" charset="0"/>
              </a:rPr>
              <a:t> </a:t>
            </a:r>
            <a:r>
              <a:rPr lang="en-US" kern="0" dirty="0" err="1">
                <a:latin typeface="Verdana" pitchFamily="34" charset="0"/>
              </a:rPr>
              <a:t>Bioaccumulative</a:t>
            </a:r>
            <a:r>
              <a:rPr lang="en-US" kern="0" dirty="0">
                <a:latin typeface="Verdana" pitchFamily="34" charset="0"/>
              </a:rPr>
              <a:t> potential</a:t>
            </a:r>
          </a:p>
          <a:p>
            <a:pPr lvl="1">
              <a:spcBef>
                <a:spcPts val="0"/>
              </a:spcBef>
              <a:buFont typeface="Courier New" pitchFamily="49" charset="0"/>
              <a:buChar char="o"/>
              <a:defRPr/>
            </a:pPr>
            <a:r>
              <a:rPr lang="en-US" kern="0" dirty="0">
                <a:latin typeface="Verdana" pitchFamily="34" charset="0"/>
              </a:rPr>
              <a:t> Mobility in soil</a:t>
            </a:r>
          </a:p>
          <a:p>
            <a:pPr lvl="1">
              <a:spcBef>
                <a:spcPts val="0"/>
              </a:spcBef>
              <a:buFont typeface="Courier New" pitchFamily="49" charset="0"/>
              <a:buChar char="o"/>
              <a:defRPr/>
            </a:pPr>
            <a:r>
              <a:rPr lang="en-US" kern="0" dirty="0">
                <a:latin typeface="Verdana" pitchFamily="34" charset="0"/>
              </a:rPr>
              <a:t> Other adverse effects</a:t>
            </a:r>
          </a:p>
          <a:p>
            <a:pPr>
              <a:defRPr/>
            </a:pPr>
            <a:endParaRPr lang="en-US" dirty="0"/>
          </a:p>
          <a:p>
            <a:pPr>
              <a:defRPr/>
            </a:pPr>
            <a:endParaRPr lang="en-US" dirty="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A354D4-68AA-4121-A24C-BC43538C738A}" type="slidenum">
              <a:rPr lang="en-US" altLang="en-US">
                <a:latin typeface="Arial" panose="020B0604020202020204" pitchFamily="34" charset="0"/>
              </a:rPr>
              <a:pPr eaLnBrk="1" hangingPunct="1">
                <a:spcBef>
                  <a:spcPct val="0"/>
                </a:spcBef>
              </a:pPr>
              <a:t>95</a:t>
            </a:fld>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13: Disposal Considerations</a:t>
            </a:r>
          </a:p>
          <a:p>
            <a:pPr>
              <a:defRPr/>
            </a:pPr>
            <a:endParaRPr lang="en-US" dirty="0"/>
          </a:p>
          <a:p>
            <a:pPr>
              <a:spcBef>
                <a:spcPts val="0"/>
              </a:spcBef>
              <a:buFont typeface="Arial" pitchFamily="34" charset="0"/>
              <a:buChar char="•"/>
              <a:defRPr/>
            </a:pPr>
            <a:r>
              <a:rPr lang="en-US" kern="0" dirty="0">
                <a:latin typeface="Verdana" pitchFamily="34" charset="0"/>
              </a:rPr>
              <a:t> To be GHS compliant, this section is provided, but compliance is outside OSHA jurisdiction</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However, OSHA may enforce provisions associated with safe handling and use, including appropriate hygienic practices (see Section 7, above)</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Description of waste residues and information on their safe handling</a:t>
            </a:r>
          </a:p>
          <a:p>
            <a:pPr>
              <a:spcBef>
                <a:spcPts val="0"/>
              </a:spcBef>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Methods of disposal</a:t>
            </a:r>
          </a:p>
          <a:p>
            <a:pPr>
              <a:spcBef>
                <a:spcPct val="20000"/>
              </a:spcBef>
              <a:buFont typeface="Arial" pitchFamily="34" charset="0"/>
              <a:buChar char="•"/>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Disposal of any contaminated packaging</a:t>
            </a:r>
          </a:p>
          <a:p>
            <a:pPr>
              <a:defRPr/>
            </a:pPr>
            <a:endParaRPr lang="en-US" dirty="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22990B-9DDA-443E-8C83-F93366DAB677}" type="slidenum">
              <a:rPr lang="en-US" altLang="en-US">
                <a:latin typeface="Arial" panose="020B0604020202020204" pitchFamily="34" charset="0"/>
              </a:rPr>
              <a:pPr eaLnBrk="1" hangingPunct="1">
                <a:spcBef>
                  <a:spcPct val="0"/>
                </a:spcBef>
              </a:pPr>
              <a:t>96</a:t>
            </a:fld>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14: Transportation Information</a:t>
            </a:r>
          </a:p>
          <a:p>
            <a:pPr>
              <a:defRPr/>
            </a:pPr>
            <a:endParaRPr lang="en-US" dirty="0"/>
          </a:p>
          <a:p>
            <a:pPr>
              <a:spcBef>
                <a:spcPts val="0"/>
              </a:spcBef>
              <a:buFont typeface="Arial" pitchFamily="34" charset="0"/>
              <a:buChar char="•"/>
              <a:defRPr/>
            </a:pPr>
            <a:r>
              <a:rPr lang="en-US" kern="0" dirty="0">
                <a:latin typeface="Verdana" pitchFamily="34" charset="0"/>
              </a:rPr>
              <a:t> To be GHS compliant, this section is provided, but compliance is outside OSHA jurisdiction.</a:t>
            </a:r>
          </a:p>
          <a:p>
            <a:pPr>
              <a:spcBef>
                <a:spcPts val="0"/>
              </a:spcBef>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UN number</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UN proper shipping name</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Transport hazard classes</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Packing group, if applicable</a:t>
            </a:r>
          </a:p>
          <a:p>
            <a:pPr>
              <a:spcBef>
                <a:spcPct val="2000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Environmental hazards such as marine pollutant (yes/no)</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Transport in bulk (per Annex II of MARPOL 73/78 and IBC Code)</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Special precautions which a user needs to be aware of or needs to comply with, in connection with transport or conveyance either within or outside their premises </a:t>
            </a:r>
          </a:p>
          <a:p>
            <a:pPr>
              <a:defRPr/>
            </a:pPr>
            <a:endParaRPr lang="en-US" dirty="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7467D9-C321-4D88-9A14-FA5F32CA0562}" type="slidenum">
              <a:rPr lang="en-US" altLang="en-US">
                <a:latin typeface="Arial" panose="020B0604020202020204" pitchFamily="34" charset="0"/>
              </a:rPr>
              <a:pPr eaLnBrk="1" hangingPunct="1">
                <a:spcBef>
                  <a:spcPct val="0"/>
                </a:spcBef>
              </a:pPr>
              <a:t>97</a:t>
            </a:fld>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Section 15: Regulatory Information</a:t>
            </a:r>
          </a:p>
          <a:p>
            <a:endParaRPr lang="en-US" altLang="en-US"/>
          </a:p>
          <a:p>
            <a:pPr>
              <a:buFontTx/>
              <a:buChar char="•"/>
            </a:pPr>
            <a:r>
              <a:rPr lang="en-US" altLang="en-US">
                <a:latin typeface="Verdana" panose="020B0604030504040204" pitchFamily="34" charset="0"/>
              </a:rPr>
              <a:t> To be GHS compliant, this section is provided, but compliance is outside OSHA jurisdiction</a:t>
            </a:r>
          </a:p>
          <a:p>
            <a:endParaRPr lang="en-US" altLang="en-US" sz="300">
              <a:latin typeface="Verdana" panose="020B0604030504040204" pitchFamily="34" charset="0"/>
            </a:endParaRPr>
          </a:p>
          <a:p>
            <a:pPr>
              <a:buFontTx/>
              <a:buChar char="•"/>
            </a:pPr>
            <a:r>
              <a:rPr lang="en-US" altLang="en-US">
                <a:latin typeface="Verdana" panose="020B0604030504040204" pitchFamily="34" charset="0"/>
              </a:rPr>
              <a:t> Safety</a:t>
            </a:r>
          </a:p>
          <a:p>
            <a:pPr>
              <a:buFontTx/>
              <a:buChar char="•"/>
            </a:pPr>
            <a:endParaRPr lang="en-US" altLang="en-US" sz="300">
              <a:latin typeface="Verdana" panose="020B0604030504040204" pitchFamily="34" charset="0"/>
            </a:endParaRPr>
          </a:p>
          <a:p>
            <a:pPr>
              <a:buFontTx/>
              <a:buChar char="•"/>
            </a:pPr>
            <a:r>
              <a:rPr lang="en-US" altLang="en-US">
                <a:latin typeface="Verdana" panose="020B0604030504040204" pitchFamily="34" charset="0"/>
              </a:rPr>
              <a:t> Health</a:t>
            </a:r>
          </a:p>
          <a:p>
            <a:pPr>
              <a:buFontTx/>
              <a:buChar char="•"/>
            </a:pPr>
            <a:endParaRPr lang="en-US" altLang="en-US" sz="300">
              <a:latin typeface="Verdana" panose="020B0604030504040204" pitchFamily="34" charset="0"/>
            </a:endParaRPr>
          </a:p>
          <a:p>
            <a:pPr>
              <a:buFontTx/>
              <a:buChar char="•"/>
            </a:pPr>
            <a:r>
              <a:rPr lang="en-US" altLang="en-US">
                <a:latin typeface="Verdana" panose="020B0604030504040204" pitchFamily="34" charset="0"/>
              </a:rPr>
              <a:t> Environmental regulations specific to product</a:t>
            </a:r>
          </a:p>
          <a:p>
            <a:endParaRPr lang="en-US" altLang="en-US"/>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65DA8D5-36FF-420A-8A5A-73535D14F882}" type="slidenum">
              <a:rPr lang="en-US" altLang="en-US">
                <a:latin typeface="Arial" panose="020B0604020202020204" pitchFamily="34" charset="0"/>
              </a:rPr>
              <a:pPr eaLnBrk="1" hangingPunct="1">
                <a:spcBef>
                  <a:spcPct val="0"/>
                </a:spcBef>
              </a:pPr>
              <a:t>98</a:t>
            </a:fld>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16: Other Information</a:t>
            </a:r>
          </a:p>
          <a:p>
            <a:pPr>
              <a:defRPr/>
            </a:pPr>
            <a:endParaRPr lang="en-US" dirty="0"/>
          </a:p>
          <a:p>
            <a:pPr>
              <a:spcBef>
                <a:spcPct val="20000"/>
              </a:spcBef>
              <a:buFont typeface="Arial" pitchFamily="34" charset="0"/>
              <a:buChar char="•"/>
              <a:defRPr/>
            </a:pPr>
            <a:r>
              <a:rPr lang="en-US" kern="0" dirty="0">
                <a:latin typeface="Verdana" pitchFamily="34" charset="0"/>
              </a:rPr>
              <a:t> No new requirements other than format</a:t>
            </a:r>
          </a:p>
          <a:p>
            <a:pPr>
              <a:spcBef>
                <a:spcPct val="20000"/>
              </a:spcBef>
              <a:buFont typeface="Arial" pitchFamily="34" charset="0"/>
              <a:buChar char="•"/>
              <a:defRPr/>
            </a:pPr>
            <a:endParaRPr lang="en-US" sz="800" kern="0" dirty="0">
              <a:latin typeface="Verdana" pitchFamily="34" charset="0"/>
            </a:endParaRPr>
          </a:p>
          <a:p>
            <a:pPr>
              <a:spcBef>
                <a:spcPct val="20000"/>
              </a:spcBef>
              <a:buFont typeface="Arial" pitchFamily="34" charset="0"/>
              <a:buChar char="•"/>
              <a:defRPr/>
            </a:pPr>
            <a:r>
              <a:rPr lang="en-US" kern="0" dirty="0">
                <a:latin typeface="Verdana" pitchFamily="34" charset="0"/>
              </a:rPr>
              <a:t> Date of preparation of SDS or last revision date</a:t>
            </a:r>
          </a:p>
          <a:p>
            <a:pPr>
              <a:defRPr/>
            </a:pPr>
            <a:endParaRPr lang="en-US" dirty="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E6962DC-F5D0-4496-9AE6-4DC99808CBEC}" type="slidenum">
              <a:rPr lang="en-US" altLang="en-US">
                <a:latin typeface="Arial" panose="020B0604020202020204" pitchFamily="34" charset="0"/>
              </a:rPr>
              <a:pPr eaLnBrk="1" hangingPunct="1">
                <a:spcBef>
                  <a:spcPct val="0"/>
                </a:spcBef>
              </a:pPr>
              <a:t>99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A02C321C-821B-4E0B-9622-E470C260B81D}" type="slidenum">
              <a:rPr lang="en-US" altLang="en-US"/>
              <a:pPr/>
              <a:t>‹#›</a:t>
            </a:fld>
            <a:endParaRPr lang="en-US" altLang="en-US"/>
          </a:p>
        </p:txBody>
      </p:sp>
    </p:spTree>
    <p:extLst>
      <p:ext uri="{BB962C8B-B14F-4D97-AF65-F5344CB8AC3E}">
        <p14:creationId xmlns:p14="http://schemas.microsoft.com/office/powerpoint/2010/main" val="242436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BEF646-D567-4C70-896D-2D9E100672A0}" type="slidenum">
              <a:rPr lang="en-US" altLang="en-US"/>
              <a:pPr/>
              <a:t>‹#›</a:t>
            </a:fld>
            <a:endParaRPr lang="en-US" altLang="en-US"/>
          </a:p>
        </p:txBody>
      </p:sp>
    </p:spTree>
    <p:extLst>
      <p:ext uri="{BB962C8B-B14F-4D97-AF65-F5344CB8AC3E}">
        <p14:creationId xmlns:p14="http://schemas.microsoft.com/office/powerpoint/2010/main" val="101481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733162-C540-4437-8F5E-CA10425471FA}" type="slidenum">
              <a:rPr lang="en-US" altLang="en-US"/>
              <a:pPr/>
              <a:t>‹#›</a:t>
            </a:fld>
            <a:endParaRPr lang="en-US" altLang="en-US"/>
          </a:p>
        </p:txBody>
      </p:sp>
    </p:spTree>
    <p:extLst>
      <p:ext uri="{BB962C8B-B14F-4D97-AF65-F5344CB8AC3E}">
        <p14:creationId xmlns:p14="http://schemas.microsoft.com/office/powerpoint/2010/main" val="98368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3024DC-DEB6-4FA5-90FD-E462819A4EE7}" type="slidenum">
              <a:rPr lang="en-US" altLang="en-US"/>
              <a:pPr/>
              <a:t>‹#›</a:t>
            </a:fld>
            <a:endParaRPr lang="en-US" altLang="en-US"/>
          </a:p>
        </p:txBody>
      </p:sp>
    </p:spTree>
    <p:extLst>
      <p:ext uri="{BB962C8B-B14F-4D97-AF65-F5344CB8AC3E}">
        <p14:creationId xmlns:p14="http://schemas.microsoft.com/office/powerpoint/2010/main" val="226357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06A845-EA36-4CB0-A4A5-CFEA9DD15ABC}" type="slidenum">
              <a:rPr lang="en-US" altLang="en-US"/>
              <a:pPr/>
              <a:t>‹#›</a:t>
            </a:fld>
            <a:endParaRPr lang="en-US" altLang="en-US"/>
          </a:p>
        </p:txBody>
      </p:sp>
    </p:spTree>
    <p:extLst>
      <p:ext uri="{BB962C8B-B14F-4D97-AF65-F5344CB8AC3E}">
        <p14:creationId xmlns:p14="http://schemas.microsoft.com/office/powerpoint/2010/main" val="126108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D53E39-76F5-451B-9EA0-0B2F9A388CB5}" type="slidenum">
              <a:rPr lang="en-US" altLang="en-US"/>
              <a:pPr/>
              <a:t>‹#›</a:t>
            </a:fld>
            <a:endParaRPr lang="en-US" altLang="en-US"/>
          </a:p>
        </p:txBody>
      </p:sp>
    </p:spTree>
    <p:extLst>
      <p:ext uri="{BB962C8B-B14F-4D97-AF65-F5344CB8AC3E}">
        <p14:creationId xmlns:p14="http://schemas.microsoft.com/office/powerpoint/2010/main" val="409026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CABD6AE-7571-408C-985B-CEECC7818F4D}" type="slidenum">
              <a:rPr lang="en-US" altLang="en-US"/>
              <a:pPr/>
              <a:t>‹#›</a:t>
            </a:fld>
            <a:endParaRPr lang="en-US" altLang="en-US"/>
          </a:p>
        </p:txBody>
      </p:sp>
    </p:spTree>
    <p:extLst>
      <p:ext uri="{BB962C8B-B14F-4D97-AF65-F5344CB8AC3E}">
        <p14:creationId xmlns:p14="http://schemas.microsoft.com/office/powerpoint/2010/main" val="413173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C4B834-C39D-4781-803C-5F45385B3F89}" type="slidenum">
              <a:rPr lang="en-US" altLang="en-US"/>
              <a:pPr/>
              <a:t>‹#›</a:t>
            </a:fld>
            <a:endParaRPr lang="en-US" altLang="en-US"/>
          </a:p>
        </p:txBody>
      </p:sp>
    </p:spTree>
    <p:extLst>
      <p:ext uri="{BB962C8B-B14F-4D97-AF65-F5344CB8AC3E}">
        <p14:creationId xmlns:p14="http://schemas.microsoft.com/office/powerpoint/2010/main" val="42329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E23878F-9EEA-4AC7-A46E-C116D64A67FE}" type="slidenum">
              <a:rPr lang="en-US" altLang="en-US"/>
              <a:pPr/>
              <a:t>‹#›</a:t>
            </a:fld>
            <a:endParaRPr lang="en-US" altLang="en-US"/>
          </a:p>
        </p:txBody>
      </p:sp>
    </p:spTree>
    <p:extLst>
      <p:ext uri="{BB962C8B-B14F-4D97-AF65-F5344CB8AC3E}">
        <p14:creationId xmlns:p14="http://schemas.microsoft.com/office/powerpoint/2010/main" val="3324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2ED6A1-0751-4E3C-8C60-8196DB7EE246}" type="slidenum">
              <a:rPr lang="en-US" altLang="en-US"/>
              <a:pPr/>
              <a:t>‹#›</a:t>
            </a:fld>
            <a:endParaRPr lang="en-US" altLang="en-US"/>
          </a:p>
        </p:txBody>
      </p:sp>
    </p:spTree>
    <p:extLst>
      <p:ext uri="{BB962C8B-B14F-4D97-AF65-F5344CB8AC3E}">
        <p14:creationId xmlns:p14="http://schemas.microsoft.com/office/powerpoint/2010/main" val="268343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FE1F72-CDB7-4B34-8E7A-74EA7F44000A}" type="slidenum">
              <a:rPr lang="en-US" altLang="en-US"/>
              <a:pPr/>
              <a:t>‹#›</a:t>
            </a:fld>
            <a:endParaRPr lang="en-US" altLang="en-US"/>
          </a:p>
        </p:txBody>
      </p:sp>
    </p:spTree>
    <p:extLst>
      <p:ext uri="{BB962C8B-B14F-4D97-AF65-F5344CB8AC3E}">
        <p14:creationId xmlns:p14="http://schemas.microsoft.com/office/powerpoint/2010/main" val="38567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B1BE696-FBB9-4AB8-96E5-FB3B51CA1E5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9"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hyperlink" Target="http://www.depweb.state.pa.us/" TargetMode="Externa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3.jpe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hyperlink" Target="https://www.facebook.com/BWCPATHS" TargetMode="External"/><Relationship Id="rId5" Type="http://schemas.openxmlformats.org/officeDocument/2006/relationships/image" Target="../media/image82.jpe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 Id="rId5" Type="http://schemas.openxmlformats.org/officeDocument/2006/relationships/image" Target="../media/image8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png"/><Relationship Id="rId7" Type="http://schemas.openxmlformats.org/officeDocument/2006/relationships/image" Target="../media/image52.jpe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2.png"/><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5.jpe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a:xfrm>
            <a:off x="533400" y="381000"/>
            <a:ext cx="5181600" cy="457200"/>
          </a:xfrm>
        </p:spPr>
        <p:txBody>
          <a:bodyPr/>
          <a:lstStyle/>
          <a:p>
            <a:pPr eaLnBrk="1" hangingPunct="1"/>
            <a:r>
              <a:rPr lang="en-US" altLang="en-US" sz="2400" b="1">
                <a:solidFill>
                  <a:schemeClr val="bg1"/>
                </a:solidFill>
                <a:latin typeface="Verdana" panose="020B0604030504040204" pitchFamily="34" charset="0"/>
              </a:rPr>
              <a:t>RIGHT TO KNOW</a:t>
            </a:r>
            <a:endParaRPr lang="en-US" altLang="en-US" sz="2400">
              <a:solidFill>
                <a:schemeClr val="bg1"/>
              </a:solidFill>
              <a:latin typeface="Verdana" panose="020B0604030504040204" pitchFamily="34" charset="0"/>
            </a:endParaRPr>
          </a:p>
        </p:txBody>
      </p:sp>
      <p:sp>
        <p:nvSpPr>
          <p:cNvPr id="30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 </a:t>
            </a:r>
          </a:p>
        </p:txBody>
      </p:sp>
      <p:sp>
        <p:nvSpPr>
          <p:cNvPr id="307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7" name="Rectangle 1027"/>
          <p:cNvSpPr txBox="1">
            <a:spLocks noChangeArrowheads="1"/>
          </p:cNvSpPr>
          <p:nvPr/>
        </p:nvSpPr>
        <p:spPr bwMode="auto">
          <a:xfrm>
            <a:off x="609600" y="1828800"/>
            <a:ext cx="4800600" cy="1600200"/>
          </a:xfrm>
          <a:prstGeom prst="rect">
            <a:avLst/>
          </a:prstGeom>
          <a:noFill/>
          <a:ln w="9525">
            <a:noFill/>
            <a:miter lim="800000"/>
            <a:headEnd/>
            <a:tailEnd/>
          </a:ln>
        </p:spPr>
        <p:txBody>
          <a:bodyPr/>
          <a:lstStyle/>
          <a:p>
            <a:pPr algn="ctr">
              <a:spcBef>
                <a:spcPct val="20000"/>
              </a:spcBef>
              <a:buClr>
                <a:srgbClr val="800000"/>
              </a:buClr>
              <a:defRPr/>
            </a:pPr>
            <a:r>
              <a:rPr lang="en-US" sz="2400" b="1" kern="0" dirty="0">
                <a:latin typeface="Verdana" pitchFamily="34" charset="0"/>
              </a:rPr>
              <a:t>Pennsylvania </a:t>
            </a:r>
          </a:p>
          <a:p>
            <a:pPr algn="ctr">
              <a:spcBef>
                <a:spcPct val="20000"/>
              </a:spcBef>
              <a:buClr>
                <a:srgbClr val="800000"/>
              </a:buClr>
              <a:defRPr/>
            </a:pPr>
            <a:r>
              <a:rPr lang="en-US" sz="2400" b="1" kern="0" dirty="0">
                <a:latin typeface="Verdana" pitchFamily="34" charset="0"/>
              </a:rPr>
              <a:t>Worker &amp; Community </a:t>
            </a:r>
          </a:p>
          <a:p>
            <a:pPr algn="ctr">
              <a:spcBef>
                <a:spcPct val="20000"/>
              </a:spcBef>
              <a:buClr>
                <a:srgbClr val="800000"/>
              </a:buClr>
              <a:defRPr/>
            </a:pPr>
            <a:r>
              <a:rPr lang="en-US" sz="2400" b="1" kern="0" dirty="0">
                <a:latin typeface="Verdana" pitchFamily="34" charset="0"/>
              </a:rPr>
              <a:t>Right to Know </a:t>
            </a:r>
          </a:p>
        </p:txBody>
      </p:sp>
      <p:pic>
        <p:nvPicPr>
          <p:cNvPr id="3080" name="Picture 13" descr="http://ts2.mm.bing.net/th?id=H.4522399617779473&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33800"/>
            <a:ext cx="3079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5" descr="http://ts2.mm.bing.net/th?id=H.4840841356117077&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133600"/>
            <a:ext cx="3282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9"/>
          <p:cNvSpPr>
            <a:spLocks noChangeArrowheads="1"/>
          </p:cNvSpPr>
          <p:nvPr/>
        </p:nvSpPr>
        <p:spPr bwMode="auto">
          <a:xfrm>
            <a:off x="5791200" y="9144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i="1">
                <a:latin typeface="Verdana" panose="020B0604030504040204" pitchFamily="34" charset="0"/>
              </a:rPr>
              <a:t>Bureau of Workers’ Comp</a:t>
            </a:r>
          </a:p>
          <a:p>
            <a:pPr algn="ctr" eaLnBrk="1" hangingPunct="1">
              <a:spcBef>
                <a:spcPct val="0"/>
              </a:spcBef>
              <a:buFontTx/>
              <a:buNone/>
            </a:pPr>
            <a:r>
              <a:rPr lang="en-US" altLang="en-US" sz="1200" i="1">
                <a:latin typeface="Verdana" panose="020B0604030504040204" pitchFamily="34" charset="0"/>
              </a:rPr>
              <a:t>PA Training for Health &amp; Safety</a:t>
            </a:r>
          </a:p>
          <a:p>
            <a:pPr algn="ctr" eaLnBrk="1" hangingPunct="1">
              <a:spcBef>
                <a:spcPct val="0"/>
              </a:spcBef>
              <a:buFontTx/>
              <a:buNone/>
            </a:pPr>
            <a:r>
              <a:rPr lang="en-US" altLang="en-US" sz="1200" i="1">
                <a:latin typeface="Verdana" panose="020B0604030504040204" pitchFamily="34" charset="0"/>
              </a:rPr>
              <a:t>(PATHS)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ctrTitle"/>
          </p:nvPr>
        </p:nvSpPr>
        <p:spPr>
          <a:xfrm>
            <a:off x="609600" y="381000"/>
            <a:ext cx="5181600" cy="457200"/>
          </a:xfrm>
        </p:spPr>
        <p:txBody>
          <a:bodyPr/>
          <a:lstStyle/>
          <a:p>
            <a:pPr algn="l" eaLnBrk="1" hangingPunct="1"/>
            <a:r>
              <a:rPr lang="en-US" altLang="en-US" sz="1900">
                <a:solidFill>
                  <a:schemeClr val="bg1"/>
                </a:solidFill>
                <a:latin typeface="Verdana" panose="020B0604030504040204" pitchFamily="34" charset="0"/>
              </a:rPr>
              <a:t>Right to Know Modifications due to GHS</a:t>
            </a:r>
          </a:p>
        </p:txBody>
      </p:sp>
      <p:sp>
        <p:nvSpPr>
          <p:cNvPr id="122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2294"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7" name="Rectangle 1027"/>
          <p:cNvSpPr txBox="1">
            <a:spLocks noChangeArrowheads="1"/>
          </p:cNvSpPr>
          <p:nvPr/>
        </p:nvSpPr>
        <p:spPr bwMode="auto">
          <a:xfrm>
            <a:off x="152400" y="228600"/>
            <a:ext cx="8763000" cy="5638800"/>
          </a:xfrm>
          <a:prstGeom prst="rect">
            <a:avLst/>
          </a:prstGeom>
          <a:noFill/>
          <a:ln w="9525">
            <a:noFill/>
            <a:miter lim="800000"/>
            <a:headEnd/>
            <a:tailEnd/>
          </a:ln>
        </p:spPr>
        <p:txBody>
          <a:bodyPr/>
          <a:lstStyle/>
          <a:p>
            <a:pPr algn="ctr">
              <a:spcBef>
                <a:spcPct val="20000"/>
              </a:spcBef>
              <a:defRPr/>
            </a:pPr>
            <a:r>
              <a:rPr lang="en-US" sz="2000" kern="0" dirty="0">
                <a:latin typeface="Verdana" pitchFamily="34" charset="0"/>
              </a:rPr>
              <a:t>    </a:t>
            </a:r>
            <a:endParaRPr lang="en-US" sz="2000" u="sng" kern="0" dirty="0">
              <a:latin typeface="Verdana" pitchFamily="34" charset="0"/>
            </a:endParaRPr>
          </a:p>
          <a:p>
            <a:pPr algn="ctr">
              <a:spcBef>
                <a:spcPct val="20000"/>
              </a:spcBef>
              <a:defRPr/>
            </a:pPr>
            <a:endParaRPr lang="en-US" sz="2000" u="sng" kern="0" dirty="0">
              <a:latin typeface="Verdana" pitchFamily="34" charset="0"/>
            </a:endParaRPr>
          </a:p>
          <a:p>
            <a:pPr lvl="1">
              <a:spcBef>
                <a:spcPct val="20000"/>
              </a:spcBef>
              <a:buFont typeface="Courier New" pitchFamily="49" charset="0"/>
              <a:buChar char="o"/>
              <a:defRPr/>
            </a:pPr>
            <a:r>
              <a:rPr lang="en-US" sz="2000" kern="0" dirty="0">
                <a:latin typeface="Verdana" pitchFamily="34" charset="0"/>
              </a:rPr>
              <a:t> </a:t>
            </a:r>
            <a:r>
              <a:rPr lang="en-US" sz="2400" kern="0" dirty="0">
                <a:latin typeface="Verdana" pitchFamily="34" charset="0"/>
              </a:rPr>
              <a:t>Hazard classification of chemical hazards  </a:t>
            </a:r>
          </a:p>
          <a:p>
            <a:pPr lvl="1">
              <a:spcBef>
                <a:spcPct val="20000"/>
              </a:spcBef>
              <a:defRPr/>
            </a:pPr>
            <a:endParaRPr lang="en-US" sz="600" kern="0" dirty="0">
              <a:latin typeface="Verdana" pitchFamily="34" charset="0"/>
            </a:endParaRPr>
          </a:p>
          <a:p>
            <a:pPr lvl="1">
              <a:spcBef>
                <a:spcPts val="0"/>
              </a:spcBef>
              <a:buFont typeface="Courier New" pitchFamily="49" charset="0"/>
              <a:buChar char="o"/>
              <a:defRPr/>
            </a:pPr>
            <a:r>
              <a:rPr lang="en-US" sz="2000" kern="0" dirty="0">
                <a:latin typeface="Verdana" pitchFamily="34" charset="0"/>
              </a:rPr>
              <a:t> </a:t>
            </a:r>
            <a:r>
              <a:rPr lang="en-US" sz="2400" kern="0" dirty="0">
                <a:latin typeface="Verdana" pitchFamily="34" charset="0"/>
              </a:rPr>
              <a:t>Revised labeling provisions that include </a:t>
            </a:r>
          </a:p>
          <a:p>
            <a:pPr lvl="1">
              <a:spcBef>
                <a:spcPts val="0"/>
              </a:spcBef>
              <a:defRPr/>
            </a:pPr>
            <a:r>
              <a:rPr lang="en-US" sz="2400" kern="0" dirty="0">
                <a:latin typeface="Verdana" pitchFamily="34" charset="0"/>
              </a:rPr>
              <a:t>  requirements for:</a:t>
            </a:r>
          </a:p>
          <a:p>
            <a:pPr lvl="1">
              <a:spcBef>
                <a:spcPts val="0"/>
              </a:spcBef>
              <a:defRPr/>
            </a:pPr>
            <a:r>
              <a:rPr lang="en-US" sz="400" kern="0" dirty="0">
                <a:latin typeface="Verdana" pitchFamily="34" charset="0"/>
              </a:rPr>
              <a:t> </a:t>
            </a:r>
          </a:p>
          <a:p>
            <a:pPr lvl="2">
              <a:spcBef>
                <a:spcPct val="20000"/>
              </a:spcBef>
              <a:buFont typeface="Wingdings" pitchFamily="2" charset="2"/>
              <a:buChar char="§"/>
              <a:defRPr/>
            </a:pPr>
            <a:r>
              <a:rPr lang="en-US" sz="2400" kern="0" dirty="0">
                <a:latin typeface="Verdana" pitchFamily="34" charset="0"/>
              </a:rPr>
              <a:t> </a:t>
            </a:r>
            <a:r>
              <a:rPr lang="en-US" sz="2200" kern="0" dirty="0">
                <a:latin typeface="Verdana" pitchFamily="34" charset="0"/>
              </a:rPr>
              <a:t>Standardized signal words</a:t>
            </a:r>
          </a:p>
          <a:p>
            <a:pPr lvl="2">
              <a:spcBef>
                <a:spcPct val="20000"/>
              </a:spcBef>
              <a:buFont typeface="Wingdings" pitchFamily="2" charset="2"/>
              <a:buChar char="§"/>
              <a:defRPr/>
            </a:pPr>
            <a:r>
              <a:rPr lang="en-US" sz="2200" kern="0" dirty="0">
                <a:latin typeface="Verdana" pitchFamily="34" charset="0"/>
              </a:rPr>
              <a:t> Pictograms</a:t>
            </a:r>
          </a:p>
          <a:p>
            <a:pPr lvl="2">
              <a:spcBef>
                <a:spcPct val="20000"/>
              </a:spcBef>
              <a:buFont typeface="Wingdings" pitchFamily="2" charset="2"/>
              <a:buChar char="§"/>
              <a:defRPr/>
            </a:pPr>
            <a:r>
              <a:rPr lang="en-US" sz="2200" kern="0" dirty="0">
                <a:latin typeface="Verdana" pitchFamily="34" charset="0"/>
              </a:rPr>
              <a:t> Hazard statements</a:t>
            </a:r>
          </a:p>
          <a:p>
            <a:pPr lvl="2">
              <a:spcBef>
                <a:spcPct val="20000"/>
              </a:spcBef>
              <a:buFont typeface="Wingdings" pitchFamily="2" charset="2"/>
              <a:buChar char="§"/>
              <a:defRPr/>
            </a:pPr>
            <a:r>
              <a:rPr lang="en-US" sz="2200" kern="0" dirty="0">
                <a:latin typeface="Verdana" pitchFamily="34" charset="0"/>
              </a:rPr>
              <a:t> Precautionary statements</a:t>
            </a:r>
          </a:p>
          <a:p>
            <a:pPr lvl="2">
              <a:spcBef>
                <a:spcPct val="20000"/>
              </a:spcBef>
              <a:defRPr/>
            </a:pPr>
            <a:endParaRPr lang="en-US" sz="600" kern="0" dirty="0">
              <a:latin typeface="Verdana" pitchFamily="34" charset="0"/>
            </a:endParaRPr>
          </a:p>
          <a:p>
            <a:pPr lvl="1">
              <a:spcBef>
                <a:spcPts val="0"/>
              </a:spcBef>
              <a:buFont typeface="Courier New" pitchFamily="49" charset="0"/>
              <a:buChar char="o"/>
              <a:defRPr/>
            </a:pPr>
            <a:r>
              <a:rPr lang="en-US" sz="2000" kern="0" dirty="0">
                <a:latin typeface="Verdana" pitchFamily="34" charset="0"/>
              </a:rPr>
              <a:t> </a:t>
            </a:r>
            <a:r>
              <a:rPr lang="en-US" sz="2400" kern="0" dirty="0">
                <a:latin typeface="Verdana" pitchFamily="34" charset="0"/>
              </a:rPr>
              <a:t>Specified format for safety data sheets in 16 </a:t>
            </a:r>
          </a:p>
          <a:p>
            <a:pPr lvl="1">
              <a:spcBef>
                <a:spcPts val="0"/>
              </a:spcBef>
              <a:defRPr/>
            </a:pPr>
            <a:r>
              <a:rPr lang="en-US" sz="2400" kern="0" dirty="0">
                <a:latin typeface="Verdana" pitchFamily="34" charset="0"/>
              </a:rPr>
              <a:t>  section format and</a:t>
            </a:r>
          </a:p>
          <a:p>
            <a:pPr lvl="1">
              <a:spcBef>
                <a:spcPts val="0"/>
              </a:spcBef>
              <a:defRPr/>
            </a:pPr>
            <a:endParaRPr lang="en-US" sz="600" kern="0" dirty="0">
              <a:latin typeface="Verdana" pitchFamily="34" charset="0"/>
            </a:endParaRPr>
          </a:p>
          <a:p>
            <a:pPr lvl="1">
              <a:spcBef>
                <a:spcPts val="0"/>
              </a:spcBef>
              <a:buFont typeface="Courier New" pitchFamily="49" charset="0"/>
              <a:buChar char="o"/>
              <a:defRPr/>
            </a:pPr>
            <a:r>
              <a:rPr lang="en-US" sz="2400" kern="0" dirty="0">
                <a:latin typeface="Verdana" pitchFamily="34" charset="0"/>
              </a:rPr>
              <a:t> Revisions to definitions of terms used in the </a:t>
            </a:r>
          </a:p>
          <a:p>
            <a:pPr lvl="1">
              <a:spcBef>
                <a:spcPts val="0"/>
              </a:spcBef>
              <a:defRPr/>
            </a:pPr>
            <a:r>
              <a:rPr lang="en-US" sz="2400" kern="0" dirty="0">
                <a:latin typeface="Verdana" pitchFamily="34" charset="0"/>
              </a:rPr>
              <a:t>   standard and requirements for employee training </a:t>
            </a:r>
          </a:p>
          <a:p>
            <a:pPr lvl="1">
              <a:spcBef>
                <a:spcPts val="0"/>
              </a:spcBef>
              <a:defRPr/>
            </a:pPr>
            <a:r>
              <a:rPr lang="en-US" sz="2400" kern="0" dirty="0">
                <a:latin typeface="Verdana" pitchFamily="34" charset="0"/>
              </a:rPr>
              <a:t>   on labels and Safety Data Sheets (SDS)</a:t>
            </a:r>
            <a:endParaRPr lang="en-US" sz="20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Contractor Requirements</a:t>
            </a:r>
          </a:p>
        </p:txBody>
      </p:sp>
      <p:sp>
        <p:nvSpPr>
          <p:cNvPr id="1044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44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100</a:t>
            </a:r>
          </a:p>
        </p:txBody>
      </p:sp>
      <p:pic>
        <p:nvPicPr>
          <p:cNvPr id="104455" name="Picture 4" descr="C:\Documents and Settings\spakosh\Local Settings\Temporary Internet Files\Content.IE5\8RCUBTM9\MP90040928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00400"/>
            <a:ext cx="23622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676400"/>
            <a:ext cx="7467600" cy="4114800"/>
          </a:xfrm>
          <a:prstGeom prst="rect">
            <a:avLst/>
          </a:prstGeom>
          <a:noFill/>
          <a:ln w="9525">
            <a:noFill/>
            <a:miter lim="800000"/>
            <a:headEnd/>
            <a:tailEnd/>
          </a:ln>
        </p:spPr>
        <p:txBody>
          <a:bodyPr/>
          <a:lstStyle/>
          <a:p>
            <a:pPr>
              <a:lnSpc>
                <a:spcPct val="95000"/>
              </a:lnSpc>
              <a:spcBef>
                <a:spcPts val="0"/>
              </a:spcBef>
              <a:buFont typeface="Arial" pitchFamily="34" charset="0"/>
              <a:buChar char="•"/>
              <a:defRPr/>
            </a:pPr>
            <a:r>
              <a:rPr lang="en-US" sz="2400" kern="0" dirty="0">
                <a:latin typeface="Verdana" pitchFamily="34" charset="0"/>
              </a:rPr>
              <a:t> Contractors must abide by the </a:t>
            </a:r>
          </a:p>
          <a:p>
            <a:pPr>
              <a:lnSpc>
                <a:spcPct val="95000"/>
              </a:lnSpc>
              <a:spcBef>
                <a:spcPts val="0"/>
              </a:spcBef>
              <a:defRPr/>
            </a:pPr>
            <a:r>
              <a:rPr lang="en-US" sz="2400" kern="0" dirty="0">
                <a:latin typeface="Verdana" pitchFamily="34" charset="0"/>
              </a:rPr>
              <a:t>  applicable provisions of federal,              </a:t>
            </a:r>
            <a:br>
              <a:rPr lang="en-US" sz="2400" kern="0" dirty="0">
                <a:latin typeface="Verdana" pitchFamily="34" charset="0"/>
              </a:rPr>
            </a:br>
            <a:r>
              <a:rPr lang="en-US" sz="2400" kern="0" dirty="0">
                <a:latin typeface="Verdana" pitchFamily="34" charset="0"/>
              </a:rPr>
              <a:t>  state and local hazard communication       </a:t>
            </a:r>
            <a:br>
              <a:rPr lang="en-US" sz="2400" kern="0" dirty="0">
                <a:latin typeface="Verdana" pitchFamily="34" charset="0"/>
              </a:rPr>
            </a:br>
            <a:r>
              <a:rPr lang="en-US" sz="2400" kern="0" dirty="0">
                <a:latin typeface="Verdana" pitchFamily="34" charset="0"/>
              </a:rPr>
              <a:t>  and right to know laws/regulations</a:t>
            </a:r>
          </a:p>
          <a:p>
            <a:pPr>
              <a:lnSpc>
                <a:spcPct val="95000"/>
              </a:lnSpc>
              <a:spcBef>
                <a:spcPct val="20000"/>
              </a:spcBef>
              <a:buFont typeface="Arial" pitchFamily="34" charset="0"/>
              <a:buChar char="•"/>
              <a:defRPr/>
            </a:pPr>
            <a:endParaRPr lang="en-US" sz="2000" b="1" kern="0" dirty="0">
              <a:latin typeface="Verdana" pitchFamily="34" charset="0"/>
            </a:endParaRPr>
          </a:p>
          <a:p>
            <a:pPr>
              <a:lnSpc>
                <a:spcPct val="95000"/>
              </a:lnSpc>
              <a:spcBef>
                <a:spcPts val="0"/>
              </a:spcBef>
              <a:buFont typeface="Arial" pitchFamily="34" charset="0"/>
              <a:buChar char="•"/>
              <a:defRPr/>
            </a:pPr>
            <a:r>
              <a:rPr lang="en-US" sz="2400" kern="0" dirty="0">
                <a:latin typeface="Verdana" pitchFamily="34" charset="0"/>
              </a:rPr>
              <a:t> Any contractor found not </a:t>
            </a:r>
          </a:p>
          <a:p>
            <a:pPr>
              <a:lnSpc>
                <a:spcPct val="95000"/>
              </a:lnSpc>
              <a:spcBef>
                <a:spcPts val="0"/>
              </a:spcBef>
              <a:defRPr/>
            </a:pPr>
            <a:r>
              <a:rPr lang="en-US" sz="2400" kern="0" dirty="0">
                <a:latin typeface="Verdana" pitchFamily="34" charset="0"/>
              </a:rPr>
              <a:t>  meeting the provisions of the </a:t>
            </a:r>
          </a:p>
          <a:p>
            <a:pPr>
              <a:lnSpc>
                <a:spcPct val="95000"/>
              </a:lnSpc>
              <a:spcBef>
                <a:spcPts val="0"/>
              </a:spcBef>
              <a:defRPr/>
            </a:pPr>
            <a:r>
              <a:rPr lang="en-US" sz="2400" kern="0" dirty="0">
                <a:latin typeface="Verdana" pitchFamily="34" charset="0"/>
              </a:rPr>
              <a:t>  laws or contractor requirements </a:t>
            </a:r>
          </a:p>
          <a:p>
            <a:pPr>
              <a:lnSpc>
                <a:spcPct val="95000"/>
              </a:lnSpc>
              <a:spcBef>
                <a:spcPts val="0"/>
              </a:spcBef>
              <a:defRPr/>
            </a:pPr>
            <a:r>
              <a:rPr lang="en-US" sz="2400" kern="0" dirty="0">
                <a:latin typeface="Verdana" pitchFamily="34" charset="0"/>
              </a:rPr>
              <a:t>  may be required to cease work                </a:t>
            </a:r>
            <a:br>
              <a:rPr lang="en-US" sz="2400" kern="0" dirty="0">
                <a:latin typeface="Verdana" pitchFamily="34" charset="0"/>
              </a:rPr>
            </a:br>
            <a:r>
              <a:rPr lang="en-US" sz="2400" kern="0" dirty="0">
                <a:latin typeface="Verdana" pitchFamily="34" charset="0"/>
              </a:rPr>
              <a:t>  until compliance is achieved</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Contractor Requirements</a:t>
            </a:r>
          </a:p>
        </p:txBody>
      </p:sp>
      <p:sp>
        <p:nvSpPr>
          <p:cNvPr id="1054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54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101</a:t>
            </a:r>
          </a:p>
        </p:txBody>
      </p:sp>
      <p:sp>
        <p:nvSpPr>
          <p:cNvPr id="11" name="Content Placeholder 2"/>
          <p:cNvSpPr txBox="1">
            <a:spLocks/>
          </p:cNvSpPr>
          <p:nvPr/>
        </p:nvSpPr>
        <p:spPr bwMode="auto">
          <a:xfrm>
            <a:off x="838200" y="1447800"/>
            <a:ext cx="7772400" cy="3962400"/>
          </a:xfrm>
          <a:prstGeom prst="rect">
            <a:avLst/>
          </a:prstGeom>
          <a:noFill/>
          <a:ln w="9525">
            <a:noFill/>
            <a:miter lim="800000"/>
            <a:headEnd/>
            <a:tailEnd/>
          </a:ln>
        </p:spPr>
        <p:txBody>
          <a:bodyPr/>
          <a:lstStyle/>
          <a:p>
            <a:pPr>
              <a:lnSpc>
                <a:spcPct val="90000"/>
              </a:lnSpc>
              <a:spcBef>
                <a:spcPts val="0"/>
              </a:spcBef>
              <a:buFont typeface="Arial" pitchFamily="34" charset="0"/>
              <a:buChar char="•"/>
              <a:defRPr/>
            </a:pPr>
            <a:r>
              <a:rPr lang="en-US" sz="2400" kern="0" dirty="0">
                <a:latin typeface="Verdana" pitchFamily="34" charset="0"/>
              </a:rPr>
              <a:t> The company will review and provide SDSs                     </a:t>
            </a:r>
          </a:p>
          <a:p>
            <a:pPr>
              <a:lnSpc>
                <a:spcPct val="90000"/>
              </a:lnSpc>
              <a:spcBef>
                <a:spcPts val="0"/>
              </a:spcBef>
              <a:defRPr/>
            </a:pPr>
            <a:r>
              <a:rPr lang="en-US" sz="2400" kern="0" dirty="0">
                <a:latin typeface="Verdana" pitchFamily="34" charset="0"/>
              </a:rPr>
              <a:t>  for any hazardous chemicals</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maintain a copy of the </a:t>
            </a:r>
          </a:p>
          <a:p>
            <a:pPr>
              <a:lnSpc>
                <a:spcPct val="90000"/>
              </a:lnSpc>
              <a:spcBef>
                <a:spcPts val="0"/>
              </a:spcBef>
              <a:defRPr/>
            </a:pPr>
            <a:r>
              <a:rPr lang="en-US" sz="2400" kern="0" dirty="0">
                <a:latin typeface="Verdana" pitchFamily="34" charset="0"/>
              </a:rPr>
              <a:t>  hazard communication program</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certify that it has met the </a:t>
            </a:r>
          </a:p>
          <a:p>
            <a:pPr>
              <a:lnSpc>
                <a:spcPct val="90000"/>
              </a:lnSpc>
              <a:spcBef>
                <a:spcPts val="0"/>
              </a:spcBef>
              <a:defRPr/>
            </a:pPr>
            <a:r>
              <a:rPr lang="en-US" sz="2400" kern="0" dirty="0">
                <a:latin typeface="Verdana" pitchFamily="34" charset="0"/>
              </a:rPr>
              <a:t>  provisions of applicable laws</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notify the host safety </a:t>
            </a:r>
          </a:p>
          <a:p>
            <a:pPr>
              <a:lnSpc>
                <a:spcPct val="90000"/>
              </a:lnSpc>
              <a:spcBef>
                <a:spcPts val="0"/>
              </a:spcBef>
              <a:defRPr/>
            </a:pPr>
            <a:r>
              <a:rPr lang="en-US" sz="2400" kern="0" dirty="0">
                <a:latin typeface="Verdana" pitchFamily="34" charset="0"/>
              </a:rPr>
              <a:t>  department</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state where chemicals will </a:t>
            </a:r>
          </a:p>
          <a:p>
            <a:pPr>
              <a:lnSpc>
                <a:spcPct val="90000"/>
              </a:lnSpc>
              <a:spcBef>
                <a:spcPts val="0"/>
              </a:spcBef>
              <a:defRPr/>
            </a:pPr>
            <a:r>
              <a:rPr lang="en-US" sz="2400" kern="0" dirty="0">
                <a:latin typeface="Verdana" pitchFamily="34" charset="0"/>
              </a:rPr>
              <a:t>  be used or stored</a:t>
            </a:r>
          </a:p>
          <a:p>
            <a:pPr eaLnBrk="0" hangingPunct="0">
              <a:spcBef>
                <a:spcPct val="20000"/>
              </a:spcBef>
              <a:buFont typeface="Arial" pitchFamily="34" charset="0"/>
              <a:buChar char="•"/>
              <a:defRPr/>
            </a:pPr>
            <a:endParaRPr lang="en-US" sz="24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Enforcement &amp; Penalties</a:t>
            </a:r>
          </a:p>
        </p:txBody>
      </p:sp>
      <p:sp>
        <p:nvSpPr>
          <p:cNvPr id="1065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65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102</a:t>
            </a:r>
          </a:p>
        </p:txBody>
      </p:sp>
      <p:sp>
        <p:nvSpPr>
          <p:cNvPr id="106503" name="Rectangle 8"/>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pPr>
            <a:r>
              <a:rPr lang="en-US" altLang="en-US" sz="2400">
                <a:solidFill>
                  <a:srgbClr val="FF0000"/>
                </a:solidFill>
                <a:latin typeface="Verdana" panose="020B0604030504040204" pitchFamily="34" charset="0"/>
              </a:rPr>
              <a:t>PA Code Chapter 321</a:t>
            </a:r>
          </a:p>
          <a:p>
            <a:pPr eaLnBrk="1" hangingPunct="1">
              <a:buClr>
                <a:schemeClr val="tx1"/>
              </a:buClr>
              <a:buFontTx/>
              <a:buNone/>
            </a:pPr>
            <a:endParaRPr lang="en-US" altLang="en-US" sz="2400">
              <a:latin typeface="Verdana" panose="020B0604030504040204" pitchFamily="34" charset="0"/>
            </a:endParaRPr>
          </a:p>
          <a:p>
            <a:pPr eaLnBrk="1" hangingPunct="1">
              <a:buClr>
                <a:schemeClr val="tx1"/>
              </a:buClr>
            </a:pPr>
            <a:r>
              <a:rPr lang="en-US" altLang="en-US" sz="2400">
                <a:latin typeface="Verdana" panose="020B0604030504040204" pitchFamily="34" charset="0"/>
              </a:rPr>
              <a:t>Public Sector employees can file a complaint</a:t>
            </a:r>
          </a:p>
          <a:p>
            <a:pPr eaLnBrk="1" hangingPunct="1">
              <a:buClr>
                <a:schemeClr val="tx1"/>
              </a:buClr>
              <a:buFontTx/>
              <a:buNone/>
            </a:pPr>
            <a:endParaRPr lang="en-US" altLang="en-US" sz="2400">
              <a:latin typeface="Verdana" panose="020B0604030504040204" pitchFamily="34" charset="0"/>
            </a:endParaRPr>
          </a:p>
          <a:p>
            <a:pPr eaLnBrk="1" hangingPunct="1">
              <a:buClr>
                <a:schemeClr val="tx1"/>
              </a:buClr>
            </a:pPr>
            <a:r>
              <a:rPr lang="en-US" altLang="en-US" sz="2400">
                <a:latin typeface="Verdana" panose="020B0604030504040204" pitchFamily="34" charset="0"/>
              </a:rPr>
              <a:t>Inspections are conducted only if warranted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100" kern="0" dirty="0">
                <a:solidFill>
                  <a:schemeClr val="bg1"/>
                </a:solidFill>
                <a:latin typeface="Verdana" pitchFamily="34" charset="0"/>
                <a:ea typeface="+mj-ea"/>
                <a:cs typeface="+mj-cs"/>
              </a:rPr>
              <a:t>Complaint &amp; Investigation Procedure</a:t>
            </a:r>
          </a:p>
        </p:txBody>
      </p:sp>
      <p:sp>
        <p:nvSpPr>
          <p:cNvPr id="1075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75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103</a:t>
            </a:r>
          </a:p>
        </p:txBody>
      </p:sp>
      <p:sp>
        <p:nvSpPr>
          <p:cNvPr id="107527" name="Rectangle 8"/>
          <p:cNvSpPr>
            <a:spLocks noChangeArrowheads="1"/>
          </p:cNvSpPr>
          <p:nvPr/>
        </p:nvSpPr>
        <p:spPr bwMode="auto">
          <a:xfrm>
            <a:off x="685800" y="12192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buFontTx/>
              <a:buNone/>
            </a:pPr>
            <a:endParaRPr lang="en-US" altLang="en-US" sz="2400">
              <a:latin typeface="Verdana" panose="020B0604030504040204" pitchFamily="34" charset="0"/>
            </a:endParaRPr>
          </a:p>
          <a:p>
            <a:pPr eaLnBrk="1" hangingPunct="1">
              <a:lnSpc>
                <a:spcPct val="90000"/>
              </a:lnSpc>
              <a:buClr>
                <a:schemeClr val="tx1"/>
              </a:buClr>
            </a:pPr>
            <a:r>
              <a:rPr lang="en-US" altLang="en-US" sz="2400">
                <a:latin typeface="Verdana" panose="020B0604030504040204" pitchFamily="34" charset="0"/>
              </a:rPr>
              <a:t>A person may file a complaint within</a:t>
            </a:r>
            <a:br>
              <a:rPr lang="en-US" altLang="en-US" sz="2400">
                <a:latin typeface="Verdana" panose="020B0604030504040204" pitchFamily="34" charset="0"/>
              </a:rPr>
            </a:br>
            <a:r>
              <a:rPr lang="en-US" altLang="en-US" sz="2400">
                <a:latin typeface="Verdana" panose="020B0604030504040204" pitchFamily="34" charset="0"/>
              </a:rPr>
              <a:t>180 days of the violation.</a:t>
            </a:r>
          </a:p>
          <a:p>
            <a:pPr eaLnBrk="1" hangingPunct="1">
              <a:lnSpc>
                <a:spcPct val="90000"/>
              </a:lnSpc>
              <a:buClr>
                <a:schemeClr val="tx1"/>
              </a:buClr>
            </a:pPr>
            <a:r>
              <a:rPr lang="en-US" altLang="en-US" sz="2400">
                <a:latin typeface="Verdana" panose="020B0604030504040204" pitchFamily="34" charset="0"/>
              </a:rPr>
              <a:t>Within 30 days after receiving the complaint</a:t>
            </a:r>
            <a:br>
              <a:rPr lang="en-US" altLang="en-US" sz="2400">
                <a:latin typeface="Verdana" panose="020B0604030504040204" pitchFamily="34" charset="0"/>
              </a:rPr>
            </a:br>
            <a:r>
              <a:rPr lang="en-US" altLang="en-US" sz="2400">
                <a:latin typeface="Verdana" panose="020B0604030504040204" pitchFamily="34" charset="0"/>
              </a:rPr>
              <a:t> the Department will notify the</a:t>
            </a:r>
            <a:br>
              <a:rPr lang="en-US" altLang="en-US" sz="2400">
                <a:latin typeface="Verdana" panose="020B0604030504040204" pitchFamily="34" charset="0"/>
              </a:rPr>
            </a:br>
            <a:r>
              <a:rPr lang="en-US" altLang="en-US" sz="2400">
                <a:latin typeface="Verdana" panose="020B0604030504040204" pitchFamily="34" charset="0"/>
              </a:rPr>
              <a:t> respondent in writing and permit them</a:t>
            </a:r>
            <a:br>
              <a:rPr lang="en-US" altLang="en-US" sz="2400">
                <a:latin typeface="Verdana" panose="020B0604030504040204" pitchFamily="34" charset="0"/>
              </a:rPr>
            </a:br>
            <a:r>
              <a:rPr lang="en-US" altLang="en-US" sz="2400">
                <a:latin typeface="Verdana" panose="020B0604030504040204" pitchFamily="34" charset="0"/>
              </a:rPr>
              <a:t> to demonstrate compliance.</a:t>
            </a:r>
          </a:p>
          <a:p>
            <a:pPr eaLnBrk="1" hangingPunct="1">
              <a:lnSpc>
                <a:spcPct val="90000"/>
              </a:lnSpc>
              <a:buClr>
                <a:schemeClr val="tx1"/>
              </a:buClr>
            </a:pPr>
            <a:r>
              <a:rPr lang="en-US" altLang="en-US" sz="2400">
                <a:latin typeface="Verdana" panose="020B0604030504040204" pitchFamily="34" charset="0"/>
              </a:rPr>
              <a:t>If failure to comply within 14 days of the mailing notification the Department will conduct an investigation.</a:t>
            </a:r>
          </a:p>
          <a:p>
            <a:pPr eaLnBrk="1" hangingPunct="1">
              <a:lnSpc>
                <a:spcPct val="90000"/>
              </a:lnSpc>
              <a:buClr>
                <a:schemeClr val="tx1"/>
              </a:buClr>
            </a:pPr>
            <a:r>
              <a:rPr lang="en-US" altLang="en-US" sz="2400">
                <a:latin typeface="Verdana" panose="020B0604030504040204" pitchFamily="34" charset="0"/>
              </a:rPr>
              <a:t>The Department of L&amp;I  may obtain a warrant if denied entry.</a:t>
            </a:r>
          </a:p>
          <a:p>
            <a:pPr eaLnBrk="1" hangingPunct="1">
              <a:lnSpc>
                <a:spcPct val="90000"/>
              </a:lnSpc>
              <a:buClr>
                <a:schemeClr val="tx1"/>
              </a:buClr>
            </a:pPr>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Penalties</a:t>
            </a:r>
          </a:p>
        </p:txBody>
      </p:sp>
      <p:sp>
        <p:nvSpPr>
          <p:cNvPr id="1085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85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104</a:t>
            </a:r>
          </a:p>
        </p:txBody>
      </p:sp>
      <p:sp>
        <p:nvSpPr>
          <p:cNvPr id="108551" name="Rectangle 8"/>
          <p:cNvSpPr>
            <a:spLocks noChangeArrowheads="1"/>
          </p:cNvSpPr>
          <p:nvPr/>
        </p:nvSpPr>
        <p:spPr bwMode="auto">
          <a:xfrm>
            <a:off x="990600" y="13716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pPr>
            <a:r>
              <a:rPr lang="en-US" altLang="en-US" sz="2400">
                <a:latin typeface="Verdana" panose="020B0604030504040204" pitchFamily="34" charset="0"/>
              </a:rPr>
              <a:t>The Department has the authority to assess civil penalties from $500 to $10,000 for each violation.</a:t>
            </a:r>
          </a:p>
          <a:p>
            <a:pPr eaLnBrk="1" hangingPunct="1">
              <a:buClr>
                <a:schemeClr val="tx1"/>
              </a:buClr>
              <a:buFontTx/>
              <a:buNone/>
            </a:pPr>
            <a:endParaRPr lang="en-US" altLang="en-US" sz="2400">
              <a:latin typeface="Verdana" panose="020B0604030504040204" pitchFamily="34" charset="0"/>
            </a:endParaRPr>
          </a:p>
          <a:p>
            <a:pPr eaLnBrk="1" hangingPunct="1">
              <a:buClr>
                <a:schemeClr val="tx1"/>
              </a:buClr>
            </a:pPr>
            <a:r>
              <a:rPr lang="en-US" altLang="en-US" sz="2400">
                <a:latin typeface="Verdana" panose="020B0604030504040204" pitchFamily="34" charset="0"/>
              </a:rPr>
              <a:t>Calculation of Penalties	</a:t>
            </a:r>
          </a:p>
          <a:p>
            <a:pPr eaLnBrk="1" hangingPunct="1">
              <a:buClr>
                <a:schemeClr val="tx1"/>
              </a:buClr>
              <a:buFontTx/>
              <a:buNone/>
            </a:pPr>
            <a:r>
              <a:rPr lang="en-US" altLang="en-US" sz="2400">
                <a:latin typeface="Verdana" panose="020B0604030504040204" pitchFamily="34" charset="0"/>
              </a:rPr>
              <a:t>	Four Criteria	</a:t>
            </a:r>
          </a:p>
          <a:p>
            <a:pPr lvl="2" eaLnBrk="1" hangingPunct="1">
              <a:buClr>
                <a:schemeClr val="tx1"/>
              </a:buClr>
              <a:buFont typeface="Wingdings" panose="05000000000000000000" pitchFamily="2" charset="2"/>
              <a:buChar char="§"/>
            </a:pPr>
            <a:r>
              <a:rPr lang="en-US" altLang="en-US">
                <a:latin typeface="Verdana" panose="020B0604030504040204" pitchFamily="34" charset="0"/>
              </a:rPr>
              <a:t>Size of Business</a:t>
            </a:r>
          </a:p>
          <a:p>
            <a:pPr lvl="2" eaLnBrk="1" hangingPunct="1">
              <a:buClr>
                <a:schemeClr val="tx1"/>
              </a:buClr>
              <a:buFont typeface="Wingdings" panose="05000000000000000000" pitchFamily="2" charset="2"/>
              <a:buChar char="§"/>
            </a:pPr>
            <a:r>
              <a:rPr lang="en-US" altLang="en-US">
                <a:latin typeface="Verdana" panose="020B0604030504040204" pitchFamily="34" charset="0"/>
              </a:rPr>
              <a:t>Gravity of Violation</a:t>
            </a:r>
          </a:p>
          <a:p>
            <a:pPr lvl="2" eaLnBrk="1" hangingPunct="1">
              <a:buClr>
                <a:schemeClr val="tx1"/>
              </a:buClr>
              <a:buFont typeface="Wingdings" panose="05000000000000000000" pitchFamily="2" charset="2"/>
              <a:buChar char="§"/>
            </a:pPr>
            <a:r>
              <a:rPr lang="en-US" altLang="en-US">
                <a:latin typeface="Verdana" panose="020B0604030504040204" pitchFamily="34" charset="0"/>
              </a:rPr>
              <a:t>History of Previous Violations</a:t>
            </a:r>
          </a:p>
          <a:p>
            <a:pPr lvl="2" eaLnBrk="1" hangingPunct="1">
              <a:buClr>
                <a:schemeClr val="tx1"/>
              </a:buClr>
              <a:buFont typeface="Wingdings" panose="05000000000000000000" pitchFamily="2" charset="2"/>
              <a:buChar char="§"/>
            </a:pPr>
            <a:r>
              <a:rPr lang="en-US" altLang="en-US">
                <a:latin typeface="Verdana" panose="020B0604030504040204" pitchFamily="34" charset="0"/>
              </a:rPr>
              <a:t>Good Faith of Respondent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Chemical Removal</a:t>
            </a:r>
          </a:p>
        </p:txBody>
      </p:sp>
      <p:sp>
        <p:nvSpPr>
          <p:cNvPr id="1095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95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105</a:t>
            </a:r>
          </a:p>
        </p:txBody>
      </p:sp>
      <p:sp>
        <p:nvSpPr>
          <p:cNvPr id="109575" name="Rectangle 1"/>
          <p:cNvSpPr>
            <a:spLocks noChangeArrowheads="1"/>
          </p:cNvSpPr>
          <p:nvPr/>
        </p:nvSpPr>
        <p:spPr bwMode="auto">
          <a:xfrm>
            <a:off x="1219200" y="2362200"/>
            <a:ext cx="64579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t>Glenn W. Mitzel | Solid Waste Program Specialist</a:t>
            </a:r>
            <a:endParaRPr lang="en-US" altLang="en-US" sz="2000">
              <a:latin typeface="Verdana" panose="020B0604030504040204" pitchFamily="34" charset="0"/>
              <a:ea typeface="Times New Roman" panose="02020603050405020304" pitchFamily="18" charset="0"/>
              <a:cs typeface="Verdana" panose="020B0604030504040204" pitchFamily="34" charset="0"/>
            </a:endParaRPr>
          </a:p>
          <a:p>
            <a:pPr>
              <a:spcBef>
                <a:spcPct val="0"/>
              </a:spcBef>
              <a:buFontTx/>
              <a:buNone/>
            </a:pPr>
            <a: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t>Division of Hazardous Waste Management</a:t>
            </a:r>
            <a:b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br>
            <a: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t>Department of Environmental Protection</a:t>
            </a:r>
            <a:b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br>
            <a: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t>Rachel Carson State Office Building</a:t>
            </a:r>
            <a:br>
              <a:rPr lang="en-US" altLang="en-US" sz="2000">
                <a:latin typeface="Verdana" panose="020B0604030504040204" pitchFamily="34" charset="0"/>
                <a:ea typeface="Times New Roman" panose="02020603050405020304" pitchFamily="18" charset="0"/>
                <a:cs typeface="Verdana" panose="020B0604030504040204" pitchFamily="34" charset="0"/>
              </a:rPr>
            </a:br>
            <a: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t>400 Market Street | Harrisburg, PA 17101</a:t>
            </a:r>
            <a:b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br>
            <a:r>
              <a:rPr lang="en-US" altLang="en-US" sz="2000">
                <a:solidFill>
                  <a:srgbClr val="033668"/>
                </a:solidFill>
                <a:latin typeface="Verdana" panose="020B0604030504040204" pitchFamily="34" charset="0"/>
                <a:ea typeface="Times New Roman" panose="02020603050405020304" pitchFamily="18" charset="0"/>
                <a:cs typeface="Verdana" panose="020B0604030504040204" pitchFamily="34" charset="0"/>
              </a:rPr>
              <a:t>Phone: 717.783.9448 | Fax: 717.787.0884</a:t>
            </a:r>
            <a:endParaRPr lang="en-US" altLang="en-US" sz="2000">
              <a:latin typeface="Verdana" panose="020B0604030504040204" pitchFamily="34" charset="0"/>
              <a:ea typeface="Times New Roman" panose="02020603050405020304" pitchFamily="18" charset="0"/>
              <a:cs typeface="Verdana" panose="020B0604030504040204" pitchFamily="34" charset="0"/>
            </a:endParaRPr>
          </a:p>
          <a:p>
            <a:pPr>
              <a:spcBef>
                <a:spcPct val="0"/>
              </a:spcBef>
              <a:buFontTx/>
              <a:buNone/>
            </a:pPr>
            <a:r>
              <a:rPr lang="en-US" altLang="en-US" sz="2000">
                <a:solidFill>
                  <a:srgbClr val="D0981B"/>
                </a:solidFill>
                <a:latin typeface="Verdana" panose="020B0604030504040204" pitchFamily="34" charset="0"/>
                <a:ea typeface="Times New Roman" panose="02020603050405020304" pitchFamily="18" charset="0"/>
                <a:cs typeface="Verdana" panose="020B0604030504040204" pitchFamily="34" charset="0"/>
                <a:hlinkClick r:id="rId5"/>
              </a:rPr>
              <a:t>www.depweb.state.pa.us</a:t>
            </a:r>
            <a:endParaRPr lang="en-US" altLang="en-US" sz="2000">
              <a:latin typeface="Verdana" panose="020B0604030504040204" pitchFamily="34" charset="0"/>
              <a:ea typeface="Times New Roman" panose="02020603050405020304" pitchFamily="18" charset="0"/>
              <a:cs typeface="Verdana" panose="020B060403050404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GHS- to Comply</a:t>
            </a:r>
          </a:p>
        </p:txBody>
      </p:sp>
      <p:sp>
        <p:nvSpPr>
          <p:cNvPr id="1105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05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106</a:t>
            </a:r>
          </a:p>
        </p:txBody>
      </p:sp>
      <p:sp>
        <p:nvSpPr>
          <p:cNvPr id="1105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Rectangle 3"/>
          <p:cNvSpPr txBox="1">
            <a:spLocks noChangeArrowheads="1"/>
          </p:cNvSpPr>
          <p:nvPr/>
        </p:nvSpPr>
        <p:spPr bwMode="auto">
          <a:xfrm>
            <a:off x="304800" y="1143000"/>
            <a:ext cx="8153400" cy="4572000"/>
          </a:xfrm>
          <a:prstGeom prst="rect">
            <a:avLst/>
          </a:prstGeom>
          <a:noFill/>
          <a:ln w="9525">
            <a:noFill/>
            <a:miter lim="800000"/>
            <a:headEnd/>
            <a:tailEnd/>
          </a:ln>
        </p:spPr>
        <p:txBody>
          <a:bodyPr/>
          <a:lstStyle/>
          <a:p>
            <a:pPr marL="742950" lvl="1" indent="-285750" eaLnBrk="0" hangingPunct="0">
              <a:spcBef>
                <a:spcPct val="20000"/>
              </a:spcBef>
              <a:buFont typeface="Arial" charset="0"/>
              <a:buChar char="•"/>
              <a:defRPr/>
            </a:pPr>
            <a:r>
              <a:rPr lang="en-US" sz="2400" kern="0" dirty="0">
                <a:latin typeface="Verdana" pitchFamily="34" charset="0"/>
              </a:rPr>
              <a:t>Find good source for relevant/compliant SDSs</a:t>
            </a:r>
          </a:p>
          <a:p>
            <a:pPr marL="742950" lvl="1" indent="-285750" eaLnBrk="0" hangingPunct="0">
              <a:spcBef>
                <a:spcPct val="20000"/>
              </a:spcBef>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accurate inventory of products and find corresponding new SDS</a:t>
            </a:r>
          </a:p>
          <a:p>
            <a:pPr marL="742950" lvl="1" indent="-285750" eaLnBrk="0" hangingPunct="0">
              <a:spcBef>
                <a:spcPct val="20000"/>
              </a:spcBef>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Current classifications, labels, and packaging need to be noted for comparison</a:t>
            </a:r>
          </a:p>
          <a:p>
            <a:pPr marL="742950" lvl="1" indent="-285750" eaLnBrk="0" hangingPunct="0">
              <a:spcBef>
                <a:spcPct val="20000"/>
              </a:spcBef>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new SDSs are in place and accessible</a:t>
            </a:r>
          </a:p>
          <a:p>
            <a:pPr marL="742950" lvl="1" indent="-285750" eaLnBrk="0" hangingPunct="0">
              <a:spcBef>
                <a:spcPct val="20000"/>
              </a:spcBef>
              <a:buFont typeface="Arial" charset="0"/>
              <a:buChar char="•"/>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all containers properly labeled including secondary containers</a:t>
            </a:r>
          </a:p>
          <a:p>
            <a:pPr marL="742950" lvl="1" indent="-285750" eaLnBrk="0" hangingPunct="0">
              <a:spcBef>
                <a:spcPct val="20000"/>
              </a:spcBef>
              <a:buFont typeface="Arial" charset="0"/>
              <a:buChar char="•"/>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all concerned are appropriately trained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dissolve">
                                      <p:cBhvr>
                                        <p:cTn id="22" dur="5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dissolve">
                                      <p:cBhvr>
                                        <p:cTn id="27" dur="500"/>
                                        <p:tgtEl>
                                          <p:spTgt spid="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dissolv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Preparing your Facility</a:t>
            </a:r>
          </a:p>
        </p:txBody>
      </p:sp>
      <p:sp>
        <p:nvSpPr>
          <p:cNvPr id="1116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16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107</a:t>
            </a:r>
          </a:p>
        </p:txBody>
      </p:sp>
      <p:sp>
        <p:nvSpPr>
          <p:cNvPr id="1116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4"/>
          <p:cNvSpPr txBox="1">
            <a:spLocks/>
          </p:cNvSpPr>
          <p:nvPr/>
        </p:nvSpPr>
        <p:spPr bwMode="auto">
          <a:xfrm>
            <a:off x="304800" y="1524000"/>
            <a:ext cx="4114800" cy="4114800"/>
          </a:xfrm>
          <a:prstGeom prst="rect">
            <a:avLst/>
          </a:prstGeom>
          <a:noFill/>
          <a:ln w="9525">
            <a:noFill/>
            <a:miter lim="800000"/>
            <a:headEnd/>
            <a:tailEnd/>
          </a:ln>
        </p:spPr>
        <p:txBody>
          <a:bodyPr/>
          <a:lstStyle/>
          <a:p>
            <a:pPr eaLnBrk="0" hangingPunct="0">
              <a:spcBef>
                <a:spcPts val="0"/>
              </a:spcBef>
              <a:defRPr/>
            </a:pPr>
            <a:r>
              <a:rPr lang="en-US" sz="2400" kern="0" dirty="0">
                <a:latin typeface="Verdana" pitchFamily="34" charset="0"/>
              </a:rPr>
              <a:t>Suggestions for making</a:t>
            </a:r>
          </a:p>
          <a:p>
            <a:pPr eaLnBrk="0" hangingPunct="0">
              <a:spcBef>
                <a:spcPts val="0"/>
              </a:spcBef>
              <a:defRPr/>
            </a:pPr>
            <a:r>
              <a:rPr lang="en-US" sz="2400" kern="0" dirty="0">
                <a:latin typeface="Verdana" pitchFamily="34" charset="0"/>
              </a:rPr>
              <a:t>the transition:</a:t>
            </a:r>
          </a:p>
          <a:p>
            <a:pPr eaLnBrk="0" hangingPunct="0">
              <a:spcBef>
                <a:spcPts val="0"/>
              </a:spcBef>
              <a:defRPr/>
            </a:pPr>
            <a:endParaRPr lang="en-US" sz="800" kern="0" dirty="0">
              <a:latin typeface="Verdana" pitchFamily="34" charset="0"/>
            </a:endParaRPr>
          </a:p>
          <a:p>
            <a:pPr marL="457200" indent="-457200" eaLnBrk="0" hangingPunct="0">
              <a:spcBef>
                <a:spcPts val="0"/>
              </a:spcBef>
              <a:buFontTx/>
              <a:buAutoNum type="arabicPeriod"/>
              <a:defRPr/>
            </a:pPr>
            <a:r>
              <a:rPr lang="en-US" sz="2400" kern="0" dirty="0">
                <a:latin typeface="Verdana" pitchFamily="34" charset="0"/>
              </a:rPr>
              <a:t>Assemble new GHS</a:t>
            </a:r>
          </a:p>
          <a:p>
            <a:pPr marL="457200" indent="-457200" eaLnBrk="0" hangingPunct="0">
              <a:spcBef>
                <a:spcPts val="0"/>
              </a:spcBef>
              <a:defRPr/>
            </a:pPr>
            <a:r>
              <a:rPr lang="en-US" sz="2400" kern="0" dirty="0">
                <a:latin typeface="Verdana" pitchFamily="34" charset="0"/>
              </a:rPr>
              <a:t>	information</a:t>
            </a:r>
          </a:p>
          <a:p>
            <a:pPr marL="457200" indent="-457200" eaLnBrk="0" hangingPunct="0">
              <a:spcBef>
                <a:spcPts val="0"/>
              </a:spcBef>
              <a:defRPr/>
            </a:pPr>
            <a:endParaRPr lang="en-US" sz="800" kern="0" dirty="0">
              <a:latin typeface="Verdana" pitchFamily="34" charset="0"/>
            </a:endParaRPr>
          </a:p>
          <a:p>
            <a:pPr marL="457200" indent="-457200" eaLnBrk="0" hangingPunct="0">
              <a:spcBef>
                <a:spcPts val="0"/>
              </a:spcBef>
              <a:defRPr/>
            </a:pPr>
            <a:r>
              <a:rPr lang="en-US" sz="2400" kern="0" dirty="0">
                <a:latin typeface="Verdana" pitchFamily="34" charset="0"/>
              </a:rPr>
              <a:t>2. Check implementation dates for:</a:t>
            </a:r>
          </a:p>
          <a:p>
            <a:pPr marL="457200" indent="-457200" eaLnBrk="0" hangingPunct="0">
              <a:spcBef>
                <a:spcPts val="0"/>
              </a:spcBef>
              <a:defRPr/>
            </a:pPr>
            <a:endParaRPr lang="en-US" sz="600" kern="0" dirty="0">
              <a:latin typeface="Verdana" pitchFamily="34" charset="0"/>
            </a:endParaRPr>
          </a:p>
          <a:p>
            <a:pPr marL="457200" indent="-457200" eaLnBrk="0" hangingPunct="0">
              <a:spcBef>
                <a:spcPts val="0"/>
              </a:spcBef>
              <a:buSzPct val="150000"/>
              <a:buFont typeface="Arial" pitchFamily="34" charset="0"/>
              <a:buChar char="•"/>
              <a:defRPr/>
            </a:pPr>
            <a:r>
              <a:rPr lang="en-US" sz="2400" kern="0" dirty="0">
                <a:latin typeface="Verdana" pitchFamily="34" charset="0"/>
              </a:rPr>
              <a:t>Your country, and</a:t>
            </a:r>
          </a:p>
          <a:p>
            <a:pPr marL="457200" indent="-457200" eaLnBrk="0" hangingPunct="0">
              <a:spcBef>
                <a:spcPts val="0"/>
              </a:spcBef>
              <a:buSzPct val="150000"/>
              <a:buFont typeface="Arial" pitchFamily="34" charset="0"/>
              <a:buChar char="•"/>
              <a:defRPr/>
            </a:pPr>
            <a:r>
              <a:rPr lang="en-US" sz="2400" kern="0" dirty="0">
                <a:latin typeface="Verdana" pitchFamily="34" charset="0"/>
              </a:rPr>
              <a:t>Out-of-country clients</a:t>
            </a:r>
          </a:p>
          <a:p>
            <a:pPr marL="457200" indent="-457200" eaLnBrk="0" hangingPunct="0">
              <a:spcBef>
                <a:spcPts val="0"/>
              </a:spcBef>
              <a:buSzPct val="150000"/>
              <a:defRPr/>
            </a:pPr>
            <a:endParaRPr lang="en-US" sz="800" kern="0" dirty="0">
              <a:latin typeface="Verdana" pitchFamily="34" charset="0"/>
            </a:endParaRPr>
          </a:p>
          <a:p>
            <a:pPr marL="457200" indent="-457200" eaLnBrk="0" hangingPunct="0">
              <a:spcBef>
                <a:spcPts val="0"/>
              </a:spcBef>
              <a:defRPr/>
            </a:pPr>
            <a:r>
              <a:rPr lang="en-US" sz="2400" kern="0" dirty="0">
                <a:latin typeface="Verdana" pitchFamily="34" charset="0"/>
              </a:rPr>
              <a:t>3. Plan the transition</a:t>
            </a:r>
          </a:p>
          <a:p>
            <a:pPr marL="457200" indent="-457200" eaLnBrk="0" hangingPunct="0">
              <a:spcBef>
                <a:spcPts val="0"/>
              </a:spcBef>
              <a:defRPr/>
            </a:pPr>
            <a:endParaRPr lang="en-US" sz="2400" kern="0" dirty="0">
              <a:latin typeface="Verdana" pitchFamily="34" charset="0"/>
            </a:endParaRPr>
          </a:p>
        </p:txBody>
      </p:sp>
      <p:sp>
        <p:nvSpPr>
          <p:cNvPr id="11" name="Content Placeholder 5"/>
          <p:cNvSpPr txBox="1">
            <a:spLocks/>
          </p:cNvSpPr>
          <p:nvPr/>
        </p:nvSpPr>
        <p:spPr>
          <a:xfrm>
            <a:off x="4495800" y="1524000"/>
            <a:ext cx="4343400" cy="3962400"/>
          </a:xfrm>
          <a:prstGeom prst="rect">
            <a:avLst/>
          </a:prstGeom>
        </p:spPr>
        <p:txBody>
          <a:bodyPr/>
          <a:lstStyle/>
          <a:p>
            <a:pPr marL="342900" indent="-342900" eaLnBrk="0" hangingPunct="0">
              <a:spcBef>
                <a:spcPts val="0"/>
              </a:spcBef>
              <a:defRPr/>
            </a:pPr>
            <a:r>
              <a:rPr lang="en-US" sz="2400" kern="0" dirty="0">
                <a:latin typeface="Verdana" pitchFamily="34" charset="0"/>
              </a:rPr>
              <a:t>4. Inventory in-house chemicals</a:t>
            </a:r>
          </a:p>
          <a:p>
            <a:pPr marL="342900" indent="-342900" eaLnBrk="0" hangingPunct="0">
              <a:spcBef>
                <a:spcPts val="0"/>
              </a:spcBef>
              <a:defRPr/>
            </a:pPr>
            <a:endParaRPr lang="en-US" sz="800" kern="0" dirty="0">
              <a:latin typeface="Verdana" pitchFamily="34" charset="0"/>
            </a:endParaRPr>
          </a:p>
          <a:p>
            <a:pPr marL="342900" indent="-342900" eaLnBrk="0" hangingPunct="0">
              <a:spcBef>
                <a:spcPts val="0"/>
              </a:spcBef>
              <a:defRPr/>
            </a:pPr>
            <a:r>
              <a:rPr lang="en-US" sz="2400" kern="0" dirty="0">
                <a:latin typeface="Verdana" pitchFamily="34" charset="0"/>
              </a:rPr>
              <a:t>5. Make a plan to:</a:t>
            </a:r>
          </a:p>
          <a:p>
            <a:pPr marL="342900" indent="-342900" eaLnBrk="0" hangingPunct="0">
              <a:spcBef>
                <a:spcPts val="0"/>
              </a:spcBef>
              <a:defRPr/>
            </a:pPr>
            <a:endParaRPr lang="en-US" sz="600" kern="0" dirty="0">
              <a:latin typeface="Verdana" pitchFamily="34" charset="0"/>
            </a:endParaRPr>
          </a:p>
          <a:p>
            <a:pPr marL="342900" indent="-342900" eaLnBrk="0" hangingPunct="0">
              <a:spcBef>
                <a:spcPts val="0"/>
              </a:spcBef>
              <a:buFontTx/>
              <a:buChar char="•"/>
              <a:defRPr/>
            </a:pPr>
            <a:r>
              <a:rPr lang="en-US" sz="2400" kern="0" dirty="0">
                <a:latin typeface="Verdana" pitchFamily="34" charset="0"/>
              </a:rPr>
              <a:t>Acquire,</a:t>
            </a:r>
          </a:p>
          <a:p>
            <a:pPr marL="342900" indent="-342900" eaLnBrk="0" hangingPunct="0">
              <a:spcBef>
                <a:spcPts val="0"/>
              </a:spcBef>
              <a:buFontTx/>
              <a:buChar char="•"/>
              <a:defRPr/>
            </a:pPr>
            <a:r>
              <a:rPr lang="en-US" sz="2400" kern="0" dirty="0">
                <a:latin typeface="Verdana" pitchFamily="34" charset="0"/>
              </a:rPr>
              <a:t>Update, and</a:t>
            </a:r>
          </a:p>
          <a:p>
            <a:pPr marL="342900" indent="-342900" eaLnBrk="0" hangingPunct="0">
              <a:spcBef>
                <a:spcPts val="0"/>
              </a:spcBef>
              <a:buFontTx/>
              <a:buChar char="•"/>
              <a:defRPr/>
            </a:pPr>
            <a:r>
              <a:rPr lang="en-US" sz="2400" kern="0" dirty="0">
                <a:latin typeface="Verdana" pitchFamily="34" charset="0"/>
              </a:rPr>
              <a:t>Manage SDS documents</a:t>
            </a:r>
          </a:p>
          <a:p>
            <a:pPr marL="342900" indent="-342900" eaLnBrk="0" hangingPunct="0">
              <a:spcBef>
                <a:spcPts val="0"/>
              </a:spcBef>
              <a:defRPr/>
            </a:pPr>
            <a:endParaRPr lang="en-US" sz="800" kern="0" dirty="0">
              <a:latin typeface="Verdana" pitchFamily="34" charset="0"/>
            </a:endParaRPr>
          </a:p>
          <a:p>
            <a:pPr marL="342900" indent="-342900" eaLnBrk="0" hangingPunct="0">
              <a:spcBef>
                <a:spcPts val="0"/>
              </a:spcBef>
              <a:defRPr/>
            </a:pPr>
            <a:r>
              <a:rPr lang="en-US" sz="2400" kern="0" dirty="0">
                <a:latin typeface="Verdana" pitchFamily="34" charset="0"/>
              </a:rPr>
              <a:t>6. Update workplace labels</a:t>
            </a:r>
          </a:p>
          <a:p>
            <a:pPr marL="342900" indent="-342900" eaLnBrk="0" hangingPunct="0">
              <a:spcBef>
                <a:spcPts val="0"/>
              </a:spcBef>
              <a:defRPr/>
            </a:pPr>
            <a:endParaRPr lang="en-US" sz="800" kern="0" dirty="0">
              <a:latin typeface="Verdana" pitchFamily="34" charset="0"/>
            </a:endParaRPr>
          </a:p>
          <a:p>
            <a:pPr marL="342900" indent="-342900" eaLnBrk="0" hangingPunct="0">
              <a:spcBef>
                <a:spcPts val="0"/>
              </a:spcBef>
              <a:defRPr/>
            </a:pPr>
            <a:r>
              <a:rPr lang="en-US" sz="2400" kern="0" dirty="0">
                <a:latin typeface="Verdana" pitchFamily="34" charset="0"/>
              </a:rPr>
              <a:t>7. Schedule/conduct employee training</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Summary</a:t>
            </a:r>
          </a:p>
        </p:txBody>
      </p:sp>
      <p:sp>
        <p:nvSpPr>
          <p:cNvPr id="1126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26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108</a:t>
            </a:r>
          </a:p>
        </p:txBody>
      </p:sp>
      <p:sp>
        <p:nvSpPr>
          <p:cNvPr id="12" name="Content Placeholder 2"/>
          <p:cNvSpPr txBox="1">
            <a:spLocks/>
          </p:cNvSpPr>
          <p:nvPr/>
        </p:nvSpPr>
        <p:spPr bwMode="auto">
          <a:xfrm>
            <a:off x="685800" y="1600200"/>
            <a:ext cx="7772400" cy="4114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All facilities should have a Right to Know </a:t>
            </a:r>
            <a:br>
              <a:rPr lang="en-US" sz="2400" kern="0" dirty="0">
                <a:latin typeface="Verdana" pitchFamily="34" charset="0"/>
              </a:rPr>
            </a:br>
            <a:r>
              <a:rPr lang="en-US" sz="2400" kern="0" dirty="0">
                <a:latin typeface="Verdana" pitchFamily="34" charset="0"/>
              </a:rPr>
              <a:t>  program plan and train their employees on that </a:t>
            </a:r>
            <a:br>
              <a:rPr lang="en-US" sz="2400" kern="0" dirty="0">
                <a:latin typeface="Verdana" pitchFamily="34" charset="0"/>
              </a:rPr>
            </a:br>
            <a:r>
              <a:rPr lang="en-US" sz="2400" kern="0" dirty="0">
                <a:latin typeface="Verdana" pitchFamily="34" charset="0"/>
              </a:rPr>
              <a:t>  plan.</a:t>
            </a:r>
          </a:p>
          <a:p>
            <a:pPr>
              <a:spcBef>
                <a:spcPct val="20000"/>
              </a:spcBef>
              <a:buFont typeface="Arial" pitchFamily="34" charset="0"/>
              <a:buChar char="•"/>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All hazardous products should be labeled and </a:t>
            </a:r>
          </a:p>
          <a:p>
            <a:pPr>
              <a:spcBef>
                <a:spcPts val="0"/>
              </a:spcBef>
              <a:defRPr/>
            </a:pPr>
            <a:r>
              <a:rPr lang="en-US" sz="2400" kern="0" dirty="0">
                <a:latin typeface="Verdana" pitchFamily="34" charset="0"/>
              </a:rPr>
              <a:t>  all employees should be aware of what and </a:t>
            </a:r>
          </a:p>
          <a:p>
            <a:pPr>
              <a:spcBef>
                <a:spcPts val="0"/>
              </a:spcBef>
              <a:defRPr/>
            </a:pPr>
            <a:r>
              <a:rPr lang="en-US" sz="2400" kern="0" dirty="0">
                <a:latin typeface="Verdana" pitchFamily="34" charset="0"/>
              </a:rPr>
              <a:t>  where they are</a:t>
            </a:r>
          </a:p>
          <a:p>
            <a:pPr>
              <a:spcBef>
                <a:spcPct val="20000"/>
              </a:spcBef>
              <a:buFont typeface="Arial" pitchFamily="34" charset="0"/>
              <a:buChar char="•"/>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SDSs should be available and accessible for all </a:t>
            </a:r>
          </a:p>
          <a:p>
            <a:pPr>
              <a:spcBef>
                <a:spcPts val="0"/>
              </a:spcBef>
              <a:defRPr/>
            </a:pPr>
            <a:r>
              <a:rPr lang="en-US" sz="2400" kern="0" dirty="0">
                <a:latin typeface="Verdana" pitchFamily="34" charset="0"/>
              </a:rPr>
              <a:t>  hazardous products</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2"/>
          <p:cNvSpPr>
            <a:spLocks noGrp="1" noChangeArrowheads="1"/>
          </p:cNvSpPr>
          <p:nvPr>
            <p:ph type="ctrTitle"/>
          </p:nvPr>
        </p:nvSpPr>
        <p:spPr>
          <a:xfrm>
            <a:off x="533400" y="381000"/>
            <a:ext cx="5410200" cy="457200"/>
          </a:xfrm>
        </p:spPr>
        <p:txBody>
          <a:bodyPr/>
          <a:lstStyle/>
          <a:p>
            <a:pPr algn="l" eaLnBrk="1" hangingPunct="1"/>
            <a:r>
              <a:rPr lang="en-US" altLang="en-US" sz="1600">
                <a:solidFill>
                  <a:schemeClr val="bg1"/>
                </a:solidFill>
                <a:latin typeface="Verdana" panose="020B0604030504040204" pitchFamily="34" charset="0"/>
                <a:cs typeface="Times New Roman" panose="02020603050405020304" pitchFamily="18" charset="0"/>
              </a:rPr>
              <a:t>Now that You’ve Been Through the Presentation:</a:t>
            </a:r>
            <a:endParaRPr lang="en-US" altLang="en-US" sz="1600">
              <a:solidFill>
                <a:schemeClr val="bg1"/>
              </a:solidFill>
              <a:latin typeface="Verdana" panose="020B0604030504040204" pitchFamily="34" charset="0"/>
            </a:endParaRPr>
          </a:p>
        </p:txBody>
      </p:sp>
      <p:sp>
        <p:nvSpPr>
          <p:cNvPr id="1136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36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109</a:t>
            </a:r>
          </a:p>
        </p:txBody>
      </p:sp>
      <p:sp>
        <p:nvSpPr>
          <p:cNvPr id="1136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113672" name="Content Placeholder 12" descr="Chemical Storage-Lab-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57959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28600" y="3200400"/>
            <a:ext cx="121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Large containers balanced on edge of shelf- not safe</a:t>
            </a:r>
          </a:p>
        </p:txBody>
      </p:sp>
      <p:sp>
        <p:nvSpPr>
          <p:cNvPr id="11" name="TextBox 10"/>
          <p:cNvSpPr txBox="1">
            <a:spLocks noChangeArrowheads="1"/>
          </p:cNvSpPr>
          <p:nvPr/>
        </p:nvSpPr>
        <p:spPr bwMode="auto">
          <a:xfrm>
            <a:off x="7543800" y="320040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If chemical, coffee can is not proper type of storage container</a:t>
            </a:r>
          </a:p>
        </p:txBody>
      </p:sp>
      <p:sp>
        <p:nvSpPr>
          <p:cNvPr id="113675" name="TextBox 4"/>
          <p:cNvSpPr txBox="1">
            <a:spLocks noChangeArrowheads="1"/>
          </p:cNvSpPr>
          <p:nvPr/>
        </p:nvSpPr>
        <p:spPr bwMode="auto">
          <a:xfrm>
            <a:off x="2514600" y="10668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Do you see any problems here?</a:t>
            </a:r>
          </a:p>
        </p:txBody>
      </p:sp>
      <p:sp>
        <p:nvSpPr>
          <p:cNvPr id="14" name="TextBox 13"/>
          <p:cNvSpPr txBox="1">
            <a:spLocks noChangeArrowheads="1"/>
          </p:cNvSpPr>
          <p:nvPr/>
        </p:nvSpPr>
        <p:spPr bwMode="auto">
          <a:xfrm>
            <a:off x="1371600" y="5410200"/>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Maybe improperly labeled container- what’s in the coffee can?  Coffee not allowed with chemicals; if chemical, not labeled properly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HCS Key Revisions also Include</a:t>
            </a:r>
          </a:p>
        </p:txBody>
      </p:sp>
      <p:sp>
        <p:nvSpPr>
          <p:cNvPr id="133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331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8" name="Content Placeholder 2"/>
          <p:cNvSpPr txBox="1">
            <a:spLocks/>
          </p:cNvSpPr>
          <p:nvPr/>
        </p:nvSpPr>
        <p:spPr bwMode="auto">
          <a:xfrm>
            <a:off x="533400" y="1219200"/>
            <a:ext cx="8305800" cy="4572000"/>
          </a:xfrm>
          <a:prstGeom prst="rect">
            <a:avLst/>
          </a:prstGeom>
          <a:noFill/>
          <a:ln w="9525">
            <a:noFill/>
            <a:miter lim="800000"/>
            <a:headEnd/>
            <a:tailEnd/>
          </a:ln>
        </p:spPr>
        <p:txBody>
          <a:bodyPr/>
          <a:lstStyle/>
          <a:p>
            <a:pPr>
              <a:spcBef>
                <a:spcPts val="0"/>
              </a:spcBef>
              <a:buFont typeface="Arial" pitchFamily="34" charset="0"/>
              <a:buChar char="•"/>
              <a:defRPr/>
            </a:pPr>
            <a:r>
              <a:rPr lang="en-US" sz="2000" kern="0" dirty="0">
                <a:latin typeface="Verdana" pitchFamily="34" charset="0"/>
              </a:rPr>
              <a:t> </a:t>
            </a:r>
            <a:r>
              <a:rPr lang="en-US" kern="0" dirty="0">
                <a:latin typeface="Verdana" pitchFamily="34" charset="0"/>
              </a:rPr>
              <a:t>Disclosure of PELs </a:t>
            </a:r>
            <a:r>
              <a:rPr lang="en-US" u="sng" kern="0" dirty="0">
                <a:latin typeface="Verdana" pitchFamily="34" charset="0"/>
              </a:rPr>
              <a:t>and</a:t>
            </a:r>
            <a:r>
              <a:rPr lang="en-US" kern="0" dirty="0">
                <a:latin typeface="Verdana" pitchFamily="34" charset="0"/>
              </a:rPr>
              <a:t> voluntary threshold limit values  (TLVs)   </a:t>
            </a:r>
          </a:p>
          <a:p>
            <a:pPr>
              <a:spcBef>
                <a:spcPts val="0"/>
              </a:spcBef>
              <a:defRPr/>
            </a:pPr>
            <a:r>
              <a:rPr lang="en-US" kern="0" dirty="0">
                <a:latin typeface="Verdana" pitchFamily="34" charset="0"/>
              </a:rPr>
              <a:t>  established by the American Conference of Governmental Industrial </a:t>
            </a:r>
          </a:p>
          <a:p>
            <a:pPr>
              <a:spcBef>
                <a:spcPts val="0"/>
              </a:spcBef>
              <a:defRPr/>
            </a:pPr>
            <a:r>
              <a:rPr lang="en-US" kern="0" dirty="0">
                <a:latin typeface="Verdana" pitchFamily="34" charset="0"/>
              </a:rPr>
              <a:t>  Hygienists (ACGIH)</a:t>
            </a:r>
          </a:p>
          <a:p>
            <a:pPr>
              <a:spcBef>
                <a:spcPct val="20000"/>
              </a:spcBef>
              <a:defRPr/>
            </a:pPr>
            <a:r>
              <a:rPr lang="en-US" sz="1200" kern="0" dirty="0">
                <a:latin typeface="Verdana" pitchFamily="34" charset="0"/>
              </a:rPr>
              <a:t> </a:t>
            </a:r>
          </a:p>
          <a:p>
            <a:pPr>
              <a:spcBef>
                <a:spcPts val="0"/>
              </a:spcBef>
              <a:buFont typeface="Arial" pitchFamily="34" charset="0"/>
              <a:buChar char="•"/>
              <a:defRPr/>
            </a:pPr>
            <a:r>
              <a:rPr lang="en-US" kern="0" dirty="0">
                <a:latin typeface="Verdana" pitchFamily="34" charset="0"/>
              </a:rPr>
              <a:t> Disclosure of carcinogen status from nationally and internationally </a:t>
            </a:r>
          </a:p>
          <a:p>
            <a:pPr>
              <a:spcBef>
                <a:spcPts val="0"/>
              </a:spcBef>
              <a:defRPr/>
            </a:pPr>
            <a:r>
              <a:rPr lang="en-US" kern="0" dirty="0">
                <a:latin typeface="Verdana" pitchFamily="34" charset="0"/>
              </a:rPr>
              <a:t>  recognized lists of carcinogens</a:t>
            </a:r>
          </a:p>
          <a:p>
            <a:pPr>
              <a:spcBef>
                <a:spcPct val="20000"/>
              </a:spcBef>
              <a:defRPr/>
            </a:pPr>
            <a:endParaRPr lang="en-US" sz="1200" kern="0" dirty="0">
              <a:latin typeface="Verdana" pitchFamily="34" charset="0"/>
            </a:endParaRPr>
          </a:p>
          <a:p>
            <a:pPr>
              <a:spcBef>
                <a:spcPts val="0"/>
              </a:spcBef>
              <a:buFont typeface="Arial" pitchFamily="34" charset="0"/>
              <a:buChar char="•"/>
              <a:defRPr/>
            </a:pPr>
            <a:r>
              <a:rPr lang="en-US" kern="0" dirty="0">
                <a:latin typeface="Verdana" pitchFamily="34" charset="0"/>
              </a:rPr>
              <a:t> Inclusion of combustible dust in the definition of “hazardous </a:t>
            </a:r>
          </a:p>
          <a:p>
            <a:pPr>
              <a:spcBef>
                <a:spcPts val="0"/>
              </a:spcBef>
              <a:defRPr/>
            </a:pPr>
            <a:r>
              <a:rPr lang="en-US" kern="0" dirty="0">
                <a:latin typeface="Verdana" pitchFamily="34" charset="0"/>
              </a:rPr>
              <a:t>  chemical” covered on labels and SDS</a:t>
            </a:r>
          </a:p>
          <a:p>
            <a:pPr>
              <a:spcBef>
                <a:spcPct val="20000"/>
              </a:spcBef>
              <a:defRPr/>
            </a:pPr>
            <a:endParaRPr lang="en-US" sz="1200" kern="0" dirty="0">
              <a:latin typeface="Verdana" pitchFamily="34" charset="0"/>
            </a:endParaRPr>
          </a:p>
          <a:p>
            <a:pPr>
              <a:spcBef>
                <a:spcPts val="0"/>
              </a:spcBef>
              <a:buFont typeface="Arial" pitchFamily="34" charset="0"/>
              <a:buChar char="•"/>
              <a:defRPr/>
            </a:pPr>
            <a:r>
              <a:rPr lang="en-US" kern="0" dirty="0">
                <a:latin typeface="Verdana" pitchFamily="34" charset="0"/>
              </a:rPr>
              <a:t> Workers be re-trained within 2 years of the publication of the final  </a:t>
            </a:r>
          </a:p>
          <a:p>
            <a:pPr>
              <a:spcBef>
                <a:spcPts val="0"/>
              </a:spcBef>
              <a:defRPr/>
            </a:pPr>
            <a:r>
              <a:rPr lang="en-US" kern="0" dirty="0">
                <a:latin typeface="Verdana" pitchFamily="34" charset="0"/>
              </a:rPr>
              <a:t>  rule</a:t>
            </a:r>
          </a:p>
          <a:p>
            <a:pPr>
              <a:spcBef>
                <a:spcPct val="20000"/>
              </a:spcBef>
              <a:defRPr/>
            </a:pPr>
            <a:endParaRPr lang="en-US" sz="1200" kern="0" dirty="0">
              <a:latin typeface="Verdana" pitchFamily="34" charset="0"/>
            </a:endParaRPr>
          </a:p>
          <a:p>
            <a:pPr>
              <a:spcBef>
                <a:spcPct val="20000"/>
              </a:spcBef>
              <a:buFont typeface="Arial" pitchFamily="34" charset="0"/>
              <a:buChar char="•"/>
              <a:defRPr/>
            </a:pPr>
            <a:r>
              <a:rPr lang="en-US" kern="0" dirty="0">
                <a:latin typeface="Verdana" pitchFamily="34" charset="0"/>
              </a:rPr>
              <a:t> Mixtures (GHS)</a:t>
            </a:r>
          </a:p>
          <a:p>
            <a:pPr lvl="1">
              <a:spcBef>
                <a:spcPct val="20000"/>
              </a:spcBef>
              <a:buFont typeface="Courier New" pitchFamily="49" charset="0"/>
              <a:buChar char="o"/>
              <a:defRPr/>
            </a:pPr>
            <a:r>
              <a:rPr lang="en-US" sz="1600" kern="0" dirty="0">
                <a:latin typeface="Verdana" pitchFamily="34" charset="0"/>
              </a:rPr>
              <a:t> Health hazards can be based on data for mixture</a:t>
            </a:r>
          </a:p>
          <a:p>
            <a:pPr lvl="1">
              <a:spcBef>
                <a:spcPts val="0"/>
              </a:spcBef>
              <a:buFont typeface="Courier New" pitchFamily="49" charset="0"/>
              <a:buChar char="o"/>
              <a:defRPr/>
            </a:pPr>
            <a:r>
              <a:rPr lang="en-US" sz="1600" kern="0" dirty="0">
                <a:latin typeface="Verdana" pitchFamily="34" charset="0"/>
              </a:rPr>
              <a:t> If no data, extrapolate from ingredient data or other similar mixtures   </a:t>
            </a:r>
            <a:br>
              <a:rPr lang="en-US" sz="1600" kern="0" dirty="0">
                <a:latin typeface="Verdana" pitchFamily="34" charset="0"/>
              </a:rPr>
            </a:br>
            <a:r>
              <a:rPr lang="en-US" sz="1600" kern="0" dirty="0">
                <a:latin typeface="Verdana" pitchFamily="34" charset="0"/>
              </a:rPr>
              <a:t>   to classify</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Contact Information</a:t>
            </a:r>
            <a:endParaRPr lang="en-US" altLang="en-US" sz="2800">
              <a:solidFill>
                <a:schemeClr val="bg1"/>
              </a:solidFill>
              <a:latin typeface="Verdana" panose="020B0604030504040204" pitchFamily="34" charset="0"/>
            </a:endParaRP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110</a:t>
            </a:r>
          </a:p>
        </p:txBody>
      </p:sp>
      <p:sp>
        <p:nvSpPr>
          <p:cNvPr id="1146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4696" name="Rectangle 1"/>
          <p:cNvSpPr>
            <a:spLocks noChangeArrowheads="1"/>
          </p:cNvSpPr>
          <p:nvPr/>
        </p:nvSpPr>
        <p:spPr bwMode="auto">
          <a:xfrm>
            <a:off x="495300" y="1371600"/>
            <a:ext cx="7886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p:txBody>
      </p:sp>
      <p:pic>
        <p:nvPicPr>
          <p:cNvPr id="114697"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429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8" name="Rectangle 1"/>
          <p:cNvSpPr>
            <a:spLocks noChangeArrowheads="1"/>
          </p:cNvSpPr>
          <p:nvPr/>
        </p:nvSpPr>
        <p:spPr bwMode="auto">
          <a:xfrm>
            <a:off x="457200" y="4114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6"/>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14699" name="Picture 10" descr="FaceBook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8" y="4760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Questions</a:t>
            </a:r>
            <a:endParaRPr lang="en-US" altLang="en-US" sz="2800">
              <a:solidFill>
                <a:schemeClr val="bg1"/>
              </a:solidFill>
              <a:latin typeface="Verdana" panose="020B0604030504040204" pitchFamily="34" charset="0"/>
            </a:endParaRPr>
          </a:p>
        </p:txBody>
      </p:sp>
      <p:sp>
        <p:nvSpPr>
          <p:cNvPr id="1157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57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111</a:t>
            </a:r>
          </a:p>
        </p:txBody>
      </p:sp>
      <p:sp>
        <p:nvSpPr>
          <p:cNvPr id="1157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115720" name="Picture 10" descr="http://ts4.mm.bing.net/th?id=H.4570352945726239&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47800"/>
            <a:ext cx="48466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ctrTitle"/>
          </p:nvPr>
        </p:nvSpPr>
        <p:spPr>
          <a:xfrm>
            <a:off x="609600" y="381000"/>
            <a:ext cx="5257800" cy="457200"/>
          </a:xfrm>
        </p:spPr>
        <p:txBody>
          <a:bodyPr/>
          <a:lstStyle/>
          <a:p>
            <a:pPr algn="l" eaLnBrk="1" hangingPunct="1"/>
            <a:r>
              <a:rPr lang="en-US" altLang="en-US" sz="1900">
                <a:solidFill>
                  <a:schemeClr val="bg1"/>
                </a:solidFill>
                <a:latin typeface="Verdana" panose="020B0604030504040204" pitchFamily="34" charset="0"/>
              </a:rPr>
              <a:t>HNOC: Hazards Not Otherwise Classified</a:t>
            </a:r>
          </a:p>
        </p:txBody>
      </p:sp>
      <p:sp>
        <p:nvSpPr>
          <p:cNvPr id="143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4342"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7" name="Content Placeholder 2"/>
          <p:cNvSpPr txBox="1">
            <a:spLocks/>
          </p:cNvSpPr>
          <p:nvPr/>
        </p:nvSpPr>
        <p:spPr bwMode="auto">
          <a:xfrm>
            <a:off x="457200" y="1676400"/>
            <a:ext cx="8458200" cy="3733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kern="0" dirty="0">
                <a:latin typeface="Verdana" pitchFamily="34" charset="0"/>
              </a:rPr>
              <a:t> Creation of a new category of hazards – “Hazards Not Otherwise </a:t>
            </a:r>
          </a:p>
          <a:p>
            <a:pPr eaLnBrk="0" hangingPunct="0">
              <a:spcBef>
                <a:spcPct val="20000"/>
              </a:spcBef>
              <a:defRPr/>
            </a:pPr>
            <a:r>
              <a:rPr lang="en-US" kern="0" dirty="0">
                <a:latin typeface="Verdana" pitchFamily="34" charset="0"/>
              </a:rPr>
              <a:t>  Classified” (HNOC)</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OSHA originally classified this category</a:t>
            </a:r>
          </a:p>
          <a:p>
            <a:pPr eaLnBrk="0" hangingPunct="0">
              <a:spcBef>
                <a:spcPct val="20000"/>
              </a:spcBef>
              <a:buFont typeface="Arial" pitchFamily="34" charset="0"/>
              <a:buChar char="•"/>
              <a:defRPr/>
            </a:pPr>
            <a:endParaRPr lang="en-US" sz="10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HNOC (HCS) disclosed on SDS in section 2, not label</a:t>
            </a:r>
          </a:p>
          <a:p>
            <a:pPr eaLnBrk="0" hangingPunct="0">
              <a:spcBef>
                <a:spcPct val="20000"/>
              </a:spcBef>
              <a:buFont typeface="Arial" pitchFamily="34" charset="0"/>
              <a:buChar char="•"/>
              <a:defRPr/>
            </a:pPr>
            <a:endParaRPr lang="en-US" sz="14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Under new GHS standard, the following are not classified under </a:t>
            </a:r>
          </a:p>
          <a:p>
            <a:pPr eaLnBrk="0" hangingPunct="0">
              <a:spcBef>
                <a:spcPct val="20000"/>
              </a:spcBef>
              <a:defRPr/>
            </a:pPr>
            <a:r>
              <a:rPr lang="en-US" kern="0" dirty="0">
                <a:latin typeface="Verdana" pitchFamily="34" charset="0"/>
              </a:rPr>
              <a:t>  HNOC but addressed individually:</a:t>
            </a:r>
          </a:p>
          <a:p>
            <a:pPr eaLnBrk="0" hangingPunct="0">
              <a:spcBef>
                <a:spcPct val="20000"/>
              </a:spcBef>
              <a:defRPr/>
            </a:pPr>
            <a:endParaRPr lang="en-US" sz="600" kern="0" dirty="0">
              <a:latin typeface="Verdana" pitchFamily="34" charset="0"/>
            </a:endParaRPr>
          </a:p>
          <a:p>
            <a:pPr lvl="1" eaLnBrk="0" hangingPunct="0">
              <a:spcBef>
                <a:spcPct val="20000"/>
              </a:spcBef>
              <a:buFont typeface="Courier New" pitchFamily="49" charset="0"/>
              <a:buChar char="o"/>
              <a:defRPr/>
            </a:pPr>
            <a:r>
              <a:rPr lang="en-US" sz="1600" kern="0" dirty="0">
                <a:latin typeface="Verdana" pitchFamily="34" charset="0"/>
              </a:rPr>
              <a:t> Pyrophoric gases</a:t>
            </a:r>
          </a:p>
          <a:p>
            <a:pPr lvl="1" eaLnBrk="0" hangingPunct="0">
              <a:spcBef>
                <a:spcPct val="20000"/>
              </a:spcBef>
              <a:buFont typeface="Courier New" pitchFamily="49" charset="0"/>
              <a:buChar char="o"/>
              <a:defRPr/>
            </a:pPr>
            <a:r>
              <a:rPr lang="en-US" sz="1600" kern="0" dirty="0">
                <a:latin typeface="Verdana" pitchFamily="34" charset="0"/>
              </a:rPr>
              <a:t> Simple </a:t>
            </a:r>
            <a:r>
              <a:rPr lang="en-US" sz="1600" kern="0" dirty="0" err="1">
                <a:latin typeface="Verdana" pitchFamily="34" charset="0"/>
              </a:rPr>
              <a:t>asphyxiants</a:t>
            </a:r>
            <a:endParaRPr lang="en-US" sz="1600" kern="0" dirty="0">
              <a:latin typeface="Verdana" pitchFamily="34" charset="0"/>
            </a:endParaRPr>
          </a:p>
          <a:p>
            <a:pPr lvl="1" eaLnBrk="0" hangingPunct="0">
              <a:spcBef>
                <a:spcPct val="20000"/>
              </a:spcBef>
              <a:buFont typeface="Courier New" pitchFamily="49" charset="0"/>
              <a:buChar char="o"/>
              <a:defRPr/>
            </a:pPr>
            <a:r>
              <a:rPr lang="en-US" sz="1600" kern="0" dirty="0">
                <a:latin typeface="Verdana" pitchFamily="34" charset="0"/>
              </a:rPr>
              <a:t> Combustible dusts</a:t>
            </a:r>
          </a:p>
          <a:p>
            <a:pPr lvl="1" eaLnBrk="0" hangingPunct="0">
              <a:spcBef>
                <a:spcPct val="20000"/>
              </a:spcBef>
              <a:buFont typeface="Courier New" pitchFamily="49" charset="0"/>
              <a:buChar char="o"/>
              <a:defRPr/>
            </a:pPr>
            <a:endParaRPr lang="en-US" sz="1000" kern="0" dirty="0">
              <a:latin typeface="Verdana" pitchFamily="34" charset="0"/>
            </a:endParaRPr>
          </a:p>
          <a:p>
            <a:pPr algn="ctr" eaLnBrk="0" hangingPunct="0">
              <a:spcBef>
                <a:spcPct val="20000"/>
              </a:spcBef>
              <a:defRPr/>
            </a:pPr>
            <a:endParaRPr lang="en-US" sz="2400" kern="0" dirty="0">
              <a:latin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Other Label Elements</a:t>
            </a:r>
          </a:p>
        </p:txBody>
      </p:sp>
      <p:sp>
        <p:nvSpPr>
          <p:cNvPr id="153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5366"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457200" y="990600"/>
            <a:ext cx="8305800" cy="4800600"/>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
        <p:nvSpPr>
          <p:cNvPr id="15368" name="Rectangle 7"/>
          <p:cNvSpPr>
            <a:spLocks noChangeArrowheads="1"/>
          </p:cNvSpPr>
          <p:nvPr/>
        </p:nvSpPr>
        <p:spPr bwMode="auto">
          <a:xfrm>
            <a:off x="381000" y="12954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OSHA label elements for:</a:t>
            </a:r>
          </a:p>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Pyrophoric Gases:</a:t>
            </a:r>
          </a:p>
          <a:p>
            <a:pPr eaLnBrk="1" hangingPunct="1">
              <a:spcBef>
                <a:spcPct val="0"/>
              </a:spcBef>
              <a:buFontTx/>
              <a:buNone/>
            </a:pPr>
            <a:r>
              <a:rPr lang="en-US" altLang="en-US" sz="2000">
                <a:latin typeface="Verdana" panose="020B0604030504040204" pitchFamily="34" charset="0"/>
              </a:rPr>
              <a:t>	-</a:t>
            </a:r>
            <a:r>
              <a:rPr lang="en-US" altLang="en-US" sz="2000">
                <a:solidFill>
                  <a:srgbClr val="FF0000"/>
                </a:solidFill>
                <a:latin typeface="Verdana" panose="020B0604030504040204" pitchFamily="34" charset="0"/>
              </a:rPr>
              <a:t>Signal Word</a:t>
            </a:r>
            <a:r>
              <a:rPr lang="en-US" altLang="en-US" sz="2000">
                <a:latin typeface="Verdana" panose="020B0604030504040204" pitchFamily="34" charset="0"/>
              </a:rPr>
              <a:t>: Danger</a:t>
            </a:r>
          </a:p>
          <a:p>
            <a:pPr eaLnBrk="1" hangingPunct="1">
              <a:spcBef>
                <a:spcPct val="0"/>
              </a:spcBef>
              <a:buFontTx/>
              <a:buNone/>
            </a:pPr>
            <a:r>
              <a:rPr lang="en-US" altLang="en-US" sz="2000">
                <a:latin typeface="Verdana" panose="020B0604030504040204" pitchFamily="34" charset="0"/>
              </a:rPr>
              <a:t>	-</a:t>
            </a:r>
            <a:r>
              <a:rPr lang="en-US" altLang="en-US" sz="2000">
                <a:solidFill>
                  <a:srgbClr val="0070C0"/>
                </a:solidFill>
                <a:latin typeface="Verdana" panose="020B0604030504040204" pitchFamily="34" charset="0"/>
              </a:rPr>
              <a:t>Hazard Statement</a:t>
            </a:r>
            <a:r>
              <a:rPr lang="en-US" altLang="en-US" sz="2000">
                <a:latin typeface="Verdana" panose="020B0604030504040204" pitchFamily="34" charset="0"/>
              </a:rPr>
              <a:t>: “Catches fire spontaneously if  				exposed to air”</a:t>
            </a:r>
          </a:p>
          <a:p>
            <a:pPr eaLnBrk="1" hangingPunct="1">
              <a:spcBef>
                <a:spcPct val="0"/>
              </a:spcBef>
              <a:buFontTx/>
              <a:buNone/>
            </a:pPr>
            <a:r>
              <a:rPr lang="en-US" altLang="en-US" sz="2000">
                <a:latin typeface="Verdana" panose="020B0604030504040204" pitchFamily="34" charset="0"/>
              </a:rPr>
              <a:t>Simple Asphyxiants:</a:t>
            </a:r>
          </a:p>
          <a:p>
            <a:pPr eaLnBrk="1" hangingPunct="1">
              <a:spcBef>
                <a:spcPct val="0"/>
              </a:spcBef>
              <a:buFontTx/>
              <a:buNone/>
            </a:pPr>
            <a:r>
              <a:rPr lang="en-US" altLang="en-US" sz="2000">
                <a:latin typeface="Verdana" panose="020B0604030504040204" pitchFamily="34" charset="0"/>
              </a:rPr>
              <a:t>	-</a:t>
            </a:r>
            <a:r>
              <a:rPr lang="en-US" altLang="en-US" sz="2000">
                <a:solidFill>
                  <a:srgbClr val="FF0000"/>
                </a:solidFill>
                <a:latin typeface="Verdana" panose="020B0604030504040204" pitchFamily="34" charset="0"/>
              </a:rPr>
              <a:t>Signal Word</a:t>
            </a:r>
            <a:r>
              <a:rPr lang="en-US" altLang="en-US" sz="2000">
                <a:latin typeface="Verdana" panose="020B0604030504040204" pitchFamily="34" charset="0"/>
              </a:rPr>
              <a:t>: Warning</a:t>
            </a:r>
          </a:p>
          <a:p>
            <a:pPr eaLnBrk="1" hangingPunct="1">
              <a:spcBef>
                <a:spcPct val="0"/>
              </a:spcBef>
              <a:buFontTx/>
              <a:buNone/>
            </a:pPr>
            <a:r>
              <a:rPr lang="en-US" altLang="en-US" sz="2000">
                <a:latin typeface="Verdana" panose="020B0604030504040204" pitchFamily="34" charset="0"/>
              </a:rPr>
              <a:t>	-</a:t>
            </a:r>
            <a:r>
              <a:rPr lang="en-US" altLang="en-US" sz="2000">
                <a:solidFill>
                  <a:srgbClr val="0070C0"/>
                </a:solidFill>
                <a:latin typeface="Verdana" panose="020B0604030504040204" pitchFamily="34" charset="0"/>
              </a:rPr>
              <a:t>Hazard Statement: </a:t>
            </a:r>
            <a:r>
              <a:rPr lang="en-US" altLang="en-US" sz="2000">
                <a:latin typeface="Verdana" panose="020B0604030504040204" pitchFamily="34" charset="0"/>
              </a:rPr>
              <a:t>“May displace oxygen and cause 				rapid suffocation”</a:t>
            </a:r>
          </a:p>
          <a:p>
            <a:pPr eaLnBrk="1" hangingPunct="1">
              <a:spcBef>
                <a:spcPct val="0"/>
              </a:spcBef>
              <a:buFontTx/>
              <a:buNone/>
            </a:pPr>
            <a:r>
              <a:rPr lang="en-US" altLang="en-US" sz="2000">
                <a:latin typeface="Verdana" panose="020B0604030504040204" pitchFamily="34" charset="0"/>
              </a:rPr>
              <a:t>Combustible Dusts:</a:t>
            </a:r>
          </a:p>
          <a:p>
            <a:pPr lvl="1" eaLnBrk="1" hangingPunct="1">
              <a:spcBef>
                <a:spcPct val="0"/>
              </a:spcBef>
              <a:buFontTx/>
              <a:buNone/>
            </a:pPr>
            <a:r>
              <a:rPr lang="en-US" altLang="en-US" sz="2000">
                <a:solidFill>
                  <a:srgbClr val="FF0000"/>
                </a:solidFill>
                <a:latin typeface="Verdana" panose="020B0604030504040204" pitchFamily="34" charset="0"/>
              </a:rPr>
              <a:t>	-Signal Word</a:t>
            </a:r>
            <a:r>
              <a:rPr lang="en-US" altLang="en-US" sz="2000">
                <a:latin typeface="Verdana" panose="020B0604030504040204" pitchFamily="34" charset="0"/>
              </a:rPr>
              <a:t>: Warning</a:t>
            </a:r>
          </a:p>
          <a:p>
            <a:pPr lvl="1" eaLnBrk="1" hangingPunct="1">
              <a:spcBef>
                <a:spcPct val="0"/>
              </a:spcBef>
              <a:buFontTx/>
              <a:buNone/>
            </a:pPr>
            <a:r>
              <a:rPr lang="en-US" altLang="en-US" sz="2000">
                <a:solidFill>
                  <a:schemeClr val="accent2"/>
                </a:solidFill>
                <a:latin typeface="Verdana" panose="020B0604030504040204" pitchFamily="34" charset="0"/>
              </a:rPr>
              <a:t>	</a:t>
            </a:r>
            <a:r>
              <a:rPr lang="en-US" altLang="en-US" sz="2000">
                <a:solidFill>
                  <a:srgbClr val="0070C0"/>
                </a:solidFill>
                <a:latin typeface="Verdana" panose="020B0604030504040204" pitchFamily="34" charset="0"/>
              </a:rPr>
              <a:t>-Hazard Statement</a:t>
            </a:r>
            <a:r>
              <a:rPr lang="en-US" altLang="en-US" sz="2000">
                <a:latin typeface="Verdana" panose="020B0604030504040204" pitchFamily="34" charset="0"/>
              </a:rPr>
              <a:t>: “May form combustible dust 					concentrations in the air”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Effective Dates for GHS</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639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16391" name="Rectangle 6"/>
          <p:cNvSpPr>
            <a:spLocks noChangeArrowheads="1"/>
          </p:cNvSpPr>
          <p:nvPr/>
        </p:nvSpPr>
        <p:spPr bwMode="auto">
          <a:xfrm>
            <a:off x="228600" y="1600200"/>
            <a:ext cx="8610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Effective</a:t>
            </a:r>
          </a:p>
          <a:p>
            <a:pPr eaLnBrk="1" hangingPunct="1">
              <a:spcBef>
                <a:spcPct val="0"/>
              </a:spcBef>
              <a:buFontTx/>
              <a:buNone/>
            </a:pPr>
            <a:r>
              <a:rPr lang="en-US" altLang="en-US" sz="1600" u="sng">
                <a:latin typeface="Verdana" panose="020B0604030504040204" pitchFamily="34" charset="0"/>
              </a:rPr>
              <a:t>Completion Date</a:t>
            </a:r>
            <a:r>
              <a:rPr lang="en-US" altLang="en-US" sz="1800"/>
              <a:t>		</a:t>
            </a:r>
            <a:r>
              <a:rPr lang="en-US" altLang="en-US" sz="1800">
                <a:latin typeface="Verdana" panose="020B0604030504040204" pitchFamily="34" charset="0"/>
              </a:rPr>
              <a:t>        </a:t>
            </a:r>
            <a:r>
              <a:rPr lang="en-US" altLang="en-US" sz="1600" u="sng">
                <a:latin typeface="Verdana" panose="020B0604030504040204" pitchFamily="34" charset="0"/>
              </a:rPr>
              <a:t>Requirements</a:t>
            </a:r>
            <a:r>
              <a:rPr lang="en-US" altLang="en-US" sz="1800"/>
              <a:t>	                    </a:t>
            </a:r>
            <a:r>
              <a:rPr lang="en-US" altLang="en-US" sz="1600" u="sng">
                <a:latin typeface="Verdana" panose="020B0604030504040204" pitchFamily="34" charset="0"/>
              </a:rPr>
              <a:t>Who</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Dec. 1, 2013</a:t>
            </a:r>
            <a:r>
              <a:rPr lang="en-US" altLang="en-US" sz="1600"/>
              <a:t>		</a:t>
            </a:r>
            <a:r>
              <a:rPr lang="en-US" altLang="en-US" sz="1600">
                <a:latin typeface="Verdana" panose="020B0604030504040204" pitchFamily="34" charset="0"/>
              </a:rPr>
              <a:t>Train employees on the new label	   Employers</a:t>
            </a:r>
          </a:p>
          <a:p>
            <a:pPr eaLnBrk="1" hangingPunct="1">
              <a:spcBef>
                <a:spcPct val="0"/>
              </a:spcBef>
              <a:buFontTx/>
              <a:buNone/>
            </a:pPr>
            <a:r>
              <a:rPr lang="en-US" altLang="en-US" sz="1600">
                <a:latin typeface="Verdana" panose="020B0604030504040204" pitchFamily="34" charset="0"/>
              </a:rPr>
              <a:t>			elements and Safety Data Sheet </a:t>
            </a:r>
          </a:p>
          <a:p>
            <a:pPr eaLnBrk="1" hangingPunct="1">
              <a:spcBef>
                <a:spcPct val="0"/>
              </a:spcBef>
              <a:buFontTx/>
              <a:buNone/>
            </a:pPr>
            <a:r>
              <a:rPr lang="en-US" altLang="en-US" sz="1600">
                <a:latin typeface="Verdana" panose="020B0604030504040204" pitchFamily="34" charset="0"/>
              </a:rPr>
              <a:t>			(SDS) format</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June 1, 2015</a:t>
            </a:r>
            <a:r>
              <a:rPr lang="en-US" altLang="en-US" sz="1600"/>
              <a:t>		</a:t>
            </a:r>
            <a:r>
              <a:rPr lang="en-US" altLang="en-US" sz="1600">
                <a:latin typeface="Verdana" panose="020B0604030504040204" pitchFamily="34" charset="0"/>
              </a:rPr>
              <a:t>Compliance with all modified	   Chemical 				provisions of this final rule, except:</a:t>
            </a:r>
            <a:r>
              <a:rPr lang="en-US" altLang="en-US" sz="1600"/>
              <a:t>	    </a:t>
            </a:r>
            <a:r>
              <a:rPr lang="en-US" altLang="en-US" sz="1600">
                <a:latin typeface="Verdana" panose="020B0604030504040204" pitchFamily="34" charset="0"/>
              </a:rPr>
              <a:t>manufacturers,</a:t>
            </a:r>
          </a:p>
          <a:p>
            <a:pPr eaLnBrk="1" hangingPunct="1">
              <a:spcBef>
                <a:spcPct val="0"/>
              </a:spcBef>
              <a:buFontTx/>
              <a:buNone/>
            </a:pPr>
            <a:r>
              <a:rPr lang="en-US" altLang="en-US" sz="1600">
                <a:latin typeface="Verdana" panose="020B0604030504040204" pitchFamily="34" charset="0"/>
              </a:rPr>
              <a:t>							   importers,</a:t>
            </a:r>
          </a:p>
          <a:p>
            <a:pPr eaLnBrk="1" hangingPunct="1">
              <a:spcBef>
                <a:spcPct val="0"/>
              </a:spcBef>
              <a:buFontTx/>
              <a:buNone/>
            </a:pPr>
            <a:r>
              <a:rPr lang="en-US" altLang="en-US" sz="1600">
                <a:latin typeface="Verdana" panose="020B0604030504040204" pitchFamily="34" charset="0"/>
              </a:rPr>
              <a:t>Dec. 1, 2015		The distributor may ship products	   distributors and</a:t>
            </a:r>
          </a:p>
          <a:p>
            <a:pPr eaLnBrk="1" hangingPunct="1">
              <a:spcBef>
                <a:spcPct val="0"/>
              </a:spcBef>
              <a:buFontTx/>
              <a:buNone/>
            </a:pPr>
            <a:r>
              <a:rPr lang="en-US" altLang="en-US" sz="1600">
                <a:latin typeface="Verdana" panose="020B0604030504040204" pitchFamily="34" charset="0"/>
              </a:rPr>
              <a:t>			labeled by manufacturers under	   employers</a:t>
            </a:r>
          </a:p>
          <a:p>
            <a:pPr eaLnBrk="1" hangingPunct="1">
              <a:spcBef>
                <a:spcPct val="0"/>
              </a:spcBef>
              <a:buFontTx/>
              <a:buNone/>
            </a:pPr>
            <a:r>
              <a:rPr lang="en-US" altLang="en-US" sz="1600">
                <a:latin typeface="Verdana" panose="020B0604030504040204" pitchFamily="34" charset="0"/>
              </a:rPr>
              <a:t>			the old system until December 1,</a:t>
            </a:r>
          </a:p>
          <a:p>
            <a:pPr eaLnBrk="1" hangingPunct="1">
              <a:spcBef>
                <a:spcPct val="0"/>
              </a:spcBef>
              <a:buFontTx/>
              <a:buNone/>
            </a:pPr>
            <a:r>
              <a:rPr lang="en-US" altLang="en-US" sz="1600">
                <a:latin typeface="Verdana" panose="020B0604030504040204" pitchFamily="34" charset="0"/>
              </a:rPr>
              <a:t>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Effective Dates</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741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17415" name="Rectangle 6"/>
          <p:cNvSpPr>
            <a:spLocks noChangeArrowheads="1"/>
          </p:cNvSpPr>
          <p:nvPr/>
        </p:nvSpPr>
        <p:spPr bwMode="auto">
          <a:xfrm>
            <a:off x="304800" y="1828800"/>
            <a:ext cx="8610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Effective</a:t>
            </a:r>
          </a:p>
          <a:p>
            <a:pPr eaLnBrk="1" hangingPunct="1">
              <a:spcBef>
                <a:spcPct val="0"/>
              </a:spcBef>
              <a:buFontTx/>
              <a:buNone/>
            </a:pPr>
            <a:r>
              <a:rPr lang="en-US" altLang="en-US" sz="1600" u="sng">
                <a:latin typeface="Verdana" panose="020B0604030504040204" pitchFamily="34" charset="0"/>
              </a:rPr>
              <a:t>Completion Date</a:t>
            </a:r>
            <a:r>
              <a:rPr lang="en-US" altLang="en-US" sz="1600">
                <a:latin typeface="Verdana" panose="020B0604030504040204" pitchFamily="34" charset="0"/>
              </a:rPr>
              <a:t>		   </a:t>
            </a:r>
            <a:r>
              <a:rPr lang="en-US" altLang="en-US" sz="1600" u="sng">
                <a:latin typeface="Verdana" panose="020B0604030504040204" pitchFamily="34" charset="0"/>
              </a:rPr>
              <a:t>Requirements</a:t>
            </a:r>
            <a:r>
              <a:rPr lang="en-US" altLang="en-US" sz="1600">
                <a:latin typeface="Verdana" panose="020B0604030504040204" pitchFamily="34" charset="0"/>
              </a:rPr>
              <a:t>				</a:t>
            </a:r>
            <a:r>
              <a:rPr lang="en-US" altLang="en-US" sz="1600" u="sng">
                <a:latin typeface="Verdana" panose="020B0604030504040204" pitchFamily="34" charset="0"/>
              </a:rPr>
              <a:t>Who</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June 1, 2016	    Update alternative workplace labeling             Employers</a:t>
            </a:r>
          </a:p>
          <a:p>
            <a:pPr eaLnBrk="1" hangingPunct="1">
              <a:spcBef>
                <a:spcPct val="0"/>
              </a:spcBef>
              <a:buFontTx/>
              <a:buNone/>
            </a:pPr>
            <a:r>
              <a:rPr lang="en-US" altLang="en-US" sz="1600">
                <a:latin typeface="Verdana" panose="020B0604030504040204" pitchFamily="34" charset="0"/>
              </a:rPr>
              <a:t>		    and hazard communication program as </a:t>
            </a:r>
          </a:p>
          <a:p>
            <a:pPr eaLnBrk="1" hangingPunct="1">
              <a:spcBef>
                <a:spcPct val="0"/>
              </a:spcBef>
              <a:buFontTx/>
              <a:buNone/>
            </a:pPr>
            <a:r>
              <a:rPr lang="en-US" altLang="en-US" sz="1600">
                <a:latin typeface="Verdana" panose="020B0604030504040204" pitchFamily="34" charset="0"/>
              </a:rPr>
              <a:t>		    necessary, and provide additional employee</a:t>
            </a:r>
          </a:p>
          <a:p>
            <a:pPr eaLnBrk="1" hangingPunct="1">
              <a:spcBef>
                <a:spcPct val="0"/>
              </a:spcBef>
              <a:buFontTx/>
              <a:buNone/>
            </a:pPr>
            <a:r>
              <a:rPr lang="en-US" altLang="en-US" sz="1600">
                <a:latin typeface="Verdana" panose="020B0604030504040204" pitchFamily="34" charset="0"/>
              </a:rPr>
              <a:t>		    training for newly-identified physical or health</a:t>
            </a:r>
          </a:p>
          <a:p>
            <a:pPr eaLnBrk="1" hangingPunct="1">
              <a:spcBef>
                <a:spcPct val="0"/>
              </a:spcBef>
              <a:buFontTx/>
              <a:buNone/>
            </a:pPr>
            <a:r>
              <a:rPr lang="en-US" altLang="en-US" sz="1600">
                <a:latin typeface="Verdana" panose="020B0604030504040204" pitchFamily="34" charset="0"/>
              </a:rPr>
              <a:t>		    hazards</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Transition period	    May comply with either 29 CFR 1910.1200    Chemical</a:t>
            </a:r>
          </a:p>
          <a:p>
            <a:pPr eaLnBrk="1" hangingPunct="1">
              <a:spcBef>
                <a:spcPct val="0"/>
              </a:spcBef>
              <a:buFontTx/>
              <a:buNone/>
            </a:pPr>
            <a:r>
              <a:rPr lang="en-US" altLang="en-US" sz="1600">
                <a:latin typeface="Verdana" panose="020B0604030504040204" pitchFamily="34" charset="0"/>
              </a:rPr>
              <a:t>to the effective	    Hazard Communication (final standard), 	     manufacturers,</a:t>
            </a:r>
          </a:p>
          <a:p>
            <a:pPr eaLnBrk="1" hangingPunct="1">
              <a:spcBef>
                <a:spcPct val="0"/>
              </a:spcBef>
              <a:buFontTx/>
              <a:buNone/>
            </a:pPr>
            <a:r>
              <a:rPr lang="en-US" altLang="en-US" sz="1600">
                <a:latin typeface="Verdana" panose="020B0604030504040204" pitchFamily="34" charset="0"/>
              </a:rPr>
              <a:t>completion dates	    current standard, or both		     distributors, </a:t>
            </a:r>
          </a:p>
          <a:p>
            <a:pPr eaLnBrk="1" hangingPunct="1">
              <a:spcBef>
                <a:spcPct val="0"/>
              </a:spcBef>
              <a:buFontTx/>
              <a:buNone/>
            </a:pPr>
            <a:r>
              <a:rPr lang="en-US" altLang="en-US" sz="1600">
                <a:latin typeface="Verdana" panose="020B0604030504040204" pitchFamily="34" charset="0"/>
              </a:rPr>
              <a:t>noted above						     and employers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181600" cy="533400"/>
          </a:xfrm>
        </p:spPr>
        <p:txBody>
          <a:bodyPr/>
          <a:lstStyle/>
          <a:p>
            <a:pPr eaLnBrk="1" hangingPunct="1"/>
            <a:r>
              <a:rPr lang="en-US" altLang="en-US" sz="2800">
                <a:solidFill>
                  <a:schemeClr val="bg1"/>
                </a:solidFill>
                <a:latin typeface="Verdana" panose="020B0604030504040204" pitchFamily="34" charset="0"/>
              </a:rPr>
              <a:t>OSHA</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18439" name="Rectangle 6"/>
          <p:cNvSpPr>
            <a:spLocks noChangeArrowheads="1"/>
          </p:cNvSpPr>
          <p:nvPr/>
        </p:nvSpPr>
        <p:spPr bwMode="auto">
          <a:xfrm>
            <a:off x="533400" y="12192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OSHA proposed all revisions of the Hazard Communication Standard (HCS) become effective by June 1, 2016</a:t>
            </a:r>
          </a:p>
        </p:txBody>
      </p:sp>
      <p:pic>
        <p:nvPicPr>
          <p:cNvPr id="18440" name="Picture 4" descr="Chemical Storage-Lab-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667000"/>
            <a:ext cx="44704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457200" y="381000"/>
            <a:ext cx="5181600" cy="457200"/>
          </a:xfrm>
        </p:spPr>
        <p:txBody>
          <a:bodyPr/>
          <a:lstStyle/>
          <a:p>
            <a:pPr eaLnBrk="1" hangingPunct="1"/>
            <a:r>
              <a:rPr lang="en-US" altLang="en-US" sz="1800">
                <a:solidFill>
                  <a:schemeClr val="bg1"/>
                </a:solidFill>
                <a:latin typeface="Verdana" panose="020B0604030504040204" pitchFamily="34" charset="0"/>
              </a:rPr>
              <a:t>Hazard Communication &amp; Chemical Safety</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94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19463" name="Rectangle 6"/>
          <p:cNvSpPr>
            <a:spLocks noChangeArrowheads="1"/>
          </p:cNvSpPr>
          <p:nvPr/>
        </p:nvSpPr>
        <p:spPr bwMode="auto">
          <a:xfrm>
            <a:off x="914400" y="1862138"/>
            <a:ext cx="3352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rPr>
              <a:t>Chemicals are all                                 around us every day</a:t>
            </a:r>
          </a:p>
          <a:p>
            <a:pPr eaLnBrk="1" hangingPunct="1">
              <a:lnSpc>
                <a:spcPct val="90000"/>
              </a:lnSpc>
              <a:spcBef>
                <a:spcPct val="0"/>
              </a:spcBef>
              <a:buFontTx/>
              <a:buNone/>
            </a:pPr>
            <a:endParaRPr lang="en-US" altLang="en-US" sz="1800" b="1">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Chemicals can be:</a:t>
            </a:r>
          </a:p>
          <a:p>
            <a:pPr eaLnBrk="1" hangingPunct="1">
              <a:lnSpc>
                <a:spcPct val="90000"/>
              </a:lnSpc>
              <a:spcBef>
                <a:spcPct val="0"/>
              </a:spcBef>
              <a:buFontTx/>
              <a:buNone/>
            </a:pPr>
            <a:endParaRPr lang="en-US" altLang="en-US" sz="900">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latin typeface="Verdana" panose="020B0604030504040204" pitchFamily="34" charset="0"/>
              </a:rPr>
              <a:t> </a:t>
            </a:r>
            <a:r>
              <a:rPr lang="en-US" altLang="en-US" sz="1800">
                <a:solidFill>
                  <a:srgbClr val="0000FF"/>
                </a:solidFill>
                <a:latin typeface="Verdana" panose="020B0604030504040204" pitchFamily="34" charset="0"/>
              </a:rPr>
              <a:t>Corrosive</a:t>
            </a:r>
          </a:p>
          <a:p>
            <a:pPr lvl="1" eaLnBrk="1" hangingPunct="1">
              <a:lnSpc>
                <a:spcPct val="90000"/>
              </a:lnSpc>
              <a:spcBef>
                <a:spcPct val="0"/>
              </a:spcBef>
              <a:buFontTx/>
              <a:buNone/>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Reactive</a:t>
            </a:r>
          </a:p>
          <a:p>
            <a:pPr lvl="1" eaLnBrk="1" hangingPunct="1">
              <a:lnSpc>
                <a:spcPct val="90000"/>
              </a:lnSpc>
              <a:spcBef>
                <a:spcPct val="0"/>
              </a:spcBef>
              <a:buFont typeface="Courier New" panose="02070309020205020404" pitchFamily="49" charset="0"/>
              <a:buChar char="o"/>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Flammable</a:t>
            </a:r>
          </a:p>
          <a:p>
            <a:pPr lvl="1" eaLnBrk="1" hangingPunct="1">
              <a:lnSpc>
                <a:spcPct val="90000"/>
              </a:lnSpc>
              <a:spcBef>
                <a:spcPct val="0"/>
              </a:spcBef>
              <a:buFontTx/>
              <a:buNone/>
            </a:pPr>
            <a:r>
              <a:rPr lang="en-US" altLang="en-US" sz="800">
                <a:solidFill>
                  <a:srgbClr val="0000FF"/>
                </a:solidFill>
                <a:latin typeface="Verdana" panose="020B0604030504040204" pitchFamily="34" charset="0"/>
              </a:rPr>
              <a:t>  </a:t>
            </a: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Explosive</a:t>
            </a:r>
          </a:p>
          <a:p>
            <a:pPr lvl="1" eaLnBrk="1" hangingPunct="1">
              <a:lnSpc>
                <a:spcPct val="90000"/>
              </a:lnSpc>
              <a:spcBef>
                <a:spcPct val="0"/>
              </a:spcBef>
              <a:buFont typeface="Courier New" panose="02070309020205020404" pitchFamily="49" charset="0"/>
              <a:buChar char="o"/>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Oxidizing</a:t>
            </a:r>
          </a:p>
          <a:p>
            <a:pPr lvl="1" eaLnBrk="1" hangingPunct="1">
              <a:lnSpc>
                <a:spcPct val="90000"/>
              </a:lnSpc>
              <a:spcBef>
                <a:spcPct val="0"/>
              </a:spcBef>
              <a:buFont typeface="Courier New" panose="02070309020205020404" pitchFamily="49" charset="0"/>
              <a:buChar char="o"/>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Inert</a:t>
            </a:r>
          </a:p>
        </p:txBody>
      </p:sp>
      <p:pic>
        <p:nvPicPr>
          <p:cNvPr id="19464" name="Picture 5" descr="C:\Documents and Settings\spakosh\Local Settings\Temporary Internet Files\Content.IE5\99DTU7A0\MP90043927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3036888"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Comet Cleans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733800"/>
            <a:ext cx="11715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2048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048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20488" name="Rectangle 6"/>
          <p:cNvSpPr>
            <a:spLocks noChangeArrowheads="1"/>
          </p:cNvSpPr>
          <p:nvPr/>
        </p:nvSpPr>
        <p:spPr bwMode="auto">
          <a:xfrm>
            <a:off x="533400" y="1295400"/>
            <a:ext cx="8001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 many cases, the chemicals you may deal with at work are no more dangerous than those you use at home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But in the workplace exposure may be greater, concentrations higher, exposure time longer: potential danger </a:t>
            </a:r>
            <a:r>
              <a:rPr lang="en-US" altLang="en-US" sz="2400" u="sng">
                <a:latin typeface="Verdana" panose="020B0604030504040204" pitchFamily="34" charset="0"/>
              </a:rPr>
              <a:t>could</a:t>
            </a:r>
            <a:r>
              <a:rPr lang="en-US" altLang="en-US" sz="2400">
                <a:latin typeface="Verdana" panose="020B0604030504040204" pitchFamily="34" charset="0"/>
              </a:rPr>
              <a:t> be greater on the job</a:t>
            </a:r>
          </a:p>
          <a:p>
            <a:pPr eaLnBrk="1" hangingPunct="1">
              <a:spcBef>
                <a:spcPct val="0"/>
              </a:spcBef>
              <a:buFontTx/>
              <a:buNone/>
            </a:pPr>
            <a:endParaRPr lang="en-US"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Routes of Occupational Exposure</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21511" name="Rectangle 6"/>
          <p:cNvSpPr>
            <a:spLocks noChangeArrowheads="1"/>
          </p:cNvSpPr>
          <p:nvPr/>
        </p:nvSpPr>
        <p:spPr bwMode="auto">
          <a:xfrm>
            <a:off x="609600" y="14478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solidFill>
                  <a:srgbClr val="0000FF"/>
                </a:solidFill>
                <a:latin typeface="Verdana" panose="020B0604030504040204" pitchFamily="34" charset="0"/>
              </a:rPr>
              <a:t>Inhalation</a:t>
            </a:r>
            <a:r>
              <a:rPr lang="en-US" altLang="en-US" sz="2400">
                <a:latin typeface="Verdana" panose="020B0604030504040204" pitchFamily="34" charset="0"/>
              </a:rPr>
              <a:t> - nearly all materials that are airborne can be inhaled</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Skin Absorption</a:t>
            </a:r>
            <a:r>
              <a:rPr lang="en-US" altLang="en-US" sz="2400">
                <a:solidFill>
                  <a:srgbClr val="0000FF"/>
                </a:solidFill>
                <a:latin typeface="Verdana" panose="020B0604030504040204" pitchFamily="34" charset="0"/>
              </a:rPr>
              <a:t> </a:t>
            </a:r>
            <a:r>
              <a:rPr lang="en-US" altLang="en-US" sz="2400">
                <a:latin typeface="Verdana" panose="020B0604030504040204" pitchFamily="34" charset="0"/>
              </a:rPr>
              <a:t>- skin contact with a substance can result in a possible reaction</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Ingestion</a:t>
            </a:r>
            <a:r>
              <a:rPr lang="en-US" altLang="en-US" sz="2400">
                <a:latin typeface="Verdana" panose="020B0604030504040204" pitchFamily="34" charset="0"/>
              </a:rPr>
              <a:t> - most workers do not deliberately swallow materials they handle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Injection</a:t>
            </a:r>
            <a:r>
              <a:rPr lang="en-US" altLang="en-US" sz="2400">
                <a:latin typeface="Verdana" panose="020B0604030504040204" pitchFamily="34" charset="0"/>
              </a:rPr>
              <a:t> – normally associated with bloodborne pathogens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Ocular</a:t>
            </a:r>
            <a:r>
              <a:rPr lang="en-US" altLang="en-US" sz="2400">
                <a:latin typeface="Verdana" panose="020B0604030504040204" pitchFamily="34" charset="0"/>
              </a:rPr>
              <a:t> - absorbed through the eyes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ctrTitle"/>
          </p:nvPr>
        </p:nvSpPr>
        <p:spPr>
          <a:xfrm>
            <a:off x="533400" y="381000"/>
            <a:ext cx="5257800" cy="457200"/>
          </a:xfrm>
        </p:spPr>
        <p:txBody>
          <a:bodyPr/>
          <a:lstStyle/>
          <a:p>
            <a:pPr eaLnBrk="1" hangingPunct="1"/>
            <a:r>
              <a:rPr lang="en-US" altLang="en-US" sz="2100">
                <a:solidFill>
                  <a:schemeClr val="bg1"/>
                </a:solidFill>
                <a:latin typeface="Verdana" panose="020B0604030504040204" pitchFamily="34" charset="0"/>
              </a:rPr>
              <a:t>Worker &amp; Community Right to Know</a:t>
            </a:r>
          </a:p>
        </p:txBody>
      </p:sp>
      <p:sp>
        <p:nvSpPr>
          <p:cNvPr id="41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10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14" name="Rectangle 1027"/>
          <p:cNvSpPr txBox="1">
            <a:spLocks noChangeArrowheads="1"/>
          </p:cNvSpPr>
          <p:nvPr/>
        </p:nvSpPr>
        <p:spPr bwMode="auto">
          <a:xfrm>
            <a:off x="457200" y="1295400"/>
            <a:ext cx="8153400" cy="1219200"/>
          </a:xfrm>
          <a:prstGeom prst="rect">
            <a:avLst/>
          </a:prstGeom>
          <a:noFill/>
          <a:ln w="9525">
            <a:noFill/>
            <a:miter lim="800000"/>
            <a:headEnd/>
            <a:tailEnd/>
          </a:ln>
        </p:spPr>
        <p:txBody>
          <a:bodyPr/>
          <a:lstStyle/>
          <a:p>
            <a:pPr eaLnBrk="0" hangingPunct="0">
              <a:lnSpc>
                <a:spcPct val="90000"/>
              </a:lnSpc>
              <a:spcBef>
                <a:spcPct val="20000"/>
              </a:spcBef>
              <a:defRPr/>
            </a:pPr>
            <a:r>
              <a:rPr lang="en-US" sz="2400" kern="0" dirty="0">
                <a:latin typeface="Verdana" pitchFamily="34" charset="0"/>
              </a:rPr>
              <a:t>  </a:t>
            </a:r>
            <a:r>
              <a:rPr lang="en-US" sz="2400" u="sng" kern="0" dirty="0">
                <a:latin typeface="Verdana" pitchFamily="34" charset="0"/>
              </a:rPr>
              <a:t>Intent</a:t>
            </a:r>
            <a:r>
              <a:rPr lang="en-US" sz="2400" kern="0" dirty="0">
                <a:latin typeface="Verdana" pitchFamily="34" charset="0"/>
              </a:rPr>
              <a:t> - To provide employees with information  </a:t>
            </a:r>
            <a:br>
              <a:rPr lang="en-US" sz="2400" kern="0" dirty="0">
                <a:latin typeface="Verdana" pitchFamily="34" charset="0"/>
              </a:rPr>
            </a:br>
            <a:r>
              <a:rPr lang="en-US" sz="2400" kern="0" dirty="0">
                <a:latin typeface="Verdana" pitchFamily="34" charset="0"/>
              </a:rPr>
              <a:t>  to help them make knowledgeable decisions </a:t>
            </a:r>
            <a:br>
              <a:rPr lang="en-US" sz="2400" kern="0" dirty="0">
                <a:latin typeface="Verdana" pitchFamily="34" charset="0"/>
              </a:rPr>
            </a:br>
            <a:r>
              <a:rPr lang="en-US" sz="2400" kern="0" dirty="0">
                <a:latin typeface="Verdana" pitchFamily="34" charset="0"/>
              </a:rPr>
              <a:t>  about chemical hazards in their workplace</a:t>
            </a:r>
          </a:p>
          <a:p>
            <a:pPr algn="ctr" eaLnBrk="0" hangingPunct="0">
              <a:lnSpc>
                <a:spcPct val="90000"/>
              </a:lnSpc>
              <a:spcBef>
                <a:spcPct val="20000"/>
              </a:spcBef>
              <a:defRPr/>
            </a:pPr>
            <a:endParaRPr lang="en-US" sz="2400" kern="0" dirty="0">
              <a:latin typeface="Verdana" pitchFamily="34" charset="0"/>
            </a:endParaRPr>
          </a:p>
          <a:p>
            <a:pPr lvl="1" algn="ctr" eaLnBrk="0" hangingPunct="0">
              <a:lnSpc>
                <a:spcPct val="90000"/>
              </a:lnSpc>
              <a:spcBef>
                <a:spcPct val="20000"/>
              </a:spcBef>
              <a:defRPr/>
            </a:pPr>
            <a:endParaRPr lang="en-US" sz="2000" kern="0" dirty="0">
              <a:latin typeface="Verdana" pitchFamily="34" charset="0"/>
            </a:endParaRPr>
          </a:p>
          <a:p>
            <a:pPr algn="ctr" eaLnBrk="0" hangingPunct="0">
              <a:lnSpc>
                <a:spcPct val="90000"/>
              </a:lnSpc>
              <a:spcBef>
                <a:spcPct val="20000"/>
              </a:spcBef>
              <a:defRPr/>
            </a:pPr>
            <a:endParaRPr lang="en-US" sz="2000" kern="0" dirty="0">
              <a:latin typeface="Verdana" pitchFamily="34" charset="0"/>
            </a:endParaRPr>
          </a:p>
          <a:p>
            <a:pPr algn="ctr" eaLnBrk="0" hangingPunct="0">
              <a:lnSpc>
                <a:spcPct val="90000"/>
              </a:lnSpc>
              <a:spcBef>
                <a:spcPct val="20000"/>
              </a:spcBef>
              <a:defRPr/>
            </a:pPr>
            <a:endParaRPr lang="en-US" sz="2000" kern="0" dirty="0">
              <a:latin typeface="Verdana" pitchFamily="34" charset="0"/>
            </a:endParaRPr>
          </a:p>
        </p:txBody>
      </p:sp>
      <p:pic>
        <p:nvPicPr>
          <p:cNvPr id="4104" name="Picture 12" descr="http://www.mindingthecampus.com/originals/science_lab_stude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743200"/>
            <a:ext cx="4054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533400" y="304800"/>
            <a:ext cx="5181600" cy="609600"/>
          </a:xfrm>
        </p:spPr>
        <p:txBody>
          <a:bodyPr/>
          <a:lstStyle/>
          <a:p>
            <a:pPr eaLnBrk="1" hangingPunct="1"/>
            <a:r>
              <a:rPr lang="en-US" altLang="en-US" sz="2800">
                <a:solidFill>
                  <a:schemeClr val="bg1"/>
                </a:solidFill>
                <a:latin typeface="Verdana" panose="020B0604030504040204" pitchFamily="34" charset="0"/>
              </a:rPr>
              <a:t>Hazards</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25607" name="Rectangle 6"/>
          <p:cNvSpPr>
            <a:spLocks noChangeArrowheads="1"/>
          </p:cNvSpPr>
          <p:nvPr/>
        </p:nvSpPr>
        <p:spPr bwMode="auto">
          <a:xfrm>
            <a:off x="381000" y="1524000"/>
            <a:ext cx="8458200" cy="4186238"/>
          </a:xfrm>
          <a:prstGeom prst="rect">
            <a:avLst/>
          </a:prstGeom>
          <a:noFill/>
          <a:ln w="9525">
            <a:noFill/>
            <a:miter lim="800000"/>
            <a:headEnd/>
            <a:tailEnd/>
          </a:ln>
        </p:spPr>
        <p:txBody>
          <a:bodyPr>
            <a:spAutoFit/>
          </a:bodyPr>
          <a:lstStyle/>
          <a:p>
            <a:pPr>
              <a:defRPr/>
            </a:pPr>
            <a:r>
              <a:rPr lang="en-US" sz="2400" dirty="0">
                <a:latin typeface="Verdana" pitchFamily="34" charset="0"/>
              </a:rPr>
              <a:t>A chemical can pose a “</a:t>
            </a:r>
            <a:r>
              <a:rPr lang="en-US" sz="2400" u="sng" dirty="0">
                <a:latin typeface="Verdana" pitchFamily="34" charset="0"/>
              </a:rPr>
              <a:t>physical hazard</a:t>
            </a:r>
            <a:r>
              <a:rPr lang="en-US" sz="2400" dirty="0">
                <a:latin typeface="Verdana" pitchFamily="34" charset="0"/>
              </a:rPr>
              <a:t>” or a “</a:t>
            </a:r>
            <a:r>
              <a:rPr lang="en-US" sz="2400" u="sng" dirty="0">
                <a:latin typeface="Verdana" pitchFamily="34" charset="0"/>
              </a:rPr>
              <a:t>health hazard</a:t>
            </a:r>
            <a:r>
              <a:rPr lang="en-US" sz="2400" dirty="0">
                <a:latin typeface="Verdana" pitchFamily="34" charset="0"/>
              </a:rPr>
              <a:t>”</a:t>
            </a:r>
          </a:p>
          <a:p>
            <a:pPr>
              <a:defRPr/>
            </a:pPr>
            <a:endParaRPr lang="en-US" sz="2400" dirty="0">
              <a:latin typeface="Verdana" pitchFamily="34" charset="0"/>
            </a:endParaRPr>
          </a:p>
          <a:p>
            <a:pPr>
              <a:defRPr/>
            </a:pPr>
            <a:r>
              <a:rPr lang="en-US" sz="2400" dirty="0">
                <a:latin typeface="Verdana" pitchFamily="34" charset="0"/>
              </a:rPr>
              <a:t>The hazard communication standard applies to </a:t>
            </a:r>
            <a:r>
              <a:rPr lang="en-US" sz="2400" i="1" dirty="0">
                <a:latin typeface="Verdana" pitchFamily="34" charset="0"/>
              </a:rPr>
              <a:t>both</a:t>
            </a:r>
            <a:r>
              <a:rPr lang="en-US" sz="2400" dirty="0">
                <a:latin typeface="Verdana" pitchFamily="34" charset="0"/>
              </a:rPr>
              <a:t> types of hazards</a:t>
            </a:r>
          </a:p>
          <a:p>
            <a:pPr>
              <a:defRPr/>
            </a:pPr>
            <a:endParaRPr lang="en-US" sz="2400" dirty="0">
              <a:latin typeface="Verdana" pitchFamily="34" charset="0"/>
            </a:endParaRPr>
          </a:p>
          <a:p>
            <a:pPr>
              <a:buSzPct val="150000"/>
              <a:defRPr/>
            </a:pPr>
            <a:r>
              <a:rPr lang="en-US" sz="2400" dirty="0">
                <a:latin typeface="Verdana" pitchFamily="34" charset="0"/>
              </a:rPr>
              <a:t>GHS looks at:</a:t>
            </a:r>
          </a:p>
          <a:p>
            <a:pPr>
              <a:buSzPct val="150000"/>
              <a:defRPr/>
            </a:pPr>
            <a:endParaRPr lang="en-US" sz="800" dirty="0">
              <a:latin typeface="Verdana" pitchFamily="34" charset="0"/>
            </a:endParaRPr>
          </a:p>
          <a:p>
            <a:pPr marL="457200">
              <a:buFont typeface="Courier New" pitchFamily="49" charset="0"/>
              <a:buChar char="o"/>
              <a:defRPr/>
            </a:pPr>
            <a:r>
              <a:rPr lang="en-US" sz="2400" dirty="0">
                <a:latin typeface="Verdana" pitchFamily="34" charset="0"/>
              </a:rPr>
              <a:t> </a:t>
            </a:r>
            <a:r>
              <a:rPr lang="en-US" sz="2400" dirty="0">
                <a:solidFill>
                  <a:srgbClr val="0000FF"/>
                </a:solidFill>
                <a:latin typeface="Verdana" pitchFamily="34" charset="0"/>
              </a:rPr>
              <a:t>Class-nature of hazard</a:t>
            </a:r>
          </a:p>
          <a:p>
            <a:pPr marL="457200">
              <a:buFont typeface="Courier New" pitchFamily="49" charset="0"/>
              <a:buChar char="o"/>
              <a:defRPr/>
            </a:pPr>
            <a:r>
              <a:rPr lang="en-US" sz="2400" dirty="0">
                <a:solidFill>
                  <a:srgbClr val="0000FF"/>
                </a:solidFill>
                <a:latin typeface="Verdana" pitchFamily="34" charset="0"/>
              </a:rPr>
              <a:t> Category-degree of </a:t>
            </a:r>
          </a:p>
          <a:p>
            <a:pPr marL="457200">
              <a:defRPr/>
            </a:pPr>
            <a:r>
              <a:rPr lang="en-US" sz="2400" dirty="0">
                <a:solidFill>
                  <a:srgbClr val="0000FF"/>
                </a:solidFill>
                <a:latin typeface="Verdana" pitchFamily="34" charset="0"/>
              </a:rPr>
              <a:t>   severity</a:t>
            </a:r>
          </a:p>
          <a:p>
            <a:pPr>
              <a:defRPr/>
            </a:pPr>
            <a:endParaRPr lang="en-US" dirty="0">
              <a:latin typeface="Arial" charset="0"/>
            </a:endParaRPr>
          </a:p>
        </p:txBody>
      </p:sp>
      <p:pic>
        <p:nvPicPr>
          <p:cNvPr id="22536" name="Picture 3" descr="Chemical Storage-La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352800"/>
            <a:ext cx="3479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Physical Hazards</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23559" name="Rectangle 7"/>
          <p:cNvSpPr>
            <a:spLocks noChangeArrowheads="1"/>
          </p:cNvSpPr>
          <p:nvPr/>
        </p:nvSpPr>
        <p:spPr bwMode="auto">
          <a:xfrm>
            <a:off x="495300" y="15240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u="sng">
                <a:latin typeface="Verdana" panose="020B0604030504040204" pitchFamily="34" charset="0"/>
              </a:rPr>
              <a:t>Physical hazards</a:t>
            </a:r>
            <a:r>
              <a:rPr lang="en-US" altLang="en-US" sz="2400">
                <a:latin typeface="Verdana" panose="020B0604030504040204" pitchFamily="34" charset="0"/>
              </a:rPr>
              <a:t> are exhibited by certain chemicals because of their physical properties (e.g. flammability, reactivity, etc.)</a:t>
            </a:r>
          </a:p>
          <a:p>
            <a:pPr eaLnBrk="1" hangingPunct="1">
              <a:lnSpc>
                <a:spcPct val="90000"/>
              </a:lnSpc>
              <a:spcBef>
                <a:spcPct val="0"/>
              </a:spcBef>
              <a:buFontTx/>
              <a:buNone/>
            </a:pPr>
            <a:endParaRPr lang="en-US" altLang="en-US" sz="2400" b="1">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These chemicals fall into the following classes:</a:t>
            </a:r>
          </a:p>
        </p:txBody>
      </p:sp>
      <p:sp>
        <p:nvSpPr>
          <p:cNvPr id="23560" name="TextBox 1"/>
          <p:cNvSpPr txBox="1">
            <a:spLocks noChangeArrowheads="1"/>
          </p:cNvSpPr>
          <p:nvPr/>
        </p:nvSpPr>
        <p:spPr bwMode="auto">
          <a:xfrm>
            <a:off x="838200" y="38862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1" name="TextBox 2"/>
          <p:cNvSpPr txBox="1">
            <a:spLocks noChangeArrowheads="1"/>
          </p:cNvSpPr>
          <p:nvPr/>
        </p:nvSpPr>
        <p:spPr bwMode="auto">
          <a:xfrm>
            <a:off x="457200" y="3595688"/>
            <a:ext cx="42672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Flammable Liquids or Solids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Compressed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Flammable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Oxidizing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Liquefied Gases</a:t>
            </a:r>
          </a:p>
        </p:txBody>
      </p:sp>
      <p:sp>
        <p:nvSpPr>
          <p:cNvPr id="23562" name="TextBox 3"/>
          <p:cNvSpPr txBox="1">
            <a:spLocks noChangeArrowheads="1"/>
          </p:cNvSpPr>
          <p:nvPr/>
        </p:nvSpPr>
        <p:spPr bwMode="auto">
          <a:xfrm>
            <a:off x="4614863" y="3595688"/>
            <a:ext cx="4191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Explosives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Pressurized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Refrigerated Liquefied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Dissolved Gases</a:t>
            </a:r>
          </a:p>
        </p:txBody>
      </p:sp>
      <p:pic>
        <p:nvPicPr>
          <p:cNvPr id="2356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691063"/>
            <a:ext cx="939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752975"/>
            <a:ext cx="86518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Physical Hazards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24583" name="Rectangle 6"/>
          <p:cNvSpPr>
            <a:spLocks noChangeArrowheads="1"/>
          </p:cNvSpPr>
          <p:nvPr/>
        </p:nvSpPr>
        <p:spPr bwMode="auto">
          <a:xfrm>
            <a:off x="228600" y="1447800"/>
            <a:ext cx="82296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Organic peroxide</a:t>
            </a:r>
            <a:r>
              <a:rPr lang="en-US" altLang="en-US" sz="2400">
                <a:latin typeface="Verdana" panose="020B0604030504040204" pitchFamily="34" charset="0"/>
              </a:rPr>
              <a:t>: May react explosively to </a:t>
            </a:r>
          </a:p>
          <a:p>
            <a:pPr lvl="1" eaLnBrk="1" hangingPunct="1">
              <a:lnSpc>
                <a:spcPct val="90000"/>
              </a:lnSpc>
              <a:spcBef>
                <a:spcPct val="0"/>
              </a:spcBef>
              <a:buFontTx/>
              <a:buNone/>
            </a:pPr>
            <a:r>
              <a:rPr lang="en-US" altLang="en-US" sz="2400">
                <a:latin typeface="Verdana" panose="020B0604030504040204" pitchFamily="34" charset="0"/>
              </a:rPr>
              <a:t>   temperature/pressure changes</a:t>
            </a:r>
          </a:p>
          <a:p>
            <a:pPr lvl="1" eaLnBrk="1" hangingPunct="1">
              <a:lnSpc>
                <a:spcPct val="90000"/>
              </a:lnSpc>
              <a:spcBef>
                <a:spcPct val="0"/>
              </a:spcBef>
              <a:buFontTx/>
              <a:buChar char="•"/>
            </a:pPr>
            <a:endParaRPr lang="en-US" altLang="en-US" sz="2400" b="1">
              <a:solidFill>
                <a:schemeClr val="accent2"/>
              </a:solidFill>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Oxidizers</a:t>
            </a:r>
            <a:r>
              <a:rPr lang="en-US" altLang="en-US" sz="2400">
                <a:latin typeface="Verdana" panose="020B0604030504040204" pitchFamily="34" charset="0"/>
              </a:rPr>
              <a:t>: Chemicals that initiate or promote </a:t>
            </a:r>
          </a:p>
          <a:p>
            <a:pPr lvl="1" eaLnBrk="1" hangingPunct="1">
              <a:lnSpc>
                <a:spcPct val="90000"/>
              </a:lnSpc>
              <a:spcBef>
                <a:spcPct val="0"/>
              </a:spcBef>
              <a:buFontTx/>
              <a:buNone/>
            </a:pPr>
            <a:r>
              <a:rPr lang="en-US" altLang="en-US" sz="2400">
                <a:latin typeface="Verdana" panose="020B0604030504040204" pitchFamily="34" charset="0"/>
              </a:rPr>
              <a:t>   combustion in other materials</a:t>
            </a:r>
          </a:p>
          <a:p>
            <a:pPr lvl="1" eaLnBrk="1" hangingPunct="1">
              <a:lnSpc>
                <a:spcPct val="90000"/>
              </a:lnSpc>
              <a:spcBef>
                <a:spcPct val="0"/>
              </a:spcBef>
              <a:buFontTx/>
              <a:buChar char="•"/>
            </a:pPr>
            <a:endParaRPr lang="en-US" altLang="en-US" sz="2400" b="1">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Pyrophoric materials</a:t>
            </a:r>
            <a:r>
              <a:rPr lang="en-US" altLang="en-US" sz="2400">
                <a:latin typeface="Verdana" panose="020B0604030504040204" pitchFamily="34" charset="0"/>
              </a:rPr>
              <a:t>: May ignite spontaneously </a:t>
            </a:r>
            <a:br>
              <a:rPr lang="en-US" altLang="en-US" sz="2400">
                <a:latin typeface="Verdana" panose="020B0604030504040204" pitchFamily="34" charset="0"/>
              </a:rPr>
            </a:br>
            <a:r>
              <a:rPr lang="en-US" altLang="en-US" sz="2400">
                <a:latin typeface="Verdana" panose="020B0604030504040204" pitchFamily="34" charset="0"/>
              </a:rPr>
              <a:t>   in air temperatures of 130ºF or below</a:t>
            </a:r>
          </a:p>
          <a:p>
            <a:pPr lvl="1" eaLnBrk="1" hangingPunct="1">
              <a:lnSpc>
                <a:spcPct val="90000"/>
              </a:lnSpc>
              <a:spcBef>
                <a:spcPct val="0"/>
              </a:spcBef>
              <a:buFontTx/>
              <a:buNone/>
            </a:pPr>
            <a:endParaRPr lang="en-US" altLang="en-US" sz="2400" b="1">
              <a:solidFill>
                <a:schemeClr val="accent2"/>
              </a:solidFill>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Unstable materials</a:t>
            </a:r>
          </a:p>
          <a:p>
            <a:pPr lvl="1" eaLnBrk="1" hangingPunct="1">
              <a:lnSpc>
                <a:spcPct val="90000"/>
              </a:lnSpc>
              <a:spcBef>
                <a:spcPct val="0"/>
              </a:spcBef>
              <a:buFontTx/>
              <a:buChar char="•"/>
            </a:pPr>
            <a:endParaRPr lang="en-US" altLang="en-US" sz="2400" b="1">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Water reactive materials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Health Hazard</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25607" name="Rectangle 6"/>
          <p:cNvSpPr>
            <a:spLocks noChangeArrowheads="1"/>
          </p:cNvSpPr>
          <p:nvPr/>
        </p:nvSpPr>
        <p:spPr bwMode="auto">
          <a:xfrm>
            <a:off x="762000" y="1219200"/>
            <a:ext cx="7162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Health hazard</a:t>
            </a:r>
            <a:r>
              <a:rPr lang="en-US" altLang="en-US" sz="2400">
                <a:latin typeface="Verdana" panose="020B0604030504040204" pitchFamily="34" charset="0"/>
              </a:rPr>
              <a:t> - Occurs when a chemical produces an acute or chronic health effect on exposed employees</a:t>
            </a:r>
          </a:p>
          <a:p>
            <a:pPr eaLnBrk="1" hangingPunct="1">
              <a:spcBef>
                <a:spcPct val="0"/>
              </a:spcBef>
              <a:buFontTx/>
              <a:buNone/>
            </a:pPr>
            <a:endParaRPr lang="en-US" altLang="en-US" sz="1800"/>
          </a:p>
        </p:txBody>
      </p:sp>
      <p:pic>
        <p:nvPicPr>
          <p:cNvPr id="25608" name="Picture 9" descr="Skin Ras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7725" y="2209800"/>
            <a:ext cx="34194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Acute Health Effects</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26631" name="Rectangle 6"/>
          <p:cNvSpPr>
            <a:spLocks noChangeArrowheads="1"/>
          </p:cNvSpPr>
          <p:nvPr/>
        </p:nvSpPr>
        <p:spPr bwMode="auto">
          <a:xfrm>
            <a:off x="762000" y="1524000"/>
            <a:ext cx="4572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Happen quickly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High, brief exposure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Examples:</a:t>
            </a:r>
          </a:p>
          <a:p>
            <a:pPr eaLnBrk="1" hangingPunct="1">
              <a:spcBef>
                <a:spcPct val="0"/>
              </a:spcBef>
              <a:buFontTx/>
              <a:buNone/>
            </a:pPr>
            <a:endParaRPr lang="en-US" altLang="en-US" sz="800">
              <a:latin typeface="Verdana" panose="020B0604030504040204" pitchFamily="34" charset="0"/>
            </a:endParaRPr>
          </a:p>
          <a:p>
            <a:pPr lvl="2" eaLnBrk="1" hangingPunct="1">
              <a:lnSpc>
                <a:spcPct val="85000"/>
              </a:lnSpc>
              <a:spcBef>
                <a:spcPct val="0"/>
              </a:spcBef>
              <a:buClr>
                <a:schemeClr val="tx1"/>
              </a:buClr>
              <a:buFont typeface="Courier New" panose="02070309020205020404" pitchFamily="49" charset="0"/>
              <a:buChar char="o"/>
            </a:pPr>
            <a:r>
              <a:rPr lang="en-US" altLang="en-US">
                <a:latin typeface="Verdana" panose="020B0604030504040204" pitchFamily="34" charset="0"/>
              </a:rPr>
              <a:t> </a:t>
            </a:r>
            <a:r>
              <a:rPr lang="en-US" altLang="en-US" sz="2200">
                <a:latin typeface="Verdana" panose="020B0604030504040204" pitchFamily="34" charset="0"/>
              </a:rPr>
              <a:t>Carbon monoxide </a:t>
            </a:r>
          </a:p>
          <a:p>
            <a:pPr lvl="2" eaLnBrk="1" hangingPunct="1">
              <a:lnSpc>
                <a:spcPct val="85000"/>
              </a:lnSpc>
              <a:spcBef>
                <a:spcPct val="0"/>
              </a:spcBef>
              <a:buClr>
                <a:schemeClr val="tx1"/>
              </a:buClr>
              <a:buFontTx/>
              <a:buNone/>
            </a:pPr>
            <a:r>
              <a:rPr lang="en-US" altLang="en-US" sz="2200">
                <a:latin typeface="Verdana" panose="020B0604030504040204" pitchFamily="34" charset="0"/>
              </a:rPr>
              <a:t>   poisoning</a:t>
            </a:r>
          </a:p>
          <a:p>
            <a:pPr lvl="2" eaLnBrk="1" hangingPunct="1">
              <a:lnSpc>
                <a:spcPct val="85000"/>
              </a:lnSpc>
              <a:spcBef>
                <a:spcPct val="0"/>
              </a:spcBef>
              <a:buClr>
                <a:schemeClr val="tx1"/>
              </a:buClr>
              <a:buFontTx/>
              <a:buNone/>
            </a:pPr>
            <a:endParaRPr lang="en-US" altLang="en-US" sz="800">
              <a:latin typeface="Verdana" panose="020B0604030504040204" pitchFamily="34" charset="0"/>
            </a:endParaRPr>
          </a:p>
          <a:p>
            <a:pPr lvl="2" eaLnBrk="1" hangingPunct="1">
              <a:lnSpc>
                <a:spcPct val="85000"/>
              </a:lnSpc>
              <a:spcBef>
                <a:spcPct val="0"/>
              </a:spcBef>
              <a:buClr>
                <a:schemeClr val="tx1"/>
              </a:buClr>
              <a:buFont typeface="Courier New" panose="02070309020205020404" pitchFamily="49" charset="0"/>
              <a:buChar char="o"/>
            </a:pPr>
            <a:r>
              <a:rPr lang="en-US" altLang="en-US">
                <a:latin typeface="Verdana" panose="020B0604030504040204" pitchFamily="34" charset="0"/>
              </a:rPr>
              <a:t> </a:t>
            </a:r>
            <a:r>
              <a:rPr lang="en-US" altLang="en-US" sz="2200">
                <a:latin typeface="Verdana" panose="020B0604030504040204" pitchFamily="34" charset="0"/>
              </a:rPr>
              <a:t>Cyanide inhalation</a:t>
            </a:r>
          </a:p>
          <a:p>
            <a:pPr lvl="2" eaLnBrk="1" hangingPunct="1">
              <a:lnSpc>
                <a:spcPct val="85000"/>
              </a:lnSpc>
              <a:spcBef>
                <a:spcPct val="0"/>
              </a:spcBef>
              <a:buClr>
                <a:schemeClr val="tx1"/>
              </a:buClr>
              <a:buFontTx/>
              <a:buNone/>
            </a:pPr>
            <a:endParaRPr lang="en-US" altLang="en-US" sz="800">
              <a:latin typeface="Verdana" panose="020B0604030504040204" pitchFamily="34" charset="0"/>
            </a:endParaRPr>
          </a:p>
          <a:p>
            <a:pPr lvl="2" eaLnBrk="1" hangingPunct="1">
              <a:lnSpc>
                <a:spcPct val="85000"/>
              </a:lnSpc>
              <a:spcBef>
                <a:spcPct val="0"/>
              </a:spcBef>
              <a:buClr>
                <a:schemeClr val="tx1"/>
              </a:buClr>
              <a:buFont typeface="Courier New" panose="02070309020205020404" pitchFamily="49" charset="0"/>
              <a:buChar char="o"/>
            </a:pPr>
            <a:r>
              <a:rPr lang="en-US" altLang="en-US">
                <a:latin typeface="Verdana" panose="020B0604030504040204" pitchFamily="34" charset="0"/>
              </a:rPr>
              <a:t> </a:t>
            </a:r>
            <a:r>
              <a:rPr lang="en-US" altLang="en-US" sz="2200">
                <a:latin typeface="Verdana" panose="020B0604030504040204" pitchFamily="34" charset="0"/>
              </a:rPr>
              <a:t>Hydrogen sulfide </a:t>
            </a:r>
          </a:p>
          <a:p>
            <a:pPr lvl="2" eaLnBrk="1" hangingPunct="1">
              <a:lnSpc>
                <a:spcPct val="85000"/>
              </a:lnSpc>
              <a:spcBef>
                <a:spcPct val="0"/>
              </a:spcBef>
              <a:buClr>
                <a:schemeClr val="tx1"/>
              </a:buClr>
              <a:buFontTx/>
              <a:buNone/>
            </a:pPr>
            <a:r>
              <a:rPr lang="en-US" altLang="en-US" sz="2200">
                <a:latin typeface="Verdana" panose="020B0604030504040204" pitchFamily="34" charset="0"/>
              </a:rPr>
              <a:t>   inhalation</a:t>
            </a:r>
          </a:p>
        </p:txBody>
      </p:sp>
      <p:pic>
        <p:nvPicPr>
          <p:cNvPr id="26632" name="Picture 5" descr="C:\Documents and Settings\spakosh\Local Settings\Temporary Internet Files\Content.IE5\IUJZL7T2\MP9004222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800225"/>
            <a:ext cx="34750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Chronic Health Effects</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27655" name="Rectangle 8"/>
          <p:cNvSpPr>
            <a:spLocks noChangeArrowheads="1"/>
          </p:cNvSpPr>
          <p:nvPr/>
        </p:nvSpPr>
        <p:spPr bwMode="auto">
          <a:xfrm>
            <a:off x="762000" y="1524000"/>
            <a:ext cx="7696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May be caused by chemical exposures that do </a:t>
            </a:r>
            <a:br>
              <a:rPr lang="en-US" altLang="en-US" sz="2400">
                <a:latin typeface="Verdana" panose="020B0604030504040204" pitchFamily="34" charset="0"/>
              </a:rPr>
            </a:br>
            <a:r>
              <a:rPr lang="en-US" altLang="en-US" sz="2400">
                <a:latin typeface="Verdana" panose="020B0604030504040204" pitchFamily="34" charset="0"/>
              </a:rPr>
              <a:t>  not cause immediate, obvious harm or make </a:t>
            </a:r>
            <a:br>
              <a:rPr lang="en-US" altLang="en-US" sz="2400">
                <a:latin typeface="Verdana" panose="020B0604030504040204" pitchFamily="34" charset="0"/>
              </a:rPr>
            </a:br>
            <a:r>
              <a:rPr lang="en-US" altLang="en-US" sz="2400">
                <a:latin typeface="Verdana" panose="020B0604030504040204" pitchFamily="34" charset="0"/>
              </a:rPr>
              <a:t>  you feel sick right away</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May not see, feel, or smell the danger</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Effects are long, continuous and follow </a:t>
            </a:r>
            <a:br>
              <a:rPr lang="en-US" altLang="en-US" sz="2400">
                <a:latin typeface="Verdana" panose="020B0604030504040204" pitchFamily="34" charset="0"/>
              </a:rPr>
            </a:br>
            <a:r>
              <a:rPr lang="en-US" altLang="en-US" sz="2400">
                <a:latin typeface="Verdana" panose="020B0604030504040204" pitchFamily="34" charset="0"/>
              </a:rPr>
              <a:t>  repeated long-term exposure; e.g.:</a:t>
            </a:r>
          </a:p>
          <a:p>
            <a:pPr eaLnBrk="1" hangingPunct="1">
              <a:spcBef>
                <a:spcPct val="0"/>
              </a:spcBef>
              <a:buFontTx/>
              <a:buNone/>
            </a:pPr>
            <a:endParaRPr lang="en-US" altLang="en-US" sz="800">
              <a:latin typeface="Verdana" panose="020B0604030504040204" pitchFamily="34" charset="0"/>
            </a:endParaRP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Lung cancer from cigarette smoking</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Black lung from coal mine dust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Keeping It Safe</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28679" name="Rectangle 8"/>
          <p:cNvSpPr>
            <a:spLocks noChangeArrowheads="1"/>
          </p:cNvSpPr>
          <p:nvPr/>
        </p:nvSpPr>
        <p:spPr bwMode="auto">
          <a:xfrm>
            <a:off x="609600" y="1752600"/>
            <a:ext cx="800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pPr>
            <a:r>
              <a:rPr lang="en-US" altLang="en-US" sz="2400">
                <a:latin typeface="Verdana" panose="020B0604030504040204" pitchFamily="34" charset="0"/>
              </a:rPr>
              <a:t> Corrosives, solvents and other chemical </a:t>
            </a:r>
            <a:br>
              <a:rPr lang="en-US" altLang="en-US" sz="2400">
                <a:latin typeface="Verdana" panose="020B0604030504040204" pitchFamily="34" charset="0"/>
              </a:rPr>
            </a:br>
            <a:r>
              <a:rPr lang="en-US" altLang="en-US" sz="2400">
                <a:latin typeface="Verdana" panose="020B0604030504040204" pitchFamily="34" charset="0"/>
              </a:rPr>
              <a:t>  substances can be potentially dangerous</a:t>
            </a:r>
          </a:p>
          <a:p>
            <a:pPr eaLnBrk="1" hangingPunct="1">
              <a:lnSpc>
                <a:spcPct val="85000"/>
              </a:lnSpc>
              <a:spcBef>
                <a:spcPct val="0"/>
              </a:spcBef>
            </a:pPr>
            <a:endParaRPr lang="en-US" altLang="en-US" sz="2400" b="1">
              <a:latin typeface="Verdana" panose="020B0604030504040204" pitchFamily="34" charset="0"/>
            </a:endParaRPr>
          </a:p>
          <a:p>
            <a:pPr eaLnBrk="1" hangingPunct="1">
              <a:lnSpc>
                <a:spcPct val="85000"/>
              </a:lnSpc>
              <a:spcBef>
                <a:spcPct val="0"/>
              </a:spcBef>
            </a:pPr>
            <a:r>
              <a:rPr lang="en-US" altLang="en-US" sz="2400">
                <a:latin typeface="Verdana" panose="020B0604030504040204" pitchFamily="34" charset="0"/>
              </a:rPr>
              <a:t> Safe handling procedures</a:t>
            </a:r>
          </a:p>
          <a:p>
            <a:pPr eaLnBrk="1" hangingPunct="1">
              <a:lnSpc>
                <a:spcPct val="85000"/>
              </a:lnSpc>
              <a:spcBef>
                <a:spcPct val="0"/>
              </a:spcBef>
              <a:buFontTx/>
              <a:buNone/>
            </a:pPr>
            <a:endParaRPr lang="en-US" altLang="en-US" sz="800">
              <a:latin typeface="Verdana" panose="020B0604030504040204" pitchFamily="34" charset="0"/>
            </a:endParaRPr>
          </a:p>
          <a:p>
            <a:pPr lvl="1" eaLnBrk="1" hangingPunct="1">
              <a:lnSpc>
                <a:spcPct val="85000"/>
              </a:lnSpc>
              <a:spcBef>
                <a:spcPct val="0"/>
              </a:spcBef>
              <a:buFont typeface="Courier New" panose="02070309020205020404" pitchFamily="49" charset="0"/>
              <a:buChar char="o"/>
            </a:pPr>
            <a:r>
              <a:rPr lang="en-US" altLang="en-US" sz="2400">
                <a:latin typeface="Verdana" panose="020B0604030504040204" pitchFamily="34" charset="0"/>
              </a:rPr>
              <a:t>  Read container labels</a:t>
            </a:r>
          </a:p>
          <a:p>
            <a:pPr lvl="1" eaLnBrk="1" hangingPunct="1">
              <a:lnSpc>
                <a:spcPct val="85000"/>
              </a:lnSpc>
              <a:spcBef>
                <a:spcPct val="0"/>
              </a:spcBef>
              <a:buFont typeface="Courier New" panose="02070309020205020404" pitchFamily="49" charset="0"/>
              <a:buChar char="o"/>
            </a:pPr>
            <a:r>
              <a:rPr lang="en-US" altLang="en-US" sz="2400">
                <a:latin typeface="Verdana" panose="020B0604030504040204" pitchFamily="34" charset="0"/>
              </a:rPr>
              <a:t>  Check SDS(s)</a:t>
            </a:r>
          </a:p>
          <a:p>
            <a:pPr eaLnBrk="1" hangingPunct="1">
              <a:lnSpc>
                <a:spcPct val="85000"/>
              </a:lnSpc>
              <a:spcBef>
                <a:spcPct val="0"/>
              </a:spcBef>
              <a:buFontTx/>
              <a:buNone/>
            </a:pPr>
            <a:endParaRPr lang="en-US" altLang="en-US" sz="2400" b="1">
              <a:latin typeface="Verdana" panose="020B0604030504040204" pitchFamily="34" charset="0"/>
            </a:endParaRPr>
          </a:p>
          <a:p>
            <a:pPr eaLnBrk="1" hangingPunct="1">
              <a:lnSpc>
                <a:spcPct val="85000"/>
              </a:lnSpc>
              <a:spcBef>
                <a:spcPct val="0"/>
              </a:spcBef>
            </a:pPr>
            <a:r>
              <a:rPr lang="en-US" altLang="en-US" sz="2400">
                <a:solidFill>
                  <a:srgbClr val="FF0000"/>
                </a:solidFill>
                <a:latin typeface="Verdana" panose="020B0604030504040204" pitchFamily="34" charset="0"/>
              </a:rPr>
              <a:t> Never sniff a chemical for identification</a:t>
            </a:r>
          </a:p>
          <a:p>
            <a:pPr eaLnBrk="1" hangingPunct="1">
              <a:lnSpc>
                <a:spcPct val="85000"/>
              </a:lnSpc>
              <a:spcBef>
                <a:spcPct val="0"/>
              </a:spcBef>
            </a:pPr>
            <a:endParaRPr lang="en-US" altLang="en-US" sz="2400" b="1">
              <a:latin typeface="Verdana" panose="020B0604030504040204" pitchFamily="34" charset="0"/>
            </a:endParaRPr>
          </a:p>
          <a:p>
            <a:pPr eaLnBrk="1" hangingPunct="1">
              <a:lnSpc>
                <a:spcPct val="85000"/>
              </a:lnSpc>
              <a:spcBef>
                <a:spcPct val="0"/>
              </a:spcBef>
            </a:pPr>
            <a:r>
              <a:rPr lang="en-US" altLang="en-US" sz="2400">
                <a:latin typeface="Verdana" panose="020B0604030504040204" pitchFamily="34" charset="0"/>
              </a:rPr>
              <a:t> Use appropriate personal protective equipment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Hazardous Products</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29703" name="Rectangle 8"/>
          <p:cNvSpPr>
            <a:spLocks noChangeArrowheads="1"/>
          </p:cNvSpPr>
          <p:nvPr/>
        </p:nvSpPr>
        <p:spPr bwMode="auto">
          <a:xfrm>
            <a:off x="609600" y="22860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pPr>
            <a:r>
              <a:rPr lang="en-US" altLang="en-US" sz="2400">
                <a:latin typeface="Verdana" panose="020B0604030504040204" pitchFamily="34" charset="0"/>
              </a:rPr>
              <a:t>Hazardous Chemical List:</a:t>
            </a:r>
          </a:p>
          <a:p>
            <a:pPr eaLnBrk="1" hangingPunct="1">
              <a:buClr>
                <a:schemeClr val="tx1"/>
              </a:buClr>
              <a:buFontTx/>
              <a:buNone/>
            </a:pPr>
            <a:endParaRPr lang="en-US" altLang="en-US" sz="2400">
              <a:latin typeface="Verdana" panose="020B0604030504040204" pitchFamily="34" charset="0"/>
            </a:endParaRPr>
          </a:p>
          <a:p>
            <a:pPr lvl="1" eaLnBrk="1" hangingPunct="1">
              <a:buClr>
                <a:schemeClr val="tx1"/>
              </a:buClr>
            </a:pPr>
            <a:r>
              <a:rPr lang="en-US" altLang="en-US" sz="2400">
                <a:solidFill>
                  <a:srgbClr val="FF0000"/>
                </a:solidFill>
                <a:latin typeface="Verdana" panose="020B0604030504040204" pitchFamily="34" charset="0"/>
              </a:rPr>
              <a:t>PA Code Chapter 323</a:t>
            </a:r>
          </a:p>
          <a:p>
            <a:pPr lvl="1" eaLnBrk="1" hangingPunct="1">
              <a:buClr>
                <a:schemeClr val="tx1"/>
              </a:buClr>
            </a:pPr>
            <a:endParaRPr lang="en-US" altLang="en-US" sz="2400">
              <a:solidFill>
                <a:srgbClr val="FF0000"/>
              </a:solidFill>
              <a:latin typeface="Verdana" panose="020B0604030504040204" pitchFamily="34" charset="0"/>
            </a:endParaRPr>
          </a:p>
          <a:p>
            <a:pPr lvl="1" eaLnBrk="1" hangingPunct="1">
              <a:buClr>
                <a:schemeClr val="tx1"/>
              </a:buClr>
            </a:pPr>
            <a:r>
              <a:rPr lang="en-US" altLang="en-US" sz="2400">
                <a:latin typeface="Verdana" panose="020B0604030504040204" pitchFamily="34" charset="0"/>
              </a:rPr>
              <a:t>Special &amp; Environmental Hazards</a:t>
            </a:r>
          </a:p>
        </p:txBody>
      </p:sp>
      <p:pic>
        <p:nvPicPr>
          <p:cNvPr id="29704" name="Picture 9" descr="Chemical Storage-Lab-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01763"/>
            <a:ext cx="350520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Posting Requirements</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30727" name="Rectangle 8"/>
          <p:cNvSpPr>
            <a:spLocks noChangeArrowheads="1"/>
          </p:cNvSpPr>
          <p:nvPr/>
        </p:nvSpPr>
        <p:spPr bwMode="auto">
          <a:xfrm>
            <a:off x="685800" y="1219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pPr>
            <a:r>
              <a:rPr lang="en-US" altLang="en-US" sz="2400">
                <a:solidFill>
                  <a:srgbClr val="FF0000"/>
                </a:solidFill>
                <a:latin typeface="Verdana" panose="020B0604030504040204" pitchFamily="34" charset="0"/>
              </a:rPr>
              <a:t>PA Code Chapter 311</a:t>
            </a:r>
          </a:p>
          <a:p>
            <a:pPr eaLnBrk="1" hangingPunct="1">
              <a:lnSpc>
                <a:spcPct val="90000"/>
              </a:lnSpc>
              <a:buClr>
                <a:schemeClr val="tx1"/>
              </a:buClr>
              <a:buFontTx/>
              <a:buNone/>
            </a:pPr>
            <a:endParaRPr lang="en-US" altLang="en-US" sz="1200">
              <a:solidFill>
                <a:srgbClr val="FF0000"/>
              </a:solidFill>
              <a:latin typeface="Verdana" panose="020B0604030504040204" pitchFamily="34" charset="0"/>
            </a:endParaRPr>
          </a:p>
          <a:p>
            <a:pPr eaLnBrk="1" hangingPunct="1">
              <a:lnSpc>
                <a:spcPct val="90000"/>
              </a:lnSpc>
              <a:buClr>
                <a:schemeClr val="tx1"/>
              </a:buClr>
            </a:pPr>
            <a:r>
              <a:rPr lang="en-US" altLang="en-US" sz="2400">
                <a:latin typeface="Verdana" panose="020B0604030504040204" pitchFamily="34" charset="0"/>
              </a:rPr>
              <a:t>Employer shall post the following in locations where notices to employees are normally posted:</a:t>
            </a:r>
          </a:p>
          <a:p>
            <a:pPr eaLnBrk="1" hangingPunct="1">
              <a:lnSpc>
                <a:spcPct val="90000"/>
              </a:lnSpc>
              <a:buClr>
                <a:schemeClr val="tx1"/>
              </a:buClr>
              <a:buFontTx/>
              <a:buNone/>
            </a:pPr>
            <a:endParaRPr lang="en-US" altLang="en-US" sz="1200">
              <a:solidFill>
                <a:srgbClr val="FF0000"/>
              </a:solidFill>
              <a:latin typeface="Verdana" panose="020B0604030504040204" pitchFamily="34" charset="0"/>
            </a:endParaRPr>
          </a:p>
          <a:p>
            <a:pPr lvl="1" eaLnBrk="1" hangingPunct="1">
              <a:lnSpc>
                <a:spcPct val="90000"/>
              </a:lnSpc>
              <a:buClr>
                <a:schemeClr val="tx1"/>
              </a:buClr>
            </a:pPr>
            <a:r>
              <a:rPr lang="en-US" altLang="en-US" sz="2400">
                <a:latin typeface="Verdana" panose="020B0604030504040204" pitchFamily="34" charset="0"/>
              </a:rPr>
              <a:t>Lists of hazardous substances </a:t>
            </a:r>
          </a:p>
          <a:p>
            <a:pPr lvl="1" eaLnBrk="1" hangingPunct="1">
              <a:lnSpc>
                <a:spcPct val="90000"/>
              </a:lnSpc>
              <a:buClr>
                <a:schemeClr val="tx1"/>
              </a:buClr>
              <a:buFontTx/>
              <a:buNone/>
            </a:pPr>
            <a:r>
              <a:rPr lang="en-US" altLang="en-US" sz="2400">
                <a:latin typeface="Verdana" panose="020B0604030504040204" pitchFamily="34" charset="0"/>
              </a:rPr>
              <a:t>   found in the workplace</a:t>
            </a:r>
          </a:p>
          <a:p>
            <a:pPr lvl="1" eaLnBrk="1" hangingPunct="1">
              <a:lnSpc>
                <a:spcPct val="90000"/>
              </a:lnSpc>
              <a:buClr>
                <a:schemeClr val="tx1"/>
              </a:buClr>
            </a:pPr>
            <a:r>
              <a:rPr lang="en-US" altLang="en-US" sz="2400">
                <a:latin typeface="Verdana" panose="020B0604030504040204" pitchFamily="34" charset="0"/>
              </a:rPr>
              <a:t>Lists of special &amp; environmental </a:t>
            </a:r>
          </a:p>
          <a:p>
            <a:pPr lvl="1" eaLnBrk="1" hangingPunct="1">
              <a:lnSpc>
                <a:spcPct val="90000"/>
              </a:lnSpc>
              <a:buClr>
                <a:schemeClr val="tx1"/>
              </a:buClr>
              <a:buFontTx/>
              <a:buNone/>
            </a:pPr>
            <a:r>
              <a:rPr lang="en-US" altLang="en-US" sz="2400">
                <a:latin typeface="Verdana" panose="020B0604030504040204" pitchFamily="34" charset="0"/>
              </a:rPr>
              <a:t>	hazardous substances found in </a:t>
            </a:r>
          </a:p>
          <a:p>
            <a:pPr lvl="1" eaLnBrk="1" hangingPunct="1">
              <a:lnSpc>
                <a:spcPct val="90000"/>
              </a:lnSpc>
              <a:buClr>
                <a:schemeClr val="tx1"/>
              </a:buClr>
              <a:buFontTx/>
              <a:buNone/>
            </a:pPr>
            <a:r>
              <a:rPr lang="en-US" altLang="en-US" sz="2400">
                <a:latin typeface="Verdana" panose="020B0604030504040204" pitchFamily="34" charset="0"/>
              </a:rPr>
              <a:t>    the workplace</a:t>
            </a:r>
          </a:p>
          <a:p>
            <a:pPr lvl="1" eaLnBrk="1" hangingPunct="1">
              <a:lnSpc>
                <a:spcPct val="90000"/>
              </a:lnSpc>
              <a:buClr>
                <a:schemeClr val="tx1"/>
              </a:buClr>
            </a:pPr>
            <a:r>
              <a:rPr lang="en-US" altLang="en-US" sz="2400">
                <a:latin typeface="Verdana" panose="020B0604030504040204" pitchFamily="34" charset="0"/>
              </a:rPr>
              <a:t>Notification to employees &amp; their representatives of their rights under the 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Employer Responsibilities</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31751" name="Rectangle 8"/>
          <p:cNvSpPr>
            <a:spLocks noChangeArrowheads="1"/>
          </p:cNvSpPr>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pPr>
            <a:r>
              <a:rPr lang="en-US" altLang="en-US" sz="2400">
                <a:latin typeface="Verdana" panose="020B0604030504040204" pitchFamily="34" charset="0"/>
              </a:rPr>
              <a:t>Conduct and document training</a:t>
            </a:r>
          </a:p>
          <a:p>
            <a:pPr eaLnBrk="1" hangingPunct="1">
              <a:buClr>
                <a:schemeClr val="tx1"/>
              </a:buClr>
            </a:pPr>
            <a:r>
              <a:rPr lang="en-US" altLang="en-US" sz="2400">
                <a:latin typeface="Verdana" panose="020B0604030504040204" pitchFamily="34" charset="0"/>
              </a:rPr>
              <a:t>Maintain Health and Exposure Records</a:t>
            </a:r>
          </a:p>
          <a:p>
            <a:pPr eaLnBrk="1" hangingPunct="1">
              <a:buClr>
                <a:schemeClr val="tx1"/>
              </a:buClr>
            </a:pPr>
            <a:r>
              <a:rPr lang="en-US" altLang="en-US" sz="2400">
                <a:latin typeface="Verdana" panose="020B0604030504040204" pitchFamily="34" charset="0"/>
              </a:rPr>
              <a:t>Complete Hazardous Substance Survey Form annually</a:t>
            </a:r>
          </a:p>
          <a:p>
            <a:pPr eaLnBrk="1" hangingPunct="1">
              <a:buClr>
                <a:schemeClr val="tx1"/>
              </a:buClr>
            </a:pPr>
            <a:r>
              <a:rPr lang="en-US" altLang="en-US" sz="2400">
                <a:latin typeface="Verdana" panose="020B0604030504040204" pitchFamily="34" charset="0"/>
              </a:rPr>
              <a:t>Complete Environmental Hazard Survey Form (upon request of L&amp;I)</a:t>
            </a:r>
          </a:p>
          <a:p>
            <a:pPr eaLnBrk="1" hangingPunct="1">
              <a:buClr>
                <a:schemeClr val="tx1"/>
              </a:buClr>
            </a:pPr>
            <a:r>
              <a:rPr lang="en-US" altLang="en-US" sz="2400">
                <a:latin typeface="Verdana" panose="020B0604030504040204" pitchFamily="34" charset="0"/>
              </a:rPr>
              <a:t>Maintain SDS file and chemical inventory</a:t>
            </a:r>
          </a:p>
          <a:p>
            <a:pPr eaLnBrk="1" hangingPunct="1">
              <a:buClr>
                <a:schemeClr val="tx1"/>
              </a:buClr>
            </a:pPr>
            <a:r>
              <a:rPr lang="en-US" altLang="en-US" sz="2400">
                <a:latin typeface="Verdana" panose="020B0604030504040204" pitchFamily="34" charset="0"/>
              </a:rPr>
              <a:t>Post Workplace Notice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04800"/>
            <a:ext cx="5257800" cy="609600"/>
          </a:xfrm>
          <a:prstGeom prst="rect">
            <a:avLst/>
          </a:prstGeom>
          <a:noFill/>
          <a:ln w="9525">
            <a:noFill/>
            <a:miter lim="800000"/>
            <a:headEnd/>
            <a:tailEnd/>
          </a:ln>
        </p:spPr>
        <p:txBody>
          <a:bodyPr anchor="ctr"/>
          <a:lstStyle/>
          <a:p>
            <a:pPr algn="ctr">
              <a:defRPr/>
            </a:pPr>
            <a:r>
              <a:rPr lang="en-US" sz="2100" kern="0" dirty="0">
                <a:solidFill>
                  <a:schemeClr val="bg1"/>
                </a:solidFill>
                <a:latin typeface="Verdana" pitchFamily="34" charset="0"/>
                <a:ea typeface="+mj-ea"/>
                <a:cs typeface="+mj-cs"/>
              </a:rPr>
              <a:t>Worker &amp; Community Right to Know</a:t>
            </a:r>
          </a:p>
        </p:txBody>
      </p:sp>
      <p:sp>
        <p:nvSpPr>
          <p:cNvPr id="51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12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5127" name="Rectangle 8"/>
          <p:cNvSpPr>
            <a:spLocks noChangeArrowheads="1"/>
          </p:cNvSpPr>
          <p:nvPr/>
        </p:nvSpPr>
        <p:spPr bwMode="auto">
          <a:xfrm>
            <a:off x="609600" y="7620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pPr>
            <a:endParaRPr lang="en-US" altLang="en-US" sz="2400">
              <a:latin typeface="Verdana" panose="020B0604030504040204" pitchFamily="34" charset="0"/>
            </a:endParaRPr>
          </a:p>
          <a:p>
            <a:pPr eaLnBrk="1" hangingPunct="1">
              <a:lnSpc>
                <a:spcPct val="90000"/>
              </a:lnSpc>
              <a:buClr>
                <a:schemeClr val="tx1"/>
              </a:buClr>
            </a:pPr>
            <a:r>
              <a:rPr lang="en-US" altLang="en-US" sz="2400">
                <a:solidFill>
                  <a:srgbClr val="FF0000"/>
                </a:solidFill>
                <a:latin typeface="Verdana" panose="020B0604030504040204" pitchFamily="34" charset="0"/>
              </a:rPr>
              <a:t>PA Code Chapter 301</a:t>
            </a:r>
          </a:p>
          <a:p>
            <a:pPr eaLnBrk="1" hangingPunct="1">
              <a:lnSpc>
                <a:spcPct val="90000"/>
              </a:lnSpc>
              <a:buClr>
                <a:schemeClr val="tx1"/>
              </a:buClr>
            </a:pPr>
            <a:r>
              <a:rPr lang="en-US" altLang="en-US" sz="2400">
                <a:latin typeface="Verdana" panose="020B0604030504040204" pitchFamily="34" charset="0"/>
              </a:rPr>
              <a:t>COVERAGE:</a:t>
            </a:r>
          </a:p>
          <a:p>
            <a:pPr lvl="1" eaLnBrk="1" hangingPunct="1">
              <a:lnSpc>
                <a:spcPct val="90000"/>
              </a:lnSpc>
              <a:buClr>
                <a:schemeClr val="tx1"/>
              </a:buClr>
            </a:pPr>
            <a:r>
              <a:rPr lang="en-US" altLang="en-US" sz="2400">
                <a:latin typeface="Verdana" panose="020B0604030504040204" pitchFamily="34" charset="0"/>
              </a:rPr>
              <a:t>PA RTK applies to non-OSHA workplaces.</a:t>
            </a:r>
          </a:p>
          <a:p>
            <a:pPr lvl="1" eaLnBrk="1" hangingPunct="1">
              <a:lnSpc>
                <a:spcPct val="90000"/>
              </a:lnSpc>
              <a:buClr>
                <a:schemeClr val="tx1"/>
              </a:buClr>
              <a:buFontTx/>
              <a:buNone/>
            </a:pPr>
            <a:r>
              <a:rPr lang="en-US" altLang="en-US" sz="2400">
                <a:latin typeface="Verdana" panose="020B0604030504040204" pitchFamily="34" charset="0"/>
              </a:rPr>
              <a:t>	</a:t>
            </a:r>
            <a:r>
              <a:rPr lang="en-US" altLang="en-US" sz="2000">
                <a:solidFill>
                  <a:srgbClr val="FF0000"/>
                </a:solidFill>
                <a:latin typeface="Verdana" panose="020B0604030504040204" pitchFamily="34" charset="0"/>
              </a:rPr>
              <a:t>(OSHA covered facilities must comply with certain provisions of PA RTK)</a:t>
            </a:r>
          </a:p>
          <a:p>
            <a:pPr eaLnBrk="1" hangingPunct="1">
              <a:lnSpc>
                <a:spcPct val="90000"/>
              </a:lnSpc>
              <a:buClr>
                <a:schemeClr val="tx1"/>
              </a:buClr>
            </a:pPr>
            <a:r>
              <a:rPr lang="en-US" altLang="en-US" sz="2400">
                <a:latin typeface="Verdana" panose="020B0604030504040204" pitchFamily="34" charset="0"/>
              </a:rPr>
              <a:t>EXEMPTIONS:</a:t>
            </a:r>
          </a:p>
          <a:p>
            <a:pPr lvl="1" eaLnBrk="1" hangingPunct="1">
              <a:lnSpc>
                <a:spcPct val="90000"/>
              </a:lnSpc>
              <a:buClr>
                <a:schemeClr val="tx1"/>
              </a:buClr>
            </a:pPr>
            <a:r>
              <a:rPr lang="en-US" altLang="en-US" sz="2400">
                <a:latin typeface="Verdana" panose="020B0604030504040204" pitchFamily="34" charset="0"/>
              </a:rPr>
              <a:t>Articles</a:t>
            </a:r>
          </a:p>
          <a:p>
            <a:pPr lvl="1" eaLnBrk="1" hangingPunct="1">
              <a:lnSpc>
                <a:spcPct val="90000"/>
              </a:lnSpc>
              <a:buClr>
                <a:schemeClr val="tx1"/>
              </a:buClr>
            </a:pPr>
            <a:r>
              <a:rPr lang="en-US" altLang="en-US" sz="2400">
                <a:latin typeface="Verdana" panose="020B0604030504040204" pitchFamily="34" charset="0"/>
              </a:rPr>
              <a:t>Foods, Drugs &amp; Cosmetics</a:t>
            </a:r>
          </a:p>
          <a:p>
            <a:pPr lvl="1" eaLnBrk="1" hangingPunct="1">
              <a:lnSpc>
                <a:spcPct val="90000"/>
              </a:lnSpc>
              <a:buClr>
                <a:schemeClr val="tx1"/>
              </a:buClr>
            </a:pPr>
            <a:r>
              <a:rPr lang="en-US" altLang="en-US" sz="2400">
                <a:latin typeface="Verdana" panose="020B0604030504040204" pitchFamily="34" charset="0"/>
              </a:rPr>
              <a:t>Consumer &amp; Retail Products</a:t>
            </a:r>
          </a:p>
          <a:p>
            <a:pPr lvl="1" eaLnBrk="1" hangingPunct="1">
              <a:lnSpc>
                <a:spcPct val="90000"/>
              </a:lnSpc>
              <a:buClr>
                <a:schemeClr val="tx1"/>
              </a:buClr>
            </a:pPr>
            <a:r>
              <a:rPr lang="en-US" altLang="en-US" sz="2400">
                <a:latin typeface="Verdana" panose="020B0604030504040204" pitchFamily="34" charset="0"/>
              </a:rPr>
              <a:t>Personal Consumption Products</a:t>
            </a:r>
          </a:p>
          <a:p>
            <a:pPr lvl="1" eaLnBrk="1" hangingPunct="1">
              <a:lnSpc>
                <a:spcPct val="90000"/>
              </a:lnSpc>
              <a:buClr>
                <a:schemeClr val="tx1"/>
              </a:buClr>
            </a:pPr>
            <a:r>
              <a:rPr lang="en-US" altLang="en-US" sz="2400">
                <a:latin typeface="Verdana" panose="020B0604030504040204" pitchFamily="34" charset="0"/>
              </a:rPr>
              <a:t>R&amp;D Facilities –Teaching &amp; Testing</a:t>
            </a:r>
          </a:p>
          <a:p>
            <a:pPr lvl="1" eaLnBrk="1" hangingPunct="1">
              <a:lnSpc>
                <a:spcPct val="90000"/>
              </a:lnSpc>
              <a:buClr>
                <a:schemeClr val="tx1"/>
              </a:buClr>
            </a:pPr>
            <a:r>
              <a:rPr lang="en-US" altLang="en-US" sz="2400">
                <a:latin typeface="Verdana" panose="020B0604030504040204" pitchFamily="34" charset="0"/>
              </a:rPr>
              <a:t>Sealed Packages (30 days)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Employee Responsibilities</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32775" name="Rectangle 8"/>
          <p:cNvSpPr>
            <a:spLocks noChangeArrowheads="1"/>
          </p:cNvSpPr>
          <p:nvPr/>
        </p:nvSpPr>
        <p:spPr bwMode="auto">
          <a:xfrm>
            <a:off x="533400" y="22098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pPr>
            <a:r>
              <a:rPr lang="en-US" altLang="en-US" sz="2400">
                <a:latin typeface="Verdana" panose="020B0604030504040204" pitchFamily="34" charset="0"/>
              </a:rPr>
              <a:t>Employees cannot be discharged, disciplined or discriminated against for exercising certain rights, including filing a complaint</a:t>
            </a:r>
          </a:p>
          <a:p>
            <a:pPr eaLnBrk="1" hangingPunct="1">
              <a:lnSpc>
                <a:spcPct val="90000"/>
              </a:lnSpc>
              <a:spcBef>
                <a:spcPct val="0"/>
              </a:spcBef>
              <a:buClr>
                <a:schemeClr val="tx1"/>
              </a:buClr>
              <a:buFontTx/>
              <a:buNone/>
            </a:pPr>
            <a:endParaRPr lang="en-US" altLang="en-US" sz="2400">
              <a:latin typeface="Verdana" panose="020B0604030504040204" pitchFamily="34" charset="0"/>
            </a:endParaRPr>
          </a:p>
          <a:p>
            <a:pPr eaLnBrk="1" hangingPunct="1">
              <a:lnSpc>
                <a:spcPct val="90000"/>
              </a:lnSpc>
              <a:spcBef>
                <a:spcPct val="0"/>
              </a:spcBef>
              <a:buClr>
                <a:schemeClr val="tx1"/>
              </a:buClr>
            </a:pPr>
            <a:r>
              <a:rPr lang="en-US" altLang="en-US" sz="2400">
                <a:latin typeface="Verdana" panose="020B0604030504040204" pitchFamily="34" charset="0"/>
              </a:rPr>
              <a:t>Burden of proof lies with the employer if it is demonstrated that rights under the Act were exercised within six months of discipline.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Health &amp; Exposure Records</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33799" name="Rectangle 8"/>
          <p:cNvSpPr>
            <a:spLocks noChangeArrowheads="1"/>
          </p:cNvSpPr>
          <p:nvPr/>
        </p:nvSpPr>
        <p:spPr bwMode="auto">
          <a:xfrm>
            <a:off x="4572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pPr>
            <a:r>
              <a:rPr lang="en-US" altLang="en-US" sz="2400">
                <a:solidFill>
                  <a:srgbClr val="FF0000"/>
                </a:solidFill>
                <a:latin typeface="Verdana" panose="020B0604030504040204" pitchFamily="34" charset="0"/>
              </a:rPr>
              <a:t>Reference PA Code Chapter 315</a:t>
            </a:r>
          </a:p>
          <a:p>
            <a:pPr eaLnBrk="1" hangingPunct="1">
              <a:lnSpc>
                <a:spcPct val="90000"/>
              </a:lnSpc>
              <a:buClr>
                <a:schemeClr val="tx1"/>
              </a:buClr>
            </a:pPr>
            <a:r>
              <a:rPr lang="en-US" altLang="en-US" sz="2400">
                <a:latin typeface="Verdana" panose="020B0604030504040204" pitchFamily="34" charset="0"/>
              </a:rPr>
              <a:t>Maintain all accident reports, exposure records, air quality monitoring, etc..</a:t>
            </a:r>
          </a:p>
          <a:p>
            <a:pPr eaLnBrk="1" hangingPunct="1">
              <a:lnSpc>
                <a:spcPct val="90000"/>
              </a:lnSpc>
              <a:buClr>
                <a:schemeClr val="tx1"/>
              </a:buClr>
            </a:pPr>
            <a:r>
              <a:rPr lang="en-US" altLang="en-US" sz="2400">
                <a:latin typeface="Verdana" panose="020B0604030504040204" pitchFamily="34" charset="0"/>
              </a:rPr>
              <a:t>Accessible to all employees</a:t>
            </a:r>
          </a:p>
          <a:p>
            <a:pPr eaLnBrk="1" hangingPunct="1">
              <a:lnSpc>
                <a:spcPct val="90000"/>
              </a:lnSpc>
              <a:buClr>
                <a:schemeClr val="tx1"/>
              </a:buClr>
            </a:pPr>
            <a:r>
              <a:rPr lang="en-US" altLang="en-US" sz="2400">
                <a:latin typeface="Verdana" panose="020B0604030504040204" pitchFamily="34" charset="0"/>
              </a:rPr>
              <a:t>Must be maintained for length of </a:t>
            </a:r>
          </a:p>
          <a:p>
            <a:pPr eaLnBrk="1" hangingPunct="1">
              <a:lnSpc>
                <a:spcPct val="90000"/>
              </a:lnSpc>
              <a:buClr>
                <a:schemeClr val="tx1"/>
              </a:buClr>
              <a:buFontTx/>
              <a:buNone/>
            </a:pPr>
            <a:r>
              <a:rPr lang="en-US" altLang="en-US" sz="2400">
                <a:latin typeface="Verdana" panose="020B0604030504040204" pitchFamily="34" charset="0"/>
              </a:rPr>
              <a:t>	employment plus 30 years</a:t>
            </a:r>
          </a:p>
          <a:p>
            <a:pPr eaLnBrk="1" hangingPunct="1">
              <a:lnSpc>
                <a:spcPct val="90000"/>
              </a:lnSpc>
              <a:buClr>
                <a:schemeClr val="tx1"/>
              </a:buClr>
            </a:pPr>
            <a:r>
              <a:rPr lang="en-US" altLang="en-US" sz="2400">
                <a:latin typeface="Verdana" panose="020B0604030504040204" pitchFamily="34" charset="0"/>
              </a:rPr>
              <a:t>Access provided in reasonable time </a:t>
            </a:r>
          </a:p>
          <a:p>
            <a:pPr eaLnBrk="1" hangingPunct="1">
              <a:lnSpc>
                <a:spcPct val="90000"/>
              </a:lnSpc>
              <a:buClr>
                <a:schemeClr val="tx1"/>
              </a:buClr>
              <a:buFontTx/>
              <a:buNone/>
            </a:pPr>
            <a:r>
              <a:rPr lang="en-US" altLang="en-US" sz="2400">
                <a:latin typeface="Verdana" panose="020B0604030504040204" pitchFamily="34" charset="0"/>
              </a:rPr>
              <a:t>	frame and manner (within 15 days)</a:t>
            </a:r>
          </a:p>
          <a:p>
            <a:pPr eaLnBrk="1" hangingPunct="1">
              <a:lnSpc>
                <a:spcPct val="90000"/>
              </a:lnSpc>
              <a:buClr>
                <a:schemeClr val="tx1"/>
              </a:buClr>
            </a:pPr>
            <a:r>
              <a:rPr lang="en-US" altLang="en-US" sz="2400">
                <a:latin typeface="Verdana" panose="020B0604030504040204" pitchFamily="34" charset="0"/>
              </a:rPr>
              <a:t>Access to records for exposure of others with similar job function/duties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200" kern="0" dirty="0">
                <a:solidFill>
                  <a:schemeClr val="bg1"/>
                </a:solidFill>
                <a:latin typeface="Verdana" pitchFamily="34" charset="0"/>
                <a:ea typeface="+mj-ea"/>
                <a:cs typeface="+mj-cs"/>
              </a:rPr>
              <a:t>Hazardous Substance Survey Form</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34823" name="Rectangle 8"/>
          <p:cNvSpPr>
            <a:spLocks noChangeArrowheads="1"/>
          </p:cNvSpPr>
          <p:nvPr/>
        </p:nvSpPr>
        <p:spPr bwMode="auto">
          <a:xfrm>
            <a:off x="8382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pPr>
            <a:r>
              <a:rPr lang="en-US" altLang="en-US" sz="2400">
                <a:solidFill>
                  <a:srgbClr val="FF0000"/>
                </a:solidFill>
                <a:latin typeface="Verdana" panose="020B0604030504040204" pitchFamily="34" charset="0"/>
              </a:rPr>
              <a:t>PA Code Chapters 303 &amp; 305</a:t>
            </a:r>
          </a:p>
          <a:p>
            <a:pPr eaLnBrk="1" hangingPunct="1">
              <a:buClr>
                <a:schemeClr val="tx1"/>
              </a:buClr>
              <a:buFontTx/>
              <a:buNone/>
            </a:pPr>
            <a:endParaRPr lang="en-US" altLang="en-US" sz="1200">
              <a:solidFill>
                <a:srgbClr val="FF0000"/>
              </a:solidFill>
              <a:latin typeface="Verdana" panose="020B0604030504040204" pitchFamily="34" charset="0"/>
            </a:endParaRPr>
          </a:p>
          <a:p>
            <a:pPr eaLnBrk="1" hangingPunct="1">
              <a:buClr>
                <a:schemeClr val="tx1"/>
              </a:buClr>
            </a:pPr>
            <a:r>
              <a:rPr lang="en-US" altLang="en-US" sz="2400">
                <a:latin typeface="Verdana" panose="020B0604030504040204" pitchFamily="34" charset="0"/>
              </a:rPr>
              <a:t>Includes substances on Hazardous Substance List</a:t>
            </a:r>
          </a:p>
          <a:p>
            <a:pPr eaLnBrk="1" hangingPunct="1">
              <a:buClr>
                <a:schemeClr val="tx1"/>
              </a:buClr>
            </a:pPr>
            <a:endParaRPr lang="en-US" altLang="en-US" sz="1200">
              <a:latin typeface="Verdana" panose="020B0604030504040204" pitchFamily="34" charset="0"/>
            </a:endParaRPr>
          </a:p>
          <a:p>
            <a:pPr eaLnBrk="1" hangingPunct="1">
              <a:buClr>
                <a:schemeClr val="tx1"/>
              </a:buClr>
            </a:pPr>
            <a:r>
              <a:rPr lang="en-US" altLang="en-US" sz="2400">
                <a:latin typeface="Verdana" panose="020B0604030504040204" pitchFamily="34" charset="0"/>
              </a:rPr>
              <a:t>Must be updated at least annually by </a:t>
            </a:r>
          </a:p>
          <a:p>
            <a:pPr eaLnBrk="1" hangingPunct="1">
              <a:buClr>
                <a:schemeClr val="tx1"/>
              </a:buClr>
              <a:buFontTx/>
              <a:buNone/>
            </a:pPr>
            <a:r>
              <a:rPr lang="en-US" altLang="en-US" sz="2400">
                <a:latin typeface="Verdana" panose="020B0604030504040204" pitchFamily="34" charset="0"/>
              </a:rPr>
              <a:t>	</a:t>
            </a:r>
            <a:r>
              <a:rPr lang="en-US" altLang="en-US" sz="2400">
                <a:solidFill>
                  <a:srgbClr val="FF0000"/>
                </a:solidFill>
                <a:latin typeface="Verdana" panose="020B0604030504040204" pitchFamily="34" charset="0"/>
              </a:rPr>
              <a:t>April 1</a:t>
            </a:r>
            <a:r>
              <a:rPr lang="en-US" altLang="en-US" sz="2400" baseline="30000">
                <a:solidFill>
                  <a:srgbClr val="FF0000"/>
                </a:solidFill>
                <a:latin typeface="Verdana" panose="020B0604030504040204" pitchFamily="34" charset="0"/>
              </a:rPr>
              <a:t>st</a:t>
            </a:r>
            <a:r>
              <a:rPr lang="en-US" altLang="en-US" sz="2400">
                <a:latin typeface="Verdana" panose="020B0604030504040204" pitchFamily="34" charset="0"/>
              </a:rPr>
              <a:t>.</a:t>
            </a:r>
          </a:p>
          <a:p>
            <a:pPr eaLnBrk="1" hangingPunct="1">
              <a:buClr>
                <a:schemeClr val="tx1"/>
              </a:buClr>
              <a:buFontTx/>
              <a:buNone/>
            </a:pPr>
            <a:endParaRPr lang="en-US" altLang="en-US" sz="1200">
              <a:latin typeface="Verdana" panose="020B0604030504040204" pitchFamily="34" charset="0"/>
            </a:endParaRPr>
          </a:p>
          <a:p>
            <a:pPr eaLnBrk="1" hangingPunct="1">
              <a:buClr>
                <a:schemeClr val="tx1"/>
              </a:buClr>
            </a:pPr>
            <a:r>
              <a:rPr lang="en-US" altLang="en-US" sz="2400">
                <a:latin typeface="Verdana" panose="020B0604030504040204" pitchFamily="34" charset="0"/>
              </a:rPr>
              <a:t>Use of Dept. of L&amp;I form or alternative means that provide at least the minimum required information.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200" kern="0" dirty="0">
                <a:solidFill>
                  <a:schemeClr val="bg1"/>
                </a:solidFill>
                <a:latin typeface="Verdana" pitchFamily="34" charset="0"/>
                <a:ea typeface="+mj-ea"/>
                <a:cs typeface="+mj-cs"/>
              </a:rPr>
              <a:t>Hazardous Substance Survey Form</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35847" name="Rectangle 8"/>
          <p:cNvSpPr>
            <a:spLocks noChangeArrowheads="1"/>
          </p:cNvSpPr>
          <p:nvPr/>
        </p:nvSpPr>
        <p:spPr bwMode="auto">
          <a:xfrm>
            <a:off x="685800" y="1371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pPr>
            <a:r>
              <a:rPr lang="en-US" altLang="en-US" sz="2400">
                <a:solidFill>
                  <a:srgbClr val="FF0000"/>
                </a:solidFill>
                <a:latin typeface="Verdana" panose="020B0604030504040204" pitchFamily="34" charset="0"/>
              </a:rPr>
              <a:t>HSSF Includes:</a:t>
            </a:r>
          </a:p>
          <a:p>
            <a:pPr lvl="1" eaLnBrk="1" hangingPunct="1">
              <a:lnSpc>
                <a:spcPct val="90000"/>
              </a:lnSpc>
              <a:buClr>
                <a:schemeClr val="tx1"/>
              </a:buClr>
            </a:pPr>
            <a:r>
              <a:rPr lang="en-US" altLang="en-US" sz="2400">
                <a:latin typeface="Verdana" panose="020B0604030504040204" pitchFamily="34" charset="0"/>
              </a:rPr>
              <a:t>Employer/workplace information</a:t>
            </a:r>
          </a:p>
          <a:p>
            <a:pPr lvl="1" eaLnBrk="1" hangingPunct="1">
              <a:lnSpc>
                <a:spcPct val="90000"/>
              </a:lnSpc>
              <a:buClr>
                <a:schemeClr val="tx1"/>
              </a:buClr>
            </a:pPr>
            <a:r>
              <a:rPr lang="en-US" altLang="en-US" sz="2400">
                <a:latin typeface="Verdana" panose="020B0604030504040204" pitchFamily="34" charset="0"/>
              </a:rPr>
              <a:t>Chemical identity</a:t>
            </a:r>
          </a:p>
          <a:p>
            <a:pPr lvl="2" eaLnBrk="1" hangingPunct="1">
              <a:lnSpc>
                <a:spcPct val="90000"/>
              </a:lnSpc>
              <a:buClr>
                <a:schemeClr val="tx1"/>
              </a:buClr>
            </a:pPr>
            <a:r>
              <a:rPr lang="en-US" altLang="en-US">
                <a:latin typeface="Verdana" panose="020B0604030504040204" pitchFamily="34" charset="0"/>
              </a:rPr>
              <a:t>Product name</a:t>
            </a:r>
          </a:p>
          <a:p>
            <a:pPr lvl="2" eaLnBrk="1" hangingPunct="1">
              <a:lnSpc>
                <a:spcPct val="90000"/>
              </a:lnSpc>
              <a:buClr>
                <a:schemeClr val="tx1"/>
              </a:buClr>
            </a:pPr>
            <a:r>
              <a:rPr lang="en-US" altLang="en-US">
                <a:latin typeface="Verdana" panose="020B0604030504040204" pitchFamily="34" charset="0"/>
              </a:rPr>
              <a:t>CAS number</a:t>
            </a:r>
          </a:p>
          <a:p>
            <a:pPr lvl="1" eaLnBrk="1" hangingPunct="1">
              <a:lnSpc>
                <a:spcPct val="90000"/>
              </a:lnSpc>
              <a:buClr>
                <a:schemeClr val="tx1"/>
              </a:buClr>
            </a:pPr>
            <a:r>
              <a:rPr lang="en-US" altLang="en-US" sz="2400">
                <a:latin typeface="Verdana" panose="020B0604030504040204" pitchFamily="34" charset="0"/>
              </a:rPr>
              <a:t>Physical &amp; Health Hazards</a:t>
            </a:r>
          </a:p>
          <a:p>
            <a:pPr lvl="2" eaLnBrk="1" hangingPunct="1">
              <a:lnSpc>
                <a:spcPct val="90000"/>
              </a:lnSpc>
              <a:buClr>
                <a:schemeClr val="tx1"/>
              </a:buClr>
            </a:pPr>
            <a:r>
              <a:rPr lang="en-US" altLang="en-US">
                <a:latin typeface="Verdana" panose="020B0604030504040204" pitchFamily="34" charset="0"/>
              </a:rPr>
              <a:t>Fire</a:t>
            </a:r>
          </a:p>
          <a:p>
            <a:pPr lvl="2" eaLnBrk="1" hangingPunct="1">
              <a:lnSpc>
                <a:spcPct val="90000"/>
              </a:lnSpc>
              <a:buClr>
                <a:schemeClr val="tx1"/>
              </a:buClr>
            </a:pPr>
            <a:r>
              <a:rPr lang="en-US" altLang="en-US">
                <a:latin typeface="Verdana" panose="020B0604030504040204" pitchFamily="34" charset="0"/>
              </a:rPr>
              <a:t>Sudden release of pressure</a:t>
            </a:r>
          </a:p>
          <a:p>
            <a:pPr lvl="2" eaLnBrk="1" hangingPunct="1">
              <a:lnSpc>
                <a:spcPct val="90000"/>
              </a:lnSpc>
              <a:buClr>
                <a:schemeClr val="tx1"/>
              </a:buClr>
            </a:pPr>
            <a:r>
              <a:rPr lang="en-US" altLang="en-US">
                <a:latin typeface="Verdana" panose="020B0604030504040204" pitchFamily="34" charset="0"/>
              </a:rPr>
              <a:t>Reactivity</a:t>
            </a:r>
          </a:p>
          <a:p>
            <a:pPr lvl="2" eaLnBrk="1" hangingPunct="1">
              <a:lnSpc>
                <a:spcPct val="90000"/>
              </a:lnSpc>
              <a:buClr>
                <a:schemeClr val="tx1"/>
              </a:buClr>
            </a:pPr>
            <a:r>
              <a:rPr lang="en-US" altLang="en-US">
                <a:latin typeface="Verdana" panose="020B0604030504040204" pitchFamily="34" charset="0"/>
              </a:rPr>
              <a:t>Immediate or delayed health effects</a:t>
            </a:r>
          </a:p>
          <a:p>
            <a:pPr lvl="1" eaLnBrk="1" hangingPunct="1">
              <a:lnSpc>
                <a:spcPct val="90000"/>
              </a:lnSpc>
              <a:buClr>
                <a:schemeClr val="tx2"/>
              </a:buClr>
              <a:buFontTx/>
              <a:buNone/>
            </a:pPr>
            <a:endParaRPr lang="en-US" altLang="en-US" sz="240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C:\Scanned files\SCAN0033_00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012825"/>
            <a:ext cx="38862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200" kern="0" dirty="0">
                <a:solidFill>
                  <a:schemeClr val="bg1"/>
                </a:solidFill>
                <a:latin typeface="Verdana" pitchFamily="34" charset="0"/>
                <a:ea typeface="+mj-ea"/>
                <a:cs typeface="+mj-cs"/>
              </a:rPr>
              <a:t>Hazardous Substance Survey Form</a:t>
            </a:r>
          </a:p>
        </p:txBody>
      </p:sp>
      <p:sp>
        <p:nvSpPr>
          <p:cNvPr id="3687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687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200" kern="0" dirty="0">
                <a:solidFill>
                  <a:schemeClr val="bg1"/>
                </a:solidFill>
                <a:latin typeface="Verdana" pitchFamily="34" charset="0"/>
                <a:ea typeface="+mj-ea"/>
                <a:cs typeface="+mj-cs"/>
              </a:rPr>
              <a:t>Hazardous Substance Survey Form</a:t>
            </a:r>
          </a:p>
        </p:txBody>
      </p:sp>
      <p:sp>
        <p:nvSpPr>
          <p:cNvPr id="378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PPT-016-03</a:t>
            </a:r>
          </a:p>
        </p:txBody>
      </p:sp>
      <p:sp>
        <p:nvSpPr>
          <p:cNvPr id="3789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37894" name="Text Box 39"/>
          <p:cNvSpPr txBox="1">
            <a:spLocks noChangeArrowheads="1"/>
          </p:cNvSpPr>
          <p:nvPr/>
        </p:nvSpPr>
        <p:spPr bwMode="auto">
          <a:xfrm>
            <a:off x="914400" y="1828800"/>
            <a:ext cx="3581400" cy="5715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1.   NAME OF EMPLOYER</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895" name="Text Box 38"/>
          <p:cNvSpPr txBox="1">
            <a:spLocks noChangeArrowheads="1"/>
          </p:cNvSpPr>
          <p:nvPr/>
        </p:nvSpPr>
        <p:spPr bwMode="auto">
          <a:xfrm>
            <a:off x="4495800" y="1828800"/>
            <a:ext cx="3581400" cy="5715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2.   FEDERAL EMPLOYER IDENTIFICATION NUMBER</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896" name="Text Box 37"/>
          <p:cNvSpPr txBox="1">
            <a:spLocks noChangeArrowheads="1"/>
          </p:cNvSpPr>
          <p:nvPr/>
        </p:nvSpPr>
        <p:spPr bwMode="auto">
          <a:xfrm>
            <a:off x="48768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897" name="Text Box 36"/>
          <p:cNvSpPr txBox="1">
            <a:spLocks noChangeArrowheads="1"/>
          </p:cNvSpPr>
          <p:nvPr/>
        </p:nvSpPr>
        <p:spPr bwMode="auto">
          <a:xfrm>
            <a:off x="51816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898" name="Line 11"/>
          <p:cNvSpPr>
            <a:spLocks noChangeShapeType="1"/>
          </p:cNvSpPr>
          <p:nvPr/>
        </p:nvSpPr>
        <p:spPr bwMode="auto">
          <a:xfrm>
            <a:off x="5562600" y="2209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Text Box 35"/>
          <p:cNvSpPr txBox="1">
            <a:spLocks noChangeArrowheads="1"/>
          </p:cNvSpPr>
          <p:nvPr/>
        </p:nvSpPr>
        <p:spPr bwMode="auto">
          <a:xfrm>
            <a:off x="57912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0" name="Text Box 34"/>
          <p:cNvSpPr txBox="1">
            <a:spLocks noChangeArrowheads="1"/>
          </p:cNvSpPr>
          <p:nvPr/>
        </p:nvSpPr>
        <p:spPr bwMode="auto">
          <a:xfrm>
            <a:off x="60960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1" name="Text Box 33"/>
          <p:cNvSpPr txBox="1">
            <a:spLocks noChangeArrowheads="1"/>
          </p:cNvSpPr>
          <p:nvPr/>
        </p:nvSpPr>
        <p:spPr bwMode="auto">
          <a:xfrm>
            <a:off x="64008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2" name="Text Box 32"/>
          <p:cNvSpPr txBox="1">
            <a:spLocks noChangeArrowheads="1"/>
          </p:cNvSpPr>
          <p:nvPr/>
        </p:nvSpPr>
        <p:spPr bwMode="auto">
          <a:xfrm>
            <a:off x="70104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3" name="Text Box 31"/>
          <p:cNvSpPr txBox="1">
            <a:spLocks noChangeArrowheads="1"/>
          </p:cNvSpPr>
          <p:nvPr/>
        </p:nvSpPr>
        <p:spPr bwMode="auto">
          <a:xfrm>
            <a:off x="73152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4" name="Text Box 30"/>
          <p:cNvSpPr txBox="1">
            <a:spLocks noChangeArrowheads="1"/>
          </p:cNvSpPr>
          <p:nvPr/>
        </p:nvSpPr>
        <p:spPr bwMode="auto">
          <a:xfrm>
            <a:off x="76200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5" name="Text Box 29"/>
          <p:cNvSpPr txBox="1">
            <a:spLocks noChangeArrowheads="1"/>
          </p:cNvSpPr>
          <p:nvPr/>
        </p:nvSpPr>
        <p:spPr bwMode="auto">
          <a:xfrm>
            <a:off x="6705600" y="2057400"/>
            <a:ext cx="304800" cy="228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37906" name="Text Box 27"/>
          <p:cNvSpPr txBox="1">
            <a:spLocks noChangeArrowheads="1"/>
          </p:cNvSpPr>
          <p:nvPr/>
        </p:nvSpPr>
        <p:spPr bwMode="auto">
          <a:xfrm>
            <a:off x="914400" y="2362200"/>
            <a:ext cx="35814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3. DIVISIONS OR PLANT NAME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07" name="Text Box 26"/>
          <p:cNvSpPr txBox="1">
            <a:spLocks noChangeArrowheads="1"/>
          </p:cNvSpPr>
          <p:nvPr/>
        </p:nvSpPr>
        <p:spPr bwMode="auto">
          <a:xfrm>
            <a:off x="4495800" y="2362200"/>
            <a:ext cx="35814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4.   WORKPLACE COVERED BY THIS FORM</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08" name="Text Box 25"/>
          <p:cNvSpPr txBox="1">
            <a:spLocks noChangeArrowheads="1"/>
          </p:cNvSpPr>
          <p:nvPr/>
        </p:nvSpPr>
        <p:spPr bwMode="auto">
          <a:xfrm>
            <a:off x="914400" y="2819400"/>
            <a:ext cx="35814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5.   STREET ADDRESS OF WORKPLACE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09" name="Text Box 24"/>
          <p:cNvSpPr txBox="1">
            <a:spLocks noChangeArrowheads="1"/>
          </p:cNvSpPr>
          <p:nvPr/>
        </p:nvSpPr>
        <p:spPr bwMode="auto">
          <a:xfrm>
            <a:off x="4495800" y="2819400"/>
            <a:ext cx="15240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cs typeface="Arial" panose="020B0604020202020204" pitchFamily="34" charset="0"/>
              </a:rPr>
              <a:t>CITY</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0" name="Text Box 23"/>
          <p:cNvSpPr txBox="1">
            <a:spLocks noChangeArrowheads="1"/>
          </p:cNvSpPr>
          <p:nvPr/>
        </p:nvSpPr>
        <p:spPr bwMode="auto">
          <a:xfrm>
            <a:off x="6019800" y="2819400"/>
            <a:ext cx="9144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cs typeface="Arial" panose="020B0604020202020204" pitchFamily="34" charset="0"/>
              </a:rPr>
              <a:t>STATE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1" name="Text Box 22"/>
          <p:cNvSpPr txBox="1">
            <a:spLocks noChangeArrowheads="1"/>
          </p:cNvSpPr>
          <p:nvPr/>
        </p:nvSpPr>
        <p:spPr bwMode="auto">
          <a:xfrm>
            <a:off x="6934200" y="2819400"/>
            <a:ext cx="11430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cs typeface="Arial" panose="020B0604020202020204" pitchFamily="34" charset="0"/>
              </a:rPr>
              <a:t>ZIP CODE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2" name="Text Box 21"/>
          <p:cNvSpPr txBox="1">
            <a:spLocks noChangeArrowheads="1"/>
          </p:cNvSpPr>
          <p:nvPr/>
        </p:nvSpPr>
        <p:spPr bwMode="auto">
          <a:xfrm>
            <a:off x="914400" y="3276600"/>
            <a:ext cx="71628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6.   MAILING ADDRESS (IF DIFFERENT)</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3" name="Text Box 20"/>
          <p:cNvSpPr txBox="1">
            <a:spLocks noChangeArrowheads="1"/>
          </p:cNvSpPr>
          <p:nvPr/>
        </p:nvSpPr>
        <p:spPr bwMode="auto">
          <a:xfrm>
            <a:off x="914400" y="3733800"/>
            <a:ext cx="29718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7.  TELEPHONE NUMBER</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4" name="Text Box 19"/>
          <p:cNvSpPr txBox="1">
            <a:spLocks noChangeArrowheads="1"/>
          </p:cNvSpPr>
          <p:nvPr/>
        </p:nvSpPr>
        <p:spPr bwMode="auto">
          <a:xfrm>
            <a:off x="3886200" y="3733800"/>
            <a:ext cx="28194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8.  COUNTY NAME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5" name="Text Box 18"/>
          <p:cNvSpPr txBox="1">
            <a:spLocks noChangeArrowheads="1"/>
          </p:cNvSpPr>
          <p:nvPr/>
        </p:nvSpPr>
        <p:spPr bwMode="auto">
          <a:xfrm>
            <a:off x="6705600" y="3733800"/>
            <a:ext cx="13716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cs typeface="Arial" panose="020B0604020202020204" pitchFamily="34" charset="0"/>
              </a:rPr>
              <a:t>COUNTY CODE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6" name="Text Box 17"/>
          <p:cNvSpPr txBox="1">
            <a:spLocks noChangeArrowheads="1"/>
          </p:cNvSpPr>
          <p:nvPr/>
        </p:nvSpPr>
        <p:spPr bwMode="auto">
          <a:xfrm>
            <a:off x="914400" y="4191000"/>
            <a:ext cx="36576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9.   NAME OF EMPLOYER OR EMPLOYEE REPRESENTATIVE</a:t>
            </a:r>
          </a:p>
          <a:p>
            <a:pPr>
              <a:spcBef>
                <a:spcPct val="0"/>
              </a:spcBef>
              <a:buFontTx/>
              <a:buNone/>
            </a:pPr>
            <a:r>
              <a:rPr lang="en-US" altLang="en-US" sz="100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7" name="Text Box 16"/>
          <p:cNvSpPr txBox="1">
            <a:spLocks noChangeArrowheads="1"/>
          </p:cNvSpPr>
          <p:nvPr/>
        </p:nvSpPr>
        <p:spPr bwMode="auto">
          <a:xfrm>
            <a:off x="6705600" y="4191000"/>
            <a:ext cx="13716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cs typeface="Arial" panose="020B0604020202020204" pitchFamily="34" charset="0"/>
              </a:rPr>
              <a:t>DATE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8" name="Text Box 15"/>
          <p:cNvSpPr txBox="1">
            <a:spLocks noChangeArrowheads="1"/>
          </p:cNvSpPr>
          <p:nvPr/>
        </p:nvSpPr>
        <p:spPr bwMode="auto">
          <a:xfrm>
            <a:off x="4572000" y="4191000"/>
            <a:ext cx="21336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cs typeface="Arial" panose="020B0604020202020204" pitchFamily="34" charset="0"/>
              </a:rPr>
              <a:t>TITLE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19" name="Text Box 14"/>
          <p:cNvSpPr txBox="1">
            <a:spLocks noChangeArrowheads="1"/>
          </p:cNvSpPr>
          <p:nvPr/>
        </p:nvSpPr>
        <p:spPr bwMode="auto">
          <a:xfrm>
            <a:off x="914400" y="4648200"/>
            <a:ext cx="7162800"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10.   BUSINESS ADDRESS OF SIGNATORY</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20" name="Text Box 13"/>
          <p:cNvSpPr txBox="1">
            <a:spLocks noChangeArrowheads="1"/>
          </p:cNvSpPr>
          <p:nvPr/>
        </p:nvSpPr>
        <p:spPr bwMode="auto">
          <a:xfrm>
            <a:off x="914400" y="5105400"/>
            <a:ext cx="7162800" cy="3429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11.   ALL HAZARDOUS SUBSTANCES PRESENT AT WORKPLACE DURING PRIOR YEAR:  FROM                 THRU </a:t>
            </a:r>
          </a:p>
          <a:p>
            <a:pPr>
              <a:spcBef>
                <a:spcPct val="0"/>
              </a:spcBef>
              <a:buFontTx/>
              <a:buNone/>
            </a:pPr>
            <a:r>
              <a:rPr lang="en-US" altLang="en-US" sz="100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21" name="Text Box 12"/>
          <p:cNvSpPr txBox="1">
            <a:spLocks noChangeArrowheads="1"/>
          </p:cNvSpPr>
          <p:nvPr/>
        </p:nvSpPr>
        <p:spPr bwMode="auto">
          <a:xfrm>
            <a:off x="914400" y="5410200"/>
            <a:ext cx="7162800" cy="5715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a:cs typeface="Arial" panose="020B0604020202020204" pitchFamily="34" charset="0"/>
              </a:rPr>
              <a:t>12.   SIGNATURE OF EMPLOYER OR EMPLOYEE REPRESENTATIVE</a:t>
            </a:r>
            <a:endParaRPr lang="en-US" altLang="en-US" sz="1200">
              <a:cs typeface="Times New Roman" panose="02020603050405020304" pitchFamily="18" charset="0"/>
            </a:endParaRPr>
          </a:p>
          <a:p>
            <a:pPr>
              <a:spcBef>
                <a:spcPct val="0"/>
              </a:spcBef>
              <a:buFontTx/>
              <a:buNone/>
            </a:pPr>
            <a:r>
              <a:rPr lang="en-US" altLang="en-US" sz="1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22" name="Line 28"/>
          <p:cNvSpPr>
            <a:spLocks noChangeShapeType="1"/>
          </p:cNvSpPr>
          <p:nvPr/>
        </p:nvSpPr>
        <p:spPr bwMode="auto">
          <a:xfrm>
            <a:off x="76200" y="513715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Line 10"/>
          <p:cNvSpPr>
            <a:spLocks noChangeShapeType="1"/>
          </p:cNvSpPr>
          <p:nvPr/>
        </p:nvSpPr>
        <p:spPr bwMode="auto">
          <a:xfrm>
            <a:off x="0" y="6354763"/>
            <a:ext cx="381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9"/>
          <p:cNvSpPr>
            <a:spLocks noChangeShapeType="1"/>
          </p:cNvSpPr>
          <p:nvPr/>
        </p:nvSpPr>
        <p:spPr bwMode="auto">
          <a:xfrm>
            <a:off x="304800" y="6407150"/>
            <a:ext cx="3048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Rectangle 40"/>
          <p:cNvSpPr>
            <a:spLocks noChangeArrowheads="1"/>
          </p:cNvSpPr>
          <p:nvPr/>
        </p:nvSpPr>
        <p:spPr bwMode="auto">
          <a:xfrm>
            <a:off x="0" y="12192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cs typeface="Arial" panose="020B0604020202020204" pitchFamily="34" charset="0"/>
              </a:rPr>
              <a:t>HAZARDOUS SUBSTANCE SURVEY FORM</a:t>
            </a:r>
          </a:p>
          <a:p>
            <a:pPr algn="ctr">
              <a:spcBef>
                <a:spcPct val="0"/>
              </a:spcBef>
              <a:buFontTx/>
              <a:buNone/>
            </a:pPr>
            <a:r>
              <a:rPr lang="en-US" altLang="en-US" sz="1200">
                <a:cs typeface="Arial" panose="020B0604020202020204" pitchFamily="34" charset="0"/>
              </a:rPr>
              <a:t>Pennsylvania Worker &amp; Community Right to Know Act:  Option 2</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26" name="Rectangle 41"/>
          <p:cNvSpPr>
            <a:spLocks noChangeArrowheads="1"/>
          </p:cNvSpPr>
          <p:nvPr/>
        </p:nvSpPr>
        <p:spPr bwMode="auto">
          <a:xfrm>
            <a:off x="0" y="587375"/>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br>
              <a:rPr lang="en-US" altLang="en-US" sz="1100">
                <a:latin typeface="Times New Roman" panose="02020603050405020304" pitchFamily="18" charset="0"/>
              </a:rPr>
            </a:br>
            <a:endParaRPr lang="en-US" altLang="en-US" sz="1200">
              <a:latin typeface="Times New Roman" panose="02020603050405020304" pitchFamily="18" charset="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27" name="Rectangle 68"/>
          <p:cNvSpPr>
            <a:spLocks noChangeArrowheads="1"/>
          </p:cNvSpPr>
          <p:nvPr/>
        </p:nvSpPr>
        <p:spPr bwMode="auto">
          <a:xfrm>
            <a:off x="0" y="6018213"/>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37928" name="Rectangle 69"/>
          <p:cNvSpPr>
            <a:spLocks noChangeArrowheads="1"/>
          </p:cNvSpPr>
          <p:nvPr/>
        </p:nvSpPr>
        <p:spPr bwMode="auto">
          <a:xfrm>
            <a:off x="0" y="6018213"/>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cs typeface="Arial" panose="020B0604020202020204" pitchFamily="34" charset="0"/>
              </a:rPr>
              <a:t> </a:t>
            </a:r>
            <a:endParaRPr lang="en-US" altLang="en-US" sz="120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pic>
        <p:nvPicPr>
          <p:cNvPr id="3792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793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C:\Scanned files\SCAN0035_000.tif"/>
          <p:cNvPicPr>
            <a:picLocks noChangeAspect="1" noChangeArrowheads="1"/>
          </p:cNvPicPr>
          <p:nvPr/>
        </p:nvPicPr>
        <p:blipFill>
          <a:blip r:embed="rId3">
            <a:extLst>
              <a:ext uri="{28A0092B-C50C-407E-A947-70E740481C1C}">
                <a14:useLocalDpi xmlns:a14="http://schemas.microsoft.com/office/drawing/2010/main" val="0"/>
              </a:ext>
            </a:extLst>
          </a:blip>
          <a:srcRect t="1515" b="3030"/>
          <a:stretch>
            <a:fillRect/>
          </a:stretch>
        </p:blipFill>
        <p:spPr bwMode="auto">
          <a:xfrm>
            <a:off x="2438400" y="1066800"/>
            <a:ext cx="41910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200" kern="0" dirty="0">
                <a:solidFill>
                  <a:schemeClr val="bg1"/>
                </a:solidFill>
                <a:latin typeface="Verdana" pitchFamily="34" charset="0"/>
                <a:ea typeface="+mj-ea"/>
                <a:cs typeface="+mj-cs"/>
              </a:rPr>
              <a:t>Hazardous Substance Survey Form</a:t>
            </a:r>
          </a:p>
        </p:txBody>
      </p:sp>
      <p:sp>
        <p:nvSpPr>
          <p:cNvPr id="3891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891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Chemical Labels</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39943" name="Rectangle 7"/>
          <p:cNvSpPr>
            <a:spLocks noChangeArrowheads="1"/>
          </p:cNvSpPr>
          <p:nvPr/>
        </p:nvSpPr>
        <p:spPr bwMode="auto">
          <a:xfrm>
            <a:off x="457200" y="1524000"/>
            <a:ext cx="4876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pPr>
            <a:r>
              <a:rPr lang="en-US" altLang="en-US" sz="2400">
                <a:latin typeface="Verdana" panose="020B0604030504040204" pitchFamily="34" charset="0"/>
              </a:rPr>
              <a:t> </a:t>
            </a:r>
            <a:r>
              <a:rPr lang="en-US" altLang="en-US" sz="2400">
                <a:solidFill>
                  <a:srgbClr val="FF0000"/>
                </a:solidFill>
                <a:latin typeface="Verdana" panose="020B0604030504040204" pitchFamily="34" charset="0"/>
              </a:rPr>
              <a:t>PA Code Chapter 309 </a:t>
            </a:r>
          </a:p>
          <a:p>
            <a:pPr eaLnBrk="1" hangingPunct="1">
              <a:lnSpc>
                <a:spcPct val="95000"/>
              </a:lnSpc>
              <a:spcBef>
                <a:spcPct val="0"/>
              </a:spcBef>
            </a:pPr>
            <a:endParaRPr lang="en-US" altLang="en-US" sz="2400">
              <a:latin typeface="Verdana" panose="020B0604030504040204" pitchFamily="34" charset="0"/>
            </a:endParaRPr>
          </a:p>
          <a:p>
            <a:pPr eaLnBrk="1" hangingPunct="1">
              <a:lnSpc>
                <a:spcPct val="95000"/>
              </a:lnSpc>
              <a:spcBef>
                <a:spcPct val="0"/>
              </a:spcBef>
            </a:pPr>
            <a:r>
              <a:rPr lang="en-US" altLang="en-US" sz="2400">
                <a:latin typeface="Verdana" panose="020B0604030504040204" pitchFamily="34" charset="0"/>
              </a:rPr>
              <a:t> Each container </a:t>
            </a:r>
            <a:r>
              <a:rPr lang="en-US" altLang="en-US" sz="2400" u="sng">
                <a:latin typeface="Verdana" panose="020B0604030504040204" pitchFamily="34" charset="0"/>
              </a:rPr>
              <a:t>must</a:t>
            </a:r>
            <a:r>
              <a:rPr lang="en-US" altLang="en-US" sz="2400">
                <a:latin typeface="Verdana" panose="020B0604030504040204" pitchFamily="34" charset="0"/>
              </a:rPr>
              <a:t> be </a:t>
            </a:r>
            <a:br>
              <a:rPr lang="en-US" altLang="en-US" sz="2400">
                <a:latin typeface="Verdana" panose="020B0604030504040204" pitchFamily="34" charset="0"/>
              </a:rPr>
            </a:br>
            <a:r>
              <a:rPr lang="en-US" altLang="en-US" sz="2400">
                <a:latin typeface="Verdana" panose="020B0604030504040204" pitchFamily="34" charset="0"/>
              </a:rPr>
              <a:t>  labeled, tagged or marked</a:t>
            </a:r>
          </a:p>
          <a:p>
            <a:pPr eaLnBrk="1" hangingPunct="1">
              <a:lnSpc>
                <a:spcPct val="95000"/>
              </a:lnSpc>
              <a:spcBef>
                <a:spcPct val="0"/>
              </a:spcBef>
            </a:pPr>
            <a:endParaRPr lang="en-US" altLang="en-US" sz="2400">
              <a:latin typeface="Verdana" panose="020B0604030504040204" pitchFamily="34" charset="0"/>
            </a:endParaRPr>
          </a:p>
          <a:p>
            <a:pPr eaLnBrk="1" hangingPunct="1">
              <a:lnSpc>
                <a:spcPct val="95000"/>
              </a:lnSpc>
              <a:spcBef>
                <a:spcPct val="0"/>
              </a:spcBef>
            </a:pPr>
            <a:r>
              <a:rPr lang="en-US" altLang="en-US" sz="2400">
                <a:latin typeface="Verdana" panose="020B0604030504040204" pitchFamily="34" charset="0"/>
              </a:rPr>
              <a:t> Warning can be a message, </a:t>
            </a:r>
            <a:br>
              <a:rPr lang="en-US" altLang="en-US" sz="2400">
                <a:latin typeface="Verdana" panose="020B0604030504040204" pitchFamily="34" charset="0"/>
              </a:rPr>
            </a:br>
            <a:r>
              <a:rPr lang="en-US" altLang="en-US" sz="2400">
                <a:latin typeface="Verdana" panose="020B0604030504040204" pitchFamily="34" charset="0"/>
              </a:rPr>
              <a:t>  words, pictures or symbols</a:t>
            </a:r>
          </a:p>
          <a:p>
            <a:pPr eaLnBrk="1" hangingPunct="1">
              <a:lnSpc>
                <a:spcPct val="95000"/>
              </a:lnSpc>
              <a:spcBef>
                <a:spcPct val="0"/>
              </a:spcBef>
            </a:pPr>
            <a:endParaRPr lang="en-US" altLang="en-US" sz="2400">
              <a:latin typeface="Verdana" panose="020B0604030504040204" pitchFamily="34" charset="0"/>
            </a:endParaRPr>
          </a:p>
          <a:p>
            <a:pPr eaLnBrk="1" hangingPunct="1">
              <a:lnSpc>
                <a:spcPct val="95000"/>
              </a:lnSpc>
              <a:spcBef>
                <a:spcPct val="0"/>
              </a:spcBef>
            </a:pPr>
            <a:r>
              <a:rPr lang="en-US" altLang="en-US" sz="2400">
                <a:latin typeface="Verdana" panose="020B0604030504040204" pitchFamily="34" charset="0"/>
              </a:rPr>
              <a:t> Labels must be written in </a:t>
            </a:r>
            <a:br>
              <a:rPr lang="en-US" altLang="en-US" sz="2400">
                <a:latin typeface="Verdana" panose="020B0604030504040204" pitchFamily="34" charset="0"/>
              </a:rPr>
            </a:br>
            <a:r>
              <a:rPr lang="en-US" altLang="en-US" sz="2400">
                <a:latin typeface="Verdana" panose="020B0604030504040204" pitchFamily="34" charset="0"/>
              </a:rPr>
              <a:t>  English and prominently  </a:t>
            </a:r>
            <a:br>
              <a:rPr lang="en-US" altLang="en-US" sz="2400">
                <a:latin typeface="Verdana" panose="020B0604030504040204" pitchFamily="34" charset="0"/>
              </a:rPr>
            </a:br>
            <a:r>
              <a:rPr lang="en-US" altLang="en-US" sz="2400">
                <a:latin typeface="Verdana" panose="020B0604030504040204" pitchFamily="34" charset="0"/>
              </a:rPr>
              <a:t>  displayed</a:t>
            </a:r>
          </a:p>
        </p:txBody>
      </p:sp>
      <p:graphicFrame>
        <p:nvGraphicFramePr>
          <p:cNvPr id="39944" name="Object 4"/>
          <p:cNvGraphicFramePr>
            <a:graphicFrameLocks noChangeAspect="1"/>
          </p:cNvGraphicFramePr>
          <p:nvPr/>
        </p:nvGraphicFramePr>
        <p:xfrm>
          <a:off x="5334000" y="2895600"/>
          <a:ext cx="3359150" cy="2468563"/>
        </p:xfrm>
        <a:graphic>
          <a:graphicData uri="http://schemas.openxmlformats.org/presentationml/2006/ole">
            <mc:AlternateContent xmlns:mc="http://schemas.openxmlformats.org/markup-compatibility/2006">
              <mc:Choice xmlns:v="urn:schemas-microsoft-com:vml" Requires="v">
                <p:oleObj spid="_x0000_s39945" name="Clip" r:id="rId6" imgW="3571429" imgH="2380952" progId="">
                  <p:embed/>
                </p:oleObj>
              </mc:Choice>
              <mc:Fallback>
                <p:oleObj name="Clip" r:id="rId6" imgW="3571429" imgH="2380952"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895600"/>
                        <a:ext cx="3359150" cy="2468563"/>
                      </a:xfrm>
                      <a:prstGeom prst="rect">
                        <a:avLst/>
                      </a:prstGeom>
                      <a:noFill/>
                      <a:ln w="285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Labeling</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pic>
        <p:nvPicPr>
          <p:cNvPr id="409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5192713"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4"/>
          <p:cNvSpPr txBox="1">
            <a:spLocks noChangeArrowheads="1"/>
          </p:cNvSpPr>
          <p:nvPr/>
        </p:nvSpPr>
        <p:spPr bwMode="auto">
          <a:xfrm>
            <a:off x="6324600" y="47244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Example of one type of labeling system used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Chemical Labels</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pic>
        <p:nvPicPr>
          <p:cNvPr id="41991" name="Picture 8" descr="Y:\RTK training\rotated illegable 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33131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9"/>
          <p:cNvSpPr txBox="1">
            <a:spLocks noChangeArrowheads="1"/>
          </p:cNvSpPr>
          <p:nvPr/>
        </p:nvSpPr>
        <p:spPr bwMode="auto">
          <a:xfrm>
            <a:off x="4419600" y="14478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Labels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Must be able to read</a:t>
            </a:r>
          </a:p>
          <a:p>
            <a:pPr eaLnBrk="1" hangingPunct="1">
              <a:spcBef>
                <a:spcPct val="0"/>
              </a:spcBef>
              <a:buFontTx/>
              <a:buNone/>
            </a:pPr>
            <a:r>
              <a:rPr lang="en-US" altLang="en-US" sz="2400">
                <a:latin typeface="Verdana" panose="020B0604030504040204" pitchFamily="34" charset="0"/>
              </a:rPr>
              <a:t> the entire label</a:t>
            </a:r>
          </a:p>
        </p:txBody>
      </p:sp>
      <p:sp>
        <p:nvSpPr>
          <p:cNvPr id="41993" name="Text Box 10"/>
          <p:cNvSpPr txBox="1">
            <a:spLocks noChangeArrowheads="1"/>
          </p:cNvSpPr>
          <p:nvPr/>
        </p:nvSpPr>
        <p:spPr bwMode="auto">
          <a:xfrm>
            <a:off x="5105400" y="4564063"/>
            <a:ext cx="32591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or it is NOT labeled </a:t>
            </a:r>
          </a:p>
          <a:p>
            <a:pPr eaLnBrk="1" hangingPunct="1">
              <a:spcBef>
                <a:spcPct val="0"/>
              </a:spcBef>
              <a:buFontTx/>
              <a:buNone/>
            </a:pPr>
            <a:r>
              <a:rPr lang="en-US" altLang="en-US" sz="2400">
                <a:latin typeface="Verdana" panose="020B0604030504040204" pitchFamily="34" charset="0"/>
              </a:rPr>
              <a:t>properly!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81000"/>
            <a:ext cx="52578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Background Information</a:t>
            </a:r>
          </a:p>
        </p:txBody>
      </p:sp>
      <p:sp>
        <p:nvSpPr>
          <p:cNvPr id="61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15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151" name="Rectangle 8"/>
          <p:cNvSpPr>
            <a:spLocks noChangeArrowheads="1"/>
          </p:cNvSpPr>
          <p:nvPr/>
        </p:nvSpPr>
        <p:spPr bwMode="auto">
          <a:xfrm>
            <a:off x="914400" y="18288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bg2"/>
              </a:buClr>
              <a:buFontTx/>
              <a:buNone/>
            </a:pPr>
            <a:r>
              <a:rPr lang="en-US" altLang="en-US" sz="2400">
                <a:latin typeface="Verdana" panose="020B0604030504040204" pitchFamily="34" charset="0"/>
              </a:rPr>
              <a:t>Worker &amp; Community Right to Know Act</a:t>
            </a:r>
          </a:p>
          <a:p>
            <a:pPr eaLnBrk="1" hangingPunct="1">
              <a:buClr>
                <a:schemeClr val="tx1"/>
              </a:buClr>
            </a:pPr>
            <a:r>
              <a:rPr lang="en-US" altLang="en-US" sz="2400">
                <a:latin typeface="Verdana" panose="020B0604030504040204" pitchFamily="34" charset="0"/>
              </a:rPr>
              <a:t>Information Law – Enacted 1984</a:t>
            </a:r>
          </a:p>
          <a:p>
            <a:pPr lvl="1" eaLnBrk="1" hangingPunct="1">
              <a:buClr>
                <a:schemeClr val="tx1"/>
              </a:buClr>
              <a:buFontTx/>
              <a:buChar char="•"/>
            </a:pPr>
            <a:r>
              <a:rPr lang="en-US" altLang="en-US" sz="2400">
                <a:latin typeface="Verdana" panose="020B0604030504040204" pitchFamily="34" charset="0"/>
              </a:rPr>
              <a:t>Regulations Effective 1986</a:t>
            </a:r>
          </a:p>
          <a:p>
            <a:pPr lvl="1" eaLnBrk="1" hangingPunct="1">
              <a:buClr>
                <a:schemeClr val="tx1"/>
              </a:buClr>
              <a:buFontTx/>
              <a:buNone/>
            </a:pPr>
            <a:endParaRPr lang="en-US" altLang="en-US" sz="2400">
              <a:latin typeface="Verdana" panose="020B0604030504040204" pitchFamily="34" charset="0"/>
            </a:endParaRPr>
          </a:p>
          <a:p>
            <a:pPr eaLnBrk="1" hangingPunct="1">
              <a:buClr>
                <a:schemeClr val="tx1"/>
              </a:buClr>
            </a:pPr>
            <a:r>
              <a:rPr lang="en-US" altLang="en-US" sz="2400">
                <a:latin typeface="Verdana" panose="020B0604030504040204" pitchFamily="34" charset="0"/>
              </a:rPr>
              <a:t>List of 2,400 Regulated Substances</a:t>
            </a:r>
          </a:p>
          <a:p>
            <a:pPr lvl="1" eaLnBrk="1" hangingPunct="1">
              <a:buClr>
                <a:schemeClr val="tx1"/>
              </a:buClr>
              <a:buFontTx/>
              <a:buChar char="•"/>
            </a:pPr>
            <a:r>
              <a:rPr lang="en-US" altLang="en-US" sz="2400">
                <a:latin typeface="Verdana" panose="020B0604030504040204" pitchFamily="34" charset="0"/>
              </a:rPr>
              <a:t>Hazardous, Special &amp; Environmental Hazards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Chemical Labels</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pic>
        <p:nvPicPr>
          <p:cNvPr id="43015" name="Picture 7" descr="Y:\RTK training\spray bottles Dof 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0668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1600200" y="4343400"/>
            <a:ext cx="33528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17" name="TextBox 14"/>
          <p:cNvSpPr txBox="1">
            <a:spLocks noChangeArrowheads="1"/>
          </p:cNvSpPr>
          <p:nvPr/>
        </p:nvSpPr>
        <p:spPr bwMode="auto">
          <a:xfrm>
            <a:off x="304800" y="4114800"/>
            <a:ext cx="1328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Labels?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Label Information</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44039" name="Rectangle 7"/>
          <p:cNvSpPr>
            <a:spLocks noChangeArrowheads="1"/>
          </p:cNvSpPr>
          <p:nvPr/>
        </p:nvSpPr>
        <p:spPr bwMode="auto">
          <a:xfrm>
            <a:off x="990600" y="1524000"/>
            <a:ext cx="7162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Chemical manufacturers and importers must provide a label that includes: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pPr>
            <a:r>
              <a:rPr lang="en-US" altLang="en-US" sz="2400">
                <a:latin typeface="Verdana" panose="020B0604030504040204" pitchFamily="34" charset="0"/>
              </a:rPr>
              <a:t> Harmonized signal word</a:t>
            </a:r>
          </a:p>
          <a:p>
            <a:pPr eaLnBrk="1" hangingPunct="1">
              <a:spcBef>
                <a:spcPct val="0"/>
              </a:spcBef>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Pictogram</a:t>
            </a:r>
          </a:p>
          <a:p>
            <a:pPr eaLnBrk="1" hangingPunct="1">
              <a:spcBef>
                <a:spcPct val="0"/>
              </a:spcBef>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Hazard statement for each hazard class </a:t>
            </a:r>
          </a:p>
          <a:p>
            <a:pPr eaLnBrk="1" hangingPunct="1">
              <a:spcBef>
                <a:spcPct val="0"/>
              </a:spcBef>
              <a:buFontTx/>
              <a:buNone/>
            </a:pPr>
            <a:r>
              <a:rPr lang="en-US" altLang="en-US" sz="2400">
                <a:latin typeface="Verdana" panose="020B0604030504040204" pitchFamily="34" charset="0"/>
              </a:rPr>
              <a:t>  and category</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Precautionary statements must also be </a:t>
            </a:r>
          </a:p>
          <a:p>
            <a:pPr eaLnBrk="1" hangingPunct="1">
              <a:spcBef>
                <a:spcPct val="0"/>
              </a:spcBef>
              <a:buFontTx/>
              <a:buNone/>
            </a:pPr>
            <a:r>
              <a:rPr lang="en-US" altLang="en-US" sz="2400">
                <a:latin typeface="Verdana" panose="020B0604030504040204" pitchFamily="34" charset="0"/>
              </a:rPr>
              <a:t>  provided as well as product identifier and </a:t>
            </a:r>
          </a:p>
          <a:p>
            <a:pPr eaLnBrk="1" hangingPunct="1">
              <a:spcBef>
                <a:spcPct val="0"/>
              </a:spcBef>
              <a:buFontTx/>
              <a:buNone/>
            </a:pPr>
            <a:r>
              <a:rPr lang="en-US" altLang="en-US" sz="2400">
                <a:latin typeface="Verdana" panose="020B0604030504040204" pitchFamily="34" charset="0"/>
              </a:rPr>
              <a:t>  supplier information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l="2626" t="24849" r="61935" b="16254"/>
          <a:stretch>
            <a:fillRect/>
          </a:stretch>
        </p:blipFill>
        <p:spPr bwMode="auto">
          <a:xfrm>
            <a:off x="2362200" y="1066800"/>
            <a:ext cx="3962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Sample Label</a:t>
            </a:r>
          </a:p>
        </p:txBody>
      </p:sp>
      <p:sp>
        <p:nvSpPr>
          <p:cNvPr id="4506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506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Reading Chemical Labels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46087" name="Rectangle 8"/>
          <p:cNvSpPr>
            <a:spLocks noChangeArrowheads="1"/>
          </p:cNvSpPr>
          <p:nvPr/>
        </p:nvSpPr>
        <p:spPr bwMode="auto">
          <a:xfrm>
            <a:off x="457200" y="1219200"/>
            <a:ext cx="82296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rPr>
              <a:t>Warning labels provide important information about  the chemical:</a:t>
            </a:r>
          </a:p>
          <a:p>
            <a:pPr eaLnBrk="1" hangingPunct="1">
              <a:lnSpc>
                <a:spcPct val="90000"/>
              </a:lnSpc>
              <a:spcBef>
                <a:spcPct val="0"/>
              </a:spcBef>
              <a:buFontTx/>
              <a:buNone/>
            </a:pPr>
            <a:endParaRPr lang="en-US" altLang="en-US" sz="1000">
              <a:latin typeface="Verdana" panose="020B0604030504040204" pitchFamily="34" charset="0"/>
            </a:endParaRPr>
          </a:p>
          <a:p>
            <a:pPr lvl="1" eaLnBrk="1" hangingPunct="1">
              <a:lnSpc>
                <a:spcPct val="90000"/>
              </a:lnSpc>
              <a:spcBef>
                <a:spcPct val="0"/>
              </a:spcBef>
              <a:buFont typeface="Wingdings" panose="05000000000000000000" pitchFamily="2" charset="2"/>
              <a:buChar char="ü"/>
            </a:pPr>
            <a:r>
              <a:rPr lang="en-US" altLang="en-US" sz="2400" b="1">
                <a:latin typeface="Verdana" panose="020B0604030504040204" pitchFamily="34" charset="0"/>
              </a:rPr>
              <a:t>  </a:t>
            </a:r>
            <a:r>
              <a:rPr lang="en-US" altLang="en-US" sz="2400">
                <a:solidFill>
                  <a:srgbClr val="FF0000"/>
                </a:solidFill>
                <a:latin typeface="Verdana" panose="020B0604030504040204" pitchFamily="34" charset="0"/>
              </a:rPr>
              <a:t>DANGER</a:t>
            </a:r>
          </a:p>
          <a:p>
            <a:pPr lvl="1" eaLnBrk="1" hangingPunct="1">
              <a:lnSpc>
                <a:spcPct val="90000"/>
              </a:lnSpc>
              <a:spcBef>
                <a:spcPct val="0"/>
              </a:spcBef>
              <a:buFont typeface="Wingdings" panose="05000000000000000000" pitchFamily="2" charset="2"/>
              <a:buChar char="ü"/>
            </a:pPr>
            <a:r>
              <a:rPr lang="en-US" altLang="en-US" sz="2400">
                <a:latin typeface="Verdana" panose="020B0604030504040204" pitchFamily="34" charset="0"/>
              </a:rPr>
              <a:t>  </a:t>
            </a:r>
            <a:r>
              <a:rPr lang="en-US" altLang="en-US" sz="2400">
                <a:solidFill>
                  <a:srgbClr val="0070C0"/>
                </a:solidFill>
                <a:latin typeface="Verdana" panose="020B0604030504040204" pitchFamily="34" charset="0"/>
              </a:rPr>
              <a:t>WARNING</a:t>
            </a:r>
          </a:p>
          <a:p>
            <a:pPr lvl="1" eaLnBrk="1" hangingPunct="1">
              <a:lnSpc>
                <a:spcPct val="90000"/>
              </a:lnSpc>
              <a:spcBef>
                <a:spcPct val="0"/>
              </a:spcBef>
              <a:buFontTx/>
              <a:buNone/>
            </a:pPr>
            <a:endParaRPr lang="en-US" altLang="en-US" sz="1000">
              <a:solidFill>
                <a:schemeClr val="accent2"/>
              </a:solidFill>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Always read the label </a:t>
            </a:r>
            <a:r>
              <a:rPr lang="en-US" altLang="en-US" sz="2400" i="1">
                <a:latin typeface="Verdana" panose="020B0604030504040204" pitchFamily="34" charset="0"/>
              </a:rPr>
              <a:t>before</a:t>
            </a:r>
            <a:r>
              <a:rPr lang="en-US" altLang="en-US" sz="2400">
                <a:latin typeface="Verdana" panose="020B0604030504040204" pitchFamily="34" charset="0"/>
              </a:rPr>
              <a:t>  you begin a job using a potentially hazardous chemical</a:t>
            </a:r>
          </a:p>
        </p:txBody>
      </p:sp>
      <p:pic>
        <p:nvPicPr>
          <p:cNvPr id="46088" name="Picture 3" descr="Chemical Warning Label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48063"/>
            <a:ext cx="3071813"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Labels/Other Warnings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1" name="Rectangle 8"/>
          <p:cNvSpPr>
            <a:spLocks noChangeArrowheads="1"/>
          </p:cNvSpPr>
          <p:nvPr/>
        </p:nvSpPr>
        <p:spPr bwMode="auto">
          <a:xfrm>
            <a:off x="457200" y="1371600"/>
            <a:ext cx="8229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Mandatory Appendix C: What specific information </a:t>
            </a:r>
          </a:p>
          <a:p>
            <a:pPr eaLnBrk="1" hangingPunct="1">
              <a:spcBef>
                <a:spcPct val="0"/>
              </a:spcBef>
              <a:buFontTx/>
              <a:buNone/>
            </a:pPr>
            <a:r>
              <a:rPr lang="en-US" altLang="en-US" sz="2400">
                <a:latin typeface="Verdana" panose="020B0604030504040204" pitchFamily="34" charset="0"/>
              </a:rPr>
              <a:t>  is to be provided for each hazard class and </a:t>
            </a:r>
          </a:p>
          <a:p>
            <a:pPr eaLnBrk="1" hangingPunct="1">
              <a:spcBef>
                <a:spcPct val="0"/>
              </a:spcBef>
              <a:buFontTx/>
              <a:buNone/>
            </a:pPr>
            <a:r>
              <a:rPr lang="en-US" altLang="en-US" sz="2400">
                <a:latin typeface="Verdana" panose="020B0604030504040204" pitchFamily="34" charset="0"/>
              </a:rPr>
              <a:t>  category once a chemical is classified </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Requirements are significantly different from </a:t>
            </a:r>
          </a:p>
          <a:p>
            <a:pPr eaLnBrk="1" hangingPunct="1">
              <a:spcBef>
                <a:spcPct val="0"/>
              </a:spcBef>
              <a:buFontTx/>
              <a:buNone/>
            </a:pPr>
            <a:r>
              <a:rPr lang="en-US" altLang="en-US" sz="2400">
                <a:latin typeface="Verdana" panose="020B0604030504040204" pitchFamily="34" charset="0"/>
              </a:rPr>
              <a:t>  existing HCS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GHS uses nine pictograms to convey health, </a:t>
            </a:r>
          </a:p>
          <a:p>
            <a:pPr eaLnBrk="1" hangingPunct="1">
              <a:spcBef>
                <a:spcPct val="0"/>
              </a:spcBef>
              <a:buFontTx/>
              <a:buNone/>
            </a:pPr>
            <a:r>
              <a:rPr lang="en-US" altLang="en-US" sz="2400">
                <a:latin typeface="Verdana" panose="020B0604030504040204" pitchFamily="34" charset="0"/>
              </a:rPr>
              <a:t>  physical and environmental hazards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Proposed HCS requires eight of these pictograms </a:t>
            </a:r>
          </a:p>
          <a:p>
            <a:pPr eaLnBrk="1" hangingPunct="1">
              <a:spcBef>
                <a:spcPct val="0"/>
              </a:spcBef>
              <a:buFontTx/>
              <a:buNone/>
            </a:pPr>
            <a:r>
              <a:rPr lang="en-US" altLang="en-US" sz="2400">
                <a:latin typeface="Verdana" panose="020B0604030504040204" pitchFamily="34" charset="0"/>
              </a:rPr>
              <a:t>  (no environmental hazard since environmental is  </a:t>
            </a:r>
          </a:p>
          <a:p>
            <a:pPr eaLnBrk="1" hangingPunct="1">
              <a:spcBef>
                <a:spcPct val="0"/>
              </a:spcBef>
              <a:buFontTx/>
              <a:buNone/>
            </a:pPr>
            <a:r>
              <a:rPr lang="en-US" altLang="en-US" sz="2400">
                <a:latin typeface="Verdana" panose="020B0604030504040204" pitchFamily="34" charset="0"/>
              </a:rPr>
              <a:t>  </a:t>
            </a:r>
            <a:r>
              <a:rPr lang="en-US" altLang="en-US" sz="2400" u="sng">
                <a:latin typeface="Verdana" panose="020B0604030504040204" pitchFamily="34" charset="0"/>
              </a:rPr>
              <a:t>not</a:t>
            </a:r>
            <a:r>
              <a:rPr lang="en-US" altLang="en-US" sz="2400">
                <a:latin typeface="Verdana" panose="020B0604030504040204" pitchFamily="34" charset="0"/>
              </a:rPr>
              <a:t> within OSHA’s jurisdiction)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Labeling</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5" name="Rectangle 9"/>
          <p:cNvSpPr>
            <a:spLocks noChangeArrowheads="1"/>
          </p:cNvSpPr>
          <p:nvPr/>
        </p:nvSpPr>
        <p:spPr bwMode="auto">
          <a:xfrm>
            <a:off x="685800" y="1371600"/>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Employers who only store chemicals may either use OSHA’s new labeling system or continue using the NFPA 704 rating system or HMIS system</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(OSHA plans to change the labeling system June 1, 2016)</a:t>
            </a:r>
          </a:p>
        </p:txBody>
      </p:sp>
      <p:pic>
        <p:nvPicPr>
          <p:cNvPr id="48136" name="Picture 9" descr="C:\Documents and Settings\stlane\My Documents\My Pictures\ghs-labels.jpg"/>
          <p:cNvPicPr>
            <a:picLocks noChangeAspect="1" noChangeArrowheads="1"/>
          </p:cNvPicPr>
          <p:nvPr/>
        </p:nvPicPr>
        <p:blipFill>
          <a:blip r:embed="rId5">
            <a:extLst>
              <a:ext uri="{28A0092B-C50C-407E-A947-70E740481C1C}">
                <a14:useLocalDpi xmlns:a14="http://schemas.microsoft.com/office/drawing/2010/main" val="0"/>
              </a:ext>
            </a:extLst>
          </a:blip>
          <a:srcRect t="10213" b="11488"/>
          <a:stretch>
            <a:fillRect/>
          </a:stretch>
        </p:blipFill>
        <p:spPr bwMode="auto">
          <a:xfrm>
            <a:off x="2057400" y="3886200"/>
            <a:ext cx="5238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GHS Comparison</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491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9160" name="Rectangle 8"/>
          <p:cNvSpPr>
            <a:spLocks noChangeArrowheads="1"/>
          </p:cNvSpPr>
          <p:nvPr/>
        </p:nvSpPr>
        <p:spPr bwMode="auto">
          <a:xfrm>
            <a:off x="685800" y="1600200"/>
            <a:ext cx="79248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GHS classification ratings order of severity differ from NFPA and HMIS:</a:t>
            </a:r>
          </a:p>
          <a:p>
            <a:pPr eaLnBrk="1" hangingPunct="1">
              <a:spcBef>
                <a:spcPct val="0"/>
              </a:spcBef>
              <a:buFontTx/>
              <a:buNone/>
            </a:pPr>
            <a:endParaRPr lang="en-US" altLang="en-US" sz="1200">
              <a:latin typeface="Verdana" panose="020B0604030504040204" pitchFamily="34" charset="0"/>
            </a:endParaRPr>
          </a:p>
          <a:p>
            <a:pPr algn="ctr" eaLnBrk="1" hangingPunct="1">
              <a:spcBef>
                <a:spcPct val="0"/>
              </a:spcBef>
              <a:buFontTx/>
              <a:buNone/>
            </a:pPr>
            <a:r>
              <a:rPr lang="en-US" altLang="en-US" sz="2400">
                <a:latin typeface="Verdana" panose="020B0604030504040204" pitchFamily="34" charset="0"/>
              </a:rPr>
              <a:t>    </a:t>
            </a:r>
            <a:r>
              <a:rPr lang="en-US" altLang="en-US" sz="2400" u="sng">
                <a:solidFill>
                  <a:srgbClr val="0070C0"/>
                </a:solidFill>
                <a:latin typeface="Verdana" panose="020B0604030504040204" pitchFamily="34" charset="0"/>
              </a:rPr>
              <a:t>HMIS/NFPA</a:t>
            </a:r>
            <a:r>
              <a:rPr lang="en-US" altLang="en-US" sz="2400">
                <a:solidFill>
                  <a:srgbClr val="0070C0"/>
                </a:solidFill>
                <a:latin typeface="Verdana" panose="020B0604030504040204" pitchFamily="34" charset="0"/>
              </a:rPr>
              <a:t> </a:t>
            </a:r>
          </a:p>
          <a:p>
            <a:pPr algn="ctr" eaLnBrk="1" hangingPunct="1">
              <a:spcBef>
                <a:spcPct val="0"/>
              </a:spcBef>
              <a:buFontTx/>
              <a:buNone/>
            </a:pPr>
            <a:r>
              <a:rPr lang="en-US" altLang="en-US" sz="2400">
                <a:latin typeface="Verdana" panose="020B0604030504040204" pitchFamily="34" charset="0"/>
              </a:rPr>
              <a:t>    0 = Least Hazardous</a:t>
            </a:r>
          </a:p>
          <a:p>
            <a:pPr eaLnBrk="1" hangingPunct="1">
              <a:spcBef>
                <a:spcPct val="0"/>
              </a:spcBef>
              <a:buFontTx/>
              <a:buNone/>
            </a:pPr>
            <a:r>
              <a:rPr lang="en-US" altLang="en-US" sz="2400">
                <a:latin typeface="Verdana" panose="020B0604030504040204" pitchFamily="34" charset="0"/>
              </a:rPr>
              <a:t>        		      4 = Most Hazardous</a:t>
            </a:r>
          </a:p>
          <a:p>
            <a:pPr algn="ctr" eaLnBrk="1" hangingPunct="1">
              <a:spcBef>
                <a:spcPct val="0"/>
              </a:spcBef>
              <a:buFontTx/>
              <a:buNone/>
            </a:pPr>
            <a:endParaRPr lang="en-US" altLang="en-US" sz="2400">
              <a:latin typeface="Verdana" panose="020B0604030504040204" pitchFamily="34" charset="0"/>
            </a:endParaRPr>
          </a:p>
          <a:p>
            <a:pPr algn="ctr" eaLnBrk="1" hangingPunct="1">
              <a:spcBef>
                <a:spcPct val="0"/>
              </a:spcBef>
              <a:buFontTx/>
              <a:buNone/>
            </a:pPr>
            <a:r>
              <a:rPr lang="en-US" altLang="en-US" sz="2400" u="sng">
                <a:solidFill>
                  <a:srgbClr val="FF0000"/>
                </a:solidFill>
                <a:latin typeface="Verdana" panose="020B0604030504040204" pitchFamily="34" charset="0"/>
              </a:rPr>
              <a:t>GHS</a:t>
            </a:r>
          </a:p>
          <a:p>
            <a:pPr algn="ctr" eaLnBrk="1" hangingPunct="1">
              <a:spcBef>
                <a:spcPct val="0"/>
              </a:spcBef>
              <a:buFontTx/>
              <a:buNone/>
            </a:pPr>
            <a:r>
              <a:rPr lang="en-US" altLang="en-US" sz="2400">
                <a:solidFill>
                  <a:srgbClr val="FF0000"/>
                </a:solidFill>
                <a:latin typeface="Verdana" panose="020B0604030504040204" pitchFamily="34" charset="0"/>
              </a:rPr>
              <a:t>    </a:t>
            </a:r>
            <a:r>
              <a:rPr lang="en-US" altLang="en-US" sz="2400">
                <a:latin typeface="Verdana" panose="020B0604030504040204" pitchFamily="34" charset="0"/>
              </a:rPr>
              <a:t>5 = Least Hazardous</a:t>
            </a:r>
          </a:p>
          <a:p>
            <a:pPr eaLnBrk="1" hangingPunct="1">
              <a:spcBef>
                <a:spcPct val="0"/>
              </a:spcBef>
              <a:buFontTx/>
              <a:buNone/>
            </a:pPr>
            <a:r>
              <a:rPr lang="en-US" altLang="en-US" sz="2400">
                <a:latin typeface="Verdana" panose="020B0604030504040204" pitchFamily="34" charset="0"/>
              </a:rPr>
              <a:t>        		      1 = Most Hazardous</a:t>
            </a:r>
          </a:p>
        </p:txBody>
      </p:sp>
      <p:pic>
        <p:nvPicPr>
          <p:cNvPr id="49161" name="Picture 6" descr="HMIS Labe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895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5" descr="NFPA Diamon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Pictograms</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50183" name="Rectangle 7"/>
          <p:cNvSpPr>
            <a:spLocks noChangeArrowheads="1"/>
          </p:cNvSpPr>
          <p:nvPr/>
        </p:nvSpPr>
        <p:spPr bwMode="auto">
          <a:xfrm>
            <a:off x="685800" y="1295400"/>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Different symbol on white background with red square frame set on point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Eight pictograms are required by OSHA</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The ninth one dealing with the environment    is not within OSHA’s </a:t>
            </a:r>
          </a:p>
          <a:p>
            <a:pPr eaLnBrk="1" hangingPunct="1">
              <a:spcBef>
                <a:spcPct val="0"/>
              </a:spcBef>
              <a:buFontTx/>
              <a:buNone/>
            </a:pPr>
            <a:r>
              <a:rPr lang="en-US" altLang="en-US" sz="2400">
                <a:latin typeface="Verdana" panose="020B0604030504040204" pitchFamily="34" charset="0"/>
              </a:rPr>
              <a:t>jurisdiction</a:t>
            </a:r>
          </a:p>
        </p:txBody>
      </p:sp>
      <p:sp>
        <p:nvSpPr>
          <p:cNvPr id="501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0185" name="Picture 2" descr="C:\Documents and Settings\stlane\My Documents\My Pictures\GHSPictogra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19200"/>
            <a:ext cx="3343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4191000" y="4648200"/>
            <a:ext cx="25908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Health Hazard</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48</a:t>
            </a:r>
          </a:p>
        </p:txBody>
      </p:sp>
      <p:sp>
        <p:nvSpPr>
          <p:cNvPr id="512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208" name="Rectangle 11"/>
          <p:cNvSpPr>
            <a:spLocks noChangeArrowheads="1"/>
          </p:cNvSpPr>
          <p:nvPr/>
        </p:nvSpPr>
        <p:spPr bwMode="auto">
          <a:xfrm>
            <a:off x="838200" y="1524000"/>
            <a:ext cx="396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Used to describe: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Carcinogen</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Mutagenicity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Reproductive toxicity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Respiratory sensitizer</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Target organ toxicity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Aspiration toxicity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Germ cell mutagens</a:t>
            </a:r>
          </a:p>
        </p:txBody>
      </p:sp>
      <p:pic>
        <p:nvPicPr>
          <p:cNvPr id="51209" name="Picture 2" descr="C:\Documents and Settings\stlane\My Documents\My Pictures\GHS pix\sumbol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524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Flame</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49</a:t>
            </a:r>
          </a:p>
        </p:txBody>
      </p:sp>
      <p:sp>
        <p:nvSpPr>
          <p:cNvPr id="522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2" name="Rectangle 8"/>
          <p:cNvSpPr>
            <a:spLocks noChangeArrowheads="1"/>
          </p:cNvSpPr>
          <p:nvPr/>
        </p:nvSpPr>
        <p:spPr bwMode="auto">
          <a:xfrm>
            <a:off x="914400" y="1676400"/>
            <a:ext cx="4191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Flammables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Pyrophorics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Self-heating</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Emits flammable gas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Self-reactives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Organic peroxides</a:t>
            </a:r>
          </a:p>
          <a:p>
            <a:pPr eaLnBrk="1" hangingPunct="1">
              <a:spcBef>
                <a:spcPct val="0"/>
              </a:spcBef>
              <a:buFontTx/>
              <a:buNone/>
            </a:pPr>
            <a:endParaRPr lang="en-US" altLang="en-US" sz="2400"/>
          </a:p>
        </p:txBody>
      </p:sp>
      <p:pic>
        <p:nvPicPr>
          <p:cNvPr id="52233" name="Picture 6" descr="C:\Documents and Settings\stlane\My Documents\My Pictures\GHS pix\flame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143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7" descr="C:\Documents and Settings\stlane\My Documents\My Pictures\GHS pix\fi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1910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Requirements</a:t>
            </a:r>
          </a:p>
        </p:txBody>
      </p:sp>
      <p:sp>
        <p:nvSpPr>
          <p:cNvPr id="71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17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 name="Rectangle 3"/>
          <p:cNvSpPr txBox="1">
            <a:spLocks noChangeArrowheads="1"/>
          </p:cNvSpPr>
          <p:nvPr/>
        </p:nvSpPr>
        <p:spPr bwMode="auto">
          <a:xfrm>
            <a:off x="381000" y="1371600"/>
            <a:ext cx="8458200" cy="43434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kern="0" dirty="0">
                <a:latin typeface="Verdana" pitchFamily="34" charset="0"/>
              </a:rPr>
              <a:t>Written program for each location to cover issues of chemical safety</a:t>
            </a:r>
          </a:p>
          <a:p>
            <a:pPr marL="342900" indent="-342900">
              <a:lnSpc>
                <a:spcPct val="90000"/>
              </a:lnSpc>
              <a:spcBef>
                <a:spcPct val="20000"/>
              </a:spcBef>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Labels to identify each chemical</a:t>
            </a:r>
          </a:p>
          <a:p>
            <a:pPr marL="342900" indent="-342900">
              <a:lnSpc>
                <a:spcPct val="90000"/>
              </a:lnSpc>
              <a:spcBef>
                <a:spcPct val="20000"/>
              </a:spcBef>
              <a:buFontTx/>
              <a:buChar char="•"/>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Material Safety Data Sheets (MSDSs) (now SDSs under the Globally Harmonized System: GHS)</a:t>
            </a:r>
          </a:p>
          <a:p>
            <a:pPr marL="342900" indent="-342900">
              <a:lnSpc>
                <a:spcPct val="90000"/>
              </a:lnSpc>
              <a:spcBef>
                <a:spcPct val="20000"/>
              </a:spcBef>
              <a:buFontTx/>
              <a:buChar char="•"/>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Safe work procedures/practices</a:t>
            </a:r>
          </a:p>
          <a:p>
            <a:pPr marL="342900" indent="-342900">
              <a:lnSpc>
                <a:spcPct val="90000"/>
              </a:lnSpc>
              <a:spcBef>
                <a:spcPct val="20000"/>
              </a:spcBef>
              <a:buFontTx/>
              <a:buChar char="•"/>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Employee training on SDS information and safe chemical procedures and practices</a:t>
            </a:r>
          </a:p>
          <a:p>
            <a:pPr marL="742950" lvl="1" indent="-285750" eaLnBrk="0" hangingPunct="0">
              <a:spcBef>
                <a:spcPct val="20000"/>
              </a:spcBef>
              <a:defRPr/>
            </a:pPr>
            <a:endParaRPr lang="en-US" sz="2800" kern="0" dirty="0">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dissolve">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Exclamation Mark</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50</a:t>
            </a:r>
          </a:p>
        </p:txBody>
      </p:sp>
      <p:sp>
        <p:nvSpPr>
          <p:cNvPr id="5325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325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3257" name="Rectangle 11"/>
          <p:cNvSpPr>
            <a:spLocks noChangeArrowheads="1"/>
          </p:cNvSpPr>
          <p:nvPr/>
        </p:nvSpPr>
        <p:spPr bwMode="auto">
          <a:xfrm>
            <a:off x="762000" y="1447800"/>
            <a:ext cx="4724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Irritant (skin and eye)</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Skin sensitizer</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Acute toxicity (harmful)</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Narcotic effects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Respiratory tract irritant</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Hazardous to ozone layer </a:t>
            </a:r>
          </a:p>
          <a:p>
            <a:pPr eaLnBrk="1" hangingPunct="1">
              <a:spcBef>
                <a:spcPct val="0"/>
              </a:spcBef>
              <a:buFontTx/>
              <a:buNone/>
            </a:pPr>
            <a:r>
              <a:rPr lang="en-US" altLang="en-US" sz="2400">
                <a:latin typeface="Verdana" panose="020B0604030504040204" pitchFamily="34" charset="0"/>
              </a:rPr>
              <a:t>  (non-mandatory)</a:t>
            </a:r>
          </a:p>
        </p:txBody>
      </p:sp>
      <p:pic>
        <p:nvPicPr>
          <p:cNvPr id="53258" name="Picture 2" descr="C:\Documents and Settings\stlane\My Documents\My Pictures\GHS pix\exclamation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0600"/>
            <a:ext cx="2400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7" descr="C:\Documents and Settings\stlane\My Documents\My Pictures\GHS pix\skin irrita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810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Gas Cylinder</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51</a:t>
            </a:r>
          </a:p>
        </p:txBody>
      </p:sp>
      <p:sp>
        <p:nvSpPr>
          <p:cNvPr id="542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4280" name="Picture 6" descr="C:\Documents and Settings\stlane\My Documents\My Pictures\GHS pix\g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95400"/>
            <a:ext cx="2063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5"/>
          <p:cNvSpPr>
            <a:spLocks noChangeArrowheads="1"/>
          </p:cNvSpPr>
          <p:nvPr/>
        </p:nvSpPr>
        <p:spPr bwMode="auto">
          <a:xfrm>
            <a:off x="533400" y="1524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Gases under pressure</a:t>
            </a:r>
          </a:p>
        </p:txBody>
      </p:sp>
      <p:pic>
        <p:nvPicPr>
          <p:cNvPr id="54282" name="Picture 10" descr="Compressed Gas Cylinde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743200"/>
            <a:ext cx="30353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Corrosion</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52</a:t>
            </a:r>
          </a:p>
        </p:txBody>
      </p:sp>
      <p:pic>
        <p:nvPicPr>
          <p:cNvPr id="55303" name="Picture 9" descr="C:\Documents and Settings\stlane\My Documents\My Pictures\GHS pix\2 corro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733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18"/>
          <p:cNvSpPr>
            <a:spLocks noChangeArrowheads="1"/>
          </p:cNvSpPr>
          <p:nvPr/>
        </p:nvSpPr>
        <p:spPr bwMode="auto">
          <a:xfrm>
            <a:off x="685800" y="2438400"/>
            <a:ext cx="4191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Skin corrosion/burns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Eye damage</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Corrosive to metals</a:t>
            </a:r>
          </a:p>
        </p:txBody>
      </p:sp>
      <p:pic>
        <p:nvPicPr>
          <p:cNvPr id="55305" name="Picture 10" descr="C:\Documents and Settings\stlane\My Documents\My Pictures\aci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219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Exploding Bomb</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53</a:t>
            </a:r>
          </a:p>
        </p:txBody>
      </p:sp>
      <p:sp>
        <p:nvSpPr>
          <p:cNvPr id="56327" name="Rectangle 7"/>
          <p:cNvSpPr>
            <a:spLocks noChangeArrowheads="1"/>
          </p:cNvSpPr>
          <p:nvPr/>
        </p:nvSpPr>
        <p:spPr bwMode="auto">
          <a:xfrm>
            <a:off x="990600" y="1676400"/>
            <a:ext cx="388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Explosives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Self-reactives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Organic peroxide</a:t>
            </a:r>
          </a:p>
        </p:txBody>
      </p:sp>
      <p:pic>
        <p:nvPicPr>
          <p:cNvPr id="56328" name="Picture 6" descr="C:\Documents and Settings\stlane\My Documents\My Pictures\GHS pix\bo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66800"/>
            <a:ext cx="2324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7" descr="C:\Documents and Settings\stlane\My Documents\My Pictures\GHS pix\explosio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33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Flame Over Circle</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rPr>
              <a:t>PPT-</a:t>
            </a:r>
            <a:r>
              <a:rPr lang="en-US" altLang="en-US" sz="1400">
                <a:solidFill>
                  <a:schemeClr val="bg1"/>
                </a:solidFill>
                <a:latin typeface="Verdana" panose="020B0604030504040204" pitchFamily="34" charset="0"/>
              </a:rPr>
              <a:t>061-02</a:t>
            </a:r>
            <a:endParaRPr lang="en-US" altLang="en-US" sz="1400">
              <a:solidFill>
                <a:schemeClr val="bg1"/>
              </a:solidFill>
            </a:endParaRP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54</a:t>
            </a:r>
          </a:p>
        </p:txBody>
      </p:sp>
      <p:sp>
        <p:nvSpPr>
          <p:cNvPr id="573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735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7353" name="Rectangle 15"/>
          <p:cNvSpPr>
            <a:spLocks noChangeArrowheads="1"/>
          </p:cNvSpPr>
          <p:nvPr/>
        </p:nvSpPr>
        <p:spPr bwMode="auto">
          <a:xfrm>
            <a:off x="762000" y="1371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Oxidizers</a:t>
            </a:r>
          </a:p>
        </p:txBody>
      </p:sp>
      <p:sp>
        <p:nvSpPr>
          <p:cNvPr id="46090" name="Rectangle 16"/>
          <p:cNvSpPr>
            <a:spLocks noChangeArrowheads="1"/>
          </p:cNvSpPr>
          <p:nvPr/>
        </p:nvSpPr>
        <p:spPr bwMode="auto">
          <a:xfrm>
            <a:off x="3048000" y="35052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Anything wrong with this picture?</a:t>
            </a:r>
          </a:p>
        </p:txBody>
      </p:sp>
      <p:pic>
        <p:nvPicPr>
          <p:cNvPr id="57355" name="Picture 8" descr="Comp Gas Cylinders-Poor Stor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14600"/>
            <a:ext cx="235108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3505200" y="4267200"/>
            <a:ext cx="608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Verdana" panose="020B0604030504040204" pitchFamily="34" charset="0"/>
              </a:rPr>
              <a:t>Yes!</a:t>
            </a:r>
          </a:p>
        </p:txBody>
      </p:sp>
      <p:sp>
        <p:nvSpPr>
          <p:cNvPr id="46094" name="Rectangle 19"/>
          <p:cNvSpPr>
            <a:spLocks noChangeArrowheads="1"/>
          </p:cNvSpPr>
          <p:nvPr/>
        </p:nvSpPr>
        <p:spPr bwMode="auto">
          <a:xfrm>
            <a:off x="3048000" y="48768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Unsafe storage –      cylinders falling over!</a:t>
            </a:r>
          </a:p>
        </p:txBody>
      </p:sp>
      <p:pic>
        <p:nvPicPr>
          <p:cNvPr id="57358" name="Picture 15" descr="C:\Documents and Settings\stlane\My Documents\My Pictures\240px-GHS-pictogram-rondflam_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752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90">
                                            <p:txEl>
                                              <p:pRg st="0" end="0"/>
                                            </p:txEl>
                                          </p:spTgt>
                                        </p:tgtEl>
                                        <p:attrNameLst>
                                          <p:attrName>style.visibility</p:attrName>
                                        </p:attrNameLst>
                                      </p:cBhvr>
                                      <p:to>
                                        <p:strVal val="visible"/>
                                      </p:to>
                                    </p:set>
                                    <p:animEffect transition="in" filter="dissolve">
                                      <p:cBhvr>
                                        <p:cTn id="7" dur="500"/>
                                        <p:tgtEl>
                                          <p:spTgt spid="46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094">
                                            <p:txEl>
                                              <p:pRg st="0" end="0"/>
                                            </p:txEl>
                                          </p:spTgt>
                                        </p:tgtEl>
                                        <p:attrNameLst>
                                          <p:attrName>style.visibility</p:attrName>
                                        </p:attrNameLst>
                                      </p:cBhvr>
                                      <p:to>
                                        <p:strVal val="visible"/>
                                      </p:to>
                                    </p:set>
                                    <p:animEffect transition="in" filter="dissolve">
                                      <p:cBhvr>
                                        <p:cTn id="17" dur="500"/>
                                        <p:tgtEl>
                                          <p:spTgt spid="46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Skull and Crossbones</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55</a:t>
            </a:r>
          </a:p>
        </p:txBody>
      </p:sp>
      <p:sp>
        <p:nvSpPr>
          <p:cNvPr id="583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8376" name="Picture 6" descr="Poison-Bott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52800"/>
            <a:ext cx="18732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6" descr="C:\Documents and Settings\stlane\My Documents\My Pictures\GHS pix\sku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2667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14"/>
          <p:cNvSpPr>
            <a:spLocks noChangeArrowheads="1"/>
          </p:cNvSpPr>
          <p:nvPr/>
        </p:nvSpPr>
        <p:spPr bwMode="auto">
          <a:xfrm>
            <a:off x="685800" y="1524000"/>
            <a:ext cx="502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Acute toxicity (fatal or toxic</a:t>
            </a:r>
            <a:r>
              <a:rPr lang="en-US" altLang="en-US" sz="240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Signal Word</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56</a:t>
            </a:r>
          </a:p>
        </p:txBody>
      </p:sp>
      <p:sp>
        <p:nvSpPr>
          <p:cNvPr id="593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940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 name="Content Placeholder 2"/>
          <p:cNvSpPr txBox="1">
            <a:spLocks/>
          </p:cNvSpPr>
          <p:nvPr/>
        </p:nvSpPr>
        <p:spPr bwMode="auto">
          <a:xfrm>
            <a:off x="533400" y="1981200"/>
            <a:ext cx="3810000" cy="3962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A single word  indicating relative hazard severity</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“Danger” for more severe hazards,</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“Warning” for less severe hazards</a:t>
            </a:r>
          </a:p>
        </p:txBody>
      </p:sp>
      <p:pic>
        <p:nvPicPr>
          <p:cNvPr id="59402" name="Picture 6" descr="C:\Documents and Settings\stlane\My Documents\My Pictures\GHS pix\warning 2.jpg"/>
          <p:cNvPicPr>
            <a:picLocks noChangeAspect="1" noChangeArrowheads="1"/>
          </p:cNvPicPr>
          <p:nvPr/>
        </p:nvPicPr>
        <p:blipFill>
          <a:blip r:embed="rId5">
            <a:extLst>
              <a:ext uri="{28A0092B-C50C-407E-A947-70E740481C1C}">
                <a14:useLocalDpi xmlns:a14="http://schemas.microsoft.com/office/drawing/2010/main" val="0"/>
              </a:ext>
            </a:extLst>
          </a:blip>
          <a:srcRect t="26666" b="28889"/>
          <a:stretch>
            <a:fillRect/>
          </a:stretch>
        </p:blipFill>
        <p:spPr bwMode="auto">
          <a:xfrm>
            <a:off x="6553200" y="54864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3657600" y="5105400"/>
            <a:ext cx="2133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9404" name="Picture 11" descr="C:\Documents and Settings\stlane\My Documents\My Pictures\Proj_J_im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3048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flipV="1">
            <a:off x="3581400" y="2819400"/>
            <a:ext cx="2971800" cy="914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Hazard Statement</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57</a:t>
            </a:r>
          </a:p>
        </p:txBody>
      </p:sp>
      <p:sp>
        <p:nvSpPr>
          <p:cNvPr id="604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4" name="Rectangle 10"/>
          <p:cNvSpPr>
            <a:spLocks noChangeArrowheads="1"/>
          </p:cNvSpPr>
          <p:nvPr/>
        </p:nvSpPr>
        <p:spPr bwMode="auto">
          <a:xfrm>
            <a:off x="990600" y="1295400"/>
            <a:ext cx="71628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Assigned to hazard class and category,</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Nature of hazard of a chemical, and</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Degree of hazard</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“Statements” are alphanumeric codes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Example:  H</a:t>
            </a:r>
            <a:r>
              <a:rPr lang="en-US" altLang="en-US" sz="2400" u="sng">
                <a:latin typeface="Verdana" panose="020B0604030504040204" pitchFamily="34" charset="0"/>
              </a:rPr>
              <a:t>2</a:t>
            </a:r>
            <a:r>
              <a:rPr lang="en-US" altLang="en-US" sz="2400">
                <a:latin typeface="Verdana" panose="020B0604030504040204" pitchFamily="34" charset="0"/>
              </a:rPr>
              <a:t>21 (means flammable gas)</a:t>
            </a:r>
          </a:p>
          <a:p>
            <a:pPr eaLnBrk="1" hangingPunct="1">
              <a:spcBef>
                <a:spcPct val="0"/>
              </a:spcBef>
              <a:buFontTx/>
              <a:buNone/>
            </a:pPr>
            <a:r>
              <a:rPr lang="en-US" altLang="en-US" sz="2400" u="sng">
                <a:latin typeface="Verdana" panose="020B0604030504040204" pitchFamily="34" charset="0"/>
              </a:rPr>
              <a:t>H</a:t>
            </a:r>
            <a:r>
              <a:rPr lang="en-US" altLang="en-US" sz="2400">
                <a:latin typeface="Verdana" panose="020B0604030504040204" pitchFamily="34" charset="0"/>
              </a:rPr>
              <a:t>= That this is a hazard statement</a:t>
            </a:r>
          </a:p>
          <a:p>
            <a:pPr eaLnBrk="1" hangingPunct="1">
              <a:spcBef>
                <a:spcPct val="0"/>
              </a:spcBef>
              <a:buFontTx/>
              <a:buNone/>
            </a:pPr>
            <a:r>
              <a:rPr lang="en-US" altLang="en-US" sz="2400" u="sng">
                <a:latin typeface="Verdana" panose="020B0604030504040204" pitchFamily="34" charset="0"/>
              </a:rPr>
              <a:t>2</a:t>
            </a:r>
            <a:r>
              <a:rPr lang="en-US" altLang="en-US" sz="2400">
                <a:latin typeface="Verdana" panose="020B0604030504040204" pitchFamily="34" charset="0"/>
              </a:rPr>
              <a:t>=physical hazard</a:t>
            </a:r>
          </a:p>
          <a:p>
            <a:pPr eaLnBrk="1" hangingPunct="1">
              <a:spcBef>
                <a:spcPct val="0"/>
              </a:spcBef>
              <a:buFontTx/>
              <a:buNone/>
            </a:pPr>
            <a:r>
              <a:rPr lang="en-US" altLang="en-US" sz="2400">
                <a:latin typeface="Verdana" panose="020B0604030504040204" pitchFamily="34" charset="0"/>
              </a:rPr>
              <a:t>3=health hazard</a:t>
            </a:r>
          </a:p>
          <a:p>
            <a:pPr eaLnBrk="1" hangingPunct="1">
              <a:spcBef>
                <a:spcPct val="0"/>
              </a:spcBef>
              <a:buFontTx/>
              <a:buNone/>
            </a:pPr>
            <a:r>
              <a:rPr lang="en-US" altLang="en-US" sz="2400">
                <a:latin typeface="Verdana" panose="020B0604030504040204" pitchFamily="34" charset="0"/>
              </a:rPr>
              <a:t>4=environmental hazard</a:t>
            </a:r>
          </a:p>
          <a:p>
            <a:pPr eaLnBrk="1" hangingPunct="1">
              <a:spcBef>
                <a:spcPct val="0"/>
              </a:spcBef>
              <a:buFontTx/>
              <a:buNone/>
            </a:pPr>
            <a:r>
              <a:rPr lang="en-US" altLang="en-US" sz="2400">
                <a:latin typeface="Verdana" panose="020B0604030504040204" pitchFamily="34" charset="0"/>
              </a:rPr>
              <a:t>“21” in this code is specific to the hazard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Precautionary Statement</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58</a:t>
            </a:r>
          </a:p>
        </p:txBody>
      </p:sp>
      <p:sp>
        <p:nvSpPr>
          <p:cNvPr id="614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44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449" name="Rectangle 14"/>
          <p:cNvSpPr>
            <a:spLocks noChangeArrowheads="1"/>
          </p:cNvSpPr>
          <p:nvPr/>
        </p:nvSpPr>
        <p:spPr bwMode="auto">
          <a:xfrm>
            <a:off x="762000" y="1143000"/>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Measures to minimize/prevent adverse effects</a:t>
            </a:r>
          </a:p>
          <a:p>
            <a:pPr eaLnBrk="1" hangingPunct="1">
              <a:spcBef>
                <a:spcPct val="0"/>
              </a:spcBef>
              <a:buFontTx/>
              <a:buNone/>
            </a:pPr>
            <a:r>
              <a:rPr lang="en-US" altLang="en-US" sz="2400">
                <a:latin typeface="Verdana" panose="020B0604030504040204" pitchFamily="34" charset="0"/>
              </a:rPr>
              <a:t>  from exposure, improper storage, or handling</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Also an alphanumeric code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Example:</a:t>
            </a:r>
            <a:r>
              <a:rPr lang="en-US" altLang="en-US" sz="2400">
                <a:solidFill>
                  <a:srgbClr val="FF0000"/>
                </a:solidFill>
                <a:latin typeface="Verdana" panose="020B0604030504040204" pitchFamily="34" charset="0"/>
              </a:rPr>
              <a:t> </a:t>
            </a:r>
            <a:r>
              <a:rPr lang="en-US" altLang="en-US" sz="2400" u="sng">
                <a:latin typeface="Verdana" panose="020B0604030504040204" pitchFamily="34" charset="0"/>
              </a:rPr>
              <a:t>P3</a:t>
            </a:r>
            <a:r>
              <a:rPr lang="en-US" altLang="en-US" sz="2400">
                <a:latin typeface="Verdana" panose="020B0604030504040204" pitchFamily="34" charset="0"/>
              </a:rPr>
              <a:t>73</a:t>
            </a:r>
          </a:p>
          <a:p>
            <a:pPr eaLnBrk="1" hangingPunct="1">
              <a:spcBef>
                <a:spcPct val="0"/>
              </a:spcBef>
              <a:buFontTx/>
              <a:buNone/>
            </a:pPr>
            <a:r>
              <a:rPr lang="en-US" altLang="en-US" sz="2400" u="sng">
                <a:latin typeface="Verdana" panose="020B0604030504040204" pitchFamily="34" charset="0"/>
              </a:rPr>
              <a:t>P</a:t>
            </a:r>
            <a:r>
              <a:rPr lang="en-US" altLang="en-US" sz="2400">
                <a:latin typeface="Verdana" panose="020B0604030504040204" pitchFamily="34" charset="0"/>
              </a:rPr>
              <a:t>=that this is a precautionary statement</a:t>
            </a:r>
          </a:p>
          <a:p>
            <a:pPr eaLnBrk="1" hangingPunct="1">
              <a:spcBef>
                <a:spcPct val="0"/>
              </a:spcBef>
              <a:buFontTx/>
              <a:buNone/>
            </a:pPr>
            <a:r>
              <a:rPr lang="en-US" altLang="en-US" sz="2400">
                <a:latin typeface="Verdana" panose="020B0604030504040204" pitchFamily="34" charset="0"/>
              </a:rPr>
              <a:t>1=general precaution</a:t>
            </a:r>
          </a:p>
          <a:p>
            <a:pPr eaLnBrk="1" hangingPunct="1">
              <a:spcBef>
                <a:spcPct val="0"/>
              </a:spcBef>
              <a:buFontTx/>
              <a:buNone/>
            </a:pPr>
            <a:r>
              <a:rPr lang="en-US" altLang="en-US" sz="2400">
                <a:latin typeface="Verdana" panose="020B0604030504040204" pitchFamily="34" charset="0"/>
              </a:rPr>
              <a:t>2=prevention precaution</a:t>
            </a:r>
          </a:p>
          <a:p>
            <a:pPr eaLnBrk="1" hangingPunct="1">
              <a:spcBef>
                <a:spcPct val="0"/>
              </a:spcBef>
              <a:buFontTx/>
              <a:buNone/>
            </a:pPr>
            <a:r>
              <a:rPr lang="en-US" altLang="en-US" sz="2400" u="sng">
                <a:latin typeface="Verdana" panose="020B0604030504040204" pitchFamily="34" charset="0"/>
              </a:rPr>
              <a:t>3</a:t>
            </a:r>
            <a:r>
              <a:rPr lang="en-US" altLang="en-US" sz="2400">
                <a:latin typeface="Verdana" panose="020B0604030504040204" pitchFamily="34" charset="0"/>
              </a:rPr>
              <a:t>=response precaution </a:t>
            </a:r>
          </a:p>
          <a:p>
            <a:pPr eaLnBrk="1" hangingPunct="1">
              <a:spcBef>
                <a:spcPct val="0"/>
              </a:spcBef>
              <a:buFontTx/>
              <a:buNone/>
            </a:pPr>
            <a:r>
              <a:rPr lang="en-US" altLang="en-US" sz="2400">
                <a:latin typeface="Verdana" panose="020B0604030504040204" pitchFamily="34" charset="0"/>
              </a:rPr>
              <a:t>4=storage precaution</a:t>
            </a:r>
          </a:p>
          <a:p>
            <a:pPr eaLnBrk="1" hangingPunct="1">
              <a:spcBef>
                <a:spcPct val="0"/>
              </a:spcBef>
              <a:buFontTx/>
              <a:buNone/>
            </a:pPr>
            <a:r>
              <a:rPr lang="en-US" altLang="en-US" sz="2400">
                <a:latin typeface="Verdana" panose="020B0604030504040204" pitchFamily="34" charset="0"/>
              </a:rPr>
              <a:t>5=disposal precaution</a:t>
            </a:r>
          </a:p>
          <a:p>
            <a:pPr eaLnBrk="1" hangingPunct="1">
              <a:spcBef>
                <a:spcPct val="0"/>
              </a:spcBef>
              <a:buFontTx/>
              <a:buNone/>
            </a:pPr>
            <a:r>
              <a:rPr lang="en-US" altLang="en-US" sz="2400">
                <a:latin typeface="Verdana" panose="020B0604030504040204" pitchFamily="34" charset="0"/>
              </a:rPr>
              <a:t>P3</a:t>
            </a:r>
            <a:r>
              <a:rPr lang="en-US" altLang="en-US" sz="2400" u="sng">
                <a:latin typeface="Verdana" panose="020B0604030504040204" pitchFamily="34" charset="0"/>
              </a:rPr>
              <a:t>73</a:t>
            </a:r>
            <a:r>
              <a:rPr lang="en-US" altLang="en-US" sz="2400">
                <a:latin typeface="Verdana" panose="020B0604030504040204" pitchFamily="34" charset="0"/>
              </a:rPr>
              <a:t>=“Don’t fight fire when fire reaches explosives”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Labels</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59</a:t>
            </a:r>
          </a:p>
        </p:txBody>
      </p:sp>
      <p:sp>
        <p:nvSpPr>
          <p:cNvPr id="6247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2472" name="Rectangle 15"/>
          <p:cNvSpPr>
            <a:spLocks noChangeArrowheads="1"/>
          </p:cNvSpPr>
          <p:nvPr/>
        </p:nvSpPr>
        <p:spPr bwMode="auto">
          <a:xfrm>
            <a:off x="304800" y="16764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Information required on     a GHS label:</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1-Product identifier</a:t>
            </a:r>
          </a:p>
          <a:p>
            <a:pPr eaLnBrk="1" hangingPunct="1">
              <a:spcBef>
                <a:spcPct val="0"/>
              </a:spcBef>
              <a:buFontTx/>
              <a:buNone/>
            </a:pPr>
            <a:r>
              <a:rPr lang="en-US" altLang="en-US" sz="2400">
                <a:latin typeface="Verdana" panose="020B0604030504040204" pitchFamily="34" charset="0"/>
              </a:rPr>
              <a:t>2-Pictograms</a:t>
            </a:r>
          </a:p>
          <a:p>
            <a:pPr eaLnBrk="1" hangingPunct="1">
              <a:spcBef>
                <a:spcPct val="0"/>
              </a:spcBef>
              <a:buFontTx/>
              <a:buNone/>
            </a:pPr>
            <a:r>
              <a:rPr lang="en-US" altLang="en-US" sz="2400">
                <a:latin typeface="Verdana" panose="020B0604030504040204" pitchFamily="34" charset="0"/>
              </a:rPr>
              <a:t>3-Signal word</a:t>
            </a:r>
          </a:p>
          <a:p>
            <a:pPr eaLnBrk="1" hangingPunct="1">
              <a:spcBef>
                <a:spcPct val="0"/>
              </a:spcBef>
              <a:buFontTx/>
              <a:buNone/>
            </a:pPr>
            <a:r>
              <a:rPr lang="en-US" altLang="en-US" sz="2400">
                <a:latin typeface="Verdana" panose="020B0604030504040204" pitchFamily="34" charset="0"/>
              </a:rPr>
              <a:t>4-Hazard statement</a:t>
            </a:r>
          </a:p>
          <a:p>
            <a:pPr eaLnBrk="1" hangingPunct="1">
              <a:spcBef>
                <a:spcPct val="0"/>
              </a:spcBef>
              <a:buFontTx/>
              <a:buNone/>
            </a:pPr>
            <a:r>
              <a:rPr lang="en-US" altLang="en-US" sz="2400">
                <a:latin typeface="Verdana" panose="020B0604030504040204" pitchFamily="34" charset="0"/>
              </a:rPr>
              <a:t>5-Precautionary statement</a:t>
            </a:r>
          </a:p>
          <a:p>
            <a:pPr eaLnBrk="1" hangingPunct="1">
              <a:spcBef>
                <a:spcPct val="0"/>
              </a:spcBef>
              <a:buFontTx/>
              <a:buNone/>
            </a:pPr>
            <a:r>
              <a:rPr lang="en-US" altLang="en-US" sz="2400">
                <a:latin typeface="Verdana" panose="020B0604030504040204" pitchFamily="34" charset="0"/>
              </a:rPr>
              <a:t>6-Supplier information</a:t>
            </a:r>
          </a:p>
        </p:txBody>
      </p:sp>
      <p:pic>
        <p:nvPicPr>
          <p:cNvPr id="62473" name="Picture 11" descr="C:\Documents and Settings\stlane\My Documents\My Pictures\Sulfuric-Label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5000"/>
            <a:ext cx="405606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029200" y="40386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Training</a:t>
            </a:r>
            <a:endParaRPr lang="en-US" altLang="en-US" sz="2800">
              <a:solidFill>
                <a:schemeClr val="bg1"/>
              </a:solidFill>
              <a:latin typeface="Verdana" panose="020B0604030504040204" pitchFamily="34" charset="0"/>
            </a:endParaRP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19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pic>
        <p:nvPicPr>
          <p:cNvPr id="8199" name="Picture 2" descr="C:\Documents and Settings\Steve\Local Settings\Temporary Internet Files\Content.IE5\9W8AF36T\MPj0427762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0" y="2514600"/>
            <a:ext cx="295751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457200" y="16002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pPr>
            <a:r>
              <a:rPr lang="en-US" altLang="en-US" sz="2400">
                <a:solidFill>
                  <a:srgbClr val="FF0000"/>
                </a:solidFill>
                <a:latin typeface="Verdana" panose="020B0604030504040204" pitchFamily="34" charset="0"/>
              </a:rPr>
              <a:t>Reference PA Code 313</a:t>
            </a:r>
          </a:p>
          <a:p>
            <a:pPr eaLnBrk="1" hangingPunct="1">
              <a:buClr>
                <a:schemeClr val="tx1"/>
              </a:buClr>
            </a:pPr>
            <a:r>
              <a:rPr lang="en-US" altLang="en-US" sz="2400">
                <a:latin typeface="Verdana" panose="020B0604030504040204" pitchFamily="34" charset="0"/>
              </a:rPr>
              <a:t>Initial Training within 120 days of hire</a:t>
            </a:r>
          </a:p>
          <a:p>
            <a:pPr eaLnBrk="1" hangingPunct="1">
              <a:buClr>
                <a:schemeClr val="tx1"/>
              </a:buClr>
            </a:pPr>
            <a:r>
              <a:rPr lang="en-US" altLang="en-US" sz="2400">
                <a:latin typeface="Verdana" panose="020B0604030504040204" pitchFamily="34" charset="0"/>
              </a:rPr>
              <a:t>Required annually</a:t>
            </a:r>
          </a:p>
          <a:p>
            <a:pPr eaLnBrk="1" hangingPunct="1">
              <a:buClr>
                <a:schemeClr val="tx1"/>
              </a:buClr>
            </a:pPr>
            <a:r>
              <a:rPr lang="en-US" altLang="en-US" sz="2400">
                <a:latin typeface="Verdana" panose="020B0604030504040204" pitchFamily="34" charset="0"/>
              </a:rPr>
              <a:t>Can be written or oral</a:t>
            </a:r>
          </a:p>
          <a:p>
            <a:pPr eaLnBrk="1" hangingPunct="1">
              <a:buClr>
                <a:schemeClr val="tx1"/>
              </a:buClr>
            </a:pPr>
            <a:r>
              <a:rPr lang="en-US" altLang="en-US" sz="2400">
                <a:latin typeface="Verdana" panose="020B0604030504040204" pitchFamily="34" charset="0"/>
              </a:rPr>
              <a:t>Train employees working with           hazardous chemicals and/or                    those who may be potentially               exposed to a hazardous product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GHS: Annex 2</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60</a:t>
            </a:r>
          </a:p>
        </p:txBody>
      </p:sp>
      <p:sp>
        <p:nvSpPr>
          <p:cNvPr id="634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3496" name="Rectangle 7"/>
          <p:cNvSpPr>
            <a:spLocks noChangeArrowheads="1"/>
          </p:cNvSpPr>
          <p:nvPr/>
        </p:nvSpPr>
        <p:spPr bwMode="auto">
          <a:xfrm>
            <a:off x="457200" y="13716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Classification and Labeling Summary Tables</a:t>
            </a:r>
          </a:p>
          <a:p>
            <a:pPr eaLnBrk="1" hangingPunct="1">
              <a:spcBef>
                <a:spcPct val="0"/>
              </a:spcBef>
              <a:buFontTx/>
              <a:buNone/>
            </a:pPr>
            <a:r>
              <a:rPr lang="en-US" altLang="en-US" sz="1800">
                <a:latin typeface="Verdana" panose="020B0604030504040204" pitchFamily="34" charset="0"/>
              </a:rPr>
              <a:t>A2.1 Explosives</a:t>
            </a:r>
          </a:p>
        </p:txBody>
      </p:sp>
      <p:graphicFrame>
        <p:nvGraphicFramePr>
          <p:cNvPr id="12" name="Table 11"/>
          <p:cNvGraphicFramePr>
            <a:graphicFrameLocks noGrp="1"/>
          </p:cNvGraphicFramePr>
          <p:nvPr/>
        </p:nvGraphicFramePr>
        <p:xfrm>
          <a:off x="457200" y="2362200"/>
          <a:ext cx="8229600" cy="3368675"/>
        </p:xfrm>
        <a:graphic>
          <a:graphicData uri="http://schemas.openxmlformats.org/drawingml/2006/table">
            <a:tbl>
              <a:tblPr firstRow="1">
                <a:tableStyleId>{5940675A-B579-460E-94D1-54222C63F5DA}</a:tableStyleId>
              </a:tblPr>
              <a:tblGrid>
                <a:gridCol w="1905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533219">
                <a:tc>
                  <a:txBody>
                    <a:bodyPr/>
                    <a:lstStyle/>
                    <a:p>
                      <a:endParaRPr lang="en-US" sz="400" dirty="0">
                        <a:latin typeface="Verdana" pitchFamily="34" charset="0"/>
                      </a:endParaRPr>
                    </a:p>
                    <a:p>
                      <a:r>
                        <a:rPr lang="en-US" sz="1700" dirty="0">
                          <a:latin typeface="Verdana" pitchFamily="34" charset="0"/>
                        </a:rPr>
                        <a:t>Hazard</a:t>
                      </a:r>
                    </a:p>
                  </a:txBody>
                  <a:tcPr marT="45705" marB="45705">
                    <a:lnB w="12700" cap="flat" cmpd="sng" algn="ctr">
                      <a:solidFill>
                        <a:schemeClr val="tx1"/>
                      </a:solidFill>
                      <a:prstDash val="solid"/>
                      <a:round/>
                      <a:headEnd type="none" w="med" len="med"/>
                      <a:tailEnd type="none" w="med" len="med"/>
                    </a:lnB>
                  </a:tcPr>
                </a:tc>
                <a:tc>
                  <a:txBody>
                    <a:bodyPr/>
                    <a:lstStyle/>
                    <a:p>
                      <a:endParaRPr lang="en-US" sz="400" dirty="0">
                        <a:latin typeface="Verdana" pitchFamily="34" charset="0"/>
                      </a:endParaRPr>
                    </a:p>
                    <a:p>
                      <a:r>
                        <a:rPr lang="en-US" sz="1700" dirty="0">
                          <a:latin typeface="Verdana" pitchFamily="34" charset="0"/>
                        </a:rPr>
                        <a:t>Criteria</a:t>
                      </a:r>
                    </a:p>
                  </a:txBody>
                  <a:tcPr marT="45705" marB="45705">
                    <a:lnB w="12700" cap="flat" cmpd="sng" algn="ctr">
                      <a:solidFill>
                        <a:schemeClr val="tx1"/>
                      </a:solidFill>
                      <a:prstDash val="solid"/>
                      <a:round/>
                      <a:headEnd type="none" w="med" len="med"/>
                      <a:tailEnd type="none" w="med" len="med"/>
                    </a:lnB>
                  </a:tcPr>
                </a:tc>
                <a:tc>
                  <a:txBody>
                    <a:bodyPr/>
                    <a:lstStyle/>
                    <a:p>
                      <a:endParaRPr lang="en-US" sz="400" dirty="0">
                        <a:latin typeface="Verdana" pitchFamily="34" charset="0"/>
                      </a:endParaRPr>
                    </a:p>
                    <a:p>
                      <a:r>
                        <a:rPr lang="en-US" sz="1700" dirty="0">
                          <a:latin typeface="Verdana" pitchFamily="34" charset="0"/>
                        </a:rPr>
                        <a:t>Hazard Communication Elements</a:t>
                      </a:r>
                    </a:p>
                  </a:txBody>
                  <a:tcPr marT="45705" marB="4570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4969">
                <a:tc>
                  <a:txBody>
                    <a:bodyPr/>
                    <a:lstStyle/>
                    <a:p>
                      <a:r>
                        <a:rPr lang="en-US" sz="1700" dirty="0">
                          <a:latin typeface="Verdana" pitchFamily="34" charset="0"/>
                        </a:rPr>
                        <a:t>Unstable</a:t>
                      </a:r>
                      <a:r>
                        <a:rPr lang="en-US" sz="1700" baseline="0" dirty="0">
                          <a:latin typeface="Verdana" pitchFamily="34" charset="0"/>
                        </a:rPr>
                        <a:t> Explosives</a:t>
                      </a:r>
                      <a:endParaRPr lang="en-US" sz="1700" dirty="0">
                        <a:latin typeface="Verdana" pitchFamily="34" charset="0"/>
                      </a:endParaRPr>
                    </a:p>
                  </a:txBody>
                  <a:tcPr marT="45705" marB="45705">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700" dirty="0">
                          <a:latin typeface="Verdana" pitchFamily="34" charset="0"/>
                        </a:rPr>
                        <a:t>According to the results of</a:t>
                      </a:r>
                      <a:r>
                        <a:rPr lang="en-US" sz="1700" baseline="0" dirty="0">
                          <a:latin typeface="Verdana" pitchFamily="34" charset="0"/>
                        </a:rPr>
                        <a:t> the test in Part 1 of the Manual of Tests and Criteria … Transport of Dangerous Goods</a:t>
                      </a:r>
                      <a:endParaRPr lang="en-US" sz="1700" dirty="0">
                        <a:latin typeface="Verdana" pitchFamily="34" charset="0"/>
                      </a:endParaRPr>
                    </a:p>
                  </a:txBody>
                  <a:tcPr marT="45705" marB="45705">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800" dirty="0"/>
                    </a:p>
                  </a:txBody>
                  <a:tcPr marT="45705" marB="4570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0487">
                <a:tc>
                  <a:txBody>
                    <a:bodyPr/>
                    <a:lstStyle/>
                    <a:p>
                      <a:endParaRPr lang="en-US" sz="1800" dirty="0"/>
                    </a:p>
                  </a:txBody>
                  <a:tcPr marT="45705" marB="45705">
                    <a:lnT w="12700" cap="flat" cmpd="sng" algn="ctr">
                      <a:noFill/>
                      <a:prstDash val="solid"/>
                      <a:round/>
                      <a:headEnd type="none" w="med" len="med"/>
                      <a:tailEnd type="none" w="med" len="med"/>
                    </a:lnT>
                  </a:tcPr>
                </a:tc>
                <a:tc>
                  <a:txBody>
                    <a:bodyPr/>
                    <a:lstStyle/>
                    <a:p>
                      <a:endParaRPr lang="en-US" sz="1800" dirty="0"/>
                    </a:p>
                  </a:txBody>
                  <a:tcPr marT="45705" marB="45705">
                    <a:lnT w="12700" cap="flat" cmpd="sng" algn="ctr">
                      <a:noFill/>
                      <a:prstDash val="solid"/>
                      <a:round/>
                      <a:headEnd type="none" w="med" len="med"/>
                      <a:tailEnd type="none" w="med" len="med"/>
                    </a:lnT>
                  </a:tcPr>
                </a:tc>
                <a:tc>
                  <a:txBody>
                    <a:bodyPr/>
                    <a:lstStyle/>
                    <a:p>
                      <a:endParaRPr lang="en-US" sz="1600" dirty="0"/>
                    </a:p>
                  </a:txBody>
                  <a:tcPr marT="45705" marB="4570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pic>
        <p:nvPicPr>
          <p:cNvPr id="63515" name="Picture 6" descr="C:\Documents and Settings\stlane\My Documents\My Pictures\GHS pix\bo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9718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400800" y="2895600"/>
            <a:ext cx="0" cy="281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24400" y="3886200"/>
            <a:ext cx="396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518" name="TextBox 17"/>
          <p:cNvSpPr txBox="1">
            <a:spLocks noChangeArrowheads="1"/>
          </p:cNvSpPr>
          <p:nvPr/>
        </p:nvSpPr>
        <p:spPr bwMode="auto">
          <a:xfrm>
            <a:off x="4953000" y="3200400"/>
            <a:ext cx="1066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Symbol</a:t>
            </a:r>
          </a:p>
        </p:txBody>
      </p:sp>
      <p:sp>
        <p:nvSpPr>
          <p:cNvPr id="63519" name="TextBox 18"/>
          <p:cNvSpPr txBox="1">
            <a:spLocks noChangeArrowheads="1"/>
          </p:cNvSpPr>
          <p:nvPr/>
        </p:nvSpPr>
        <p:spPr bwMode="auto">
          <a:xfrm>
            <a:off x="4800600" y="4191000"/>
            <a:ext cx="1600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Signal Word</a:t>
            </a:r>
          </a:p>
        </p:txBody>
      </p:sp>
      <p:sp>
        <p:nvSpPr>
          <p:cNvPr id="63520" name="TextBox 19"/>
          <p:cNvSpPr txBox="1">
            <a:spLocks noChangeArrowheads="1"/>
          </p:cNvSpPr>
          <p:nvPr/>
        </p:nvSpPr>
        <p:spPr bwMode="auto">
          <a:xfrm>
            <a:off x="7086600" y="4191000"/>
            <a:ext cx="1066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Danger</a:t>
            </a:r>
          </a:p>
        </p:txBody>
      </p:sp>
      <p:sp>
        <p:nvSpPr>
          <p:cNvPr id="63521" name="TextBox 20"/>
          <p:cNvSpPr txBox="1">
            <a:spLocks noChangeArrowheads="1"/>
          </p:cNvSpPr>
          <p:nvPr/>
        </p:nvSpPr>
        <p:spPr bwMode="auto">
          <a:xfrm>
            <a:off x="4800600" y="4876800"/>
            <a:ext cx="1447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Hazard Statement</a:t>
            </a:r>
          </a:p>
        </p:txBody>
      </p:sp>
      <p:sp>
        <p:nvSpPr>
          <p:cNvPr id="63522" name="TextBox 21"/>
          <p:cNvSpPr txBox="1">
            <a:spLocks noChangeArrowheads="1"/>
          </p:cNvSpPr>
          <p:nvPr/>
        </p:nvSpPr>
        <p:spPr bwMode="auto">
          <a:xfrm>
            <a:off x="6858000" y="4876800"/>
            <a:ext cx="1447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Unstable Explosives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GHS: Annex 2</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61</a:t>
            </a:r>
          </a:p>
        </p:txBody>
      </p:sp>
      <p:sp>
        <p:nvSpPr>
          <p:cNvPr id="645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4520" name="Rectangle 7"/>
          <p:cNvSpPr>
            <a:spLocks noChangeArrowheads="1"/>
          </p:cNvSpPr>
          <p:nvPr/>
        </p:nvSpPr>
        <p:spPr bwMode="auto">
          <a:xfrm>
            <a:off x="457200" y="13716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Classification and Labeling Summary Tables</a:t>
            </a:r>
          </a:p>
          <a:p>
            <a:pPr eaLnBrk="1" hangingPunct="1">
              <a:spcBef>
                <a:spcPct val="0"/>
              </a:spcBef>
              <a:buFontTx/>
              <a:buNone/>
            </a:pPr>
            <a:r>
              <a:rPr lang="en-US" altLang="en-US" sz="1800">
                <a:latin typeface="Verdana" panose="020B0604030504040204" pitchFamily="34" charset="0"/>
              </a:rPr>
              <a:t>A2.6 Flammable Liquids</a:t>
            </a:r>
          </a:p>
        </p:txBody>
      </p:sp>
      <p:graphicFrame>
        <p:nvGraphicFramePr>
          <p:cNvPr id="12" name="Table 11"/>
          <p:cNvGraphicFramePr>
            <a:graphicFrameLocks noGrp="1"/>
          </p:cNvGraphicFramePr>
          <p:nvPr/>
        </p:nvGraphicFramePr>
        <p:xfrm>
          <a:off x="457200" y="2362200"/>
          <a:ext cx="8229600" cy="335280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533400">
                <a:tc>
                  <a:txBody>
                    <a:bodyPr/>
                    <a:lstStyle/>
                    <a:p>
                      <a:endParaRPr lang="en-US" sz="400" dirty="0">
                        <a:latin typeface="Verdana" pitchFamily="34" charset="0"/>
                      </a:endParaRPr>
                    </a:p>
                    <a:p>
                      <a:r>
                        <a:rPr lang="en-US" dirty="0">
                          <a:latin typeface="Verdana" pitchFamily="34" charset="0"/>
                        </a:rPr>
                        <a:t>Hazard</a:t>
                      </a:r>
                    </a:p>
                  </a:txBody>
                  <a:tcPr/>
                </a:tc>
                <a:tc>
                  <a:txBody>
                    <a:bodyPr/>
                    <a:lstStyle/>
                    <a:p>
                      <a:endParaRPr lang="en-US" sz="400" dirty="0">
                        <a:latin typeface="Verdana" pitchFamily="34" charset="0"/>
                      </a:endParaRPr>
                    </a:p>
                    <a:p>
                      <a:r>
                        <a:rPr lang="en-US" dirty="0">
                          <a:latin typeface="Verdana" pitchFamily="34" charset="0"/>
                        </a:rPr>
                        <a:t>Criteria</a:t>
                      </a:r>
                    </a:p>
                  </a:txBody>
                  <a:tcPr/>
                </a:tc>
                <a:tc>
                  <a:txBody>
                    <a:bodyPr/>
                    <a:lstStyle/>
                    <a:p>
                      <a:endParaRPr lang="en-US" sz="400" dirty="0">
                        <a:latin typeface="Verdana" pitchFamily="34" charset="0"/>
                      </a:endParaRPr>
                    </a:p>
                    <a:p>
                      <a:r>
                        <a:rPr lang="en-US" dirty="0">
                          <a:latin typeface="Verdana" pitchFamily="34" charset="0"/>
                        </a:rPr>
                        <a:t>Hazard Communication Elements</a:t>
                      </a:r>
                    </a:p>
                  </a:txBody>
                  <a:tcPr/>
                </a:tc>
                <a:extLst>
                  <a:ext uri="{0D108BD9-81ED-4DB2-BD59-A6C34878D82A}">
                    <a16:rowId xmlns:a16="http://schemas.microsoft.com/office/drawing/2014/main" val="10000"/>
                  </a:ext>
                </a:extLst>
              </a:tr>
              <a:tr h="1143000">
                <a:tc>
                  <a:txBody>
                    <a:bodyPr/>
                    <a:lstStyle/>
                    <a:p>
                      <a:r>
                        <a:rPr lang="en-US" dirty="0">
                          <a:latin typeface="Verdana" pitchFamily="34" charset="0"/>
                        </a:rPr>
                        <a:t>    1</a:t>
                      </a:r>
                    </a:p>
                  </a:txBody>
                  <a:tcPr/>
                </a:tc>
                <a:tc>
                  <a:txBody>
                    <a:bodyPr/>
                    <a:lstStyle/>
                    <a:p>
                      <a:pPr>
                        <a:buFontTx/>
                        <a:buNone/>
                      </a:pPr>
                      <a:r>
                        <a:rPr lang="en-US" sz="1800" dirty="0">
                          <a:latin typeface="Verdana" pitchFamily="34" charset="0"/>
                        </a:rPr>
                        <a:t>Flash point &lt;23</a:t>
                      </a:r>
                      <a:r>
                        <a:rPr lang="en-US" sz="1800" baseline="30000" dirty="0">
                          <a:latin typeface="Verdana" pitchFamily="34" charset="0"/>
                        </a:rPr>
                        <a:t>o</a:t>
                      </a:r>
                      <a:r>
                        <a:rPr lang="en-US" sz="1800" dirty="0">
                          <a:latin typeface="Verdana" pitchFamily="34" charset="0"/>
                        </a:rPr>
                        <a:t>C and initial boiling point </a:t>
                      </a:r>
                      <a:r>
                        <a:rPr lang="en-US" sz="1800" u="sng" dirty="0">
                          <a:latin typeface="Verdana" pitchFamily="34" charset="0"/>
                        </a:rPr>
                        <a:t>&lt;</a:t>
                      </a:r>
                      <a:r>
                        <a:rPr lang="en-US" sz="1800" dirty="0">
                          <a:latin typeface="Verdana" pitchFamily="34" charset="0"/>
                        </a:rPr>
                        <a:t>35</a:t>
                      </a:r>
                      <a:r>
                        <a:rPr lang="en-US" sz="1800" baseline="30000" dirty="0">
                          <a:latin typeface="Verdana" pitchFamily="34" charset="0"/>
                        </a:rPr>
                        <a:t>o</a:t>
                      </a:r>
                      <a:r>
                        <a:rPr lang="en-US" sz="1800" dirty="0">
                          <a:latin typeface="Verdana" pitchFamily="34" charset="0"/>
                        </a:rPr>
                        <a:t>C</a:t>
                      </a:r>
                    </a:p>
                    <a:p>
                      <a:pPr>
                        <a:buFontTx/>
                        <a:buNone/>
                      </a:pPr>
                      <a:r>
                        <a:rPr lang="en-US" sz="1800" dirty="0">
                          <a:latin typeface="Verdana" pitchFamily="34" charset="0"/>
                        </a:rPr>
                        <a:t>		</a:t>
                      </a:r>
                      <a:endParaRPr lang="en-US" dirty="0">
                        <a:latin typeface="Verdana" pitchFamily="34" charset="0"/>
                      </a:endParaRPr>
                    </a:p>
                  </a:txBody>
                  <a:tcPr/>
                </a:tc>
                <a:tc>
                  <a:txBody>
                    <a:bodyPr/>
                    <a:lstStyle/>
                    <a:p>
                      <a:endParaRPr lang="en-US" dirty="0">
                        <a:latin typeface="Verdana" pitchFamily="34" charset="0"/>
                      </a:endParaRPr>
                    </a:p>
                  </a:txBody>
                  <a:tcPr/>
                </a:tc>
                <a:extLst>
                  <a:ext uri="{0D108BD9-81ED-4DB2-BD59-A6C34878D82A}">
                    <a16:rowId xmlns:a16="http://schemas.microsoft.com/office/drawing/2014/main" val="10001"/>
                  </a:ext>
                </a:extLst>
              </a:tr>
              <a:tr h="1630680">
                <a:tc>
                  <a:txBody>
                    <a:bodyPr/>
                    <a:lstStyle/>
                    <a:p>
                      <a:endParaRPr lang="en-US" dirty="0">
                        <a:latin typeface="Verdana" pitchFamily="34" charset="0"/>
                      </a:endParaRPr>
                    </a:p>
                  </a:txBody>
                  <a:tcPr/>
                </a:tc>
                <a:tc>
                  <a:txBody>
                    <a:bodyPr/>
                    <a:lstStyle/>
                    <a:p>
                      <a:endParaRPr lang="en-US" dirty="0">
                        <a:latin typeface="Verdana" pitchFamily="34" charset="0"/>
                      </a:endParaRPr>
                    </a:p>
                  </a:txBody>
                  <a:tcPr/>
                </a:tc>
                <a:tc>
                  <a:txBody>
                    <a:bodyPr/>
                    <a:lstStyle/>
                    <a:p>
                      <a:endParaRPr lang="en-US" sz="1200" dirty="0">
                        <a:latin typeface="Verdana" pitchFamily="34" charset="0"/>
                      </a:endParaRPr>
                    </a:p>
                  </a:txBody>
                  <a:tcPr/>
                </a:tc>
                <a:extLst>
                  <a:ext uri="{0D108BD9-81ED-4DB2-BD59-A6C34878D82A}">
                    <a16:rowId xmlns:a16="http://schemas.microsoft.com/office/drawing/2014/main" val="10002"/>
                  </a:ext>
                </a:extLst>
              </a:tr>
            </a:tbl>
          </a:graphicData>
        </a:graphic>
      </p:graphicFrame>
      <p:pic>
        <p:nvPicPr>
          <p:cNvPr id="64539" name="Picture 6" descr="C:\Documents and Settings\stlane\My Documents\My Pictures\GHS pix\flame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096000" y="2895600"/>
            <a:ext cx="0" cy="281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91000" y="4876800"/>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542" name="TextBox 22"/>
          <p:cNvSpPr txBox="1">
            <a:spLocks noChangeArrowheads="1"/>
          </p:cNvSpPr>
          <p:nvPr/>
        </p:nvSpPr>
        <p:spPr bwMode="auto">
          <a:xfrm>
            <a:off x="4495800" y="3276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Symbol</a:t>
            </a:r>
          </a:p>
        </p:txBody>
      </p:sp>
      <p:sp>
        <p:nvSpPr>
          <p:cNvPr id="64543" name="TextBox 23"/>
          <p:cNvSpPr txBox="1">
            <a:spLocks noChangeArrowheads="1"/>
          </p:cNvSpPr>
          <p:nvPr/>
        </p:nvSpPr>
        <p:spPr bwMode="auto">
          <a:xfrm>
            <a:off x="4343400" y="4343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Signal Word</a:t>
            </a:r>
          </a:p>
        </p:txBody>
      </p:sp>
      <p:sp>
        <p:nvSpPr>
          <p:cNvPr id="64544" name="TextBox 24"/>
          <p:cNvSpPr txBox="1">
            <a:spLocks noChangeArrowheads="1"/>
          </p:cNvSpPr>
          <p:nvPr/>
        </p:nvSpPr>
        <p:spPr bwMode="auto">
          <a:xfrm>
            <a:off x="6934200" y="4343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Danger</a:t>
            </a:r>
          </a:p>
        </p:txBody>
      </p:sp>
      <p:sp>
        <p:nvSpPr>
          <p:cNvPr id="64545" name="TextBox 25"/>
          <p:cNvSpPr txBox="1">
            <a:spLocks noChangeArrowheads="1"/>
          </p:cNvSpPr>
          <p:nvPr/>
        </p:nvSpPr>
        <p:spPr bwMode="auto">
          <a:xfrm>
            <a:off x="4419600" y="49530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Hazard Statement</a:t>
            </a:r>
          </a:p>
        </p:txBody>
      </p:sp>
      <p:sp>
        <p:nvSpPr>
          <p:cNvPr id="64546" name="TextBox 26"/>
          <p:cNvSpPr txBox="1">
            <a:spLocks noChangeArrowheads="1"/>
          </p:cNvSpPr>
          <p:nvPr/>
        </p:nvSpPr>
        <p:spPr bwMode="auto">
          <a:xfrm>
            <a:off x="6172200" y="4953000"/>
            <a:ext cx="2590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Extremely Flammable Liquid &amp; Vapor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533400" y="457200"/>
            <a:ext cx="5181600" cy="381000"/>
          </a:xfrm>
        </p:spPr>
        <p:txBody>
          <a:bodyPr/>
          <a:lstStyle/>
          <a:p>
            <a:pPr eaLnBrk="1" hangingPunct="1"/>
            <a:r>
              <a:rPr lang="en-US" altLang="en-US" sz="2000">
                <a:solidFill>
                  <a:schemeClr val="bg1"/>
                </a:solidFill>
                <a:latin typeface="Verdana" panose="020B0604030504040204" pitchFamily="34" charset="0"/>
              </a:rPr>
              <a:t>Table A3.1.2 Hazard Statement Codes</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62</a:t>
            </a:r>
          </a:p>
        </p:txBody>
      </p:sp>
      <p:sp>
        <p:nvSpPr>
          <p:cNvPr id="655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554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6" name="Content Placeholder 2"/>
          <p:cNvSpPr txBox="1">
            <a:spLocks/>
          </p:cNvSpPr>
          <p:nvPr/>
        </p:nvSpPr>
        <p:spPr bwMode="auto">
          <a:xfrm>
            <a:off x="304800" y="1981200"/>
            <a:ext cx="8534400" cy="3048000"/>
          </a:xfrm>
          <a:prstGeom prst="rect">
            <a:avLst/>
          </a:prstGeom>
          <a:noFill/>
          <a:ln w="9525">
            <a:noFill/>
            <a:miter lim="800000"/>
            <a:headEnd/>
            <a:tailEnd/>
          </a:ln>
        </p:spPr>
        <p:txBody>
          <a:bodyPr/>
          <a:lstStyle/>
          <a:p>
            <a:pPr algn="ctr" eaLnBrk="0" hangingPunct="0">
              <a:spcBef>
                <a:spcPct val="20000"/>
              </a:spcBef>
              <a:defRPr/>
            </a:pPr>
            <a:r>
              <a:rPr lang="en-US" sz="2100" kern="0" dirty="0">
                <a:latin typeface="Verdana" pitchFamily="34" charset="0"/>
              </a:rPr>
              <a:t>Hazard Statement Codes for Health Hazards (Examples)</a:t>
            </a:r>
          </a:p>
          <a:p>
            <a:pPr algn="ctr" eaLnBrk="0" hangingPunct="0">
              <a:spcBef>
                <a:spcPct val="20000"/>
              </a:spcBef>
              <a:defRPr/>
            </a:pPr>
            <a:endParaRPr lang="en-US" sz="2100" kern="0" dirty="0">
              <a:latin typeface="Verdana" pitchFamily="34" charset="0"/>
            </a:endParaRPr>
          </a:p>
          <a:p>
            <a:pPr eaLnBrk="0" hangingPunct="0">
              <a:spcBef>
                <a:spcPct val="20000"/>
              </a:spcBef>
              <a:defRPr/>
            </a:pPr>
            <a:r>
              <a:rPr lang="en-US" sz="2100" kern="0" dirty="0">
                <a:latin typeface="Verdana" pitchFamily="34" charset="0"/>
              </a:rPr>
              <a:t>  </a:t>
            </a:r>
            <a:r>
              <a:rPr lang="en-US" sz="2100" u="sng" kern="0" dirty="0">
                <a:latin typeface="Verdana" pitchFamily="34" charset="0"/>
              </a:rPr>
              <a:t>Code</a:t>
            </a:r>
            <a:r>
              <a:rPr lang="en-US" sz="2100" kern="0" dirty="0">
                <a:latin typeface="Verdana" pitchFamily="34" charset="0"/>
              </a:rPr>
              <a:t>	    </a:t>
            </a:r>
            <a:r>
              <a:rPr lang="en-US" sz="2100" u="sng" kern="0" dirty="0">
                <a:latin typeface="Verdana" pitchFamily="34" charset="0"/>
              </a:rPr>
              <a:t>Health Hazard</a:t>
            </a:r>
            <a:r>
              <a:rPr lang="en-US" sz="2100" kern="0" dirty="0">
                <a:latin typeface="Verdana" pitchFamily="34" charset="0"/>
              </a:rPr>
              <a:t>	     </a:t>
            </a:r>
            <a:r>
              <a:rPr lang="en-US" sz="2100" u="sng" kern="0" dirty="0" err="1">
                <a:latin typeface="Verdana" pitchFamily="34" charset="0"/>
              </a:rPr>
              <a:t>Hazard</a:t>
            </a:r>
            <a:r>
              <a:rPr lang="en-US" sz="2100" u="sng" kern="0" dirty="0">
                <a:latin typeface="Verdana" pitchFamily="34" charset="0"/>
              </a:rPr>
              <a:t> Class</a:t>
            </a:r>
            <a:r>
              <a:rPr lang="en-US" sz="2100" kern="0" dirty="0">
                <a:latin typeface="Verdana" pitchFamily="34" charset="0"/>
              </a:rPr>
              <a:t>	   </a:t>
            </a:r>
            <a:r>
              <a:rPr lang="en-US" sz="2100" u="sng" kern="0" dirty="0">
                <a:latin typeface="Verdana" pitchFamily="34" charset="0"/>
              </a:rPr>
              <a:t>Hazard Cat.</a:t>
            </a:r>
          </a:p>
          <a:p>
            <a:pPr algn="ctr" eaLnBrk="0" hangingPunct="0">
              <a:spcBef>
                <a:spcPct val="20000"/>
              </a:spcBef>
              <a:defRPr/>
            </a:pPr>
            <a:endParaRPr lang="en-US" sz="2100" kern="0" dirty="0">
              <a:latin typeface="Verdana" pitchFamily="34" charset="0"/>
            </a:endParaRPr>
          </a:p>
          <a:p>
            <a:pPr eaLnBrk="0" hangingPunct="0">
              <a:spcBef>
                <a:spcPct val="20000"/>
              </a:spcBef>
              <a:defRPr/>
            </a:pPr>
            <a:r>
              <a:rPr lang="en-US" sz="2100" kern="0" dirty="0">
                <a:latin typeface="Verdana" pitchFamily="34" charset="0"/>
              </a:rPr>
              <a:t>  H301    Toxic if swallowed   Acute Toxicity, oral	   3</a:t>
            </a:r>
          </a:p>
          <a:p>
            <a:pPr eaLnBrk="0" hangingPunct="0">
              <a:spcBef>
                <a:spcPct val="20000"/>
              </a:spcBef>
              <a:defRPr/>
            </a:pPr>
            <a:r>
              <a:rPr lang="en-US" sz="2100" kern="0" dirty="0">
                <a:latin typeface="Verdana" pitchFamily="34" charset="0"/>
              </a:rPr>
              <a:t>  H331    Toxic if inhaled       Acute Toxicity, inhalation   3</a:t>
            </a:r>
          </a:p>
          <a:p>
            <a:pPr eaLnBrk="0" hangingPunct="0">
              <a:spcBef>
                <a:spcPts val="0"/>
              </a:spcBef>
              <a:defRPr/>
            </a:pPr>
            <a:r>
              <a:rPr lang="en-US" sz="2100" kern="0" dirty="0">
                <a:latin typeface="Verdana" pitchFamily="34" charset="0"/>
              </a:rPr>
              <a:t>  H311    Toxic in contact</a:t>
            </a:r>
          </a:p>
          <a:p>
            <a:pPr eaLnBrk="0" hangingPunct="0">
              <a:spcBef>
                <a:spcPts val="0"/>
              </a:spcBef>
              <a:defRPr/>
            </a:pPr>
            <a:r>
              <a:rPr lang="en-US" sz="2100" kern="0" dirty="0">
                <a:latin typeface="Verdana" pitchFamily="34" charset="0"/>
              </a:rPr>
              <a:t>	    with skin	             Acute Toxicity, dermal	   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533400" y="457200"/>
            <a:ext cx="5181600" cy="381000"/>
          </a:xfrm>
        </p:spPr>
        <p:txBody>
          <a:bodyPr/>
          <a:lstStyle/>
          <a:p>
            <a:pPr eaLnBrk="1" hangingPunct="1"/>
            <a:r>
              <a:rPr lang="en-US" altLang="en-US" sz="1900">
                <a:solidFill>
                  <a:schemeClr val="bg1"/>
                </a:solidFill>
                <a:latin typeface="Verdana" panose="020B0604030504040204" pitchFamily="34" charset="0"/>
              </a:rPr>
              <a:t>Table A3.2.3 Precautionary Statements</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63</a:t>
            </a:r>
          </a:p>
        </p:txBody>
      </p:sp>
      <p:sp>
        <p:nvSpPr>
          <p:cNvPr id="665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Content Placeholder 2"/>
          <p:cNvSpPr txBox="1">
            <a:spLocks/>
          </p:cNvSpPr>
          <p:nvPr/>
        </p:nvSpPr>
        <p:spPr bwMode="auto">
          <a:xfrm>
            <a:off x="304800" y="1600200"/>
            <a:ext cx="8534400" cy="3962400"/>
          </a:xfrm>
          <a:prstGeom prst="rect">
            <a:avLst/>
          </a:prstGeom>
          <a:noFill/>
          <a:ln w="9525">
            <a:noFill/>
            <a:miter lim="800000"/>
            <a:headEnd/>
            <a:tailEnd/>
          </a:ln>
        </p:spPr>
        <p:txBody>
          <a:bodyPr/>
          <a:lstStyle/>
          <a:p>
            <a:pPr algn="ctr" eaLnBrk="0" hangingPunct="0">
              <a:spcBef>
                <a:spcPct val="20000"/>
              </a:spcBef>
              <a:defRPr/>
            </a:pPr>
            <a:r>
              <a:rPr lang="en-US" sz="2000" kern="0" dirty="0">
                <a:latin typeface="Verdana" pitchFamily="34" charset="0"/>
              </a:rPr>
              <a:t>Codification of Response Precautionary Statements (Examples)</a:t>
            </a:r>
          </a:p>
          <a:p>
            <a:pPr algn="ctr" eaLnBrk="0" hangingPunct="0">
              <a:spcBef>
                <a:spcPct val="20000"/>
              </a:spcBef>
              <a:defRPr/>
            </a:pPr>
            <a:endParaRPr lang="en-US" sz="2000" kern="0" dirty="0">
              <a:latin typeface="Verdana" pitchFamily="34" charset="0"/>
            </a:endParaRPr>
          </a:p>
          <a:p>
            <a:pPr algn="ctr" eaLnBrk="0" hangingPunct="0">
              <a:spcBef>
                <a:spcPct val="20000"/>
              </a:spcBef>
              <a:defRPr/>
            </a:pPr>
            <a:r>
              <a:rPr lang="en-US" sz="2000" kern="0" dirty="0">
                <a:latin typeface="Verdana" pitchFamily="34" charset="0"/>
              </a:rPr>
              <a:t>  </a:t>
            </a:r>
            <a:r>
              <a:rPr lang="en-US" sz="2000" u="sng" kern="0" dirty="0">
                <a:latin typeface="Verdana" pitchFamily="34" charset="0"/>
              </a:rPr>
              <a:t>Code</a:t>
            </a:r>
            <a:r>
              <a:rPr lang="en-US" sz="2000" kern="0" dirty="0">
                <a:latin typeface="Verdana" pitchFamily="34" charset="0"/>
              </a:rPr>
              <a:t>	    </a:t>
            </a:r>
            <a:r>
              <a:rPr lang="en-US" sz="2000" u="sng" kern="0" dirty="0">
                <a:latin typeface="Verdana" pitchFamily="34" charset="0"/>
              </a:rPr>
              <a:t>Resp. Prec.</a:t>
            </a:r>
            <a:r>
              <a:rPr lang="en-US" sz="2000" kern="0" dirty="0">
                <a:latin typeface="Verdana" pitchFamily="34" charset="0"/>
              </a:rPr>
              <a:t>		</a:t>
            </a:r>
            <a:r>
              <a:rPr lang="en-US" sz="2000" u="sng" kern="0" dirty="0">
                <a:latin typeface="Verdana" pitchFamily="34" charset="0"/>
              </a:rPr>
              <a:t>Hazard Class</a:t>
            </a:r>
            <a:r>
              <a:rPr lang="en-US" sz="2000" kern="0" dirty="0">
                <a:latin typeface="Verdana" pitchFamily="34" charset="0"/>
              </a:rPr>
              <a:t>		</a:t>
            </a:r>
            <a:r>
              <a:rPr lang="en-US" sz="2000" u="sng" kern="0" dirty="0">
                <a:latin typeface="Verdana" pitchFamily="34" charset="0"/>
              </a:rPr>
              <a:t>Hazard Cat.</a:t>
            </a:r>
          </a:p>
          <a:p>
            <a:pPr algn="ctr" eaLnBrk="0" hangingPunct="0">
              <a:spcBef>
                <a:spcPct val="20000"/>
              </a:spcBef>
              <a:defRPr/>
            </a:pPr>
            <a:endParaRPr lang="en-US" sz="2000" kern="0" dirty="0">
              <a:latin typeface="Verdana" pitchFamily="34" charset="0"/>
            </a:endParaRPr>
          </a:p>
          <a:p>
            <a:pPr eaLnBrk="0" hangingPunct="0">
              <a:spcBef>
                <a:spcPts val="0"/>
              </a:spcBef>
              <a:defRPr/>
            </a:pPr>
            <a:r>
              <a:rPr lang="en-US" kern="0" dirty="0">
                <a:latin typeface="Verdana" pitchFamily="34" charset="0"/>
              </a:rPr>
              <a:t>     P301       If swallowed  	   Acute Toxicity, oral	     1,2,3,4</a:t>
            </a:r>
          </a:p>
          <a:p>
            <a:pPr eaLnBrk="0" hangingPunct="0">
              <a:spcBef>
                <a:spcPts val="0"/>
              </a:spcBef>
              <a:defRPr/>
            </a:pPr>
            <a:r>
              <a:rPr lang="en-US" kern="0" dirty="0">
                <a:latin typeface="Verdana" pitchFamily="34" charset="0"/>
              </a:rPr>
              <a:t>				   Skin corrosion	     1A, 1B, 1C </a:t>
            </a:r>
          </a:p>
          <a:p>
            <a:pPr eaLnBrk="0" hangingPunct="0">
              <a:spcBef>
                <a:spcPts val="0"/>
              </a:spcBef>
              <a:defRPr/>
            </a:pPr>
            <a:r>
              <a:rPr lang="en-US" kern="0" dirty="0">
                <a:latin typeface="Verdana" pitchFamily="34" charset="0"/>
              </a:rPr>
              <a:t>				   Aspiration hazard	     1,2</a:t>
            </a:r>
          </a:p>
          <a:p>
            <a:pPr eaLnBrk="0" hangingPunct="0">
              <a:spcBef>
                <a:spcPts val="0"/>
              </a:spcBef>
              <a:defRPr/>
            </a:pPr>
            <a:r>
              <a:rPr lang="en-US" kern="0" dirty="0">
                <a:latin typeface="Verdana" pitchFamily="34" charset="0"/>
              </a:rPr>
              <a:t>     P330       Rinse mouth	   Acute Toxicity, oral	     1,2,3,4</a:t>
            </a:r>
          </a:p>
          <a:p>
            <a:pPr eaLnBrk="0" hangingPunct="0">
              <a:spcBef>
                <a:spcPts val="0"/>
              </a:spcBef>
              <a:defRPr/>
            </a:pPr>
            <a:r>
              <a:rPr lang="en-US" kern="0" dirty="0">
                <a:latin typeface="Verdana" pitchFamily="34" charset="0"/>
              </a:rPr>
              <a:t>				   Skin corrosion	     1A, 1B, 1C </a:t>
            </a:r>
          </a:p>
          <a:p>
            <a:pPr eaLnBrk="0" hangingPunct="0">
              <a:spcBef>
                <a:spcPts val="0"/>
              </a:spcBef>
              <a:defRPr/>
            </a:pPr>
            <a:r>
              <a:rPr lang="en-US" kern="0" dirty="0">
                <a:latin typeface="Verdana" pitchFamily="34" charset="0"/>
              </a:rPr>
              <a:t>     P331       Do NOT induce        Skin corrosion	     1A, 1B, 1C </a:t>
            </a:r>
          </a:p>
          <a:p>
            <a:pPr eaLnBrk="0" hangingPunct="0">
              <a:spcBef>
                <a:spcPts val="0"/>
              </a:spcBef>
              <a:defRPr/>
            </a:pPr>
            <a:r>
              <a:rPr lang="en-US" kern="0" dirty="0">
                <a:latin typeface="Verdana" pitchFamily="34" charset="0"/>
              </a:rPr>
              <a:t>	        vomiting	              Aspiration hazard	     1,2</a:t>
            </a:r>
          </a:p>
          <a:p>
            <a:pPr algn="ctr" eaLnBrk="0" hangingPunct="0">
              <a:spcBef>
                <a:spcPct val="20000"/>
              </a:spcBef>
              <a:defRPr/>
            </a:pPr>
            <a:endParaRPr lang="en-US" sz="2000" kern="0" dirty="0">
              <a:latin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Labels</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64</a:t>
            </a:r>
          </a:p>
        </p:txBody>
      </p:sp>
      <p:sp>
        <p:nvSpPr>
          <p:cNvPr id="675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759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381000" y="1295400"/>
            <a:ext cx="4267200" cy="4267200"/>
          </a:xfrm>
          <a:prstGeom prst="rect">
            <a:avLst/>
          </a:prstGeom>
          <a:noFill/>
          <a:ln w="9525">
            <a:noFill/>
            <a:miter lim="800000"/>
            <a:headEnd/>
            <a:tailEnd/>
          </a:ln>
        </p:spPr>
        <p:txBody>
          <a:bodyPr/>
          <a:lstStyle/>
          <a:p>
            <a:pPr>
              <a:spcBef>
                <a:spcPts val="0"/>
              </a:spcBef>
              <a:defRPr/>
            </a:pPr>
            <a:r>
              <a:rPr lang="en-US" sz="2400" kern="0" dirty="0">
                <a:latin typeface="Verdana" pitchFamily="34" charset="0"/>
              </a:rPr>
              <a:t>Chemical manufacturer,</a:t>
            </a:r>
          </a:p>
          <a:p>
            <a:pPr>
              <a:spcBef>
                <a:spcPts val="0"/>
              </a:spcBef>
              <a:defRPr/>
            </a:pPr>
            <a:r>
              <a:rPr lang="en-US" sz="2400" kern="0" dirty="0">
                <a:latin typeface="Verdana" pitchFamily="34" charset="0"/>
              </a:rPr>
              <a:t>importer or distributor:</a:t>
            </a:r>
          </a:p>
          <a:p>
            <a:pPr>
              <a:spcBef>
                <a:spcPts val="0"/>
              </a:spcBef>
              <a:defRPr/>
            </a:pPr>
            <a:r>
              <a:rPr lang="en-US" sz="2400" kern="0" dirty="0">
                <a:latin typeface="Verdana" pitchFamily="34" charset="0"/>
              </a:rPr>
              <a:t>ensure each container    of hazardous chemicals</a:t>
            </a:r>
          </a:p>
          <a:p>
            <a:pPr>
              <a:spcBef>
                <a:spcPts val="0"/>
              </a:spcBef>
              <a:defRPr/>
            </a:pPr>
            <a:r>
              <a:rPr lang="en-US" sz="2400" kern="0" dirty="0">
                <a:latin typeface="Verdana" pitchFamily="34" charset="0"/>
              </a:rPr>
              <a:t>leaving workplace is</a:t>
            </a:r>
          </a:p>
          <a:p>
            <a:pPr>
              <a:spcBef>
                <a:spcPts val="0"/>
              </a:spcBef>
              <a:defRPr/>
            </a:pPr>
            <a:r>
              <a:rPr lang="en-US" sz="2400" kern="0" dirty="0">
                <a:latin typeface="Verdana" pitchFamily="34" charset="0"/>
              </a:rPr>
              <a:t>labeled, tagged or </a:t>
            </a:r>
          </a:p>
          <a:p>
            <a:pPr>
              <a:spcBef>
                <a:spcPts val="0"/>
              </a:spcBef>
              <a:defRPr/>
            </a:pPr>
            <a:r>
              <a:rPr lang="en-US" sz="2400" kern="0" dirty="0">
                <a:latin typeface="Verdana" pitchFamily="34" charset="0"/>
              </a:rPr>
              <a:t>marked with:</a:t>
            </a:r>
          </a:p>
          <a:p>
            <a:pPr>
              <a:spcBef>
                <a:spcPct val="20000"/>
              </a:spcBef>
              <a:defRPr/>
            </a:pPr>
            <a:endParaRPr lang="en-US" sz="600" kern="0" dirty="0">
              <a:latin typeface="Verdana" pitchFamily="34" charset="0"/>
            </a:endParaRPr>
          </a:p>
          <a:p>
            <a:pPr>
              <a:spcBef>
                <a:spcPts val="0"/>
              </a:spcBef>
              <a:buFont typeface="Courier New" pitchFamily="49" charset="0"/>
              <a:buChar char="o"/>
              <a:defRPr/>
            </a:pPr>
            <a:r>
              <a:rPr lang="en-US" sz="2000" kern="0" dirty="0">
                <a:latin typeface="Verdana" pitchFamily="34" charset="0"/>
              </a:rPr>
              <a:t> Identity of chemical,</a:t>
            </a:r>
          </a:p>
          <a:p>
            <a:pPr>
              <a:spcBef>
                <a:spcPts val="0"/>
              </a:spcBef>
              <a:buFont typeface="Courier New" pitchFamily="49" charset="0"/>
              <a:buChar char="o"/>
              <a:defRPr/>
            </a:pPr>
            <a:r>
              <a:rPr lang="en-US" sz="2000" kern="0" dirty="0">
                <a:latin typeface="Verdana" pitchFamily="34" charset="0"/>
              </a:rPr>
              <a:t> Hazard warnings, and</a:t>
            </a:r>
          </a:p>
          <a:p>
            <a:pPr>
              <a:spcBef>
                <a:spcPts val="0"/>
              </a:spcBef>
              <a:buFont typeface="Courier New" pitchFamily="49" charset="0"/>
              <a:buChar char="o"/>
              <a:defRPr/>
            </a:pPr>
            <a:r>
              <a:rPr lang="en-US" sz="2000" kern="0" dirty="0">
                <a:latin typeface="Verdana" pitchFamily="34" charset="0"/>
              </a:rPr>
              <a:t> Name and address of </a:t>
            </a:r>
          </a:p>
          <a:p>
            <a:pPr>
              <a:spcBef>
                <a:spcPts val="0"/>
              </a:spcBef>
              <a:defRPr/>
            </a:pPr>
            <a:r>
              <a:rPr lang="en-US" sz="2000" kern="0" dirty="0">
                <a:latin typeface="Verdana" pitchFamily="34" charset="0"/>
              </a:rPr>
              <a:t>   manufacturer, distributor    </a:t>
            </a:r>
            <a:br>
              <a:rPr lang="en-US" sz="2000" kern="0" dirty="0">
                <a:latin typeface="Verdana" pitchFamily="34" charset="0"/>
              </a:rPr>
            </a:br>
            <a:r>
              <a:rPr lang="en-US" sz="2000" kern="0" dirty="0">
                <a:latin typeface="Verdana" pitchFamily="34" charset="0"/>
              </a:rPr>
              <a:t>   or importer</a:t>
            </a:r>
          </a:p>
        </p:txBody>
      </p:sp>
      <p:pic>
        <p:nvPicPr>
          <p:cNvPr id="67594" name="Picture 7" descr="C:\Documents and Settings\stlane\My Documents\My Pictures\GHS pix\hazards-identific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95400"/>
            <a:ext cx="4776788"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533400" y="381000"/>
            <a:ext cx="5181600" cy="457200"/>
          </a:xfrm>
          <a:prstGeom prst="rect">
            <a:avLst/>
          </a:prstGeom>
        </p:spPr>
        <p:txBody>
          <a:bodyPr/>
          <a:lstStyle/>
          <a:p>
            <a:pPr algn="ctr">
              <a:defRPr/>
            </a:pPr>
            <a:r>
              <a:rPr lang="en-US" sz="2800" kern="0" dirty="0">
                <a:solidFill>
                  <a:schemeClr val="bg1"/>
                </a:solidFill>
                <a:latin typeface="Verdana" pitchFamily="34" charset="0"/>
                <a:ea typeface="+mj-ea"/>
                <a:cs typeface="+mj-cs"/>
              </a:rPr>
              <a:t>Labels</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65</a:t>
            </a:r>
          </a:p>
        </p:txBody>
      </p:sp>
      <p:sp>
        <p:nvSpPr>
          <p:cNvPr id="686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861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8617" name="Rectangle 8"/>
          <p:cNvSpPr>
            <a:spLocks noChangeArrowheads="1"/>
          </p:cNvSpPr>
          <p:nvPr/>
        </p:nvSpPr>
        <p:spPr bwMode="auto">
          <a:xfrm>
            <a:off x="533400" y="1395413"/>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bg2"/>
              </a:buClr>
              <a:buFontTx/>
              <a:buNone/>
            </a:pPr>
            <a:endParaRPr lang="en-US" altLang="en-US">
              <a:solidFill>
                <a:schemeClr val="bg2"/>
              </a:solidFill>
            </a:endParaRPr>
          </a:p>
          <a:p>
            <a:pPr eaLnBrk="1" hangingPunct="1">
              <a:buClr>
                <a:schemeClr val="tx1"/>
              </a:buClr>
            </a:pPr>
            <a:r>
              <a:rPr lang="en-US" altLang="en-US" sz="2400">
                <a:latin typeface="Verdana" panose="020B0604030504040204" pitchFamily="34" charset="0"/>
              </a:rPr>
              <a:t>Labeling</a:t>
            </a:r>
          </a:p>
          <a:p>
            <a:pPr lvl="1" eaLnBrk="1" hangingPunct="1">
              <a:buClr>
                <a:schemeClr val="tx1"/>
              </a:buClr>
              <a:buFontTx/>
              <a:buChar char="•"/>
            </a:pPr>
            <a:r>
              <a:rPr lang="en-US" altLang="en-US" sz="2400">
                <a:latin typeface="Verdana" panose="020B0604030504040204" pitchFamily="34" charset="0"/>
              </a:rPr>
              <a:t>Hazardous Substances</a:t>
            </a:r>
          </a:p>
          <a:p>
            <a:pPr lvl="1" eaLnBrk="1" hangingPunct="1">
              <a:buClr>
                <a:schemeClr val="tx1"/>
              </a:buClr>
              <a:buFontTx/>
              <a:buChar char="•"/>
            </a:pPr>
            <a:r>
              <a:rPr lang="en-US" altLang="en-US" sz="2400">
                <a:latin typeface="Verdana" panose="020B0604030504040204" pitchFamily="34" charset="0"/>
              </a:rPr>
              <a:t>Hazardous Mixtures</a:t>
            </a:r>
          </a:p>
          <a:p>
            <a:pPr lvl="1" eaLnBrk="1" hangingPunct="1">
              <a:buClr>
                <a:schemeClr val="tx1"/>
              </a:buClr>
              <a:buFontTx/>
              <a:buChar char="•"/>
            </a:pPr>
            <a:r>
              <a:rPr lang="en-US" altLang="en-US" sz="2400">
                <a:latin typeface="Verdana" panose="020B0604030504040204" pitchFamily="34" charset="0"/>
              </a:rPr>
              <a:t>Chemicals</a:t>
            </a:r>
          </a:p>
          <a:p>
            <a:pPr lvl="1" eaLnBrk="1" hangingPunct="1">
              <a:buClr>
                <a:schemeClr val="tx1"/>
              </a:buClr>
              <a:buFontTx/>
              <a:buChar char="•"/>
            </a:pPr>
            <a:r>
              <a:rPr lang="en-US" altLang="en-US" sz="2400">
                <a:latin typeface="Verdana" panose="020B0604030504040204" pitchFamily="34" charset="0"/>
              </a:rPr>
              <a:t>Chemical Mixtures</a:t>
            </a:r>
          </a:p>
          <a:p>
            <a:pPr lvl="1" eaLnBrk="1" hangingPunct="1">
              <a:buClr>
                <a:schemeClr val="tx1"/>
              </a:buClr>
              <a:buFontTx/>
              <a:buChar char="•"/>
            </a:pPr>
            <a:r>
              <a:rPr lang="en-US" altLang="en-US" sz="2400">
                <a:latin typeface="Verdana" panose="020B0604030504040204" pitchFamily="34" charset="0"/>
              </a:rPr>
              <a:t>Must include </a:t>
            </a:r>
            <a:r>
              <a:rPr lang="en-US" altLang="en-US" sz="2400" u="sng">
                <a:latin typeface="Verdana" panose="020B0604030504040204" pitchFamily="34" charset="0"/>
              </a:rPr>
              <a:t>identity</a:t>
            </a:r>
            <a:r>
              <a:rPr lang="en-US" altLang="en-US" sz="2400">
                <a:latin typeface="Verdana" panose="020B0604030504040204" pitchFamily="34" charset="0"/>
              </a:rPr>
              <a:t>, </a:t>
            </a:r>
            <a:r>
              <a:rPr lang="en-US" altLang="en-US" sz="2400" u="sng">
                <a:latin typeface="Verdana" panose="020B0604030504040204" pitchFamily="34" charset="0"/>
              </a:rPr>
              <a:t>manufacturer      </a:t>
            </a:r>
            <a:br>
              <a:rPr lang="en-US" altLang="en-US" sz="2400" u="sng">
                <a:latin typeface="Verdana" panose="020B0604030504040204" pitchFamily="34" charset="0"/>
              </a:rPr>
            </a:br>
            <a:r>
              <a:rPr lang="en-US" altLang="en-US" sz="2400" u="sng">
                <a:latin typeface="Verdana" panose="020B0604030504040204" pitchFamily="34" charset="0"/>
              </a:rPr>
              <a:t>identification</a:t>
            </a:r>
            <a:r>
              <a:rPr lang="en-US" altLang="en-US" sz="2400">
                <a:latin typeface="Verdana" panose="020B0604030504040204" pitchFamily="34" charset="0"/>
              </a:rPr>
              <a:t>, </a:t>
            </a:r>
            <a:r>
              <a:rPr lang="en-US" altLang="en-US" sz="2400" u="sng">
                <a:latin typeface="Verdana" panose="020B0604030504040204" pitchFamily="34" charset="0"/>
              </a:rPr>
              <a:t>phone number</a:t>
            </a:r>
            <a:r>
              <a:rPr lang="en-US" altLang="en-US" sz="2400">
                <a:latin typeface="Verdana" panose="020B0604030504040204" pitchFamily="34" charset="0"/>
              </a:rPr>
              <a:t> &amp; </a:t>
            </a:r>
            <a:r>
              <a:rPr lang="en-US" altLang="en-US" sz="2400" u="sng">
                <a:latin typeface="Verdana" panose="020B0604030504040204" pitchFamily="34" charset="0"/>
              </a:rPr>
              <a:t>hazard </a:t>
            </a:r>
            <a:br>
              <a:rPr lang="en-US" altLang="en-US" sz="2400" u="sng">
                <a:latin typeface="Verdana" panose="020B0604030504040204" pitchFamily="34" charset="0"/>
              </a:rPr>
            </a:br>
            <a:r>
              <a:rPr lang="en-US" altLang="en-US" sz="2400" u="sng">
                <a:latin typeface="Verdana" panose="020B0604030504040204" pitchFamily="34" charset="0"/>
              </a:rPr>
              <a:t>warning</a:t>
            </a:r>
          </a:p>
          <a:p>
            <a:pPr eaLnBrk="1" hangingPunct="1">
              <a:lnSpc>
                <a:spcPct val="90000"/>
              </a:lnSpc>
              <a:spcBef>
                <a:spcPct val="50000"/>
              </a:spcBef>
              <a:buClr>
                <a:schemeClr val="bg2"/>
              </a:buClr>
            </a:pPr>
            <a:endParaRPr lang="en-US" altLang="en-US"/>
          </a:p>
        </p:txBody>
      </p:sp>
      <p:pic>
        <p:nvPicPr>
          <p:cNvPr id="68618" name="Picture 11" descr="C:\Documents and Settings\stlane\My Documents\My Pictures\Proj_J_ima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0" y="1341438"/>
            <a:ext cx="21082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Transporting</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66</a:t>
            </a:r>
          </a:p>
        </p:txBody>
      </p:sp>
      <p:sp>
        <p:nvSpPr>
          <p:cNvPr id="696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964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2"/>
          <p:cNvSpPr txBox="1">
            <a:spLocks/>
          </p:cNvSpPr>
          <p:nvPr/>
        </p:nvSpPr>
        <p:spPr bwMode="auto">
          <a:xfrm>
            <a:off x="838200" y="2133600"/>
            <a:ext cx="4267200" cy="3505200"/>
          </a:xfrm>
          <a:prstGeom prst="rect">
            <a:avLst/>
          </a:prstGeom>
          <a:noFill/>
          <a:ln w="9525">
            <a:noFill/>
            <a:miter lim="800000"/>
            <a:headEnd/>
            <a:tailEnd/>
          </a:ln>
        </p:spPr>
        <p:txBody>
          <a:bodyPr/>
          <a:lstStyle/>
          <a:p>
            <a:pPr>
              <a:spcBef>
                <a:spcPts val="0"/>
              </a:spcBef>
              <a:defRPr/>
            </a:pPr>
            <a:r>
              <a:rPr lang="en-US" sz="2400" kern="0" dirty="0">
                <a:latin typeface="Verdana" pitchFamily="34" charset="0"/>
              </a:rPr>
              <a:t>For transportation: </a:t>
            </a:r>
          </a:p>
          <a:p>
            <a:pPr>
              <a:spcBef>
                <a:spcPts val="0"/>
              </a:spcBef>
              <a:defRPr/>
            </a:pPr>
            <a:r>
              <a:rPr lang="en-US" sz="2400" kern="0" dirty="0">
                <a:latin typeface="Verdana" pitchFamily="34" charset="0"/>
              </a:rPr>
              <a:t>Use pictograms, referred to as labels in transport regulations, prescribed by </a:t>
            </a:r>
            <a:r>
              <a:rPr lang="en-US" sz="2400" u="sng" kern="0" dirty="0">
                <a:latin typeface="Verdana" pitchFamily="34" charset="0"/>
              </a:rPr>
              <a:t>UN Model Regulations on the Transport of Dangerous Goods</a:t>
            </a:r>
            <a:endParaRPr lang="en-US" sz="2400" kern="0" dirty="0">
              <a:latin typeface="Verdana" pitchFamily="34" charset="0"/>
            </a:endParaRPr>
          </a:p>
        </p:txBody>
      </p:sp>
      <p:pic>
        <p:nvPicPr>
          <p:cNvPr id="69642" name="Picture 8" descr="C:\Documents and Settings\stlane\My Documents\My Pictures\GHS pix\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19325"/>
            <a:ext cx="16986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533400" y="381000"/>
            <a:ext cx="5181600" cy="457200"/>
          </a:xfrm>
          <a:prstGeom prst="rect">
            <a:avLst/>
          </a:prstGeom>
        </p:spPr>
        <p:txBody>
          <a:bodyPr/>
          <a:lstStyle/>
          <a:p>
            <a:pPr algn="ctr">
              <a:defRPr/>
            </a:pPr>
            <a:r>
              <a:rPr lang="en-US" sz="2800" kern="0" dirty="0">
                <a:solidFill>
                  <a:schemeClr val="bg1"/>
                </a:solidFill>
                <a:latin typeface="Verdana" pitchFamily="34" charset="0"/>
                <a:ea typeface="+mj-ea"/>
                <a:cs typeface="+mj-cs"/>
              </a:rPr>
              <a:t>Labels</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67</a:t>
            </a:r>
          </a:p>
        </p:txBody>
      </p:sp>
      <p:sp>
        <p:nvSpPr>
          <p:cNvPr id="7066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0664" name="Rectangle 8"/>
          <p:cNvSpPr>
            <a:spLocks noChangeArrowheads="1"/>
          </p:cNvSpPr>
          <p:nvPr/>
        </p:nvSpPr>
        <p:spPr bwMode="auto">
          <a:xfrm>
            <a:off x="9906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1"/>
              </a:buClr>
              <a:buFontTx/>
              <a:buNone/>
            </a:pPr>
            <a:r>
              <a:rPr lang="en-US" altLang="en-US" sz="2400">
                <a:solidFill>
                  <a:srgbClr val="FF0000"/>
                </a:solidFill>
                <a:latin typeface="Verdana" panose="020B0604030504040204" pitchFamily="34" charset="0"/>
              </a:rPr>
              <a:t>Labeling Exemptions:</a:t>
            </a:r>
          </a:p>
          <a:p>
            <a:pPr eaLnBrk="1" hangingPunct="1">
              <a:buClr>
                <a:schemeClr val="tx1"/>
              </a:buClr>
              <a:buFontTx/>
              <a:buNone/>
            </a:pPr>
            <a:endParaRPr lang="en-US" altLang="en-US" sz="2400">
              <a:solidFill>
                <a:srgbClr val="FF0000"/>
              </a:solidFill>
              <a:latin typeface="Verdana" panose="020B0604030504040204" pitchFamily="34" charset="0"/>
            </a:endParaRPr>
          </a:p>
          <a:p>
            <a:pPr lvl="1" eaLnBrk="1" hangingPunct="1">
              <a:buClr>
                <a:schemeClr val="tx1"/>
              </a:buClr>
              <a:buFontTx/>
              <a:buChar char="•"/>
            </a:pPr>
            <a:r>
              <a:rPr lang="en-US" altLang="en-US" sz="2400">
                <a:latin typeface="Verdana" panose="020B0604030504040204" pitchFamily="34" charset="0"/>
              </a:rPr>
              <a:t>Pesticides – FIFRA</a:t>
            </a:r>
          </a:p>
          <a:p>
            <a:pPr lvl="1" eaLnBrk="1" hangingPunct="1">
              <a:buClr>
                <a:schemeClr val="tx1"/>
              </a:buClr>
              <a:buFontTx/>
              <a:buChar char="•"/>
            </a:pPr>
            <a:endParaRPr lang="en-US" altLang="en-US" sz="2400">
              <a:latin typeface="Verdana" panose="020B0604030504040204" pitchFamily="34" charset="0"/>
            </a:endParaRPr>
          </a:p>
          <a:p>
            <a:pPr lvl="1" eaLnBrk="1" hangingPunct="1">
              <a:buClr>
                <a:schemeClr val="tx1"/>
              </a:buClr>
              <a:buFontTx/>
              <a:buChar char="•"/>
            </a:pPr>
            <a:r>
              <a:rPr lang="en-US" altLang="en-US" sz="2400">
                <a:latin typeface="Verdana" panose="020B0604030504040204" pitchFamily="34" charset="0"/>
              </a:rPr>
              <a:t>Food, Drugs &amp; Cosmetics</a:t>
            </a:r>
          </a:p>
          <a:p>
            <a:pPr lvl="1" eaLnBrk="1" hangingPunct="1">
              <a:buClr>
                <a:schemeClr val="tx1"/>
              </a:buClr>
              <a:buFontTx/>
              <a:buChar char="•"/>
            </a:pPr>
            <a:endParaRPr lang="en-US" altLang="en-US" sz="2400">
              <a:latin typeface="Verdana" panose="020B0604030504040204" pitchFamily="34" charset="0"/>
            </a:endParaRPr>
          </a:p>
          <a:p>
            <a:pPr lvl="1" eaLnBrk="1" hangingPunct="1">
              <a:buClr>
                <a:schemeClr val="tx1"/>
              </a:buClr>
              <a:buFontTx/>
              <a:buChar char="•"/>
            </a:pPr>
            <a:r>
              <a:rPr lang="en-US" altLang="en-US" sz="2400">
                <a:latin typeface="Verdana" panose="020B0604030504040204" pitchFamily="34" charset="0"/>
              </a:rPr>
              <a:t>Beverage Alcohols</a:t>
            </a:r>
          </a:p>
          <a:p>
            <a:pPr lvl="1" eaLnBrk="1" hangingPunct="1">
              <a:buClr>
                <a:schemeClr val="tx1"/>
              </a:buClr>
              <a:buFontTx/>
              <a:buChar char="•"/>
            </a:pPr>
            <a:endParaRPr lang="en-US" altLang="en-US" sz="2400">
              <a:latin typeface="Verdana" panose="020B0604030504040204" pitchFamily="34" charset="0"/>
            </a:endParaRPr>
          </a:p>
          <a:p>
            <a:pPr lvl="1" eaLnBrk="1" hangingPunct="1">
              <a:buClr>
                <a:schemeClr val="tx1"/>
              </a:buClr>
              <a:buFontTx/>
              <a:buChar char="•"/>
            </a:pPr>
            <a:r>
              <a:rPr lang="en-US" altLang="en-US" sz="2400">
                <a:latin typeface="Verdana" panose="020B0604030504040204" pitchFamily="34" charset="0"/>
              </a:rPr>
              <a:t>Hazardous Waste – RCRA &amp; CERCLA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533400" y="381000"/>
            <a:ext cx="5181600" cy="457200"/>
          </a:xfrm>
          <a:prstGeom prst="rect">
            <a:avLst/>
          </a:prstGeom>
        </p:spPr>
        <p:txBody>
          <a:bodyPr/>
          <a:lstStyle/>
          <a:p>
            <a:pPr algn="ctr">
              <a:defRPr/>
            </a:pPr>
            <a:r>
              <a:rPr lang="en-US" sz="2800" kern="0" dirty="0">
                <a:solidFill>
                  <a:schemeClr val="bg1"/>
                </a:solidFill>
                <a:latin typeface="Verdana" pitchFamily="34" charset="0"/>
                <a:ea typeface="+mj-ea"/>
                <a:cs typeface="+mj-cs"/>
              </a:rPr>
              <a:t>Labels</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68</a:t>
            </a:r>
          </a:p>
        </p:txBody>
      </p:sp>
      <p:sp>
        <p:nvSpPr>
          <p:cNvPr id="71687" name="Rectangle 8"/>
          <p:cNvSpPr>
            <a:spLocks noChangeArrowheads="1"/>
          </p:cNvSpPr>
          <p:nvPr/>
        </p:nvSpPr>
        <p:spPr bwMode="auto">
          <a:xfrm>
            <a:off x="609600" y="1219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buFontTx/>
              <a:buNone/>
            </a:pPr>
            <a:r>
              <a:rPr lang="en-US" altLang="en-US" sz="2800">
                <a:latin typeface="Verdana" panose="020B0604030504040204" pitchFamily="34" charset="0"/>
              </a:rPr>
              <a:t>Ports of Pipelines</a:t>
            </a:r>
          </a:p>
          <a:p>
            <a:pPr lvl="1" eaLnBrk="1" hangingPunct="1">
              <a:lnSpc>
                <a:spcPct val="90000"/>
              </a:lnSpc>
              <a:buClr>
                <a:schemeClr val="tx1"/>
              </a:buClr>
              <a:buFontTx/>
              <a:buChar char="•"/>
            </a:pPr>
            <a:r>
              <a:rPr lang="en-US" altLang="en-US" sz="2400">
                <a:latin typeface="Verdana" panose="020B0604030504040204" pitchFamily="34" charset="0"/>
              </a:rPr>
              <a:t>Point of Access/Contact with Chemical</a:t>
            </a:r>
          </a:p>
          <a:p>
            <a:pPr lvl="1" eaLnBrk="1" hangingPunct="1">
              <a:lnSpc>
                <a:spcPct val="90000"/>
              </a:lnSpc>
              <a:buClr>
                <a:schemeClr val="tx1"/>
              </a:buClr>
              <a:buFontTx/>
              <a:buChar char="•"/>
            </a:pPr>
            <a:r>
              <a:rPr lang="en-US" altLang="en-US" sz="2400">
                <a:latin typeface="Verdana" panose="020B0604030504040204" pitchFamily="34" charset="0"/>
              </a:rPr>
              <a:t>Identify by labels at or near ports.</a:t>
            </a:r>
            <a:r>
              <a:rPr lang="en-US" altLang="en-US" sz="2400">
                <a:solidFill>
                  <a:schemeClr val="bg2"/>
                </a:solidFill>
                <a:latin typeface="Verdana" panose="020B0604030504040204" pitchFamily="34" charset="0"/>
              </a:rPr>
              <a:t>	</a:t>
            </a:r>
          </a:p>
          <a:p>
            <a:pPr lvl="1" eaLnBrk="1" hangingPunct="1">
              <a:lnSpc>
                <a:spcPct val="90000"/>
              </a:lnSpc>
              <a:buClr>
                <a:schemeClr val="tx1"/>
              </a:buClr>
              <a:buFontTx/>
              <a:buNone/>
            </a:pPr>
            <a:endParaRPr lang="en-US" altLang="en-US" sz="2400">
              <a:solidFill>
                <a:schemeClr val="bg2"/>
              </a:solidFill>
              <a:latin typeface="Verdana" panose="020B0604030504040204" pitchFamily="34" charset="0"/>
            </a:endParaRPr>
          </a:p>
          <a:p>
            <a:pPr eaLnBrk="1" hangingPunct="1">
              <a:lnSpc>
                <a:spcPct val="90000"/>
              </a:lnSpc>
              <a:buClr>
                <a:schemeClr val="bg2"/>
              </a:buClr>
              <a:buFontTx/>
              <a:buNone/>
            </a:pPr>
            <a:r>
              <a:rPr lang="en-US" altLang="en-US" sz="2800">
                <a:solidFill>
                  <a:srgbClr val="FF0000"/>
                </a:solidFill>
                <a:latin typeface="Verdana" panose="020B0604030504040204" pitchFamily="34" charset="0"/>
              </a:rPr>
              <a:t>Exemptions:</a:t>
            </a:r>
          </a:p>
          <a:p>
            <a:pPr lvl="1" eaLnBrk="1" hangingPunct="1">
              <a:lnSpc>
                <a:spcPct val="90000"/>
              </a:lnSpc>
              <a:buClr>
                <a:schemeClr val="tx1"/>
              </a:buClr>
              <a:buFontTx/>
              <a:buChar char="•"/>
            </a:pPr>
            <a:r>
              <a:rPr lang="en-US" altLang="en-US" sz="2400">
                <a:latin typeface="Verdana" panose="020B0604030504040204" pitchFamily="34" charset="0"/>
              </a:rPr>
              <a:t>Effluents</a:t>
            </a:r>
          </a:p>
          <a:p>
            <a:pPr lvl="1" eaLnBrk="1" hangingPunct="1">
              <a:lnSpc>
                <a:spcPct val="90000"/>
              </a:lnSpc>
              <a:buClr>
                <a:schemeClr val="tx1"/>
              </a:buClr>
              <a:buFontTx/>
              <a:buChar char="•"/>
            </a:pPr>
            <a:r>
              <a:rPr lang="en-US" altLang="en-US" sz="2400">
                <a:latin typeface="Verdana" panose="020B0604030504040204" pitchFamily="34" charset="0"/>
              </a:rPr>
              <a:t>Water Discharges</a:t>
            </a:r>
          </a:p>
          <a:p>
            <a:pPr lvl="1" eaLnBrk="1" hangingPunct="1">
              <a:lnSpc>
                <a:spcPct val="90000"/>
              </a:lnSpc>
              <a:buClr>
                <a:schemeClr val="tx1"/>
              </a:buClr>
              <a:buFontTx/>
              <a:buChar char="•"/>
            </a:pPr>
            <a:r>
              <a:rPr lang="en-US" altLang="en-US" sz="2400">
                <a:latin typeface="Verdana" panose="020B0604030504040204" pitchFamily="34" charset="0"/>
              </a:rPr>
              <a:t>Emissions through stacks</a:t>
            </a:r>
          </a:p>
          <a:p>
            <a:pPr lvl="1" eaLnBrk="1" hangingPunct="1">
              <a:lnSpc>
                <a:spcPct val="90000"/>
              </a:lnSpc>
              <a:buClr>
                <a:schemeClr val="tx1"/>
              </a:buClr>
              <a:buFontTx/>
              <a:buChar char="•"/>
            </a:pPr>
            <a:r>
              <a:rPr lang="en-US" altLang="en-US" sz="2400">
                <a:latin typeface="Verdana" panose="020B0604030504040204" pitchFamily="34" charset="0"/>
              </a:rPr>
              <a:t>Discharge conduits</a:t>
            </a:r>
          </a:p>
          <a:p>
            <a:pPr lvl="1" eaLnBrk="1" hangingPunct="1">
              <a:lnSpc>
                <a:spcPct val="90000"/>
              </a:lnSpc>
              <a:buClr>
                <a:schemeClr val="tx1"/>
              </a:buClr>
              <a:buFontTx/>
              <a:buChar char="•"/>
            </a:pPr>
            <a:r>
              <a:rPr lang="en-US" altLang="en-US" sz="2400">
                <a:latin typeface="Verdana" panose="020B0604030504040204" pitchFamily="34" charset="0"/>
              </a:rPr>
              <a:t>Fire sprinkler systems</a:t>
            </a:r>
          </a:p>
          <a:p>
            <a:pPr lvl="1" eaLnBrk="1" hangingPunct="1">
              <a:lnSpc>
                <a:spcPct val="90000"/>
              </a:lnSpc>
              <a:buClr>
                <a:schemeClr val="tx1"/>
              </a:buClr>
              <a:buFontTx/>
              <a:buChar char="•"/>
            </a:pPr>
            <a:r>
              <a:rPr lang="en-US" altLang="en-US" sz="2400">
                <a:latin typeface="Verdana" panose="020B0604030504040204" pitchFamily="34" charset="0"/>
              </a:rPr>
              <a:t>Lines containing only water</a:t>
            </a:r>
          </a:p>
          <a:p>
            <a:pPr lvl="1" eaLnBrk="1" hangingPunct="1">
              <a:lnSpc>
                <a:spcPct val="90000"/>
              </a:lnSpc>
              <a:buClr>
                <a:schemeClr val="bg2"/>
              </a:buClr>
              <a:buFontTx/>
              <a:buChar char="•"/>
            </a:pPr>
            <a:endParaRPr lang="en-US" altLang="en-US" sz="2400">
              <a:solidFill>
                <a:schemeClr val="bg2"/>
              </a:solidFill>
            </a:endParaRPr>
          </a:p>
        </p:txBody>
      </p:sp>
      <p:pic>
        <p:nvPicPr>
          <p:cNvPr id="7168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667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Dangerous Good Label</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69</a:t>
            </a:r>
          </a:p>
        </p:txBody>
      </p:sp>
      <p:sp>
        <p:nvSpPr>
          <p:cNvPr id="727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271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4" name="Content Placeholder 2"/>
          <p:cNvSpPr txBox="1">
            <a:spLocks/>
          </p:cNvSpPr>
          <p:nvPr/>
        </p:nvSpPr>
        <p:spPr bwMode="auto">
          <a:xfrm>
            <a:off x="685800" y="1371600"/>
            <a:ext cx="4114800" cy="4343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   </a:t>
            </a:r>
            <a:r>
              <a:rPr lang="en-US" sz="2400" u="sng" kern="0" dirty="0">
                <a:latin typeface="Verdana" pitchFamily="34" charset="0"/>
              </a:rPr>
              <a:t>UN regulations</a:t>
            </a:r>
            <a:r>
              <a:rPr lang="en-US" sz="2400" kern="0" dirty="0">
                <a:latin typeface="Verdana" pitchFamily="34" charset="0"/>
              </a:rPr>
              <a:t>:</a:t>
            </a:r>
          </a:p>
          <a:p>
            <a:pPr eaLnBrk="0" hangingPunct="0">
              <a:spcBef>
                <a:spcPct val="20000"/>
              </a:spcBef>
              <a:defRPr/>
            </a:pPr>
            <a:endParaRPr lang="en-US" sz="800" kern="0" dirty="0">
              <a:latin typeface="Verdana" pitchFamily="34" charset="0"/>
            </a:endParaRPr>
          </a:p>
          <a:p>
            <a:pPr eaLnBrk="0" hangingPunct="0">
              <a:spcBef>
                <a:spcPts val="0"/>
              </a:spcBef>
              <a:defRPr/>
            </a:pPr>
            <a:r>
              <a:rPr lang="en-US" sz="2400" kern="0" dirty="0">
                <a:latin typeface="Verdana" pitchFamily="34" charset="0"/>
              </a:rPr>
              <a:t>This symbol affixed to packaging on a background of contrasting color</a:t>
            </a:r>
          </a:p>
          <a:p>
            <a:pPr eaLnBrk="0" hangingPunct="0">
              <a:spcBef>
                <a:spcPct val="20000"/>
              </a:spcBef>
              <a:defRPr/>
            </a:pPr>
            <a:endParaRPr lang="en-US" sz="2400" kern="0" dirty="0">
              <a:latin typeface="Verdana" pitchFamily="34" charset="0"/>
            </a:endParaRPr>
          </a:p>
          <a:p>
            <a:pPr eaLnBrk="0" hangingPunct="0">
              <a:spcBef>
                <a:spcPts val="0"/>
              </a:spcBef>
              <a:defRPr/>
            </a:pPr>
            <a:r>
              <a:rPr lang="en-US" sz="2400" kern="0" dirty="0">
                <a:latin typeface="Verdana" pitchFamily="34" charset="0"/>
              </a:rPr>
              <a:t>Only UN transport markings and labels are required for outer packaging</a:t>
            </a:r>
          </a:p>
          <a:p>
            <a:pPr algn="ctr" eaLnBrk="0" hangingPunct="0">
              <a:spcBef>
                <a:spcPct val="20000"/>
              </a:spcBef>
              <a:defRPr/>
            </a:pPr>
            <a:endParaRPr lang="en-US" sz="3200" kern="0" dirty="0">
              <a:latin typeface="Verdana" pitchFamily="34" charset="0"/>
            </a:endParaRPr>
          </a:p>
        </p:txBody>
      </p:sp>
      <p:pic>
        <p:nvPicPr>
          <p:cNvPr id="72714" name="Picture 8" descr="C:\Documents and Settings\stlane\My Documents\My Pictures\GHS pix\un transport  symbo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81200"/>
            <a:ext cx="21621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7" descr="C:\Documents and Settings\stlane\My Documents\My Pictures\GHS pix\un flammable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447800"/>
            <a:ext cx="1308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8" descr="C:\Documents and Settings\stlane\My Documents\My Pictures\GHS pix\marine poll.jpg"/>
          <p:cNvPicPr>
            <a:picLocks noChangeAspect="1" noChangeArrowheads="1"/>
          </p:cNvPicPr>
          <p:nvPr/>
        </p:nvPicPr>
        <p:blipFill>
          <a:blip r:embed="rId7">
            <a:extLst>
              <a:ext uri="{28A0092B-C50C-407E-A947-70E740481C1C}">
                <a14:useLocalDpi xmlns:a14="http://schemas.microsoft.com/office/drawing/2010/main" val="0"/>
              </a:ext>
            </a:extLst>
          </a:blip>
          <a:srcRect t="24390" b="21951"/>
          <a:stretch>
            <a:fillRect/>
          </a:stretch>
        </p:blipFill>
        <p:spPr bwMode="auto">
          <a:xfrm>
            <a:off x="4953000" y="3352800"/>
            <a:ext cx="156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3" descr="C:\Documents and Settings\stlane\My Documents\My Pictures\GHS pix\2pan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419600"/>
            <a:ext cx="1504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00" y="381000"/>
            <a:ext cx="5181600" cy="457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Times New Roman" pitchFamily="18" charset="0"/>
              </a:rPr>
              <a:t>Training</a:t>
            </a:r>
            <a:endParaRPr lang="en-US" sz="2800" kern="0" dirty="0">
              <a:solidFill>
                <a:schemeClr val="bg1"/>
              </a:solidFill>
              <a:latin typeface="Verdana" pitchFamily="34" charset="0"/>
              <a:ea typeface="+mj-ea"/>
              <a:cs typeface="+mj-cs"/>
            </a:endParaRPr>
          </a:p>
        </p:txBody>
      </p:sp>
      <p:sp>
        <p:nvSpPr>
          <p:cNvPr id="92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22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9223" name="Rectangle 8"/>
          <p:cNvSpPr>
            <a:spLocks noChangeArrowheads="1"/>
          </p:cNvSpPr>
          <p:nvPr/>
        </p:nvSpPr>
        <p:spPr bwMode="auto">
          <a:xfrm>
            <a:off x="762000" y="17526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pPr>
            <a:r>
              <a:rPr lang="en-US" altLang="en-US" sz="2400">
                <a:latin typeface="Verdana" panose="020B0604030504040204" pitchFamily="34" charset="0"/>
              </a:rPr>
              <a:t>Supplemental Training</a:t>
            </a:r>
          </a:p>
          <a:p>
            <a:pPr lvl="1" eaLnBrk="1" hangingPunct="1">
              <a:lnSpc>
                <a:spcPct val="90000"/>
              </a:lnSpc>
              <a:buClr>
                <a:schemeClr val="tx1"/>
              </a:buClr>
            </a:pPr>
            <a:r>
              <a:rPr lang="en-US" altLang="en-US" sz="2400">
                <a:latin typeface="Verdana" panose="020B0604030504040204" pitchFamily="34" charset="0"/>
              </a:rPr>
              <a:t>Change in potential for exposure</a:t>
            </a:r>
          </a:p>
          <a:p>
            <a:pPr lvl="1" eaLnBrk="1" hangingPunct="1">
              <a:lnSpc>
                <a:spcPct val="90000"/>
              </a:lnSpc>
              <a:buClr>
                <a:schemeClr val="tx1"/>
              </a:buClr>
            </a:pPr>
            <a:r>
              <a:rPr lang="en-US" altLang="en-US" sz="2400">
                <a:latin typeface="Verdana" panose="020B0604030504040204" pitchFamily="34" charset="0"/>
              </a:rPr>
              <a:t>Reassignment</a:t>
            </a:r>
          </a:p>
          <a:p>
            <a:pPr lvl="1" eaLnBrk="1" hangingPunct="1">
              <a:lnSpc>
                <a:spcPct val="90000"/>
              </a:lnSpc>
              <a:buClr>
                <a:schemeClr val="tx1"/>
              </a:buClr>
            </a:pPr>
            <a:r>
              <a:rPr lang="en-US" altLang="en-US" sz="2400">
                <a:latin typeface="Verdana" panose="020B0604030504040204" pitchFamily="34" charset="0"/>
              </a:rPr>
              <a:t>Receipt of new hazard information</a:t>
            </a:r>
          </a:p>
          <a:p>
            <a:pPr lvl="1" eaLnBrk="1" hangingPunct="1">
              <a:lnSpc>
                <a:spcPct val="90000"/>
              </a:lnSpc>
              <a:buClr>
                <a:schemeClr val="tx1"/>
              </a:buClr>
              <a:buFontTx/>
              <a:buNone/>
            </a:pPr>
            <a:endParaRPr lang="en-US" altLang="en-US" sz="2400">
              <a:latin typeface="Verdana" panose="020B0604030504040204" pitchFamily="34" charset="0"/>
            </a:endParaRPr>
          </a:p>
          <a:p>
            <a:pPr eaLnBrk="1" hangingPunct="1">
              <a:lnSpc>
                <a:spcPct val="90000"/>
              </a:lnSpc>
              <a:buClr>
                <a:schemeClr val="tx1"/>
              </a:buClr>
            </a:pPr>
            <a:r>
              <a:rPr lang="en-US" altLang="en-US" sz="2400">
                <a:latin typeface="Verdana" panose="020B0604030504040204" pitchFamily="34" charset="0"/>
              </a:rPr>
              <a:t>Written documentation of training kept </a:t>
            </a:r>
          </a:p>
          <a:p>
            <a:pPr eaLnBrk="1" hangingPunct="1">
              <a:lnSpc>
                <a:spcPct val="90000"/>
              </a:lnSpc>
              <a:spcBef>
                <a:spcPct val="0"/>
              </a:spcBef>
              <a:buClr>
                <a:schemeClr val="tx1"/>
              </a:buClr>
              <a:buFontTx/>
              <a:buNone/>
            </a:pPr>
            <a:r>
              <a:rPr lang="en-US" altLang="en-US" sz="2400">
                <a:latin typeface="Verdana" panose="020B0604030504040204" pitchFamily="34" charset="0"/>
              </a:rPr>
              <a:t>	until next annual session is held.</a:t>
            </a:r>
          </a:p>
          <a:p>
            <a:pPr eaLnBrk="1" hangingPunct="1">
              <a:lnSpc>
                <a:spcPct val="90000"/>
              </a:lnSpc>
              <a:spcBef>
                <a:spcPct val="0"/>
              </a:spcBef>
              <a:buClr>
                <a:schemeClr val="tx1"/>
              </a:buClr>
              <a:buFontTx/>
              <a:buNone/>
            </a:pPr>
            <a:endParaRPr lang="en-US" altLang="en-US" sz="2400">
              <a:latin typeface="Verdana" panose="020B0604030504040204" pitchFamily="34" charset="0"/>
            </a:endParaRPr>
          </a:p>
          <a:p>
            <a:pPr eaLnBrk="1" hangingPunct="1">
              <a:lnSpc>
                <a:spcPct val="90000"/>
              </a:lnSpc>
              <a:buClr>
                <a:schemeClr val="tx1"/>
              </a:buClr>
            </a:pPr>
            <a:r>
              <a:rPr lang="en-US" altLang="en-US" sz="2400">
                <a:latin typeface="Verdana" panose="020B0604030504040204" pitchFamily="34" charset="0"/>
              </a:rPr>
              <a:t>Customize to meet your workplace needs.</a:t>
            </a:r>
          </a:p>
          <a:p>
            <a:pPr eaLnBrk="1" hangingPunct="1">
              <a:lnSpc>
                <a:spcPct val="90000"/>
              </a:lnSpc>
              <a:buFontTx/>
              <a:buNone/>
            </a:pPr>
            <a:endParaRPr lang="en-US" alt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Label Examples</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70</a:t>
            </a:r>
          </a:p>
        </p:txBody>
      </p:sp>
      <p:sp>
        <p:nvSpPr>
          <p:cNvPr id="737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373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3737" name="Picture 4" descr="C:\Documents and Settings\stlane\My Documents\My Pictures\GHS pix\labeled bot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19400"/>
            <a:ext cx="1871663"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2" descr="C:\Documents and Settings\stlane\My Documents\My Pictures\GHS pix\box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0"/>
            <a:ext cx="26574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Box 7"/>
          <p:cNvSpPr txBox="1">
            <a:spLocks noChangeArrowheads="1"/>
          </p:cNvSpPr>
          <p:nvPr/>
        </p:nvSpPr>
        <p:spPr bwMode="auto">
          <a:xfrm>
            <a:off x="1066800" y="2057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On containers</a:t>
            </a:r>
          </a:p>
        </p:txBody>
      </p:sp>
      <p:sp>
        <p:nvSpPr>
          <p:cNvPr id="73740" name="TextBox 8"/>
          <p:cNvSpPr txBox="1">
            <a:spLocks noChangeArrowheads="1"/>
          </p:cNvSpPr>
          <p:nvPr/>
        </p:nvSpPr>
        <p:spPr bwMode="auto">
          <a:xfrm>
            <a:off x="5257800" y="2133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On shipping boxes</a:t>
            </a:r>
          </a:p>
        </p:txBody>
      </p:sp>
      <p:sp>
        <p:nvSpPr>
          <p:cNvPr id="13" name="Rectangle 12"/>
          <p:cNvSpPr/>
          <p:nvPr/>
        </p:nvSpPr>
        <p:spPr>
          <a:xfrm rot="20291272">
            <a:off x="6394450" y="4000500"/>
            <a:ext cx="1143000" cy="596900"/>
          </a:xfrm>
          <a:prstGeom prst="rect">
            <a:avLst/>
          </a:prstGeom>
          <a:solidFill>
            <a:srgbClr val="C6C49E"/>
          </a:solidFill>
          <a:ln>
            <a:solidFill>
              <a:srgbClr val="C6C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Intermodal Container Markings</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71</a:t>
            </a:r>
          </a:p>
        </p:txBody>
      </p:sp>
      <p:pic>
        <p:nvPicPr>
          <p:cNvPr id="74759" name="Picture 10" descr="C:\Documents and Settings\stlane\My Documents\My Pictures\GHS pix\intermodal.jpg"/>
          <p:cNvPicPr>
            <a:picLocks noChangeAspect="1" noChangeArrowheads="1"/>
          </p:cNvPicPr>
          <p:nvPr/>
        </p:nvPicPr>
        <p:blipFill>
          <a:blip r:embed="rId5">
            <a:extLst>
              <a:ext uri="{28A0092B-C50C-407E-A947-70E740481C1C}">
                <a14:useLocalDpi xmlns:a14="http://schemas.microsoft.com/office/drawing/2010/main" val="0"/>
              </a:ext>
            </a:extLst>
          </a:blip>
          <a:srcRect t="17778" b="21777"/>
          <a:stretch>
            <a:fillRect/>
          </a:stretch>
        </p:blipFill>
        <p:spPr bwMode="auto">
          <a:xfrm>
            <a:off x="6096000" y="1143000"/>
            <a:ext cx="2857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2" descr="C:\Documents and Settings\stlane\My Documents\My Pictures\GHS pix\un orange numb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5908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3" descr="C:\Documents and Settings\stlane\My Documents\My Pictures\HM Awareness\yellow pages.jpg"/>
          <p:cNvPicPr>
            <a:picLocks noChangeAspect="1" noChangeArrowheads="1"/>
          </p:cNvPicPr>
          <p:nvPr/>
        </p:nvPicPr>
        <p:blipFill>
          <a:blip r:embed="rId7">
            <a:extLst>
              <a:ext uri="{28A0092B-C50C-407E-A947-70E740481C1C}">
                <a14:useLocalDpi xmlns:a14="http://schemas.microsoft.com/office/drawing/2010/main" val="0"/>
              </a:ext>
            </a:extLst>
          </a:blip>
          <a:srcRect t="18182" b="15150"/>
          <a:stretch>
            <a:fillRect/>
          </a:stretch>
        </p:blipFill>
        <p:spPr bwMode="auto">
          <a:xfrm>
            <a:off x="6477000" y="4495800"/>
            <a:ext cx="22479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533400" y="1219200"/>
            <a:ext cx="4267200" cy="46482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“Hazard Identification Numbers” may be used with intermodal containers</a:t>
            </a:r>
          </a:p>
          <a:p>
            <a:pPr eaLnBrk="0" hangingPunct="0">
              <a:spcBef>
                <a:spcPct val="20000"/>
              </a:spcBef>
              <a:defRPr/>
            </a:pPr>
            <a:endParaRPr lang="en-US" sz="800" kern="0" dirty="0">
              <a:latin typeface="Verdana" pitchFamily="34" charset="0"/>
            </a:endParaRPr>
          </a:p>
          <a:p>
            <a:pPr eaLnBrk="0" hangingPunct="0">
              <a:spcBef>
                <a:spcPct val="20000"/>
              </a:spcBef>
              <a:defRPr/>
            </a:pPr>
            <a:r>
              <a:rPr lang="en-US" sz="2400" u="sng" kern="0" dirty="0">
                <a:latin typeface="Verdana" pitchFamily="34" charset="0"/>
              </a:rPr>
              <a:t>Top panel</a:t>
            </a:r>
            <a:r>
              <a:rPr lang="en-US" sz="2400" kern="0" dirty="0">
                <a:latin typeface="Verdana" pitchFamily="34" charset="0"/>
              </a:rPr>
              <a:t>: 2 or 3 digits coded to group of hazards;</a:t>
            </a:r>
          </a:p>
          <a:p>
            <a:pPr eaLnBrk="0" hangingPunct="0">
              <a:spcBef>
                <a:spcPct val="20000"/>
              </a:spcBef>
              <a:defRPr/>
            </a:pPr>
            <a:endParaRPr lang="en-US" sz="800" kern="0" dirty="0">
              <a:latin typeface="Verdana" pitchFamily="34" charset="0"/>
            </a:endParaRPr>
          </a:p>
          <a:p>
            <a:pPr eaLnBrk="0" hangingPunct="0">
              <a:spcBef>
                <a:spcPct val="20000"/>
              </a:spcBef>
              <a:defRPr/>
            </a:pPr>
            <a:r>
              <a:rPr lang="en-US" sz="2400" u="sng" kern="0" dirty="0">
                <a:latin typeface="Verdana" pitchFamily="34" charset="0"/>
              </a:rPr>
              <a:t>Bottom panel</a:t>
            </a:r>
            <a:r>
              <a:rPr lang="en-US" sz="2400" kern="0" dirty="0">
                <a:latin typeface="Verdana" pitchFamily="34" charset="0"/>
              </a:rPr>
              <a:t>: these numbers can be searched in the Emergency Response Guidebook</a:t>
            </a:r>
          </a:p>
        </p:txBody>
      </p:sp>
      <p:sp>
        <p:nvSpPr>
          <p:cNvPr id="74763" name="TextBox 7"/>
          <p:cNvSpPr txBox="1">
            <a:spLocks noChangeArrowheads="1"/>
          </p:cNvSpPr>
          <p:nvPr/>
        </p:nvSpPr>
        <p:spPr bwMode="auto">
          <a:xfrm>
            <a:off x="4648200" y="2895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latin typeface="Verdana" panose="020B0604030504040204" pitchFamily="34" charset="0"/>
              </a:rPr>
              <a:t>Highly flammable liquid</a:t>
            </a:r>
          </a:p>
        </p:txBody>
      </p:sp>
      <p:sp>
        <p:nvSpPr>
          <p:cNvPr id="74764" name="TextBox 8"/>
          <p:cNvSpPr txBox="1">
            <a:spLocks noChangeArrowheads="1"/>
          </p:cNvSpPr>
          <p:nvPr/>
        </p:nvSpPr>
        <p:spPr bwMode="auto">
          <a:xfrm>
            <a:off x="5029200" y="37338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Verdana" panose="020B0604030504040204" pitchFamily="34" charset="0"/>
              </a:rPr>
              <a:t>Gasoline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SDS</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72</a:t>
            </a:r>
          </a:p>
        </p:txBody>
      </p:sp>
      <p:pic>
        <p:nvPicPr>
          <p:cNvPr id="75783" name="Picture 2" descr="C:\Documents and Settings\stlane\My Documents\My Pictures\GHS pix\sds bin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362200"/>
            <a:ext cx="2079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bwMode="auto">
          <a:xfrm>
            <a:off x="762000" y="1295400"/>
            <a:ext cx="5334000" cy="4114800"/>
          </a:xfrm>
          <a:prstGeom prst="rect">
            <a:avLst/>
          </a:prstGeom>
          <a:noFill/>
          <a:ln w="9525">
            <a:noFill/>
            <a:miter lim="800000"/>
            <a:headEnd/>
            <a:tailEnd/>
          </a:ln>
        </p:spPr>
        <p:txBody>
          <a:bodyPr/>
          <a:lstStyle/>
          <a:p>
            <a:pPr>
              <a:spcBef>
                <a:spcPts val="0"/>
              </a:spcBef>
              <a:buFont typeface="Arial" pitchFamily="34" charset="0"/>
              <a:buChar char="•"/>
              <a:defRPr/>
            </a:pPr>
            <a:r>
              <a:rPr lang="en-US" sz="2200" kern="0" dirty="0">
                <a:latin typeface="Verdana" pitchFamily="34" charset="0"/>
              </a:rPr>
              <a:t> Under the GHS, MSDSs </a:t>
            </a:r>
          </a:p>
          <a:p>
            <a:pPr>
              <a:spcBef>
                <a:spcPts val="0"/>
              </a:spcBef>
              <a:defRPr/>
            </a:pPr>
            <a:r>
              <a:rPr lang="en-US" sz="2200" kern="0" dirty="0">
                <a:latin typeface="Verdana" pitchFamily="34" charset="0"/>
              </a:rPr>
              <a:t>  (material safety data sheets) </a:t>
            </a:r>
          </a:p>
          <a:p>
            <a:pPr>
              <a:spcBef>
                <a:spcPts val="0"/>
              </a:spcBef>
              <a:defRPr/>
            </a:pPr>
            <a:r>
              <a:rPr lang="en-US" sz="2200" kern="0" dirty="0">
                <a:latin typeface="Verdana" pitchFamily="34" charset="0"/>
              </a:rPr>
              <a:t>  become SDS (safety data sheets)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Categories (16) to be listed in a </a:t>
            </a:r>
          </a:p>
          <a:p>
            <a:pPr>
              <a:spcBef>
                <a:spcPts val="0"/>
              </a:spcBef>
              <a:defRPr/>
            </a:pPr>
            <a:r>
              <a:rPr lang="en-US" sz="2200" kern="0" dirty="0">
                <a:latin typeface="Verdana" pitchFamily="34" charset="0"/>
              </a:rPr>
              <a:t>  specific order</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Adheres to ANSI standard Z400.1</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GHS requires new SDSs be in </a:t>
            </a:r>
          </a:p>
          <a:p>
            <a:pPr>
              <a:spcBef>
                <a:spcPts val="0"/>
              </a:spcBef>
              <a:defRPr/>
            </a:pPr>
            <a:r>
              <a:rPr lang="en-US" sz="2200" kern="0" dirty="0">
                <a:latin typeface="Verdana" pitchFamily="34" charset="0"/>
              </a:rPr>
              <a:t>  uniform format by June 1, 2015</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Information for mixtures not </a:t>
            </a:r>
          </a:p>
          <a:p>
            <a:pPr>
              <a:spcBef>
                <a:spcPts val="0"/>
              </a:spcBef>
              <a:defRPr/>
            </a:pPr>
            <a:r>
              <a:rPr lang="en-US" sz="2200" kern="0" dirty="0">
                <a:latin typeface="Verdana" pitchFamily="34" charset="0"/>
              </a:rPr>
              <a:t>  individual chemicals in a mixture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8" descr="Safety Data Sheet.jpg"/>
          <p:cNvPicPr>
            <a:picLocks noChangeAspect="1"/>
          </p:cNvPicPr>
          <p:nvPr/>
        </p:nvPicPr>
        <p:blipFill>
          <a:blip r:embed="rId3">
            <a:extLst>
              <a:ext uri="{28A0092B-C50C-407E-A947-70E740481C1C}">
                <a14:useLocalDpi xmlns:a14="http://schemas.microsoft.com/office/drawing/2010/main" val="0"/>
              </a:ext>
            </a:extLst>
          </a:blip>
          <a:srcRect l="13277" t="3773" r="20738" b="5659"/>
          <a:stretch>
            <a:fillRect/>
          </a:stretch>
        </p:blipFill>
        <p:spPr bwMode="auto">
          <a:xfrm>
            <a:off x="5638800" y="1447800"/>
            <a:ext cx="304800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SDS</a:t>
            </a:r>
          </a:p>
        </p:txBody>
      </p:sp>
      <p:sp>
        <p:nvSpPr>
          <p:cNvPr id="7680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680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73</a:t>
            </a:r>
          </a:p>
        </p:txBody>
      </p:sp>
      <p:sp>
        <p:nvSpPr>
          <p:cNvPr id="12" name="Content Placeholder 2"/>
          <p:cNvSpPr txBox="1">
            <a:spLocks/>
          </p:cNvSpPr>
          <p:nvPr/>
        </p:nvSpPr>
        <p:spPr bwMode="auto">
          <a:xfrm>
            <a:off x="457200" y="1143000"/>
            <a:ext cx="5029200" cy="4419600"/>
          </a:xfrm>
          <a:prstGeom prst="rect">
            <a:avLst/>
          </a:prstGeom>
          <a:noFill/>
          <a:ln w="9525">
            <a:noFill/>
            <a:miter lim="800000"/>
            <a:headEnd/>
            <a:tailEnd/>
          </a:ln>
        </p:spPr>
        <p:txBody>
          <a:bodyPr/>
          <a:lstStyle/>
          <a:p>
            <a:pPr>
              <a:lnSpc>
                <a:spcPct val="90000"/>
              </a:lnSpc>
              <a:spcBef>
                <a:spcPct val="20000"/>
              </a:spcBef>
              <a:buFont typeface="Arial" pitchFamily="34" charset="0"/>
              <a:buChar char="•"/>
              <a:defRPr/>
            </a:pPr>
            <a:r>
              <a:rPr lang="en-US" sz="2400" kern="0" dirty="0">
                <a:latin typeface="Verdana" pitchFamily="34" charset="0"/>
              </a:rPr>
              <a:t> Safety Data Sheet </a:t>
            </a:r>
            <a:r>
              <a:rPr lang="en-US" sz="2400" kern="0" dirty="0">
                <a:solidFill>
                  <a:srgbClr val="FF0000"/>
                </a:solidFill>
                <a:latin typeface="Verdana" pitchFamily="34" charset="0"/>
              </a:rPr>
              <a:t>(PA Code   </a:t>
            </a:r>
            <a:br>
              <a:rPr lang="en-US" sz="2400" kern="0" dirty="0">
                <a:solidFill>
                  <a:srgbClr val="FF0000"/>
                </a:solidFill>
                <a:latin typeface="Verdana" pitchFamily="34" charset="0"/>
              </a:rPr>
            </a:br>
            <a:r>
              <a:rPr lang="en-US" sz="2400" kern="0" dirty="0">
                <a:solidFill>
                  <a:srgbClr val="FF0000"/>
                </a:solidFill>
                <a:latin typeface="Verdana" pitchFamily="34" charset="0"/>
              </a:rPr>
              <a:t>  </a:t>
            </a:r>
            <a:r>
              <a:rPr lang="en-US" sz="2400" dirty="0">
                <a:solidFill>
                  <a:srgbClr val="FF0000"/>
                </a:solidFill>
                <a:latin typeface="Arial" charset="0"/>
              </a:rPr>
              <a:t>Chapter  307)</a:t>
            </a:r>
            <a:endParaRPr lang="en-US" sz="2400" kern="0" dirty="0">
              <a:latin typeface="Verdana" pitchFamily="34" charset="0"/>
            </a:endParaRPr>
          </a:p>
          <a:p>
            <a:pPr>
              <a:lnSpc>
                <a:spcPct val="90000"/>
              </a:lnSpc>
              <a:spcBef>
                <a:spcPct val="20000"/>
              </a:spcBef>
              <a:buFont typeface="Arial" pitchFamily="34" charset="0"/>
              <a:buChar char="•"/>
              <a:defRPr/>
            </a:pPr>
            <a:endParaRPr lang="en-US" sz="1000" b="1"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a:t>
            </a:r>
            <a:r>
              <a:rPr lang="en-US" sz="2400" dirty="0">
                <a:latin typeface="Verdana" pitchFamily="34" charset="0"/>
              </a:rPr>
              <a:t>A written document prepared </a:t>
            </a:r>
            <a:br>
              <a:rPr lang="en-US" sz="2400" dirty="0">
                <a:latin typeface="Verdana" pitchFamily="34" charset="0"/>
              </a:rPr>
            </a:br>
            <a:r>
              <a:rPr lang="en-US" sz="2400" dirty="0">
                <a:latin typeface="Verdana" pitchFamily="34" charset="0"/>
              </a:rPr>
              <a:t>  by a manufacturer, supplier </a:t>
            </a:r>
            <a:br>
              <a:rPr lang="en-US" sz="2400" dirty="0">
                <a:latin typeface="Verdana" pitchFamily="34" charset="0"/>
              </a:rPr>
            </a:br>
            <a:r>
              <a:rPr lang="en-US" sz="2400" dirty="0">
                <a:latin typeface="Verdana" pitchFamily="34" charset="0"/>
              </a:rPr>
              <a:t>  or importer for the purpose of </a:t>
            </a:r>
            <a:br>
              <a:rPr lang="en-US" sz="2400" dirty="0">
                <a:latin typeface="Verdana" pitchFamily="34" charset="0"/>
              </a:rPr>
            </a:br>
            <a:r>
              <a:rPr lang="en-US" sz="2400" dirty="0">
                <a:latin typeface="Verdana" pitchFamily="34" charset="0"/>
              </a:rPr>
              <a:t>  transmitting information </a:t>
            </a:r>
            <a:br>
              <a:rPr lang="en-US" sz="2400" dirty="0">
                <a:latin typeface="Verdana" pitchFamily="34" charset="0"/>
              </a:rPr>
            </a:br>
            <a:r>
              <a:rPr lang="en-US" sz="2400" dirty="0">
                <a:latin typeface="Verdana" pitchFamily="34" charset="0"/>
              </a:rPr>
              <a:t>  concerning a chemical</a:t>
            </a:r>
            <a:r>
              <a:rPr lang="en-US" sz="2400" dirty="0">
                <a:latin typeface="Arial" charset="0"/>
              </a:rPr>
              <a:t>.</a:t>
            </a:r>
          </a:p>
          <a:p>
            <a:pPr>
              <a:lnSpc>
                <a:spcPct val="90000"/>
              </a:lnSpc>
              <a:spcBef>
                <a:spcPts val="0"/>
              </a:spcBef>
              <a:defRPr/>
            </a:pPr>
            <a:endParaRPr lang="en-US" sz="10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An SDS must be on hand </a:t>
            </a:r>
          </a:p>
          <a:p>
            <a:pPr>
              <a:lnSpc>
                <a:spcPct val="90000"/>
              </a:lnSpc>
              <a:spcBef>
                <a:spcPts val="0"/>
              </a:spcBef>
              <a:defRPr/>
            </a:pPr>
            <a:r>
              <a:rPr lang="en-US" sz="2400" kern="0" dirty="0">
                <a:latin typeface="Verdana" pitchFamily="34" charset="0"/>
              </a:rPr>
              <a:t>  for each hazardous </a:t>
            </a:r>
          </a:p>
          <a:p>
            <a:pPr>
              <a:lnSpc>
                <a:spcPct val="90000"/>
              </a:lnSpc>
              <a:spcBef>
                <a:spcPts val="0"/>
              </a:spcBef>
              <a:defRPr/>
            </a:pPr>
            <a:r>
              <a:rPr lang="en-US" sz="2400" kern="0" dirty="0">
                <a:latin typeface="Verdana" pitchFamily="34" charset="0"/>
              </a:rPr>
              <a:t>  chemical used</a:t>
            </a:r>
          </a:p>
          <a:p>
            <a:pPr>
              <a:lnSpc>
                <a:spcPct val="90000"/>
              </a:lnSpc>
              <a:spcBef>
                <a:spcPct val="20000"/>
              </a:spcBef>
              <a:buFont typeface="Arial" pitchFamily="34" charset="0"/>
              <a:buChar char="•"/>
              <a:defRPr/>
            </a:pPr>
            <a:endParaRPr lang="en-US" sz="10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SDS for mixtures not </a:t>
            </a:r>
          </a:p>
          <a:p>
            <a:pPr>
              <a:lnSpc>
                <a:spcPct val="90000"/>
              </a:lnSpc>
              <a:spcBef>
                <a:spcPts val="0"/>
              </a:spcBef>
              <a:defRPr/>
            </a:pPr>
            <a:r>
              <a:rPr lang="en-US" sz="2400" kern="0" dirty="0">
                <a:latin typeface="Verdana" pitchFamily="34" charset="0"/>
              </a:rPr>
              <a:t>  individual chemicals in  </a:t>
            </a:r>
            <a:br>
              <a:rPr lang="en-US" sz="2400" kern="0" dirty="0">
                <a:latin typeface="Verdana" pitchFamily="34" charset="0"/>
              </a:rPr>
            </a:br>
            <a:r>
              <a:rPr lang="en-US" sz="2400" kern="0" dirty="0">
                <a:latin typeface="Verdana" pitchFamily="34" charset="0"/>
              </a:rPr>
              <a:t>  the mixtures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Information on a SDS</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74</a:t>
            </a:r>
          </a:p>
        </p:txBody>
      </p:sp>
      <p:pic>
        <p:nvPicPr>
          <p:cNvPr id="77831" name="Picture 9" descr="C:\Documents and Settings\stlane\My Documents\My Pictures\GHS pix\sds_binder.png"/>
          <p:cNvPicPr>
            <a:picLocks noChangeAspect="1" noChangeArrowheads="1"/>
          </p:cNvPicPr>
          <p:nvPr/>
        </p:nvPicPr>
        <p:blipFill>
          <a:blip r:embed="rId5">
            <a:extLst>
              <a:ext uri="{28A0092B-C50C-407E-A947-70E740481C1C}">
                <a14:useLocalDpi xmlns:a14="http://schemas.microsoft.com/office/drawing/2010/main" val="0"/>
              </a:ext>
            </a:extLst>
          </a:blip>
          <a:srcRect l="16270" t="4372" r="15028" b="1639"/>
          <a:stretch>
            <a:fillRect/>
          </a:stretch>
        </p:blipFill>
        <p:spPr bwMode="auto">
          <a:xfrm>
            <a:off x="5715000" y="22098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304800" y="1447800"/>
            <a:ext cx="4800600" cy="4114800"/>
          </a:xfrm>
          <a:prstGeom prst="rect">
            <a:avLst/>
          </a:prstGeom>
          <a:noFill/>
          <a:ln w="9525">
            <a:noFill/>
            <a:miter lim="800000"/>
            <a:headEnd/>
            <a:tailEnd/>
          </a:ln>
        </p:spPr>
        <p:txBody>
          <a:bodyPr/>
          <a:lstStyle/>
          <a:p>
            <a:pPr>
              <a:lnSpc>
                <a:spcPct val="90000"/>
              </a:lnSpc>
              <a:spcBef>
                <a:spcPct val="20000"/>
              </a:spcBef>
              <a:buFont typeface="Arial" pitchFamily="34" charset="0"/>
              <a:buChar char="•"/>
              <a:defRPr/>
            </a:pPr>
            <a:r>
              <a:rPr lang="en-US" sz="2400" kern="0" dirty="0">
                <a:latin typeface="Verdana" pitchFamily="34" charset="0"/>
              </a:rPr>
              <a:t> Chemical names</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Manufacturer info (name, </a:t>
            </a:r>
          </a:p>
          <a:p>
            <a:pPr>
              <a:lnSpc>
                <a:spcPct val="90000"/>
              </a:lnSpc>
              <a:spcBef>
                <a:spcPts val="0"/>
              </a:spcBef>
              <a:defRPr/>
            </a:pPr>
            <a:r>
              <a:rPr lang="en-US" sz="2400" kern="0" dirty="0">
                <a:latin typeface="Verdana" pitchFamily="34" charset="0"/>
              </a:rPr>
              <a:t>  address and telephone  </a:t>
            </a:r>
          </a:p>
          <a:p>
            <a:pPr>
              <a:lnSpc>
                <a:spcPct val="90000"/>
              </a:lnSpc>
              <a:spcBef>
                <a:spcPts val="0"/>
              </a:spcBef>
              <a:defRPr/>
            </a:pPr>
            <a:r>
              <a:rPr lang="en-US" sz="2400" kern="0" dirty="0">
                <a:latin typeface="Verdana" pitchFamily="34" charset="0"/>
              </a:rPr>
              <a:t>  numbers)</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List of chemical ingredients</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Permissible exposure limits </a:t>
            </a:r>
          </a:p>
          <a:p>
            <a:pPr>
              <a:lnSpc>
                <a:spcPct val="90000"/>
              </a:lnSpc>
              <a:spcBef>
                <a:spcPct val="20000"/>
              </a:spcBef>
              <a:defRPr/>
            </a:pPr>
            <a:r>
              <a:rPr lang="en-US" sz="2400" kern="0" dirty="0">
                <a:latin typeface="Verdana" pitchFamily="34" charset="0"/>
              </a:rPr>
              <a:t>  (PELs) and threshold limit    </a:t>
            </a:r>
          </a:p>
          <a:p>
            <a:pPr>
              <a:lnSpc>
                <a:spcPct val="90000"/>
              </a:lnSpc>
              <a:spcBef>
                <a:spcPct val="20000"/>
              </a:spcBef>
              <a:defRPr/>
            </a:pPr>
            <a:r>
              <a:rPr lang="en-US" sz="2400" kern="0" dirty="0">
                <a:latin typeface="Verdana" pitchFamily="34" charset="0"/>
              </a:rPr>
              <a:t>  values (TLVs)</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Information on a SDS</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75</a:t>
            </a:r>
          </a:p>
        </p:txBody>
      </p:sp>
      <p:sp>
        <p:nvSpPr>
          <p:cNvPr id="7885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885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8857" name="Picture 6" descr="C:\Documents and Settings\stlane\My Documents\My Pictures\GHS pix\draeger tube expo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19200"/>
            <a:ext cx="22002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7" descr="C:\Documents and Settings\stlane\My Documents\My Pictures\GHS pix\exp boo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048000"/>
            <a:ext cx="2238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685800" y="2286000"/>
            <a:ext cx="5105400" cy="2590800"/>
          </a:xfrm>
          <a:prstGeom prst="rect">
            <a:avLst/>
          </a:prstGeom>
          <a:noFill/>
          <a:ln w="9525">
            <a:noFill/>
            <a:miter lim="800000"/>
            <a:headEnd/>
            <a:tailEnd/>
          </a:ln>
        </p:spPr>
        <p:txBody>
          <a:bodyPr/>
          <a:lstStyle/>
          <a:p>
            <a:pPr eaLnBrk="0" hangingPunct="0">
              <a:spcBef>
                <a:spcPts val="0"/>
              </a:spcBef>
              <a:defRPr/>
            </a:pPr>
            <a:r>
              <a:rPr lang="en-US" sz="2400" kern="0" dirty="0">
                <a:latin typeface="Verdana" pitchFamily="34" charset="0"/>
              </a:rPr>
              <a:t>Any other exposure limit used or recommended by chemical manufacturer, importer or employer preparing the SDSs now are required on the SDS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Information on a SDS</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76</a:t>
            </a:r>
          </a:p>
        </p:txBody>
      </p:sp>
      <p:sp>
        <p:nvSpPr>
          <p:cNvPr id="798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9880" name="Picture 3" descr="MSDS Bind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86000"/>
            <a:ext cx="22098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09600" y="1219200"/>
            <a:ext cx="5257800" cy="4724400"/>
          </a:xfrm>
          <a:prstGeom prst="rect">
            <a:avLst/>
          </a:prstGeom>
          <a:noFill/>
          <a:ln w="9525">
            <a:noFill/>
            <a:miter lim="800000"/>
            <a:headEnd/>
            <a:tailEnd/>
          </a:ln>
        </p:spPr>
        <p:txBody>
          <a:bodyPr/>
          <a:lstStyle/>
          <a:p>
            <a:pPr>
              <a:spcBef>
                <a:spcPct val="20000"/>
              </a:spcBef>
              <a:buFont typeface="Arial" pitchFamily="34" charset="0"/>
              <a:buChar char="•"/>
              <a:defRPr/>
            </a:pPr>
            <a:r>
              <a:rPr lang="en-US" sz="2200" kern="0" dirty="0">
                <a:latin typeface="Verdana" pitchFamily="34" charset="0"/>
              </a:rPr>
              <a:t> </a:t>
            </a:r>
            <a:r>
              <a:rPr lang="en-US" sz="2400" kern="0" dirty="0">
                <a:latin typeface="Verdana" pitchFamily="34" charset="0"/>
              </a:rPr>
              <a:t>Reactions with other chemicals</a:t>
            </a:r>
          </a:p>
          <a:p>
            <a:pPr>
              <a:spcBef>
                <a:spcPct val="20000"/>
              </a:spcBef>
              <a:defRPr/>
            </a:pPr>
            <a:endParaRPr lang="en-US" b="1" kern="0" dirty="0">
              <a:latin typeface="Verdana" pitchFamily="34" charset="0"/>
            </a:endParaRPr>
          </a:p>
          <a:p>
            <a:pPr>
              <a:spcBef>
                <a:spcPct val="20000"/>
              </a:spcBef>
              <a:buFont typeface="Arial" pitchFamily="34" charset="0"/>
              <a:buChar char="•"/>
              <a:defRPr/>
            </a:pPr>
            <a:r>
              <a:rPr lang="en-US" sz="2400" kern="0" dirty="0">
                <a:latin typeface="Verdana" pitchFamily="34" charset="0"/>
              </a:rPr>
              <a:t> Physical appearance</a:t>
            </a:r>
          </a:p>
          <a:p>
            <a:pPr>
              <a:spcBef>
                <a:spcPct val="20000"/>
              </a:spcBef>
              <a:buFont typeface="Arial" pitchFamily="34" charset="0"/>
              <a:buChar char="•"/>
              <a:defRPr/>
            </a:pPr>
            <a:endParaRPr lang="en-US" kern="0" dirty="0">
              <a:latin typeface="Verdana" pitchFamily="34" charset="0"/>
            </a:endParaRPr>
          </a:p>
          <a:p>
            <a:pPr>
              <a:spcBef>
                <a:spcPct val="20000"/>
              </a:spcBef>
              <a:buFont typeface="Arial" pitchFamily="34" charset="0"/>
              <a:buChar char="•"/>
              <a:defRPr/>
            </a:pPr>
            <a:r>
              <a:rPr lang="en-US" sz="2400" kern="0" dirty="0">
                <a:latin typeface="Verdana" pitchFamily="34" charset="0"/>
              </a:rPr>
              <a:t> Date of preparation</a:t>
            </a:r>
          </a:p>
          <a:p>
            <a:pPr>
              <a:spcBef>
                <a:spcPct val="20000"/>
              </a:spcBef>
              <a:buFont typeface="Arial" pitchFamily="34" charset="0"/>
              <a:buChar char="•"/>
              <a:defRPr/>
            </a:pPr>
            <a:endParaRPr kumimoji="1" lang="en-US" kern="0" dirty="0">
              <a:latin typeface="Verdana" pitchFamily="34" charset="0"/>
            </a:endParaRPr>
          </a:p>
          <a:p>
            <a:pPr>
              <a:spcBef>
                <a:spcPct val="20000"/>
              </a:spcBef>
              <a:buFont typeface="Arial" pitchFamily="34" charset="0"/>
              <a:buChar char="•"/>
              <a:defRPr/>
            </a:pPr>
            <a:r>
              <a:rPr kumimoji="1" lang="en-US" sz="2400" kern="0" dirty="0">
                <a:latin typeface="Verdana" pitchFamily="34" charset="0"/>
              </a:rPr>
              <a:t> Plus: </a:t>
            </a:r>
          </a:p>
          <a:p>
            <a:pPr>
              <a:spcBef>
                <a:spcPct val="20000"/>
              </a:spcBef>
              <a:defRPr/>
            </a:pPr>
            <a:endParaRPr kumimoji="1" lang="en-US" sz="1200" kern="0" dirty="0">
              <a:latin typeface="Verdana" pitchFamily="34" charset="0"/>
            </a:endParaRPr>
          </a:p>
          <a:p>
            <a:pPr eaLnBrk="0" hangingPunct="0">
              <a:spcBef>
                <a:spcPts val="0"/>
              </a:spcBef>
              <a:buFont typeface="Courier New" pitchFamily="49" charset="0"/>
              <a:buChar char="o"/>
              <a:defRPr/>
            </a:pPr>
            <a:r>
              <a:rPr lang="en-US" sz="2000" kern="0" dirty="0">
                <a:latin typeface="Verdana" pitchFamily="34" charset="0"/>
              </a:rPr>
              <a:t> How to put out a fire caused by a </a:t>
            </a:r>
          </a:p>
          <a:p>
            <a:pPr eaLnBrk="0" hangingPunct="0">
              <a:spcBef>
                <a:spcPts val="0"/>
              </a:spcBef>
              <a:defRPr/>
            </a:pPr>
            <a:r>
              <a:rPr lang="en-US" sz="2000" kern="0" dirty="0">
                <a:latin typeface="Verdana" pitchFamily="34" charset="0"/>
              </a:rPr>
              <a:t>   chemical</a:t>
            </a:r>
          </a:p>
          <a:p>
            <a:pPr eaLnBrk="0" hangingPunct="0">
              <a:spcBef>
                <a:spcPct val="20000"/>
              </a:spcBef>
              <a:buFont typeface="Courier New" pitchFamily="49" charset="0"/>
              <a:buChar char="o"/>
              <a:defRPr/>
            </a:pPr>
            <a:r>
              <a:rPr lang="en-US" sz="2000" kern="0" dirty="0">
                <a:latin typeface="Verdana" pitchFamily="34" charset="0"/>
              </a:rPr>
              <a:t> How to handle spills</a:t>
            </a:r>
          </a:p>
          <a:p>
            <a:pPr eaLnBrk="0" hangingPunct="0">
              <a:spcBef>
                <a:spcPct val="20000"/>
              </a:spcBef>
              <a:buFont typeface="Courier New" pitchFamily="49" charset="0"/>
              <a:buChar char="o"/>
              <a:defRPr/>
            </a:pPr>
            <a:r>
              <a:rPr lang="en-US" sz="2000" kern="0" dirty="0">
                <a:latin typeface="Verdana" pitchFamily="34" charset="0"/>
              </a:rPr>
              <a:t> How to prevent dangerous exposures</a:t>
            </a:r>
          </a:p>
        </p:txBody>
      </p:sp>
      <p:sp>
        <p:nvSpPr>
          <p:cNvPr id="11" name="Rectangle 10"/>
          <p:cNvSpPr/>
          <p:nvPr/>
        </p:nvSpPr>
        <p:spPr>
          <a:xfrm>
            <a:off x="6248400" y="2743200"/>
            <a:ext cx="1371600"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Where are your SDSs?</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77</a:t>
            </a:r>
          </a:p>
        </p:txBody>
      </p:sp>
      <p:sp>
        <p:nvSpPr>
          <p:cNvPr id="8090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80904" name="Picture 4" descr="MSDS Cabine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95400"/>
            <a:ext cx="3336925" cy="44545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533400" y="1219200"/>
            <a:ext cx="4800600" cy="4648200"/>
          </a:xfrm>
          <a:prstGeom prst="rect">
            <a:avLst/>
          </a:prstGeom>
          <a:noFill/>
          <a:ln w="9525">
            <a:noFill/>
            <a:miter lim="800000"/>
            <a:headEnd/>
            <a:tailEnd/>
          </a:ln>
        </p:spPr>
        <p:txBody>
          <a:bodyPr/>
          <a:lstStyle/>
          <a:p>
            <a:pPr>
              <a:spcBef>
                <a:spcPct val="20000"/>
              </a:spcBef>
              <a:buClr>
                <a:schemeClr val="tx1"/>
              </a:buClr>
              <a:defRPr/>
            </a:pPr>
            <a:r>
              <a:rPr lang="en-US" sz="2400" kern="0" dirty="0">
                <a:latin typeface="Verdana" pitchFamily="34" charset="0"/>
              </a:rPr>
              <a:t>SDSs</a:t>
            </a:r>
            <a:r>
              <a:rPr kumimoji="1" lang="en-US" sz="2400" kern="0" dirty="0">
                <a:latin typeface="Verdana" pitchFamily="34" charset="0"/>
              </a:rPr>
              <a:t>:</a:t>
            </a:r>
          </a:p>
          <a:p>
            <a:pPr>
              <a:spcBef>
                <a:spcPct val="20000"/>
              </a:spcBef>
              <a:buClr>
                <a:schemeClr val="tx1"/>
              </a:buClr>
              <a:defRPr/>
            </a:pPr>
            <a:endParaRPr lang="en-US" kern="0" dirty="0">
              <a:latin typeface="Verdana" pitchFamily="34" charset="0"/>
            </a:endParaRPr>
          </a:p>
          <a:p>
            <a:pPr>
              <a:spcBef>
                <a:spcPts val="0"/>
              </a:spcBef>
              <a:buFont typeface="Arial" pitchFamily="34" charset="0"/>
              <a:buChar char="•"/>
              <a:defRPr/>
            </a:pPr>
            <a:r>
              <a:rPr lang="en-US" sz="2400" kern="0" dirty="0">
                <a:latin typeface="Verdana" pitchFamily="34" charset="0"/>
              </a:rPr>
              <a:t> Must be readily accessible </a:t>
            </a:r>
          </a:p>
          <a:p>
            <a:pPr>
              <a:spcBef>
                <a:spcPts val="0"/>
              </a:spcBef>
              <a:defRPr/>
            </a:pPr>
            <a:r>
              <a:rPr lang="en-US" sz="2400" kern="0" dirty="0">
                <a:latin typeface="Verdana" pitchFamily="34" charset="0"/>
              </a:rPr>
              <a:t>  to employees during their  </a:t>
            </a:r>
          </a:p>
          <a:p>
            <a:pPr>
              <a:spcBef>
                <a:spcPts val="0"/>
              </a:spcBef>
              <a:defRPr/>
            </a:pPr>
            <a:r>
              <a:rPr lang="en-US" sz="2400" kern="0" dirty="0">
                <a:latin typeface="Verdana" pitchFamily="34" charset="0"/>
              </a:rPr>
              <a:t>  work shift</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sz="2400" kern="0" dirty="0">
                <a:latin typeface="Verdana" pitchFamily="34" charset="0"/>
              </a:rPr>
              <a:t> Are typically kept in a </a:t>
            </a:r>
          </a:p>
          <a:p>
            <a:pPr>
              <a:spcBef>
                <a:spcPts val="0"/>
              </a:spcBef>
              <a:defRPr/>
            </a:pPr>
            <a:r>
              <a:rPr lang="en-US" sz="2400" kern="0" dirty="0">
                <a:latin typeface="Verdana" pitchFamily="34" charset="0"/>
              </a:rPr>
              <a:t>  centralized location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sz="2400" kern="0" dirty="0">
                <a:latin typeface="Verdana" pitchFamily="34" charset="0"/>
              </a:rPr>
              <a:t> Must be updated as new </a:t>
            </a:r>
          </a:p>
          <a:p>
            <a:pPr>
              <a:spcBef>
                <a:spcPts val="0"/>
              </a:spcBef>
              <a:defRPr/>
            </a:pPr>
            <a:r>
              <a:rPr lang="en-US" sz="2400" kern="0" dirty="0">
                <a:latin typeface="Verdana" pitchFamily="34" charset="0"/>
              </a:rPr>
              <a:t>  information becomes </a:t>
            </a:r>
          </a:p>
          <a:p>
            <a:pPr>
              <a:spcBef>
                <a:spcPts val="0"/>
              </a:spcBef>
              <a:defRPr/>
            </a:pPr>
            <a:r>
              <a:rPr lang="en-US" sz="2400" kern="0" dirty="0">
                <a:latin typeface="Verdana" pitchFamily="34" charset="0"/>
              </a:rPr>
              <a:t>  available</a:t>
            </a:r>
          </a:p>
          <a:p>
            <a:pPr eaLnBrk="0" hangingPunct="0">
              <a:spcBef>
                <a:spcPct val="20000"/>
              </a:spcBef>
              <a:buFont typeface="Arial" pitchFamily="34" charset="0"/>
              <a:buChar char="•"/>
              <a:defRPr/>
            </a:pPr>
            <a:endParaRPr lang="en-US" sz="3200" kern="0" dirty="0">
              <a:latin typeface="Verdana"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SDS Categories</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78</a:t>
            </a:r>
          </a:p>
        </p:txBody>
      </p:sp>
      <p:sp>
        <p:nvSpPr>
          <p:cNvPr id="819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192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3" name="Content Placeholder 2"/>
          <p:cNvSpPr txBox="1">
            <a:spLocks/>
          </p:cNvSpPr>
          <p:nvPr/>
        </p:nvSpPr>
        <p:spPr bwMode="auto">
          <a:xfrm>
            <a:off x="838200" y="1219200"/>
            <a:ext cx="7543800" cy="4495800"/>
          </a:xfrm>
          <a:prstGeom prst="rect">
            <a:avLst/>
          </a:prstGeom>
          <a:noFill/>
          <a:ln w="9525">
            <a:noFill/>
            <a:miter lim="800000"/>
            <a:headEnd/>
            <a:tailEnd/>
          </a:ln>
        </p:spPr>
        <p:txBody>
          <a:bodyPr/>
          <a:lstStyle/>
          <a:p>
            <a:pPr>
              <a:spcBef>
                <a:spcPct val="20000"/>
              </a:spcBef>
              <a:defRPr/>
            </a:pPr>
            <a:r>
              <a:rPr lang="en-US" sz="2800" kern="0" dirty="0">
                <a:latin typeface="Verdana" pitchFamily="34" charset="0"/>
              </a:rPr>
              <a:t>Section 1: Identification</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2: Hazard identification</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3: Ingredients</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4: First-aid measures </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5: Fire fighting measure</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6: Accidental release measures</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7: Handling and storage</a:t>
            </a:r>
          </a:p>
          <a:p>
            <a:pPr algn="ctr">
              <a:spcBef>
                <a:spcPct val="20000"/>
              </a:spcBef>
              <a:defRPr/>
            </a:pPr>
            <a:endParaRPr lang="en-US" sz="2800" kern="0" dirty="0">
              <a:latin typeface="Verdana"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SDS Categories</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79</a:t>
            </a:r>
          </a:p>
        </p:txBody>
      </p:sp>
      <p:sp>
        <p:nvSpPr>
          <p:cNvPr id="829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295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685800" y="1219200"/>
            <a:ext cx="8305800" cy="4648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Section 8: Exposure controls and personal protection</a:t>
            </a:r>
          </a:p>
          <a:p>
            <a:pPr>
              <a:spcBef>
                <a:spcPct val="20000"/>
              </a:spcBef>
              <a:defRPr/>
            </a:pPr>
            <a:r>
              <a:rPr lang="en-US" sz="2400" kern="0" dirty="0">
                <a:latin typeface="Verdana" pitchFamily="34" charset="0"/>
              </a:rPr>
              <a:t>Section 9: Physical and chemical properties</a:t>
            </a:r>
          </a:p>
          <a:p>
            <a:pPr>
              <a:spcBef>
                <a:spcPct val="20000"/>
              </a:spcBef>
              <a:defRPr/>
            </a:pPr>
            <a:r>
              <a:rPr lang="en-US" sz="2400" kern="0" dirty="0">
                <a:latin typeface="Verdana" pitchFamily="34" charset="0"/>
              </a:rPr>
              <a:t>Section 10: Stability and reactivity</a:t>
            </a:r>
          </a:p>
          <a:p>
            <a:pPr>
              <a:spcBef>
                <a:spcPct val="20000"/>
              </a:spcBef>
              <a:defRPr/>
            </a:pPr>
            <a:r>
              <a:rPr lang="en-US" sz="2400" kern="0" dirty="0">
                <a:latin typeface="Verdana" pitchFamily="34" charset="0"/>
              </a:rPr>
              <a:t>Section 11: Toxicological information</a:t>
            </a:r>
          </a:p>
          <a:p>
            <a:pPr>
              <a:spcBef>
                <a:spcPct val="20000"/>
              </a:spcBef>
              <a:defRPr/>
            </a:pPr>
            <a:r>
              <a:rPr lang="en-US" sz="2400" kern="0" dirty="0">
                <a:latin typeface="Verdana" pitchFamily="34" charset="0"/>
              </a:rPr>
              <a:t>Section 12: Ecological information*</a:t>
            </a:r>
          </a:p>
          <a:p>
            <a:pPr>
              <a:spcBef>
                <a:spcPct val="20000"/>
              </a:spcBef>
              <a:defRPr/>
            </a:pPr>
            <a:r>
              <a:rPr lang="en-US" sz="2400" kern="0" dirty="0">
                <a:latin typeface="Verdana" pitchFamily="34" charset="0"/>
              </a:rPr>
              <a:t>Section 13: Disposal considerations*</a:t>
            </a:r>
          </a:p>
          <a:p>
            <a:pPr>
              <a:spcBef>
                <a:spcPct val="20000"/>
              </a:spcBef>
              <a:defRPr/>
            </a:pPr>
            <a:r>
              <a:rPr lang="en-US" sz="2400" kern="0" dirty="0">
                <a:latin typeface="Verdana" pitchFamily="34" charset="0"/>
              </a:rPr>
              <a:t>Section 14: Transport information*</a:t>
            </a:r>
          </a:p>
          <a:p>
            <a:pPr>
              <a:spcBef>
                <a:spcPct val="20000"/>
              </a:spcBef>
              <a:defRPr/>
            </a:pPr>
            <a:r>
              <a:rPr lang="en-US" sz="2400" kern="0" dirty="0">
                <a:latin typeface="Verdana" pitchFamily="34" charset="0"/>
              </a:rPr>
              <a:t>Section 15: Regulatory information*</a:t>
            </a:r>
          </a:p>
          <a:p>
            <a:pPr>
              <a:spcBef>
                <a:spcPct val="20000"/>
              </a:spcBef>
              <a:defRPr/>
            </a:pPr>
            <a:r>
              <a:rPr lang="en-US" sz="2400" kern="0" dirty="0">
                <a:latin typeface="Verdana" pitchFamily="34" charset="0"/>
              </a:rPr>
              <a:t>Section 16: Other information</a:t>
            </a:r>
            <a:endParaRPr lang="en-US" sz="1400" kern="0" dirty="0">
              <a:latin typeface="Verdana" pitchFamily="34" charset="0"/>
            </a:endParaRPr>
          </a:p>
          <a:p>
            <a:pPr>
              <a:spcBef>
                <a:spcPts val="0"/>
              </a:spcBef>
              <a:defRPr/>
            </a:pPr>
            <a:r>
              <a:rPr lang="en-US" sz="1400" kern="0" dirty="0">
                <a:latin typeface="Verdana" pitchFamily="34" charset="0"/>
              </a:rPr>
              <a:t>*OSHA indicated that since other agencies regulate sections 12-15, OSHA will </a:t>
            </a:r>
          </a:p>
          <a:p>
            <a:pPr>
              <a:spcBef>
                <a:spcPts val="0"/>
              </a:spcBef>
              <a:defRPr/>
            </a:pPr>
            <a:r>
              <a:rPr lang="en-US" sz="1400" kern="0" dirty="0">
                <a:latin typeface="Verdana" pitchFamily="34" charset="0"/>
              </a:rPr>
              <a:t>  not be enforcing them</a:t>
            </a:r>
            <a:endParaRPr lang="en-US" sz="3200" kern="0" dirty="0">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 </a:t>
            </a:r>
            <a:r>
              <a:rPr lang="en-US" altLang="en-US" sz="2600">
                <a:solidFill>
                  <a:schemeClr val="bg1"/>
                </a:solidFill>
                <a:latin typeface="Verdana" panose="020B0604030504040204" pitchFamily="34" charset="0"/>
              </a:rPr>
              <a:t>“Right to Know” Law</a:t>
            </a:r>
          </a:p>
        </p:txBody>
      </p:sp>
      <p:sp>
        <p:nvSpPr>
          <p:cNvPr id="102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24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8</a:t>
            </a:r>
          </a:p>
        </p:txBody>
      </p:sp>
      <p:sp>
        <p:nvSpPr>
          <p:cNvPr id="7" name="Rectangle 3"/>
          <p:cNvSpPr txBox="1">
            <a:spLocks noChangeArrowheads="1"/>
          </p:cNvSpPr>
          <p:nvPr/>
        </p:nvSpPr>
        <p:spPr bwMode="auto">
          <a:xfrm>
            <a:off x="457200" y="1447800"/>
            <a:ext cx="8153400" cy="4276725"/>
          </a:xfrm>
          <a:prstGeom prst="rect">
            <a:avLst/>
          </a:prstGeom>
          <a:noFill/>
          <a:ln w="9525">
            <a:noFill/>
            <a:miter lim="800000"/>
            <a:headEnd/>
            <a:tailEnd/>
          </a:ln>
        </p:spPr>
        <p:txBody>
          <a:bodyPr/>
          <a:lstStyle/>
          <a:p>
            <a:pPr>
              <a:lnSpc>
                <a:spcPct val="95000"/>
              </a:lnSpc>
              <a:spcBef>
                <a:spcPts val="0"/>
              </a:spcBef>
              <a:buFont typeface="Arial" pitchFamily="34" charset="0"/>
              <a:buChar char="•"/>
              <a:defRPr/>
            </a:pPr>
            <a:r>
              <a:rPr lang="en-US" sz="2400" kern="0" dirty="0">
                <a:latin typeface="Verdana" pitchFamily="34" charset="0"/>
              </a:rPr>
              <a:t> Ensures all employees’ right to know the hazards </a:t>
            </a:r>
          </a:p>
          <a:p>
            <a:pPr>
              <a:lnSpc>
                <a:spcPct val="95000"/>
              </a:lnSpc>
              <a:spcBef>
                <a:spcPts val="0"/>
              </a:spcBef>
              <a:defRPr/>
            </a:pPr>
            <a:r>
              <a:rPr lang="en-US" sz="2400" kern="0" dirty="0">
                <a:latin typeface="Verdana" pitchFamily="34" charset="0"/>
              </a:rPr>
              <a:t>  of chemicals they work with at their job</a:t>
            </a:r>
          </a:p>
          <a:p>
            <a:pPr>
              <a:lnSpc>
                <a:spcPct val="95000"/>
              </a:lnSpc>
              <a:spcBef>
                <a:spcPct val="20000"/>
              </a:spcBef>
              <a:buFont typeface="Arial" pitchFamily="34" charset="0"/>
              <a:buChar char="•"/>
              <a:defRPr/>
            </a:pPr>
            <a:endParaRPr lang="en-US" sz="3200" b="1" kern="0" dirty="0">
              <a:latin typeface="Verdana" pitchFamily="34" charset="0"/>
            </a:endParaRPr>
          </a:p>
          <a:p>
            <a:pPr>
              <a:lnSpc>
                <a:spcPct val="95000"/>
              </a:lnSpc>
              <a:spcBef>
                <a:spcPts val="0"/>
              </a:spcBef>
              <a:buFont typeface="Arial" pitchFamily="34" charset="0"/>
              <a:buChar char="•"/>
              <a:defRPr/>
            </a:pPr>
            <a:r>
              <a:rPr lang="en-US" sz="2400" kern="0" dirty="0">
                <a:latin typeface="Verdana" pitchFamily="34" charset="0"/>
              </a:rPr>
              <a:t> Mandates that employees must be provided with   </a:t>
            </a:r>
          </a:p>
          <a:p>
            <a:pPr>
              <a:lnSpc>
                <a:spcPct val="95000"/>
              </a:lnSpc>
              <a:spcBef>
                <a:spcPts val="0"/>
              </a:spcBef>
              <a:defRPr/>
            </a:pPr>
            <a:r>
              <a:rPr lang="en-US" sz="2400" kern="0" dirty="0">
                <a:latin typeface="Verdana" pitchFamily="34" charset="0"/>
              </a:rPr>
              <a:t>  information about chemicals they work with </a:t>
            </a:r>
          </a:p>
          <a:p>
            <a:pPr>
              <a:lnSpc>
                <a:spcPct val="95000"/>
              </a:lnSpc>
              <a:spcBef>
                <a:spcPts val="0"/>
              </a:spcBef>
              <a:defRPr/>
            </a:pPr>
            <a:r>
              <a:rPr lang="en-US" sz="2400" kern="0" dirty="0">
                <a:latin typeface="Verdana" pitchFamily="34" charset="0"/>
              </a:rPr>
              <a:t>  through:</a:t>
            </a:r>
          </a:p>
          <a:p>
            <a:pPr>
              <a:lnSpc>
                <a:spcPct val="95000"/>
              </a:lnSpc>
              <a:spcBef>
                <a:spcPts val="0"/>
              </a:spcBef>
              <a:defRPr/>
            </a:pPr>
            <a:endParaRPr lang="en-US" sz="800" kern="0" dirty="0">
              <a:latin typeface="Verdana" pitchFamily="34" charset="0"/>
            </a:endParaRPr>
          </a:p>
          <a:p>
            <a:pPr lvl="1">
              <a:lnSpc>
                <a:spcPct val="95000"/>
              </a:lnSpc>
              <a:spcBef>
                <a:spcPct val="20000"/>
              </a:spcBef>
              <a:buFont typeface="Courier New" pitchFamily="49" charset="0"/>
              <a:buChar char="o"/>
              <a:defRPr/>
            </a:pPr>
            <a:r>
              <a:rPr lang="en-US" sz="2000" kern="0" dirty="0">
                <a:latin typeface="Verdana" pitchFamily="34" charset="0"/>
              </a:rPr>
              <a:t> </a:t>
            </a:r>
            <a:r>
              <a:rPr lang="en-US" sz="2400" kern="0" dirty="0">
                <a:latin typeface="Verdana" pitchFamily="34" charset="0"/>
              </a:rPr>
              <a:t>Information on chemical labels</a:t>
            </a:r>
          </a:p>
          <a:p>
            <a:pPr lvl="1">
              <a:lnSpc>
                <a:spcPct val="95000"/>
              </a:lnSpc>
              <a:spcBef>
                <a:spcPct val="20000"/>
              </a:spcBef>
              <a:buFont typeface="Courier New" pitchFamily="49" charset="0"/>
              <a:buChar char="o"/>
              <a:defRPr/>
            </a:pPr>
            <a:r>
              <a:rPr lang="en-US" sz="2400" kern="0" dirty="0">
                <a:latin typeface="Verdana" pitchFamily="34" charset="0"/>
              </a:rPr>
              <a:t> Safety Data Sheets (SDSs)  </a:t>
            </a:r>
          </a:p>
          <a:p>
            <a:pPr lvl="1">
              <a:lnSpc>
                <a:spcPct val="95000"/>
              </a:lnSpc>
              <a:spcBef>
                <a:spcPct val="20000"/>
              </a:spcBef>
              <a:buFont typeface="Courier New" pitchFamily="49" charset="0"/>
              <a:buChar char="o"/>
              <a:defRPr/>
            </a:pPr>
            <a:r>
              <a:rPr lang="en-US" sz="2400" kern="0" dirty="0">
                <a:latin typeface="Verdana" pitchFamily="34" charset="0"/>
              </a:rPr>
              <a:t> Training on Right to Know</a:t>
            </a:r>
          </a:p>
          <a:p>
            <a:pPr lvl="1">
              <a:lnSpc>
                <a:spcPct val="95000"/>
              </a:lnSpc>
              <a:spcBef>
                <a:spcPct val="20000"/>
              </a:spcBef>
              <a:defRPr/>
            </a:pPr>
            <a:endParaRPr lang="en-US" sz="2000" kern="0" dirty="0">
              <a:latin typeface="Verdana" pitchFamily="34" charset="0"/>
            </a:endParaRPr>
          </a:p>
          <a:p>
            <a:pPr algn="ctr" eaLnBrk="0" hangingPunct="0">
              <a:spcBef>
                <a:spcPct val="20000"/>
              </a:spcBef>
              <a:defRPr/>
            </a:pPr>
            <a:endParaRPr lang="en-US" sz="3200" kern="0" dirty="0">
              <a:latin typeface="Verdana" pitchFamily="34" charset="0"/>
            </a:endParaRPr>
          </a:p>
        </p:txBody>
      </p:sp>
      <p:pic>
        <p:nvPicPr>
          <p:cNvPr id="10248" name="Picture 7" descr="Chemical Storage on Shel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0"/>
            <a:ext cx="24384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wipe(down)">
                                      <p:cBhvr>
                                        <p:cTn id="7" dur="500"/>
                                        <p:tgtEl>
                                          <p:spTgt spid="7">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wipe(down)">
                                      <p:cBhvr>
                                        <p:cTn id="12" dur="500"/>
                                        <p:tgtEl>
                                          <p:spTgt spid="7">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wipe(down)">
                                      <p:cBhvr>
                                        <p:cTn id="1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1: Identification</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80</a:t>
            </a:r>
          </a:p>
        </p:txBody>
      </p:sp>
      <p:sp>
        <p:nvSpPr>
          <p:cNvPr id="11" name="Content Placeholder 2"/>
          <p:cNvSpPr txBox="1">
            <a:spLocks/>
          </p:cNvSpPr>
          <p:nvPr/>
        </p:nvSpPr>
        <p:spPr bwMode="auto">
          <a:xfrm>
            <a:off x="152400" y="1371600"/>
            <a:ext cx="8534400" cy="3886200"/>
          </a:xfrm>
          <a:prstGeom prst="rect">
            <a:avLst/>
          </a:prstGeom>
          <a:noFill/>
          <a:ln w="9525">
            <a:noFill/>
            <a:miter lim="800000"/>
            <a:headEnd/>
            <a:tailEnd/>
          </a:ln>
        </p:spPr>
        <p:txBody>
          <a:bodyPr/>
          <a:lstStyle/>
          <a:p>
            <a:pPr lvl="1">
              <a:spcBef>
                <a:spcPct val="20000"/>
              </a:spcBef>
              <a:buFont typeface="Wingdings" pitchFamily="2" charset="2"/>
              <a:buChar char="v"/>
              <a:defRPr/>
            </a:pPr>
            <a:r>
              <a:rPr lang="en-US" sz="2800" kern="0" dirty="0">
                <a:latin typeface="Verdana" pitchFamily="34" charset="0"/>
              </a:rPr>
              <a:t> Product identifier used on label</a:t>
            </a:r>
          </a:p>
          <a:p>
            <a:pPr lvl="1">
              <a:spcBef>
                <a:spcPct val="20000"/>
              </a:spcBef>
              <a:defRPr/>
            </a:pPr>
            <a:endParaRPr lang="en-US" sz="800" kern="0" dirty="0">
              <a:latin typeface="Verdana" pitchFamily="34" charset="0"/>
            </a:endParaRPr>
          </a:p>
          <a:p>
            <a:pPr lvl="1">
              <a:spcBef>
                <a:spcPct val="20000"/>
              </a:spcBef>
              <a:buFont typeface="Wingdings" pitchFamily="2" charset="2"/>
              <a:buChar char="v"/>
              <a:defRPr/>
            </a:pPr>
            <a:r>
              <a:rPr lang="en-US" sz="2800" kern="0" dirty="0">
                <a:latin typeface="Verdana" pitchFamily="34" charset="0"/>
              </a:rPr>
              <a:t> Other means of identification</a:t>
            </a:r>
          </a:p>
          <a:p>
            <a:pPr lvl="1">
              <a:spcBef>
                <a:spcPct val="20000"/>
              </a:spcBef>
              <a:defRPr/>
            </a:pPr>
            <a:endParaRPr lang="en-US" sz="800" kern="0" dirty="0">
              <a:latin typeface="Verdana" pitchFamily="34" charset="0"/>
            </a:endParaRPr>
          </a:p>
          <a:p>
            <a:pPr lvl="1">
              <a:spcBef>
                <a:spcPts val="0"/>
              </a:spcBef>
              <a:buFont typeface="Wingdings" pitchFamily="2" charset="2"/>
              <a:buChar char="v"/>
              <a:defRPr/>
            </a:pPr>
            <a:r>
              <a:rPr lang="en-US" sz="2800" kern="0" dirty="0">
                <a:latin typeface="Verdana" pitchFamily="34" charset="0"/>
              </a:rPr>
              <a:t> Recommended use of chemical and </a:t>
            </a:r>
          </a:p>
          <a:p>
            <a:pPr lvl="1">
              <a:spcBef>
                <a:spcPts val="0"/>
              </a:spcBef>
              <a:defRPr/>
            </a:pPr>
            <a:r>
              <a:rPr lang="en-US" sz="2800" kern="0" dirty="0">
                <a:latin typeface="Verdana" pitchFamily="34" charset="0"/>
              </a:rPr>
              <a:t>    restrictions on use</a:t>
            </a:r>
          </a:p>
          <a:p>
            <a:pPr lvl="1">
              <a:spcBef>
                <a:spcPct val="20000"/>
              </a:spcBef>
              <a:defRPr/>
            </a:pPr>
            <a:endParaRPr lang="en-US" sz="800" kern="0" dirty="0">
              <a:latin typeface="Verdana" pitchFamily="34" charset="0"/>
            </a:endParaRPr>
          </a:p>
          <a:p>
            <a:pPr lvl="1">
              <a:spcBef>
                <a:spcPts val="0"/>
              </a:spcBef>
              <a:buFont typeface="Wingdings" pitchFamily="2" charset="2"/>
              <a:buChar char="v"/>
              <a:defRPr/>
            </a:pPr>
            <a:r>
              <a:rPr lang="en-US" sz="2800" kern="0" dirty="0">
                <a:latin typeface="Verdana" pitchFamily="34" charset="0"/>
              </a:rPr>
              <a:t> Name, address, telephone number of     </a:t>
            </a:r>
          </a:p>
          <a:p>
            <a:pPr lvl="1">
              <a:spcBef>
                <a:spcPts val="0"/>
              </a:spcBef>
              <a:defRPr/>
            </a:pPr>
            <a:r>
              <a:rPr lang="en-US" sz="2800" kern="0" dirty="0">
                <a:latin typeface="Verdana" pitchFamily="34" charset="0"/>
              </a:rPr>
              <a:t>    manufacturer, importer or other </a:t>
            </a:r>
          </a:p>
          <a:p>
            <a:pPr lvl="1">
              <a:spcBef>
                <a:spcPts val="0"/>
              </a:spcBef>
              <a:defRPr/>
            </a:pPr>
            <a:r>
              <a:rPr lang="en-US" sz="2800" kern="0" dirty="0">
                <a:latin typeface="Verdana" pitchFamily="34" charset="0"/>
              </a:rPr>
              <a:t>    responsible party</a:t>
            </a:r>
          </a:p>
          <a:p>
            <a:pPr lvl="1">
              <a:spcBef>
                <a:spcPct val="20000"/>
              </a:spcBef>
              <a:defRPr/>
            </a:pPr>
            <a:endParaRPr lang="en-US" sz="800" kern="0" dirty="0">
              <a:latin typeface="Verdana" pitchFamily="34" charset="0"/>
            </a:endParaRPr>
          </a:p>
          <a:p>
            <a:pPr lvl="1">
              <a:spcBef>
                <a:spcPct val="20000"/>
              </a:spcBef>
              <a:buFont typeface="Wingdings" pitchFamily="2" charset="2"/>
              <a:buChar char="v"/>
              <a:defRPr/>
            </a:pPr>
            <a:r>
              <a:rPr lang="en-US" sz="2800" kern="0" dirty="0">
                <a:latin typeface="Verdana" pitchFamily="34" charset="0"/>
              </a:rPr>
              <a:t> Emergency phone number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2: Hazard Identification</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81</a:t>
            </a:r>
          </a:p>
        </p:txBody>
      </p:sp>
      <p:sp>
        <p:nvSpPr>
          <p:cNvPr id="849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228600" y="1219200"/>
            <a:ext cx="8686800" cy="45720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Instead of hazard determination, employer must </a:t>
            </a:r>
          </a:p>
          <a:p>
            <a:pPr>
              <a:spcBef>
                <a:spcPts val="0"/>
              </a:spcBef>
              <a:defRPr/>
            </a:pPr>
            <a:r>
              <a:rPr lang="en-US" sz="2400" kern="0" dirty="0">
                <a:latin typeface="Verdana" pitchFamily="34" charset="0"/>
              </a:rPr>
              <a:t>  classify a hazardous chemical according to changed </a:t>
            </a:r>
          </a:p>
          <a:p>
            <a:pPr>
              <a:spcBef>
                <a:spcPts val="0"/>
              </a:spcBef>
              <a:defRPr/>
            </a:pPr>
            <a:r>
              <a:rPr lang="en-US" sz="2400" kern="0" dirty="0">
                <a:latin typeface="Verdana" pitchFamily="34" charset="0"/>
              </a:rPr>
              <a:t>  conditions provided in Appendices A and B</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Pictograms are a new requirement</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Standardized hazard statements</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Signal words</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Precautionary statements are now required</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SDS required for each mixture rather than one for </a:t>
            </a:r>
          </a:p>
          <a:p>
            <a:pPr>
              <a:spcBef>
                <a:spcPts val="0"/>
              </a:spcBef>
              <a:defRPr/>
            </a:pPr>
            <a:r>
              <a:rPr lang="en-US" sz="2400" kern="0" dirty="0">
                <a:latin typeface="Verdana" pitchFamily="34" charset="0"/>
              </a:rPr>
              <a:t>  each chemical comprising a mixture</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If one study in 10 indicates material is carcinogenic, </a:t>
            </a:r>
          </a:p>
          <a:p>
            <a:pPr>
              <a:spcBef>
                <a:spcPts val="0"/>
              </a:spcBef>
              <a:defRPr/>
            </a:pPr>
            <a:r>
              <a:rPr lang="en-US" sz="2400" kern="0" dirty="0">
                <a:latin typeface="Verdana" pitchFamily="34" charset="0"/>
              </a:rPr>
              <a:t>  but others don’t, must list the one carcinogenic study</a:t>
            </a:r>
          </a:p>
          <a:p>
            <a:pPr algn="ctr">
              <a:spcBef>
                <a:spcPct val="20000"/>
              </a:spcBef>
              <a:defRPr/>
            </a:pPr>
            <a:endParaRPr lang="en-US" sz="3200" kern="0" dirty="0">
              <a:latin typeface="Verdana"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2: Hazard Identification</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82</a:t>
            </a:r>
          </a:p>
        </p:txBody>
      </p:sp>
      <p:sp>
        <p:nvSpPr>
          <p:cNvPr id="860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602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2"/>
          <p:cNvSpPr txBox="1">
            <a:spLocks/>
          </p:cNvSpPr>
          <p:nvPr/>
        </p:nvSpPr>
        <p:spPr bwMode="auto">
          <a:xfrm>
            <a:off x="228600" y="1143000"/>
            <a:ext cx="8686800" cy="4724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Classification of chemical</a:t>
            </a:r>
          </a:p>
          <a:p>
            <a:pPr>
              <a:spcBef>
                <a:spcPct val="2000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Signal word, hazard statement(s), symbol(s) and </a:t>
            </a:r>
          </a:p>
          <a:p>
            <a:pPr>
              <a:spcBef>
                <a:spcPts val="0"/>
              </a:spcBef>
              <a:defRPr/>
            </a:pPr>
            <a:r>
              <a:rPr lang="en-US" sz="2400" kern="0" dirty="0">
                <a:latin typeface="Verdana" pitchFamily="34" charset="0"/>
              </a:rPr>
              <a:t>  precautionary statement(s) in accordance with </a:t>
            </a:r>
          </a:p>
          <a:p>
            <a:pPr>
              <a:spcBef>
                <a:spcPts val="0"/>
              </a:spcBef>
              <a:defRPr/>
            </a:pPr>
            <a:r>
              <a:rPr lang="en-US" sz="2400" kern="0" dirty="0">
                <a:latin typeface="Verdana" pitchFamily="34" charset="0"/>
              </a:rPr>
              <a:t>  paragraph (f) of this section (hazard symbols may be </a:t>
            </a:r>
          </a:p>
          <a:p>
            <a:pPr>
              <a:spcBef>
                <a:spcPts val="0"/>
              </a:spcBef>
              <a:defRPr/>
            </a:pPr>
            <a:r>
              <a:rPr lang="en-US" sz="2400" kern="0" dirty="0">
                <a:latin typeface="Verdana" pitchFamily="34" charset="0"/>
              </a:rPr>
              <a:t>  provided as graphical reproductions or the name of </a:t>
            </a:r>
          </a:p>
          <a:p>
            <a:pPr>
              <a:spcBef>
                <a:spcPts val="0"/>
              </a:spcBef>
              <a:defRPr/>
            </a:pPr>
            <a:r>
              <a:rPr lang="en-US" sz="2400" kern="0" dirty="0">
                <a:latin typeface="Verdana" pitchFamily="34" charset="0"/>
              </a:rPr>
              <a:t>  the symbol, e.g. flame, skull and crossbones)</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Unclassified hazards (e.g., combustible dust or dust </a:t>
            </a:r>
          </a:p>
          <a:p>
            <a:pPr>
              <a:spcBef>
                <a:spcPts val="0"/>
              </a:spcBef>
              <a:defRPr/>
            </a:pPr>
            <a:r>
              <a:rPr lang="en-US" sz="2400" kern="0" dirty="0">
                <a:latin typeface="Verdana" pitchFamily="34" charset="0"/>
              </a:rPr>
              <a:t>  explosion hazard)</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Where an ingredient with unknown acute toxicity is </a:t>
            </a:r>
          </a:p>
          <a:p>
            <a:pPr>
              <a:spcBef>
                <a:spcPts val="0"/>
              </a:spcBef>
              <a:defRPr/>
            </a:pPr>
            <a:r>
              <a:rPr lang="en-US" sz="2400" kern="0" dirty="0">
                <a:latin typeface="Verdana" pitchFamily="34" charset="0"/>
              </a:rPr>
              <a:t>  used in a mixture at a concentration </a:t>
            </a:r>
            <a:r>
              <a:rPr lang="en-US" sz="2400" u="sng" kern="0" dirty="0">
                <a:latin typeface="Verdana" pitchFamily="34" charset="0"/>
              </a:rPr>
              <a:t>&gt;</a:t>
            </a:r>
            <a:r>
              <a:rPr lang="en-US" sz="2400" kern="0" dirty="0">
                <a:latin typeface="Verdana" pitchFamily="34" charset="0"/>
              </a:rPr>
              <a:t> 1 percent, a </a:t>
            </a:r>
          </a:p>
          <a:p>
            <a:pPr>
              <a:spcBef>
                <a:spcPts val="0"/>
              </a:spcBef>
              <a:defRPr/>
            </a:pPr>
            <a:r>
              <a:rPr lang="en-US" sz="2400" kern="0" dirty="0">
                <a:latin typeface="Verdana" pitchFamily="34" charset="0"/>
              </a:rPr>
              <a:t>  statement that x percent of mixture consists of </a:t>
            </a:r>
          </a:p>
          <a:p>
            <a:pPr>
              <a:spcBef>
                <a:spcPts val="0"/>
              </a:spcBef>
              <a:defRPr/>
            </a:pPr>
            <a:r>
              <a:rPr lang="en-US" sz="2400" kern="0" dirty="0">
                <a:latin typeface="Verdana" pitchFamily="34" charset="0"/>
              </a:rPr>
              <a:t>  ingredient(s) of unknown toxicity is required</a:t>
            </a:r>
          </a:p>
          <a:p>
            <a:pPr>
              <a:spcBef>
                <a:spcPct val="20000"/>
              </a:spcBef>
              <a:defRPr/>
            </a:pPr>
            <a:endParaRPr lang="en-US" sz="2400" kern="0" dirty="0">
              <a:latin typeface="Verdan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83</a:t>
            </a:r>
          </a:p>
        </p:txBody>
      </p:sp>
      <p:sp>
        <p:nvSpPr>
          <p:cNvPr id="870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704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87049" name="Picture 4" descr="Binder-Yello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752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Box 5"/>
          <p:cNvSpPr txBox="1">
            <a:spLocks noChangeArrowheads="1"/>
          </p:cNvSpPr>
          <p:nvPr/>
        </p:nvSpPr>
        <p:spPr bwMode="auto">
          <a:xfrm rot="-182933">
            <a:off x="7162800" y="2895600"/>
            <a:ext cx="1230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2060"/>
                </a:solidFill>
                <a:latin typeface="Verdana" panose="020B0604030504040204" pitchFamily="34" charset="0"/>
              </a:rPr>
              <a:t>SAFETY DATA SHEETS</a:t>
            </a:r>
          </a:p>
        </p:txBody>
      </p:sp>
      <p:sp>
        <p:nvSpPr>
          <p:cNvPr id="87051" name="Rectangle 12"/>
          <p:cNvSpPr>
            <a:spLocks noChangeArrowheads="1"/>
          </p:cNvSpPr>
          <p:nvPr/>
        </p:nvSpPr>
        <p:spPr bwMode="auto">
          <a:xfrm>
            <a:off x="685800" y="1911350"/>
            <a:ext cx="5410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No new requirements other than: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Format </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A separate SDS will be required </a:t>
            </a:r>
          </a:p>
          <a:p>
            <a:pPr eaLnBrk="1" hangingPunct="1">
              <a:spcBef>
                <a:spcPct val="0"/>
              </a:spcBef>
              <a:buFontTx/>
              <a:buNone/>
            </a:pPr>
            <a:r>
              <a:rPr lang="en-US" altLang="en-US" sz="2400">
                <a:latin typeface="Verdana" panose="020B0604030504040204" pitchFamily="34" charset="0"/>
              </a:rPr>
              <a:t>  for each mixture rather than </a:t>
            </a:r>
          </a:p>
          <a:p>
            <a:pPr eaLnBrk="1" hangingPunct="1">
              <a:spcBef>
                <a:spcPct val="0"/>
              </a:spcBef>
              <a:buFontTx/>
              <a:buNone/>
            </a:pPr>
            <a:r>
              <a:rPr lang="en-US" altLang="en-US" sz="2400">
                <a:latin typeface="Verdana" panose="020B0604030504040204" pitchFamily="34" charset="0"/>
              </a:rPr>
              <a:t>  one for each chemical </a:t>
            </a:r>
          </a:p>
          <a:p>
            <a:pPr eaLnBrk="1" hangingPunct="1">
              <a:spcBef>
                <a:spcPct val="0"/>
              </a:spcBef>
              <a:buFontTx/>
              <a:buNone/>
            </a:pPr>
            <a:r>
              <a:rPr lang="en-US" altLang="en-US" sz="2400">
                <a:latin typeface="Verdana" panose="020B0604030504040204" pitchFamily="34" charset="0"/>
              </a:rPr>
              <a:t>  comprising the mixture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84</a:t>
            </a:r>
          </a:p>
        </p:txBody>
      </p:sp>
      <p:sp>
        <p:nvSpPr>
          <p:cNvPr id="880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685800" y="1371600"/>
            <a:ext cx="8001000" cy="4267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Except as provided in (</a:t>
            </a:r>
            <a:r>
              <a:rPr lang="en-US" sz="2400" kern="0" dirty="0" err="1">
                <a:latin typeface="Verdana" pitchFamily="34" charset="0"/>
              </a:rPr>
              <a:t>i</a:t>
            </a:r>
            <a:r>
              <a:rPr lang="en-US" sz="2400" kern="0" dirty="0">
                <a:latin typeface="Verdana" pitchFamily="34" charset="0"/>
              </a:rPr>
              <a:t>) this section on trade secrets pertains to</a:t>
            </a:r>
          </a:p>
          <a:p>
            <a:pPr>
              <a:spcBef>
                <a:spcPct val="20000"/>
              </a:spcBef>
              <a:defRPr/>
            </a:pPr>
            <a:endParaRPr lang="en-US" sz="800" kern="0" dirty="0">
              <a:latin typeface="Verdana" pitchFamily="34" charset="0"/>
            </a:endParaRPr>
          </a:p>
          <a:p>
            <a:pPr>
              <a:spcBef>
                <a:spcPct val="20000"/>
              </a:spcBef>
              <a:defRPr/>
            </a:pPr>
            <a:r>
              <a:rPr lang="en-US" sz="2400" u="sng" kern="0" dirty="0">
                <a:latin typeface="Verdana" pitchFamily="34" charset="0"/>
              </a:rPr>
              <a:t>Substances</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Chemical name</a:t>
            </a:r>
          </a:p>
          <a:p>
            <a:pPr>
              <a:spcBef>
                <a:spcPct val="20000"/>
              </a:spcBef>
              <a:defRPr/>
            </a:pPr>
            <a:endParaRPr lang="en-US" sz="6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Common name and synonyms</a:t>
            </a:r>
          </a:p>
          <a:p>
            <a:pPr>
              <a:spcBef>
                <a:spcPct val="20000"/>
              </a:spcBef>
              <a:buFont typeface="Arial" pitchFamily="34" charset="0"/>
              <a:buChar char="•"/>
              <a:defRPr/>
            </a:pPr>
            <a:endParaRPr lang="en-US" sz="6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CAS number and other unique identifiers</a:t>
            </a:r>
          </a:p>
          <a:p>
            <a:pPr>
              <a:spcBef>
                <a:spcPct val="20000"/>
              </a:spcBef>
              <a:buFont typeface="Arial" pitchFamily="34" charset="0"/>
              <a:buChar char="•"/>
              <a:defRPr/>
            </a:pPr>
            <a:endParaRPr lang="en-US" sz="600" kern="0" dirty="0">
              <a:latin typeface="Verdana" pitchFamily="34" charset="0"/>
            </a:endParaRPr>
          </a:p>
          <a:p>
            <a:pPr>
              <a:spcBef>
                <a:spcPts val="0"/>
              </a:spcBef>
              <a:buFont typeface="Arial" pitchFamily="34" charset="0"/>
              <a:buChar char="•"/>
              <a:defRPr/>
            </a:pPr>
            <a:r>
              <a:rPr lang="en-US" sz="2400" kern="0" dirty="0">
                <a:latin typeface="Verdana" pitchFamily="34" charset="0"/>
              </a:rPr>
              <a:t> Impurities and stabilizing additives which are </a:t>
            </a:r>
          </a:p>
          <a:p>
            <a:pPr>
              <a:spcBef>
                <a:spcPts val="0"/>
              </a:spcBef>
              <a:defRPr/>
            </a:pPr>
            <a:r>
              <a:rPr lang="en-US" sz="2400" kern="0" dirty="0">
                <a:latin typeface="Verdana" pitchFamily="34" charset="0"/>
              </a:rPr>
              <a:t>  themselves classified and which contribute to the </a:t>
            </a:r>
          </a:p>
          <a:p>
            <a:pPr>
              <a:spcBef>
                <a:spcPts val="0"/>
              </a:spcBef>
              <a:defRPr/>
            </a:pPr>
            <a:r>
              <a:rPr lang="en-US" sz="2400" kern="0" dirty="0">
                <a:latin typeface="Verdana" pitchFamily="34" charset="0"/>
              </a:rPr>
              <a:t>  classification of the substance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85</a:t>
            </a:r>
          </a:p>
        </p:txBody>
      </p:sp>
      <p:sp>
        <p:nvSpPr>
          <p:cNvPr id="890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909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304800" y="1600200"/>
            <a:ext cx="8610600" cy="4495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The chemical name and concentration or </a:t>
            </a:r>
          </a:p>
          <a:p>
            <a:pPr>
              <a:spcBef>
                <a:spcPts val="0"/>
              </a:spcBef>
              <a:defRPr/>
            </a:pPr>
            <a:r>
              <a:rPr lang="en-US" sz="2400" kern="0" dirty="0">
                <a:latin typeface="Verdana" pitchFamily="34" charset="0"/>
              </a:rPr>
              <a:t>  concentration ranges of all ingredients, which are </a:t>
            </a:r>
          </a:p>
          <a:p>
            <a:pPr>
              <a:spcBef>
                <a:spcPts val="0"/>
              </a:spcBef>
              <a:defRPr/>
            </a:pPr>
            <a:r>
              <a:rPr lang="en-US" sz="2400" kern="0" dirty="0">
                <a:latin typeface="Verdana" pitchFamily="34" charset="0"/>
              </a:rPr>
              <a:t>  classified as health hazards in accordance with (d) </a:t>
            </a:r>
          </a:p>
          <a:p>
            <a:pPr>
              <a:spcBef>
                <a:spcPts val="0"/>
              </a:spcBef>
              <a:defRPr/>
            </a:pPr>
            <a:r>
              <a:rPr lang="en-US" sz="2400" kern="0" dirty="0">
                <a:latin typeface="Verdana" pitchFamily="34" charset="0"/>
              </a:rPr>
              <a:t>  this section</a:t>
            </a:r>
          </a:p>
          <a:p>
            <a:pPr>
              <a:spcBef>
                <a:spcPct val="20000"/>
              </a:spcBef>
              <a:buFont typeface="Arial" pitchFamily="34" charset="0"/>
              <a:buChar char="•"/>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a:t>
            </a:r>
            <a:r>
              <a:rPr lang="en-US" sz="2400" u="sng" kern="0" dirty="0">
                <a:latin typeface="Verdana" pitchFamily="34" charset="0"/>
              </a:rPr>
              <a:t>For all chemicals where a trade secret is claimed</a:t>
            </a:r>
          </a:p>
          <a:p>
            <a:pPr>
              <a:spcBef>
                <a:spcPts val="0"/>
              </a:spcBef>
              <a:defRPr/>
            </a:pPr>
            <a:r>
              <a:rPr lang="en-US" sz="2400" kern="0" dirty="0">
                <a:latin typeface="Verdana" pitchFamily="34" charset="0"/>
              </a:rPr>
              <a:t>  Trade Secret per (</a:t>
            </a:r>
            <a:r>
              <a:rPr lang="en-US" sz="2400" kern="0" dirty="0" err="1">
                <a:latin typeface="Verdana" pitchFamily="34" charset="0"/>
              </a:rPr>
              <a:t>i</a:t>
            </a:r>
            <a:r>
              <a:rPr lang="en-US" sz="2400" kern="0" dirty="0">
                <a:latin typeface="Verdana" pitchFamily="34" charset="0"/>
              </a:rPr>
              <a:t>) this section, a statement that   </a:t>
            </a:r>
          </a:p>
          <a:p>
            <a:pPr>
              <a:spcBef>
                <a:spcPts val="0"/>
              </a:spcBef>
              <a:defRPr/>
            </a:pPr>
            <a:r>
              <a:rPr lang="en-US" sz="2400" kern="0" dirty="0">
                <a:latin typeface="Verdana" pitchFamily="34" charset="0"/>
              </a:rPr>
              <a:t>  the specific chemical identity and/or percent of </a:t>
            </a:r>
          </a:p>
          <a:p>
            <a:pPr>
              <a:spcBef>
                <a:spcPts val="0"/>
              </a:spcBef>
              <a:defRPr/>
            </a:pPr>
            <a:r>
              <a:rPr lang="en-US" sz="2400" kern="0" dirty="0">
                <a:latin typeface="Verdana" pitchFamily="34" charset="0"/>
              </a:rPr>
              <a:t>  composition has been withheld as a trade secret is  </a:t>
            </a:r>
          </a:p>
          <a:p>
            <a:pPr>
              <a:spcBef>
                <a:spcPts val="0"/>
              </a:spcBef>
              <a:defRPr/>
            </a:pPr>
            <a:r>
              <a:rPr lang="en-US" sz="2400" kern="0" dirty="0">
                <a:latin typeface="Verdana" pitchFamily="34" charset="0"/>
              </a:rPr>
              <a:t>  required</a:t>
            </a:r>
          </a:p>
          <a:p>
            <a:pPr algn="ctr">
              <a:spcBef>
                <a:spcPct val="20000"/>
              </a:spcBef>
              <a:buFont typeface="Arial" pitchFamily="34" charset="0"/>
              <a:buChar char="•"/>
              <a:defRPr/>
            </a:pPr>
            <a:endParaRPr lang="en-US" sz="3200" kern="0" dirty="0">
              <a:latin typeface="Verdana"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4: First Aid</a:t>
            </a: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86</a:t>
            </a:r>
          </a:p>
        </p:txBody>
      </p:sp>
      <p:sp>
        <p:nvSpPr>
          <p:cNvPr id="901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2"/>
          <p:cNvSpPr txBox="1">
            <a:spLocks/>
          </p:cNvSpPr>
          <p:nvPr/>
        </p:nvSpPr>
        <p:spPr bwMode="auto">
          <a:xfrm>
            <a:off x="457200" y="1295400"/>
            <a:ext cx="8382000" cy="36576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No new requirements other than format</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Description of necessary measures, subdivided </a:t>
            </a:r>
          </a:p>
          <a:p>
            <a:pPr>
              <a:spcBef>
                <a:spcPts val="0"/>
              </a:spcBef>
              <a:defRPr/>
            </a:pPr>
            <a:r>
              <a:rPr lang="en-US" sz="2400" kern="0" dirty="0">
                <a:latin typeface="Verdana" pitchFamily="34" charset="0"/>
              </a:rPr>
              <a:t>  according to the different routes of exposure, i.e. </a:t>
            </a:r>
          </a:p>
          <a:p>
            <a:pPr>
              <a:spcBef>
                <a:spcPts val="0"/>
              </a:spcBef>
              <a:defRPr/>
            </a:pPr>
            <a:r>
              <a:rPr lang="en-US" sz="2400" kern="0" dirty="0">
                <a:latin typeface="Verdana" pitchFamily="34" charset="0"/>
              </a:rPr>
              <a:t>  inhalation, skin and eye contact, ingestion</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Most important symptoms/effects, acute           </a:t>
            </a:r>
            <a:br>
              <a:rPr lang="en-US" sz="2400" kern="0" dirty="0">
                <a:latin typeface="Verdana" pitchFamily="34" charset="0"/>
              </a:rPr>
            </a:br>
            <a:r>
              <a:rPr lang="en-US" sz="2400" kern="0" dirty="0">
                <a:latin typeface="Verdana" pitchFamily="34" charset="0"/>
              </a:rPr>
              <a:t>  and delayed</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Indication of immediate medical                 </a:t>
            </a:r>
            <a:br>
              <a:rPr lang="en-US" sz="2400" kern="0" dirty="0">
                <a:latin typeface="Verdana" pitchFamily="34" charset="0"/>
              </a:rPr>
            </a:br>
            <a:r>
              <a:rPr lang="en-US" sz="2400" kern="0" dirty="0">
                <a:latin typeface="Verdana" pitchFamily="34" charset="0"/>
              </a:rPr>
              <a:t>  attention and special treatment                   </a:t>
            </a:r>
            <a:br>
              <a:rPr lang="en-US" sz="2400" kern="0" dirty="0">
                <a:latin typeface="Verdana" pitchFamily="34" charset="0"/>
              </a:rPr>
            </a:br>
            <a:r>
              <a:rPr lang="en-US" sz="2400" kern="0" dirty="0">
                <a:latin typeface="Verdana" pitchFamily="34" charset="0"/>
              </a:rPr>
              <a:t>  needed, if necessary</a:t>
            </a:r>
          </a:p>
          <a:p>
            <a:pPr algn="ctr">
              <a:spcBef>
                <a:spcPct val="20000"/>
              </a:spcBef>
              <a:defRPr/>
            </a:pPr>
            <a:endParaRPr lang="en-US" sz="2400" kern="0" dirty="0">
              <a:latin typeface="Verdana" pitchFamily="34" charset="0"/>
            </a:endParaRPr>
          </a:p>
        </p:txBody>
      </p:sp>
      <p:pic>
        <p:nvPicPr>
          <p:cNvPr id="90121" name="Picture 4" descr="First Aid Ki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810000"/>
            <a:ext cx="27130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5: Fire-fighting</a:t>
            </a: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87</a:t>
            </a:r>
          </a:p>
        </p:txBody>
      </p:sp>
      <p:sp>
        <p:nvSpPr>
          <p:cNvPr id="911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114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91145" name="Picture 5" descr="Fire in Warehous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81400"/>
            <a:ext cx="28273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bwMode="auto">
          <a:xfrm>
            <a:off x="381000" y="1143000"/>
            <a:ext cx="8610600" cy="2743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Suitable (and unsuitable) extinguishing media</a:t>
            </a:r>
          </a:p>
          <a:p>
            <a:pPr>
              <a:spcBef>
                <a:spcPct val="2000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Specific hazards arising from the chemical (e.g. </a:t>
            </a:r>
          </a:p>
          <a:p>
            <a:pPr>
              <a:spcBef>
                <a:spcPts val="0"/>
              </a:spcBef>
              <a:defRPr/>
            </a:pPr>
            <a:r>
              <a:rPr lang="en-US" sz="2400" kern="0" dirty="0">
                <a:latin typeface="Verdana" pitchFamily="34" charset="0"/>
              </a:rPr>
              <a:t>  nature of any hazardous combustion products)</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Special protective equipment and precautions for </a:t>
            </a:r>
          </a:p>
          <a:p>
            <a:pPr>
              <a:spcBef>
                <a:spcPts val="0"/>
              </a:spcBef>
              <a:defRPr/>
            </a:pPr>
            <a:r>
              <a:rPr lang="en-US" sz="2400" kern="0" dirty="0">
                <a:latin typeface="Verdana" pitchFamily="34" charset="0"/>
              </a:rPr>
              <a:t>  firefighters</a:t>
            </a:r>
          </a:p>
          <a:p>
            <a:pPr algn="ctr">
              <a:spcBef>
                <a:spcPct val="20000"/>
              </a:spcBef>
              <a:defRPr/>
            </a:pPr>
            <a:endParaRPr lang="en-US" sz="2400" kern="0" dirty="0">
              <a:latin typeface="Verdana"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Section 6: Accidental Release</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88</a:t>
            </a:r>
          </a:p>
        </p:txBody>
      </p:sp>
      <p:sp>
        <p:nvSpPr>
          <p:cNvPr id="92167"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92168" name="Picture 5" descr="Haz Waste Drums-Leak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00400"/>
            <a:ext cx="28575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228600" y="1295400"/>
            <a:ext cx="8686800" cy="1828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No new requirements other than format</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Personal precautions, protective equipment, </a:t>
            </a:r>
          </a:p>
          <a:p>
            <a:pPr>
              <a:spcBef>
                <a:spcPts val="0"/>
              </a:spcBef>
              <a:defRPr/>
            </a:pPr>
            <a:r>
              <a:rPr lang="en-US" sz="2400" kern="0" dirty="0">
                <a:latin typeface="Verdana" pitchFamily="34" charset="0"/>
              </a:rPr>
              <a:t>  emergency procedures</a:t>
            </a:r>
          </a:p>
          <a:p>
            <a:pPr>
              <a:spcBef>
                <a:spcPts val="0"/>
              </a:spcBef>
              <a:buFont typeface="Arial" pitchFamily="34" charset="0"/>
              <a:buChar char="•"/>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Methods and materials for containment and clean up</a:t>
            </a:r>
          </a:p>
          <a:p>
            <a:pPr algn="ctr">
              <a:spcBef>
                <a:spcPct val="20000"/>
              </a:spcBef>
              <a:defRPr/>
            </a:pPr>
            <a:endParaRPr lang="en-US" sz="2400" kern="0" dirty="0">
              <a:latin typeface="Verdana"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7: Handling &amp; Storage</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89</a:t>
            </a:r>
          </a:p>
        </p:txBody>
      </p:sp>
      <p:sp>
        <p:nvSpPr>
          <p:cNvPr id="931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319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93193" name="Picture 4" descr="oxygen and acetylene gas cylinder stor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508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533400" y="1143000"/>
            <a:ext cx="8610600" cy="16764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No new requirements other than format</a:t>
            </a:r>
          </a:p>
          <a:p>
            <a:pPr>
              <a:spcBef>
                <a:spcPts val="0"/>
              </a:spcBef>
              <a:buFont typeface="Arial" pitchFamily="34" charset="0"/>
              <a:buChar char="•"/>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Precautions for safe handling</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Conditions for safe storage, including any </a:t>
            </a:r>
          </a:p>
          <a:p>
            <a:pPr>
              <a:spcBef>
                <a:spcPts val="0"/>
              </a:spcBef>
              <a:defRPr/>
            </a:pPr>
            <a:r>
              <a:rPr lang="en-US" sz="2400" kern="0" dirty="0">
                <a:latin typeface="Verdana" pitchFamily="34" charset="0"/>
              </a:rPr>
              <a:t>  incompatibilities</a:t>
            </a:r>
          </a:p>
          <a:p>
            <a:pPr algn="ctr">
              <a:spcBef>
                <a:spcPct val="20000"/>
              </a:spcBef>
              <a:defRPr/>
            </a:pPr>
            <a:endParaRPr lang="en-US" sz="2400" kern="0" dirty="0">
              <a:latin typeface="Verdana" pitchFamily="34" charset="0"/>
            </a:endParaRPr>
          </a:p>
        </p:txBody>
      </p:sp>
      <p:sp>
        <p:nvSpPr>
          <p:cNvPr id="17" name="TextBox 16"/>
          <p:cNvSpPr txBox="1">
            <a:spLocks noChangeArrowheads="1"/>
          </p:cNvSpPr>
          <p:nvPr/>
        </p:nvSpPr>
        <p:spPr bwMode="auto">
          <a:xfrm>
            <a:off x="685800" y="3276600"/>
            <a:ext cx="205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Cylinders unchained; </a:t>
            </a:r>
          </a:p>
          <a:p>
            <a:pPr eaLnBrk="1" hangingPunct="1">
              <a:spcBef>
                <a:spcPct val="0"/>
              </a:spcBef>
              <a:buFontTx/>
              <a:buNone/>
            </a:pPr>
            <a:r>
              <a:rPr lang="en-US" altLang="en-US" sz="1600">
                <a:latin typeface="Verdana" panose="020B0604030504040204" pitchFamily="34" charset="0"/>
              </a:rPr>
              <a:t>Drum not labeled properly; </a:t>
            </a:r>
          </a:p>
          <a:p>
            <a:pPr eaLnBrk="1" hangingPunct="1">
              <a:spcBef>
                <a:spcPct val="0"/>
              </a:spcBef>
              <a:buFontTx/>
              <a:buNone/>
            </a:pPr>
            <a:r>
              <a:rPr lang="en-US" altLang="en-US" sz="1600">
                <a:latin typeface="Verdana" panose="020B0604030504040204" pitchFamily="34" charset="0"/>
              </a:rPr>
              <a:t>No spill containment for drum; </a:t>
            </a:r>
          </a:p>
          <a:p>
            <a:pPr eaLnBrk="1" hangingPunct="1">
              <a:spcBef>
                <a:spcPct val="0"/>
              </a:spcBef>
              <a:buFontTx/>
              <a:buNone/>
            </a:pPr>
            <a:r>
              <a:rPr lang="en-US" altLang="en-US" sz="1600">
                <a:latin typeface="Verdana" panose="020B0604030504040204" pitchFamily="34" charset="0"/>
              </a:rPr>
              <a:t>Materials may be incompatible</a:t>
            </a:r>
          </a:p>
        </p:txBody>
      </p:sp>
      <p:sp>
        <p:nvSpPr>
          <p:cNvPr id="18" name="TextBox 17"/>
          <p:cNvSpPr txBox="1">
            <a:spLocks noChangeArrowheads="1"/>
          </p:cNvSpPr>
          <p:nvPr/>
        </p:nvSpPr>
        <p:spPr bwMode="auto">
          <a:xfrm>
            <a:off x="6553200" y="39624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Is this safe storage?</a:t>
            </a:r>
          </a:p>
        </p:txBody>
      </p:sp>
      <p:sp>
        <p:nvSpPr>
          <p:cNvPr id="19" name="TextBox 18"/>
          <p:cNvSpPr txBox="1">
            <a:spLocks noChangeArrowheads="1"/>
          </p:cNvSpPr>
          <p:nvPr/>
        </p:nvSpPr>
        <p:spPr bwMode="auto">
          <a:xfrm>
            <a:off x="7010400" y="48006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Verdana" panose="020B0604030504040204"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 calcmode="lin" valueType="num">
                                      <p:cBhvr additive="base">
                                        <p:cTn id="2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 calcmode="lin" valueType="num">
                                      <p:cBhvr additive="base">
                                        <p:cTn id="2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additive="base">
                                        <p:cTn id="3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Globally Harmonized System</a:t>
            </a:r>
          </a:p>
        </p:txBody>
      </p:sp>
      <p:sp>
        <p:nvSpPr>
          <p:cNvPr id="112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127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7" name="Content Placeholder 2"/>
          <p:cNvSpPr txBox="1">
            <a:spLocks/>
          </p:cNvSpPr>
          <p:nvPr/>
        </p:nvSpPr>
        <p:spPr bwMode="auto">
          <a:xfrm>
            <a:off x="457200" y="1371600"/>
            <a:ext cx="4038600" cy="5029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“Globally Harmonized System” created by the United Nations</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Also known as “GHS”</a:t>
            </a:r>
          </a:p>
          <a:p>
            <a:pPr algn="ct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A system for standardizing chemical classification and labeling for world-wide implementation</a:t>
            </a:r>
          </a:p>
          <a:p>
            <a:pPr algn="ctr">
              <a:spcBef>
                <a:spcPct val="20000"/>
              </a:spcBef>
              <a:defRPr/>
            </a:pPr>
            <a:endParaRPr lang="en-US" sz="3200" kern="0" dirty="0">
              <a:latin typeface="Verdana" pitchFamily="34" charset="0"/>
            </a:endParaRPr>
          </a:p>
        </p:txBody>
      </p:sp>
      <p:sp>
        <p:nvSpPr>
          <p:cNvPr id="8" name="Content Placeholder 6"/>
          <p:cNvSpPr txBox="1">
            <a:spLocks/>
          </p:cNvSpPr>
          <p:nvPr/>
        </p:nvSpPr>
        <p:spPr>
          <a:xfrm>
            <a:off x="4648200" y="1219200"/>
            <a:ext cx="4267200" cy="4038600"/>
          </a:xfrm>
          <a:prstGeom prst="rect">
            <a:avLst/>
          </a:prstGeom>
        </p:spPr>
        <p:txBody>
          <a:bodyPr/>
          <a:lstStyle/>
          <a:p>
            <a:pPr marL="342900" indent="-342900" eaLnBrk="0" hangingPunct="0">
              <a:spcBef>
                <a:spcPct val="20000"/>
              </a:spcBef>
              <a:defRPr/>
            </a:pPr>
            <a:r>
              <a:rPr lang="en-US" sz="2400" u="sng" kern="0" dirty="0">
                <a:latin typeface="Verdana" pitchFamily="34" charset="0"/>
              </a:rPr>
              <a:t>Labels</a:t>
            </a:r>
            <a:r>
              <a:rPr lang="en-US" sz="2400" kern="0" dirty="0">
                <a:latin typeface="Verdana" pitchFamily="34" charset="0"/>
              </a:rPr>
              <a:t>:</a:t>
            </a:r>
          </a:p>
          <a:p>
            <a:pPr marL="342900" indent="-342900" eaLnBrk="0" hangingPunct="0">
              <a:spcBef>
                <a:spcPts val="0"/>
              </a:spcBef>
              <a:buFont typeface="Wingdings" pitchFamily="2" charset="2"/>
              <a:buChar char="q"/>
              <a:defRPr/>
            </a:pPr>
            <a:r>
              <a:rPr lang="en-US" sz="2400" kern="0" dirty="0">
                <a:latin typeface="Verdana" pitchFamily="34" charset="0"/>
              </a:rPr>
              <a:t> Signal words     </a:t>
            </a:r>
          </a:p>
          <a:p>
            <a:pPr marL="342900" indent="-342900" eaLnBrk="0" hangingPunct="0">
              <a:spcBef>
                <a:spcPts val="0"/>
              </a:spcBef>
              <a:defRPr/>
            </a:pPr>
            <a:r>
              <a:rPr lang="en-US" sz="2400" kern="0" dirty="0">
                <a:latin typeface="Verdana" pitchFamily="34" charset="0"/>
              </a:rPr>
              <a:t>	 (Danger/Warning)</a:t>
            </a:r>
          </a:p>
          <a:p>
            <a:pPr marL="342900" indent="-342900" eaLnBrk="0" hangingPunct="0">
              <a:spcBef>
                <a:spcPct val="20000"/>
              </a:spcBef>
              <a:buFont typeface="Wingdings" pitchFamily="2" charset="2"/>
              <a:buChar char="q"/>
              <a:defRPr/>
            </a:pPr>
            <a:r>
              <a:rPr lang="en-US" sz="2400" kern="0" dirty="0">
                <a:latin typeface="Verdana" pitchFamily="34" charset="0"/>
              </a:rPr>
              <a:t> Hazard statements</a:t>
            </a:r>
          </a:p>
          <a:p>
            <a:pPr marL="342900" indent="-342900" eaLnBrk="0" hangingPunct="0">
              <a:spcBef>
                <a:spcPts val="0"/>
              </a:spcBef>
              <a:buFont typeface="Wingdings" pitchFamily="2" charset="2"/>
              <a:buChar char="q"/>
              <a:defRPr/>
            </a:pPr>
            <a:r>
              <a:rPr lang="en-US" sz="2400" kern="0" dirty="0">
                <a:latin typeface="Verdana" pitchFamily="34" charset="0"/>
              </a:rPr>
              <a:t> Precautionary</a:t>
            </a:r>
          </a:p>
          <a:p>
            <a:pPr marL="342900" indent="-342900" eaLnBrk="0" hangingPunct="0">
              <a:spcBef>
                <a:spcPts val="0"/>
              </a:spcBef>
              <a:defRPr/>
            </a:pPr>
            <a:r>
              <a:rPr lang="en-US" sz="2400" kern="0" dirty="0">
                <a:latin typeface="Verdana" pitchFamily="34" charset="0"/>
              </a:rPr>
              <a:t>	 statements</a:t>
            </a:r>
          </a:p>
          <a:p>
            <a:pPr marL="342900" indent="-342900" eaLnBrk="0" hangingPunct="0">
              <a:spcBef>
                <a:spcPts val="0"/>
              </a:spcBef>
              <a:buFont typeface="Wingdings" pitchFamily="2" charset="2"/>
              <a:buChar char="q"/>
              <a:defRPr/>
            </a:pPr>
            <a:r>
              <a:rPr lang="en-US" sz="2400" kern="0" dirty="0">
                <a:latin typeface="Verdana" pitchFamily="34" charset="0"/>
              </a:rPr>
              <a:t> Pictograms (9)</a:t>
            </a:r>
          </a:p>
          <a:p>
            <a:pPr marL="342900" indent="-342900" eaLnBrk="0" hangingPunct="0">
              <a:spcBef>
                <a:spcPts val="0"/>
              </a:spcBef>
              <a:defRPr/>
            </a:pPr>
            <a:r>
              <a:rPr lang="en-US" sz="2400" kern="0" dirty="0">
                <a:latin typeface="Verdana" pitchFamily="34" charset="0"/>
              </a:rPr>
              <a:t>     </a:t>
            </a:r>
            <a:r>
              <a:rPr lang="en-US" sz="2400" u="sng" kern="0" dirty="0">
                <a:latin typeface="Verdana" pitchFamily="34" charset="0"/>
              </a:rPr>
              <a:t>SDS</a:t>
            </a:r>
            <a:r>
              <a:rPr lang="en-US" sz="2400" kern="0" dirty="0">
                <a:latin typeface="Verdana" pitchFamily="34" charset="0"/>
              </a:rPr>
              <a:t>-16 categories</a:t>
            </a:r>
          </a:p>
          <a:p>
            <a:pPr marL="342900" indent="-342900" eaLnBrk="0" hangingPunct="0">
              <a:spcBef>
                <a:spcPts val="0"/>
              </a:spcBef>
              <a:defRPr/>
            </a:pPr>
            <a:r>
              <a:rPr lang="en-US" sz="2400" kern="0" dirty="0">
                <a:latin typeface="Verdana" pitchFamily="34" charset="0"/>
              </a:rPr>
              <a:t>     </a:t>
            </a:r>
            <a:r>
              <a:rPr lang="en-US" sz="2400" u="sng" kern="0" dirty="0">
                <a:latin typeface="Verdana" pitchFamily="34" charset="0"/>
              </a:rPr>
              <a:t>Training</a:t>
            </a:r>
          </a:p>
        </p:txBody>
      </p:sp>
      <p:pic>
        <p:nvPicPr>
          <p:cNvPr id="11273" name="Picture 7" descr="C:\Documents and Settings\stlane\My Documents\My Pictures\GHS pix\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214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Respirator-North 7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3400"/>
            <a:ext cx="24193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Section 8: Exposure Controls/PPE</a:t>
            </a:r>
          </a:p>
        </p:txBody>
      </p:sp>
      <p:sp>
        <p:nvSpPr>
          <p:cNvPr id="9421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421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90</a:t>
            </a:r>
          </a:p>
        </p:txBody>
      </p:sp>
      <p:sp>
        <p:nvSpPr>
          <p:cNvPr id="9421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421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94218" name="Picture 4" descr="Gloves-Chemica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648200"/>
            <a:ext cx="30988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57200" y="1219200"/>
            <a:ext cx="8382000" cy="3200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OSHA PEL (permissible exposure limit) and any </a:t>
            </a:r>
          </a:p>
          <a:p>
            <a:pPr>
              <a:spcBef>
                <a:spcPts val="0"/>
              </a:spcBef>
              <a:defRPr/>
            </a:pPr>
            <a:r>
              <a:rPr lang="en-US" sz="2400" kern="0" dirty="0">
                <a:latin typeface="Verdana" pitchFamily="34" charset="0"/>
              </a:rPr>
              <a:t>  other exposure limit used or recommended by the  </a:t>
            </a:r>
          </a:p>
          <a:p>
            <a:pPr>
              <a:spcBef>
                <a:spcPts val="0"/>
              </a:spcBef>
              <a:defRPr/>
            </a:pPr>
            <a:r>
              <a:rPr lang="en-US" sz="2400" kern="0" dirty="0">
                <a:latin typeface="Verdana" pitchFamily="34" charset="0"/>
              </a:rPr>
              <a:t>  chemical manufacturer, importer or employer </a:t>
            </a:r>
          </a:p>
          <a:p>
            <a:pPr>
              <a:spcBef>
                <a:spcPts val="0"/>
              </a:spcBef>
              <a:defRPr/>
            </a:pPr>
            <a:r>
              <a:rPr lang="en-US" sz="2400" kern="0" dirty="0">
                <a:latin typeface="Verdana" pitchFamily="34" charset="0"/>
              </a:rPr>
              <a:t>  preparing the SDS</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Appropriate engineering controls</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Individual protection measures, such as PPE</a:t>
            </a:r>
          </a:p>
          <a:p>
            <a:pPr algn="ctr">
              <a:spcBef>
                <a:spcPct val="20000"/>
              </a:spcBef>
              <a:defRPr/>
            </a:pPr>
            <a:endParaRPr lang="en-US" sz="2400" kern="0" dirty="0">
              <a:latin typeface="Verdana"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Section 9: Physical, Chemical Properties</a:t>
            </a:r>
          </a:p>
        </p:txBody>
      </p:sp>
      <p:sp>
        <p:nvSpPr>
          <p:cNvPr id="952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52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91</a:t>
            </a:r>
          </a:p>
        </p:txBody>
      </p:sp>
      <p:sp>
        <p:nvSpPr>
          <p:cNvPr id="14" name="Content Placeholder 3"/>
          <p:cNvSpPr txBox="1">
            <a:spLocks/>
          </p:cNvSpPr>
          <p:nvPr/>
        </p:nvSpPr>
        <p:spPr bwMode="auto">
          <a:xfrm>
            <a:off x="533400" y="1295400"/>
            <a:ext cx="4343400" cy="4419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ts val="0"/>
              </a:spcBef>
              <a:buSzPct val="140000"/>
              <a:buFont typeface="Arial" pitchFamily="34" charset="0"/>
              <a:buChar char="•"/>
              <a:defRPr/>
            </a:pPr>
            <a:r>
              <a:rPr lang="en-US" sz="2400" kern="0" dirty="0">
                <a:latin typeface="Verdana" pitchFamily="34" charset="0"/>
              </a:rPr>
              <a:t> Appearance (physical </a:t>
            </a:r>
          </a:p>
          <a:p>
            <a:pPr>
              <a:spcBef>
                <a:spcPts val="0"/>
              </a:spcBef>
              <a:buSzPct val="140000"/>
              <a:defRPr/>
            </a:pPr>
            <a:r>
              <a:rPr lang="en-US" sz="2400" kern="0" dirty="0">
                <a:latin typeface="Verdana" pitchFamily="34" charset="0"/>
              </a:rPr>
              <a:t>  state, color, etc)</a:t>
            </a:r>
          </a:p>
          <a:p>
            <a:pPr>
              <a:spcBef>
                <a:spcPct val="20000"/>
              </a:spcBef>
              <a:buSzPct val="140000"/>
              <a:buFont typeface="Arial" pitchFamily="34" charset="0"/>
              <a:buChar char="•"/>
              <a:defRPr/>
            </a:pPr>
            <a:r>
              <a:rPr lang="en-US" sz="2400" kern="0" dirty="0">
                <a:latin typeface="Verdana" pitchFamily="34" charset="0"/>
              </a:rPr>
              <a:t> Odor</a:t>
            </a:r>
          </a:p>
          <a:p>
            <a:pPr>
              <a:spcBef>
                <a:spcPct val="20000"/>
              </a:spcBef>
              <a:buSzPct val="140000"/>
              <a:buFont typeface="Arial" pitchFamily="34" charset="0"/>
              <a:buChar char="•"/>
              <a:defRPr/>
            </a:pPr>
            <a:r>
              <a:rPr lang="en-US" sz="2400" kern="0" dirty="0">
                <a:latin typeface="Verdana" pitchFamily="34" charset="0"/>
              </a:rPr>
              <a:t> pH</a:t>
            </a:r>
          </a:p>
          <a:p>
            <a:pPr>
              <a:spcBef>
                <a:spcPts val="0"/>
              </a:spcBef>
              <a:buSzPct val="140000"/>
              <a:buFont typeface="Arial" pitchFamily="34" charset="0"/>
              <a:buChar char="•"/>
              <a:defRPr/>
            </a:pPr>
            <a:r>
              <a:rPr lang="en-US" sz="2400" kern="0" dirty="0">
                <a:latin typeface="Verdana" pitchFamily="34" charset="0"/>
              </a:rPr>
              <a:t> Melting point/freezing </a:t>
            </a:r>
          </a:p>
          <a:p>
            <a:pPr>
              <a:spcBef>
                <a:spcPts val="0"/>
              </a:spcBef>
              <a:buSzPct val="140000"/>
              <a:defRPr/>
            </a:pPr>
            <a:r>
              <a:rPr lang="en-US" sz="2400" kern="0" dirty="0">
                <a:latin typeface="Verdana" pitchFamily="34" charset="0"/>
              </a:rPr>
              <a:t>  point</a:t>
            </a:r>
          </a:p>
          <a:p>
            <a:pPr>
              <a:spcBef>
                <a:spcPts val="0"/>
              </a:spcBef>
              <a:buSzPct val="140000"/>
              <a:buFont typeface="Arial" pitchFamily="34" charset="0"/>
              <a:buChar char="•"/>
              <a:defRPr/>
            </a:pPr>
            <a:r>
              <a:rPr lang="en-US" sz="2400" kern="0" dirty="0">
                <a:latin typeface="Verdana" pitchFamily="34" charset="0"/>
              </a:rPr>
              <a:t> Initial boiling point and </a:t>
            </a:r>
          </a:p>
          <a:p>
            <a:pPr>
              <a:spcBef>
                <a:spcPts val="0"/>
              </a:spcBef>
              <a:buSzPct val="140000"/>
              <a:defRPr/>
            </a:pPr>
            <a:r>
              <a:rPr lang="en-US" sz="2400" kern="0" dirty="0">
                <a:latin typeface="Verdana" pitchFamily="34" charset="0"/>
              </a:rPr>
              <a:t>  boiling range</a:t>
            </a:r>
          </a:p>
          <a:p>
            <a:pPr>
              <a:spcBef>
                <a:spcPct val="20000"/>
              </a:spcBef>
              <a:buSzPct val="140000"/>
              <a:buFont typeface="Arial" pitchFamily="34" charset="0"/>
              <a:buChar char="•"/>
              <a:defRPr/>
            </a:pPr>
            <a:r>
              <a:rPr lang="en-US" sz="2400" kern="0" dirty="0">
                <a:latin typeface="Verdana" pitchFamily="34" charset="0"/>
              </a:rPr>
              <a:t> Flash point</a:t>
            </a:r>
          </a:p>
          <a:p>
            <a:pPr algn="ctr">
              <a:spcBef>
                <a:spcPct val="20000"/>
              </a:spcBef>
              <a:buFont typeface="Arial" pitchFamily="34" charset="0"/>
              <a:buChar char="•"/>
              <a:defRPr/>
            </a:pPr>
            <a:endParaRPr lang="en-US" sz="2400" kern="0" dirty="0">
              <a:latin typeface="Verdana" pitchFamily="34" charset="0"/>
            </a:endParaRPr>
          </a:p>
        </p:txBody>
      </p:sp>
      <p:sp>
        <p:nvSpPr>
          <p:cNvPr id="15" name="Content Placeholder 4"/>
          <p:cNvSpPr txBox="1">
            <a:spLocks/>
          </p:cNvSpPr>
          <p:nvPr/>
        </p:nvSpPr>
        <p:spPr>
          <a:xfrm>
            <a:off x="4800600" y="1600200"/>
            <a:ext cx="3810000" cy="4343400"/>
          </a:xfrm>
          <a:prstGeom prst="rect">
            <a:avLst/>
          </a:prstGeom>
        </p:spPr>
        <p:txBody>
          <a:bodyPr/>
          <a:lstStyle/>
          <a:p>
            <a:pPr marL="342900" indent="-342900">
              <a:spcBef>
                <a:spcPct val="20000"/>
              </a:spcBef>
              <a:buFontTx/>
              <a:buChar char="•"/>
              <a:defRPr/>
            </a:pPr>
            <a:r>
              <a:rPr lang="en-US" sz="2400" kern="0" dirty="0">
                <a:latin typeface="Verdana" pitchFamily="34" charset="0"/>
              </a:rPr>
              <a:t>Evaporation rate</a:t>
            </a:r>
          </a:p>
          <a:p>
            <a:pPr marL="342900" indent="-342900">
              <a:spcBef>
                <a:spcPct val="20000"/>
              </a:spcBef>
              <a:buFontTx/>
              <a:buChar char="•"/>
              <a:defRPr/>
            </a:pPr>
            <a:r>
              <a:rPr lang="en-US" sz="2400" kern="0" dirty="0">
                <a:latin typeface="Verdana" pitchFamily="34" charset="0"/>
              </a:rPr>
              <a:t>Flammability (solid, liquid, gas)</a:t>
            </a:r>
          </a:p>
          <a:p>
            <a:pPr marL="342900" indent="-342900">
              <a:spcBef>
                <a:spcPct val="20000"/>
              </a:spcBef>
              <a:buFontTx/>
              <a:buChar char="•"/>
              <a:defRPr/>
            </a:pPr>
            <a:r>
              <a:rPr lang="en-US" sz="2400" kern="0" dirty="0">
                <a:latin typeface="Verdana" pitchFamily="34" charset="0"/>
              </a:rPr>
              <a:t>Upper/lower flammability or explosive limits</a:t>
            </a:r>
          </a:p>
          <a:p>
            <a:pPr marL="342900" indent="-342900">
              <a:spcBef>
                <a:spcPct val="20000"/>
              </a:spcBef>
              <a:buFontTx/>
              <a:buChar char="•"/>
              <a:defRPr/>
            </a:pPr>
            <a:r>
              <a:rPr lang="en-US" sz="2400" kern="0" dirty="0">
                <a:latin typeface="Verdana" pitchFamily="34" charset="0"/>
              </a:rPr>
              <a:t>Vapor pressure</a:t>
            </a:r>
          </a:p>
          <a:p>
            <a:pPr marL="342900" indent="-342900">
              <a:spcBef>
                <a:spcPct val="20000"/>
              </a:spcBef>
              <a:buFontTx/>
              <a:buChar char="•"/>
              <a:defRPr/>
            </a:pPr>
            <a:r>
              <a:rPr lang="en-US" sz="2400" kern="0" dirty="0">
                <a:latin typeface="Verdana" pitchFamily="34" charset="0"/>
              </a:rPr>
              <a:t>Vapor density</a:t>
            </a:r>
          </a:p>
          <a:p>
            <a:pPr marL="342900" indent="-342900">
              <a:spcBef>
                <a:spcPct val="20000"/>
              </a:spcBef>
              <a:buFontTx/>
              <a:buChar char="•"/>
              <a:defRPr/>
            </a:pPr>
            <a:r>
              <a:rPr lang="en-US" sz="2400" kern="0" dirty="0">
                <a:latin typeface="Verdana" pitchFamily="34" charset="0"/>
              </a:rPr>
              <a:t>Relative density</a:t>
            </a:r>
          </a:p>
          <a:p>
            <a:pPr marL="342900" indent="-342900">
              <a:spcBef>
                <a:spcPct val="20000"/>
              </a:spcBef>
              <a:buFontTx/>
              <a:buChar char="•"/>
              <a:defRPr/>
            </a:pPr>
            <a:r>
              <a:rPr lang="en-US" sz="2400" kern="0" dirty="0">
                <a:latin typeface="Verdana" pitchFamily="34" charset="0"/>
              </a:rPr>
              <a:t>Solubility</a:t>
            </a:r>
          </a:p>
          <a:p>
            <a:pPr marL="342900" indent="-342900">
              <a:spcBef>
                <a:spcPct val="20000"/>
              </a:spcBef>
              <a:defRPr/>
            </a:pPr>
            <a:endParaRPr lang="en-US" sz="2400" kern="0" dirty="0">
              <a:latin typeface="Verdana"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Section 9: Physical, Chemical Properties</a:t>
            </a:r>
          </a:p>
        </p:txBody>
      </p:sp>
      <p:sp>
        <p:nvSpPr>
          <p:cNvPr id="962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62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92</a:t>
            </a:r>
          </a:p>
        </p:txBody>
      </p:sp>
      <p:sp>
        <p:nvSpPr>
          <p:cNvPr id="11" name="Content Placeholder 2"/>
          <p:cNvSpPr txBox="1">
            <a:spLocks/>
          </p:cNvSpPr>
          <p:nvPr/>
        </p:nvSpPr>
        <p:spPr bwMode="auto">
          <a:xfrm>
            <a:off x="533400" y="1524000"/>
            <a:ext cx="4038600" cy="3810000"/>
          </a:xfrm>
          <a:prstGeom prst="rect">
            <a:avLst/>
          </a:prstGeom>
          <a:noFill/>
          <a:ln w="9525">
            <a:noFill/>
            <a:miter lim="800000"/>
            <a:headEnd/>
            <a:tailEnd/>
          </a:ln>
        </p:spPr>
        <p:txBody>
          <a:bodyPr/>
          <a:lstStyle/>
          <a:p>
            <a:pPr>
              <a:spcBef>
                <a:spcPts val="0"/>
              </a:spcBef>
              <a:buFont typeface="Arial" pitchFamily="34" charset="0"/>
              <a:buChar char="•"/>
              <a:defRPr/>
            </a:pPr>
            <a:r>
              <a:rPr lang="en-US" sz="3200" kern="0" dirty="0">
                <a:latin typeface="Verdana" pitchFamily="34" charset="0"/>
              </a:rPr>
              <a:t> </a:t>
            </a:r>
            <a:r>
              <a:rPr lang="en-US" sz="2400" kern="0" dirty="0">
                <a:latin typeface="Verdana" pitchFamily="34" charset="0"/>
              </a:rPr>
              <a:t>Partition coefficient: </a:t>
            </a:r>
          </a:p>
          <a:p>
            <a:pPr>
              <a:spcBef>
                <a:spcPts val="0"/>
              </a:spcBef>
              <a:defRPr/>
            </a:pPr>
            <a:r>
              <a:rPr lang="en-US" sz="2400" kern="0" dirty="0">
                <a:latin typeface="Verdana" pitchFamily="34" charset="0"/>
              </a:rPr>
              <a:t>  n-</a:t>
            </a:r>
            <a:r>
              <a:rPr lang="en-US" sz="2400" kern="0" dirty="0" err="1">
                <a:latin typeface="Verdana" pitchFamily="34" charset="0"/>
              </a:rPr>
              <a:t>octanol</a:t>
            </a:r>
            <a:r>
              <a:rPr lang="en-US" sz="2400" kern="0" dirty="0">
                <a:latin typeface="Verdana" pitchFamily="34" charset="0"/>
              </a:rPr>
              <a:t>/water</a:t>
            </a:r>
          </a:p>
          <a:p>
            <a:pPr>
              <a:spcBef>
                <a:spcPts val="0"/>
              </a:spcBef>
              <a:defRPr/>
            </a:pPr>
            <a:endParaRPr lang="en-US" sz="1200" kern="0" dirty="0">
              <a:latin typeface="Verdana" pitchFamily="34" charset="0"/>
            </a:endParaRPr>
          </a:p>
          <a:p>
            <a:pPr>
              <a:spcBef>
                <a:spcPts val="0"/>
              </a:spcBef>
              <a:buFont typeface="Arial" pitchFamily="34" charset="0"/>
              <a:buChar char="•"/>
              <a:defRPr/>
            </a:pPr>
            <a:r>
              <a:rPr lang="en-US" sz="2800" kern="0" dirty="0">
                <a:latin typeface="Verdana" pitchFamily="34" charset="0"/>
              </a:rPr>
              <a:t> </a:t>
            </a:r>
            <a:r>
              <a:rPr lang="en-US" sz="2400" kern="0" dirty="0">
                <a:latin typeface="Verdana" pitchFamily="34" charset="0"/>
              </a:rPr>
              <a:t>Auto-ignition </a:t>
            </a:r>
          </a:p>
          <a:p>
            <a:pPr>
              <a:spcBef>
                <a:spcPts val="0"/>
              </a:spcBef>
              <a:defRPr/>
            </a:pPr>
            <a:r>
              <a:rPr lang="en-US" sz="2400" kern="0" dirty="0">
                <a:latin typeface="Verdana" pitchFamily="34" charset="0"/>
              </a:rPr>
              <a:t>  temperature</a:t>
            </a:r>
          </a:p>
          <a:p>
            <a:pPr>
              <a:spcBef>
                <a:spcPts val="0"/>
              </a:spcBef>
              <a:defRPr/>
            </a:pPr>
            <a:endParaRPr lang="en-US" sz="1200" kern="0" dirty="0">
              <a:latin typeface="Verdana" pitchFamily="34" charset="0"/>
            </a:endParaRPr>
          </a:p>
          <a:p>
            <a:pPr>
              <a:spcBef>
                <a:spcPts val="0"/>
              </a:spcBef>
              <a:buFont typeface="Arial" pitchFamily="34" charset="0"/>
              <a:buChar char="•"/>
              <a:defRPr/>
            </a:pPr>
            <a:r>
              <a:rPr lang="en-US" sz="2800" kern="0" dirty="0">
                <a:latin typeface="Verdana" pitchFamily="34" charset="0"/>
              </a:rPr>
              <a:t> </a:t>
            </a:r>
            <a:r>
              <a:rPr lang="en-US" sz="2400" kern="0" dirty="0">
                <a:latin typeface="Verdana" pitchFamily="34" charset="0"/>
              </a:rPr>
              <a:t>Decomposition </a:t>
            </a:r>
          </a:p>
          <a:p>
            <a:pPr>
              <a:spcBef>
                <a:spcPts val="0"/>
              </a:spcBef>
              <a:defRPr/>
            </a:pPr>
            <a:r>
              <a:rPr lang="en-US" sz="2400" kern="0" dirty="0">
                <a:latin typeface="Verdana" pitchFamily="34" charset="0"/>
              </a:rPr>
              <a:t>  temperature</a:t>
            </a:r>
          </a:p>
          <a:p>
            <a:pPr>
              <a:spcBef>
                <a:spcPts val="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Viscosity</a:t>
            </a:r>
          </a:p>
          <a:p>
            <a:pPr algn="ctr">
              <a:spcBef>
                <a:spcPct val="20000"/>
              </a:spcBef>
              <a:defRPr/>
            </a:pPr>
            <a:endParaRPr lang="en-US" sz="3200" kern="0" dirty="0">
              <a:latin typeface="Verdana" pitchFamily="34" charset="0"/>
            </a:endParaRPr>
          </a:p>
        </p:txBody>
      </p:sp>
      <p:pic>
        <p:nvPicPr>
          <p:cNvPr id="96264" name="Picture 6" descr="C:\Documents and Settings\stlane\My Documents\My Pictures\GHS pix\zinc.jpg"/>
          <p:cNvPicPr>
            <a:picLocks noChangeAspect="1" noChangeArrowheads="1"/>
          </p:cNvPicPr>
          <p:nvPr/>
        </p:nvPicPr>
        <p:blipFill>
          <a:blip r:embed="rId5">
            <a:extLst>
              <a:ext uri="{28A0092B-C50C-407E-A947-70E740481C1C}">
                <a14:useLocalDpi xmlns:a14="http://schemas.microsoft.com/office/drawing/2010/main" val="0"/>
              </a:ext>
            </a:extLst>
          </a:blip>
          <a:srcRect t="20253" b="8861"/>
          <a:stretch>
            <a:fillRect/>
          </a:stretch>
        </p:blipFill>
        <p:spPr bwMode="auto">
          <a:xfrm>
            <a:off x="4495800" y="1143000"/>
            <a:ext cx="2257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7" descr="C:\Documents and Settings\stlane\My Documents\My Pictures\GHS pix\concre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667000"/>
            <a:ext cx="20891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8" descr="C:\Documents and Settings\stlane\My Documents\My Pictures\GHS pix\composit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419600"/>
            <a:ext cx="20383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Section 10: Stability and Reactivity</a:t>
            </a:r>
          </a:p>
        </p:txBody>
      </p:sp>
      <p:sp>
        <p:nvSpPr>
          <p:cNvPr id="972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72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93</a:t>
            </a:r>
          </a:p>
        </p:txBody>
      </p:sp>
      <p:sp>
        <p:nvSpPr>
          <p:cNvPr id="9728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4" name="Content Placeholder 2"/>
          <p:cNvSpPr txBox="1">
            <a:spLocks/>
          </p:cNvSpPr>
          <p:nvPr/>
        </p:nvSpPr>
        <p:spPr bwMode="auto">
          <a:xfrm>
            <a:off x="457200" y="1447800"/>
            <a:ext cx="4267200" cy="3886200"/>
          </a:xfrm>
          <a:prstGeom prst="rect">
            <a:avLst/>
          </a:prstGeom>
          <a:noFill/>
          <a:ln w="9525">
            <a:noFill/>
            <a:miter lim="800000"/>
            <a:headEnd/>
            <a:tailEnd/>
          </a:ln>
        </p:spPr>
        <p:txBody>
          <a:bodyPr/>
          <a:lstStyle/>
          <a:p>
            <a:pPr>
              <a:spcBef>
                <a:spcPts val="0"/>
              </a:spcBef>
              <a:buSzPct val="150000"/>
              <a:defRPr/>
            </a:pPr>
            <a:r>
              <a:rPr lang="en-US" sz="2400" kern="0" dirty="0">
                <a:latin typeface="Verdana" pitchFamily="34" charset="0"/>
              </a:rPr>
              <a:t>Hazardous Conditions</a:t>
            </a:r>
          </a:p>
          <a:p>
            <a:pPr>
              <a:spcBef>
                <a:spcPts val="0"/>
              </a:spcBef>
              <a:buSzPct val="150000"/>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New to HCS (as has </a:t>
            </a:r>
          </a:p>
          <a:p>
            <a:pPr>
              <a:spcBef>
                <a:spcPts val="0"/>
              </a:spcBef>
              <a:buSzPct val="150000"/>
              <a:defRPr/>
            </a:pPr>
            <a:r>
              <a:rPr lang="en-US" sz="2400" kern="0" dirty="0">
                <a:latin typeface="Verdana" pitchFamily="34" charset="0"/>
              </a:rPr>
              <a:t>  been required in ANSI </a:t>
            </a:r>
          </a:p>
          <a:p>
            <a:pPr>
              <a:spcBef>
                <a:spcPts val="0"/>
              </a:spcBef>
              <a:buSzPct val="150000"/>
              <a:defRPr/>
            </a:pPr>
            <a:r>
              <a:rPr lang="en-US" sz="2400" kern="0" dirty="0">
                <a:latin typeface="Verdana" pitchFamily="34" charset="0"/>
              </a:rPr>
              <a:t>  Z400.1 standard)</a:t>
            </a:r>
          </a:p>
          <a:p>
            <a:pPr>
              <a:spcBef>
                <a:spcPts val="0"/>
              </a:spcBef>
              <a:buSzPct val="150000"/>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Reactivity</a:t>
            </a:r>
          </a:p>
          <a:p>
            <a:pPr>
              <a:spcBef>
                <a:spcPts val="0"/>
              </a:spcBef>
              <a:buSzPct val="150000"/>
              <a:buFont typeface="Arial" pitchFamily="34" charset="0"/>
              <a:buChar char="•"/>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Chemical stability</a:t>
            </a:r>
          </a:p>
          <a:p>
            <a:pPr>
              <a:spcBef>
                <a:spcPts val="0"/>
              </a:spcBef>
              <a:buSzPct val="150000"/>
              <a:buFont typeface="Arial" pitchFamily="34" charset="0"/>
              <a:buChar char="•"/>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Possibility of hazardous </a:t>
            </a:r>
          </a:p>
          <a:p>
            <a:pPr>
              <a:spcBef>
                <a:spcPts val="0"/>
              </a:spcBef>
              <a:buSzPct val="150000"/>
              <a:defRPr/>
            </a:pPr>
            <a:r>
              <a:rPr lang="en-US" sz="2400" kern="0" dirty="0">
                <a:latin typeface="Verdana" pitchFamily="34" charset="0"/>
              </a:rPr>
              <a:t>  reactions</a:t>
            </a:r>
          </a:p>
          <a:p>
            <a:pPr algn="ctr">
              <a:spcBef>
                <a:spcPct val="20000"/>
              </a:spcBef>
              <a:defRPr/>
            </a:pPr>
            <a:endParaRPr lang="en-US" sz="2400" kern="0" dirty="0">
              <a:latin typeface="Verdana" pitchFamily="34" charset="0"/>
            </a:endParaRPr>
          </a:p>
          <a:p>
            <a:pPr algn="ctr">
              <a:spcBef>
                <a:spcPct val="20000"/>
              </a:spcBef>
              <a:defRPr/>
            </a:pPr>
            <a:endParaRPr lang="en-US" sz="2400" kern="0" dirty="0">
              <a:latin typeface="Verdana" pitchFamily="34" charset="0"/>
            </a:endParaRPr>
          </a:p>
        </p:txBody>
      </p:sp>
      <p:sp>
        <p:nvSpPr>
          <p:cNvPr id="15" name="Content Placeholder 3"/>
          <p:cNvSpPr txBox="1">
            <a:spLocks/>
          </p:cNvSpPr>
          <p:nvPr/>
        </p:nvSpPr>
        <p:spPr>
          <a:xfrm>
            <a:off x="4495800" y="1447800"/>
            <a:ext cx="4191000" cy="2667000"/>
          </a:xfrm>
          <a:prstGeom prst="rect">
            <a:avLst/>
          </a:prstGeom>
        </p:spPr>
        <p:txBody>
          <a:bodyPr/>
          <a:lstStyle/>
          <a:p>
            <a:pPr marL="342900" indent="-342900">
              <a:spcBef>
                <a:spcPts val="0"/>
              </a:spcBef>
              <a:buFontTx/>
              <a:buChar char="•"/>
              <a:defRPr/>
            </a:pPr>
            <a:r>
              <a:rPr lang="en-US" sz="2400" kern="0" dirty="0">
                <a:latin typeface="Verdana" pitchFamily="34" charset="0"/>
              </a:rPr>
              <a:t>Conditions to avoid (static discharge, shock or vibration)</a:t>
            </a:r>
          </a:p>
          <a:p>
            <a:pPr marL="342900" indent="-342900">
              <a:spcBef>
                <a:spcPts val="0"/>
              </a:spcBef>
              <a:defRPr/>
            </a:pPr>
            <a:endParaRPr lang="en-US" sz="800" kern="0" dirty="0">
              <a:latin typeface="Verdana" pitchFamily="34" charset="0"/>
            </a:endParaRPr>
          </a:p>
          <a:p>
            <a:pPr marL="342900" indent="-342900">
              <a:spcBef>
                <a:spcPts val="0"/>
              </a:spcBef>
              <a:buFontTx/>
              <a:buChar char="•"/>
              <a:defRPr/>
            </a:pPr>
            <a:r>
              <a:rPr lang="en-US" sz="2400" kern="0" dirty="0">
                <a:latin typeface="Verdana" pitchFamily="34" charset="0"/>
              </a:rPr>
              <a:t>Incompatible materials</a:t>
            </a:r>
          </a:p>
          <a:p>
            <a:pPr marL="342900" indent="-342900">
              <a:spcBef>
                <a:spcPts val="0"/>
              </a:spcBef>
              <a:buFontTx/>
              <a:buChar char="•"/>
              <a:defRPr/>
            </a:pPr>
            <a:endParaRPr lang="en-US" sz="800" kern="0" dirty="0">
              <a:latin typeface="Verdana" pitchFamily="34" charset="0"/>
            </a:endParaRPr>
          </a:p>
          <a:p>
            <a:pPr marL="342900" indent="-342900">
              <a:spcBef>
                <a:spcPts val="0"/>
              </a:spcBef>
              <a:buFontTx/>
              <a:buChar char="•"/>
              <a:defRPr/>
            </a:pPr>
            <a:r>
              <a:rPr lang="en-US" sz="2400" kern="0" dirty="0">
                <a:latin typeface="Verdana" pitchFamily="34" charset="0"/>
              </a:rPr>
              <a:t>Hazardous decomposition products</a:t>
            </a:r>
          </a:p>
          <a:p>
            <a:pPr marL="342900" indent="-342900">
              <a:spcBef>
                <a:spcPct val="20000"/>
              </a:spcBef>
              <a:buFontTx/>
              <a:buChar char="•"/>
              <a:defRPr/>
            </a:pPr>
            <a:endParaRPr lang="en-US" sz="3200" kern="0" dirty="0">
              <a:latin typeface="Verdana" pitchFamily="34" charset="0"/>
            </a:endParaRPr>
          </a:p>
        </p:txBody>
      </p:sp>
      <p:pic>
        <p:nvPicPr>
          <p:cNvPr id="97290" name="Picture 6" descr="C:\Documents and Settings\stlane\My Documents\My Pictures\GHS pix\lab t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2286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2"/>
          <p:cNvSpPr>
            <a:spLocks noGrp="1" noChangeArrowheads="1"/>
          </p:cNvSpPr>
          <p:nvPr>
            <p:ph type="ctrTitle"/>
          </p:nvPr>
        </p:nvSpPr>
        <p:spPr>
          <a:xfrm>
            <a:off x="533400" y="457200"/>
            <a:ext cx="5181600" cy="381000"/>
          </a:xfrm>
        </p:spPr>
        <p:txBody>
          <a:bodyPr/>
          <a:lstStyle/>
          <a:p>
            <a:pPr eaLnBrk="1" hangingPunct="1"/>
            <a:r>
              <a:rPr lang="en-US" altLang="en-US" sz="2000">
                <a:solidFill>
                  <a:schemeClr val="bg1"/>
                </a:solidFill>
                <a:latin typeface="Verdana" panose="020B0604030504040204" pitchFamily="34" charset="0"/>
              </a:rPr>
              <a:t>Section 11: Toxicological Information</a:t>
            </a:r>
          </a:p>
        </p:txBody>
      </p:sp>
      <p:sp>
        <p:nvSpPr>
          <p:cNvPr id="983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83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94</a:t>
            </a:r>
          </a:p>
        </p:txBody>
      </p:sp>
      <p:sp>
        <p:nvSpPr>
          <p:cNvPr id="983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831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5"/>
          <p:cNvSpPr txBox="1">
            <a:spLocks/>
          </p:cNvSpPr>
          <p:nvPr/>
        </p:nvSpPr>
        <p:spPr bwMode="auto">
          <a:xfrm>
            <a:off x="457200" y="1143000"/>
            <a:ext cx="8382000" cy="4876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Description of various toxicological effects and </a:t>
            </a:r>
          </a:p>
          <a:p>
            <a:pPr>
              <a:spcBef>
                <a:spcPts val="0"/>
              </a:spcBef>
              <a:defRPr/>
            </a:pPr>
            <a:r>
              <a:rPr lang="en-US" sz="2400" kern="0" dirty="0">
                <a:latin typeface="Verdana" pitchFamily="34" charset="0"/>
              </a:rPr>
              <a:t>  available data used to identify those effects,    </a:t>
            </a:r>
          </a:p>
          <a:p>
            <a:pPr>
              <a:spcBef>
                <a:spcPts val="0"/>
              </a:spcBef>
              <a:defRPr/>
            </a:pPr>
            <a:r>
              <a:rPr lang="en-US" sz="2400" kern="0" dirty="0">
                <a:latin typeface="Verdana" pitchFamily="34" charset="0"/>
              </a:rPr>
              <a:t>  including:</a:t>
            </a:r>
          </a:p>
          <a:p>
            <a:pPr>
              <a:spcBef>
                <a:spcPts val="0"/>
              </a:spcBef>
              <a:defRPr/>
            </a:pPr>
            <a:endParaRPr lang="en-US" sz="600" kern="0" dirty="0">
              <a:latin typeface="Verdana" pitchFamily="34" charset="0"/>
            </a:endParaRPr>
          </a:p>
          <a:p>
            <a:pPr lvl="1">
              <a:spcBef>
                <a:spcPts val="0"/>
              </a:spcBef>
              <a:buFont typeface="Courier New" pitchFamily="49" charset="0"/>
              <a:buChar char="o"/>
              <a:defRPr/>
            </a:pPr>
            <a:r>
              <a:rPr lang="en-US" sz="2400" kern="0" dirty="0">
                <a:latin typeface="Verdana" pitchFamily="34" charset="0"/>
              </a:rPr>
              <a:t> Likely exposure routes (inhalation, ingestion,   </a:t>
            </a:r>
            <a:br>
              <a:rPr lang="en-US" sz="2400" kern="0" dirty="0">
                <a:latin typeface="Verdana" pitchFamily="34" charset="0"/>
              </a:rPr>
            </a:br>
            <a:r>
              <a:rPr lang="en-US" sz="2400" kern="0" dirty="0">
                <a:latin typeface="Verdana" pitchFamily="34" charset="0"/>
              </a:rPr>
              <a:t>   skin and eye contact)</a:t>
            </a:r>
          </a:p>
          <a:p>
            <a:pPr lvl="1">
              <a:spcBef>
                <a:spcPts val="0"/>
              </a:spcBef>
              <a:buFont typeface="Courier New" pitchFamily="49" charset="0"/>
              <a:buChar char="o"/>
              <a:defRPr/>
            </a:pPr>
            <a:r>
              <a:rPr lang="en-US" sz="2400" kern="0" dirty="0">
                <a:latin typeface="Verdana" pitchFamily="34" charset="0"/>
              </a:rPr>
              <a:t> Symptoms related to the physical, chemical </a:t>
            </a:r>
          </a:p>
          <a:p>
            <a:pPr lvl="1">
              <a:spcBef>
                <a:spcPts val="0"/>
              </a:spcBef>
              <a:defRPr/>
            </a:pPr>
            <a:r>
              <a:rPr lang="en-US" sz="2400" kern="0" dirty="0">
                <a:latin typeface="Verdana" pitchFamily="34" charset="0"/>
              </a:rPr>
              <a:t>   and toxicological characteristics</a:t>
            </a:r>
          </a:p>
          <a:p>
            <a:pPr lvl="1">
              <a:spcBef>
                <a:spcPts val="0"/>
              </a:spcBef>
              <a:buFont typeface="Courier New" pitchFamily="49" charset="0"/>
              <a:buChar char="o"/>
              <a:defRPr/>
            </a:pPr>
            <a:r>
              <a:rPr lang="en-US" sz="2400" kern="0" dirty="0">
                <a:latin typeface="Verdana" pitchFamily="34" charset="0"/>
              </a:rPr>
              <a:t> Delayed and immediate effects and chronic  </a:t>
            </a:r>
            <a:br>
              <a:rPr lang="en-US" sz="2400" kern="0" dirty="0">
                <a:latin typeface="Verdana" pitchFamily="34" charset="0"/>
              </a:rPr>
            </a:br>
            <a:r>
              <a:rPr lang="en-US" sz="2400" kern="0" dirty="0">
                <a:latin typeface="Verdana" pitchFamily="34" charset="0"/>
              </a:rPr>
              <a:t>   effects from short and long term exposure</a:t>
            </a:r>
          </a:p>
          <a:p>
            <a:pPr lvl="1">
              <a:spcBef>
                <a:spcPts val="0"/>
              </a:spcBef>
              <a:buFont typeface="Courier New" pitchFamily="49" charset="0"/>
              <a:buChar char="o"/>
              <a:defRPr/>
            </a:pPr>
            <a:r>
              <a:rPr lang="en-US" sz="2400" kern="0" dirty="0">
                <a:latin typeface="Verdana" pitchFamily="34" charset="0"/>
              </a:rPr>
              <a:t> Numerical measures of toxicity (such as acute </a:t>
            </a:r>
          </a:p>
          <a:p>
            <a:pPr lvl="1">
              <a:spcBef>
                <a:spcPts val="0"/>
              </a:spcBef>
              <a:defRPr/>
            </a:pPr>
            <a:r>
              <a:rPr lang="en-US" sz="2400" kern="0" dirty="0">
                <a:latin typeface="Verdana" pitchFamily="34" charset="0"/>
              </a:rPr>
              <a:t>   toxicity estimates)</a:t>
            </a:r>
          </a:p>
          <a:p>
            <a:pPr algn="ctr">
              <a:spcBef>
                <a:spcPct val="20000"/>
              </a:spcBef>
              <a:defRPr/>
            </a:pPr>
            <a:endParaRPr lang="en-US" sz="2400" kern="0" dirty="0">
              <a:latin typeface="Verdana"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Section 12: Ecological Information</a:t>
            </a:r>
          </a:p>
        </p:txBody>
      </p:sp>
      <p:sp>
        <p:nvSpPr>
          <p:cNvPr id="993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993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95</a:t>
            </a:r>
          </a:p>
        </p:txBody>
      </p:sp>
      <p:sp>
        <p:nvSpPr>
          <p:cNvPr id="993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990600" y="1676400"/>
            <a:ext cx="7239000" cy="3733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Non-mandatory</a:t>
            </a:r>
          </a:p>
          <a:p>
            <a:pPr>
              <a:spcBef>
                <a:spcPct val="20000"/>
              </a:spcBef>
              <a:defRPr/>
            </a:pPr>
            <a:endParaRPr lang="en-US" sz="800" kern="0" dirty="0">
              <a:latin typeface="Verdana" pitchFamily="34" charset="0"/>
            </a:endParaRPr>
          </a:p>
          <a:p>
            <a:pPr indent="112713">
              <a:spcBef>
                <a:spcPts val="0"/>
              </a:spcBef>
              <a:buFont typeface="Arial" pitchFamily="34" charset="0"/>
              <a:buChar char="•"/>
              <a:defRPr/>
            </a:pPr>
            <a:r>
              <a:rPr lang="en-US" sz="2400" kern="0" dirty="0">
                <a:latin typeface="Verdana" pitchFamily="34" charset="0"/>
              </a:rPr>
              <a:t> To be GHS-compliant, the requirements for </a:t>
            </a:r>
          </a:p>
          <a:p>
            <a:pPr indent="112713">
              <a:spcBef>
                <a:spcPts val="0"/>
              </a:spcBef>
              <a:defRPr/>
            </a:pPr>
            <a:r>
              <a:rPr lang="en-US" sz="2400" kern="0" dirty="0">
                <a:latin typeface="Verdana" pitchFamily="34" charset="0"/>
              </a:rPr>
              <a:t> this section would be:</a:t>
            </a:r>
          </a:p>
          <a:p>
            <a:pPr indent="112713">
              <a:spcBef>
                <a:spcPts val="0"/>
              </a:spcBef>
              <a:defRPr/>
            </a:pPr>
            <a:endParaRPr lang="en-US" sz="800" kern="0" dirty="0">
              <a:latin typeface="Verdana" pitchFamily="34" charset="0"/>
            </a:endParaRPr>
          </a:p>
          <a:p>
            <a:pPr lvl="1">
              <a:spcBef>
                <a:spcPts val="0"/>
              </a:spcBef>
              <a:buFont typeface="Courier New" pitchFamily="49" charset="0"/>
              <a:buChar char="o"/>
              <a:defRPr/>
            </a:pPr>
            <a:r>
              <a:rPr lang="en-US" sz="2400" kern="0" dirty="0">
                <a:latin typeface="Verdana" pitchFamily="34" charset="0"/>
              </a:rPr>
              <a:t> </a:t>
            </a:r>
            <a:r>
              <a:rPr lang="en-US" sz="2400" kern="0" dirty="0" err="1">
                <a:latin typeface="Verdana" pitchFamily="34" charset="0"/>
              </a:rPr>
              <a:t>Ecotoxicity</a:t>
            </a:r>
            <a:r>
              <a:rPr lang="en-US" sz="2400" kern="0" dirty="0">
                <a:latin typeface="Verdana" pitchFamily="34" charset="0"/>
              </a:rPr>
              <a:t> (aquatic and terrestrial, </a:t>
            </a:r>
          </a:p>
          <a:p>
            <a:pPr lvl="1">
              <a:spcBef>
                <a:spcPts val="0"/>
              </a:spcBef>
              <a:defRPr/>
            </a:pPr>
            <a:r>
              <a:rPr lang="en-US" sz="2400" kern="0" dirty="0">
                <a:latin typeface="Verdana" pitchFamily="34" charset="0"/>
              </a:rPr>
              <a:t>   where available)</a:t>
            </a:r>
          </a:p>
          <a:p>
            <a:pPr lvl="1">
              <a:spcBef>
                <a:spcPts val="0"/>
              </a:spcBef>
              <a:buFont typeface="Courier New" pitchFamily="49" charset="0"/>
              <a:buChar char="o"/>
              <a:defRPr/>
            </a:pPr>
            <a:r>
              <a:rPr lang="en-US" sz="2400" kern="0" dirty="0">
                <a:latin typeface="Verdana" pitchFamily="34" charset="0"/>
              </a:rPr>
              <a:t> Persistence and degradability</a:t>
            </a:r>
          </a:p>
          <a:p>
            <a:pPr lvl="1">
              <a:spcBef>
                <a:spcPts val="0"/>
              </a:spcBef>
              <a:buFont typeface="Courier New" pitchFamily="49" charset="0"/>
              <a:buChar char="o"/>
              <a:defRPr/>
            </a:pPr>
            <a:r>
              <a:rPr lang="en-US" sz="2400" kern="0" dirty="0">
                <a:latin typeface="Verdana" pitchFamily="34" charset="0"/>
              </a:rPr>
              <a:t> </a:t>
            </a:r>
            <a:r>
              <a:rPr lang="en-US" sz="2400" kern="0" dirty="0" err="1">
                <a:latin typeface="Verdana" pitchFamily="34" charset="0"/>
              </a:rPr>
              <a:t>Bioaccumulative</a:t>
            </a:r>
            <a:r>
              <a:rPr lang="en-US" sz="2400" kern="0" dirty="0">
                <a:latin typeface="Verdana" pitchFamily="34" charset="0"/>
              </a:rPr>
              <a:t> potential</a:t>
            </a:r>
          </a:p>
          <a:p>
            <a:pPr lvl="1">
              <a:spcBef>
                <a:spcPts val="0"/>
              </a:spcBef>
              <a:buFont typeface="Courier New" pitchFamily="49" charset="0"/>
              <a:buChar char="o"/>
              <a:defRPr/>
            </a:pPr>
            <a:r>
              <a:rPr lang="en-US" sz="2400" kern="0" dirty="0">
                <a:latin typeface="Verdana" pitchFamily="34" charset="0"/>
              </a:rPr>
              <a:t> Mobility in soil</a:t>
            </a:r>
          </a:p>
          <a:p>
            <a:pPr lvl="1">
              <a:spcBef>
                <a:spcPts val="0"/>
              </a:spcBef>
              <a:buFont typeface="Courier New" pitchFamily="49" charset="0"/>
              <a:buChar char="o"/>
              <a:defRPr/>
            </a:pPr>
            <a:r>
              <a:rPr lang="en-US" sz="2400" kern="0" dirty="0">
                <a:latin typeface="Verdana" pitchFamily="34" charset="0"/>
              </a:rPr>
              <a:t> Other adverse effects</a:t>
            </a:r>
          </a:p>
          <a:p>
            <a:pPr>
              <a:spcBef>
                <a:spcPct val="20000"/>
              </a:spcBef>
              <a:defRPr/>
            </a:pPr>
            <a:endParaRPr lang="en-US" sz="2400" kern="0" dirty="0">
              <a:latin typeface="Verdana"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2"/>
          <p:cNvSpPr>
            <a:spLocks noGrp="1" noChangeArrowheads="1"/>
          </p:cNvSpPr>
          <p:nvPr>
            <p:ph type="ctrTitle"/>
          </p:nvPr>
        </p:nvSpPr>
        <p:spPr>
          <a:xfrm>
            <a:off x="533400" y="381000"/>
            <a:ext cx="5181600" cy="457200"/>
          </a:xfrm>
        </p:spPr>
        <p:txBody>
          <a:bodyPr/>
          <a:lstStyle/>
          <a:p>
            <a:pPr eaLnBrk="1" hangingPunct="1"/>
            <a:r>
              <a:rPr lang="en-US" altLang="en-US" sz="2100">
                <a:solidFill>
                  <a:schemeClr val="bg1"/>
                </a:solidFill>
                <a:latin typeface="Verdana" panose="020B0604030504040204" pitchFamily="34" charset="0"/>
              </a:rPr>
              <a:t>Section 13: Disposal Considerations</a:t>
            </a:r>
          </a:p>
        </p:txBody>
      </p:sp>
      <p:sp>
        <p:nvSpPr>
          <p:cNvPr id="1003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03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96</a:t>
            </a:r>
          </a:p>
        </p:txBody>
      </p:sp>
      <p:sp>
        <p:nvSpPr>
          <p:cNvPr id="1003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036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2"/>
          <p:cNvSpPr txBox="1">
            <a:spLocks/>
          </p:cNvSpPr>
          <p:nvPr/>
        </p:nvSpPr>
        <p:spPr bwMode="auto">
          <a:xfrm>
            <a:off x="381000" y="1447800"/>
            <a:ext cx="8610600" cy="43434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To be GHS compliant, this section is provided, but  </a:t>
            </a:r>
          </a:p>
          <a:p>
            <a:pPr>
              <a:spcBef>
                <a:spcPts val="0"/>
              </a:spcBef>
              <a:defRPr/>
            </a:pPr>
            <a:r>
              <a:rPr lang="en-US" sz="2400" kern="0" dirty="0">
                <a:latin typeface="Verdana" pitchFamily="34" charset="0"/>
              </a:rPr>
              <a:t>  compliance is outside OSHA jurisdiction</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However, OSHA may enforce provisions associated   </a:t>
            </a:r>
          </a:p>
          <a:p>
            <a:pPr>
              <a:spcBef>
                <a:spcPts val="0"/>
              </a:spcBef>
              <a:defRPr/>
            </a:pPr>
            <a:r>
              <a:rPr lang="en-US" sz="2400" kern="0" dirty="0">
                <a:latin typeface="Verdana" pitchFamily="34" charset="0"/>
              </a:rPr>
              <a:t>  with safe handling and use, including appropriate  </a:t>
            </a:r>
          </a:p>
          <a:p>
            <a:pPr>
              <a:spcBef>
                <a:spcPts val="0"/>
              </a:spcBef>
              <a:defRPr/>
            </a:pPr>
            <a:r>
              <a:rPr lang="en-US" sz="2400" kern="0" dirty="0">
                <a:latin typeface="Verdana" pitchFamily="34" charset="0"/>
              </a:rPr>
              <a:t>  hygienic practices (see Section 7, above)</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Description of waste residues and information on </a:t>
            </a:r>
          </a:p>
          <a:p>
            <a:pPr>
              <a:spcBef>
                <a:spcPts val="0"/>
              </a:spcBef>
              <a:defRPr/>
            </a:pPr>
            <a:r>
              <a:rPr lang="en-US" sz="2400" kern="0" dirty="0">
                <a:latin typeface="Verdana" pitchFamily="34" charset="0"/>
              </a:rPr>
              <a:t>  their safe handling</a:t>
            </a:r>
          </a:p>
          <a:p>
            <a:pPr>
              <a:spcBef>
                <a:spcPts val="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Methods of disposal</a:t>
            </a:r>
          </a:p>
          <a:p>
            <a:pPr>
              <a:spcBef>
                <a:spcPct val="20000"/>
              </a:spcBef>
              <a:buFont typeface="Arial" pitchFamily="34" charset="0"/>
              <a:buChar char="•"/>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Disposal of any contaminated packaging</a:t>
            </a:r>
          </a:p>
          <a:p>
            <a:pPr algn="ctr">
              <a:spcBef>
                <a:spcPct val="20000"/>
              </a:spcBef>
              <a:defRPr/>
            </a:pPr>
            <a:endParaRPr lang="en-US" sz="2400" kern="0" dirty="0">
              <a:latin typeface="Verdana"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Section 14: Transportation Information</a:t>
            </a:r>
          </a:p>
        </p:txBody>
      </p:sp>
      <p:sp>
        <p:nvSpPr>
          <p:cNvPr id="1013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13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97</a:t>
            </a:r>
          </a:p>
        </p:txBody>
      </p:sp>
      <p:sp>
        <p:nvSpPr>
          <p:cNvPr id="1013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13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Content Placeholder 2"/>
          <p:cNvSpPr txBox="1">
            <a:spLocks/>
          </p:cNvSpPr>
          <p:nvPr/>
        </p:nvSpPr>
        <p:spPr bwMode="auto">
          <a:xfrm>
            <a:off x="304800" y="1066800"/>
            <a:ext cx="8534400" cy="4800600"/>
          </a:xfrm>
          <a:prstGeom prst="rect">
            <a:avLst/>
          </a:prstGeom>
          <a:noFill/>
          <a:ln w="9525">
            <a:noFill/>
            <a:miter lim="800000"/>
            <a:headEnd/>
            <a:tailEnd/>
          </a:ln>
        </p:spPr>
        <p:txBody>
          <a:bodyPr/>
          <a:lstStyle/>
          <a:p>
            <a:pPr>
              <a:spcBef>
                <a:spcPts val="0"/>
              </a:spcBef>
              <a:buFont typeface="Arial" pitchFamily="34" charset="0"/>
              <a:buChar char="•"/>
              <a:defRPr/>
            </a:pPr>
            <a:r>
              <a:rPr lang="en-US" sz="2200" kern="0" dirty="0">
                <a:latin typeface="Verdana" pitchFamily="34" charset="0"/>
              </a:rPr>
              <a:t> To be GHS compliant, this section is provided, but </a:t>
            </a:r>
          </a:p>
          <a:p>
            <a:pPr>
              <a:spcBef>
                <a:spcPts val="0"/>
              </a:spcBef>
              <a:defRPr/>
            </a:pPr>
            <a:r>
              <a:rPr lang="en-US" sz="2200" kern="0" dirty="0">
                <a:latin typeface="Verdana" pitchFamily="34" charset="0"/>
              </a:rPr>
              <a:t>  compliance is outside OSHA jurisdiction.</a:t>
            </a:r>
          </a:p>
          <a:p>
            <a:pPr>
              <a:spcBef>
                <a:spcPts val="0"/>
              </a:spcBef>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UN number</a:t>
            </a:r>
          </a:p>
          <a:p>
            <a:pPr>
              <a:spcBef>
                <a:spcPct val="20000"/>
              </a:spcBef>
              <a:buFont typeface="Arial" pitchFamily="34" charset="0"/>
              <a:buChar char="•"/>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UN proper shipping name</a:t>
            </a:r>
          </a:p>
          <a:p>
            <a:pPr>
              <a:spcBef>
                <a:spcPct val="20000"/>
              </a:spcBef>
              <a:buFont typeface="Arial" pitchFamily="34" charset="0"/>
              <a:buChar char="•"/>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Transport hazard classes</a:t>
            </a:r>
          </a:p>
          <a:p>
            <a:pPr>
              <a:spcBef>
                <a:spcPct val="20000"/>
              </a:spcBef>
              <a:buFont typeface="Arial" pitchFamily="34" charset="0"/>
              <a:buChar char="•"/>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Packing group, if applicable</a:t>
            </a:r>
          </a:p>
          <a:p>
            <a:pPr>
              <a:spcBef>
                <a:spcPct val="2000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200" kern="0" dirty="0">
                <a:latin typeface="Verdana" pitchFamily="34" charset="0"/>
              </a:rPr>
              <a:t> Environmental hazards such as marine pollutant (yes/no)</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200" kern="0" dirty="0">
                <a:latin typeface="Verdana" pitchFamily="34" charset="0"/>
              </a:rPr>
              <a:t> Transport in bulk (per Annex II of MARPOL 73/78 </a:t>
            </a:r>
          </a:p>
          <a:p>
            <a:pPr>
              <a:spcBef>
                <a:spcPts val="0"/>
              </a:spcBef>
              <a:defRPr/>
            </a:pPr>
            <a:r>
              <a:rPr lang="en-US" sz="2200" kern="0" dirty="0">
                <a:latin typeface="Verdana" pitchFamily="34" charset="0"/>
              </a:rPr>
              <a:t>  and IBC Code)</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200" kern="0" dirty="0">
                <a:latin typeface="Verdana" pitchFamily="34" charset="0"/>
              </a:rPr>
              <a:t> Special precautions which a user needs to be aware of or  </a:t>
            </a:r>
          </a:p>
          <a:p>
            <a:pPr>
              <a:spcBef>
                <a:spcPts val="0"/>
              </a:spcBef>
              <a:defRPr/>
            </a:pPr>
            <a:r>
              <a:rPr lang="en-US" sz="2200" kern="0" dirty="0">
                <a:latin typeface="Verdana" pitchFamily="34" charset="0"/>
              </a:rPr>
              <a:t>  needs to comply with, in connection with transport or </a:t>
            </a:r>
          </a:p>
          <a:p>
            <a:pPr>
              <a:spcBef>
                <a:spcPts val="0"/>
              </a:spcBef>
              <a:defRPr/>
            </a:pPr>
            <a:r>
              <a:rPr lang="en-US" sz="2200" kern="0" dirty="0">
                <a:latin typeface="Verdana" pitchFamily="34" charset="0"/>
              </a:rPr>
              <a:t>  conveyance either within or outside their premises </a:t>
            </a:r>
          </a:p>
        </p:txBody>
      </p:sp>
      <p:pic>
        <p:nvPicPr>
          <p:cNvPr id="10138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18923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2"/>
          <p:cNvSpPr>
            <a:spLocks noGrp="1" noChangeArrowheads="1"/>
          </p:cNvSpPr>
          <p:nvPr>
            <p:ph type="ctrTitle"/>
          </p:nvPr>
        </p:nvSpPr>
        <p:spPr>
          <a:xfrm>
            <a:off x="533400" y="381000"/>
            <a:ext cx="5181600" cy="457200"/>
          </a:xfrm>
        </p:spPr>
        <p:txBody>
          <a:bodyPr/>
          <a:lstStyle/>
          <a:p>
            <a:pPr eaLnBrk="1" hangingPunct="1"/>
            <a:r>
              <a:rPr lang="en-US" altLang="en-US" sz="2100">
                <a:solidFill>
                  <a:schemeClr val="bg1"/>
                </a:solidFill>
                <a:latin typeface="Verdana" panose="020B0604030504040204" pitchFamily="34" charset="0"/>
              </a:rPr>
              <a:t>Section 15: Regulatory Information</a:t>
            </a:r>
          </a:p>
        </p:txBody>
      </p:sp>
      <p:sp>
        <p:nvSpPr>
          <p:cNvPr id="1024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24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98</a:t>
            </a:r>
          </a:p>
        </p:txBody>
      </p:sp>
      <p:sp>
        <p:nvSpPr>
          <p:cNvPr id="1024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2408" name="Rectangle 9"/>
          <p:cNvSpPr>
            <a:spLocks noChangeArrowheads="1"/>
          </p:cNvSpPr>
          <p:nvPr/>
        </p:nvSpPr>
        <p:spPr bwMode="auto">
          <a:xfrm>
            <a:off x="838200" y="1295400"/>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To be GHS compliant, this section is provided,   </a:t>
            </a:r>
            <a:br>
              <a:rPr lang="en-US" altLang="en-US" sz="2400">
                <a:latin typeface="Verdana" panose="020B0604030504040204" pitchFamily="34" charset="0"/>
              </a:rPr>
            </a:br>
            <a:r>
              <a:rPr lang="en-US" altLang="en-US" sz="2400">
                <a:latin typeface="Verdana" panose="020B0604030504040204" pitchFamily="34" charset="0"/>
              </a:rPr>
              <a:t>  but compliance is outside OSHA jurisdiction</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Safety</a:t>
            </a:r>
          </a:p>
          <a:p>
            <a:pPr eaLnBrk="1" hangingPunct="1">
              <a:spcBef>
                <a:spcPct val="0"/>
              </a:spcBef>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Health</a:t>
            </a:r>
          </a:p>
          <a:p>
            <a:pPr eaLnBrk="1" hangingPunct="1">
              <a:spcBef>
                <a:spcPct val="0"/>
              </a:spcBef>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Environmental regulations specific to product</a:t>
            </a:r>
          </a:p>
        </p:txBody>
      </p:sp>
      <p:pic>
        <p:nvPicPr>
          <p:cNvPr id="102409" name="Picture 4" descr="Men in Level A Protec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33800"/>
            <a:ext cx="28702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16: Other Information</a:t>
            </a:r>
          </a:p>
        </p:txBody>
      </p:sp>
      <p:sp>
        <p:nvSpPr>
          <p:cNvPr id="1034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PPT-061-02</a:t>
            </a:r>
          </a:p>
        </p:txBody>
      </p:sp>
      <p:sp>
        <p:nvSpPr>
          <p:cNvPr id="1034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99</a:t>
            </a:r>
          </a:p>
        </p:txBody>
      </p:sp>
      <p:sp>
        <p:nvSpPr>
          <p:cNvPr id="1034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343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3" name="Content Placeholder 2"/>
          <p:cNvSpPr txBox="1">
            <a:spLocks/>
          </p:cNvSpPr>
          <p:nvPr/>
        </p:nvSpPr>
        <p:spPr bwMode="auto">
          <a:xfrm>
            <a:off x="685800" y="1371600"/>
            <a:ext cx="8001000" cy="1143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 new requirements other than format</a:t>
            </a:r>
          </a:p>
          <a:p>
            <a:pPr>
              <a:spcBef>
                <a:spcPct val="20000"/>
              </a:spcBef>
              <a:buFont typeface="Arial" pitchFamily="34" charset="0"/>
              <a:buChar char="•"/>
              <a:defRPr/>
            </a:pPr>
            <a:endParaRPr lang="en-US" sz="12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Date of preparation of SDS or last revision date</a:t>
            </a:r>
          </a:p>
          <a:p>
            <a:pPr algn="ctr">
              <a:spcBef>
                <a:spcPct val="20000"/>
              </a:spcBef>
              <a:defRPr/>
            </a:pPr>
            <a:endParaRPr lang="en-US" sz="2400" kern="0" dirty="0">
              <a:latin typeface="Verdana" pitchFamily="34" charset="0"/>
            </a:endParaRPr>
          </a:p>
        </p:txBody>
      </p:sp>
      <p:pic>
        <p:nvPicPr>
          <p:cNvPr id="103434" name="Picture 11" descr="C:\Documents and Settings\stlane\My Documents\My Pictures\06453_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743200"/>
            <a:ext cx="2914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Custom 3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245F2B-0185-4416-8974-8F574AA1580D}"/>
</file>

<file path=customXml/itemProps2.xml><?xml version="1.0" encoding="utf-8"?>
<ds:datastoreItem xmlns:ds="http://schemas.openxmlformats.org/officeDocument/2006/customXml" ds:itemID="{FE8F7CFF-84DD-4D24-9417-925B75C24E87}"/>
</file>

<file path=customXml/itemProps3.xml><?xml version="1.0" encoding="utf-8"?>
<ds:datastoreItem xmlns:ds="http://schemas.openxmlformats.org/officeDocument/2006/customXml" ds:itemID="{82AC3174-3961-4A4D-B4AC-5E1F0818EC09}"/>
</file>

<file path=docProps/app.xml><?xml version="1.0" encoding="utf-8"?>
<Properties xmlns="http://schemas.openxmlformats.org/officeDocument/2006/extended-properties" xmlns:vt="http://schemas.openxmlformats.org/officeDocument/2006/docPropsVTypes">
  <Template/>
  <TotalTime>4906</TotalTime>
  <Words>10229</Words>
  <Application>Microsoft Office PowerPoint</Application>
  <PresentationFormat>On-screen Show (4:3)</PresentationFormat>
  <Paragraphs>2303</Paragraphs>
  <Slides>111</Slides>
  <Notes>111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19" baseType="lpstr">
      <vt:lpstr>Arial</vt:lpstr>
      <vt:lpstr>Calibri</vt:lpstr>
      <vt:lpstr>Verdana</vt:lpstr>
      <vt:lpstr>Times New Roman</vt:lpstr>
      <vt:lpstr>Courier New</vt:lpstr>
      <vt:lpstr>Wingdings</vt:lpstr>
      <vt:lpstr>Default Design</vt:lpstr>
      <vt:lpstr>Clip</vt:lpstr>
      <vt:lpstr>RIGHT TO KNOW</vt:lpstr>
      <vt:lpstr>Worker &amp; Community Right to Know</vt:lpstr>
      <vt:lpstr>PowerPoint Presentation</vt:lpstr>
      <vt:lpstr>PowerPoint Presentation</vt:lpstr>
      <vt:lpstr>Requirements</vt:lpstr>
      <vt:lpstr>Training</vt:lpstr>
      <vt:lpstr>PowerPoint Presentation</vt:lpstr>
      <vt:lpstr> “Right to Know” Law</vt:lpstr>
      <vt:lpstr>Globally Harmonized System</vt:lpstr>
      <vt:lpstr>Right to Know Modifications due to GHS</vt:lpstr>
      <vt:lpstr>HCS Key Revisions also Include</vt:lpstr>
      <vt:lpstr>HNOC: Hazards Not Otherwise Classified</vt:lpstr>
      <vt:lpstr>Other Label Elements</vt:lpstr>
      <vt:lpstr>Effective Dates for GHS</vt:lpstr>
      <vt:lpstr>Effective Dates</vt:lpstr>
      <vt:lpstr>OSHA</vt:lpstr>
      <vt:lpstr>Hazard Communication &amp; Chemical Safety</vt:lpstr>
      <vt:lpstr>Chemical Safety</vt:lpstr>
      <vt:lpstr>Routes of Occupational Exposure</vt:lpstr>
      <vt:lpstr>Hazards</vt:lpstr>
      <vt:lpstr>Physical Hazards</vt:lpstr>
      <vt:lpstr>Physical Hazards</vt:lpstr>
      <vt:lpstr>Health Hazard</vt:lpstr>
      <vt:lpstr>Acute Health Effects</vt:lpstr>
      <vt:lpstr>Chronic Health Effects</vt:lpstr>
      <vt:lpstr>Keeping It Safe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Labels</vt:lpstr>
      <vt:lpstr>Labeling</vt:lpstr>
      <vt:lpstr>PowerPoint Presentation</vt:lpstr>
      <vt:lpstr>PowerPoint Presentation</vt:lpstr>
      <vt:lpstr>Label Information</vt:lpstr>
      <vt:lpstr>PowerPoint Presentation</vt:lpstr>
      <vt:lpstr>Reading Chemical Labels</vt:lpstr>
      <vt:lpstr>Labels/Other Warnings</vt:lpstr>
      <vt:lpstr>Labeling</vt:lpstr>
      <vt:lpstr>GHS Comparison</vt:lpstr>
      <vt:lpstr>Pictograms</vt:lpstr>
      <vt:lpstr>Health Hazard</vt:lpstr>
      <vt:lpstr>Flame</vt:lpstr>
      <vt:lpstr>Exclamation Mark</vt:lpstr>
      <vt:lpstr>Gas Cylinder</vt:lpstr>
      <vt:lpstr>Corrosion</vt:lpstr>
      <vt:lpstr>Exploding Bomb</vt:lpstr>
      <vt:lpstr>Flame Over Circle</vt:lpstr>
      <vt:lpstr>Skull and Crossbones</vt:lpstr>
      <vt:lpstr>Signal Word</vt:lpstr>
      <vt:lpstr>Hazard Statement</vt:lpstr>
      <vt:lpstr>Precautionary Statement</vt:lpstr>
      <vt:lpstr>Labels</vt:lpstr>
      <vt:lpstr>GHS: Annex 2</vt:lpstr>
      <vt:lpstr>GHS: Annex 2</vt:lpstr>
      <vt:lpstr>Table A3.1.2 Hazard Statement Codes</vt:lpstr>
      <vt:lpstr>Table A3.2.3 Precautionary Statements</vt:lpstr>
      <vt:lpstr>Labels</vt:lpstr>
      <vt:lpstr>PowerPoint Presentation</vt:lpstr>
      <vt:lpstr>Transporting</vt:lpstr>
      <vt:lpstr>PowerPoint Presentation</vt:lpstr>
      <vt:lpstr>PowerPoint Presentation</vt:lpstr>
      <vt:lpstr>Dangerous Good Label</vt:lpstr>
      <vt:lpstr>Label Examples</vt:lpstr>
      <vt:lpstr>Intermodal Container Markings</vt:lpstr>
      <vt:lpstr>SDS</vt:lpstr>
      <vt:lpstr>SDS</vt:lpstr>
      <vt:lpstr>Information on a SDS</vt:lpstr>
      <vt:lpstr>Information on a SDS</vt:lpstr>
      <vt:lpstr>Information on a SDS</vt:lpstr>
      <vt:lpstr>Where are your SDSs?</vt:lpstr>
      <vt:lpstr>SDS Categories</vt:lpstr>
      <vt:lpstr>SDS Categories</vt:lpstr>
      <vt:lpstr>Section 1: Identification</vt:lpstr>
      <vt:lpstr>Section 2: Hazard Identification</vt:lpstr>
      <vt:lpstr>Section 2: Hazard Identification</vt:lpstr>
      <vt:lpstr>Section 3: Composition</vt:lpstr>
      <vt:lpstr>Section 3: Composition</vt:lpstr>
      <vt:lpstr>Section 3: Composition</vt:lpstr>
      <vt:lpstr>Section 4: First Aid</vt:lpstr>
      <vt:lpstr>Section 5: Fire-fighting</vt:lpstr>
      <vt:lpstr>Section 6: Accidental Release</vt:lpstr>
      <vt:lpstr>Section 7: Handling &amp; Storage</vt:lpstr>
      <vt:lpstr>Section 8: Exposure Controls/PPE</vt:lpstr>
      <vt:lpstr>Section 9: Physical, Chemical Properties</vt:lpstr>
      <vt:lpstr>Section 9: Physical, Chemical Properties</vt:lpstr>
      <vt:lpstr>Section 10: Stability and Reactivity</vt:lpstr>
      <vt:lpstr>Section 11: Toxicological Information</vt:lpstr>
      <vt:lpstr>Section 12: Ecological Information</vt:lpstr>
      <vt:lpstr>Section 13: Disposal Considerations</vt:lpstr>
      <vt:lpstr>Section 14: Transportation Information</vt:lpstr>
      <vt:lpstr>Section 15: Regulatory Information</vt:lpstr>
      <vt:lpstr>Section 16: Other Information</vt:lpstr>
      <vt:lpstr>Contractor Requirements</vt:lpstr>
      <vt:lpstr>Contractor Requirements</vt:lpstr>
      <vt:lpstr>PowerPoint Presentation</vt:lpstr>
      <vt:lpstr>PowerPoint Presentation</vt:lpstr>
      <vt:lpstr>PowerPoint Presentation</vt:lpstr>
      <vt:lpstr>PowerPoint Presentation</vt:lpstr>
      <vt:lpstr>GHS- to Comply</vt:lpstr>
      <vt:lpstr>Preparing your Facility</vt:lpstr>
      <vt:lpstr>Summary</vt:lpstr>
      <vt:lpstr>Now that You’ve Been Through the Presentation:</vt:lpstr>
      <vt:lpstr>Contact Information</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Tanyia Miller</cp:lastModifiedBy>
  <cp:revision>458</cp:revision>
  <cp:lastPrinted>2015-07-20T19:13:25Z</cp:lastPrinted>
  <dcterms:created xsi:type="dcterms:W3CDTF">2011-11-29T20:35:02Z</dcterms:created>
  <dcterms:modified xsi:type="dcterms:W3CDTF">2017-03-07T18:43:15Z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28900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