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5.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51.xml" ContentType="application/vnd.openxmlformats-officedocument.presentationml.slide+xml"/>
  <Override PartName="/ppt/slides/slide79.xml" ContentType="application/vnd.openxmlformats-officedocument.presentationml.slide+xml"/>
  <Override PartName="/ppt/slides/slide4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6.xml" ContentType="application/vnd.openxmlformats-officedocument.presentationml.slide+xml"/>
  <Override PartName="/ppt/slides/slide50.xml" ContentType="application/vnd.openxmlformats-officedocument.presentationml.slide+xml"/>
  <Override PartName="/ppt/slides/slide2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2.xml" ContentType="application/vnd.openxmlformats-officedocument.presentationml.notesSlide+xml"/>
  <Override PartName="/ppt/notesSlides/notesSlide75.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0.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71.xml" ContentType="application/vnd.openxmlformats-officedocument.presentationml.notesSlide+xml"/>
  <Override PartName="/ppt/notesSlides/notesSlide79.xml" ContentType="application/vnd.openxmlformats-officedocument.presentationml.notesSlide+xml"/>
  <Override PartName="/ppt/notesSlides/notesSlide88.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slideMasters/slideMaster1.xml" ContentType="application/vnd.openxmlformats-officedocument.presentationml.slideMaster+xml"/>
  <Override PartName="/ppt/notesSlides/notesSlide91.xml" ContentType="application/vnd.openxmlformats-officedocument.presentationml.notesSlide+xml"/>
  <Override PartName="/ppt/notesSlides/notesSlide85.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7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9.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56.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61.xml" ContentType="application/vnd.openxmlformats-officedocument.presentationml.notesSlide+xml"/>
  <Override PartName="/ppt/notesSlides/notesSlide43.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53" r:id="rId14"/>
    <p:sldId id="268" r:id="rId15"/>
    <p:sldId id="269" r:id="rId16"/>
    <p:sldId id="270" r:id="rId17"/>
    <p:sldId id="271" r:id="rId18"/>
    <p:sldId id="28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1" r:id="rId44"/>
    <p:sldId id="297" r:id="rId45"/>
    <p:sldId id="298" r:id="rId46"/>
    <p:sldId id="299" r:id="rId47"/>
    <p:sldId id="300" r:id="rId48"/>
    <p:sldId id="302" r:id="rId49"/>
    <p:sldId id="303" r:id="rId50"/>
    <p:sldId id="304" r:id="rId51"/>
    <p:sldId id="351" r:id="rId52"/>
    <p:sldId id="305" r:id="rId53"/>
    <p:sldId id="306" r:id="rId54"/>
    <p:sldId id="307"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9" r:id="rId75"/>
    <p:sldId id="330" r:id="rId76"/>
    <p:sldId id="355" r:id="rId77"/>
    <p:sldId id="354" r:id="rId78"/>
    <p:sldId id="356" r:id="rId79"/>
    <p:sldId id="357" r:id="rId80"/>
    <p:sldId id="358" r:id="rId81"/>
    <p:sldId id="359" r:id="rId82"/>
    <p:sldId id="360" r:id="rId83"/>
    <p:sldId id="361" r:id="rId84"/>
    <p:sldId id="362" r:id="rId85"/>
    <p:sldId id="363" r:id="rId86"/>
    <p:sldId id="364" r:id="rId87"/>
    <p:sldId id="367" r:id="rId88"/>
    <p:sldId id="368" r:id="rId89"/>
    <p:sldId id="366" r:id="rId90"/>
    <p:sldId id="365" r:id="rId91"/>
    <p:sldId id="369" r:id="rId92"/>
    <p:sldId id="350" r:id="rId9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72" autoAdjust="0"/>
    <p:restoredTop sz="84477" autoAdjust="0"/>
  </p:normalViewPr>
  <p:slideViewPr>
    <p:cSldViewPr>
      <p:cViewPr varScale="1">
        <p:scale>
          <a:sx n="64" d="100"/>
          <a:sy n="64" d="100"/>
        </p:scale>
        <p:origin x="11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4E819441-2606-44FE-A403-53BEDE9042CF}" type="datetimeFigureOut">
              <a:rPr lang="en-US"/>
              <a:pPr>
                <a:defRPr/>
              </a:pPr>
              <a:t>3/7/2017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A3A1223-D8BF-40EA-A56B-4259A72F262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68740517-93D9-4FE6-B4AF-F44BE984F1D7}" type="datetimeFigureOut">
              <a:rPr lang="en-US"/>
              <a:pPr>
                <a:defRPr/>
              </a:pPr>
              <a:t>3/7/2017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E7100D-F254-465A-B8C7-81A4DE8AF52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sha.gov/.../fy07/sh-16625-07/slipstripsfalls.pp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1200"/>
              </a:spcBef>
              <a:spcAft>
                <a:spcPts val="1200"/>
              </a:spcAft>
            </a:pPr>
            <a:r>
              <a:rPr lang="en-US" altLang="en-US" sz="1400">
                <a:latin typeface="Arial" panose="020B0604020202020204" pitchFamily="34" charset="0"/>
                <a:ea typeface="Calibri" panose="020F0502020204030204" pitchFamily="34" charset="0"/>
                <a:cs typeface="Calibri" panose="020F0502020204030204" pitchFamily="34" charset="0"/>
              </a:rPr>
              <a:t>Food industry workers have a 60 percent higher rate of occupational injury or illness than workers in other industries, according to a </a:t>
            </a:r>
            <a:r>
              <a:rPr lang="en-US" altLang="en-US" sz="1400">
                <a:solidFill>
                  <a:srgbClr val="005B2B"/>
                </a:solidFill>
                <a:latin typeface="Arial" panose="020B0604020202020204" pitchFamily="34" charset="0"/>
                <a:ea typeface="Calibri" panose="020F0502020204030204" pitchFamily="34" charset="0"/>
                <a:cs typeface="Calibri" panose="020F0502020204030204" pitchFamily="34" charset="0"/>
              </a:rPr>
              <a:t>study</a:t>
            </a:r>
            <a:r>
              <a:rPr lang="en-US" altLang="en-US" sz="1400">
                <a:latin typeface="Arial" panose="020B0604020202020204" pitchFamily="34" charset="0"/>
                <a:ea typeface="Calibri" panose="020F0502020204030204" pitchFamily="34" charset="0"/>
                <a:cs typeface="Calibri" panose="020F0502020204030204" pitchFamily="34" charset="0"/>
              </a:rPr>
              <a:t> from Emory University.</a:t>
            </a:r>
            <a:r>
              <a:rPr lang="en-US" altLang="en-US" sz="2400">
                <a:latin typeface="Arial" panose="020B0604020202020204" pitchFamily="34" charset="0"/>
                <a:ea typeface="Calibri" panose="020F0502020204030204" pitchFamily="34" charset="0"/>
                <a:cs typeface="Calibri" panose="020F0502020204030204" pitchFamily="34" charset="0"/>
              </a:rPr>
              <a:t> Severe injuries that required time off work were "more than twice as frequent" among food service workers, and the risk of occupational death was 9.5 times higher than in non-food jobs.</a:t>
            </a:r>
          </a:p>
          <a:p>
            <a:pPr>
              <a:spcBef>
                <a:spcPts val="1200"/>
              </a:spcBef>
              <a:spcAft>
                <a:spcPts val="1200"/>
              </a:spcAft>
            </a:pPr>
            <a:endParaRPr lang="en-US" altLang="en-US" sz="2400">
              <a:latin typeface="Times New Roman" panose="02020603050405020304" pitchFamily="18" charset="0"/>
              <a:ea typeface="Calibri" panose="020F0502020204030204" pitchFamily="34" charset="0"/>
              <a:cs typeface="Calibri" panose="020F0502020204030204" pitchFamily="34" charset="0"/>
            </a:endParaRPr>
          </a:p>
          <a:p>
            <a:pPr>
              <a:spcBef>
                <a:spcPts val="1200"/>
              </a:spcBef>
              <a:spcAft>
                <a:spcPts val="1200"/>
              </a:spcAft>
            </a:pPr>
            <a:r>
              <a:rPr lang="en-US" altLang="en-US" sz="1400">
                <a:latin typeface="Verdana" panose="020B0604030504040204" pitchFamily="34" charset="0"/>
                <a:ea typeface="Verdana" panose="020B0604030504040204" pitchFamily="34" charset="0"/>
                <a:cs typeface="Verdana" panose="020B0604030504040204" pitchFamily="34" charset="0"/>
              </a:rPr>
              <a:t>The Restaurant and Food Service industries present a variety of potential hazards to employees concerning personal safety and other materials which may cause harm.</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BE7F692-4DD5-4B5E-907C-18C99853AC9F}"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defRPr/>
            </a:pPr>
            <a:r>
              <a:rPr lang="en-US" altLang="en-US" sz="1400" dirty="0">
                <a:latin typeface="Verdana" pitchFamily="34" charset="0"/>
              </a:rPr>
              <a:t>When using a box cutter: </a:t>
            </a:r>
          </a:p>
          <a:p>
            <a:pPr eaLnBrk="1" hangingPunct="1">
              <a:spcBef>
                <a:spcPct val="0"/>
              </a:spcBef>
              <a:defRPr/>
            </a:pPr>
            <a:endParaRPr lang="en-US" altLang="en-US" sz="1400" dirty="0">
              <a:latin typeface="Verdana" pitchFamily="34" charset="0"/>
            </a:endParaRPr>
          </a:p>
          <a:p>
            <a:pPr marL="342900" indent="-342900" eaLnBrk="1" hangingPunct="1">
              <a:spcBef>
                <a:spcPct val="0"/>
              </a:spcBef>
              <a:buFont typeface="+mj-lt"/>
              <a:buAutoNum type="arabicPeriod"/>
              <a:defRPr/>
            </a:pPr>
            <a:r>
              <a:rPr lang="en-US" altLang="en-US" sz="1400" dirty="0">
                <a:latin typeface="Verdana" pitchFamily="34" charset="0"/>
              </a:rPr>
              <a:t>Cut away from yourself.</a:t>
            </a:r>
          </a:p>
          <a:p>
            <a:pPr marL="342900" indent="-342900" eaLnBrk="1" hangingPunct="1">
              <a:spcBef>
                <a:spcPct val="0"/>
              </a:spcBef>
              <a:buFont typeface="+mj-lt"/>
              <a:buAutoNum type="arabicPeriod"/>
              <a:defRPr/>
            </a:pPr>
            <a:r>
              <a:rPr lang="en-US" altLang="en-US" sz="1400" dirty="0">
                <a:latin typeface="Verdana" pitchFamily="34" charset="0"/>
              </a:rPr>
              <a:t>Keep box cutters closed when not in use.</a:t>
            </a:r>
          </a:p>
          <a:p>
            <a:pPr marL="342900" indent="-342900" eaLnBrk="1" hangingPunct="1">
              <a:spcBef>
                <a:spcPct val="0"/>
              </a:spcBef>
              <a:buFont typeface="+mj-lt"/>
              <a:buAutoNum type="arabicPeriod"/>
              <a:defRPr/>
            </a:pPr>
            <a:r>
              <a:rPr lang="en-US" altLang="en-US" sz="1400" dirty="0">
                <a:latin typeface="Verdana" pitchFamily="34" charset="0"/>
              </a:rPr>
              <a:t>Put broken glass in a safe container &amp; mark it.</a:t>
            </a:r>
          </a:p>
          <a:p>
            <a:pPr marL="342900" indent="-342900" eaLnBrk="1" hangingPunct="1">
              <a:spcBef>
                <a:spcPct val="0"/>
              </a:spcBef>
              <a:buFont typeface="+mj-lt"/>
              <a:buAutoNum type="arabicPeriod"/>
              <a:defRPr/>
            </a:pPr>
            <a:r>
              <a:rPr lang="en-US" altLang="en-US" sz="1400" dirty="0">
                <a:latin typeface="Verdana" pitchFamily="34" charset="0"/>
              </a:rPr>
              <a:t>Do not pick up broken glass with your bare hands.</a:t>
            </a:r>
          </a:p>
          <a:p>
            <a:pPr marL="342900" indent="-342900" eaLnBrk="1" hangingPunct="1">
              <a:spcBef>
                <a:spcPct val="0"/>
              </a:spcBef>
              <a:buFont typeface="+mj-lt"/>
              <a:buAutoNum type="arabicPeriod"/>
              <a:defRPr/>
            </a:pPr>
            <a:r>
              <a:rPr lang="en-US" altLang="en-US" sz="1400" dirty="0">
                <a:latin typeface="Verdana" pitchFamily="34" charset="0"/>
              </a:rPr>
              <a:t>Always wear the correct PPE when cleaning an area</a:t>
            </a:r>
            <a:r>
              <a:rPr lang="en-US" altLang="en-US" dirty="0">
                <a:latin typeface="Verdana" pitchFamily="34" charset="0"/>
              </a:rPr>
              <a:t>.</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52F9164-1DA5-43C4-8E28-FECC6138297B}"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rPr>
              <a:t>If you cut yourself, wash the wound thoroughly under cold water.</a:t>
            </a:r>
            <a:br>
              <a:rPr lang="en-US" altLang="en-US" sz="1400">
                <a:latin typeface="Verdana" panose="020B0604030504040204" pitchFamily="34" charset="0"/>
              </a:rPr>
            </a:b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If the wound is shallow and the bleeding stops, dry the skin around it with a paper towel/clean cloth.</a:t>
            </a:r>
            <a:br>
              <a:rPr lang="en-US" altLang="en-US" sz="1400">
                <a:latin typeface="Verdana" panose="020B0604030504040204" pitchFamily="34" charset="0"/>
              </a:rPr>
            </a:b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If available, put an “infection prevention” cream/spray on the wound.</a:t>
            </a:r>
            <a:br>
              <a:rPr lang="en-US" altLang="en-US" sz="1400">
                <a:latin typeface="Verdana" panose="020B0604030504040204" pitchFamily="34" charset="0"/>
              </a:rPr>
            </a:b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Cover the wound with a sterile bandage to keep the wound shielded and clean.</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b="1">
                <a:latin typeface="Verdana" panose="020B0604030504040204" pitchFamily="34" charset="0"/>
              </a:rPr>
              <a:t>When in doubt as to severity, seek medical attention!!</a:t>
            </a:r>
          </a:p>
          <a:p>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47487D-5E0A-4404-810E-753CB0D12C2F}"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rPr>
              <a:t>To stop bleeding if the wound is deep:</a:t>
            </a:r>
            <a:br>
              <a:rPr lang="en-US" altLang="en-US" sz="1400">
                <a:latin typeface="Verdana" panose="020B0604030504040204" pitchFamily="34" charset="0"/>
              </a:rPr>
            </a:br>
            <a:endParaRPr lang="en-US" altLang="en-US" sz="1400">
              <a:latin typeface="Verdana" panose="020B0604030504040204" pitchFamily="34" charset="0"/>
            </a:endParaRPr>
          </a:p>
          <a:p>
            <a:pPr eaLnBrk="1" hangingPunct="1">
              <a:spcBef>
                <a:spcPct val="0"/>
              </a:spcBef>
              <a:buFont typeface="Wingdings 3" panose="05040102010807070707" pitchFamily="18" charset="2"/>
              <a:buNone/>
            </a:pPr>
            <a:r>
              <a:rPr lang="en-US" altLang="en-US" sz="1400">
                <a:latin typeface="Verdana" panose="020B0604030504040204" pitchFamily="34" charset="0"/>
              </a:rPr>
              <a:t>       → Apply pressure </a:t>
            </a:r>
          </a:p>
          <a:p>
            <a:pPr eaLnBrk="1" hangingPunct="1">
              <a:spcBef>
                <a:spcPct val="0"/>
              </a:spcBef>
              <a:buFont typeface="Wingdings 3" panose="05040102010807070707" pitchFamily="18" charset="2"/>
              <a:buNone/>
            </a:pPr>
            <a:r>
              <a:rPr lang="en-US" altLang="en-US" sz="1400">
                <a:latin typeface="Verdana" panose="020B0604030504040204" pitchFamily="34" charset="0"/>
              </a:rPr>
              <a:t>       → Raise the wound site above the heart</a:t>
            </a:r>
          </a:p>
          <a:p>
            <a:pPr eaLnBrk="1" hangingPunct="1">
              <a:spcBef>
                <a:spcPct val="0"/>
              </a:spcBef>
              <a:buFont typeface="Wingdings 3" panose="05040102010807070707" pitchFamily="18" charset="2"/>
              <a:buNone/>
            </a:pPr>
            <a:r>
              <a:rPr lang="en-US" altLang="en-US" sz="1400">
                <a:latin typeface="Verdana" panose="020B0604030504040204" pitchFamily="34" charset="0"/>
              </a:rPr>
              <a:t>       → Seek medical attention a.s.a.p.</a:t>
            </a:r>
          </a:p>
          <a:p>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15509A2-DC29-4705-8E57-9DC77AF78633}"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rPr>
              <a:t>Report any on-the-job injuries to your Supervisor as soon as possible, and make sure an injury report is completed a.s.a.p.</a:t>
            </a:r>
          </a:p>
          <a:p>
            <a:endParaRPr lang="en-US" altLang="en-US"/>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D286022-EBC1-4CCB-9174-8728CEF720BB}"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Personal injuries due to burns can be debilitating or life-threatening.</a:t>
            </a:r>
          </a:p>
          <a:p>
            <a:r>
              <a:rPr lang="en-US" altLang="en-US" sz="1400">
                <a:latin typeface="Verdana" panose="020B0604030504040204" pitchFamily="34" charset="0"/>
                <a:ea typeface="Verdana" panose="020B0604030504040204" pitchFamily="34" charset="0"/>
                <a:cs typeface="Verdana" panose="020B0604030504040204" pitchFamily="34" charset="0"/>
              </a:rPr>
              <a:t>Possible fires in an establishment can threaten lives and property.</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968053-2B73-410C-B511-1510A3B321F5}"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Font typeface="Wingdings" pitchFamily="2" charset="2"/>
              <a:buChar char="Ø"/>
              <a:defRPr/>
            </a:pPr>
            <a:r>
              <a:rPr lang="en-US" sz="1400" u="sng" dirty="0">
                <a:latin typeface="Verdana" pitchFamily="34" charset="0"/>
              </a:rPr>
              <a:t>First Degree </a:t>
            </a:r>
            <a:r>
              <a:rPr lang="en-US" sz="1400" dirty="0">
                <a:latin typeface="Verdana" pitchFamily="34" charset="0"/>
              </a:rPr>
              <a:t>– minor and heal quickly. </a:t>
            </a:r>
          </a:p>
          <a:p>
            <a:pPr fontAlgn="auto">
              <a:spcBef>
                <a:spcPts val="0"/>
              </a:spcBef>
              <a:spcAft>
                <a:spcPts val="0"/>
              </a:spcAft>
              <a:buFont typeface="Arial" pitchFamily="34" charset="0"/>
              <a:buNone/>
              <a:defRPr/>
            </a:pPr>
            <a:r>
              <a:rPr lang="en-US" dirty="0">
                <a:latin typeface="Verdana" pitchFamily="34" charset="0"/>
              </a:rPr>
              <a:t>          </a:t>
            </a:r>
            <a:r>
              <a:rPr lang="en-US" i="1" dirty="0">
                <a:latin typeface="Verdana" pitchFamily="34" charset="0"/>
              </a:rPr>
              <a:t>Symptoms = reddened skin, tender, sore.</a:t>
            </a:r>
          </a:p>
          <a:p>
            <a:pPr fontAlgn="auto">
              <a:spcBef>
                <a:spcPts val="0"/>
              </a:spcBef>
              <a:spcAft>
                <a:spcPts val="0"/>
              </a:spcAft>
              <a:buFont typeface="Arial" pitchFamily="34" charset="0"/>
              <a:buNone/>
              <a:defRPr/>
            </a:pPr>
            <a:endParaRPr lang="en-US" i="1" dirty="0">
              <a:latin typeface="Verdana" pitchFamily="34" charset="0"/>
            </a:endParaRPr>
          </a:p>
          <a:p>
            <a:pPr fontAlgn="auto">
              <a:spcBef>
                <a:spcPts val="0"/>
              </a:spcBef>
              <a:spcAft>
                <a:spcPts val="0"/>
              </a:spcAft>
              <a:buFont typeface="Wingdings" pitchFamily="2" charset="2"/>
              <a:buChar char="Ø"/>
              <a:defRPr/>
            </a:pPr>
            <a:r>
              <a:rPr lang="en-US" dirty="0">
                <a:latin typeface="Verdana" pitchFamily="34" charset="0"/>
                <a:cs typeface="Times New Roman"/>
              </a:rPr>
              <a:t> </a:t>
            </a:r>
            <a:r>
              <a:rPr lang="en-US" sz="1400" u="sng" dirty="0">
                <a:latin typeface="Verdana" pitchFamily="34" charset="0"/>
                <a:cs typeface="Times New Roman"/>
              </a:rPr>
              <a:t>Second Degree </a:t>
            </a:r>
            <a:r>
              <a:rPr lang="en-US" sz="1400" dirty="0">
                <a:latin typeface="Verdana" pitchFamily="34" charset="0"/>
                <a:cs typeface="Times New Roman"/>
              </a:rPr>
              <a:t>– serious and require immediate </a:t>
            </a:r>
            <a:br>
              <a:rPr lang="en-US" sz="1400" dirty="0">
                <a:latin typeface="Verdana" pitchFamily="34" charset="0"/>
                <a:cs typeface="Times New Roman"/>
              </a:rPr>
            </a:br>
            <a:r>
              <a:rPr lang="en-US" sz="1400" dirty="0">
                <a:latin typeface="Verdana" pitchFamily="34" charset="0"/>
                <a:cs typeface="Times New Roman"/>
              </a:rPr>
              <a:t>   first aid &amp; professional medical treatment.</a:t>
            </a:r>
          </a:p>
          <a:p>
            <a:pPr fontAlgn="auto">
              <a:spcBef>
                <a:spcPts val="0"/>
              </a:spcBef>
              <a:spcAft>
                <a:spcPts val="0"/>
              </a:spcAft>
              <a:buFont typeface="Arial" pitchFamily="34" charset="0"/>
              <a:buNone/>
              <a:defRPr/>
            </a:pPr>
            <a:r>
              <a:rPr lang="en-US" dirty="0">
                <a:latin typeface="Verdana" pitchFamily="34" charset="0"/>
                <a:cs typeface="Times New Roman"/>
              </a:rPr>
              <a:t>         </a:t>
            </a:r>
            <a:r>
              <a:rPr lang="en-US" i="1" dirty="0">
                <a:latin typeface="Verdana" pitchFamily="34" charset="0"/>
                <a:cs typeface="Times New Roman"/>
              </a:rPr>
              <a:t>Symptoms = blistered skin, very painful.</a:t>
            </a:r>
          </a:p>
          <a:p>
            <a:pPr fontAlgn="auto">
              <a:spcBef>
                <a:spcPts val="0"/>
              </a:spcBef>
              <a:spcAft>
                <a:spcPts val="0"/>
              </a:spcAft>
              <a:buFont typeface="Arial" pitchFamily="34" charset="0"/>
              <a:buNone/>
              <a:defRPr/>
            </a:pPr>
            <a:endParaRPr lang="en-US" i="1" dirty="0">
              <a:latin typeface="Verdana" pitchFamily="34" charset="0"/>
              <a:cs typeface="Times New Roman"/>
            </a:endParaRPr>
          </a:p>
          <a:p>
            <a:pPr fontAlgn="auto">
              <a:spcBef>
                <a:spcPts val="0"/>
              </a:spcBef>
              <a:spcAft>
                <a:spcPts val="0"/>
              </a:spcAft>
              <a:buFont typeface="Wingdings" pitchFamily="2" charset="2"/>
              <a:buChar char="Ø"/>
              <a:defRPr/>
            </a:pPr>
            <a:r>
              <a:rPr lang="en-US" dirty="0">
                <a:latin typeface="Verdana" pitchFamily="34" charset="0"/>
                <a:cs typeface="Times New Roman"/>
              </a:rPr>
              <a:t> </a:t>
            </a:r>
            <a:r>
              <a:rPr lang="en-US" sz="1400" u="sng" dirty="0">
                <a:latin typeface="Verdana" pitchFamily="34" charset="0"/>
                <a:cs typeface="Times New Roman"/>
              </a:rPr>
              <a:t>Third Degree </a:t>
            </a:r>
            <a:r>
              <a:rPr lang="en-US" sz="1400" dirty="0">
                <a:latin typeface="Verdana" pitchFamily="34" charset="0"/>
                <a:cs typeface="Times New Roman"/>
              </a:rPr>
              <a:t>– severe and require immediate  </a:t>
            </a:r>
            <a:br>
              <a:rPr lang="en-US" sz="1400" dirty="0">
                <a:latin typeface="Verdana" pitchFamily="34" charset="0"/>
                <a:cs typeface="Times New Roman"/>
              </a:rPr>
            </a:br>
            <a:r>
              <a:rPr lang="en-US" sz="1400" dirty="0">
                <a:latin typeface="Verdana" pitchFamily="34" charset="0"/>
                <a:cs typeface="Times New Roman"/>
              </a:rPr>
              <a:t>   professional medical treatment.</a:t>
            </a:r>
          </a:p>
          <a:p>
            <a:pPr marL="822960" fontAlgn="auto">
              <a:spcBef>
                <a:spcPts val="0"/>
              </a:spcBef>
              <a:spcAft>
                <a:spcPts val="0"/>
              </a:spcAft>
              <a:buFont typeface="Arial" pitchFamily="34" charset="0"/>
              <a:buNone/>
              <a:defRPr/>
            </a:pPr>
            <a:r>
              <a:rPr lang="en-US" dirty="0">
                <a:latin typeface="Verdana" pitchFamily="34" charset="0"/>
                <a:cs typeface="Times New Roman"/>
              </a:rPr>
              <a:t> </a:t>
            </a:r>
            <a:r>
              <a:rPr lang="en-US" i="1" dirty="0">
                <a:latin typeface="Verdana" pitchFamily="34" charset="0"/>
                <a:cs typeface="Times New Roman"/>
              </a:rPr>
              <a:t>Symptoms = white, brown, or charred tissue, often surrounded by blistered areas; little or no pain at first.</a:t>
            </a:r>
            <a:endParaRPr lang="en-US" i="1" dirty="0">
              <a:latin typeface="Verdana" pitchFamily="34" charset="0"/>
            </a:endParaRPr>
          </a:p>
          <a:p>
            <a:pPr>
              <a:defRPr/>
            </a:pPr>
            <a:endParaRPr 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41359BF-B39E-4740-B4C0-028CF83B995C}"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slide shows the severity of burns which may be suffered. These can be a result of fire or chemical burns</a:t>
            </a:r>
            <a:r>
              <a:rPr lang="en-US" altLang="en-US"/>
              <a:t>.</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275D8EF-AFE7-444B-BB06-E15990EF76DC}"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u="sng">
                <a:latin typeface="Verdana" panose="020B0604030504040204" pitchFamily="34" charset="0"/>
              </a:rPr>
              <a:t>First &amp; Second Degree </a:t>
            </a:r>
            <a:r>
              <a:rPr lang="en-US" altLang="en-US" sz="1400">
                <a:latin typeface="Verdana" panose="020B0604030504040204" pitchFamily="34" charset="0"/>
              </a:rPr>
              <a:t>= Cool the burned area with cool, running water for 10 minutes.</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u="sng">
                <a:latin typeface="Verdana" panose="020B0604030504040204" pitchFamily="34" charset="0"/>
              </a:rPr>
              <a:t>Third Degree </a:t>
            </a:r>
            <a:r>
              <a:rPr lang="en-US" altLang="en-US" sz="1400">
                <a:latin typeface="Verdana" panose="020B0604030504040204" pitchFamily="34" charset="0"/>
              </a:rPr>
              <a:t>= Get medical attention immediately! Cool only with wet, sterile dressings.</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After the burned area has been cooled, cover with a clean, dry dressing.</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Do NOT put butter or any other grease including medicated ointments on a burn!</a:t>
            </a:r>
          </a:p>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F09B42-F529-47E4-8292-A5EE82DED2A3}"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rPr>
              <a:t>Do NOT break blisters!</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If clothing has been burned, remove that part which isn’t stuck to victim.</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If possible, remove jewelry from around burned area before swelling begins. </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Treat for shock by keeping the victim’s body temperature normal; cover unburned areas with a dry blanket.</a:t>
            </a:r>
          </a:p>
          <a:p>
            <a:endParaRPr lang="en-US"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20F8202-F808-4A6D-A170-68644AD9DE9D}"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2" panose="05020102010507070707" pitchFamily="18" charset="2"/>
              <a:buNone/>
            </a:pPr>
            <a:r>
              <a:rPr lang="en-US" altLang="en-US">
                <a:latin typeface="Verdana" panose="020B0604030504040204" pitchFamily="34" charset="0"/>
              </a:rPr>
              <a:t>When using a deep fat fryer: </a:t>
            </a:r>
          </a:p>
          <a:p>
            <a:pPr eaLnBrk="1" hangingPunct="1">
              <a:spcBef>
                <a:spcPct val="0"/>
              </a:spcBef>
              <a:buFont typeface="Wingdings 2" panose="05020102010507070707" pitchFamily="18" charset="2"/>
              <a:buChar char=""/>
            </a:pPr>
            <a:endParaRPr lang="en-US" altLang="en-US" sz="1400">
              <a:latin typeface="Verdana" panose="020B0604030504040204" pitchFamily="34" charset="0"/>
            </a:endParaRPr>
          </a:p>
          <a:p>
            <a:pPr eaLnBrk="1" hangingPunct="1">
              <a:spcBef>
                <a:spcPct val="0"/>
              </a:spcBef>
              <a:buFont typeface="Wingdings 2" panose="05020102010507070707" pitchFamily="18" charset="2"/>
              <a:buChar char=""/>
            </a:pPr>
            <a:r>
              <a:rPr lang="en-US" altLang="en-US" sz="1400">
                <a:latin typeface="Verdana" panose="020B0604030504040204" pitchFamily="34" charset="0"/>
              </a:rPr>
              <a:t> Never put water or other liquid into hot cooking oil – it turns to steam instantly and can violently explode hot oil in all directions.</a:t>
            </a:r>
          </a:p>
          <a:p>
            <a:pPr eaLnBrk="1" hangingPunct="1">
              <a:spcBef>
                <a:spcPct val="0"/>
              </a:spcBef>
              <a:buFont typeface="Wingdings 2" panose="05020102010507070707" pitchFamily="18" charset="2"/>
              <a:buChar char=""/>
            </a:pPr>
            <a:endParaRPr lang="en-US" altLang="en-US" sz="1400">
              <a:latin typeface="Verdana" panose="020B0604030504040204" pitchFamily="34" charset="0"/>
            </a:endParaRPr>
          </a:p>
          <a:p>
            <a:pPr eaLnBrk="1" hangingPunct="1">
              <a:spcBef>
                <a:spcPct val="0"/>
              </a:spcBef>
              <a:buFont typeface="Wingdings 2" panose="05020102010507070707" pitchFamily="18" charset="2"/>
              <a:buChar char=""/>
            </a:pPr>
            <a:r>
              <a:rPr lang="en-US" altLang="en-US" sz="1400">
                <a:latin typeface="Verdana" panose="020B0604030504040204" pitchFamily="34" charset="0"/>
              </a:rPr>
              <a:t> Be careful when adding food to a deep fat fryer: if the fat is too hot or there are pockets of liquid in the prepared food the hot fat/oil will spray up.</a:t>
            </a:r>
          </a:p>
          <a:p>
            <a:pPr eaLnBrk="1" hangingPunct="1">
              <a:spcBef>
                <a:spcPct val="0"/>
              </a:spcBef>
              <a:buFont typeface="Wingdings 2" panose="05020102010507070707" pitchFamily="18" charset="2"/>
              <a:buChar char=""/>
            </a:pPr>
            <a:endParaRPr lang="en-US" altLang="en-US" sz="1400">
              <a:latin typeface="Verdana" panose="020B0604030504040204" pitchFamily="34" charset="0"/>
            </a:endParaRPr>
          </a:p>
          <a:p>
            <a:pPr eaLnBrk="1" hangingPunct="1">
              <a:spcBef>
                <a:spcPct val="0"/>
              </a:spcBef>
              <a:buFont typeface="Wingdings 2" panose="05020102010507070707" pitchFamily="18" charset="2"/>
              <a:buChar char=""/>
            </a:pPr>
            <a:r>
              <a:rPr lang="en-US" altLang="en-US" sz="1400">
                <a:latin typeface="Verdana" panose="020B0604030504040204" pitchFamily="34" charset="0"/>
              </a:rPr>
              <a:t> Turn the Fryer off when leaving for the day.</a:t>
            </a:r>
          </a:p>
          <a:p>
            <a:endParaRPr lang="en-US" altLang="en-US"/>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83477AA-58D1-47E7-9A23-187FD50991EF}"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latin typeface="Verdana" pitchFamily="34" charset="0"/>
                <a:ea typeface="Verdana" pitchFamily="34" charset="0"/>
                <a:cs typeface="Verdana" pitchFamily="34" charset="0"/>
              </a:rPr>
              <a:t>This presentation will address the following topics which can also be hazards within the restaurant and food service industries:</a:t>
            </a:r>
          </a:p>
          <a:p>
            <a:pPr marL="342900" indent="-342900" eaLnBrk="1" hangingPunct="1">
              <a:spcBef>
                <a:spcPct val="0"/>
              </a:spcBef>
              <a:buFont typeface="Arial" panose="020B0604020202020204" pitchFamily="34" charset="0"/>
              <a:buChar char="•"/>
              <a:defRPr/>
            </a:pPr>
            <a:r>
              <a:rPr lang="en-US" altLang="en-US" sz="2400" dirty="0">
                <a:solidFill>
                  <a:srgbClr val="000000"/>
                </a:solidFill>
                <a:latin typeface="Verdana" pitchFamily="34" charset="0"/>
              </a:rPr>
              <a:t> Safety with Sharp Objects</a:t>
            </a:r>
          </a:p>
          <a:p>
            <a:pPr marL="342900" indent="-342900" eaLnBrk="1" hangingPunct="1">
              <a:spcBef>
                <a:spcPct val="0"/>
              </a:spcBef>
              <a:buFont typeface="Arial" panose="020B0604020202020204" pitchFamily="34" charset="0"/>
              <a:buChar char="•"/>
              <a:defRPr/>
            </a:pPr>
            <a:r>
              <a:rPr lang="en-US" altLang="en-US" sz="2400" dirty="0">
                <a:solidFill>
                  <a:srgbClr val="000000"/>
                </a:solidFill>
                <a:latin typeface="Verdana" pitchFamily="34" charset="0"/>
              </a:rPr>
              <a:t> Preventing Burns and Fires</a:t>
            </a:r>
          </a:p>
          <a:p>
            <a:pPr marL="342900" indent="-342900" eaLnBrk="1" hangingPunct="1">
              <a:spcBef>
                <a:spcPct val="0"/>
              </a:spcBef>
              <a:buFont typeface="Arial" panose="020B0604020202020204" pitchFamily="34" charset="0"/>
              <a:buChar char="•"/>
              <a:defRPr/>
            </a:pPr>
            <a:r>
              <a:rPr lang="en-US" altLang="en-US" sz="2400" dirty="0">
                <a:solidFill>
                  <a:srgbClr val="000000"/>
                </a:solidFill>
                <a:latin typeface="Verdana" pitchFamily="34" charset="0"/>
              </a:rPr>
              <a:t> Preventing Slips, Trips and Falls</a:t>
            </a:r>
          </a:p>
          <a:p>
            <a:pPr marL="342900" indent="-342900" eaLnBrk="1" hangingPunct="1">
              <a:spcBef>
                <a:spcPct val="0"/>
              </a:spcBef>
              <a:buFont typeface="Arial" panose="020B0604020202020204" pitchFamily="34" charset="0"/>
              <a:buChar char="•"/>
              <a:defRPr/>
            </a:pPr>
            <a:r>
              <a:rPr lang="en-US" altLang="en-US" sz="2400" dirty="0">
                <a:solidFill>
                  <a:srgbClr val="000000"/>
                </a:solidFill>
                <a:latin typeface="Verdana" pitchFamily="34" charset="0"/>
              </a:rPr>
              <a:t> Safe Lifting/Material Handling</a:t>
            </a:r>
          </a:p>
          <a:p>
            <a:pPr marL="342900" indent="-342900" eaLnBrk="1" hangingPunct="1">
              <a:spcBef>
                <a:spcPct val="0"/>
              </a:spcBef>
              <a:buFont typeface="Arial" panose="020B0604020202020204" pitchFamily="34" charset="0"/>
              <a:buChar char="•"/>
              <a:defRPr/>
            </a:pPr>
            <a:r>
              <a:rPr lang="en-US" altLang="en-US" sz="2400" dirty="0">
                <a:solidFill>
                  <a:srgbClr val="000000"/>
                </a:solidFill>
                <a:latin typeface="Verdana" pitchFamily="34" charset="0"/>
              </a:rPr>
              <a:t> Safety with Chemicals</a:t>
            </a:r>
          </a:p>
          <a:p>
            <a:pPr marL="285750" indent="-285750">
              <a:buFont typeface="Arial" panose="020B0604020202020204" pitchFamily="34" charset="0"/>
              <a:buChar char="•"/>
              <a:defRPr/>
            </a:pPr>
            <a:endParaRPr lang="en-US" altLang="en-US" sz="1400" dirty="0">
              <a:latin typeface="Verdana" pitchFamily="34" charset="0"/>
              <a:ea typeface="Verdana" pitchFamily="34" charset="0"/>
              <a:cs typeface="Verdana" pitchFamily="34"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EC4874-0089-4403-B3BB-CFA816F3423A}"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2" panose="05020102010507070707" pitchFamily="18" charset="2"/>
              <a:buNone/>
            </a:pPr>
            <a:r>
              <a:rPr lang="en-US" altLang="en-US">
                <a:latin typeface="Verdana" panose="020B0604030504040204" pitchFamily="34" charset="0"/>
              </a:rPr>
              <a:t>Some tips to prevent burns include:</a:t>
            </a:r>
          </a:p>
          <a:p>
            <a:pPr eaLnBrk="1" hangingPunct="1">
              <a:spcBef>
                <a:spcPct val="0"/>
              </a:spcBef>
              <a:buFont typeface="Wingdings 2" panose="05020102010507070707" pitchFamily="18" charset="2"/>
              <a:buChar char=""/>
            </a:pPr>
            <a:endParaRPr lang="en-US" altLang="en-US" sz="1400">
              <a:latin typeface="Verdana" panose="020B0604030504040204" pitchFamily="34" charset="0"/>
            </a:endParaRPr>
          </a:p>
          <a:p>
            <a:pPr eaLnBrk="1" hangingPunct="1">
              <a:spcBef>
                <a:spcPct val="0"/>
              </a:spcBef>
              <a:buFont typeface="Wingdings 2" panose="05020102010507070707" pitchFamily="18" charset="2"/>
              <a:buChar char=""/>
            </a:pPr>
            <a:r>
              <a:rPr lang="en-US" altLang="en-US" sz="1400">
                <a:latin typeface="Verdana" panose="020B0604030504040204" pitchFamily="34" charset="0"/>
              </a:rPr>
              <a:t> Remember that steam will rise from a pot of boiling water when the lid is removed.</a:t>
            </a:r>
          </a:p>
          <a:p>
            <a:pPr eaLnBrk="1" hangingPunct="1">
              <a:spcBef>
                <a:spcPct val="0"/>
              </a:spcBef>
              <a:buFont typeface="Wingdings 2" panose="05020102010507070707" pitchFamily="18" charset="2"/>
              <a:buChar char=""/>
            </a:pPr>
            <a:r>
              <a:rPr lang="en-US" altLang="en-US" sz="1400">
                <a:latin typeface="Verdana" panose="020B0604030504040204" pitchFamily="34" charset="0"/>
              </a:rPr>
              <a:t> Use a pot holder and lift lids so that the end farthest away from you comes up first.</a:t>
            </a:r>
          </a:p>
          <a:p>
            <a:pPr eaLnBrk="1" hangingPunct="1">
              <a:spcBef>
                <a:spcPct val="0"/>
              </a:spcBef>
              <a:buFont typeface="Wingdings 2" panose="05020102010507070707" pitchFamily="18" charset="2"/>
              <a:buChar char=""/>
            </a:pPr>
            <a:r>
              <a:rPr lang="en-US" altLang="en-US" sz="1400">
                <a:latin typeface="Verdana" panose="020B0604030504040204" pitchFamily="34" charset="0"/>
              </a:rPr>
              <a:t> Leave a cloth or oven mitts on a hot lid lying on a counter top to alert others the lid is hot.</a:t>
            </a:r>
          </a:p>
          <a:p>
            <a:pPr eaLnBrk="1" hangingPunct="1">
              <a:spcBef>
                <a:spcPct val="0"/>
              </a:spcBef>
              <a:buFont typeface="Wingdings 2" panose="05020102010507070707" pitchFamily="18" charset="2"/>
              <a:buChar char=""/>
            </a:pPr>
            <a:r>
              <a:rPr lang="en-US" altLang="en-US" sz="1400">
                <a:latin typeface="Verdana" panose="020B0604030504040204" pitchFamily="34" charset="0"/>
              </a:rPr>
              <a:t> Turn pot handles in so that they can’t be bumped or the pots knocked over.</a:t>
            </a:r>
          </a:p>
          <a:p>
            <a:endParaRPr lang="en-US" altLang="en-US"/>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416932-76C3-4A95-97C1-61D1958AA2B1}"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ourier New" panose="02070309020205020404" pitchFamily="49" charset="0"/>
              <a:buNone/>
            </a:pPr>
            <a:r>
              <a:rPr lang="en-US" altLang="en-US" sz="1400">
                <a:latin typeface="Verdana" panose="020B0604030504040204" pitchFamily="34" charset="0"/>
              </a:rPr>
              <a:t>Here are even more burn prevention tips:</a:t>
            </a:r>
          </a:p>
          <a:p>
            <a:pPr eaLnBrk="1" hangingPunct="1">
              <a:spcBef>
                <a:spcPct val="0"/>
              </a:spcBef>
              <a:buFont typeface="Courier New" panose="02070309020205020404" pitchFamily="49" charset="0"/>
              <a:buChar char="o"/>
            </a:pPr>
            <a:endParaRPr lang="en-US" altLang="en-US" sz="1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rPr>
              <a:t> Don’t leave spoons or other utensils in pots while cooking.</a:t>
            </a:r>
          </a:p>
          <a:p>
            <a:pPr eaLnBrk="1" hangingPunct="1">
              <a:spcBef>
                <a:spcPct val="0"/>
              </a:spcBef>
              <a:buFont typeface="Courier New" panose="02070309020205020404" pitchFamily="49" charset="0"/>
              <a:buChar char="o"/>
            </a:pPr>
            <a:r>
              <a:rPr lang="en-US" altLang="en-US" sz="1400">
                <a:latin typeface="Verdana" panose="020B0604030504040204" pitchFamily="34" charset="0"/>
              </a:rPr>
              <a:t> Don’t leave pots on stove unattended while cooking.</a:t>
            </a:r>
          </a:p>
          <a:p>
            <a:pPr eaLnBrk="1" hangingPunct="1">
              <a:spcBef>
                <a:spcPct val="0"/>
              </a:spcBef>
              <a:buFont typeface="Courier New" panose="02070309020205020404" pitchFamily="49" charset="0"/>
              <a:buChar char="o"/>
            </a:pPr>
            <a:r>
              <a:rPr lang="en-US" altLang="en-US" sz="1400">
                <a:latin typeface="Verdana" panose="020B0604030504040204" pitchFamily="34" charset="0"/>
              </a:rPr>
              <a:t> Turn off burners and ovens when they are not in use.</a:t>
            </a:r>
          </a:p>
          <a:p>
            <a:pPr eaLnBrk="1" hangingPunct="1">
              <a:spcBef>
                <a:spcPct val="0"/>
              </a:spcBef>
              <a:buFont typeface="Courier New" panose="02070309020205020404" pitchFamily="49" charset="0"/>
              <a:buChar char="o"/>
            </a:pPr>
            <a:r>
              <a:rPr lang="en-US" altLang="en-US" sz="1400">
                <a:latin typeface="Verdana" panose="020B0604030504040204" pitchFamily="34" charset="0"/>
              </a:rPr>
              <a:t> Keep plenty of dry pot holders and oven mitts near your cooking area.</a:t>
            </a:r>
          </a:p>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F53103-D2C7-4DDA-A2FC-31AC116749F2}"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2" panose="05020102010507070707" pitchFamily="18" charset="2"/>
              <a:buNone/>
            </a:pPr>
            <a:r>
              <a:rPr lang="en-US" altLang="en-US">
                <a:latin typeface="Verdana" panose="020B0604030504040204" pitchFamily="34" charset="0"/>
              </a:rPr>
              <a:t>Additional ways to prevent burns include:</a:t>
            </a:r>
            <a:endParaRPr lang="en-US" altLang="en-US" sz="1400">
              <a:latin typeface="Verdana" panose="020B0604030504040204" pitchFamily="34" charset="0"/>
            </a:endParaRPr>
          </a:p>
          <a:p>
            <a:pPr eaLnBrk="1" hangingPunct="1">
              <a:spcBef>
                <a:spcPct val="0"/>
              </a:spcBef>
              <a:buFont typeface="Wingdings 2" panose="05020102010507070707" pitchFamily="18" charset="2"/>
              <a:buChar char=""/>
            </a:pPr>
            <a:endParaRPr lang="en-US" altLang="en-US" sz="1400">
              <a:latin typeface="Verdana" panose="020B0604030504040204" pitchFamily="34" charset="0"/>
            </a:endParaRPr>
          </a:p>
          <a:p>
            <a:pPr eaLnBrk="1" hangingPunct="1">
              <a:spcBef>
                <a:spcPct val="0"/>
              </a:spcBef>
              <a:buFont typeface="Wingdings 2" panose="05020102010507070707" pitchFamily="18" charset="2"/>
              <a:buChar char=""/>
            </a:pPr>
            <a:r>
              <a:rPr lang="en-US" altLang="en-US" sz="1400">
                <a:latin typeface="Verdana" panose="020B0604030504040204" pitchFamily="34" charset="0"/>
              </a:rPr>
              <a:t> When cooking wear clothing with tight fitting sleeves or roll your sleeves up.</a:t>
            </a:r>
          </a:p>
          <a:p>
            <a:pPr eaLnBrk="1" hangingPunct="1">
              <a:spcBef>
                <a:spcPct val="0"/>
              </a:spcBef>
              <a:buFont typeface="Wingdings 2" panose="05020102010507070707" pitchFamily="18" charset="2"/>
              <a:buChar char=""/>
            </a:pPr>
            <a:r>
              <a:rPr lang="en-US" altLang="en-US" sz="1400">
                <a:latin typeface="Verdana" panose="020B0604030504040204" pitchFamily="34" charset="0"/>
              </a:rPr>
              <a:t> When using a microwave, use only containers designed for safe use.</a:t>
            </a:r>
          </a:p>
          <a:p>
            <a:pPr eaLnBrk="1" hangingPunct="1">
              <a:spcBef>
                <a:spcPct val="0"/>
              </a:spcBef>
              <a:buFont typeface="Wingdings 2" panose="05020102010507070707" pitchFamily="18" charset="2"/>
              <a:buChar char=""/>
            </a:pPr>
            <a:r>
              <a:rPr lang="en-US" altLang="en-US" sz="1400">
                <a:latin typeface="Verdana" panose="020B0604030504040204" pitchFamily="34" charset="0"/>
              </a:rPr>
              <a:t> Before carefully removing covers on food cooked  in a microwave, ensure the food has cooled down.</a:t>
            </a:r>
          </a:p>
          <a:p>
            <a:pPr eaLnBrk="1" hangingPunct="1">
              <a:spcBef>
                <a:spcPct val="0"/>
              </a:spcBef>
              <a:buFont typeface="Wingdings 2" panose="05020102010507070707" pitchFamily="18" charset="2"/>
              <a:buChar char=""/>
            </a:pPr>
            <a:r>
              <a:rPr lang="en-US" altLang="en-US" sz="1400">
                <a:latin typeface="Verdana" panose="020B0604030504040204" pitchFamily="34" charset="0"/>
              </a:rPr>
              <a:t> Keep things that burn such as dishtowels, paper, etc. at least 3 feet from the range top.  </a:t>
            </a:r>
          </a:p>
          <a:p>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E32C46-72F9-46A1-ACC6-5E806C25C070}"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400" dirty="0">
                <a:latin typeface="Verdana" pitchFamily="34" charset="0"/>
              </a:rPr>
              <a:t>And finally:</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Keep grease from building up on range tops, hoods, and appliances.</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Keep hot pans, beverages, and trays away from the edge of a counter.</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Use pot holders or oven mitts when moving/carrying hot pans, trays, etc.</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Use caution when moving about within the kitchen due to hot grills, range tops, ovens.</a:t>
            </a:r>
          </a:p>
          <a:p>
            <a:pPr marL="171450" indent="-171450">
              <a:buFont typeface="Arial" panose="020B0604020202020204" pitchFamily="34" charset="0"/>
              <a:buChar char="•"/>
              <a:defRPr/>
            </a:pPr>
            <a:endParaRPr lang="en-US" altLang="en-US"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4D00A24-3884-4A25-83D4-ACBF0DCCD517}"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400" dirty="0">
                <a:latin typeface="Verdana" pitchFamily="34" charset="0"/>
              </a:rPr>
              <a:t>Kitchen fires occur more than people think and happen both at home and in restaurants or other areas where food is cooked:</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Most kitchen fires start due to the heating of fat or oil.</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Unattended cooking can also result in a kitchen fire.</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When oil/fat gets hot it smokes a little at first, but if it gets hotter it bursts into flame.</a:t>
            </a:r>
          </a:p>
          <a:p>
            <a:pPr>
              <a:defRPr/>
            </a:pPr>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7CE5E46-C79E-4566-BFC7-6F5592EDECA0}"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2" panose="05020102010507070707" pitchFamily="18" charset="2"/>
              <a:buNone/>
            </a:pPr>
            <a:r>
              <a:rPr lang="en-US" altLang="en-US" sz="1400">
                <a:latin typeface="Verdana" panose="020B0604030504040204" pitchFamily="34" charset="0"/>
              </a:rPr>
              <a:t>If a fire occurs in a kitchen or other cooking area:</a:t>
            </a:r>
          </a:p>
          <a:p>
            <a:pPr eaLnBrk="1" hangingPunct="1">
              <a:spcBef>
                <a:spcPct val="0"/>
              </a:spcBef>
              <a:buFont typeface="Wingdings 2" panose="05020102010507070707" pitchFamily="18" charset="2"/>
              <a:buChar char=""/>
            </a:pPr>
            <a:r>
              <a:rPr lang="en-US" altLang="en-US" sz="1400">
                <a:latin typeface="Verdana" panose="020B0604030504040204" pitchFamily="34" charset="0"/>
              </a:rPr>
              <a:t> To extinguish a fat/oil fire cover it with a damp cloth, pot lid, or use a fire extinguisher.</a:t>
            </a:r>
          </a:p>
          <a:p>
            <a:pPr eaLnBrk="1" hangingPunct="1">
              <a:spcBef>
                <a:spcPct val="0"/>
              </a:spcBef>
              <a:buFont typeface="Wingdings 2" panose="05020102010507070707" pitchFamily="18" charset="2"/>
              <a:buChar char=""/>
            </a:pPr>
            <a:r>
              <a:rPr lang="en-US" altLang="en-US" sz="1400">
                <a:latin typeface="Verdana" panose="020B0604030504040204" pitchFamily="34" charset="0"/>
              </a:rPr>
              <a:t> Make sure you turn off the gas or power.</a:t>
            </a:r>
          </a:p>
          <a:p>
            <a:pPr eaLnBrk="1" hangingPunct="1">
              <a:spcBef>
                <a:spcPct val="0"/>
              </a:spcBef>
              <a:buFont typeface="Wingdings 2" panose="05020102010507070707" pitchFamily="18" charset="2"/>
              <a:buChar char=""/>
            </a:pPr>
            <a:r>
              <a:rPr lang="en-US" altLang="en-US" sz="1400">
                <a:solidFill>
                  <a:srgbClr val="FF0000"/>
                </a:solidFill>
                <a:latin typeface="Verdana" panose="020B0604030504040204" pitchFamily="34" charset="0"/>
              </a:rPr>
              <a:t> NEVER USE WATER on a fat/oil/grease fire!</a:t>
            </a:r>
            <a:endParaRPr lang="en-US" altLang="en-US" sz="1400">
              <a:latin typeface="Verdana" panose="020B0604030504040204" pitchFamily="34" charset="0"/>
            </a:endParaRPr>
          </a:p>
          <a:p>
            <a:pPr eaLnBrk="1" hangingPunct="1">
              <a:spcBef>
                <a:spcPct val="0"/>
              </a:spcBef>
              <a:buFont typeface="Wingdings 2" panose="05020102010507070707" pitchFamily="18" charset="2"/>
              <a:buChar char=""/>
            </a:pPr>
            <a:r>
              <a:rPr lang="en-US" altLang="en-US" sz="1400">
                <a:solidFill>
                  <a:srgbClr val="FF0000"/>
                </a:solidFill>
                <a:latin typeface="Verdana" panose="020B0604030504040204" pitchFamily="34" charset="0"/>
              </a:rPr>
              <a:t> Do NOT attempt to carry or move a pan that’s on fire.</a:t>
            </a:r>
            <a:endParaRPr lang="en-US" altLang="en-US" sz="1400">
              <a:latin typeface="Verdana" panose="020B0604030504040204" pitchFamily="34" charset="0"/>
            </a:endParaRPr>
          </a:p>
          <a:p>
            <a:pPr eaLnBrk="1" hangingPunct="1">
              <a:spcBef>
                <a:spcPct val="0"/>
              </a:spcBef>
              <a:buFont typeface="Wingdings 2" panose="05020102010507070707" pitchFamily="18" charset="2"/>
              <a:buChar char=""/>
            </a:pPr>
            <a:r>
              <a:rPr lang="en-US" altLang="en-US" sz="1400">
                <a:latin typeface="Verdana" panose="020B0604030504040204" pitchFamily="34" charset="0"/>
              </a:rPr>
              <a:t> Keep the appropriate lid close by while cooking so you can cover a pan that’s on fire.</a:t>
            </a:r>
          </a:p>
          <a:p>
            <a:endParaRPr lang="en-US"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8BBC274-9626-4C8F-B8C8-D0EDFEC90ADE}"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a:latin typeface="Verdana" pitchFamily="34" charset="0"/>
                <a:ea typeface="Verdana" pitchFamily="34" charset="0"/>
                <a:cs typeface="Verdana" pitchFamily="34" charset="0"/>
              </a:rPr>
              <a:t>Fire extinguisher use requires each employee to familiarize </a:t>
            </a:r>
            <a:r>
              <a:rPr lang="en-US" altLang="en-US" sz="1400" dirty="0" err="1">
                <a:latin typeface="Verdana" pitchFamily="34" charset="0"/>
                <a:ea typeface="Verdana" pitchFamily="34" charset="0"/>
                <a:cs typeface="Verdana" pitchFamily="34" charset="0"/>
              </a:rPr>
              <a:t>themself</a:t>
            </a:r>
            <a:r>
              <a:rPr lang="en-US" altLang="en-US" sz="1400" dirty="0">
                <a:latin typeface="Verdana" pitchFamily="34" charset="0"/>
                <a:ea typeface="Verdana" pitchFamily="34" charset="0"/>
                <a:cs typeface="Verdana" pitchFamily="34" charset="0"/>
              </a:rPr>
              <a:t> with the extinguisher labels.</a:t>
            </a: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Labels will provide instructions on:</a:t>
            </a:r>
          </a:p>
          <a:p>
            <a:pPr marL="285750" indent="-285750">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Class of fire for which used.</a:t>
            </a:r>
          </a:p>
          <a:p>
            <a:pPr marL="285750" indent="-285750">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Instructions, in both written and graphics, on proper use.</a:t>
            </a:r>
          </a:p>
          <a:p>
            <a:pPr>
              <a:defRPr/>
            </a:pPr>
            <a:endParaRPr 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CC35ECF-EF09-45D8-AE77-D8813A5FF03E}"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Provide proper signage for fire extinguisher locations and ensure extinguishers are properly mounted at that location.</a:t>
            </a:r>
          </a:p>
          <a:p>
            <a:r>
              <a:rPr lang="en-US" altLang="en-US" sz="1400">
                <a:latin typeface="Verdana" panose="020B0604030504040204" pitchFamily="34" charset="0"/>
                <a:ea typeface="Verdana" panose="020B0604030504040204" pitchFamily="34" charset="0"/>
                <a:cs typeface="Verdana" panose="020B0604030504040204" pitchFamily="34" charset="0"/>
              </a:rPr>
              <a:t>This will aid in your inspection program.</a:t>
            </a:r>
          </a:p>
          <a:p>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25AB37-5B85-4307-AA0E-4AE2923DE54F}"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hangingPunct="1">
              <a:spcBef>
                <a:spcPct val="0"/>
              </a:spcBef>
              <a:defRPr/>
            </a:pPr>
            <a:r>
              <a:rPr lang="en-US" sz="1400" dirty="0">
                <a:latin typeface="Verdana" panose="020B0604030504040204" pitchFamily="34" charset="0"/>
                <a:ea typeface="Verdana" panose="020B0604030504040204" pitchFamily="34" charset="0"/>
                <a:cs typeface="Verdana" panose="020B0604030504040204" pitchFamily="34" charset="0"/>
              </a:rPr>
              <a:t>The Fire Classes against which extinguishers are used include:</a:t>
            </a:r>
          </a:p>
          <a:p>
            <a:pPr eaLnBrk="1" hangingPunct="1">
              <a:spcBef>
                <a:spcPct val="0"/>
              </a:spcBef>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defRPr/>
            </a:pPr>
            <a:r>
              <a:rPr lang="en-US" sz="1400" dirty="0">
                <a:latin typeface="Verdana" panose="020B0604030504040204" pitchFamily="34" charset="0"/>
                <a:ea typeface="Verdana" panose="020B0604030504040204" pitchFamily="34" charset="0"/>
                <a:cs typeface="Verdana" panose="020B0604030504040204" pitchFamily="34" charset="0"/>
              </a:rPr>
              <a:t>Class “A” Fires: ordinary combustibles, wood, paper, cloth and plastic. (Some include plastics in Class B due to being a petroleum by-product. This process relies on cooling the material).</a:t>
            </a:r>
          </a:p>
          <a:p>
            <a:pPr eaLnBrk="1" hangingPunct="1">
              <a:spcBef>
                <a:spcPct val="0"/>
              </a:spcBef>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defRPr/>
            </a:pPr>
            <a:r>
              <a:rPr lang="en-US" sz="1400" dirty="0">
                <a:latin typeface="Verdana" panose="020B0604030504040204" pitchFamily="34" charset="0"/>
                <a:ea typeface="Verdana" panose="020B0604030504040204" pitchFamily="34" charset="0"/>
                <a:cs typeface="Verdana" panose="020B0604030504040204" pitchFamily="34" charset="0"/>
              </a:rPr>
              <a:t>Class “B” Fire: flammable or combustible materials. These include gases and liquids such as gasoline, kerosene and methane. The vapors given-off by these materials burn.</a:t>
            </a:r>
          </a:p>
          <a:p>
            <a:pPr eaLnBrk="1" hangingPunct="1">
              <a:spcBef>
                <a:spcPct val="0"/>
              </a:spcBef>
              <a:defRPr/>
            </a:pPr>
            <a:r>
              <a:rPr lang="en-US" sz="1400" dirty="0">
                <a:latin typeface="Verdana" panose="020B0604030504040204" pitchFamily="34" charset="0"/>
                <a:ea typeface="Verdana" panose="020B0604030504040204" pitchFamily="34" charset="0"/>
                <a:cs typeface="Verdana" panose="020B0604030504040204" pitchFamily="34" charset="0"/>
              </a:rPr>
              <a:t>Therefore the mechanism used to extinguish may rely on: surface cooling, vapor suppression as well as eliminating the chemical chain reaction.</a:t>
            </a:r>
          </a:p>
          <a:p>
            <a:pPr eaLnBrk="1" hangingPunct="1">
              <a:spcBef>
                <a:spcPct val="0"/>
              </a:spcBef>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r>
              <a:rPr lang="en-US" sz="1400" dirty="0">
                <a:latin typeface="Verdana" panose="020B0604030504040204" pitchFamily="34" charset="0"/>
                <a:ea typeface="Verdana" panose="020B0604030504040204" pitchFamily="34" charset="0"/>
                <a:cs typeface="Verdana" panose="020B0604030504040204" pitchFamily="34" charset="0"/>
              </a:rPr>
              <a:t>Class “C” fires recognize that energized electrical equipment is involved, so a non-electrically conductive agent is required to suppress the fire. Once a machine is de-energized, the fire could revert to whatever is included in the process. Example: A wood lathe fire occurs. Once the lathe is de-energized, it may leave only the wood (Class “A”) burning. Therefore, the original extinguisher took into account that it, 1) would not be electrically conductive, and 2) could extinguish the material (wood) on the lathe.</a:t>
            </a:r>
          </a:p>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561C6AC-8744-4EE2-B77A-869DE92AFAD4}"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Class “D” fires involve combustible metals such as titanium or magnesium. Most class D extinguishers will have a special low velocity nozzle or discharge wand to gently apply the agent in large volumes to avoid disrupting any finely divided burning materials. </a:t>
            </a:r>
          </a:p>
          <a:p>
            <a:endParaRPr lang="en-US" altLang="en-US"/>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AD05E6-C2CB-40EF-8F97-4105B473AB79}"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Many types of sharps are used in restaurant and food service industries and, if improperly handled, can lead to severe injuries.</a:t>
            </a:r>
          </a:p>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E51937-14E7-4627-B50C-7B45BD44FA5D}"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itchFamily="34" charset="0"/>
              <a:buNone/>
              <a:defRPr/>
            </a:pPr>
            <a:r>
              <a:rPr lang="en-US" sz="1400" u="sng" dirty="0">
                <a:latin typeface="Verdana" panose="020B0604030504040204" pitchFamily="34" charset="0"/>
                <a:ea typeface="Verdana" panose="020B0604030504040204" pitchFamily="34" charset="0"/>
                <a:cs typeface="Verdana" panose="020B0604030504040204" pitchFamily="34" charset="0"/>
              </a:rPr>
              <a:t>Class “K” Fires</a:t>
            </a:r>
            <a:r>
              <a:rPr lang="en-US" sz="1400" dirty="0">
                <a:latin typeface="Verdana" panose="020B0604030504040204" pitchFamily="34" charset="0"/>
                <a:ea typeface="Verdana" panose="020B0604030504040204" pitchFamily="34" charset="0"/>
                <a:cs typeface="Verdana" panose="020B0604030504040204" pitchFamily="34" charset="0"/>
              </a:rPr>
              <a:t>  are those involving cooking grease made from animal fat.     </a:t>
            </a:r>
          </a:p>
          <a:p>
            <a:pPr>
              <a:defRPr/>
            </a:pPr>
            <a:r>
              <a:rPr lang="en-US" sz="1400" dirty="0">
                <a:latin typeface="Verdana" panose="020B0604030504040204" pitchFamily="34" charset="0"/>
                <a:ea typeface="Verdana" panose="020B0604030504040204" pitchFamily="34" charset="0"/>
                <a:cs typeface="Verdana" panose="020B0604030504040204" pitchFamily="34" charset="0"/>
              </a:rPr>
              <a:t>     </a:t>
            </a:r>
          </a:p>
          <a:p>
            <a:pPr marL="342900" indent="-342900">
              <a:lnSpc>
                <a:spcPct val="80000"/>
              </a:lnSpc>
              <a:buFont typeface="Arial"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These fires usually burn very hot. </a:t>
            </a:r>
          </a:p>
          <a:p>
            <a:pPr marL="342900" indent="-342900">
              <a:lnSpc>
                <a:spcPct val="80000"/>
              </a:lnSpc>
              <a:buFont typeface="Arial"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Dangerous to extinguish. </a:t>
            </a:r>
          </a:p>
          <a:p>
            <a:pPr marL="342900" indent="-342900">
              <a:lnSpc>
                <a:spcPct val="80000"/>
              </a:lnSpc>
              <a:buFont typeface="Arial"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Special fire extinguishers used for these classes of fires.</a:t>
            </a:r>
          </a:p>
          <a:p>
            <a:pPr marL="342900" indent="-342900">
              <a:lnSpc>
                <a:spcPct val="80000"/>
              </a:lnSpc>
              <a:buFont typeface="Arial"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Usually in kitchen areas of restaurants/cafeterias</a:t>
            </a:r>
            <a:r>
              <a:rPr lang="en-US" sz="1400" b="1" dirty="0">
                <a:latin typeface="Verdana" panose="020B0604030504040204" pitchFamily="34" charset="0"/>
                <a:ea typeface="Verdana" panose="020B0604030504040204" pitchFamily="34" charset="0"/>
                <a:cs typeface="Verdana" panose="020B0604030504040204" pitchFamily="34" charset="0"/>
              </a:rPr>
              <a:t>.</a:t>
            </a: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endParaRPr 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6BE8EED-AE43-4F52-81CA-F160F1DD6AD4}"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Class K fire extinguisher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Looks like a 2 ½ gallon pressurized water extinguisher – </a:t>
            </a:r>
            <a:r>
              <a:rPr lang="en-US" altLang="en-US" sz="1400" i="1">
                <a:latin typeface="Verdana" panose="020B0604030504040204" pitchFamily="34" charset="0"/>
                <a:ea typeface="Verdana" panose="020B0604030504040204" pitchFamily="34" charset="0"/>
                <a:cs typeface="Verdana" panose="020B0604030504040204" pitchFamily="34" charset="0"/>
              </a:rPr>
              <a:t>don’t get them mixed up</a:t>
            </a:r>
            <a:r>
              <a:rPr lang="en-US" altLang="en-US" sz="1400">
                <a:latin typeface="Verdana" panose="020B0604030504040204" pitchFamily="34" charset="0"/>
                <a:ea typeface="Verdana" panose="020B0604030504040204" pitchFamily="34" charset="0"/>
                <a:cs typeface="Verdana" panose="020B0604030504040204" pitchFamily="34" charset="0"/>
              </a:rPr>
              <a:t>!</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Use the labels/markings on all extinguishers to ensure you have the correct one!</a:t>
            </a:r>
          </a:p>
          <a:p>
            <a:endParaRPr lang="en-US"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F6107FC-4B8D-4576-A8A1-F6A5B2303B25}"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To operate the extinguisher, use the anagram of </a:t>
            </a:r>
            <a:r>
              <a:rPr lang="en-US" altLang="en-US" sz="1400" b="1">
                <a:latin typeface="Verdana" panose="020B0604030504040204" pitchFamily="34" charset="0"/>
                <a:ea typeface="Verdana" panose="020B0604030504040204" pitchFamily="34" charset="0"/>
                <a:cs typeface="Verdana" panose="020B0604030504040204" pitchFamily="34" charset="0"/>
              </a:rPr>
              <a:t>P.A.S.S.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1400" b="1">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en-US" altLang="en-US" sz="1400">
                <a:latin typeface="Verdana" panose="020B0604030504040204" pitchFamily="34" charset="0"/>
                <a:ea typeface="Verdana" panose="020B0604030504040204" pitchFamily="34" charset="0"/>
                <a:cs typeface="Verdana" panose="020B0604030504040204" pitchFamily="34" charset="0"/>
              </a:rPr>
              <a:t> = </a:t>
            </a:r>
            <a:r>
              <a:rPr lang="en-US" altLang="en-US" sz="1400" b="1" u="sng">
                <a:solidFill>
                  <a:srgbClr val="FF0000"/>
                </a:solidFill>
                <a:latin typeface="Verdana" panose="020B0604030504040204" pitchFamily="34" charset="0"/>
                <a:ea typeface="Verdana" panose="020B0604030504040204" pitchFamily="34" charset="0"/>
                <a:cs typeface="Verdana" panose="020B0604030504040204" pitchFamily="34" charset="0"/>
              </a:rPr>
              <a:t>Pull</a:t>
            </a:r>
            <a:r>
              <a:rPr lang="en-US" altLang="en-US" sz="1400" u="sng">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1400" b="1" u="sng">
                <a:solidFill>
                  <a:srgbClr val="FF0000"/>
                </a:solidFill>
                <a:latin typeface="Verdana" panose="020B0604030504040204" pitchFamily="34" charset="0"/>
                <a:ea typeface="Verdana" panose="020B0604030504040204" pitchFamily="34" charset="0"/>
                <a:cs typeface="Verdana" panose="020B0604030504040204" pitchFamily="34" charset="0"/>
              </a:rPr>
              <a:t>the pin</a:t>
            </a: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latin typeface="Verdana" panose="020B0604030504040204" pitchFamily="34" charset="0"/>
                <a:ea typeface="Verdana" panose="020B0604030504040204" pitchFamily="34" charset="0"/>
                <a:cs typeface="Verdana" panose="020B0604030504040204" pitchFamily="34" charset="0"/>
              </a:rPr>
              <a:t>on the fire extinguisher handle.</a:t>
            </a:r>
          </a:p>
          <a:p>
            <a:pPr eaLnBrk="1" hangingPunct="1">
              <a:lnSpc>
                <a:spcPct val="90000"/>
              </a:lnSpc>
            </a:pPr>
            <a:endParaRPr lang="en-US" altLang="en-US" sz="1400" b="1">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1400" b="1">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en-US" altLang="en-US" sz="1400">
                <a:latin typeface="Verdana" panose="020B0604030504040204" pitchFamily="34" charset="0"/>
                <a:ea typeface="Verdana" panose="020B0604030504040204" pitchFamily="34" charset="0"/>
                <a:cs typeface="Verdana" panose="020B0604030504040204" pitchFamily="34" charset="0"/>
              </a:rPr>
              <a:t> = </a:t>
            </a:r>
            <a:r>
              <a:rPr lang="en-US" altLang="en-US" sz="1400" b="1" u="sng">
                <a:solidFill>
                  <a:srgbClr val="FF0000"/>
                </a:solidFill>
                <a:latin typeface="Verdana" panose="020B0604030504040204" pitchFamily="34" charset="0"/>
                <a:ea typeface="Verdana" panose="020B0604030504040204" pitchFamily="34" charset="0"/>
                <a:cs typeface="Verdana" panose="020B0604030504040204" pitchFamily="34" charset="0"/>
              </a:rPr>
              <a:t>Aim the nozzle/horn</a:t>
            </a: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latin typeface="Verdana" panose="020B0604030504040204" pitchFamily="34" charset="0"/>
                <a:ea typeface="Verdana" panose="020B0604030504040204" pitchFamily="34" charset="0"/>
                <a:cs typeface="Verdana" panose="020B0604030504040204" pitchFamily="34" charset="0"/>
              </a:rPr>
              <a:t>of the extinguisher at the base/bottom of the fire.</a:t>
            </a:r>
          </a:p>
          <a:p>
            <a:pPr eaLnBrk="1" hangingPunct="1">
              <a:lnSpc>
                <a:spcPct val="90000"/>
              </a:lnSpc>
            </a:pPr>
            <a:endParaRPr lang="en-US" altLang="en-US" sz="1400" b="1">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1400" b="1">
                <a:solidFill>
                  <a:srgbClr val="FF0000"/>
                </a:solidFill>
                <a:latin typeface="Verdana" panose="020B0604030504040204" pitchFamily="34" charset="0"/>
                <a:ea typeface="Verdana" panose="020B0604030504040204" pitchFamily="34" charset="0"/>
                <a:cs typeface="Verdana" panose="020B0604030504040204" pitchFamily="34" charset="0"/>
              </a:rPr>
              <a:t>S</a:t>
            </a:r>
            <a:r>
              <a:rPr lang="en-US" altLang="en-US" sz="1400">
                <a:latin typeface="Verdana" panose="020B0604030504040204" pitchFamily="34" charset="0"/>
                <a:ea typeface="Verdana" panose="020B0604030504040204" pitchFamily="34" charset="0"/>
                <a:cs typeface="Verdana" panose="020B0604030504040204" pitchFamily="34" charset="0"/>
              </a:rPr>
              <a:t> = </a:t>
            </a:r>
            <a:r>
              <a:rPr lang="en-US" altLang="en-US" sz="1400" b="1" u="sng">
                <a:solidFill>
                  <a:srgbClr val="FF0000"/>
                </a:solidFill>
                <a:latin typeface="Verdana" panose="020B0604030504040204" pitchFamily="34" charset="0"/>
                <a:ea typeface="Verdana" panose="020B0604030504040204" pitchFamily="34" charset="0"/>
                <a:cs typeface="Verdana" panose="020B0604030504040204" pitchFamily="34" charset="0"/>
              </a:rPr>
              <a:t>Squeeze the handles</a:t>
            </a:r>
            <a:r>
              <a:rPr lang="en-US" altLang="en-US" sz="1400" u="sng">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1400" b="1" u="sng">
                <a:solidFill>
                  <a:srgbClr val="FF0000"/>
                </a:solidFill>
                <a:latin typeface="Verdana" panose="020B0604030504040204" pitchFamily="34" charset="0"/>
                <a:ea typeface="Verdana" panose="020B0604030504040204" pitchFamily="34" charset="0"/>
                <a:cs typeface="Verdana" panose="020B0604030504040204" pitchFamily="34" charset="0"/>
              </a:rPr>
              <a:t>together</a:t>
            </a:r>
            <a:r>
              <a:rPr lang="en-US" altLang="en-US" sz="1400">
                <a:latin typeface="Verdana" panose="020B0604030504040204" pitchFamily="34" charset="0"/>
                <a:ea typeface="Verdana" panose="020B0604030504040204" pitchFamily="34" charset="0"/>
                <a:cs typeface="Verdana" panose="020B0604030504040204" pitchFamily="34" charset="0"/>
              </a:rPr>
              <a:t> to make the extinguisher work.</a:t>
            </a:r>
          </a:p>
          <a:p>
            <a:pPr eaLnBrk="1" hangingPunct="1">
              <a:lnSpc>
                <a:spcPct val="90000"/>
              </a:lnSpc>
            </a:pPr>
            <a:endParaRPr lang="en-US" altLang="en-US" sz="1400" b="1">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1400" b="1">
                <a:solidFill>
                  <a:srgbClr val="FF0000"/>
                </a:solidFill>
                <a:latin typeface="Verdana" panose="020B0604030504040204" pitchFamily="34" charset="0"/>
                <a:ea typeface="Verdana" panose="020B0604030504040204" pitchFamily="34" charset="0"/>
                <a:cs typeface="Verdana" panose="020B0604030504040204" pitchFamily="34" charset="0"/>
              </a:rPr>
              <a:t>S</a:t>
            </a:r>
            <a:r>
              <a:rPr lang="en-US" altLang="en-US" sz="1400">
                <a:latin typeface="Verdana" panose="020B0604030504040204" pitchFamily="34" charset="0"/>
                <a:ea typeface="Verdana" panose="020B0604030504040204" pitchFamily="34" charset="0"/>
                <a:cs typeface="Verdana" panose="020B0604030504040204" pitchFamily="34" charset="0"/>
              </a:rPr>
              <a:t> = </a:t>
            </a:r>
            <a:r>
              <a:rPr lang="en-US" altLang="en-US" sz="1400" b="1" u="sng">
                <a:solidFill>
                  <a:srgbClr val="FF0000"/>
                </a:solidFill>
                <a:latin typeface="Verdana" panose="020B0604030504040204" pitchFamily="34" charset="0"/>
                <a:ea typeface="Verdana" panose="020B0604030504040204" pitchFamily="34" charset="0"/>
                <a:cs typeface="Verdana" panose="020B0604030504040204" pitchFamily="34" charset="0"/>
              </a:rPr>
              <a:t>Sweep the extinguisher from side to</a:t>
            </a:r>
            <a:r>
              <a:rPr lang="en-US" altLang="en-US" sz="1400" u="sng">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1400" b="1" u="sng">
                <a:solidFill>
                  <a:srgbClr val="FF0000"/>
                </a:solidFill>
                <a:latin typeface="Verdana" panose="020B0604030504040204" pitchFamily="34" charset="0"/>
                <a:ea typeface="Verdana" panose="020B0604030504040204" pitchFamily="34" charset="0"/>
                <a:cs typeface="Verdana" panose="020B0604030504040204" pitchFamily="34" charset="0"/>
              </a:rPr>
              <a:t>side</a:t>
            </a:r>
            <a:r>
              <a:rPr lang="en-US" altLang="en-US" sz="140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1400">
                <a:latin typeface="Verdana" panose="020B0604030504040204" pitchFamily="34" charset="0"/>
                <a:ea typeface="Verdana" panose="020B0604030504040204" pitchFamily="34" charset="0"/>
                <a:cs typeface="Verdana" panose="020B0604030504040204" pitchFamily="34" charset="0"/>
              </a:rPr>
              <a:t>as if using a broom.</a:t>
            </a:r>
          </a:p>
          <a:p>
            <a:endParaRPr lang="en-US" altLang="en-US"/>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8C1C9A8-6123-4C5D-974E-C3C5D50541D4}"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After using a fire extinguisher:</a:t>
            </a:r>
          </a:p>
          <a:p>
            <a:pPr eaLnBrk="1" hangingPunct="1">
              <a:defRPr/>
            </a:pPr>
            <a:endPar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171450" indent="-171450" eaLnBrk="1" hangingPunct="1">
              <a:buFont typeface="Wingdings" pitchFamily="2" charset="2"/>
              <a:buChar char="§"/>
              <a:defRPr/>
            </a:pP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Never put the used extinguisher back up on the wall</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(even if used for only five seconds)!  </a:t>
            </a:r>
          </a:p>
          <a:p>
            <a:pPr marL="171450" indent="-171450" eaLnBrk="1" hangingPunct="1">
              <a:buFont typeface="Wingdings"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A fire extinguisher that’s been used may not operate again due to the pressure inside leaking out.</a:t>
            </a:r>
          </a:p>
          <a:p>
            <a:pPr marL="171450" indent="-171450" eaLnBrk="1" hangingPunct="1">
              <a:buFont typeface="Wingdings"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Notify the appropriate individual/department so the used extinguisher can be replaced and recharged as quickly as possible.</a:t>
            </a:r>
          </a:p>
          <a:p>
            <a:pPr>
              <a:defRPr/>
            </a:pPr>
            <a:endParaRPr 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B6E5F6-D80F-431C-9DF4-A17E1A18EAE6}"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rPr>
              <a:t>Burns can be VERY painful and kitchen fires can be devastating.</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The “bottom line” in preventing burns and kitchen fires is to use common sense and safe practices.</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Never take anything for granted when working in a kitchen – treat pots, pans, and cooking surfaces as being hot unless YOU know for sure they are not.</a:t>
            </a:r>
          </a:p>
          <a:p>
            <a:endParaRPr lang="en-US" altLang="en-US"/>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83BA13-1044-4C6A-A9D5-6A9EC86923A0}"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defRPr/>
            </a:pPr>
            <a:r>
              <a:rPr lang="en-US" sz="1400" dirty="0">
                <a:latin typeface="Verdana" pitchFamily="34" charset="0"/>
                <a:ea typeface="Verdana" pitchFamily="34" charset="0"/>
                <a:cs typeface="Verdana" pitchFamily="34" charset="0"/>
              </a:rPr>
              <a:t>Falls are one of the leading causes of unintentional injuries in the United States, accounting for approximately 8.9 million visits to the emergency department annually (NSC Injury Facts 2011). Adults 55 and older are more prone to becoming victims of falls…The number of fall deaths among those 65 and older is four times the number of fall deaths among all other age groups.</a:t>
            </a:r>
          </a:p>
          <a:p>
            <a:pPr>
              <a:defRPr/>
            </a:pPr>
            <a:r>
              <a:rPr lang="en-US" sz="1400" u="sng" dirty="0">
                <a:latin typeface="Verdana" panose="020B0604030504040204" pitchFamily="34" charset="0"/>
                <a:ea typeface="Verdana" panose="020B0604030504040204" pitchFamily="34" charset="0"/>
                <a:cs typeface="Verdana" panose="020B0604030504040204" pitchFamily="34" charset="0"/>
              </a:rPr>
              <a:t>http://www.nsc.org/safety_home/HomeandRecreationalSafety/Falls/Pages/Falls.aspx</a:t>
            </a:r>
            <a:endParaRPr lang="en-US" sz="1400" dirty="0">
              <a:latin typeface="Verdana" pitchFamily="34" charset="0"/>
              <a:ea typeface="Verdana" pitchFamily="34" charset="0"/>
              <a:cs typeface="Verdana" pitchFamily="34" charset="0"/>
            </a:endParaRPr>
          </a:p>
          <a:p>
            <a:pPr>
              <a:defRPr/>
            </a:pPr>
            <a:endParaRPr lang="en-US" sz="1400" dirty="0">
              <a:latin typeface="Verdana" pitchFamily="34" charset="0"/>
              <a:ea typeface="Verdana" pitchFamily="34" charset="0"/>
              <a:cs typeface="Verdana" pitchFamily="34" charset="0"/>
            </a:endParaRPr>
          </a:p>
          <a:p>
            <a:pPr>
              <a:defRPr/>
            </a:pPr>
            <a:endParaRPr lang="en-US" sz="1400" dirty="0">
              <a:latin typeface="Verdana" pitchFamily="34" charset="0"/>
              <a:ea typeface="Verdana" pitchFamily="34" charset="0"/>
              <a:cs typeface="Verdana" pitchFamily="34" charset="0"/>
            </a:endParaRPr>
          </a:p>
          <a:p>
            <a:pPr>
              <a:defRPr/>
            </a:pPr>
            <a:r>
              <a:rPr lang="en-US" sz="1400" dirty="0">
                <a:latin typeface="Verdana" pitchFamily="34" charset="0"/>
                <a:ea typeface="Verdana" pitchFamily="34" charset="0"/>
                <a:cs typeface="Verdana" pitchFamily="34" charset="0"/>
              </a:rPr>
              <a:t>85% of worker’s compensation claims are attributed to employees slipping on slick floors (Industrial Safety &amp; Occupational Health Markets 5th edition) </a:t>
            </a:r>
          </a:p>
          <a:p>
            <a:pPr>
              <a:defRPr/>
            </a:pPr>
            <a:r>
              <a:rPr lang="en-US" sz="1400" dirty="0">
                <a:latin typeface="Verdana" pitchFamily="34" charset="0"/>
                <a:ea typeface="Verdana" pitchFamily="34" charset="0"/>
                <a:cs typeface="Verdana" pitchFamily="34" charset="0"/>
              </a:rPr>
              <a:t>Workers’ compensation and medical costs associated with occupational fall incidents have been estimated at approximately $70 billion annually in the United Sates (National Safety Council, 2002). </a:t>
            </a:r>
          </a:p>
          <a:p>
            <a:pPr>
              <a:defRPr/>
            </a:pPr>
            <a:endParaRPr lang="en-US" sz="1400" u="sng" dirty="0">
              <a:latin typeface="Verdana" panose="020B0604030504040204" pitchFamily="34" charset="0"/>
              <a:ea typeface="Verdana" panose="020B0604030504040204" pitchFamily="34" charset="0"/>
              <a:cs typeface="Verdana" panose="020B0604030504040204" pitchFamily="34" charset="0"/>
            </a:endParaRPr>
          </a:p>
          <a:p>
            <a:pPr>
              <a:defRPr/>
            </a:pPr>
            <a:r>
              <a:rPr lang="en-US" sz="1400" dirty="0">
                <a:latin typeface="Verdana" pitchFamily="34" charset="0"/>
                <a:ea typeface="Verdana" pitchFamily="34" charset="0"/>
                <a:cs typeface="Verdana" pitchFamily="34" charset="0"/>
              </a:rPr>
              <a:t>http://www2a.cdc.gov/nioshtic-2/BuildQyr.asp?s1=20040877&amp;f1=NN&amp;View=e</a:t>
            </a:r>
          </a:p>
          <a:p>
            <a:pPr>
              <a:defRPr/>
            </a:pPr>
            <a:endParaRPr lang="en-US" sz="1400" dirty="0">
              <a:latin typeface="Verdana" pitchFamily="34" charset="0"/>
              <a:ea typeface="Verdana" pitchFamily="34" charset="0"/>
              <a:cs typeface="Verdana" pitchFamily="34" charset="0"/>
            </a:endParaRPr>
          </a:p>
          <a:p>
            <a:pPr>
              <a:defRPr/>
            </a:pPr>
            <a:r>
              <a:rPr lang="en-US" sz="1400" dirty="0">
                <a:latin typeface="Verdana" pitchFamily="34" charset="0"/>
                <a:ea typeface="Verdana" pitchFamily="34" charset="0"/>
                <a:cs typeface="Verdana" pitchFamily="34" charset="0"/>
              </a:rPr>
              <a:t>According to Workers Compensation statistics from ITT-Hartford Insurance Company, falls account for 16% of all claims and 26% of all costs. </a:t>
            </a:r>
          </a:p>
          <a:p>
            <a:pPr>
              <a:defRPr/>
            </a:pPr>
            <a:r>
              <a:rPr lang="en-US" sz="1400" dirty="0">
                <a:latin typeface="Verdana" pitchFamily="34" charset="0"/>
                <a:ea typeface="Verdana" pitchFamily="34" charset="0"/>
                <a:cs typeface="Verdana" pitchFamily="34" charset="0"/>
              </a:rPr>
              <a:t>http://www.bergenerlaw.com/slip-and-fall-accident-statistics/</a:t>
            </a:r>
          </a:p>
          <a:p>
            <a:pPr>
              <a:defRPr/>
            </a:pPr>
            <a:endParaRPr lang="en-US" dirty="0"/>
          </a:p>
          <a:p>
            <a:pPr>
              <a:defRPr/>
            </a:pPr>
            <a:r>
              <a:rPr lang="en-US" b="1" dirty="0">
                <a:latin typeface="Verdana" pitchFamily="34" charset="0"/>
                <a:ea typeface="Verdana" pitchFamily="34" charset="0"/>
                <a:cs typeface="Verdana" pitchFamily="34" charset="0"/>
              </a:rPr>
              <a:t>Falls</a:t>
            </a:r>
            <a:r>
              <a:rPr lang="en-US" dirty="0">
                <a:latin typeface="Verdana" pitchFamily="34" charset="0"/>
                <a:ea typeface="Verdana" pitchFamily="34" charset="0"/>
                <a:cs typeface="Verdana" pitchFamily="34" charset="0"/>
              </a:rPr>
              <a:t> account for over 8 million hospital emergency room visits, representing the leading cause of visits (21.3%). </a:t>
            </a:r>
          </a:p>
          <a:p>
            <a:pPr>
              <a:defRPr/>
            </a:pPr>
            <a:r>
              <a:rPr lang="en-US" dirty="0">
                <a:latin typeface="Verdana" pitchFamily="34" charset="0"/>
                <a:ea typeface="Verdana" pitchFamily="34" charset="0"/>
                <a:cs typeface="Verdana" pitchFamily="34" charset="0"/>
              </a:rPr>
              <a:t>Slips and falls account for over 1 million visits, or 12% of total falls. </a:t>
            </a:r>
          </a:p>
          <a:p>
            <a:pPr>
              <a:defRPr/>
            </a:pPr>
            <a:r>
              <a:rPr lang="en-US" b="1" dirty="0">
                <a:latin typeface="Verdana" pitchFamily="34" charset="0"/>
                <a:ea typeface="Verdana" pitchFamily="34" charset="0"/>
                <a:cs typeface="Verdana" pitchFamily="34" charset="0"/>
              </a:rPr>
              <a:t>Slips and falls</a:t>
            </a:r>
            <a:r>
              <a:rPr lang="en-US" dirty="0">
                <a:latin typeface="Verdana" pitchFamily="34" charset="0"/>
                <a:ea typeface="Verdana" pitchFamily="34" charset="0"/>
                <a:cs typeface="Verdana" pitchFamily="34" charset="0"/>
              </a:rPr>
              <a:t> are the leading cause of workers’ compensation claims and are the leading cause of occupational injury for people aged 15-24 years. </a:t>
            </a:r>
          </a:p>
          <a:p>
            <a:pPr>
              <a:defRPr/>
            </a:pPr>
            <a:endParaRPr lang="en-US" dirty="0"/>
          </a:p>
          <a:p>
            <a:pPr>
              <a:defRPr/>
            </a:pPr>
            <a:r>
              <a:rPr lang="en-US" dirty="0"/>
              <a:t>http://www.bergenerlaw.com/slip-and-fall-accident-statistics/</a:t>
            </a:r>
          </a:p>
          <a:p>
            <a:pPr>
              <a:defRPr/>
            </a:pPr>
            <a:endParaRPr lang="en-US" dirty="0"/>
          </a:p>
          <a:p>
            <a:pPr>
              <a:defRPr/>
            </a:pPr>
            <a:r>
              <a:rPr lang="en-US" dirty="0">
                <a:latin typeface="Verdana" pitchFamily="34" charset="0"/>
                <a:ea typeface="Verdana" pitchFamily="34" charset="0"/>
                <a:cs typeface="Verdana" pitchFamily="34" charset="0"/>
              </a:rPr>
              <a:t>Slips, trips &amp; falls make up majority of general industry accidents according to the US Department of Labor</a:t>
            </a:r>
            <a:endParaRPr lang="en-US" sz="1100" dirty="0">
              <a:latin typeface="Verdana" pitchFamily="34" charset="0"/>
              <a:ea typeface="Verdana" pitchFamily="34" charset="0"/>
              <a:cs typeface="Verdana" pitchFamily="34" charset="0"/>
            </a:endParaRPr>
          </a:p>
          <a:p>
            <a:pPr lvl="1">
              <a:defRPr/>
            </a:pPr>
            <a:r>
              <a:rPr lang="en-US" dirty="0">
                <a:latin typeface="Verdana" pitchFamily="34" charset="0"/>
                <a:ea typeface="Verdana" pitchFamily="34" charset="0"/>
                <a:cs typeface="Verdana" pitchFamily="34" charset="0"/>
              </a:rPr>
              <a:t>The constitute 15% of all accidental deaths; </a:t>
            </a:r>
          </a:p>
          <a:p>
            <a:pPr lvl="1">
              <a:defRPr/>
            </a:pPr>
            <a:r>
              <a:rPr lang="en-US" dirty="0">
                <a:latin typeface="Verdana" pitchFamily="34" charset="0"/>
                <a:ea typeface="Verdana" pitchFamily="34" charset="0"/>
                <a:cs typeface="Verdana" pitchFamily="34" charset="0"/>
              </a:rPr>
              <a:t>They’re the second leading cause behind motor vehicles</a:t>
            </a:r>
            <a:r>
              <a:rPr lang="en-US" sz="1100" dirty="0">
                <a:latin typeface="Verdana" pitchFamily="34" charset="0"/>
                <a:ea typeface="Verdana" pitchFamily="34" charset="0"/>
                <a:cs typeface="Verdana" pitchFamily="34" charset="0"/>
              </a:rPr>
              <a:t> at </a:t>
            </a:r>
            <a:r>
              <a:rPr lang="en-US" dirty="0">
                <a:latin typeface="Verdana" pitchFamily="34" charset="0"/>
                <a:ea typeface="Verdana" pitchFamily="34" charset="0"/>
                <a:cs typeface="Verdana" pitchFamily="34" charset="0"/>
              </a:rPr>
              <a:t>~12,000/year</a:t>
            </a:r>
            <a:endParaRPr lang="en-US" sz="1100" dirty="0">
              <a:latin typeface="Verdana" pitchFamily="34" charset="0"/>
              <a:ea typeface="Verdana" pitchFamily="34" charset="0"/>
              <a:cs typeface="Verdana" pitchFamily="34" charset="0"/>
            </a:endParaRPr>
          </a:p>
          <a:p>
            <a:pPr lvl="1">
              <a:defRPr/>
            </a:pPr>
            <a:r>
              <a:rPr lang="en-US" dirty="0">
                <a:latin typeface="Verdana" pitchFamily="34" charset="0"/>
                <a:ea typeface="Verdana" pitchFamily="34" charset="0"/>
                <a:cs typeface="Verdana" pitchFamily="34" charset="0"/>
              </a:rPr>
              <a:t>One of most frequently-reported injuries</a:t>
            </a:r>
            <a:r>
              <a:rPr lang="en-US" sz="1100" dirty="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~25% of reported claims/year</a:t>
            </a:r>
            <a:endParaRPr lang="en-US" sz="1100" dirty="0">
              <a:latin typeface="Verdana" pitchFamily="34" charset="0"/>
              <a:ea typeface="Verdana" pitchFamily="34" charset="0"/>
              <a:cs typeface="Verdana" pitchFamily="34" charset="0"/>
            </a:endParaRPr>
          </a:p>
          <a:p>
            <a:pPr lvl="1">
              <a:defRPr/>
            </a:pPr>
            <a:r>
              <a:rPr lang="en-US" dirty="0">
                <a:latin typeface="Verdana" pitchFamily="34" charset="0"/>
                <a:ea typeface="Verdana" pitchFamily="34" charset="0"/>
                <a:cs typeface="Verdana" pitchFamily="34" charset="0"/>
              </a:rPr>
              <a:t>Over 17% of all disabling occupational injuries result from falls</a:t>
            </a:r>
          </a:p>
          <a:p>
            <a:pPr lvl="1">
              <a:defRPr/>
            </a:pPr>
            <a:endParaRPr lang="en-US" sz="1100"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The unfortunate aspect is that most could have been prevented</a:t>
            </a:r>
          </a:p>
          <a:p>
            <a:pPr>
              <a:defRPr/>
            </a:pPr>
            <a:endParaRPr lang="en-US" sz="1100" dirty="0"/>
          </a:p>
          <a:p>
            <a:pPr>
              <a:defRPr/>
            </a:pPr>
            <a:r>
              <a:rPr lang="en-US" i="1" u="sng" dirty="0">
                <a:hlinkClick r:id="rId3"/>
              </a:rPr>
              <a:t>https://www.osha.gov/.../fy07/sh-16625-07/slipstripsfalls.ppt</a:t>
            </a:r>
            <a:endParaRPr lang="en-US" sz="1100" dirty="0"/>
          </a:p>
          <a:p>
            <a:pPr>
              <a:defRPr/>
            </a:pPr>
            <a:endParaRPr lang="en-US" dirty="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C64640E-6480-4BCF-9CE0-6625F1657F3C}"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altLang="en-US" sz="1400" dirty="0">
                <a:latin typeface="Verdana" pitchFamily="34" charset="0"/>
                <a:ea typeface="Verdana" pitchFamily="34" charset="0"/>
                <a:cs typeface="Verdana" pitchFamily="34" charset="0"/>
              </a:rPr>
              <a:t>Falls on the same level are approximately 60% of compensable fall cases according to Dr. W. Monroe </a:t>
            </a:r>
            <a:r>
              <a:rPr lang="en-US" altLang="en-US" sz="1400" dirty="0" err="1">
                <a:latin typeface="Verdana" pitchFamily="34" charset="0"/>
                <a:ea typeface="Verdana" pitchFamily="34" charset="0"/>
                <a:cs typeface="Verdana" pitchFamily="34" charset="0"/>
              </a:rPr>
              <a:t>Keyserling</a:t>
            </a:r>
            <a:r>
              <a:rPr lang="en-US" altLang="en-US" sz="1400" dirty="0">
                <a:latin typeface="Verdana" pitchFamily="34" charset="0"/>
                <a:ea typeface="Verdana" pitchFamily="34" charset="0"/>
                <a:cs typeface="Verdana" pitchFamily="34" charset="0"/>
              </a:rPr>
              <a:t>, Ph. D., 2000.</a:t>
            </a: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Half of all accidental deaths in the home are caused by a fall. Most fall injuries in the home happen at ground level, not from an elevation. </a:t>
            </a:r>
          </a:p>
          <a:p>
            <a:pPr>
              <a:defRPr/>
            </a:pPr>
            <a:r>
              <a:rPr lang="en-US" altLang="en-US" sz="1400" dirty="0">
                <a:latin typeface="Verdana" pitchFamily="34" charset="0"/>
                <a:ea typeface="Verdana" pitchFamily="34" charset="0"/>
                <a:cs typeface="Verdana" pitchFamily="34" charset="0"/>
              </a:rPr>
              <a:t>Falls on the same level as found by U.S. statistical reporting agencies, are responsible for well over 15% of nonfatal injuries that result in days away from work (U.S. Department of Labor, 2011). </a:t>
            </a: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Falls from elevation are approximately 40% of compensable fall cases and approximately 10% of occupational fatalities.</a:t>
            </a:r>
          </a:p>
          <a:p>
            <a:pPr>
              <a:defRPr/>
            </a:pPr>
            <a:endParaRPr lang="en-US" altLang="en-US" sz="1400" dirty="0">
              <a:latin typeface="Verdana" pitchFamily="34" charset="0"/>
              <a:ea typeface="Verdana" pitchFamily="34" charset="0"/>
              <a:cs typeface="Verdana" pitchFamily="34" charset="0"/>
            </a:endParaRP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And http://www.bergenerlaw.com/slip-and-fall-accident-statistics/</a:t>
            </a:r>
          </a:p>
          <a:p>
            <a:pPr>
              <a:defRPr/>
            </a:pPr>
            <a:endParaRPr 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351E22-5E87-424D-BE60-648666528DFD}"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According to the Consumer Product Safety Commission (CPSC), floors and flooring materials contribute directly to more than 2 million fall injuries each year. </a:t>
            </a:r>
          </a:p>
          <a:p>
            <a:pPr>
              <a:defRPr/>
            </a:pPr>
            <a:r>
              <a:rPr lang="en-US" sz="1400" dirty="0">
                <a:latin typeface="Verdana" pitchFamily="34" charset="0"/>
                <a:ea typeface="Verdana" pitchFamily="34" charset="0"/>
                <a:cs typeface="Verdana" pitchFamily="34" charset="0"/>
              </a:rPr>
              <a:t>The law firm of </a:t>
            </a:r>
            <a:r>
              <a:rPr lang="en-US" sz="1400" dirty="0" err="1">
                <a:latin typeface="Verdana" pitchFamily="34" charset="0"/>
                <a:ea typeface="Verdana" pitchFamily="34" charset="0"/>
                <a:cs typeface="Verdana" pitchFamily="34" charset="0"/>
              </a:rPr>
              <a:t>Bergener</a:t>
            </a:r>
            <a:r>
              <a:rPr lang="en-US" sz="1400" dirty="0">
                <a:latin typeface="Verdana" pitchFamily="34" charset="0"/>
                <a:ea typeface="Verdana" pitchFamily="34" charset="0"/>
                <a:cs typeface="Verdana" pitchFamily="34" charset="0"/>
              </a:rPr>
              <a:t> and Associates indicated five (5) leading causes of slips, trips and falls which should be considered in your program:</a:t>
            </a:r>
          </a:p>
          <a:p>
            <a:pPr>
              <a:defRPr/>
            </a:pPr>
            <a:endParaRPr lang="en-US" sz="1400" dirty="0">
              <a:latin typeface="Verdana" pitchFamily="34" charset="0"/>
              <a:ea typeface="Verdana" pitchFamily="34" charset="0"/>
              <a:cs typeface="Verdana" pitchFamily="34" charset="0"/>
            </a:endParaRPr>
          </a:p>
          <a:p>
            <a:pPr marL="228600" indent="-228600">
              <a:buFont typeface="+mj-lt"/>
              <a:buAutoNum type="arabicPeriod"/>
              <a:defRPr/>
            </a:pPr>
            <a:r>
              <a:rPr lang="en-US" sz="1400" dirty="0">
                <a:latin typeface="Verdana" pitchFamily="34" charset="0"/>
                <a:ea typeface="Verdana" pitchFamily="34" charset="0"/>
                <a:cs typeface="Verdana" pitchFamily="34" charset="0"/>
              </a:rPr>
              <a:t>Walking surfaces</a:t>
            </a:r>
          </a:p>
          <a:p>
            <a:pPr marL="228600" indent="-228600">
              <a:buFont typeface="+mj-lt"/>
              <a:buAutoNum type="arabicPeriod"/>
              <a:defRPr/>
            </a:pPr>
            <a:r>
              <a:rPr lang="en-US" sz="1400" dirty="0">
                <a:latin typeface="Verdana" pitchFamily="34" charset="0"/>
                <a:ea typeface="Verdana" pitchFamily="34" charset="0"/>
                <a:cs typeface="Verdana" pitchFamily="34" charset="0"/>
              </a:rPr>
              <a:t>Footwear</a:t>
            </a:r>
          </a:p>
          <a:p>
            <a:pPr marL="228600" indent="-228600">
              <a:buFont typeface="+mj-lt"/>
              <a:buAutoNum type="arabicPeriod"/>
              <a:defRPr/>
            </a:pPr>
            <a:r>
              <a:rPr lang="en-US" sz="1400" dirty="0">
                <a:latin typeface="Verdana" pitchFamily="34" charset="0"/>
                <a:ea typeface="Verdana" pitchFamily="34" charset="0"/>
                <a:cs typeface="Verdana" pitchFamily="34" charset="0"/>
              </a:rPr>
              <a:t>Fraud</a:t>
            </a:r>
          </a:p>
          <a:p>
            <a:pPr marL="228600" indent="-228600">
              <a:buFont typeface="+mj-lt"/>
              <a:buAutoNum type="arabicPeriod"/>
              <a:defRPr/>
            </a:pPr>
            <a:r>
              <a:rPr lang="en-US" sz="1400" dirty="0">
                <a:latin typeface="Verdana" pitchFamily="34" charset="0"/>
                <a:ea typeface="Verdana" pitchFamily="34" charset="0"/>
                <a:cs typeface="Verdana" pitchFamily="34" charset="0"/>
              </a:rPr>
              <a:t>Hazard Identification</a:t>
            </a:r>
          </a:p>
          <a:p>
            <a:pPr marL="228600" indent="-228600">
              <a:buFont typeface="+mj-lt"/>
              <a:buAutoNum type="arabicPeriod"/>
              <a:defRPr/>
            </a:pPr>
            <a:r>
              <a:rPr lang="en-US" sz="1400" dirty="0">
                <a:latin typeface="Verdana" pitchFamily="34" charset="0"/>
                <a:ea typeface="Verdana" pitchFamily="34" charset="0"/>
                <a:cs typeface="Verdana" pitchFamily="34" charset="0"/>
              </a:rPr>
              <a:t>Training</a:t>
            </a:r>
          </a:p>
          <a:p>
            <a:pPr marL="228600" indent="-228600">
              <a:buFont typeface="+mj-lt"/>
              <a:buAutoNum type="arabicPeriod"/>
              <a:defRPr/>
            </a:pPr>
            <a:endParaRPr lang="en-US" sz="1400" dirty="0">
              <a:latin typeface="Verdana" pitchFamily="34" charset="0"/>
              <a:ea typeface="Verdana" pitchFamily="34" charset="0"/>
              <a:cs typeface="Verdana" pitchFamily="34" charset="0"/>
            </a:endParaRPr>
          </a:p>
          <a:p>
            <a:pPr>
              <a:defRPr/>
            </a:pPr>
            <a:r>
              <a:rPr lang="en-US" sz="1400" dirty="0">
                <a:latin typeface="Verdana" pitchFamily="34" charset="0"/>
                <a:ea typeface="Verdana" pitchFamily="34" charset="0"/>
                <a:cs typeface="Verdana" pitchFamily="34" charset="0"/>
              </a:rPr>
              <a:t>http://www.bergenerlaw.com/slip-and-fall-accident-statistics/</a:t>
            </a:r>
          </a:p>
          <a:p>
            <a:pPr>
              <a:defRPr/>
            </a:pPr>
            <a:endParaRPr 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0CD38E5-0A6B-4389-A463-EB307C389272}"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altLang="en-US" sz="1400" dirty="0">
                <a:latin typeface="Verdana" pitchFamily="34" charset="0"/>
                <a:ea typeface="Verdana" pitchFamily="34" charset="0"/>
                <a:cs typeface="Verdana" pitchFamily="34" charset="0"/>
              </a:rPr>
              <a:t>Although the walking surface is most likely to be identified as the primary cause of a slip, trip, and fall accident (comprising 55% of all falls), the remaining 45% are attributable to four other factors, including footwear, fraud, hazard identification, and training</a:t>
            </a:r>
            <a:r>
              <a:rPr lang="en-US" altLang="en-US" sz="1400" u="sng" dirty="0">
                <a:latin typeface="Verdana" pitchFamily="34" charset="0"/>
                <a:ea typeface="Verdana" pitchFamily="34" charset="0"/>
                <a:cs typeface="Verdana" pitchFamily="34" charset="0"/>
              </a:rPr>
              <a:t>.</a:t>
            </a:r>
            <a:endParaRPr lang="en-US" altLang="en-US" sz="1400" dirty="0">
              <a:latin typeface="Verdana" pitchFamily="34" charset="0"/>
              <a:ea typeface="Verdana" pitchFamily="34" charset="0"/>
              <a:cs typeface="Verdana" pitchFamily="34" charset="0"/>
            </a:endParaRP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Proprietors and business owners should evaluate the probability of fall liability.</a:t>
            </a:r>
          </a:p>
          <a:p>
            <a:pPr>
              <a:defRPr/>
            </a:pPr>
            <a:r>
              <a:rPr lang="en-US" altLang="en-US" sz="1400" dirty="0">
                <a:latin typeface="Verdana" pitchFamily="34" charset="0"/>
                <a:ea typeface="Verdana" pitchFamily="34" charset="0"/>
                <a:cs typeface="Verdana" pitchFamily="34" charset="0"/>
              </a:rPr>
              <a:t>Example: a high profile 5-star restaurant should reasonably expect women to sometimes wear heels to their establishment, and therefore, reasonably protect against any impairments or obstacles that could lead to harm.</a:t>
            </a: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When evaluating your facility ask yourself what the foreseeable hazards might be and remedy them.</a:t>
            </a:r>
          </a:p>
          <a:p>
            <a:pPr>
              <a:defRPr/>
            </a:pPr>
            <a:endParaRPr lang="en-US" altLang="en-US" sz="1400" u="sng" dirty="0">
              <a:latin typeface="Verdana" panose="020B0604030504040204" pitchFamily="34" charset="0"/>
              <a:ea typeface="Verdana" panose="020B0604030504040204" pitchFamily="34" charset="0"/>
              <a:cs typeface="Verdana" panose="020B0604030504040204" pitchFamily="34" charset="0"/>
            </a:endParaRPr>
          </a:p>
          <a:p>
            <a:pPr>
              <a:defRPr/>
            </a:pPr>
            <a:r>
              <a:rPr lang="en-US" altLang="en-US" sz="1400" dirty="0">
                <a:latin typeface="Verdana" panose="020B0604030504040204" pitchFamily="34" charset="0"/>
                <a:ea typeface="Verdana" panose="020B0604030504040204" pitchFamily="34" charset="0"/>
                <a:cs typeface="Verdana" panose="020B0604030504040204" pitchFamily="34" charset="0"/>
              </a:rPr>
              <a:t>http://www.bergenerlaw.com/slip-and-fall-accident-statistics/</a:t>
            </a:r>
          </a:p>
          <a:p>
            <a:pPr>
              <a:defRPr/>
            </a:pPr>
            <a:endParaRPr lang="en-US"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BDB176-F6C9-4A33-96E9-3E3840A047E4}"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itchFamily="34" charset="0"/>
                <a:ea typeface="Verdana" pitchFamily="34" charset="0"/>
                <a:cs typeface="Verdana" pitchFamily="34" charset="0"/>
              </a:rPr>
              <a:t>Additional causes for slips, trips and falls may also be:</a:t>
            </a:r>
          </a:p>
          <a:p>
            <a:pPr eaLnBrk="1" hangingPunct="1">
              <a:defRPr/>
            </a:pPr>
            <a:endParaRPr lang="en-US" sz="1400" dirty="0">
              <a:latin typeface="Verdana" pitchFamily="34" charset="0"/>
              <a:ea typeface="Verdana" pitchFamily="34" charset="0"/>
              <a:cs typeface="Verdana" pitchFamily="34" charset="0"/>
            </a:endParaRP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Poor housekeeping.</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Loose handrails.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Uncovered or unguarded pits and floor openings.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Improper ladder usage.</a:t>
            </a:r>
          </a:p>
          <a:p>
            <a:pPr>
              <a:defRPr/>
            </a:pPr>
            <a:endParaRPr 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9EFA73-B0A8-481F-BB7A-C17EBC21B2AC}"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rPr>
              <a:t>Knives are very useful tools when you’re  working in food service, but they can also be very dangerous if not handled and cared for properly.</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1400">
                <a:latin typeface="Verdana" panose="020B0604030504040204" pitchFamily="34" charset="0"/>
              </a:rPr>
              <a:t>Remember, knives are one of the most dangerous things around an establishment and should be handled with great caution.</a:t>
            </a:r>
          </a:p>
          <a:p>
            <a:endParaRPr lang="en-US"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22ABCBB-91A4-485E-96F8-06EE5037FE16}"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itchFamily="34" charset="0"/>
                <a:ea typeface="Verdana" pitchFamily="34" charset="0"/>
                <a:cs typeface="Verdana" pitchFamily="34" charset="0"/>
              </a:rPr>
              <a:t>Other causes may include:</a:t>
            </a:r>
          </a:p>
          <a:p>
            <a:pPr eaLnBrk="1" hangingPunct="1">
              <a:defRPr/>
            </a:pPr>
            <a:endParaRPr lang="en-US" sz="1400" dirty="0">
              <a:latin typeface="Verdana" pitchFamily="34" charset="0"/>
              <a:ea typeface="Verdana" pitchFamily="34" charset="0"/>
              <a:cs typeface="Verdana" pitchFamily="34" charset="0"/>
            </a:endParaRP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Shifting floor tiles.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Not watching while walking or moving.</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Spilled liquids.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Cords across walkways.</a:t>
            </a:r>
          </a:p>
          <a:p>
            <a:pPr>
              <a:defRPr/>
            </a:pPr>
            <a:endParaRPr 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A854701-5894-44B6-805C-98A2C4FA6A50}"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Depending on your agency, certain future occurrences may be posed:</a:t>
            </a:r>
          </a:p>
          <a:p>
            <a:pPr>
              <a:defRPr/>
            </a:pPr>
            <a:endParaRPr lang="en-US" sz="1400" dirty="0">
              <a:latin typeface="Verdana" pitchFamily="34" charset="0"/>
              <a:ea typeface="Verdana" pitchFamily="34" charset="0"/>
              <a:cs typeface="Verdana" pitchFamily="34" charset="0"/>
            </a:endParaRPr>
          </a:p>
          <a:p>
            <a:pPr marL="171450" indent="-171450">
              <a:buFont typeface="Wingdings" pitchFamily="2" charset="2"/>
              <a:buChar char="§"/>
              <a:defRPr/>
            </a:pPr>
            <a:r>
              <a:rPr lang="en-US" sz="1400" dirty="0">
                <a:latin typeface="Verdana" pitchFamily="34" charset="0"/>
                <a:ea typeface="Verdana" pitchFamily="34" charset="0"/>
                <a:cs typeface="Verdana" pitchFamily="34" charset="0"/>
              </a:rPr>
              <a:t>Over 60% of nursing homes residents will fall each year</a:t>
            </a:r>
          </a:p>
          <a:p>
            <a:pPr marL="171450" indent="-171450">
              <a:buFont typeface="Wingdings" pitchFamily="2" charset="2"/>
              <a:buChar char="§"/>
              <a:defRPr/>
            </a:pPr>
            <a:r>
              <a:rPr lang="en-US" sz="1400" dirty="0">
                <a:latin typeface="Verdana" pitchFamily="34" charset="0"/>
                <a:ea typeface="Verdana" pitchFamily="34" charset="0"/>
                <a:cs typeface="Verdana" pitchFamily="34" charset="0"/>
              </a:rPr>
              <a:t>Total injuries due to falls are estimated at $13-14 million per year in U.S. </a:t>
            </a:r>
          </a:p>
          <a:p>
            <a:pPr marL="171450" indent="-171450">
              <a:buFont typeface="Wingdings" pitchFamily="2" charset="2"/>
              <a:buChar char="§"/>
              <a:defRPr/>
            </a:pPr>
            <a:r>
              <a:rPr lang="en-US" sz="1400" dirty="0">
                <a:latin typeface="Verdana" pitchFamily="34" charset="0"/>
                <a:ea typeface="Verdana" pitchFamily="34" charset="0"/>
                <a:cs typeface="Verdana" pitchFamily="34" charset="0"/>
              </a:rPr>
              <a:t>Disabling (temporary and permanent) occupational injuries due to falls are approximately $250,000-$300,000 per year. </a:t>
            </a:r>
          </a:p>
          <a:p>
            <a:pPr marL="171450" indent="-171450">
              <a:buFont typeface="Wingdings" pitchFamily="2" charset="2"/>
              <a:buChar char="§"/>
              <a:defRPr/>
            </a:pPr>
            <a:r>
              <a:rPr lang="en-US" sz="1400" dirty="0">
                <a:latin typeface="Verdana" pitchFamily="34" charset="0"/>
                <a:ea typeface="Verdana" pitchFamily="34" charset="0"/>
                <a:cs typeface="Verdana" pitchFamily="34" charset="0"/>
              </a:rPr>
              <a:t>For people aged 65-84 years, falls are the second leading cause of injury-related death; for those aged 85 years or older, falls are the leading cause of injury-related death. </a:t>
            </a:r>
          </a:p>
          <a:p>
            <a:pPr>
              <a:defRPr/>
            </a:pPr>
            <a:endParaRPr lang="en-US" sz="1400" dirty="0">
              <a:latin typeface="Verdana" pitchFamily="34" charset="0"/>
              <a:ea typeface="Verdana" pitchFamily="34" charset="0"/>
              <a:cs typeface="Verdana" pitchFamily="34" charset="0"/>
            </a:endParaRPr>
          </a:p>
          <a:p>
            <a:pPr>
              <a:defRPr/>
            </a:pPr>
            <a:r>
              <a:rPr lang="en-US" sz="1400" dirty="0">
                <a:latin typeface="Verdana" pitchFamily="34" charset="0"/>
                <a:ea typeface="Verdana" pitchFamily="34" charset="0"/>
                <a:cs typeface="Verdana" pitchFamily="34" charset="0"/>
              </a:rPr>
              <a:t>http://www.bergenerlaw.com/slip-and-fall-accident-statistics/</a:t>
            </a:r>
          </a:p>
          <a:p>
            <a:pPr>
              <a:defRPr/>
            </a:pPr>
            <a:endParaRPr 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D27A7B0-C998-408E-929C-5FDEC2AD47F9}"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z="1400">
                <a:latin typeface="Verdana" panose="020B0604030504040204" pitchFamily="34" charset="0"/>
                <a:ea typeface="Verdana" panose="020B0604030504040204" pitchFamily="34" charset="0"/>
                <a:cs typeface="Verdana" panose="020B0604030504040204" pitchFamily="34" charset="0"/>
              </a:rPr>
              <a:t>Slip, trip and fall prevention as well as prevention of other incidents, involves viewing Four Steps in your Prevention Program:</a:t>
            </a:r>
          </a:p>
          <a:p>
            <a:pPr eaLnBrk="1" hangingPunct="1">
              <a:lnSpc>
                <a:spcPct val="90000"/>
              </a:lnSpc>
            </a:pPr>
            <a:r>
              <a:rPr lang="en-US" altLang="en-US" sz="1400">
                <a:latin typeface="Verdana" panose="020B0604030504040204" pitchFamily="34" charset="0"/>
                <a:ea typeface="Verdana" panose="020B0604030504040204" pitchFamily="34" charset="0"/>
                <a:cs typeface="Verdana" panose="020B0604030504040204" pitchFamily="34" charset="0"/>
              </a:rPr>
              <a:t>    </a:t>
            </a:r>
          </a:p>
          <a:p>
            <a:pPr eaLnBrk="1" hangingPunct="1">
              <a:lnSpc>
                <a:spcPct val="90000"/>
              </a:lnSpc>
            </a:pPr>
            <a:r>
              <a:rPr lang="en-US" altLang="en-US" sz="1400">
                <a:latin typeface="Verdana" panose="020B0604030504040204" pitchFamily="34" charset="0"/>
                <a:ea typeface="Verdana" panose="020B0604030504040204" pitchFamily="34" charset="0"/>
                <a:cs typeface="Verdana" panose="020B0604030504040204" pitchFamily="34" charset="0"/>
              </a:rPr>
              <a:t>                    (1) Find the problem or hazard</a:t>
            </a:r>
          </a:p>
          <a:p>
            <a:pPr eaLnBrk="1" hangingPunct="1">
              <a:lnSpc>
                <a:spcPct val="90000"/>
              </a:lnSpc>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1400">
                <a:latin typeface="Verdana" panose="020B0604030504040204" pitchFamily="34" charset="0"/>
                <a:ea typeface="Verdana" panose="020B0604030504040204" pitchFamily="34" charset="0"/>
                <a:cs typeface="Verdana" panose="020B0604030504040204" pitchFamily="34" charset="0"/>
              </a:rPr>
              <a:t>                    (2) Check it out</a:t>
            </a:r>
          </a:p>
          <a:p>
            <a:pPr eaLnBrk="1" hangingPunct="1">
              <a:lnSpc>
                <a:spcPct val="90000"/>
              </a:lnSpc>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1400">
                <a:latin typeface="Verdana" panose="020B0604030504040204" pitchFamily="34" charset="0"/>
                <a:ea typeface="Verdana" panose="020B0604030504040204" pitchFamily="34" charset="0"/>
                <a:cs typeface="Verdana" panose="020B0604030504040204" pitchFamily="34" charset="0"/>
              </a:rPr>
              <a:t>                    (3) Fix it</a:t>
            </a:r>
          </a:p>
          <a:p>
            <a:pPr eaLnBrk="1" hangingPunct="1">
              <a:lnSpc>
                <a:spcPct val="90000"/>
              </a:lnSpc>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1400">
                <a:latin typeface="Verdana" panose="020B0604030504040204" pitchFamily="34" charset="0"/>
                <a:ea typeface="Verdana" panose="020B0604030504040204" pitchFamily="34" charset="0"/>
                <a:cs typeface="Verdana" panose="020B0604030504040204" pitchFamily="34" charset="0"/>
              </a:rPr>
              <a:t>                    (4) Look at it again</a:t>
            </a:r>
          </a:p>
          <a:p>
            <a:endParaRPr lang="en-US" altLang="en-US"/>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9E02BB0-CB49-4595-8C85-CEDD0F0255A9}"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Step 1 – Find the Problem</a:t>
            </a:r>
          </a:p>
          <a:p>
            <a:pPr>
              <a:defRPr/>
            </a:pPr>
            <a:endParaRPr lang="en-US" sz="1400" dirty="0">
              <a:latin typeface="Verdana" pitchFamily="34" charset="0"/>
              <a:ea typeface="Verdana" pitchFamily="34" charset="0"/>
              <a:cs typeface="Verdana" pitchFamily="34" charset="0"/>
            </a:endParaRP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Is the area wet, slippery, or cluttered? Is it likely to become this way due to processes?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Are employees moving too quickly? </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Is the area poorly lit?</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Are stairs steep or in poor condition?</a:t>
            </a:r>
          </a:p>
          <a:p>
            <a:pPr>
              <a:defRPr/>
            </a:pPr>
            <a:endParaRPr 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8BC14CD-6C04-4D61-AB9F-44385D9537AF}"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Do you view any problems with this situation?</a:t>
            </a:r>
          </a:p>
          <a:p>
            <a:r>
              <a:rPr lang="en-US" altLang="en-US" sz="1400">
                <a:latin typeface="Verdana" panose="020B0604030504040204" pitchFamily="34" charset="0"/>
                <a:ea typeface="Verdana" panose="020B0604030504040204" pitchFamily="34" charset="0"/>
                <a:cs typeface="Verdana" panose="020B0604030504040204" pitchFamily="34" charset="0"/>
              </a:rPr>
              <a:t>If so, what would be the remedy or remedies?</a:t>
            </a:r>
          </a:p>
          <a:p>
            <a:endParaRPr lang="en-US"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3737610-00AA-43E8-9F79-D1A1EA87D5DE}"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Step 1 – Find the Problem (cont.)</a:t>
            </a:r>
          </a:p>
          <a:p>
            <a:pPr>
              <a:defRPr/>
            </a:pPr>
            <a:endParaRPr lang="en-US" sz="1400" dirty="0">
              <a:latin typeface="Verdana" pitchFamily="34" charset="0"/>
              <a:ea typeface="Verdana" pitchFamily="34" charset="0"/>
              <a:cs typeface="Verdana" pitchFamily="34" charset="0"/>
            </a:endParaRP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Are handrails present?</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Are there unguarded edges or openings?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Does the facility layout make a slip, trip, fall situation?</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Are there cords across the walkway?</a:t>
            </a:r>
          </a:p>
          <a:p>
            <a:pPr>
              <a:defRPr/>
            </a:pPr>
            <a:endParaRPr 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5FC4A4F-9BCC-490B-9586-EB43652E619D}"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What about this situation?</a:t>
            </a:r>
          </a:p>
          <a:p>
            <a:r>
              <a:rPr lang="en-US" altLang="en-US">
                <a:latin typeface="Verdana" panose="020B0604030504040204" pitchFamily="34" charset="0"/>
                <a:ea typeface="Verdana" panose="020B0604030504040204" pitchFamily="34" charset="0"/>
                <a:cs typeface="Verdana" panose="020B0604030504040204" pitchFamily="34" charset="0"/>
              </a:rPr>
              <a:t>Safe or unsafe?</a:t>
            </a:r>
          </a:p>
          <a:p>
            <a:r>
              <a:rPr lang="en-US" altLang="en-US">
                <a:latin typeface="Verdana" panose="020B0604030504040204" pitchFamily="34" charset="0"/>
                <a:ea typeface="Verdana" panose="020B0604030504040204" pitchFamily="34" charset="0"/>
                <a:cs typeface="Verdana" panose="020B0604030504040204" pitchFamily="34" charset="0"/>
              </a:rPr>
              <a:t>If unsafe, what would you do to correct it?</a:t>
            </a:r>
          </a:p>
          <a:p>
            <a:endParaRPr lang="en-US" altLang="en-US"/>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1CF9F15-83C4-4731-B033-96927C588D91}"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Step 2 – Check It Out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Is the problem area near moving machinery or is the area one of high traffic?</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Is the area properly lit?</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Are employees wearing proper footwear? Does your policy stipulate what the proper footwear is?</a:t>
            </a:r>
          </a:p>
          <a:p>
            <a:endParaRPr lang="en-US"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3C44031-2C28-4BFA-ABA2-C61AB20953B9}"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Some places do not have a dress code. The absence of such a code may permit all kinds of footwear as well as the resultant problems.</a:t>
            </a:r>
          </a:p>
          <a:p>
            <a:r>
              <a:rPr lang="en-US" altLang="en-US" sz="1400">
                <a:latin typeface="Verdana" panose="020B0604030504040204" pitchFamily="34" charset="0"/>
                <a:ea typeface="Verdana" panose="020B0604030504040204" pitchFamily="34" charset="0"/>
                <a:cs typeface="Verdana" panose="020B0604030504040204" pitchFamily="34" charset="0"/>
              </a:rPr>
              <a:t>Evaluate the processes and match the proper personal protective equipment to it.</a:t>
            </a:r>
          </a:p>
          <a:p>
            <a:r>
              <a:rPr lang="en-US" altLang="en-US" sz="1400">
                <a:latin typeface="Verdana" panose="020B0604030504040204" pitchFamily="34" charset="0"/>
                <a:ea typeface="Verdana" panose="020B0604030504040204" pitchFamily="34" charset="0"/>
                <a:cs typeface="Verdana" panose="020B0604030504040204" pitchFamily="34" charset="0"/>
              </a:rPr>
              <a:t>Create a policy stressing the proper footwear whether in the office or in the shop. If there is the possibility of office staff moving through the shop-require the highest and safest level of footwear even for office personnel.</a:t>
            </a:r>
          </a:p>
          <a:p>
            <a:endParaRPr lang="en-US" altLang="en-US"/>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AB074B9-9F9A-468D-9CCA-BE3DAB274235}"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Step 2 – Check It Out (cont.)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Are “wet floor” signs in place? If you rely on vendors to provide maintenance, will they have the proper signs?</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Are floors being mopped ½ at a time? This means one side of a corridor at a time to allow passage?</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Is the walking surface more slippery due to its construction? If so, determine non-slip flooring and install?</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Is the area outside and subject to weather? Or can the results of the weather be brought in to the facility?</a:t>
            </a:r>
          </a:p>
          <a:p>
            <a:endParaRPr lang="en-US" altLang="en-US"/>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A9CA6D0-4C1C-4E1B-97ED-A71ECCB6DD82}"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ourier New" panose="02070309020205020404" pitchFamily="49" charset="0"/>
              <a:buChar char="o"/>
            </a:pPr>
            <a:r>
              <a:rPr lang="en-US" altLang="en-US">
                <a:latin typeface="Verdana" panose="020B0604030504040204" pitchFamily="34" charset="0"/>
              </a:rPr>
              <a:t> </a:t>
            </a:r>
            <a:r>
              <a:rPr lang="en-US" altLang="en-US" sz="1400">
                <a:latin typeface="Verdana" panose="020B0604030504040204" pitchFamily="34" charset="0"/>
              </a:rPr>
              <a:t>Use good, sturdy knives that are well balanced and do not easily bend.</a:t>
            </a:r>
          </a:p>
          <a:p>
            <a:pPr eaLnBrk="1" hangingPunct="1">
              <a:spcBef>
                <a:spcPct val="0"/>
              </a:spcBef>
              <a:buFont typeface="Courier New" panose="02070309020205020404" pitchFamily="49" charset="0"/>
              <a:buChar char="o"/>
            </a:pPr>
            <a:r>
              <a:rPr lang="en-US" altLang="en-US" sz="1400">
                <a:latin typeface="Verdana" panose="020B0604030504040204" pitchFamily="34" charset="0"/>
              </a:rPr>
              <a:t> Use a cutting board – do not use kitchen counters, metal, glass, or steel surfaces when chopping, slicing, or mincing.</a:t>
            </a:r>
          </a:p>
          <a:p>
            <a:pPr eaLnBrk="1" hangingPunct="1">
              <a:spcBef>
                <a:spcPct val="0"/>
              </a:spcBef>
              <a:buFont typeface="Courier New" panose="02070309020205020404" pitchFamily="49" charset="0"/>
              <a:buChar char="o"/>
            </a:pPr>
            <a:r>
              <a:rPr lang="en-US" altLang="en-US" sz="1400">
                <a:latin typeface="Verdana" panose="020B0604030504040204" pitchFamily="34" charset="0"/>
              </a:rPr>
              <a:t> Place a damp cloth under the cutting board to prevent it from slipping.</a:t>
            </a:r>
          </a:p>
          <a:p>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3F0F0B-B8C5-4037-BC81-D2C5DFB09C33}"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Step 3 – Fix It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If possible, eliminate or control the hazard immediately, such as having spills wiped up.</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If not possible, take steps to alert people and then determine what can be done to eliminate or control the hazard.</a:t>
            </a:r>
          </a:p>
          <a:p>
            <a:endParaRPr lang="en-US"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37ABC39-B2B0-4B13-9E0C-B60264B421C5}"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If the problem can not be immediately remediated, alert people to the hazard through signage, emails or announcements.</a:t>
            </a:r>
          </a:p>
          <a:p>
            <a:endParaRPr lang="en-US" altLang="en-US"/>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5D3B8F-19D4-40D2-B5D6-3E416AB7C258}"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Step 4 – Look at it Again</a:t>
            </a:r>
          </a:p>
          <a:p>
            <a:pPr>
              <a:defRPr/>
            </a:pPr>
            <a:endParaRPr lang="en-US" sz="1400" dirty="0">
              <a:latin typeface="Verdana" pitchFamily="34" charset="0"/>
              <a:ea typeface="Verdana" pitchFamily="34" charset="0"/>
              <a:cs typeface="Verdana" pitchFamily="34" charset="0"/>
            </a:endParaRP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Ensure the hazard or problem was repaired, eliminated, or controlled.</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Check the area periodically to ensure the hazard or problem does not return.</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Determine if any training is required for affected employees.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Determine if appropriate signage should be posted.</a:t>
            </a:r>
          </a:p>
          <a:p>
            <a:pPr>
              <a:defRPr/>
            </a:pPr>
            <a:endParaRPr lang="en-US" dirty="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29AAE9E-66B8-4E65-B2F0-21B2069BDE27}"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Prevention measures can also be used to show boundaries between safe and potentially unsafe areas.</a:t>
            </a:r>
          </a:p>
          <a:p>
            <a:pPr>
              <a:defRPr/>
            </a:pPr>
            <a:endParaRPr lang="en-US" sz="1400" dirty="0">
              <a:latin typeface="Verdana" pitchFamily="34" charset="0"/>
              <a:ea typeface="Verdana" pitchFamily="34" charset="0"/>
              <a:cs typeface="Verdana" pitchFamily="34" charset="0"/>
            </a:endParaRP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Put yellow lines on the floors in the warehouse and storage areas to identify walkways and working spaces.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Store objects on shelves or in cabinets, not in aisles or walkways.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Train employees not to run.</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Ensure aisles and walkways are kept clear and unobstructed.</a:t>
            </a:r>
          </a:p>
          <a:p>
            <a:pPr>
              <a:defRPr/>
            </a:pPr>
            <a:endParaRPr lang="en-US" dirty="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20C83B-9BC7-4AF9-BC18-45B7A9B915F8}"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Stair safety can be achieved with a 3-point contact based on the same premise for the safe use of ladders (one foot two hands, one hand two feet in contact with the stairs at all times).</a:t>
            </a:r>
          </a:p>
          <a:p>
            <a:r>
              <a:rPr lang="en-US" altLang="en-US" sz="1400">
                <a:latin typeface="Verdana" panose="020B0604030504040204" pitchFamily="34" charset="0"/>
                <a:ea typeface="Verdana" panose="020B0604030504040204" pitchFamily="34" charset="0"/>
                <a:cs typeface="Verdana" panose="020B0604030504040204" pitchFamily="34" charset="0"/>
              </a:rPr>
              <a:t>Stairway “3-point contact” can be provided by non-slip treads and a handrail.</a:t>
            </a:r>
          </a:p>
          <a:p>
            <a:endParaRPr lang="en-US" altLang="en-US"/>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4D2CA65-56A8-4960-AB5F-A5922DB577BC}" type="slidenum">
              <a:rPr lang="en-US" altLang="en-US">
                <a:latin typeface="Arial" panose="020B0604020202020204" pitchFamily="34" charset="0"/>
              </a:rPr>
              <a:pPr eaLnBrk="1" hangingPunct="1">
                <a:spcBef>
                  <a:spcPct val="0"/>
                </a:spcBef>
              </a:pPr>
              <a:t>54</a:t>
            </a:fld>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22% of slip and fall incidents resulted in more than 31 days away from work according to the US Bureau of Labor Statistics (2002). </a:t>
            </a:r>
          </a:p>
          <a:p>
            <a:pPr>
              <a:defRPr/>
            </a:pPr>
            <a:endParaRPr lang="en-US" sz="1400" dirty="0">
              <a:latin typeface="Verdana" pitchFamily="34" charset="0"/>
              <a:ea typeface="Verdana" pitchFamily="34" charset="0"/>
              <a:cs typeface="Verdana" pitchFamily="34" charset="0"/>
            </a:endParaRP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Educate employees to wear proper footwear and not to run or move quickly while walking.</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Have leaks and spills cleaned up quickly.</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Place “Caution” tape on uneven or drop-off areas.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Develop and put in place a ladder safety and inspection program.</a:t>
            </a:r>
          </a:p>
          <a:p>
            <a:pPr marL="171450" indent="-171450" eaLnBrk="1" hangingPunct="1">
              <a:buFont typeface="Wingdings" pitchFamily="2" charset="2"/>
              <a:buChar char="§"/>
              <a:defRPr/>
            </a:pPr>
            <a:endParaRPr lang="en-US" sz="1400" dirty="0">
              <a:latin typeface="Verdana" pitchFamily="34" charset="0"/>
              <a:ea typeface="Verdana" pitchFamily="34" charset="0"/>
              <a:cs typeface="Verdana" pitchFamily="34" charset="0"/>
            </a:endParaRPr>
          </a:p>
          <a:p>
            <a:pPr eaLnBrk="1" hangingPunct="1">
              <a:buFont typeface="Wingdings" pitchFamily="2" charset="2"/>
              <a:buNone/>
              <a:defRPr/>
            </a:pPr>
            <a:r>
              <a:rPr lang="en-US" sz="1400" dirty="0">
                <a:latin typeface="Verdana" pitchFamily="34" charset="0"/>
                <a:ea typeface="Verdana" pitchFamily="34" charset="0"/>
                <a:cs typeface="Verdana" pitchFamily="34" charset="0"/>
              </a:rPr>
              <a:t>http://www2a.cdc.gov/nioshtic-2/BuildQyr.asp?s1=20040877&amp;f1=NN&amp;View=e</a:t>
            </a:r>
          </a:p>
          <a:p>
            <a:pPr>
              <a:defRPr/>
            </a:pPr>
            <a:endParaRPr lang="en-US" dirty="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7716ACA-6731-4F0E-8BF8-F6D5A42032CC}"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There were about 293,990 slip-and-fall-related nonfatal occupational injuries involving days away from work in 2010, which accounted for about a quarter of all occupational injuries in the year. (U.S. Department of Labor, 2011). </a:t>
            </a:r>
          </a:p>
          <a:p>
            <a:r>
              <a:rPr lang="en-US" altLang="en-US" sz="1400">
                <a:latin typeface="Verdana" panose="020B0604030504040204" pitchFamily="34" charset="0"/>
                <a:ea typeface="Verdana" panose="020B0604030504040204" pitchFamily="34" charset="0"/>
                <a:cs typeface="Verdana" panose="020B0604030504040204" pitchFamily="34" charset="0"/>
              </a:rPr>
              <a:t>From http://www.bergenerlaw.com/slip-and-fall-accident-statistics/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No footwear has anti-slip properties for every condition – select the proper type of footwear for the work conditions and the type of flooring or walking/working surface. Safety vendors can be a great assist in making this determination.</a:t>
            </a:r>
          </a:p>
          <a:p>
            <a:endParaRPr lang="en-US"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443C7CD-51F3-42E0-A52E-41A720341BBE}"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Additional prevention requires a prevention plan to be in place and used. This plan will ensure:</a:t>
            </a:r>
          </a:p>
          <a:p>
            <a:pPr>
              <a:defRPr/>
            </a:pPr>
            <a:endParaRPr lang="en-US" sz="1400" dirty="0">
              <a:latin typeface="Verdana" pitchFamily="34" charset="0"/>
              <a:ea typeface="Verdana" pitchFamily="34" charset="0"/>
              <a:cs typeface="Verdana" pitchFamily="34" charset="0"/>
            </a:endParaRP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“Wet floor” signs are posted where necessary.</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A thorough investigation of all slips, trips, and falls.</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The application of “non-skid” coating or placement of “non-skid strips” in areas where floors are likely to be slippery or wet.</a:t>
            </a:r>
          </a:p>
          <a:p>
            <a:pPr marL="171450" indent="-171450" eaLnBrk="1" hangingPunct="1">
              <a:buFont typeface="Wingdings" pitchFamily="2" charset="2"/>
              <a:buChar char="§"/>
              <a:defRPr/>
            </a:pPr>
            <a:r>
              <a:rPr lang="en-US" sz="1400" dirty="0">
                <a:latin typeface="Verdana" pitchFamily="34" charset="0"/>
                <a:ea typeface="Verdana" pitchFamily="34" charset="0"/>
                <a:cs typeface="Verdana" pitchFamily="34" charset="0"/>
              </a:rPr>
              <a:t>Employees report hazardous situations as soon as possible.</a:t>
            </a:r>
          </a:p>
          <a:p>
            <a:pPr>
              <a:defRPr/>
            </a:pPr>
            <a:endParaRPr lang="en-US" dirty="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AF7AA5-2FBE-42FD-84EB-19CDCD918CF1}" type="slidenum">
              <a:rPr lang="en-US" altLang="en-US">
                <a:latin typeface="Arial" panose="020B0604020202020204" pitchFamily="34" charset="0"/>
              </a:rPr>
              <a:pPr eaLnBrk="1" hangingPunct="1">
                <a:spcBef>
                  <a:spcPct val="0"/>
                </a:spcBef>
              </a:pPr>
              <a:t>57</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buFont typeface="Calibri" pitchFamily="34" charset="0"/>
              <a:buNone/>
              <a:defRPr/>
            </a:pPr>
            <a:r>
              <a:rPr lang="en-US" altLang="en-US" sz="1400" dirty="0">
                <a:latin typeface="Verdana" pitchFamily="34" charset="0"/>
                <a:ea typeface="Verdana" pitchFamily="34" charset="0"/>
                <a:cs typeface="Verdana" pitchFamily="34" charset="0"/>
              </a:rPr>
              <a:t>Prevention:</a:t>
            </a:r>
          </a:p>
          <a:p>
            <a:pPr eaLnBrk="1" hangingPunct="1">
              <a:buFont typeface="Calibri" pitchFamily="34" charset="0"/>
              <a:buNone/>
              <a:defRPr/>
            </a:pPr>
            <a:endParaRPr lang="en-US" altLang="en-US" sz="1400" dirty="0">
              <a:latin typeface="Verdana" pitchFamily="34" charset="0"/>
              <a:ea typeface="Verdana" pitchFamily="34" charset="0"/>
              <a:cs typeface="Verdana" pitchFamily="34" charset="0"/>
            </a:endParaRPr>
          </a:p>
          <a:p>
            <a:pPr marL="228600" indent="-228600" eaLnBrk="1" hangingPunct="1">
              <a:buFont typeface="Calibri" pitchFamily="34" charset="0"/>
              <a:buAutoNum type="arabicPeriod"/>
              <a:defRPr/>
            </a:pPr>
            <a:r>
              <a:rPr lang="en-US" altLang="en-US" sz="1400" dirty="0">
                <a:latin typeface="Verdana" pitchFamily="34" charset="0"/>
                <a:ea typeface="Verdana" pitchFamily="34" charset="0"/>
                <a:cs typeface="Verdana" pitchFamily="34" charset="0"/>
              </a:rPr>
              <a:t>Instruct employees to pick up objects that have fallen on the floor such as food, paper clips, etc. </a:t>
            </a:r>
          </a:p>
          <a:p>
            <a:pPr marL="228600" indent="-228600" eaLnBrk="1" hangingPunct="1">
              <a:buFont typeface="Calibri" pitchFamily="34" charset="0"/>
              <a:buAutoNum type="arabicPeriod"/>
              <a:defRPr/>
            </a:pPr>
            <a:r>
              <a:rPr lang="en-US" altLang="en-US" sz="1400" dirty="0">
                <a:latin typeface="Verdana" pitchFamily="34" charset="0"/>
                <a:ea typeface="Verdana" pitchFamily="34" charset="0"/>
                <a:cs typeface="Verdana" pitchFamily="34" charset="0"/>
              </a:rPr>
              <a:t>Have carpets, rugs, and mats secured to the floor and tape down raised ends.</a:t>
            </a:r>
          </a:p>
          <a:p>
            <a:pPr marL="228600" indent="-228600" eaLnBrk="1" hangingPunct="1">
              <a:buFont typeface="Calibri" pitchFamily="34" charset="0"/>
              <a:buAutoNum type="arabicPeriod"/>
              <a:defRPr/>
            </a:pPr>
            <a:r>
              <a:rPr lang="en-US" altLang="en-US" sz="1400" dirty="0">
                <a:latin typeface="Verdana" pitchFamily="34" charset="0"/>
                <a:ea typeface="Verdana" pitchFamily="34" charset="0"/>
                <a:cs typeface="Verdana" pitchFamily="34" charset="0"/>
              </a:rPr>
              <a:t>Always close file cabinet drawers.</a:t>
            </a:r>
          </a:p>
          <a:p>
            <a:pPr marL="228600" indent="-228600" eaLnBrk="1" hangingPunct="1">
              <a:buFont typeface="Calibri" pitchFamily="34" charset="0"/>
              <a:buAutoNum type="arabicPeriod"/>
              <a:defRPr/>
            </a:pPr>
            <a:r>
              <a:rPr lang="en-US" altLang="en-US" sz="1400" dirty="0">
                <a:latin typeface="Verdana" pitchFamily="34" charset="0"/>
                <a:ea typeface="Verdana" pitchFamily="34" charset="0"/>
                <a:cs typeface="Verdana" pitchFamily="34" charset="0"/>
              </a:rPr>
              <a:t>Do not place delivery carts in the middle of an aisle or walkway</a:t>
            </a:r>
            <a:r>
              <a:rPr lang="en-US" altLang="en-US" dirty="0">
                <a:latin typeface="Verdana" pitchFamily="34" charset="0"/>
                <a:ea typeface="Verdana" pitchFamily="34" charset="0"/>
                <a:cs typeface="Verdana" pitchFamily="34" charset="0"/>
              </a:rPr>
              <a:t>.</a:t>
            </a:r>
          </a:p>
          <a:p>
            <a:pPr>
              <a:defRPr/>
            </a:pPr>
            <a:endParaRPr lang="en-US" dirty="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3FDA51D-0FDE-41F3-A4E7-05B295D552A8}"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a:latin typeface="Verdana" pitchFamily="34" charset="0"/>
                <a:ea typeface="Verdana" pitchFamily="34" charset="0"/>
                <a:cs typeface="Verdana" pitchFamily="34" charset="0"/>
              </a:rPr>
              <a:t>Falling Properly:</a:t>
            </a: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If you DO fall, you can reduce the chance of serious injury if you:</a:t>
            </a:r>
          </a:p>
          <a:p>
            <a:pPr>
              <a:defRPr/>
            </a:pPr>
            <a:endParaRPr lang="en-US" altLang="en-US" sz="1400" dirty="0">
              <a:latin typeface="Verdana" pitchFamily="34" charset="0"/>
              <a:ea typeface="Verdana" pitchFamily="34" charset="0"/>
              <a:cs typeface="Verdana" pitchFamily="34" charset="0"/>
            </a:endParaRP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Roll with the fall; don’t reach out. Let your body crumple and roll</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Bend your elbows and knees and use your legs and arms to absorb the fall</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Get medical attention after a fall to treat anything torn, sprained or broken.</a:t>
            </a:r>
          </a:p>
          <a:p>
            <a:pPr>
              <a:defRPr/>
            </a:pPr>
            <a:endParaRPr lang="en-US" dirty="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32E30E-EA25-4D8A-B92E-4023BF0AC84F}"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rPr>
              <a:t>Use the proper cutting board – plastic boards are dishwasher safe and more sanitary than wooden boards, but they can dull knives quickly.  </a:t>
            </a:r>
          </a:p>
          <a:p>
            <a:pPr eaLnBrk="1" hangingPunct="1">
              <a:spcBef>
                <a:spcPct val="0"/>
              </a:spcBef>
            </a:pPr>
            <a:r>
              <a:rPr lang="en-US" altLang="en-US" sz="1400">
                <a:latin typeface="Verdana" panose="020B0604030504040204" pitchFamily="34" charset="0"/>
              </a:rPr>
              <a:t>Wooden boards are ideal but need thorough cleansing to remain sanitary.</a:t>
            </a:r>
          </a:p>
          <a:p>
            <a:pPr eaLnBrk="1" hangingPunct="1">
              <a:spcBef>
                <a:spcPct val="0"/>
              </a:spcBef>
            </a:pPr>
            <a:r>
              <a:rPr lang="en-US" altLang="en-US" sz="1400">
                <a:latin typeface="Verdana" panose="020B0604030504040204" pitchFamily="34" charset="0"/>
              </a:rPr>
              <a:t>Protect your fingers by curling them under and positioning them on top of the item to be cut.</a:t>
            </a:r>
          </a:p>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A53D55-2E44-47F2-AC08-AD45284E88FC}"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If investigating this incident, what may have been the cause or causes?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What corrective actions will you take?</a:t>
            </a:r>
          </a:p>
          <a:p>
            <a:endParaRPr lang="en-US" altLang="en-US"/>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03EF622-E17B-437A-A26A-A34ECC141F5F}" type="slidenum">
              <a:rPr lang="en-US" altLang="en-US">
                <a:latin typeface="Arial" panose="020B0604020202020204" pitchFamily="34" charset="0"/>
              </a:rPr>
              <a:pPr eaLnBrk="1" hangingPunct="1">
                <a:spcBef>
                  <a:spcPct val="0"/>
                </a:spcBef>
              </a:pPr>
              <a:t>60</a:t>
            </a:fld>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Your body functions often like a machine; it can be subjected to excessive “torque” loading for which it was not designed which can only be sustained for short periods.</a:t>
            </a:r>
          </a:p>
          <a:p>
            <a:r>
              <a:rPr lang="en-US" altLang="en-US" sz="1400">
                <a:latin typeface="Verdana" panose="020B0604030504040204" pitchFamily="34" charset="0"/>
                <a:ea typeface="Verdana" panose="020B0604030504040204" pitchFamily="34" charset="0"/>
                <a:cs typeface="Verdana" panose="020B0604030504040204" pitchFamily="34" charset="0"/>
              </a:rPr>
              <a:t>Understanding your limitations will aid you in developing a safe attitude when handling materials.</a:t>
            </a:r>
          </a:p>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59D7543-3A53-4999-8997-7A9D10759322}" type="slidenum">
              <a:rPr lang="en-US" altLang="en-US">
                <a:latin typeface="Arial" panose="020B0604020202020204" pitchFamily="34" charset="0"/>
              </a:rPr>
              <a:pPr eaLnBrk="1" hangingPunct="1">
                <a:spcBef>
                  <a:spcPct val="0"/>
                </a:spcBef>
              </a:pPr>
              <a:t>61</a:t>
            </a:fld>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Before you attempt to lift or move anything you should first test the weight of the object. Realizing that heavy items can be found in small containers, you should also test those containers first before handling them. This can be done by gently nudging the items lightly with your hand or foot.</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Items can also be packaged off-balanced which will torque in your hands and possibly have you reaching to catch an unbalanced item. This can lead to further muscle stress.</a:t>
            </a:r>
          </a:p>
          <a:p>
            <a:endParaRPr lang="en-US" altLang="en-US"/>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80A6F03-1910-446E-A0DE-A47A9B411926}" type="slidenum">
              <a:rPr lang="en-US" altLang="en-US">
                <a:latin typeface="Arial" panose="020B0604020202020204" pitchFamily="34" charset="0"/>
              </a:rPr>
              <a:pPr eaLnBrk="1" hangingPunct="1">
                <a:spcBef>
                  <a:spcPct val="0"/>
                </a:spcBef>
              </a:pPr>
              <a:t>62</a:t>
            </a:fld>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You also do NOT want to over-extend your reach for an object which can stress and stretch muscle and bone alignment.</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When lifting, do so with a smooth action while facing the object minimizing twisting so you maintain correct skeletal and muscle alignment.</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Any twisting or off-centered motions can strain your system.</a:t>
            </a:r>
          </a:p>
          <a:p>
            <a:endParaRPr lang="en-US" alt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88E5D7-D425-4A95-A700-29524172684A}" type="slidenum">
              <a:rPr lang="en-US" altLang="en-US">
                <a:latin typeface="Arial" panose="020B0604020202020204" pitchFamily="34" charset="0"/>
              </a:rPr>
              <a:pPr eaLnBrk="1" hangingPunct="1">
                <a:spcBef>
                  <a:spcPct val="0"/>
                </a:spcBef>
              </a:pPr>
              <a:t>63</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Test the load to ensure you can handle it alone. If you find the weight to be beyond your capabilities or beyond your capabilities due to distance to be transported-get assistance in the form or another helper or mechanical lifting device. Before lifting determine if a cart or other transport device is available and can be used.</a:t>
            </a:r>
          </a:p>
          <a:p>
            <a:endParaRPr lang="en-US" altLang="en-US"/>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B6FDA4-FEBB-48C4-99C7-A5492E2717E4}" type="slidenum">
              <a:rPr lang="en-US" altLang="en-US">
                <a:latin typeface="Arial" panose="020B0604020202020204" pitchFamily="34" charset="0"/>
              </a:rPr>
              <a:pPr eaLnBrk="1" hangingPunct="1">
                <a:spcBef>
                  <a:spcPct val="0"/>
                </a:spcBef>
              </a:pPr>
              <a:t>64</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Pre-Plan the route of transport. Is it a short distance? Is it a circuitous route which will require you to change directions? Are there any pitfalls on the route such as stairs to be negotiated? Will you need to move around other objects in the walkway? Will there be vehicular hazards such as forklifts of which we will need to be mindful?</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Will PPE be required? Gloves? Goggles? Safety shoes?</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Is your hold on the item acceptable for short duration transport but will the load become bulky and unwieldy over a greater distance?  All these need to be considered in your planning.</a:t>
            </a:r>
          </a:p>
          <a:p>
            <a:endParaRPr lang="en-US" altLang="en-US"/>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18E2B94-511B-4FB3-8921-0BE287D706E0}" type="slidenum">
              <a:rPr lang="en-US" altLang="en-US">
                <a:latin typeface="Arial" panose="020B0604020202020204" pitchFamily="34" charset="0"/>
              </a:rPr>
              <a:pPr eaLnBrk="1" hangingPunct="1">
                <a:spcBef>
                  <a:spcPct val="0"/>
                </a:spcBef>
              </a:pPr>
              <a:t>65</a:t>
            </a:fld>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sz="1400" dirty="0">
                <a:latin typeface="Verdana" pitchFamily="34" charset="0"/>
                <a:ea typeface="Verdana" pitchFamily="34" charset="0"/>
                <a:cs typeface="Verdana" pitchFamily="34" charset="0"/>
              </a:rPr>
              <a:t>Back injury prevention requires you plan the lift:</a:t>
            </a:r>
          </a:p>
          <a:p>
            <a:pPr marL="285750" indent="-285750" eaLnBrk="1" hangingPunct="1">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Consider weight, size and shape,</a:t>
            </a:r>
          </a:p>
          <a:p>
            <a:pPr marL="285750" indent="-285750" eaLnBrk="1" hangingPunct="1">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Are there hazards in the immediate area, transport route or at the destination which need to be removed?</a:t>
            </a:r>
          </a:p>
          <a:p>
            <a:pPr marL="285750" indent="-285750" eaLnBrk="1" hangingPunct="1">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Will you need assistance?</a:t>
            </a:r>
          </a:p>
          <a:p>
            <a:pPr>
              <a:defRPr/>
            </a:pPr>
            <a:endParaRPr lang="en-US" altLang="en-US" dirty="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642083A-02FC-4C02-B90E-6F2B9CEFB6C3}" type="slidenum">
              <a:rPr lang="en-US" altLang="en-US">
                <a:latin typeface="Arial" panose="020B0604020202020204" pitchFamily="34" charset="0"/>
              </a:rPr>
              <a:pPr eaLnBrk="1" hangingPunct="1">
                <a:spcBef>
                  <a:spcPct val="0"/>
                </a:spcBef>
              </a:pPr>
              <a:t>66</a:t>
            </a:fld>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Check the transport route.  Injuries can occur from a variety of intervening sources:</a:t>
            </a:r>
          </a:p>
          <a:p>
            <a:pPr eaLnBrk="1" hangingPunct="1"/>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Forklifts</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Other coworkers distracted by their jobs</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Shipping and receiving is usually busy with their daily routines</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Sometimes automatic doors don’t work</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 Seasonal activities can make floors wet</a:t>
            </a:r>
          </a:p>
          <a:p>
            <a:endParaRPr lang="en-US" altLang="en-US"/>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1302C85-86D5-475A-BD54-820BA06FE5EC}" type="slidenum">
              <a:rPr lang="en-US" altLang="en-US">
                <a:latin typeface="Arial" panose="020B0604020202020204" pitchFamily="34" charset="0"/>
              </a:rPr>
              <a:pPr eaLnBrk="1" hangingPunct="1">
                <a:spcBef>
                  <a:spcPct val="0"/>
                </a:spcBef>
              </a:pPr>
              <a:t>67</a:t>
            </a:fld>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Destination concerns:</a:t>
            </a:r>
          </a:p>
          <a:p>
            <a:pPr eaLnBrk="1" hangingPunct="1"/>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Have you determined the area or room is ready to receive your item?</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Survey the location before you transport the item.</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Will the shelving hold the item?</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Is there room to accommodate the item or material you’re moving?</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Will you need to lower the item, perform some action to the receiving area first and then have to lift the load into place?</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How do you reduce the amount of effort and energy you need to exert to complete the job?</a:t>
            </a:r>
          </a:p>
          <a:p>
            <a:endParaRPr lang="en-US" altLang="en-US"/>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C3C6AB5-6243-438D-9E3C-9CDB5202BB4B}" type="slidenum">
              <a:rPr lang="en-US" altLang="en-US">
                <a:latin typeface="Arial" panose="020B0604020202020204" pitchFamily="34" charset="0"/>
              </a:rPr>
              <a:pPr eaLnBrk="1" hangingPunct="1">
                <a:spcBef>
                  <a:spcPct val="0"/>
                </a:spcBef>
              </a:pPr>
              <a:t>68</a:t>
            </a:fld>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Lower the object by bending at the knees-not the waist.</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Do not twist your body. If you must turn, do so with your feet in short, measured movements, and not with your back.</a:t>
            </a:r>
          </a:p>
          <a:p>
            <a:endParaRPr lang="en-US" altLang="en-US"/>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C5FBFBA-297F-415C-98EB-077E40032204}" type="slidenum">
              <a:rPr lang="en-US" altLang="en-US">
                <a:latin typeface="Arial" panose="020B0604020202020204" pitchFamily="34" charset="0"/>
              </a:rPr>
              <a:pPr eaLnBrk="1" hangingPunct="1">
                <a:spcBef>
                  <a:spcPct val="0"/>
                </a:spcBef>
              </a:pPr>
              <a:t>69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eaLnBrk="1" hangingPunct="1">
              <a:spcBef>
                <a:spcPct val="0"/>
              </a:spcBef>
              <a:buFont typeface="+mj-lt"/>
              <a:buAutoNum type="arabicPeriod"/>
              <a:defRPr/>
            </a:pPr>
            <a:r>
              <a:rPr lang="en-US" altLang="en-US" sz="1400" dirty="0">
                <a:latin typeface="Verdana" pitchFamily="34" charset="0"/>
              </a:rPr>
              <a:t>Keep knives sharpened.</a:t>
            </a:r>
          </a:p>
          <a:p>
            <a:pPr marL="342900" indent="-342900" eaLnBrk="1" hangingPunct="1">
              <a:spcBef>
                <a:spcPct val="0"/>
              </a:spcBef>
              <a:buFont typeface="+mj-lt"/>
              <a:buAutoNum type="arabicPeriod"/>
              <a:defRPr/>
            </a:pPr>
            <a:r>
              <a:rPr lang="en-US" altLang="en-US" sz="1400" dirty="0">
                <a:latin typeface="Verdana" pitchFamily="34" charset="0"/>
              </a:rPr>
              <a:t>Always store knives in a knife holder or on a magnetic wall strip. </a:t>
            </a:r>
          </a:p>
          <a:p>
            <a:pPr marL="342900" indent="-342900" eaLnBrk="1" hangingPunct="1">
              <a:spcBef>
                <a:spcPct val="0"/>
              </a:spcBef>
              <a:buFont typeface="+mj-lt"/>
              <a:buAutoNum type="arabicPeriod"/>
              <a:defRPr/>
            </a:pPr>
            <a:r>
              <a:rPr lang="en-US" altLang="en-US" sz="1400" dirty="0">
                <a:latin typeface="Verdana" pitchFamily="34" charset="0"/>
              </a:rPr>
              <a:t>Store knives from largest to smallest with blades facing the same direction.</a:t>
            </a:r>
          </a:p>
          <a:p>
            <a:pPr marL="342900" indent="-342900" eaLnBrk="1" hangingPunct="1">
              <a:spcBef>
                <a:spcPct val="0"/>
              </a:spcBef>
              <a:buFont typeface="+mj-lt"/>
              <a:buAutoNum type="arabicPeriod"/>
              <a:defRPr/>
            </a:pPr>
            <a:r>
              <a:rPr lang="en-US" altLang="en-US" sz="1400" dirty="0">
                <a:latin typeface="Verdana" pitchFamily="34" charset="0"/>
              </a:rPr>
              <a:t>Use Kevlar gloves for added protection.</a:t>
            </a:r>
          </a:p>
          <a:p>
            <a:pPr marL="342900" indent="-342900" eaLnBrk="1" hangingPunct="1">
              <a:spcBef>
                <a:spcPct val="0"/>
              </a:spcBef>
              <a:buFont typeface="+mj-lt"/>
              <a:buAutoNum type="arabicPeriod"/>
              <a:defRPr/>
            </a:pPr>
            <a:r>
              <a:rPr lang="en-US" altLang="en-US" sz="1400" dirty="0">
                <a:solidFill>
                  <a:srgbClr val="FF0000"/>
                </a:solidFill>
                <a:latin typeface="Verdana" pitchFamily="34" charset="0"/>
              </a:rPr>
              <a:t>Never attempt to catch a falling knife!</a:t>
            </a:r>
          </a:p>
          <a:p>
            <a:pPr marL="342900" indent="-342900" eaLnBrk="1" hangingPunct="1">
              <a:spcBef>
                <a:spcPct val="0"/>
              </a:spcBef>
              <a:buFont typeface="+mj-lt"/>
              <a:buAutoNum type="arabicPeriod"/>
              <a:defRPr/>
            </a:pPr>
            <a:r>
              <a:rPr lang="en-US" altLang="en-US" sz="1400" dirty="0">
                <a:solidFill>
                  <a:srgbClr val="FF0000"/>
                </a:solidFill>
                <a:latin typeface="Verdana" pitchFamily="34" charset="0"/>
              </a:rPr>
              <a:t>Never cut anything held in your hand.</a:t>
            </a:r>
          </a:p>
          <a:p>
            <a:pPr marL="342900" indent="-342900" eaLnBrk="1" hangingPunct="1">
              <a:spcBef>
                <a:spcPct val="0"/>
              </a:spcBef>
              <a:buFont typeface="+mj-lt"/>
              <a:buAutoNum type="arabicPeriod"/>
              <a:defRPr/>
            </a:pPr>
            <a:r>
              <a:rPr lang="en-US" altLang="en-US" sz="1400" dirty="0">
                <a:solidFill>
                  <a:srgbClr val="FF0000"/>
                </a:solidFill>
                <a:latin typeface="Verdana" pitchFamily="34" charset="0"/>
              </a:rPr>
              <a:t>Never cut toward yourself.</a:t>
            </a:r>
          </a:p>
          <a:p>
            <a:pPr>
              <a:defRPr/>
            </a:pPr>
            <a:endParaRPr 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FDFCC4-5244-4C64-AB29-1E9A1FC57B41}"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Step 1:</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Get as close to the load as possible, with your feet spread shoulder width apart, one foot slightly in front of the other to retain your balance.</a:t>
            </a:r>
          </a:p>
          <a:p>
            <a:endParaRPr lang="en-US" altLang="en-US"/>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838D68E-D789-44B1-9A84-ECE928F02ED2}" type="slidenum">
              <a:rPr lang="en-US" altLang="en-US">
                <a:latin typeface="Arial" panose="020B0604020202020204" pitchFamily="34" charset="0"/>
              </a:rPr>
              <a:pPr eaLnBrk="1" hangingPunct="1">
                <a:spcBef>
                  <a:spcPct val="0"/>
                </a:spcBef>
              </a:pPr>
              <a:t>70</a:t>
            </a:fld>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Step 2:</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Squat down, bending at your knees. </a:t>
            </a:r>
          </a:p>
          <a:p>
            <a:r>
              <a:rPr lang="en-US" altLang="en-US" sz="1400">
                <a:latin typeface="Verdana" panose="020B0604030504040204" pitchFamily="34" charset="0"/>
                <a:ea typeface="Verdana" panose="020B0604030504040204" pitchFamily="34" charset="0"/>
                <a:cs typeface="Verdana" panose="020B0604030504040204" pitchFamily="34" charset="0"/>
              </a:rPr>
              <a:t>Tuck your chin in while keeping your back as vertical as possible.</a:t>
            </a:r>
          </a:p>
          <a:p>
            <a:endParaRPr lang="en-US" altLang="en-US"/>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E49E07E-2FAE-4E09-BD36-71509D41C87A}" type="slidenum">
              <a:rPr lang="en-US" altLang="en-US">
                <a:latin typeface="Arial" panose="020B0604020202020204" pitchFamily="34" charset="0"/>
              </a:rPr>
              <a:pPr eaLnBrk="1" hangingPunct="1">
                <a:spcBef>
                  <a:spcPct val="0"/>
                </a:spcBef>
              </a:pPr>
              <a:t>71</a:t>
            </a:fld>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Step 3:</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Get a firm grasp on the object before you attempt the lift. </a:t>
            </a:r>
          </a:p>
          <a:p>
            <a:r>
              <a:rPr lang="en-US" altLang="en-US" sz="1400">
                <a:latin typeface="Verdana" panose="020B0604030504040204" pitchFamily="34" charset="0"/>
                <a:ea typeface="Verdana" panose="020B0604030504040204" pitchFamily="34" charset="0"/>
                <a:cs typeface="Verdana" panose="020B0604030504040204" pitchFamily="34" charset="0"/>
              </a:rPr>
              <a:t>As you can see here, the load will be grasped underneath and at a remote corner to attain support and balance.</a:t>
            </a:r>
          </a:p>
          <a:p>
            <a:endParaRPr lang="en-US" alt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1B6188-8B1D-4241-B20E-4C16B0D0B74E}" type="slidenum">
              <a:rPr lang="en-US" altLang="en-US">
                <a:latin typeface="Arial" panose="020B0604020202020204" pitchFamily="34" charset="0"/>
              </a:rPr>
              <a:pPr eaLnBrk="1" hangingPunct="1">
                <a:spcBef>
                  <a:spcPct val="0"/>
                </a:spcBef>
              </a:pPr>
              <a:t>72</a:t>
            </a:fld>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Step 4:</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Begin the lift slowly using the legs to maintain a vertical rise without twisting the body.</a:t>
            </a:r>
          </a:p>
          <a:p>
            <a:endParaRPr lang="en-US" altLang="en-US"/>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AE43253-B3E1-4252-80CD-E2DE8C91BE72}" type="slidenum">
              <a:rPr lang="en-US" altLang="en-US">
                <a:latin typeface="Arial" panose="020B0604020202020204" pitchFamily="34" charset="0"/>
              </a:rPr>
              <a:pPr eaLnBrk="1" hangingPunct="1">
                <a:spcBef>
                  <a:spcPct val="0"/>
                </a:spcBef>
              </a:pPr>
              <a:t>73</a:t>
            </a:fld>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r>
              <a:rPr lang="en-US" altLang="en-US" sz="1400" dirty="0">
                <a:latin typeface="Verdana" pitchFamily="34" charset="0"/>
                <a:ea typeface="Verdana" pitchFamily="34" charset="0"/>
                <a:cs typeface="Verdana" pitchFamily="34" charset="0"/>
              </a:rPr>
              <a:t>Step 5:</a:t>
            </a:r>
          </a:p>
          <a:p>
            <a:pPr eaLnBrk="1" hangingPunct="1">
              <a:defRPr/>
            </a:pPr>
            <a:endParaRPr lang="en-US" altLang="en-US" sz="1400" dirty="0">
              <a:latin typeface="Verdana" pitchFamily="34" charset="0"/>
              <a:ea typeface="Verdana" pitchFamily="34" charset="0"/>
              <a:cs typeface="Verdana" pitchFamily="34" charset="0"/>
            </a:endParaRPr>
          </a:p>
          <a:p>
            <a:pPr eaLnBrk="1" hangingPunct="1">
              <a:defRPr/>
            </a:pPr>
            <a:r>
              <a:rPr lang="en-US" altLang="en-US" sz="1400" dirty="0">
                <a:latin typeface="Verdana" pitchFamily="34" charset="0"/>
                <a:ea typeface="Verdana" pitchFamily="34" charset="0"/>
                <a:cs typeface="Verdana" pitchFamily="34" charset="0"/>
              </a:rPr>
              <a:t>Having completed the lift, the object is kept as close to the body as possible. Think of your arms as part of a lifting mechanism.</a:t>
            </a:r>
          </a:p>
          <a:p>
            <a:pPr eaLnBrk="1" hangingPunct="1">
              <a:defRPr/>
            </a:pPr>
            <a:endParaRPr lang="en-US" altLang="en-US" sz="1400" dirty="0">
              <a:latin typeface="Verdana" pitchFamily="34" charset="0"/>
              <a:ea typeface="Verdana" pitchFamily="34" charset="0"/>
              <a:cs typeface="Verdana" pitchFamily="34" charset="0"/>
            </a:endParaRPr>
          </a:p>
          <a:p>
            <a:pPr eaLnBrk="1" hangingPunct="1">
              <a:defRPr/>
            </a:pPr>
            <a:r>
              <a:rPr lang="en-US" altLang="en-US" sz="1400" dirty="0">
                <a:latin typeface="Verdana" pitchFamily="34" charset="0"/>
                <a:ea typeface="Verdana" pitchFamily="34" charset="0"/>
                <a:cs typeface="Verdana" pitchFamily="34" charset="0"/>
              </a:rPr>
              <a:t>As the load moves away from the body’s center of gravity you can determine strain the same way you would when measuring strain and stress of a load on a beam.</a:t>
            </a:r>
          </a:p>
          <a:p>
            <a:pPr eaLnBrk="1" hangingPunct="1">
              <a:defRPr/>
            </a:pPr>
            <a:r>
              <a:rPr lang="en-US" altLang="en-US" sz="1400" dirty="0">
                <a:latin typeface="Verdana" pitchFamily="34" charset="0"/>
                <a:ea typeface="Verdana" pitchFamily="34" charset="0"/>
                <a:cs typeface="Verdana" pitchFamily="34" charset="0"/>
              </a:rPr>
              <a:t>Example: A 40 </a:t>
            </a:r>
            <a:r>
              <a:rPr lang="en-US" altLang="en-US" sz="1400" dirty="0" err="1">
                <a:latin typeface="Verdana" pitchFamily="34" charset="0"/>
                <a:ea typeface="Verdana" pitchFamily="34" charset="0"/>
                <a:cs typeface="Verdana" pitchFamily="34" charset="0"/>
              </a:rPr>
              <a:t>lb</a:t>
            </a:r>
            <a:r>
              <a:rPr lang="en-US" altLang="en-US" sz="1400" dirty="0">
                <a:latin typeface="Verdana" pitchFamily="34" charset="0"/>
                <a:ea typeface="Verdana" pitchFamily="34" charset="0"/>
                <a:cs typeface="Verdana" pitchFamily="34" charset="0"/>
              </a:rPr>
              <a:t> item weighs 40 </a:t>
            </a:r>
            <a:r>
              <a:rPr lang="en-US" altLang="en-US" sz="1400" dirty="0" err="1">
                <a:latin typeface="Verdana" pitchFamily="34" charset="0"/>
                <a:ea typeface="Verdana" pitchFamily="34" charset="0"/>
                <a:cs typeface="Verdana" pitchFamily="34" charset="0"/>
              </a:rPr>
              <a:t>lbs</a:t>
            </a:r>
            <a:r>
              <a:rPr lang="en-US" altLang="en-US" sz="1400" dirty="0">
                <a:latin typeface="Verdana" pitchFamily="34" charset="0"/>
                <a:ea typeface="Verdana" pitchFamily="34" charset="0"/>
                <a:cs typeface="Verdana" pitchFamily="34" charset="0"/>
              </a:rPr>
              <a:t> if it is close to our body, but if we move that same 40 </a:t>
            </a:r>
            <a:r>
              <a:rPr lang="en-US" altLang="en-US" sz="1400" dirty="0" err="1">
                <a:latin typeface="Verdana" pitchFamily="34" charset="0"/>
                <a:ea typeface="Verdana" pitchFamily="34" charset="0"/>
                <a:cs typeface="Verdana" pitchFamily="34" charset="0"/>
              </a:rPr>
              <a:t>lb</a:t>
            </a:r>
            <a:r>
              <a:rPr lang="en-US" altLang="en-US" sz="1400" dirty="0">
                <a:latin typeface="Verdana" pitchFamily="34" charset="0"/>
                <a:ea typeface="Verdana" pitchFamily="34" charset="0"/>
                <a:cs typeface="Verdana" pitchFamily="34" charset="0"/>
              </a:rPr>
              <a:t>  item 2 feet away from the body we have (Distance x weight=total force). Here, a 40 </a:t>
            </a:r>
            <a:r>
              <a:rPr lang="en-US" altLang="en-US" sz="1400" dirty="0" err="1">
                <a:latin typeface="Verdana" pitchFamily="34" charset="0"/>
                <a:ea typeface="Verdana" pitchFamily="34" charset="0"/>
                <a:cs typeface="Verdana" pitchFamily="34" charset="0"/>
              </a:rPr>
              <a:t>lb</a:t>
            </a:r>
            <a:r>
              <a:rPr lang="en-US" altLang="en-US" sz="1400" dirty="0">
                <a:latin typeface="Verdana" pitchFamily="34" charset="0"/>
                <a:ea typeface="Verdana" pitchFamily="34" charset="0"/>
                <a:cs typeface="Verdana" pitchFamily="34" charset="0"/>
              </a:rPr>
              <a:t> load 2 feet from the body may feel like 2 feet x 40 </a:t>
            </a:r>
            <a:r>
              <a:rPr lang="en-US" altLang="en-US" sz="1400" dirty="0" err="1">
                <a:latin typeface="Verdana" pitchFamily="34" charset="0"/>
                <a:ea typeface="Verdana" pitchFamily="34" charset="0"/>
                <a:cs typeface="Verdana" pitchFamily="34" charset="0"/>
              </a:rPr>
              <a:t>lbs</a:t>
            </a:r>
            <a:r>
              <a:rPr lang="en-US" altLang="en-US" sz="1400" dirty="0">
                <a:latin typeface="Verdana" pitchFamily="34" charset="0"/>
                <a:ea typeface="Verdana" pitchFamily="34" charset="0"/>
                <a:cs typeface="Verdana" pitchFamily="34" charset="0"/>
              </a:rPr>
              <a:t>= 80 </a:t>
            </a:r>
            <a:r>
              <a:rPr lang="en-US" altLang="en-US" sz="1400" dirty="0" err="1">
                <a:latin typeface="Verdana" pitchFamily="34" charset="0"/>
                <a:ea typeface="Verdana" pitchFamily="34" charset="0"/>
                <a:cs typeface="Verdana" pitchFamily="34" charset="0"/>
              </a:rPr>
              <a:t>lbs</a:t>
            </a:r>
            <a:r>
              <a:rPr lang="en-US" altLang="en-US" sz="1400" dirty="0">
                <a:latin typeface="Verdana" pitchFamily="34" charset="0"/>
                <a:ea typeface="Verdana" pitchFamily="34" charset="0"/>
                <a:cs typeface="Verdana" pitchFamily="34" charset="0"/>
              </a:rPr>
              <a:t> is being exerted on our arms.</a:t>
            </a:r>
          </a:p>
          <a:p>
            <a:pPr eaLnBrk="1" hangingPunct="1">
              <a:defRPr/>
            </a:pPr>
            <a:endParaRPr lang="en-US" altLang="en-US" sz="1400" dirty="0">
              <a:latin typeface="Verdana" pitchFamily="34" charset="0"/>
              <a:ea typeface="Verdana" pitchFamily="34" charset="0"/>
              <a:cs typeface="Verdana" pitchFamily="34" charset="0"/>
            </a:endParaRPr>
          </a:p>
          <a:p>
            <a:pPr eaLnBrk="1" hangingPunct="1">
              <a:defRPr/>
            </a:pPr>
            <a:r>
              <a:rPr lang="en-US" altLang="en-US" sz="1400" dirty="0">
                <a:latin typeface="Verdana" pitchFamily="34" charset="0"/>
                <a:ea typeface="Verdana" pitchFamily="34" charset="0"/>
                <a:cs typeface="Verdana" pitchFamily="34" charset="0"/>
              </a:rPr>
              <a:t>If you’ve worked with cranes or forklifts and centers of gravity before, you can well understand the loads imposed on the human body.</a:t>
            </a:r>
          </a:p>
          <a:p>
            <a:pPr>
              <a:defRPr/>
            </a:pPr>
            <a:endParaRPr 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9BE58C2-B658-46A0-8677-CF903EA7B414}" type="slidenum">
              <a:rPr lang="en-US" altLang="en-US">
                <a:latin typeface="Arial" panose="020B0604020202020204" pitchFamily="34" charset="0"/>
              </a:rPr>
              <a:pPr eaLnBrk="1" hangingPunct="1">
                <a:spcBef>
                  <a:spcPct val="0"/>
                </a:spcBef>
              </a:pPr>
              <a:t>74</a:t>
            </a:fld>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Legs should be doing the lifting not bending at waist.</a:t>
            </a: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Improper posture creating back strain as well as stressing muscles of the legs.</a:t>
            </a:r>
          </a:p>
          <a:p>
            <a:endParaRPr lang="en-US" altLang="en-US"/>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ECA320-2148-4944-A415-2460D5A1F27D}" type="slidenum">
              <a:rPr lang="en-US" altLang="en-US">
                <a:latin typeface="Arial" panose="020B0604020202020204" pitchFamily="34" charset="0"/>
              </a:rPr>
              <a:pPr eaLnBrk="1" hangingPunct="1">
                <a:spcBef>
                  <a:spcPct val="0"/>
                </a:spcBef>
              </a:pPr>
              <a:t>75</a:t>
            </a:fld>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defRPr/>
            </a:pPr>
            <a:r>
              <a:rPr lang="en-US" altLang="en-US" sz="1400" dirty="0">
                <a:latin typeface="Verdana" pitchFamily="34" charset="0"/>
                <a:ea typeface="Verdana" pitchFamily="34" charset="0"/>
                <a:cs typeface="Verdana" pitchFamily="34" charset="0"/>
              </a:rPr>
              <a:t>Wall Slide: will strengthen your leg muscles.</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marL="342900" indent="-342900" eaLnBrk="1" hangingPunct="1">
              <a:spcBef>
                <a:spcPct val="0"/>
              </a:spcBef>
              <a:buFont typeface="+mj-lt"/>
              <a:buAutoNum type="arabicPeriod"/>
              <a:defRPr/>
            </a:pPr>
            <a:r>
              <a:rPr lang="en-US" altLang="en-US" sz="1400" dirty="0">
                <a:latin typeface="Verdana" pitchFamily="34" charset="0"/>
                <a:ea typeface="Verdana" pitchFamily="34" charset="0"/>
                <a:cs typeface="Verdana" pitchFamily="34" charset="0"/>
              </a:rPr>
              <a:t>While standing with back to a wall, spread your feet apart shoulder width.</a:t>
            </a:r>
          </a:p>
          <a:p>
            <a:pPr marL="342900" indent="-342900" eaLnBrk="1" hangingPunct="1">
              <a:spcBef>
                <a:spcPct val="0"/>
              </a:spcBef>
              <a:buFont typeface="+mj-lt"/>
              <a:buAutoNum type="arabicPeriod"/>
              <a:defRPr/>
            </a:pPr>
            <a:r>
              <a:rPr lang="en-US" altLang="en-US" sz="1400" dirty="0">
                <a:latin typeface="Verdana" pitchFamily="34" charset="0"/>
                <a:ea typeface="Verdana" pitchFamily="34" charset="0"/>
                <a:cs typeface="Verdana" pitchFamily="34" charset="0"/>
              </a:rPr>
              <a:t>Slowly slide down the wall into a crouch bending your knees 90 degrees (if possible)</a:t>
            </a:r>
          </a:p>
          <a:p>
            <a:pPr marL="342900" indent="-342900" eaLnBrk="1" hangingPunct="1">
              <a:spcBef>
                <a:spcPct val="0"/>
              </a:spcBef>
              <a:buFont typeface="+mj-lt"/>
              <a:buAutoNum type="arabicPeriod"/>
              <a:defRPr/>
            </a:pPr>
            <a:r>
              <a:rPr lang="en-US" altLang="en-US" sz="1400" dirty="0">
                <a:latin typeface="Verdana" pitchFamily="34" charset="0"/>
                <a:ea typeface="Verdana" pitchFamily="34" charset="0"/>
                <a:cs typeface="Verdana" pitchFamily="34" charset="0"/>
              </a:rPr>
              <a:t>Count to 5</a:t>
            </a:r>
          </a:p>
          <a:p>
            <a:pPr marL="342900" indent="-342900" eaLnBrk="1" hangingPunct="1">
              <a:spcBef>
                <a:spcPct val="0"/>
              </a:spcBef>
              <a:buFont typeface="+mj-lt"/>
              <a:buAutoNum type="arabicPeriod"/>
              <a:defRPr/>
            </a:pPr>
            <a:r>
              <a:rPr lang="en-US" altLang="en-US" sz="1400" dirty="0">
                <a:latin typeface="Verdana" pitchFamily="34" charset="0"/>
                <a:ea typeface="Verdana" pitchFamily="34" charset="0"/>
                <a:cs typeface="Verdana" pitchFamily="34" charset="0"/>
              </a:rPr>
              <a:t>Then slowly slide back up the wall</a:t>
            </a:r>
          </a:p>
          <a:p>
            <a:pPr marL="342900" indent="-342900" eaLnBrk="1" hangingPunct="1">
              <a:spcBef>
                <a:spcPct val="0"/>
              </a:spcBef>
              <a:buFont typeface="+mj-lt"/>
              <a:buAutoNum type="arabicPeriod"/>
              <a:defRPr/>
            </a:pPr>
            <a:r>
              <a:rPr lang="en-US" altLang="en-US" sz="1400" dirty="0">
                <a:latin typeface="Verdana" pitchFamily="34" charset="0"/>
                <a:ea typeface="Verdana" pitchFamily="34" charset="0"/>
                <a:cs typeface="Verdana" pitchFamily="34" charset="0"/>
              </a:rPr>
              <a:t>Repeat this action 5 times.</a:t>
            </a:r>
          </a:p>
          <a:p>
            <a:pPr>
              <a:defRPr/>
            </a:pPr>
            <a:endParaRPr lang="en-US" dirty="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D3828C-8657-4502-974F-A143E2E0C0E5}" type="slidenum">
              <a:rPr lang="en-US" altLang="en-US">
                <a:latin typeface="Arial" panose="020B0604020202020204" pitchFamily="34" charset="0"/>
              </a:rPr>
              <a:pPr eaLnBrk="1" hangingPunct="1">
                <a:spcBef>
                  <a:spcPct val="0"/>
                </a:spcBef>
              </a:pPr>
              <a:t>76</a:t>
            </a:fld>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err="1">
                <a:latin typeface="Verdana" pitchFamily="34" charset="0"/>
                <a:ea typeface="Verdana" pitchFamily="34" charset="0"/>
                <a:cs typeface="Verdana" pitchFamily="34" charset="0"/>
              </a:rPr>
              <a:t>Gastroc</a:t>
            </a:r>
            <a:r>
              <a:rPr lang="en-US" altLang="en-US" sz="1400" dirty="0">
                <a:latin typeface="Verdana" pitchFamily="34" charset="0"/>
                <a:ea typeface="Verdana" pitchFamily="34" charset="0"/>
                <a:cs typeface="Verdana" pitchFamily="34" charset="0"/>
              </a:rPr>
              <a:t> Stretch</a:t>
            </a:r>
          </a:p>
          <a:p>
            <a:pPr>
              <a:defRPr/>
            </a:pPr>
            <a:endParaRPr lang="en-US" altLang="en-US" sz="1400" dirty="0">
              <a:latin typeface="Verdana" pitchFamily="34" charset="0"/>
              <a:ea typeface="Verdana" pitchFamily="34" charset="0"/>
              <a:cs typeface="Verdana" pitchFamily="34" charset="0"/>
            </a:endParaRP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Put both palms against a wall or other sturdy object and lean forward</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Place the leg you want to stretch back several feet from the wall with heal firmly on the floor</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Flex your other leg halfway between the stretched leg and the wall</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With your back straight, gradually lunge forward until you feel the stretch in the calf</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Remember: Keep your back foot straight and angled 90 degrees from wall.</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Change legs and repeat motions.</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This is recommended for Planters Fascia conditions.</a:t>
            </a:r>
          </a:p>
          <a:p>
            <a:pPr>
              <a:defRPr/>
            </a:pPr>
            <a:endParaRPr lang="en-US" dirty="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BD8E534-07D0-4F34-B95C-500FD7E93EC7}" type="slidenum">
              <a:rPr lang="en-US" altLang="en-US">
                <a:latin typeface="Arial" panose="020B0604020202020204" pitchFamily="34" charset="0"/>
              </a:rPr>
              <a:pPr eaLnBrk="1" hangingPunct="1">
                <a:spcBef>
                  <a:spcPct val="0"/>
                </a:spcBef>
              </a:pPr>
              <a:t>77</a:t>
            </a:fld>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a:latin typeface="Verdana" pitchFamily="34" charset="0"/>
                <a:ea typeface="Verdana" pitchFamily="34" charset="0"/>
                <a:cs typeface="Verdana" pitchFamily="34" charset="0"/>
              </a:rPr>
              <a:t>This exercise helps stretch your neck muscles:</a:t>
            </a:r>
          </a:p>
          <a:p>
            <a:pPr>
              <a:defRPr/>
            </a:pPr>
            <a:endParaRPr lang="en-US" altLang="en-US" sz="1400" dirty="0">
              <a:latin typeface="Verdana" pitchFamily="34" charset="0"/>
              <a:ea typeface="Verdana" pitchFamily="34" charset="0"/>
              <a:cs typeface="Verdana" pitchFamily="34" charset="0"/>
            </a:endParaRP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While sitting or standing with arms hanging loosely at your sides,</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Turn your head slowly to one side, then the other</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Hold the turn to each side for 5 seconds.</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Repeat 1 to 3 times.</a:t>
            </a:r>
          </a:p>
          <a:p>
            <a:pPr>
              <a:defRPr/>
            </a:pPr>
            <a:endParaRPr lang="en-US" dirty="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F6C1C7B-13F9-4C1D-A145-57BFA4060BD2}" type="slidenum">
              <a:rPr lang="en-US" altLang="en-US">
                <a:latin typeface="Arial" panose="020B0604020202020204" pitchFamily="34" charset="0"/>
              </a:rPr>
              <a:pPr eaLnBrk="1" hangingPunct="1">
                <a:spcBef>
                  <a:spcPct val="0"/>
                </a:spcBef>
              </a:pPr>
              <a:t>78</a:t>
            </a:fld>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a:latin typeface="Verdana" pitchFamily="34" charset="0"/>
                <a:ea typeface="Verdana" pitchFamily="34" charset="0"/>
                <a:cs typeface="Verdana" pitchFamily="34" charset="0"/>
              </a:rPr>
              <a:t>Stretches for your shoulders and back of upper arms:</a:t>
            </a:r>
          </a:p>
          <a:p>
            <a:pPr>
              <a:defRPr/>
            </a:pPr>
            <a:endParaRPr lang="en-US" altLang="en-US" sz="1400" dirty="0">
              <a:latin typeface="Verdana" pitchFamily="34" charset="0"/>
              <a:ea typeface="Verdana" pitchFamily="34" charset="0"/>
              <a:cs typeface="Verdana" pitchFamily="34" charset="0"/>
            </a:endParaRP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Stand or sit and place right hand on left shoulder</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With left hand, pull right elbow across chest toward your left shoulder</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Hold for 10 to 15 seconds.</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Repeat for other side.</a:t>
            </a:r>
          </a:p>
          <a:p>
            <a:pPr>
              <a:defRPr/>
            </a:pPr>
            <a:endParaRPr lang="en-US" dirty="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4A7AAE7-7A45-4565-8576-39C1CB31977B}" type="slidenum">
              <a:rPr lang="en-US" altLang="en-US">
                <a:latin typeface="Arial" panose="020B0604020202020204" pitchFamily="34" charset="0"/>
              </a:rPr>
              <a:pPr eaLnBrk="1" hangingPunct="1">
                <a:spcBef>
                  <a:spcPct val="0"/>
                </a:spcBef>
              </a:pPr>
              <a:t>79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85750" indent="-285750" eaLnBrk="1" hangingPunct="1">
              <a:spcBef>
                <a:spcPct val="0"/>
              </a:spcBef>
              <a:buFont typeface="Wingdings" panose="05000000000000000000" pitchFamily="2" charset="2"/>
              <a:buChar char="§"/>
              <a:defRPr/>
            </a:pPr>
            <a:r>
              <a:rPr lang="en-US" altLang="en-US" sz="1400" dirty="0">
                <a:latin typeface="Verdana" pitchFamily="34" charset="0"/>
              </a:rPr>
              <a:t>Use knives for their intended purpose only.</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rPr>
              <a:t>Keep knives clean.</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rPr>
              <a:t>Select the correct knife for the job.</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rPr>
              <a:t>Carry knives down and by your side with the blade to the back.</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rPr>
              <a:t>Let people know you’re walking with a knife by saying something like “knife walking.”</a:t>
            </a:r>
          </a:p>
          <a:p>
            <a:pPr marL="285750" indent="-285750" eaLnBrk="1" hangingPunct="1">
              <a:spcBef>
                <a:spcPct val="0"/>
              </a:spcBef>
              <a:buFont typeface="Wingdings" panose="05000000000000000000" pitchFamily="2" charset="2"/>
              <a:buChar char="§"/>
              <a:defRPr/>
            </a:pPr>
            <a:r>
              <a:rPr lang="en-US" altLang="en-US" sz="1400" dirty="0">
                <a:latin typeface="Verdana" pitchFamily="34" charset="0"/>
              </a:rPr>
              <a:t>Put knives down safely.</a:t>
            </a:r>
          </a:p>
          <a:p>
            <a:pPr>
              <a:defRPr/>
            </a:pPr>
            <a:endParaRPr 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94F3018-8692-4228-948F-8621FDE71E23}"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a:latin typeface="Verdana" pitchFamily="34" charset="0"/>
                <a:ea typeface="Verdana" pitchFamily="34" charset="0"/>
                <a:cs typeface="Verdana" pitchFamily="34" charset="0"/>
              </a:rPr>
              <a:t>Stretches for triceps, top of shoulders, waist:</a:t>
            </a:r>
          </a:p>
          <a:p>
            <a:pPr>
              <a:defRPr/>
            </a:pPr>
            <a:endParaRPr lang="en-US" altLang="en-US" sz="1400" dirty="0">
              <a:latin typeface="Verdana" pitchFamily="34" charset="0"/>
              <a:ea typeface="Verdana" pitchFamily="34" charset="0"/>
              <a:cs typeface="Verdana" pitchFamily="34" charset="0"/>
            </a:endParaRP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Keep knees slightly flexed</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Stand or sit with arms overhead</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Hold elbow with hand of opposite arm</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Pull elbow behind head gently as you slowly lean to side until mild stretch is felt</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Hold for 10 to 15 seconds.</a:t>
            </a:r>
          </a:p>
          <a:p>
            <a:pPr marL="342900" indent="-342900">
              <a:buFont typeface="+mj-lt"/>
              <a:buAutoNum type="arabicPeriod"/>
              <a:defRPr/>
            </a:pPr>
            <a:r>
              <a:rPr lang="en-US" altLang="en-US" sz="1400" dirty="0">
                <a:latin typeface="Verdana" pitchFamily="34" charset="0"/>
                <a:ea typeface="Verdana" pitchFamily="34" charset="0"/>
                <a:cs typeface="Verdana" pitchFamily="34" charset="0"/>
              </a:rPr>
              <a:t>Repeat for other side.</a:t>
            </a:r>
          </a:p>
          <a:p>
            <a:pPr>
              <a:defRPr/>
            </a:pPr>
            <a:endParaRPr lang="en-US" dirty="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6E2520-7741-4CF5-9F00-392CDA298B18}" type="slidenum">
              <a:rPr lang="en-US" altLang="en-US">
                <a:latin typeface="Arial" panose="020B0604020202020204" pitchFamily="34" charset="0"/>
              </a:rPr>
              <a:pPr eaLnBrk="1" hangingPunct="1">
                <a:spcBef>
                  <a:spcPct val="0"/>
                </a:spcBef>
              </a:pPr>
              <a:t>80</a:t>
            </a:fld>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Chemicals used in the restaurant and food services industries include those used for cleansing (laundry); pipe maintenance; stain removal and other duties.</a:t>
            </a:r>
          </a:p>
          <a:p>
            <a:r>
              <a:rPr lang="en-US" altLang="en-US" sz="1400">
                <a:latin typeface="Verdana" panose="020B0604030504040204" pitchFamily="34" charset="0"/>
                <a:ea typeface="Verdana" panose="020B0604030504040204" pitchFamily="34" charset="0"/>
                <a:cs typeface="Verdana" panose="020B0604030504040204" pitchFamily="34" charset="0"/>
              </a:rPr>
              <a:t>These materials can be inherently corrosive or acidic, to cite but two (2) characteristics.</a:t>
            </a:r>
          </a:p>
          <a:p>
            <a:endParaRPr lang="en-US" altLang="en-US"/>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2B9C673-C076-4CDD-AF5B-CAF0FAB14B01}" type="slidenum">
              <a:rPr lang="en-US" altLang="en-US">
                <a:latin typeface="Arial" panose="020B0604020202020204" pitchFamily="34" charset="0"/>
              </a:rPr>
              <a:pPr eaLnBrk="1" hangingPunct="1">
                <a:spcBef>
                  <a:spcPct val="0"/>
                </a:spcBef>
              </a:pPr>
              <a:t>81</a:t>
            </a:fld>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Food Service Chemicals. While some might not think of chemical hazards in the Housekeeping environment such as: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lvl="2"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Drain Cleaners</a:t>
            </a:r>
          </a:p>
          <a:p>
            <a:pPr lvl="2"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Bleaches</a:t>
            </a:r>
          </a:p>
          <a:p>
            <a:pPr lvl="2"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Surface Cleaners</a:t>
            </a:r>
          </a:p>
          <a:p>
            <a:pPr lvl="2"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De-greasers</a:t>
            </a:r>
          </a:p>
          <a:p>
            <a:pPr lvl="2" eaLnBrk="1" hangingPunct="1">
              <a:spcBef>
                <a:spcPct val="0"/>
              </a:spcBef>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Floor Cleaners</a:t>
            </a:r>
          </a:p>
          <a:p>
            <a:pPr eaLnBrk="1" hangingPunct="1">
              <a:spcBef>
                <a:spcPct val="0"/>
              </a:spcBef>
              <a:buFont typeface="Wingdings" panose="05000000000000000000" pitchFamily="2" charset="2"/>
              <a:buNone/>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Wingdings" panose="05000000000000000000" pitchFamily="2" charset="2"/>
              <a:buNone/>
            </a:pPr>
            <a:r>
              <a:rPr lang="en-US" altLang="en-US" sz="1400">
                <a:latin typeface="Verdana" panose="020B0604030504040204" pitchFamily="34" charset="0"/>
                <a:ea typeface="Verdana" panose="020B0604030504040204" pitchFamily="34" charset="0"/>
                <a:cs typeface="Verdana" panose="020B0604030504040204" pitchFamily="34" charset="0"/>
              </a:rPr>
              <a:t>Chemicals can be harmful to your health and the environment – always use caution when working with any chemical! </a:t>
            </a:r>
          </a:p>
          <a:p>
            <a:endParaRPr lang="en-US" altLang="en-US"/>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18E06E-B0BD-47DD-85F9-9DB158620A18}" type="slidenum">
              <a:rPr lang="en-US" altLang="en-US">
                <a:latin typeface="Arial" panose="020B0604020202020204" pitchFamily="34" charset="0"/>
              </a:rPr>
              <a:pPr eaLnBrk="1" hangingPunct="1">
                <a:spcBef>
                  <a:spcPct val="0"/>
                </a:spcBef>
              </a:pPr>
              <a:t>82</a:t>
            </a:fld>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spcBef>
                <a:spcPct val="0"/>
              </a:spcBef>
              <a:defRPr/>
            </a:pPr>
            <a:r>
              <a:rPr lang="en-US" altLang="en-US" sz="1400" b="1" dirty="0">
                <a:solidFill>
                  <a:srgbClr val="FF0000"/>
                </a:solidFill>
                <a:latin typeface="Verdana" pitchFamily="34" charset="0"/>
                <a:ea typeface="Verdana" pitchFamily="34" charset="0"/>
                <a:cs typeface="Verdana" pitchFamily="34" charset="0"/>
              </a:rPr>
              <a:t>NEVER MIX CHEMICALS TOGETHER! </a:t>
            </a:r>
            <a:r>
              <a:rPr lang="en-US" altLang="en-US" sz="1400" dirty="0">
                <a:latin typeface="Verdana" pitchFamily="34" charset="0"/>
                <a:ea typeface="Verdana" pitchFamily="34" charset="0"/>
                <a:cs typeface="Verdana" pitchFamily="34" charset="0"/>
              </a:rPr>
              <a:t>A violent reaction could occur causing injury/damage.</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eaLnBrk="1" hangingPunct="1">
              <a:spcBef>
                <a:spcPct val="0"/>
              </a:spcBef>
              <a:defRPr/>
            </a:pPr>
            <a:r>
              <a:rPr lang="en-US" altLang="en-US" sz="1400" dirty="0">
                <a:latin typeface="Verdana" pitchFamily="34" charset="0"/>
                <a:ea typeface="Verdana" pitchFamily="34" charset="0"/>
                <a:cs typeface="Verdana" pitchFamily="34" charset="0"/>
              </a:rPr>
              <a:t>Store flammable chemicals in cabinets designed for safe storage.</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eaLnBrk="1" hangingPunct="1">
              <a:spcBef>
                <a:spcPct val="0"/>
              </a:spcBef>
              <a:defRPr/>
            </a:pPr>
            <a:r>
              <a:rPr lang="en-US" altLang="en-US" sz="1400" dirty="0">
                <a:latin typeface="Verdana" pitchFamily="34" charset="0"/>
                <a:ea typeface="Verdana" pitchFamily="34" charset="0"/>
                <a:cs typeface="Verdana" pitchFamily="34" charset="0"/>
              </a:rPr>
              <a:t>If chemicals are stored in the kitchen, store on shelves below foodstuffs so if they leak they will not contaminate food.</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eaLnBrk="1" hangingPunct="1">
              <a:spcBef>
                <a:spcPct val="0"/>
              </a:spcBef>
              <a:defRPr/>
            </a:pPr>
            <a:r>
              <a:rPr lang="en-US" altLang="en-US" sz="1400" dirty="0">
                <a:latin typeface="Verdana" pitchFamily="34" charset="0"/>
                <a:ea typeface="Verdana" pitchFamily="34" charset="0"/>
                <a:cs typeface="Verdana" pitchFamily="34" charset="0"/>
              </a:rPr>
              <a:t>Wear appropriate PPE when using chemicals.</a:t>
            </a: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Several stories relate how ammonia cleaner was mixed with a chlorine-based cleaner generating a toxic gas which inundated the cleaning crew.</a:t>
            </a:r>
          </a:p>
          <a:p>
            <a:pPr>
              <a:defRPr/>
            </a:pPr>
            <a:endParaRPr lang="en-US" altLang="en-US" sz="1400" dirty="0">
              <a:latin typeface="Verdana" pitchFamily="34" charset="0"/>
              <a:ea typeface="Verdana" pitchFamily="34" charset="0"/>
              <a:cs typeface="Verdana" pitchFamily="34" charset="0"/>
            </a:endParaRPr>
          </a:p>
          <a:p>
            <a:pPr>
              <a:defRPr/>
            </a:pPr>
            <a:r>
              <a:rPr lang="en-US" altLang="en-US" sz="1400" dirty="0">
                <a:latin typeface="Verdana" pitchFamily="34" charset="0"/>
                <a:ea typeface="Verdana" pitchFamily="34" charset="0"/>
                <a:cs typeface="Verdana" pitchFamily="34" charset="0"/>
              </a:rPr>
              <a:t>Read and understand the hazards for a chemical by reading the corresponding SDS (Safety Data Sheet).</a:t>
            </a:r>
            <a:endParaRPr lang="en-US" sz="1400" dirty="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D2F79BE-11F2-477D-ABF9-3D296AF6ED10}" type="slidenum">
              <a:rPr lang="en-US" altLang="en-US">
                <a:latin typeface="Arial" panose="020B0604020202020204" pitchFamily="34" charset="0"/>
              </a:rPr>
              <a:pPr eaLnBrk="1" hangingPunct="1">
                <a:spcBef>
                  <a:spcPct val="0"/>
                </a:spcBef>
              </a:pPr>
              <a:t>83</a:t>
            </a:fld>
            <a:endParaRPr lang="en-US"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a:latin typeface="Verdana" pitchFamily="34" charset="0"/>
                <a:ea typeface="Verdana" pitchFamily="34" charset="0"/>
                <a:cs typeface="Verdana" pitchFamily="34" charset="0"/>
              </a:rPr>
              <a:t>Various PPE will be required depending upon the possible exposure;</a:t>
            </a:r>
          </a:p>
          <a:p>
            <a:pPr>
              <a:defRPr/>
            </a:pPr>
            <a:endParaRPr lang="en-US" altLang="en-US" sz="1400" dirty="0">
              <a:latin typeface="Verdana" pitchFamily="34" charset="0"/>
              <a:ea typeface="Verdana" pitchFamily="34" charset="0"/>
              <a:cs typeface="Verdana" pitchFamily="34" charset="0"/>
            </a:endParaRPr>
          </a:p>
          <a:p>
            <a:pPr marL="285750" indent="-285750">
              <a:buFont typeface="Wingdings" panose="05000000000000000000" pitchFamily="2" charset="2"/>
              <a:buChar char="§"/>
              <a:defRPr/>
            </a:pPr>
            <a:r>
              <a:rPr lang="en-US" altLang="en-US" sz="1400" dirty="0">
                <a:latin typeface="Verdana" pitchFamily="34" charset="0"/>
                <a:ea typeface="Verdana" pitchFamily="34" charset="0"/>
                <a:cs typeface="Verdana" pitchFamily="34" charset="0"/>
              </a:rPr>
              <a:t>Eye protection such as safety goggles to guard against splashed agents.</a:t>
            </a:r>
          </a:p>
          <a:p>
            <a:pPr marL="285750" indent="-285750">
              <a:buFont typeface="Wingdings" panose="05000000000000000000" pitchFamily="2" charset="2"/>
              <a:buChar char="§"/>
              <a:defRPr/>
            </a:pPr>
            <a:r>
              <a:rPr lang="en-US" altLang="en-US" sz="1400" dirty="0">
                <a:latin typeface="Verdana" pitchFamily="34" charset="0"/>
                <a:ea typeface="Verdana" pitchFamily="34" charset="0"/>
                <a:cs typeface="Verdana" pitchFamily="34" charset="0"/>
              </a:rPr>
              <a:t>Hand protection (gloves) for safety against irritants and corrosives</a:t>
            </a:r>
          </a:p>
          <a:p>
            <a:pPr marL="285750" indent="-285750">
              <a:buFont typeface="Wingdings" panose="05000000000000000000" pitchFamily="2" charset="2"/>
              <a:buChar char="§"/>
              <a:defRPr/>
            </a:pPr>
            <a:r>
              <a:rPr lang="en-US" altLang="en-US" sz="1400" dirty="0">
                <a:latin typeface="Verdana" pitchFamily="34" charset="0"/>
                <a:ea typeface="Verdana" pitchFamily="34" charset="0"/>
                <a:cs typeface="Verdana" pitchFamily="34" charset="0"/>
              </a:rPr>
              <a:t>Respiratory protection may also be required if dealing with cleaning a dusty environment.</a:t>
            </a:r>
          </a:p>
          <a:p>
            <a:pPr>
              <a:defRPr/>
            </a:pPr>
            <a:endParaRPr lang="en-US" dirty="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C81D629-8AAB-4CF7-B938-C82DB3A943A9}" type="slidenum">
              <a:rPr lang="en-US" altLang="en-US">
                <a:latin typeface="Arial" panose="020B0604020202020204" pitchFamily="34" charset="0"/>
              </a:rPr>
              <a:pPr eaLnBrk="1" hangingPunct="1">
                <a:spcBef>
                  <a:spcPct val="0"/>
                </a:spcBef>
              </a:pPr>
              <a:t>84</a:t>
            </a:fld>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To enhance your chemical safety program: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Make sure chemicals are properly labeled and in appropriate containers.</a:t>
            </a:r>
          </a:p>
          <a:p>
            <a:pPr eaLnBrk="1" hangingPunct="1">
              <a:spcBef>
                <a:spcPct val="0"/>
              </a:spcBef>
              <a:buFont typeface="Courier New" panose="02070309020205020404" pitchFamily="49" charset="0"/>
              <a:buChar char="o"/>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Read and follow warning labels.</a:t>
            </a:r>
          </a:p>
          <a:p>
            <a:pPr eaLnBrk="1" hangingPunct="1">
              <a:spcBef>
                <a:spcPct val="0"/>
              </a:spcBef>
              <a:buFont typeface="Courier New" panose="02070309020205020404" pitchFamily="49" charset="0"/>
              <a:buChar char="o"/>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If available, review corresponding Safety Data Sheets (SDS’s) before working with chemicals.</a:t>
            </a:r>
          </a:p>
          <a:p>
            <a:pPr eaLnBrk="1" hangingPunct="1">
              <a:spcBef>
                <a:spcPct val="0"/>
              </a:spcBef>
              <a:buFont typeface="Courier New" panose="02070309020205020404" pitchFamily="49" charset="0"/>
              <a:buChar char="o"/>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Follow manufacturer’s recommendations when mixing water with chemicals.</a:t>
            </a:r>
          </a:p>
          <a:p>
            <a:pPr eaLnBrk="1" hangingPunct="1">
              <a:spcBef>
                <a:spcPct val="0"/>
              </a:spcBef>
              <a:buFont typeface="Courier New" panose="02070309020205020404" pitchFamily="49" charset="0"/>
              <a:buChar char="o"/>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ea typeface="Verdana" panose="020B0604030504040204" pitchFamily="34" charset="0"/>
                <a:cs typeface="Verdana" panose="020B0604030504040204" pitchFamily="34" charset="0"/>
              </a:rPr>
              <a:t> Train staff so they fully understand hazards and safety precautions.</a:t>
            </a:r>
          </a:p>
          <a:p>
            <a:endParaRPr lang="en-US" altLang="en-US"/>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C08ABC0-CFA9-4079-83BE-FA0F2BF05316}" type="slidenum">
              <a:rPr lang="en-US" altLang="en-US">
                <a:latin typeface="Arial" panose="020B0604020202020204" pitchFamily="34" charset="0"/>
              </a:rPr>
              <a:pPr eaLnBrk="1" hangingPunct="1">
                <a:spcBef>
                  <a:spcPct val="0"/>
                </a:spcBef>
              </a:pPr>
              <a:t>85</a:t>
            </a:fld>
            <a:endParaRPr lang="en-US"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defRPr/>
            </a:pPr>
            <a:r>
              <a:rPr lang="en-US" altLang="en-US" sz="1400" dirty="0">
                <a:latin typeface="Verdana" pitchFamily="34" charset="0"/>
              </a:rPr>
              <a:t>General Safety: </a:t>
            </a:r>
          </a:p>
          <a:p>
            <a:pPr eaLnBrk="1" hangingPunct="1">
              <a:spcBef>
                <a:spcPct val="0"/>
              </a:spcBef>
              <a:defRPr/>
            </a:pPr>
            <a:endParaRPr lang="en-US" altLang="en-US" sz="1400" dirty="0">
              <a:latin typeface="Verdana" pitchFamily="34" charset="0"/>
            </a:endParaRP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Wash hands thoroughly after using any chemicals.</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Ensure lids are placed back on chemical containers when you’re done using them.</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Dispose of used chemical containers safely (follow your establishment’s procedures).</a:t>
            </a:r>
          </a:p>
          <a:p>
            <a:pPr marL="285750" indent="-285750" eaLnBrk="1" hangingPunct="1">
              <a:spcBef>
                <a:spcPct val="0"/>
              </a:spcBef>
              <a:buFont typeface="Arial" panose="020B0604020202020204" pitchFamily="34" charset="0"/>
              <a:buChar char="•"/>
              <a:defRPr/>
            </a:pPr>
            <a:r>
              <a:rPr lang="en-US" altLang="en-US" sz="1400" dirty="0">
                <a:latin typeface="Verdana" pitchFamily="34" charset="0"/>
              </a:rPr>
              <a:t>Do not store pesticides and other chemicals together.</a:t>
            </a:r>
          </a:p>
          <a:p>
            <a:pPr>
              <a:defRPr/>
            </a:pPr>
            <a:endParaRPr lang="en-US"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4F44D21-A0E9-481F-84AB-AB6A3E643BC7}" type="slidenum">
              <a:rPr lang="en-US" altLang="en-US">
                <a:latin typeface="Arial" panose="020B0604020202020204" pitchFamily="34" charset="0"/>
              </a:rPr>
              <a:pPr eaLnBrk="1" hangingPunct="1">
                <a:spcBef>
                  <a:spcPct val="0"/>
                </a:spcBef>
              </a:pPr>
              <a:t>86</a:t>
            </a:fld>
            <a:endParaRPr lang="en-US"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defRPr/>
            </a:pPr>
            <a:r>
              <a:rPr lang="en-US" altLang="en-US" sz="1400" dirty="0">
                <a:latin typeface="Verdana" pitchFamily="34" charset="0"/>
              </a:rPr>
              <a:t>General Safety:</a:t>
            </a:r>
          </a:p>
          <a:p>
            <a:pPr eaLnBrk="1" hangingPunct="1">
              <a:spcBef>
                <a:spcPct val="0"/>
              </a:spcBef>
              <a:defRPr/>
            </a:pPr>
            <a:endParaRPr lang="en-US" altLang="en-US" sz="1400" dirty="0">
              <a:latin typeface="Verdana" pitchFamily="34" charset="0"/>
            </a:endParaRP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rPr>
              <a:t>Clean up spills immediately and dispose of clean up materials properly.</a:t>
            </a: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rPr>
              <a:t>Ensure areas are well ventilated when using chemicals.</a:t>
            </a: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rPr>
              <a:t>If you feel sick while using a chemical, get to fresh air and have your Supervisor notified as soon as possible.</a:t>
            </a: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rPr>
              <a:t>Report any injuries or physical reactions you may have when using chemicals immediately.</a:t>
            </a:r>
          </a:p>
          <a:p>
            <a:pPr>
              <a:defRPr/>
            </a:pPr>
            <a:endParaRPr lang="en-US" dirty="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007CE6C-7A56-4798-9229-B0D62FA9731C}" type="slidenum">
              <a:rPr lang="en-US" altLang="en-US">
                <a:latin typeface="Arial" panose="020B0604020202020204" pitchFamily="34" charset="0"/>
              </a:rPr>
              <a:pPr eaLnBrk="1" hangingPunct="1">
                <a:spcBef>
                  <a:spcPct val="0"/>
                </a:spcBef>
              </a:pPr>
              <a:t>87</a:t>
            </a:fld>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buFont typeface="Wingdings" panose="05000000000000000000" pitchFamily="2" charset="2"/>
              <a:buNone/>
              <a:defRPr/>
            </a:pPr>
            <a:r>
              <a:rPr lang="en-US" altLang="en-US" sz="1400" dirty="0">
                <a:solidFill>
                  <a:srgbClr val="FF0000"/>
                </a:solidFill>
                <a:latin typeface="Verdana" pitchFamily="34" charset="0"/>
              </a:rPr>
              <a:t>When working with chemicals keep the following safety tips in mind:</a:t>
            </a:r>
          </a:p>
          <a:p>
            <a:pPr marL="285750" indent="-285750" eaLnBrk="1" hangingPunct="1">
              <a:spcBef>
                <a:spcPct val="0"/>
              </a:spcBef>
              <a:buFont typeface="Wingdings" panose="05000000000000000000" pitchFamily="2" charset="2"/>
              <a:buChar char="v"/>
              <a:defRPr/>
            </a:pPr>
            <a:endParaRPr lang="en-US" altLang="en-US" sz="1400" dirty="0">
              <a:solidFill>
                <a:srgbClr val="FF0000"/>
              </a:solidFill>
              <a:latin typeface="Verdana" pitchFamily="34" charset="0"/>
            </a:endParaRPr>
          </a:p>
          <a:p>
            <a:pPr marL="285750" indent="-285750" eaLnBrk="1" hangingPunct="1">
              <a:spcBef>
                <a:spcPct val="0"/>
              </a:spcBef>
              <a:buFont typeface="Wingdings" panose="05000000000000000000" pitchFamily="2" charset="2"/>
              <a:buChar char="v"/>
              <a:defRPr/>
            </a:pPr>
            <a:r>
              <a:rPr lang="en-US" altLang="en-US" sz="1400" dirty="0">
                <a:solidFill>
                  <a:srgbClr val="FF0000"/>
                </a:solidFill>
                <a:latin typeface="Verdana" pitchFamily="34" charset="0"/>
              </a:rPr>
              <a:t>Never mix chemicals!</a:t>
            </a:r>
          </a:p>
          <a:p>
            <a:pPr marL="285750" indent="-285750" eaLnBrk="1" hangingPunct="1">
              <a:spcBef>
                <a:spcPct val="0"/>
              </a:spcBef>
              <a:buFont typeface="Wingdings" panose="05000000000000000000" pitchFamily="2" charset="2"/>
              <a:buChar char="v"/>
              <a:defRPr/>
            </a:pPr>
            <a:r>
              <a:rPr lang="en-US" altLang="en-US" sz="1400" dirty="0">
                <a:latin typeface="Verdana" pitchFamily="34" charset="0"/>
              </a:rPr>
              <a:t>Read warning labels and SDS’s.</a:t>
            </a:r>
          </a:p>
          <a:p>
            <a:pPr marL="285750" indent="-285750" eaLnBrk="1" hangingPunct="1">
              <a:spcBef>
                <a:spcPct val="0"/>
              </a:spcBef>
              <a:buFont typeface="Wingdings" panose="05000000000000000000" pitchFamily="2" charset="2"/>
              <a:buChar char="v"/>
              <a:defRPr/>
            </a:pPr>
            <a:r>
              <a:rPr lang="en-US" altLang="en-US" sz="1400" dirty="0">
                <a:latin typeface="Verdana" pitchFamily="34" charset="0"/>
              </a:rPr>
              <a:t>Wear appropriate PPE.</a:t>
            </a:r>
          </a:p>
          <a:p>
            <a:pPr marL="285750" indent="-285750" eaLnBrk="1" hangingPunct="1">
              <a:spcBef>
                <a:spcPct val="0"/>
              </a:spcBef>
              <a:buFont typeface="Wingdings" panose="05000000000000000000" pitchFamily="2" charset="2"/>
              <a:buChar char="v"/>
              <a:defRPr/>
            </a:pPr>
            <a:r>
              <a:rPr lang="en-US" altLang="en-US" sz="1400" dirty="0">
                <a:latin typeface="Verdana" pitchFamily="34" charset="0"/>
              </a:rPr>
              <a:t>Ensure chemicals are properly labeled.</a:t>
            </a:r>
          </a:p>
          <a:p>
            <a:pPr marL="285750" indent="-285750" eaLnBrk="1" hangingPunct="1">
              <a:spcBef>
                <a:spcPct val="0"/>
              </a:spcBef>
              <a:buFont typeface="Wingdings" panose="05000000000000000000" pitchFamily="2" charset="2"/>
              <a:buChar char="v"/>
              <a:defRPr/>
            </a:pPr>
            <a:r>
              <a:rPr lang="en-US" altLang="en-US" sz="1400" dirty="0">
                <a:latin typeface="Verdana" pitchFamily="34" charset="0"/>
              </a:rPr>
              <a:t>Store chemicals safely.</a:t>
            </a:r>
          </a:p>
          <a:p>
            <a:pPr marL="285750" indent="-285750" eaLnBrk="1" hangingPunct="1">
              <a:spcBef>
                <a:spcPct val="0"/>
              </a:spcBef>
              <a:buFont typeface="Wingdings" panose="05000000000000000000" pitchFamily="2" charset="2"/>
              <a:buChar char="v"/>
              <a:defRPr/>
            </a:pPr>
            <a:r>
              <a:rPr lang="en-US" altLang="en-US" sz="1400" dirty="0">
                <a:latin typeface="Verdana" pitchFamily="34" charset="0"/>
              </a:rPr>
              <a:t>Clean up spills immediately.</a:t>
            </a:r>
          </a:p>
          <a:p>
            <a:pPr marL="285750" indent="-285750" eaLnBrk="1" hangingPunct="1">
              <a:spcBef>
                <a:spcPct val="0"/>
              </a:spcBef>
              <a:buFont typeface="Wingdings" panose="05000000000000000000" pitchFamily="2" charset="2"/>
              <a:buChar char="v"/>
              <a:defRPr/>
            </a:pPr>
            <a:r>
              <a:rPr lang="en-US" altLang="en-US" sz="1400" dirty="0">
                <a:latin typeface="Verdana" pitchFamily="34" charset="0"/>
              </a:rPr>
              <a:t>Notify your Supervisor if injured.</a:t>
            </a:r>
          </a:p>
          <a:p>
            <a:pPr>
              <a:defRPr/>
            </a:pPr>
            <a:endParaRPr lang="en-US" dirty="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BF092DE-5846-4DA4-B982-325EAC8D9EBE}" type="slidenum">
              <a:rPr lang="en-US" altLang="en-US">
                <a:latin typeface="Arial" panose="020B0604020202020204" pitchFamily="34" charset="0"/>
              </a:rPr>
              <a:pPr eaLnBrk="1" hangingPunct="1">
                <a:spcBef>
                  <a:spcPct val="0"/>
                </a:spcBef>
              </a:pPr>
              <a:t>88</a:t>
            </a:fld>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a:latin typeface="Verdana" pitchFamily="34" charset="0"/>
                <a:ea typeface="Verdana" pitchFamily="34" charset="0"/>
                <a:cs typeface="Verdana" pitchFamily="34" charset="0"/>
              </a:rPr>
              <a:t>Remember:</a:t>
            </a:r>
          </a:p>
          <a:p>
            <a:pPr>
              <a:defRPr/>
            </a:pPr>
            <a:endParaRPr lang="en-US" altLang="en-US" sz="1400" dirty="0">
              <a:latin typeface="Verdana" pitchFamily="34" charset="0"/>
              <a:ea typeface="Verdana" pitchFamily="34" charset="0"/>
              <a:cs typeface="Verdana" pitchFamily="34" charset="0"/>
            </a:endParaRPr>
          </a:p>
          <a:p>
            <a:pPr marL="285750" indent="-285750">
              <a:buFont typeface="Wingdings" panose="05000000000000000000" pitchFamily="2" charset="2"/>
              <a:buChar char="ü"/>
              <a:defRPr/>
            </a:pPr>
            <a:r>
              <a:rPr lang="en-US" altLang="en-US" sz="1400" dirty="0">
                <a:latin typeface="Verdana" pitchFamily="34" charset="0"/>
                <a:ea typeface="Verdana" pitchFamily="34" charset="0"/>
                <a:cs typeface="Verdana" pitchFamily="34" charset="0"/>
              </a:rPr>
              <a:t>Use common sense and good safety practices when working with chemicals.</a:t>
            </a:r>
          </a:p>
          <a:p>
            <a:pPr marL="285750" indent="-285750">
              <a:buFont typeface="Wingdings" panose="05000000000000000000" pitchFamily="2" charset="2"/>
              <a:buChar char="ü"/>
              <a:defRPr/>
            </a:pPr>
            <a:r>
              <a:rPr lang="en-US" altLang="en-US" sz="1400" dirty="0">
                <a:latin typeface="Verdana" pitchFamily="34" charset="0"/>
                <a:ea typeface="Verdana" pitchFamily="34" charset="0"/>
                <a:cs typeface="Verdana" pitchFamily="34" charset="0"/>
              </a:rPr>
              <a:t>Never become complacent when working with any chemical.</a:t>
            </a:r>
          </a:p>
          <a:p>
            <a:pPr marL="285750" indent="-285750">
              <a:buFont typeface="Wingdings" panose="05000000000000000000" pitchFamily="2" charset="2"/>
              <a:buChar char="ü"/>
              <a:defRPr/>
            </a:pPr>
            <a:r>
              <a:rPr lang="en-US" altLang="en-US" sz="1400" dirty="0">
                <a:latin typeface="Verdana" pitchFamily="34" charset="0"/>
                <a:ea typeface="Verdana" pitchFamily="34" charset="0"/>
                <a:cs typeface="Verdana" pitchFamily="34" charset="0"/>
              </a:rPr>
              <a:t>Chemicals have the potential to harm you or the environment.</a:t>
            </a:r>
          </a:p>
          <a:p>
            <a:pPr marL="285750" indent="-285750">
              <a:buFont typeface="Wingdings" panose="05000000000000000000" pitchFamily="2" charset="2"/>
              <a:buChar char="ü"/>
              <a:defRPr/>
            </a:pPr>
            <a:r>
              <a:rPr lang="en-US" altLang="en-US" sz="1400" dirty="0">
                <a:latin typeface="Verdana" pitchFamily="34" charset="0"/>
                <a:ea typeface="Verdana" pitchFamily="34" charset="0"/>
                <a:cs typeface="Verdana" pitchFamily="34" charset="0"/>
              </a:rPr>
              <a:t>Be careful, be safe, be happy.</a:t>
            </a:r>
          </a:p>
          <a:p>
            <a:pPr>
              <a:defRPr/>
            </a:pPr>
            <a:endParaRPr lang="en-US" dirty="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5E227B4-21A6-4816-8BB7-DAA9D1B9E118}" type="slidenum">
              <a:rPr lang="en-US" altLang="en-US">
                <a:latin typeface="Arial" panose="020B0604020202020204" pitchFamily="34" charset="0"/>
              </a:rPr>
              <a:pPr eaLnBrk="1" hangingPunct="1">
                <a:spcBef>
                  <a:spcPct val="0"/>
                </a:spcBef>
              </a:pPr>
              <a:t>89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ourier New" panose="02070309020205020404" pitchFamily="49" charset="0"/>
              <a:buNone/>
            </a:pPr>
            <a:r>
              <a:rPr lang="en-US" altLang="en-US" sz="1400">
                <a:latin typeface="Verdana" panose="020B0604030504040204" pitchFamily="34" charset="0"/>
                <a:ea typeface="Verdana" panose="020B0604030504040204" pitchFamily="34" charset="0"/>
                <a:cs typeface="Verdana" panose="020B0604030504040204" pitchFamily="34" charset="0"/>
              </a:rPr>
              <a:t>General Precautions when dealing with sharps:</a:t>
            </a:r>
          </a:p>
          <a:p>
            <a:pPr eaLnBrk="1" hangingPunct="1">
              <a:spcBef>
                <a:spcPct val="0"/>
              </a:spcBef>
              <a:buFont typeface="Courier New" panose="02070309020205020404" pitchFamily="49" charset="0"/>
              <a:buNone/>
            </a:pPr>
            <a:endParaRPr lang="en-US" altLang="en-US" sz="1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rPr>
              <a:t> Keep scissors sharpened.</a:t>
            </a:r>
            <a:br>
              <a:rPr lang="en-US" altLang="en-US" sz="1400">
                <a:latin typeface="Verdana" panose="020B0604030504040204" pitchFamily="34" charset="0"/>
              </a:rPr>
            </a:br>
            <a:endParaRPr lang="en-US" altLang="en-US" sz="1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rPr>
              <a:t> Use proper scissors for the job being done.</a:t>
            </a:r>
            <a:br>
              <a:rPr lang="en-US" altLang="en-US" sz="1400">
                <a:latin typeface="Verdana" panose="020B0604030504040204" pitchFamily="34" charset="0"/>
              </a:rPr>
            </a:br>
            <a:endParaRPr lang="en-US" altLang="en-US" sz="1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rPr>
              <a:t> Do not try to catch falling scissors.</a:t>
            </a:r>
            <a:br>
              <a:rPr lang="en-US" altLang="en-US" sz="1400">
                <a:latin typeface="Verdana" panose="020B0604030504040204" pitchFamily="34" charset="0"/>
              </a:rPr>
            </a:br>
            <a:endParaRPr lang="en-US" altLang="en-US" sz="1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rPr>
              <a:t> Carry scissors with the blades closed.</a:t>
            </a:r>
            <a:br>
              <a:rPr lang="en-US" altLang="en-US" sz="1400">
                <a:latin typeface="Verdana" panose="020B0604030504040204" pitchFamily="34" charset="0"/>
              </a:rPr>
            </a:br>
            <a:endParaRPr lang="en-US" altLang="en-US" sz="1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1400">
                <a:latin typeface="Verdana" panose="020B0604030504040204" pitchFamily="34" charset="0"/>
              </a:rPr>
              <a:t> Hand scissors to someone with the handle facing them.</a:t>
            </a:r>
          </a:p>
          <a:p>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E2014A-6680-4684-AF3C-C744D3EA3AD5}"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a:latin typeface="Verdana" panose="020B0604030504040204" pitchFamily="34" charset="0"/>
                <a:ea typeface="Verdana" panose="020B0604030504040204" pitchFamily="34" charset="0"/>
                <a:cs typeface="Verdana" panose="020B0604030504040204" pitchFamily="34" charset="0"/>
              </a:rPr>
              <a:t>Safe actions save lives.</a:t>
            </a:r>
          </a:p>
          <a:p>
            <a:pPr>
              <a:defRPr/>
            </a:pPr>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Bef>
                <a:spcPct val="0"/>
              </a:spcBef>
              <a:buFont typeface="Wingdings" panose="05000000000000000000" pitchFamily="2" charset="2"/>
              <a:buChar char="v"/>
              <a:defRPr/>
            </a:pPr>
            <a:r>
              <a:rPr lang="en-US" altLang="en-US" sz="1400" dirty="0">
                <a:latin typeface="Verdana" panose="020B0604030504040204" pitchFamily="34" charset="0"/>
                <a:ea typeface="Verdana" panose="020B0604030504040204" pitchFamily="34" charset="0"/>
                <a:cs typeface="Verdana" panose="020B0604030504040204" pitchFamily="34" charset="0"/>
              </a:rPr>
              <a:t>Always use safe procedures and methods, never take shortcuts.</a:t>
            </a:r>
            <a:br>
              <a:rPr lang="en-US" altLang="en-US" sz="1400" dirty="0">
                <a:latin typeface="Verdana" panose="020B0604030504040204" pitchFamily="34" charset="0"/>
                <a:ea typeface="Verdana" panose="020B0604030504040204" pitchFamily="34" charset="0"/>
                <a:cs typeface="Verdana" panose="020B0604030504040204" pitchFamily="34" charset="0"/>
              </a:rPr>
            </a:br>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Bef>
                <a:spcPct val="0"/>
              </a:spcBef>
              <a:buFont typeface="Wingdings" panose="05000000000000000000" pitchFamily="2" charset="2"/>
              <a:buChar char="v"/>
              <a:defRPr/>
            </a:pPr>
            <a:r>
              <a:rPr lang="en-US" altLang="en-US" sz="1400" dirty="0">
                <a:latin typeface="Verdana" panose="020B0604030504040204" pitchFamily="34" charset="0"/>
                <a:ea typeface="Verdana" panose="020B0604030504040204" pitchFamily="34" charset="0"/>
                <a:cs typeface="Verdana" panose="020B0604030504040204" pitchFamily="34" charset="0"/>
              </a:rPr>
              <a:t>Use appropriate safety equipment.</a:t>
            </a:r>
            <a:br>
              <a:rPr lang="en-US" altLang="en-US" sz="1400" dirty="0">
                <a:latin typeface="Verdana" panose="020B0604030504040204" pitchFamily="34" charset="0"/>
                <a:ea typeface="Verdana" panose="020B0604030504040204" pitchFamily="34" charset="0"/>
                <a:cs typeface="Verdana" panose="020B0604030504040204" pitchFamily="34" charset="0"/>
              </a:rPr>
            </a:br>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Bef>
                <a:spcPct val="0"/>
              </a:spcBef>
              <a:buFont typeface="Wingdings" panose="05000000000000000000" pitchFamily="2" charset="2"/>
              <a:buChar char="v"/>
              <a:defRPr/>
            </a:pPr>
            <a:r>
              <a:rPr lang="en-US" altLang="en-US" sz="1400" dirty="0">
                <a:latin typeface="Verdana" panose="020B0604030504040204" pitchFamily="34" charset="0"/>
                <a:ea typeface="Verdana" panose="020B0604030504040204" pitchFamily="34" charset="0"/>
                <a:cs typeface="Verdana" panose="020B0604030504040204" pitchFamily="34" charset="0"/>
              </a:rPr>
              <a:t>Wear proper footwear.</a:t>
            </a:r>
            <a:br>
              <a:rPr lang="en-US" altLang="en-US" sz="1400" dirty="0">
                <a:latin typeface="Verdana" panose="020B0604030504040204" pitchFamily="34" charset="0"/>
                <a:ea typeface="Verdana" panose="020B0604030504040204" pitchFamily="34" charset="0"/>
                <a:cs typeface="Verdana" panose="020B0604030504040204" pitchFamily="34" charset="0"/>
              </a:rPr>
            </a:br>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Bef>
                <a:spcPct val="0"/>
              </a:spcBef>
              <a:buFont typeface="Wingdings" panose="05000000000000000000" pitchFamily="2" charset="2"/>
              <a:buChar char="v"/>
              <a:defRPr/>
            </a:pPr>
            <a:r>
              <a:rPr lang="en-US" altLang="en-US" sz="1400" dirty="0">
                <a:latin typeface="Verdana" panose="020B0604030504040204" pitchFamily="34" charset="0"/>
                <a:ea typeface="Verdana" panose="020B0604030504040204" pitchFamily="34" charset="0"/>
                <a:cs typeface="Verdana" panose="020B0604030504040204" pitchFamily="34" charset="0"/>
              </a:rPr>
              <a:t>Think before you lift anything.</a:t>
            </a:r>
            <a:br>
              <a:rPr lang="en-US" altLang="en-US" sz="1400" dirty="0">
                <a:latin typeface="Verdana" panose="020B0604030504040204" pitchFamily="34" charset="0"/>
                <a:ea typeface="Verdana" panose="020B0604030504040204" pitchFamily="34" charset="0"/>
                <a:cs typeface="Verdana" panose="020B0604030504040204" pitchFamily="34" charset="0"/>
              </a:rPr>
            </a:br>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Bef>
                <a:spcPct val="0"/>
              </a:spcBef>
              <a:buFont typeface="Wingdings" panose="05000000000000000000" pitchFamily="2" charset="2"/>
              <a:buChar char="v"/>
              <a:defRPr/>
            </a:pPr>
            <a:r>
              <a:rPr lang="en-US" altLang="en-US" sz="1400" dirty="0">
                <a:latin typeface="Verdana" panose="020B0604030504040204" pitchFamily="34" charset="0"/>
                <a:ea typeface="Verdana" panose="020B0604030504040204" pitchFamily="34" charset="0"/>
                <a:cs typeface="Verdana" panose="020B0604030504040204" pitchFamily="34" charset="0"/>
              </a:rPr>
              <a:t>Report safety hazards to your Supervisor/Manager as soon as possible.</a:t>
            </a:r>
            <a:br>
              <a:rPr lang="en-US" altLang="en-US" sz="1400" dirty="0">
                <a:latin typeface="Verdana" panose="020B0604030504040204" pitchFamily="34" charset="0"/>
                <a:ea typeface="Verdana" panose="020B0604030504040204" pitchFamily="34" charset="0"/>
                <a:cs typeface="Verdana" panose="020B0604030504040204" pitchFamily="34" charset="0"/>
              </a:rPr>
            </a:br>
            <a:endParaRPr lang="en-US" alt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Bef>
                <a:spcPct val="0"/>
              </a:spcBef>
              <a:buFont typeface="Wingdings" panose="05000000000000000000" pitchFamily="2" charset="2"/>
              <a:buChar char="v"/>
              <a:defRPr/>
            </a:pPr>
            <a:r>
              <a:rPr lang="en-US" altLang="en-US" sz="1400" dirty="0">
                <a:latin typeface="Verdana" panose="020B0604030504040204" pitchFamily="34" charset="0"/>
                <a:ea typeface="Verdana" panose="020B0604030504040204" pitchFamily="34" charset="0"/>
                <a:cs typeface="Verdana" panose="020B0604030504040204" pitchFamily="34" charset="0"/>
              </a:rPr>
              <a:t>Think safety all the time, every time!</a:t>
            </a:r>
          </a:p>
          <a:p>
            <a:pPr>
              <a:defRPr/>
            </a:pPr>
            <a:endParaRPr lang="en-US" dirty="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B7D6E8D-3D18-474F-894D-0195D4FB44C6}" type="slidenum">
              <a:rPr lang="en-US" altLang="en-US">
                <a:latin typeface="Arial" panose="020B0604020202020204" pitchFamily="34" charset="0"/>
              </a:rPr>
              <a:pPr eaLnBrk="1" hangingPunct="1">
                <a:spcBef>
                  <a:spcPct val="0"/>
                </a:spcBef>
              </a:pPr>
              <a:t>90</a:t>
            </a:fld>
            <a:endParaRPr lang="en-US"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We invite you to contact us for additional information on other available free training and programs.</a:t>
            </a:r>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6D18E9E-6EDB-47B9-B4F8-DF6AC2385A12}" type="slidenum">
              <a:rPr lang="en-US" altLang="en-US">
                <a:latin typeface="Arial" panose="020B0604020202020204" pitchFamily="34" charset="0"/>
              </a:rPr>
              <a:pPr eaLnBrk="1" hangingPunct="1">
                <a:spcBef>
                  <a:spcPct val="0"/>
                </a:spcBef>
              </a:pPr>
              <a:t>91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fld id="{1D445066-A2B1-40BC-AF28-8284F2210812}" type="slidenum">
              <a:rPr lang="en-US" altLang="en-US"/>
              <a:pPr/>
              <a:t>‹#›</a:t>
            </a:fld>
            <a:endParaRPr lang="en-US" altLang="en-US"/>
          </a:p>
        </p:txBody>
      </p:sp>
    </p:spTree>
    <p:extLst>
      <p:ext uri="{BB962C8B-B14F-4D97-AF65-F5344CB8AC3E}">
        <p14:creationId xmlns:p14="http://schemas.microsoft.com/office/powerpoint/2010/main" val="340000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8A94BA-3D58-4540-B536-B0484B129612}" type="slidenum">
              <a:rPr lang="en-US" altLang="en-US"/>
              <a:pPr/>
              <a:t>‹#›</a:t>
            </a:fld>
            <a:endParaRPr lang="en-US" altLang="en-US"/>
          </a:p>
        </p:txBody>
      </p:sp>
    </p:spTree>
    <p:extLst>
      <p:ext uri="{BB962C8B-B14F-4D97-AF65-F5344CB8AC3E}">
        <p14:creationId xmlns:p14="http://schemas.microsoft.com/office/powerpoint/2010/main" val="421879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4165CB-1D86-4B32-B674-7F99EF8D313F}" type="slidenum">
              <a:rPr lang="en-US" altLang="en-US"/>
              <a:pPr/>
              <a:t>‹#›</a:t>
            </a:fld>
            <a:endParaRPr lang="en-US" altLang="en-US"/>
          </a:p>
        </p:txBody>
      </p:sp>
    </p:spTree>
    <p:extLst>
      <p:ext uri="{BB962C8B-B14F-4D97-AF65-F5344CB8AC3E}">
        <p14:creationId xmlns:p14="http://schemas.microsoft.com/office/powerpoint/2010/main" val="124601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527222-1B70-490C-BBD6-DF94917BA77F}" type="slidenum">
              <a:rPr lang="en-US" altLang="en-US"/>
              <a:pPr/>
              <a:t>‹#›</a:t>
            </a:fld>
            <a:endParaRPr lang="en-US" altLang="en-US"/>
          </a:p>
        </p:txBody>
      </p:sp>
    </p:spTree>
    <p:extLst>
      <p:ext uri="{BB962C8B-B14F-4D97-AF65-F5344CB8AC3E}">
        <p14:creationId xmlns:p14="http://schemas.microsoft.com/office/powerpoint/2010/main" val="418635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6A4C96-E64A-4AF9-8C3B-D1B6ECD459C1}" type="slidenum">
              <a:rPr lang="en-US" altLang="en-US"/>
              <a:pPr/>
              <a:t>‹#›</a:t>
            </a:fld>
            <a:endParaRPr lang="en-US" altLang="en-US"/>
          </a:p>
        </p:txBody>
      </p:sp>
    </p:spTree>
    <p:extLst>
      <p:ext uri="{BB962C8B-B14F-4D97-AF65-F5344CB8AC3E}">
        <p14:creationId xmlns:p14="http://schemas.microsoft.com/office/powerpoint/2010/main" val="418310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581EB7-B942-42CF-A163-E9718FF33503}" type="slidenum">
              <a:rPr lang="en-US" altLang="en-US"/>
              <a:pPr/>
              <a:t>‹#›</a:t>
            </a:fld>
            <a:endParaRPr lang="en-US" altLang="en-US"/>
          </a:p>
        </p:txBody>
      </p:sp>
    </p:spTree>
    <p:extLst>
      <p:ext uri="{BB962C8B-B14F-4D97-AF65-F5344CB8AC3E}">
        <p14:creationId xmlns:p14="http://schemas.microsoft.com/office/powerpoint/2010/main" val="259984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15F55FA-73F0-408B-B39A-A9B9484CA4B4}" type="slidenum">
              <a:rPr lang="en-US" altLang="en-US"/>
              <a:pPr/>
              <a:t>‹#›</a:t>
            </a:fld>
            <a:endParaRPr lang="en-US" altLang="en-US"/>
          </a:p>
        </p:txBody>
      </p:sp>
    </p:spTree>
    <p:extLst>
      <p:ext uri="{BB962C8B-B14F-4D97-AF65-F5344CB8AC3E}">
        <p14:creationId xmlns:p14="http://schemas.microsoft.com/office/powerpoint/2010/main" val="407180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1E3FD98-9930-4A4F-9098-846D47CF6BA6}" type="slidenum">
              <a:rPr lang="en-US" altLang="en-US"/>
              <a:pPr/>
              <a:t>‹#›</a:t>
            </a:fld>
            <a:endParaRPr lang="en-US" altLang="en-US"/>
          </a:p>
        </p:txBody>
      </p:sp>
    </p:spTree>
    <p:extLst>
      <p:ext uri="{BB962C8B-B14F-4D97-AF65-F5344CB8AC3E}">
        <p14:creationId xmlns:p14="http://schemas.microsoft.com/office/powerpoint/2010/main" val="122765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FBD3A5A-C9C0-435D-9412-664B0D06DE35}" type="slidenum">
              <a:rPr lang="en-US" altLang="en-US"/>
              <a:pPr/>
              <a:t>‹#›</a:t>
            </a:fld>
            <a:endParaRPr lang="en-US" altLang="en-US"/>
          </a:p>
        </p:txBody>
      </p:sp>
    </p:spTree>
    <p:extLst>
      <p:ext uri="{BB962C8B-B14F-4D97-AF65-F5344CB8AC3E}">
        <p14:creationId xmlns:p14="http://schemas.microsoft.com/office/powerpoint/2010/main" val="228423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22706BE-B220-4F60-BF9C-839F5BDB5C74}" type="slidenum">
              <a:rPr lang="en-US" altLang="en-US"/>
              <a:pPr/>
              <a:t>‹#›</a:t>
            </a:fld>
            <a:endParaRPr lang="en-US" altLang="en-US"/>
          </a:p>
        </p:txBody>
      </p:sp>
    </p:spTree>
    <p:extLst>
      <p:ext uri="{BB962C8B-B14F-4D97-AF65-F5344CB8AC3E}">
        <p14:creationId xmlns:p14="http://schemas.microsoft.com/office/powerpoint/2010/main" val="46221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FC1AAC9-07E8-48F8-8BFB-04D1A5201D6E}" type="slidenum">
              <a:rPr lang="en-US" altLang="en-US"/>
              <a:pPr/>
              <a:t>‹#›</a:t>
            </a:fld>
            <a:endParaRPr lang="en-US" altLang="en-US"/>
          </a:p>
        </p:txBody>
      </p:sp>
    </p:spTree>
    <p:extLst>
      <p:ext uri="{BB962C8B-B14F-4D97-AF65-F5344CB8AC3E}">
        <p14:creationId xmlns:p14="http://schemas.microsoft.com/office/powerpoint/2010/main" val="12080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A9B4CD4-7930-489D-9073-3139F668ACB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5"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9.jpe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7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82.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84.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8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86.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9.jpe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2.jpe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93.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94.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95.jpe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acebook.com/BWCPATHS" TargetMode="External"/><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07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a:t>
            </a:r>
          </a:p>
        </p:txBody>
      </p:sp>
      <p:sp>
        <p:nvSpPr>
          <p:cNvPr id="3078" name="Title 15"/>
          <p:cNvSpPr>
            <a:spLocks noGrp="1"/>
          </p:cNvSpPr>
          <p:nvPr>
            <p:ph type="title"/>
          </p:nvPr>
        </p:nvSpPr>
        <p:spPr>
          <a:xfrm>
            <a:off x="457200" y="381000"/>
            <a:ext cx="5257800" cy="457200"/>
          </a:xfrm>
        </p:spPr>
        <p:txBody>
          <a:bodyPr/>
          <a:lstStyle/>
          <a:p>
            <a:pPr eaLnBrk="1" hangingPunct="1"/>
            <a:r>
              <a:rPr lang="en-US" altLang="en-US" sz="2200" b="1">
                <a:solidFill>
                  <a:schemeClr val="bg1"/>
                </a:solidFill>
                <a:latin typeface="Verdana" panose="020B0604030504040204" pitchFamily="34" charset="0"/>
              </a:rPr>
              <a:t>Restaurant/Food Service Safety</a:t>
            </a:r>
          </a:p>
        </p:txBody>
      </p:sp>
      <p:pic>
        <p:nvPicPr>
          <p:cNvPr id="3079" name="Content Placeholder 5" descr="Restaurant-Dining Room.jpg"/>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457200" y="2895600"/>
            <a:ext cx="3810000" cy="2813050"/>
          </a:xfrm>
        </p:spPr>
      </p:pic>
      <p:pic>
        <p:nvPicPr>
          <p:cNvPr id="3080" name="Picture 6" descr="Restaurant-Dining Room-Fanc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752600"/>
            <a:ext cx="38957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8"/>
          <p:cNvSpPr>
            <a:spLocks noChangeArrowheads="1"/>
          </p:cNvSpPr>
          <p:nvPr/>
        </p:nvSpPr>
        <p:spPr bwMode="auto">
          <a:xfrm>
            <a:off x="6400800" y="914400"/>
            <a:ext cx="2438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i="1">
                <a:latin typeface="Verdana" panose="020B0604030504040204" pitchFamily="34" charset="0"/>
              </a:rPr>
              <a:t>Bureau of Workers’ Compensation</a:t>
            </a:r>
          </a:p>
          <a:p>
            <a:pPr algn="ctr" eaLnBrk="1" hangingPunct="1">
              <a:spcBef>
                <a:spcPct val="0"/>
              </a:spcBef>
              <a:buFontTx/>
              <a:buNone/>
            </a:pPr>
            <a:r>
              <a:rPr lang="en-US" altLang="en-US" sz="1000" i="1">
                <a:latin typeface="Verdana" panose="020B0604030504040204" pitchFamily="34" charset="0"/>
              </a:rPr>
              <a:t>PA Training for Health &amp; Safety</a:t>
            </a:r>
          </a:p>
          <a:p>
            <a:pPr algn="ctr" eaLnBrk="1" hangingPunct="1">
              <a:spcBef>
                <a:spcPct val="0"/>
              </a:spcBef>
              <a:buFontTx/>
              <a:buNone/>
            </a:pPr>
            <a:r>
              <a:rPr lang="en-US" altLang="en-US" sz="1000" i="1">
                <a:latin typeface="Verdana" panose="020B0604030504040204" pitchFamily="34" charset="0"/>
              </a:rPr>
              <a:t>(PATHS)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12293"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a:t>
            </a:r>
          </a:p>
        </p:txBody>
      </p:sp>
      <p:sp>
        <p:nvSpPr>
          <p:cNvPr id="1229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Sharps Safety</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2296" name="Rectangle 7"/>
          <p:cNvSpPr>
            <a:spLocks noChangeArrowheads="1"/>
          </p:cNvSpPr>
          <p:nvPr/>
        </p:nvSpPr>
        <p:spPr bwMode="auto">
          <a:xfrm>
            <a:off x="457200" y="1143000"/>
            <a:ext cx="8153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When using a box cutter, cut away from yourself.</a:t>
            </a:r>
          </a:p>
          <a:p>
            <a:pPr eaLnBrk="1" hangingPunct="1">
              <a:spcBef>
                <a:spcPct val="0"/>
              </a:spcBef>
            </a:pPr>
            <a:r>
              <a:rPr lang="en-US" altLang="en-US" sz="2400">
                <a:latin typeface="Verdana" panose="020B0604030504040204" pitchFamily="34" charset="0"/>
              </a:rPr>
              <a:t> Keep box cutters closed when not in use.</a:t>
            </a:r>
          </a:p>
          <a:p>
            <a:pPr eaLnBrk="1" hangingPunct="1">
              <a:spcBef>
                <a:spcPct val="0"/>
              </a:spcBef>
            </a:pPr>
            <a:r>
              <a:rPr lang="en-US" altLang="en-US" sz="2400">
                <a:latin typeface="Verdana" panose="020B0604030504040204" pitchFamily="34" charset="0"/>
              </a:rPr>
              <a:t> Put broken glass in a safe container &amp; mark it.</a:t>
            </a:r>
          </a:p>
          <a:p>
            <a:pPr eaLnBrk="1" hangingPunct="1">
              <a:spcBef>
                <a:spcPct val="0"/>
              </a:spcBef>
            </a:pPr>
            <a:r>
              <a:rPr lang="en-US" altLang="en-US" sz="2400">
                <a:latin typeface="Verdana" panose="020B0604030504040204" pitchFamily="34" charset="0"/>
              </a:rPr>
              <a:t> Do not pick up broken glass with your bare </a:t>
            </a:r>
            <a:br>
              <a:rPr lang="en-US" altLang="en-US" sz="2400">
                <a:latin typeface="Verdana" panose="020B0604030504040204" pitchFamily="34" charset="0"/>
              </a:rPr>
            </a:br>
            <a:r>
              <a:rPr lang="en-US" altLang="en-US" sz="2400">
                <a:latin typeface="Verdana" panose="020B0604030504040204" pitchFamily="34" charset="0"/>
              </a:rPr>
              <a:t>  hands.</a:t>
            </a:r>
          </a:p>
          <a:p>
            <a:pPr eaLnBrk="1" hangingPunct="1">
              <a:spcBef>
                <a:spcPct val="0"/>
              </a:spcBef>
            </a:pPr>
            <a:r>
              <a:rPr lang="en-US" altLang="en-US" sz="2400">
                <a:latin typeface="Verdana" panose="020B0604030504040204" pitchFamily="34" charset="0"/>
              </a:rPr>
              <a:t> Always turn a slicer off and dial the blade to “0” </a:t>
            </a:r>
            <a:br>
              <a:rPr lang="en-US" altLang="en-US" sz="2400">
                <a:latin typeface="Verdana" panose="020B0604030504040204" pitchFamily="34" charset="0"/>
              </a:rPr>
            </a:br>
            <a:r>
              <a:rPr lang="en-US" altLang="en-US" sz="2400">
                <a:latin typeface="Verdana" panose="020B0604030504040204" pitchFamily="34" charset="0"/>
              </a:rPr>
              <a:t>  before moving product or cleaning.</a:t>
            </a:r>
          </a:p>
          <a:p>
            <a:pPr eaLnBrk="1" hangingPunct="1">
              <a:spcBef>
                <a:spcPct val="0"/>
              </a:spcBef>
            </a:pPr>
            <a:r>
              <a:rPr lang="en-US" altLang="en-US" sz="2400">
                <a:latin typeface="Verdana" panose="020B0604030504040204" pitchFamily="34" charset="0"/>
              </a:rPr>
              <a:t> Always wear the correct PPE when cleaning a </a:t>
            </a:r>
            <a:br>
              <a:rPr lang="en-US" altLang="en-US" sz="2400">
                <a:latin typeface="Verdana" panose="020B0604030504040204" pitchFamily="34" charset="0"/>
              </a:rPr>
            </a:br>
            <a:r>
              <a:rPr lang="en-US" altLang="en-US" sz="2400">
                <a:latin typeface="Verdana" panose="020B0604030504040204" pitchFamily="34" charset="0"/>
              </a:rPr>
              <a:t>  slicer.</a:t>
            </a:r>
          </a:p>
          <a:p>
            <a:pPr eaLnBrk="1" hangingPunct="1">
              <a:spcBef>
                <a:spcPct val="0"/>
              </a:spcBef>
            </a:pPr>
            <a:r>
              <a:rPr lang="en-US" altLang="en-US" sz="2400">
                <a:latin typeface="Verdana" panose="020B0604030504040204" pitchFamily="34" charset="0"/>
              </a:rPr>
              <a:t> When using a potato peeler, peel away             </a:t>
            </a:r>
            <a:br>
              <a:rPr lang="en-US" altLang="en-US" sz="2400">
                <a:latin typeface="Verdana" panose="020B0604030504040204" pitchFamily="34" charset="0"/>
              </a:rPr>
            </a:br>
            <a:r>
              <a:rPr lang="en-US" altLang="en-US" sz="2400">
                <a:latin typeface="Verdana" panose="020B0604030504040204" pitchFamily="34" charset="0"/>
              </a:rPr>
              <a:t>   from yourself.</a:t>
            </a:r>
          </a:p>
        </p:txBody>
      </p:sp>
      <p:pic>
        <p:nvPicPr>
          <p:cNvPr id="12297" name="Picture 7" descr="Potato Peel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8006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6" descr="Box Cutter-BlackJP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876800"/>
            <a:ext cx="13382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96">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96">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9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2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1331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a:t>
            </a:r>
          </a:p>
        </p:txBody>
      </p:sp>
      <p:sp>
        <p:nvSpPr>
          <p:cNvPr id="1331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Cuts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3320" name="Rectangle 7"/>
          <p:cNvSpPr>
            <a:spLocks noChangeArrowheads="1"/>
          </p:cNvSpPr>
          <p:nvPr/>
        </p:nvSpPr>
        <p:spPr bwMode="auto">
          <a:xfrm>
            <a:off x="381000" y="1295400"/>
            <a:ext cx="8458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a:t>
            </a:r>
            <a:r>
              <a:rPr lang="en-US" altLang="en-US" sz="2300">
                <a:latin typeface="Verdana" panose="020B0604030504040204" pitchFamily="34" charset="0"/>
              </a:rPr>
              <a:t>If you cut yourself, wash the wound thoroughly </a:t>
            </a:r>
            <a:br>
              <a:rPr lang="en-US" altLang="en-US" sz="2300">
                <a:latin typeface="Verdana" panose="020B0604030504040204" pitchFamily="34" charset="0"/>
              </a:rPr>
            </a:br>
            <a:r>
              <a:rPr lang="en-US" altLang="en-US" sz="2300">
                <a:latin typeface="Verdana" panose="020B0604030504040204" pitchFamily="34" charset="0"/>
              </a:rPr>
              <a:t>  under cold water.</a:t>
            </a:r>
          </a:p>
          <a:p>
            <a:pPr eaLnBrk="1" hangingPunct="1">
              <a:spcBef>
                <a:spcPct val="0"/>
              </a:spcBef>
            </a:pPr>
            <a:r>
              <a:rPr lang="en-US" altLang="en-US" sz="2300">
                <a:latin typeface="Verdana" panose="020B0604030504040204" pitchFamily="34" charset="0"/>
              </a:rPr>
              <a:t> If the wound is shallow and the bleeding stops, </a:t>
            </a:r>
            <a:br>
              <a:rPr lang="en-US" altLang="en-US" sz="2300">
                <a:latin typeface="Verdana" panose="020B0604030504040204" pitchFamily="34" charset="0"/>
              </a:rPr>
            </a:br>
            <a:r>
              <a:rPr lang="en-US" altLang="en-US" sz="2300">
                <a:latin typeface="Verdana" panose="020B0604030504040204" pitchFamily="34" charset="0"/>
              </a:rPr>
              <a:t>  dry the skin around it with a paper towel/clean cloth.</a:t>
            </a:r>
          </a:p>
          <a:p>
            <a:pPr eaLnBrk="1" hangingPunct="1">
              <a:spcBef>
                <a:spcPct val="0"/>
              </a:spcBef>
            </a:pPr>
            <a:r>
              <a:rPr lang="en-US" altLang="en-US" sz="2300">
                <a:latin typeface="Verdana" panose="020B0604030504040204" pitchFamily="34" charset="0"/>
              </a:rPr>
              <a:t> If available, put an “infection prevention” </a:t>
            </a:r>
            <a:br>
              <a:rPr lang="en-US" altLang="en-US" sz="2300">
                <a:latin typeface="Verdana" panose="020B0604030504040204" pitchFamily="34" charset="0"/>
              </a:rPr>
            </a:br>
            <a:r>
              <a:rPr lang="en-US" altLang="en-US" sz="2300">
                <a:latin typeface="Verdana" panose="020B0604030504040204" pitchFamily="34" charset="0"/>
              </a:rPr>
              <a:t>  cream/spray on the wound.</a:t>
            </a:r>
          </a:p>
          <a:p>
            <a:pPr eaLnBrk="1" hangingPunct="1">
              <a:spcBef>
                <a:spcPct val="0"/>
              </a:spcBef>
            </a:pPr>
            <a:r>
              <a:rPr lang="en-US" altLang="en-US" sz="2300">
                <a:latin typeface="Verdana" panose="020B0604030504040204" pitchFamily="34" charset="0"/>
              </a:rPr>
              <a:t> Cover the wound with a sterile bandage to keep </a:t>
            </a:r>
            <a:br>
              <a:rPr lang="en-US" altLang="en-US" sz="2300">
                <a:latin typeface="Verdana" panose="020B0604030504040204" pitchFamily="34" charset="0"/>
              </a:rPr>
            </a:br>
            <a:r>
              <a:rPr lang="en-US" altLang="en-US" sz="2300">
                <a:latin typeface="Verdana" panose="020B0604030504040204" pitchFamily="34" charset="0"/>
              </a:rPr>
              <a:t>  the wound shielded and clean.</a:t>
            </a:r>
          </a:p>
        </p:txBody>
      </p:sp>
      <p:pic>
        <p:nvPicPr>
          <p:cNvPr id="13321" name="Picture 6" descr="Band-ai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114800"/>
            <a:ext cx="2260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14341"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12</a:t>
            </a:r>
          </a:p>
        </p:txBody>
      </p:sp>
      <p:sp>
        <p:nvSpPr>
          <p:cNvPr id="1434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Cuts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4344" name="Rectangle 7"/>
          <p:cNvSpPr>
            <a:spLocks noChangeArrowheads="1"/>
          </p:cNvSpPr>
          <p:nvPr/>
        </p:nvSpPr>
        <p:spPr bwMode="auto">
          <a:xfrm>
            <a:off x="914400" y="1371600"/>
            <a:ext cx="716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To stop bleeding if the wound is deep:</a:t>
            </a:r>
          </a:p>
          <a:p>
            <a:pPr eaLnBrk="1" hangingPunct="1">
              <a:spcBef>
                <a:spcPct val="0"/>
              </a:spcBef>
              <a:buFont typeface="Wingdings 3" panose="05040102010807070707" pitchFamily="18" charset="2"/>
              <a:buNone/>
            </a:pPr>
            <a:r>
              <a:rPr lang="en-US" altLang="en-US" sz="2400">
                <a:latin typeface="Verdana" panose="020B0604030504040204" pitchFamily="34" charset="0"/>
              </a:rPr>
              <a:t>       → Apply pressure </a:t>
            </a:r>
          </a:p>
          <a:p>
            <a:pPr eaLnBrk="1" hangingPunct="1">
              <a:spcBef>
                <a:spcPct val="0"/>
              </a:spcBef>
              <a:buFont typeface="Wingdings 3" panose="05040102010807070707" pitchFamily="18" charset="2"/>
              <a:buNone/>
            </a:pPr>
            <a:r>
              <a:rPr lang="en-US" altLang="en-US" sz="2400">
                <a:latin typeface="Verdana" panose="020B0604030504040204" pitchFamily="34" charset="0"/>
              </a:rPr>
              <a:t>       → Raise the wound site above the heart</a:t>
            </a:r>
          </a:p>
          <a:p>
            <a:pPr eaLnBrk="1" hangingPunct="1">
              <a:spcBef>
                <a:spcPct val="0"/>
              </a:spcBef>
              <a:buFont typeface="Wingdings 3" panose="05040102010807070707" pitchFamily="18" charset="2"/>
              <a:buNone/>
            </a:pPr>
            <a:r>
              <a:rPr lang="en-US" altLang="en-US" sz="2400">
                <a:latin typeface="Verdana" panose="020B0604030504040204" pitchFamily="34" charset="0"/>
              </a:rPr>
              <a:t>       → Seek medical attention a.s.a.p.</a:t>
            </a:r>
          </a:p>
        </p:txBody>
      </p:sp>
      <p:pic>
        <p:nvPicPr>
          <p:cNvPr id="14345" name="Picture 6" descr="Ambulance loading Patien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2004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15365"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13</a:t>
            </a:r>
          </a:p>
        </p:txBody>
      </p:sp>
      <p:sp>
        <p:nvSpPr>
          <p:cNvPr id="7" name="Content Placeholder 2"/>
          <p:cNvSpPr txBox="1">
            <a:spLocks/>
          </p:cNvSpPr>
          <p:nvPr/>
        </p:nvSpPr>
        <p:spPr bwMode="auto">
          <a:xfrm>
            <a:off x="457200" y="990600"/>
            <a:ext cx="8305800" cy="5334000"/>
          </a:xfrm>
          <a:prstGeom prst="rect">
            <a:avLst/>
          </a:prstGeom>
          <a:noFill/>
          <a:ln w="9525">
            <a:noFill/>
            <a:miter lim="800000"/>
            <a:headEnd/>
            <a:tailEnd/>
          </a:ln>
        </p:spPr>
        <p:txBody>
          <a:bodyPr/>
          <a:lstStyle/>
          <a:p>
            <a:pPr algn="ctr" eaLnBrk="0" hangingPunct="0">
              <a:spcBef>
                <a:spcPct val="20000"/>
              </a:spcBef>
              <a:defRPr/>
            </a:pPr>
            <a:endParaRPr lang="en-US" sz="20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sp>
        <p:nvSpPr>
          <p:cNvPr id="15367"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Report on the Job Injuries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15369" name="Rectangle 8"/>
          <p:cNvSpPr>
            <a:spLocks noChangeArrowheads="1"/>
          </p:cNvSpPr>
          <p:nvPr/>
        </p:nvSpPr>
        <p:spPr bwMode="auto">
          <a:xfrm>
            <a:off x="533400" y="12954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Report any on the job injuries to your Supervisor </a:t>
            </a:r>
            <a:br>
              <a:rPr lang="en-US" altLang="en-US" sz="2400">
                <a:latin typeface="Verdana" panose="020B0604030504040204" pitchFamily="34" charset="0"/>
              </a:rPr>
            </a:br>
            <a:r>
              <a:rPr lang="en-US" altLang="en-US" sz="2400">
                <a:latin typeface="Verdana" panose="020B0604030504040204" pitchFamily="34" charset="0"/>
              </a:rPr>
              <a:t>  as soon as possible, and make sure an injury </a:t>
            </a:r>
            <a:br>
              <a:rPr lang="en-US" altLang="en-US" sz="2400">
                <a:latin typeface="Verdana" panose="020B0604030504040204" pitchFamily="34" charset="0"/>
              </a:rPr>
            </a:br>
            <a:r>
              <a:rPr lang="en-US" altLang="en-US" sz="2400">
                <a:latin typeface="Verdana" panose="020B0604030504040204" pitchFamily="34" charset="0"/>
              </a:rPr>
              <a:t>  report is completed a.s.a.p.</a:t>
            </a:r>
          </a:p>
        </p:txBody>
      </p:sp>
      <p:pic>
        <p:nvPicPr>
          <p:cNvPr id="1537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667000"/>
            <a:ext cx="244951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6" descr="Man-Reading Paper-ReportJP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286000"/>
            <a:ext cx="2339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Preventing Burns &amp; Fires</a:t>
            </a:r>
          </a:p>
        </p:txBody>
      </p:sp>
      <p:sp>
        <p:nvSpPr>
          <p:cNvPr id="163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rPr>
              <a:t>PPT-0</a:t>
            </a:r>
            <a:r>
              <a:rPr lang="en-US" altLang="en-US" sz="1400">
                <a:solidFill>
                  <a:schemeClr val="bg1"/>
                </a:solidFill>
                <a:latin typeface="Verdana" panose="020B0604030504040204" pitchFamily="34" charset="0"/>
              </a:rPr>
              <a:t>70</a:t>
            </a:r>
            <a:r>
              <a:rPr lang="en-US" altLang="en-US" sz="1400">
                <a:solidFill>
                  <a:schemeClr val="bg1"/>
                </a:solidFill>
              </a:rPr>
              <a:t>-01</a:t>
            </a:r>
          </a:p>
        </p:txBody>
      </p:sp>
      <p:sp>
        <p:nvSpPr>
          <p:cNvPr id="1639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14</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16392" name="Picture 8" descr="Burn-2nd Degre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1600200"/>
            <a:ext cx="37766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Kitchen Fire-Stove &amp; Aroun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590800"/>
            <a:ext cx="36798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Degrees of Burns</a:t>
            </a:r>
          </a:p>
        </p:txBody>
      </p:sp>
      <p:sp>
        <p:nvSpPr>
          <p:cNvPr id="174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17414"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15</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9" name="Rectangle 8"/>
          <p:cNvSpPr/>
          <p:nvPr/>
        </p:nvSpPr>
        <p:spPr>
          <a:xfrm>
            <a:off x="533400" y="1524000"/>
            <a:ext cx="8077200" cy="4094163"/>
          </a:xfrm>
          <a:prstGeom prst="rect">
            <a:avLst/>
          </a:prstGeom>
        </p:spPr>
        <p:txBody>
          <a:bodyPr>
            <a:spAutoFit/>
          </a:bodyPr>
          <a:lstStyle/>
          <a:p>
            <a:pPr fontAlgn="auto">
              <a:spcBef>
                <a:spcPts val="0"/>
              </a:spcBef>
              <a:spcAft>
                <a:spcPts val="0"/>
              </a:spcAft>
              <a:buFont typeface="Wingdings" pitchFamily="2" charset="2"/>
              <a:buChar char="Ø"/>
              <a:defRPr/>
            </a:pPr>
            <a:r>
              <a:rPr lang="en-US" sz="2000" dirty="0">
                <a:latin typeface="Verdana" pitchFamily="34" charset="0"/>
              </a:rPr>
              <a:t> </a:t>
            </a:r>
            <a:r>
              <a:rPr lang="en-US" sz="2400" u="sng" dirty="0">
                <a:latin typeface="Verdana" pitchFamily="34" charset="0"/>
              </a:rPr>
              <a:t>First Degree </a:t>
            </a:r>
            <a:r>
              <a:rPr lang="en-US" sz="2400" dirty="0">
                <a:latin typeface="Verdana" pitchFamily="34" charset="0"/>
              </a:rPr>
              <a:t>– minor and heal quickly. </a:t>
            </a:r>
          </a:p>
          <a:p>
            <a:pPr fontAlgn="auto">
              <a:spcBef>
                <a:spcPts val="0"/>
              </a:spcBef>
              <a:spcAft>
                <a:spcPts val="0"/>
              </a:spcAft>
              <a:buFont typeface="Arial" pitchFamily="34" charset="0"/>
              <a:buNone/>
              <a:defRPr/>
            </a:pPr>
            <a:r>
              <a:rPr lang="en-US" dirty="0">
                <a:latin typeface="Verdana" pitchFamily="34" charset="0"/>
              </a:rPr>
              <a:t>          </a:t>
            </a:r>
            <a:r>
              <a:rPr lang="en-US" sz="2000" i="1" dirty="0">
                <a:latin typeface="Verdana" pitchFamily="34" charset="0"/>
              </a:rPr>
              <a:t>Symptoms = reddened skin, tender, sore</a:t>
            </a:r>
          </a:p>
          <a:p>
            <a:pPr fontAlgn="auto">
              <a:spcBef>
                <a:spcPts val="0"/>
              </a:spcBef>
              <a:spcAft>
                <a:spcPts val="0"/>
              </a:spcAft>
              <a:buFont typeface="Arial" pitchFamily="34" charset="0"/>
              <a:buNone/>
              <a:defRPr/>
            </a:pPr>
            <a:endParaRPr lang="en-US" sz="2000" i="1" dirty="0">
              <a:latin typeface="Verdana" pitchFamily="34" charset="0"/>
            </a:endParaRPr>
          </a:p>
          <a:p>
            <a:pPr fontAlgn="auto">
              <a:spcBef>
                <a:spcPts val="0"/>
              </a:spcBef>
              <a:spcAft>
                <a:spcPts val="0"/>
              </a:spcAft>
              <a:buFont typeface="Wingdings" pitchFamily="2" charset="2"/>
              <a:buChar char="Ø"/>
              <a:defRPr/>
            </a:pPr>
            <a:r>
              <a:rPr lang="en-US" sz="2000" dirty="0">
                <a:latin typeface="Verdana" pitchFamily="34" charset="0"/>
                <a:cs typeface="Times New Roman"/>
              </a:rPr>
              <a:t> </a:t>
            </a:r>
            <a:r>
              <a:rPr lang="en-US" sz="2400" u="sng" dirty="0">
                <a:latin typeface="Verdana" pitchFamily="34" charset="0"/>
                <a:cs typeface="Times New Roman"/>
              </a:rPr>
              <a:t>Second Degree </a:t>
            </a:r>
            <a:r>
              <a:rPr lang="en-US" sz="2400" dirty="0">
                <a:latin typeface="Verdana" pitchFamily="34" charset="0"/>
                <a:cs typeface="Times New Roman"/>
              </a:rPr>
              <a:t>– serious and require immediate </a:t>
            </a:r>
            <a:br>
              <a:rPr lang="en-US" sz="2400" dirty="0">
                <a:latin typeface="Verdana" pitchFamily="34" charset="0"/>
                <a:cs typeface="Times New Roman"/>
              </a:rPr>
            </a:br>
            <a:r>
              <a:rPr lang="en-US" sz="2400" dirty="0">
                <a:latin typeface="Verdana" pitchFamily="34" charset="0"/>
                <a:cs typeface="Times New Roman"/>
              </a:rPr>
              <a:t>   first aid &amp; professional medical treatment.</a:t>
            </a:r>
          </a:p>
          <a:p>
            <a:pPr fontAlgn="auto">
              <a:spcBef>
                <a:spcPts val="0"/>
              </a:spcBef>
              <a:spcAft>
                <a:spcPts val="0"/>
              </a:spcAft>
              <a:buFont typeface="Arial" pitchFamily="34" charset="0"/>
              <a:buNone/>
              <a:defRPr/>
            </a:pPr>
            <a:r>
              <a:rPr lang="en-US" dirty="0">
                <a:latin typeface="Verdana" pitchFamily="34" charset="0"/>
                <a:cs typeface="Times New Roman"/>
              </a:rPr>
              <a:t>         </a:t>
            </a:r>
            <a:r>
              <a:rPr lang="en-US" sz="2000" i="1" dirty="0">
                <a:latin typeface="Verdana" pitchFamily="34" charset="0"/>
                <a:cs typeface="Times New Roman"/>
              </a:rPr>
              <a:t>Symptoms = blistered skin, very painful</a:t>
            </a:r>
          </a:p>
          <a:p>
            <a:pPr fontAlgn="auto">
              <a:spcBef>
                <a:spcPts val="0"/>
              </a:spcBef>
              <a:spcAft>
                <a:spcPts val="0"/>
              </a:spcAft>
              <a:buFont typeface="Arial" pitchFamily="34" charset="0"/>
              <a:buNone/>
              <a:defRPr/>
            </a:pPr>
            <a:endParaRPr lang="en-US" sz="2000" i="1" dirty="0">
              <a:latin typeface="Verdana" pitchFamily="34" charset="0"/>
              <a:cs typeface="Times New Roman"/>
            </a:endParaRPr>
          </a:p>
          <a:p>
            <a:pPr fontAlgn="auto">
              <a:spcBef>
                <a:spcPts val="0"/>
              </a:spcBef>
              <a:spcAft>
                <a:spcPts val="0"/>
              </a:spcAft>
              <a:buFont typeface="Wingdings" pitchFamily="2" charset="2"/>
              <a:buChar char="Ø"/>
              <a:defRPr/>
            </a:pPr>
            <a:r>
              <a:rPr lang="en-US" sz="2000" dirty="0">
                <a:latin typeface="Verdana" pitchFamily="34" charset="0"/>
                <a:cs typeface="Times New Roman"/>
              </a:rPr>
              <a:t> </a:t>
            </a:r>
            <a:r>
              <a:rPr lang="en-US" sz="2400" u="sng" dirty="0">
                <a:latin typeface="Verdana" pitchFamily="34" charset="0"/>
                <a:cs typeface="Times New Roman"/>
              </a:rPr>
              <a:t>Third Degree </a:t>
            </a:r>
            <a:r>
              <a:rPr lang="en-US" sz="2400" dirty="0">
                <a:latin typeface="Verdana" pitchFamily="34" charset="0"/>
                <a:cs typeface="Times New Roman"/>
              </a:rPr>
              <a:t>– severe and require immediate  </a:t>
            </a:r>
            <a:br>
              <a:rPr lang="en-US" sz="2400" dirty="0">
                <a:latin typeface="Verdana" pitchFamily="34" charset="0"/>
                <a:cs typeface="Times New Roman"/>
              </a:rPr>
            </a:br>
            <a:r>
              <a:rPr lang="en-US" sz="2400" dirty="0">
                <a:latin typeface="Verdana" pitchFamily="34" charset="0"/>
                <a:cs typeface="Times New Roman"/>
              </a:rPr>
              <a:t>   professional medical treatment.</a:t>
            </a:r>
          </a:p>
          <a:p>
            <a:pPr marL="822960" fontAlgn="auto">
              <a:spcBef>
                <a:spcPts val="0"/>
              </a:spcBef>
              <a:spcAft>
                <a:spcPts val="0"/>
              </a:spcAft>
              <a:buFont typeface="Arial" pitchFamily="34" charset="0"/>
              <a:buNone/>
              <a:defRPr/>
            </a:pPr>
            <a:r>
              <a:rPr lang="en-US" dirty="0">
                <a:latin typeface="Verdana" pitchFamily="34" charset="0"/>
                <a:cs typeface="Times New Roman"/>
              </a:rPr>
              <a:t> </a:t>
            </a:r>
            <a:r>
              <a:rPr lang="en-US" sz="2000" i="1" dirty="0">
                <a:latin typeface="Verdana" pitchFamily="34" charset="0"/>
                <a:cs typeface="Times New Roman"/>
              </a:rPr>
              <a:t>Symptoms = white, brown, or charred tissue,                                                                                                                       often surrounded by blistered areas; little or no pain   at first</a:t>
            </a:r>
            <a:endParaRPr lang="en-US" sz="2000" i="1"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animEffect transition="in" filter="blinds(horizontal)">
                                      <p:cBhvr>
                                        <p:cTn id="1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Degrees of Burns</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1843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16</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18440" name="Content Placeholder 3" descr="burn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524000"/>
            <a:ext cx="51244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First Aid for Burns/Scalds</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1946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17</a:t>
            </a:r>
          </a:p>
        </p:txBody>
      </p:sp>
      <p:sp>
        <p:nvSpPr>
          <p:cNvPr id="9" name="Content Placeholder 12"/>
          <p:cNvSpPr txBox="1">
            <a:spLocks/>
          </p:cNvSpPr>
          <p:nvPr/>
        </p:nvSpPr>
        <p:spPr bwMode="auto">
          <a:xfrm>
            <a:off x="5334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9464" name="Rectangle 7"/>
          <p:cNvSpPr>
            <a:spLocks noChangeArrowheads="1"/>
          </p:cNvSpPr>
          <p:nvPr/>
        </p:nvSpPr>
        <p:spPr bwMode="auto">
          <a:xfrm>
            <a:off x="685800" y="1371600"/>
            <a:ext cx="7620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a:t>
            </a:r>
            <a:r>
              <a:rPr lang="en-US" altLang="en-US" sz="2400" u="sng">
                <a:latin typeface="Verdana" panose="020B0604030504040204" pitchFamily="34" charset="0"/>
              </a:rPr>
              <a:t>First &amp; Second Degree </a:t>
            </a:r>
            <a:r>
              <a:rPr lang="en-US" altLang="en-US" sz="2400">
                <a:latin typeface="Verdana" panose="020B0604030504040204" pitchFamily="34" charset="0"/>
              </a:rPr>
              <a:t>= Cool the burned       </a:t>
            </a:r>
            <a:br>
              <a:rPr lang="en-US" altLang="en-US" sz="2400">
                <a:latin typeface="Verdana" panose="020B0604030504040204" pitchFamily="34" charset="0"/>
              </a:rPr>
            </a:br>
            <a:r>
              <a:rPr lang="en-US" altLang="en-US" sz="2400">
                <a:latin typeface="Verdana" panose="020B0604030504040204" pitchFamily="34" charset="0"/>
              </a:rPr>
              <a:t>  area with cool, running water for 10 minutes.</a:t>
            </a:r>
          </a:p>
          <a:p>
            <a:pPr eaLnBrk="1" hangingPunct="1">
              <a:spcBef>
                <a:spcPct val="0"/>
              </a:spcBef>
              <a:buFontTx/>
              <a:buNone/>
            </a:pPr>
            <a:endParaRPr lang="en-US" altLang="en-US" sz="1600">
              <a:latin typeface="Verdana" panose="020B0604030504040204" pitchFamily="34" charset="0"/>
            </a:endParaRPr>
          </a:p>
          <a:p>
            <a:pPr eaLnBrk="1" hangingPunct="1">
              <a:spcBef>
                <a:spcPct val="0"/>
              </a:spcBef>
            </a:pPr>
            <a:r>
              <a:rPr lang="en-US" altLang="en-US" sz="2400">
                <a:latin typeface="Verdana" panose="020B0604030504040204" pitchFamily="34" charset="0"/>
              </a:rPr>
              <a:t> </a:t>
            </a:r>
            <a:r>
              <a:rPr lang="en-US" altLang="en-US" sz="2400" u="sng">
                <a:latin typeface="Verdana" panose="020B0604030504040204" pitchFamily="34" charset="0"/>
              </a:rPr>
              <a:t>Third Degree </a:t>
            </a:r>
            <a:r>
              <a:rPr lang="en-US" altLang="en-US" sz="2400">
                <a:latin typeface="Verdana" panose="020B0604030504040204" pitchFamily="34" charset="0"/>
              </a:rPr>
              <a:t>= Get medical attention </a:t>
            </a:r>
            <a:br>
              <a:rPr lang="en-US" altLang="en-US" sz="2400">
                <a:latin typeface="Verdana" panose="020B0604030504040204" pitchFamily="34" charset="0"/>
              </a:rPr>
            </a:br>
            <a:r>
              <a:rPr lang="en-US" altLang="en-US" sz="2400">
                <a:latin typeface="Verdana" panose="020B0604030504040204" pitchFamily="34" charset="0"/>
              </a:rPr>
              <a:t>  immediately! Cool only with wet, sterile </a:t>
            </a:r>
            <a:br>
              <a:rPr lang="en-US" altLang="en-US" sz="2400">
                <a:latin typeface="Verdana" panose="020B0604030504040204" pitchFamily="34" charset="0"/>
              </a:rPr>
            </a:br>
            <a:r>
              <a:rPr lang="en-US" altLang="en-US" sz="2400">
                <a:latin typeface="Verdana" panose="020B0604030504040204" pitchFamily="34" charset="0"/>
              </a:rPr>
              <a:t>  dressings.</a:t>
            </a:r>
          </a:p>
          <a:p>
            <a:pPr eaLnBrk="1" hangingPunct="1">
              <a:spcBef>
                <a:spcPct val="0"/>
              </a:spcBef>
            </a:pPr>
            <a:endParaRPr lang="en-US" altLang="en-US" sz="1600">
              <a:latin typeface="Verdana" panose="020B0604030504040204" pitchFamily="34" charset="0"/>
            </a:endParaRPr>
          </a:p>
          <a:p>
            <a:pPr eaLnBrk="1" hangingPunct="1">
              <a:spcBef>
                <a:spcPct val="0"/>
              </a:spcBef>
            </a:pPr>
            <a:r>
              <a:rPr lang="en-US" altLang="en-US" sz="2400">
                <a:latin typeface="Verdana" panose="020B0604030504040204" pitchFamily="34" charset="0"/>
              </a:rPr>
              <a:t> After the burned area has been cooled,        </a:t>
            </a:r>
            <a:br>
              <a:rPr lang="en-US" altLang="en-US" sz="2400">
                <a:latin typeface="Verdana" panose="020B0604030504040204" pitchFamily="34" charset="0"/>
              </a:rPr>
            </a:br>
            <a:r>
              <a:rPr lang="en-US" altLang="en-US" sz="2400">
                <a:latin typeface="Verdana" panose="020B0604030504040204" pitchFamily="34" charset="0"/>
              </a:rPr>
              <a:t>  cover with a clean, dry dressing.</a:t>
            </a:r>
          </a:p>
          <a:p>
            <a:pPr eaLnBrk="1" hangingPunct="1">
              <a:spcBef>
                <a:spcPct val="0"/>
              </a:spcBef>
            </a:pPr>
            <a:endParaRPr lang="en-US" altLang="en-US" sz="1600">
              <a:latin typeface="Verdana" panose="020B0604030504040204" pitchFamily="34" charset="0"/>
            </a:endParaRPr>
          </a:p>
          <a:p>
            <a:pPr eaLnBrk="1" hangingPunct="1">
              <a:spcBef>
                <a:spcPct val="0"/>
              </a:spcBef>
            </a:pPr>
            <a:r>
              <a:rPr lang="en-US" altLang="en-US" sz="2400">
                <a:latin typeface="Verdana" panose="020B0604030504040204" pitchFamily="34" charset="0"/>
              </a:rPr>
              <a:t> Do NOT put butter or any other grease    </a:t>
            </a:r>
            <a:br>
              <a:rPr lang="en-US" altLang="en-US" sz="2400">
                <a:latin typeface="Verdana" panose="020B0604030504040204" pitchFamily="34" charset="0"/>
              </a:rPr>
            </a:br>
            <a:r>
              <a:rPr lang="en-US" altLang="en-US" sz="2400">
                <a:latin typeface="Verdana" panose="020B0604030504040204" pitchFamily="34" charset="0"/>
              </a:rPr>
              <a:t>  including medicated ointments on a burn!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4">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533400" y="381000"/>
            <a:ext cx="5181600" cy="914400"/>
          </a:xfrm>
        </p:spPr>
        <p:txBody>
          <a:bodyPr/>
          <a:lstStyle/>
          <a:p>
            <a:pPr eaLnBrk="1" hangingPunct="1"/>
            <a:r>
              <a:rPr lang="en-US" altLang="en-US" sz="2800">
                <a:solidFill>
                  <a:schemeClr val="bg1"/>
                </a:solidFill>
                <a:latin typeface="Verdana" panose="020B0604030504040204" pitchFamily="34" charset="0"/>
              </a:rPr>
              <a:t>First Aid for Burns/Scalds</a:t>
            </a:r>
            <a:br>
              <a:rPr lang="en-US" altLang="en-US" sz="3100"/>
            </a:br>
            <a:endParaRPr lang="en-US" altLang="en-US" sz="2800">
              <a:solidFill>
                <a:schemeClr val="bg1"/>
              </a:solidFill>
              <a:latin typeface="Verdana" panose="020B0604030504040204" pitchFamily="34" charset="0"/>
            </a:endParaRP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048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18</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20488" name="Rectangle 8"/>
          <p:cNvSpPr>
            <a:spLocks noChangeArrowheads="1"/>
          </p:cNvSpPr>
          <p:nvPr/>
        </p:nvSpPr>
        <p:spPr bwMode="auto">
          <a:xfrm>
            <a:off x="914400" y="1371600"/>
            <a:ext cx="7467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Do NOT break blisters!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If clothing has been burned, remove that       </a:t>
            </a:r>
            <a:br>
              <a:rPr lang="en-US" altLang="en-US" sz="2400">
                <a:latin typeface="Verdana" panose="020B0604030504040204" pitchFamily="34" charset="0"/>
              </a:rPr>
            </a:br>
            <a:r>
              <a:rPr lang="en-US" altLang="en-US" sz="2400">
                <a:latin typeface="Verdana" panose="020B0604030504040204" pitchFamily="34" charset="0"/>
              </a:rPr>
              <a:t>  part which isn’t stuck to victim.</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If possible, remove jewelry from around     </a:t>
            </a:r>
            <a:br>
              <a:rPr lang="en-US" altLang="en-US" sz="2400">
                <a:latin typeface="Verdana" panose="020B0604030504040204" pitchFamily="34" charset="0"/>
              </a:rPr>
            </a:br>
            <a:r>
              <a:rPr lang="en-US" altLang="en-US" sz="2400">
                <a:latin typeface="Verdana" panose="020B0604030504040204" pitchFamily="34" charset="0"/>
              </a:rPr>
              <a:t>  burned area before swelling begins. </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Treat for shock by keeping the victim’s body </a:t>
            </a:r>
            <a:br>
              <a:rPr lang="en-US" altLang="en-US" sz="2400">
                <a:latin typeface="Verdana" panose="020B0604030504040204" pitchFamily="34" charset="0"/>
              </a:rPr>
            </a:br>
            <a:r>
              <a:rPr lang="en-US" altLang="en-US" sz="2400">
                <a:latin typeface="Verdana" panose="020B0604030504040204" pitchFamily="34" charset="0"/>
              </a:rPr>
              <a:t>  temperature normal; cover unburned areas    </a:t>
            </a:r>
            <a:br>
              <a:rPr lang="en-US" altLang="en-US" sz="2400">
                <a:latin typeface="Verdana" panose="020B0604030504040204" pitchFamily="34" charset="0"/>
              </a:rPr>
            </a:br>
            <a:r>
              <a:rPr lang="en-US" altLang="en-US" sz="2400">
                <a:latin typeface="Verdana" panose="020B0604030504040204" pitchFamily="34" charset="0"/>
              </a:rPr>
              <a:t>  with a dry blanket.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dissolve">
                                      <p:cBhvr>
                                        <p:cTn id="7" dur="500"/>
                                        <p:tgtEl>
                                          <p:spTgt spid="204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8">
                                            <p:txEl>
                                              <p:pRg st="2" end="2"/>
                                            </p:txEl>
                                          </p:spTgt>
                                        </p:tgtEl>
                                        <p:attrNameLst>
                                          <p:attrName>style.visibility</p:attrName>
                                        </p:attrNameLst>
                                      </p:cBhvr>
                                      <p:to>
                                        <p:strVal val="visible"/>
                                      </p:to>
                                    </p:set>
                                    <p:animEffect transition="in" filter="dissolve">
                                      <p:cBhvr>
                                        <p:cTn id="12" dur="500"/>
                                        <p:tgtEl>
                                          <p:spTgt spid="2048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0488">
                                            <p:txEl>
                                              <p:pRg st="4" end="4"/>
                                            </p:txEl>
                                          </p:spTgt>
                                        </p:tgtEl>
                                        <p:attrNameLst>
                                          <p:attrName>style.visibility</p:attrName>
                                        </p:attrNameLst>
                                      </p:cBhvr>
                                      <p:to>
                                        <p:strVal val="visible"/>
                                      </p:to>
                                    </p:set>
                                    <p:animEffect transition="in" filter="dissolve">
                                      <p:cBhvr>
                                        <p:cTn id="17" dur="500"/>
                                        <p:tgtEl>
                                          <p:spTgt spid="2048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488">
                                            <p:txEl>
                                              <p:pRg st="6" end="6"/>
                                            </p:txEl>
                                          </p:spTgt>
                                        </p:tgtEl>
                                        <p:attrNameLst>
                                          <p:attrName>style.visibility</p:attrName>
                                        </p:attrNameLst>
                                      </p:cBhvr>
                                      <p:to>
                                        <p:strVal val="visible"/>
                                      </p:to>
                                    </p:set>
                                    <p:animEffect transition="in" filter="dissolve">
                                      <p:cBhvr>
                                        <p:cTn id="22" dur="500"/>
                                        <p:tgtEl>
                                          <p:spTgt spid="204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Deep Fat Fryer Safety</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15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19</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1512" name="Rectangle 7"/>
          <p:cNvSpPr>
            <a:spLocks noChangeArrowheads="1"/>
          </p:cNvSpPr>
          <p:nvPr/>
        </p:nvSpPr>
        <p:spPr bwMode="auto">
          <a:xfrm>
            <a:off x="381000" y="1828800"/>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2" panose="05020102010507070707" pitchFamily="18" charset="2"/>
              <a:buChar char=""/>
            </a:pPr>
            <a:r>
              <a:rPr lang="en-US" altLang="en-US" sz="2400">
                <a:latin typeface="Verdana" panose="020B0604030504040204" pitchFamily="34" charset="0"/>
              </a:rPr>
              <a:t> Never put water or other liquid into hot cooking </a:t>
            </a:r>
            <a:br>
              <a:rPr lang="en-US" altLang="en-US" sz="2400">
                <a:latin typeface="Verdana" panose="020B0604030504040204" pitchFamily="34" charset="0"/>
              </a:rPr>
            </a:br>
            <a:r>
              <a:rPr lang="en-US" altLang="en-US" sz="2400">
                <a:latin typeface="Verdana" panose="020B0604030504040204" pitchFamily="34" charset="0"/>
              </a:rPr>
              <a:t>    oil – it turns to steam instantly and can violently </a:t>
            </a:r>
            <a:br>
              <a:rPr lang="en-US" altLang="en-US" sz="2400">
                <a:latin typeface="Verdana" panose="020B0604030504040204" pitchFamily="34" charset="0"/>
              </a:rPr>
            </a:br>
            <a:r>
              <a:rPr lang="en-US" altLang="en-US" sz="2400">
                <a:latin typeface="Verdana" panose="020B0604030504040204" pitchFamily="34" charset="0"/>
              </a:rPr>
              <a:t>    explode hot oil in all directions.</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Be careful when adding food to a deep fat fryer: </a:t>
            </a:r>
            <a:br>
              <a:rPr lang="en-US" altLang="en-US" sz="2400">
                <a:latin typeface="Verdana" panose="020B0604030504040204" pitchFamily="34" charset="0"/>
              </a:rPr>
            </a:br>
            <a:r>
              <a:rPr lang="en-US" altLang="en-US" sz="2400">
                <a:latin typeface="Verdana" panose="020B0604030504040204" pitchFamily="34" charset="0"/>
              </a:rPr>
              <a:t>    if the fat is too hot or there are pockets of liquid </a:t>
            </a:r>
            <a:br>
              <a:rPr lang="en-US" altLang="en-US" sz="2400">
                <a:latin typeface="Verdana" panose="020B0604030504040204" pitchFamily="34" charset="0"/>
              </a:rPr>
            </a:br>
            <a:r>
              <a:rPr lang="en-US" altLang="en-US" sz="2400">
                <a:latin typeface="Verdana" panose="020B0604030504040204" pitchFamily="34" charset="0"/>
              </a:rPr>
              <a:t>    in the prepared food the hot fat/oil will spray up.</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Turn the Fryer off when leaving for the 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10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a:t>
            </a:r>
          </a:p>
        </p:txBody>
      </p:sp>
      <p:sp>
        <p:nvSpPr>
          <p:cNvPr id="410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Topics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104" name="Rectangle 7"/>
          <p:cNvSpPr>
            <a:spLocks noChangeArrowheads="1"/>
          </p:cNvSpPr>
          <p:nvPr/>
        </p:nvSpPr>
        <p:spPr bwMode="auto">
          <a:xfrm>
            <a:off x="1600200" y="1752600"/>
            <a:ext cx="6019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Safety with Sharp Objects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Preventing Burns and Fires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Preventing Slips, Trips and Falls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Safe Lifting/Material Handling</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Safety with Chemicals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0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457200" y="381000"/>
            <a:ext cx="5181600" cy="457200"/>
          </a:xfrm>
        </p:spPr>
        <p:txBody>
          <a:bodyPr/>
          <a:lstStyle/>
          <a:p>
            <a:pPr eaLnBrk="1" hangingPunct="1"/>
            <a:r>
              <a:rPr lang="en-US" altLang="en-US" sz="2800">
                <a:solidFill>
                  <a:schemeClr val="bg1"/>
                </a:solidFill>
                <a:latin typeface="Verdana" panose="020B0604030504040204" pitchFamily="34" charset="0"/>
              </a:rPr>
              <a:t>Burn Prevention Tips</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20</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2536" name="Rectangle 7"/>
          <p:cNvSpPr>
            <a:spLocks noChangeArrowheads="1"/>
          </p:cNvSpPr>
          <p:nvPr/>
        </p:nvSpPr>
        <p:spPr bwMode="auto">
          <a:xfrm>
            <a:off x="685800" y="1447800"/>
            <a:ext cx="777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2" panose="05020102010507070707" pitchFamily="18" charset="2"/>
              <a:buChar char=""/>
            </a:pPr>
            <a:r>
              <a:rPr lang="en-US" altLang="en-US" sz="2400">
                <a:latin typeface="Verdana" panose="020B0604030504040204" pitchFamily="34" charset="0"/>
              </a:rPr>
              <a:t> Remember that steam will rise from a pot         </a:t>
            </a:r>
            <a:br>
              <a:rPr lang="en-US" altLang="en-US" sz="2400">
                <a:latin typeface="Verdana" panose="020B0604030504040204" pitchFamily="34" charset="0"/>
              </a:rPr>
            </a:br>
            <a:r>
              <a:rPr lang="en-US" altLang="en-US" sz="2400">
                <a:latin typeface="Verdana" panose="020B0604030504040204" pitchFamily="34" charset="0"/>
              </a:rPr>
              <a:t>    of boiling water when the lid is removed.</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Use a pot holder and lift lids so that the end </a:t>
            </a:r>
            <a:br>
              <a:rPr lang="en-US" altLang="en-US" sz="2400">
                <a:latin typeface="Verdana" panose="020B0604030504040204" pitchFamily="34" charset="0"/>
              </a:rPr>
            </a:br>
            <a:r>
              <a:rPr lang="en-US" altLang="en-US" sz="2400">
                <a:latin typeface="Verdana" panose="020B0604030504040204" pitchFamily="34" charset="0"/>
              </a:rPr>
              <a:t>    farthest away from you comes up first.</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Leave a cloth or oven mitts on a hot lid lying    </a:t>
            </a:r>
            <a:br>
              <a:rPr lang="en-US" altLang="en-US" sz="2400">
                <a:latin typeface="Verdana" panose="020B0604030504040204" pitchFamily="34" charset="0"/>
              </a:rPr>
            </a:br>
            <a:r>
              <a:rPr lang="en-US" altLang="en-US" sz="2400">
                <a:latin typeface="Verdana" panose="020B0604030504040204" pitchFamily="34" charset="0"/>
              </a:rPr>
              <a:t>   on a counter top to alert others the lid is hot.</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Turn pot handles in so that they can’t be </a:t>
            </a:r>
            <a:br>
              <a:rPr lang="en-US" altLang="en-US" sz="2400">
                <a:latin typeface="Verdana" panose="020B0604030504040204" pitchFamily="34" charset="0"/>
              </a:rPr>
            </a:br>
            <a:r>
              <a:rPr lang="en-US" altLang="en-US" sz="2400">
                <a:latin typeface="Verdana" panose="020B0604030504040204" pitchFamily="34" charset="0"/>
              </a:rPr>
              <a:t>    bumped or the pots knocked over.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Burn Prevention Tips</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35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3560" name="Rectangle 7"/>
          <p:cNvSpPr>
            <a:spLocks noChangeArrowheads="1"/>
          </p:cNvSpPr>
          <p:nvPr/>
        </p:nvSpPr>
        <p:spPr bwMode="auto">
          <a:xfrm>
            <a:off x="914400" y="1371600"/>
            <a:ext cx="7696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Don’t leave spoons or other utensils                  </a:t>
            </a:r>
            <a:br>
              <a:rPr lang="en-US" altLang="en-US" sz="2400">
                <a:latin typeface="Verdana" panose="020B0604030504040204" pitchFamily="34" charset="0"/>
              </a:rPr>
            </a:br>
            <a:r>
              <a:rPr lang="en-US" altLang="en-US" sz="2400">
                <a:latin typeface="Verdana" panose="020B0604030504040204" pitchFamily="34" charset="0"/>
              </a:rPr>
              <a:t>   in pots while cooking.</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Don’t leave pots on stove unattended           </a:t>
            </a:r>
            <a:br>
              <a:rPr lang="en-US" altLang="en-US" sz="2400">
                <a:latin typeface="Verdana" panose="020B0604030504040204" pitchFamily="34" charset="0"/>
              </a:rPr>
            </a:br>
            <a:r>
              <a:rPr lang="en-US" altLang="en-US" sz="2400">
                <a:latin typeface="Verdana" panose="020B0604030504040204" pitchFamily="34" charset="0"/>
              </a:rPr>
              <a:t>   while cooking.</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Turn off burners and ovens when they             </a:t>
            </a:r>
            <a:br>
              <a:rPr lang="en-US" altLang="en-US" sz="2400">
                <a:latin typeface="Verdana" panose="020B0604030504040204" pitchFamily="34" charset="0"/>
              </a:rPr>
            </a:br>
            <a:r>
              <a:rPr lang="en-US" altLang="en-US" sz="2400">
                <a:latin typeface="Verdana" panose="020B0604030504040204" pitchFamily="34" charset="0"/>
              </a:rPr>
              <a:t>   are not in use.</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Keep plenty of dry pot holders and oven       </a:t>
            </a:r>
            <a:br>
              <a:rPr lang="en-US" altLang="en-US" sz="2400">
                <a:latin typeface="Verdana" panose="020B0604030504040204" pitchFamily="34" charset="0"/>
              </a:rPr>
            </a:br>
            <a:r>
              <a:rPr lang="en-US" altLang="en-US" sz="2400">
                <a:latin typeface="Verdana" panose="020B0604030504040204" pitchFamily="34" charset="0"/>
              </a:rPr>
              <a:t>   mitts near your cooking area.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60">
                                            <p:txEl>
                                              <p:pRg st="0" end="0"/>
                                            </p:txEl>
                                          </p:spTgt>
                                        </p:tgtEl>
                                        <p:attrNameLst>
                                          <p:attrName>style.visibility</p:attrName>
                                        </p:attrNameLst>
                                      </p:cBhvr>
                                      <p:to>
                                        <p:strVal val="visible"/>
                                      </p:to>
                                    </p:set>
                                    <p:animEffect transition="in" filter="blinds(horizontal)">
                                      <p:cBhvr>
                                        <p:cTn id="7" dur="500"/>
                                        <p:tgtEl>
                                          <p:spTgt spid="235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60">
                                            <p:txEl>
                                              <p:pRg st="2" end="2"/>
                                            </p:txEl>
                                          </p:spTgt>
                                        </p:tgtEl>
                                        <p:attrNameLst>
                                          <p:attrName>style.visibility</p:attrName>
                                        </p:attrNameLst>
                                      </p:cBhvr>
                                      <p:to>
                                        <p:strVal val="visible"/>
                                      </p:to>
                                    </p:set>
                                    <p:animEffect transition="in" filter="blinds(horizontal)">
                                      <p:cBhvr>
                                        <p:cTn id="12" dur="500"/>
                                        <p:tgtEl>
                                          <p:spTgt spid="2356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60">
                                            <p:txEl>
                                              <p:pRg st="4" end="4"/>
                                            </p:txEl>
                                          </p:spTgt>
                                        </p:tgtEl>
                                        <p:attrNameLst>
                                          <p:attrName>style.visibility</p:attrName>
                                        </p:attrNameLst>
                                      </p:cBhvr>
                                      <p:to>
                                        <p:strVal val="visible"/>
                                      </p:to>
                                    </p:set>
                                    <p:animEffect transition="in" filter="blinds(horizontal)">
                                      <p:cBhvr>
                                        <p:cTn id="17" dur="500"/>
                                        <p:tgtEl>
                                          <p:spTgt spid="2356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60">
                                            <p:txEl>
                                              <p:pRg st="6" end="6"/>
                                            </p:txEl>
                                          </p:spTgt>
                                        </p:tgtEl>
                                        <p:attrNameLst>
                                          <p:attrName>style.visibility</p:attrName>
                                        </p:attrNameLst>
                                      </p:cBhvr>
                                      <p:to>
                                        <p:strVal val="visible"/>
                                      </p:to>
                                    </p:set>
                                    <p:animEffect transition="in" filter="blinds(horizontal)">
                                      <p:cBhvr>
                                        <p:cTn id="22" dur="500"/>
                                        <p:tgtEl>
                                          <p:spTgt spid="235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Burn Prevention Tips</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45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22</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4584" name="Rectangle 8"/>
          <p:cNvSpPr>
            <a:spLocks noChangeArrowheads="1"/>
          </p:cNvSpPr>
          <p:nvPr/>
        </p:nvSpPr>
        <p:spPr bwMode="auto">
          <a:xfrm>
            <a:off x="685800" y="1219200"/>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2" panose="05020102010507070707" pitchFamily="18" charset="2"/>
              <a:buChar char=""/>
            </a:pPr>
            <a:r>
              <a:rPr lang="en-US" altLang="en-US" sz="2400">
                <a:latin typeface="Verdana" panose="020B0604030504040204" pitchFamily="34" charset="0"/>
              </a:rPr>
              <a:t> When cooking wear clothing with tight fitting </a:t>
            </a:r>
            <a:br>
              <a:rPr lang="en-US" altLang="en-US" sz="2400">
                <a:latin typeface="Verdana" panose="020B0604030504040204" pitchFamily="34" charset="0"/>
              </a:rPr>
            </a:br>
            <a:r>
              <a:rPr lang="en-US" altLang="en-US" sz="2400">
                <a:latin typeface="Verdana" panose="020B0604030504040204" pitchFamily="34" charset="0"/>
              </a:rPr>
              <a:t>    sleeves or roll your sleeves up.</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When using a microwave, use only containers </a:t>
            </a:r>
            <a:br>
              <a:rPr lang="en-US" altLang="en-US" sz="2400">
                <a:latin typeface="Verdana" panose="020B0604030504040204" pitchFamily="34" charset="0"/>
              </a:rPr>
            </a:br>
            <a:r>
              <a:rPr lang="en-US" altLang="en-US" sz="2400">
                <a:latin typeface="Verdana" panose="020B0604030504040204" pitchFamily="34" charset="0"/>
              </a:rPr>
              <a:t>    designed for safe use.</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Before carefully removing covers on food </a:t>
            </a:r>
            <a:br>
              <a:rPr lang="en-US" altLang="en-US" sz="2400">
                <a:latin typeface="Verdana" panose="020B0604030504040204" pitchFamily="34" charset="0"/>
              </a:rPr>
            </a:br>
            <a:r>
              <a:rPr lang="en-US" altLang="en-US" sz="2400">
                <a:latin typeface="Verdana" panose="020B0604030504040204" pitchFamily="34" charset="0"/>
              </a:rPr>
              <a:t>    cooked  in a microwave, ensure the food has </a:t>
            </a:r>
            <a:br>
              <a:rPr lang="en-US" altLang="en-US" sz="2400">
                <a:latin typeface="Verdana" panose="020B0604030504040204" pitchFamily="34" charset="0"/>
              </a:rPr>
            </a:br>
            <a:r>
              <a:rPr lang="en-US" altLang="en-US" sz="2400">
                <a:latin typeface="Verdana" panose="020B0604030504040204" pitchFamily="34" charset="0"/>
              </a:rPr>
              <a:t>    cooled down.</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Keep things that burn such as dishtowels, </a:t>
            </a:r>
            <a:br>
              <a:rPr lang="en-US" altLang="en-US" sz="2400">
                <a:latin typeface="Verdana" panose="020B0604030504040204" pitchFamily="34" charset="0"/>
              </a:rPr>
            </a:br>
            <a:r>
              <a:rPr lang="en-US" altLang="en-US" sz="2400">
                <a:latin typeface="Verdana" panose="020B0604030504040204" pitchFamily="34" charset="0"/>
              </a:rPr>
              <a:t>    paper, etc. at least 3 feet from the range top.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Burn Prevention Tips</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5608" name="Rectangle 7"/>
          <p:cNvSpPr>
            <a:spLocks noChangeArrowheads="1"/>
          </p:cNvSpPr>
          <p:nvPr/>
        </p:nvSpPr>
        <p:spPr bwMode="auto">
          <a:xfrm>
            <a:off x="533400" y="1447800"/>
            <a:ext cx="8001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Keep grease from building up on range tops, </a:t>
            </a:r>
            <a:br>
              <a:rPr lang="en-US" altLang="en-US" sz="2400">
                <a:latin typeface="Verdana" panose="020B0604030504040204" pitchFamily="34" charset="0"/>
              </a:rPr>
            </a:br>
            <a:r>
              <a:rPr lang="en-US" altLang="en-US" sz="2400">
                <a:latin typeface="Verdana" panose="020B0604030504040204" pitchFamily="34" charset="0"/>
              </a:rPr>
              <a:t>  hoods, and appliances.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Keep hot pans, beverages, and trays away from </a:t>
            </a:r>
            <a:br>
              <a:rPr lang="en-US" altLang="en-US" sz="2400">
                <a:latin typeface="Verdana" panose="020B0604030504040204" pitchFamily="34" charset="0"/>
              </a:rPr>
            </a:br>
            <a:r>
              <a:rPr lang="en-US" altLang="en-US" sz="2400">
                <a:latin typeface="Verdana" panose="020B0604030504040204" pitchFamily="34" charset="0"/>
              </a:rPr>
              <a:t>  the edge of a counter.</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Use pot holders or oven mitts when </a:t>
            </a:r>
            <a:br>
              <a:rPr lang="en-US" altLang="en-US" sz="2400">
                <a:latin typeface="Verdana" panose="020B0604030504040204" pitchFamily="34" charset="0"/>
              </a:rPr>
            </a:br>
            <a:r>
              <a:rPr lang="en-US" altLang="en-US" sz="2400">
                <a:latin typeface="Verdana" panose="020B0604030504040204" pitchFamily="34" charset="0"/>
              </a:rPr>
              <a:t>  moving/carrying hot pans, trays, etc.</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Use caution when moving about within the </a:t>
            </a:r>
            <a:br>
              <a:rPr lang="en-US" altLang="en-US" sz="2400">
                <a:latin typeface="Verdana" panose="020B0604030504040204" pitchFamily="34" charset="0"/>
              </a:rPr>
            </a:br>
            <a:r>
              <a:rPr lang="en-US" altLang="en-US" sz="2400">
                <a:latin typeface="Verdana" panose="020B0604030504040204" pitchFamily="34" charset="0"/>
              </a:rPr>
              <a:t>  kitchen due to hot grills, range tops, ovens.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Kitchen Fires</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24</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6632" name="Rectangle 8"/>
          <p:cNvSpPr>
            <a:spLocks noChangeArrowheads="1"/>
          </p:cNvSpPr>
          <p:nvPr/>
        </p:nvSpPr>
        <p:spPr bwMode="auto">
          <a:xfrm>
            <a:off x="609600" y="1295400"/>
            <a:ext cx="784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Most kitchen fires start due to the heating of    </a:t>
            </a:r>
            <a:br>
              <a:rPr lang="en-US" altLang="en-US" sz="2400">
                <a:latin typeface="Verdana" panose="020B0604030504040204" pitchFamily="34" charset="0"/>
              </a:rPr>
            </a:br>
            <a:r>
              <a:rPr lang="en-US" altLang="en-US" sz="2400">
                <a:latin typeface="Verdana" panose="020B0604030504040204" pitchFamily="34" charset="0"/>
              </a:rPr>
              <a:t>  fat or oil.</a:t>
            </a:r>
          </a:p>
          <a:p>
            <a:pPr eaLnBrk="1" hangingPunct="1">
              <a:spcBef>
                <a:spcPct val="0"/>
              </a:spcBef>
            </a:pPr>
            <a:r>
              <a:rPr lang="en-US" altLang="en-US" sz="2400">
                <a:latin typeface="Verdana" panose="020B0604030504040204" pitchFamily="34" charset="0"/>
              </a:rPr>
              <a:t> Unattended cooking can also result in a kitchen </a:t>
            </a:r>
            <a:br>
              <a:rPr lang="en-US" altLang="en-US" sz="2400">
                <a:latin typeface="Verdana" panose="020B0604030504040204" pitchFamily="34" charset="0"/>
              </a:rPr>
            </a:br>
            <a:r>
              <a:rPr lang="en-US" altLang="en-US" sz="2400">
                <a:latin typeface="Verdana" panose="020B0604030504040204" pitchFamily="34" charset="0"/>
              </a:rPr>
              <a:t>  fire.</a:t>
            </a:r>
          </a:p>
          <a:p>
            <a:pPr eaLnBrk="1" hangingPunct="1">
              <a:spcBef>
                <a:spcPct val="0"/>
              </a:spcBef>
            </a:pPr>
            <a:r>
              <a:rPr lang="en-US" altLang="en-US" sz="2400">
                <a:latin typeface="Verdana" panose="020B0604030504040204" pitchFamily="34" charset="0"/>
              </a:rPr>
              <a:t> When oil/fat gets hot it smokes a little at first, </a:t>
            </a:r>
            <a:br>
              <a:rPr lang="en-US" altLang="en-US" sz="2400">
                <a:latin typeface="Verdana" panose="020B0604030504040204" pitchFamily="34" charset="0"/>
              </a:rPr>
            </a:br>
            <a:r>
              <a:rPr lang="en-US" altLang="en-US" sz="2400">
                <a:latin typeface="Verdana" panose="020B0604030504040204" pitchFamily="34" charset="0"/>
              </a:rPr>
              <a:t>  but if it gets hotter it bursts into flame.</a:t>
            </a:r>
          </a:p>
        </p:txBody>
      </p:sp>
      <p:pic>
        <p:nvPicPr>
          <p:cNvPr id="26633" name="Picture 7" descr="Kitchen Fire-Aftermat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810000"/>
            <a:ext cx="235267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533400" y="381000"/>
            <a:ext cx="5181600" cy="914400"/>
          </a:xfrm>
        </p:spPr>
        <p:txBody>
          <a:bodyPr/>
          <a:lstStyle/>
          <a:p>
            <a:pPr eaLnBrk="1" hangingPunct="1"/>
            <a:r>
              <a:rPr lang="en-US" altLang="en-US" sz="2800">
                <a:solidFill>
                  <a:schemeClr val="bg1"/>
                </a:solidFill>
                <a:latin typeface="Verdana" panose="020B0604030504040204" pitchFamily="34" charset="0"/>
              </a:rPr>
              <a:t>Kitchen Fires</a:t>
            </a:r>
            <a:br>
              <a:rPr lang="en-US" altLang="en-US" sz="2800" b="1">
                <a:solidFill>
                  <a:schemeClr val="bg1"/>
                </a:solidFill>
                <a:latin typeface="Verdana" panose="020B0604030504040204" pitchFamily="34" charset="0"/>
              </a:rPr>
            </a:br>
            <a:endParaRPr lang="en-US" altLang="en-US" sz="2800">
              <a:solidFill>
                <a:schemeClr val="bg1"/>
              </a:solidFill>
              <a:latin typeface="Verdana" panose="020B0604030504040204" pitchFamily="34" charset="0"/>
            </a:endParaRP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25</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7656" name="Rectangle 8"/>
          <p:cNvSpPr>
            <a:spLocks noChangeArrowheads="1"/>
          </p:cNvSpPr>
          <p:nvPr/>
        </p:nvSpPr>
        <p:spPr bwMode="auto">
          <a:xfrm>
            <a:off x="609600" y="1219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2" panose="05020102010507070707" pitchFamily="18" charset="2"/>
              <a:buChar char=""/>
            </a:pPr>
            <a:r>
              <a:rPr lang="en-US" altLang="en-US" sz="2400">
                <a:latin typeface="Verdana" panose="020B0604030504040204" pitchFamily="34" charset="0"/>
              </a:rPr>
              <a:t> To extinguish a fat/oil fire cover it with a damp </a:t>
            </a:r>
            <a:br>
              <a:rPr lang="en-US" altLang="en-US" sz="2400">
                <a:latin typeface="Verdana" panose="020B0604030504040204" pitchFamily="34" charset="0"/>
              </a:rPr>
            </a:br>
            <a:r>
              <a:rPr lang="en-US" altLang="en-US" sz="2400">
                <a:latin typeface="Verdana" panose="020B0604030504040204" pitchFamily="34" charset="0"/>
              </a:rPr>
              <a:t>    cloth, pot lid, or use a fire extinguisher.</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Make sure you turn off the gas or power.</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solidFill>
                  <a:srgbClr val="FF0000"/>
                </a:solidFill>
                <a:latin typeface="Verdana" panose="020B0604030504040204" pitchFamily="34" charset="0"/>
              </a:rPr>
              <a:t> NEVER USE WATER on a fat/oil/grease fire!</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solidFill>
                  <a:srgbClr val="FF0000"/>
                </a:solidFill>
                <a:latin typeface="Verdana" panose="020B0604030504040204" pitchFamily="34" charset="0"/>
              </a:rPr>
              <a:t> Do NOT attempt to carry or move a pan that’s </a:t>
            </a:r>
            <a:br>
              <a:rPr lang="en-US" altLang="en-US" sz="2400">
                <a:solidFill>
                  <a:srgbClr val="FF0000"/>
                </a:solidFill>
                <a:latin typeface="Verdana" panose="020B0604030504040204" pitchFamily="34" charset="0"/>
              </a:rPr>
            </a:br>
            <a:r>
              <a:rPr lang="en-US" altLang="en-US" sz="2400">
                <a:solidFill>
                  <a:srgbClr val="FF0000"/>
                </a:solidFill>
                <a:latin typeface="Verdana" panose="020B0604030504040204" pitchFamily="34" charset="0"/>
              </a:rPr>
              <a:t>    on fire.</a:t>
            </a:r>
          </a:p>
          <a:p>
            <a:pPr eaLnBrk="1" hangingPunct="1">
              <a:spcBef>
                <a:spcPct val="0"/>
              </a:spcBef>
              <a:buFont typeface="Wingdings 2" panose="05020102010507070707" pitchFamily="18" charset="2"/>
              <a:buChar char=""/>
            </a:pPr>
            <a:endParaRPr lang="en-US" altLang="en-US" sz="2400">
              <a:latin typeface="Verdana" panose="020B0604030504040204" pitchFamily="34" charset="0"/>
            </a:endParaRPr>
          </a:p>
          <a:p>
            <a:pPr eaLnBrk="1" hangingPunct="1">
              <a:spcBef>
                <a:spcPct val="0"/>
              </a:spcBef>
              <a:buFont typeface="Wingdings 2" panose="05020102010507070707" pitchFamily="18" charset="2"/>
              <a:buChar char=""/>
            </a:pPr>
            <a:r>
              <a:rPr lang="en-US" altLang="en-US" sz="2400">
                <a:latin typeface="Verdana" panose="020B0604030504040204" pitchFamily="34" charset="0"/>
              </a:rPr>
              <a:t> Keep the appropriate lid close by while cooking </a:t>
            </a:r>
            <a:br>
              <a:rPr lang="en-US" altLang="en-US" sz="2400">
                <a:latin typeface="Verdana" panose="020B0604030504040204" pitchFamily="34" charset="0"/>
              </a:rPr>
            </a:br>
            <a:r>
              <a:rPr lang="en-US" altLang="en-US" sz="2400">
                <a:latin typeface="Verdana" panose="020B0604030504040204" pitchFamily="34" charset="0"/>
              </a:rPr>
              <a:t>    so you can cover a pan that’s on fire.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Fire Extinguisher Use</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26</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8680" name="Rectangle 7"/>
          <p:cNvSpPr>
            <a:spLocks noChangeArrowheads="1"/>
          </p:cNvSpPr>
          <p:nvPr/>
        </p:nvSpPr>
        <p:spPr bwMode="auto">
          <a:xfrm>
            <a:off x="685800" y="1184275"/>
            <a:ext cx="7848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Fire extinguishers are marked to indicate         </a:t>
            </a:r>
            <a:br>
              <a:rPr lang="en-US" altLang="en-US" sz="2400">
                <a:latin typeface="Verdana" panose="020B0604030504040204" pitchFamily="34" charset="0"/>
              </a:rPr>
            </a:br>
            <a:r>
              <a:rPr lang="en-US" altLang="en-US" sz="2400">
                <a:latin typeface="Verdana" panose="020B0604030504040204" pitchFamily="34" charset="0"/>
              </a:rPr>
              <a:t>   the class of fire they can be used on.</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Access to fire extinguishers should not be</a:t>
            </a:r>
            <a:br>
              <a:rPr lang="en-US" altLang="en-US" sz="2400">
                <a:latin typeface="Verdana" panose="020B0604030504040204" pitchFamily="34" charset="0"/>
              </a:rPr>
            </a:br>
            <a:r>
              <a:rPr lang="en-US" altLang="en-US" sz="2400">
                <a:latin typeface="Verdana" panose="020B0604030504040204" pitchFamily="34" charset="0"/>
              </a:rPr>
              <a:t>   blocked/obstructed.</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After a fire extinguisher is used it must             </a:t>
            </a:r>
            <a:br>
              <a:rPr lang="en-US" altLang="en-US" sz="2400">
                <a:latin typeface="Verdana" panose="020B0604030504040204" pitchFamily="34" charset="0"/>
              </a:rPr>
            </a:br>
            <a:r>
              <a:rPr lang="en-US" altLang="en-US" sz="2400">
                <a:latin typeface="Verdana" panose="020B0604030504040204" pitchFamily="34" charset="0"/>
              </a:rPr>
              <a:t>   be recharged, not put back in place.</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Most fire extinguishers will make a mess!</a:t>
            </a:r>
          </a:p>
        </p:txBody>
      </p:sp>
      <p:pic>
        <p:nvPicPr>
          <p:cNvPr id="28681" name="Picture 8" descr="Fire Extinguisher-Wet Chemica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86200"/>
            <a:ext cx="108108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descr="Fire Extinguishers-ABC.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962400"/>
            <a:ext cx="19272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9" descr="Fire Extinguisher-ABC.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886200"/>
            <a:ext cx="10398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cs typeface="Times New Roman" panose="02020603050405020304" pitchFamily="18" charset="0"/>
              </a:rPr>
              <a:t>Fire Extinguisher Classifications</a:t>
            </a:r>
            <a:endParaRPr lang="en-US" altLang="en-US" sz="2400">
              <a:solidFill>
                <a:schemeClr val="bg1"/>
              </a:solidFill>
              <a:latin typeface="Verdana" panose="020B0604030504040204" pitchFamily="34" charset="0"/>
            </a:endParaRP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29704" name="Content Placeholder 3" descr="Fire Extinguisher Marke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297815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533400" y="381000"/>
            <a:ext cx="5181600" cy="457200"/>
          </a:xfrm>
        </p:spPr>
        <p:txBody>
          <a:bodyPr/>
          <a:lstStyle/>
          <a:p>
            <a:pPr eaLnBrk="1" hangingPunct="1">
              <a:defRPr/>
            </a:pPr>
            <a:r>
              <a:rPr lang="en-US" sz="2800" dirty="0">
                <a:solidFill>
                  <a:schemeClr val="bg1"/>
                </a:solidFill>
                <a:effectLst>
                  <a:outerShdw blurRad="38100" dist="38100" dir="2700000" algn="tl">
                    <a:srgbClr val="000000">
                      <a:alpha val="43137"/>
                    </a:srgbClr>
                  </a:outerShdw>
                </a:effectLst>
                <a:latin typeface="Verdana" pitchFamily="34" charset="0"/>
              </a:rPr>
              <a:t>Class</a:t>
            </a:r>
            <a:r>
              <a:rPr lang="en-US" sz="2800" dirty="0">
                <a:solidFill>
                  <a:schemeClr val="bg1"/>
                </a:solidFill>
                <a:effectLst>
                  <a:outerShdw blurRad="38100" dist="38100" dir="2700000" algn="tl" rotWithShape="0">
                    <a:srgbClr val="000000">
                      <a:alpha val="43137"/>
                    </a:srgbClr>
                  </a:outerShdw>
                </a:effectLst>
                <a:latin typeface="Verdana" pitchFamily="34" charset="0"/>
              </a:rPr>
              <a:t> </a:t>
            </a:r>
            <a:r>
              <a:rPr lang="en-US" sz="2800" dirty="0">
                <a:solidFill>
                  <a:schemeClr val="bg1"/>
                </a:solidFill>
                <a:effectLst>
                  <a:outerShdw blurRad="38100" dist="38100" dir="2700000" algn="tl">
                    <a:srgbClr val="000000">
                      <a:alpha val="43137"/>
                    </a:srgbClr>
                  </a:outerShdw>
                </a:effectLst>
                <a:latin typeface="Verdana" pitchFamily="34" charset="0"/>
              </a:rPr>
              <a:t>of Fires</a:t>
            </a:r>
            <a:endParaRPr lang="en-US" sz="2800" dirty="0">
              <a:solidFill>
                <a:schemeClr val="bg1"/>
              </a:solidFill>
              <a:latin typeface="Verdana" pitchFamily="34" charset="0"/>
            </a:endParaRP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28</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30728" name="Picture 3" descr="Fire Extinguisher Classification.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143000"/>
            <a:ext cx="6715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4" descr="Class A Symbo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143000"/>
            <a:ext cx="7715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10"/>
          <p:cNvSpPr>
            <a:spLocks noChangeArrowheads="1"/>
          </p:cNvSpPr>
          <p:nvPr/>
        </p:nvSpPr>
        <p:spPr bwMode="auto">
          <a:xfrm>
            <a:off x="381000" y="20574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rPr>
              <a:t>Class A = Ordinary Combustibles (e.g. Wood, Paper, Rubber)</a:t>
            </a:r>
          </a:p>
        </p:txBody>
      </p:sp>
      <p:pic>
        <p:nvPicPr>
          <p:cNvPr id="30731" name="Picture 6" descr="Class B Universal Symbol.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743200"/>
            <a:ext cx="685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5" descr="Class B Symbol.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743200"/>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ectangle 13"/>
          <p:cNvSpPr>
            <a:spLocks noChangeArrowheads="1"/>
          </p:cNvSpPr>
          <p:nvPr/>
        </p:nvSpPr>
        <p:spPr bwMode="auto">
          <a:xfrm>
            <a:off x="381000" y="373380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rPr>
              <a:t>Class B = Flammable Liquids/Gases (e.g. Gasoline, Methane)</a:t>
            </a:r>
          </a:p>
        </p:txBody>
      </p:sp>
      <p:pic>
        <p:nvPicPr>
          <p:cNvPr id="30734" name="Picture 8" descr="Class C Universal Symbol.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343400"/>
            <a:ext cx="69532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7" descr="Class C Symbol.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34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81000" y="5257800"/>
            <a:ext cx="7924800" cy="708025"/>
          </a:xfrm>
          <a:prstGeom prst="rect">
            <a:avLst/>
          </a:prstGeom>
        </p:spPr>
        <p:txBody>
          <a:bodyPr>
            <a:spAutoFit/>
          </a:bodyPr>
          <a:lstStyle/>
          <a:p>
            <a:pPr fontAlgn="auto">
              <a:spcBef>
                <a:spcPts val="0"/>
              </a:spcBef>
              <a:spcAft>
                <a:spcPts val="0"/>
              </a:spcAft>
              <a:buFont typeface="Wingdings 2" pitchFamily="18" charset="2"/>
              <a:buNone/>
              <a:defRPr/>
            </a:pPr>
            <a:r>
              <a:rPr lang="en-US" b="1" dirty="0">
                <a:solidFill>
                  <a:schemeClr val="tx2">
                    <a:lumMod val="90000"/>
                  </a:schemeClr>
                </a:solidFill>
                <a:latin typeface="Arial" charset="0"/>
              </a:rPr>
              <a:t> </a:t>
            </a:r>
            <a:r>
              <a:rPr lang="en-US" sz="2000" dirty="0">
                <a:latin typeface="Verdana" pitchFamily="34" charset="0"/>
              </a:rPr>
              <a:t>Class C  = Energized Electrical (e.g.  Electrical appliance </a:t>
            </a:r>
            <a:br>
              <a:rPr lang="en-US" sz="2000" dirty="0">
                <a:latin typeface="Verdana" pitchFamily="34" charset="0"/>
              </a:rPr>
            </a:br>
            <a:r>
              <a:rPr lang="en-US" sz="2000" dirty="0">
                <a:latin typeface="Verdana" pitchFamily="34" charset="0"/>
              </a:rPr>
              <a:t> plugged 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Class D Fires</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29</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31752" name="Content Placeholder 3" descr="Class D-Combustible Metals Symbo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21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Rectangle 9"/>
          <p:cNvSpPr>
            <a:spLocks noChangeArrowheads="1"/>
          </p:cNvSpPr>
          <p:nvPr/>
        </p:nvSpPr>
        <p:spPr bwMode="auto">
          <a:xfrm>
            <a:off x="533400" y="3048000"/>
            <a:ext cx="807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Class D Fires = Combustible metals (e.g. titanium, aluminum) </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Extinguishers for these classes of fire:</a:t>
            </a:r>
          </a:p>
          <a:p>
            <a:pPr eaLnBrk="1" hangingPunct="1">
              <a:spcBef>
                <a:spcPct val="0"/>
              </a:spcBef>
              <a:buFontTx/>
              <a:buChar char="-"/>
            </a:pPr>
            <a:r>
              <a:rPr lang="en-US" altLang="en-US" sz="2400">
                <a:latin typeface="Verdana" panose="020B0604030504040204" pitchFamily="34" charset="0"/>
              </a:rPr>
              <a:t> Often specific for type of metal in question  </a:t>
            </a:r>
          </a:p>
          <a:p>
            <a:pPr eaLnBrk="1" hangingPunct="1">
              <a:spcBef>
                <a:spcPct val="0"/>
              </a:spcBef>
              <a:buFontTx/>
              <a:buChar char="-"/>
            </a:pPr>
            <a:r>
              <a:rPr lang="en-US" altLang="en-US" sz="2400">
                <a:latin typeface="Verdana" panose="020B0604030504040204" pitchFamily="34" charset="0"/>
              </a:rPr>
              <a:t> No picture designator</a:t>
            </a:r>
          </a:p>
          <a:p>
            <a:pPr eaLnBrk="1" hangingPunct="1">
              <a:spcBef>
                <a:spcPct val="0"/>
              </a:spcBef>
              <a:buFontTx/>
              <a:buChar char="-"/>
            </a:pPr>
            <a:r>
              <a:rPr lang="en-US" altLang="en-US" sz="2400">
                <a:latin typeface="Verdana" panose="020B0604030504040204" pitchFamily="34" charset="0"/>
              </a:rPr>
              <a:t> No rating; also not given multi-purpose rating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12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a:t>
            </a:r>
          </a:p>
        </p:txBody>
      </p:sp>
      <p:sp>
        <p:nvSpPr>
          <p:cNvPr id="512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Safety with Sharps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5128" name="Picture 10" descr="Knife-Slic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29765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cissor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352800"/>
            <a:ext cx="27320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Knife-Butch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895600"/>
            <a:ext cx="20113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Class K Fires</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30</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2776" name="Rectangle 7"/>
          <p:cNvSpPr>
            <a:spLocks noChangeArrowheads="1"/>
          </p:cNvSpPr>
          <p:nvPr/>
        </p:nvSpPr>
        <p:spPr bwMode="auto">
          <a:xfrm>
            <a:off x="304800" y="2057400"/>
            <a:ext cx="6324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pPr>
            <a:r>
              <a:rPr lang="en-US" altLang="en-US" sz="2400">
                <a:latin typeface="Verdana" panose="020B0604030504040204" pitchFamily="34" charset="0"/>
              </a:rPr>
              <a:t> Class “K” fires occur in cooking </a:t>
            </a:r>
            <a:br>
              <a:rPr lang="en-US" altLang="en-US" sz="2400">
                <a:latin typeface="Verdana" panose="020B0604030504040204" pitchFamily="34" charset="0"/>
              </a:rPr>
            </a:br>
            <a:r>
              <a:rPr lang="en-US" altLang="en-US" sz="2400">
                <a:latin typeface="Verdana" panose="020B0604030504040204" pitchFamily="34" charset="0"/>
              </a:rPr>
              <a:t>   grease made from animal fat.</a:t>
            </a:r>
          </a:p>
          <a:p>
            <a:pPr eaLnBrk="1" hangingPunct="1">
              <a:lnSpc>
                <a:spcPct val="80000"/>
              </a:lnSpc>
              <a:spcBef>
                <a:spcPct val="0"/>
              </a:spcBef>
            </a:pPr>
            <a:endParaRPr lang="en-US" altLang="en-US" sz="2400">
              <a:latin typeface="Verdana" panose="020B0604030504040204" pitchFamily="34" charset="0"/>
            </a:endParaRPr>
          </a:p>
          <a:p>
            <a:pPr eaLnBrk="1" hangingPunct="1">
              <a:lnSpc>
                <a:spcPct val="80000"/>
              </a:lnSpc>
              <a:spcBef>
                <a:spcPct val="0"/>
              </a:spcBef>
            </a:pPr>
            <a:r>
              <a:rPr lang="en-US" altLang="en-US" sz="2400">
                <a:latin typeface="Verdana" panose="020B0604030504040204" pitchFamily="34" charset="0"/>
              </a:rPr>
              <a:t> These fires usually burn very hot </a:t>
            </a:r>
            <a:br>
              <a:rPr lang="en-US" altLang="en-US" sz="2400">
                <a:latin typeface="Verdana" panose="020B0604030504040204" pitchFamily="34" charset="0"/>
              </a:rPr>
            </a:br>
            <a:r>
              <a:rPr lang="en-US" altLang="en-US" sz="2400">
                <a:latin typeface="Verdana" panose="020B0604030504040204" pitchFamily="34" charset="0"/>
              </a:rPr>
              <a:t>   and can be dangerous to extinguish. </a:t>
            </a:r>
          </a:p>
          <a:p>
            <a:pPr eaLnBrk="1" hangingPunct="1">
              <a:lnSpc>
                <a:spcPct val="80000"/>
              </a:lnSpc>
              <a:spcBef>
                <a:spcPct val="0"/>
              </a:spcBef>
            </a:pPr>
            <a:endParaRPr lang="en-US" altLang="en-US" sz="2400">
              <a:latin typeface="Verdana" panose="020B0604030504040204" pitchFamily="34" charset="0"/>
            </a:endParaRPr>
          </a:p>
          <a:p>
            <a:pPr eaLnBrk="1" hangingPunct="1">
              <a:lnSpc>
                <a:spcPct val="80000"/>
              </a:lnSpc>
              <a:spcBef>
                <a:spcPct val="0"/>
              </a:spcBef>
            </a:pPr>
            <a:r>
              <a:rPr lang="en-US" altLang="en-US" sz="2400">
                <a:latin typeface="Verdana" panose="020B0604030504040204" pitchFamily="34" charset="0"/>
              </a:rPr>
              <a:t> There are special fire extinguishers </a:t>
            </a:r>
            <a:br>
              <a:rPr lang="en-US" altLang="en-US" sz="2400">
                <a:latin typeface="Verdana" panose="020B0604030504040204" pitchFamily="34" charset="0"/>
              </a:rPr>
            </a:br>
            <a:r>
              <a:rPr lang="en-US" altLang="en-US" sz="2400">
                <a:latin typeface="Verdana" panose="020B0604030504040204" pitchFamily="34" charset="0"/>
              </a:rPr>
              <a:t>   that are used for these types of fires </a:t>
            </a:r>
            <a:br>
              <a:rPr lang="en-US" altLang="en-US" sz="2400">
                <a:latin typeface="Verdana" panose="020B0604030504040204" pitchFamily="34" charset="0"/>
              </a:rPr>
            </a:br>
            <a:r>
              <a:rPr lang="en-US" altLang="en-US" sz="2400">
                <a:latin typeface="Verdana" panose="020B0604030504040204" pitchFamily="34" charset="0"/>
              </a:rPr>
              <a:t>   and are usually in kitchen areas of </a:t>
            </a:r>
            <a:br>
              <a:rPr lang="en-US" altLang="en-US" sz="2400">
                <a:latin typeface="Verdana" panose="020B0604030504040204" pitchFamily="34" charset="0"/>
              </a:rPr>
            </a:br>
            <a:r>
              <a:rPr lang="en-US" altLang="en-US" sz="2400">
                <a:latin typeface="Verdana" panose="020B0604030504040204" pitchFamily="34" charset="0"/>
              </a:rPr>
              <a:t>   restaurants/cafeterias.</a:t>
            </a:r>
          </a:p>
        </p:txBody>
      </p:sp>
      <p:pic>
        <p:nvPicPr>
          <p:cNvPr id="32777" name="Picture 6" descr="Fire Extinguishes-Class 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90800"/>
            <a:ext cx="2284413"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Class K Fire Extinguisher</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3800" name="Rectangle 7"/>
          <p:cNvSpPr>
            <a:spLocks noChangeArrowheads="1"/>
          </p:cNvSpPr>
          <p:nvPr/>
        </p:nvSpPr>
        <p:spPr bwMode="auto">
          <a:xfrm>
            <a:off x="762000" y="1447800"/>
            <a:ext cx="7696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Looks like a 2 ½ gallon pressurized water extinguisher – </a:t>
            </a:r>
            <a:r>
              <a:rPr lang="en-US" altLang="en-US" sz="2400" i="1">
                <a:latin typeface="Verdana" panose="020B0604030504040204" pitchFamily="34" charset="0"/>
              </a:rPr>
              <a:t>don’t get them mixed up</a:t>
            </a:r>
            <a:r>
              <a:rPr lang="en-US" altLang="en-US" sz="2400">
                <a:latin typeface="Verdana" panose="020B0604030504040204" pitchFamily="34" charset="0"/>
              </a:rPr>
              <a: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Use the labels/markings on all extinguishers    to ensure you have the correct one!</a:t>
            </a:r>
          </a:p>
        </p:txBody>
      </p:sp>
      <p:pic>
        <p:nvPicPr>
          <p:cNvPr id="33801" name="Content Placeholder 3" descr="Class K Fire Extinguish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124200"/>
            <a:ext cx="14160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533400" y="381000"/>
            <a:ext cx="5181600" cy="457200"/>
          </a:xfrm>
        </p:spPr>
        <p:txBody>
          <a:bodyPr/>
          <a:lstStyle/>
          <a:p>
            <a:pPr eaLnBrk="1" hangingPunct="1"/>
            <a:r>
              <a:rPr lang="en-US" altLang="en-US" sz="2200">
                <a:solidFill>
                  <a:schemeClr val="bg1"/>
                </a:solidFill>
                <a:latin typeface="Verdana" panose="020B0604030504040204" pitchFamily="34" charset="0"/>
              </a:rPr>
              <a:t>Use a Fire Extinguisher = P.A.S.S. </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32</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 name="Rectangle 8"/>
          <p:cNvSpPr/>
          <p:nvPr/>
        </p:nvSpPr>
        <p:spPr>
          <a:xfrm>
            <a:off x="533400" y="1600200"/>
            <a:ext cx="7924800" cy="3748088"/>
          </a:xfrm>
          <a:prstGeom prst="rect">
            <a:avLst/>
          </a:prstGeom>
        </p:spPr>
        <p:txBody>
          <a:bodyPr>
            <a:spAutoFit/>
          </a:bodyPr>
          <a:lstStyle/>
          <a:p>
            <a:pPr fontAlgn="auto">
              <a:lnSpc>
                <a:spcPct val="90000"/>
              </a:lnSpc>
              <a:spcBef>
                <a:spcPts val="0"/>
              </a:spcBef>
              <a:spcAft>
                <a:spcPts val="0"/>
              </a:spcAft>
              <a:buFont typeface="Wingdings 2"/>
              <a:buChar char=""/>
              <a:defRPr/>
            </a:pPr>
            <a:r>
              <a:rPr lang="en-US" sz="2400" b="1" dirty="0">
                <a:solidFill>
                  <a:srgbClr val="FF0000"/>
                </a:solidFill>
                <a:latin typeface="Verdana" pitchFamily="34" charset="0"/>
              </a:rPr>
              <a:t> P</a:t>
            </a:r>
            <a:r>
              <a:rPr lang="en-US" sz="2400" dirty="0">
                <a:solidFill>
                  <a:srgbClr val="FF0000"/>
                </a:solidFill>
                <a:latin typeface="Verdana" pitchFamily="34" charset="0"/>
              </a:rPr>
              <a:t> = </a:t>
            </a:r>
            <a:r>
              <a:rPr lang="en-US" sz="2400" b="1" u="sng" dirty="0">
                <a:solidFill>
                  <a:srgbClr val="FF0000"/>
                </a:solidFill>
                <a:latin typeface="Verdana" pitchFamily="34" charset="0"/>
              </a:rPr>
              <a:t>Pull</a:t>
            </a:r>
            <a:r>
              <a:rPr lang="en-US" sz="2400" u="sng" dirty="0">
                <a:solidFill>
                  <a:srgbClr val="FF0000"/>
                </a:solidFill>
                <a:latin typeface="Verdana" pitchFamily="34" charset="0"/>
              </a:rPr>
              <a:t> </a:t>
            </a:r>
            <a:r>
              <a:rPr lang="en-US" sz="2400" b="1" u="sng" dirty="0">
                <a:solidFill>
                  <a:srgbClr val="FF0000"/>
                </a:solidFill>
                <a:latin typeface="Verdana" pitchFamily="34" charset="0"/>
              </a:rPr>
              <a:t>the pin</a:t>
            </a:r>
            <a:r>
              <a:rPr lang="en-US" sz="2400" dirty="0">
                <a:solidFill>
                  <a:srgbClr val="FF0000"/>
                </a:solidFill>
                <a:latin typeface="Verdana" pitchFamily="34" charset="0"/>
              </a:rPr>
              <a:t> </a:t>
            </a:r>
            <a:r>
              <a:rPr lang="en-US" sz="2400" dirty="0">
                <a:latin typeface="Verdana" pitchFamily="34" charset="0"/>
              </a:rPr>
              <a:t>on the fire extinguisher </a:t>
            </a:r>
            <a:br>
              <a:rPr lang="en-US" sz="2400" dirty="0">
                <a:latin typeface="Verdana" pitchFamily="34" charset="0"/>
              </a:rPr>
            </a:br>
            <a:r>
              <a:rPr lang="en-US" sz="2400" dirty="0">
                <a:latin typeface="Verdana" pitchFamily="34" charset="0"/>
              </a:rPr>
              <a:t>    handle.</a:t>
            </a:r>
          </a:p>
          <a:p>
            <a:pPr fontAlgn="auto">
              <a:lnSpc>
                <a:spcPct val="90000"/>
              </a:lnSpc>
              <a:spcBef>
                <a:spcPts val="0"/>
              </a:spcBef>
              <a:spcAft>
                <a:spcPts val="0"/>
              </a:spcAft>
              <a:buFont typeface="Wingdings 2"/>
              <a:buChar char=""/>
              <a:defRPr/>
            </a:pPr>
            <a:endParaRPr lang="en-US" sz="2400" b="1" dirty="0">
              <a:latin typeface="Verdana" pitchFamily="34" charset="0"/>
            </a:endParaRPr>
          </a:p>
          <a:p>
            <a:pPr fontAlgn="auto">
              <a:lnSpc>
                <a:spcPct val="90000"/>
              </a:lnSpc>
              <a:spcBef>
                <a:spcPts val="0"/>
              </a:spcBef>
              <a:spcAft>
                <a:spcPts val="0"/>
              </a:spcAft>
              <a:buFont typeface="Wingdings 2"/>
              <a:buChar char=""/>
              <a:defRPr/>
            </a:pPr>
            <a:r>
              <a:rPr lang="en-US" sz="2400" b="1" dirty="0">
                <a:solidFill>
                  <a:srgbClr val="FF0000"/>
                </a:solidFill>
                <a:latin typeface="Verdana" pitchFamily="34" charset="0"/>
              </a:rPr>
              <a:t> A</a:t>
            </a:r>
            <a:r>
              <a:rPr lang="en-US" sz="2400" dirty="0">
                <a:solidFill>
                  <a:srgbClr val="FF0000"/>
                </a:solidFill>
                <a:latin typeface="Verdana" pitchFamily="34" charset="0"/>
              </a:rPr>
              <a:t> = </a:t>
            </a:r>
            <a:r>
              <a:rPr lang="en-US" sz="2400" b="1" u="sng" dirty="0">
                <a:solidFill>
                  <a:srgbClr val="FF0000"/>
                </a:solidFill>
                <a:latin typeface="Verdana" pitchFamily="34" charset="0"/>
              </a:rPr>
              <a:t>Aim the nozzle/horn</a:t>
            </a:r>
            <a:r>
              <a:rPr lang="en-US" sz="2400" dirty="0">
                <a:solidFill>
                  <a:srgbClr val="FF0000"/>
                </a:solidFill>
                <a:latin typeface="Verdana" pitchFamily="34" charset="0"/>
              </a:rPr>
              <a:t> </a:t>
            </a:r>
            <a:r>
              <a:rPr lang="en-US" sz="2400" dirty="0">
                <a:latin typeface="Verdana" pitchFamily="34" charset="0"/>
              </a:rPr>
              <a:t>of the extinguisher  </a:t>
            </a:r>
            <a:br>
              <a:rPr lang="en-US" sz="2400" dirty="0">
                <a:latin typeface="Verdana" pitchFamily="34" charset="0"/>
              </a:rPr>
            </a:br>
            <a:r>
              <a:rPr lang="en-US" sz="2400" dirty="0">
                <a:latin typeface="Verdana" pitchFamily="34" charset="0"/>
              </a:rPr>
              <a:t>    at the base/bottom of the fire.</a:t>
            </a:r>
          </a:p>
          <a:p>
            <a:pPr fontAlgn="auto">
              <a:lnSpc>
                <a:spcPct val="90000"/>
              </a:lnSpc>
              <a:spcBef>
                <a:spcPts val="0"/>
              </a:spcBef>
              <a:spcAft>
                <a:spcPts val="0"/>
              </a:spcAft>
              <a:buFont typeface="Wingdings 2"/>
              <a:buChar char=""/>
              <a:defRPr/>
            </a:pPr>
            <a:endParaRPr lang="en-US" sz="2400" b="1" dirty="0">
              <a:latin typeface="Verdana" pitchFamily="34" charset="0"/>
            </a:endParaRPr>
          </a:p>
          <a:p>
            <a:pPr fontAlgn="auto">
              <a:lnSpc>
                <a:spcPct val="90000"/>
              </a:lnSpc>
              <a:spcBef>
                <a:spcPts val="0"/>
              </a:spcBef>
              <a:spcAft>
                <a:spcPts val="0"/>
              </a:spcAft>
              <a:buFont typeface="Wingdings 2"/>
              <a:buChar char=""/>
              <a:defRPr/>
            </a:pPr>
            <a:r>
              <a:rPr lang="en-US" sz="2400" b="1" dirty="0">
                <a:solidFill>
                  <a:srgbClr val="FF0000"/>
                </a:solidFill>
                <a:latin typeface="Verdana" pitchFamily="34" charset="0"/>
              </a:rPr>
              <a:t> S</a:t>
            </a:r>
            <a:r>
              <a:rPr lang="en-US" sz="2400" dirty="0">
                <a:solidFill>
                  <a:srgbClr val="FF0000"/>
                </a:solidFill>
                <a:latin typeface="Verdana" pitchFamily="34" charset="0"/>
              </a:rPr>
              <a:t> = </a:t>
            </a:r>
            <a:r>
              <a:rPr lang="en-US" sz="2400" b="1" u="sng" dirty="0">
                <a:solidFill>
                  <a:srgbClr val="FF0000"/>
                </a:solidFill>
                <a:latin typeface="Verdana" pitchFamily="34" charset="0"/>
              </a:rPr>
              <a:t>Squeeze the fire extinguisher handles</a:t>
            </a:r>
            <a:r>
              <a:rPr lang="en-US" sz="2400" u="sng" dirty="0">
                <a:solidFill>
                  <a:srgbClr val="FF0000"/>
                </a:solidFill>
                <a:latin typeface="Verdana" pitchFamily="34" charset="0"/>
              </a:rPr>
              <a:t> </a:t>
            </a:r>
            <a:br>
              <a:rPr lang="en-US" sz="2400" dirty="0">
                <a:solidFill>
                  <a:srgbClr val="FF0000"/>
                </a:solidFill>
                <a:latin typeface="Verdana" pitchFamily="34" charset="0"/>
              </a:rPr>
            </a:br>
            <a:r>
              <a:rPr lang="en-US" sz="2400" dirty="0">
                <a:solidFill>
                  <a:srgbClr val="FF0000"/>
                </a:solidFill>
                <a:latin typeface="Verdana" pitchFamily="34" charset="0"/>
              </a:rPr>
              <a:t>    </a:t>
            </a:r>
            <a:r>
              <a:rPr lang="en-US" sz="2400" b="1" u="sng" dirty="0">
                <a:solidFill>
                  <a:srgbClr val="FF0000"/>
                </a:solidFill>
                <a:latin typeface="Verdana" pitchFamily="34" charset="0"/>
              </a:rPr>
              <a:t>together</a:t>
            </a:r>
            <a:r>
              <a:rPr lang="en-US" sz="2400" dirty="0">
                <a:solidFill>
                  <a:schemeClr val="accent2">
                    <a:lumMod val="75000"/>
                  </a:schemeClr>
                </a:solidFill>
                <a:latin typeface="Verdana" pitchFamily="34" charset="0"/>
              </a:rPr>
              <a:t> </a:t>
            </a:r>
            <a:r>
              <a:rPr lang="en-US" sz="2400" dirty="0">
                <a:latin typeface="Verdana" pitchFamily="34" charset="0"/>
              </a:rPr>
              <a:t>to make the extinguisher work.</a:t>
            </a:r>
          </a:p>
          <a:p>
            <a:pPr fontAlgn="auto">
              <a:lnSpc>
                <a:spcPct val="90000"/>
              </a:lnSpc>
              <a:spcBef>
                <a:spcPts val="0"/>
              </a:spcBef>
              <a:spcAft>
                <a:spcPts val="0"/>
              </a:spcAft>
              <a:buFont typeface="Wingdings 2"/>
              <a:buChar char=""/>
              <a:defRPr/>
            </a:pPr>
            <a:endParaRPr lang="en-US" sz="2400" b="1" dirty="0">
              <a:latin typeface="Verdana" pitchFamily="34" charset="0"/>
            </a:endParaRPr>
          </a:p>
          <a:p>
            <a:pPr fontAlgn="auto">
              <a:lnSpc>
                <a:spcPct val="90000"/>
              </a:lnSpc>
              <a:spcBef>
                <a:spcPts val="0"/>
              </a:spcBef>
              <a:spcAft>
                <a:spcPts val="0"/>
              </a:spcAft>
              <a:buFont typeface="Wingdings 2"/>
              <a:buChar char=""/>
              <a:defRPr/>
            </a:pPr>
            <a:r>
              <a:rPr lang="en-US" sz="2400" b="1" dirty="0">
                <a:solidFill>
                  <a:srgbClr val="FF0000"/>
                </a:solidFill>
                <a:latin typeface="Verdana" pitchFamily="34" charset="0"/>
              </a:rPr>
              <a:t> S</a:t>
            </a:r>
            <a:r>
              <a:rPr lang="en-US" sz="2400" dirty="0">
                <a:solidFill>
                  <a:srgbClr val="FF0000"/>
                </a:solidFill>
                <a:latin typeface="Verdana" pitchFamily="34" charset="0"/>
              </a:rPr>
              <a:t> = </a:t>
            </a:r>
            <a:r>
              <a:rPr lang="en-US" sz="2400" b="1" u="sng" dirty="0">
                <a:solidFill>
                  <a:srgbClr val="FF0000"/>
                </a:solidFill>
                <a:latin typeface="Verdana" pitchFamily="34" charset="0"/>
              </a:rPr>
              <a:t>Sweep the extinguisher from side to</a:t>
            </a:r>
            <a:r>
              <a:rPr lang="en-US" sz="2400" u="sng" dirty="0">
                <a:solidFill>
                  <a:srgbClr val="FF0000"/>
                </a:solidFill>
                <a:latin typeface="Verdana" pitchFamily="34" charset="0"/>
              </a:rPr>
              <a:t> </a:t>
            </a:r>
            <a:br>
              <a:rPr lang="en-US" sz="2400" dirty="0">
                <a:solidFill>
                  <a:srgbClr val="FF0000"/>
                </a:solidFill>
                <a:latin typeface="Verdana" pitchFamily="34" charset="0"/>
              </a:rPr>
            </a:br>
            <a:r>
              <a:rPr lang="en-US" sz="2400" dirty="0">
                <a:solidFill>
                  <a:srgbClr val="FF0000"/>
                </a:solidFill>
                <a:latin typeface="Verdana" pitchFamily="34" charset="0"/>
              </a:rPr>
              <a:t>    </a:t>
            </a:r>
            <a:r>
              <a:rPr lang="en-US" sz="2400" b="1" u="sng" dirty="0">
                <a:solidFill>
                  <a:srgbClr val="FF0000"/>
                </a:solidFill>
                <a:latin typeface="Verdana" pitchFamily="34" charset="0"/>
              </a:rPr>
              <a:t>side</a:t>
            </a:r>
            <a:r>
              <a:rPr lang="en-US" sz="2400" dirty="0">
                <a:solidFill>
                  <a:srgbClr val="FF0000"/>
                </a:solidFill>
                <a:latin typeface="Verdana" pitchFamily="34" charset="0"/>
              </a:rPr>
              <a:t> </a:t>
            </a:r>
            <a:r>
              <a:rPr lang="en-US" sz="2400" dirty="0">
                <a:latin typeface="Verdana" pitchFamily="34" charset="0"/>
              </a:rPr>
              <a:t>as if you were using a broom.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Used Extinguisher</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5848" name="Rectangle 7"/>
          <p:cNvSpPr>
            <a:spLocks noChangeArrowheads="1"/>
          </p:cNvSpPr>
          <p:nvPr/>
        </p:nvSpPr>
        <p:spPr bwMode="auto">
          <a:xfrm>
            <a:off x="609600" y="1447800"/>
            <a:ext cx="7924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Never put a fire extinguisher that’s been used back in place (even if it still feels heavy).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Even a short burst can cause the extinguisher    to leak pressure after use.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Putting a used extinguisher back in place can mean it won’t work in the future.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Have used extinguishers checked and recharged by a reputable dealer.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Think Safety</a:t>
            </a:r>
            <a:r>
              <a:rPr lang="en-US" altLang="en-US" sz="2800"/>
              <a:t>!</a:t>
            </a:r>
            <a:endParaRPr lang="en-US" altLang="en-US" sz="2800">
              <a:solidFill>
                <a:schemeClr val="bg1"/>
              </a:solidFill>
              <a:latin typeface="Verdana" panose="020B0604030504040204" pitchFamily="34" charset="0"/>
            </a:endParaRP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34</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6872" name="Rectangle 8"/>
          <p:cNvSpPr>
            <a:spLocks noChangeArrowheads="1"/>
          </p:cNvSpPr>
          <p:nvPr/>
        </p:nvSpPr>
        <p:spPr bwMode="auto">
          <a:xfrm>
            <a:off x="685800" y="1447800"/>
            <a:ext cx="7924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Burns can be VERY painful and kitchen fires     </a:t>
            </a:r>
            <a:br>
              <a:rPr lang="en-US" altLang="en-US" sz="2400">
                <a:latin typeface="Verdana" panose="020B0604030504040204" pitchFamily="34" charset="0"/>
              </a:rPr>
            </a:br>
            <a:r>
              <a:rPr lang="en-US" altLang="en-US" sz="2400">
                <a:latin typeface="Verdana" panose="020B0604030504040204" pitchFamily="34" charset="0"/>
              </a:rPr>
              <a:t>  can be devastating.</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The “bottom line” in preventing burns and </a:t>
            </a:r>
            <a:br>
              <a:rPr lang="en-US" altLang="en-US" sz="2400">
                <a:latin typeface="Verdana" panose="020B0604030504040204" pitchFamily="34" charset="0"/>
              </a:rPr>
            </a:br>
            <a:r>
              <a:rPr lang="en-US" altLang="en-US" sz="2400">
                <a:latin typeface="Verdana" panose="020B0604030504040204" pitchFamily="34" charset="0"/>
              </a:rPr>
              <a:t>  kitchen fires is to use common sense and safe </a:t>
            </a:r>
            <a:br>
              <a:rPr lang="en-US" altLang="en-US" sz="2400">
                <a:latin typeface="Verdana" panose="020B0604030504040204" pitchFamily="34" charset="0"/>
              </a:rPr>
            </a:br>
            <a:r>
              <a:rPr lang="en-US" altLang="en-US" sz="2400">
                <a:latin typeface="Verdana" panose="020B0604030504040204" pitchFamily="34" charset="0"/>
              </a:rPr>
              <a:t>  practices.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Never take anything for granted when working   </a:t>
            </a:r>
            <a:br>
              <a:rPr lang="en-US" altLang="en-US" sz="2400">
                <a:latin typeface="Verdana" panose="020B0604030504040204" pitchFamily="34" charset="0"/>
              </a:rPr>
            </a:br>
            <a:r>
              <a:rPr lang="en-US" altLang="en-US" sz="2400">
                <a:latin typeface="Verdana" panose="020B0604030504040204" pitchFamily="34" charset="0"/>
              </a:rPr>
              <a:t>  in a kitchen – treat pots, pans, and cooking </a:t>
            </a:r>
            <a:br>
              <a:rPr lang="en-US" altLang="en-US" sz="2400">
                <a:latin typeface="Verdana" panose="020B0604030504040204" pitchFamily="34" charset="0"/>
              </a:rPr>
            </a:br>
            <a:r>
              <a:rPr lang="en-US" altLang="en-US" sz="2400">
                <a:latin typeface="Verdana" panose="020B0604030504040204" pitchFamily="34" charset="0"/>
              </a:rPr>
              <a:t>  surfaces as being hot unless YOU know for     </a:t>
            </a:r>
            <a:br>
              <a:rPr lang="en-US" altLang="en-US" sz="2400">
                <a:latin typeface="Verdana" panose="020B0604030504040204" pitchFamily="34" charset="0"/>
              </a:rPr>
            </a:br>
            <a:r>
              <a:rPr lang="en-US" altLang="en-US" sz="2400">
                <a:latin typeface="Verdana" panose="020B0604030504040204" pitchFamily="34" charset="0"/>
              </a:rPr>
              <a:t>  sure they are not.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Preventing Slips, Trips &amp; Falls</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35</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37896" name="Content Placeholder 5" descr="Trip &amp; Fall.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71600"/>
            <a:ext cx="374967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6" descr="Fall from Ladd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429000"/>
            <a:ext cx="3152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Two Types of Falls</a:t>
            </a:r>
            <a:endParaRPr lang="en-US" altLang="en-US" sz="2800">
              <a:solidFill>
                <a:schemeClr val="bg1"/>
              </a:solidFill>
              <a:latin typeface="Verdana" panose="020B0604030504040204" pitchFamily="34" charset="0"/>
            </a:endParaRP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36</a:t>
            </a:r>
          </a:p>
        </p:txBody>
      </p:sp>
      <p:sp>
        <p:nvSpPr>
          <p:cNvPr id="3891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 name="Content Placeholder 2"/>
          <p:cNvSpPr txBox="1">
            <a:spLocks/>
          </p:cNvSpPr>
          <p:nvPr/>
        </p:nvSpPr>
        <p:spPr bwMode="auto">
          <a:xfrm>
            <a:off x="762000" y="1295400"/>
            <a:ext cx="4343400" cy="4191000"/>
          </a:xfrm>
          <a:prstGeom prst="rect">
            <a:avLst/>
          </a:prstGeom>
          <a:noFill/>
          <a:ln w="9525">
            <a:noFill/>
            <a:miter lim="800000"/>
            <a:headEnd/>
            <a:tailEnd/>
          </a:ln>
        </p:spPr>
        <p:txBody>
          <a:bodyPr/>
          <a:lstStyle/>
          <a:p>
            <a:pPr marL="342900" indent="-342900">
              <a:spcBef>
                <a:spcPct val="20000"/>
              </a:spcBef>
              <a:buFontTx/>
              <a:buChar char="•"/>
              <a:defRPr/>
            </a:pPr>
            <a:endParaRPr lang="en-US" sz="2400" kern="0" dirty="0">
              <a:latin typeface="+mn-lt"/>
              <a:cs typeface="Times New Roman" pitchFamily="18" charset="0"/>
            </a:endParaRPr>
          </a:p>
          <a:p>
            <a:pPr marL="342900" indent="-342900">
              <a:spcBef>
                <a:spcPct val="20000"/>
              </a:spcBef>
              <a:buFontTx/>
              <a:buChar char="•"/>
              <a:defRPr/>
            </a:pPr>
            <a:r>
              <a:rPr lang="en-US" sz="2400" u="sng" kern="0" dirty="0">
                <a:latin typeface="+mn-lt"/>
                <a:cs typeface="Times New Roman" pitchFamily="18" charset="0"/>
              </a:rPr>
              <a:t>On same level</a:t>
            </a:r>
            <a:r>
              <a:rPr lang="en-US" sz="2400" kern="0" dirty="0">
                <a:latin typeface="+mn-lt"/>
                <a:cs typeface="Times New Roman" pitchFamily="18" charset="0"/>
              </a:rPr>
              <a:t>: high frequency, low severity</a:t>
            </a:r>
          </a:p>
          <a:p>
            <a:pPr marL="342900" indent="-342900">
              <a:spcBef>
                <a:spcPct val="20000"/>
              </a:spcBef>
              <a:buFontTx/>
              <a:buChar char="•"/>
              <a:defRPr/>
            </a:pPr>
            <a:endParaRPr lang="en-US" sz="3200" b="1" kern="0" dirty="0">
              <a:latin typeface="Times New Roman" pitchFamily="18" charset="0"/>
              <a:cs typeface="Times New Roman" pitchFamily="18" charset="0"/>
            </a:endParaRPr>
          </a:p>
          <a:p>
            <a:pPr marL="342900" indent="-342900">
              <a:spcBef>
                <a:spcPct val="20000"/>
              </a:spcBef>
              <a:defRPr/>
            </a:pPr>
            <a:endParaRPr lang="en-US" sz="3200" b="1" kern="0" dirty="0">
              <a:latin typeface="Times New Roman" pitchFamily="18" charset="0"/>
              <a:cs typeface="Times New Roman" pitchFamily="18" charset="0"/>
            </a:endParaRPr>
          </a:p>
          <a:p>
            <a:pPr marL="342900" indent="-342900">
              <a:spcBef>
                <a:spcPct val="20000"/>
              </a:spcBef>
              <a:defRPr/>
            </a:pPr>
            <a:endParaRPr lang="en-US" sz="3200" b="1" kern="0" dirty="0">
              <a:latin typeface="Times New Roman" pitchFamily="18" charset="0"/>
              <a:cs typeface="Times New Roman" pitchFamily="18" charset="0"/>
            </a:endParaRPr>
          </a:p>
          <a:p>
            <a:pPr marL="342900" indent="-342900">
              <a:spcBef>
                <a:spcPct val="20000"/>
              </a:spcBef>
              <a:buFontTx/>
              <a:buChar char="•"/>
              <a:defRPr/>
            </a:pPr>
            <a:r>
              <a:rPr lang="en-US" sz="2400" u="sng" kern="0" dirty="0">
                <a:latin typeface="+mn-lt"/>
                <a:cs typeface="Times New Roman" pitchFamily="18" charset="0"/>
              </a:rPr>
              <a:t>From elevations</a:t>
            </a:r>
            <a:r>
              <a:rPr lang="en-US" sz="2400" kern="0" dirty="0">
                <a:latin typeface="+mn-lt"/>
                <a:cs typeface="Times New Roman" pitchFamily="18" charset="0"/>
              </a:rPr>
              <a:t>: low frequency, high severity</a:t>
            </a:r>
          </a:p>
          <a:p>
            <a:pPr marL="342900" indent="-342900">
              <a:spcBef>
                <a:spcPct val="20000"/>
              </a:spcBef>
              <a:defRPr/>
            </a:pPr>
            <a:endParaRPr lang="en-US" sz="3200" b="1" kern="0" dirty="0">
              <a:latin typeface="Times New Roman" pitchFamily="18" charset="0"/>
              <a:cs typeface="Times New Roman" pitchFamily="18" charset="0"/>
            </a:endParaRPr>
          </a:p>
        </p:txBody>
      </p:sp>
      <p:pic>
        <p:nvPicPr>
          <p:cNvPr id="38922" name="Picture 5" descr="Falling from Heigh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581400"/>
            <a:ext cx="23622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6" descr="Bear lying on ic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219200"/>
            <a:ext cx="19208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Causes</a:t>
            </a:r>
            <a:endParaRPr lang="en-US" altLang="en-US" sz="2800">
              <a:solidFill>
                <a:schemeClr val="bg1"/>
              </a:solidFill>
              <a:latin typeface="Verdana" panose="020B0604030504040204" pitchFamily="34" charset="0"/>
            </a:endParaRP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37</a:t>
            </a:r>
          </a:p>
        </p:txBody>
      </p:sp>
      <p:sp>
        <p:nvSpPr>
          <p:cNvPr id="3994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228600" y="1524000"/>
            <a:ext cx="8458200" cy="46021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9945" name="Rectangle 8"/>
          <p:cNvSpPr>
            <a:spLocks noChangeArrowheads="1"/>
          </p:cNvSpPr>
          <p:nvPr/>
        </p:nvSpPr>
        <p:spPr bwMode="auto">
          <a:xfrm>
            <a:off x="228600" y="1981200"/>
            <a:ext cx="541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cs typeface="Times New Roman" panose="02020603050405020304" pitchFamily="18" charset="0"/>
              </a:rPr>
              <a:t> Wet, slippery, oily floors/stairs.</a:t>
            </a:r>
          </a:p>
          <a:p>
            <a:pPr eaLnBrk="1" hangingPunct="1">
              <a:spcBef>
                <a:spcPct val="0"/>
              </a:spcBef>
            </a:pP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 Loose irregular surfaces such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as rocks.</a:t>
            </a:r>
          </a:p>
          <a:p>
            <a:pPr eaLnBrk="1" hangingPunct="1">
              <a:spcBef>
                <a:spcPct val="0"/>
              </a:spcBef>
            </a:pP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 Insufficient light.</a:t>
            </a:r>
          </a:p>
          <a:p>
            <a:pPr eaLnBrk="1" hangingPunct="1">
              <a:spcBef>
                <a:spcPct val="0"/>
              </a:spcBef>
            </a:pP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 Uneven walkways or sidewalks.</a:t>
            </a:r>
          </a:p>
        </p:txBody>
      </p:sp>
      <p:pic>
        <p:nvPicPr>
          <p:cNvPr id="39946" name="Picture 5" descr="Man Falling Down Stair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524000"/>
            <a:ext cx="3113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Causes</a:t>
            </a:r>
            <a:endParaRPr lang="en-US" altLang="en-US" sz="2800">
              <a:solidFill>
                <a:schemeClr val="bg1"/>
              </a:solidFill>
              <a:latin typeface="Verdana" panose="020B0604030504040204" pitchFamily="34" charset="0"/>
            </a:endParaRP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38</a:t>
            </a:r>
          </a:p>
        </p:txBody>
      </p:sp>
      <p:sp>
        <p:nvSpPr>
          <p:cNvPr id="409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0969" name="Rectangle 8"/>
          <p:cNvSpPr>
            <a:spLocks noChangeArrowheads="1"/>
          </p:cNvSpPr>
          <p:nvPr/>
        </p:nvSpPr>
        <p:spPr bwMode="auto">
          <a:xfrm>
            <a:off x="457200" y="15240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Shoes with slick soles or raised heels.</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Moving too fast.</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Carrying items (impair balance, obstruct vision).</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Objects on the floor (e.g. paperclips, food).</a:t>
            </a:r>
          </a:p>
        </p:txBody>
      </p:sp>
      <p:pic>
        <p:nvPicPr>
          <p:cNvPr id="40970" name="Picture 4" descr="High Heeled Sho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004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3" descr="C:\Documents and Settings\Steve\Local Settings\Temporary Internet Files\Content.IE5\Y1GHWJDU\MCj043477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581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Causes</a:t>
            </a:r>
            <a:endParaRPr lang="en-US" altLang="en-US" sz="2800">
              <a:solidFill>
                <a:schemeClr val="bg1"/>
              </a:solidFill>
              <a:latin typeface="Verdana" panose="020B0604030504040204" pitchFamily="34" charset="0"/>
            </a:endParaRP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39</a:t>
            </a:r>
          </a:p>
        </p:txBody>
      </p:sp>
      <p:sp>
        <p:nvSpPr>
          <p:cNvPr id="4199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1993" name="Rectangle 8"/>
          <p:cNvSpPr>
            <a:spLocks noChangeArrowheads="1"/>
          </p:cNvSpPr>
          <p:nvPr/>
        </p:nvSpPr>
        <p:spPr bwMode="auto">
          <a:xfrm>
            <a:off x="533400" y="1371600"/>
            <a:ext cx="723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cs typeface="Times New Roman" panose="02020603050405020304" pitchFamily="18" charset="0"/>
              </a:rPr>
              <a:t> Poor housekeeping.</a:t>
            </a:r>
          </a:p>
          <a:p>
            <a:pPr eaLnBrk="1" hangingPunct="1">
              <a:spcBef>
                <a:spcPct val="0"/>
              </a:spcBef>
            </a:pPr>
            <a:r>
              <a:rPr lang="en-US" altLang="en-US" sz="2400">
                <a:latin typeface="Verdana" panose="020B0604030504040204" pitchFamily="34" charset="0"/>
                <a:cs typeface="Times New Roman" panose="02020603050405020304" pitchFamily="18" charset="0"/>
              </a:rPr>
              <a:t> Loose handrails.</a:t>
            </a:r>
          </a:p>
          <a:p>
            <a:pPr eaLnBrk="1" hangingPunct="1">
              <a:spcBef>
                <a:spcPct val="0"/>
              </a:spcBef>
            </a:pPr>
            <a:r>
              <a:rPr lang="en-US" altLang="en-US" sz="2400">
                <a:latin typeface="Verdana" panose="020B0604030504040204" pitchFamily="34" charset="0"/>
                <a:cs typeface="Times New Roman" panose="02020603050405020304" pitchFamily="18" charset="0"/>
              </a:rPr>
              <a:t> Uncovered/unguarded pits/floor openings.</a:t>
            </a:r>
          </a:p>
          <a:p>
            <a:pPr eaLnBrk="1" hangingPunct="1">
              <a:spcBef>
                <a:spcPct val="0"/>
              </a:spcBef>
            </a:pPr>
            <a:r>
              <a:rPr lang="en-US" altLang="en-US" sz="2400">
                <a:latin typeface="Verdana" panose="020B0604030504040204" pitchFamily="34" charset="0"/>
                <a:cs typeface="Times New Roman" panose="02020603050405020304" pitchFamily="18" charset="0"/>
              </a:rPr>
              <a:t> Improper ladder usage.</a:t>
            </a:r>
          </a:p>
        </p:txBody>
      </p:sp>
      <p:pic>
        <p:nvPicPr>
          <p:cNvPr id="41994" name="Picture 4" descr="Falling from Ladd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048000"/>
            <a:ext cx="41529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14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a:t>
            </a:r>
          </a:p>
        </p:txBody>
      </p:sp>
      <p:sp>
        <p:nvSpPr>
          <p:cNvPr id="615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Safety with Knives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152" name="Rectangle 7"/>
          <p:cNvSpPr>
            <a:spLocks noChangeArrowheads="1"/>
          </p:cNvSpPr>
          <p:nvPr/>
        </p:nvSpPr>
        <p:spPr bwMode="auto">
          <a:xfrm>
            <a:off x="1066800" y="1447800"/>
            <a:ext cx="762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Knives are very useful tools when you’re  working in food service, but they can also be very dangerous if not handled and cared for properly.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Remember, knives are one of the most dangerous things around an establishment     and should be handled with great caution.</a:t>
            </a:r>
          </a:p>
        </p:txBody>
      </p:sp>
      <p:pic>
        <p:nvPicPr>
          <p:cNvPr id="6153" name="Picture 6" descr="Knife-Chopp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800600"/>
            <a:ext cx="5224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52">
                                            <p:txEl>
                                              <p:pRg st="2" end="2"/>
                                            </p:txEl>
                                          </p:spTgt>
                                        </p:tgtEl>
                                        <p:attrNameLst>
                                          <p:attrName>style.visibility</p:attrName>
                                        </p:attrNameLst>
                                      </p:cBhvr>
                                      <p:to>
                                        <p:strVal val="visible"/>
                                      </p:to>
                                    </p:set>
                                    <p:animEffect transition="in" filter="dissolve">
                                      <p:cBhvr>
                                        <p:cTn id="7" dur="500"/>
                                        <p:tgtEl>
                                          <p:spTgt spid="6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Causes</a:t>
            </a:r>
            <a:endParaRPr lang="en-US" altLang="en-US" sz="2800">
              <a:solidFill>
                <a:schemeClr val="bg1"/>
              </a:solidFill>
              <a:latin typeface="Verdana" panose="020B0604030504040204" pitchFamily="34" charset="0"/>
            </a:endParaRP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40</a:t>
            </a:r>
          </a:p>
        </p:txBody>
      </p:sp>
      <p:sp>
        <p:nvSpPr>
          <p:cNvPr id="430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301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3018" name="Rectangle 9"/>
          <p:cNvSpPr>
            <a:spLocks noChangeArrowheads="1"/>
          </p:cNvSpPr>
          <p:nvPr/>
        </p:nvSpPr>
        <p:spPr bwMode="auto">
          <a:xfrm>
            <a:off x="762000" y="1524000"/>
            <a:ext cx="6705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cs typeface="Times New Roman" panose="02020603050405020304" pitchFamily="18" charset="0"/>
              </a:rPr>
              <a:t> Shifting floor tiles.</a:t>
            </a:r>
          </a:p>
          <a:p>
            <a:pPr eaLnBrk="1" hangingPunct="1">
              <a:spcBef>
                <a:spcPct val="0"/>
              </a:spcBef>
            </a:pPr>
            <a:r>
              <a:rPr lang="en-US" altLang="en-US" sz="2400">
                <a:latin typeface="Verdana" panose="020B0604030504040204" pitchFamily="34" charset="0"/>
                <a:cs typeface="Times New Roman" panose="02020603050405020304" pitchFamily="18" charset="0"/>
              </a:rPr>
              <a:t> Not watching while walking/moving.</a:t>
            </a:r>
          </a:p>
          <a:p>
            <a:pPr eaLnBrk="1" hangingPunct="1">
              <a:spcBef>
                <a:spcPct val="0"/>
              </a:spcBef>
            </a:pPr>
            <a:r>
              <a:rPr lang="en-US" altLang="en-US" sz="2400">
                <a:latin typeface="Verdana" panose="020B0604030504040204" pitchFamily="34" charset="0"/>
                <a:cs typeface="Times New Roman" panose="02020603050405020304" pitchFamily="18" charset="0"/>
              </a:rPr>
              <a:t> Spilled liquids.</a:t>
            </a:r>
          </a:p>
          <a:p>
            <a:pPr eaLnBrk="1" hangingPunct="1">
              <a:spcBef>
                <a:spcPct val="0"/>
              </a:spcBef>
            </a:pPr>
            <a:r>
              <a:rPr lang="en-US" altLang="en-US" sz="2400">
                <a:latin typeface="Verdana" panose="020B0604030504040204" pitchFamily="34" charset="0"/>
                <a:cs typeface="Times New Roman" panose="02020603050405020304" pitchFamily="18" charset="0"/>
              </a:rPr>
              <a:t> Cords across walkways.</a:t>
            </a:r>
            <a:endParaRPr lang="en-US" altLang="en-US" sz="2400">
              <a:latin typeface="Verdana" panose="020B0604030504040204" pitchFamily="34" charset="0"/>
            </a:endParaRPr>
          </a:p>
        </p:txBody>
      </p:sp>
      <p:pic>
        <p:nvPicPr>
          <p:cNvPr id="43019" name="Picture 4" descr="Tripping on Cor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45175" y="2667000"/>
            <a:ext cx="22415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What to Do?</a:t>
            </a:r>
            <a:endParaRPr lang="en-US" altLang="en-US" sz="2800">
              <a:solidFill>
                <a:schemeClr val="bg1"/>
              </a:solidFill>
              <a:latin typeface="Verdana" panose="020B0604030504040204" pitchFamily="34" charset="0"/>
            </a:endParaRP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41</a:t>
            </a:r>
          </a:p>
        </p:txBody>
      </p:sp>
      <p:sp>
        <p:nvSpPr>
          <p:cNvPr id="4403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4041" name="Rectangle 8"/>
          <p:cNvSpPr>
            <a:spLocks noChangeArrowheads="1"/>
          </p:cNvSpPr>
          <p:nvPr/>
        </p:nvSpPr>
        <p:spPr bwMode="auto">
          <a:xfrm>
            <a:off x="1066800" y="2133600"/>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FF"/>
                </a:solidFill>
                <a:latin typeface="Verdana" panose="020B0604030504040204" pitchFamily="34" charset="0"/>
                <a:cs typeface="Times New Roman" panose="02020603050405020304" pitchFamily="18" charset="0"/>
              </a:rPr>
              <a:t>Prevent!</a:t>
            </a:r>
          </a:p>
          <a:p>
            <a:pPr eaLnBrk="1" hangingPunct="1">
              <a:spcBef>
                <a:spcPct val="0"/>
              </a:spcBef>
              <a:buFontTx/>
              <a:buNone/>
            </a:pPr>
            <a:endParaRPr lang="en-US" altLang="en-US" sz="2400">
              <a:solidFill>
                <a:srgbClr val="0000FF"/>
              </a:solidFill>
              <a:latin typeface="Verdana" panose="020B0604030504040204" pitchFamily="34" charset="0"/>
              <a:cs typeface="Times New Roman" panose="02020603050405020304" pitchFamily="18" charset="0"/>
            </a:endParaRPr>
          </a:p>
          <a:p>
            <a:pPr eaLnBrk="1" hangingPunct="1">
              <a:spcBef>
                <a:spcPct val="0"/>
              </a:spcBef>
              <a:buFontTx/>
              <a:buNone/>
            </a:pPr>
            <a:r>
              <a:rPr lang="en-US" altLang="en-US" sz="2400">
                <a:solidFill>
                  <a:srgbClr val="0000FF"/>
                </a:solidFill>
                <a:latin typeface="Verdana" panose="020B0604030504040204" pitchFamily="34" charset="0"/>
                <a:cs typeface="Times New Roman" panose="02020603050405020304" pitchFamily="18" charset="0"/>
              </a:rPr>
              <a:t>                Prevent!</a:t>
            </a:r>
          </a:p>
          <a:p>
            <a:pPr eaLnBrk="1" hangingPunct="1">
              <a:spcBef>
                <a:spcPct val="0"/>
              </a:spcBef>
              <a:buFontTx/>
              <a:buNone/>
            </a:pPr>
            <a:endParaRPr lang="en-US" altLang="en-US" sz="2400">
              <a:solidFill>
                <a:srgbClr val="0000FF"/>
              </a:solidFill>
              <a:latin typeface="Verdana" panose="020B0604030504040204" pitchFamily="34" charset="0"/>
              <a:cs typeface="Times New Roman" panose="02020603050405020304" pitchFamily="18" charset="0"/>
            </a:endParaRPr>
          </a:p>
          <a:p>
            <a:pPr eaLnBrk="1" hangingPunct="1">
              <a:spcBef>
                <a:spcPct val="0"/>
              </a:spcBef>
              <a:buFontTx/>
              <a:buNone/>
            </a:pPr>
            <a:r>
              <a:rPr lang="en-US" altLang="en-US" sz="2400">
                <a:solidFill>
                  <a:srgbClr val="0000FF"/>
                </a:solidFill>
                <a:latin typeface="Verdana" panose="020B0604030504040204" pitchFamily="34" charset="0"/>
                <a:cs typeface="Times New Roman" panose="02020603050405020304" pitchFamily="18" charset="0"/>
              </a:rPr>
              <a:t>                                Prevent!</a:t>
            </a:r>
          </a:p>
          <a:p>
            <a:pPr eaLnBrk="1" hangingPunct="1">
              <a:spcBef>
                <a:spcPct val="0"/>
              </a:spcBef>
              <a:buFontTx/>
              <a:buNone/>
            </a:pPr>
            <a:endParaRPr lang="en-US" altLang="en-US" sz="2400">
              <a:solidFill>
                <a:srgbClr val="0000FF"/>
              </a:solidFill>
              <a:latin typeface="Verdana" panose="020B0604030504040204" pitchFamily="34" charset="0"/>
              <a:cs typeface="Times New Roman" panose="02020603050405020304" pitchFamily="18" charset="0"/>
            </a:endParaRPr>
          </a:p>
          <a:p>
            <a:pPr eaLnBrk="1" hangingPunct="1">
              <a:spcBef>
                <a:spcPct val="0"/>
              </a:spcBef>
              <a:buFontTx/>
              <a:buNone/>
            </a:pPr>
            <a:r>
              <a:rPr lang="en-US" altLang="en-US" sz="2400">
                <a:solidFill>
                  <a:srgbClr val="0000FF"/>
                </a:solidFill>
                <a:latin typeface="Verdana" panose="020B0604030504040204" pitchFamily="34" charset="0"/>
                <a:cs typeface="Times New Roman" panose="02020603050405020304" pitchFamily="18" charset="0"/>
              </a:rPr>
              <a:t>                                                Prevent!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4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4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Prevention - What to Do </a:t>
            </a:r>
            <a:endParaRPr lang="en-US" altLang="en-US" sz="2800">
              <a:solidFill>
                <a:schemeClr val="bg1"/>
              </a:solidFill>
              <a:latin typeface="Verdana" panose="020B0604030504040204" pitchFamily="34" charset="0"/>
            </a:endParaRP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42</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algn="ctr" eaLnBrk="0" hangingPunct="0">
              <a:spcBef>
                <a:spcPct val="20000"/>
              </a:spcBef>
              <a:defRPr/>
            </a:pPr>
            <a:endParaRPr lang="en-US" sz="2400" kern="0" dirty="0">
              <a:latin typeface="Verdana" pitchFamily="34" charset="0"/>
            </a:endParaRPr>
          </a:p>
        </p:txBody>
      </p:sp>
      <p:sp>
        <p:nvSpPr>
          <p:cNvPr id="45064" name="Rectangle 7"/>
          <p:cNvSpPr>
            <a:spLocks noChangeArrowheads="1"/>
          </p:cNvSpPr>
          <p:nvPr/>
        </p:nvSpPr>
        <p:spPr bwMode="auto">
          <a:xfrm>
            <a:off x="685800" y="1981200"/>
            <a:ext cx="76962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latin typeface="Verdana" panose="020B0604030504040204" pitchFamily="34" charset="0"/>
                <a:cs typeface="Times New Roman" panose="02020603050405020304" pitchFamily="18" charset="0"/>
              </a:rPr>
              <a:t>Four Steps:</a:t>
            </a:r>
          </a:p>
          <a:p>
            <a:pPr eaLnBrk="1" hangingPunct="1">
              <a:lnSpc>
                <a:spcPct val="90000"/>
              </a:lnSpc>
              <a:spcBef>
                <a:spcPct val="0"/>
              </a:spcBef>
              <a:buFontTx/>
              <a:buNone/>
            </a:pPr>
            <a:r>
              <a:rPr lang="en-US" altLang="en-US" sz="2400">
                <a:latin typeface="Verdana" panose="020B0604030504040204" pitchFamily="34" charset="0"/>
              </a:rPr>
              <a:t>    </a:t>
            </a:r>
          </a:p>
          <a:p>
            <a:pPr eaLnBrk="1" hangingPunct="1">
              <a:lnSpc>
                <a:spcPct val="90000"/>
              </a:lnSpc>
              <a:spcBef>
                <a:spcPct val="0"/>
              </a:spcBef>
              <a:buFontTx/>
              <a:buNone/>
            </a:pPr>
            <a:r>
              <a:rPr lang="en-US" altLang="en-US" sz="2400">
                <a:latin typeface="Verdana" panose="020B0604030504040204" pitchFamily="34" charset="0"/>
                <a:cs typeface="Times New Roman" panose="02020603050405020304" pitchFamily="18" charset="0"/>
              </a:rPr>
              <a:t>                    (1) Find the problem/hazard</a:t>
            </a:r>
          </a:p>
          <a:p>
            <a:pPr eaLnBrk="1" hangingPunct="1">
              <a:lnSpc>
                <a:spcPct val="90000"/>
              </a:lnSpc>
              <a:spcBef>
                <a:spcPct val="0"/>
              </a:spcBef>
              <a:buFontTx/>
              <a:buNone/>
            </a:pPr>
            <a:endParaRPr lang="en-US" altLang="en-US" sz="2400">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cs typeface="Times New Roman" panose="02020603050405020304" pitchFamily="18" charset="0"/>
              </a:rPr>
              <a:t>                    (2) Check it out</a:t>
            </a:r>
          </a:p>
          <a:p>
            <a:pPr eaLnBrk="1" hangingPunct="1">
              <a:lnSpc>
                <a:spcPct val="90000"/>
              </a:lnSpc>
              <a:spcBef>
                <a:spcPct val="0"/>
              </a:spcBef>
              <a:buFontTx/>
              <a:buNone/>
            </a:pPr>
            <a:endParaRPr lang="en-US" altLang="en-US" sz="2400">
              <a:latin typeface="Verdana" panose="020B0604030504040204" pitchFamily="34" charset="0"/>
              <a:cs typeface="Times New Roman" panose="02020603050405020304" pitchFamily="18" charset="0"/>
            </a:endParaRPr>
          </a:p>
          <a:p>
            <a:pPr eaLnBrk="1" hangingPunct="1">
              <a:lnSpc>
                <a:spcPct val="90000"/>
              </a:lnSpc>
              <a:spcBef>
                <a:spcPct val="0"/>
              </a:spcBef>
              <a:buFontTx/>
              <a:buNone/>
            </a:pPr>
            <a:r>
              <a:rPr lang="en-US" altLang="en-US" sz="2400">
                <a:latin typeface="Verdana" panose="020B0604030504040204" pitchFamily="34" charset="0"/>
                <a:cs typeface="Times New Roman" panose="02020603050405020304" pitchFamily="18" charset="0"/>
              </a:rPr>
              <a:t>                    (3) Fix it</a:t>
            </a:r>
          </a:p>
          <a:p>
            <a:pPr eaLnBrk="1" hangingPunct="1">
              <a:lnSpc>
                <a:spcPct val="90000"/>
              </a:lnSpc>
              <a:spcBef>
                <a:spcPct val="0"/>
              </a:spcBef>
              <a:buFontTx/>
              <a:buNone/>
            </a:pPr>
            <a:endParaRPr lang="en-US" altLang="en-US" sz="2400">
              <a:latin typeface="Verdana" panose="020B0604030504040204" pitchFamily="34" charset="0"/>
              <a:cs typeface="Times New Roman" panose="02020603050405020304" pitchFamily="18" charset="0"/>
            </a:endParaRPr>
          </a:p>
          <a:p>
            <a:pPr eaLnBrk="1" hangingPunct="1">
              <a:lnSpc>
                <a:spcPct val="90000"/>
              </a:lnSpc>
              <a:spcBef>
                <a:spcPct val="0"/>
              </a:spcBef>
              <a:buFontTx/>
              <a:buNone/>
            </a:pPr>
            <a:r>
              <a:rPr lang="en-US" altLang="en-US" sz="2400">
                <a:latin typeface="Verdana" panose="020B0604030504040204" pitchFamily="34" charset="0"/>
                <a:cs typeface="Times New Roman" panose="02020603050405020304" pitchFamily="18" charset="0"/>
              </a:rPr>
              <a:t>                    (4) Look at it again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Step 1 – Find the Problem</a:t>
            </a:r>
            <a:endParaRPr lang="en-US" altLang="en-US" sz="2800">
              <a:solidFill>
                <a:schemeClr val="bg1"/>
              </a:solidFill>
              <a:latin typeface="Verdana" panose="020B0604030504040204" pitchFamily="34" charset="0"/>
            </a:endParaRP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43</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6088" name="Rectangle 7"/>
          <p:cNvSpPr>
            <a:spLocks noChangeArrowheads="1"/>
          </p:cNvSpPr>
          <p:nvPr/>
        </p:nvSpPr>
        <p:spPr bwMode="auto">
          <a:xfrm>
            <a:off x="533400" y="12954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cs typeface="Times New Roman" panose="02020603050405020304" pitchFamily="18" charset="0"/>
              </a:rPr>
              <a:t> Is the area wet, slippery, or cluttered?</a:t>
            </a:r>
          </a:p>
          <a:p>
            <a:pPr eaLnBrk="1" hangingPunct="1">
              <a:spcBef>
                <a:spcPct val="0"/>
              </a:spcBef>
            </a:pPr>
            <a:r>
              <a:rPr lang="en-US" altLang="en-US" sz="2400">
                <a:latin typeface="Verdana" panose="020B0604030504040204" pitchFamily="34" charset="0"/>
                <a:cs typeface="Times New Roman" panose="02020603050405020304" pitchFamily="18" charset="0"/>
              </a:rPr>
              <a:t> Are employees moving too quickly?</a:t>
            </a:r>
          </a:p>
          <a:p>
            <a:pPr eaLnBrk="1" hangingPunct="1">
              <a:spcBef>
                <a:spcPct val="0"/>
              </a:spcBef>
            </a:pPr>
            <a:r>
              <a:rPr lang="en-US" altLang="en-US" sz="2400">
                <a:latin typeface="Verdana" panose="020B0604030504040204" pitchFamily="34" charset="0"/>
                <a:cs typeface="Times New Roman" panose="02020603050405020304" pitchFamily="18" charset="0"/>
              </a:rPr>
              <a:t> Is the area poorly lit?</a:t>
            </a:r>
          </a:p>
          <a:p>
            <a:pPr eaLnBrk="1" hangingPunct="1">
              <a:spcBef>
                <a:spcPct val="0"/>
              </a:spcBef>
            </a:pPr>
            <a:r>
              <a:rPr lang="en-US" altLang="en-US" sz="2400">
                <a:latin typeface="Verdana" panose="020B0604030504040204" pitchFamily="34" charset="0"/>
                <a:cs typeface="Times New Roman" panose="02020603050405020304" pitchFamily="18" charset="0"/>
              </a:rPr>
              <a:t> Are stairs steep or in poor condition?</a:t>
            </a:r>
            <a:endParaRPr lang="en-US" altLang="en-US" sz="2400">
              <a:latin typeface="Verdana" panose="020B0604030504040204" pitchFamily="34" charset="0"/>
            </a:endParaRPr>
          </a:p>
        </p:txBody>
      </p:sp>
      <p:pic>
        <p:nvPicPr>
          <p:cNvPr id="46089" name="Picture 6" descr="dance_floor_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048000"/>
            <a:ext cx="3856038"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10"/>
          <p:cNvSpPr>
            <a:spLocks noChangeArrowheads="1"/>
          </p:cNvSpPr>
          <p:nvPr/>
        </p:nvSpPr>
        <p:spPr bwMode="auto">
          <a:xfrm>
            <a:off x="5791200" y="3124200"/>
            <a:ext cx="1447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chemeClr val="bg1"/>
                </a:solidFill>
                <a:latin typeface="Verdana" panose="020B0604030504040204" pitchFamily="34" charset="0"/>
              </a:rPr>
              <a:t>Step up due           to raised floor</a:t>
            </a:r>
          </a:p>
        </p:txBody>
      </p:sp>
      <p:cxnSp>
        <p:nvCxnSpPr>
          <p:cNvPr id="12" name="Straight Arrow Connector 11"/>
          <p:cNvCxnSpPr/>
          <p:nvPr/>
        </p:nvCxnSpPr>
        <p:spPr>
          <a:xfrm rot="5400000">
            <a:off x="6288088" y="3846512"/>
            <a:ext cx="381000" cy="317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Any Problems Here?</a:t>
            </a:r>
            <a:endParaRPr lang="en-US" altLang="en-US" sz="2800">
              <a:solidFill>
                <a:schemeClr val="bg1"/>
              </a:solidFill>
              <a:latin typeface="Verdana" panose="020B0604030504040204" pitchFamily="34" charset="0"/>
            </a:endParaRP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44</a:t>
            </a:r>
          </a:p>
        </p:txBody>
      </p:sp>
      <p:sp>
        <p:nvSpPr>
          <p:cNvPr id="4711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711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47114" name="Picture 2" descr="Gratz College Safety Inspection 014.jpg"/>
          <p:cNvPicPr>
            <a:picLocks noChangeAspect="1"/>
          </p:cNvPicPr>
          <p:nvPr/>
        </p:nvPicPr>
        <p:blipFill>
          <a:blip r:embed="rId5">
            <a:lum bright="30000" contrast="16000"/>
            <a:extLst>
              <a:ext uri="{28A0092B-C50C-407E-A947-70E740481C1C}">
                <a14:useLocalDpi xmlns:a14="http://schemas.microsoft.com/office/drawing/2010/main" val="0"/>
              </a:ext>
            </a:extLst>
          </a:blip>
          <a:srcRect/>
          <a:stretch>
            <a:fillRect/>
          </a:stretch>
        </p:blipFill>
        <p:spPr bwMode="auto">
          <a:xfrm>
            <a:off x="1371600" y="1143000"/>
            <a:ext cx="63246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Rectangle 10"/>
          <p:cNvSpPr>
            <a:spLocks noChangeArrowheads="1"/>
          </p:cNvSpPr>
          <p:nvPr/>
        </p:nvSpPr>
        <p:spPr bwMode="auto">
          <a:xfrm>
            <a:off x="5562600" y="31242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chemeClr val="bg1"/>
                </a:solidFill>
                <a:latin typeface="Verdana" panose="020B0604030504040204" pitchFamily="34" charset="0"/>
              </a:rPr>
              <a:t>Exit/Walkway Cluttered; More Lighting Needed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Step 1 (Continued)</a:t>
            </a:r>
            <a:endParaRPr lang="en-US" altLang="en-US" sz="2800">
              <a:solidFill>
                <a:schemeClr val="bg1"/>
              </a:solidFill>
              <a:latin typeface="Verdana" panose="020B0604030504040204" pitchFamily="34" charset="0"/>
            </a:endParaRP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45</a:t>
            </a:r>
          </a:p>
        </p:txBody>
      </p:sp>
      <p:sp>
        <p:nvSpPr>
          <p:cNvPr id="4813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48137" name="Rectangle 8"/>
          <p:cNvSpPr>
            <a:spLocks noChangeArrowheads="1"/>
          </p:cNvSpPr>
          <p:nvPr/>
        </p:nvSpPr>
        <p:spPr bwMode="auto">
          <a:xfrm>
            <a:off x="914400" y="13716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cs typeface="Times New Roman" panose="02020603050405020304" pitchFamily="18" charset="0"/>
              </a:rPr>
              <a:t> Are handrails present?</a:t>
            </a:r>
          </a:p>
          <a:p>
            <a:pPr eaLnBrk="1" hangingPunct="1">
              <a:spcBef>
                <a:spcPct val="0"/>
              </a:spcBef>
            </a:pPr>
            <a:r>
              <a:rPr lang="en-US" altLang="en-US" sz="2400">
                <a:latin typeface="Verdana" panose="020B0604030504040204" pitchFamily="34" charset="0"/>
                <a:cs typeface="Times New Roman" panose="02020603050405020304" pitchFamily="18" charset="0"/>
              </a:rPr>
              <a:t> Are there unguarded edges/openings?</a:t>
            </a:r>
          </a:p>
          <a:p>
            <a:pPr eaLnBrk="1" hangingPunct="1">
              <a:spcBef>
                <a:spcPct val="0"/>
              </a:spcBef>
            </a:pPr>
            <a:r>
              <a:rPr lang="en-US" altLang="en-US" sz="2400">
                <a:latin typeface="Verdana" panose="020B0604030504040204" pitchFamily="34" charset="0"/>
                <a:cs typeface="Times New Roman" panose="02020603050405020304" pitchFamily="18" charset="0"/>
              </a:rPr>
              <a:t> Does layout make a slip, trip, fall situation?</a:t>
            </a:r>
          </a:p>
          <a:p>
            <a:pPr eaLnBrk="1" hangingPunct="1">
              <a:spcBef>
                <a:spcPct val="0"/>
              </a:spcBef>
            </a:pPr>
            <a:r>
              <a:rPr lang="en-US" altLang="en-US" sz="2400">
                <a:latin typeface="Verdana" panose="020B0604030504040204" pitchFamily="34" charset="0"/>
                <a:cs typeface="Times New Roman" panose="02020603050405020304" pitchFamily="18" charset="0"/>
              </a:rPr>
              <a:t> Are there cords across the walkway?</a:t>
            </a:r>
          </a:p>
        </p:txBody>
      </p:sp>
      <p:pic>
        <p:nvPicPr>
          <p:cNvPr id="4813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048000"/>
            <a:ext cx="2611438" cy="2728913"/>
          </a:xfrm>
          <a:prstGeom prst="rect">
            <a:avLst/>
          </a:prstGeom>
          <a:noFill/>
          <a:ln w="9525">
            <a:solidFill>
              <a:schemeClr val="tx1"/>
            </a:solidFill>
            <a:miter lim="800000"/>
            <a:headEnd/>
            <a:tailEnd/>
          </a:ln>
          <a:effectLst>
            <a:outerShdw dist="107763" dir="2700000" algn="ctr" rotWithShape="0">
              <a:srgbClr val="C0C0C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What about This?</a:t>
            </a:r>
            <a:endParaRPr lang="en-US" altLang="en-US" sz="2800">
              <a:solidFill>
                <a:schemeClr val="bg1"/>
              </a:solidFill>
              <a:latin typeface="Verdana" panose="020B0604030504040204" pitchFamily="34" charset="0"/>
            </a:endParaRP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46</a:t>
            </a:r>
          </a:p>
        </p:txBody>
      </p:sp>
      <p:sp>
        <p:nvSpPr>
          <p:cNvPr id="491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916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49162" name="Picture 2" descr="Gratz College Safety Inspection 0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295400"/>
            <a:ext cx="5945188"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Rectangle 10"/>
          <p:cNvSpPr>
            <a:spLocks noChangeArrowheads="1"/>
          </p:cNvSpPr>
          <p:nvPr/>
        </p:nvSpPr>
        <p:spPr bwMode="auto">
          <a:xfrm>
            <a:off x="4419600" y="48006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Walkway cluttered; Cords across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63">
                                            <p:txEl>
                                              <p:pRg st="0" end="0"/>
                                            </p:txEl>
                                          </p:spTgt>
                                        </p:tgtEl>
                                        <p:attrNameLst>
                                          <p:attrName>style.visibility</p:attrName>
                                        </p:attrNameLst>
                                      </p:cBhvr>
                                      <p:to>
                                        <p:strVal val="visible"/>
                                      </p:to>
                                    </p:set>
                                    <p:animEffect transition="in" filter="dissolve">
                                      <p:cBhvr>
                                        <p:cTn id="7" dur="500"/>
                                        <p:tgtEl>
                                          <p:spTgt spid="49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Step 2 – Check it Out</a:t>
            </a:r>
            <a:endParaRPr lang="en-US" altLang="en-US" sz="2800">
              <a:solidFill>
                <a:schemeClr val="bg1"/>
              </a:solidFill>
              <a:latin typeface="Verdana" panose="020B0604030504040204" pitchFamily="34" charset="0"/>
            </a:endParaRP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47</a:t>
            </a:r>
          </a:p>
        </p:txBody>
      </p:sp>
      <p:sp>
        <p:nvSpPr>
          <p:cNvPr id="501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0185" name="Rectangle 9"/>
          <p:cNvSpPr>
            <a:spLocks noChangeArrowheads="1"/>
          </p:cNvSpPr>
          <p:nvPr/>
        </p:nvSpPr>
        <p:spPr bwMode="auto">
          <a:xfrm>
            <a:off x="685800" y="1381125"/>
            <a:ext cx="792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cs typeface="Times New Roman" panose="02020603050405020304" pitchFamily="18" charset="0"/>
              </a:rPr>
              <a:t> Is the problem area near moving machinery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or is the area high traffic?</a:t>
            </a:r>
          </a:p>
          <a:p>
            <a:pPr eaLnBrk="1" hangingPunct="1">
              <a:spcBef>
                <a:spcPct val="0"/>
              </a:spcBef>
            </a:pPr>
            <a:r>
              <a:rPr lang="en-US" altLang="en-US" sz="2400">
                <a:latin typeface="Verdana" panose="020B0604030504040204" pitchFamily="34" charset="0"/>
                <a:cs typeface="Times New Roman" panose="02020603050405020304" pitchFamily="18" charset="0"/>
              </a:rPr>
              <a:t> Is the area properly lit?</a:t>
            </a:r>
          </a:p>
          <a:p>
            <a:pPr eaLnBrk="1" hangingPunct="1">
              <a:spcBef>
                <a:spcPct val="0"/>
              </a:spcBef>
            </a:pPr>
            <a:r>
              <a:rPr lang="en-US" altLang="en-US" sz="2400">
                <a:latin typeface="Verdana" panose="020B0604030504040204" pitchFamily="34" charset="0"/>
                <a:cs typeface="Times New Roman" panose="02020603050405020304" pitchFamily="18" charset="0"/>
              </a:rPr>
              <a:t> Are employees wearing proper footwear?</a:t>
            </a:r>
          </a:p>
        </p:txBody>
      </p:sp>
      <p:pic>
        <p:nvPicPr>
          <p:cNvPr id="50186" name="Picture 4" descr="Rubber Boot&amp;So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124200"/>
            <a:ext cx="19431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Which is Safer for Work?</a:t>
            </a:r>
            <a:endParaRPr lang="en-US" altLang="en-US" sz="2800">
              <a:solidFill>
                <a:schemeClr val="bg1"/>
              </a:solidFill>
              <a:latin typeface="Verdana" panose="020B0604030504040204" pitchFamily="34" charset="0"/>
            </a:endParaRP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48</a:t>
            </a:r>
          </a:p>
        </p:txBody>
      </p:sp>
      <p:sp>
        <p:nvSpPr>
          <p:cNvPr id="5120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20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51210" name="Content Placeholder 3" descr="Flip Flop Sho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06525"/>
            <a:ext cx="380206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4" descr="Men's Slip Resistant Sho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667000"/>
            <a:ext cx="32575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Rectangle 12"/>
          <p:cNvSpPr>
            <a:spLocks noChangeArrowheads="1"/>
          </p:cNvSpPr>
          <p:nvPr/>
        </p:nvSpPr>
        <p:spPr bwMode="auto">
          <a:xfrm>
            <a:off x="1981200" y="4114800"/>
            <a:ext cx="2974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500">
                <a:latin typeface="Verdana" panose="020B0604030504040204" pitchFamily="34" charset="0"/>
              </a:rPr>
              <a:t>These shoes are much safer!</a:t>
            </a:r>
          </a:p>
        </p:txBody>
      </p:sp>
      <p:cxnSp>
        <p:nvCxnSpPr>
          <p:cNvPr id="14" name="Straight Arrow Connector 13"/>
          <p:cNvCxnSpPr/>
          <p:nvPr/>
        </p:nvCxnSpPr>
        <p:spPr>
          <a:xfrm>
            <a:off x="3429000" y="4800600"/>
            <a:ext cx="16764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Step 2 (Continued)</a:t>
            </a:r>
            <a:endParaRPr lang="en-US" altLang="en-US" sz="2800">
              <a:solidFill>
                <a:schemeClr val="bg1"/>
              </a:solidFill>
              <a:latin typeface="Verdana" panose="020B0604030504040204" pitchFamily="34" charset="0"/>
            </a:endParaRP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49</a:t>
            </a:r>
          </a:p>
        </p:txBody>
      </p:sp>
      <p:sp>
        <p:nvSpPr>
          <p:cNvPr id="5223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3" name="Rectangle 12"/>
          <p:cNvSpPr/>
          <p:nvPr/>
        </p:nvSpPr>
        <p:spPr>
          <a:xfrm>
            <a:off x="5029200" y="40386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2234" name="Rectangle 9"/>
          <p:cNvSpPr>
            <a:spLocks noChangeArrowheads="1"/>
          </p:cNvSpPr>
          <p:nvPr/>
        </p:nvSpPr>
        <p:spPr bwMode="auto">
          <a:xfrm>
            <a:off x="838200" y="1295400"/>
            <a:ext cx="7543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Are “wet floor” signs in place?</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Are floors being mopped ½ at a time?</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Is walking surface more slippery due to its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construction?</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Is area outside and subject to weather?</a:t>
            </a:r>
          </a:p>
        </p:txBody>
      </p:sp>
      <p:pic>
        <p:nvPicPr>
          <p:cNvPr id="52235" name="Picture 13" descr="Rain-People with Umbrella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352800"/>
            <a:ext cx="2667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4" descr="Snow Covered Tree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352800"/>
            <a:ext cx="29718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17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a:t>
            </a:r>
          </a:p>
        </p:txBody>
      </p:sp>
      <p:sp>
        <p:nvSpPr>
          <p:cNvPr id="717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Knife Safety Tips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176" name="Rectangle 7"/>
          <p:cNvSpPr>
            <a:spLocks noChangeArrowheads="1"/>
          </p:cNvSpPr>
          <p:nvPr/>
        </p:nvSpPr>
        <p:spPr bwMode="auto">
          <a:xfrm>
            <a:off x="381000" y="10668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Use good, sturdy knives that are well balanced  </a:t>
            </a:r>
            <a:br>
              <a:rPr lang="en-US" altLang="en-US" sz="2400">
                <a:latin typeface="Verdana" panose="020B0604030504040204" pitchFamily="34" charset="0"/>
              </a:rPr>
            </a:br>
            <a:r>
              <a:rPr lang="en-US" altLang="en-US" sz="2400">
                <a:latin typeface="Verdana" panose="020B0604030504040204" pitchFamily="34" charset="0"/>
              </a:rPr>
              <a:t>   and do not easily bend.</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Use a cutting board – do not use kitchen counters, </a:t>
            </a:r>
            <a:br>
              <a:rPr lang="en-US" altLang="en-US" sz="2400">
                <a:latin typeface="Verdana" panose="020B0604030504040204" pitchFamily="34" charset="0"/>
              </a:rPr>
            </a:br>
            <a:r>
              <a:rPr lang="en-US" altLang="en-US" sz="2400">
                <a:latin typeface="Verdana" panose="020B0604030504040204" pitchFamily="34" charset="0"/>
              </a:rPr>
              <a:t>   metal, glass, or steel surfaces when chopping, </a:t>
            </a:r>
            <a:br>
              <a:rPr lang="en-US" altLang="en-US" sz="2400">
                <a:latin typeface="Verdana" panose="020B0604030504040204" pitchFamily="34" charset="0"/>
              </a:rPr>
            </a:br>
            <a:r>
              <a:rPr lang="en-US" altLang="en-US" sz="2400">
                <a:latin typeface="Verdana" panose="020B0604030504040204" pitchFamily="34" charset="0"/>
              </a:rPr>
              <a:t>   slicing, or mincing.</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Place a damp cloth under the cutting </a:t>
            </a:r>
            <a:br>
              <a:rPr lang="en-US" altLang="en-US" sz="2400">
                <a:latin typeface="Verdana" panose="020B0604030504040204" pitchFamily="34" charset="0"/>
              </a:rPr>
            </a:br>
            <a:r>
              <a:rPr lang="en-US" altLang="en-US" sz="2400">
                <a:latin typeface="Verdana" panose="020B0604030504040204" pitchFamily="34" charset="0"/>
              </a:rPr>
              <a:t>   board to prevent it from slipping.</a:t>
            </a:r>
          </a:p>
        </p:txBody>
      </p:sp>
      <p:pic>
        <p:nvPicPr>
          <p:cNvPr id="9" name="Picture 8" descr="Knife-Hold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00"/>
            <a:ext cx="13985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tting Board-Tea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657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Step 3 – Fix It</a:t>
            </a:r>
            <a:endParaRPr lang="en-US" altLang="en-US" sz="2800">
              <a:solidFill>
                <a:schemeClr val="bg1"/>
              </a:solidFill>
              <a:latin typeface="Verdana" panose="020B0604030504040204" pitchFamily="34" charset="0"/>
            </a:endParaRP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50</a:t>
            </a:r>
          </a:p>
        </p:txBody>
      </p:sp>
      <p:sp>
        <p:nvSpPr>
          <p:cNvPr id="5325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3257" name="Rectangle 8"/>
          <p:cNvSpPr>
            <a:spLocks noChangeArrowheads="1"/>
          </p:cNvSpPr>
          <p:nvPr/>
        </p:nvSpPr>
        <p:spPr bwMode="auto">
          <a:xfrm>
            <a:off x="609600" y="1295400"/>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cs typeface="Times New Roman" panose="02020603050405020304" pitchFamily="18" charset="0"/>
              </a:rPr>
              <a:t> If possible, eliminate or control the hazard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immediately (e.g. having spills wiped up).</a:t>
            </a:r>
          </a:p>
          <a:p>
            <a:pPr eaLnBrk="1" hangingPunct="1">
              <a:spcBef>
                <a:spcPct val="0"/>
              </a:spcBef>
            </a:pPr>
            <a:r>
              <a:rPr lang="en-US" altLang="en-US" sz="2400">
                <a:latin typeface="Verdana" panose="020B0604030504040204" pitchFamily="34" charset="0"/>
                <a:cs typeface="Times New Roman" panose="02020603050405020304" pitchFamily="18" charset="0"/>
              </a:rPr>
              <a:t> If not possible, take steps to alert people and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then determine what can be done to eliminate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or control the hazard.</a:t>
            </a:r>
          </a:p>
        </p:txBody>
      </p:sp>
      <p:pic>
        <p:nvPicPr>
          <p:cNvPr id="53258" name="Picture 14" descr="Wiping up Spill.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29000"/>
            <a:ext cx="278765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2" descr="Caution Tape-Wordi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657600"/>
            <a:ext cx="2476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533400" y="381000"/>
            <a:ext cx="5334000" cy="457200"/>
          </a:xfrm>
        </p:spPr>
        <p:txBody>
          <a:bodyPr/>
          <a:lstStyle/>
          <a:p>
            <a:pPr eaLnBrk="1" hangingPunct="1"/>
            <a:r>
              <a:rPr lang="en-US" altLang="en-US" sz="1700">
                <a:solidFill>
                  <a:schemeClr val="bg1"/>
                </a:solidFill>
                <a:latin typeface="Verdana" panose="020B0604030504040204" pitchFamily="34" charset="0"/>
                <a:cs typeface="Times New Roman" panose="02020603050405020304" pitchFamily="18" charset="0"/>
              </a:rPr>
              <a:t>If can’t Fix Quickly,                                  Alert People to the Hazard</a:t>
            </a:r>
            <a:endParaRPr lang="en-US" altLang="en-US" sz="1700">
              <a:solidFill>
                <a:schemeClr val="bg1"/>
              </a:solidFill>
              <a:latin typeface="Verdana" panose="020B0604030504040204" pitchFamily="34" charset="0"/>
            </a:endParaRP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51</a:t>
            </a:r>
          </a:p>
        </p:txBody>
      </p:sp>
      <p:sp>
        <p:nvSpPr>
          <p:cNvPr id="5427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54281" name="Picture 10" descr="Wet Floor Sign at Spi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124200"/>
            <a:ext cx="36893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1" descr="Wet Floor Sign-People Walki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447800"/>
            <a:ext cx="35385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Step 4 – Look at it Again</a:t>
            </a:r>
            <a:endParaRPr lang="en-US" altLang="en-US" sz="2800">
              <a:solidFill>
                <a:schemeClr val="bg1"/>
              </a:solidFill>
              <a:latin typeface="Verdana" panose="020B0604030504040204" pitchFamily="34" charset="0"/>
            </a:endParaRP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52</a:t>
            </a:r>
          </a:p>
        </p:txBody>
      </p:sp>
      <p:sp>
        <p:nvSpPr>
          <p:cNvPr id="5530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5305" name="Rectangle 10"/>
          <p:cNvSpPr>
            <a:spLocks noChangeArrowheads="1"/>
          </p:cNvSpPr>
          <p:nvPr/>
        </p:nvSpPr>
        <p:spPr bwMode="auto">
          <a:xfrm>
            <a:off x="609600" y="1638300"/>
            <a:ext cx="7924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Ensure the hazard/problem was repaired,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eliminated, or controlled.</a:t>
            </a:r>
          </a:p>
          <a:p>
            <a:pPr eaLnBrk="1" hangingPunct="1">
              <a:spcBef>
                <a:spcPct val="0"/>
              </a:spcBef>
              <a:buSzPct val="110000"/>
            </a:pPr>
            <a:endParaRPr lang="en-US" altLang="en-US" sz="2400">
              <a:latin typeface="Verdana" panose="020B0604030504040204" pitchFamily="34" charset="0"/>
              <a:cs typeface="Times New Roman" panose="02020603050405020304" pitchFamily="18" charset="0"/>
            </a:endParaRP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Does the area have to be checked periodically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to ensure the hazard/problem does not return?</a:t>
            </a:r>
          </a:p>
          <a:p>
            <a:pPr eaLnBrk="1" hangingPunct="1">
              <a:spcBef>
                <a:spcPct val="0"/>
              </a:spcBef>
              <a:buSzPct val="110000"/>
            </a:pPr>
            <a:endParaRPr lang="en-US" altLang="en-US" sz="2400">
              <a:latin typeface="Verdana" panose="020B0604030504040204" pitchFamily="34" charset="0"/>
              <a:cs typeface="Times New Roman" panose="02020603050405020304" pitchFamily="18" charset="0"/>
            </a:endParaRP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Determine if any training is required for</a:t>
            </a:r>
          </a:p>
          <a:p>
            <a:pPr eaLnBrk="1" hangingPunct="1">
              <a:spcBef>
                <a:spcPct val="0"/>
              </a:spcBef>
              <a:buSzPct val="110000"/>
              <a:buFontTx/>
              <a:buNone/>
            </a:pPr>
            <a:r>
              <a:rPr lang="en-US" altLang="en-US" sz="2400">
                <a:latin typeface="Verdana" panose="020B0604030504040204" pitchFamily="34" charset="0"/>
                <a:cs typeface="Times New Roman" panose="02020603050405020304" pitchFamily="18" charset="0"/>
              </a:rPr>
              <a:t>   affected employees.</a:t>
            </a:r>
          </a:p>
          <a:p>
            <a:pPr eaLnBrk="1" hangingPunct="1">
              <a:spcBef>
                <a:spcPct val="0"/>
              </a:spcBef>
              <a:buSzPct val="110000"/>
            </a:pPr>
            <a:endParaRPr lang="en-US" altLang="en-US" sz="2400">
              <a:latin typeface="Verdana" panose="020B0604030504040204" pitchFamily="34" charset="0"/>
              <a:cs typeface="Times New Roman" panose="02020603050405020304" pitchFamily="18" charset="0"/>
            </a:endParaRP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Should appropriate signage be posted?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Prevention Measures</a:t>
            </a:r>
            <a:endParaRPr lang="en-US" altLang="en-US" sz="2800">
              <a:solidFill>
                <a:schemeClr val="bg1"/>
              </a:solidFill>
              <a:latin typeface="Verdana" panose="020B0604030504040204" pitchFamily="34" charset="0"/>
            </a:endParaRP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53</a:t>
            </a:r>
          </a:p>
        </p:txBody>
      </p:sp>
      <p:sp>
        <p:nvSpPr>
          <p:cNvPr id="5632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6329" name="Rectangle 8"/>
          <p:cNvSpPr>
            <a:spLocks noChangeArrowheads="1"/>
          </p:cNvSpPr>
          <p:nvPr/>
        </p:nvSpPr>
        <p:spPr bwMode="auto">
          <a:xfrm>
            <a:off x="609600" y="1371600"/>
            <a:ext cx="792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Install non-slip tape or “grip cleats” on stairs.</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Have one hand free and use handrails when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walking up or down stairs.</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Store objects on shelves or in cabinets,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not in aisles/walkways.</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Don’t run while working.</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Ensure aisles/walkways are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kept clear and unobstructed.</a:t>
            </a:r>
            <a:endParaRPr lang="en-US" altLang="en-US" sz="2400">
              <a:latin typeface="Verdana" panose="020B0604030504040204" pitchFamily="34" charset="0"/>
            </a:endParaRPr>
          </a:p>
        </p:txBody>
      </p:sp>
      <p:pic>
        <p:nvPicPr>
          <p:cNvPr id="11" name="Picture 7" descr="Storage Shelves-Stee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048000"/>
            <a:ext cx="28416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32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63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Stair Safety</a:t>
            </a:r>
            <a:endParaRPr lang="en-US" altLang="en-US" sz="2800">
              <a:solidFill>
                <a:schemeClr val="bg1"/>
              </a:solidFill>
              <a:latin typeface="Verdana" panose="020B0604030504040204" pitchFamily="34" charset="0"/>
            </a:endParaRP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54</a:t>
            </a:r>
          </a:p>
        </p:txBody>
      </p:sp>
      <p:sp>
        <p:nvSpPr>
          <p:cNvPr id="5735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5735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57354" name="Content Placeholder 3" descr="Stairs High Light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68425"/>
            <a:ext cx="3548063"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4" descr="Stair Edges Marke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371600"/>
            <a:ext cx="334486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Rectangle 12"/>
          <p:cNvSpPr>
            <a:spLocks noChangeArrowheads="1"/>
          </p:cNvSpPr>
          <p:nvPr/>
        </p:nvSpPr>
        <p:spPr bwMode="auto">
          <a:xfrm>
            <a:off x="533400" y="5334000"/>
            <a:ext cx="382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Non-slip treads on stair edges</a:t>
            </a:r>
          </a:p>
        </p:txBody>
      </p:sp>
      <p:sp>
        <p:nvSpPr>
          <p:cNvPr id="57357" name="Rectangle 13"/>
          <p:cNvSpPr>
            <a:spLocks noChangeArrowheads="1"/>
          </p:cNvSpPr>
          <p:nvPr/>
        </p:nvSpPr>
        <p:spPr bwMode="auto">
          <a:xfrm>
            <a:off x="5105400" y="5334000"/>
            <a:ext cx="360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Reflective edging on last step</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Prevention</a:t>
            </a:r>
            <a:endParaRPr lang="en-US" altLang="en-US" sz="2800">
              <a:solidFill>
                <a:schemeClr val="bg1"/>
              </a:solidFill>
              <a:latin typeface="Verdana" panose="020B0604030504040204" pitchFamily="34" charset="0"/>
            </a:endParaRP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55</a:t>
            </a:r>
          </a:p>
        </p:txBody>
      </p:sp>
      <p:sp>
        <p:nvSpPr>
          <p:cNvPr id="5837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5837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8378" name="Rectangle 9"/>
          <p:cNvSpPr>
            <a:spLocks noChangeArrowheads="1"/>
          </p:cNvSpPr>
          <p:nvPr/>
        </p:nvSpPr>
        <p:spPr bwMode="auto">
          <a:xfrm>
            <a:off x="609600" y="1371600"/>
            <a:ext cx="792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Wear proper footwear and don’t run or move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quickly while walking.</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Have leaks/spills cleaned up quickly.</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Place “caution tape” on uneven/drop off areas.</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Develop and put into place a ladder safety and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inspection program.</a:t>
            </a:r>
          </a:p>
        </p:txBody>
      </p:sp>
      <p:pic>
        <p:nvPicPr>
          <p:cNvPr id="58379" name="Picture 7" descr="Non-Slip Shoes-Sketchers.png"/>
          <p:cNvPicPr>
            <a:picLocks noChangeAspect="1"/>
          </p:cNvPicPr>
          <p:nvPr/>
        </p:nvPicPr>
        <p:blipFill>
          <a:blip r:embed="rId5">
            <a:extLst>
              <a:ext uri="{28A0092B-C50C-407E-A947-70E740481C1C}">
                <a14:useLocalDpi xmlns:a14="http://schemas.microsoft.com/office/drawing/2010/main" val="0"/>
              </a:ext>
            </a:extLst>
          </a:blip>
          <a:srcRect t="2"/>
          <a:stretch>
            <a:fillRect/>
          </a:stretch>
        </p:blipFill>
        <p:spPr bwMode="auto">
          <a:xfrm>
            <a:off x="1447800" y="3657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aution Tape-Floo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733800"/>
            <a:ext cx="25146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83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Wearing Proper Footwear</a:t>
            </a:r>
            <a:endParaRPr lang="en-US" altLang="en-US" sz="2800">
              <a:solidFill>
                <a:schemeClr val="bg1"/>
              </a:solidFill>
              <a:latin typeface="Verdana" panose="020B0604030504040204" pitchFamily="34" charset="0"/>
            </a:endParaRP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56</a:t>
            </a:r>
          </a:p>
        </p:txBody>
      </p:sp>
      <p:sp>
        <p:nvSpPr>
          <p:cNvPr id="5939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5940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5"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9402" name="Rectangle 9"/>
          <p:cNvSpPr>
            <a:spLocks noChangeArrowheads="1"/>
          </p:cNvSpPr>
          <p:nvPr/>
        </p:nvSpPr>
        <p:spPr bwMode="auto">
          <a:xfrm>
            <a:off x="457200" y="1219200"/>
            <a:ext cx="8153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spcAft>
                <a:spcPct val="50000"/>
              </a:spcAft>
              <a:buFontTx/>
              <a:buNone/>
            </a:pPr>
            <a:r>
              <a:rPr lang="en-US" altLang="en-US" sz="1800">
                <a:latin typeface="Verdana" panose="020B0604030504040204" pitchFamily="34" charset="0"/>
                <a:cs typeface="Times New Roman" panose="02020603050405020304" pitchFamily="18" charset="0"/>
              </a:rPr>
              <a:t>Wear shoes with slip-resistant soles or traction devices when walking      or working on surfaces that are wet, greasy, icy, or otherwise slick. </a:t>
            </a:r>
          </a:p>
        </p:txBody>
      </p:sp>
      <p:pic>
        <p:nvPicPr>
          <p:cNvPr id="59403" name="Picture 13" descr="Non-Slip Shoes-Low To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124200"/>
            <a:ext cx="22526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6" descr="npo000082"/>
          <p:cNvPicPr>
            <a:picLocks noChangeAspect="1" noChangeArrowheads="1"/>
          </p:cNvPicPr>
          <p:nvPr/>
        </p:nvPicPr>
        <p:blipFill>
          <a:blip r:embed="rId6">
            <a:extLst>
              <a:ext uri="{28A0092B-C50C-407E-A947-70E740481C1C}">
                <a14:useLocalDpi xmlns:a14="http://schemas.microsoft.com/office/drawing/2010/main" val="0"/>
              </a:ext>
            </a:extLst>
          </a:blip>
          <a:srcRect l="6058" t="10913" r="7573"/>
          <a:stretch>
            <a:fillRect/>
          </a:stretch>
        </p:blipFill>
        <p:spPr bwMode="auto">
          <a:xfrm>
            <a:off x="6705600" y="190500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405" name="Picture 4" descr="npo0000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4419600"/>
            <a:ext cx="1587500" cy="14414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9406" name="Rectangle 13"/>
          <p:cNvSpPr>
            <a:spLocks noChangeArrowheads="1"/>
          </p:cNvSpPr>
          <p:nvPr/>
        </p:nvSpPr>
        <p:spPr bwMode="auto">
          <a:xfrm>
            <a:off x="2819400" y="2819400"/>
            <a:ext cx="3733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spcAft>
                <a:spcPct val="50000"/>
              </a:spcAft>
              <a:buFontTx/>
              <a:buNone/>
            </a:pPr>
            <a:r>
              <a:rPr lang="en-US" altLang="en-US" sz="2000">
                <a:latin typeface="Verdana" panose="020B0604030504040204" pitchFamily="34" charset="0"/>
                <a:cs typeface="Times New Roman" panose="02020603050405020304" pitchFamily="18" charset="0"/>
              </a:rPr>
              <a:t>No footwear has anti-slip properties for every     condition – select the     proper type of footwear       for the work conditions            and the type of flooring    or walking/working surface. </a:t>
            </a:r>
          </a:p>
        </p:txBody>
      </p:sp>
      <p:sp>
        <p:nvSpPr>
          <p:cNvPr id="59407" name="Rectangle 15"/>
          <p:cNvSpPr>
            <a:spLocks noChangeArrowheads="1"/>
          </p:cNvSpPr>
          <p:nvPr/>
        </p:nvSpPr>
        <p:spPr bwMode="auto">
          <a:xfrm>
            <a:off x="6629400" y="3352800"/>
            <a:ext cx="2667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50000"/>
              </a:spcBef>
              <a:buFontTx/>
              <a:buNone/>
            </a:pPr>
            <a:r>
              <a:rPr lang="en-US" altLang="en-US" sz="1600">
                <a:latin typeface="Verdana" panose="020B0604030504040204" pitchFamily="34" charset="0"/>
                <a:cs typeface="Times New Roman" panose="02020603050405020304" pitchFamily="18" charset="0"/>
              </a:rPr>
              <a:t>Slip-resistant traction devices for snow and ice that fit over the soles      </a:t>
            </a:r>
          </a:p>
        </p:txBody>
      </p:sp>
      <p:cxnSp>
        <p:nvCxnSpPr>
          <p:cNvPr id="17" name="Straight Arrow Connector 16"/>
          <p:cNvCxnSpPr/>
          <p:nvPr/>
        </p:nvCxnSpPr>
        <p:spPr>
          <a:xfrm flipV="1">
            <a:off x="7162800" y="2971800"/>
            <a:ext cx="6096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315200" y="4191000"/>
            <a:ext cx="6096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9402">
                                            <p:txEl>
                                              <p:pRg st="0" end="0"/>
                                            </p:txEl>
                                          </p:spTgt>
                                        </p:tgtEl>
                                        <p:attrNameLst>
                                          <p:attrName>style.visibility</p:attrName>
                                        </p:attrNameLst>
                                      </p:cBhvr>
                                      <p:to>
                                        <p:strVal val="visible"/>
                                      </p:to>
                                    </p:set>
                                    <p:animEffect transition="in" filter="dissolve">
                                      <p:cBhvr>
                                        <p:cTn id="7" dur="500"/>
                                        <p:tgtEl>
                                          <p:spTgt spid="59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9406">
                                            <p:txEl>
                                              <p:pRg st="0" end="0"/>
                                            </p:txEl>
                                          </p:spTgt>
                                        </p:tgtEl>
                                        <p:attrNameLst>
                                          <p:attrName>style.visibility</p:attrName>
                                        </p:attrNameLst>
                                      </p:cBhvr>
                                      <p:to>
                                        <p:strVal val="visible"/>
                                      </p:to>
                                    </p:set>
                                    <p:animEffect transition="in" filter="dissolve">
                                      <p:cBhvr>
                                        <p:cTn id="12" dur="500"/>
                                        <p:tgtEl>
                                          <p:spTgt spid="594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Prevention</a:t>
            </a:r>
            <a:endParaRPr lang="en-US" altLang="en-US" sz="2800">
              <a:solidFill>
                <a:schemeClr val="bg1"/>
              </a:solidFill>
              <a:latin typeface="Verdana" panose="020B0604030504040204" pitchFamily="34" charset="0"/>
            </a:endParaRP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57</a:t>
            </a:r>
          </a:p>
        </p:txBody>
      </p:sp>
      <p:sp>
        <p:nvSpPr>
          <p:cNvPr id="6042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042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4"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0426" name="Rectangle 9"/>
          <p:cNvSpPr>
            <a:spLocks noChangeArrowheads="1"/>
          </p:cNvSpPr>
          <p:nvPr/>
        </p:nvSpPr>
        <p:spPr bwMode="auto">
          <a:xfrm>
            <a:off x="685800" y="1143000"/>
            <a:ext cx="769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Have “wet floor” signs posted where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necessary.</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Thoroughly investigate all slips, trips, and</a:t>
            </a:r>
          </a:p>
          <a:p>
            <a:pPr eaLnBrk="1" hangingPunct="1">
              <a:spcBef>
                <a:spcPct val="0"/>
              </a:spcBef>
              <a:buSzPct val="110000"/>
              <a:buFontTx/>
              <a:buNone/>
            </a:pPr>
            <a:r>
              <a:rPr lang="en-US" altLang="en-US" sz="2400">
                <a:latin typeface="Verdana" panose="020B0604030504040204" pitchFamily="34" charset="0"/>
                <a:cs typeface="Times New Roman" panose="02020603050405020304" pitchFamily="18" charset="0"/>
              </a:rPr>
              <a:t>   falls.</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Apply “non-skid” coating or place “non-skid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strips” in areas where floors are likely to be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slippery or wet.</a:t>
            </a: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Report hazardous situations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as soon as possible.</a:t>
            </a:r>
            <a:endParaRPr lang="en-US" altLang="en-US" sz="2400">
              <a:latin typeface="Verdana" panose="020B0604030504040204" pitchFamily="34" charset="0"/>
            </a:endParaRPr>
          </a:p>
        </p:txBody>
      </p:sp>
      <p:pic>
        <p:nvPicPr>
          <p:cNvPr id="11" name="Picture 7" descr="C:\Documents and Settings\spakosh\Local Settings\Temporary Internet Files\Content.IE5\NKL09BQC\MP90017853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886200"/>
            <a:ext cx="3009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2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2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042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04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Prevention</a:t>
            </a:r>
            <a:endParaRPr lang="en-US" altLang="en-US" sz="2800">
              <a:solidFill>
                <a:schemeClr val="bg1"/>
              </a:solidFill>
              <a:latin typeface="Verdana" panose="020B0604030504040204" pitchFamily="34" charset="0"/>
            </a:endParaRP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58</a:t>
            </a:r>
          </a:p>
        </p:txBody>
      </p:sp>
      <p:sp>
        <p:nvSpPr>
          <p:cNvPr id="13"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1448" name="Rectangle 7"/>
          <p:cNvSpPr>
            <a:spLocks noChangeArrowheads="1"/>
          </p:cNvSpPr>
          <p:nvPr/>
        </p:nvSpPr>
        <p:spPr bwMode="auto">
          <a:xfrm>
            <a:off x="685800" y="1524000"/>
            <a:ext cx="784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Pick up objects that have fallen on the floor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(e.g. food, paper clips, etc.).</a:t>
            </a:r>
          </a:p>
          <a:p>
            <a:pPr eaLnBrk="1" hangingPunct="1">
              <a:spcBef>
                <a:spcPct val="0"/>
              </a:spcBef>
              <a:buSzPct val="110000"/>
            </a:pPr>
            <a:endParaRPr lang="en-US" altLang="en-US" sz="2400">
              <a:latin typeface="Verdana" panose="020B0604030504040204" pitchFamily="34" charset="0"/>
              <a:cs typeface="Times New Roman" panose="02020603050405020304" pitchFamily="18" charset="0"/>
            </a:endParaRP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Have carpets, rugs, and mats secured to the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floor, and tape down raised ends.</a:t>
            </a:r>
          </a:p>
          <a:p>
            <a:pPr eaLnBrk="1" hangingPunct="1">
              <a:spcBef>
                <a:spcPct val="0"/>
              </a:spcBef>
              <a:buSzPct val="110000"/>
            </a:pPr>
            <a:endParaRPr lang="en-US" altLang="en-US" sz="2400">
              <a:latin typeface="Verdana" panose="020B0604030504040204" pitchFamily="34" charset="0"/>
              <a:cs typeface="Times New Roman" panose="02020603050405020304" pitchFamily="18" charset="0"/>
            </a:endParaRP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Always close file cabinet drawers.</a:t>
            </a:r>
          </a:p>
          <a:p>
            <a:pPr eaLnBrk="1" hangingPunct="1">
              <a:spcBef>
                <a:spcPct val="0"/>
              </a:spcBef>
              <a:buSzPct val="110000"/>
            </a:pPr>
            <a:endParaRPr lang="en-US" altLang="en-US" sz="2400">
              <a:latin typeface="Verdana" panose="020B0604030504040204" pitchFamily="34" charset="0"/>
              <a:cs typeface="Times New Roman" panose="02020603050405020304" pitchFamily="18" charset="0"/>
            </a:endParaRPr>
          </a:p>
          <a:p>
            <a:pPr eaLnBrk="1" hangingPunct="1">
              <a:spcBef>
                <a:spcPct val="0"/>
              </a:spcBef>
              <a:buSzPct val="110000"/>
            </a:pPr>
            <a:r>
              <a:rPr lang="en-US" altLang="en-US" sz="2400">
                <a:latin typeface="Verdana" panose="020B0604030504040204" pitchFamily="34" charset="0"/>
                <a:cs typeface="Times New Roman" panose="02020603050405020304" pitchFamily="18" charset="0"/>
              </a:rPr>
              <a:t> Do not place delivery carts in the middle of an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aisle or walkway.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Falling “Properly”</a:t>
            </a:r>
            <a:endParaRPr lang="en-US" altLang="en-US" sz="2800">
              <a:solidFill>
                <a:schemeClr val="bg1"/>
              </a:solidFill>
              <a:latin typeface="Verdana" panose="020B0604030504040204" pitchFamily="34" charset="0"/>
            </a:endParaRPr>
          </a:p>
        </p:txBody>
      </p:sp>
      <p:sp>
        <p:nvSpPr>
          <p:cNvPr id="624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24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59</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2472" name="Rectangle 7"/>
          <p:cNvSpPr>
            <a:spLocks noChangeArrowheads="1"/>
          </p:cNvSpPr>
          <p:nvPr/>
        </p:nvSpPr>
        <p:spPr bwMode="auto">
          <a:xfrm>
            <a:off x="609600" y="1371600"/>
            <a:ext cx="76962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spcAft>
                <a:spcPct val="50000"/>
              </a:spcAft>
              <a:buFontTx/>
              <a:buNone/>
            </a:pPr>
            <a:r>
              <a:rPr lang="en-US" altLang="en-US" sz="2100">
                <a:solidFill>
                  <a:srgbClr val="0000FF"/>
                </a:solidFill>
                <a:latin typeface="Verdana" panose="020B0604030504040204" pitchFamily="34" charset="0"/>
                <a:cs typeface="Times New Roman" panose="02020603050405020304" pitchFamily="18" charset="0"/>
              </a:rPr>
              <a:t>IF YOU DO FALL, YOU CAN REDUCE THE CHANCE OF SERIOUS INJURY IF YOU:</a:t>
            </a:r>
          </a:p>
        </p:txBody>
      </p:sp>
      <p:sp>
        <p:nvSpPr>
          <p:cNvPr id="10" name="Rectangle 9"/>
          <p:cNvSpPr>
            <a:spLocks noChangeArrowheads="1"/>
          </p:cNvSpPr>
          <p:nvPr/>
        </p:nvSpPr>
        <p:spPr bwMode="auto">
          <a:xfrm>
            <a:off x="533400" y="2209800"/>
            <a:ext cx="6477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1" hangingPunct="1">
              <a:spcBef>
                <a:spcPct val="0"/>
              </a:spcBef>
              <a:spcAft>
                <a:spcPct val="100000"/>
              </a:spcAft>
              <a:buFont typeface="Courier New" panose="02070309020205020404" pitchFamily="49" charset="0"/>
              <a:buChar char="o"/>
            </a:pPr>
            <a:r>
              <a:rPr lang="en-US" altLang="en-US" sz="2100">
                <a:solidFill>
                  <a:srgbClr val="0000FF"/>
                </a:solidFill>
                <a:latin typeface="Verdana" panose="020B0604030504040204" pitchFamily="34" charset="0"/>
                <a:cs typeface="Times New Roman" panose="02020603050405020304" pitchFamily="18" charset="0"/>
              </a:rPr>
              <a:t> ROLL WITH THE FALL; DON’T REACH </a:t>
            </a:r>
            <a:br>
              <a:rPr lang="en-US" altLang="en-US" sz="2100">
                <a:solidFill>
                  <a:srgbClr val="0000FF"/>
                </a:solidFill>
                <a:latin typeface="Verdana" panose="020B0604030504040204" pitchFamily="34" charset="0"/>
                <a:cs typeface="Times New Roman" panose="02020603050405020304" pitchFamily="18" charset="0"/>
              </a:rPr>
            </a:br>
            <a:r>
              <a:rPr lang="en-US" altLang="en-US" sz="2100">
                <a:solidFill>
                  <a:srgbClr val="0000FF"/>
                </a:solidFill>
                <a:latin typeface="Verdana" panose="020B0604030504040204" pitchFamily="34" charset="0"/>
                <a:cs typeface="Times New Roman" panose="02020603050405020304" pitchFamily="18" charset="0"/>
              </a:rPr>
              <a:t>   OUT.  LET YOUR BODY CRUMPLE AND </a:t>
            </a:r>
            <a:br>
              <a:rPr lang="en-US" altLang="en-US" sz="2100">
                <a:solidFill>
                  <a:srgbClr val="0000FF"/>
                </a:solidFill>
                <a:latin typeface="Verdana" panose="020B0604030504040204" pitchFamily="34" charset="0"/>
                <a:cs typeface="Times New Roman" panose="02020603050405020304" pitchFamily="18" charset="0"/>
              </a:rPr>
            </a:br>
            <a:r>
              <a:rPr lang="en-US" altLang="en-US" sz="2100">
                <a:solidFill>
                  <a:srgbClr val="0000FF"/>
                </a:solidFill>
                <a:latin typeface="Verdana" panose="020B0604030504040204" pitchFamily="34" charset="0"/>
                <a:cs typeface="Times New Roman" panose="02020603050405020304" pitchFamily="18" charset="0"/>
              </a:rPr>
              <a:t>   ROLL.</a:t>
            </a:r>
          </a:p>
        </p:txBody>
      </p:sp>
      <p:sp>
        <p:nvSpPr>
          <p:cNvPr id="11" name="Rectangle 10"/>
          <p:cNvSpPr>
            <a:spLocks noChangeArrowheads="1"/>
          </p:cNvSpPr>
          <p:nvPr/>
        </p:nvSpPr>
        <p:spPr bwMode="auto">
          <a:xfrm>
            <a:off x="533400" y="3429000"/>
            <a:ext cx="6248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1" hangingPunct="1">
              <a:spcBef>
                <a:spcPct val="0"/>
              </a:spcBef>
              <a:spcAft>
                <a:spcPct val="100000"/>
              </a:spcAft>
              <a:buFont typeface="Courier New" panose="02070309020205020404" pitchFamily="49" charset="0"/>
              <a:buChar char="o"/>
            </a:pPr>
            <a:r>
              <a:rPr lang="en-US" altLang="en-US" sz="2100">
                <a:solidFill>
                  <a:srgbClr val="0000FF"/>
                </a:solidFill>
                <a:latin typeface="Verdana" panose="020B0604030504040204" pitchFamily="34" charset="0"/>
                <a:cs typeface="Times New Roman" panose="02020603050405020304" pitchFamily="18" charset="0"/>
              </a:rPr>
              <a:t> BEND YOUR ELBOWS AND KNEES </a:t>
            </a:r>
            <a:br>
              <a:rPr lang="en-US" altLang="en-US" sz="2100">
                <a:solidFill>
                  <a:srgbClr val="0000FF"/>
                </a:solidFill>
                <a:latin typeface="Verdana" panose="020B0604030504040204" pitchFamily="34" charset="0"/>
                <a:cs typeface="Times New Roman" panose="02020603050405020304" pitchFamily="18" charset="0"/>
              </a:rPr>
            </a:br>
            <a:r>
              <a:rPr lang="en-US" altLang="en-US" sz="2100">
                <a:solidFill>
                  <a:srgbClr val="0000FF"/>
                </a:solidFill>
                <a:latin typeface="Verdana" panose="020B0604030504040204" pitchFamily="34" charset="0"/>
                <a:cs typeface="Times New Roman" panose="02020603050405020304" pitchFamily="18" charset="0"/>
              </a:rPr>
              <a:t>   AND USE YOUR LEGS AND ARMS </a:t>
            </a:r>
            <a:br>
              <a:rPr lang="en-US" altLang="en-US" sz="2100">
                <a:solidFill>
                  <a:srgbClr val="0000FF"/>
                </a:solidFill>
                <a:latin typeface="Verdana" panose="020B0604030504040204" pitchFamily="34" charset="0"/>
                <a:cs typeface="Times New Roman" panose="02020603050405020304" pitchFamily="18" charset="0"/>
              </a:rPr>
            </a:br>
            <a:r>
              <a:rPr lang="en-US" altLang="en-US" sz="2100">
                <a:solidFill>
                  <a:srgbClr val="0000FF"/>
                </a:solidFill>
                <a:latin typeface="Verdana" panose="020B0604030504040204" pitchFamily="34" charset="0"/>
                <a:cs typeface="Times New Roman" panose="02020603050405020304" pitchFamily="18" charset="0"/>
              </a:rPr>
              <a:t>   TO ABSORB THE FALL.</a:t>
            </a:r>
          </a:p>
        </p:txBody>
      </p:sp>
      <p:sp>
        <p:nvSpPr>
          <p:cNvPr id="12" name="Rectangle 11"/>
          <p:cNvSpPr>
            <a:spLocks noChangeArrowheads="1"/>
          </p:cNvSpPr>
          <p:nvPr/>
        </p:nvSpPr>
        <p:spPr bwMode="auto">
          <a:xfrm>
            <a:off x="533400" y="4648200"/>
            <a:ext cx="7620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1" hangingPunct="1">
              <a:spcBef>
                <a:spcPct val="0"/>
              </a:spcBef>
              <a:spcAft>
                <a:spcPct val="75000"/>
              </a:spcAft>
              <a:buFont typeface="Courier New" panose="02070309020205020404" pitchFamily="49" charset="0"/>
              <a:buChar char="o"/>
            </a:pPr>
            <a:r>
              <a:rPr lang="en-US" altLang="en-US" sz="2100">
                <a:solidFill>
                  <a:srgbClr val="0000FF"/>
                </a:solidFill>
                <a:latin typeface="Verdana" panose="020B0604030504040204" pitchFamily="34" charset="0"/>
                <a:cs typeface="Times New Roman" panose="02020603050405020304" pitchFamily="18" charset="0"/>
              </a:rPr>
              <a:t> GET MEDICAL ATTENTION AFTER A FALL TO </a:t>
            </a:r>
            <a:br>
              <a:rPr lang="en-US" altLang="en-US" sz="2100">
                <a:solidFill>
                  <a:srgbClr val="0000FF"/>
                </a:solidFill>
                <a:latin typeface="Verdana" panose="020B0604030504040204" pitchFamily="34" charset="0"/>
                <a:cs typeface="Times New Roman" panose="02020603050405020304" pitchFamily="18" charset="0"/>
              </a:rPr>
            </a:br>
            <a:r>
              <a:rPr lang="en-US" altLang="en-US" sz="2100">
                <a:solidFill>
                  <a:srgbClr val="0000FF"/>
                </a:solidFill>
                <a:latin typeface="Verdana" panose="020B0604030504040204" pitchFamily="34" charset="0"/>
                <a:cs typeface="Times New Roman" panose="02020603050405020304" pitchFamily="18" charset="0"/>
              </a:rPr>
              <a:t>   TREAT ANYTHING TORN, SPRAINED, OR </a:t>
            </a:r>
            <a:br>
              <a:rPr lang="en-US" altLang="en-US" sz="2100">
                <a:solidFill>
                  <a:srgbClr val="0000FF"/>
                </a:solidFill>
                <a:latin typeface="Verdana" panose="020B0604030504040204" pitchFamily="34" charset="0"/>
                <a:cs typeface="Times New Roman" panose="02020603050405020304" pitchFamily="18" charset="0"/>
              </a:rPr>
            </a:br>
            <a:r>
              <a:rPr lang="en-US" altLang="en-US" sz="2100">
                <a:solidFill>
                  <a:srgbClr val="0000FF"/>
                </a:solidFill>
                <a:latin typeface="Verdana" panose="020B0604030504040204" pitchFamily="34" charset="0"/>
                <a:cs typeface="Times New Roman" panose="02020603050405020304" pitchFamily="18" charset="0"/>
              </a:rPr>
              <a:t>   BROKEN.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19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a:t>
            </a:r>
          </a:p>
        </p:txBody>
      </p:sp>
      <p:sp>
        <p:nvSpPr>
          <p:cNvPr id="819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Knife Safety Tips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200" name="Rectangle 7"/>
          <p:cNvSpPr>
            <a:spLocks noChangeArrowheads="1"/>
          </p:cNvSpPr>
          <p:nvPr/>
        </p:nvSpPr>
        <p:spPr bwMode="auto">
          <a:xfrm>
            <a:off x="457200" y="1219200"/>
            <a:ext cx="8001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Use the proper cutting board – plastic boards </a:t>
            </a:r>
            <a:br>
              <a:rPr lang="en-US" altLang="en-US" sz="2400">
                <a:latin typeface="Verdana" panose="020B0604030504040204" pitchFamily="34" charset="0"/>
              </a:rPr>
            </a:br>
            <a:r>
              <a:rPr lang="en-US" altLang="en-US" sz="2400">
                <a:latin typeface="Verdana" panose="020B0604030504040204" pitchFamily="34" charset="0"/>
              </a:rPr>
              <a:t>   are dishwasher safe and more sanitary than </a:t>
            </a:r>
            <a:br>
              <a:rPr lang="en-US" altLang="en-US" sz="2400">
                <a:latin typeface="Verdana" panose="020B0604030504040204" pitchFamily="34" charset="0"/>
              </a:rPr>
            </a:br>
            <a:r>
              <a:rPr lang="en-US" altLang="en-US" sz="2400">
                <a:latin typeface="Verdana" panose="020B0604030504040204" pitchFamily="34" charset="0"/>
              </a:rPr>
              <a:t>   wooden boards, but they can dull knives quickly.  </a:t>
            </a:r>
          </a:p>
          <a:p>
            <a:pPr eaLnBrk="1" hangingPunct="1">
              <a:spcBef>
                <a:spcPct val="0"/>
              </a:spcBef>
            </a:pPr>
            <a:r>
              <a:rPr lang="en-US" altLang="en-US" sz="2400">
                <a:latin typeface="Verdana" panose="020B0604030504040204" pitchFamily="34" charset="0"/>
              </a:rPr>
              <a:t> Wooden boards are ideal but need thorough </a:t>
            </a:r>
            <a:br>
              <a:rPr lang="en-US" altLang="en-US" sz="2400">
                <a:latin typeface="Verdana" panose="020B0604030504040204" pitchFamily="34" charset="0"/>
              </a:rPr>
            </a:br>
            <a:r>
              <a:rPr lang="en-US" altLang="en-US" sz="2400">
                <a:latin typeface="Verdana" panose="020B0604030504040204" pitchFamily="34" charset="0"/>
              </a:rPr>
              <a:t>   cleansing to remain sanitary.</a:t>
            </a:r>
          </a:p>
          <a:p>
            <a:pPr eaLnBrk="1" hangingPunct="1">
              <a:spcBef>
                <a:spcPct val="0"/>
              </a:spcBef>
            </a:pPr>
            <a:r>
              <a:rPr lang="en-US" altLang="en-US" sz="2400">
                <a:latin typeface="Verdana" panose="020B0604030504040204" pitchFamily="34" charset="0"/>
              </a:rPr>
              <a:t> Protect your fingers by curling them under and </a:t>
            </a:r>
            <a:br>
              <a:rPr lang="en-US" altLang="en-US" sz="2400">
                <a:latin typeface="Verdana" panose="020B0604030504040204" pitchFamily="34" charset="0"/>
              </a:rPr>
            </a:br>
            <a:r>
              <a:rPr lang="en-US" altLang="en-US" sz="2400">
                <a:latin typeface="Verdana" panose="020B0604030504040204" pitchFamily="34" charset="0"/>
              </a:rPr>
              <a:t>   positioning them on top of the item to be cut.</a:t>
            </a:r>
          </a:p>
        </p:txBody>
      </p:sp>
      <p:pic>
        <p:nvPicPr>
          <p:cNvPr id="11" name="Picture 7" descr="Cutting Board-Plasti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962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utting-Board-with-Handl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886200"/>
            <a:ext cx="24558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Effect transition="in" filter="wipe(down)">
                                      <p:cBhvr>
                                        <p:cTn id="7" dur="500"/>
                                        <p:tgtEl>
                                          <p:spTgt spid="82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200">
                                            <p:txEl>
                                              <p:pRg st="1" end="1"/>
                                            </p:txEl>
                                          </p:spTgt>
                                        </p:tgtEl>
                                        <p:attrNameLst>
                                          <p:attrName>style.visibility</p:attrName>
                                        </p:attrNameLst>
                                      </p:cBhvr>
                                      <p:to>
                                        <p:strVal val="visible"/>
                                      </p:to>
                                    </p:set>
                                    <p:animEffect transition="in" filter="wipe(down)">
                                      <p:cBhvr>
                                        <p:cTn id="22" dur="500"/>
                                        <p:tgtEl>
                                          <p:spTgt spid="820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200">
                                            <p:txEl>
                                              <p:pRg st="2" end="2"/>
                                            </p:txEl>
                                          </p:spTgt>
                                        </p:tgtEl>
                                        <p:attrNameLst>
                                          <p:attrName>style.visibility</p:attrName>
                                        </p:attrNameLst>
                                      </p:cBhvr>
                                      <p:to>
                                        <p:strVal val="visible"/>
                                      </p:to>
                                    </p:set>
                                    <p:animEffect transition="in" filter="wipe(down)">
                                      <p:cBhvr>
                                        <p:cTn id="27" dur="500"/>
                                        <p:tgtEl>
                                          <p:spTgt spid="82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What may have Happened?</a:t>
            </a:r>
            <a:endParaRPr lang="en-US" altLang="en-US" sz="2800">
              <a:solidFill>
                <a:schemeClr val="bg1"/>
              </a:solidFill>
              <a:latin typeface="Verdana" panose="020B0604030504040204" pitchFamily="34" charset="0"/>
            </a:endParaRP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60</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63496" name="Picture 4" descr="falling-stair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143000"/>
            <a:ext cx="39116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Rectangle 9"/>
          <p:cNvSpPr>
            <a:spLocks noChangeArrowheads="1"/>
          </p:cNvSpPr>
          <p:nvPr/>
        </p:nvSpPr>
        <p:spPr bwMode="auto">
          <a:xfrm>
            <a:off x="6553200" y="3048000"/>
            <a:ext cx="2209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latin typeface="Verdana" panose="020B0604030504040204" pitchFamily="34" charset="0"/>
              </a:rPr>
              <a:t>Running down stairs?      Not using handrail? Shoelaces untied?        Object on stairs above?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Safe Lifting/Material Handling</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64520" name="Content Placeholder 5" descr="Lifting Safel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447800"/>
            <a:ext cx="3446463"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554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62</a:t>
            </a:r>
          </a:p>
        </p:txBody>
      </p:sp>
      <p:sp>
        <p:nvSpPr>
          <p:cNvPr id="65542"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554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5545" name="Rectangle 2"/>
          <p:cNvSpPr>
            <a:spLocks noGrp="1" noChangeArrowheads="1"/>
          </p:cNvSpPr>
          <p:nvPr>
            <p:ph type="ctrTitle"/>
          </p:nvPr>
        </p:nvSpPr>
        <p:spPr>
          <a:xfrm>
            <a:off x="533400" y="381000"/>
            <a:ext cx="5181600" cy="457200"/>
          </a:xfrm>
        </p:spPr>
        <p:txBody>
          <a:bodyPr lIns="0" rIns="0" bIns="0" anchor="b"/>
          <a:lstStyle/>
          <a:p>
            <a:pPr eaLnBrk="1" hangingPunct="1"/>
            <a:r>
              <a:rPr lang="en-US" altLang="en-US" sz="2800">
                <a:solidFill>
                  <a:schemeClr val="bg1"/>
                </a:solidFill>
                <a:latin typeface="Verdana" panose="020B0604030504040204" pitchFamily="34" charset="0"/>
              </a:rPr>
              <a:t>Material Handling Tips</a:t>
            </a:r>
          </a:p>
        </p:txBody>
      </p:sp>
      <p:sp>
        <p:nvSpPr>
          <p:cNvPr id="65546" name="Rectangle 10"/>
          <p:cNvSpPr>
            <a:spLocks noChangeArrowheads="1"/>
          </p:cNvSpPr>
          <p:nvPr/>
        </p:nvSpPr>
        <p:spPr bwMode="auto">
          <a:xfrm>
            <a:off x="304800" y="1600200"/>
            <a:ext cx="84582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2400" u="sng">
                <a:latin typeface="Verdana" panose="020B0604030504040204" pitchFamily="34" charset="0"/>
              </a:rPr>
              <a:t>Check the object before you attempt to lift it</a:t>
            </a:r>
            <a:r>
              <a:rPr lang="en-US" altLang="en-US" sz="2400">
                <a:latin typeface="Verdana" panose="020B0604030504040204" pitchFamily="34" charset="0"/>
              </a:rPr>
              <a:t>.</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Test every load before lifting = pushing object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lightly with hands or feet to see how easily it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moves (good indication as to how heavy it is).</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Remember, a small size does not always mean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a light load!</a:t>
            </a:r>
          </a:p>
          <a:p>
            <a:pPr eaLnBrk="1" hangingPunct="1">
              <a:lnSpc>
                <a:spcPct val="80000"/>
              </a:lnSpc>
              <a:spcBef>
                <a:spcPct val="0"/>
              </a:spcBef>
              <a:buFontTx/>
              <a:buNone/>
            </a:pPr>
            <a:endParaRPr lang="en-US" altLang="en-US" sz="2400" b="1">
              <a:latin typeface="Verdana" panose="020B0604030504040204" pitchFamily="34" charset="0"/>
              <a:cs typeface="Times New Roman" panose="02020603050405020304" pitchFamily="18" charset="0"/>
            </a:endParaRPr>
          </a:p>
          <a:p>
            <a:pPr eaLnBrk="1" hangingPunct="1">
              <a:lnSpc>
                <a:spcPct val="80000"/>
              </a:lnSpc>
              <a:spcBef>
                <a:spcPct val="0"/>
              </a:spcBef>
              <a:buFontTx/>
              <a:buNone/>
            </a:pPr>
            <a:r>
              <a:rPr lang="en-US" altLang="en-US" sz="2400" u="sng">
                <a:latin typeface="Verdana" panose="020B0604030504040204" pitchFamily="34" charset="0"/>
                <a:cs typeface="Times New Roman" panose="02020603050405020304" pitchFamily="18" charset="0"/>
              </a:rPr>
              <a:t>Make sure the load you are lifting is packed correctly.</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Employees packing boxes should make sure weight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is balanced and packed so it won’t move around.</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Loose pieces inside a box can cause accidents if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the box becomes unbalanced.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6">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54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Tips</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63</a:t>
            </a:r>
          </a:p>
        </p:txBody>
      </p:sp>
      <p:sp>
        <p:nvSpPr>
          <p:cNvPr id="665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6569" name="Rectangle 8"/>
          <p:cNvSpPr>
            <a:spLocks noChangeArrowheads="1"/>
          </p:cNvSpPr>
          <p:nvPr/>
        </p:nvSpPr>
        <p:spPr bwMode="auto">
          <a:xfrm>
            <a:off x="304800" y="1905000"/>
            <a:ext cx="83820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2400" u="sng">
                <a:latin typeface="Verdana" panose="020B0604030504040204" pitchFamily="34" charset="0"/>
              </a:rPr>
              <a:t>Make sure the load is easy to reach.</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Don’t arch your back when lifting a load  over your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head.</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Use a ladder instead of lifting something over your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head.</a:t>
            </a:r>
          </a:p>
          <a:p>
            <a:pPr eaLnBrk="1" hangingPunct="1">
              <a:lnSpc>
                <a:spcPct val="80000"/>
              </a:lnSpc>
              <a:spcBef>
                <a:spcPct val="0"/>
              </a:spcBef>
              <a:buFontTx/>
              <a:buNone/>
            </a:pPr>
            <a:endParaRPr lang="en-US" altLang="en-US" sz="2400">
              <a:latin typeface="Verdana" panose="020B0604030504040204" pitchFamily="34" charset="0"/>
              <a:cs typeface="Times New Roman" panose="02020603050405020304" pitchFamily="18" charset="0"/>
            </a:endParaRPr>
          </a:p>
          <a:p>
            <a:pPr eaLnBrk="1" hangingPunct="1">
              <a:lnSpc>
                <a:spcPct val="80000"/>
              </a:lnSpc>
              <a:spcBef>
                <a:spcPct val="0"/>
              </a:spcBef>
              <a:buFontTx/>
              <a:buNone/>
            </a:pPr>
            <a:r>
              <a:rPr lang="en-US" altLang="en-US" sz="2400" u="sng">
                <a:latin typeface="Verdana" panose="020B0604030504040204" pitchFamily="34" charset="0"/>
                <a:cs typeface="Times New Roman" panose="02020603050405020304" pitchFamily="18" charset="0"/>
              </a:rPr>
              <a:t>Here’s the best way to pick up an object:</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Use slow and smooth movements (hurried, jerky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movements can strain the muscles in your back).</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Keep your body facing the object while you lift it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(twisting while lifting can injure your back).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56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5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758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64</a:t>
            </a:r>
          </a:p>
        </p:txBody>
      </p:sp>
      <p:sp>
        <p:nvSpPr>
          <p:cNvPr id="67590"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7592" name="Rectangle 2"/>
          <p:cNvSpPr>
            <a:spLocks noGrp="1" noChangeArrowheads="1"/>
          </p:cNvSpPr>
          <p:nvPr>
            <p:ph type="ctrTitle"/>
          </p:nvPr>
        </p:nvSpPr>
        <p:spPr>
          <a:xfrm>
            <a:off x="533400" y="381000"/>
            <a:ext cx="5181600" cy="457200"/>
          </a:xfrm>
        </p:spPr>
        <p:txBody>
          <a:bodyPr lIns="0" rIns="0" bIns="0" anchor="b"/>
          <a:lstStyle/>
          <a:p>
            <a:pPr eaLnBrk="1" hangingPunct="1"/>
            <a:r>
              <a:rPr lang="en-US" altLang="en-US" sz="2800">
                <a:solidFill>
                  <a:schemeClr val="bg1"/>
                </a:solidFill>
                <a:latin typeface="Verdana" panose="020B0604030504040204" pitchFamily="34" charset="0"/>
              </a:rPr>
              <a:t>Test the Load!</a:t>
            </a:r>
          </a:p>
        </p:txBody>
      </p:sp>
      <p:sp>
        <p:nvSpPr>
          <p:cNvPr id="67593" name="Rectangle 10"/>
          <p:cNvSpPr>
            <a:spLocks noChangeArrowheads="1"/>
          </p:cNvSpPr>
          <p:nvPr/>
        </p:nvSpPr>
        <p:spPr bwMode="auto">
          <a:xfrm>
            <a:off x="685800" y="16764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Pct val="110000"/>
            </a:pPr>
            <a:r>
              <a:rPr lang="en-US" altLang="en-US" sz="2400">
                <a:latin typeface="Verdana" panose="020B0604030504040204" pitchFamily="34" charset="0"/>
              </a:rPr>
              <a:t> Always test the load </a:t>
            </a:r>
            <a:br>
              <a:rPr lang="en-US" altLang="en-US" sz="2400">
                <a:latin typeface="Verdana" panose="020B0604030504040204" pitchFamily="34" charset="0"/>
              </a:rPr>
            </a:br>
            <a:r>
              <a:rPr lang="en-US" altLang="en-US" sz="2400">
                <a:latin typeface="Verdana" panose="020B0604030504040204" pitchFamily="34" charset="0"/>
              </a:rPr>
              <a:t>  before lifting to ensure it’s </a:t>
            </a:r>
            <a:br>
              <a:rPr lang="en-US" altLang="en-US" sz="2400">
                <a:latin typeface="Verdana" panose="020B0604030504040204" pitchFamily="34" charset="0"/>
              </a:rPr>
            </a:br>
            <a:r>
              <a:rPr lang="en-US" altLang="en-US" sz="2400">
                <a:latin typeface="Verdana" panose="020B0604030504040204" pitchFamily="34" charset="0"/>
              </a:rPr>
              <a:t>  not too heavy for you to </a:t>
            </a:r>
            <a:br>
              <a:rPr lang="en-US" altLang="en-US" sz="2400">
                <a:latin typeface="Verdana" panose="020B0604030504040204" pitchFamily="34" charset="0"/>
              </a:rPr>
            </a:br>
            <a:r>
              <a:rPr lang="en-US" altLang="en-US" sz="2400">
                <a:latin typeface="Verdana" panose="020B0604030504040204" pitchFamily="34" charset="0"/>
              </a:rPr>
              <a:t>  lift and carry by yourself!</a:t>
            </a:r>
          </a:p>
          <a:p>
            <a:pPr eaLnBrk="1" hangingPunct="1">
              <a:spcBef>
                <a:spcPct val="0"/>
              </a:spcBef>
              <a:buSzPct val="110000"/>
            </a:pPr>
            <a:endParaRPr lang="en-US" altLang="en-US" sz="2400">
              <a:latin typeface="Verdana" panose="020B0604030504040204" pitchFamily="34" charset="0"/>
            </a:endParaRPr>
          </a:p>
          <a:p>
            <a:pPr eaLnBrk="1" hangingPunct="1">
              <a:spcBef>
                <a:spcPct val="0"/>
              </a:spcBef>
              <a:buSzPct val="110000"/>
            </a:pPr>
            <a:r>
              <a:rPr lang="en-US" altLang="en-US" sz="2400">
                <a:latin typeface="Verdana" panose="020B0604030504040204" pitchFamily="34" charset="0"/>
              </a:rPr>
              <a:t> If you determine the load </a:t>
            </a:r>
            <a:br>
              <a:rPr lang="en-US" altLang="en-US" sz="2400">
                <a:latin typeface="Verdana" panose="020B0604030504040204" pitchFamily="34" charset="0"/>
              </a:rPr>
            </a:br>
            <a:r>
              <a:rPr lang="en-US" altLang="en-US" sz="2400">
                <a:latin typeface="Verdana" panose="020B0604030504040204" pitchFamily="34" charset="0"/>
              </a:rPr>
              <a:t>  is too heavy </a:t>
            </a:r>
            <a:r>
              <a:rPr lang="en-US" altLang="en-US" sz="2400" u="sng">
                <a:latin typeface="Verdana" panose="020B0604030504040204" pitchFamily="34" charset="0"/>
              </a:rPr>
              <a:t>get</a:t>
            </a:r>
            <a:r>
              <a:rPr lang="en-US" altLang="en-US" sz="2400">
                <a:latin typeface="Verdana" panose="020B0604030504040204" pitchFamily="34" charset="0"/>
              </a:rPr>
              <a:t> </a:t>
            </a:r>
            <a:r>
              <a:rPr lang="en-US" altLang="en-US" sz="2400" u="sng">
                <a:latin typeface="Verdana" panose="020B0604030504040204" pitchFamily="34" charset="0"/>
              </a:rPr>
              <a:t>assistance</a:t>
            </a:r>
            <a:r>
              <a:rPr lang="en-US" altLang="en-US" sz="2400">
                <a:latin typeface="Verdana" panose="020B0604030504040204" pitchFamily="34" charset="0"/>
              </a:rPr>
              <a:t> </a:t>
            </a:r>
            <a:br>
              <a:rPr lang="en-US" altLang="en-US" sz="2400">
                <a:latin typeface="Verdana" panose="020B0604030504040204" pitchFamily="34" charset="0"/>
              </a:rPr>
            </a:br>
            <a:r>
              <a:rPr lang="en-US" altLang="en-US" sz="2400">
                <a:latin typeface="Verdana" panose="020B0604030504040204" pitchFamily="34" charset="0"/>
              </a:rPr>
              <a:t>  (either by using people or </a:t>
            </a:r>
            <a:br>
              <a:rPr lang="en-US" altLang="en-US" sz="2400">
                <a:latin typeface="Verdana" panose="020B0604030504040204" pitchFamily="34" charset="0"/>
              </a:rPr>
            </a:br>
            <a:r>
              <a:rPr lang="en-US" altLang="en-US" sz="2400">
                <a:latin typeface="Verdana" panose="020B0604030504040204" pitchFamily="34" charset="0"/>
              </a:rPr>
              <a:t>  an appropriate mechanical </a:t>
            </a:r>
            <a:br>
              <a:rPr lang="en-US" altLang="en-US" sz="2400">
                <a:latin typeface="Verdana" panose="020B0604030504040204" pitchFamily="34" charset="0"/>
              </a:rPr>
            </a:br>
            <a:r>
              <a:rPr lang="en-US" altLang="en-US" sz="2400">
                <a:latin typeface="Verdana" panose="020B0604030504040204" pitchFamily="34" charset="0"/>
              </a:rPr>
              <a:t>  aid). </a:t>
            </a:r>
          </a:p>
        </p:txBody>
      </p:sp>
      <p:pic>
        <p:nvPicPr>
          <p:cNvPr id="67594" name="Picture 5" descr="C:\Documents and Settings\spakosh\Local Settings\Temporary Internet Files\Content.IE5\ODTHZ26A\MP90044647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219200"/>
            <a:ext cx="32464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Planning Ahead</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65</a:t>
            </a:r>
          </a:p>
        </p:txBody>
      </p:sp>
      <p:sp>
        <p:nvSpPr>
          <p:cNvPr id="10"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8618" name="Rectangle 10"/>
          <p:cNvSpPr>
            <a:spLocks noChangeArrowheads="1"/>
          </p:cNvSpPr>
          <p:nvPr/>
        </p:nvSpPr>
        <p:spPr bwMode="auto">
          <a:xfrm>
            <a:off x="609600" y="1524000"/>
            <a:ext cx="7924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pPr>
            <a:r>
              <a:rPr lang="en-US" altLang="en-US" sz="2400">
                <a:latin typeface="Verdana" panose="020B0604030504040204" pitchFamily="34" charset="0"/>
              </a:rPr>
              <a:t> Before moving a load plan both the load and  </a:t>
            </a:r>
            <a:br>
              <a:rPr lang="en-US" altLang="en-US" sz="2400">
                <a:latin typeface="Verdana" panose="020B0604030504040204" pitchFamily="34" charset="0"/>
              </a:rPr>
            </a:br>
            <a:r>
              <a:rPr lang="en-US" altLang="en-US" sz="2400">
                <a:latin typeface="Verdana" panose="020B0604030504040204" pitchFamily="34" charset="0"/>
              </a:rPr>
              <a:t>  the route (allows you to evaluate hazards, </a:t>
            </a:r>
            <a:br>
              <a:rPr lang="en-US" altLang="en-US" sz="2400">
                <a:latin typeface="Verdana" panose="020B0604030504040204" pitchFamily="34" charset="0"/>
              </a:rPr>
            </a:br>
            <a:r>
              <a:rPr lang="en-US" altLang="en-US" sz="2400">
                <a:latin typeface="Verdana" panose="020B0604030504040204" pitchFamily="34" charset="0"/>
              </a:rPr>
              <a:t>  limitations, route safety, and final placement).</a:t>
            </a:r>
          </a:p>
          <a:p>
            <a:pPr eaLnBrk="1" hangingPunct="1">
              <a:lnSpc>
                <a:spcPct val="80000"/>
              </a:lnSpc>
              <a:spcBef>
                <a:spcPct val="0"/>
              </a:spcBef>
            </a:pPr>
            <a:endParaRPr lang="en-US" altLang="en-US" sz="2400">
              <a:latin typeface="Verdana" panose="020B0604030504040204" pitchFamily="34" charset="0"/>
            </a:endParaRPr>
          </a:p>
          <a:p>
            <a:pPr eaLnBrk="1" hangingPunct="1">
              <a:lnSpc>
                <a:spcPct val="80000"/>
              </a:lnSpc>
              <a:spcBef>
                <a:spcPct val="0"/>
              </a:spcBef>
            </a:pPr>
            <a:r>
              <a:rPr lang="en-US" altLang="en-US" sz="2400">
                <a:latin typeface="Verdana" panose="020B0604030504040204" pitchFamily="34" charset="0"/>
              </a:rPr>
              <a:t> Evaluate the weight and shape of the load and </a:t>
            </a:r>
            <a:br>
              <a:rPr lang="en-US" altLang="en-US" sz="2400">
                <a:latin typeface="Verdana" panose="020B0604030504040204" pitchFamily="34" charset="0"/>
              </a:rPr>
            </a:br>
            <a:r>
              <a:rPr lang="en-US" altLang="en-US" sz="2400">
                <a:latin typeface="Verdana" panose="020B0604030504040204" pitchFamily="34" charset="0"/>
              </a:rPr>
              <a:t>  also what material is made of.</a:t>
            </a:r>
          </a:p>
          <a:p>
            <a:pPr eaLnBrk="1" hangingPunct="1">
              <a:lnSpc>
                <a:spcPct val="80000"/>
              </a:lnSpc>
              <a:spcBef>
                <a:spcPct val="0"/>
              </a:spcBef>
            </a:pPr>
            <a:endParaRPr lang="en-US" altLang="en-US" sz="2400">
              <a:latin typeface="Verdana" panose="020B0604030504040204" pitchFamily="34" charset="0"/>
            </a:endParaRPr>
          </a:p>
          <a:p>
            <a:pPr eaLnBrk="1" hangingPunct="1">
              <a:lnSpc>
                <a:spcPct val="80000"/>
              </a:lnSpc>
              <a:spcBef>
                <a:spcPct val="0"/>
              </a:spcBef>
            </a:pPr>
            <a:r>
              <a:rPr lang="en-US" altLang="en-US" sz="2400">
                <a:latin typeface="Verdana" panose="020B0604030504040204" pitchFamily="34" charset="0"/>
              </a:rPr>
              <a:t> Some items to check:</a:t>
            </a:r>
          </a:p>
          <a:p>
            <a:pPr eaLnBrk="1" hangingPunct="1">
              <a:lnSpc>
                <a:spcPct val="80000"/>
              </a:lnSpc>
              <a:spcBef>
                <a:spcPct val="0"/>
              </a:spcBef>
              <a:buFontTx/>
              <a:buNone/>
            </a:pPr>
            <a:r>
              <a:rPr lang="en-US" altLang="en-US" sz="2400">
                <a:latin typeface="Verdana" panose="020B0604030504040204" pitchFamily="34" charset="0"/>
              </a:rPr>
              <a:t>     </a:t>
            </a:r>
            <a:r>
              <a:rPr lang="en-US" altLang="en-US" sz="2400">
                <a:latin typeface="Verdana" panose="020B0604030504040204" pitchFamily="34" charset="0"/>
                <a:cs typeface="Times New Roman" panose="02020603050405020304" pitchFamily="18" charset="0"/>
              </a:rPr>
              <a:t>→ Is Personal Protective Equipment (PPE) or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other safety gear necessary?</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 Size/shape/weight within your limits?</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 Can you get a firm hand hold?</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 Will you be able to see over the load?</a:t>
            </a:r>
          </a:p>
          <a:p>
            <a:pPr eaLnBrk="1" hangingPunct="1">
              <a:lnSpc>
                <a:spcPct val="80000"/>
              </a:lnSpc>
              <a:spcBef>
                <a:spcPct val="0"/>
              </a:spcBef>
              <a:buFontTx/>
              <a:buNone/>
            </a:pPr>
            <a:r>
              <a:rPr lang="en-US" altLang="en-US" sz="2400">
                <a:latin typeface="Verdana" panose="020B0604030504040204" pitchFamily="34" charset="0"/>
                <a:cs typeface="Times New Roman" panose="02020603050405020304" pitchFamily="18" charset="0"/>
              </a:rPr>
              <a:t>     → Will you need assistance (people, cart)?</a:t>
            </a:r>
            <a:r>
              <a:rPr lang="en-US" altLang="en-US" sz="2400" b="1">
                <a:latin typeface="Verdana" panose="020B060403050404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618">
                                            <p:txEl>
                                              <p:pRg st="5" end="5"/>
                                            </p:txEl>
                                          </p:spTgt>
                                        </p:tgtEl>
                                        <p:attrNameLst>
                                          <p:attrName>style.visibility</p:attrName>
                                        </p:attrNameLst>
                                      </p:cBhvr>
                                      <p:to>
                                        <p:strVal val="visible"/>
                                      </p:to>
                                    </p:set>
                                    <p:animEffect transition="in" filter="dissolve">
                                      <p:cBhvr>
                                        <p:cTn id="7" dur="500"/>
                                        <p:tgtEl>
                                          <p:spTgt spid="68618">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8618">
                                            <p:txEl>
                                              <p:pRg st="6" end="6"/>
                                            </p:txEl>
                                          </p:spTgt>
                                        </p:tgtEl>
                                        <p:attrNameLst>
                                          <p:attrName>style.visibility</p:attrName>
                                        </p:attrNameLst>
                                      </p:cBhvr>
                                      <p:to>
                                        <p:strVal val="visible"/>
                                      </p:to>
                                    </p:set>
                                    <p:animEffect transition="in" filter="dissolve">
                                      <p:cBhvr>
                                        <p:cTn id="12" dur="500"/>
                                        <p:tgtEl>
                                          <p:spTgt spid="68618">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8618">
                                            <p:txEl>
                                              <p:pRg st="7" end="7"/>
                                            </p:txEl>
                                          </p:spTgt>
                                        </p:tgtEl>
                                        <p:attrNameLst>
                                          <p:attrName>style.visibility</p:attrName>
                                        </p:attrNameLst>
                                      </p:cBhvr>
                                      <p:to>
                                        <p:strVal val="visible"/>
                                      </p:to>
                                    </p:set>
                                    <p:animEffect transition="in" filter="dissolve">
                                      <p:cBhvr>
                                        <p:cTn id="17" dur="500"/>
                                        <p:tgtEl>
                                          <p:spTgt spid="68618">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8618">
                                            <p:txEl>
                                              <p:pRg st="8" end="8"/>
                                            </p:txEl>
                                          </p:spTgt>
                                        </p:tgtEl>
                                        <p:attrNameLst>
                                          <p:attrName>style.visibility</p:attrName>
                                        </p:attrNameLst>
                                      </p:cBhvr>
                                      <p:to>
                                        <p:strVal val="visible"/>
                                      </p:to>
                                    </p:set>
                                    <p:animEffect transition="in" filter="dissolve">
                                      <p:cBhvr>
                                        <p:cTn id="22" dur="500"/>
                                        <p:tgtEl>
                                          <p:spTgt spid="68618">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8618">
                                            <p:txEl>
                                              <p:pRg st="9" end="9"/>
                                            </p:txEl>
                                          </p:spTgt>
                                        </p:tgtEl>
                                        <p:attrNameLst>
                                          <p:attrName>style.visibility</p:attrName>
                                        </p:attrNameLst>
                                      </p:cBhvr>
                                      <p:to>
                                        <p:strVal val="visible"/>
                                      </p:to>
                                    </p:set>
                                    <p:animEffect transition="in" filter="dissolve">
                                      <p:cBhvr>
                                        <p:cTn id="27" dur="500"/>
                                        <p:tgtEl>
                                          <p:spTgt spid="686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533400" y="381000"/>
            <a:ext cx="5257800" cy="457200"/>
          </a:xfrm>
        </p:spPr>
        <p:txBody>
          <a:bodyPr/>
          <a:lstStyle/>
          <a:p>
            <a:pPr eaLnBrk="1" hangingPunct="1"/>
            <a:r>
              <a:rPr lang="en-US" altLang="en-US" sz="2000">
                <a:solidFill>
                  <a:schemeClr val="bg1"/>
                </a:solidFill>
                <a:latin typeface="Verdana" panose="020B0604030504040204" pitchFamily="34" charset="0"/>
              </a:rPr>
              <a:t>Back Injury Prevention: Plan your Lift</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66</a:t>
            </a:r>
          </a:p>
        </p:txBody>
      </p:sp>
      <p:sp>
        <p:nvSpPr>
          <p:cNvPr id="6963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69641" name="Picture 8"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371600"/>
            <a:ext cx="35560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Rectangle 11"/>
          <p:cNvSpPr>
            <a:spLocks noChangeArrowheads="1"/>
          </p:cNvSpPr>
          <p:nvPr/>
        </p:nvSpPr>
        <p:spPr bwMode="auto">
          <a:xfrm>
            <a:off x="381000" y="1158875"/>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100">
                <a:latin typeface="Verdana" panose="020B0604030504040204" pitchFamily="34" charset="0"/>
                <a:cs typeface="Times New Roman" panose="02020603050405020304" pitchFamily="18" charset="0"/>
              </a:rPr>
              <a:t> Think about the weight, size,   </a:t>
            </a:r>
            <a:br>
              <a:rPr lang="en-US" altLang="en-US" sz="2100">
                <a:latin typeface="Verdana" panose="020B0604030504040204" pitchFamily="34" charset="0"/>
                <a:cs typeface="Times New Roman" panose="02020603050405020304" pitchFamily="18" charset="0"/>
              </a:rPr>
            </a:br>
            <a:r>
              <a:rPr lang="en-US" altLang="en-US" sz="2100">
                <a:latin typeface="Verdana" panose="020B0604030504040204" pitchFamily="34" charset="0"/>
                <a:cs typeface="Times New Roman" panose="02020603050405020304" pitchFamily="18" charset="0"/>
              </a:rPr>
              <a:t>   and shape of the object and the  </a:t>
            </a:r>
            <a:br>
              <a:rPr lang="en-US" altLang="en-US" sz="2100">
                <a:latin typeface="Verdana" panose="020B0604030504040204" pitchFamily="34" charset="0"/>
                <a:cs typeface="Times New Roman" panose="02020603050405020304" pitchFamily="18" charset="0"/>
              </a:rPr>
            </a:br>
            <a:r>
              <a:rPr lang="en-US" altLang="en-US" sz="2100">
                <a:latin typeface="Verdana" panose="020B0604030504040204" pitchFamily="34" charset="0"/>
                <a:cs typeface="Times New Roman" panose="02020603050405020304" pitchFamily="18" charset="0"/>
              </a:rPr>
              <a:t>   distance you will be moving it</a:t>
            </a:r>
            <a:r>
              <a:rPr lang="en-US" altLang="en-US" sz="2100">
                <a:latin typeface="Verdana" panose="020B0604030504040204" pitchFamily="34" charset="0"/>
              </a:rPr>
              <a:t>.</a:t>
            </a:r>
          </a:p>
          <a:p>
            <a:pPr eaLnBrk="1" hangingPunct="1">
              <a:spcBef>
                <a:spcPct val="0"/>
              </a:spcBef>
            </a:pPr>
            <a:endParaRPr lang="en-US" altLang="en-US" sz="1200" b="1">
              <a:latin typeface="Verdana" panose="020B0604030504040204" pitchFamily="34" charset="0"/>
            </a:endParaRPr>
          </a:p>
          <a:p>
            <a:pPr eaLnBrk="1" hangingPunct="1">
              <a:spcBef>
                <a:spcPct val="0"/>
              </a:spcBef>
            </a:pPr>
            <a:r>
              <a:rPr lang="en-US" altLang="en-US" sz="2100">
                <a:latin typeface="Verdana" panose="020B0604030504040204" pitchFamily="34" charset="0"/>
              </a:rPr>
              <a:t> Is the object bulky? Will you     </a:t>
            </a:r>
            <a:br>
              <a:rPr lang="en-US" altLang="en-US" sz="2100">
                <a:latin typeface="Verdana" panose="020B0604030504040204" pitchFamily="34" charset="0"/>
              </a:rPr>
            </a:br>
            <a:r>
              <a:rPr lang="en-US" altLang="en-US" sz="2100">
                <a:latin typeface="Verdana" panose="020B0604030504040204" pitchFamily="34" charset="0"/>
              </a:rPr>
              <a:t>   need help?</a:t>
            </a:r>
          </a:p>
          <a:p>
            <a:pPr eaLnBrk="1" hangingPunct="1">
              <a:spcBef>
                <a:spcPct val="0"/>
              </a:spcBef>
            </a:pPr>
            <a:endParaRPr lang="en-US" altLang="en-US" sz="1200">
              <a:latin typeface="Verdana" panose="020B0604030504040204" pitchFamily="34" charset="0"/>
            </a:endParaRPr>
          </a:p>
          <a:p>
            <a:pPr eaLnBrk="1" hangingPunct="1">
              <a:spcBef>
                <a:spcPct val="0"/>
              </a:spcBef>
            </a:pPr>
            <a:r>
              <a:rPr lang="en-US" altLang="en-US" sz="2100">
                <a:latin typeface="Verdana" panose="020B0604030504040204" pitchFamily="34" charset="0"/>
              </a:rPr>
              <a:t> Do you see any hazards that</a:t>
            </a:r>
          </a:p>
          <a:p>
            <a:pPr eaLnBrk="1" hangingPunct="1">
              <a:spcBef>
                <a:spcPct val="0"/>
              </a:spcBef>
              <a:buFontTx/>
              <a:buNone/>
            </a:pPr>
            <a:r>
              <a:rPr lang="en-US" altLang="en-US" sz="2100">
                <a:latin typeface="Verdana" panose="020B0604030504040204" pitchFamily="34" charset="0"/>
              </a:rPr>
              <a:t>   can be eliminated?</a:t>
            </a:r>
          </a:p>
          <a:p>
            <a:pPr eaLnBrk="1" hangingPunct="1">
              <a:spcBef>
                <a:spcPct val="0"/>
              </a:spcBef>
            </a:pPr>
            <a:endParaRPr lang="en-US" altLang="en-US" sz="1200" b="1">
              <a:latin typeface="Verdana" panose="020B0604030504040204" pitchFamily="34" charset="0"/>
            </a:endParaRPr>
          </a:p>
          <a:p>
            <a:pPr eaLnBrk="1" hangingPunct="1">
              <a:spcBef>
                <a:spcPct val="0"/>
              </a:spcBef>
            </a:pPr>
            <a:r>
              <a:rPr lang="en-US" altLang="en-US" sz="2100">
                <a:latin typeface="Verdana" panose="020B0604030504040204" pitchFamily="34" charset="0"/>
              </a:rPr>
              <a:t> Think about the route you’ll be </a:t>
            </a:r>
            <a:br>
              <a:rPr lang="en-US" altLang="en-US" sz="2100">
                <a:latin typeface="Verdana" panose="020B0604030504040204" pitchFamily="34" charset="0"/>
              </a:rPr>
            </a:br>
            <a:r>
              <a:rPr lang="en-US" altLang="en-US" sz="2100">
                <a:latin typeface="Verdana" panose="020B0604030504040204" pitchFamily="34" charset="0"/>
              </a:rPr>
              <a:t>   taking: any stairs, doors, </a:t>
            </a:r>
            <a:br>
              <a:rPr lang="en-US" altLang="en-US" sz="2100">
                <a:latin typeface="Verdana" panose="020B0604030504040204" pitchFamily="34" charset="0"/>
              </a:rPr>
            </a:br>
            <a:r>
              <a:rPr lang="en-US" altLang="en-US" sz="2100">
                <a:latin typeface="Verdana" panose="020B0604030504040204" pitchFamily="34" charset="0"/>
              </a:rPr>
              <a:t>   obstacles?</a:t>
            </a:r>
          </a:p>
          <a:p>
            <a:pPr eaLnBrk="1" hangingPunct="1">
              <a:spcBef>
                <a:spcPct val="0"/>
              </a:spcBef>
            </a:pPr>
            <a:endParaRPr lang="en-US" altLang="en-US" sz="1200" b="1">
              <a:latin typeface="Verdana" panose="020B0604030504040204" pitchFamily="34" charset="0"/>
            </a:endParaRPr>
          </a:p>
          <a:p>
            <a:pPr eaLnBrk="1" hangingPunct="1">
              <a:spcBef>
                <a:spcPct val="0"/>
              </a:spcBef>
            </a:pPr>
            <a:r>
              <a:rPr lang="en-US" altLang="en-US" sz="2100">
                <a:latin typeface="Verdana" panose="020B0604030504040204" pitchFamily="34" charset="0"/>
                <a:cs typeface="Times New Roman" panose="02020603050405020304" pitchFamily="18" charset="0"/>
              </a:rPr>
              <a:t> If the object is heavy or   </a:t>
            </a:r>
            <a:br>
              <a:rPr lang="en-US" altLang="en-US" sz="2100">
                <a:latin typeface="Verdana" panose="020B0604030504040204" pitchFamily="34" charset="0"/>
                <a:cs typeface="Times New Roman" panose="02020603050405020304" pitchFamily="18" charset="0"/>
              </a:rPr>
            </a:br>
            <a:r>
              <a:rPr lang="en-US" altLang="en-US" sz="2100">
                <a:latin typeface="Verdana" panose="020B0604030504040204" pitchFamily="34" charset="0"/>
                <a:cs typeface="Times New Roman" panose="02020603050405020304" pitchFamily="18" charset="0"/>
              </a:rPr>
              <a:t>   awkward use a hand cart</a:t>
            </a:r>
            <a:r>
              <a:rPr lang="en-US" altLang="en-US" sz="2100">
                <a:latin typeface="Verdana" panose="020B0604030504040204" pitchFamily="34" charset="0"/>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Planning Ahead – the Route</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67</a:t>
            </a:r>
          </a:p>
        </p:txBody>
      </p:sp>
      <p:sp>
        <p:nvSpPr>
          <p:cNvPr id="8" name="Content Placeholder 12"/>
          <p:cNvSpPr txBox="1">
            <a:spLocks/>
          </p:cNvSpPr>
          <p:nvPr/>
        </p:nvSpPr>
        <p:spPr bwMode="auto">
          <a:xfrm>
            <a:off x="533400" y="1219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0664" name="Rectangle 8"/>
          <p:cNvSpPr>
            <a:spLocks noChangeArrowheads="1"/>
          </p:cNvSpPr>
          <p:nvPr/>
        </p:nvSpPr>
        <p:spPr bwMode="auto">
          <a:xfrm>
            <a:off x="685800" y="1143000"/>
            <a:ext cx="8077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Check the route you will take and place where </a:t>
            </a:r>
            <a:br>
              <a:rPr lang="en-US" altLang="en-US" sz="2400">
                <a:latin typeface="Verdana" panose="020B0604030504040204" pitchFamily="34" charset="0"/>
              </a:rPr>
            </a:br>
            <a:r>
              <a:rPr lang="en-US" altLang="en-US" sz="2400">
                <a:latin typeface="Verdana" panose="020B0604030504040204" pitchFamily="34" charset="0"/>
              </a:rPr>
              <a:t>  you will put the load down.</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Injuries and property damage can occur when </a:t>
            </a:r>
            <a:br>
              <a:rPr lang="en-US" altLang="en-US" sz="2400">
                <a:latin typeface="Verdana" panose="020B0604030504040204" pitchFamily="34" charset="0"/>
              </a:rPr>
            </a:br>
            <a:r>
              <a:rPr lang="en-US" altLang="en-US" sz="2400">
                <a:latin typeface="Verdana" panose="020B0604030504040204" pitchFamily="34" charset="0"/>
              </a:rPr>
              <a:t>  unexpected problems happen during the move.</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a:t>
            </a:r>
            <a:r>
              <a:rPr lang="en-US" altLang="en-US" sz="2400" u="sng">
                <a:latin typeface="Verdana" panose="020B0604030504040204" pitchFamily="34" charset="0"/>
              </a:rPr>
              <a:t>Considerations for the route</a:t>
            </a:r>
            <a:r>
              <a:rPr lang="en-US" altLang="en-US" sz="2400">
                <a:latin typeface="Verdana" panose="020B0604030504040204" pitchFamily="34" charset="0"/>
              </a:rPr>
              <a:t>:</a:t>
            </a:r>
          </a:p>
          <a:p>
            <a:pPr eaLnBrk="1" hangingPunct="1">
              <a:spcBef>
                <a:spcPct val="0"/>
              </a:spcBef>
              <a:buFontTx/>
              <a:buNone/>
            </a:pPr>
            <a:r>
              <a:rPr lang="en-US" altLang="en-US" sz="2400">
                <a:latin typeface="Verdana" panose="020B0604030504040204" pitchFamily="34" charset="0"/>
              </a:rPr>
              <a:t> 	</a:t>
            </a:r>
            <a:r>
              <a:rPr lang="en-US" altLang="en-US" sz="2400">
                <a:latin typeface="Verdana" panose="020B0604030504040204" pitchFamily="34" charset="0"/>
                <a:cs typeface="Times New Roman" panose="02020603050405020304" pitchFamily="18" charset="0"/>
              </a:rPr>
              <a:t>- Are there steps, tripping hazards, closed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doors, tight doorways or passageways?                                                                                                                                                                              </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 Are there blind corners or wet/slippery 	  	  floors?</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 What is the traffic situation (people, tables,                                                  </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carts,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4">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64">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6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533400" y="381000"/>
            <a:ext cx="5181600" cy="457200"/>
          </a:xfrm>
        </p:spPr>
        <p:txBody>
          <a:bodyPr/>
          <a:lstStyle/>
          <a:p>
            <a:pPr eaLnBrk="1" hangingPunct="1"/>
            <a:r>
              <a:rPr lang="en-US" altLang="en-US" sz="2100">
                <a:solidFill>
                  <a:schemeClr val="bg1"/>
                </a:solidFill>
                <a:latin typeface="Verdana" panose="020B0604030504040204" pitchFamily="34" charset="0"/>
              </a:rPr>
              <a:t>Planning Ahead-the Drop Off Point</a:t>
            </a: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68</a:t>
            </a:r>
          </a:p>
        </p:txBody>
      </p:sp>
      <p:sp>
        <p:nvSpPr>
          <p:cNvPr id="7168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1689" name="Rectangle 9"/>
          <p:cNvSpPr>
            <a:spLocks noChangeArrowheads="1"/>
          </p:cNvSpPr>
          <p:nvPr/>
        </p:nvSpPr>
        <p:spPr bwMode="auto">
          <a:xfrm>
            <a:off x="533400" y="16764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latin typeface="Verdana" panose="020B0604030504040204" pitchFamily="34" charset="0"/>
              </a:rPr>
              <a:t>Some considerations</a:t>
            </a:r>
            <a:r>
              <a:rPr lang="en-US" altLang="en-US" sz="2400">
                <a:latin typeface="Verdana" panose="020B0604030504040204" pitchFamily="34" charset="0"/>
              </a:rPr>
              <a:t>:</a:t>
            </a:r>
          </a:p>
          <a:p>
            <a:pPr eaLnBrk="1" hangingPunct="1">
              <a:spcBef>
                <a:spcPct val="0"/>
              </a:spcBef>
              <a:buFontTx/>
              <a:buNone/>
            </a:pPr>
            <a:endParaRPr lang="en-US" altLang="en-US" sz="2400" b="1">
              <a:latin typeface="Verdana" panose="020B0604030504040204" pitchFamily="34" charset="0"/>
              <a:cs typeface="Times New Roman" panose="02020603050405020304" pitchFamily="18" charset="0"/>
            </a:endParaRPr>
          </a:p>
          <a:p>
            <a:pPr eaLnBrk="1" hangingPunct="1">
              <a:spcBef>
                <a:spcPct val="0"/>
              </a:spcBef>
              <a:buFontTx/>
              <a:buNone/>
            </a:pPr>
            <a:r>
              <a:rPr lang="en-US" altLang="en-US" sz="2400" b="1">
                <a:latin typeface="Verdana" panose="020B0604030504040204" pitchFamily="34" charset="0"/>
                <a:cs typeface="Times New Roman" panose="02020603050405020304" pitchFamily="18" charset="0"/>
              </a:rPr>
              <a:t>▪  </a:t>
            </a:r>
            <a:r>
              <a:rPr lang="en-US" altLang="en-US" sz="2400">
                <a:latin typeface="Verdana" panose="020B0604030504040204" pitchFamily="34" charset="0"/>
                <a:cs typeface="Times New Roman" panose="02020603050405020304" pitchFamily="18" charset="0"/>
              </a:rPr>
              <a:t>Where will you place the load?             </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Is there room for the load?</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Is the site strong enough to hold the load?</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Will the load block traffic or create a hazard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when placed?</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Will the load have to be placed elsewhere or will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it be in the right location after you set it down?</a:t>
            </a:r>
          </a:p>
          <a:p>
            <a:pPr eaLnBrk="1" hangingPunct="1">
              <a:spcBef>
                <a:spcPct val="0"/>
              </a:spcBef>
              <a:buFontTx/>
              <a:buNone/>
            </a:pPr>
            <a:r>
              <a:rPr lang="en-US" altLang="en-US" sz="2400" b="1">
                <a:latin typeface="Verdana" panose="020B0604030504040204" pitchFamily="34" charset="0"/>
                <a:cs typeface="Times New Roman" panose="02020603050405020304" pitchFamily="18" charset="0"/>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Lowering the Object</a:t>
            </a: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69</a:t>
            </a:r>
          </a:p>
        </p:txBody>
      </p:sp>
      <p:sp>
        <p:nvSpPr>
          <p:cNvPr id="7271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271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81013"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2714" name="Rectangle 10"/>
          <p:cNvSpPr>
            <a:spLocks noChangeArrowheads="1"/>
          </p:cNvSpPr>
          <p:nvPr/>
        </p:nvSpPr>
        <p:spPr bwMode="auto">
          <a:xfrm>
            <a:off x="104775" y="1404938"/>
            <a:ext cx="49530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When lowering an object </a:t>
            </a:r>
            <a:br>
              <a:rPr lang="en-US" altLang="en-US" sz="2400">
                <a:latin typeface="Verdana" panose="020B0604030504040204" pitchFamily="34" charset="0"/>
              </a:rPr>
            </a:br>
            <a:r>
              <a:rPr lang="en-US" altLang="en-US" sz="2400">
                <a:latin typeface="Verdana" panose="020B0604030504040204" pitchFamily="34" charset="0"/>
              </a:rPr>
              <a:t>   remember to </a:t>
            </a:r>
            <a:r>
              <a:rPr lang="en-US" altLang="en-US" sz="2400" u="sng">
                <a:latin typeface="Verdana" panose="020B0604030504040204" pitchFamily="34" charset="0"/>
              </a:rPr>
              <a:t>bend at the </a:t>
            </a:r>
            <a:br>
              <a:rPr lang="en-US" altLang="en-US" sz="2400" u="sng">
                <a:latin typeface="Verdana" panose="020B0604030504040204" pitchFamily="34" charset="0"/>
              </a:rPr>
            </a:br>
            <a:r>
              <a:rPr lang="en-US" altLang="en-US" sz="2400">
                <a:latin typeface="Verdana" panose="020B0604030504040204" pitchFamily="34" charset="0"/>
              </a:rPr>
              <a:t>   </a:t>
            </a:r>
            <a:r>
              <a:rPr lang="en-US" altLang="en-US" sz="2400" u="sng">
                <a:latin typeface="Verdana" panose="020B0604030504040204" pitchFamily="34" charset="0"/>
              </a:rPr>
              <a:t>knees not at the waist</a:t>
            </a:r>
            <a:r>
              <a:rPr lang="en-US" altLang="en-US" sz="2400">
                <a:latin typeface="Verdana" panose="020B0604030504040204" pitchFamily="34" charset="0"/>
              </a:rPr>
              <a:t> and </a:t>
            </a:r>
            <a:br>
              <a:rPr lang="en-US" altLang="en-US" sz="2400">
                <a:latin typeface="Verdana" panose="020B0604030504040204" pitchFamily="34" charset="0"/>
              </a:rPr>
            </a:br>
            <a:r>
              <a:rPr lang="en-US" altLang="en-US" sz="2400">
                <a:latin typeface="Verdana" panose="020B0604030504040204" pitchFamily="34" charset="0"/>
              </a:rPr>
              <a:t>   avoid twisting motions </a:t>
            </a:r>
            <a:br>
              <a:rPr lang="en-US" altLang="en-US" sz="2400">
                <a:latin typeface="Verdana" panose="020B0604030504040204" pitchFamily="34" charset="0"/>
              </a:rPr>
            </a:br>
            <a:r>
              <a:rPr lang="en-US" altLang="en-US" sz="2400">
                <a:latin typeface="Verdana" panose="020B0604030504040204" pitchFamily="34" charset="0"/>
              </a:rPr>
              <a:t>   while putting the load down. </a:t>
            </a:r>
            <a:r>
              <a:rPr lang="en-US" altLang="en-US" sz="2400" b="1" i="1">
                <a:solidFill>
                  <a:schemeClr val="bg1"/>
                </a:solidFill>
                <a:latin typeface="Verdana" panose="020B0604030504040204" pitchFamily="34" charset="0"/>
              </a:rPr>
              <a:t>(</a:t>
            </a:r>
            <a:endParaRPr lang="en-US" altLang="en-US" sz="2400" b="1" i="1">
              <a:latin typeface="Verdana" panose="020B0604030504040204" pitchFamily="34" charset="0"/>
            </a:endParaRPr>
          </a:p>
          <a:p>
            <a:pPr eaLnBrk="1" hangingPunct="1">
              <a:lnSpc>
                <a:spcPct val="80000"/>
              </a:lnSpc>
              <a:spcBef>
                <a:spcPct val="0"/>
              </a:spcBef>
            </a:pPr>
            <a:endParaRPr lang="en-US" altLang="en-US" sz="2400" b="1" i="1">
              <a:solidFill>
                <a:srgbClr val="FF3300"/>
              </a:solidFill>
              <a:latin typeface="Verdana" panose="020B0604030504040204" pitchFamily="34" charset="0"/>
            </a:endParaRPr>
          </a:p>
          <a:p>
            <a:pPr eaLnBrk="1" hangingPunct="1">
              <a:spcBef>
                <a:spcPct val="0"/>
              </a:spcBef>
            </a:pPr>
            <a:r>
              <a:rPr lang="en-US" altLang="en-US" sz="2400">
                <a:latin typeface="Verdana" panose="020B0604030504040204" pitchFamily="34" charset="0"/>
              </a:rPr>
              <a:t> If you must turn while </a:t>
            </a:r>
            <a:br>
              <a:rPr lang="en-US" altLang="en-US" sz="2400">
                <a:latin typeface="Verdana" panose="020B0604030504040204" pitchFamily="34" charset="0"/>
              </a:rPr>
            </a:br>
            <a:r>
              <a:rPr lang="en-US" altLang="en-US" sz="2400">
                <a:latin typeface="Verdana" panose="020B0604030504040204" pitchFamily="34" charset="0"/>
              </a:rPr>
              <a:t>   lowering an object adjust </a:t>
            </a:r>
            <a:br>
              <a:rPr lang="en-US" altLang="en-US" sz="2400">
                <a:latin typeface="Verdana" panose="020B0604030504040204" pitchFamily="34" charset="0"/>
              </a:rPr>
            </a:br>
            <a:r>
              <a:rPr lang="en-US" altLang="en-US" sz="2400">
                <a:latin typeface="Verdana" panose="020B0604030504040204" pitchFamily="34" charset="0"/>
              </a:rPr>
              <a:t>   your feet rather than </a:t>
            </a:r>
            <a:br>
              <a:rPr lang="en-US" altLang="en-US" sz="2400">
                <a:latin typeface="Verdana" panose="020B0604030504040204" pitchFamily="34" charset="0"/>
              </a:rPr>
            </a:br>
            <a:r>
              <a:rPr lang="en-US" altLang="en-US" sz="2400">
                <a:latin typeface="Verdana" panose="020B0604030504040204" pitchFamily="34" charset="0"/>
              </a:rPr>
              <a:t>   twisting your back.</a:t>
            </a:r>
          </a:p>
        </p:txBody>
      </p:sp>
      <p:pic>
        <p:nvPicPr>
          <p:cNvPr id="72715" name="Picture 4" descr="liftingwro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04938"/>
            <a:ext cx="3714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6" name="Rectangle 12"/>
          <p:cNvSpPr>
            <a:spLocks noChangeArrowheads="1"/>
          </p:cNvSpPr>
          <p:nvPr/>
        </p:nvSpPr>
        <p:spPr bwMode="auto">
          <a:xfrm>
            <a:off x="5057775" y="54102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u="sng">
                <a:solidFill>
                  <a:srgbClr val="FF0000"/>
                </a:solidFill>
                <a:latin typeface="Verdana" panose="020B0604030504040204" pitchFamily="34" charset="0"/>
              </a:rPr>
              <a:t>Not</a:t>
            </a:r>
            <a:r>
              <a:rPr lang="en-US" altLang="en-US" sz="1400" b="1">
                <a:solidFill>
                  <a:srgbClr val="FF0000"/>
                </a:solidFill>
                <a:latin typeface="Verdana" panose="020B0604030504040204" pitchFamily="34" charset="0"/>
              </a:rPr>
              <a:t> the correct way to lower a box!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922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a:t>
            </a:r>
          </a:p>
        </p:txBody>
      </p:sp>
      <p:sp>
        <p:nvSpPr>
          <p:cNvPr id="922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Knife Safety</a:t>
            </a: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224" name="Rectangle 7"/>
          <p:cNvSpPr>
            <a:spLocks noChangeArrowheads="1"/>
          </p:cNvSpPr>
          <p:nvPr/>
        </p:nvSpPr>
        <p:spPr bwMode="auto">
          <a:xfrm>
            <a:off x="381000" y="11430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a:t>
            </a:r>
            <a:r>
              <a:rPr lang="en-US" altLang="en-US" sz="2300">
                <a:latin typeface="Verdana" panose="020B0604030504040204" pitchFamily="34" charset="0"/>
              </a:rPr>
              <a:t>Keep knives sharpened.</a:t>
            </a:r>
          </a:p>
          <a:p>
            <a:pPr eaLnBrk="1" hangingPunct="1">
              <a:spcBef>
                <a:spcPct val="0"/>
              </a:spcBef>
            </a:pPr>
            <a:r>
              <a:rPr lang="en-US" altLang="en-US" sz="2300">
                <a:latin typeface="Verdana" panose="020B0604030504040204" pitchFamily="34" charset="0"/>
              </a:rPr>
              <a:t> Always store knives in a knife holder or on a </a:t>
            </a:r>
            <a:br>
              <a:rPr lang="en-US" altLang="en-US" sz="2300">
                <a:latin typeface="Verdana" panose="020B0604030504040204" pitchFamily="34" charset="0"/>
              </a:rPr>
            </a:br>
            <a:r>
              <a:rPr lang="en-US" altLang="en-US" sz="2300">
                <a:latin typeface="Verdana" panose="020B0604030504040204" pitchFamily="34" charset="0"/>
              </a:rPr>
              <a:t>  magnetic wall strip. </a:t>
            </a:r>
          </a:p>
          <a:p>
            <a:pPr eaLnBrk="1" hangingPunct="1">
              <a:spcBef>
                <a:spcPct val="0"/>
              </a:spcBef>
            </a:pPr>
            <a:r>
              <a:rPr lang="en-US" altLang="en-US" sz="2300">
                <a:latin typeface="Verdana" panose="020B0604030504040204" pitchFamily="34" charset="0"/>
              </a:rPr>
              <a:t> Store knives from largest to smallest with blades </a:t>
            </a:r>
            <a:br>
              <a:rPr lang="en-US" altLang="en-US" sz="2300">
                <a:latin typeface="Verdana" panose="020B0604030504040204" pitchFamily="34" charset="0"/>
              </a:rPr>
            </a:br>
            <a:r>
              <a:rPr lang="en-US" altLang="en-US" sz="2300">
                <a:latin typeface="Verdana" panose="020B0604030504040204" pitchFamily="34" charset="0"/>
              </a:rPr>
              <a:t>  facing the same direction.</a:t>
            </a:r>
          </a:p>
          <a:p>
            <a:pPr eaLnBrk="1" hangingPunct="1">
              <a:spcBef>
                <a:spcPct val="0"/>
              </a:spcBef>
            </a:pPr>
            <a:r>
              <a:rPr lang="en-US" altLang="en-US" sz="2300">
                <a:latin typeface="Verdana" panose="020B0604030504040204" pitchFamily="34" charset="0"/>
              </a:rPr>
              <a:t> Use Kevlar gloves for added protection.</a:t>
            </a:r>
          </a:p>
          <a:p>
            <a:pPr eaLnBrk="1" hangingPunct="1">
              <a:spcBef>
                <a:spcPct val="0"/>
              </a:spcBef>
            </a:pPr>
            <a:r>
              <a:rPr lang="en-US" altLang="en-US" sz="2300">
                <a:solidFill>
                  <a:srgbClr val="FF0000"/>
                </a:solidFill>
                <a:latin typeface="Verdana" panose="020B0604030504040204" pitchFamily="34" charset="0"/>
              </a:rPr>
              <a:t> Never attempt to catch a falling knife!</a:t>
            </a:r>
          </a:p>
          <a:p>
            <a:pPr eaLnBrk="1" hangingPunct="1">
              <a:spcBef>
                <a:spcPct val="0"/>
              </a:spcBef>
            </a:pPr>
            <a:r>
              <a:rPr lang="en-US" altLang="en-US" sz="2300">
                <a:solidFill>
                  <a:srgbClr val="FF0000"/>
                </a:solidFill>
                <a:latin typeface="Verdana" panose="020B0604030504040204" pitchFamily="34" charset="0"/>
              </a:rPr>
              <a:t> Never cut anything held in your hand.</a:t>
            </a:r>
          </a:p>
          <a:p>
            <a:pPr eaLnBrk="1" hangingPunct="1">
              <a:spcBef>
                <a:spcPct val="0"/>
              </a:spcBef>
            </a:pPr>
            <a:r>
              <a:rPr lang="en-US" altLang="en-US" sz="2300">
                <a:solidFill>
                  <a:srgbClr val="FF0000"/>
                </a:solidFill>
                <a:latin typeface="Verdana" panose="020B0604030504040204" pitchFamily="34" charset="0"/>
              </a:rPr>
              <a:t> Never cut toward yourself.</a:t>
            </a:r>
          </a:p>
        </p:txBody>
      </p:sp>
      <p:pic>
        <p:nvPicPr>
          <p:cNvPr id="9225" name="Picture 6" descr="Knife-In Hold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114800"/>
            <a:ext cx="2028825"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il_fi" descr="http://www.ohgizmo.com/wp-content/uploads/2008/05/suicidepreven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191000"/>
            <a:ext cx="17716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Lifting Properly – Step One</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70</a:t>
            </a:r>
          </a:p>
        </p:txBody>
      </p:sp>
      <p:sp>
        <p:nvSpPr>
          <p:cNvPr id="7373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3737" name="Rectangle 9"/>
          <p:cNvSpPr>
            <a:spLocks noChangeArrowheads="1"/>
          </p:cNvSpPr>
          <p:nvPr/>
        </p:nvSpPr>
        <p:spPr bwMode="auto">
          <a:xfrm>
            <a:off x="457200" y="2057400"/>
            <a:ext cx="4267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  ● Stand close to the </a:t>
            </a:r>
            <a:br>
              <a:rPr lang="en-US" altLang="en-US" sz="2400">
                <a:latin typeface="Verdana" panose="020B0604030504040204" pitchFamily="34" charset="0"/>
              </a:rPr>
            </a:br>
            <a:r>
              <a:rPr lang="en-US" altLang="en-US" sz="2400">
                <a:latin typeface="Verdana" panose="020B0604030504040204" pitchFamily="34" charset="0"/>
              </a:rPr>
              <a:t>     load with your feet </a:t>
            </a:r>
            <a:br>
              <a:rPr lang="en-US" altLang="en-US" sz="2400">
                <a:latin typeface="Verdana" panose="020B0604030504040204" pitchFamily="34" charset="0"/>
              </a:rPr>
            </a:br>
            <a:r>
              <a:rPr lang="en-US" altLang="en-US" sz="2400">
                <a:latin typeface="Verdana" panose="020B0604030504040204" pitchFamily="34" charset="0"/>
              </a:rPr>
              <a:t>     spread about shoulder </a:t>
            </a:r>
            <a:br>
              <a:rPr lang="en-US" altLang="en-US" sz="2400">
                <a:latin typeface="Verdana" panose="020B0604030504040204" pitchFamily="34" charset="0"/>
              </a:rPr>
            </a:br>
            <a:r>
              <a:rPr lang="en-US" altLang="en-US" sz="2400">
                <a:latin typeface="Verdana" panose="020B0604030504040204" pitchFamily="34" charset="0"/>
              </a:rPr>
              <a:t>     width apart.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 One foot slightly in </a:t>
            </a:r>
          </a:p>
          <a:p>
            <a:pPr eaLnBrk="1" hangingPunct="1">
              <a:spcBef>
                <a:spcPct val="0"/>
              </a:spcBef>
              <a:buFontTx/>
              <a:buNone/>
            </a:pPr>
            <a:r>
              <a:rPr lang="en-US" altLang="en-US" sz="2400">
                <a:latin typeface="Verdana" panose="020B0604030504040204" pitchFamily="34" charset="0"/>
              </a:rPr>
              <a:t>     front of the other for </a:t>
            </a:r>
          </a:p>
          <a:p>
            <a:pPr eaLnBrk="1" hangingPunct="1">
              <a:spcBef>
                <a:spcPct val="0"/>
              </a:spcBef>
              <a:buFontTx/>
              <a:buNone/>
            </a:pPr>
            <a:r>
              <a:rPr lang="en-US" altLang="en-US" sz="2400">
                <a:latin typeface="Verdana" panose="020B0604030504040204" pitchFamily="34" charset="0"/>
              </a:rPr>
              <a:t>     balance.  </a:t>
            </a:r>
          </a:p>
        </p:txBody>
      </p:sp>
      <p:pic>
        <p:nvPicPr>
          <p:cNvPr id="73738" name="Picture 11" descr="Figure 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524000"/>
            <a:ext cx="34766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Lifting Properly – Step Two</a:t>
            </a: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71</a:t>
            </a:r>
          </a:p>
        </p:txBody>
      </p:sp>
      <p:sp>
        <p:nvSpPr>
          <p:cNvPr id="747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74761" name="Picture 7" descr="Figure 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590675"/>
            <a:ext cx="339407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Rectangle 10"/>
          <p:cNvSpPr>
            <a:spLocks noChangeArrowheads="1"/>
          </p:cNvSpPr>
          <p:nvPr/>
        </p:nvSpPr>
        <p:spPr bwMode="auto">
          <a:xfrm>
            <a:off x="685800" y="22098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 Squat down bending      </a:t>
            </a:r>
            <a:br>
              <a:rPr lang="en-US" altLang="en-US" sz="2400">
                <a:latin typeface="Verdana" panose="020B0604030504040204" pitchFamily="34" charset="0"/>
              </a:rPr>
            </a:br>
            <a:r>
              <a:rPr lang="en-US" altLang="en-US" sz="2400">
                <a:latin typeface="Verdana" panose="020B0604030504040204" pitchFamily="34" charset="0"/>
              </a:rPr>
              <a:t>   at the knees (not your </a:t>
            </a:r>
            <a:br>
              <a:rPr lang="en-US" altLang="en-US" sz="2400">
                <a:latin typeface="Verdana" panose="020B0604030504040204" pitchFamily="34" charset="0"/>
              </a:rPr>
            </a:br>
            <a:r>
              <a:rPr lang="en-US" altLang="en-US" sz="2400">
                <a:latin typeface="Verdana" panose="020B0604030504040204" pitchFamily="34" charset="0"/>
              </a:rPr>
              <a:t>   waist). </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 Tuck your chin while </a:t>
            </a:r>
            <a:br>
              <a:rPr lang="en-US" altLang="en-US" sz="2400">
                <a:latin typeface="Verdana" panose="020B0604030504040204" pitchFamily="34" charset="0"/>
              </a:rPr>
            </a:br>
            <a:r>
              <a:rPr lang="en-US" altLang="en-US" sz="2400">
                <a:latin typeface="Verdana" panose="020B0604030504040204" pitchFamily="34" charset="0"/>
              </a:rPr>
              <a:t>   keeping your back as </a:t>
            </a:r>
            <a:br>
              <a:rPr lang="en-US" altLang="en-US" sz="2400">
                <a:latin typeface="Verdana" panose="020B0604030504040204" pitchFamily="34" charset="0"/>
              </a:rPr>
            </a:br>
            <a:r>
              <a:rPr lang="en-US" altLang="en-US" sz="2400">
                <a:latin typeface="Verdana" panose="020B0604030504040204" pitchFamily="34" charset="0"/>
              </a:rPr>
              <a:t>   vertical as possible.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533400" y="381000"/>
            <a:ext cx="5181600" cy="457200"/>
          </a:xfrm>
        </p:spPr>
        <p:txBody>
          <a:bodyPr/>
          <a:lstStyle/>
          <a:p>
            <a:pPr eaLnBrk="1" hangingPunct="1"/>
            <a:r>
              <a:rPr lang="en-US" altLang="en-US" sz="2600">
                <a:solidFill>
                  <a:schemeClr val="bg1"/>
                </a:solidFill>
                <a:latin typeface="Verdana" panose="020B0604030504040204" pitchFamily="34" charset="0"/>
              </a:rPr>
              <a:t>Lifting Properly – Step Three</a:t>
            </a: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72</a:t>
            </a:r>
          </a:p>
        </p:txBody>
      </p:sp>
      <p:sp>
        <p:nvSpPr>
          <p:cNvPr id="757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578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5786" name="Rectangle 9"/>
          <p:cNvSpPr>
            <a:spLocks noChangeArrowheads="1"/>
          </p:cNvSpPr>
          <p:nvPr/>
        </p:nvSpPr>
        <p:spPr bwMode="auto">
          <a:xfrm>
            <a:off x="762000" y="29718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Get a firm grasp of the object before beginning    the lift. </a:t>
            </a:r>
          </a:p>
        </p:txBody>
      </p:sp>
      <p:pic>
        <p:nvPicPr>
          <p:cNvPr id="75787" name="Picture 7" descr="Figure 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76400"/>
            <a:ext cx="28368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Lifting Properly –Step Four</a:t>
            </a:r>
          </a:p>
        </p:txBody>
      </p:sp>
      <p:sp>
        <p:nvSpPr>
          <p:cNvPr id="768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68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73</a:t>
            </a:r>
          </a:p>
        </p:txBody>
      </p:sp>
      <p:sp>
        <p:nvSpPr>
          <p:cNvPr id="7680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76809" name="Picture 7" descr="Figure 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600200"/>
            <a:ext cx="24050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Rectangle 10"/>
          <p:cNvSpPr>
            <a:spLocks noChangeArrowheads="1"/>
          </p:cNvSpPr>
          <p:nvPr/>
        </p:nvSpPr>
        <p:spPr bwMode="auto">
          <a:xfrm>
            <a:off x="762000" y="25908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Begin slowly lifting with your </a:t>
            </a:r>
            <a:r>
              <a:rPr lang="en-US" altLang="en-US" sz="2400" u="sng">
                <a:latin typeface="Verdana" panose="020B0604030504040204" pitchFamily="34" charset="0"/>
              </a:rPr>
              <a:t>LEGS</a:t>
            </a:r>
            <a:r>
              <a:rPr lang="en-US" altLang="en-US" sz="2400">
                <a:latin typeface="Verdana" panose="020B0604030504040204" pitchFamily="34" charset="0"/>
              </a:rPr>
              <a:t> by straightening them. </a:t>
            </a:r>
            <a:r>
              <a:rPr lang="en-US" altLang="en-US" sz="2400" i="1">
                <a:latin typeface="Verdana" panose="020B0604030504040204" pitchFamily="34" charset="0"/>
              </a:rPr>
              <a:t>Never twist your body during this step!</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Lifting Properly – Step Five</a:t>
            </a: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74</a:t>
            </a:r>
          </a:p>
        </p:txBody>
      </p:sp>
      <p:sp>
        <p:nvSpPr>
          <p:cNvPr id="7783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783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7834" name="Rectangle 9"/>
          <p:cNvSpPr>
            <a:spLocks noChangeArrowheads="1"/>
          </p:cNvSpPr>
          <p:nvPr/>
        </p:nvSpPr>
        <p:spPr bwMode="auto">
          <a:xfrm>
            <a:off x="838200" y="2133600"/>
            <a:ext cx="45720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a:latin typeface="Verdana" panose="020B0604030504040204" pitchFamily="34" charset="0"/>
              </a:rPr>
              <a:t>● Once lift is complete,  </a:t>
            </a:r>
            <a:br>
              <a:rPr lang="en-US" altLang="en-US" sz="2400">
                <a:latin typeface="Verdana" panose="020B0604030504040204" pitchFamily="34" charset="0"/>
              </a:rPr>
            </a:br>
            <a:r>
              <a:rPr lang="en-US" altLang="en-US" sz="2400">
                <a:latin typeface="Verdana" panose="020B0604030504040204" pitchFamily="34" charset="0"/>
              </a:rPr>
              <a:t>   keep object as close to </a:t>
            </a:r>
            <a:br>
              <a:rPr lang="en-US" altLang="en-US" sz="2400">
                <a:latin typeface="Verdana" panose="020B0604030504040204" pitchFamily="34" charset="0"/>
              </a:rPr>
            </a:br>
            <a:r>
              <a:rPr lang="en-US" altLang="en-US" sz="2400">
                <a:latin typeface="Verdana" panose="020B0604030504040204" pitchFamily="34" charset="0"/>
              </a:rPr>
              <a:t>   your body as possible.</a:t>
            </a:r>
          </a:p>
          <a:p>
            <a:pPr eaLnBrk="1" hangingPunct="1">
              <a:lnSpc>
                <a:spcPct val="90000"/>
              </a:lnSpc>
              <a:spcBef>
                <a:spcPct val="0"/>
              </a:spcBef>
              <a:buFontTx/>
              <a:buNone/>
            </a:pPr>
            <a:endParaRPr lang="en-US" altLang="en-US" sz="2400">
              <a:latin typeface="Verdana" panose="020B0604030504040204" pitchFamily="34" charset="0"/>
            </a:endParaRPr>
          </a:p>
          <a:p>
            <a:pPr eaLnBrk="1" hangingPunct="1">
              <a:lnSpc>
                <a:spcPct val="90000"/>
              </a:lnSpc>
              <a:spcBef>
                <a:spcPct val="0"/>
              </a:spcBef>
              <a:buFontTx/>
              <a:buNone/>
            </a:pPr>
            <a:r>
              <a:rPr lang="en-US" altLang="en-US" sz="2400">
                <a:latin typeface="Verdana" panose="020B0604030504040204" pitchFamily="34" charset="0"/>
              </a:rPr>
              <a:t>● As load's center of gravity </a:t>
            </a:r>
            <a:br>
              <a:rPr lang="en-US" altLang="en-US" sz="2400">
                <a:latin typeface="Verdana" panose="020B0604030504040204" pitchFamily="34" charset="0"/>
              </a:rPr>
            </a:br>
            <a:r>
              <a:rPr lang="en-US" altLang="en-US" sz="2400">
                <a:latin typeface="Verdana" panose="020B0604030504040204" pitchFamily="34" charset="0"/>
              </a:rPr>
              <a:t>  moves away from body, </a:t>
            </a:r>
            <a:br>
              <a:rPr lang="en-US" altLang="en-US" sz="2400">
                <a:latin typeface="Verdana" panose="020B0604030504040204" pitchFamily="34" charset="0"/>
              </a:rPr>
            </a:br>
            <a:r>
              <a:rPr lang="en-US" altLang="en-US" sz="2400">
                <a:latin typeface="Verdana" panose="020B0604030504040204" pitchFamily="34" charset="0"/>
              </a:rPr>
              <a:t>  dramatic increase in stress </a:t>
            </a:r>
            <a:br>
              <a:rPr lang="en-US" altLang="en-US" sz="2400">
                <a:latin typeface="Verdana" panose="020B0604030504040204" pitchFamily="34" charset="0"/>
              </a:rPr>
            </a:br>
            <a:r>
              <a:rPr lang="en-US" altLang="en-US" sz="2400">
                <a:latin typeface="Verdana" panose="020B0604030504040204" pitchFamily="34" charset="0"/>
              </a:rPr>
              <a:t>  to the lumbar region of </a:t>
            </a:r>
            <a:br>
              <a:rPr lang="en-US" altLang="en-US" sz="2400">
                <a:latin typeface="Verdana" panose="020B0604030504040204" pitchFamily="34" charset="0"/>
              </a:rPr>
            </a:br>
            <a:r>
              <a:rPr lang="en-US" altLang="en-US" sz="2400">
                <a:latin typeface="Verdana" panose="020B0604030504040204" pitchFamily="34" charset="0"/>
              </a:rPr>
              <a:t>  the back. </a:t>
            </a:r>
          </a:p>
        </p:txBody>
      </p:sp>
      <p:pic>
        <p:nvPicPr>
          <p:cNvPr id="77835" name="Picture 7" descr="Figure 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371600"/>
            <a:ext cx="2667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Is this Safe?</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75</a:t>
            </a:r>
          </a:p>
        </p:txBody>
      </p:sp>
      <p:sp>
        <p:nvSpPr>
          <p:cNvPr id="78855"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8857" name="Rectangle 8"/>
          <p:cNvSpPr>
            <a:spLocks noChangeArrowheads="1"/>
          </p:cNvSpPr>
          <p:nvPr/>
        </p:nvSpPr>
        <p:spPr bwMode="auto">
          <a:xfrm>
            <a:off x="1295400" y="1981200"/>
            <a:ext cx="73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NO!</a:t>
            </a:r>
          </a:p>
        </p:txBody>
      </p:sp>
      <p:sp>
        <p:nvSpPr>
          <p:cNvPr id="78858" name="Rectangle 10"/>
          <p:cNvSpPr>
            <a:spLocks noChangeArrowheads="1"/>
          </p:cNvSpPr>
          <p:nvPr/>
        </p:nvSpPr>
        <p:spPr bwMode="auto">
          <a:xfrm>
            <a:off x="152400" y="33528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r>
              <a:rPr lang="en-US" altLang="en-US" sz="1800">
                <a:latin typeface="Verdana" panose="020B0604030504040204" pitchFamily="34" charset="0"/>
              </a:rPr>
              <a:t>   Bending over at the waist</a:t>
            </a:r>
          </a:p>
          <a:p>
            <a:pPr eaLnBrk="1" hangingPunct="1">
              <a:lnSpc>
                <a:spcPct val="80000"/>
              </a:lnSpc>
              <a:spcBef>
                <a:spcPct val="0"/>
              </a:spcBef>
              <a:buFontTx/>
              <a:buNone/>
            </a:pPr>
            <a:endParaRPr lang="en-US" altLang="en-US" sz="1800">
              <a:latin typeface="Verdana" panose="020B0604030504040204" pitchFamily="34" charset="0"/>
            </a:endParaRPr>
          </a:p>
          <a:p>
            <a:pPr eaLnBrk="1" hangingPunct="1">
              <a:lnSpc>
                <a:spcPct val="80000"/>
              </a:lnSpc>
              <a:spcBef>
                <a:spcPct val="0"/>
              </a:spcBef>
              <a:buFontTx/>
              <a:buNone/>
            </a:pPr>
            <a:r>
              <a:rPr lang="en-US" altLang="en-US" sz="1800">
                <a:latin typeface="Verdana" panose="020B0604030504040204" pitchFamily="34" charset="0"/>
              </a:rPr>
              <a:t>   Heavy lifting from below knees</a:t>
            </a:r>
          </a:p>
          <a:p>
            <a:pPr eaLnBrk="1" hangingPunct="1">
              <a:lnSpc>
                <a:spcPct val="80000"/>
              </a:lnSpc>
              <a:spcBef>
                <a:spcPct val="0"/>
              </a:spcBef>
              <a:buFontTx/>
              <a:buNone/>
            </a:pPr>
            <a:endParaRPr lang="en-US" altLang="en-US" sz="1800">
              <a:latin typeface="Verdana" panose="020B0604030504040204" pitchFamily="34" charset="0"/>
            </a:endParaRPr>
          </a:p>
          <a:p>
            <a:pPr eaLnBrk="1" hangingPunct="1">
              <a:lnSpc>
                <a:spcPct val="80000"/>
              </a:lnSpc>
              <a:spcBef>
                <a:spcPct val="0"/>
              </a:spcBef>
              <a:buFontTx/>
              <a:buNone/>
            </a:pPr>
            <a:r>
              <a:rPr lang="en-US" altLang="en-US" sz="1800">
                <a:latin typeface="Verdana" panose="020B0604030504040204" pitchFamily="34" charset="0"/>
              </a:rPr>
              <a:t>   Improper posture</a:t>
            </a:r>
          </a:p>
        </p:txBody>
      </p:sp>
      <p:pic>
        <p:nvPicPr>
          <p:cNvPr id="78859" name="Picture 6" descr="Lifting Box-Improp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524000"/>
            <a:ext cx="441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85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88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88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Strengthening Exercise</a:t>
            </a:r>
            <a:endParaRPr lang="en-US" altLang="en-US" sz="2800">
              <a:solidFill>
                <a:schemeClr val="bg1"/>
              </a:solidFill>
              <a:latin typeface="Verdana" panose="020B0604030504040204" pitchFamily="34" charset="0"/>
            </a:endParaRP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76</a:t>
            </a:r>
          </a:p>
        </p:txBody>
      </p:sp>
      <p:sp>
        <p:nvSpPr>
          <p:cNvPr id="7987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79880" name="Rectangle 8"/>
          <p:cNvSpPr>
            <a:spLocks noChangeArrowheads="1"/>
          </p:cNvSpPr>
          <p:nvPr/>
        </p:nvSpPr>
        <p:spPr bwMode="auto">
          <a:xfrm>
            <a:off x="304800" y="1455738"/>
            <a:ext cx="586740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 typeface="Monotype Sorts"/>
              <a:buNone/>
            </a:pPr>
            <a:r>
              <a:rPr lang="en-US" altLang="en-US" sz="2400" u="sng">
                <a:latin typeface="Verdana" panose="020B0604030504040204" pitchFamily="34" charset="0"/>
                <a:cs typeface="Times New Roman" panose="02020603050405020304" pitchFamily="18" charset="0"/>
              </a:rPr>
              <a:t>Wall Slides</a:t>
            </a:r>
            <a:r>
              <a:rPr lang="en-US" altLang="en-US" sz="2400">
                <a:latin typeface="Verdana" panose="020B0604030504040204" pitchFamily="34" charset="0"/>
                <a:cs typeface="Times New Roman" panose="02020603050405020304" pitchFamily="18" charset="0"/>
              </a:rPr>
              <a:t> to strengthen </a:t>
            </a:r>
          </a:p>
          <a:p>
            <a:pPr eaLnBrk="1" hangingPunct="1">
              <a:lnSpc>
                <a:spcPct val="90000"/>
              </a:lnSpc>
              <a:spcBef>
                <a:spcPct val="0"/>
              </a:spcBef>
              <a:buFont typeface="Monotype Sorts"/>
              <a:buNone/>
            </a:pPr>
            <a:r>
              <a:rPr lang="en-US" altLang="en-US" sz="2400">
                <a:latin typeface="Verdana" panose="020B0604030504040204" pitchFamily="34" charset="0"/>
                <a:cs typeface="Times New Roman" panose="02020603050405020304" pitchFamily="18" charset="0"/>
              </a:rPr>
              <a:t>    your muscles . . . .</a:t>
            </a:r>
          </a:p>
          <a:p>
            <a:pPr eaLnBrk="1" hangingPunct="1">
              <a:lnSpc>
                <a:spcPct val="90000"/>
              </a:lnSpc>
              <a:spcBef>
                <a:spcPct val="0"/>
              </a:spcBef>
              <a:buFont typeface="Monotype Sorts"/>
              <a:buNone/>
            </a:pPr>
            <a:endParaRPr lang="en-US" altLang="en-US" sz="2400">
              <a:latin typeface="Verdana" panose="020B0604030504040204" pitchFamily="34" charset="0"/>
            </a:endParaRPr>
          </a:p>
          <a:p>
            <a:pPr eaLnBrk="1" hangingPunct="1">
              <a:lnSpc>
                <a:spcPct val="90000"/>
              </a:lnSpc>
              <a:spcBef>
                <a:spcPct val="0"/>
              </a:spcBef>
              <a:buFont typeface="Monotype Sorts"/>
              <a:buNone/>
            </a:pPr>
            <a:r>
              <a:rPr lang="en-US" altLang="en-US" sz="2400">
                <a:latin typeface="Verdana" panose="020B0604030504040204" pitchFamily="34" charset="0"/>
              </a:rPr>
              <a:t>    - </a:t>
            </a:r>
            <a:r>
              <a:rPr lang="en-US" altLang="en-US" sz="2400">
                <a:latin typeface="Verdana" panose="020B0604030504040204" pitchFamily="34" charset="0"/>
                <a:cs typeface="Times New Roman" panose="02020603050405020304" pitchFamily="18" charset="0"/>
              </a:rPr>
              <a:t>Stand with your back</a:t>
            </a:r>
          </a:p>
          <a:p>
            <a:pPr eaLnBrk="1" hangingPunct="1">
              <a:lnSpc>
                <a:spcPct val="90000"/>
              </a:lnSpc>
              <a:spcBef>
                <a:spcPct val="0"/>
              </a:spcBef>
              <a:buFont typeface="Monotype Sorts"/>
              <a:buNone/>
            </a:pPr>
            <a:r>
              <a:rPr lang="en-US" altLang="en-US" sz="2400">
                <a:latin typeface="Verdana" panose="020B0604030504040204" pitchFamily="34" charset="0"/>
                <a:cs typeface="Times New Roman" panose="02020603050405020304" pitchFamily="18" charset="0"/>
              </a:rPr>
              <a:t>      against a wall, feet </a:t>
            </a:r>
          </a:p>
          <a:p>
            <a:pPr eaLnBrk="1" hangingPunct="1">
              <a:lnSpc>
                <a:spcPct val="90000"/>
              </a:lnSpc>
              <a:spcBef>
                <a:spcPct val="0"/>
              </a:spcBef>
              <a:buFont typeface="Monotype Sorts"/>
              <a:buNone/>
            </a:pPr>
            <a:r>
              <a:rPr lang="en-US" altLang="en-US" sz="2400">
                <a:latin typeface="Verdana" panose="020B0604030504040204" pitchFamily="34" charset="0"/>
                <a:cs typeface="Times New Roman" panose="02020603050405020304" pitchFamily="18" charset="0"/>
              </a:rPr>
              <a:t>      shoulder-width apart.</a:t>
            </a:r>
          </a:p>
          <a:p>
            <a:pPr eaLnBrk="1" hangingPunct="1">
              <a:lnSpc>
                <a:spcPct val="90000"/>
              </a:lnSpc>
              <a:spcBef>
                <a:spcPct val="0"/>
              </a:spcBef>
              <a:buFont typeface="Monotype Sorts"/>
              <a:buNone/>
            </a:pPr>
            <a:endParaRPr lang="en-US" altLang="en-US" sz="2400">
              <a:latin typeface="Verdana" panose="020B0604030504040204" pitchFamily="34" charset="0"/>
              <a:cs typeface="Times New Roman" panose="02020603050405020304" pitchFamily="18" charset="0"/>
            </a:endParaRPr>
          </a:p>
          <a:p>
            <a:pPr eaLnBrk="1" hangingPunct="1">
              <a:lnSpc>
                <a:spcPct val="90000"/>
              </a:lnSpc>
              <a:spcBef>
                <a:spcPct val="0"/>
              </a:spcBef>
              <a:buFont typeface="Monotype Sorts"/>
              <a:buNone/>
            </a:pPr>
            <a:r>
              <a:rPr lang="en-US" altLang="en-US" sz="2400">
                <a:latin typeface="Verdana" panose="020B0604030504040204" pitchFamily="34" charset="0"/>
                <a:cs typeface="Times New Roman" panose="02020603050405020304" pitchFamily="18" charset="0"/>
              </a:rPr>
              <a:t>    - Slide down into a crouch</a:t>
            </a:r>
          </a:p>
          <a:p>
            <a:pPr eaLnBrk="1" hangingPunct="1">
              <a:lnSpc>
                <a:spcPct val="90000"/>
              </a:lnSpc>
              <a:spcBef>
                <a:spcPct val="0"/>
              </a:spcBef>
              <a:buFont typeface="Monotype Sorts"/>
              <a:buNone/>
            </a:pPr>
            <a:r>
              <a:rPr lang="en-US" altLang="en-US" sz="2400">
                <a:latin typeface="Verdana" panose="020B0604030504040204" pitchFamily="34" charset="0"/>
                <a:cs typeface="Times New Roman" panose="02020603050405020304" pitchFamily="18" charset="0"/>
              </a:rPr>
              <a:t>      with knees bent to 90 degrees.</a:t>
            </a:r>
          </a:p>
          <a:p>
            <a:pPr eaLnBrk="1" hangingPunct="1">
              <a:lnSpc>
                <a:spcPct val="90000"/>
              </a:lnSpc>
              <a:spcBef>
                <a:spcPct val="0"/>
              </a:spcBef>
              <a:buFont typeface="Monotype Sorts"/>
              <a:buNone/>
            </a:pPr>
            <a:endParaRPr lang="en-US" altLang="en-US" sz="2400">
              <a:latin typeface="Verdana" panose="020B0604030504040204" pitchFamily="34" charset="0"/>
              <a:cs typeface="Times New Roman" panose="02020603050405020304" pitchFamily="18" charset="0"/>
            </a:endParaRPr>
          </a:p>
          <a:p>
            <a:pPr eaLnBrk="1" hangingPunct="1">
              <a:lnSpc>
                <a:spcPct val="90000"/>
              </a:lnSpc>
              <a:spcBef>
                <a:spcPct val="0"/>
              </a:spcBef>
              <a:buFont typeface="Monotype Sorts"/>
              <a:buNone/>
            </a:pPr>
            <a:r>
              <a:rPr lang="en-US" altLang="en-US" sz="2400">
                <a:latin typeface="Verdana" panose="020B0604030504040204" pitchFamily="34" charset="0"/>
                <a:cs typeface="Times New Roman" panose="02020603050405020304" pitchFamily="18" charset="0"/>
              </a:rPr>
              <a:t>    - Count to 5 and slide back up</a:t>
            </a:r>
          </a:p>
          <a:p>
            <a:pPr eaLnBrk="1" hangingPunct="1">
              <a:lnSpc>
                <a:spcPct val="90000"/>
              </a:lnSpc>
              <a:spcBef>
                <a:spcPct val="0"/>
              </a:spcBef>
              <a:buFont typeface="Monotype Sorts"/>
              <a:buNone/>
            </a:pPr>
            <a:r>
              <a:rPr lang="en-US" altLang="en-US" sz="2400">
                <a:latin typeface="Verdana" panose="020B0604030504040204" pitchFamily="34" charset="0"/>
                <a:cs typeface="Times New Roman" panose="02020603050405020304" pitchFamily="18" charset="0"/>
              </a:rPr>
              <a:t>       the wall. Repeat 5 times. </a:t>
            </a:r>
            <a:endParaRPr lang="en-US" altLang="en-US" sz="2400">
              <a:latin typeface="Verdana" panose="020B0604030504040204" pitchFamily="34" charset="0"/>
            </a:endParaRPr>
          </a:p>
        </p:txBody>
      </p:sp>
      <p:pic>
        <p:nvPicPr>
          <p:cNvPr id="79881" name="Picture 10" descr="Wall Slid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95400"/>
            <a:ext cx="23876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p:cNvSpPr>
            <a:spLocks noGrp="1" noChangeArrowheads="1"/>
          </p:cNvSpPr>
          <p:nvPr>
            <p:ph type="ctrTitle"/>
          </p:nvPr>
        </p:nvSpPr>
        <p:spPr>
          <a:xfrm>
            <a:off x="533400" y="381000"/>
            <a:ext cx="5181600" cy="457200"/>
          </a:xfrm>
        </p:spPr>
        <p:txBody>
          <a:bodyPr/>
          <a:lstStyle/>
          <a:p>
            <a:pPr eaLnBrk="1" hangingPunct="1"/>
            <a:br>
              <a:rPr lang="en-US" altLang="en-US" sz="2800">
                <a:solidFill>
                  <a:schemeClr val="bg1"/>
                </a:solidFill>
                <a:latin typeface="Verdana" panose="020B0604030504040204" pitchFamily="34" charset="0"/>
                <a:cs typeface="Times New Roman" panose="02020603050405020304" pitchFamily="18" charset="0"/>
              </a:rPr>
            </a:br>
            <a:r>
              <a:rPr lang="en-US" altLang="en-US" sz="2800">
                <a:solidFill>
                  <a:schemeClr val="bg1"/>
                </a:solidFill>
                <a:latin typeface="Verdana" panose="020B0604030504040204" pitchFamily="34" charset="0"/>
                <a:cs typeface="Times New Roman" panose="02020603050405020304" pitchFamily="18" charset="0"/>
              </a:rPr>
              <a:t>Stretching Exercises</a:t>
            </a:r>
            <a:br>
              <a:rPr lang="en-US" altLang="en-US" sz="2800" b="1">
                <a:cs typeface="Times New Roman" panose="02020603050405020304" pitchFamily="18" charset="0"/>
              </a:rPr>
            </a:br>
            <a:endParaRPr lang="en-US" altLang="en-US" sz="2800">
              <a:solidFill>
                <a:schemeClr val="bg1"/>
              </a:solidFill>
              <a:latin typeface="Verdana" panose="020B0604030504040204" pitchFamily="34" charset="0"/>
            </a:endParaRPr>
          </a:p>
        </p:txBody>
      </p:sp>
      <p:sp>
        <p:nvSpPr>
          <p:cNvPr id="809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09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77</a:t>
            </a:r>
          </a:p>
        </p:txBody>
      </p:sp>
      <p:sp>
        <p:nvSpPr>
          <p:cNvPr id="8090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0904" name="Rectangle 8"/>
          <p:cNvSpPr>
            <a:spLocks noChangeArrowheads="1"/>
          </p:cNvSpPr>
          <p:nvPr/>
        </p:nvSpPr>
        <p:spPr bwMode="auto">
          <a:xfrm>
            <a:off x="381000" y="1371600"/>
            <a:ext cx="4572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u="sng">
                <a:latin typeface="Verdana" panose="020B0604030504040204" pitchFamily="34" charset="0"/>
                <a:cs typeface="Times New Roman" panose="02020603050405020304" pitchFamily="18" charset="0"/>
              </a:rPr>
              <a:t>Gastroc Stretch</a:t>
            </a:r>
            <a:endParaRPr lang="en-US" altLang="en-US" sz="1800">
              <a:latin typeface="Verdana" panose="020B0604030504040204" pitchFamily="34" charset="0"/>
              <a:cs typeface="Times New Roman" panose="02020603050405020304" pitchFamily="18" charset="0"/>
            </a:endParaRPr>
          </a:p>
          <a:p>
            <a:pPr eaLnBrk="1" hangingPunct="1">
              <a:spcBef>
                <a:spcPct val="0"/>
              </a:spcBef>
              <a:buFontTx/>
              <a:buNone/>
            </a:pPr>
            <a:r>
              <a:rPr lang="en-US" altLang="en-US" sz="1800">
                <a:latin typeface="Verdana" panose="020B0604030504040204" pitchFamily="34" charset="0"/>
                <a:cs typeface="Times New Roman" panose="02020603050405020304" pitchFamily="18" charset="0"/>
              </a:rPr>
              <a:t>▪ Lean against a wall or other stationary object, both palms   against the object. </a:t>
            </a:r>
          </a:p>
          <a:p>
            <a:pPr eaLnBrk="1" hangingPunct="1">
              <a:spcBef>
                <a:spcPct val="0"/>
              </a:spcBef>
              <a:buFontTx/>
              <a:buNone/>
            </a:pPr>
            <a:r>
              <a:rPr lang="en-US" altLang="en-US" sz="1800">
                <a:latin typeface="Verdana" panose="020B0604030504040204" pitchFamily="34" charset="0"/>
                <a:cs typeface="Times New Roman" panose="02020603050405020304" pitchFamily="18" charset="0"/>
              </a:rPr>
              <a:t>▪Leg you want to stretch is back, several feet from wall, heel firmly positioned on the floor. </a:t>
            </a:r>
          </a:p>
          <a:p>
            <a:pPr eaLnBrk="1" hangingPunct="1">
              <a:spcBef>
                <a:spcPct val="0"/>
              </a:spcBef>
              <a:buFontTx/>
              <a:buNone/>
            </a:pPr>
            <a:r>
              <a:rPr lang="en-US" altLang="en-US" sz="1800">
                <a:latin typeface="Verdana" panose="020B0604030504040204" pitchFamily="34" charset="0"/>
                <a:cs typeface="Times New Roman" panose="02020603050405020304" pitchFamily="18" charset="0"/>
              </a:rPr>
              <a:t>▪Other leg is flexed about halfway between back leg and wall.</a:t>
            </a:r>
          </a:p>
          <a:p>
            <a:pPr eaLnBrk="1" hangingPunct="1">
              <a:spcBef>
                <a:spcPct val="0"/>
              </a:spcBef>
              <a:buFontTx/>
              <a:buNone/>
            </a:pPr>
            <a:r>
              <a:rPr lang="en-US" altLang="en-US" sz="1800">
                <a:latin typeface="Verdana" panose="020B0604030504040204" pitchFamily="34" charset="0"/>
                <a:cs typeface="Times New Roman" panose="02020603050405020304" pitchFamily="18" charset="0"/>
              </a:rPr>
              <a:t>▪Start with your back straight and gradually lunge forward until you  feel the stretch in your calf.  </a:t>
            </a:r>
          </a:p>
          <a:p>
            <a:pPr eaLnBrk="1" hangingPunct="1">
              <a:spcBef>
                <a:spcPct val="0"/>
              </a:spcBef>
              <a:buFontTx/>
              <a:buNone/>
            </a:pPr>
            <a:r>
              <a:rPr lang="en-US" altLang="en-US" sz="1800">
                <a:latin typeface="Verdana" panose="020B0604030504040204" pitchFamily="34" charset="0"/>
                <a:cs typeface="Times New Roman" panose="02020603050405020304" pitchFamily="18" charset="0"/>
              </a:rPr>
              <a:t>▪Very important to keep back foot straight and angled 90 degrees from wall.</a:t>
            </a:r>
          </a:p>
        </p:txBody>
      </p:sp>
      <p:pic>
        <p:nvPicPr>
          <p:cNvPr id="80905" name="Content Placeholder 3" descr="gastro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295400"/>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Stretches</a:t>
            </a:r>
            <a:endParaRPr lang="en-US" altLang="en-US" sz="2800">
              <a:solidFill>
                <a:schemeClr val="bg1"/>
              </a:solidFill>
              <a:latin typeface="Verdana" panose="020B0604030504040204" pitchFamily="34" charset="0"/>
            </a:endParaRPr>
          </a:p>
        </p:txBody>
      </p:sp>
      <p:sp>
        <p:nvSpPr>
          <p:cNvPr id="819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19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78</a:t>
            </a:r>
          </a:p>
        </p:txBody>
      </p:sp>
      <p:sp>
        <p:nvSpPr>
          <p:cNvPr id="8192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1928" name="Rectangle 8"/>
          <p:cNvSpPr>
            <a:spLocks noChangeArrowheads="1"/>
          </p:cNvSpPr>
          <p:nvPr/>
        </p:nvSpPr>
        <p:spPr bwMode="auto">
          <a:xfrm>
            <a:off x="990600" y="1243013"/>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latin typeface="Verdana" panose="020B0604030504040204" pitchFamily="34" charset="0"/>
              </a:rPr>
              <a:t>Stretches for side of neck</a:t>
            </a:r>
            <a:r>
              <a:rPr lang="en-US" altLang="en-US" sz="2400">
                <a:latin typeface="Verdana" panose="020B0604030504040204" pitchFamily="34" charset="0"/>
              </a:rPr>
              <a:t>:</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 Sit or stand with arms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hanging loosely at sides </a:t>
            </a:r>
          </a:p>
          <a:p>
            <a:pPr eaLnBrk="1" hangingPunct="1">
              <a:spcBef>
                <a:spcPct val="0"/>
              </a:spcBef>
            </a:pP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 Turn head to one side, </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  then the other </a:t>
            </a:r>
          </a:p>
          <a:p>
            <a:pPr eaLnBrk="1" hangingPunct="1">
              <a:spcBef>
                <a:spcPct val="0"/>
              </a:spcBef>
            </a:pP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 Hold for 5 seconds, each </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side </a:t>
            </a:r>
          </a:p>
          <a:p>
            <a:pPr eaLnBrk="1" hangingPunct="1">
              <a:spcBef>
                <a:spcPct val="0"/>
              </a:spcBef>
              <a:buFontTx/>
              <a:buNone/>
            </a:pP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 Repeat 1 to 3 times </a:t>
            </a:r>
          </a:p>
        </p:txBody>
      </p:sp>
      <p:pic>
        <p:nvPicPr>
          <p:cNvPr id="81929" name="Picture 9" descr="Neck Stretc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14478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Stretches</a:t>
            </a:r>
            <a:endParaRPr lang="en-US" altLang="en-US" sz="2800">
              <a:solidFill>
                <a:schemeClr val="bg1"/>
              </a:solidFill>
              <a:latin typeface="Verdana" panose="020B0604030504040204" pitchFamily="34" charset="0"/>
            </a:endParaRPr>
          </a:p>
        </p:txBody>
      </p:sp>
      <p:sp>
        <p:nvSpPr>
          <p:cNvPr id="829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29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79</a:t>
            </a:r>
          </a:p>
        </p:txBody>
      </p:sp>
      <p:sp>
        <p:nvSpPr>
          <p:cNvPr id="8295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2952" name="Rectangle 8"/>
          <p:cNvSpPr>
            <a:spLocks noChangeArrowheads="1"/>
          </p:cNvSpPr>
          <p:nvPr/>
        </p:nvSpPr>
        <p:spPr bwMode="auto">
          <a:xfrm>
            <a:off x="685800" y="1295400"/>
            <a:ext cx="4572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u="sng">
                <a:latin typeface="Verdana" panose="020B0604030504040204" pitchFamily="34" charset="0"/>
              </a:rPr>
              <a:t>Stretches for side of shoulder and back of upper arm</a:t>
            </a:r>
          </a:p>
          <a:p>
            <a:pPr eaLnBrk="1" hangingPunct="1">
              <a:spcBef>
                <a:spcPct val="0"/>
              </a:spcBef>
              <a:buFontTx/>
              <a:buNone/>
            </a:pPr>
            <a:endParaRPr lang="en-US" altLang="en-US" sz="1200" u="sng">
              <a:latin typeface="Verdana" panose="020B0604030504040204" pitchFamily="34" charset="0"/>
            </a:endParaRPr>
          </a:p>
          <a:p>
            <a:pPr eaLnBrk="1" hangingPunct="1">
              <a:spcBef>
                <a:spcPct val="0"/>
              </a:spcBef>
            </a:pPr>
            <a:r>
              <a:rPr lang="en-US" altLang="en-US" sz="2400">
                <a:latin typeface="Verdana" panose="020B0604030504040204" pitchFamily="34" charset="0"/>
              </a:rPr>
              <a:t> Stand or sit and place </a:t>
            </a:r>
            <a:br>
              <a:rPr lang="en-US" altLang="en-US" sz="2400">
                <a:latin typeface="Verdana" panose="020B0604030504040204" pitchFamily="34" charset="0"/>
              </a:rPr>
            </a:br>
            <a:r>
              <a:rPr lang="en-US" altLang="en-US" sz="2400">
                <a:latin typeface="Verdana" panose="020B0604030504040204" pitchFamily="34" charset="0"/>
              </a:rPr>
              <a:t>  right hand on left shoulder</a:t>
            </a:r>
          </a:p>
          <a:p>
            <a:pPr eaLnBrk="1" hangingPunct="1">
              <a:spcBef>
                <a:spcPct val="0"/>
              </a:spcBef>
              <a:buFontTx/>
              <a:buNone/>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With left hand, pull right </a:t>
            </a:r>
            <a:br>
              <a:rPr lang="en-US" altLang="en-US" sz="2400">
                <a:latin typeface="Verdana" panose="020B0604030504040204" pitchFamily="34" charset="0"/>
              </a:rPr>
            </a:br>
            <a:r>
              <a:rPr lang="en-US" altLang="en-US" sz="2400">
                <a:latin typeface="Verdana" panose="020B0604030504040204" pitchFamily="34" charset="0"/>
              </a:rPr>
              <a:t>  elbow across chest toward </a:t>
            </a:r>
            <a:br>
              <a:rPr lang="en-US" altLang="en-US" sz="2400">
                <a:latin typeface="Verdana" panose="020B0604030504040204" pitchFamily="34" charset="0"/>
              </a:rPr>
            </a:br>
            <a:r>
              <a:rPr lang="en-US" altLang="en-US" sz="2400">
                <a:latin typeface="Verdana" panose="020B0604030504040204" pitchFamily="34" charset="0"/>
              </a:rPr>
              <a:t>  left shoulder and hold 10 </a:t>
            </a:r>
            <a:br>
              <a:rPr lang="en-US" altLang="en-US" sz="2400">
                <a:latin typeface="Verdana" panose="020B0604030504040204" pitchFamily="34" charset="0"/>
              </a:rPr>
            </a:br>
            <a:r>
              <a:rPr lang="en-US" altLang="en-US" sz="2400">
                <a:latin typeface="Verdana" panose="020B0604030504040204" pitchFamily="34" charset="0"/>
              </a:rPr>
              <a:t>  to 15 seconds </a:t>
            </a:r>
          </a:p>
          <a:p>
            <a:pPr eaLnBrk="1" hangingPunct="1">
              <a:spcBef>
                <a:spcPct val="0"/>
              </a:spcBef>
            </a:pPr>
            <a:endParaRPr lang="en-US" altLang="en-US" sz="1200">
              <a:latin typeface="Verdana" panose="020B0604030504040204" pitchFamily="34" charset="0"/>
            </a:endParaRPr>
          </a:p>
          <a:p>
            <a:pPr eaLnBrk="1" hangingPunct="1">
              <a:spcBef>
                <a:spcPct val="0"/>
              </a:spcBef>
            </a:pPr>
            <a:r>
              <a:rPr lang="en-US" altLang="en-US" sz="2400">
                <a:latin typeface="Verdana" panose="020B0604030504040204" pitchFamily="34" charset="0"/>
              </a:rPr>
              <a:t> Repeat on other side </a:t>
            </a:r>
          </a:p>
        </p:txBody>
      </p:sp>
      <p:pic>
        <p:nvPicPr>
          <p:cNvPr id="82953" name="Picture 9" descr="Stretch-Upper Arm-Bac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133600"/>
            <a:ext cx="31781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1024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a:t>
            </a:r>
          </a:p>
        </p:txBody>
      </p:sp>
      <p:sp>
        <p:nvSpPr>
          <p:cNvPr id="1024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Knife Safety</a:t>
            </a:r>
          </a:p>
        </p:txBody>
      </p:sp>
      <p:sp>
        <p:nvSpPr>
          <p:cNvPr id="10" name="Content Placeholder 12"/>
          <p:cNvSpPr txBox="1">
            <a:spLocks/>
          </p:cNvSpPr>
          <p:nvPr/>
        </p:nvSpPr>
        <p:spPr bwMode="auto">
          <a:xfrm>
            <a:off x="457200" y="1219200"/>
            <a:ext cx="8229600" cy="4906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0248" name="Rectangle 7"/>
          <p:cNvSpPr>
            <a:spLocks noChangeArrowheads="1"/>
          </p:cNvSpPr>
          <p:nvPr/>
        </p:nvSpPr>
        <p:spPr bwMode="auto">
          <a:xfrm>
            <a:off x="838200" y="1219200"/>
            <a:ext cx="7239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Use knives for their intended purpose only.</a:t>
            </a:r>
          </a:p>
          <a:p>
            <a:pPr eaLnBrk="1" hangingPunct="1">
              <a:spcBef>
                <a:spcPct val="0"/>
              </a:spcBef>
            </a:pPr>
            <a:r>
              <a:rPr lang="en-US" altLang="en-US" sz="2400">
                <a:latin typeface="Verdana" panose="020B0604030504040204" pitchFamily="34" charset="0"/>
              </a:rPr>
              <a:t>Keep knives clean.</a:t>
            </a:r>
          </a:p>
          <a:p>
            <a:pPr eaLnBrk="1" hangingPunct="1">
              <a:spcBef>
                <a:spcPct val="0"/>
              </a:spcBef>
            </a:pPr>
            <a:r>
              <a:rPr lang="en-US" altLang="en-US" sz="2400">
                <a:latin typeface="Verdana" panose="020B0604030504040204" pitchFamily="34" charset="0"/>
              </a:rPr>
              <a:t>Select the correct knife for the job.</a:t>
            </a:r>
          </a:p>
          <a:p>
            <a:pPr eaLnBrk="1" hangingPunct="1">
              <a:spcBef>
                <a:spcPct val="0"/>
              </a:spcBef>
            </a:pPr>
            <a:r>
              <a:rPr lang="en-US" altLang="en-US" sz="2400">
                <a:latin typeface="Verdana" panose="020B0604030504040204" pitchFamily="34" charset="0"/>
              </a:rPr>
              <a:t>Carry knives down and by your side with   the blade to the back.</a:t>
            </a:r>
          </a:p>
          <a:p>
            <a:pPr eaLnBrk="1" hangingPunct="1">
              <a:spcBef>
                <a:spcPct val="0"/>
              </a:spcBef>
            </a:pPr>
            <a:r>
              <a:rPr lang="en-US" altLang="en-US" sz="2400">
                <a:latin typeface="Verdana" panose="020B0604030504040204" pitchFamily="34" charset="0"/>
              </a:rPr>
              <a:t>Let people know you’re walking with a knife by saying something like “knife walking.”</a:t>
            </a:r>
          </a:p>
          <a:p>
            <a:pPr eaLnBrk="1" hangingPunct="1">
              <a:spcBef>
                <a:spcPct val="0"/>
              </a:spcBef>
            </a:pPr>
            <a:r>
              <a:rPr lang="en-US" altLang="en-US" sz="2400">
                <a:latin typeface="Verdana" panose="020B0604030504040204" pitchFamily="34" charset="0"/>
              </a:rPr>
              <a:t>Put knives down safely.</a:t>
            </a:r>
          </a:p>
        </p:txBody>
      </p:sp>
      <p:pic>
        <p:nvPicPr>
          <p:cNvPr id="10249" name="Picture 6" descr="Kniv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5425" y="4038600"/>
            <a:ext cx="27908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and Finally</a:t>
            </a:r>
            <a:endParaRPr lang="en-US" altLang="en-US" sz="2800">
              <a:solidFill>
                <a:schemeClr val="bg1"/>
              </a:solidFill>
              <a:latin typeface="Verdana" panose="020B0604030504040204" pitchFamily="34" charset="0"/>
            </a:endParaRPr>
          </a:p>
        </p:txBody>
      </p:sp>
      <p:sp>
        <p:nvSpPr>
          <p:cNvPr id="839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39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80</a:t>
            </a:r>
          </a:p>
        </p:txBody>
      </p:sp>
      <p:sp>
        <p:nvSpPr>
          <p:cNvPr id="8397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3976" name="Rectangle 8"/>
          <p:cNvSpPr>
            <a:spLocks noChangeArrowheads="1"/>
          </p:cNvSpPr>
          <p:nvPr/>
        </p:nvSpPr>
        <p:spPr bwMode="auto">
          <a:xfrm>
            <a:off x="609600" y="1249363"/>
            <a:ext cx="48768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u="sng">
                <a:latin typeface="Verdana" panose="020B0604030504040204" pitchFamily="34" charset="0"/>
                <a:cs typeface="Times New Roman" panose="02020603050405020304" pitchFamily="18" charset="0"/>
              </a:rPr>
              <a:t>Stretches for triceps, top of shoulders, waist</a:t>
            </a:r>
          </a:p>
          <a:p>
            <a:pPr eaLnBrk="1" hangingPunct="1">
              <a:spcBef>
                <a:spcPct val="0"/>
              </a:spcBef>
              <a:buFontTx/>
              <a:buNone/>
            </a:pPr>
            <a:endParaRPr lang="en-US" altLang="en-US" sz="2200" u="sng">
              <a:latin typeface="Verdana" panose="020B0604030504040204" pitchFamily="34" charset="0"/>
              <a:cs typeface="Times New Roman" panose="02020603050405020304" pitchFamily="18" charset="0"/>
            </a:endParaRPr>
          </a:p>
          <a:p>
            <a:pPr eaLnBrk="1" hangingPunct="1">
              <a:spcBef>
                <a:spcPct val="0"/>
              </a:spcBef>
            </a:pPr>
            <a:r>
              <a:rPr lang="en-US" altLang="en-US" sz="2200">
                <a:latin typeface="Verdana" panose="020B0604030504040204" pitchFamily="34" charset="0"/>
                <a:cs typeface="Times New Roman" panose="02020603050405020304" pitchFamily="18" charset="0"/>
              </a:rPr>
              <a:t> Keep knees slightly flexed </a:t>
            </a:r>
          </a:p>
          <a:p>
            <a:pPr eaLnBrk="1" hangingPunct="1">
              <a:spcBef>
                <a:spcPct val="0"/>
              </a:spcBef>
            </a:pPr>
            <a:r>
              <a:rPr lang="en-US" altLang="en-US" sz="2200">
                <a:latin typeface="Verdana" panose="020B0604030504040204" pitchFamily="34" charset="0"/>
                <a:cs typeface="Times New Roman" panose="02020603050405020304" pitchFamily="18" charset="0"/>
              </a:rPr>
              <a:t> Stand or sit with arms </a:t>
            </a:r>
            <a:br>
              <a:rPr lang="en-US" altLang="en-US" sz="2200">
                <a:latin typeface="Verdana" panose="020B0604030504040204" pitchFamily="34" charset="0"/>
                <a:cs typeface="Times New Roman" panose="02020603050405020304" pitchFamily="18" charset="0"/>
              </a:rPr>
            </a:br>
            <a:r>
              <a:rPr lang="en-US" altLang="en-US" sz="2200">
                <a:latin typeface="Verdana" panose="020B0604030504040204" pitchFamily="34" charset="0"/>
                <a:cs typeface="Times New Roman" panose="02020603050405020304" pitchFamily="18" charset="0"/>
              </a:rPr>
              <a:t>  overhead </a:t>
            </a:r>
          </a:p>
          <a:p>
            <a:pPr eaLnBrk="1" hangingPunct="1">
              <a:spcBef>
                <a:spcPct val="0"/>
              </a:spcBef>
            </a:pPr>
            <a:r>
              <a:rPr lang="en-US" altLang="en-US" sz="2200">
                <a:latin typeface="Verdana" panose="020B0604030504040204" pitchFamily="34" charset="0"/>
                <a:cs typeface="Times New Roman" panose="02020603050405020304" pitchFamily="18" charset="0"/>
              </a:rPr>
              <a:t> Hold elbow with hand of </a:t>
            </a:r>
            <a:br>
              <a:rPr lang="en-US" altLang="en-US" sz="2200">
                <a:latin typeface="Verdana" panose="020B0604030504040204" pitchFamily="34" charset="0"/>
                <a:cs typeface="Times New Roman" panose="02020603050405020304" pitchFamily="18" charset="0"/>
              </a:rPr>
            </a:br>
            <a:r>
              <a:rPr lang="en-US" altLang="en-US" sz="2200">
                <a:latin typeface="Verdana" panose="020B0604030504040204" pitchFamily="34" charset="0"/>
                <a:cs typeface="Times New Roman" panose="02020603050405020304" pitchFamily="18" charset="0"/>
              </a:rPr>
              <a:t>  opposite arm </a:t>
            </a:r>
          </a:p>
          <a:p>
            <a:pPr eaLnBrk="1" hangingPunct="1">
              <a:spcBef>
                <a:spcPct val="0"/>
              </a:spcBef>
            </a:pPr>
            <a:r>
              <a:rPr lang="en-US" altLang="en-US" sz="2200">
                <a:latin typeface="Verdana" panose="020B0604030504040204" pitchFamily="34" charset="0"/>
                <a:cs typeface="Times New Roman" panose="02020603050405020304" pitchFamily="18" charset="0"/>
              </a:rPr>
              <a:t> Pull elbow behind head gently </a:t>
            </a:r>
            <a:br>
              <a:rPr lang="en-US" altLang="en-US" sz="2200">
                <a:latin typeface="Verdana" panose="020B0604030504040204" pitchFamily="34" charset="0"/>
                <a:cs typeface="Times New Roman" panose="02020603050405020304" pitchFamily="18" charset="0"/>
              </a:rPr>
            </a:br>
            <a:r>
              <a:rPr lang="en-US" altLang="en-US" sz="2200">
                <a:latin typeface="Verdana" panose="020B0604030504040204" pitchFamily="34" charset="0"/>
                <a:cs typeface="Times New Roman" panose="02020603050405020304" pitchFamily="18" charset="0"/>
              </a:rPr>
              <a:t>  as you slowly lean </a:t>
            </a:r>
            <a:br>
              <a:rPr lang="en-US" altLang="en-US" sz="2200">
                <a:latin typeface="Verdana" panose="020B0604030504040204" pitchFamily="34" charset="0"/>
                <a:cs typeface="Times New Roman" panose="02020603050405020304" pitchFamily="18" charset="0"/>
              </a:rPr>
            </a:br>
            <a:r>
              <a:rPr lang="en-US" altLang="en-US" sz="2200">
                <a:latin typeface="Verdana" panose="020B0604030504040204" pitchFamily="34" charset="0"/>
                <a:cs typeface="Times New Roman" panose="02020603050405020304" pitchFamily="18" charset="0"/>
              </a:rPr>
              <a:t>  to side until mild stretch is felt </a:t>
            </a:r>
          </a:p>
          <a:p>
            <a:pPr eaLnBrk="1" hangingPunct="1">
              <a:spcBef>
                <a:spcPct val="0"/>
              </a:spcBef>
            </a:pPr>
            <a:r>
              <a:rPr lang="en-US" altLang="en-US" sz="2200">
                <a:latin typeface="Verdana" panose="020B0604030504040204" pitchFamily="34" charset="0"/>
                <a:cs typeface="Times New Roman" panose="02020603050405020304" pitchFamily="18" charset="0"/>
              </a:rPr>
              <a:t> Hold 10 to 15 sec </a:t>
            </a:r>
          </a:p>
          <a:p>
            <a:pPr eaLnBrk="1" hangingPunct="1">
              <a:spcBef>
                <a:spcPct val="0"/>
              </a:spcBef>
            </a:pPr>
            <a:r>
              <a:rPr lang="en-US" altLang="en-US" sz="2200">
                <a:latin typeface="Verdana" panose="020B0604030504040204" pitchFamily="34" charset="0"/>
                <a:cs typeface="Times New Roman" panose="02020603050405020304" pitchFamily="18" charset="0"/>
              </a:rPr>
              <a:t> Repeat on other side </a:t>
            </a:r>
          </a:p>
          <a:p>
            <a:pPr eaLnBrk="1" hangingPunct="1">
              <a:spcBef>
                <a:spcPct val="0"/>
              </a:spcBef>
              <a:buFontTx/>
              <a:buNone/>
            </a:pPr>
            <a:endParaRPr lang="en-US" altLang="en-US" sz="1800"/>
          </a:p>
        </p:txBody>
      </p:sp>
      <p:pic>
        <p:nvPicPr>
          <p:cNvPr id="83977" name="Picture 9" descr="Stretch-Tripeps.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981200"/>
            <a:ext cx="2381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2"/>
          <p:cNvSpPr>
            <a:spLocks noGrp="1" noChangeArrowheads="1"/>
          </p:cNvSpPr>
          <p:nvPr>
            <p:ph type="ctrTitle"/>
          </p:nvPr>
        </p:nvSpPr>
        <p:spPr>
          <a:xfrm>
            <a:off x="533400" y="381000"/>
            <a:ext cx="5181600" cy="457200"/>
          </a:xfrm>
        </p:spPr>
        <p:txBody>
          <a:bodyPr/>
          <a:lstStyle/>
          <a:p>
            <a:pPr eaLnBrk="1" hangingPunct="1"/>
            <a:r>
              <a:rPr lang="en-US" altLang="en-US" sz="2800" b="1">
                <a:solidFill>
                  <a:schemeClr val="bg1"/>
                </a:solidFill>
                <a:latin typeface="Verdana" panose="020B0604030504040204" pitchFamily="34" charset="0"/>
              </a:rPr>
              <a:t>Chemical Safety</a:t>
            </a:r>
            <a:endParaRPr lang="en-US" altLang="en-US" sz="2800">
              <a:solidFill>
                <a:schemeClr val="bg1"/>
              </a:solidFill>
              <a:latin typeface="Verdana" panose="020B0604030504040204" pitchFamily="34" charset="0"/>
            </a:endParaRPr>
          </a:p>
        </p:txBody>
      </p:sp>
      <p:sp>
        <p:nvSpPr>
          <p:cNvPr id="849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49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81</a:t>
            </a:r>
          </a:p>
        </p:txBody>
      </p:sp>
      <p:sp>
        <p:nvSpPr>
          <p:cNvPr id="8499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85000" name="Content Placeholder 7" descr="Clorox Bleach Bott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212725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9" descr="Drain Clean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1242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10" descr="Comet Clean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2860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Food Service Chemicals</a:t>
            </a:r>
          </a:p>
        </p:txBody>
      </p:sp>
      <p:sp>
        <p:nvSpPr>
          <p:cNvPr id="860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60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82</a:t>
            </a:r>
          </a:p>
        </p:txBody>
      </p:sp>
      <p:sp>
        <p:nvSpPr>
          <p:cNvPr id="8602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6024" name="Rectangle 8"/>
          <p:cNvSpPr>
            <a:spLocks noChangeArrowheads="1"/>
          </p:cNvSpPr>
          <p:nvPr/>
        </p:nvSpPr>
        <p:spPr bwMode="auto">
          <a:xfrm>
            <a:off x="762000" y="1295400"/>
            <a:ext cx="7924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9088" indent="-319088"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rPr>
              <a:t>● </a:t>
            </a:r>
            <a:r>
              <a:rPr lang="en-US" altLang="en-US" sz="2400">
                <a:latin typeface="Verdana" panose="020B0604030504040204" pitchFamily="34" charset="0"/>
              </a:rPr>
              <a:t>There are often many chemicals in a food service environment such as:</a:t>
            </a:r>
          </a:p>
          <a:p>
            <a:pPr eaLnBrk="1" hangingPunct="1">
              <a:spcBef>
                <a:spcPct val="0"/>
              </a:spcBef>
              <a:buFontTx/>
              <a:buNone/>
            </a:pPr>
            <a:r>
              <a:rPr lang="en-US" altLang="en-US" sz="2400">
                <a:latin typeface="Verdana" panose="020B0604030504040204" pitchFamily="34" charset="0"/>
              </a:rPr>
              <a:t>				- Drain Cleaners</a:t>
            </a:r>
          </a:p>
          <a:p>
            <a:pPr eaLnBrk="1" hangingPunct="1">
              <a:spcBef>
                <a:spcPct val="0"/>
              </a:spcBef>
              <a:buFont typeface="Wingdings" panose="05000000000000000000" pitchFamily="2" charset="2"/>
              <a:buNone/>
            </a:pPr>
            <a:r>
              <a:rPr lang="en-US" altLang="en-US" sz="2400">
                <a:latin typeface="Verdana" panose="020B0604030504040204" pitchFamily="34" charset="0"/>
              </a:rPr>
              <a:t>   			- Bleaches</a:t>
            </a:r>
          </a:p>
          <a:p>
            <a:pPr eaLnBrk="1" hangingPunct="1">
              <a:spcBef>
                <a:spcPct val="0"/>
              </a:spcBef>
              <a:buFont typeface="Wingdings" panose="05000000000000000000" pitchFamily="2" charset="2"/>
              <a:buNone/>
            </a:pPr>
            <a:r>
              <a:rPr lang="en-US" altLang="en-US" sz="2400">
                <a:latin typeface="Verdana" panose="020B0604030504040204" pitchFamily="34" charset="0"/>
              </a:rPr>
              <a:t>   			- Surface Cleaners</a:t>
            </a:r>
          </a:p>
          <a:p>
            <a:pPr eaLnBrk="1" hangingPunct="1">
              <a:spcBef>
                <a:spcPct val="0"/>
              </a:spcBef>
              <a:buFont typeface="Wingdings" panose="05000000000000000000" pitchFamily="2" charset="2"/>
              <a:buNone/>
            </a:pPr>
            <a:r>
              <a:rPr lang="en-US" altLang="en-US" sz="2400">
                <a:latin typeface="Verdana" panose="020B0604030504040204" pitchFamily="34" charset="0"/>
              </a:rPr>
              <a:t>   			- De-greasers</a:t>
            </a:r>
          </a:p>
          <a:p>
            <a:pPr eaLnBrk="1" hangingPunct="1">
              <a:spcBef>
                <a:spcPct val="0"/>
              </a:spcBef>
              <a:buFont typeface="Wingdings" panose="05000000000000000000" pitchFamily="2" charset="2"/>
              <a:buNone/>
            </a:pPr>
            <a:r>
              <a:rPr lang="en-US" altLang="en-US" sz="2400">
                <a:latin typeface="Verdana" panose="020B0604030504040204" pitchFamily="34" charset="0"/>
              </a:rPr>
              <a:t>   			- Floor Cleaners</a:t>
            </a:r>
          </a:p>
          <a:p>
            <a:pPr algn="ctr" eaLnBrk="1" hangingPunct="1">
              <a:spcBef>
                <a:spcPct val="0"/>
              </a:spcBef>
              <a:buFont typeface="Wingdings" panose="05000000000000000000" pitchFamily="2" charset="2"/>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None/>
            </a:pPr>
            <a:r>
              <a:rPr lang="en-US" altLang="en-US" sz="2400">
                <a:latin typeface="Verdana" panose="020B0604030504040204" pitchFamily="34" charset="0"/>
              </a:rPr>
              <a:t>• Chemicals can be harmful to your health and the environment – always use caution when working with any chemical!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6024">
                                            <p:txEl>
                                              <p:pRg st="2" end="2"/>
                                            </p:txEl>
                                          </p:spTgt>
                                        </p:tgtEl>
                                        <p:attrNameLst>
                                          <p:attrName>style.visibility</p:attrName>
                                        </p:attrNameLst>
                                      </p:cBhvr>
                                      <p:to>
                                        <p:strVal val="visible"/>
                                      </p:to>
                                    </p:set>
                                    <p:animEffect transition="in" filter="dissolve">
                                      <p:cBhvr>
                                        <p:cTn id="7" dur="500"/>
                                        <p:tgtEl>
                                          <p:spTgt spid="8602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6024">
                                            <p:txEl>
                                              <p:pRg st="3" end="3"/>
                                            </p:txEl>
                                          </p:spTgt>
                                        </p:tgtEl>
                                        <p:attrNameLst>
                                          <p:attrName>style.visibility</p:attrName>
                                        </p:attrNameLst>
                                      </p:cBhvr>
                                      <p:to>
                                        <p:strVal val="visible"/>
                                      </p:to>
                                    </p:set>
                                    <p:animEffect transition="in" filter="dissolve">
                                      <p:cBhvr>
                                        <p:cTn id="12" dur="500"/>
                                        <p:tgtEl>
                                          <p:spTgt spid="8602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6024">
                                            <p:txEl>
                                              <p:pRg st="4" end="4"/>
                                            </p:txEl>
                                          </p:spTgt>
                                        </p:tgtEl>
                                        <p:attrNameLst>
                                          <p:attrName>style.visibility</p:attrName>
                                        </p:attrNameLst>
                                      </p:cBhvr>
                                      <p:to>
                                        <p:strVal val="visible"/>
                                      </p:to>
                                    </p:set>
                                    <p:animEffect transition="in" filter="dissolve">
                                      <p:cBhvr>
                                        <p:cTn id="17" dur="500"/>
                                        <p:tgtEl>
                                          <p:spTgt spid="8602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6024">
                                            <p:txEl>
                                              <p:pRg st="5" end="5"/>
                                            </p:txEl>
                                          </p:spTgt>
                                        </p:tgtEl>
                                        <p:attrNameLst>
                                          <p:attrName>style.visibility</p:attrName>
                                        </p:attrNameLst>
                                      </p:cBhvr>
                                      <p:to>
                                        <p:strVal val="visible"/>
                                      </p:to>
                                    </p:set>
                                    <p:animEffect transition="in" filter="dissolve">
                                      <p:cBhvr>
                                        <p:cTn id="22" dur="500"/>
                                        <p:tgtEl>
                                          <p:spTgt spid="8602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6024">
                                            <p:txEl>
                                              <p:pRg st="7" end="7"/>
                                            </p:txEl>
                                          </p:spTgt>
                                        </p:tgtEl>
                                        <p:attrNameLst>
                                          <p:attrName>style.visibility</p:attrName>
                                        </p:attrNameLst>
                                      </p:cBhvr>
                                      <p:to>
                                        <p:strVal val="visible"/>
                                      </p:to>
                                    </p:set>
                                    <p:animEffect transition="in" filter="dissolve">
                                      <p:cBhvr>
                                        <p:cTn id="27" dur="500"/>
                                        <p:tgtEl>
                                          <p:spTgt spid="860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Chemical Safety</a:t>
            </a:r>
          </a:p>
        </p:txBody>
      </p:sp>
      <p:sp>
        <p:nvSpPr>
          <p:cNvPr id="870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70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83</a:t>
            </a:r>
          </a:p>
        </p:txBody>
      </p:sp>
      <p:sp>
        <p:nvSpPr>
          <p:cNvPr id="8704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7048" name="Rectangle 8"/>
          <p:cNvSpPr>
            <a:spLocks noChangeArrowheads="1"/>
          </p:cNvSpPr>
          <p:nvPr/>
        </p:nvSpPr>
        <p:spPr bwMode="auto">
          <a:xfrm>
            <a:off x="533400" y="1447800"/>
            <a:ext cx="8001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solidFill>
                  <a:srgbClr val="FF0000"/>
                </a:solidFill>
                <a:latin typeface="Verdana" panose="020B0604030504040204" pitchFamily="34" charset="0"/>
              </a:rPr>
              <a:t> NEVER MIX CHEMICALS TOGETHER! </a:t>
            </a:r>
            <a:r>
              <a:rPr lang="en-US" altLang="en-US" sz="2400">
                <a:latin typeface="Verdana" panose="020B0604030504040204" pitchFamily="34" charset="0"/>
              </a:rPr>
              <a:t>A violent </a:t>
            </a:r>
            <a:br>
              <a:rPr lang="en-US" altLang="en-US" sz="2400">
                <a:latin typeface="Verdana" panose="020B0604030504040204" pitchFamily="34" charset="0"/>
              </a:rPr>
            </a:br>
            <a:r>
              <a:rPr lang="en-US" altLang="en-US" sz="2400">
                <a:latin typeface="Verdana" panose="020B0604030504040204" pitchFamily="34" charset="0"/>
              </a:rPr>
              <a:t>  reaction could occur causing injury/damage.</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Store flammable chemicals in cabinets designed </a:t>
            </a:r>
            <a:br>
              <a:rPr lang="en-US" altLang="en-US" sz="2400">
                <a:latin typeface="Verdana" panose="020B0604030504040204" pitchFamily="34" charset="0"/>
              </a:rPr>
            </a:br>
            <a:r>
              <a:rPr lang="en-US" altLang="en-US" sz="2400">
                <a:latin typeface="Verdana" panose="020B0604030504040204" pitchFamily="34" charset="0"/>
              </a:rPr>
              <a:t>  for safe storage.</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If chemicals are stored in the kitchen, store on </a:t>
            </a:r>
            <a:br>
              <a:rPr lang="en-US" altLang="en-US" sz="2400">
                <a:latin typeface="Verdana" panose="020B0604030504040204" pitchFamily="34" charset="0"/>
              </a:rPr>
            </a:br>
            <a:r>
              <a:rPr lang="en-US" altLang="en-US" sz="2400">
                <a:latin typeface="Verdana" panose="020B0604030504040204" pitchFamily="34" charset="0"/>
              </a:rPr>
              <a:t>  shelves below foodstuffs so if they leak they will </a:t>
            </a:r>
            <a:br>
              <a:rPr lang="en-US" altLang="en-US" sz="2400">
                <a:latin typeface="Verdana" panose="020B0604030504040204" pitchFamily="34" charset="0"/>
              </a:rPr>
            </a:br>
            <a:r>
              <a:rPr lang="en-US" altLang="en-US" sz="2400">
                <a:latin typeface="Verdana" panose="020B0604030504040204" pitchFamily="34" charset="0"/>
              </a:rPr>
              <a:t>  not contaminate food.</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Wear appropriate PPE when using chemicals.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Types of PPE</a:t>
            </a:r>
          </a:p>
        </p:txBody>
      </p:sp>
      <p:sp>
        <p:nvSpPr>
          <p:cNvPr id="880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80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84</a:t>
            </a:r>
          </a:p>
        </p:txBody>
      </p:sp>
      <p:sp>
        <p:nvSpPr>
          <p:cNvPr id="8807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8072" name="Rectangle 8"/>
          <p:cNvSpPr>
            <a:spLocks noChangeArrowheads="1"/>
          </p:cNvSpPr>
          <p:nvPr/>
        </p:nvSpPr>
        <p:spPr bwMode="auto">
          <a:xfrm>
            <a:off x="533400" y="1524000"/>
            <a:ext cx="8001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EYE PROTECTION SUCH AS SAFETY GOGGLES: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HAND PROTECTION SUCH AS RUBBER GLOVES: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Tx/>
              <a:buNone/>
            </a:pPr>
            <a:endParaRPr lang="en-US" altLang="en-US" sz="2400">
              <a:latin typeface="Verdana" panose="020B0604030504040204" pitchFamily="34" charset="0"/>
            </a:endParaRPr>
          </a:p>
          <a:p>
            <a:pPr eaLnBrk="1" hangingPunct="1">
              <a:spcBef>
                <a:spcPct val="0"/>
              </a:spcBef>
              <a:buFont typeface="Wingdings" panose="05000000000000000000" pitchFamily="2" charset="2"/>
              <a:buNone/>
            </a:pPr>
            <a:endParaRPr lang="en-US" altLang="en-US" sz="2400">
              <a:latin typeface="Verdana" panose="020B0604030504040204" pitchFamily="34" charset="0"/>
            </a:endParaRPr>
          </a:p>
          <a:p>
            <a:pPr eaLnBrk="1" hangingPunct="1">
              <a:spcBef>
                <a:spcPct val="0"/>
              </a:spcBef>
              <a:buFontTx/>
              <a:buNone/>
            </a:pPr>
            <a:r>
              <a:rPr lang="en-US" altLang="en-US" sz="2400">
                <a:latin typeface="Verdana" panose="020B0604030504040204" pitchFamily="34" charset="0"/>
              </a:rPr>
              <a:t>RESPIRATORY PROTECTION</a:t>
            </a:r>
            <a:r>
              <a:rPr lang="en-US" altLang="en-US" sz="2400" b="1">
                <a:latin typeface="Verdana" panose="020B0604030504040204" pitchFamily="34" charset="0"/>
              </a:rPr>
              <a:t>:</a:t>
            </a:r>
          </a:p>
          <a:p>
            <a:pPr eaLnBrk="1" hangingPunct="1">
              <a:spcBef>
                <a:spcPct val="0"/>
              </a:spcBef>
              <a:buFont typeface="Wingdings" panose="05000000000000000000" pitchFamily="2" charset="2"/>
              <a:buNone/>
            </a:pPr>
            <a:endParaRPr lang="en-US" altLang="en-US" sz="1800"/>
          </a:p>
        </p:txBody>
      </p:sp>
      <p:pic>
        <p:nvPicPr>
          <p:cNvPr id="88073" name="Picture 3" descr="Safety Goggles with stra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981200"/>
            <a:ext cx="1390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5" descr="Rubber Glov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42900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5" name="Picture 6" descr="Respirato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4175" y="4267200"/>
            <a:ext cx="962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Chemical Safety</a:t>
            </a:r>
          </a:p>
        </p:txBody>
      </p:sp>
      <p:sp>
        <p:nvSpPr>
          <p:cNvPr id="890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890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85</a:t>
            </a:r>
          </a:p>
        </p:txBody>
      </p:sp>
      <p:sp>
        <p:nvSpPr>
          <p:cNvPr id="890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89096" name="Rectangle 8"/>
          <p:cNvSpPr>
            <a:spLocks noChangeArrowheads="1"/>
          </p:cNvSpPr>
          <p:nvPr/>
        </p:nvSpPr>
        <p:spPr bwMode="auto">
          <a:xfrm>
            <a:off x="685800" y="1524000"/>
            <a:ext cx="7924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Make sure chemicals are properly labeled        </a:t>
            </a:r>
            <a:br>
              <a:rPr lang="en-US" altLang="en-US" sz="2400">
                <a:latin typeface="Verdana" panose="020B0604030504040204" pitchFamily="34" charset="0"/>
              </a:rPr>
            </a:br>
            <a:r>
              <a:rPr lang="en-US" altLang="en-US" sz="2400">
                <a:latin typeface="Verdana" panose="020B0604030504040204" pitchFamily="34" charset="0"/>
              </a:rPr>
              <a:t>   and in appropriate containers.</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Read and follow warning labels.</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Review corresponding Safety Data </a:t>
            </a:r>
            <a:br>
              <a:rPr lang="en-US" altLang="en-US" sz="2400">
                <a:latin typeface="Verdana" panose="020B0604030504040204" pitchFamily="34" charset="0"/>
              </a:rPr>
            </a:br>
            <a:r>
              <a:rPr lang="en-US" altLang="en-US" sz="2400">
                <a:latin typeface="Verdana" panose="020B0604030504040204" pitchFamily="34" charset="0"/>
              </a:rPr>
              <a:t>   Sheets (SDS’s) before working with chemicals.</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Follow manufacturer’s recommendations when </a:t>
            </a:r>
            <a:br>
              <a:rPr lang="en-US" altLang="en-US" sz="2400">
                <a:latin typeface="Verdana" panose="020B0604030504040204" pitchFamily="34" charset="0"/>
              </a:rPr>
            </a:br>
            <a:r>
              <a:rPr lang="en-US" altLang="en-US" sz="2400">
                <a:latin typeface="Verdana" panose="020B0604030504040204" pitchFamily="34" charset="0"/>
              </a:rPr>
              <a:t>   mixing water with chemicals.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Chemical Safety</a:t>
            </a:r>
          </a:p>
        </p:txBody>
      </p:sp>
      <p:sp>
        <p:nvSpPr>
          <p:cNvPr id="901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901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86</a:t>
            </a:r>
          </a:p>
        </p:txBody>
      </p:sp>
      <p:sp>
        <p:nvSpPr>
          <p:cNvPr id="9011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0120" name="Rectangle 8"/>
          <p:cNvSpPr>
            <a:spLocks noChangeArrowheads="1"/>
          </p:cNvSpPr>
          <p:nvPr/>
        </p:nvSpPr>
        <p:spPr bwMode="auto">
          <a:xfrm>
            <a:off x="914400" y="1447800"/>
            <a:ext cx="777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Wash hands thoroughly after using any </a:t>
            </a:r>
            <a:br>
              <a:rPr lang="en-US" altLang="en-US" sz="2400">
                <a:latin typeface="Verdana" panose="020B0604030504040204" pitchFamily="34" charset="0"/>
              </a:rPr>
            </a:br>
            <a:r>
              <a:rPr lang="en-US" altLang="en-US" sz="2400">
                <a:latin typeface="Verdana" panose="020B0604030504040204" pitchFamily="34" charset="0"/>
              </a:rPr>
              <a:t>  chemicals.</a:t>
            </a:r>
          </a:p>
          <a:p>
            <a:pPr eaLnBrk="1" hangingPunct="1">
              <a:spcBef>
                <a:spcPct val="0"/>
              </a:spcBef>
            </a:pPr>
            <a:r>
              <a:rPr lang="en-US" altLang="en-US" sz="2400">
                <a:latin typeface="Verdana" panose="020B0604030504040204" pitchFamily="34" charset="0"/>
              </a:rPr>
              <a:t> Ensure lids are placed back on chemical </a:t>
            </a:r>
            <a:br>
              <a:rPr lang="en-US" altLang="en-US" sz="2400">
                <a:latin typeface="Verdana" panose="020B0604030504040204" pitchFamily="34" charset="0"/>
              </a:rPr>
            </a:br>
            <a:r>
              <a:rPr lang="en-US" altLang="en-US" sz="2400">
                <a:latin typeface="Verdana" panose="020B0604030504040204" pitchFamily="34" charset="0"/>
              </a:rPr>
              <a:t>  containers when you’re done using them.</a:t>
            </a:r>
          </a:p>
          <a:p>
            <a:pPr eaLnBrk="1" hangingPunct="1">
              <a:spcBef>
                <a:spcPct val="0"/>
              </a:spcBef>
            </a:pPr>
            <a:r>
              <a:rPr lang="en-US" altLang="en-US" sz="2400">
                <a:latin typeface="Verdana" panose="020B0604030504040204" pitchFamily="34" charset="0"/>
              </a:rPr>
              <a:t> Dispose of used chemical containers safely </a:t>
            </a:r>
            <a:br>
              <a:rPr lang="en-US" altLang="en-US" sz="2400">
                <a:latin typeface="Verdana" panose="020B0604030504040204" pitchFamily="34" charset="0"/>
              </a:rPr>
            </a:br>
            <a:r>
              <a:rPr lang="en-US" altLang="en-US" sz="2400">
                <a:latin typeface="Verdana" panose="020B0604030504040204" pitchFamily="34" charset="0"/>
              </a:rPr>
              <a:t>  (follow your establishment’s procedures).</a:t>
            </a:r>
          </a:p>
          <a:p>
            <a:pPr eaLnBrk="1" hangingPunct="1">
              <a:spcBef>
                <a:spcPct val="0"/>
              </a:spcBef>
            </a:pPr>
            <a:r>
              <a:rPr lang="en-US" altLang="en-US" sz="2400">
                <a:latin typeface="Verdana" panose="020B0604030504040204" pitchFamily="34" charset="0"/>
              </a:rPr>
              <a:t> Do not store pesticides and other chemicals </a:t>
            </a:r>
            <a:br>
              <a:rPr lang="en-US" altLang="en-US" sz="2400">
                <a:latin typeface="Verdana" panose="020B0604030504040204" pitchFamily="34" charset="0"/>
              </a:rPr>
            </a:br>
            <a:r>
              <a:rPr lang="en-US" altLang="en-US" sz="2400">
                <a:latin typeface="Verdana" panose="020B0604030504040204" pitchFamily="34" charset="0"/>
              </a:rPr>
              <a:t>  together.</a:t>
            </a:r>
          </a:p>
        </p:txBody>
      </p:sp>
      <p:pic>
        <p:nvPicPr>
          <p:cNvPr id="90121" name="Picture 6" descr="Chemicals-Househol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114800"/>
            <a:ext cx="27114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0120">
                                            <p:txEl>
                                              <p:pRg st="0" end="0"/>
                                            </p:txEl>
                                          </p:spTgt>
                                        </p:tgtEl>
                                        <p:attrNameLst>
                                          <p:attrName>style.visibility</p:attrName>
                                        </p:attrNameLst>
                                      </p:cBhvr>
                                      <p:to>
                                        <p:strVal val="visible"/>
                                      </p:to>
                                    </p:set>
                                    <p:animEffect transition="in" filter="blinds(horizontal)">
                                      <p:cBhvr>
                                        <p:cTn id="7" dur="500"/>
                                        <p:tgtEl>
                                          <p:spTgt spid="901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0120">
                                            <p:txEl>
                                              <p:pRg st="1" end="1"/>
                                            </p:txEl>
                                          </p:spTgt>
                                        </p:tgtEl>
                                        <p:attrNameLst>
                                          <p:attrName>style.visibility</p:attrName>
                                        </p:attrNameLst>
                                      </p:cBhvr>
                                      <p:to>
                                        <p:strVal val="visible"/>
                                      </p:to>
                                    </p:set>
                                    <p:animEffect transition="in" filter="blinds(horizontal)">
                                      <p:cBhvr>
                                        <p:cTn id="12" dur="500"/>
                                        <p:tgtEl>
                                          <p:spTgt spid="901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0120">
                                            <p:txEl>
                                              <p:pRg st="2" end="2"/>
                                            </p:txEl>
                                          </p:spTgt>
                                        </p:tgtEl>
                                        <p:attrNameLst>
                                          <p:attrName>style.visibility</p:attrName>
                                        </p:attrNameLst>
                                      </p:cBhvr>
                                      <p:to>
                                        <p:strVal val="visible"/>
                                      </p:to>
                                    </p:set>
                                    <p:animEffect transition="in" filter="blinds(horizontal)">
                                      <p:cBhvr>
                                        <p:cTn id="17" dur="500"/>
                                        <p:tgtEl>
                                          <p:spTgt spid="901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0120">
                                            <p:txEl>
                                              <p:pRg st="3" end="3"/>
                                            </p:txEl>
                                          </p:spTgt>
                                        </p:tgtEl>
                                        <p:attrNameLst>
                                          <p:attrName>style.visibility</p:attrName>
                                        </p:attrNameLst>
                                      </p:cBhvr>
                                      <p:to>
                                        <p:strVal val="visible"/>
                                      </p:to>
                                    </p:set>
                                    <p:animEffect transition="in" filter="blinds(horizontal)">
                                      <p:cBhvr>
                                        <p:cTn id="22" dur="500"/>
                                        <p:tgtEl>
                                          <p:spTgt spid="901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Chemical Safety</a:t>
            </a:r>
          </a:p>
        </p:txBody>
      </p:sp>
      <p:sp>
        <p:nvSpPr>
          <p:cNvPr id="911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911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87</a:t>
            </a:r>
          </a:p>
        </p:txBody>
      </p:sp>
      <p:sp>
        <p:nvSpPr>
          <p:cNvPr id="9114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1144" name="Rectangle 8"/>
          <p:cNvSpPr>
            <a:spLocks noChangeArrowheads="1"/>
          </p:cNvSpPr>
          <p:nvPr/>
        </p:nvSpPr>
        <p:spPr bwMode="auto">
          <a:xfrm>
            <a:off x="685800" y="1219200"/>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Clean up spills immediately and dispose of     </a:t>
            </a:r>
            <a:br>
              <a:rPr lang="en-US" altLang="en-US" sz="2400">
                <a:latin typeface="Verdana" panose="020B0604030504040204" pitchFamily="34" charset="0"/>
              </a:rPr>
            </a:br>
            <a:r>
              <a:rPr lang="en-US" altLang="en-US" sz="2400">
                <a:latin typeface="Verdana" panose="020B0604030504040204" pitchFamily="34" charset="0"/>
              </a:rPr>
              <a:t>   clean up materials properly.</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Ensure areas are well ventilated when using </a:t>
            </a:r>
            <a:br>
              <a:rPr lang="en-US" altLang="en-US" sz="2400">
                <a:latin typeface="Verdana" panose="020B0604030504040204" pitchFamily="34" charset="0"/>
              </a:rPr>
            </a:br>
            <a:r>
              <a:rPr lang="en-US" altLang="en-US" sz="2400">
                <a:latin typeface="Verdana" panose="020B0604030504040204" pitchFamily="34" charset="0"/>
              </a:rPr>
              <a:t>   chemicals.</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If you feel sick while using a chemical, get to  </a:t>
            </a:r>
            <a:br>
              <a:rPr lang="en-US" altLang="en-US" sz="2400">
                <a:latin typeface="Verdana" panose="020B0604030504040204" pitchFamily="34" charset="0"/>
              </a:rPr>
            </a:br>
            <a:r>
              <a:rPr lang="en-US" altLang="en-US" sz="2400">
                <a:latin typeface="Verdana" panose="020B0604030504040204" pitchFamily="34" charset="0"/>
              </a:rPr>
              <a:t>   fresh air and have your Supervisor notified as </a:t>
            </a:r>
            <a:br>
              <a:rPr lang="en-US" altLang="en-US" sz="2400">
                <a:latin typeface="Verdana" panose="020B0604030504040204" pitchFamily="34" charset="0"/>
              </a:rPr>
            </a:br>
            <a:r>
              <a:rPr lang="en-US" altLang="en-US" sz="2400">
                <a:latin typeface="Verdana" panose="020B0604030504040204" pitchFamily="34" charset="0"/>
              </a:rPr>
              <a:t>   soon as possible.</a:t>
            </a:r>
          </a:p>
          <a:p>
            <a:pPr eaLnBrk="1" hangingPunct="1">
              <a:spcBef>
                <a:spcPct val="0"/>
              </a:spcBef>
              <a:buFontTx/>
              <a:buNone/>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Report any injuries or physical reactions you    </a:t>
            </a:r>
            <a:br>
              <a:rPr lang="en-US" altLang="en-US" sz="2400">
                <a:latin typeface="Verdana" panose="020B0604030504040204" pitchFamily="34" charset="0"/>
              </a:rPr>
            </a:br>
            <a:r>
              <a:rPr lang="en-US" altLang="en-US" sz="2400">
                <a:latin typeface="Verdana" panose="020B0604030504040204" pitchFamily="34" charset="0"/>
              </a:rPr>
              <a:t>   may have when using chemicals immediately.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Review</a:t>
            </a:r>
          </a:p>
        </p:txBody>
      </p:sp>
      <p:sp>
        <p:nvSpPr>
          <p:cNvPr id="921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921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88</a:t>
            </a:r>
          </a:p>
        </p:txBody>
      </p:sp>
      <p:sp>
        <p:nvSpPr>
          <p:cNvPr id="921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2168" name="Rectangle 8"/>
          <p:cNvSpPr>
            <a:spLocks noChangeArrowheads="1"/>
          </p:cNvSpPr>
          <p:nvPr/>
        </p:nvSpPr>
        <p:spPr bwMode="auto">
          <a:xfrm>
            <a:off x="457200" y="1676400"/>
            <a:ext cx="807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solidFill>
                  <a:srgbClr val="FF0000"/>
                </a:solidFill>
                <a:latin typeface="Verdana" panose="020B0604030504040204" pitchFamily="34" charset="0"/>
              </a:rPr>
              <a:t> Never mix chemicals!</a:t>
            </a:r>
          </a:p>
          <a:p>
            <a:pPr eaLnBrk="1" hangingPunct="1">
              <a:spcBef>
                <a:spcPct val="0"/>
              </a:spcBef>
            </a:pPr>
            <a:r>
              <a:rPr lang="en-US" altLang="en-US" sz="2400">
                <a:latin typeface="Verdana" panose="020B0604030504040204" pitchFamily="34" charset="0"/>
              </a:rPr>
              <a:t> Read warning labels and SDS’s.</a:t>
            </a:r>
          </a:p>
          <a:p>
            <a:pPr eaLnBrk="1" hangingPunct="1">
              <a:spcBef>
                <a:spcPct val="0"/>
              </a:spcBef>
            </a:pPr>
            <a:r>
              <a:rPr lang="en-US" altLang="en-US" sz="2400">
                <a:latin typeface="Verdana" panose="020B0604030504040204" pitchFamily="34" charset="0"/>
              </a:rPr>
              <a:t> Wear appropriate PPE.</a:t>
            </a:r>
          </a:p>
          <a:p>
            <a:pPr eaLnBrk="1" hangingPunct="1">
              <a:spcBef>
                <a:spcPct val="0"/>
              </a:spcBef>
            </a:pPr>
            <a:r>
              <a:rPr lang="en-US" altLang="en-US" sz="2400">
                <a:latin typeface="Verdana" panose="020B0604030504040204" pitchFamily="34" charset="0"/>
              </a:rPr>
              <a:t> Ensure chemicals are properly labeled.</a:t>
            </a:r>
          </a:p>
          <a:p>
            <a:pPr eaLnBrk="1" hangingPunct="1">
              <a:spcBef>
                <a:spcPct val="0"/>
              </a:spcBef>
            </a:pPr>
            <a:r>
              <a:rPr lang="en-US" altLang="en-US" sz="2400">
                <a:latin typeface="Verdana" panose="020B0604030504040204" pitchFamily="34" charset="0"/>
              </a:rPr>
              <a:t> Store chemicals safely.</a:t>
            </a:r>
          </a:p>
          <a:p>
            <a:pPr eaLnBrk="1" hangingPunct="1">
              <a:spcBef>
                <a:spcPct val="0"/>
              </a:spcBef>
            </a:pPr>
            <a:r>
              <a:rPr lang="en-US" altLang="en-US" sz="2400">
                <a:latin typeface="Verdana" panose="020B0604030504040204" pitchFamily="34" charset="0"/>
              </a:rPr>
              <a:t> Clean up spills immediately.</a:t>
            </a:r>
          </a:p>
          <a:p>
            <a:pPr eaLnBrk="1" hangingPunct="1">
              <a:spcBef>
                <a:spcPct val="0"/>
              </a:spcBef>
            </a:pPr>
            <a:r>
              <a:rPr lang="en-US" altLang="en-US" sz="2400">
                <a:latin typeface="Verdana" panose="020B0604030504040204" pitchFamily="34" charset="0"/>
              </a:rPr>
              <a:t> Notify your Supervisor if injured.</a:t>
            </a:r>
          </a:p>
        </p:txBody>
      </p:sp>
      <p:pic>
        <p:nvPicPr>
          <p:cNvPr id="92169" name="Picture 8" descr="Household Chemicals-Cleaner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429000"/>
            <a:ext cx="1905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68">
                                            <p:txEl>
                                              <p:pRg st="0" end="0"/>
                                            </p:txEl>
                                          </p:spTgt>
                                        </p:tgtEl>
                                        <p:attrNameLst>
                                          <p:attrName>style.visibility</p:attrName>
                                        </p:attrNameLst>
                                      </p:cBhvr>
                                      <p:to>
                                        <p:strVal val="visible"/>
                                      </p:to>
                                    </p:set>
                                    <p:animEffect transition="in" filter="blinds(horizontal)">
                                      <p:cBhvr>
                                        <p:cTn id="7" dur="500"/>
                                        <p:tgtEl>
                                          <p:spTgt spid="921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68">
                                            <p:txEl>
                                              <p:pRg st="1" end="1"/>
                                            </p:txEl>
                                          </p:spTgt>
                                        </p:tgtEl>
                                        <p:attrNameLst>
                                          <p:attrName>style.visibility</p:attrName>
                                        </p:attrNameLst>
                                      </p:cBhvr>
                                      <p:to>
                                        <p:strVal val="visible"/>
                                      </p:to>
                                    </p:set>
                                    <p:animEffect transition="in" filter="blinds(horizontal)">
                                      <p:cBhvr>
                                        <p:cTn id="12" dur="500"/>
                                        <p:tgtEl>
                                          <p:spTgt spid="921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68">
                                            <p:txEl>
                                              <p:pRg st="2" end="2"/>
                                            </p:txEl>
                                          </p:spTgt>
                                        </p:tgtEl>
                                        <p:attrNameLst>
                                          <p:attrName>style.visibility</p:attrName>
                                        </p:attrNameLst>
                                      </p:cBhvr>
                                      <p:to>
                                        <p:strVal val="visible"/>
                                      </p:to>
                                    </p:set>
                                    <p:animEffect transition="in" filter="blinds(horizontal)">
                                      <p:cBhvr>
                                        <p:cTn id="17" dur="500"/>
                                        <p:tgtEl>
                                          <p:spTgt spid="921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168">
                                            <p:txEl>
                                              <p:pRg st="3" end="3"/>
                                            </p:txEl>
                                          </p:spTgt>
                                        </p:tgtEl>
                                        <p:attrNameLst>
                                          <p:attrName>style.visibility</p:attrName>
                                        </p:attrNameLst>
                                      </p:cBhvr>
                                      <p:to>
                                        <p:strVal val="visible"/>
                                      </p:to>
                                    </p:set>
                                    <p:animEffect transition="in" filter="blinds(horizontal)">
                                      <p:cBhvr>
                                        <p:cTn id="22" dur="500"/>
                                        <p:tgtEl>
                                          <p:spTgt spid="9216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2168">
                                            <p:txEl>
                                              <p:pRg st="4" end="4"/>
                                            </p:txEl>
                                          </p:spTgt>
                                        </p:tgtEl>
                                        <p:attrNameLst>
                                          <p:attrName>style.visibility</p:attrName>
                                        </p:attrNameLst>
                                      </p:cBhvr>
                                      <p:to>
                                        <p:strVal val="visible"/>
                                      </p:to>
                                    </p:set>
                                    <p:animEffect transition="in" filter="blinds(horizontal)">
                                      <p:cBhvr>
                                        <p:cTn id="27" dur="500"/>
                                        <p:tgtEl>
                                          <p:spTgt spid="9216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2168">
                                            <p:txEl>
                                              <p:pRg st="5" end="5"/>
                                            </p:txEl>
                                          </p:spTgt>
                                        </p:tgtEl>
                                        <p:attrNameLst>
                                          <p:attrName>style.visibility</p:attrName>
                                        </p:attrNameLst>
                                      </p:cBhvr>
                                      <p:to>
                                        <p:strVal val="visible"/>
                                      </p:to>
                                    </p:set>
                                    <p:animEffect transition="in" filter="blinds(horizontal)">
                                      <p:cBhvr>
                                        <p:cTn id="32" dur="500"/>
                                        <p:tgtEl>
                                          <p:spTgt spid="9216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2168">
                                            <p:txEl>
                                              <p:pRg st="6" end="6"/>
                                            </p:txEl>
                                          </p:spTgt>
                                        </p:tgtEl>
                                        <p:attrNameLst>
                                          <p:attrName>style.visibility</p:attrName>
                                        </p:attrNameLst>
                                      </p:cBhvr>
                                      <p:to>
                                        <p:strVal val="visible"/>
                                      </p:to>
                                    </p:set>
                                    <p:animEffect transition="in" filter="blinds(horizontal)">
                                      <p:cBhvr>
                                        <p:cTn id="37" dur="500"/>
                                        <p:tgtEl>
                                          <p:spTgt spid="921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Remember</a:t>
            </a:r>
          </a:p>
        </p:txBody>
      </p:sp>
      <p:sp>
        <p:nvSpPr>
          <p:cNvPr id="931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931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89</a:t>
            </a:r>
          </a:p>
        </p:txBody>
      </p:sp>
      <p:sp>
        <p:nvSpPr>
          <p:cNvPr id="93191" name="Rectangle 7"/>
          <p:cNvSpPr>
            <a:spLocks noChangeArrowheads="1"/>
          </p:cNvSpPr>
          <p:nvPr/>
        </p:nvSpPr>
        <p:spPr bwMode="auto">
          <a:xfrm>
            <a:off x="7620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3192" name="Rectangle 8"/>
          <p:cNvSpPr>
            <a:spLocks noChangeArrowheads="1"/>
          </p:cNvSpPr>
          <p:nvPr/>
        </p:nvSpPr>
        <p:spPr bwMode="auto">
          <a:xfrm>
            <a:off x="533400" y="1600200"/>
            <a:ext cx="8077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solidFill>
                  <a:srgbClr val="0000FF"/>
                </a:solidFill>
                <a:latin typeface="Verdana" panose="020B0604030504040204" pitchFamily="34" charset="0"/>
              </a:rPr>
              <a:t> USE COMMON SENSE AND GOOD SAFETY </a:t>
            </a:r>
            <a:br>
              <a:rPr lang="en-US" altLang="en-US" sz="2400">
                <a:solidFill>
                  <a:srgbClr val="0000FF"/>
                </a:solidFill>
                <a:latin typeface="Verdana" panose="020B0604030504040204" pitchFamily="34" charset="0"/>
              </a:rPr>
            </a:br>
            <a:r>
              <a:rPr lang="en-US" altLang="en-US" sz="2400">
                <a:solidFill>
                  <a:srgbClr val="0000FF"/>
                </a:solidFill>
                <a:latin typeface="Verdana" panose="020B0604030504040204" pitchFamily="34" charset="0"/>
              </a:rPr>
              <a:t>  PRACTICES WHEN WORKING WITH CHEMICALS!</a:t>
            </a:r>
          </a:p>
          <a:p>
            <a:pPr eaLnBrk="1" hangingPunct="1">
              <a:spcBef>
                <a:spcPct val="0"/>
              </a:spcBef>
            </a:pPr>
            <a:endParaRPr lang="en-US" altLang="en-US" sz="2400">
              <a:solidFill>
                <a:srgbClr val="0000FF"/>
              </a:solidFill>
              <a:latin typeface="Verdana" panose="020B0604030504040204" pitchFamily="34" charset="0"/>
            </a:endParaRPr>
          </a:p>
          <a:p>
            <a:pPr eaLnBrk="1" hangingPunct="1">
              <a:spcBef>
                <a:spcPct val="0"/>
              </a:spcBef>
            </a:pPr>
            <a:r>
              <a:rPr lang="en-US" altLang="en-US" sz="2400">
                <a:solidFill>
                  <a:srgbClr val="0000FF"/>
                </a:solidFill>
                <a:latin typeface="Verdana" panose="020B0604030504040204" pitchFamily="34" charset="0"/>
              </a:rPr>
              <a:t> NEVER BECOME COMPLACENT WHEN WORKING </a:t>
            </a:r>
            <a:br>
              <a:rPr lang="en-US" altLang="en-US" sz="2400">
                <a:solidFill>
                  <a:srgbClr val="0000FF"/>
                </a:solidFill>
                <a:latin typeface="Verdana" panose="020B0604030504040204" pitchFamily="34" charset="0"/>
              </a:rPr>
            </a:br>
            <a:r>
              <a:rPr lang="en-US" altLang="en-US" sz="2400">
                <a:solidFill>
                  <a:srgbClr val="0000FF"/>
                </a:solidFill>
                <a:latin typeface="Verdana" panose="020B0604030504040204" pitchFamily="34" charset="0"/>
              </a:rPr>
              <a:t>  WITH ANY CHEMICAL. </a:t>
            </a:r>
          </a:p>
          <a:p>
            <a:pPr eaLnBrk="1" hangingPunct="1">
              <a:spcBef>
                <a:spcPct val="0"/>
              </a:spcBef>
            </a:pPr>
            <a:endParaRPr lang="en-US" altLang="en-US" sz="2400">
              <a:solidFill>
                <a:srgbClr val="0000FF"/>
              </a:solidFill>
              <a:latin typeface="Verdana" panose="020B0604030504040204" pitchFamily="34" charset="0"/>
            </a:endParaRPr>
          </a:p>
          <a:p>
            <a:pPr eaLnBrk="1" hangingPunct="1">
              <a:spcBef>
                <a:spcPct val="0"/>
              </a:spcBef>
            </a:pPr>
            <a:r>
              <a:rPr lang="en-US" altLang="en-US" sz="2400">
                <a:solidFill>
                  <a:srgbClr val="0000FF"/>
                </a:solidFill>
                <a:latin typeface="Verdana" panose="020B0604030504040204" pitchFamily="34" charset="0"/>
              </a:rPr>
              <a:t> CHEMICALS HAVE THE POTENTIAL TO HARM YOU </a:t>
            </a:r>
            <a:br>
              <a:rPr lang="en-US" altLang="en-US" sz="2400">
                <a:solidFill>
                  <a:srgbClr val="0000FF"/>
                </a:solidFill>
                <a:latin typeface="Verdana" panose="020B0604030504040204" pitchFamily="34" charset="0"/>
              </a:rPr>
            </a:br>
            <a:r>
              <a:rPr lang="en-US" altLang="en-US" sz="2400">
                <a:solidFill>
                  <a:srgbClr val="0000FF"/>
                </a:solidFill>
                <a:latin typeface="Verdana" panose="020B0604030504040204" pitchFamily="34" charset="0"/>
              </a:rPr>
              <a:t>  OR THE ENVIRONMENT!</a:t>
            </a:r>
          </a:p>
          <a:p>
            <a:pPr eaLnBrk="1" hangingPunct="1">
              <a:spcBef>
                <a:spcPct val="0"/>
              </a:spcBef>
            </a:pPr>
            <a:endParaRPr lang="en-US" altLang="en-US" sz="2400">
              <a:solidFill>
                <a:srgbClr val="0000FF"/>
              </a:solidFill>
              <a:latin typeface="Verdana" panose="020B0604030504040204" pitchFamily="34" charset="0"/>
            </a:endParaRPr>
          </a:p>
          <a:p>
            <a:pPr eaLnBrk="1" hangingPunct="1">
              <a:spcBef>
                <a:spcPct val="0"/>
              </a:spcBef>
            </a:pPr>
            <a:r>
              <a:rPr lang="en-US" altLang="en-US" sz="2400">
                <a:solidFill>
                  <a:srgbClr val="0000FF"/>
                </a:solidFill>
                <a:latin typeface="Verdana" panose="020B0604030504040204" pitchFamily="34" charset="0"/>
              </a:rPr>
              <a:t> BE CAREFUL, BE SAFE, BE HAPPY!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1126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a:t>
            </a:r>
          </a:p>
        </p:txBody>
      </p:sp>
      <p:sp>
        <p:nvSpPr>
          <p:cNvPr id="1127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Safety with Sharps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1272" name="Rectangle 7"/>
          <p:cNvSpPr>
            <a:spLocks noChangeArrowheads="1"/>
          </p:cNvSpPr>
          <p:nvPr/>
        </p:nvSpPr>
        <p:spPr bwMode="auto">
          <a:xfrm>
            <a:off x="838200" y="1447800"/>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Keep scissors sharpened.</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Use proper scissors for the job being done.</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Do not try and catch falling scissors.</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Carry scissors with the blades closed.</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Hand scissors to someone with the handle </a:t>
            </a:r>
            <a:br>
              <a:rPr lang="en-US" altLang="en-US" sz="2400">
                <a:latin typeface="Verdana" panose="020B0604030504040204" pitchFamily="34" charset="0"/>
              </a:rPr>
            </a:br>
            <a:r>
              <a:rPr lang="en-US" altLang="en-US" sz="2400">
                <a:latin typeface="Verdana" panose="020B0604030504040204" pitchFamily="34" charset="0"/>
              </a:rPr>
              <a:t>   facing them.</a:t>
            </a:r>
          </a:p>
        </p:txBody>
      </p:sp>
      <p:pic>
        <p:nvPicPr>
          <p:cNvPr id="11273" name="Picture 10" descr="Scissor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733800"/>
            <a:ext cx="339407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2"/>
          <p:cNvSpPr>
            <a:spLocks noGrp="1" noChangeArrowheads="1"/>
          </p:cNvSpPr>
          <p:nvPr>
            <p:ph type="ctrTitle"/>
          </p:nvPr>
        </p:nvSpPr>
        <p:spPr>
          <a:xfrm>
            <a:off x="533400" y="381000"/>
            <a:ext cx="5181600" cy="457200"/>
          </a:xfrm>
        </p:spPr>
        <p:txBody>
          <a:bodyPr/>
          <a:lstStyle/>
          <a:p>
            <a:pPr algn="l" eaLnBrk="1" hangingPunct="1"/>
            <a:r>
              <a:rPr lang="en-US" altLang="en-US" sz="2200">
                <a:solidFill>
                  <a:schemeClr val="bg1"/>
                </a:solidFill>
                <a:latin typeface="Verdana" panose="020B0604030504040204" pitchFamily="34" charset="0"/>
              </a:rPr>
              <a:t>Summary: Safe Actions Save Lives</a:t>
            </a:r>
          </a:p>
        </p:txBody>
      </p:sp>
      <p:sp>
        <p:nvSpPr>
          <p:cNvPr id="942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942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90</a:t>
            </a:r>
          </a:p>
        </p:txBody>
      </p:sp>
      <p:sp>
        <p:nvSpPr>
          <p:cNvPr id="942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4216" name="Rectangle 8"/>
          <p:cNvSpPr>
            <a:spLocks noChangeArrowheads="1"/>
          </p:cNvSpPr>
          <p:nvPr/>
        </p:nvSpPr>
        <p:spPr bwMode="auto">
          <a:xfrm>
            <a:off x="381000" y="1447800"/>
            <a:ext cx="68580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Always use safe procedures and   </a:t>
            </a:r>
            <a:br>
              <a:rPr lang="en-US" altLang="en-US" sz="2400">
                <a:latin typeface="Verdana" panose="020B0604030504040204" pitchFamily="34" charset="0"/>
              </a:rPr>
            </a:br>
            <a:r>
              <a:rPr lang="en-US" altLang="en-US" sz="2400">
                <a:latin typeface="Verdana" panose="020B0604030504040204" pitchFamily="34" charset="0"/>
              </a:rPr>
              <a:t>  methods, never take shortcuts.</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 Use appropriate safety equipment.</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 Wear proper footwear.</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 Think before you lift anything.</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 Report safety hazards to your   </a:t>
            </a:r>
            <a:br>
              <a:rPr lang="en-US" altLang="en-US" sz="2400">
                <a:latin typeface="Verdana" panose="020B0604030504040204" pitchFamily="34" charset="0"/>
              </a:rPr>
            </a:br>
            <a:r>
              <a:rPr lang="en-US" altLang="en-US" sz="2400">
                <a:latin typeface="Verdana" panose="020B0604030504040204" pitchFamily="34" charset="0"/>
              </a:rPr>
              <a:t>  Supervisor/Manager as soon as possible.</a:t>
            </a:r>
          </a:p>
          <a:p>
            <a:pPr eaLnBrk="1" hangingPunct="1">
              <a:spcBef>
                <a:spcPct val="0"/>
              </a:spcBef>
            </a:pPr>
            <a:endParaRPr lang="en-US" altLang="en-US" sz="1400">
              <a:latin typeface="Verdana" panose="020B0604030504040204" pitchFamily="34" charset="0"/>
            </a:endParaRPr>
          </a:p>
          <a:p>
            <a:pPr eaLnBrk="1" hangingPunct="1">
              <a:spcBef>
                <a:spcPct val="0"/>
              </a:spcBef>
            </a:pPr>
            <a:r>
              <a:rPr lang="en-US" altLang="en-US" sz="2400">
                <a:latin typeface="Verdana" panose="020B0604030504040204" pitchFamily="34" charset="0"/>
              </a:rPr>
              <a:t> Think safety all the time, every time!</a:t>
            </a:r>
          </a:p>
        </p:txBody>
      </p:sp>
      <p:pic>
        <p:nvPicPr>
          <p:cNvPr id="94217" name="Picture 10" descr="Cafeteri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1336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6">
                                            <p:txEl>
                                              <p:pRg st="0" end="0"/>
                                            </p:txEl>
                                          </p:spTgt>
                                        </p:tgtEl>
                                        <p:attrNameLst>
                                          <p:attrName>style.visibility</p:attrName>
                                        </p:attrNameLst>
                                      </p:cBhvr>
                                      <p:to>
                                        <p:strVal val="visible"/>
                                      </p:to>
                                    </p:set>
                                    <p:animEffect transition="in" filter="blinds(horizontal)">
                                      <p:cBhvr>
                                        <p:cTn id="7" dur="500"/>
                                        <p:tgtEl>
                                          <p:spTgt spid="942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4216">
                                            <p:txEl>
                                              <p:pRg st="2" end="2"/>
                                            </p:txEl>
                                          </p:spTgt>
                                        </p:tgtEl>
                                        <p:attrNameLst>
                                          <p:attrName>style.visibility</p:attrName>
                                        </p:attrNameLst>
                                      </p:cBhvr>
                                      <p:to>
                                        <p:strVal val="visible"/>
                                      </p:to>
                                    </p:set>
                                    <p:animEffect transition="in" filter="blinds(horizontal)">
                                      <p:cBhvr>
                                        <p:cTn id="12" dur="500"/>
                                        <p:tgtEl>
                                          <p:spTgt spid="942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4216">
                                            <p:txEl>
                                              <p:pRg st="4" end="4"/>
                                            </p:txEl>
                                          </p:spTgt>
                                        </p:tgtEl>
                                        <p:attrNameLst>
                                          <p:attrName>style.visibility</p:attrName>
                                        </p:attrNameLst>
                                      </p:cBhvr>
                                      <p:to>
                                        <p:strVal val="visible"/>
                                      </p:to>
                                    </p:set>
                                    <p:animEffect transition="in" filter="blinds(horizontal)">
                                      <p:cBhvr>
                                        <p:cTn id="17" dur="500"/>
                                        <p:tgtEl>
                                          <p:spTgt spid="9421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4216">
                                            <p:txEl>
                                              <p:pRg st="6" end="6"/>
                                            </p:txEl>
                                          </p:spTgt>
                                        </p:tgtEl>
                                        <p:attrNameLst>
                                          <p:attrName>style.visibility</p:attrName>
                                        </p:attrNameLst>
                                      </p:cBhvr>
                                      <p:to>
                                        <p:strVal val="visible"/>
                                      </p:to>
                                    </p:set>
                                    <p:animEffect transition="in" filter="blinds(horizontal)">
                                      <p:cBhvr>
                                        <p:cTn id="22" dur="500"/>
                                        <p:tgtEl>
                                          <p:spTgt spid="9421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4216">
                                            <p:txEl>
                                              <p:pRg st="8" end="8"/>
                                            </p:txEl>
                                          </p:spTgt>
                                        </p:tgtEl>
                                        <p:attrNameLst>
                                          <p:attrName>style.visibility</p:attrName>
                                        </p:attrNameLst>
                                      </p:cBhvr>
                                      <p:to>
                                        <p:strVal val="visible"/>
                                      </p:to>
                                    </p:set>
                                    <p:animEffect transition="in" filter="blinds(horizontal)">
                                      <p:cBhvr>
                                        <p:cTn id="27" dur="500"/>
                                        <p:tgtEl>
                                          <p:spTgt spid="94216">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4216">
                                            <p:txEl>
                                              <p:pRg st="10" end="10"/>
                                            </p:txEl>
                                          </p:spTgt>
                                        </p:tgtEl>
                                        <p:attrNameLst>
                                          <p:attrName>style.visibility</p:attrName>
                                        </p:attrNameLst>
                                      </p:cBhvr>
                                      <p:to>
                                        <p:strVal val="visible"/>
                                      </p:to>
                                    </p:set>
                                    <p:animEffect transition="in" filter="blinds(horizontal)">
                                      <p:cBhvr>
                                        <p:cTn id="32" dur="500"/>
                                        <p:tgtEl>
                                          <p:spTgt spid="942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952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952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91</a:t>
            </a:r>
          </a:p>
        </p:txBody>
      </p:sp>
      <p:sp>
        <p:nvSpPr>
          <p:cNvPr id="9523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5240" name="Rectangle 8"/>
          <p:cNvSpPr>
            <a:spLocks noChangeArrowheads="1"/>
          </p:cNvSpPr>
          <p:nvPr/>
        </p:nvSpPr>
        <p:spPr bwMode="auto">
          <a:xfrm>
            <a:off x="457200" y="1219200"/>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Health &amp; Safety Training Specialists</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1171 South Cameron Street, Room 324</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Harrisburg, PA 17104-2501</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(717) 772-1635</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RA-LI-BWC-PATHS@pa.gov           </a:t>
            </a:r>
          </a:p>
          <a:p>
            <a:pPr eaLnBrk="1" hangingPunct="1">
              <a:spcBef>
                <a:spcPct val="0"/>
              </a:spcBef>
              <a:buFontTx/>
              <a:buNone/>
            </a:pPr>
            <a:endParaRPr lang="en-US" altLang="en-US" sz="2400">
              <a:latin typeface="Verdana" panose="020B0604030504040204" pitchFamily="34" charset="0"/>
            </a:endParaRPr>
          </a:p>
        </p:txBody>
      </p:sp>
      <p:pic>
        <p:nvPicPr>
          <p:cNvPr id="95241"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0663" y="3581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2" name="Picture 10"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38" y="4760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Rectangle 1"/>
          <p:cNvSpPr>
            <a:spLocks noChangeArrowheads="1"/>
          </p:cNvSpPr>
          <p:nvPr/>
        </p:nvSpPr>
        <p:spPr bwMode="auto">
          <a:xfrm>
            <a:off x="457200" y="41148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7"/>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Questions</a:t>
            </a:r>
            <a:endParaRPr lang="en-US" altLang="en-US" sz="2800">
              <a:solidFill>
                <a:schemeClr val="bg1"/>
              </a:solidFill>
              <a:latin typeface="Verdana" panose="020B0604030504040204" pitchFamily="34" charset="0"/>
            </a:endParaRPr>
          </a:p>
        </p:txBody>
      </p:sp>
      <p:sp>
        <p:nvSpPr>
          <p:cNvPr id="962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PPT-070-01</a:t>
            </a:r>
          </a:p>
        </p:txBody>
      </p:sp>
      <p:sp>
        <p:nvSpPr>
          <p:cNvPr id="962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92</a:t>
            </a:r>
          </a:p>
        </p:txBody>
      </p:sp>
      <p:sp>
        <p:nvSpPr>
          <p:cNvPr id="9626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96264" name="Picture 2" descr="C:\Documents and Settings\Steve\Local Settings\Temporary Internet Files\Content.IE5\U8XHXARI\MCj043485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0178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plate-new format">
  <a:themeElements>
    <a:clrScheme name="Custom 1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2618CBA-1B28-4181-8E94-E1C557655B93}"/>
</file>

<file path=customXml/itemProps2.xml><?xml version="1.0" encoding="utf-8"?>
<ds:datastoreItem xmlns:ds="http://schemas.openxmlformats.org/officeDocument/2006/customXml" ds:itemID="{32FBC257-4BAB-4E5A-BAB7-18CB7377B01D}"/>
</file>

<file path=customXml/itemProps3.xml><?xml version="1.0" encoding="utf-8"?>
<ds:datastoreItem xmlns:ds="http://schemas.openxmlformats.org/officeDocument/2006/customXml" ds:itemID="{27A077AC-54CA-461B-96D4-6B21197FB70E}"/>
</file>

<file path=docProps/app.xml><?xml version="1.0" encoding="utf-8"?>
<Properties xmlns="http://schemas.openxmlformats.org/officeDocument/2006/extended-properties" xmlns:vt="http://schemas.openxmlformats.org/officeDocument/2006/docPropsVTypes">
  <Template>Template-new format</Template>
  <TotalTime>1215</TotalTime>
  <Words>7608</Words>
  <Application>Microsoft Office PowerPoint</Application>
  <PresentationFormat>On-screen Show (4:3)</PresentationFormat>
  <Paragraphs>1326</Paragraphs>
  <Slides>92</Slides>
  <Notes>91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92</vt:i4>
      </vt:variant>
    </vt:vector>
  </HeadingPairs>
  <TitlesOfParts>
    <vt:vector size="102" baseType="lpstr">
      <vt:lpstr>Arial</vt:lpstr>
      <vt:lpstr>Calibri</vt:lpstr>
      <vt:lpstr>Verdana</vt:lpstr>
      <vt:lpstr>Courier New</vt:lpstr>
      <vt:lpstr>Wingdings 3</vt:lpstr>
      <vt:lpstr>Times New Roman</vt:lpstr>
      <vt:lpstr>Wingdings</vt:lpstr>
      <vt:lpstr>Wingdings 2</vt:lpstr>
      <vt:lpstr>Monotype Sorts</vt:lpstr>
      <vt:lpstr>Template-new format</vt:lpstr>
      <vt:lpstr>Restaurant/Food Service Safety</vt:lpstr>
      <vt:lpstr>Topics</vt:lpstr>
      <vt:lpstr>Safety with Sharps</vt:lpstr>
      <vt:lpstr>Safety with Knives</vt:lpstr>
      <vt:lpstr>Knife Safety Tips</vt:lpstr>
      <vt:lpstr>Knife Safety Tips</vt:lpstr>
      <vt:lpstr>Knife Safety</vt:lpstr>
      <vt:lpstr>Knife Safety</vt:lpstr>
      <vt:lpstr>Safety with Sharps</vt:lpstr>
      <vt:lpstr>Sharps Safety</vt:lpstr>
      <vt:lpstr>Cuts</vt:lpstr>
      <vt:lpstr>Cuts</vt:lpstr>
      <vt:lpstr>Report on the Job Injuries</vt:lpstr>
      <vt:lpstr>Preventing Burns &amp; Fires</vt:lpstr>
      <vt:lpstr>Degrees of Burns</vt:lpstr>
      <vt:lpstr>Degrees of Burns</vt:lpstr>
      <vt:lpstr>First Aid for Burns/Scalds</vt:lpstr>
      <vt:lpstr>First Aid for Burns/Scalds </vt:lpstr>
      <vt:lpstr>Deep Fat Fryer Safety</vt:lpstr>
      <vt:lpstr>Burn Prevention Tips</vt:lpstr>
      <vt:lpstr>Burn Prevention Tips</vt:lpstr>
      <vt:lpstr>Burn Prevention Tips</vt:lpstr>
      <vt:lpstr>Burn Prevention Tips</vt:lpstr>
      <vt:lpstr>Kitchen Fires</vt:lpstr>
      <vt:lpstr>Kitchen Fires </vt:lpstr>
      <vt:lpstr>Fire Extinguisher Use</vt:lpstr>
      <vt:lpstr>Fire Extinguisher Classifications</vt:lpstr>
      <vt:lpstr>Class of Fires</vt:lpstr>
      <vt:lpstr>Class D Fires</vt:lpstr>
      <vt:lpstr>Class K Fires</vt:lpstr>
      <vt:lpstr>Class K Fire Extinguisher</vt:lpstr>
      <vt:lpstr>Use a Fire Extinguisher = P.A.S.S. </vt:lpstr>
      <vt:lpstr>Used Extinguisher</vt:lpstr>
      <vt:lpstr>Think Safety!</vt:lpstr>
      <vt:lpstr>Preventing Slips, Trips &amp; Falls</vt:lpstr>
      <vt:lpstr>Two Types of Falls</vt:lpstr>
      <vt:lpstr>Causes</vt:lpstr>
      <vt:lpstr>Causes</vt:lpstr>
      <vt:lpstr>Causes</vt:lpstr>
      <vt:lpstr>Causes</vt:lpstr>
      <vt:lpstr>What to Do?</vt:lpstr>
      <vt:lpstr>Prevention - What to Do </vt:lpstr>
      <vt:lpstr>Step 1 – Find the Problem</vt:lpstr>
      <vt:lpstr>Any Problems Here?</vt:lpstr>
      <vt:lpstr>Step 1 (Continued)</vt:lpstr>
      <vt:lpstr>What about This?</vt:lpstr>
      <vt:lpstr>Step 2 – Check it Out</vt:lpstr>
      <vt:lpstr>Which is Safer for Work?</vt:lpstr>
      <vt:lpstr>Step 2 (Continued)</vt:lpstr>
      <vt:lpstr>Step 3 – Fix It</vt:lpstr>
      <vt:lpstr>If can’t Fix Quickly,                                  Alert People to the Hazard</vt:lpstr>
      <vt:lpstr>Step 4 – Look at it Again</vt:lpstr>
      <vt:lpstr>Prevention Measures</vt:lpstr>
      <vt:lpstr>Stair Safety</vt:lpstr>
      <vt:lpstr>Prevention</vt:lpstr>
      <vt:lpstr>Wearing Proper Footwear</vt:lpstr>
      <vt:lpstr>Prevention</vt:lpstr>
      <vt:lpstr>Prevention</vt:lpstr>
      <vt:lpstr>Falling “Properly”</vt:lpstr>
      <vt:lpstr>What may have Happened?</vt:lpstr>
      <vt:lpstr>Safe Lifting/Material Handling</vt:lpstr>
      <vt:lpstr>Material Handling Tips</vt:lpstr>
      <vt:lpstr>Tips</vt:lpstr>
      <vt:lpstr>Test the Load!</vt:lpstr>
      <vt:lpstr>Planning Ahead</vt:lpstr>
      <vt:lpstr>Back Injury Prevention: Plan your Lift</vt:lpstr>
      <vt:lpstr>Planning Ahead – the Route</vt:lpstr>
      <vt:lpstr>Planning Ahead-the Drop Off Point</vt:lpstr>
      <vt:lpstr>Lowering the Object</vt:lpstr>
      <vt:lpstr>Lifting Properly – Step One</vt:lpstr>
      <vt:lpstr>Lifting Properly – Step Two</vt:lpstr>
      <vt:lpstr>Lifting Properly – Step Three</vt:lpstr>
      <vt:lpstr>Lifting Properly –Step Four</vt:lpstr>
      <vt:lpstr>Lifting Properly – Step Five</vt:lpstr>
      <vt:lpstr>Is this Safe?</vt:lpstr>
      <vt:lpstr>Strengthening Exercise</vt:lpstr>
      <vt:lpstr> Stretching Exercises </vt:lpstr>
      <vt:lpstr>Stretches</vt:lpstr>
      <vt:lpstr>Stretches</vt:lpstr>
      <vt:lpstr>and Finally</vt:lpstr>
      <vt:lpstr>Chemical Safety</vt:lpstr>
      <vt:lpstr>Food Service Chemicals</vt:lpstr>
      <vt:lpstr>Chemical Safety</vt:lpstr>
      <vt:lpstr>Types of PPE</vt:lpstr>
      <vt:lpstr>Chemical Safety</vt:lpstr>
      <vt:lpstr>Chemical Safety</vt:lpstr>
      <vt:lpstr>Chemical Safety</vt:lpstr>
      <vt:lpstr>Review</vt:lpstr>
      <vt:lpstr>Remember</vt:lpstr>
      <vt:lpstr>Summary: Safe Actions Save Lives</vt:lpstr>
      <vt:lpstr>Contact Information</vt:lpstr>
      <vt:lpstr>Questions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Restaurant Safety</dc:title>
  <dc:creator>spakosh</dc:creator>
  <cp:lastModifiedBy>Tanyia Miller</cp:lastModifiedBy>
  <cp:revision>110</cp:revision>
  <dcterms:created xsi:type="dcterms:W3CDTF">2013-05-10T16:43:51Z</dcterms:created>
  <dcterms:modified xsi:type="dcterms:W3CDTF">2017-03-07T18:42:22Z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28600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