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s/slide21.xml" ContentType="application/vnd.openxmlformats-officedocument.presentationml.slide+xml"/>
  <Override PartName="/ppt/slides/slide10.xml" ContentType="application/vnd.openxmlformats-officedocument.presentationml.slide+xml"/>
  <Override PartName="/ppt/slides/slide9.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20.xml" ContentType="application/vnd.openxmlformats-officedocument.presentationml.slide+xml"/>
  <Override PartName="/ppt/slides/slide19.xml" ContentType="application/vnd.openxmlformats-officedocument.presentationml.slide+xml"/>
  <Override PartName="/ppt/slides/slide18.xml" ContentType="application/vnd.openxmlformats-officedocument.presentationml.slide+xml"/>
  <Override PartName="/ppt/slides/slide17.xml" ContentType="application/vnd.openxmlformats-officedocument.presentationml.slide+xml"/>
  <Override PartName="/ppt/slides/slide16.xml" ContentType="application/vnd.openxmlformats-officedocument.presentationml.slide+xml"/>
  <Override PartName="/ppt/slides/slide15.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3.xml" ContentType="application/vnd.openxmlformats-officedocument.presentationml.slide+xml"/>
  <Override PartName="/ppt/slides/slide1.xml" ContentType="application/vnd.openxmlformats-officedocument.presentationml.slide+xml"/>
  <Override PartName="/ppt/slides/slide23.xml" ContentType="application/vnd.openxmlformats-officedocument.presentationml.slide+xml"/>
  <Override PartName="/ppt/slides/slide2.xml" ContentType="application/vnd.openxmlformats-officedocument.presentationml.slide+xml"/>
  <Override PartName="/ppt/notesSlides/notesSlide20.xml" ContentType="application/vnd.openxmlformats-officedocument.presentationml.notesSlide+xml"/>
  <Override PartName="/ppt/notesSlides/notesSlide19.xml" ContentType="application/vnd.openxmlformats-officedocument.presentationml.notesSlide+xml"/>
  <Override PartName="/ppt/notesSlides/notesSlide21.xml" ContentType="application/vnd.openxmlformats-officedocument.presentationml.notesSlide+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notesSlides/notesSlide18.xml" ContentType="application/vnd.openxmlformats-officedocument.presentationml.notesSlide+xml"/>
  <Override PartName="/ppt/notesSlides/notesSlide17.xml" ContentType="application/vnd.openxmlformats-officedocument.presentationml.notesSlide+xml"/>
  <Override PartName="/ppt/slideLayouts/slideLayout14.xml" ContentType="application/vnd.openxmlformats-officedocument.presentationml.slideLayout+xml"/>
  <Override PartName="/ppt/slideLayouts/slideLayout13.xml" ContentType="application/vnd.openxmlformats-officedocument.presentationml.slideLayout+xml"/>
  <Override PartName="/ppt/slideLayouts/slideLayout12.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21.xml" ContentType="application/vnd.openxmlformats-officedocument.presentationml.slideLayout+xml"/>
  <Override PartName="/ppt/slideLayouts/slideLayout20.xml" ContentType="application/vnd.openxmlformats-officedocument.presentationml.slideLayout+xml"/>
  <Override PartName="/ppt/slideLayouts/slideLayout19.xml" ContentType="application/vnd.openxmlformats-officedocument.presentationml.slideLayout+xml"/>
  <Override PartName="/ppt/slideLayouts/slideLayout18.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22.xml" ContentType="application/vnd.openxmlformats-officedocument.presentationml.slideLayout+xml"/>
  <Override PartName="/ppt/notesSlides/notesSlide10.xml" ContentType="application/vnd.openxmlformats-officedocument.presentationml.notesSlide+xml"/>
  <Override PartName="/ppt/notesSlides/notesSlide9.xml" ContentType="application/vnd.openxmlformats-officedocument.presentationml.notesSlide+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6.xml" ContentType="application/vnd.openxmlformats-officedocument.presentationml.notesSlide+xml"/>
  <Override PartName="/ppt/notesSlides/notesSlide15.xml" ContentType="application/vnd.openxmlformats-officedocument.presentationml.notesSlide+xml"/>
  <Override PartName="/ppt/notesSlides/notesSlide14.xml" ContentType="application/vnd.openxmlformats-officedocument.presentationml.notesSlide+xml"/>
  <Override PartName="/ppt/notesSlides/notesSlide7.xml" ContentType="application/vnd.openxmlformats-officedocument.presentationml.notesSlide+xml"/>
  <Override PartName="/ppt/notesSlides/notesSlide3.xml" ContentType="application/vnd.openxmlformats-officedocument.presentationml.notesSlide+xml"/>
  <Override PartName="/ppt/notesSlides/notesSlide2.xml" ContentType="application/vnd.openxmlformats-officedocument.presentationml.notesSlide+xml"/>
  <Override PartName="/ppt/notesSlides/notesSlide1.xml" ContentType="application/vnd.openxmlformats-officedocument.presentationml.notesSlide+xml"/>
  <Override PartName="/ppt/notesSlides/notesSlide4.xml" ContentType="application/vnd.openxmlformats-officedocument.presentationml.notesSlide+xml"/>
  <Override PartName="/ppt/notesSlides/notesSlide6.xml" ContentType="application/vnd.openxmlformats-officedocument.presentationml.notesSlide+xml"/>
  <Override PartName="/ppt/notesSlides/notesSlide5.xml" ContentType="application/vnd.openxmlformats-officedocument.presentationml.notesSlide+xml"/>
  <Override PartName="/ppt/notesMasters/notesMaster1.xml" ContentType="application/vnd.openxmlformats-officedocument.presentationml.notesMaster+xml"/>
  <Override PartName="/ppt/theme/theme1.xml" ContentType="application/vnd.openxmlformats-officedocument.theme+xml"/>
  <Override PartName="/ppt/theme/theme3.xml" ContentType="application/vnd.openxmlformats-officedocument.theme+xml"/>
  <Override PartName="/ppt/theme/theme2.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26"/>
  </p:notes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81" r:id="rId24"/>
    <p:sldId id="277" r:id="rId25"/>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Calibri" pitchFamily="34" charset="0"/>
        <a:ea typeface="+mn-ea"/>
        <a:cs typeface="Arial" charset="0"/>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914E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578" autoAdjust="0"/>
    <p:restoredTop sz="85006" autoAdjust="0"/>
  </p:normalViewPr>
  <p:slideViewPr>
    <p:cSldViewPr>
      <p:cViewPr>
        <p:scale>
          <a:sx n="60" d="100"/>
          <a:sy n="60" d="100"/>
        </p:scale>
        <p:origin x="-1954" y="-427"/>
      </p:cViewPr>
      <p:guideLst>
        <p:guide orient="horz" pos="2160"/>
        <p:guide pos="2880"/>
      </p:guideLst>
    </p:cSldViewPr>
  </p:slideViewPr>
  <p:outlineViewPr>
    <p:cViewPr>
      <p:scale>
        <a:sx n="33" d="100"/>
        <a:sy n="33" d="100"/>
      </p:scale>
      <p:origin x="53" y="10651"/>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customXml" Target="../customXml/item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customXml" Target="../customXml/item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customXml" Target="../customXml/item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presProps" Target="presProps.xml"/><Relationship Id="rId30" Type="http://schemas.openxmlformats.org/officeDocument/2006/relationships/tableStyles" Target="tableStyles.xml"/><Relationship Id="rId8" Type="http://schemas.openxmlformats.org/officeDocument/2006/relationships/slide" Target="slides/slide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04FBACED-8751-4B2B-8378-84E8B241040F}" type="datetimeFigureOut">
              <a:rPr lang="en-US"/>
              <a:pPr>
                <a:defRPr/>
              </a:pPr>
              <a:t>8/24/2016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BB4356DB-4864-4F7E-8D13-FCF2386CF903}" type="slidenum">
              <a:rPr lang="en-US"/>
              <a:pPr>
                <a:defRPr/>
              </a:pPr>
              <a:t>‹#›</a:t>
            </a:fld>
            <a:endParaRPr lang="en-US"/>
          </a:p>
        </p:txBody>
      </p:sp>
    </p:spTree>
    <p:extLst>
      <p:ext uri="{BB962C8B-B14F-4D97-AF65-F5344CB8AC3E}">
        <p14:creationId xmlns:p14="http://schemas.microsoft.com/office/powerpoint/2010/main" val="296895101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localtvwghp.files.wordpress.com/2012/07/back-injury-and-surgery-statistics.pdf" TargetMode="External"/><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www.safetyandhealthmagazine.com/articles/print/9008-avoid-occupational-back-injuries" TargetMode="External"/><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Back injuries are the most common reason for nonattendance in the</a:t>
            </a:r>
          </a:p>
          <a:p>
            <a:r>
              <a:rPr lang="en-US" sz="1200" kern="1200" dirty="0" smtClean="0">
                <a:solidFill>
                  <a:schemeClr val="tx1"/>
                </a:solidFill>
                <a:effectLst/>
                <a:latin typeface="+mn-lt"/>
                <a:ea typeface="+mn-ea"/>
                <a:cs typeface="+mn-cs"/>
              </a:rPr>
              <a:t>general workforce, after the common cold.</a:t>
            </a:r>
          </a:p>
          <a:p>
            <a:r>
              <a:rPr lang="en-US" sz="1200" kern="1200" dirty="0" smtClean="0">
                <a:solidFill>
                  <a:schemeClr val="tx1"/>
                </a:solidFill>
                <a:effectLst/>
                <a:latin typeface="+mn-lt"/>
                <a:ea typeface="+mn-ea"/>
                <a:cs typeface="+mn-cs"/>
              </a:rPr>
              <a:t> In the United States, back disorders account for over 24 percent of all</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occupational injuries and illnesses involving days away from work,</a:t>
            </a:r>
          </a:p>
          <a:p>
            <a:r>
              <a:rPr lang="en-US" sz="1200" kern="1200" dirty="0" smtClean="0">
                <a:solidFill>
                  <a:schemeClr val="tx1"/>
                </a:solidFill>
                <a:effectLst/>
                <a:latin typeface="+mn-lt"/>
                <a:ea typeface="+mn-ea"/>
                <a:cs typeface="+mn-cs"/>
              </a:rPr>
              <a:t>   according to the National Institute of Occupational Safety and Health's</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(NIOSH) Worker Health </a:t>
            </a:r>
            <a:r>
              <a:rPr lang="en-US" sz="1200" kern="1200" dirty="0" err="1" smtClean="0">
                <a:solidFill>
                  <a:schemeClr val="tx1"/>
                </a:solidFill>
                <a:effectLst/>
                <a:latin typeface="+mn-lt"/>
                <a:ea typeface="+mn-ea"/>
                <a:cs typeface="+mn-cs"/>
              </a:rPr>
              <a:t>Chartbook</a:t>
            </a:r>
            <a:r>
              <a:rPr lang="en-US" sz="1200" kern="1200" dirty="0" smtClean="0">
                <a:solidFill>
                  <a:schemeClr val="tx1"/>
                </a:solidFill>
                <a:effectLst/>
                <a:latin typeface="+mn-lt"/>
                <a:ea typeface="+mn-ea"/>
                <a:cs typeface="+mn-cs"/>
              </a:rPr>
              <a:t>, 2004.</a:t>
            </a:r>
          </a:p>
          <a:p>
            <a:r>
              <a:rPr lang="en-US" sz="1200" kern="1200" dirty="0" smtClean="0">
                <a:solidFill>
                  <a:schemeClr val="tx1"/>
                </a:solidFill>
                <a:effectLst/>
                <a:latin typeface="+mn-lt"/>
                <a:ea typeface="+mn-ea"/>
                <a:cs typeface="+mn-cs"/>
              </a:rPr>
              <a:t> Workers in the Healthcare industry sustain 4.5 times more overexertion</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injuries than any other type of worker.</a:t>
            </a:r>
          </a:p>
          <a:p>
            <a:r>
              <a:rPr lang="en-US" sz="1200" kern="1200" dirty="0" smtClean="0">
                <a:solidFill>
                  <a:schemeClr val="tx1"/>
                </a:solidFill>
                <a:effectLst/>
                <a:latin typeface="+mn-lt"/>
                <a:ea typeface="+mn-ea"/>
                <a:cs typeface="+mn-cs"/>
              </a:rPr>
              <a:t> It was determined in a recent study that up to one-third of compensable</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back injuries could be prevented through better job design (ergonomics).</a:t>
            </a:r>
          </a:p>
          <a:p>
            <a:r>
              <a:rPr lang="en-US" sz="1200" u="sng" kern="1200" dirty="0" smtClean="0">
                <a:solidFill>
                  <a:schemeClr val="tx1"/>
                </a:solidFill>
                <a:effectLst/>
                <a:latin typeface="+mn-lt"/>
                <a:ea typeface="+mn-ea"/>
                <a:cs typeface="+mn-cs"/>
                <a:hlinkClick r:id="rId3"/>
              </a:rPr>
              <a:t>http://localtvwghp.files.wordpress.com/2012/07/back-injury-and-surgery-statistics.pdf</a:t>
            </a:r>
            <a:endParaRPr lang="en-US" sz="1200" kern="1200" dirty="0" smtClean="0">
              <a:solidFill>
                <a:schemeClr val="tx1"/>
              </a:solidFill>
              <a:effectLst/>
              <a:latin typeface="+mn-lt"/>
              <a:ea typeface="+mn-ea"/>
              <a:cs typeface="+mn-cs"/>
            </a:endParaRPr>
          </a:p>
          <a:p>
            <a:endParaRPr lang="en-U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pPr>
              <a:defRPr/>
            </a:pPr>
            <a:fld id="{BB4356DB-4864-4F7E-8D13-FCF2386CF903}" type="slidenum">
              <a:rPr lang="en-US" smtClean="0"/>
              <a:pPr>
                <a:defRPr/>
              </a:pPr>
              <a:t>1</a:t>
            </a:fld>
            <a:endParaRPr lang="en-US"/>
          </a:p>
        </p:txBody>
      </p:sp>
    </p:spTree>
    <p:extLst>
      <p:ext uri="{BB962C8B-B14F-4D97-AF65-F5344CB8AC3E}">
        <p14:creationId xmlns:p14="http://schemas.microsoft.com/office/powerpoint/2010/main" val="391595748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itchFamily="34" charset="0"/>
              <a:buNone/>
            </a:pPr>
            <a:r>
              <a:rPr lang="en-US" dirty="0" smtClean="0">
                <a:solidFill>
                  <a:schemeClr val="tx1"/>
                </a:solidFill>
                <a:cs typeface="Times New Roman" pitchFamily="18" charset="0"/>
              </a:rPr>
              <a:t>To</a:t>
            </a:r>
            <a:r>
              <a:rPr lang="en-US" baseline="0" dirty="0" smtClean="0">
                <a:solidFill>
                  <a:schemeClr val="tx1"/>
                </a:solidFill>
                <a:cs typeface="Times New Roman" pitchFamily="18" charset="0"/>
              </a:rPr>
              <a:t> lift safely:</a:t>
            </a:r>
          </a:p>
          <a:p>
            <a:pPr marL="0" indent="0">
              <a:buFont typeface="Arial" pitchFamily="34" charset="0"/>
              <a:buNone/>
            </a:pPr>
            <a:endParaRPr lang="en-US" dirty="0" smtClean="0">
              <a:solidFill>
                <a:schemeClr val="tx1"/>
              </a:solidFill>
              <a:cs typeface="Times New Roman" pitchFamily="18" charset="0"/>
            </a:endParaRPr>
          </a:p>
          <a:p>
            <a:pPr marL="342900" indent="-342900">
              <a:buFont typeface="Arial" pitchFamily="34" charset="0"/>
              <a:buChar char="•"/>
            </a:pPr>
            <a:r>
              <a:rPr lang="en-US" dirty="0" smtClean="0">
                <a:solidFill>
                  <a:schemeClr val="tx1"/>
                </a:solidFill>
                <a:cs typeface="Times New Roman" pitchFamily="18" charset="0"/>
              </a:rPr>
              <a:t>Squat to lift and lower. </a:t>
            </a:r>
          </a:p>
          <a:p>
            <a:pPr marL="342900" indent="-342900">
              <a:buFont typeface="Arial" pitchFamily="34" charset="0"/>
              <a:buChar char="•"/>
            </a:pPr>
            <a:endParaRPr lang="en-US" dirty="0" smtClean="0">
              <a:solidFill>
                <a:schemeClr val="tx1"/>
              </a:solidFill>
              <a:cs typeface="Times New Roman" pitchFamily="18" charset="0"/>
            </a:endParaRPr>
          </a:p>
          <a:p>
            <a:pPr marL="342900" indent="-342900">
              <a:buFont typeface="Arial" pitchFamily="34" charset="0"/>
              <a:buChar char="•"/>
            </a:pPr>
            <a:r>
              <a:rPr lang="en-US" dirty="0" smtClean="0">
                <a:solidFill>
                  <a:schemeClr val="tx1"/>
                </a:solidFill>
                <a:cs typeface="Times New Roman" pitchFamily="18" charset="0"/>
              </a:rPr>
              <a:t>Do not bend at the waist. </a:t>
            </a:r>
          </a:p>
          <a:p>
            <a:pPr marL="342900" indent="-342900">
              <a:buFont typeface="Arial" pitchFamily="34" charset="0"/>
              <a:buChar char="•"/>
            </a:pPr>
            <a:endParaRPr lang="en-US" dirty="0" smtClean="0">
              <a:solidFill>
                <a:schemeClr val="tx1"/>
              </a:solidFill>
              <a:cs typeface="Times New Roman" pitchFamily="18" charset="0"/>
            </a:endParaRPr>
          </a:p>
          <a:p>
            <a:pPr marL="342900" indent="-342900">
              <a:buFont typeface="Arial" pitchFamily="34" charset="0"/>
              <a:buChar char="•"/>
            </a:pPr>
            <a:r>
              <a:rPr lang="en-US" dirty="0" smtClean="0">
                <a:solidFill>
                  <a:schemeClr val="tx1"/>
                </a:solidFill>
                <a:cs typeface="Times New Roman" pitchFamily="18" charset="0"/>
              </a:rPr>
              <a:t>Keep your lower back bowed in while bending over. </a:t>
            </a:r>
          </a:p>
          <a:p>
            <a:pPr marL="342900" indent="-342900">
              <a:buFont typeface="Arial" pitchFamily="34" charset="0"/>
              <a:buChar char="•"/>
            </a:pPr>
            <a:endParaRPr lang="en-US" dirty="0" smtClean="0">
              <a:solidFill>
                <a:schemeClr val="tx1"/>
              </a:solidFill>
              <a:cs typeface="Times New Roman" pitchFamily="18" charset="0"/>
            </a:endParaRPr>
          </a:p>
          <a:p>
            <a:pPr marL="342900" indent="-342900">
              <a:buFont typeface="Arial" pitchFamily="34" charset="0"/>
              <a:buChar char="•"/>
            </a:pPr>
            <a:r>
              <a:rPr lang="en-US" dirty="0" smtClean="0">
                <a:solidFill>
                  <a:schemeClr val="tx1"/>
                </a:solidFill>
                <a:cs typeface="Times New Roman" pitchFamily="18" charset="0"/>
              </a:rPr>
              <a:t>Keep the weight as close to you as possible. </a:t>
            </a:r>
          </a:p>
          <a:p>
            <a:endParaRPr lang="en-US" dirty="0"/>
          </a:p>
        </p:txBody>
      </p:sp>
      <p:sp>
        <p:nvSpPr>
          <p:cNvPr id="4" name="Slide Number Placeholder 3"/>
          <p:cNvSpPr>
            <a:spLocks noGrp="1"/>
          </p:cNvSpPr>
          <p:nvPr>
            <p:ph type="sldNum" sz="quarter" idx="10"/>
          </p:nvPr>
        </p:nvSpPr>
        <p:spPr/>
        <p:txBody>
          <a:bodyPr/>
          <a:lstStyle/>
          <a:p>
            <a:pPr>
              <a:defRPr/>
            </a:pPr>
            <a:fld id="{BB4356DB-4864-4F7E-8D13-FCF2386CF903}" type="slidenum">
              <a:rPr lang="en-US" smtClean="0"/>
              <a:pPr>
                <a:defRPr/>
              </a:pPr>
              <a:t>10</a:t>
            </a:fld>
            <a:endParaRPr lang="en-US"/>
          </a:p>
        </p:txBody>
      </p:sp>
    </p:spTree>
    <p:extLst>
      <p:ext uri="{BB962C8B-B14F-4D97-AF65-F5344CB8AC3E}">
        <p14:creationId xmlns:p14="http://schemas.microsoft.com/office/powerpoint/2010/main" val="288161655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indent="-342900" algn="l">
              <a:buFont typeface="Wingdings" pitchFamily="2" charset="2"/>
              <a:buChar char="§"/>
            </a:pPr>
            <a:r>
              <a:rPr lang="en-US" dirty="0" smtClean="0">
                <a:solidFill>
                  <a:schemeClr val="tx1"/>
                </a:solidFill>
                <a:cs typeface="Times New Roman" pitchFamily="18" charset="0"/>
              </a:rPr>
              <a:t>Bow your back in and raise up with your head first. </a:t>
            </a:r>
          </a:p>
          <a:p>
            <a:pPr marL="342900" indent="-342900" algn="l">
              <a:buFont typeface="Wingdings" pitchFamily="2" charset="2"/>
              <a:buChar char="§"/>
            </a:pPr>
            <a:endParaRPr lang="en-US" dirty="0" smtClean="0">
              <a:solidFill>
                <a:schemeClr val="tx1"/>
              </a:solidFill>
              <a:cs typeface="Times New Roman" pitchFamily="18" charset="0"/>
            </a:endParaRPr>
          </a:p>
          <a:p>
            <a:pPr marL="342900" indent="-342900" algn="l">
              <a:buFont typeface="Wingdings" pitchFamily="2" charset="2"/>
              <a:buChar char="§"/>
            </a:pPr>
            <a:r>
              <a:rPr lang="en-US" dirty="0" smtClean="0">
                <a:solidFill>
                  <a:schemeClr val="tx1"/>
                </a:solidFill>
                <a:cs typeface="Times New Roman" pitchFamily="18" charset="0"/>
              </a:rPr>
              <a:t>If you must turn, turn with your feet, not your body. </a:t>
            </a:r>
          </a:p>
          <a:p>
            <a:pPr marL="342900" indent="-342900" algn="l">
              <a:buFont typeface="Wingdings" pitchFamily="2" charset="2"/>
              <a:buChar char="§"/>
            </a:pPr>
            <a:endParaRPr lang="en-US" dirty="0" smtClean="0">
              <a:solidFill>
                <a:schemeClr val="tx1"/>
              </a:solidFill>
              <a:cs typeface="Times New Roman" pitchFamily="18" charset="0"/>
            </a:endParaRPr>
          </a:p>
          <a:p>
            <a:pPr marL="342900" indent="-342900" algn="l">
              <a:buFont typeface="Wingdings" pitchFamily="2" charset="2"/>
              <a:buChar char="§"/>
            </a:pPr>
            <a:r>
              <a:rPr lang="en-US" dirty="0" smtClean="0">
                <a:solidFill>
                  <a:schemeClr val="tx1"/>
                </a:solidFill>
                <a:cs typeface="Times New Roman" pitchFamily="18" charset="0"/>
              </a:rPr>
              <a:t>Put the weight down by keeping your lower back bowed in. </a:t>
            </a:r>
          </a:p>
          <a:p>
            <a:pPr marL="342900" indent="-342900" algn="l">
              <a:buFont typeface="Wingdings" pitchFamily="2" charset="2"/>
              <a:buChar char="§"/>
            </a:pPr>
            <a:endParaRPr lang="en-US" dirty="0" smtClean="0">
              <a:solidFill>
                <a:schemeClr val="tx1"/>
              </a:solidFill>
              <a:cs typeface="Times New Roman" pitchFamily="18" charset="0"/>
            </a:endParaRPr>
          </a:p>
          <a:p>
            <a:pPr marL="342900" indent="-342900" algn="l">
              <a:buFont typeface="Wingdings" pitchFamily="2" charset="2"/>
              <a:buChar char="§"/>
            </a:pPr>
            <a:r>
              <a:rPr lang="en-US" dirty="0" smtClean="0">
                <a:solidFill>
                  <a:schemeClr val="tx1"/>
                </a:solidFill>
                <a:cs typeface="Times New Roman" pitchFamily="18" charset="0"/>
              </a:rPr>
              <a:t>Never jerk or twist</a:t>
            </a:r>
            <a:r>
              <a:rPr lang="en-US" dirty="0" smtClean="0">
                <a:cs typeface="Times New Roman" pitchFamily="18" charset="0"/>
              </a:rPr>
              <a:t>. </a:t>
            </a:r>
          </a:p>
          <a:p>
            <a:endParaRPr lang="en-US" dirty="0"/>
          </a:p>
        </p:txBody>
      </p:sp>
      <p:sp>
        <p:nvSpPr>
          <p:cNvPr id="4" name="Slide Number Placeholder 3"/>
          <p:cNvSpPr>
            <a:spLocks noGrp="1"/>
          </p:cNvSpPr>
          <p:nvPr>
            <p:ph type="sldNum" sz="quarter" idx="10"/>
          </p:nvPr>
        </p:nvSpPr>
        <p:spPr/>
        <p:txBody>
          <a:bodyPr/>
          <a:lstStyle/>
          <a:p>
            <a:pPr>
              <a:defRPr/>
            </a:pPr>
            <a:fld id="{BB4356DB-4864-4F7E-8D13-FCF2386CF903}" type="slidenum">
              <a:rPr lang="en-US" smtClean="0"/>
              <a:pPr>
                <a:defRPr/>
              </a:pPr>
              <a:t>11</a:t>
            </a:fld>
            <a:endParaRPr lang="en-US"/>
          </a:p>
        </p:txBody>
      </p:sp>
    </p:spTree>
    <p:extLst>
      <p:ext uri="{BB962C8B-B14F-4D97-AF65-F5344CB8AC3E}">
        <p14:creationId xmlns:p14="http://schemas.microsoft.com/office/powerpoint/2010/main" val="378346699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indent="-342900" algn="l">
              <a:buFont typeface="Wingdings" pitchFamily="2" charset="2"/>
              <a:buChar char="§"/>
            </a:pPr>
            <a:r>
              <a:rPr lang="en-US" dirty="0" smtClean="0">
                <a:solidFill>
                  <a:schemeClr val="tx1"/>
                </a:solidFill>
                <a:cs typeface="Times New Roman" pitchFamily="18" charset="0"/>
              </a:rPr>
              <a:t>Keep your feet apart, staggered if possible. </a:t>
            </a:r>
          </a:p>
          <a:p>
            <a:pPr marL="342900" indent="-342900" algn="l">
              <a:buFont typeface="Wingdings" pitchFamily="2" charset="2"/>
              <a:buChar char="§"/>
            </a:pPr>
            <a:endParaRPr lang="en-US" dirty="0" smtClean="0">
              <a:solidFill>
                <a:schemeClr val="tx1"/>
              </a:solidFill>
              <a:cs typeface="Times New Roman" pitchFamily="18" charset="0"/>
            </a:endParaRPr>
          </a:p>
          <a:p>
            <a:pPr marL="342900" indent="-342900" algn="l">
              <a:buFont typeface="Wingdings" pitchFamily="2" charset="2"/>
              <a:buChar char="§"/>
            </a:pPr>
            <a:r>
              <a:rPr lang="en-US" dirty="0" smtClean="0">
                <a:solidFill>
                  <a:schemeClr val="tx1"/>
                </a:solidFill>
                <a:cs typeface="Times New Roman" pitchFamily="18" charset="0"/>
              </a:rPr>
              <a:t>Wear shoes with non-slip soles. </a:t>
            </a:r>
          </a:p>
          <a:p>
            <a:pPr marL="342900" indent="-342900" algn="l">
              <a:buFont typeface="Wingdings" pitchFamily="2" charset="2"/>
              <a:buChar char="§"/>
            </a:pPr>
            <a:endParaRPr lang="en-US" dirty="0" smtClean="0">
              <a:solidFill>
                <a:schemeClr val="tx1"/>
              </a:solidFill>
              <a:cs typeface="Times New Roman" pitchFamily="18" charset="0"/>
            </a:endParaRPr>
          </a:p>
          <a:p>
            <a:pPr marL="342900" indent="-342900" algn="l">
              <a:buFont typeface="Wingdings" pitchFamily="2" charset="2"/>
              <a:buChar char="§"/>
            </a:pPr>
            <a:r>
              <a:rPr lang="en-US" dirty="0" smtClean="0">
                <a:solidFill>
                  <a:schemeClr val="tx1"/>
                </a:solidFill>
                <a:cs typeface="Times New Roman" pitchFamily="18" charset="0"/>
              </a:rPr>
              <a:t>Try to keep frequently used items within arms reach. </a:t>
            </a:r>
          </a:p>
          <a:p>
            <a:pPr marL="342900" indent="-342900" algn="l">
              <a:buFont typeface="Wingdings" pitchFamily="2" charset="2"/>
              <a:buChar char="§"/>
            </a:pPr>
            <a:endParaRPr lang="en-US" dirty="0" smtClean="0">
              <a:solidFill>
                <a:schemeClr val="tx1"/>
              </a:solidFill>
              <a:cs typeface="Times New Roman" pitchFamily="18" charset="0"/>
            </a:endParaRPr>
          </a:p>
          <a:p>
            <a:pPr marL="342900" indent="-342900" algn="l">
              <a:buFont typeface="Wingdings" pitchFamily="2" charset="2"/>
              <a:buChar char="§"/>
            </a:pPr>
            <a:r>
              <a:rPr lang="en-US" dirty="0" smtClean="0">
                <a:solidFill>
                  <a:schemeClr val="tx1"/>
                </a:solidFill>
                <a:cs typeface="Times New Roman" pitchFamily="18" charset="0"/>
              </a:rPr>
              <a:t>Don't try to stretch for things above your head  or out of reach.</a:t>
            </a:r>
          </a:p>
          <a:p>
            <a:endParaRPr lang="en-US" dirty="0"/>
          </a:p>
        </p:txBody>
      </p:sp>
      <p:sp>
        <p:nvSpPr>
          <p:cNvPr id="4" name="Slide Number Placeholder 3"/>
          <p:cNvSpPr>
            <a:spLocks noGrp="1"/>
          </p:cNvSpPr>
          <p:nvPr>
            <p:ph type="sldNum" sz="quarter" idx="10"/>
          </p:nvPr>
        </p:nvSpPr>
        <p:spPr/>
        <p:txBody>
          <a:bodyPr/>
          <a:lstStyle/>
          <a:p>
            <a:pPr>
              <a:defRPr/>
            </a:pPr>
            <a:fld id="{BB4356DB-4864-4F7E-8D13-FCF2386CF903}" type="slidenum">
              <a:rPr lang="en-US" smtClean="0"/>
              <a:pPr>
                <a:defRPr/>
              </a:pPr>
              <a:t>12</a:t>
            </a:fld>
            <a:endParaRPr lang="en-US"/>
          </a:p>
        </p:txBody>
      </p:sp>
    </p:spTree>
    <p:extLst>
      <p:ext uri="{BB962C8B-B14F-4D97-AF65-F5344CB8AC3E}">
        <p14:creationId xmlns:p14="http://schemas.microsoft.com/office/powerpoint/2010/main" val="27855198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Three key components are involved</a:t>
            </a:r>
            <a:r>
              <a:rPr lang="en-US" baseline="0" dirty="0" smtClean="0"/>
              <a:t> in preventing back injuries:</a:t>
            </a:r>
          </a:p>
          <a:p>
            <a:r>
              <a:rPr lang="en-US" i="1" u="sng" dirty="0" smtClean="0">
                <a:solidFill>
                  <a:srgbClr val="00B0F0"/>
                </a:solidFill>
                <a:cs typeface="Times New Roman" pitchFamily="18" charset="0"/>
              </a:rPr>
              <a:t>1.</a:t>
            </a:r>
            <a:r>
              <a:rPr lang="en-US" i="1" u="sng" baseline="0" dirty="0" smtClean="0">
                <a:solidFill>
                  <a:srgbClr val="00B0F0"/>
                </a:solidFill>
                <a:cs typeface="Times New Roman" pitchFamily="18" charset="0"/>
              </a:rPr>
              <a:t> </a:t>
            </a:r>
            <a:r>
              <a:rPr lang="en-US" i="1" u="sng" dirty="0" smtClean="0">
                <a:solidFill>
                  <a:srgbClr val="00B0F0"/>
                </a:solidFill>
                <a:cs typeface="Times New Roman" pitchFamily="18" charset="0"/>
              </a:rPr>
              <a:t>Proper posture</a:t>
            </a:r>
          </a:p>
          <a:p>
            <a:r>
              <a:rPr lang="en-US" i="1" dirty="0" smtClean="0">
                <a:solidFill>
                  <a:srgbClr val="00B0F0"/>
                </a:solidFill>
                <a:cs typeface="Times New Roman" pitchFamily="18" charset="0"/>
              </a:rPr>
              <a:t>  </a:t>
            </a:r>
          </a:p>
          <a:p>
            <a:r>
              <a:rPr lang="en-US" i="1" u="none" dirty="0" smtClean="0">
                <a:solidFill>
                  <a:srgbClr val="00B0F0"/>
                </a:solidFill>
                <a:cs typeface="Times New Roman" pitchFamily="18" charset="0"/>
              </a:rPr>
              <a:t>2.</a:t>
            </a:r>
            <a:r>
              <a:rPr lang="en-US" i="1" u="none" baseline="0" dirty="0" smtClean="0">
                <a:solidFill>
                  <a:srgbClr val="00B0F0"/>
                </a:solidFill>
                <a:cs typeface="Times New Roman" pitchFamily="18" charset="0"/>
              </a:rPr>
              <a:t> </a:t>
            </a:r>
            <a:r>
              <a:rPr lang="en-US" i="1" u="sng" dirty="0" smtClean="0">
                <a:solidFill>
                  <a:srgbClr val="00B0F0"/>
                </a:solidFill>
                <a:cs typeface="Times New Roman" pitchFamily="18" charset="0"/>
              </a:rPr>
              <a:t>Conditioning</a:t>
            </a:r>
          </a:p>
          <a:p>
            <a:r>
              <a:rPr lang="en-US" i="1" dirty="0" smtClean="0">
                <a:solidFill>
                  <a:srgbClr val="00B0F0"/>
                </a:solidFill>
                <a:cs typeface="Times New Roman" pitchFamily="18" charset="0"/>
              </a:rPr>
              <a:t>  </a:t>
            </a:r>
          </a:p>
          <a:p>
            <a:r>
              <a:rPr lang="en-US" i="1" u="none" dirty="0" smtClean="0">
                <a:solidFill>
                  <a:srgbClr val="00B0F0"/>
                </a:solidFill>
                <a:cs typeface="Times New Roman" pitchFamily="18" charset="0"/>
              </a:rPr>
              <a:t>3.</a:t>
            </a:r>
            <a:r>
              <a:rPr lang="en-US" i="1" u="none" baseline="0" dirty="0" smtClean="0">
                <a:solidFill>
                  <a:srgbClr val="00B0F0"/>
                </a:solidFill>
                <a:cs typeface="Times New Roman" pitchFamily="18" charset="0"/>
              </a:rPr>
              <a:t> </a:t>
            </a:r>
            <a:r>
              <a:rPr lang="en-US" i="1" u="sng" dirty="0" smtClean="0">
                <a:solidFill>
                  <a:srgbClr val="00B0F0"/>
                </a:solidFill>
                <a:cs typeface="Times New Roman" pitchFamily="18" charset="0"/>
              </a:rPr>
              <a:t>Body mechanics</a:t>
            </a:r>
            <a:endParaRPr lang="en-US" i="1" dirty="0" smtClean="0">
              <a:solidFill>
                <a:srgbClr val="00B0F0"/>
              </a:solidFill>
              <a:cs typeface="Times New Roman" pitchFamily="18" charset="0"/>
            </a:endParaRPr>
          </a:p>
          <a:p>
            <a:endParaRPr lang="en-US" dirty="0"/>
          </a:p>
        </p:txBody>
      </p:sp>
      <p:sp>
        <p:nvSpPr>
          <p:cNvPr id="4" name="Slide Number Placeholder 3"/>
          <p:cNvSpPr>
            <a:spLocks noGrp="1"/>
          </p:cNvSpPr>
          <p:nvPr>
            <p:ph type="sldNum" sz="quarter" idx="10"/>
          </p:nvPr>
        </p:nvSpPr>
        <p:spPr/>
        <p:txBody>
          <a:bodyPr/>
          <a:lstStyle/>
          <a:p>
            <a:pPr>
              <a:defRPr/>
            </a:pPr>
            <a:fld id="{BB4356DB-4864-4F7E-8D13-FCF2386CF903}" type="slidenum">
              <a:rPr lang="en-US" smtClean="0"/>
              <a:pPr>
                <a:defRPr/>
              </a:pPr>
              <a:t>13</a:t>
            </a:fld>
            <a:endParaRPr lang="en-US"/>
          </a:p>
        </p:txBody>
      </p:sp>
    </p:spTree>
    <p:extLst>
      <p:ext uri="{BB962C8B-B14F-4D97-AF65-F5344CB8AC3E}">
        <p14:creationId xmlns:p14="http://schemas.microsoft.com/office/powerpoint/2010/main" val="407083177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lgn="l">
              <a:buFont typeface="Wingdings" pitchFamily="2" charset="2"/>
              <a:buNone/>
            </a:pPr>
            <a:r>
              <a:rPr lang="en-US" dirty="0" smtClean="0">
                <a:solidFill>
                  <a:schemeClr val="tx1"/>
                </a:solidFill>
                <a:cs typeface="Times New Roman" pitchFamily="18" charset="0"/>
              </a:rPr>
              <a:t>Posture</a:t>
            </a:r>
            <a:r>
              <a:rPr lang="en-US" baseline="0" dirty="0" smtClean="0">
                <a:solidFill>
                  <a:schemeClr val="tx1"/>
                </a:solidFill>
                <a:cs typeface="Times New Roman" pitchFamily="18" charset="0"/>
              </a:rPr>
              <a:t> is a definite contributor to back injuries.</a:t>
            </a:r>
            <a:endParaRPr lang="en-US" dirty="0" smtClean="0">
              <a:solidFill>
                <a:schemeClr val="tx1"/>
              </a:solidFill>
              <a:cs typeface="Times New Roman" pitchFamily="18" charset="0"/>
            </a:endParaRPr>
          </a:p>
          <a:p>
            <a:pPr marL="342900" indent="-342900" algn="l">
              <a:buFont typeface="Wingdings" pitchFamily="2" charset="2"/>
              <a:buChar char="§"/>
            </a:pPr>
            <a:r>
              <a:rPr lang="en-US" dirty="0" smtClean="0">
                <a:solidFill>
                  <a:schemeClr val="tx1"/>
                </a:solidFill>
                <a:cs typeface="Times New Roman" pitchFamily="18" charset="0"/>
              </a:rPr>
              <a:t>Proper posture includes standing and sitting in an upright position without: slouching, rounding  of the shoulders or accentuating the natural curves of the spine. </a:t>
            </a:r>
            <a:endParaRPr lang="en-US" b="1" dirty="0" smtClean="0">
              <a:solidFill>
                <a:schemeClr val="tx1"/>
              </a:solidFill>
            </a:endParaRPr>
          </a:p>
          <a:p>
            <a:pPr marL="342900" indent="-342900" algn="l">
              <a:buFont typeface="Wingdings" pitchFamily="2" charset="2"/>
              <a:buChar char="§"/>
            </a:pPr>
            <a:r>
              <a:rPr lang="en-US" dirty="0" smtClean="0">
                <a:solidFill>
                  <a:schemeClr val="tx1"/>
                </a:solidFill>
                <a:cs typeface="Times New Roman" pitchFamily="18" charset="0"/>
              </a:rPr>
              <a:t>Poor posture typically involves holding the head too far forward or allowing the belly to pull the back forward. </a:t>
            </a:r>
          </a:p>
          <a:p>
            <a:pPr marL="342900" indent="-342900" algn="l">
              <a:buFont typeface="Wingdings" pitchFamily="2" charset="2"/>
              <a:buChar char="§"/>
            </a:pPr>
            <a:r>
              <a:rPr lang="en-US" dirty="0" smtClean="0">
                <a:solidFill>
                  <a:schemeClr val="tx1"/>
                </a:solidFill>
                <a:cs typeface="Times New Roman" pitchFamily="18" charset="0"/>
              </a:rPr>
              <a:t>Get in the habit of holding in the belly to keep it from protruding and putting excess force on the spine. </a:t>
            </a:r>
          </a:p>
          <a:p>
            <a:endParaRPr lang="en-US" dirty="0"/>
          </a:p>
        </p:txBody>
      </p:sp>
      <p:sp>
        <p:nvSpPr>
          <p:cNvPr id="4" name="Slide Number Placeholder 3"/>
          <p:cNvSpPr>
            <a:spLocks noGrp="1"/>
          </p:cNvSpPr>
          <p:nvPr>
            <p:ph type="sldNum" sz="quarter" idx="10"/>
          </p:nvPr>
        </p:nvSpPr>
        <p:spPr/>
        <p:txBody>
          <a:bodyPr/>
          <a:lstStyle/>
          <a:p>
            <a:pPr>
              <a:defRPr/>
            </a:pPr>
            <a:fld id="{BB4356DB-4864-4F7E-8D13-FCF2386CF903}" type="slidenum">
              <a:rPr lang="en-US" smtClean="0"/>
              <a:pPr>
                <a:defRPr/>
              </a:pPr>
              <a:t>14</a:t>
            </a:fld>
            <a:endParaRPr lang="en-US"/>
          </a:p>
        </p:txBody>
      </p:sp>
    </p:spTree>
    <p:extLst>
      <p:ext uri="{BB962C8B-B14F-4D97-AF65-F5344CB8AC3E}">
        <p14:creationId xmlns:p14="http://schemas.microsoft.com/office/powerpoint/2010/main" val="15845043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lgn="l">
              <a:buFont typeface="Wingdings" pitchFamily="2" charset="2"/>
              <a:buNone/>
            </a:pPr>
            <a:r>
              <a:rPr lang="en-US" dirty="0" smtClean="0">
                <a:solidFill>
                  <a:schemeClr val="tx1"/>
                </a:solidFill>
                <a:cs typeface="Times New Roman" pitchFamily="18" charset="0"/>
              </a:rPr>
              <a:t>A</a:t>
            </a:r>
            <a:r>
              <a:rPr lang="en-US" baseline="0" dirty="0" smtClean="0">
                <a:solidFill>
                  <a:schemeClr val="tx1"/>
                </a:solidFill>
                <a:cs typeface="Times New Roman" pitchFamily="18" charset="0"/>
              </a:rPr>
              <a:t> person’s physical condition also has a lot to do with the probability of having a back injury.</a:t>
            </a:r>
            <a:endParaRPr lang="en-US" dirty="0" smtClean="0">
              <a:solidFill>
                <a:schemeClr val="tx1"/>
              </a:solidFill>
              <a:cs typeface="Times New Roman" pitchFamily="18" charset="0"/>
            </a:endParaRPr>
          </a:p>
          <a:p>
            <a:pPr marL="342900" indent="-342900" algn="l">
              <a:buFont typeface="Wingdings" pitchFamily="2" charset="2"/>
              <a:buChar char="§"/>
            </a:pPr>
            <a:r>
              <a:rPr lang="en-US" dirty="0" smtClean="0">
                <a:solidFill>
                  <a:schemeClr val="tx1"/>
                </a:solidFill>
                <a:cs typeface="Times New Roman" pitchFamily="18" charset="0"/>
              </a:rPr>
              <a:t>Proper conditioning involves overall conditioning of the body and cardiovascular system with aerobic exercise.</a:t>
            </a:r>
          </a:p>
          <a:p>
            <a:pPr marL="342900" indent="-342900" algn="l">
              <a:buFont typeface="Wingdings" pitchFamily="2" charset="2"/>
              <a:buChar char="§"/>
            </a:pPr>
            <a:r>
              <a:rPr lang="en-US" dirty="0" smtClean="0">
                <a:solidFill>
                  <a:schemeClr val="tx1"/>
                </a:solidFill>
                <a:cs typeface="Times New Roman" pitchFamily="18" charset="0"/>
              </a:rPr>
              <a:t>Also strengthening and stretching core muscles of the spine and abdomen. </a:t>
            </a:r>
            <a:endParaRPr lang="en-US" b="1" dirty="0" smtClean="0">
              <a:solidFill>
                <a:schemeClr val="tx1"/>
              </a:solidFill>
            </a:endParaRPr>
          </a:p>
          <a:p>
            <a:pPr marL="342900" indent="-342900" algn="l">
              <a:buFont typeface="Wingdings" pitchFamily="2" charset="2"/>
              <a:buChar char="§"/>
            </a:pPr>
            <a:r>
              <a:rPr lang="en-US" dirty="0" smtClean="0">
                <a:solidFill>
                  <a:schemeClr val="tx1"/>
                </a:solidFill>
                <a:cs typeface="Times New Roman" pitchFamily="18" charset="0"/>
              </a:rPr>
              <a:t>Walking, swimming, bicycling, and slow, short distance running are excellent ways to condition the entire body and improve cardiovascular health. </a:t>
            </a:r>
          </a:p>
          <a:p>
            <a:endParaRPr lang="en-US" dirty="0"/>
          </a:p>
        </p:txBody>
      </p:sp>
      <p:sp>
        <p:nvSpPr>
          <p:cNvPr id="4" name="Slide Number Placeholder 3"/>
          <p:cNvSpPr>
            <a:spLocks noGrp="1"/>
          </p:cNvSpPr>
          <p:nvPr>
            <p:ph type="sldNum" sz="quarter" idx="10"/>
          </p:nvPr>
        </p:nvSpPr>
        <p:spPr/>
        <p:txBody>
          <a:bodyPr/>
          <a:lstStyle/>
          <a:p>
            <a:pPr>
              <a:defRPr/>
            </a:pPr>
            <a:fld id="{BB4356DB-4864-4F7E-8D13-FCF2386CF903}" type="slidenum">
              <a:rPr lang="en-US" smtClean="0"/>
              <a:pPr>
                <a:defRPr/>
              </a:pPr>
              <a:t>15</a:t>
            </a:fld>
            <a:endParaRPr lang="en-US"/>
          </a:p>
        </p:txBody>
      </p:sp>
    </p:spTree>
    <p:extLst>
      <p:ext uri="{BB962C8B-B14F-4D97-AF65-F5344CB8AC3E}">
        <p14:creationId xmlns:p14="http://schemas.microsoft.com/office/powerpoint/2010/main" val="52259710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indent="-342900" algn="l">
              <a:buFont typeface="Wingdings" pitchFamily="2" charset="2"/>
              <a:buChar char="§"/>
            </a:pPr>
            <a:r>
              <a:rPr lang="en-US" dirty="0" smtClean="0">
                <a:solidFill>
                  <a:schemeClr val="tx1"/>
                </a:solidFill>
                <a:cs typeface="Times New Roman" pitchFamily="18" charset="0"/>
              </a:rPr>
              <a:t>Body mechanics refers to the way we use our bodies to complete various tasks during activities of daily life. </a:t>
            </a:r>
            <a:endParaRPr lang="en-US" b="1" dirty="0" smtClean="0">
              <a:solidFill>
                <a:schemeClr val="tx1"/>
              </a:solidFill>
            </a:endParaRPr>
          </a:p>
          <a:p>
            <a:pPr marL="342900" indent="-342900" algn="l">
              <a:buFont typeface="Wingdings" pitchFamily="2" charset="2"/>
              <a:buChar char="§"/>
            </a:pPr>
            <a:r>
              <a:rPr lang="en-US" dirty="0" smtClean="0">
                <a:solidFill>
                  <a:schemeClr val="tx1"/>
                </a:solidFill>
                <a:cs typeface="Times New Roman" pitchFamily="18" charset="0"/>
              </a:rPr>
              <a:t>When lifting, bending or stretching, think of how you are using your back to avoid provoking an acute injury. </a:t>
            </a:r>
          </a:p>
          <a:p>
            <a:pPr marL="342900" indent="-342900" algn="l">
              <a:buFont typeface="Wingdings" pitchFamily="2" charset="2"/>
              <a:buChar char="§"/>
            </a:pPr>
            <a:r>
              <a:rPr lang="en-US" dirty="0" smtClean="0">
                <a:solidFill>
                  <a:schemeClr val="tx1"/>
                </a:solidFill>
                <a:cs typeface="Times New Roman" pitchFamily="18" charset="0"/>
              </a:rPr>
              <a:t>There may be a simpler, less strenuous method or posture that can be used to get something done. </a:t>
            </a:r>
          </a:p>
          <a:p>
            <a:endParaRPr lang="en-US" dirty="0"/>
          </a:p>
        </p:txBody>
      </p:sp>
      <p:sp>
        <p:nvSpPr>
          <p:cNvPr id="4" name="Slide Number Placeholder 3"/>
          <p:cNvSpPr>
            <a:spLocks noGrp="1"/>
          </p:cNvSpPr>
          <p:nvPr>
            <p:ph type="sldNum" sz="quarter" idx="10"/>
          </p:nvPr>
        </p:nvSpPr>
        <p:spPr/>
        <p:txBody>
          <a:bodyPr/>
          <a:lstStyle/>
          <a:p>
            <a:pPr>
              <a:defRPr/>
            </a:pPr>
            <a:fld id="{BB4356DB-4864-4F7E-8D13-FCF2386CF903}" type="slidenum">
              <a:rPr lang="en-US" smtClean="0"/>
              <a:pPr>
                <a:defRPr/>
              </a:pPr>
              <a:t>16</a:t>
            </a:fld>
            <a:endParaRPr lang="en-US"/>
          </a:p>
        </p:txBody>
      </p:sp>
    </p:spTree>
    <p:extLst>
      <p:ext uri="{BB962C8B-B14F-4D97-AF65-F5344CB8AC3E}">
        <p14:creationId xmlns:p14="http://schemas.microsoft.com/office/powerpoint/2010/main" val="143682246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indent="-342900" algn="l">
              <a:buFont typeface="Arial" pitchFamily="34" charset="0"/>
              <a:buChar char="•"/>
            </a:pPr>
            <a:r>
              <a:rPr lang="en-US" dirty="0" smtClean="0">
                <a:solidFill>
                  <a:schemeClr val="tx1"/>
                </a:solidFill>
                <a:cs typeface="Times New Roman" pitchFamily="18" charset="0"/>
              </a:rPr>
              <a:t>Instead of bending at the back to pick things up off the floor, stoop down at the knees. </a:t>
            </a:r>
          </a:p>
          <a:p>
            <a:pPr marL="342900" indent="-342900" algn="l">
              <a:buFont typeface="Arial" pitchFamily="34" charset="0"/>
              <a:buChar char="•"/>
            </a:pPr>
            <a:r>
              <a:rPr lang="en-US" dirty="0" smtClean="0">
                <a:solidFill>
                  <a:schemeClr val="tx1"/>
                </a:solidFill>
                <a:cs typeface="Times New Roman" pitchFamily="18" charset="0"/>
              </a:rPr>
              <a:t>Keep the back as straight as possible and maintain proper posture. </a:t>
            </a:r>
          </a:p>
          <a:p>
            <a:pPr marL="342900" indent="-342900" algn="l">
              <a:buFont typeface="Arial" pitchFamily="34" charset="0"/>
              <a:buChar char="•"/>
            </a:pPr>
            <a:r>
              <a:rPr lang="en-US" dirty="0" smtClean="0">
                <a:solidFill>
                  <a:schemeClr val="tx1"/>
                </a:solidFill>
                <a:cs typeface="Times New Roman" pitchFamily="18" charset="0"/>
              </a:rPr>
              <a:t>Instead of reaching overhead, use a sturdy stepstool. </a:t>
            </a:r>
          </a:p>
          <a:p>
            <a:pPr marL="342900" indent="-342900" algn="l">
              <a:buFont typeface="Arial" pitchFamily="34" charset="0"/>
              <a:buChar char="•"/>
            </a:pPr>
            <a:r>
              <a:rPr lang="en-US" dirty="0" smtClean="0">
                <a:solidFill>
                  <a:schemeClr val="tx1"/>
                </a:solidFill>
                <a:cs typeface="Times New Roman" pitchFamily="18" charset="0"/>
              </a:rPr>
              <a:t>Push or pull with your entire body, not just your arms. </a:t>
            </a:r>
          </a:p>
          <a:p>
            <a:pPr marL="342900" indent="-342900" algn="l">
              <a:buFont typeface="Arial" pitchFamily="34" charset="0"/>
              <a:buChar char="•"/>
            </a:pPr>
            <a:r>
              <a:rPr lang="en-US" dirty="0" smtClean="0">
                <a:solidFill>
                  <a:schemeClr val="tx1"/>
                </a:solidFill>
                <a:cs typeface="Times New Roman" pitchFamily="18" charset="0"/>
              </a:rPr>
              <a:t>Wear comfortable, low-heeled shoes. </a:t>
            </a:r>
          </a:p>
          <a:p>
            <a:pPr marL="342900" indent="-342900" algn="l">
              <a:buFont typeface="Arial" pitchFamily="34" charset="0"/>
              <a:buChar char="•"/>
            </a:pPr>
            <a:r>
              <a:rPr lang="en-US" dirty="0" smtClean="0">
                <a:solidFill>
                  <a:schemeClr val="tx1"/>
                </a:solidFill>
                <a:cs typeface="Times New Roman" pitchFamily="18" charset="0"/>
              </a:rPr>
              <a:t>When working, whether sitting or standing, pace your activities and take frequent breaks. </a:t>
            </a:r>
          </a:p>
          <a:p>
            <a:endParaRPr lang="en-US" dirty="0"/>
          </a:p>
        </p:txBody>
      </p:sp>
      <p:sp>
        <p:nvSpPr>
          <p:cNvPr id="4" name="Slide Number Placeholder 3"/>
          <p:cNvSpPr>
            <a:spLocks noGrp="1"/>
          </p:cNvSpPr>
          <p:nvPr>
            <p:ph type="sldNum" sz="quarter" idx="10"/>
          </p:nvPr>
        </p:nvSpPr>
        <p:spPr/>
        <p:txBody>
          <a:bodyPr/>
          <a:lstStyle/>
          <a:p>
            <a:pPr>
              <a:defRPr/>
            </a:pPr>
            <a:fld id="{BB4356DB-4864-4F7E-8D13-FCF2386CF903}" type="slidenum">
              <a:rPr lang="en-US" smtClean="0"/>
              <a:pPr>
                <a:defRPr/>
              </a:pPr>
              <a:t>17</a:t>
            </a:fld>
            <a:endParaRPr lang="en-US"/>
          </a:p>
        </p:txBody>
      </p:sp>
    </p:spTree>
    <p:extLst>
      <p:ext uri="{BB962C8B-B14F-4D97-AF65-F5344CB8AC3E}">
        <p14:creationId xmlns:p14="http://schemas.microsoft.com/office/powerpoint/2010/main" val="411802864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lnSpc>
                <a:spcPct val="90000"/>
              </a:lnSpc>
            </a:pPr>
            <a:r>
              <a:rPr lang="en-US" dirty="0" smtClean="0">
                <a:solidFill>
                  <a:schemeClr val="tx1"/>
                </a:solidFill>
                <a:cs typeface="Times New Roman" pitchFamily="18" charset="0"/>
              </a:rPr>
              <a:t>Certain</a:t>
            </a:r>
            <a:r>
              <a:rPr lang="en-US" baseline="0" dirty="0" smtClean="0">
                <a:solidFill>
                  <a:schemeClr val="tx1"/>
                </a:solidFill>
                <a:cs typeface="Times New Roman" pitchFamily="18" charset="0"/>
              </a:rPr>
              <a:t> exercises can help to strengthen your muscles and prevent back injuries:</a:t>
            </a:r>
          </a:p>
          <a:p>
            <a:pPr algn="l">
              <a:lnSpc>
                <a:spcPct val="90000"/>
              </a:lnSpc>
            </a:pPr>
            <a:endParaRPr lang="en-US" baseline="0" dirty="0" smtClean="0">
              <a:solidFill>
                <a:schemeClr val="tx1"/>
              </a:solidFill>
              <a:cs typeface="Times New Roman" pitchFamily="18" charset="0"/>
            </a:endParaRPr>
          </a:p>
          <a:p>
            <a:pPr algn="l">
              <a:lnSpc>
                <a:spcPct val="90000"/>
              </a:lnSpc>
            </a:pPr>
            <a:r>
              <a:rPr lang="en-US" dirty="0" smtClean="0">
                <a:solidFill>
                  <a:schemeClr val="tx1"/>
                </a:solidFill>
                <a:cs typeface="Times New Roman" pitchFamily="18" charset="0"/>
              </a:rPr>
              <a:t>Wall slides</a:t>
            </a:r>
            <a:endParaRPr lang="en-US" b="1" dirty="0" smtClean="0">
              <a:solidFill>
                <a:schemeClr val="tx1"/>
              </a:solidFill>
            </a:endParaRPr>
          </a:p>
          <a:p>
            <a:pPr marL="342900" indent="-342900" algn="l">
              <a:lnSpc>
                <a:spcPct val="90000"/>
              </a:lnSpc>
              <a:buFont typeface="Arial" pitchFamily="34" charset="0"/>
              <a:buChar char="•"/>
            </a:pPr>
            <a:r>
              <a:rPr lang="en-US" dirty="0" smtClean="0">
                <a:solidFill>
                  <a:schemeClr val="tx1"/>
                </a:solidFill>
                <a:cs typeface="Times New Roman" pitchFamily="18" charset="0"/>
              </a:rPr>
              <a:t>Stand with your back against a wall, feet shoulder-width apart.</a:t>
            </a:r>
          </a:p>
          <a:p>
            <a:pPr marL="342900" indent="-342900" algn="l">
              <a:lnSpc>
                <a:spcPct val="90000"/>
              </a:lnSpc>
              <a:buFont typeface="Arial" pitchFamily="34" charset="0"/>
              <a:buChar char="•"/>
            </a:pPr>
            <a:r>
              <a:rPr lang="en-US" dirty="0" smtClean="0">
                <a:solidFill>
                  <a:schemeClr val="tx1"/>
                </a:solidFill>
                <a:cs typeface="Times New Roman" pitchFamily="18" charset="0"/>
              </a:rPr>
              <a:t>Slide down into a crouch with knees bent to 90 degrees.</a:t>
            </a:r>
          </a:p>
          <a:p>
            <a:pPr marL="342900" indent="-342900" algn="l">
              <a:lnSpc>
                <a:spcPct val="90000"/>
              </a:lnSpc>
              <a:buFont typeface="Arial" pitchFamily="34" charset="0"/>
              <a:buChar char="•"/>
            </a:pPr>
            <a:r>
              <a:rPr lang="en-US" dirty="0" smtClean="0">
                <a:solidFill>
                  <a:schemeClr val="tx1"/>
                </a:solidFill>
                <a:cs typeface="Times New Roman" pitchFamily="18" charset="0"/>
              </a:rPr>
              <a:t>Count to 5 and slide back up the wall. </a:t>
            </a:r>
          </a:p>
          <a:p>
            <a:pPr marL="342900" indent="-342900" algn="l">
              <a:lnSpc>
                <a:spcPct val="90000"/>
              </a:lnSpc>
              <a:buFont typeface="Arial" pitchFamily="34" charset="0"/>
              <a:buChar char="•"/>
            </a:pPr>
            <a:r>
              <a:rPr lang="en-US" dirty="0" smtClean="0">
                <a:solidFill>
                  <a:schemeClr val="tx1"/>
                </a:solidFill>
                <a:cs typeface="Times New Roman" pitchFamily="18" charset="0"/>
              </a:rPr>
              <a:t>Repeat 5 times</a:t>
            </a:r>
            <a:endParaRPr lang="en-US" dirty="0"/>
          </a:p>
        </p:txBody>
      </p:sp>
      <p:sp>
        <p:nvSpPr>
          <p:cNvPr id="4" name="Slide Number Placeholder 3"/>
          <p:cNvSpPr>
            <a:spLocks noGrp="1"/>
          </p:cNvSpPr>
          <p:nvPr>
            <p:ph type="sldNum" sz="quarter" idx="10"/>
          </p:nvPr>
        </p:nvSpPr>
        <p:spPr/>
        <p:txBody>
          <a:bodyPr/>
          <a:lstStyle/>
          <a:p>
            <a:pPr>
              <a:defRPr/>
            </a:pPr>
            <a:fld id="{BB4356DB-4864-4F7E-8D13-FCF2386CF903}" type="slidenum">
              <a:rPr lang="en-US" smtClean="0"/>
              <a:pPr>
                <a:defRPr/>
              </a:pPr>
              <a:t>18</a:t>
            </a:fld>
            <a:endParaRPr lang="en-US"/>
          </a:p>
        </p:txBody>
      </p:sp>
    </p:spTree>
    <p:extLst>
      <p:ext uri="{BB962C8B-B14F-4D97-AF65-F5344CB8AC3E}">
        <p14:creationId xmlns:p14="http://schemas.microsoft.com/office/powerpoint/2010/main" val="41346616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lnSpc>
                <a:spcPct val="90000"/>
              </a:lnSpc>
            </a:pPr>
            <a:r>
              <a:rPr lang="en-US" dirty="0" smtClean="0">
                <a:solidFill>
                  <a:schemeClr val="tx1"/>
                </a:solidFill>
                <a:cs typeface="Times New Roman" pitchFamily="18" charset="0"/>
              </a:rPr>
              <a:t>Straight Leg Raises </a:t>
            </a:r>
            <a:endParaRPr lang="en-US" dirty="0" smtClean="0">
              <a:solidFill>
                <a:schemeClr val="tx1"/>
              </a:solidFill>
            </a:endParaRPr>
          </a:p>
          <a:p>
            <a:pPr marL="342900" indent="-342900" algn="l">
              <a:lnSpc>
                <a:spcPct val="90000"/>
              </a:lnSpc>
              <a:buFont typeface="Wingdings" pitchFamily="2" charset="2"/>
              <a:buChar char="§"/>
            </a:pPr>
            <a:r>
              <a:rPr lang="en-US" dirty="0" smtClean="0">
                <a:solidFill>
                  <a:schemeClr val="tx1"/>
                </a:solidFill>
                <a:cs typeface="Times New Roman" pitchFamily="18" charset="0"/>
              </a:rPr>
              <a:t>Lie on your back with legs straight. </a:t>
            </a:r>
          </a:p>
          <a:p>
            <a:pPr marL="342900" indent="-342900" algn="l">
              <a:lnSpc>
                <a:spcPct val="90000"/>
              </a:lnSpc>
              <a:buFont typeface="Wingdings" pitchFamily="2" charset="2"/>
              <a:buChar char="§"/>
            </a:pPr>
            <a:r>
              <a:rPr lang="en-US" dirty="0" smtClean="0">
                <a:solidFill>
                  <a:schemeClr val="tx1"/>
                </a:solidFill>
                <a:cs typeface="Times New Roman" pitchFamily="18" charset="0"/>
              </a:rPr>
              <a:t>Tighten abdominal muscles to stabilize low back. </a:t>
            </a:r>
          </a:p>
          <a:p>
            <a:pPr marL="342900" indent="-342900" algn="l">
              <a:lnSpc>
                <a:spcPct val="90000"/>
              </a:lnSpc>
              <a:buFont typeface="Wingdings" pitchFamily="2" charset="2"/>
              <a:buChar char="§"/>
            </a:pPr>
            <a:r>
              <a:rPr lang="en-US" dirty="0" smtClean="0">
                <a:solidFill>
                  <a:schemeClr val="tx1"/>
                </a:solidFill>
                <a:cs typeface="Times New Roman" pitchFamily="18" charset="0"/>
              </a:rPr>
              <a:t>Slowly lift leg straight up  about 6 to 12 inches and hold 1 to 5 seconds. </a:t>
            </a:r>
          </a:p>
          <a:p>
            <a:pPr marL="342900" indent="-342900" algn="l">
              <a:lnSpc>
                <a:spcPct val="90000"/>
              </a:lnSpc>
              <a:buFont typeface="Wingdings" pitchFamily="2" charset="2"/>
              <a:buChar char="§"/>
            </a:pPr>
            <a:r>
              <a:rPr lang="en-US" dirty="0" smtClean="0">
                <a:solidFill>
                  <a:schemeClr val="tx1"/>
                </a:solidFill>
                <a:cs typeface="Times New Roman" pitchFamily="18" charset="0"/>
              </a:rPr>
              <a:t>Lower leg slowly.    </a:t>
            </a:r>
          </a:p>
          <a:p>
            <a:pPr marL="342900" indent="-342900" algn="l">
              <a:lnSpc>
                <a:spcPct val="90000"/>
              </a:lnSpc>
              <a:buFont typeface="Wingdings" pitchFamily="2" charset="2"/>
              <a:buChar char="§"/>
            </a:pPr>
            <a:r>
              <a:rPr lang="en-US" dirty="0" smtClean="0">
                <a:solidFill>
                  <a:schemeClr val="tx1"/>
                </a:solidFill>
                <a:cs typeface="Times New Roman" pitchFamily="18" charset="0"/>
              </a:rPr>
              <a:t>Repeat 10 times</a:t>
            </a:r>
            <a:r>
              <a:rPr lang="en-US" dirty="0" smtClean="0">
                <a:solidFill>
                  <a:schemeClr val="tx1"/>
                </a:solidFill>
              </a:rPr>
              <a:t>. </a:t>
            </a:r>
            <a:endParaRPr lang="en-US" dirty="0" smtClean="0">
              <a:solidFill>
                <a:schemeClr val="tx1"/>
              </a:solidFill>
              <a:cs typeface="Times New Roman" pitchFamily="18" charset="0"/>
            </a:endParaRPr>
          </a:p>
          <a:p>
            <a:endParaRPr lang="en-US" dirty="0"/>
          </a:p>
        </p:txBody>
      </p:sp>
      <p:sp>
        <p:nvSpPr>
          <p:cNvPr id="4" name="Slide Number Placeholder 3"/>
          <p:cNvSpPr>
            <a:spLocks noGrp="1"/>
          </p:cNvSpPr>
          <p:nvPr>
            <p:ph type="sldNum" sz="quarter" idx="10"/>
          </p:nvPr>
        </p:nvSpPr>
        <p:spPr/>
        <p:txBody>
          <a:bodyPr/>
          <a:lstStyle/>
          <a:p>
            <a:pPr>
              <a:defRPr/>
            </a:pPr>
            <a:fld id="{BB4356DB-4864-4F7E-8D13-FCF2386CF903}" type="slidenum">
              <a:rPr lang="en-US" smtClean="0"/>
              <a:pPr>
                <a:defRPr/>
              </a:pPr>
              <a:t>19</a:t>
            </a:fld>
            <a:endParaRPr lang="en-US"/>
          </a:p>
        </p:txBody>
      </p:sp>
    </p:spTree>
    <p:extLst>
      <p:ext uri="{BB962C8B-B14F-4D97-AF65-F5344CB8AC3E}">
        <p14:creationId xmlns:p14="http://schemas.microsoft.com/office/powerpoint/2010/main" val="17477376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indent="-342900" algn="l">
              <a:buFont typeface="Arial" pitchFamily="34" charset="0"/>
              <a:buChar char="•"/>
            </a:pPr>
            <a:r>
              <a:rPr lang="en-US" dirty="0" smtClean="0">
                <a:solidFill>
                  <a:schemeClr val="tx1"/>
                </a:solidFill>
                <a:cs typeface="Times New Roman" pitchFamily="18" charset="0"/>
              </a:rPr>
              <a:t>Back injuries are one of the most common and costly workplace injuries. </a:t>
            </a:r>
          </a:p>
          <a:p>
            <a:pPr marL="342900" indent="-342900" algn="l">
              <a:buFont typeface="Arial" pitchFamily="34" charset="0"/>
              <a:buChar char="•"/>
            </a:pPr>
            <a:r>
              <a:rPr lang="en-US" dirty="0" smtClean="0">
                <a:solidFill>
                  <a:schemeClr val="tx1"/>
                </a:solidFill>
                <a:cs typeface="Times New Roman" pitchFamily="18" charset="0"/>
              </a:rPr>
              <a:t>It is estimated that 80% of all Americans will suffer from back injuries</a:t>
            </a:r>
            <a:r>
              <a:rPr lang="en-US" baseline="0" dirty="0" smtClean="0">
                <a:solidFill>
                  <a:schemeClr val="tx1"/>
                </a:solidFill>
                <a:cs typeface="Times New Roman" pitchFamily="18" charset="0"/>
              </a:rPr>
              <a:t> </a:t>
            </a:r>
            <a:r>
              <a:rPr lang="en-US" sz="1200" kern="1200" dirty="0" smtClean="0">
                <a:solidFill>
                  <a:schemeClr val="tx1"/>
                </a:solidFill>
                <a:effectLst/>
                <a:latin typeface="+mn-lt"/>
                <a:ea typeface="+mn-ea"/>
                <a:cs typeface="+mn-cs"/>
              </a:rPr>
              <a:t>and about 10 percent will suffer a re-injury.</a:t>
            </a:r>
          </a:p>
          <a:p>
            <a:pPr marL="342900" indent="-342900" algn="l">
              <a:buFont typeface="Arial" pitchFamily="34" charset="0"/>
              <a:buChar char="•"/>
            </a:pPr>
            <a:r>
              <a:rPr lang="en-US" dirty="0" smtClean="0">
                <a:solidFill>
                  <a:schemeClr val="tx1"/>
                </a:solidFill>
                <a:cs typeface="Times New Roman" pitchFamily="18" charset="0"/>
              </a:rPr>
              <a:t>Preventing back injuries can be as simple as taking a few minutes to warm up, evaluating and properly performing job tasks, and strengthening your back at home.</a:t>
            </a:r>
          </a:p>
          <a:p>
            <a:pPr marL="342900" indent="-342900" algn="l">
              <a:buFont typeface="Arial" pitchFamily="34" charset="0"/>
              <a:buChar char="•"/>
            </a:pPr>
            <a:r>
              <a:rPr lang="en-US" dirty="0" smtClean="0">
                <a:solidFill>
                  <a:schemeClr val="tx1"/>
                </a:solidFill>
                <a:cs typeface="Times New Roman" pitchFamily="18" charset="0"/>
              </a:rPr>
              <a:t>Most back pain is mechanical, meaning people have increased pain with particular motions of their backs. </a:t>
            </a:r>
          </a:p>
          <a:p>
            <a:pPr marL="342900" indent="-342900" algn="l">
              <a:buFont typeface="Arial" pitchFamily="34" charset="0"/>
              <a:buChar char="•"/>
            </a:pPr>
            <a:r>
              <a:rPr lang="en-US" dirty="0" smtClean="0">
                <a:solidFill>
                  <a:schemeClr val="tx1"/>
                </a:solidFill>
                <a:cs typeface="Times New Roman" pitchFamily="18" charset="0"/>
              </a:rPr>
              <a:t>Most mechanical back pain is not caused by a slipped or ruptured disc.</a:t>
            </a:r>
          </a:p>
          <a:p>
            <a:endParaRPr lang="en-U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pPr>
              <a:defRPr/>
            </a:pPr>
            <a:fld id="{BB4356DB-4864-4F7E-8D13-FCF2386CF903}" type="slidenum">
              <a:rPr lang="en-US" smtClean="0"/>
              <a:pPr>
                <a:defRPr/>
              </a:pPr>
              <a:t>2</a:t>
            </a:fld>
            <a:endParaRPr lang="en-US"/>
          </a:p>
        </p:txBody>
      </p:sp>
    </p:spTree>
    <p:extLst>
      <p:ext uri="{BB962C8B-B14F-4D97-AF65-F5344CB8AC3E}">
        <p14:creationId xmlns:p14="http://schemas.microsoft.com/office/powerpoint/2010/main" val="142511227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solidFill>
                  <a:schemeClr val="tx1"/>
                </a:solidFill>
              </a:rPr>
              <a:t>For more exercises always talk with your physician or a Physical Therapist</a:t>
            </a:r>
            <a:r>
              <a:rPr lang="en-US" baseline="0" dirty="0" smtClean="0">
                <a:solidFill>
                  <a:schemeClr val="tx1"/>
                </a:solidFill>
              </a:rPr>
              <a:t> and get their clearance before attempting exercises on your own.</a:t>
            </a:r>
          </a:p>
          <a:p>
            <a:pPr marL="0" marR="0" indent="0" algn="l" defTabSz="914400" rtl="0" eaLnBrk="0" fontAlgn="base" latinLnBrk="0" hangingPunct="0">
              <a:lnSpc>
                <a:spcPct val="100000"/>
              </a:lnSpc>
              <a:spcBef>
                <a:spcPct val="30000"/>
              </a:spcBef>
              <a:spcAft>
                <a:spcPct val="0"/>
              </a:spcAft>
              <a:buClrTx/>
              <a:buSzTx/>
              <a:buFontTx/>
              <a:buNone/>
              <a:tabLst/>
              <a:defRPr/>
            </a:pPr>
            <a:r>
              <a:rPr lang="en-US" baseline="0" dirty="0" smtClean="0">
                <a:solidFill>
                  <a:schemeClr val="tx1"/>
                </a:solidFill>
              </a:rPr>
              <a:t>You do NOT want to aggravate your back and subject it to movement detrimental to your well-being.</a:t>
            </a:r>
            <a:endParaRPr lang="en-US" dirty="0" smtClean="0">
              <a:solidFill>
                <a:schemeClr val="tx1"/>
              </a:solidFill>
            </a:endParaRPr>
          </a:p>
          <a:p>
            <a:endParaRPr lang="en-US" dirty="0"/>
          </a:p>
        </p:txBody>
      </p:sp>
      <p:sp>
        <p:nvSpPr>
          <p:cNvPr id="4" name="Slide Number Placeholder 3"/>
          <p:cNvSpPr>
            <a:spLocks noGrp="1"/>
          </p:cNvSpPr>
          <p:nvPr>
            <p:ph type="sldNum" sz="quarter" idx="10"/>
          </p:nvPr>
        </p:nvSpPr>
        <p:spPr/>
        <p:txBody>
          <a:bodyPr/>
          <a:lstStyle/>
          <a:p>
            <a:pPr>
              <a:defRPr/>
            </a:pPr>
            <a:fld id="{BB4356DB-4864-4F7E-8D13-FCF2386CF903}" type="slidenum">
              <a:rPr lang="en-US" smtClean="0"/>
              <a:pPr>
                <a:defRPr/>
              </a:pPr>
              <a:t>20</a:t>
            </a:fld>
            <a:endParaRPr lang="en-US"/>
          </a:p>
        </p:txBody>
      </p:sp>
    </p:spTree>
    <p:extLst>
      <p:ext uri="{BB962C8B-B14F-4D97-AF65-F5344CB8AC3E}">
        <p14:creationId xmlns:p14="http://schemas.microsoft.com/office/powerpoint/2010/main" val="358185103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lgn="l">
              <a:buFont typeface="Arial" pitchFamily="34" charset="0"/>
              <a:buNone/>
            </a:pPr>
            <a:r>
              <a:rPr lang="en-US" dirty="0" smtClean="0">
                <a:solidFill>
                  <a:schemeClr val="tx1"/>
                </a:solidFill>
              </a:rPr>
              <a:t>Back</a:t>
            </a:r>
            <a:r>
              <a:rPr lang="en-US" baseline="0" dirty="0" smtClean="0">
                <a:solidFill>
                  <a:schemeClr val="tx1"/>
                </a:solidFill>
              </a:rPr>
              <a:t> injuries can happen quickly and be debilitating with pain going from “nagging” to severe, however p</a:t>
            </a:r>
            <a:r>
              <a:rPr lang="en-US" dirty="0" smtClean="0">
                <a:solidFill>
                  <a:schemeClr val="tx1"/>
                </a:solidFill>
              </a:rPr>
              <a:t>reventing back injuries can be simple!  </a:t>
            </a:r>
          </a:p>
          <a:p>
            <a:pPr marL="342900" indent="-342900" algn="l">
              <a:buFont typeface="Arial" pitchFamily="34" charset="0"/>
              <a:buChar char="•"/>
            </a:pPr>
            <a:endParaRPr lang="en-US" dirty="0" smtClean="0">
              <a:solidFill>
                <a:schemeClr val="tx1"/>
              </a:solidFill>
            </a:endParaRPr>
          </a:p>
          <a:p>
            <a:pPr marL="342900" indent="-342900" algn="l">
              <a:buFont typeface="Arial" pitchFamily="34" charset="0"/>
              <a:buChar char="•"/>
            </a:pPr>
            <a:r>
              <a:rPr lang="en-US" dirty="0" smtClean="0">
                <a:solidFill>
                  <a:schemeClr val="tx1"/>
                </a:solidFill>
              </a:rPr>
              <a:t>Common sense, planning, exercise, and good judgment can enable you to do your job without injury and allow you to go home at the end of your shift instead of lying in a hospital bed in pain. </a:t>
            </a:r>
          </a:p>
          <a:p>
            <a:pPr marL="342900" indent="-342900" algn="l">
              <a:buFont typeface="Arial" pitchFamily="34" charset="0"/>
              <a:buChar char="•"/>
            </a:pPr>
            <a:endParaRPr lang="en-US" dirty="0" smtClean="0">
              <a:solidFill>
                <a:schemeClr val="tx1"/>
              </a:solidFill>
            </a:endParaRPr>
          </a:p>
          <a:p>
            <a:pPr marL="342900" indent="-342900" algn="l">
              <a:buFont typeface="Arial" pitchFamily="34" charset="0"/>
              <a:buChar char="•"/>
            </a:pPr>
            <a:r>
              <a:rPr lang="en-US" dirty="0" smtClean="0">
                <a:solidFill>
                  <a:schemeClr val="tx1"/>
                </a:solidFill>
              </a:rPr>
              <a:t>Don’t be a statistic, think before you lift!</a:t>
            </a:r>
          </a:p>
          <a:p>
            <a:endParaRPr lang="en-US" dirty="0"/>
          </a:p>
        </p:txBody>
      </p:sp>
      <p:sp>
        <p:nvSpPr>
          <p:cNvPr id="4" name="Slide Number Placeholder 3"/>
          <p:cNvSpPr>
            <a:spLocks noGrp="1"/>
          </p:cNvSpPr>
          <p:nvPr>
            <p:ph type="sldNum" sz="quarter" idx="10"/>
          </p:nvPr>
        </p:nvSpPr>
        <p:spPr/>
        <p:txBody>
          <a:bodyPr/>
          <a:lstStyle/>
          <a:p>
            <a:pPr>
              <a:defRPr/>
            </a:pPr>
            <a:fld id="{BB4356DB-4864-4F7E-8D13-FCF2386CF903}" type="slidenum">
              <a:rPr lang="en-US" smtClean="0"/>
              <a:pPr>
                <a:defRPr/>
              </a:pPr>
              <a:t>21</a:t>
            </a:fld>
            <a:endParaRPr lang="en-US"/>
          </a:p>
        </p:txBody>
      </p:sp>
    </p:spTree>
    <p:extLst>
      <p:ext uri="{BB962C8B-B14F-4D97-AF65-F5344CB8AC3E}">
        <p14:creationId xmlns:p14="http://schemas.microsoft.com/office/powerpoint/2010/main" val="26847365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indent="-342900" algn="l">
              <a:buFont typeface="Arial" pitchFamily="34" charset="0"/>
              <a:buChar char="•"/>
            </a:pPr>
            <a:r>
              <a:rPr lang="en-US" dirty="0" smtClean="0">
                <a:solidFill>
                  <a:schemeClr val="tx1"/>
                </a:solidFill>
                <a:cs typeface="Times New Roman" pitchFamily="18" charset="0"/>
              </a:rPr>
              <a:t>The back is composed  of small bones, called vertebrae, that are stacked on top of one other.</a:t>
            </a:r>
          </a:p>
          <a:p>
            <a:pPr marL="342900" indent="-342900" algn="l">
              <a:buFont typeface="Arial" pitchFamily="34" charset="0"/>
              <a:buChar char="•"/>
            </a:pPr>
            <a:r>
              <a:rPr lang="en-US" dirty="0" smtClean="0">
                <a:solidFill>
                  <a:schemeClr val="tx1"/>
                </a:solidFill>
                <a:cs typeface="Times New Roman" pitchFamily="18" charset="0"/>
              </a:rPr>
              <a:t>Between the vertebrae are fibrous discs that provide padding and cushion shocks.</a:t>
            </a:r>
          </a:p>
          <a:p>
            <a:pPr marL="342900" indent="-342900" algn="l">
              <a:buFont typeface="Arial" pitchFamily="34" charset="0"/>
              <a:buChar char="•"/>
            </a:pPr>
            <a:r>
              <a:rPr lang="en-US" dirty="0" smtClean="0">
                <a:solidFill>
                  <a:schemeClr val="tx1"/>
                </a:solidFill>
                <a:cs typeface="Times New Roman" pitchFamily="18" charset="0"/>
              </a:rPr>
              <a:t>Nerves run down the center of the vertebrae and muscles hold it all together</a:t>
            </a:r>
            <a:endParaRPr lang="en-US" dirty="0" smtClean="0">
              <a:solidFill>
                <a:schemeClr val="tx1"/>
              </a:solidFill>
            </a:endParaRPr>
          </a:p>
          <a:p>
            <a:pPr marL="0" marR="0" indent="0" algn="l" defTabSz="914400" rtl="0" eaLnBrk="0" fontAlgn="base" latinLnBrk="0" hangingPunct="0">
              <a:lnSpc>
                <a:spcPct val="100000"/>
              </a:lnSpc>
              <a:spcBef>
                <a:spcPct val="30000"/>
              </a:spcBef>
              <a:spcAft>
                <a:spcPct val="0"/>
              </a:spcAft>
              <a:buClrTx/>
              <a:buSzTx/>
              <a:buFontTx/>
              <a:buNone/>
              <a:tabLst/>
              <a:defRPr/>
            </a:pPr>
            <a:r>
              <a:rPr lang="en-US" sz="1200" kern="1200" dirty="0" smtClean="0">
                <a:solidFill>
                  <a:schemeClr val="tx1"/>
                </a:solidFill>
                <a:effectLst/>
                <a:latin typeface="+mn-lt"/>
                <a:ea typeface="+mn-ea"/>
                <a:cs typeface="+mn-cs"/>
              </a:rPr>
              <a:t>According to the Bureau of Labor Statistics, musculoskeletal disorders accounted for 33 percent of all workplace injuries and illnesses requiring days away from work in 2011. Additionally, BLS notes that for all occupations, the back was injured in 42 percent of reported MSD cases and required a median of seven (7) days to recuperate.</a:t>
            </a:r>
          </a:p>
          <a:p>
            <a:pPr marL="0" marR="0" indent="0" algn="l" defTabSz="914400" rtl="0" eaLnBrk="0" fontAlgn="base" latinLnBrk="0" hangingPunct="0">
              <a:lnSpc>
                <a:spcPct val="100000"/>
              </a:lnSpc>
              <a:spcBef>
                <a:spcPct val="30000"/>
              </a:spcBef>
              <a:spcAft>
                <a:spcPct val="0"/>
              </a:spcAft>
              <a:buClrTx/>
              <a:buSzTx/>
              <a:buFontTx/>
              <a:buNone/>
              <a:tabLst/>
              <a:defRPr/>
            </a:pPr>
            <a:r>
              <a:rPr lang="en-US" sz="1200" u="sng" kern="1200" dirty="0" smtClean="0">
                <a:solidFill>
                  <a:schemeClr val="tx1"/>
                </a:solidFill>
                <a:effectLst/>
                <a:latin typeface="+mn-lt"/>
                <a:ea typeface="+mn-ea"/>
                <a:cs typeface="+mn-cs"/>
                <a:hlinkClick r:id="rId3"/>
              </a:rPr>
              <a:t>http://www.safetyandhealthmagazine.com/articles/print/9008-avoid-occupational-back-injuries</a:t>
            </a:r>
            <a:endParaRPr lang="en-U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pPr>
              <a:defRPr/>
            </a:pPr>
            <a:fld id="{BB4356DB-4864-4F7E-8D13-FCF2386CF903}" type="slidenum">
              <a:rPr lang="en-US" smtClean="0"/>
              <a:pPr>
                <a:defRPr/>
              </a:pPr>
              <a:t>3</a:t>
            </a:fld>
            <a:endParaRPr lang="en-US"/>
          </a:p>
        </p:txBody>
      </p:sp>
    </p:spTree>
    <p:extLst>
      <p:ext uri="{BB962C8B-B14F-4D97-AF65-F5344CB8AC3E}">
        <p14:creationId xmlns:p14="http://schemas.microsoft.com/office/powerpoint/2010/main" val="11080553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indent="-342900" algn="l">
              <a:buFont typeface="Arial" pitchFamily="34" charset="0"/>
              <a:buChar char="•"/>
            </a:pPr>
            <a:r>
              <a:rPr lang="en-US" dirty="0" smtClean="0">
                <a:solidFill>
                  <a:schemeClr val="tx1"/>
                </a:solidFill>
                <a:cs typeface="Times New Roman" pitchFamily="18" charset="0"/>
              </a:rPr>
              <a:t>Proper posture and body mechanics can help to protect your body, especially your back, from pain and injury. </a:t>
            </a:r>
          </a:p>
          <a:p>
            <a:pPr marL="342900" indent="-342900" algn="l">
              <a:buFont typeface="Arial" pitchFamily="34" charset="0"/>
              <a:buChar char="•"/>
            </a:pPr>
            <a:endParaRPr lang="en-US" dirty="0" smtClean="0">
              <a:solidFill>
                <a:schemeClr val="tx1"/>
              </a:solidFill>
              <a:cs typeface="Times New Roman" pitchFamily="18" charset="0"/>
            </a:endParaRPr>
          </a:p>
          <a:p>
            <a:pPr marL="342900" indent="-342900" algn="l">
              <a:buFont typeface="Arial" pitchFamily="34" charset="0"/>
              <a:buChar char="•"/>
            </a:pPr>
            <a:r>
              <a:rPr lang="en-US" dirty="0" smtClean="0">
                <a:solidFill>
                  <a:schemeClr val="tx1"/>
                </a:solidFill>
                <a:cs typeface="Times New Roman" pitchFamily="18" charset="0"/>
              </a:rPr>
              <a:t>Back pain is usually the result of a number of contributory factors. </a:t>
            </a:r>
          </a:p>
          <a:p>
            <a:pPr marL="342900" indent="-342900" algn="l">
              <a:buFont typeface="Arial" pitchFamily="34" charset="0"/>
              <a:buChar char="•"/>
            </a:pPr>
            <a:endParaRPr lang="en-US" dirty="0" smtClean="0">
              <a:solidFill>
                <a:schemeClr val="tx1"/>
              </a:solidFill>
              <a:cs typeface="Times New Roman" pitchFamily="18" charset="0"/>
            </a:endParaRPr>
          </a:p>
          <a:p>
            <a:pPr marL="342900" indent="-342900" algn="l">
              <a:buFont typeface="Arial" pitchFamily="34" charset="0"/>
              <a:buChar char="•"/>
            </a:pPr>
            <a:r>
              <a:rPr lang="en-US" dirty="0" smtClean="0">
                <a:solidFill>
                  <a:schemeClr val="tx1"/>
                </a:solidFill>
                <a:cs typeface="Times New Roman" pitchFamily="18" charset="0"/>
              </a:rPr>
              <a:t>When</a:t>
            </a:r>
            <a:r>
              <a:rPr lang="en-US" baseline="0" dirty="0" smtClean="0">
                <a:solidFill>
                  <a:schemeClr val="tx1"/>
                </a:solidFill>
                <a:cs typeface="Times New Roman" pitchFamily="18" charset="0"/>
              </a:rPr>
              <a:t> a person injures their back more often than not p</a:t>
            </a:r>
            <a:r>
              <a:rPr lang="en-US" dirty="0" smtClean="0">
                <a:solidFill>
                  <a:schemeClr val="tx1"/>
                </a:solidFill>
                <a:cs typeface="Times New Roman" pitchFamily="18" charset="0"/>
              </a:rPr>
              <a:t>oor posture and faulty body mechanics are generally involved. </a:t>
            </a:r>
            <a:endParaRPr lang="en-US" dirty="0" smtClean="0">
              <a:solidFill>
                <a:schemeClr val="tx1"/>
              </a:solidFill>
            </a:endParaRPr>
          </a:p>
          <a:p>
            <a:endParaRPr lang="en-US" dirty="0"/>
          </a:p>
        </p:txBody>
      </p:sp>
      <p:sp>
        <p:nvSpPr>
          <p:cNvPr id="4" name="Slide Number Placeholder 3"/>
          <p:cNvSpPr>
            <a:spLocks noGrp="1"/>
          </p:cNvSpPr>
          <p:nvPr>
            <p:ph type="sldNum" sz="quarter" idx="10"/>
          </p:nvPr>
        </p:nvSpPr>
        <p:spPr/>
        <p:txBody>
          <a:bodyPr/>
          <a:lstStyle/>
          <a:p>
            <a:pPr>
              <a:defRPr/>
            </a:pPr>
            <a:fld id="{BB4356DB-4864-4F7E-8D13-FCF2386CF903}" type="slidenum">
              <a:rPr lang="en-US" smtClean="0"/>
              <a:pPr>
                <a:defRPr/>
              </a:pPr>
              <a:t>4</a:t>
            </a:fld>
            <a:endParaRPr lang="en-US"/>
          </a:p>
        </p:txBody>
      </p:sp>
    </p:spTree>
    <p:extLst>
      <p:ext uri="{BB962C8B-B14F-4D97-AF65-F5344CB8AC3E}">
        <p14:creationId xmlns:p14="http://schemas.microsoft.com/office/powerpoint/2010/main" val="16513750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lgn="l">
              <a:buFont typeface="Wingdings" pitchFamily="2" charset="2"/>
              <a:buNone/>
            </a:pPr>
            <a:r>
              <a:rPr lang="en-US" dirty="0" smtClean="0">
                <a:solidFill>
                  <a:schemeClr val="tx1"/>
                </a:solidFill>
                <a:cs typeface="Times New Roman" pitchFamily="18" charset="0"/>
              </a:rPr>
              <a:t>Plan</a:t>
            </a:r>
            <a:r>
              <a:rPr lang="en-US" baseline="0" dirty="0" smtClean="0">
                <a:solidFill>
                  <a:schemeClr val="tx1"/>
                </a:solidFill>
                <a:cs typeface="Times New Roman" pitchFamily="18" charset="0"/>
              </a:rPr>
              <a:t> ahead to avoid back injuries:</a:t>
            </a:r>
            <a:endParaRPr lang="en-US" dirty="0" smtClean="0">
              <a:solidFill>
                <a:schemeClr val="tx1"/>
              </a:solidFill>
              <a:cs typeface="Times New Roman" pitchFamily="18" charset="0"/>
            </a:endParaRPr>
          </a:p>
          <a:p>
            <a:pPr marL="342900" indent="-342900" algn="l">
              <a:buFont typeface="Wingdings" pitchFamily="2" charset="2"/>
              <a:buChar char="§"/>
            </a:pPr>
            <a:r>
              <a:rPr lang="en-US" dirty="0" smtClean="0">
                <a:solidFill>
                  <a:schemeClr val="tx1"/>
                </a:solidFill>
                <a:cs typeface="Times New Roman" pitchFamily="18" charset="0"/>
              </a:rPr>
              <a:t>Before moving a load it is important to plan both the load and the route.  </a:t>
            </a:r>
          </a:p>
          <a:p>
            <a:pPr marL="342900" indent="-342900" algn="l">
              <a:buFont typeface="Wingdings" pitchFamily="2" charset="2"/>
              <a:buChar char="§"/>
            </a:pPr>
            <a:r>
              <a:rPr lang="en-US" dirty="0" smtClean="0">
                <a:solidFill>
                  <a:schemeClr val="tx1"/>
                </a:solidFill>
                <a:cs typeface="Times New Roman" pitchFamily="18" charset="0"/>
              </a:rPr>
              <a:t>This allows you to evaluate hazards, limitations, route safety, and final placement of  the load.</a:t>
            </a:r>
            <a:endParaRPr lang="en-US" b="1" dirty="0" smtClean="0">
              <a:solidFill>
                <a:schemeClr val="tx1"/>
              </a:solidFill>
            </a:endParaRPr>
          </a:p>
          <a:p>
            <a:pPr marL="342900" indent="-342900" algn="l">
              <a:buFont typeface="Wingdings" pitchFamily="2" charset="2"/>
              <a:buChar char="§"/>
            </a:pPr>
            <a:r>
              <a:rPr lang="en-US" dirty="0" smtClean="0">
                <a:solidFill>
                  <a:schemeClr val="tx1"/>
                </a:solidFill>
                <a:cs typeface="Times New Roman" pitchFamily="18" charset="0"/>
              </a:rPr>
              <a:t>When considering the load  evaluate the weight, shape, and material it is made of.</a:t>
            </a:r>
          </a:p>
          <a:p>
            <a:endParaRPr lang="en-US" dirty="0"/>
          </a:p>
        </p:txBody>
      </p:sp>
      <p:sp>
        <p:nvSpPr>
          <p:cNvPr id="4" name="Slide Number Placeholder 3"/>
          <p:cNvSpPr>
            <a:spLocks noGrp="1"/>
          </p:cNvSpPr>
          <p:nvPr>
            <p:ph type="sldNum" sz="quarter" idx="10"/>
          </p:nvPr>
        </p:nvSpPr>
        <p:spPr/>
        <p:txBody>
          <a:bodyPr/>
          <a:lstStyle/>
          <a:p>
            <a:pPr>
              <a:defRPr/>
            </a:pPr>
            <a:fld id="{BB4356DB-4864-4F7E-8D13-FCF2386CF903}" type="slidenum">
              <a:rPr lang="en-US" smtClean="0"/>
              <a:pPr>
                <a:defRPr/>
              </a:pPr>
              <a:t>5</a:t>
            </a:fld>
            <a:endParaRPr lang="en-US"/>
          </a:p>
        </p:txBody>
      </p:sp>
    </p:spTree>
    <p:extLst>
      <p:ext uri="{BB962C8B-B14F-4D97-AF65-F5344CB8AC3E}">
        <p14:creationId xmlns:p14="http://schemas.microsoft.com/office/powerpoint/2010/main" val="227890705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lgn="l">
              <a:buFont typeface="Arial" pitchFamily="34" charset="0"/>
              <a:buNone/>
            </a:pPr>
            <a:r>
              <a:rPr lang="en-US" dirty="0" smtClean="0">
                <a:solidFill>
                  <a:schemeClr val="tx1"/>
                </a:solidFill>
                <a:cs typeface="Times New Roman" pitchFamily="18" charset="0"/>
              </a:rPr>
              <a:t>Consider</a:t>
            </a:r>
            <a:r>
              <a:rPr lang="en-US" baseline="0" dirty="0" smtClean="0">
                <a:solidFill>
                  <a:schemeClr val="tx1"/>
                </a:solidFill>
                <a:cs typeface="Times New Roman" pitchFamily="18" charset="0"/>
              </a:rPr>
              <a:t> the route you’ll be taking and the area where you will place the item down:</a:t>
            </a:r>
            <a:endParaRPr lang="en-US" dirty="0" smtClean="0">
              <a:solidFill>
                <a:schemeClr val="tx1"/>
              </a:solidFill>
              <a:cs typeface="Times New Roman" pitchFamily="18" charset="0"/>
            </a:endParaRPr>
          </a:p>
          <a:p>
            <a:pPr marL="342900" indent="-342900" algn="l">
              <a:buFont typeface="Arial" pitchFamily="34" charset="0"/>
              <a:buChar char="•"/>
            </a:pPr>
            <a:endParaRPr lang="en-US" dirty="0" smtClean="0">
              <a:solidFill>
                <a:schemeClr val="tx1"/>
              </a:solidFill>
              <a:cs typeface="Times New Roman" pitchFamily="18" charset="0"/>
            </a:endParaRPr>
          </a:p>
          <a:p>
            <a:pPr marL="342900" indent="-342900" algn="l">
              <a:buFont typeface="Arial" pitchFamily="34" charset="0"/>
              <a:buChar char="•"/>
            </a:pPr>
            <a:r>
              <a:rPr lang="en-US" dirty="0" smtClean="0">
                <a:solidFill>
                  <a:schemeClr val="tx1"/>
                </a:solidFill>
                <a:cs typeface="Times New Roman" pitchFamily="18" charset="0"/>
              </a:rPr>
              <a:t>Check the route you will take and the place where you will set the load down.</a:t>
            </a:r>
          </a:p>
          <a:p>
            <a:pPr marL="342900" indent="-342900" algn="l">
              <a:buFont typeface="Arial" pitchFamily="34" charset="0"/>
              <a:buChar char="•"/>
            </a:pPr>
            <a:endParaRPr lang="en-US" b="1" dirty="0" smtClean="0">
              <a:solidFill>
                <a:schemeClr val="tx1"/>
              </a:solidFill>
            </a:endParaRPr>
          </a:p>
          <a:p>
            <a:pPr marL="342900" indent="-342900" algn="l">
              <a:buFont typeface="Arial" pitchFamily="34" charset="0"/>
              <a:buChar char="•"/>
            </a:pPr>
            <a:r>
              <a:rPr lang="en-US" dirty="0" smtClean="0">
                <a:solidFill>
                  <a:schemeClr val="tx1"/>
                </a:solidFill>
                <a:cs typeface="Times New Roman" pitchFamily="18" charset="0"/>
              </a:rPr>
              <a:t>Many injuries and considerable property damage can occur when unexpected problems are encountered during the move.</a:t>
            </a:r>
          </a:p>
          <a:p>
            <a:endParaRPr lang="en-US" dirty="0"/>
          </a:p>
        </p:txBody>
      </p:sp>
      <p:sp>
        <p:nvSpPr>
          <p:cNvPr id="4" name="Slide Number Placeholder 3"/>
          <p:cNvSpPr>
            <a:spLocks noGrp="1"/>
          </p:cNvSpPr>
          <p:nvPr>
            <p:ph type="sldNum" sz="quarter" idx="10"/>
          </p:nvPr>
        </p:nvSpPr>
        <p:spPr/>
        <p:txBody>
          <a:bodyPr/>
          <a:lstStyle/>
          <a:p>
            <a:pPr>
              <a:defRPr/>
            </a:pPr>
            <a:fld id="{BB4356DB-4864-4F7E-8D13-FCF2386CF903}" type="slidenum">
              <a:rPr lang="en-US" smtClean="0"/>
              <a:pPr>
                <a:defRPr/>
              </a:pPr>
              <a:t>6</a:t>
            </a:fld>
            <a:endParaRPr lang="en-US"/>
          </a:p>
        </p:txBody>
      </p:sp>
    </p:spTree>
    <p:extLst>
      <p:ext uri="{BB962C8B-B14F-4D97-AF65-F5344CB8AC3E}">
        <p14:creationId xmlns:p14="http://schemas.microsoft.com/office/powerpoint/2010/main" val="18807454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lgn="l">
              <a:buFont typeface="Arial" pitchFamily="34" charset="0"/>
              <a:buNone/>
            </a:pPr>
            <a:r>
              <a:rPr lang="en-US" sz="1200" dirty="0" smtClean="0">
                <a:solidFill>
                  <a:schemeClr val="tx1"/>
                </a:solidFill>
                <a:cs typeface="Times New Roman" pitchFamily="18" charset="0"/>
              </a:rPr>
              <a:t>To lift properly:</a:t>
            </a:r>
          </a:p>
          <a:p>
            <a:pPr marL="342900" indent="-342900" algn="l">
              <a:buFont typeface="Arial" pitchFamily="34" charset="0"/>
              <a:buChar char="•"/>
            </a:pPr>
            <a:endParaRPr lang="en-US" sz="1200" dirty="0" smtClean="0">
              <a:solidFill>
                <a:schemeClr val="tx1"/>
              </a:solidFill>
              <a:cs typeface="Times New Roman" pitchFamily="18" charset="0"/>
            </a:endParaRPr>
          </a:p>
          <a:p>
            <a:pPr marL="342900" indent="-342900" algn="l">
              <a:buFont typeface="Arial" pitchFamily="34" charset="0"/>
              <a:buChar char="•"/>
            </a:pPr>
            <a:r>
              <a:rPr lang="en-US" sz="1200" dirty="0" smtClean="0">
                <a:solidFill>
                  <a:schemeClr val="tx1"/>
                </a:solidFill>
                <a:cs typeface="Times New Roman" pitchFamily="18" charset="0"/>
              </a:rPr>
              <a:t>All loads should be lifted with the back in the most natural, upright position.  </a:t>
            </a:r>
          </a:p>
          <a:p>
            <a:pPr marL="342900" indent="-342900" algn="l">
              <a:buFont typeface="Arial" pitchFamily="34" charset="0"/>
              <a:buChar char="•"/>
            </a:pPr>
            <a:endParaRPr lang="en-US" sz="1200" dirty="0" smtClean="0">
              <a:solidFill>
                <a:schemeClr val="tx1"/>
              </a:solidFill>
            </a:endParaRPr>
          </a:p>
          <a:p>
            <a:pPr marL="342900" indent="-342900" algn="l">
              <a:buFont typeface="Arial" pitchFamily="34" charset="0"/>
              <a:buChar char="•"/>
            </a:pPr>
            <a:r>
              <a:rPr lang="en-US" sz="1200" dirty="0" smtClean="0">
                <a:solidFill>
                  <a:schemeClr val="tx1"/>
                </a:solidFill>
                <a:cs typeface="Times New Roman" pitchFamily="18" charset="0"/>
              </a:rPr>
              <a:t>The load should be approached so that you can avoid twisting while lifting and with the body over the load as much as possible.</a:t>
            </a:r>
          </a:p>
          <a:p>
            <a:pPr marL="342900" indent="-342900" algn="l">
              <a:buFont typeface="Arial" pitchFamily="34" charset="0"/>
              <a:buChar char="•"/>
            </a:pPr>
            <a:endParaRPr lang="en-US" sz="1200" dirty="0" smtClean="0">
              <a:solidFill>
                <a:schemeClr val="tx1"/>
              </a:solidFill>
            </a:endParaRPr>
          </a:p>
          <a:p>
            <a:pPr marL="342900" indent="-342900" algn="l">
              <a:buFont typeface="Arial" pitchFamily="34" charset="0"/>
              <a:buChar char="•"/>
            </a:pPr>
            <a:r>
              <a:rPr lang="en-US" sz="1200" dirty="0" smtClean="0">
                <a:solidFill>
                  <a:schemeClr val="tx1"/>
                </a:solidFill>
                <a:cs typeface="Times New Roman" pitchFamily="18" charset="0"/>
              </a:rPr>
              <a:t>Ask for help whenever you think you might need it.</a:t>
            </a:r>
          </a:p>
          <a:p>
            <a:endParaRPr lang="en-US" dirty="0"/>
          </a:p>
        </p:txBody>
      </p:sp>
      <p:sp>
        <p:nvSpPr>
          <p:cNvPr id="4" name="Slide Number Placeholder 3"/>
          <p:cNvSpPr>
            <a:spLocks noGrp="1"/>
          </p:cNvSpPr>
          <p:nvPr>
            <p:ph type="sldNum" sz="quarter" idx="10"/>
          </p:nvPr>
        </p:nvSpPr>
        <p:spPr/>
        <p:txBody>
          <a:bodyPr/>
          <a:lstStyle/>
          <a:p>
            <a:pPr>
              <a:defRPr/>
            </a:pPr>
            <a:fld id="{BB4356DB-4864-4F7E-8D13-FCF2386CF903}" type="slidenum">
              <a:rPr lang="en-US" smtClean="0"/>
              <a:pPr>
                <a:defRPr/>
              </a:pPr>
              <a:t>7</a:t>
            </a:fld>
            <a:endParaRPr lang="en-US"/>
          </a:p>
        </p:txBody>
      </p:sp>
    </p:spTree>
    <p:extLst>
      <p:ext uri="{BB962C8B-B14F-4D97-AF65-F5344CB8AC3E}">
        <p14:creationId xmlns:p14="http://schemas.microsoft.com/office/powerpoint/2010/main" val="332581832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i="0" u="none" dirty="0" smtClean="0">
                <a:solidFill>
                  <a:schemeClr val="tx1"/>
                </a:solidFill>
                <a:cs typeface="Times New Roman" pitchFamily="18" charset="0"/>
              </a:rPr>
              <a:t>To ensure</a:t>
            </a:r>
            <a:r>
              <a:rPr lang="en-US" b="0" i="0" u="none" baseline="0" dirty="0" smtClean="0">
                <a:solidFill>
                  <a:schemeClr val="tx1"/>
                </a:solidFill>
                <a:cs typeface="Times New Roman" pitchFamily="18" charset="0"/>
              </a:rPr>
              <a:t> proper lifting and to avoid a back injury:</a:t>
            </a:r>
          </a:p>
          <a:p>
            <a:endParaRPr lang="en-US" b="0" i="0" u="sng" dirty="0" smtClean="0">
              <a:solidFill>
                <a:schemeClr val="tx1"/>
              </a:solidFill>
              <a:cs typeface="Times New Roman" pitchFamily="18" charset="0"/>
            </a:endParaRPr>
          </a:p>
          <a:p>
            <a:r>
              <a:rPr lang="en-US" b="1" i="1" u="sng" dirty="0" smtClean="0">
                <a:solidFill>
                  <a:schemeClr val="tx1"/>
                </a:solidFill>
                <a:cs typeface="Times New Roman" pitchFamily="18" charset="0"/>
              </a:rPr>
              <a:t>Approach the load</a:t>
            </a:r>
            <a:r>
              <a:rPr lang="en-US" b="1" dirty="0" smtClean="0">
                <a:solidFill>
                  <a:schemeClr val="tx1"/>
                </a:solidFill>
                <a:cs typeface="Times New Roman" pitchFamily="18" charset="0"/>
              </a:rPr>
              <a:t> </a:t>
            </a:r>
          </a:p>
          <a:p>
            <a:pPr algn="l"/>
            <a:r>
              <a:rPr lang="en-US" b="1" dirty="0" smtClean="0">
                <a:solidFill>
                  <a:schemeClr val="tx1"/>
                </a:solidFill>
                <a:cs typeface="Times New Roman" pitchFamily="18" charset="0"/>
              </a:rPr>
              <a:t>→ </a:t>
            </a:r>
            <a:r>
              <a:rPr lang="en-US" dirty="0" smtClean="0">
                <a:solidFill>
                  <a:schemeClr val="tx1"/>
                </a:solidFill>
                <a:cs typeface="Times New Roman" pitchFamily="18" charset="0"/>
              </a:rPr>
              <a:t>Face the load so you won’t have to lift and turn.</a:t>
            </a:r>
          </a:p>
          <a:p>
            <a:pPr algn="l"/>
            <a:r>
              <a:rPr lang="en-US" dirty="0" smtClean="0">
                <a:solidFill>
                  <a:schemeClr val="tx1"/>
                </a:solidFill>
                <a:cs typeface="Times New Roman" pitchFamily="18" charset="0"/>
              </a:rPr>
              <a:t>→ Point your feet in the direction you will be taking the load before lifting.</a:t>
            </a:r>
          </a:p>
          <a:p>
            <a:pPr algn="l"/>
            <a:endParaRPr lang="en-US" b="1" i="1" dirty="0" smtClean="0">
              <a:solidFill>
                <a:schemeClr val="tx1"/>
              </a:solidFill>
            </a:endParaRPr>
          </a:p>
          <a:p>
            <a:r>
              <a:rPr lang="en-US" b="1" i="1" u="sng" dirty="0" smtClean="0">
                <a:solidFill>
                  <a:schemeClr val="tx1"/>
                </a:solidFill>
                <a:cs typeface="Times New Roman" pitchFamily="18" charset="0"/>
              </a:rPr>
              <a:t>Grasp the load</a:t>
            </a:r>
            <a:r>
              <a:rPr lang="en-US" b="1" i="1" dirty="0" smtClean="0">
                <a:solidFill>
                  <a:schemeClr val="tx1"/>
                </a:solidFill>
                <a:cs typeface="Times New Roman" pitchFamily="18" charset="0"/>
              </a:rPr>
              <a:t> </a:t>
            </a:r>
          </a:p>
          <a:p>
            <a:pPr algn="l"/>
            <a:r>
              <a:rPr lang="en-US" b="1" i="1" dirty="0" smtClean="0">
                <a:solidFill>
                  <a:schemeClr val="tx1"/>
                </a:solidFill>
                <a:cs typeface="Times New Roman" pitchFamily="18" charset="0"/>
              </a:rPr>
              <a:t>→ </a:t>
            </a:r>
            <a:r>
              <a:rPr lang="en-US" dirty="0" smtClean="0">
                <a:solidFill>
                  <a:schemeClr val="tx1"/>
                </a:solidFill>
                <a:cs typeface="Times New Roman" pitchFamily="18" charset="0"/>
              </a:rPr>
              <a:t>Squat over the load with your knees bent and the load between your legs as much as possible. </a:t>
            </a:r>
          </a:p>
          <a:p>
            <a:pPr algn="l"/>
            <a:r>
              <a:rPr lang="en-US" dirty="0" smtClean="0">
                <a:solidFill>
                  <a:schemeClr val="tx1"/>
                </a:solidFill>
                <a:cs typeface="Times New Roman" pitchFamily="18" charset="0"/>
              </a:rPr>
              <a:t>→ Grasp the load with the whole hand. </a:t>
            </a:r>
          </a:p>
          <a:p>
            <a:pPr algn="l"/>
            <a:r>
              <a:rPr lang="en-US" dirty="0" smtClean="0">
                <a:solidFill>
                  <a:schemeClr val="tx1"/>
                </a:solidFill>
                <a:cs typeface="Times New Roman" pitchFamily="18" charset="0"/>
              </a:rPr>
              <a:t>→ Wear gloves!</a:t>
            </a:r>
            <a:endParaRPr lang="en-US" i="1" dirty="0" smtClean="0">
              <a:solidFill>
                <a:schemeClr val="tx1"/>
              </a:solidFill>
              <a:cs typeface="Times New Roman" pitchFamily="18" charset="0"/>
            </a:endParaRPr>
          </a:p>
          <a:p>
            <a:endParaRPr lang="en-US" dirty="0"/>
          </a:p>
        </p:txBody>
      </p:sp>
      <p:sp>
        <p:nvSpPr>
          <p:cNvPr id="4" name="Slide Number Placeholder 3"/>
          <p:cNvSpPr>
            <a:spLocks noGrp="1"/>
          </p:cNvSpPr>
          <p:nvPr>
            <p:ph type="sldNum" sz="quarter" idx="10"/>
          </p:nvPr>
        </p:nvSpPr>
        <p:spPr/>
        <p:txBody>
          <a:bodyPr/>
          <a:lstStyle/>
          <a:p>
            <a:pPr>
              <a:defRPr/>
            </a:pPr>
            <a:fld id="{BB4356DB-4864-4F7E-8D13-FCF2386CF903}" type="slidenum">
              <a:rPr lang="en-US" smtClean="0"/>
              <a:pPr>
                <a:defRPr/>
              </a:pPr>
              <a:t>8</a:t>
            </a:fld>
            <a:endParaRPr lang="en-US"/>
          </a:p>
        </p:txBody>
      </p:sp>
    </p:spTree>
    <p:extLst>
      <p:ext uri="{BB962C8B-B14F-4D97-AF65-F5344CB8AC3E}">
        <p14:creationId xmlns:p14="http://schemas.microsoft.com/office/powerpoint/2010/main" val="238595431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i="1" u="sng" dirty="0" smtClean="0">
                <a:solidFill>
                  <a:schemeClr val="tx1"/>
                </a:solidFill>
                <a:cs typeface="Times New Roman" pitchFamily="18" charset="0"/>
              </a:rPr>
              <a:t>When</a:t>
            </a:r>
            <a:r>
              <a:rPr lang="en-US" b="1" i="1" u="sng" baseline="0" dirty="0" smtClean="0">
                <a:solidFill>
                  <a:schemeClr val="tx1"/>
                </a:solidFill>
                <a:cs typeface="Times New Roman" pitchFamily="18" charset="0"/>
              </a:rPr>
              <a:t> carrying a</a:t>
            </a:r>
            <a:r>
              <a:rPr lang="en-US" b="1" i="1" u="sng" dirty="0" smtClean="0">
                <a:solidFill>
                  <a:schemeClr val="tx1"/>
                </a:solidFill>
                <a:cs typeface="Times New Roman" pitchFamily="18" charset="0"/>
              </a:rPr>
              <a:t> load</a:t>
            </a:r>
            <a:r>
              <a:rPr lang="en-US" b="1" i="1" u="none" dirty="0" smtClean="0">
                <a:solidFill>
                  <a:schemeClr val="tx1"/>
                </a:solidFill>
                <a:cs typeface="Times New Roman" pitchFamily="18" charset="0"/>
              </a:rPr>
              <a:t>:</a:t>
            </a:r>
            <a:r>
              <a:rPr lang="en-US" b="1" i="1" dirty="0" smtClean="0">
                <a:solidFill>
                  <a:schemeClr val="tx1"/>
                </a:solidFill>
                <a:cs typeface="Times New Roman" pitchFamily="18" charset="0"/>
              </a:rPr>
              <a:t> </a:t>
            </a:r>
            <a:r>
              <a:rPr lang="en-US" dirty="0" smtClean="0">
                <a:solidFill>
                  <a:schemeClr val="tx1"/>
                </a:solidFill>
                <a:cs typeface="Times New Roman" pitchFamily="18" charset="0"/>
              </a:rPr>
              <a:t> </a:t>
            </a:r>
          </a:p>
          <a:p>
            <a:pPr marL="342900" indent="-342900" algn="l">
              <a:buFont typeface="Wingdings" pitchFamily="2" charset="2"/>
              <a:buChar char="§"/>
            </a:pPr>
            <a:r>
              <a:rPr lang="en-US" dirty="0" smtClean="0">
                <a:solidFill>
                  <a:schemeClr val="tx1"/>
                </a:solidFill>
                <a:cs typeface="Times New Roman" pitchFamily="18" charset="0"/>
              </a:rPr>
              <a:t>Lead with your feet as you carry the load. </a:t>
            </a:r>
          </a:p>
          <a:p>
            <a:pPr marL="342900" indent="-342900" algn="l">
              <a:buFont typeface="Wingdings" pitchFamily="2" charset="2"/>
              <a:buChar char="§"/>
            </a:pPr>
            <a:r>
              <a:rPr lang="en-US" dirty="0" smtClean="0">
                <a:solidFill>
                  <a:schemeClr val="tx1"/>
                </a:solidFill>
                <a:cs typeface="Times New Roman" pitchFamily="18" charset="0"/>
              </a:rPr>
              <a:t>Turn slowly with your legs. </a:t>
            </a:r>
          </a:p>
          <a:p>
            <a:pPr marL="342900" indent="-342900" algn="l">
              <a:buFont typeface="Wingdings" pitchFamily="2" charset="2"/>
              <a:buChar char="§"/>
            </a:pPr>
            <a:r>
              <a:rPr lang="en-US" dirty="0" smtClean="0">
                <a:solidFill>
                  <a:schemeClr val="tx1"/>
                </a:solidFill>
                <a:cs typeface="Times New Roman" pitchFamily="18" charset="0"/>
              </a:rPr>
              <a:t>Do not turn your back.</a:t>
            </a:r>
          </a:p>
          <a:p>
            <a:pPr algn="l"/>
            <a:endParaRPr lang="en-US" dirty="0" smtClean="0">
              <a:solidFill>
                <a:schemeClr val="tx1"/>
              </a:solidFill>
              <a:cs typeface="Times New Roman" pitchFamily="18" charset="0"/>
            </a:endParaRPr>
          </a:p>
          <a:p>
            <a:r>
              <a:rPr lang="en-US" b="1" i="1" u="sng" dirty="0" smtClean="0">
                <a:solidFill>
                  <a:schemeClr val="tx1"/>
                </a:solidFill>
                <a:cs typeface="Times New Roman" pitchFamily="18" charset="0"/>
              </a:rPr>
              <a:t>To</a:t>
            </a:r>
            <a:r>
              <a:rPr lang="en-US" b="1" i="1" u="sng" baseline="0" dirty="0" smtClean="0">
                <a:solidFill>
                  <a:schemeClr val="tx1"/>
                </a:solidFill>
                <a:cs typeface="Times New Roman" pitchFamily="18" charset="0"/>
              </a:rPr>
              <a:t> p</a:t>
            </a:r>
            <a:r>
              <a:rPr lang="en-US" b="1" i="1" u="sng" dirty="0" smtClean="0">
                <a:solidFill>
                  <a:schemeClr val="tx1"/>
                </a:solidFill>
                <a:cs typeface="Times New Roman" pitchFamily="18" charset="0"/>
              </a:rPr>
              <a:t>lace the load</a:t>
            </a:r>
            <a:r>
              <a:rPr lang="en-US" b="1" i="1" u="none" dirty="0" smtClean="0">
                <a:solidFill>
                  <a:schemeClr val="tx1"/>
                </a:solidFill>
                <a:cs typeface="Times New Roman" pitchFamily="18" charset="0"/>
              </a:rPr>
              <a:t>:</a:t>
            </a:r>
            <a:r>
              <a:rPr lang="en-US" b="1" i="1" dirty="0" smtClean="0">
                <a:solidFill>
                  <a:schemeClr val="tx1"/>
                </a:solidFill>
                <a:cs typeface="Times New Roman" pitchFamily="18" charset="0"/>
              </a:rPr>
              <a:t> </a:t>
            </a:r>
            <a:r>
              <a:rPr lang="en-US" dirty="0" smtClean="0">
                <a:solidFill>
                  <a:schemeClr val="tx1"/>
                </a:solidFill>
                <a:cs typeface="Times New Roman" pitchFamily="18" charset="0"/>
              </a:rPr>
              <a:t> </a:t>
            </a:r>
          </a:p>
          <a:p>
            <a:pPr marL="342900" indent="-342900" algn="l">
              <a:buFont typeface="Wingdings" pitchFamily="2" charset="2"/>
              <a:buChar char="§"/>
            </a:pPr>
            <a:r>
              <a:rPr lang="en-US" dirty="0" smtClean="0">
                <a:solidFill>
                  <a:schemeClr val="tx1"/>
                </a:solidFill>
                <a:cs typeface="Times New Roman" pitchFamily="18" charset="0"/>
              </a:rPr>
              <a:t>Put the load down with the same care used to pick it up. </a:t>
            </a:r>
          </a:p>
          <a:p>
            <a:pPr marL="342900" indent="-342900" algn="l">
              <a:buFont typeface="Wingdings" pitchFamily="2" charset="2"/>
              <a:buChar char="§"/>
            </a:pPr>
            <a:r>
              <a:rPr lang="en-US" dirty="0" smtClean="0">
                <a:solidFill>
                  <a:schemeClr val="tx1"/>
                </a:solidFill>
                <a:cs typeface="Times New Roman" pitchFamily="18" charset="0"/>
              </a:rPr>
              <a:t>Plan your approach to avoid twisting or reaching forward with the load in your hands.</a:t>
            </a:r>
          </a:p>
          <a:p>
            <a:endParaRPr lang="en-US" dirty="0"/>
          </a:p>
        </p:txBody>
      </p:sp>
      <p:sp>
        <p:nvSpPr>
          <p:cNvPr id="4" name="Slide Number Placeholder 3"/>
          <p:cNvSpPr>
            <a:spLocks noGrp="1"/>
          </p:cNvSpPr>
          <p:nvPr>
            <p:ph type="sldNum" sz="quarter" idx="10"/>
          </p:nvPr>
        </p:nvSpPr>
        <p:spPr/>
        <p:txBody>
          <a:bodyPr/>
          <a:lstStyle/>
          <a:p>
            <a:pPr>
              <a:defRPr/>
            </a:pPr>
            <a:fld id="{BB4356DB-4864-4F7E-8D13-FCF2386CF903}" type="slidenum">
              <a:rPr lang="en-US" smtClean="0"/>
              <a:pPr>
                <a:defRPr/>
              </a:pPr>
              <a:t>9</a:t>
            </a:fld>
            <a:endParaRPr lang="en-US"/>
          </a:p>
        </p:txBody>
      </p:sp>
    </p:spTree>
    <p:extLst>
      <p:ext uri="{BB962C8B-B14F-4D97-AF65-F5344CB8AC3E}">
        <p14:creationId xmlns:p14="http://schemas.microsoft.com/office/powerpoint/2010/main" val="233457929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4" name="Picture 26" descr="L&amp;I logo banner"/>
          <p:cNvPicPr>
            <a:picLocks noChangeAspect="1" noChangeArrowheads="1"/>
          </p:cNvPicPr>
          <p:nvPr userDrawn="1"/>
        </p:nvPicPr>
        <p:blipFill>
          <a:blip r:embed="rId2" cstate="print">
            <a:extLst>
              <a:ext uri="{28A0092B-C50C-407E-A947-70E740481C1C}">
                <a14:useLocalDpi xmlns:a14="http://schemas.microsoft.com/office/drawing/2010/main"/>
              </a:ext>
            </a:extLst>
          </a:blip>
          <a:srcRect/>
          <a:stretch>
            <a:fillRect/>
          </a:stretch>
        </p:blipFill>
        <p:spPr bwMode="auto">
          <a:xfrm>
            <a:off x="457200" y="381000"/>
            <a:ext cx="8253413"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22" descr="blue bottom banner"/>
          <p:cNvPicPr>
            <a:picLocks noChangeAspect="1" noChangeArrowheads="1"/>
          </p:cNvPicPr>
          <p:nvPr userDrawn="1"/>
        </p:nvPicPr>
        <p:blipFill>
          <a:blip r:embed="rId3" cstate="email">
            <a:extLst>
              <a:ext uri="{28A0092B-C50C-407E-A947-70E740481C1C}">
                <a14:useLocalDpi xmlns:a14="http://schemas.microsoft.com/office/drawing/2010/main"/>
              </a:ext>
            </a:extLst>
          </a:blip>
          <a:srcRect/>
          <a:stretch>
            <a:fillRect/>
          </a:stretch>
        </p:blipFill>
        <p:spPr bwMode="auto">
          <a:xfrm>
            <a:off x="457200" y="6324600"/>
            <a:ext cx="8229600" cy="377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ubtitle 2"/>
          <p:cNvSpPr>
            <a:spLocks noGrp="1"/>
          </p:cNvSpPr>
          <p:nvPr>
            <p:ph type="subTitle" idx="1"/>
          </p:nvPr>
        </p:nvSpPr>
        <p:spPr>
          <a:xfrm>
            <a:off x="533400" y="1219200"/>
            <a:ext cx="8153400" cy="4648200"/>
          </a:xfrm>
        </p:spPr>
        <p:txBody>
          <a:bodyPr/>
          <a:lstStyle>
            <a:lvl1pPr marL="0" indent="0" algn="ctr">
              <a:buNone/>
              <a:defRPr sz="2400">
                <a:solidFill>
                  <a:schemeClr val="tx1">
                    <a:tint val="75000"/>
                  </a:schemeClr>
                </a:solidFill>
                <a:latin typeface="Verdana"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0" name="Title 15"/>
          <p:cNvSpPr>
            <a:spLocks noGrp="1"/>
          </p:cNvSpPr>
          <p:nvPr>
            <p:ph type="title"/>
          </p:nvPr>
        </p:nvSpPr>
        <p:spPr>
          <a:xfrm>
            <a:off x="533400" y="381000"/>
            <a:ext cx="5105400" cy="457200"/>
          </a:xfrm>
        </p:spPr>
        <p:txBody>
          <a:bodyPr/>
          <a:lstStyle/>
          <a:p>
            <a:r>
              <a:rPr lang="en-US" smtClean="0"/>
              <a:t>Click to edit Master title style</a:t>
            </a:r>
            <a:endParaRPr lang="en-US" dirty="0"/>
          </a:p>
        </p:txBody>
      </p:sp>
      <p:sp>
        <p:nvSpPr>
          <p:cNvPr id="6" name="Date Placeholder 3"/>
          <p:cNvSpPr>
            <a:spLocks noGrp="1"/>
          </p:cNvSpPr>
          <p:nvPr>
            <p:ph type="dt" sz="half" idx="10"/>
          </p:nvPr>
        </p:nvSpPr>
        <p:spPr/>
        <p:txBody>
          <a:bodyPr/>
          <a:lstStyle>
            <a:lvl1pPr>
              <a:defRPr/>
            </a:lvl1pPr>
          </a:lstStyle>
          <a:p>
            <a:pPr>
              <a:defRPr/>
            </a:pPr>
            <a:fld id="{4D11621C-CB46-4799-AD2D-D46773746C11}" type="datetime1">
              <a:rPr lang="en-US"/>
              <a:pPr>
                <a:defRPr/>
              </a:pPr>
              <a:t>8/24/2016</a:t>
            </a:fld>
            <a:endParaRPr lang="en-US"/>
          </a:p>
        </p:txBody>
      </p:sp>
      <p:sp>
        <p:nvSpPr>
          <p:cNvPr id="7" name="Footer Placeholder 4"/>
          <p:cNvSpPr>
            <a:spLocks noGrp="1"/>
          </p:cNvSpPr>
          <p:nvPr>
            <p:ph type="ftr" sz="quarter" idx="11"/>
          </p:nvPr>
        </p:nvSpPr>
        <p:spPr/>
        <p:txBody>
          <a:bodyPr/>
          <a:lstStyle>
            <a:lvl1pPr>
              <a:defRPr/>
            </a:lvl1pPr>
          </a:lstStyle>
          <a:p>
            <a:pPr>
              <a:defRPr/>
            </a:pPr>
            <a:r>
              <a:rPr lang="en-US"/>
              <a:t>PPT-</a:t>
            </a:r>
          </a:p>
        </p:txBody>
      </p:sp>
      <p:sp>
        <p:nvSpPr>
          <p:cNvPr id="8" name="Slide Number Placeholder 5"/>
          <p:cNvSpPr>
            <a:spLocks noGrp="1"/>
          </p:cNvSpPr>
          <p:nvPr>
            <p:ph type="sldNum" sz="quarter" idx="12"/>
          </p:nvPr>
        </p:nvSpPr>
        <p:spPr/>
        <p:txBody>
          <a:bodyPr/>
          <a:lstStyle>
            <a:lvl1pPr>
              <a:defRPr/>
            </a:lvl1pPr>
          </a:lstStyle>
          <a:p>
            <a:pPr>
              <a:defRPr/>
            </a:pPr>
            <a:fld id="{24F08A89-DDF4-4D5A-BC60-8DB27FEEADEF}" type="slidenum">
              <a:rPr lang="en-US"/>
              <a:pPr>
                <a:defRPr/>
              </a:pPr>
              <a:t>‹#›</a:t>
            </a:fld>
            <a:endParaRPr lang="en-US"/>
          </a:p>
        </p:txBody>
      </p:sp>
    </p:spTree>
    <p:extLst>
      <p:ext uri="{BB962C8B-B14F-4D97-AF65-F5344CB8AC3E}">
        <p14:creationId xmlns:p14="http://schemas.microsoft.com/office/powerpoint/2010/main" val="2435221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3C7E3434-6900-4E00-9B9B-091B04B772E4}" type="datetime1">
              <a:rPr lang="en-US"/>
              <a:pPr>
                <a:defRPr/>
              </a:pPr>
              <a:t>8/24/2016</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PPT-</a:t>
            </a:r>
          </a:p>
        </p:txBody>
      </p:sp>
      <p:sp>
        <p:nvSpPr>
          <p:cNvPr id="6" name="Slide Number Placeholder 5"/>
          <p:cNvSpPr>
            <a:spLocks noGrp="1"/>
          </p:cNvSpPr>
          <p:nvPr>
            <p:ph type="sldNum" sz="quarter" idx="12"/>
          </p:nvPr>
        </p:nvSpPr>
        <p:spPr/>
        <p:txBody>
          <a:bodyPr/>
          <a:lstStyle>
            <a:lvl1pPr>
              <a:defRPr/>
            </a:lvl1pPr>
          </a:lstStyle>
          <a:p>
            <a:pPr>
              <a:defRPr/>
            </a:pPr>
            <a:fld id="{8B6D9DAF-4CE9-40D3-8F27-52C191682619}" type="slidenum">
              <a:rPr lang="en-US"/>
              <a:pPr>
                <a:defRPr/>
              </a:pPr>
              <a:t>‹#›</a:t>
            </a:fld>
            <a:endParaRPr lang="en-US"/>
          </a:p>
        </p:txBody>
      </p:sp>
    </p:spTree>
    <p:extLst>
      <p:ext uri="{BB962C8B-B14F-4D97-AF65-F5344CB8AC3E}">
        <p14:creationId xmlns:p14="http://schemas.microsoft.com/office/powerpoint/2010/main" val="14459870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D7CD7B73-656E-486A-94F0-5BE5210935C1}" type="datetime1">
              <a:rPr lang="en-US"/>
              <a:pPr>
                <a:defRPr/>
              </a:pPr>
              <a:t>8/24/2016</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PPT-</a:t>
            </a:r>
          </a:p>
        </p:txBody>
      </p:sp>
      <p:sp>
        <p:nvSpPr>
          <p:cNvPr id="6" name="Slide Number Placeholder 5"/>
          <p:cNvSpPr>
            <a:spLocks noGrp="1"/>
          </p:cNvSpPr>
          <p:nvPr>
            <p:ph type="sldNum" sz="quarter" idx="12"/>
          </p:nvPr>
        </p:nvSpPr>
        <p:spPr/>
        <p:txBody>
          <a:bodyPr/>
          <a:lstStyle>
            <a:lvl1pPr>
              <a:defRPr/>
            </a:lvl1pPr>
          </a:lstStyle>
          <a:p>
            <a:pPr>
              <a:defRPr/>
            </a:pPr>
            <a:fld id="{60FAD0F8-4AAB-4720-97A0-1787E62B6C55}" type="slidenum">
              <a:rPr lang="en-US"/>
              <a:pPr>
                <a:defRPr/>
              </a:pPr>
              <a:t>‹#›</a:t>
            </a:fld>
            <a:endParaRPr lang="en-US"/>
          </a:p>
        </p:txBody>
      </p:sp>
    </p:spTree>
    <p:extLst>
      <p:ext uri="{BB962C8B-B14F-4D97-AF65-F5344CB8AC3E}">
        <p14:creationId xmlns:p14="http://schemas.microsoft.com/office/powerpoint/2010/main" val="172154765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EFDACD11-9931-42E0-8189-361147A0C506}" type="datetime1">
              <a:rPr lang="en-US"/>
              <a:pPr>
                <a:defRPr/>
              </a:pPr>
              <a:t>8/24/2016</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PPT-</a:t>
            </a:r>
          </a:p>
        </p:txBody>
      </p:sp>
      <p:sp>
        <p:nvSpPr>
          <p:cNvPr id="6" name="Slide Number Placeholder 5"/>
          <p:cNvSpPr>
            <a:spLocks noGrp="1"/>
          </p:cNvSpPr>
          <p:nvPr>
            <p:ph type="sldNum" sz="quarter" idx="12"/>
          </p:nvPr>
        </p:nvSpPr>
        <p:spPr/>
        <p:txBody>
          <a:bodyPr/>
          <a:lstStyle>
            <a:lvl1pPr>
              <a:defRPr/>
            </a:lvl1pPr>
          </a:lstStyle>
          <a:p>
            <a:pPr>
              <a:defRPr/>
            </a:pPr>
            <a:fld id="{6D4BCE9B-CC5B-437C-A17F-8C5EB0DB31AA}" type="slidenum">
              <a:rPr lang="en-US"/>
              <a:pPr>
                <a:defRPr/>
              </a:pPr>
              <a:t>‹#›</a:t>
            </a:fld>
            <a:endParaRPr lang="en-US"/>
          </a:p>
        </p:txBody>
      </p:sp>
    </p:spTree>
    <p:extLst>
      <p:ext uri="{BB962C8B-B14F-4D97-AF65-F5344CB8AC3E}">
        <p14:creationId xmlns:p14="http://schemas.microsoft.com/office/powerpoint/2010/main" val="10569135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682CF3A9-4C09-4294-8149-8808D8F8A1C9}" type="datetime1">
              <a:rPr lang="en-US"/>
              <a:pPr>
                <a:defRPr/>
              </a:pPr>
              <a:t>8/24/2016</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PPT-</a:t>
            </a:r>
          </a:p>
        </p:txBody>
      </p:sp>
      <p:sp>
        <p:nvSpPr>
          <p:cNvPr id="6" name="Slide Number Placeholder 5"/>
          <p:cNvSpPr>
            <a:spLocks noGrp="1"/>
          </p:cNvSpPr>
          <p:nvPr>
            <p:ph type="sldNum" sz="quarter" idx="12"/>
          </p:nvPr>
        </p:nvSpPr>
        <p:spPr/>
        <p:txBody>
          <a:bodyPr/>
          <a:lstStyle>
            <a:lvl1pPr>
              <a:defRPr/>
            </a:lvl1pPr>
          </a:lstStyle>
          <a:p>
            <a:pPr>
              <a:defRPr/>
            </a:pPr>
            <a:fld id="{E4B8FD18-02DF-40F9-BE0C-7C42FF75D880}" type="slidenum">
              <a:rPr lang="en-US"/>
              <a:pPr>
                <a:defRPr/>
              </a:pPr>
              <a:t>‹#›</a:t>
            </a:fld>
            <a:endParaRPr lang="en-US"/>
          </a:p>
        </p:txBody>
      </p:sp>
    </p:spTree>
    <p:extLst>
      <p:ext uri="{BB962C8B-B14F-4D97-AF65-F5344CB8AC3E}">
        <p14:creationId xmlns:p14="http://schemas.microsoft.com/office/powerpoint/2010/main" val="295441336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FA93ABEA-86FE-4E45-A4EF-33BF6CE199D5}" type="datetime1">
              <a:rPr lang="en-US"/>
              <a:pPr>
                <a:defRPr/>
              </a:pPr>
              <a:t>8/24/2016</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PPT-</a:t>
            </a:r>
          </a:p>
        </p:txBody>
      </p:sp>
      <p:sp>
        <p:nvSpPr>
          <p:cNvPr id="6" name="Slide Number Placeholder 5"/>
          <p:cNvSpPr>
            <a:spLocks noGrp="1"/>
          </p:cNvSpPr>
          <p:nvPr>
            <p:ph type="sldNum" sz="quarter" idx="12"/>
          </p:nvPr>
        </p:nvSpPr>
        <p:spPr/>
        <p:txBody>
          <a:bodyPr/>
          <a:lstStyle>
            <a:lvl1pPr>
              <a:defRPr/>
            </a:lvl1pPr>
          </a:lstStyle>
          <a:p>
            <a:pPr>
              <a:defRPr/>
            </a:pPr>
            <a:fld id="{497C82C6-C18A-4703-8E50-CE23A27CA695}" type="slidenum">
              <a:rPr lang="en-US"/>
              <a:pPr>
                <a:defRPr/>
              </a:pPr>
              <a:t>‹#›</a:t>
            </a:fld>
            <a:endParaRPr lang="en-US"/>
          </a:p>
        </p:txBody>
      </p:sp>
    </p:spTree>
    <p:extLst>
      <p:ext uri="{BB962C8B-B14F-4D97-AF65-F5344CB8AC3E}">
        <p14:creationId xmlns:p14="http://schemas.microsoft.com/office/powerpoint/2010/main" val="51060940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51220F25-56E8-429F-AF11-69488B497EC7}" type="datetime1">
              <a:rPr lang="en-US"/>
              <a:pPr>
                <a:defRPr/>
              </a:pPr>
              <a:t>8/24/2016</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a:t>PPT-</a:t>
            </a:r>
          </a:p>
        </p:txBody>
      </p:sp>
      <p:sp>
        <p:nvSpPr>
          <p:cNvPr id="7" name="Slide Number Placeholder 5"/>
          <p:cNvSpPr>
            <a:spLocks noGrp="1"/>
          </p:cNvSpPr>
          <p:nvPr>
            <p:ph type="sldNum" sz="quarter" idx="12"/>
          </p:nvPr>
        </p:nvSpPr>
        <p:spPr/>
        <p:txBody>
          <a:bodyPr/>
          <a:lstStyle>
            <a:lvl1pPr>
              <a:defRPr/>
            </a:lvl1pPr>
          </a:lstStyle>
          <a:p>
            <a:pPr>
              <a:defRPr/>
            </a:pPr>
            <a:fld id="{A09112F7-B214-4A05-A9ED-C5D6EFA56D16}" type="slidenum">
              <a:rPr lang="en-US"/>
              <a:pPr>
                <a:defRPr/>
              </a:pPr>
              <a:t>‹#›</a:t>
            </a:fld>
            <a:endParaRPr lang="en-US"/>
          </a:p>
        </p:txBody>
      </p:sp>
    </p:spTree>
    <p:extLst>
      <p:ext uri="{BB962C8B-B14F-4D97-AF65-F5344CB8AC3E}">
        <p14:creationId xmlns:p14="http://schemas.microsoft.com/office/powerpoint/2010/main" val="376068808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80B1A03A-0C7F-49E1-BF8E-D9AF69871A63}" type="datetime1">
              <a:rPr lang="en-US"/>
              <a:pPr>
                <a:defRPr/>
              </a:pPr>
              <a:t>8/24/2016</a:t>
            </a:fld>
            <a:endParaRPr lang="en-US"/>
          </a:p>
        </p:txBody>
      </p:sp>
      <p:sp>
        <p:nvSpPr>
          <p:cNvPr id="8" name="Footer Placeholder 4"/>
          <p:cNvSpPr>
            <a:spLocks noGrp="1"/>
          </p:cNvSpPr>
          <p:nvPr>
            <p:ph type="ftr" sz="quarter" idx="11"/>
          </p:nvPr>
        </p:nvSpPr>
        <p:spPr/>
        <p:txBody>
          <a:bodyPr/>
          <a:lstStyle>
            <a:lvl1pPr>
              <a:defRPr/>
            </a:lvl1pPr>
          </a:lstStyle>
          <a:p>
            <a:pPr>
              <a:defRPr/>
            </a:pPr>
            <a:r>
              <a:rPr lang="en-US"/>
              <a:t>PPT-</a:t>
            </a:r>
          </a:p>
        </p:txBody>
      </p:sp>
      <p:sp>
        <p:nvSpPr>
          <p:cNvPr id="9" name="Slide Number Placeholder 5"/>
          <p:cNvSpPr>
            <a:spLocks noGrp="1"/>
          </p:cNvSpPr>
          <p:nvPr>
            <p:ph type="sldNum" sz="quarter" idx="12"/>
          </p:nvPr>
        </p:nvSpPr>
        <p:spPr/>
        <p:txBody>
          <a:bodyPr/>
          <a:lstStyle>
            <a:lvl1pPr>
              <a:defRPr/>
            </a:lvl1pPr>
          </a:lstStyle>
          <a:p>
            <a:pPr>
              <a:defRPr/>
            </a:pPr>
            <a:fld id="{C829F010-E696-431A-AA6C-F9381B43A2A2}" type="slidenum">
              <a:rPr lang="en-US"/>
              <a:pPr>
                <a:defRPr/>
              </a:pPr>
              <a:t>‹#›</a:t>
            </a:fld>
            <a:endParaRPr lang="en-US"/>
          </a:p>
        </p:txBody>
      </p:sp>
    </p:spTree>
    <p:extLst>
      <p:ext uri="{BB962C8B-B14F-4D97-AF65-F5344CB8AC3E}">
        <p14:creationId xmlns:p14="http://schemas.microsoft.com/office/powerpoint/2010/main" val="306370981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86DA93AF-D76E-40DC-BDFA-7FBEAEBE5102}" type="datetime1">
              <a:rPr lang="en-US"/>
              <a:pPr>
                <a:defRPr/>
              </a:pPr>
              <a:t>8/24/2016</a:t>
            </a:fld>
            <a:endParaRPr lang="en-US"/>
          </a:p>
        </p:txBody>
      </p:sp>
      <p:sp>
        <p:nvSpPr>
          <p:cNvPr id="4" name="Footer Placeholder 4"/>
          <p:cNvSpPr>
            <a:spLocks noGrp="1"/>
          </p:cNvSpPr>
          <p:nvPr>
            <p:ph type="ftr" sz="quarter" idx="11"/>
          </p:nvPr>
        </p:nvSpPr>
        <p:spPr/>
        <p:txBody>
          <a:bodyPr/>
          <a:lstStyle>
            <a:lvl1pPr>
              <a:defRPr/>
            </a:lvl1pPr>
          </a:lstStyle>
          <a:p>
            <a:pPr>
              <a:defRPr/>
            </a:pPr>
            <a:r>
              <a:rPr lang="en-US"/>
              <a:t>PPT-</a:t>
            </a:r>
          </a:p>
        </p:txBody>
      </p:sp>
      <p:sp>
        <p:nvSpPr>
          <p:cNvPr id="5" name="Slide Number Placeholder 5"/>
          <p:cNvSpPr>
            <a:spLocks noGrp="1"/>
          </p:cNvSpPr>
          <p:nvPr>
            <p:ph type="sldNum" sz="quarter" idx="12"/>
          </p:nvPr>
        </p:nvSpPr>
        <p:spPr/>
        <p:txBody>
          <a:bodyPr/>
          <a:lstStyle>
            <a:lvl1pPr>
              <a:defRPr/>
            </a:lvl1pPr>
          </a:lstStyle>
          <a:p>
            <a:pPr>
              <a:defRPr/>
            </a:pPr>
            <a:fld id="{F2A4B7B8-8B64-4396-9541-EAB02EBD06B2}" type="slidenum">
              <a:rPr lang="en-US"/>
              <a:pPr>
                <a:defRPr/>
              </a:pPr>
              <a:t>‹#›</a:t>
            </a:fld>
            <a:endParaRPr lang="en-US"/>
          </a:p>
        </p:txBody>
      </p:sp>
    </p:spTree>
    <p:extLst>
      <p:ext uri="{BB962C8B-B14F-4D97-AF65-F5344CB8AC3E}">
        <p14:creationId xmlns:p14="http://schemas.microsoft.com/office/powerpoint/2010/main" val="273413322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E0D015CB-67A0-4EAD-9BDB-A0461F2D0F50}" type="datetime1">
              <a:rPr lang="en-US"/>
              <a:pPr>
                <a:defRPr/>
              </a:pPr>
              <a:t>8/24/2016</a:t>
            </a:fld>
            <a:endParaRPr lang="en-US"/>
          </a:p>
        </p:txBody>
      </p:sp>
      <p:sp>
        <p:nvSpPr>
          <p:cNvPr id="3" name="Footer Placeholder 4"/>
          <p:cNvSpPr>
            <a:spLocks noGrp="1"/>
          </p:cNvSpPr>
          <p:nvPr>
            <p:ph type="ftr" sz="quarter" idx="11"/>
          </p:nvPr>
        </p:nvSpPr>
        <p:spPr/>
        <p:txBody>
          <a:bodyPr/>
          <a:lstStyle>
            <a:lvl1pPr>
              <a:defRPr/>
            </a:lvl1pPr>
          </a:lstStyle>
          <a:p>
            <a:pPr>
              <a:defRPr/>
            </a:pPr>
            <a:r>
              <a:rPr lang="en-US"/>
              <a:t>PPT-</a:t>
            </a:r>
          </a:p>
        </p:txBody>
      </p:sp>
      <p:sp>
        <p:nvSpPr>
          <p:cNvPr id="4" name="Slide Number Placeholder 5"/>
          <p:cNvSpPr>
            <a:spLocks noGrp="1"/>
          </p:cNvSpPr>
          <p:nvPr>
            <p:ph type="sldNum" sz="quarter" idx="12"/>
          </p:nvPr>
        </p:nvSpPr>
        <p:spPr/>
        <p:txBody>
          <a:bodyPr/>
          <a:lstStyle>
            <a:lvl1pPr>
              <a:defRPr/>
            </a:lvl1pPr>
          </a:lstStyle>
          <a:p>
            <a:pPr>
              <a:defRPr/>
            </a:pPr>
            <a:fld id="{E4F60B90-3054-4CA1-99B6-35408F47B796}" type="slidenum">
              <a:rPr lang="en-US"/>
              <a:pPr>
                <a:defRPr/>
              </a:pPr>
              <a:t>‹#›</a:t>
            </a:fld>
            <a:endParaRPr lang="en-US"/>
          </a:p>
        </p:txBody>
      </p:sp>
    </p:spTree>
    <p:extLst>
      <p:ext uri="{BB962C8B-B14F-4D97-AF65-F5344CB8AC3E}">
        <p14:creationId xmlns:p14="http://schemas.microsoft.com/office/powerpoint/2010/main" val="329563589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97DF27A9-CFFE-4860-9E59-346EE159626A}" type="datetime1">
              <a:rPr lang="en-US"/>
              <a:pPr>
                <a:defRPr/>
              </a:pPr>
              <a:t>8/24/2016</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a:t>PPT-</a:t>
            </a:r>
          </a:p>
        </p:txBody>
      </p:sp>
      <p:sp>
        <p:nvSpPr>
          <p:cNvPr id="7" name="Slide Number Placeholder 5"/>
          <p:cNvSpPr>
            <a:spLocks noGrp="1"/>
          </p:cNvSpPr>
          <p:nvPr>
            <p:ph type="sldNum" sz="quarter" idx="12"/>
          </p:nvPr>
        </p:nvSpPr>
        <p:spPr/>
        <p:txBody>
          <a:bodyPr/>
          <a:lstStyle>
            <a:lvl1pPr>
              <a:defRPr/>
            </a:lvl1pPr>
          </a:lstStyle>
          <a:p>
            <a:pPr>
              <a:defRPr/>
            </a:pPr>
            <a:fld id="{F93EE6A1-B3F8-4722-B7C7-9B991528A008}" type="slidenum">
              <a:rPr lang="en-US"/>
              <a:pPr>
                <a:defRPr/>
              </a:pPr>
              <a:t>‹#›</a:t>
            </a:fld>
            <a:endParaRPr lang="en-US"/>
          </a:p>
        </p:txBody>
      </p:sp>
    </p:spTree>
    <p:extLst>
      <p:ext uri="{BB962C8B-B14F-4D97-AF65-F5344CB8AC3E}">
        <p14:creationId xmlns:p14="http://schemas.microsoft.com/office/powerpoint/2010/main" val="17288955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7F610B4F-7319-4B23-9A19-63A768EE0B8D}" type="datetime1">
              <a:rPr lang="en-US"/>
              <a:pPr>
                <a:defRPr/>
              </a:pPr>
              <a:t>8/24/2016</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PPT-</a:t>
            </a:r>
          </a:p>
        </p:txBody>
      </p:sp>
      <p:sp>
        <p:nvSpPr>
          <p:cNvPr id="6" name="Slide Number Placeholder 5"/>
          <p:cNvSpPr>
            <a:spLocks noGrp="1"/>
          </p:cNvSpPr>
          <p:nvPr>
            <p:ph type="sldNum" sz="quarter" idx="12"/>
          </p:nvPr>
        </p:nvSpPr>
        <p:spPr/>
        <p:txBody>
          <a:bodyPr/>
          <a:lstStyle>
            <a:lvl1pPr>
              <a:defRPr/>
            </a:lvl1pPr>
          </a:lstStyle>
          <a:p>
            <a:pPr>
              <a:defRPr/>
            </a:pPr>
            <a:fld id="{FE122AA6-D333-4DE2-984A-5C69A963584C}" type="slidenum">
              <a:rPr lang="en-US"/>
              <a:pPr>
                <a:defRPr/>
              </a:pPr>
              <a:t>‹#›</a:t>
            </a:fld>
            <a:endParaRPr lang="en-US"/>
          </a:p>
        </p:txBody>
      </p:sp>
    </p:spTree>
    <p:extLst>
      <p:ext uri="{BB962C8B-B14F-4D97-AF65-F5344CB8AC3E}">
        <p14:creationId xmlns:p14="http://schemas.microsoft.com/office/powerpoint/2010/main" val="380155602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F08BAE4C-6DC9-45F2-BB9B-77797720D8E1}" type="datetime1">
              <a:rPr lang="en-US"/>
              <a:pPr>
                <a:defRPr/>
              </a:pPr>
              <a:t>8/24/2016</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a:t>PPT-</a:t>
            </a:r>
          </a:p>
        </p:txBody>
      </p:sp>
      <p:sp>
        <p:nvSpPr>
          <p:cNvPr id="7" name="Slide Number Placeholder 5"/>
          <p:cNvSpPr>
            <a:spLocks noGrp="1"/>
          </p:cNvSpPr>
          <p:nvPr>
            <p:ph type="sldNum" sz="quarter" idx="12"/>
          </p:nvPr>
        </p:nvSpPr>
        <p:spPr/>
        <p:txBody>
          <a:bodyPr/>
          <a:lstStyle>
            <a:lvl1pPr>
              <a:defRPr/>
            </a:lvl1pPr>
          </a:lstStyle>
          <a:p>
            <a:pPr>
              <a:defRPr/>
            </a:pPr>
            <a:fld id="{2FADC4D1-B8E0-4A43-8634-A25B5908C13F}" type="slidenum">
              <a:rPr lang="en-US"/>
              <a:pPr>
                <a:defRPr/>
              </a:pPr>
              <a:t>‹#›</a:t>
            </a:fld>
            <a:endParaRPr lang="en-US"/>
          </a:p>
        </p:txBody>
      </p:sp>
    </p:spTree>
    <p:extLst>
      <p:ext uri="{BB962C8B-B14F-4D97-AF65-F5344CB8AC3E}">
        <p14:creationId xmlns:p14="http://schemas.microsoft.com/office/powerpoint/2010/main" val="249284347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1D8ABDBC-3EA6-4802-90D6-99D8491F1F0C}" type="datetime1">
              <a:rPr lang="en-US"/>
              <a:pPr>
                <a:defRPr/>
              </a:pPr>
              <a:t>8/24/2016</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PPT-</a:t>
            </a:r>
          </a:p>
        </p:txBody>
      </p:sp>
      <p:sp>
        <p:nvSpPr>
          <p:cNvPr id="6" name="Slide Number Placeholder 5"/>
          <p:cNvSpPr>
            <a:spLocks noGrp="1"/>
          </p:cNvSpPr>
          <p:nvPr>
            <p:ph type="sldNum" sz="quarter" idx="12"/>
          </p:nvPr>
        </p:nvSpPr>
        <p:spPr/>
        <p:txBody>
          <a:bodyPr/>
          <a:lstStyle>
            <a:lvl1pPr>
              <a:defRPr/>
            </a:lvl1pPr>
          </a:lstStyle>
          <a:p>
            <a:pPr>
              <a:defRPr/>
            </a:pPr>
            <a:fld id="{ECCE265A-7FFD-4347-80C8-AE82666D9B1F}" type="slidenum">
              <a:rPr lang="en-US"/>
              <a:pPr>
                <a:defRPr/>
              </a:pPr>
              <a:t>‹#›</a:t>
            </a:fld>
            <a:endParaRPr lang="en-US"/>
          </a:p>
        </p:txBody>
      </p:sp>
    </p:spTree>
    <p:extLst>
      <p:ext uri="{BB962C8B-B14F-4D97-AF65-F5344CB8AC3E}">
        <p14:creationId xmlns:p14="http://schemas.microsoft.com/office/powerpoint/2010/main" val="418418686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418EF398-3F31-4454-9FDF-DA8C9FC5F88F}" type="datetime1">
              <a:rPr lang="en-US"/>
              <a:pPr>
                <a:defRPr/>
              </a:pPr>
              <a:t>8/24/2016</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PPT-</a:t>
            </a:r>
          </a:p>
        </p:txBody>
      </p:sp>
      <p:sp>
        <p:nvSpPr>
          <p:cNvPr id="6" name="Slide Number Placeholder 5"/>
          <p:cNvSpPr>
            <a:spLocks noGrp="1"/>
          </p:cNvSpPr>
          <p:nvPr>
            <p:ph type="sldNum" sz="quarter" idx="12"/>
          </p:nvPr>
        </p:nvSpPr>
        <p:spPr/>
        <p:txBody>
          <a:bodyPr/>
          <a:lstStyle>
            <a:lvl1pPr>
              <a:defRPr/>
            </a:lvl1pPr>
          </a:lstStyle>
          <a:p>
            <a:pPr>
              <a:defRPr/>
            </a:pPr>
            <a:fld id="{64D32246-8AD4-4C01-8583-B3A3AA9012D7}" type="slidenum">
              <a:rPr lang="en-US"/>
              <a:pPr>
                <a:defRPr/>
              </a:pPr>
              <a:t>‹#›</a:t>
            </a:fld>
            <a:endParaRPr lang="en-US"/>
          </a:p>
        </p:txBody>
      </p:sp>
    </p:spTree>
    <p:extLst>
      <p:ext uri="{BB962C8B-B14F-4D97-AF65-F5344CB8AC3E}">
        <p14:creationId xmlns:p14="http://schemas.microsoft.com/office/powerpoint/2010/main" val="27306258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4CD260F8-6E90-4F7E-B502-6FF720642986}" type="datetime1">
              <a:rPr lang="en-US"/>
              <a:pPr>
                <a:defRPr/>
              </a:pPr>
              <a:t>8/24/2016</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PPT-</a:t>
            </a:r>
          </a:p>
        </p:txBody>
      </p:sp>
      <p:sp>
        <p:nvSpPr>
          <p:cNvPr id="6" name="Slide Number Placeholder 5"/>
          <p:cNvSpPr>
            <a:spLocks noGrp="1"/>
          </p:cNvSpPr>
          <p:nvPr>
            <p:ph type="sldNum" sz="quarter" idx="12"/>
          </p:nvPr>
        </p:nvSpPr>
        <p:spPr/>
        <p:txBody>
          <a:bodyPr/>
          <a:lstStyle>
            <a:lvl1pPr>
              <a:defRPr/>
            </a:lvl1pPr>
          </a:lstStyle>
          <a:p>
            <a:pPr>
              <a:defRPr/>
            </a:pPr>
            <a:fld id="{6DABA46C-1C6A-4D46-943B-A0D09C4A156F}" type="slidenum">
              <a:rPr lang="en-US"/>
              <a:pPr>
                <a:defRPr/>
              </a:pPr>
              <a:t>‹#›</a:t>
            </a:fld>
            <a:endParaRPr lang="en-US"/>
          </a:p>
        </p:txBody>
      </p:sp>
    </p:spTree>
    <p:extLst>
      <p:ext uri="{BB962C8B-B14F-4D97-AF65-F5344CB8AC3E}">
        <p14:creationId xmlns:p14="http://schemas.microsoft.com/office/powerpoint/2010/main" val="8596971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1E6E038D-4052-4DBF-8728-A9D8DCF356FE}" type="datetime1">
              <a:rPr lang="en-US"/>
              <a:pPr>
                <a:defRPr/>
              </a:pPr>
              <a:t>8/24/2016</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a:t>PPT-</a:t>
            </a:r>
          </a:p>
        </p:txBody>
      </p:sp>
      <p:sp>
        <p:nvSpPr>
          <p:cNvPr id="7" name="Slide Number Placeholder 5"/>
          <p:cNvSpPr>
            <a:spLocks noGrp="1"/>
          </p:cNvSpPr>
          <p:nvPr>
            <p:ph type="sldNum" sz="quarter" idx="12"/>
          </p:nvPr>
        </p:nvSpPr>
        <p:spPr/>
        <p:txBody>
          <a:bodyPr/>
          <a:lstStyle>
            <a:lvl1pPr>
              <a:defRPr/>
            </a:lvl1pPr>
          </a:lstStyle>
          <a:p>
            <a:pPr>
              <a:defRPr/>
            </a:pPr>
            <a:fld id="{CBFDA22F-B507-45E0-BEB3-BD419CEFA456}" type="slidenum">
              <a:rPr lang="en-US"/>
              <a:pPr>
                <a:defRPr/>
              </a:pPr>
              <a:t>‹#›</a:t>
            </a:fld>
            <a:endParaRPr lang="en-US"/>
          </a:p>
        </p:txBody>
      </p:sp>
    </p:spTree>
    <p:extLst>
      <p:ext uri="{BB962C8B-B14F-4D97-AF65-F5344CB8AC3E}">
        <p14:creationId xmlns:p14="http://schemas.microsoft.com/office/powerpoint/2010/main" val="39410035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99AD3137-870A-4BAE-860B-4B87F398A10F}" type="datetime1">
              <a:rPr lang="en-US"/>
              <a:pPr>
                <a:defRPr/>
              </a:pPr>
              <a:t>8/24/2016</a:t>
            </a:fld>
            <a:endParaRPr lang="en-US"/>
          </a:p>
        </p:txBody>
      </p:sp>
      <p:sp>
        <p:nvSpPr>
          <p:cNvPr id="8" name="Footer Placeholder 4"/>
          <p:cNvSpPr>
            <a:spLocks noGrp="1"/>
          </p:cNvSpPr>
          <p:nvPr>
            <p:ph type="ftr" sz="quarter" idx="11"/>
          </p:nvPr>
        </p:nvSpPr>
        <p:spPr/>
        <p:txBody>
          <a:bodyPr/>
          <a:lstStyle>
            <a:lvl1pPr>
              <a:defRPr/>
            </a:lvl1pPr>
          </a:lstStyle>
          <a:p>
            <a:pPr>
              <a:defRPr/>
            </a:pPr>
            <a:r>
              <a:rPr lang="en-US"/>
              <a:t>PPT-</a:t>
            </a:r>
          </a:p>
        </p:txBody>
      </p:sp>
      <p:sp>
        <p:nvSpPr>
          <p:cNvPr id="9" name="Slide Number Placeholder 5"/>
          <p:cNvSpPr>
            <a:spLocks noGrp="1"/>
          </p:cNvSpPr>
          <p:nvPr>
            <p:ph type="sldNum" sz="quarter" idx="12"/>
          </p:nvPr>
        </p:nvSpPr>
        <p:spPr/>
        <p:txBody>
          <a:bodyPr/>
          <a:lstStyle>
            <a:lvl1pPr>
              <a:defRPr/>
            </a:lvl1pPr>
          </a:lstStyle>
          <a:p>
            <a:pPr>
              <a:defRPr/>
            </a:pPr>
            <a:fld id="{158B34F5-9C3A-4EFB-B267-6B4B1E1D2066}" type="slidenum">
              <a:rPr lang="en-US"/>
              <a:pPr>
                <a:defRPr/>
              </a:pPr>
              <a:t>‹#›</a:t>
            </a:fld>
            <a:endParaRPr lang="en-US"/>
          </a:p>
        </p:txBody>
      </p:sp>
    </p:spTree>
    <p:extLst>
      <p:ext uri="{BB962C8B-B14F-4D97-AF65-F5344CB8AC3E}">
        <p14:creationId xmlns:p14="http://schemas.microsoft.com/office/powerpoint/2010/main" val="27238318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3510D3BC-889B-4CDE-8359-44B4BB0BFF0B}" type="datetime1">
              <a:rPr lang="en-US"/>
              <a:pPr>
                <a:defRPr/>
              </a:pPr>
              <a:t>8/24/2016</a:t>
            </a:fld>
            <a:endParaRPr lang="en-US"/>
          </a:p>
        </p:txBody>
      </p:sp>
      <p:sp>
        <p:nvSpPr>
          <p:cNvPr id="4" name="Footer Placeholder 4"/>
          <p:cNvSpPr>
            <a:spLocks noGrp="1"/>
          </p:cNvSpPr>
          <p:nvPr>
            <p:ph type="ftr" sz="quarter" idx="11"/>
          </p:nvPr>
        </p:nvSpPr>
        <p:spPr/>
        <p:txBody>
          <a:bodyPr/>
          <a:lstStyle>
            <a:lvl1pPr>
              <a:defRPr/>
            </a:lvl1pPr>
          </a:lstStyle>
          <a:p>
            <a:pPr>
              <a:defRPr/>
            </a:pPr>
            <a:r>
              <a:rPr lang="en-US"/>
              <a:t>PPT-</a:t>
            </a:r>
          </a:p>
        </p:txBody>
      </p:sp>
      <p:sp>
        <p:nvSpPr>
          <p:cNvPr id="5" name="Slide Number Placeholder 5"/>
          <p:cNvSpPr>
            <a:spLocks noGrp="1"/>
          </p:cNvSpPr>
          <p:nvPr>
            <p:ph type="sldNum" sz="quarter" idx="12"/>
          </p:nvPr>
        </p:nvSpPr>
        <p:spPr/>
        <p:txBody>
          <a:bodyPr/>
          <a:lstStyle>
            <a:lvl1pPr>
              <a:defRPr/>
            </a:lvl1pPr>
          </a:lstStyle>
          <a:p>
            <a:pPr>
              <a:defRPr/>
            </a:pPr>
            <a:fld id="{34B58A74-B013-4E1A-BCE3-B77E6342078C}" type="slidenum">
              <a:rPr lang="en-US"/>
              <a:pPr>
                <a:defRPr/>
              </a:pPr>
              <a:t>‹#›</a:t>
            </a:fld>
            <a:endParaRPr lang="en-US"/>
          </a:p>
        </p:txBody>
      </p:sp>
    </p:spTree>
    <p:extLst>
      <p:ext uri="{BB962C8B-B14F-4D97-AF65-F5344CB8AC3E}">
        <p14:creationId xmlns:p14="http://schemas.microsoft.com/office/powerpoint/2010/main" val="40766738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417331EE-C456-4CA5-8536-6B30B3E6E828}" type="datetime1">
              <a:rPr lang="en-US"/>
              <a:pPr>
                <a:defRPr/>
              </a:pPr>
              <a:t>8/24/2016</a:t>
            </a:fld>
            <a:endParaRPr lang="en-US"/>
          </a:p>
        </p:txBody>
      </p:sp>
      <p:sp>
        <p:nvSpPr>
          <p:cNvPr id="3" name="Footer Placeholder 4"/>
          <p:cNvSpPr>
            <a:spLocks noGrp="1"/>
          </p:cNvSpPr>
          <p:nvPr>
            <p:ph type="ftr" sz="quarter" idx="11"/>
          </p:nvPr>
        </p:nvSpPr>
        <p:spPr/>
        <p:txBody>
          <a:bodyPr/>
          <a:lstStyle>
            <a:lvl1pPr>
              <a:defRPr/>
            </a:lvl1pPr>
          </a:lstStyle>
          <a:p>
            <a:pPr>
              <a:defRPr/>
            </a:pPr>
            <a:r>
              <a:rPr lang="en-US"/>
              <a:t>PPT-</a:t>
            </a:r>
          </a:p>
        </p:txBody>
      </p:sp>
      <p:sp>
        <p:nvSpPr>
          <p:cNvPr id="4" name="Slide Number Placeholder 5"/>
          <p:cNvSpPr>
            <a:spLocks noGrp="1"/>
          </p:cNvSpPr>
          <p:nvPr>
            <p:ph type="sldNum" sz="quarter" idx="12"/>
          </p:nvPr>
        </p:nvSpPr>
        <p:spPr/>
        <p:txBody>
          <a:bodyPr/>
          <a:lstStyle>
            <a:lvl1pPr>
              <a:defRPr/>
            </a:lvl1pPr>
          </a:lstStyle>
          <a:p>
            <a:pPr>
              <a:defRPr/>
            </a:pPr>
            <a:fld id="{44DFD2EA-D3F5-49E2-8BE8-2CEF3C187FD3}" type="slidenum">
              <a:rPr lang="en-US"/>
              <a:pPr>
                <a:defRPr/>
              </a:pPr>
              <a:t>‹#›</a:t>
            </a:fld>
            <a:endParaRPr lang="en-US"/>
          </a:p>
        </p:txBody>
      </p:sp>
    </p:spTree>
    <p:extLst>
      <p:ext uri="{BB962C8B-B14F-4D97-AF65-F5344CB8AC3E}">
        <p14:creationId xmlns:p14="http://schemas.microsoft.com/office/powerpoint/2010/main" val="25593981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16840A8C-537B-460B-A72F-0BEAC52ADEBA}" type="datetime1">
              <a:rPr lang="en-US"/>
              <a:pPr>
                <a:defRPr/>
              </a:pPr>
              <a:t>8/24/2016</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a:t>PPT-</a:t>
            </a:r>
          </a:p>
        </p:txBody>
      </p:sp>
      <p:sp>
        <p:nvSpPr>
          <p:cNvPr id="7" name="Slide Number Placeholder 5"/>
          <p:cNvSpPr>
            <a:spLocks noGrp="1"/>
          </p:cNvSpPr>
          <p:nvPr>
            <p:ph type="sldNum" sz="quarter" idx="12"/>
          </p:nvPr>
        </p:nvSpPr>
        <p:spPr/>
        <p:txBody>
          <a:bodyPr/>
          <a:lstStyle>
            <a:lvl1pPr>
              <a:defRPr/>
            </a:lvl1pPr>
          </a:lstStyle>
          <a:p>
            <a:pPr>
              <a:defRPr/>
            </a:pPr>
            <a:fld id="{B6981BDA-F040-416D-BE93-D0BC9AE32FF8}" type="slidenum">
              <a:rPr lang="en-US"/>
              <a:pPr>
                <a:defRPr/>
              </a:pPr>
              <a:t>‹#›</a:t>
            </a:fld>
            <a:endParaRPr lang="en-US"/>
          </a:p>
        </p:txBody>
      </p:sp>
    </p:spTree>
    <p:extLst>
      <p:ext uri="{BB962C8B-B14F-4D97-AF65-F5344CB8AC3E}">
        <p14:creationId xmlns:p14="http://schemas.microsoft.com/office/powerpoint/2010/main" val="40336209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848E1306-387F-4D3D-A669-596DF03F0240}" type="datetime1">
              <a:rPr lang="en-US"/>
              <a:pPr>
                <a:defRPr/>
              </a:pPr>
              <a:t>8/24/2016</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a:t>PPT-</a:t>
            </a:r>
          </a:p>
        </p:txBody>
      </p:sp>
      <p:sp>
        <p:nvSpPr>
          <p:cNvPr id="7" name="Slide Number Placeholder 5"/>
          <p:cNvSpPr>
            <a:spLocks noGrp="1"/>
          </p:cNvSpPr>
          <p:nvPr>
            <p:ph type="sldNum" sz="quarter" idx="12"/>
          </p:nvPr>
        </p:nvSpPr>
        <p:spPr/>
        <p:txBody>
          <a:bodyPr/>
          <a:lstStyle>
            <a:lvl1pPr>
              <a:defRPr/>
            </a:lvl1pPr>
          </a:lstStyle>
          <a:p>
            <a:pPr>
              <a:defRPr/>
            </a:pPr>
            <a:fld id="{0BC5F6DB-50AE-44A5-9440-65913111D36E}" type="slidenum">
              <a:rPr lang="en-US"/>
              <a:pPr>
                <a:defRPr/>
              </a:pPr>
              <a:t>‹#›</a:t>
            </a:fld>
            <a:endParaRPr lang="en-US"/>
          </a:p>
        </p:txBody>
      </p:sp>
    </p:spTree>
    <p:extLst>
      <p:ext uri="{BB962C8B-B14F-4D97-AF65-F5344CB8AC3E}">
        <p14:creationId xmlns:p14="http://schemas.microsoft.com/office/powerpoint/2010/main" val="6136400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DA47104C-09FA-4389-88AA-D2D7A0D8CFDD}" type="datetime1">
              <a:rPr lang="en-US"/>
              <a:pPr>
                <a:defRPr/>
              </a:pPr>
              <a:t>8/24/2016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r>
              <a:rPr lang="en-US"/>
              <a:t>PPT-</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76505766-5B6C-4F1A-8C25-C2D7CC6A3889}"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17" r:id="rId1"/>
    <p:sldLayoutId id="2147483696" r:id="rId2"/>
    <p:sldLayoutId id="2147483697" r:id="rId3"/>
    <p:sldLayoutId id="2147483698" r:id="rId4"/>
    <p:sldLayoutId id="2147483699" r:id="rId5"/>
    <p:sldLayoutId id="2147483700" r:id="rId6"/>
    <p:sldLayoutId id="2147483701" r:id="rId7"/>
    <p:sldLayoutId id="2147483702" r:id="rId8"/>
    <p:sldLayoutId id="2147483703" r:id="rId9"/>
    <p:sldLayoutId id="2147483704" r:id="rId10"/>
    <p:sldLayoutId id="2147483705" r:id="rId11"/>
  </p:sldLayoutIdLst>
  <p:hf hdr="0" dt="0"/>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051"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664B0819-E2D6-4E53-AE60-B177B9D69D27}" type="datetime1">
              <a:rPr lang="en-US"/>
              <a:pPr>
                <a:defRPr/>
              </a:pPr>
              <a:t>8/24/2016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r>
              <a:rPr lang="en-US"/>
              <a:t>PPT-</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8B7E8AF8-2A6E-4992-9528-8FF0E8BD7813}"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06" r:id="rId1"/>
    <p:sldLayoutId id="2147483707" r:id="rId2"/>
    <p:sldLayoutId id="2147483708" r:id="rId3"/>
    <p:sldLayoutId id="2147483709" r:id="rId4"/>
    <p:sldLayoutId id="2147483710" r:id="rId5"/>
    <p:sldLayoutId id="2147483711" r:id="rId6"/>
    <p:sldLayoutId id="2147483712" r:id="rId7"/>
    <p:sldLayoutId id="2147483713" r:id="rId8"/>
    <p:sldLayoutId id="2147483714" r:id="rId9"/>
    <p:sldLayoutId id="2147483715" r:id="rId10"/>
    <p:sldLayoutId id="2147483716" r:id="rId11"/>
  </p:sldLayoutIdLst>
  <p:hf hd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20.xml"/><Relationship Id="rId1" Type="http://schemas.openxmlformats.org/officeDocument/2006/relationships/slideLayout" Target="../slideLayouts/slideLayout1.xml"/><Relationship Id="rId4" Type="http://schemas.openxmlformats.org/officeDocument/2006/relationships/image" Target="../media/image15.jpeg"/></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hyperlink" Target="https://www.facebook.com/BWCPATHS" TargetMode="External"/><Relationship Id="rId2" Type="http://schemas.openxmlformats.org/officeDocument/2006/relationships/image" Target="../media/image16.jpeg"/><Relationship Id="rId1" Type="http://schemas.openxmlformats.org/officeDocument/2006/relationships/slideLayout" Target="../slideLayouts/slideLayout1.xml"/><Relationship Id="rId4" Type="http://schemas.openxmlformats.org/officeDocument/2006/relationships/image" Target="../media/image17.jpeg"/></Relationships>
</file>

<file path=ppt/slides/_rels/slide23.xml.rels><?xml version="1.0" encoding="UTF-8" standalone="yes"?>
<Relationships xmlns="http://schemas.openxmlformats.org/package/2006/relationships"><Relationship Id="rId2" Type="http://schemas.openxmlformats.org/officeDocument/2006/relationships/image" Target="../media/image18.wmf"/><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6.jpeg"/></Relationships>
</file>

<file path=ppt/slides/_rels/slide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8.gif"/><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ctrTitle"/>
          </p:nvPr>
        </p:nvSpPr>
        <p:spPr>
          <a:xfrm>
            <a:off x="457200" y="381000"/>
            <a:ext cx="5334000" cy="533400"/>
          </a:xfrm>
        </p:spPr>
        <p:txBody>
          <a:bodyPr/>
          <a:lstStyle/>
          <a:p>
            <a:pPr eaLnBrk="1" hangingPunct="1"/>
            <a:r>
              <a:rPr lang="en-US" sz="2400" b="1" dirty="0" smtClean="0">
                <a:solidFill>
                  <a:schemeClr val="bg1"/>
                </a:solidFill>
                <a:latin typeface="Verdana" pitchFamily="34" charset="0"/>
              </a:rPr>
              <a:t>PREVENTING BACK INJURIES</a:t>
            </a:r>
          </a:p>
        </p:txBody>
      </p:sp>
      <p:sp>
        <p:nvSpPr>
          <p:cNvPr id="4100" name="Slide Number Placeholder 3"/>
          <p:cNvSpPr>
            <a:spLocks noGrp="1"/>
          </p:cNvSpPr>
          <p:nvPr>
            <p:ph type="sldNum" sz="quarter" idx="12"/>
          </p:nvPr>
        </p:nvSpPr>
        <p:spPr bwMode="auto">
          <a:xfrm>
            <a:off x="7620000" y="6356350"/>
            <a:ext cx="1066800" cy="365125"/>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fontAlgn="base">
              <a:spcBef>
                <a:spcPct val="0"/>
              </a:spcBef>
              <a:spcAft>
                <a:spcPct val="0"/>
              </a:spcAft>
              <a:defRPr/>
            </a:pPr>
            <a:fld id="{866EBD4E-B49F-4F5C-9FDB-FEE0D0B20E61}" type="slidenum">
              <a:rPr lang="en-US" sz="1400" smtClean="0">
                <a:solidFill>
                  <a:schemeClr val="bg1"/>
                </a:solidFill>
                <a:latin typeface="Verdana" pitchFamily="34" charset="0"/>
              </a:rPr>
              <a:pPr algn="ctr" fontAlgn="base">
                <a:spcBef>
                  <a:spcPct val="0"/>
                </a:spcBef>
                <a:spcAft>
                  <a:spcPct val="0"/>
                </a:spcAft>
                <a:defRPr/>
              </a:pPr>
              <a:t>1</a:t>
            </a:fld>
            <a:endParaRPr lang="en-US" sz="1400" smtClean="0">
              <a:solidFill>
                <a:schemeClr val="bg1"/>
              </a:solidFill>
              <a:latin typeface="Verdana" pitchFamily="34" charset="0"/>
            </a:endParaRPr>
          </a:p>
        </p:txBody>
      </p:sp>
      <p:sp>
        <p:nvSpPr>
          <p:cNvPr id="4101" name="Footer Placeholder 4"/>
          <p:cNvSpPr>
            <a:spLocks noGrp="1"/>
          </p:cNvSpPr>
          <p:nvPr>
            <p:ph type="ftr" sz="quarter" idx="1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r>
              <a:rPr lang="en-US" sz="1400" dirty="0" smtClean="0">
                <a:solidFill>
                  <a:schemeClr val="bg1"/>
                </a:solidFill>
                <a:latin typeface="Verdana" pitchFamily="34" charset="0"/>
              </a:rPr>
              <a:t>PPT-031-02</a:t>
            </a:r>
          </a:p>
        </p:txBody>
      </p:sp>
      <p:sp>
        <p:nvSpPr>
          <p:cNvPr id="4102" name="TextBox 5"/>
          <p:cNvSpPr txBox="1">
            <a:spLocks noChangeArrowheads="1"/>
          </p:cNvSpPr>
          <p:nvPr/>
        </p:nvSpPr>
        <p:spPr bwMode="auto">
          <a:xfrm>
            <a:off x="6324600" y="914400"/>
            <a:ext cx="2667000" cy="60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ctr" eaLnBrk="1" hangingPunct="1"/>
            <a:r>
              <a:rPr lang="en-US" sz="1100" i="1">
                <a:latin typeface="Verdana" pitchFamily="34" charset="0"/>
              </a:rPr>
              <a:t>Bureau of Workers’ Compensation </a:t>
            </a:r>
          </a:p>
          <a:p>
            <a:pPr algn="ctr" eaLnBrk="1" hangingPunct="1"/>
            <a:r>
              <a:rPr lang="en-US" sz="1100" i="1">
                <a:latin typeface="Verdana" pitchFamily="34" charset="0"/>
              </a:rPr>
              <a:t>PA Training for Health &amp; Safety                        (PATHS)</a:t>
            </a:r>
          </a:p>
        </p:txBody>
      </p:sp>
      <p:pic>
        <p:nvPicPr>
          <p:cNvPr id="1030" name="Picture 6" descr="http://www.lawofficesofthomasnigro.com/files/back_injury.JPG"/>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2438400" y="1214437"/>
            <a:ext cx="3550444" cy="473392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ctrTitle"/>
          </p:nvPr>
        </p:nvSpPr>
        <p:spPr>
          <a:xfrm>
            <a:off x="457200" y="381000"/>
            <a:ext cx="5334000" cy="533400"/>
          </a:xfrm>
        </p:spPr>
        <p:txBody>
          <a:bodyPr/>
          <a:lstStyle/>
          <a:p>
            <a:pPr eaLnBrk="1" hangingPunct="1"/>
            <a:r>
              <a:rPr lang="en-US" sz="2800" dirty="0" smtClean="0">
                <a:solidFill>
                  <a:schemeClr val="bg1"/>
                </a:solidFill>
                <a:latin typeface="Verdana" pitchFamily="34" charset="0"/>
              </a:rPr>
              <a:t>Lifting Reminders</a:t>
            </a:r>
          </a:p>
        </p:txBody>
      </p:sp>
      <p:sp>
        <p:nvSpPr>
          <p:cNvPr id="4099" name="Subtitle 2"/>
          <p:cNvSpPr>
            <a:spLocks noGrp="1"/>
          </p:cNvSpPr>
          <p:nvPr>
            <p:ph type="subTitle" idx="1"/>
          </p:nvPr>
        </p:nvSpPr>
        <p:spPr>
          <a:xfrm>
            <a:off x="609600" y="1905000"/>
            <a:ext cx="7924800" cy="3657600"/>
          </a:xfrm>
        </p:spPr>
        <p:txBody>
          <a:bodyPr/>
          <a:lstStyle/>
          <a:p>
            <a:pPr marL="342900" indent="-342900" algn="l">
              <a:buFont typeface="Arial" pitchFamily="34" charset="0"/>
              <a:buChar char="•"/>
            </a:pPr>
            <a:r>
              <a:rPr lang="en-US" dirty="0">
                <a:solidFill>
                  <a:schemeClr val="tx1"/>
                </a:solidFill>
                <a:cs typeface="Times New Roman" pitchFamily="18" charset="0"/>
              </a:rPr>
              <a:t>Squat to lift and lower. </a:t>
            </a:r>
          </a:p>
          <a:p>
            <a:pPr marL="342900" indent="-342900" algn="l">
              <a:buFont typeface="Arial" pitchFamily="34" charset="0"/>
              <a:buChar char="•"/>
            </a:pPr>
            <a:endParaRPr lang="en-US" dirty="0">
              <a:solidFill>
                <a:schemeClr val="tx1"/>
              </a:solidFill>
              <a:cs typeface="Times New Roman" pitchFamily="18" charset="0"/>
            </a:endParaRPr>
          </a:p>
          <a:p>
            <a:pPr marL="342900" indent="-342900" algn="l">
              <a:buFont typeface="Arial" pitchFamily="34" charset="0"/>
              <a:buChar char="•"/>
            </a:pPr>
            <a:r>
              <a:rPr lang="en-US" dirty="0">
                <a:solidFill>
                  <a:schemeClr val="tx1"/>
                </a:solidFill>
                <a:cs typeface="Times New Roman" pitchFamily="18" charset="0"/>
              </a:rPr>
              <a:t>Do not bend at the waist. </a:t>
            </a:r>
          </a:p>
          <a:p>
            <a:pPr marL="342900" indent="-342900" algn="l">
              <a:buFont typeface="Arial" pitchFamily="34" charset="0"/>
              <a:buChar char="•"/>
            </a:pPr>
            <a:endParaRPr lang="en-US" dirty="0">
              <a:solidFill>
                <a:schemeClr val="tx1"/>
              </a:solidFill>
              <a:cs typeface="Times New Roman" pitchFamily="18" charset="0"/>
            </a:endParaRPr>
          </a:p>
          <a:p>
            <a:pPr marL="342900" indent="-342900" algn="l">
              <a:buFont typeface="Arial" pitchFamily="34" charset="0"/>
              <a:buChar char="•"/>
            </a:pPr>
            <a:r>
              <a:rPr lang="en-US" dirty="0">
                <a:solidFill>
                  <a:schemeClr val="tx1"/>
                </a:solidFill>
                <a:cs typeface="Times New Roman" pitchFamily="18" charset="0"/>
              </a:rPr>
              <a:t>Keep your lower back bowed in while bending over. </a:t>
            </a:r>
          </a:p>
          <a:p>
            <a:pPr marL="342900" indent="-342900" algn="l">
              <a:buFont typeface="Arial" pitchFamily="34" charset="0"/>
              <a:buChar char="•"/>
            </a:pPr>
            <a:endParaRPr lang="en-US" dirty="0">
              <a:solidFill>
                <a:schemeClr val="tx1"/>
              </a:solidFill>
              <a:cs typeface="Times New Roman" pitchFamily="18" charset="0"/>
            </a:endParaRPr>
          </a:p>
          <a:p>
            <a:pPr marL="342900" indent="-342900" algn="l">
              <a:buFont typeface="Arial" pitchFamily="34" charset="0"/>
              <a:buChar char="•"/>
            </a:pPr>
            <a:r>
              <a:rPr lang="en-US" dirty="0">
                <a:solidFill>
                  <a:schemeClr val="tx1"/>
                </a:solidFill>
                <a:cs typeface="Times New Roman" pitchFamily="18" charset="0"/>
              </a:rPr>
              <a:t>Keep the weight as close to you as possible. </a:t>
            </a:r>
          </a:p>
        </p:txBody>
      </p:sp>
      <p:sp>
        <p:nvSpPr>
          <p:cNvPr id="4100" name="Slide Number Placeholder 3"/>
          <p:cNvSpPr>
            <a:spLocks noGrp="1"/>
          </p:cNvSpPr>
          <p:nvPr>
            <p:ph type="sldNum" sz="quarter" idx="12"/>
          </p:nvPr>
        </p:nvSpPr>
        <p:spPr bwMode="auto">
          <a:xfrm>
            <a:off x="7620000" y="6356350"/>
            <a:ext cx="1066800" cy="365125"/>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fontAlgn="base">
              <a:spcBef>
                <a:spcPct val="0"/>
              </a:spcBef>
              <a:spcAft>
                <a:spcPct val="0"/>
              </a:spcAft>
              <a:defRPr/>
            </a:pPr>
            <a:fld id="{866EBD4E-B49F-4F5C-9FDB-FEE0D0B20E61}" type="slidenum">
              <a:rPr lang="en-US" sz="1400" smtClean="0">
                <a:solidFill>
                  <a:schemeClr val="bg1"/>
                </a:solidFill>
                <a:latin typeface="Verdana" pitchFamily="34" charset="0"/>
              </a:rPr>
              <a:pPr algn="ctr" fontAlgn="base">
                <a:spcBef>
                  <a:spcPct val="0"/>
                </a:spcBef>
                <a:spcAft>
                  <a:spcPct val="0"/>
                </a:spcAft>
                <a:defRPr/>
              </a:pPr>
              <a:t>10</a:t>
            </a:fld>
            <a:endParaRPr lang="en-US" sz="1400" smtClean="0">
              <a:solidFill>
                <a:schemeClr val="bg1"/>
              </a:solidFill>
              <a:latin typeface="Verdana" pitchFamily="34" charset="0"/>
            </a:endParaRPr>
          </a:p>
        </p:txBody>
      </p:sp>
      <p:sp>
        <p:nvSpPr>
          <p:cNvPr id="4101" name="Footer Placeholder 4"/>
          <p:cNvSpPr>
            <a:spLocks noGrp="1"/>
          </p:cNvSpPr>
          <p:nvPr>
            <p:ph type="ftr" sz="quarter" idx="1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r>
              <a:rPr lang="en-US" sz="1400" dirty="0" smtClean="0">
                <a:solidFill>
                  <a:schemeClr val="bg1"/>
                </a:solidFill>
                <a:latin typeface="Verdana" pitchFamily="34" charset="0"/>
              </a:rPr>
              <a:t>PPT-031-02</a:t>
            </a:r>
          </a:p>
        </p:txBody>
      </p:sp>
      <p:pic>
        <p:nvPicPr>
          <p:cNvPr id="2" name="Picture 1"/>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6096000" y="1239011"/>
            <a:ext cx="1896979" cy="2390193"/>
          </a:xfrm>
          <a:prstGeom prst="rect">
            <a:avLst/>
          </a:prstGeom>
        </p:spPr>
      </p:pic>
    </p:spTree>
    <p:extLst>
      <p:ext uri="{BB962C8B-B14F-4D97-AF65-F5344CB8AC3E}">
        <p14:creationId xmlns:p14="http://schemas.microsoft.com/office/powerpoint/2010/main" val="229297890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ctrTitle"/>
          </p:nvPr>
        </p:nvSpPr>
        <p:spPr>
          <a:xfrm>
            <a:off x="457200" y="381000"/>
            <a:ext cx="5334000" cy="533400"/>
          </a:xfrm>
        </p:spPr>
        <p:txBody>
          <a:bodyPr/>
          <a:lstStyle/>
          <a:p>
            <a:pPr eaLnBrk="1" hangingPunct="1"/>
            <a:r>
              <a:rPr lang="en-US" sz="2800" dirty="0" smtClean="0">
                <a:solidFill>
                  <a:schemeClr val="bg1"/>
                </a:solidFill>
                <a:latin typeface="Verdana" pitchFamily="34" charset="0"/>
              </a:rPr>
              <a:t>Lifting Reminders</a:t>
            </a:r>
          </a:p>
        </p:txBody>
      </p:sp>
      <p:sp>
        <p:nvSpPr>
          <p:cNvPr id="4099" name="Subtitle 2"/>
          <p:cNvSpPr>
            <a:spLocks noGrp="1"/>
          </p:cNvSpPr>
          <p:nvPr>
            <p:ph type="subTitle" idx="1"/>
          </p:nvPr>
        </p:nvSpPr>
        <p:spPr>
          <a:xfrm>
            <a:off x="685800" y="1524000"/>
            <a:ext cx="7924800" cy="4267200"/>
          </a:xfrm>
        </p:spPr>
        <p:txBody>
          <a:bodyPr/>
          <a:lstStyle/>
          <a:p>
            <a:pPr marL="342900" indent="-342900" algn="l">
              <a:buFont typeface="Wingdings" pitchFamily="2" charset="2"/>
              <a:buChar char="§"/>
            </a:pPr>
            <a:r>
              <a:rPr lang="en-US" dirty="0">
                <a:solidFill>
                  <a:schemeClr val="tx1"/>
                </a:solidFill>
                <a:cs typeface="Times New Roman" pitchFamily="18" charset="0"/>
              </a:rPr>
              <a:t>Bow your back in and raise up with your head first. </a:t>
            </a:r>
          </a:p>
          <a:p>
            <a:pPr marL="342900" indent="-342900" algn="l">
              <a:buFont typeface="Wingdings" pitchFamily="2" charset="2"/>
              <a:buChar char="§"/>
            </a:pPr>
            <a:endParaRPr lang="en-US" dirty="0">
              <a:solidFill>
                <a:schemeClr val="tx1"/>
              </a:solidFill>
              <a:cs typeface="Times New Roman" pitchFamily="18" charset="0"/>
            </a:endParaRPr>
          </a:p>
          <a:p>
            <a:pPr marL="342900" indent="-342900" algn="l">
              <a:buFont typeface="Wingdings" pitchFamily="2" charset="2"/>
              <a:buChar char="§"/>
            </a:pPr>
            <a:r>
              <a:rPr lang="en-US" dirty="0">
                <a:solidFill>
                  <a:schemeClr val="tx1"/>
                </a:solidFill>
                <a:cs typeface="Times New Roman" pitchFamily="18" charset="0"/>
              </a:rPr>
              <a:t>If you must turn, turn with your feet, not your body. </a:t>
            </a:r>
          </a:p>
          <a:p>
            <a:pPr marL="342900" indent="-342900" algn="l">
              <a:buFont typeface="Wingdings" pitchFamily="2" charset="2"/>
              <a:buChar char="§"/>
            </a:pPr>
            <a:endParaRPr lang="en-US" dirty="0">
              <a:solidFill>
                <a:schemeClr val="tx1"/>
              </a:solidFill>
              <a:cs typeface="Times New Roman" pitchFamily="18" charset="0"/>
            </a:endParaRPr>
          </a:p>
          <a:p>
            <a:pPr marL="342900" indent="-342900" algn="l">
              <a:buFont typeface="Wingdings" pitchFamily="2" charset="2"/>
              <a:buChar char="§"/>
            </a:pPr>
            <a:r>
              <a:rPr lang="en-US" dirty="0">
                <a:solidFill>
                  <a:schemeClr val="tx1"/>
                </a:solidFill>
                <a:cs typeface="Times New Roman" pitchFamily="18" charset="0"/>
              </a:rPr>
              <a:t>Put the weight down by keeping your lower back bowed in. </a:t>
            </a:r>
          </a:p>
          <a:p>
            <a:pPr marL="342900" indent="-342900" algn="l">
              <a:buFont typeface="Wingdings" pitchFamily="2" charset="2"/>
              <a:buChar char="§"/>
            </a:pPr>
            <a:endParaRPr lang="en-US" dirty="0">
              <a:solidFill>
                <a:schemeClr val="tx1"/>
              </a:solidFill>
              <a:cs typeface="Times New Roman" pitchFamily="18" charset="0"/>
            </a:endParaRPr>
          </a:p>
          <a:p>
            <a:pPr marL="342900" indent="-342900" algn="l">
              <a:buFont typeface="Wingdings" pitchFamily="2" charset="2"/>
              <a:buChar char="§"/>
            </a:pPr>
            <a:r>
              <a:rPr lang="en-US" dirty="0">
                <a:solidFill>
                  <a:schemeClr val="tx1"/>
                </a:solidFill>
                <a:cs typeface="Times New Roman" pitchFamily="18" charset="0"/>
              </a:rPr>
              <a:t>Never jerk or twist</a:t>
            </a:r>
            <a:r>
              <a:rPr lang="en-US" dirty="0">
                <a:cs typeface="Times New Roman" pitchFamily="18" charset="0"/>
              </a:rPr>
              <a:t>. </a:t>
            </a:r>
          </a:p>
        </p:txBody>
      </p:sp>
      <p:sp>
        <p:nvSpPr>
          <p:cNvPr id="4100" name="Slide Number Placeholder 3"/>
          <p:cNvSpPr>
            <a:spLocks noGrp="1"/>
          </p:cNvSpPr>
          <p:nvPr>
            <p:ph type="sldNum" sz="quarter" idx="12"/>
          </p:nvPr>
        </p:nvSpPr>
        <p:spPr bwMode="auto">
          <a:xfrm>
            <a:off x="7620000" y="6356350"/>
            <a:ext cx="1066800" cy="365125"/>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fontAlgn="base">
              <a:spcBef>
                <a:spcPct val="0"/>
              </a:spcBef>
              <a:spcAft>
                <a:spcPct val="0"/>
              </a:spcAft>
              <a:defRPr/>
            </a:pPr>
            <a:fld id="{866EBD4E-B49F-4F5C-9FDB-FEE0D0B20E61}" type="slidenum">
              <a:rPr lang="en-US" sz="1400" smtClean="0">
                <a:solidFill>
                  <a:schemeClr val="bg1"/>
                </a:solidFill>
                <a:latin typeface="Verdana" pitchFamily="34" charset="0"/>
              </a:rPr>
              <a:pPr algn="ctr" fontAlgn="base">
                <a:spcBef>
                  <a:spcPct val="0"/>
                </a:spcBef>
                <a:spcAft>
                  <a:spcPct val="0"/>
                </a:spcAft>
                <a:defRPr/>
              </a:pPr>
              <a:t>11</a:t>
            </a:fld>
            <a:endParaRPr lang="en-US" sz="1400" smtClean="0">
              <a:solidFill>
                <a:schemeClr val="bg1"/>
              </a:solidFill>
              <a:latin typeface="Verdana" pitchFamily="34" charset="0"/>
            </a:endParaRPr>
          </a:p>
        </p:txBody>
      </p:sp>
      <p:sp>
        <p:nvSpPr>
          <p:cNvPr id="4101" name="Footer Placeholder 4"/>
          <p:cNvSpPr>
            <a:spLocks noGrp="1"/>
          </p:cNvSpPr>
          <p:nvPr>
            <p:ph type="ftr" sz="quarter" idx="1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r>
              <a:rPr lang="en-US" sz="1400" dirty="0" smtClean="0">
                <a:solidFill>
                  <a:schemeClr val="bg1"/>
                </a:solidFill>
                <a:latin typeface="Verdana" pitchFamily="34" charset="0"/>
              </a:rPr>
              <a:t>PPT-031-02</a:t>
            </a:r>
          </a:p>
        </p:txBody>
      </p:sp>
    </p:spTree>
    <p:extLst>
      <p:ext uri="{BB962C8B-B14F-4D97-AF65-F5344CB8AC3E}">
        <p14:creationId xmlns:p14="http://schemas.microsoft.com/office/powerpoint/2010/main" val="177250615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ctrTitle"/>
          </p:nvPr>
        </p:nvSpPr>
        <p:spPr>
          <a:xfrm>
            <a:off x="457200" y="381000"/>
            <a:ext cx="5334000" cy="533400"/>
          </a:xfrm>
        </p:spPr>
        <p:txBody>
          <a:bodyPr/>
          <a:lstStyle/>
          <a:p>
            <a:pPr eaLnBrk="1" hangingPunct="1"/>
            <a:r>
              <a:rPr lang="en-US" sz="2800" dirty="0" smtClean="0">
                <a:solidFill>
                  <a:schemeClr val="bg1"/>
                </a:solidFill>
                <a:latin typeface="Verdana" pitchFamily="34" charset="0"/>
              </a:rPr>
              <a:t>Lifting Reminders</a:t>
            </a:r>
          </a:p>
        </p:txBody>
      </p:sp>
      <p:sp>
        <p:nvSpPr>
          <p:cNvPr id="4099" name="Subtitle 2"/>
          <p:cNvSpPr>
            <a:spLocks noGrp="1"/>
          </p:cNvSpPr>
          <p:nvPr>
            <p:ph type="subTitle" idx="1"/>
          </p:nvPr>
        </p:nvSpPr>
        <p:spPr>
          <a:xfrm>
            <a:off x="609600" y="1600200"/>
            <a:ext cx="7924800" cy="4038600"/>
          </a:xfrm>
        </p:spPr>
        <p:txBody>
          <a:bodyPr/>
          <a:lstStyle/>
          <a:p>
            <a:pPr marL="342900" indent="-342900" algn="l">
              <a:buFont typeface="Wingdings" pitchFamily="2" charset="2"/>
              <a:buChar char="§"/>
            </a:pPr>
            <a:r>
              <a:rPr lang="en-US" dirty="0">
                <a:solidFill>
                  <a:schemeClr val="tx1"/>
                </a:solidFill>
                <a:cs typeface="Times New Roman" pitchFamily="18" charset="0"/>
              </a:rPr>
              <a:t>Keep your feet apart, staggered if possible. </a:t>
            </a:r>
          </a:p>
          <a:p>
            <a:pPr marL="342900" indent="-342900" algn="l">
              <a:buFont typeface="Wingdings" pitchFamily="2" charset="2"/>
              <a:buChar char="§"/>
            </a:pPr>
            <a:endParaRPr lang="en-US" dirty="0">
              <a:solidFill>
                <a:schemeClr val="tx1"/>
              </a:solidFill>
              <a:cs typeface="Times New Roman" pitchFamily="18" charset="0"/>
            </a:endParaRPr>
          </a:p>
          <a:p>
            <a:pPr marL="342900" indent="-342900" algn="l">
              <a:buFont typeface="Wingdings" pitchFamily="2" charset="2"/>
              <a:buChar char="§"/>
            </a:pPr>
            <a:r>
              <a:rPr lang="en-US" dirty="0">
                <a:solidFill>
                  <a:schemeClr val="tx1"/>
                </a:solidFill>
                <a:cs typeface="Times New Roman" pitchFamily="18" charset="0"/>
              </a:rPr>
              <a:t>Wear shoes with non-slip soles. </a:t>
            </a:r>
          </a:p>
          <a:p>
            <a:pPr marL="342900" indent="-342900" algn="l">
              <a:buFont typeface="Wingdings" pitchFamily="2" charset="2"/>
              <a:buChar char="§"/>
            </a:pPr>
            <a:endParaRPr lang="en-US" dirty="0">
              <a:solidFill>
                <a:schemeClr val="tx1"/>
              </a:solidFill>
              <a:cs typeface="Times New Roman" pitchFamily="18" charset="0"/>
            </a:endParaRPr>
          </a:p>
          <a:p>
            <a:pPr marL="342900" indent="-342900" algn="l">
              <a:buFont typeface="Wingdings" pitchFamily="2" charset="2"/>
              <a:buChar char="§"/>
            </a:pPr>
            <a:r>
              <a:rPr lang="en-US" dirty="0">
                <a:solidFill>
                  <a:schemeClr val="tx1"/>
                </a:solidFill>
                <a:cs typeface="Times New Roman" pitchFamily="18" charset="0"/>
              </a:rPr>
              <a:t>Try to keep frequently used items within arms reach. </a:t>
            </a:r>
          </a:p>
          <a:p>
            <a:pPr marL="342900" indent="-342900" algn="l">
              <a:buFont typeface="Wingdings" pitchFamily="2" charset="2"/>
              <a:buChar char="§"/>
            </a:pPr>
            <a:endParaRPr lang="en-US" dirty="0">
              <a:solidFill>
                <a:schemeClr val="tx1"/>
              </a:solidFill>
              <a:cs typeface="Times New Roman" pitchFamily="18" charset="0"/>
            </a:endParaRPr>
          </a:p>
          <a:p>
            <a:pPr marL="342900" indent="-342900" algn="l">
              <a:buFont typeface="Wingdings" pitchFamily="2" charset="2"/>
              <a:buChar char="§"/>
            </a:pPr>
            <a:r>
              <a:rPr lang="en-US" dirty="0">
                <a:solidFill>
                  <a:schemeClr val="tx1"/>
                </a:solidFill>
                <a:cs typeface="Times New Roman" pitchFamily="18" charset="0"/>
              </a:rPr>
              <a:t>Don't try to stretch for things above your head  or out of reach.</a:t>
            </a:r>
          </a:p>
        </p:txBody>
      </p:sp>
      <p:sp>
        <p:nvSpPr>
          <p:cNvPr id="4100" name="Slide Number Placeholder 3"/>
          <p:cNvSpPr>
            <a:spLocks noGrp="1"/>
          </p:cNvSpPr>
          <p:nvPr>
            <p:ph type="sldNum" sz="quarter" idx="12"/>
          </p:nvPr>
        </p:nvSpPr>
        <p:spPr bwMode="auto">
          <a:xfrm>
            <a:off x="7620000" y="6356350"/>
            <a:ext cx="1066800" cy="365125"/>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fontAlgn="base">
              <a:spcBef>
                <a:spcPct val="0"/>
              </a:spcBef>
              <a:spcAft>
                <a:spcPct val="0"/>
              </a:spcAft>
              <a:defRPr/>
            </a:pPr>
            <a:fld id="{866EBD4E-B49F-4F5C-9FDB-FEE0D0B20E61}" type="slidenum">
              <a:rPr lang="en-US" sz="1400" smtClean="0">
                <a:solidFill>
                  <a:schemeClr val="bg1"/>
                </a:solidFill>
                <a:latin typeface="Verdana" pitchFamily="34" charset="0"/>
              </a:rPr>
              <a:pPr algn="ctr" fontAlgn="base">
                <a:spcBef>
                  <a:spcPct val="0"/>
                </a:spcBef>
                <a:spcAft>
                  <a:spcPct val="0"/>
                </a:spcAft>
                <a:defRPr/>
              </a:pPr>
              <a:t>12</a:t>
            </a:fld>
            <a:endParaRPr lang="en-US" sz="1400" smtClean="0">
              <a:solidFill>
                <a:schemeClr val="bg1"/>
              </a:solidFill>
              <a:latin typeface="Verdana" pitchFamily="34" charset="0"/>
            </a:endParaRPr>
          </a:p>
        </p:txBody>
      </p:sp>
      <p:sp>
        <p:nvSpPr>
          <p:cNvPr id="4101" name="Footer Placeholder 4"/>
          <p:cNvSpPr>
            <a:spLocks noGrp="1"/>
          </p:cNvSpPr>
          <p:nvPr>
            <p:ph type="ftr" sz="quarter" idx="1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r>
              <a:rPr lang="en-US" sz="1400" dirty="0" smtClean="0">
                <a:solidFill>
                  <a:schemeClr val="bg1"/>
                </a:solidFill>
                <a:latin typeface="Verdana" pitchFamily="34" charset="0"/>
              </a:rPr>
              <a:t>PPT-031-02</a:t>
            </a:r>
          </a:p>
        </p:txBody>
      </p:sp>
    </p:spTree>
    <p:extLst>
      <p:ext uri="{BB962C8B-B14F-4D97-AF65-F5344CB8AC3E}">
        <p14:creationId xmlns:p14="http://schemas.microsoft.com/office/powerpoint/2010/main" val="172965734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ctrTitle"/>
          </p:nvPr>
        </p:nvSpPr>
        <p:spPr>
          <a:xfrm>
            <a:off x="457200" y="381000"/>
            <a:ext cx="5334000" cy="533400"/>
          </a:xfrm>
        </p:spPr>
        <p:txBody>
          <a:bodyPr/>
          <a:lstStyle/>
          <a:p>
            <a:pPr eaLnBrk="1" hangingPunct="1"/>
            <a:r>
              <a:rPr lang="en-US" sz="2800" dirty="0" smtClean="0">
                <a:solidFill>
                  <a:schemeClr val="bg1"/>
                </a:solidFill>
                <a:latin typeface="Verdana" pitchFamily="34" charset="0"/>
              </a:rPr>
              <a:t>Back Injury Prevention</a:t>
            </a:r>
          </a:p>
        </p:txBody>
      </p:sp>
      <p:sp>
        <p:nvSpPr>
          <p:cNvPr id="4099" name="Subtitle 2"/>
          <p:cNvSpPr>
            <a:spLocks noGrp="1"/>
          </p:cNvSpPr>
          <p:nvPr>
            <p:ph type="subTitle" idx="1"/>
          </p:nvPr>
        </p:nvSpPr>
        <p:spPr>
          <a:xfrm>
            <a:off x="622300" y="2514600"/>
            <a:ext cx="3200400" cy="2438400"/>
          </a:xfrm>
        </p:spPr>
        <p:txBody>
          <a:bodyPr/>
          <a:lstStyle/>
          <a:p>
            <a:r>
              <a:rPr lang="en-US" i="1" u="sng" dirty="0">
                <a:solidFill>
                  <a:srgbClr val="0914E7"/>
                </a:solidFill>
                <a:cs typeface="Times New Roman" pitchFamily="18" charset="0"/>
              </a:rPr>
              <a:t>Proper posture</a:t>
            </a:r>
          </a:p>
          <a:p>
            <a:r>
              <a:rPr lang="en-US" i="1" dirty="0">
                <a:solidFill>
                  <a:srgbClr val="00B0F0"/>
                </a:solidFill>
                <a:cs typeface="Times New Roman" pitchFamily="18" charset="0"/>
              </a:rPr>
              <a:t>  </a:t>
            </a:r>
          </a:p>
          <a:p>
            <a:r>
              <a:rPr lang="en-US" i="1" dirty="0">
                <a:solidFill>
                  <a:srgbClr val="00B0F0"/>
                </a:solidFill>
                <a:cs typeface="Times New Roman" pitchFamily="18" charset="0"/>
              </a:rPr>
              <a:t>   </a:t>
            </a:r>
            <a:r>
              <a:rPr lang="en-US" i="1" u="sng" dirty="0">
                <a:solidFill>
                  <a:srgbClr val="0914E7"/>
                </a:solidFill>
                <a:cs typeface="Times New Roman" pitchFamily="18" charset="0"/>
              </a:rPr>
              <a:t>Conditioning</a:t>
            </a:r>
          </a:p>
          <a:p>
            <a:r>
              <a:rPr lang="en-US" i="1" dirty="0">
                <a:solidFill>
                  <a:srgbClr val="0914E7"/>
                </a:solidFill>
                <a:cs typeface="Times New Roman" pitchFamily="18" charset="0"/>
              </a:rPr>
              <a:t>  </a:t>
            </a:r>
          </a:p>
          <a:p>
            <a:r>
              <a:rPr lang="en-US" i="1" dirty="0">
                <a:solidFill>
                  <a:srgbClr val="0914E7"/>
                </a:solidFill>
                <a:cs typeface="Times New Roman" pitchFamily="18" charset="0"/>
              </a:rPr>
              <a:t>   </a:t>
            </a:r>
            <a:r>
              <a:rPr lang="en-US" i="1" u="sng" dirty="0">
                <a:solidFill>
                  <a:srgbClr val="0914E7"/>
                </a:solidFill>
                <a:cs typeface="Times New Roman" pitchFamily="18" charset="0"/>
              </a:rPr>
              <a:t>Body mechanics</a:t>
            </a:r>
            <a:endParaRPr lang="en-US" i="1" dirty="0">
              <a:solidFill>
                <a:srgbClr val="0914E7"/>
              </a:solidFill>
              <a:cs typeface="Times New Roman" pitchFamily="18" charset="0"/>
            </a:endParaRPr>
          </a:p>
        </p:txBody>
      </p:sp>
      <p:sp>
        <p:nvSpPr>
          <p:cNvPr id="4100" name="Slide Number Placeholder 3"/>
          <p:cNvSpPr>
            <a:spLocks noGrp="1"/>
          </p:cNvSpPr>
          <p:nvPr>
            <p:ph type="sldNum" sz="quarter" idx="12"/>
          </p:nvPr>
        </p:nvSpPr>
        <p:spPr bwMode="auto">
          <a:xfrm>
            <a:off x="7620000" y="6356350"/>
            <a:ext cx="1066800" cy="365125"/>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fontAlgn="base">
              <a:spcBef>
                <a:spcPct val="0"/>
              </a:spcBef>
              <a:spcAft>
                <a:spcPct val="0"/>
              </a:spcAft>
              <a:defRPr/>
            </a:pPr>
            <a:fld id="{866EBD4E-B49F-4F5C-9FDB-FEE0D0B20E61}" type="slidenum">
              <a:rPr lang="en-US" sz="1400" smtClean="0">
                <a:solidFill>
                  <a:schemeClr val="bg1"/>
                </a:solidFill>
                <a:latin typeface="Verdana" pitchFamily="34" charset="0"/>
              </a:rPr>
              <a:pPr algn="ctr" fontAlgn="base">
                <a:spcBef>
                  <a:spcPct val="0"/>
                </a:spcBef>
                <a:spcAft>
                  <a:spcPct val="0"/>
                </a:spcAft>
                <a:defRPr/>
              </a:pPr>
              <a:t>13</a:t>
            </a:fld>
            <a:endParaRPr lang="en-US" sz="1400" smtClean="0">
              <a:solidFill>
                <a:schemeClr val="bg1"/>
              </a:solidFill>
              <a:latin typeface="Verdana" pitchFamily="34" charset="0"/>
            </a:endParaRPr>
          </a:p>
        </p:txBody>
      </p:sp>
      <p:sp>
        <p:nvSpPr>
          <p:cNvPr id="4101" name="Footer Placeholder 4"/>
          <p:cNvSpPr>
            <a:spLocks noGrp="1"/>
          </p:cNvSpPr>
          <p:nvPr>
            <p:ph type="ftr" sz="quarter" idx="1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r>
              <a:rPr lang="en-US" sz="1400" dirty="0" smtClean="0">
                <a:solidFill>
                  <a:schemeClr val="bg1"/>
                </a:solidFill>
                <a:latin typeface="Verdana" pitchFamily="34" charset="0"/>
              </a:rPr>
              <a:t>PPT-031-02</a:t>
            </a:r>
          </a:p>
        </p:txBody>
      </p:sp>
      <p:sp>
        <p:nvSpPr>
          <p:cNvPr id="2" name="TextBox 1"/>
          <p:cNvSpPr txBox="1"/>
          <p:nvPr/>
        </p:nvSpPr>
        <p:spPr>
          <a:xfrm>
            <a:off x="622300" y="1600200"/>
            <a:ext cx="3962400" cy="461665"/>
          </a:xfrm>
          <a:prstGeom prst="rect">
            <a:avLst/>
          </a:prstGeom>
          <a:noFill/>
        </p:spPr>
        <p:txBody>
          <a:bodyPr wrap="square" rtlCol="0">
            <a:spAutoFit/>
          </a:bodyPr>
          <a:lstStyle/>
          <a:p>
            <a:r>
              <a:rPr lang="en-US" sz="2400" dirty="0" smtClean="0">
                <a:latin typeface="Verdana" pitchFamily="34" charset="0"/>
                <a:ea typeface="Verdana" pitchFamily="34" charset="0"/>
                <a:cs typeface="Verdana" pitchFamily="34" charset="0"/>
              </a:rPr>
              <a:t>Three Key Components</a:t>
            </a:r>
            <a:endParaRPr lang="en-US" sz="2400" dirty="0">
              <a:latin typeface="Verdana" pitchFamily="34" charset="0"/>
              <a:ea typeface="Verdana" pitchFamily="34" charset="0"/>
              <a:cs typeface="Verdana" pitchFamily="34" charset="0"/>
            </a:endParaRPr>
          </a:p>
        </p:txBody>
      </p:sp>
      <p:pic>
        <p:nvPicPr>
          <p:cNvPr id="3074" name="Picture 2" descr="C:\Users\stlane\Pictures\back safety\lifting_techniques_pi.jpg"/>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3962400" y="3429000"/>
            <a:ext cx="4848225" cy="26860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8059004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ctrTitle"/>
          </p:nvPr>
        </p:nvSpPr>
        <p:spPr>
          <a:xfrm>
            <a:off x="457200" y="381000"/>
            <a:ext cx="5334000" cy="533400"/>
          </a:xfrm>
        </p:spPr>
        <p:txBody>
          <a:bodyPr/>
          <a:lstStyle/>
          <a:p>
            <a:pPr eaLnBrk="1" hangingPunct="1"/>
            <a:r>
              <a:rPr lang="en-US" sz="2800" dirty="0" smtClean="0">
                <a:solidFill>
                  <a:schemeClr val="bg1"/>
                </a:solidFill>
                <a:latin typeface="Verdana" pitchFamily="34" charset="0"/>
              </a:rPr>
              <a:t>Posture</a:t>
            </a:r>
          </a:p>
        </p:txBody>
      </p:sp>
      <p:sp>
        <p:nvSpPr>
          <p:cNvPr id="4099" name="Subtitle 2"/>
          <p:cNvSpPr>
            <a:spLocks noGrp="1"/>
          </p:cNvSpPr>
          <p:nvPr>
            <p:ph type="subTitle" idx="1"/>
          </p:nvPr>
        </p:nvSpPr>
        <p:spPr>
          <a:xfrm>
            <a:off x="609600" y="1600200"/>
            <a:ext cx="7924800" cy="4038600"/>
          </a:xfrm>
        </p:spPr>
        <p:txBody>
          <a:bodyPr/>
          <a:lstStyle/>
          <a:p>
            <a:pPr marL="342900" indent="-342900" algn="l">
              <a:buFont typeface="Wingdings" pitchFamily="2" charset="2"/>
              <a:buChar char="§"/>
            </a:pPr>
            <a:r>
              <a:rPr lang="en-US" dirty="0">
                <a:solidFill>
                  <a:schemeClr val="tx1"/>
                </a:solidFill>
                <a:cs typeface="Times New Roman" pitchFamily="18" charset="0"/>
              </a:rPr>
              <a:t>Proper posture includes standing and sitting in  an upright position without: slouching, rounding </a:t>
            </a:r>
            <a:r>
              <a:rPr lang="en-US" dirty="0" smtClean="0">
                <a:solidFill>
                  <a:schemeClr val="tx1"/>
                </a:solidFill>
                <a:cs typeface="Times New Roman" pitchFamily="18" charset="0"/>
              </a:rPr>
              <a:t>of </a:t>
            </a:r>
            <a:r>
              <a:rPr lang="en-US" dirty="0">
                <a:solidFill>
                  <a:schemeClr val="tx1"/>
                </a:solidFill>
                <a:cs typeface="Times New Roman" pitchFamily="18" charset="0"/>
              </a:rPr>
              <a:t>the shoulders or accentuating the natural curves of the spine. </a:t>
            </a:r>
            <a:endParaRPr lang="en-US" b="1" dirty="0">
              <a:solidFill>
                <a:schemeClr val="tx1"/>
              </a:solidFill>
            </a:endParaRPr>
          </a:p>
          <a:p>
            <a:pPr marL="342900" indent="-342900" algn="l">
              <a:buFont typeface="Wingdings" pitchFamily="2" charset="2"/>
              <a:buChar char="§"/>
            </a:pPr>
            <a:r>
              <a:rPr lang="en-US" dirty="0">
                <a:solidFill>
                  <a:schemeClr val="tx1"/>
                </a:solidFill>
                <a:cs typeface="Times New Roman" pitchFamily="18" charset="0"/>
              </a:rPr>
              <a:t>Poor posture typically involves holding the head too far forward or allowing the belly to pull the back forward. </a:t>
            </a:r>
          </a:p>
          <a:p>
            <a:pPr marL="342900" indent="-342900" algn="l">
              <a:buFont typeface="Wingdings" pitchFamily="2" charset="2"/>
              <a:buChar char="§"/>
            </a:pPr>
            <a:r>
              <a:rPr lang="en-US" dirty="0">
                <a:solidFill>
                  <a:schemeClr val="tx1"/>
                </a:solidFill>
                <a:cs typeface="Times New Roman" pitchFamily="18" charset="0"/>
              </a:rPr>
              <a:t>Get in the habit of holding in the belly to keep it from protruding and putting excess force on the spine. </a:t>
            </a:r>
          </a:p>
        </p:txBody>
      </p:sp>
      <p:sp>
        <p:nvSpPr>
          <p:cNvPr id="4100" name="Slide Number Placeholder 3"/>
          <p:cNvSpPr>
            <a:spLocks noGrp="1"/>
          </p:cNvSpPr>
          <p:nvPr>
            <p:ph type="sldNum" sz="quarter" idx="12"/>
          </p:nvPr>
        </p:nvSpPr>
        <p:spPr bwMode="auto">
          <a:xfrm>
            <a:off x="7620000" y="6356350"/>
            <a:ext cx="1066800" cy="365125"/>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fontAlgn="base">
              <a:spcBef>
                <a:spcPct val="0"/>
              </a:spcBef>
              <a:spcAft>
                <a:spcPct val="0"/>
              </a:spcAft>
              <a:defRPr/>
            </a:pPr>
            <a:fld id="{866EBD4E-B49F-4F5C-9FDB-FEE0D0B20E61}" type="slidenum">
              <a:rPr lang="en-US" sz="1400" smtClean="0">
                <a:solidFill>
                  <a:schemeClr val="bg1"/>
                </a:solidFill>
                <a:latin typeface="Verdana" pitchFamily="34" charset="0"/>
              </a:rPr>
              <a:pPr algn="ctr" fontAlgn="base">
                <a:spcBef>
                  <a:spcPct val="0"/>
                </a:spcBef>
                <a:spcAft>
                  <a:spcPct val="0"/>
                </a:spcAft>
                <a:defRPr/>
              </a:pPr>
              <a:t>14</a:t>
            </a:fld>
            <a:endParaRPr lang="en-US" sz="1400" smtClean="0">
              <a:solidFill>
                <a:schemeClr val="bg1"/>
              </a:solidFill>
              <a:latin typeface="Verdana" pitchFamily="34" charset="0"/>
            </a:endParaRPr>
          </a:p>
        </p:txBody>
      </p:sp>
      <p:sp>
        <p:nvSpPr>
          <p:cNvPr id="4101" name="Footer Placeholder 4"/>
          <p:cNvSpPr>
            <a:spLocks noGrp="1"/>
          </p:cNvSpPr>
          <p:nvPr>
            <p:ph type="ftr" sz="quarter" idx="1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r>
              <a:rPr lang="en-US" sz="1400" dirty="0" smtClean="0">
                <a:solidFill>
                  <a:schemeClr val="bg1"/>
                </a:solidFill>
                <a:latin typeface="Verdana" pitchFamily="34" charset="0"/>
              </a:rPr>
              <a:t>PPT-031-02</a:t>
            </a:r>
          </a:p>
        </p:txBody>
      </p:sp>
    </p:spTree>
    <p:extLst>
      <p:ext uri="{BB962C8B-B14F-4D97-AF65-F5344CB8AC3E}">
        <p14:creationId xmlns:p14="http://schemas.microsoft.com/office/powerpoint/2010/main" val="416483630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ctrTitle"/>
          </p:nvPr>
        </p:nvSpPr>
        <p:spPr>
          <a:xfrm>
            <a:off x="457200" y="381000"/>
            <a:ext cx="5334000" cy="533400"/>
          </a:xfrm>
        </p:spPr>
        <p:txBody>
          <a:bodyPr/>
          <a:lstStyle/>
          <a:p>
            <a:pPr eaLnBrk="1" hangingPunct="1"/>
            <a:r>
              <a:rPr lang="en-US" sz="2800" dirty="0" smtClean="0">
                <a:solidFill>
                  <a:schemeClr val="bg1"/>
                </a:solidFill>
                <a:latin typeface="Verdana" pitchFamily="34" charset="0"/>
              </a:rPr>
              <a:t>Conditioning</a:t>
            </a:r>
          </a:p>
        </p:txBody>
      </p:sp>
      <p:sp>
        <p:nvSpPr>
          <p:cNvPr id="4099" name="Subtitle 2"/>
          <p:cNvSpPr>
            <a:spLocks noGrp="1"/>
          </p:cNvSpPr>
          <p:nvPr>
            <p:ph type="subTitle" idx="1"/>
          </p:nvPr>
        </p:nvSpPr>
        <p:spPr>
          <a:xfrm>
            <a:off x="609600" y="1752600"/>
            <a:ext cx="7924800" cy="3962400"/>
          </a:xfrm>
        </p:spPr>
        <p:txBody>
          <a:bodyPr/>
          <a:lstStyle/>
          <a:p>
            <a:pPr marL="342900" indent="-342900" algn="l">
              <a:buFont typeface="Wingdings" pitchFamily="2" charset="2"/>
              <a:buChar char="§"/>
            </a:pPr>
            <a:r>
              <a:rPr lang="en-US" dirty="0">
                <a:solidFill>
                  <a:schemeClr val="tx1"/>
                </a:solidFill>
                <a:cs typeface="Times New Roman" pitchFamily="18" charset="0"/>
              </a:rPr>
              <a:t>Proper conditioning involves overall </a:t>
            </a:r>
            <a:r>
              <a:rPr lang="en-US" dirty="0" smtClean="0">
                <a:solidFill>
                  <a:schemeClr val="tx1"/>
                </a:solidFill>
                <a:cs typeface="Times New Roman" pitchFamily="18" charset="0"/>
              </a:rPr>
              <a:t>conditioning of </a:t>
            </a:r>
            <a:r>
              <a:rPr lang="en-US" dirty="0">
                <a:solidFill>
                  <a:schemeClr val="tx1"/>
                </a:solidFill>
                <a:cs typeface="Times New Roman" pitchFamily="18" charset="0"/>
              </a:rPr>
              <a:t>the body and cardiovascular system with aerobic exercise.</a:t>
            </a:r>
          </a:p>
          <a:p>
            <a:pPr marL="342900" indent="-342900" algn="l">
              <a:buFont typeface="Wingdings" pitchFamily="2" charset="2"/>
              <a:buChar char="§"/>
            </a:pPr>
            <a:r>
              <a:rPr lang="en-US" dirty="0">
                <a:solidFill>
                  <a:schemeClr val="tx1"/>
                </a:solidFill>
                <a:cs typeface="Times New Roman" pitchFamily="18" charset="0"/>
              </a:rPr>
              <a:t>Also strengthening and stretching core muscles    of the spine and abdomen. </a:t>
            </a:r>
            <a:endParaRPr lang="en-US" b="1" dirty="0">
              <a:solidFill>
                <a:schemeClr val="tx1"/>
              </a:solidFill>
            </a:endParaRPr>
          </a:p>
          <a:p>
            <a:pPr marL="342900" indent="-342900" algn="l">
              <a:buFont typeface="Wingdings" pitchFamily="2" charset="2"/>
              <a:buChar char="§"/>
            </a:pPr>
            <a:r>
              <a:rPr lang="en-US" dirty="0">
                <a:solidFill>
                  <a:schemeClr val="tx1"/>
                </a:solidFill>
                <a:cs typeface="Times New Roman" pitchFamily="18" charset="0"/>
              </a:rPr>
              <a:t>Walking, swimming, bicycling, and slow, short distance running are excellent ways to condition the entire body and improve cardiovascular health. </a:t>
            </a:r>
          </a:p>
          <a:p>
            <a:pPr algn="l" eaLnBrk="1" hangingPunct="1"/>
            <a:endParaRPr lang="en-US" dirty="0" smtClean="0">
              <a:solidFill>
                <a:schemeClr val="tx1"/>
              </a:solidFill>
            </a:endParaRPr>
          </a:p>
        </p:txBody>
      </p:sp>
      <p:sp>
        <p:nvSpPr>
          <p:cNvPr id="4100" name="Slide Number Placeholder 3"/>
          <p:cNvSpPr>
            <a:spLocks noGrp="1"/>
          </p:cNvSpPr>
          <p:nvPr>
            <p:ph type="sldNum" sz="quarter" idx="12"/>
          </p:nvPr>
        </p:nvSpPr>
        <p:spPr bwMode="auto">
          <a:xfrm>
            <a:off x="7620000" y="6356350"/>
            <a:ext cx="1066800" cy="365125"/>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fontAlgn="base">
              <a:spcBef>
                <a:spcPct val="0"/>
              </a:spcBef>
              <a:spcAft>
                <a:spcPct val="0"/>
              </a:spcAft>
              <a:defRPr/>
            </a:pPr>
            <a:fld id="{866EBD4E-B49F-4F5C-9FDB-FEE0D0B20E61}" type="slidenum">
              <a:rPr lang="en-US" sz="1400" smtClean="0">
                <a:solidFill>
                  <a:schemeClr val="bg1"/>
                </a:solidFill>
                <a:latin typeface="Verdana" pitchFamily="34" charset="0"/>
              </a:rPr>
              <a:pPr algn="ctr" fontAlgn="base">
                <a:spcBef>
                  <a:spcPct val="0"/>
                </a:spcBef>
                <a:spcAft>
                  <a:spcPct val="0"/>
                </a:spcAft>
                <a:defRPr/>
              </a:pPr>
              <a:t>15</a:t>
            </a:fld>
            <a:endParaRPr lang="en-US" sz="1400" smtClean="0">
              <a:solidFill>
                <a:schemeClr val="bg1"/>
              </a:solidFill>
              <a:latin typeface="Verdana" pitchFamily="34" charset="0"/>
            </a:endParaRPr>
          </a:p>
        </p:txBody>
      </p:sp>
      <p:sp>
        <p:nvSpPr>
          <p:cNvPr id="4101" name="Footer Placeholder 4"/>
          <p:cNvSpPr>
            <a:spLocks noGrp="1"/>
          </p:cNvSpPr>
          <p:nvPr>
            <p:ph type="ftr" sz="quarter" idx="1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r>
              <a:rPr lang="en-US" sz="1400" dirty="0" smtClean="0">
                <a:solidFill>
                  <a:schemeClr val="bg1"/>
                </a:solidFill>
                <a:latin typeface="Verdana" pitchFamily="34" charset="0"/>
              </a:rPr>
              <a:t>PPT-031-02</a:t>
            </a:r>
          </a:p>
        </p:txBody>
      </p:sp>
    </p:spTree>
    <p:extLst>
      <p:ext uri="{BB962C8B-B14F-4D97-AF65-F5344CB8AC3E}">
        <p14:creationId xmlns:p14="http://schemas.microsoft.com/office/powerpoint/2010/main" val="39074409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ctrTitle"/>
          </p:nvPr>
        </p:nvSpPr>
        <p:spPr>
          <a:xfrm>
            <a:off x="457200" y="381000"/>
            <a:ext cx="5334000" cy="533400"/>
          </a:xfrm>
        </p:spPr>
        <p:txBody>
          <a:bodyPr/>
          <a:lstStyle/>
          <a:p>
            <a:pPr eaLnBrk="1" hangingPunct="1"/>
            <a:r>
              <a:rPr lang="en-US" sz="2800" dirty="0" smtClean="0">
                <a:solidFill>
                  <a:schemeClr val="bg1"/>
                </a:solidFill>
                <a:latin typeface="Verdana" pitchFamily="34" charset="0"/>
              </a:rPr>
              <a:t>Body Mechanics</a:t>
            </a:r>
          </a:p>
        </p:txBody>
      </p:sp>
      <p:sp>
        <p:nvSpPr>
          <p:cNvPr id="4099" name="Subtitle 2"/>
          <p:cNvSpPr>
            <a:spLocks noGrp="1"/>
          </p:cNvSpPr>
          <p:nvPr>
            <p:ph type="subTitle" idx="1"/>
          </p:nvPr>
        </p:nvSpPr>
        <p:spPr>
          <a:xfrm>
            <a:off x="609600" y="1752600"/>
            <a:ext cx="7924800" cy="3886200"/>
          </a:xfrm>
        </p:spPr>
        <p:txBody>
          <a:bodyPr/>
          <a:lstStyle/>
          <a:p>
            <a:pPr marL="342900" indent="-342900" algn="l">
              <a:buFont typeface="Wingdings" pitchFamily="2" charset="2"/>
              <a:buChar char="§"/>
            </a:pPr>
            <a:r>
              <a:rPr lang="en-US" dirty="0">
                <a:solidFill>
                  <a:schemeClr val="tx1"/>
                </a:solidFill>
                <a:cs typeface="Times New Roman" pitchFamily="18" charset="0"/>
              </a:rPr>
              <a:t>Body mechanics refers to the way we </a:t>
            </a:r>
            <a:r>
              <a:rPr lang="en-US" dirty="0" smtClean="0">
                <a:solidFill>
                  <a:schemeClr val="tx1"/>
                </a:solidFill>
                <a:cs typeface="Times New Roman" pitchFamily="18" charset="0"/>
              </a:rPr>
              <a:t>use our </a:t>
            </a:r>
            <a:r>
              <a:rPr lang="en-US" dirty="0">
                <a:solidFill>
                  <a:schemeClr val="tx1"/>
                </a:solidFill>
                <a:cs typeface="Times New Roman" pitchFamily="18" charset="0"/>
              </a:rPr>
              <a:t>bodies to complete various tasks during activities of daily life. </a:t>
            </a:r>
            <a:endParaRPr lang="en-US" b="1" dirty="0">
              <a:solidFill>
                <a:schemeClr val="tx1"/>
              </a:solidFill>
            </a:endParaRPr>
          </a:p>
          <a:p>
            <a:pPr marL="342900" indent="-342900" algn="l">
              <a:buFont typeface="Wingdings" pitchFamily="2" charset="2"/>
              <a:buChar char="§"/>
            </a:pPr>
            <a:r>
              <a:rPr lang="en-US" dirty="0">
                <a:solidFill>
                  <a:schemeClr val="tx1"/>
                </a:solidFill>
                <a:cs typeface="Times New Roman" pitchFamily="18" charset="0"/>
              </a:rPr>
              <a:t>When lifting, bending or stretching, think </a:t>
            </a:r>
            <a:r>
              <a:rPr lang="en-US" dirty="0" smtClean="0">
                <a:solidFill>
                  <a:schemeClr val="tx1"/>
                </a:solidFill>
                <a:cs typeface="Times New Roman" pitchFamily="18" charset="0"/>
              </a:rPr>
              <a:t>of </a:t>
            </a:r>
            <a:r>
              <a:rPr lang="en-US" dirty="0">
                <a:solidFill>
                  <a:schemeClr val="tx1"/>
                </a:solidFill>
                <a:cs typeface="Times New Roman" pitchFamily="18" charset="0"/>
              </a:rPr>
              <a:t>how you are using your back to avoid provoking an acute injury. </a:t>
            </a:r>
          </a:p>
          <a:p>
            <a:pPr marL="342900" indent="-342900" algn="l">
              <a:buFont typeface="Wingdings" pitchFamily="2" charset="2"/>
              <a:buChar char="§"/>
            </a:pPr>
            <a:r>
              <a:rPr lang="en-US" dirty="0">
                <a:solidFill>
                  <a:schemeClr val="tx1"/>
                </a:solidFill>
                <a:cs typeface="Times New Roman" pitchFamily="18" charset="0"/>
              </a:rPr>
              <a:t>There may be a simpler, less strenuous method or posture that can be used to get something done. </a:t>
            </a:r>
          </a:p>
        </p:txBody>
      </p:sp>
      <p:sp>
        <p:nvSpPr>
          <p:cNvPr id="4100" name="Slide Number Placeholder 3"/>
          <p:cNvSpPr>
            <a:spLocks noGrp="1"/>
          </p:cNvSpPr>
          <p:nvPr>
            <p:ph type="sldNum" sz="quarter" idx="12"/>
          </p:nvPr>
        </p:nvSpPr>
        <p:spPr bwMode="auto">
          <a:xfrm>
            <a:off x="7620000" y="6356350"/>
            <a:ext cx="1066800" cy="365125"/>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fontAlgn="base">
              <a:spcBef>
                <a:spcPct val="0"/>
              </a:spcBef>
              <a:spcAft>
                <a:spcPct val="0"/>
              </a:spcAft>
              <a:defRPr/>
            </a:pPr>
            <a:fld id="{866EBD4E-B49F-4F5C-9FDB-FEE0D0B20E61}" type="slidenum">
              <a:rPr lang="en-US" sz="1400" smtClean="0">
                <a:solidFill>
                  <a:schemeClr val="bg1"/>
                </a:solidFill>
                <a:latin typeface="Verdana" pitchFamily="34" charset="0"/>
              </a:rPr>
              <a:pPr algn="ctr" fontAlgn="base">
                <a:spcBef>
                  <a:spcPct val="0"/>
                </a:spcBef>
                <a:spcAft>
                  <a:spcPct val="0"/>
                </a:spcAft>
                <a:defRPr/>
              </a:pPr>
              <a:t>16</a:t>
            </a:fld>
            <a:endParaRPr lang="en-US" sz="1400" smtClean="0">
              <a:solidFill>
                <a:schemeClr val="bg1"/>
              </a:solidFill>
              <a:latin typeface="Verdana" pitchFamily="34" charset="0"/>
            </a:endParaRPr>
          </a:p>
        </p:txBody>
      </p:sp>
      <p:sp>
        <p:nvSpPr>
          <p:cNvPr id="4101" name="Footer Placeholder 4"/>
          <p:cNvSpPr>
            <a:spLocks noGrp="1"/>
          </p:cNvSpPr>
          <p:nvPr>
            <p:ph type="ftr" sz="quarter" idx="1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r>
              <a:rPr lang="en-US" sz="1400" dirty="0" smtClean="0">
                <a:solidFill>
                  <a:schemeClr val="bg1"/>
                </a:solidFill>
                <a:latin typeface="Verdana" pitchFamily="34" charset="0"/>
              </a:rPr>
              <a:t>PPT-031-02</a:t>
            </a:r>
          </a:p>
        </p:txBody>
      </p:sp>
    </p:spTree>
    <p:extLst>
      <p:ext uri="{BB962C8B-B14F-4D97-AF65-F5344CB8AC3E}">
        <p14:creationId xmlns:p14="http://schemas.microsoft.com/office/powerpoint/2010/main" val="331223661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ctrTitle"/>
          </p:nvPr>
        </p:nvSpPr>
        <p:spPr>
          <a:xfrm>
            <a:off x="457200" y="381000"/>
            <a:ext cx="5334000" cy="533400"/>
          </a:xfrm>
        </p:spPr>
        <p:txBody>
          <a:bodyPr/>
          <a:lstStyle/>
          <a:p>
            <a:pPr eaLnBrk="1" hangingPunct="1"/>
            <a:r>
              <a:rPr lang="en-US" sz="2800" dirty="0" smtClean="0">
                <a:solidFill>
                  <a:schemeClr val="bg1"/>
                </a:solidFill>
                <a:latin typeface="Verdana" pitchFamily="34" charset="0"/>
              </a:rPr>
              <a:t>Body Mechanics</a:t>
            </a:r>
          </a:p>
        </p:txBody>
      </p:sp>
      <p:sp>
        <p:nvSpPr>
          <p:cNvPr id="4099" name="Subtitle 2"/>
          <p:cNvSpPr>
            <a:spLocks noGrp="1"/>
          </p:cNvSpPr>
          <p:nvPr>
            <p:ph type="subTitle" idx="1"/>
          </p:nvPr>
        </p:nvSpPr>
        <p:spPr>
          <a:xfrm>
            <a:off x="609600" y="1295400"/>
            <a:ext cx="7924800" cy="4800600"/>
          </a:xfrm>
        </p:spPr>
        <p:txBody>
          <a:bodyPr/>
          <a:lstStyle/>
          <a:p>
            <a:pPr marL="342900" indent="-342900" algn="l">
              <a:buFont typeface="Arial" pitchFamily="34" charset="0"/>
              <a:buChar char="•"/>
            </a:pPr>
            <a:r>
              <a:rPr lang="en-US" dirty="0">
                <a:solidFill>
                  <a:schemeClr val="tx1"/>
                </a:solidFill>
                <a:cs typeface="Times New Roman" pitchFamily="18" charset="0"/>
              </a:rPr>
              <a:t>Instead of bending at the back to pick things       up off the floor, stoop down at the knees. </a:t>
            </a:r>
          </a:p>
          <a:p>
            <a:pPr marL="342900" indent="-342900" algn="l">
              <a:buFont typeface="Arial" pitchFamily="34" charset="0"/>
              <a:buChar char="•"/>
            </a:pPr>
            <a:r>
              <a:rPr lang="en-US" dirty="0">
                <a:solidFill>
                  <a:schemeClr val="tx1"/>
                </a:solidFill>
                <a:cs typeface="Times New Roman" pitchFamily="18" charset="0"/>
              </a:rPr>
              <a:t>Keep the back as straight as possible and   maintain proper posture. </a:t>
            </a:r>
          </a:p>
          <a:p>
            <a:pPr marL="342900" indent="-342900" algn="l">
              <a:buFont typeface="Arial" pitchFamily="34" charset="0"/>
              <a:buChar char="•"/>
            </a:pPr>
            <a:r>
              <a:rPr lang="en-US" dirty="0">
                <a:solidFill>
                  <a:schemeClr val="tx1"/>
                </a:solidFill>
                <a:cs typeface="Times New Roman" pitchFamily="18" charset="0"/>
              </a:rPr>
              <a:t>Instead of reaching overhead, use a sturdy stepstool. </a:t>
            </a:r>
          </a:p>
          <a:p>
            <a:pPr marL="342900" indent="-342900" algn="l">
              <a:buFont typeface="Arial" pitchFamily="34" charset="0"/>
              <a:buChar char="•"/>
            </a:pPr>
            <a:r>
              <a:rPr lang="en-US" dirty="0">
                <a:solidFill>
                  <a:schemeClr val="tx1"/>
                </a:solidFill>
                <a:cs typeface="Times New Roman" pitchFamily="18" charset="0"/>
              </a:rPr>
              <a:t>Push or pull with your entire body, not just       your arms. </a:t>
            </a:r>
          </a:p>
          <a:p>
            <a:pPr marL="342900" indent="-342900" algn="l">
              <a:buFont typeface="Arial" pitchFamily="34" charset="0"/>
              <a:buChar char="•"/>
            </a:pPr>
            <a:r>
              <a:rPr lang="en-US" dirty="0">
                <a:solidFill>
                  <a:schemeClr val="tx1"/>
                </a:solidFill>
                <a:cs typeface="Times New Roman" pitchFamily="18" charset="0"/>
              </a:rPr>
              <a:t>Wear comfortable, low-heeled shoes. </a:t>
            </a:r>
          </a:p>
          <a:p>
            <a:pPr marL="342900" indent="-342900" algn="l">
              <a:buFont typeface="Arial" pitchFamily="34" charset="0"/>
              <a:buChar char="•"/>
            </a:pPr>
            <a:r>
              <a:rPr lang="en-US" dirty="0">
                <a:solidFill>
                  <a:schemeClr val="tx1"/>
                </a:solidFill>
                <a:cs typeface="Times New Roman" pitchFamily="18" charset="0"/>
              </a:rPr>
              <a:t>When working, whether sitting or standing,       pace your activities and take frequent breaks. </a:t>
            </a:r>
          </a:p>
        </p:txBody>
      </p:sp>
      <p:sp>
        <p:nvSpPr>
          <p:cNvPr id="4100" name="Slide Number Placeholder 3"/>
          <p:cNvSpPr>
            <a:spLocks noGrp="1"/>
          </p:cNvSpPr>
          <p:nvPr>
            <p:ph type="sldNum" sz="quarter" idx="12"/>
          </p:nvPr>
        </p:nvSpPr>
        <p:spPr bwMode="auto">
          <a:xfrm>
            <a:off x="7620000" y="6356350"/>
            <a:ext cx="1066800" cy="365125"/>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fontAlgn="base">
              <a:spcBef>
                <a:spcPct val="0"/>
              </a:spcBef>
              <a:spcAft>
                <a:spcPct val="0"/>
              </a:spcAft>
              <a:defRPr/>
            </a:pPr>
            <a:fld id="{866EBD4E-B49F-4F5C-9FDB-FEE0D0B20E61}" type="slidenum">
              <a:rPr lang="en-US" sz="1400" smtClean="0">
                <a:solidFill>
                  <a:schemeClr val="bg1"/>
                </a:solidFill>
                <a:latin typeface="Verdana" pitchFamily="34" charset="0"/>
              </a:rPr>
              <a:pPr algn="ctr" fontAlgn="base">
                <a:spcBef>
                  <a:spcPct val="0"/>
                </a:spcBef>
                <a:spcAft>
                  <a:spcPct val="0"/>
                </a:spcAft>
                <a:defRPr/>
              </a:pPr>
              <a:t>17</a:t>
            </a:fld>
            <a:endParaRPr lang="en-US" sz="1400" smtClean="0">
              <a:solidFill>
                <a:schemeClr val="bg1"/>
              </a:solidFill>
              <a:latin typeface="Verdana" pitchFamily="34" charset="0"/>
            </a:endParaRPr>
          </a:p>
        </p:txBody>
      </p:sp>
      <p:sp>
        <p:nvSpPr>
          <p:cNvPr id="4101" name="Footer Placeholder 4"/>
          <p:cNvSpPr>
            <a:spLocks noGrp="1"/>
          </p:cNvSpPr>
          <p:nvPr>
            <p:ph type="ftr" sz="quarter" idx="1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r>
              <a:rPr lang="en-US" sz="1400" dirty="0" smtClean="0">
                <a:solidFill>
                  <a:schemeClr val="bg1"/>
                </a:solidFill>
                <a:latin typeface="Verdana" pitchFamily="34" charset="0"/>
              </a:rPr>
              <a:t>PPT-031-02</a:t>
            </a:r>
          </a:p>
        </p:txBody>
      </p:sp>
    </p:spTree>
    <p:extLst>
      <p:ext uri="{BB962C8B-B14F-4D97-AF65-F5344CB8AC3E}">
        <p14:creationId xmlns:p14="http://schemas.microsoft.com/office/powerpoint/2010/main" val="151932792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ctrTitle"/>
          </p:nvPr>
        </p:nvSpPr>
        <p:spPr>
          <a:xfrm>
            <a:off x="457200" y="381000"/>
            <a:ext cx="5334000" cy="533400"/>
          </a:xfrm>
        </p:spPr>
        <p:txBody>
          <a:bodyPr/>
          <a:lstStyle/>
          <a:p>
            <a:pPr eaLnBrk="1" hangingPunct="1"/>
            <a:r>
              <a:rPr lang="en-US" sz="2800" dirty="0" smtClean="0">
                <a:solidFill>
                  <a:schemeClr val="bg1"/>
                </a:solidFill>
                <a:latin typeface="Verdana" pitchFamily="34" charset="0"/>
              </a:rPr>
              <a:t>Exercise for a Healthy Back</a:t>
            </a:r>
          </a:p>
        </p:txBody>
      </p:sp>
      <p:sp>
        <p:nvSpPr>
          <p:cNvPr id="4099" name="Subtitle 2"/>
          <p:cNvSpPr>
            <a:spLocks noGrp="1"/>
          </p:cNvSpPr>
          <p:nvPr>
            <p:ph type="subTitle" idx="1"/>
          </p:nvPr>
        </p:nvSpPr>
        <p:spPr>
          <a:xfrm>
            <a:off x="609600" y="1295400"/>
            <a:ext cx="4419600" cy="5105400"/>
          </a:xfrm>
        </p:spPr>
        <p:txBody>
          <a:bodyPr/>
          <a:lstStyle/>
          <a:p>
            <a:pPr algn="l">
              <a:lnSpc>
                <a:spcPct val="90000"/>
              </a:lnSpc>
            </a:pPr>
            <a:r>
              <a:rPr lang="en-US" dirty="0">
                <a:solidFill>
                  <a:schemeClr val="tx1"/>
                </a:solidFill>
                <a:cs typeface="Times New Roman" pitchFamily="18" charset="0"/>
              </a:rPr>
              <a:t>Wall slides to strengthen </a:t>
            </a:r>
          </a:p>
          <a:p>
            <a:pPr algn="l">
              <a:lnSpc>
                <a:spcPct val="90000"/>
              </a:lnSpc>
            </a:pPr>
            <a:r>
              <a:rPr lang="en-US" dirty="0">
                <a:solidFill>
                  <a:schemeClr val="tx1"/>
                </a:solidFill>
                <a:cs typeface="Times New Roman" pitchFamily="18" charset="0"/>
              </a:rPr>
              <a:t> your muscles . . . .</a:t>
            </a:r>
          </a:p>
          <a:p>
            <a:pPr algn="l">
              <a:lnSpc>
                <a:spcPct val="90000"/>
              </a:lnSpc>
            </a:pPr>
            <a:endParaRPr lang="en-US" b="1" dirty="0">
              <a:solidFill>
                <a:schemeClr val="tx1"/>
              </a:solidFill>
            </a:endParaRPr>
          </a:p>
          <a:p>
            <a:pPr marL="342900" indent="-342900" algn="l">
              <a:lnSpc>
                <a:spcPct val="90000"/>
              </a:lnSpc>
              <a:buFont typeface="Arial" pitchFamily="34" charset="0"/>
              <a:buChar char="•"/>
            </a:pPr>
            <a:r>
              <a:rPr lang="en-US" dirty="0" smtClean="0">
                <a:solidFill>
                  <a:schemeClr val="tx1"/>
                </a:solidFill>
                <a:cs typeface="Times New Roman" pitchFamily="18" charset="0"/>
              </a:rPr>
              <a:t>Stand </a:t>
            </a:r>
            <a:r>
              <a:rPr lang="en-US" dirty="0">
                <a:solidFill>
                  <a:schemeClr val="tx1"/>
                </a:solidFill>
                <a:cs typeface="Times New Roman" pitchFamily="18" charset="0"/>
              </a:rPr>
              <a:t>with your </a:t>
            </a:r>
            <a:r>
              <a:rPr lang="en-US" dirty="0" smtClean="0">
                <a:solidFill>
                  <a:schemeClr val="tx1"/>
                </a:solidFill>
                <a:cs typeface="Times New Roman" pitchFamily="18" charset="0"/>
              </a:rPr>
              <a:t>back against </a:t>
            </a:r>
            <a:r>
              <a:rPr lang="en-US" dirty="0">
                <a:solidFill>
                  <a:schemeClr val="tx1"/>
                </a:solidFill>
                <a:cs typeface="Times New Roman" pitchFamily="18" charset="0"/>
              </a:rPr>
              <a:t>a wall, feet </a:t>
            </a:r>
            <a:r>
              <a:rPr lang="en-US" dirty="0" smtClean="0">
                <a:solidFill>
                  <a:schemeClr val="tx1"/>
                </a:solidFill>
                <a:cs typeface="Times New Roman" pitchFamily="18" charset="0"/>
              </a:rPr>
              <a:t>shoulder-width </a:t>
            </a:r>
            <a:r>
              <a:rPr lang="en-US" dirty="0">
                <a:solidFill>
                  <a:schemeClr val="tx1"/>
                </a:solidFill>
                <a:cs typeface="Times New Roman" pitchFamily="18" charset="0"/>
              </a:rPr>
              <a:t>apart.</a:t>
            </a:r>
          </a:p>
          <a:p>
            <a:pPr marL="342900" indent="-342900" algn="l">
              <a:lnSpc>
                <a:spcPct val="90000"/>
              </a:lnSpc>
              <a:buFont typeface="Arial" pitchFamily="34" charset="0"/>
              <a:buChar char="•"/>
            </a:pPr>
            <a:r>
              <a:rPr lang="en-US" dirty="0" smtClean="0">
                <a:solidFill>
                  <a:schemeClr val="tx1"/>
                </a:solidFill>
                <a:cs typeface="Times New Roman" pitchFamily="18" charset="0"/>
              </a:rPr>
              <a:t>Slide </a:t>
            </a:r>
            <a:r>
              <a:rPr lang="en-US" dirty="0">
                <a:solidFill>
                  <a:schemeClr val="tx1"/>
                </a:solidFill>
                <a:cs typeface="Times New Roman" pitchFamily="18" charset="0"/>
              </a:rPr>
              <a:t>down into a </a:t>
            </a:r>
            <a:r>
              <a:rPr lang="en-US" dirty="0" smtClean="0">
                <a:solidFill>
                  <a:schemeClr val="tx1"/>
                </a:solidFill>
                <a:cs typeface="Times New Roman" pitchFamily="18" charset="0"/>
              </a:rPr>
              <a:t>crouch with </a:t>
            </a:r>
            <a:r>
              <a:rPr lang="en-US" dirty="0">
                <a:solidFill>
                  <a:schemeClr val="tx1"/>
                </a:solidFill>
                <a:cs typeface="Times New Roman" pitchFamily="18" charset="0"/>
              </a:rPr>
              <a:t>knees bent to 90 </a:t>
            </a:r>
            <a:r>
              <a:rPr lang="en-US" dirty="0" smtClean="0">
                <a:solidFill>
                  <a:schemeClr val="tx1"/>
                </a:solidFill>
                <a:cs typeface="Times New Roman" pitchFamily="18" charset="0"/>
              </a:rPr>
              <a:t>degrees.</a:t>
            </a:r>
          </a:p>
          <a:p>
            <a:pPr marL="342900" indent="-342900" algn="l">
              <a:lnSpc>
                <a:spcPct val="90000"/>
              </a:lnSpc>
              <a:buFont typeface="Arial" pitchFamily="34" charset="0"/>
              <a:buChar char="•"/>
            </a:pPr>
            <a:r>
              <a:rPr lang="en-US" dirty="0" smtClean="0">
                <a:solidFill>
                  <a:schemeClr val="tx1"/>
                </a:solidFill>
                <a:cs typeface="Times New Roman" pitchFamily="18" charset="0"/>
              </a:rPr>
              <a:t>Count </a:t>
            </a:r>
            <a:r>
              <a:rPr lang="en-US" dirty="0">
                <a:solidFill>
                  <a:schemeClr val="tx1"/>
                </a:solidFill>
                <a:cs typeface="Times New Roman" pitchFamily="18" charset="0"/>
              </a:rPr>
              <a:t>to 5 and slide back </a:t>
            </a:r>
            <a:r>
              <a:rPr lang="en-US" dirty="0" smtClean="0">
                <a:solidFill>
                  <a:schemeClr val="tx1"/>
                </a:solidFill>
                <a:cs typeface="Times New Roman" pitchFamily="18" charset="0"/>
              </a:rPr>
              <a:t>up the </a:t>
            </a:r>
            <a:r>
              <a:rPr lang="en-US" dirty="0">
                <a:solidFill>
                  <a:schemeClr val="tx1"/>
                </a:solidFill>
                <a:cs typeface="Times New Roman" pitchFamily="18" charset="0"/>
              </a:rPr>
              <a:t>wall. </a:t>
            </a:r>
            <a:endParaRPr lang="en-US" dirty="0" smtClean="0">
              <a:solidFill>
                <a:schemeClr val="tx1"/>
              </a:solidFill>
              <a:cs typeface="Times New Roman" pitchFamily="18" charset="0"/>
            </a:endParaRPr>
          </a:p>
          <a:p>
            <a:pPr marL="342900" indent="-342900" algn="l">
              <a:lnSpc>
                <a:spcPct val="90000"/>
              </a:lnSpc>
              <a:buFont typeface="Arial" pitchFamily="34" charset="0"/>
              <a:buChar char="•"/>
            </a:pPr>
            <a:r>
              <a:rPr lang="en-US" dirty="0" smtClean="0">
                <a:solidFill>
                  <a:schemeClr val="tx1"/>
                </a:solidFill>
                <a:cs typeface="Times New Roman" pitchFamily="18" charset="0"/>
              </a:rPr>
              <a:t>Repeat </a:t>
            </a:r>
            <a:r>
              <a:rPr lang="en-US" dirty="0">
                <a:solidFill>
                  <a:schemeClr val="tx1"/>
                </a:solidFill>
                <a:cs typeface="Times New Roman" pitchFamily="18" charset="0"/>
              </a:rPr>
              <a:t>5 times.                                       </a:t>
            </a:r>
          </a:p>
        </p:txBody>
      </p:sp>
      <p:sp>
        <p:nvSpPr>
          <p:cNvPr id="4100" name="Slide Number Placeholder 3"/>
          <p:cNvSpPr>
            <a:spLocks noGrp="1"/>
          </p:cNvSpPr>
          <p:nvPr>
            <p:ph type="sldNum" sz="quarter" idx="12"/>
          </p:nvPr>
        </p:nvSpPr>
        <p:spPr bwMode="auto">
          <a:xfrm>
            <a:off x="7620000" y="6356350"/>
            <a:ext cx="1066800" cy="365125"/>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fontAlgn="base">
              <a:spcBef>
                <a:spcPct val="0"/>
              </a:spcBef>
              <a:spcAft>
                <a:spcPct val="0"/>
              </a:spcAft>
              <a:defRPr/>
            </a:pPr>
            <a:fld id="{866EBD4E-B49F-4F5C-9FDB-FEE0D0B20E61}" type="slidenum">
              <a:rPr lang="en-US" sz="1400" smtClean="0">
                <a:solidFill>
                  <a:schemeClr val="bg1"/>
                </a:solidFill>
                <a:latin typeface="Verdana" pitchFamily="34" charset="0"/>
              </a:rPr>
              <a:pPr algn="ctr" fontAlgn="base">
                <a:spcBef>
                  <a:spcPct val="0"/>
                </a:spcBef>
                <a:spcAft>
                  <a:spcPct val="0"/>
                </a:spcAft>
                <a:defRPr/>
              </a:pPr>
              <a:t>18</a:t>
            </a:fld>
            <a:endParaRPr lang="en-US" sz="1400" smtClean="0">
              <a:solidFill>
                <a:schemeClr val="bg1"/>
              </a:solidFill>
              <a:latin typeface="Verdana" pitchFamily="34" charset="0"/>
            </a:endParaRPr>
          </a:p>
        </p:txBody>
      </p:sp>
      <p:sp>
        <p:nvSpPr>
          <p:cNvPr id="4101" name="Footer Placeholder 4"/>
          <p:cNvSpPr>
            <a:spLocks noGrp="1"/>
          </p:cNvSpPr>
          <p:nvPr>
            <p:ph type="ftr" sz="quarter" idx="1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r>
              <a:rPr lang="en-US" sz="1400" dirty="0" smtClean="0">
                <a:solidFill>
                  <a:schemeClr val="bg1"/>
                </a:solidFill>
                <a:latin typeface="Verdana" pitchFamily="34" charset="0"/>
              </a:rPr>
              <a:t>PPT-031-02</a:t>
            </a:r>
          </a:p>
        </p:txBody>
      </p:sp>
      <p:pic>
        <p:nvPicPr>
          <p:cNvPr id="1026" name="Picture 2" descr="C:\Users\stlane\Pictures\back safety\Wall-Slide-622x485.png"/>
          <p:cNvPicPr>
            <a:picLocks noChangeAspect="1" noChangeArrowheads="1"/>
          </p:cNvPicPr>
          <p:nvPr/>
        </p:nvPicPr>
        <p:blipFill rotWithShape="1">
          <a:blip r:embed="rId3" cstate="email">
            <a:extLst>
              <a:ext uri="{28A0092B-C50C-407E-A947-70E740481C1C}">
                <a14:useLocalDpi xmlns:a14="http://schemas.microsoft.com/office/drawing/2010/main"/>
              </a:ext>
            </a:extLst>
          </a:blip>
          <a:srcRect l="12915" t="4090" r="8628"/>
          <a:stretch/>
        </p:blipFill>
        <p:spPr bwMode="auto">
          <a:xfrm>
            <a:off x="5029200" y="1676400"/>
            <a:ext cx="3886200" cy="3704366"/>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5029200" y="5715000"/>
            <a:ext cx="3581400" cy="430887"/>
          </a:xfrm>
          <a:prstGeom prst="rect">
            <a:avLst/>
          </a:prstGeom>
          <a:noFill/>
        </p:spPr>
        <p:txBody>
          <a:bodyPr wrap="square" rtlCol="0">
            <a:spAutoFit/>
          </a:bodyPr>
          <a:lstStyle/>
          <a:p>
            <a:r>
              <a:rPr lang="en-US" sz="1100" u="sng" dirty="0" smtClean="0">
                <a:solidFill>
                  <a:srgbClr val="0914E7"/>
                </a:solidFill>
                <a:latin typeface="Verdana" panose="020B0604030504040204" pitchFamily="34" charset="0"/>
                <a:ea typeface="Verdana" panose="020B0604030504040204" pitchFamily="34" charset="0"/>
                <a:cs typeface="Verdana" panose="020B0604030504040204" pitchFamily="34" charset="0"/>
              </a:rPr>
              <a:t>NOTE</a:t>
            </a:r>
            <a:r>
              <a:rPr lang="en-US" sz="1100" dirty="0" smtClean="0">
                <a:solidFill>
                  <a:srgbClr val="0914E7"/>
                </a:solidFill>
                <a:latin typeface="Verdana" panose="020B0604030504040204" pitchFamily="34" charset="0"/>
                <a:ea typeface="Verdana" panose="020B0604030504040204" pitchFamily="34" charset="0"/>
                <a:cs typeface="Verdana" panose="020B0604030504040204" pitchFamily="34" charset="0"/>
              </a:rPr>
              <a:t>: Before beginning ask your family doctor if you’re able to safely do the exercises shown</a:t>
            </a:r>
            <a:endParaRPr lang="en-US" sz="1100" dirty="0">
              <a:solidFill>
                <a:srgbClr val="0914E7"/>
              </a:solidFill>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60892047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ctrTitle"/>
          </p:nvPr>
        </p:nvSpPr>
        <p:spPr>
          <a:xfrm>
            <a:off x="457200" y="381000"/>
            <a:ext cx="5334000" cy="533400"/>
          </a:xfrm>
        </p:spPr>
        <p:txBody>
          <a:bodyPr/>
          <a:lstStyle/>
          <a:p>
            <a:pPr eaLnBrk="1" hangingPunct="1"/>
            <a:r>
              <a:rPr lang="en-US" sz="2800" dirty="0" smtClean="0">
                <a:solidFill>
                  <a:schemeClr val="bg1"/>
                </a:solidFill>
                <a:latin typeface="Verdana" pitchFamily="34" charset="0"/>
              </a:rPr>
              <a:t>Exercises for a Healthy Back</a:t>
            </a:r>
          </a:p>
        </p:txBody>
      </p:sp>
      <p:sp>
        <p:nvSpPr>
          <p:cNvPr id="4099" name="Subtitle 2"/>
          <p:cNvSpPr>
            <a:spLocks noGrp="1"/>
          </p:cNvSpPr>
          <p:nvPr>
            <p:ph type="subTitle" idx="1"/>
          </p:nvPr>
        </p:nvSpPr>
        <p:spPr>
          <a:xfrm>
            <a:off x="609600" y="1447800"/>
            <a:ext cx="5181600" cy="4343400"/>
          </a:xfrm>
        </p:spPr>
        <p:txBody>
          <a:bodyPr/>
          <a:lstStyle/>
          <a:p>
            <a:pPr algn="l">
              <a:lnSpc>
                <a:spcPct val="90000"/>
              </a:lnSpc>
            </a:pPr>
            <a:r>
              <a:rPr lang="en-US" dirty="0">
                <a:solidFill>
                  <a:schemeClr val="tx1"/>
                </a:solidFill>
                <a:cs typeface="Times New Roman" pitchFamily="18" charset="0"/>
              </a:rPr>
              <a:t>Straight Leg Raises . . . . </a:t>
            </a:r>
          </a:p>
          <a:p>
            <a:pPr algn="l">
              <a:lnSpc>
                <a:spcPct val="90000"/>
              </a:lnSpc>
            </a:pPr>
            <a:r>
              <a:rPr lang="en-US" dirty="0">
                <a:solidFill>
                  <a:schemeClr val="tx1"/>
                </a:solidFill>
              </a:rPr>
              <a:t>    </a:t>
            </a:r>
            <a:endParaRPr lang="en-US" dirty="0" smtClean="0">
              <a:solidFill>
                <a:schemeClr val="tx1"/>
              </a:solidFill>
            </a:endParaRPr>
          </a:p>
          <a:p>
            <a:pPr marL="342900" indent="-342900" algn="l">
              <a:lnSpc>
                <a:spcPct val="90000"/>
              </a:lnSpc>
              <a:buFont typeface="Wingdings" pitchFamily="2" charset="2"/>
              <a:buChar char="§"/>
            </a:pPr>
            <a:r>
              <a:rPr lang="en-US" dirty="0" smtClean="0">
                <a:solidFill>
                  <a:schemeClr val="tx1"/>
                </a:solidFill>
                <a:cs typeface="Times New Roman" pitchFamily="18" charset="0"/>
              </a:rPr>
              <a:t>Lie </a:t>
            </a:r>
            <a:r>
              <a:rPr lang="en-US" dirty="0">
                <a:solidFill>
                  <a:schemeClr val="tx1"/>
                </a:solidFill>
                <a:cs typeface="Times New Roman" pitchFamily="18" charset="0"/>
              </a:rPr>
              <a:t>on your back with legs straight. </a:t>
            </a:r>
          </a:p>
          <a:p>
            <a:pPr marL="342900" indent="-342900" algn="l">
              <a:lnSpc>
                <a:spcPct val="90000"/>
              </a:lnSpc>
              <a:buFont typeface="Wingdings" pitchFamily="2" charset="2"/>
              <a:buChar char="§"/>
            </a:pPr>
            <a:r>
              <a:rPr lang="en-US" dirty="0" smtClean="0">
                <a:solidFill>
                  <a:schemeClr val="tx1"/>
                </a:solidFill>
                <a:cs typeface="Times New Roman" pitchFamily="18" charset="0"/>
              </a:rPr>
              <a:t>Tighten </a:t>
            </a:r>
            <a:r>
              <a:rPr lang="en-US" dirty="0">
                <a:solidFill>
                  <a:schemeClr val="tx1"/>
                </a:solidFill>
                <a:cs typeface="Times New Roman" pitchFamily="18" charset="0"/>
              </a:rPr>
              <a:t>abdominal muscles    to stabilize low back. </a:t>
            </a:r>
          </a:p>
          <a:p>
            <a:pPr marL="342900" indent="-342900" algn="l">
              <a:lnSpc>
                <a:spcPct val="90000"/>
              </a:lnSpc>
              <a:buFont typeface="Wingdings" pitchFamily="2" charset="2"/>
              <a:buChar char="§"/>
            </a:pPr>
            <a:r>
              <a:rPr lang="en-US" dirty="0" smtClean="0">
                <a:solidFill>
                  <a:schemeClr val="tx1"/>
                </a:solidFill>
                <a:cs typeface="Times New Roman" pitchFamily="18" charset="0"/>
              </a:rPr>
              <a:t>Slowly </a:t>
            </a:r>
            <a:r>
              <a:rPr lang="en-US" dirty="0">
                <a:solidFill>
                  <a:schemeClr val="tx1"/>
                </a:solidFill>
                <a:cs typeface="Times New Roman" pitchFamily="18" charset="0"/>
              </a:rPr>
              <a:t>lift leg straight up  about 6 to 12 inches and   hold 1 to 5 seconds. </a:t>
            </a:r>
          </a:p>
          <a:p>
            <a:pPr marL="342900" indent="-342900" algn="l">
              <a:lnSpc>
                <a:spcPct val="90000"/>
              </a:lnSpc>
              <a:buFont typeface="Wingdings" pitchFamily="2" charset="2"/>
              <a:buChar char="§"/>
            </a:pPr>
            <a:r>
              <a:rPr lang="en-US" dirty="0" smtClean="0">
                <a:solidFill>
                  <a:schemeClr val="tx1"/>
                </a:solidFill>
                <a:cs typeface="Times New Roman" pitchFamily="18" charset="0"/>
              </a:rPr>
              <a:t>Lower </a:t>
            </a:r>
            <a:r>
              <a:rPr lang="en-US" dirty="0">
                <a:solidFill>
                  <a:schemeClr val="tx1"/>
                </a:solidFill>
                <a:cs typeface="Times New Roman" pitchFamily="18" charset="0"/>
              </a:rPr>
              <a:t>leg slowly.    </a:t>
            </a:r>
          </a:p>
          <a:p>
            <a:pPr marL="342900" indent="-342900" algn="l">
              <a:lnSpc>
                <a:spcPct val="90000"/>
              </a:lnSpc>
              <a:buFont typeface="Wingdings" pitchFamily="2" charset="2"/>
              <a:buChar char="§"/>
            </a:pPr>
            <a:r>
              <a:rPr lang="en-US" dirty="0" smtClean="0">
                <a:solidFill>
                  <a:schemeClr val="tx1"/>
                </a:solidFill>
                <a:cs typeface="Times New Roman" pitchFamily="18" charset="0"/>
              </a:rPr>
              <a:t>Repeat </a:t>
            </a:r>
            <a:r>
              <a:rPr lang="en-US" dirty="0">
                <a:solidFill>
                  <a:schemeClr val="tx1"/>
                </a:solidFill>
                <a:cs typeface="Times New Roman" pitchFamily="18" charset="0"/>
              </a:rPr>
              <a:t>10 times</a:t>
            </a:r>
            <a:r>
              <a:rPr lang="en-US" dirty="0">
                <a:solidFill>
                  <a:schemeClr val="tx1"/>
                </a:solidFill>
              </a:rPr>
              <a:t>. </a:t>
            </a:r>
            <a:endParaRPr lang="en-US" dirty="0">
              <a:solidFill>
                <a:schemeClr val="tx1"/>
              </a:solidFill>
              <a:cs typeface="Times New Roman" pitchFamily="18" charset="0"/>
            </a:endParaRPr>
          </a:p>
        </p:txBody>
      </p:sp>
      <p:sp>
        <p:nvSpPr>
          <p:cNvPr id="4100" name="Slide Number Placeholder 3"/>
          <p:cNvSpPr>
            <a:spLocks noGrp="1"/>
          </p:cNvSpPr>
          <p:nvPr>
            <p:ph type="sldNum" sz="quarter" idx="12"/>
          </p:nvPr>
        </p:nvSpPr>
        <p:spPr bwMode="auto">
          <a:xfrm>
            <a:off x="7620000" y="6356350"/>
            <a:ext cx="1066800" cy="365125"/>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fontAlgn="base">
              <a:spcBef>
                <a:spcPct val="0"/>
              </a:spcBef>
              <a:spcAft>
                <a:spcPct val="0"/>
              </a:spcAft>
              <a:defRPr/>
            </a:pPr>
            <a:fld id="{866EBD4E-B49F-4F5C-9FDB-FEE0D0B20E61}" type="slidenum">
              <a:rPr lang="en-US" sz="1400" smtClean="0">
                <a:solidFill>
                  <a:schemeClr val="bg1"/>
                </a:solidFill>
                <a:latin typeface="Verdana" pitchFamily="34" charset="0"/>
              </a:rPr>
              <a:pPr algn="ctr" fontAlgn="base">
                <a:spcBef>
                  <a:spcPct val="0"/>
                </a:spcBef>
                <a:spcAft>
                  <a:spcPct val="0"/>
                </a:spcAft>
                <a:defRPr/>
              </a:pPr>
              <a:t>19</a:t>
            </a:fld>
            <a:endParaRPr lang="en-US" sz="1400" smtClean="0">
              <a:solidFill>
                <a:schemeClr val="bg1"/>
              </a:solidFill>
              <a:latin typeface="Verdana" pitchFamily="34" charset="0"/>
            </a:endParaRPr>
          </a:p>
        </p:txBody>
      </p:sp>
      <p:sp>
        <p:nvSpPr>
          <p:cNvPr id="4101" name="Footer Placeholder 4"/>
          <p:cNvSpPr>
            <a:spLocks noGrp="1"/>
          </p:cNvSpPr>
          <p:nvPr>
            <p:ph type="ftr" sz="quarter" idx="1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r>
              <a:rPr lang="en-US" sz="1400" dirty="0" smtClean="0">
                <a:solidFill>
                  <a:schemeClr val="bg1"/>
                </a:solidFill>
                <a:latin typeface="Verdana" pitchFamily="34" charset="0"/>
              </a:rPr>
              <a:t>PPT-031-02</a:t>
            </a:r>
          </a:p>
        </p:txBody>
      </p:sp>
      <p:pic>
        <p:nvPicPr>
          <p:cNvPr id="2050" name="Picture 2" descr="C:\Users\stlane\Pictures\back safety\thCAK37FRQ.jpg"/>
          <p:cNvPicPr>
            <a:picLocks noChangeAspect="1" noChangeArrowheads="1"/>
          </p:cNvPicPr>
          <p:nvPr/>
        </p:nvPicPr>
        <p:blipFill rotWithShape="1">
          <a:blip r:embed="rId3">
            <a:extLst>
              <a:ext uri="{28A0092B-C50C-407E-A947-70E740481C1C}">
                <a14:useLocalDpi xmlns:a14="http://schemas.microsoft.com/office/drawing/2010/main"/>
              </a:ext>
            </a:extLst>
          </a:blip>
          <a:srcRect l="3555" t="6448" r="4446" b="6448"/>
          <a:stretch/>
        </p:blipFill>
        <p:spPr bwMode="auto">
          <a:xfrm>
            <a:off x="5588000" y="2590800"/>
            <a:ext cx="3175000" cy="199396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5393967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ctrTitle"/>
          </p:nvPr>
        </p:nvSpPr>
        <p:spPr>
          <a:xfrm>
            <a:off x="457200" y="381000"/>
            <a:ext cx="5334000" cy="533400"/>
          </a:xfrm>
        </p:spPr>
        <p:txBody>
          <a:bodyPr/>
          <a:lstStyle/>
          <a:p>
            <a:pPr eaLnBrk="1" hangingPunct="1"/>
            <a:r>
              <a:rPr lang="en-US" sz="2800" dirty="0" smtClean="0">
                <a:solidFill>
                  <a:schemeClr val="bg1"/>
                </a:solidFill>
                <a:latin typeface="Verdana" pitchFamily="34" charset="0"/>
              </a:rPr>
              <a:t>Back Injuries</a:t>
            </a:r>
          </a:p>
        </p:txBody>
      </p:sp>
      <p:sp>
        <p:nvSpPr>
          <p:cNvPr id="4099" name="Subtitle 2"/>
          <p:cNvSpPr>
            <a:spLocks noGrp="1"/>
          </p:cNvSpPr>
          <p:nvPr>
            <p:ph type="subTitle" idx="1"/>
          </p:nvPr>
        </p:nvSpPr>
        <p:spPr>
          <a:xfrm>
            <a:off x="304800" y="1066800"/>
            <a:ext cx="8229600" cy="5105400"/>
          </a:xfrm>
        </p:spPr>
        <p:txBody>
          <a:bodyPr/>
          <a:lstStyle/>
          <a:p>
            <a:pPr marL="342900" indent="-342900" algn="l">
              <a:buFont typeface="Arial" pitchFamily="34" charset="0"/>
              <a:buChar char="•"/>
            </a:pPr>
            <a:r>
              <a:rPr lang="en-US" dirty="0">
                <a:solidFill>
                  <a:schemeClr val="tx1"/>
                </a:solidFill>
                <a:cs typeface="Times New Roman" pitchFamily="18" charset="0"/>
              </a:rPr>
              <a:t>Back injuries are one of the most common and costly </a:t>
            </a:r>
            <a:r>
              <a:rPr lang="en-US" dirty="0" smtClean="0">
                <a:solidFill>
                  <a:schemeClr val="tx1"/>
                </a:solidFill>
                <a:cs typeface="Times New Roman" pitchFamily="18" charset="0"/>
              </a:rPr>
              <a:t>workplace </a:t>
            </a:r>
            <a:r>
              <a:rPr lang="en-US" dirty="0">
                <a:solidFill>
                  <a:schemeClr val="tx1"/>
                </a:solidFill>
                <a:cs typeface="Times New Roman" pitchFamily="18" charset="0"/>
              </a:rPr>
              <a:t>injuries. </a:t>
            </a:r>
          </a:p>
          <a:p>
            <a:pPr marL="342900" indent="-342900" algn="l">
              <a:buFont typeface="Arial" pitchFamily="34" charset="0"/>
              <a:buChar char="•"/>
            </a:pPr>
            <a:r>
              <a:rPr lang="en-US" dirty="0" smtClean="0">
                <a:solidFill>
                  <a:schemeClr val="tx1"/>
                </a:solidFill>
                <a:cs typeface="Times New Roman" pitchFamily="18" charset="0"/>
              </a:rPr>
              <a:t>It </a:t>
            </a:r>
            <a:r>
              <a:rPr lang="en-US" dirty="0">
                <a:solidFill>
                  <a:schemeClr val="tx1"/>
                </a:solidFill>
                <a:cs typeface="Times New Roman" pitchFamily="18" charset="0"/>
              </a:rPr>
              <a:t>is estimated that 80% of all Americans will suffer from back injuries.</a:t>
            </a:r>
          </a:p>
          <a:p>
            <a:pPr marL="342900" indent="-342900" algn="l">
              <a:buFont typeface="Arial" pitchFamily="34" charset="0"/>
              <a:buChar char="•"/>
            </a:pPr>
            <a:r>
              <a:rPr lang="en-US" dirty="0" smtClean="0">
                <a:solidFill>
                  <a:schemeClr val="tx1"/>
                </a:solidFill>
                <a:cs typeface="Times New Roman" pitchFamily="18" charset="0"/>
              </a:rPr>
              <a:t>Preventing </a:t>
            </a:r>
            <a:r>
              <a:rPr lang="en-US" dirty="0">
                <a:solidFill>
                  <a:schemeClr val="tx1"/>
                </a:solidFill>
                <a:cs typeface="Times New Roman" pitchFamily="18" charset="0"/>
              </a:rPr>
              <a:t>back injuries can be as simple as taking a few minutes to warm up, evaluating and properly performing job tasks, and strengthening your back at home.</a:t>
            </a:r>
          </a:p>
          <a:p>
            <a:pPr marL="342900" indent="-342900" algn="l">
              <a:buFont typeface="Arial" pitchFamily="34" charset="0"/>
              <a:buChar char="•"/>
            </a:pPr>
            <a:r>
              <a:rPr lang="en-US" dirty="0" smtClean="0">
                <a:solidFill>
                  <a:schemeClr val="tx1"/>
                </a:solidFill>
                <a:cs typeface="Times New Roman" pitchFamily="18" charset="0"/>
              </a:rPr>
              <a:t>Most </a:t>
            </a:r>
            <a:r>
              <a:rPr lang="en-US" dirty="0">
                <a:solidFill>
                  <a:schemeClr val="tx1"/>
                </a:solidFill>
                <a:cs typeface="Times New Roman" pitchFamily="18" charset="0"/>
              </a:rPr>
              <a:t>back pain is mechanical, meaning people have increased pain with particular motions of their backs. </a:t>
            </a:r>
          </a:p>
          <a:p>
            <a:pPr marL="342900" indent="-342900" algn="l">
              <a:buFont typeface="Arial" pitchFamily="34" charset="0"/>
              <a:buChar char="•"/>
            </a:pPr>
            <a:r>
              <a:rPr lang="en-US" dirty="0" smtClean="0">
                <a:solidFill>
                  <a:schemeClr val="tx1"/>
                </a:solidFill>
                <a:cs typeface="Times New Roman" pitchFamily="18" charset="0"/>
              </a:rPr>
              <a:t>Most </a:t>
            </a:r>
            <a:r>
              <a:rPr lang="en-US" dirty="0">
                <a:solidFill>
                  <a:schemeClr val="tx1"/>
                </a:solidFill>
                <a:cs typeface="Times New Roman" pitchFamily="18" charset="0"/>
              </a:rPr>
              <a:t>mechanical back pain is not caused by a slipped or ruptured disc.</a:t>
            </a:r>
          </a:p>
          <a:p>
            <a:pPr algn="l" eaLnBrk="1" hangingPunct="1"/>
            <a:endParaRPr lang="en-US" dirty="0" smtClean="0">
              <a:solidFill>
                <a:schemeClr val="tx1"/>
              </a:solidFill>
            </a:endParaRPr>
          </a:p>
        </p:txBody>
      </p:sp>
      <p:sp>
        <p:nvSpPr>
          <p:cNvPr id="4100" name="Slide Number Placeholder 3"/>
          <p:cNvSpPr>
            <a:spLocks noGrp="1"/>
          </p:cNvSpPr>
          <p:nvPr>
            <p:ph type="sldNum" sz="quarter" idx="12"/>
          </p:nvPr>
        </p:nvSpPr>
        <p:spPr bwMode="auto">
          <a:xfrm>
            <a:off x="7620000" y="6356350"/>
            <a:ext cx="1066800" cy="365125"/>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fontAlgn="base">
              <a:spcBef>
                <a:spcPct val="0"/>
              </a:spcBef>
              <a:spcAft>
                <a:spcPct val="0"/>
              </a:spcAft>
              <a:defRPr/>
            </a:pPr>
            <a:fld id="{866EBD4E-B49F-4F5C-9FDB-FEE0D0B20E61}" type="slidenum">
              <a:rPr lang="en-US" sz="1400" smtClean="0">
                <a:solidFill>
                  <a:schemeClr val="bg1"/>
                </a:solidFill>
                <a:latin typeface="Verdana" pitchFamily="34" charset="0"/>
              </a:rPr>
              <a:pPr algn="ctr" fontAlgn="base">
                <a:spcBef>
                  <a:spcPct val="0"/>
                </a:spcBef>
                <a:spcAft>
                  <a:spcPct val="0"/>
                </a:spcAft>
                <a:defRPr/>
              </a:pPr>
              <a:t>2</a:t>
            </a:fld>
            <a:endParaRPr lang="en-US" sz="1400" smtClean="0">
              <a:solidFill>
                <a:schemeClr val="bg1"/>
              </a:solidFill>
              <a:latin typeface="Verdana" pitchFamily="34" charset="0"/>
            </a:endParaRPr>
          </a:p>
        </p:txBody>
      </p:sp>
      <p:sp>
        <p:nvSpPr>
          <p:cNvPr id="4101" name="Footer Placeholder 4"/>
          <p:cNvSpPr>
            <a:spLocks noGrp="1"/>
          </p:cNvSpPr>
          <p:nvPr>
            <p:ph type="ftr" sz="quarter" idx="1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r>
              <a:rPr lang="en-US" sz="1400" dirty="0" smtClean="0">
                <a:solidFill>
                  <a:schemeClr val="bg1"/>
                </a:solidFill>
                <a:latin typeface="Verdana" pitchFamily="34" charset="0"/>
              </a:rPr>
              <a:t>PPT-031-02</a:t>
            </a:r>
          </a:p>
        </p:txBody>
      </p:sp>
    </p:spTree>
    <p:extLst>
      <p:ext uri="{BB962C8B-B14F-4D97-AF65-F5344CB8AC3E}">
        <p14:creationId xmlns:p14="http://schemas.microsoft.com/office/powerpoint/2010/main" val="86984629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ctrTitle"/>
          </p:nvPr>
        </p:nvSpPr>
        <p:spPr>
          <a:xfrm>
            <a:off x="457200" y="381000"/>
            <a:ext cx="5334000" cy="533400"/>
          </a:xfrm>
        </p:spPr>
        <p:txBody>
          <a:bodyPr/>
          <a:lstStyle/>
          <a:p>
            <a:pPr eaLnBrk="1" hangingPunct="1"/>
            <a:r>
              <a:rPr lang="en-US" sz="2800" dirty="0" smtClean="0">
                <a:solidFill>
                  <a:schemeClr val="bg1"/>
                </a:solidFill>
                <a:latin typeface="Verdana" pitchFamily="34" charset="0"/>
              </a:rPr>
              <a:t>Exercises for a Healthy Back</a:t>
            </a:r>
          </a:p>
        </p:txBody>
      </p:sp>
      <p:sp>
        <p:nvSpPr>
          <p:cNvPr id="4099" name="Subtitle 2"/>
          <p:cNvSpPr>
            <a:spLocks noGrp="1"/>
          </p:cNvSpPr>
          <p:nvPr>
            <p:ph type="subTitle" idx="1"/>
          </p:nvPr>
        </p:nvSpPr>
        <p:spPr>
          <a:xfrm>
            <a:off x="609600" y="1371600"/>
            <a:ext cx="7924800" cy="838200"/>
          </a:xfrm>
        </p:spPr>
        <p:txBody>
          <a:bodyPr/>
          <a:lstStyle/>
          <a:p>
            <a:pPr algn="l"/>
            <a:r>
              <a:rPr lang="en-US" dirty="0">
                <a:solidFill>
                  <a:schemeClr val="tx1"/>
                </a:solidFill>
              </a:rPr>
              <a:t>For more exercises talk with your </a:t>
            </a:r>
            <a:r>
              <a:rPr lang="en-US" dirty="0" smtClean="0">
                <a:solidFill>
                  <a:schemeClr val="tx1"/>
                </a:solidFill>
              </a:rPr>
              <a:t>physician </a:t>
            </a:r>
            <a:r>
              <a:rPr lang="en-US" dirty="0">
                <a:solidFill>
                  <a:schemeClr val="tx1"/>
                </a:solidFill>
              </a:rPr>
              <a:t>or a Physical Therapist.</a:t>
            </a:r>
          </a:p>
        </p:txBody>
      </p:sp>
      <p:sp>
        <p:nvSpPr>
          <p:cNvPr id="4100" name="Slide Number Placeholder 3"/>
          <p:cNvSpPr>
            <a:spLocks noGrp="1"/>
          </p:cNvSpPr>
          <p:nvPr>
            <p:ph type="sldNum" sz="quarter" idx="12"/>
          </p:nvPr>
        </p:nvSpPr>
        <p:spPr bwMode="auto">
          <a:xfrm>
            <a:off x="7620000" y="6356350"/>
            <a:ext cx="1066800" cy="365125"/>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fontAlgn="base">
              <a:spcBef>
                <a:spcPct val="0"/>
              </a:spcBef>
              <a:spcAft>
                <a:spcPct val="0"/>
              </a:spcAft>
              <a:defRPr/>
            </a:pPr>
            <a:fld id="{866EBD4E-B49F-4F5C-9FDB-FEE0D0B20E61}" type="slidenum">
              <a:rPr lang="en-US" sz="1400" smtClean="0">
                <a:solidFill>
                  <a:schemeClr val="bg1"/>
                </a:solidFill>
                <a:latin typeface="Verdana" pitchFamily="34" charset="0"/>
              </a:rPr>
              <a:pPr algn="ctr" fontAlgn="base">
                <a:spcBef>
                  <a:spcPct val="0"/>
                </a:spcBef>
                <a:spcAft>
                  <a:spcPct val="0"/>
                </a:spcAft>
                <a:defRPr/>
              </a:pPr>
              <a:t>20</a:t>
            </a:fld>
            <a:endParaRPr lang="en-US" sz="1400" smtClean="0">
              <a:solidFill>
                <a:schemeClr val="bg1"/>
              </a:solidFill>
              <a:latin typeface="Verdana" pitchFamily="34" charset="0"/>
            </a:endParaRPr>
          </a:p>
        </p:txBody>
      </p:sp>
      <p:sp>
        <p:nvSpPr>
          <p:cNvPr id="4101" name="Footer Placeholder 4"/>
          <p:cNvSpPr>
            <a:spLocks noGrp="1"/>
          </p:cNvSpPr>
          <p:nvPr>
            <p:ph type="ftr" sz="quarter" idx="1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r>
              <a:rPr lang="en-US" sz="1400" dirty="0" smtClean="0">
                <a:solidFill>
                  <a:schemeClr val="bg1"/>
                </a:solidFill>
                <a:latin typeface="Verdana" pitchFamily="34" charset="0"/>
              </a:rPr>
              <a:t>PPT-031-02</a:t>
            </a:r>
          </a:p>
        </p:txBody>
      </p:sp>
      <p:pic>
        <p:nvPicPr>
          <p:cNvPr id="6147" name="Picture 3" descr="C:\Users\stlane\Pictures\doctor-talking-with-patient.jpg"/>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4343400" y="2854325"/>
            <a:ext cx="4048125" cy="2686050"/>
          </a:xfrm>
          <a:prstGeom prst="rect">
            <a:avLst/>
          </a:prstGeom>
          <a:noFill/>
          <a:extLst>
            <a:ext uri="{909E8E84-426E-40DD-AFC4-6F175D3DCCD1}">
              <a14:hiddenFill xmlns:a14="http://schemas.microsoft.com/office/drawing/2010/main">
                <a:solidFill>
                  <a:srgbClr val="FFFFFF"/>
                </a:solidFill>
              </a14:hiddenFill>
            </a:ext>
          </a:extLst>
        </p:spPr>
      </p:pic>
      <p:pic>
        <p:nvPicPr>
          <p:cNvPr id="6148" name="Picture 4" descr="C:\Users\stlane\Pictures\20a senior-doctor-helping-his-patient-18255333.jpg"/>
          <p:cNvPicPr>
            <a:picLocks noChangeAspect="1" noChangeArrowheads="1"/>
          </p:cNvPicPr>
          <p:nvPr/>
        </p:nvPicPr>
        <p:blipFill>
          <a:blip r:embed="rId4">
            <a:extLst>
              <a:ext uri="{28A0092B-C50C-407E-A947-70E740481C1C}">
                <a14:useLocalDpi xmlns:a14="http://schemas.microsoft.com/office/drawing/2010/main"/>
              </a:ext>
            </a:extLst>
          </a:blip>
          <a:srcRect/>
          <a:stretch>
            <a:fillRect/>
          </a:stretch>
        </p:blipFill>
        <p:spPr bwMode="auto">
          <a:xfrm>
            <a:off x="1295400" y="2805474"/>
            <a:ext cx="2209800" cy="27349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9269267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ctrTitle"/>
          </p:nvPr>
        </p:nvSpPr>
        <p:spPr>
          <a:xfrm>
            <a:off x="457200" y="381000"/>
            <a:ext cx="5334000" cy="533400"/>
          </a:xfrm>
        </p:spPr>
        <p:txBody>
          <a:bodyPr/>
          <a:lstStyle/>
          <a:p>
            <a:pPr eaLnBrk="1" hangingPunct="1"/>
            <a:r>
              <a:rPr lang="en-US" sz="2800" dirty="0" smtClean="0">
                <a:solidFill>
                  <a:schemeClr val="bg1"/>
                </a:solidFill>
                <a:latin typeface="Verdana" pitchFamily="34" charset="0"/>
              </a:rPr>
              <a:t>Don’t Become a Statistic</a:t>
            </a:r>
          </a:p>
        </p:txBody>
      </p:sp>
      <p:sp>
        <p:nvSpPr>
          <p:cNvPr id="4099" name="Subtitle 2"/>
          <p:cNvSpPr>
            <a:spLocks noGrp="1"/>
          </p:cNvSpPr>
          <p:nvPr>
            <p:ph type="subTitle" idx="1"/>
          </p:nvPr>
        </p:nvSpPr>
        <p:spPr>
          <a:xfrm>
            <a:off x="609600" y="1676400"/>
            <a:ext cx="7924800" cy="3962400"/>
          </a:xfrm>
        </p:spPr>
        <p:txBody>
          <a:bodyPr/>
          <a:lstStyle/>
          <a:p>
            <a:pPr marL="342900" indent="-342900" algn="l">
              <a:buFont typeface="Arial" pitchFamily="34" charset="0"/>
              <a:buChar char="•"/>
            </a:pPr>
            <a:r>
              <a:rPr lang="en-US" dirty="0">
                <a:solidFill>
                  <a:schemeClr val="tx1"/>
                </a:solidFill>
              </a:rPr>
              <a:t>Preventing back injuries can be simple!  </a:t>
            </a:r>
          </a:p>
          <a:p>
            <a:pPr marL="342900" indent="-342900" algn="l">
              <a:buFont typeface="Arial" pitchFamily="34" charset="0"/>
              <a:buChar char="•"/>
            </a:pPr>
            <a:endParaRPr lang="en-US" dirty="0">
              <a:solidFill>
                <a:schemeClr val="tx1"/>
              </a:solidFill>
            </a:endParaRPr>
          </a:p>
          <a:p>
            <a:pPr marL="342900" indent="-342900" algn="l">
              <a:buFont typeface="Arial" pitchFamily="34" charset="0"/>
              <a:buChar char="•"/>
            </a:pPr>
            <a:r>
              <a:rPr lang="en-US" dirty="0">
                <a:solidFill>
                  <a:schemeClr val="tx1"/>
                </a:solidFill>
              </a:rPr>
              <a:t>Common sense, planning, exercise, and good judgment can enable you to do your job without injury and allow you to go home at the end of your shift instead of lying in a hospital bed in pain. </a:t>
            </a:r>
          </a:p>
          <a:p>
            <a:pPr marL="342900" indent="-342900" algn="l">
              <a:buFont typeface="Arial" pitchFamily="34" charset="0"/>
              <a:buChar char="•"/>
            </a:pPr>
            <a:endParaRPr lang="en-US" dirty="0">
              <a:solidFill>
                <a:schemeClr val="tx1"/>
              </a:solidFill>
            </a:endParaRPr>
          </a:p>
          <a:p>
            <a:pPr marL="342900" indent="-342900" algn="l">
              <a:buFont typeface="Arial" pitchFamily="34" charset="0"/>
              <a:buChar char="•"/>
            </a:pPr>
            <a:r>
              <a:rPr lang="en-US" dirty="0">
                <a:solidFill>
                  <a:schemeClr val="tx1"/>
                </a:solidFill>
              </a:rPr>
              <a:t>Don’t be a statistic, think before you lift!</a:t>
            </a:r>
          </a:p>
        </p:txBody>
      </p:sp>
      <p:sp>
        <p:nvSpPr>
          <p:cNvPr id="4100" name="Slide Number Placeholder 3"/>
          <p:cNvSpPr>
            <a:spLocks noGrp="1"/>
          </p:cNvSpPr>
          <p:nvPr>
            <p:ph type="sldNum" sz="quarter" idx="12"/>
          </p:nvPr>
        </p:nvSpPr>
        <p:spPr bwMode="auto">
          <a:xfrm>
            <a:off x="7620000" y="6356350"/>
            <a:ext cx="1066800" cy="365125"/>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fontAlgn="base">
              <a:spcBef>
                <a:spcPct val="0"/>
              </a:spcBef>
              <a:spcAft>
                <a:spcPct val="0"/>
              </a:spcAft>
              <a:defRPr/>
            </a:pPr>
            <a:fld id="{866EBD4E-B49F-4F5C-9FDB-FEE0D0B20E61}" type="slidenum">
              <a:rPr lang="en-US" sz="1400" smtClean="0">
                <a:solidFill>
                  <a:schemeClr val="bg1"/>
                </a:solidFill>
                <a:latin typeface="Verdana" pitchFamily="34" charset="0"/>
              </a:rPr>
              <a:pPr algn="ctr" fontAlgn="base">
                <a:spcBef>
                  <a:spcPct val="0"/>
                </a:spcBef>
                <a:spcAft>
                  <a:spcPct val="0"/>
                </a:spcAft>
                <a:defRPr/>
              </a:pPr>
              <a:t>21</a:t>
            </a:fld>
            <a:endParaRPr lang="en-US" sz="1400" smtClean="0">
              <a:solidFill>
                <a:schemeClr val="bg1"/>
              </a:solidFill>
              <a:latin typeface="Verdana" pitchFamily="34" charset="0"/>
            </a:endParaRPr>
          </a:p>
        </p:txBody>
      </p:sp>
      <p:sp>
        <p:nvSpPr>
          <p:cNvPr id="4101" name="Footer Placeholder 4"/>
          <p:cNvSpPr>
            <a:spLocks noGrp="1"/>
          </p:cNvSpPr>
          <p:nvPr>
            <p:ph type="ftr" sz="quarter" idx="1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r>
              <a:rPr lang="en-US" sz="1400" dirty="0" smtClean="0">
                <a:solidFill>
                  <a:schemeClr val="bg1"/>
                </a:solidFill>
                <a:latin typeface="Verdana" pitchFamily="34" charset="0"/>
              </a:rPr>
              <a:t>PPT-031-02</a:t>
            </a:r>
          </a:p>
        </p:txBody>
      </p:sp>
    </p:spTree>
    <p:extLst>
      <p:ext uri="{BB962C8B-B14F-4D97-AF65-F5344CB8AC3E}">
        <p14:creationId xmlns:p14="http://schemas.microsoft.com/office/powerpoint/2010/main" val="317868161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ctrTitle"/>
          </p:nvPr>
        </p:nvSpPr>
        <p:spPr>
          <a:xfrm>
            <a:off x="457200" y="381000"/>
            <a:ext cx="5334000" cy="533400"/>
          </a:xfrm>
        </p:spPr>
        <p:txBody>
          <a:bodyPr/>
          <a:lstStyle/>
          <a:p>
            <a:pPr eaLnBrk="1" hangingPunct="1"/>
            <a:r>
              <a:rPr lang="en-US" sz="2800" dirty="0" smtClean="0">
                <a:solidFill>
                  <a:schemeClr val="bg1"/>
                </a:solidFill>
                <a:latin typeface="Verdana" pitchFamily="34" charset="0"/>
              </a:rPr>
              <a:t>Contact Information</a:t>
            </a:r>
          </a:p>
        </p:txBody>
      </p:sp>
      <p:sp>
        <p:nvSpPr>
          <p:cNvPr id="4099" name="Subtitle 2"/>
          <p:cNvSpPr>
            <a:spLocks noGrp="1"/>
          </p:cNvSpPr>
          <p:nvPr>
            <p:ph type="subTitle" idx="1"/>
          </p:nvPr>
        </p:nvSpPr>
        <p:spPr>
          <a:xfrm>
            <a:off x="609600" y="1295400"/>
            <a:ext cx="7924800" cy="2362200"/>
          </a:xfrm>
        </p:spPr>
        <p:txBody>
          <a:bodyPr/>
          <a:lstStyle/>
          <a:p>
            <a:pPr algn="l"/>
            <a:r>
              <a:rPr lang="en-US" b="1" dirty="0">
                <a:solidFill>
                  <a:srgbClr val="0070C0"/>
                </a:solidFill>
              </a:rPr>
              <a:t>Health &amp; Safety Training Specialists</a:t>
            </a:r>
          </a:p>
          <a:p>
            <a:pPr algn="l"/>
            <a:r>
              <a:rPr lang="en-US" b="1" dirty="0">
                <a:solidFill>
                  <a:srgbClr val="0070C0"/>
                </a:solidFill>
              </a:rPr>
              <a:t>1171 South Cameron Street, Room 324</a:t>
            </a:r>
          </a:p>
          <a:p>
            <a:pPr algn="l"/>
            <a:r>
              <a:rPr lang="en-US" b="1" dirty="0">
                <a:solidFill>
                  <a:srgbClr val="0070C0"/>
                </a:solidFill>
              </a:rPr>
              <a:t>Harrisburg, PA 17104-2501</a:t>
            </a:r>
          </a:p>
          <a:p>
            <a:pPr algn="l"/>
            <a:r>
              <a:rPr lang="en-US" b="1" dirty="0">
                <a:solidFill>
                  <a:srgbClr val="0070C0"/>
                </a:solidFill>
              </a:rPr>
              <a:t>(717) 772-1635</a:t>
            </a:r>
          </a:p>
          <a:p>
            <a:pPr algn="l"/>
            <a:r>
              <a:rPr lang="en-US" b="1" dirty="0">
                <a:solidFill>
                  <a:srgbClr val="0070C0"/>
                </a:solidFill>
              </a:rPr>
              <a:t>RA-LI-BWC-PATHS@pa.gov           </a:t>
            </a:r>
          </a:p>
        </p:txBody>
      </p:sp>
      <p:sp>
        <p:nvSpPr>
          <p:cNvPr id="4100" name="Slide Number Placeholder 3"/>
          <p:cNvSpPr>
            <a:spLocks noGrp="1"/>
          </p:cNvSpPr>
          <p:nvPr>
            <p:ph type="sldNum" sz="quarter" idx="12"/>
          </p:nvPr>
        </p:nvSpPr>
        <p:spPr bwMode="auto">
          <a:xfrm>
            <a:off x="7620000" y="6356350"/>
            <a:ext cx="1066800" cy="365125"/>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fontAlgn="base">
              <a:spcBef>
                <a:spcPct val="0"/>
              </a:spcBef>
              <a:spcAft>
                <a:spcPct val="0"/>
              </a:spcAft>
              <a:defRPr/>
            </a:pPr>
            <a:fld id="{866EBD4E-B49F-4F5C-9FDB-FEE0D0B20E61}" type="slidenum">
              <a:rPr lang="en-US" sz="1400" smtClean="0">
                <a:solidFill>
                  <a:schemeClr val="bg1"/>
                </a:solidFill>
                <a:latin typeface="Verdana" pitchFamily="34" charset="0"/>
              </a:rPr>
              <a:pPr algn="ctr" fontAlgn="base">
                <a:spcBef>
                  <a:spcPct val="0"/>
                </a:spcBef>
                <a:spcAft>
                  <a:spcPct val="0"/>
                </a:spcAft>
                <a:defRPr/>
              </a:pPr>
              <a:t>22</a:t>
            </a:fld>
            <a:endParaRPr lang="en-US" sz="1400" smtClean="0">
              <a:solidFill>
                <a:schemeClr val="bg1"/>
              </a:solidFill>
              <a:latin typeface="Verdana" pitchFamily="34" charset="0"/>
            </a:endParaRPr>
          </a:p>
        </p:txBody>
      </p:sp>
      <p:sp>
        <p:nvSpPr>
          <p:cNvPr id="4101" name="Footer Placeholder 4"/>
          <p:cNvSpPr>
            <a:spLocks noGrp="1"/>
          </p:cNvSpPr>
          <p:nvPr>
            <p:ph type="ftr" sz="quarter" idx="1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r>
              <a:rPr lang="en-US" sz="1400" dirty="0" smtClean="0">
                <a:solidFill>
                  <a:schemeClr val="bg1"/>
                </a:solidFill>
                <a:latin typeface="Verdana" pitchFamily="34" charset="0"/>
              </a:rPr>
              <a:t>PPT-031-02</a:t>
            </a:r>
            <a:endParaRPr lang="en-US" sz="1400" dirty="0">
              <a:solidFill>
                <a:schemeClr val="bg1"/>
              </a:solidFill>
              <a:latin typeface="Verdana" pitchFamily="34" charset="0"/>
            </a:endParaRPr>
          </a:p>
        </p:txBody>
      </p:sp>
      <p:pic>
        <p:nvPicPr>
          <p:cNvPr id="6" name="Picture 11" descr="Pennsylvania Flag-2.jpg"/>
          <p:cNvPicPr>
            <a:picLocks noChangeAspect="1"/>
          </p:cNvPicPr>
          <p:nvPr/>
        </p:nvPicPr>
        <p:blipFill>
          <a:blip r:embed="rId2" cstate="email">
            <a:extLst>
              <a:ext uri="{28A0092B-C50C-407E-A947-70E740481C1C}">
                <a14:useLocalDpi xmlns:a14="http://schemas.microsoft.com/office/drawing/2010/main"/>
              </a:ext>
            </a:extLst>
          </a:blip>
          <a:srcRect/>
          <a:stretch>
            <a:fillRect/>
          </a:stretch>
        </p:blipFill>
        <p:spPr bwMode="auto">
          <a:xfrm>
            <a:off x="5410200" y="3881818"/>
            <a:ext cx="3275549" cy="21836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1"/>
          <p:cNvSpPr>
            <a:spLocks noChangeArrowheads="1"/>
          </p:cNvSpPr>
          <p:nvPr/>
        </p:nvSpPr>
        <p:spPr bwMode="auto">
          <a:xfrm>
            <a:off x="457200" y="4114800"/>
            <a:ext cx="480060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b="1" dirty="0">
                <a:latin typeface="Verdana" pitchFamily="34" charset="0"/>
                <a:ea typeface="Verdana" pitchFamily="34" charset="0"/>
                <a:cs typeface="Verdana" pitchFamily="34" charset="0"/>
              </a:rPr>
              <a:t>Like us on Facebook!</a:t>
            </a:r>
            <a:r>
              <a:rPr lang="en-US" dirty="0">
                <a:latin typeface="Verdana" pitchFamily="34" charset="0"/>
                <a:ea typeface="Verdana" pitchFamily="34" charset="0"/>
                <a:cs typeface="Verdana" pitchFamily="34" charset="0"/>
              </a:rPr>
              <a:t>  - </a:t>
            </a:r>
            <a:r>
              <a:rPr lang="en-US" u="sng" dirty="0">
                <a:latin typeface="Verdana" pitchFamily="34" charset="0"/>
                <a:ea typeface="Verdana" pitchFamily="34" charset="0"/>
                <a:cs typeface="Verdana" pitchFamily="34" charset="0"/>
                <a:hlinkClick r:id="rId3"/>
              </a:rPr>
              <a:t>https://www.facebook.com/BWCPATHS</a:t>
            </a:r>
            <a:endParaRPr lang="en-US" dirty="0">
              <a:latin typeface="Verdana" pitchFamily="34" charset="0"/>
              <a:ea typeface="Verdana" pitchFamily="34" charset="0"/>
              <a:cs typeface="Verdana" pitchFamily="34" charset="0"/>
            </a:endParaRPr>
          </a:p>
        </p:txBody>
      </p:sp>
      <p:pic>
        <p:nvPicPr>
          <p:cNvPr id="8" name="Picture 10" descr="FaceBookImag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79438" y="4760912"/>
            <a:ext cx="6858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6154051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ctrTitle"/>
          </p:nvPr>
        </p:nvSpPr>
        <p:spPr>
          <a:xfrm>
            <a:off x="457200" y="381000"/>
            <a:ext cx="5334000" cy="533400"/>
          </a:xfrm>
        </p:spPr>
        <p:txBody>
          <a:bodyPr/>
          <a:lstStyle/>
          <a:p>
            <a:pPr eaLnBrk="1" hangingPunct="1"/>
            <a:r>
              <a:rPr lang="en-US" sz="2800" dirty="0" smtClean="0">
                <a:solidFill>
                  <a:schemeClr val="bg1"/>
                </a:solidFill>
                <a:latin typeface="Verdana" pitchFamily="34" charset="0"/>
              </a:rPr>
              <a:t>Questions</a:t>
            </a:r>
          </a:p>
        </p:txBody>
      </p:sp>
      <p:sp>
        <p:nvSpPr>
          <p:cNvPr id="4100" name="Slide Number Placeholder 3"/>
          <p:cNvSpPr>
            <a:spLocks noGrp="1"/>
          </p:cNvSpPr>
          <p:nvPr>
            <p:ph type="sldNum" sz="quarter" idx="12"/>
          </p:nvPr>
        </p:nvSpPr>
        <p:spPr bwMode="auto">
          <a:xfrm>
            <a:off x="7620000" y="6356350"/>
            <a:ext cx="1066800" cy="365125"/>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fontAlgn="base">
              <a:spcBef>
                <a:spcPct val="0"/>
              </a:spcBef>
              <a:spcAft>
                <a:spcPct val="0"/>
              </a:spcAft>
              <a:defRPr/>
            </a:pPr>
            <a:fld id="{866EBD4E-B49F-4F5C-9FDB-FEE0D0B20E61}" type="slidenum">
              <a:rPr lang="en-US" sz="1400" smtClean="0">
                <a:solidFill>
                  <a:schemeClr val="bg1"/>
                </a:solidFill>
                <a:latin typeface="Verdana" pitchFamily="34" charset="0"/>
              </a:rPr>
              <a:pPr algn="ctr" fontAlgn="base">
                <a:spcBef>
                  <a:spcPct val="0"/>
                </a:spcBef>
                <a:spcAft>
                  <a:spcPct val="0"/>
                </a:spcAft>
                <a:defRPr/>
              </a:pPr>
              <a:t>23</a:t>
            </a:fld>
            <a:endParaRPr lang="en-US" sz="1400" smtClean="0">
              <a:solidFill>
                <a:schemeClr val="bg1"/>
              </a:solidFill>
              <a:latin typeface="Verdana" pitchFamily="34" charset="0"/>
            </a:endParaRPr>
          </a:p>
        </p:txBody>
      </p:sp>
      <p:sp>
        <p:nvSpPr>
          <p:cNvPr id="4101" name="Footer Placeholder 4"/>
          <p:cNvSpPr>
            <a:spLocks noGrp="1"/>
          </p:cNvSpPr>
          <p:nvPr>
            <p:ph type="ftr" sz="quarter" idx="1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r>
              <a:rPr lang="en-US" sz="1400" dirty="0" smtClean="0">
                <a:solidFill>
                  <a:schemeClr val="bg1"/>
                </a:solidFill>
                <a:latin typeface="Verdana" pitchFamily="34" charset="0"/>
              </a:rPr>
              <a:t>PPT-031-02</a:t>
            </a:r>
          </a:p>
        </p:txBody>
      </p:sp>
      <p:pic>
        <p:nvPicPr>
          <p:cNvPr id="6" name="Picture 2" descr="C:\Documents and Settings\Steve\Local Settings\Temporary Internet Files\Content.IE5\X3XBOT1Y\MCj04344110000[1].wmf"/>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2590800" y="1676400"/>
            <a:ext cx="3733800" cy="4200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9399404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ctrTitle"/>
          </p:nvPr>
        </p:nvSpPr>
        <p:spPr>
          <a:xfrm>
            <a:off x="457200" y="381000"/>
            <a:ext cx="5334000" cy="533400"/>
          </a:xfrm>
        </p:spPr>
        <p:txBody>
          <a:bodyPr/>
          <a:lstStyle/>
          <a:p>
            <a:pPr eaLnBrk="1" hangingPunct="1"/>
            <a:r>
              <a:rPr lang="en-US" sz="2800" dirty="0" smtClean="0">
                <a:solidFill>
                  <a:schemeClr val="bg1"/>
                </a:solidFill>
                <a:latin typeface="Verdana" pitchFamily="34" charset="0"/>
              </a:rPr>
              <a:t>The Back</a:t>
            </a:r>
          </a:p>
        </p:txBody>
      </p:sp>
      <p:sp>
        <p:nvSpPr>
          <p:cNvPr id="4099" name="Subtitle 2"/>
          <p:cNvSpPr>
            <a:spLocks noGrp="1"/>
          </p:cNvSpPr>
          <p:nvPr>
            <p:ph type="subTitle" idx="1"/>
          </p:nvPr>
        </p:nvSpPr>
        <p:spPr>
          <a:xfrm>
            <a:off x="609600" y="1295400"/>
            <a:ext cx="4724400" cy="4876800"/>
          </a:xfrm>
        </p:spPr>
        <p:txBody>
          <a:bodyPr/>
          <a:lstStyle/>
          <a:p>
            <a:pPr marL="342900" indent="-342900" algn="l">
              <a:buFont typeface="Arial" pitchFamily="34" charset="0"/>
              <a:buChar char="•"/>
            </a:pPr>
            <a:r>
              <a:rPr lang="en-US" dirty="0">
                <a:solidFill>
                  <a:schemeClr val="tx1"/>
                </a:solidFill>
                <a:cs typeface="Times New Roman" pitchFamily="18" charset="0"/>
              </a:rPr>
              <a:t>The back is composed  of small bones, called vertebrae, that are stacked on top of each other.</a:t>
            </a:r>
          </a:p>
          <a:p>
            <a:pPr marL="342900" indent="-342900" algn="l">
              <a:buFont typeface="Arial" pitchFamily="34" charset="0"/>
              <a:buChar char="•"/>
            </a:pPr>
            <a:r>
              <a:rPr lang="en-US" dirty="0">
                <a:solidFill>
                  <a:schemeClr val="tx1"/>
                </a:solidFill>
                <a:cs typeface="Times New Roman" pitchFamily="18" charset="0"/>
              </a:rPr>
              <a:t>Between the vertebrae are fibrous discs that provide padding and cushion shocks.</a:t>
            </a:r>
          </a:p>
          <a:p>
            <a:pPr marL="342900" indent="-342900" algn="l">
              <a:buFont typeface="Arial" pitchFamily="34" charset="0"/>
              <a:buChar char="•"/>
            </a:pPr>
            <a:r>
              <a:rPr lang="en-US" dirty="0">
                <a:solidFill>
                  <a:schemeClr val="tx1"/>
                </a:solidFill>
                <a:cs typeface="Times New Roman" pitchFamily="18" charset="0"/>
              </a:rPr>
              <a:t>Nerves run down the center of the vertebrae and muscles hold it all together</a:t>
            </a:r>
            <a:endParaRPr lang="en-US" dirty="0" smtClean="0">
              <a:solidFill>
                <a:schemeClr val="tx1"/>
              </a:solidFill>
            </a:endParaRPr>
          </a:p>
        </p:txBody>
      </p:sp>
      <p:sp>
        <p:nvSpPr>
          <p:cNvPr id="4100" name="Slide Number Placeholder 3"/>
          <p:cNvSpPr>
            <a:spLocks noGrp="1"/>
          </p:cNvSpPr>
          <p:nvPr>
            <p:ph type="sldNum" sz="quarter" idx="12"/>
          </p:nvPr>
        </p:nvSpPr>
        <p:spPr bwMode="auto">
          <a:xfrm>
            <a:off x="7620000" y="6356350"/>
            <a:ext cx="1066800" cy="365125"/>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fontAlgn="base">
              <a:spcBef>
                <a:spcPct val="0"/>
              </a:spcBef>
              <a:spcAft>
                <a:spcPct val="0"/>
              </a:spcAft>
              <a:defRPr/>
            </a:pPr>
            <a:fld id="{866EBD4E-B49F-4F5C-9FDB-FEE0D0B20E61}" type="slidenum">
              <a:rPr lang="en-US" sz="1400" smtClean="0">
                <a:solidFill>
                  <a:schemeClr val="bg1"/>
                </a:solidFill>
                <a:latin typeface="Verdana" pitchFamily="34" charset="0"/>
              </a:rPr>
              <a:pPr algn="ctr" fontAlgn="base">
                <a:spcBef>
                  <a:spcPct val="0"/>
                </a:spcBef>
                <a:spcAft>
                  <a:spcPct val="0"/>
                </a:spcAft>
                <a:defRPr/>
              </a:pPr>
              <a:t>3</a:t>
            </a:fld>
            <a:endParaRPr lang="en-US" sz="1400" smtClean="0">
              <a:solidFill>
                <a:schemeClr val="bg1"/>
              </a:solidFill>
              <a:latin typeface="Verdana" pitchFamily="34" charset="0"/>
            </a:endParaRPr>
          </a:p>
        </p:txBody>
      </p:sp>
      <p:sp>
        <p:nvSpPr>
          <p:cNvPr id="4101" name="Footer Placeholder 4"/>
          <p:cNvSpPr>
            <a:spLocks noGrp="1"/>
          </p:cNvSpPr>
          <p:nvPr>
            <p:ph type="ftr" sz="quarter" idx="1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r>
              <a:rPr lang="en-US" sz="1400" dirty="0" smtClean="0">
                <a:solidFill>
                  <a:schemeClr val="bg1"/>
                </a:solidFill>
                <a:latin typeface="Verdana" pitchFamily="34" charset="0"/>
              </a:rPr>
              <a:t>PPT-031-02</a:t>
            </a:r>
          </a:p>
        </p:txBody>
      </p:sp>
      <p:pic>
        <p:nvPicPr>
          <p:cNvPr id="6" name="Picture 2" descr="C:\Users\stlane\Pictures\3 X-ray-picture.jpg"/>
          <p:cNvPicPr>
            <a:picLocks noChangeAspect="1" noChangeArrowheads="1"/>
          </p:cNvPicPr>
          <p:nvPr/>
        </p:nvPicPr>
        <p:blipFill rotWithShape="1">
          <a:blip r:embed="rId3" cstate="email">
            <a:extLst>
              <a:ext uri="{28A0092B-C50C-407E-A947-70E740481C1C}">
                <a14:useLocalDpi xmlns:a14="http://schemas.microsoft.com/office/drawing/2010/main"/>
              </a:ext>
            </a:extLst>
          </a:blip>
          <a:srcRect l="14002" t="13707" r="7606" b="10021"/>
          <a:stretch/>
        </p:blipFill>
        <p:spPr bwMode="auto">
          <a:xfrm>
            <a:off x="5486400" y="2514600"/>
            <a:ext cx="3150614" cy="22987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5319175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ctrTitle"/>
          </p:nvPr>
        </p:nvSpPr>
        <p:spPr>
          <a:xfrm>
            <a:off x="457200" y="381000"/>
            <a:ext cx="5334000" cy="533400"/>
          </a:xfrm>
        </p:spPr>
        <p:txBody>
          <a:bodyPr/>
          <a:lstStyle/>
          <a:p>
            <a:pPr eaLnBrk="1" hangingPunct="1"/>
            <a:r>
              <a:rPr lang="en-US" sz="2400" dirty="0" smtClean="0">
                <a:solidFill>
                  <a:schemeClr val="bg1"/>
                </a:solidFill>
                <a:latin typeface="Verdana" pitchFamily="34" charset="0"/>
              </a:rPr>
              <a:t>Lifting &amp; Proper Body Mechanics</a:t>
            </a:r>
          </a:p>
        </p:txBody>
      </p:sp>
      <p:sp>
        <p:nvSpPr>
          <p:cNvPr id="4099" name="Subtitle 2"/>
          <p:cNvSpPr>
            <a:spLocks noGrp="1"/>
          </p:cNvSpPr>
          <p:nvPr>
            <p:ph type="subTitle" idx="1"/>
          </p:nvPr>
        </p:nvSpPr>
        <p:spPr>
          <a:xfrm>
            <a:off x="381000" y="1143000"/>
            <a:ext cx="5105400" cy="5029200"/>
          </a:xfrm>
        </p:spPr>
        <p:txBody>
          <a:bodyPr/>
          <a:lstStyle/>
          <a:p>
            <a:pPr marL="342900" indent="-342900" algn="l">
              <a:buFont typeface="Arial" pitchFamily="34" charset="0"/>
              <a:buChar char="•"/>
            </a:pPr>
            <a:r>
              <a:rPr lang="en-US" dirty="0" smtClean="0">
                <a:solidFill>
                  <a:schemeClr val="tx1"/>
                </a:solidFill>
                <a:cs typeface="Times New Roman" pitchFamily="18" charset="0"/>
              </a:rPr>
              <a:t>Proper </a:t>
            </a:r>
            <a:r>
              <a:rPr lang="en-US" dirty="0">
                <a:solidFill>
                  <a:schemeClr val="tx1"/>
                </a:solidFill>
                <a:cs typeface="Times New Roman" pitchFamily="18" charset="0"/>
              </a:rPr>
              <a:t>posture and body mechanics can help to protect your body, especially your back, from pain and injury. </a:t>
            </a:r>
          </a:p>
          <a:p>
            <a:pPr marL="342900" indent="-342900" algn="l">
              <a:buFont typeface="Arial" pitchFamily="34" charset="0"/>
              <a:buChar char="•"/>
            </a:pPr>
            <a:endParaRPr lang="en-US" dirty="0">
              <a:solidFill>
                <a:schemeClr val="tx1"/>
              </a:solidFill>
              <a:cs typeface="Times New Roman" pitchFamily="18" charset="0"/>
            </a:endParaRPr>
          </a:p>
          <a:p>
            <a:pPr marL="342900" indent="-342900" algn="l">
              <a:buFont typeface="Arial" pitchFamily="34" charset="0"/>
              <a:buChar char="•"/>
            </a:pPr>
            <a:r>
              <a:rPr lang="en-US" dirty="0" smtClean="0">
                <a:solidFill>
                  <a:schemeClr val="tx1"/>
                </a:solidFill>
                <a:cs typeface="Times New Roman" pitchFamily="18" charset="0"/>
              </a:rPr>
              <a:t>Back </a:t>
            </a:r>
            <a:r>
              <a:rPr lang="en-US" dirty="0">
                <a:solidFill>
                  <a:schemeClr val="tx1"/>
                </a:solidFill>
                <a:cs typeface="Times New Roman" pitchFamily="18" charset="0"/>
              </a:rPr>
              <a:t>pain is usually the result of a number of contributory factors. </a:t>
            </a:r>
          </a:p>
          <a:p>
            <a:pPr marL="342900" indent="-342900" algn="l">
              <a:buFont typeface="Arial" pitchFamily="34" charset="0"/>
              <a:buChar char="•"/>
            </a:pPr>
            <a:endParaRPr lang="en-US" dirty="0" smtClean="0">
              <a:solidFill>
                <a:schemeClr val="tx1"/>
              </a:solidFill>
              <a:cs typeface="Times New Roman" pitchFamily="18" charset="0"/>
            </a:endParaRPr>
          </a:p>
          <a:p>
            <a:pPr marL="342900" indent="-342900" algn="l">
              <a:buFont typeface="Arial" pitchFamily="34" charset="0"/>
              <a:buChar char="•"/>
            </a:pPr>
            <a:r>
              <a:rPr lang="en-US" dirty="0" smtClean="0">
                <a:solidFill>
                  <a:schemeClr val="tx1"/>
                </a:solidFill>
                <a:cs typeface="Times New Roman" pitchFamily="18" charset="0"/>
              </a:rPr>
              <a:t>Poor </a:t>
            </a:r>
            <a:r>
              <a:rPr lang="en-US" dirty="0">
                <a:solidFill>
                  <a:schemeClr val="tx1"/>
                </a:solidFill>
                <a:cs typeface="Times New Roman" pitchFamily="18" charset="0"/>
              </a:rPr>
              <a:t>posture and faulty body mechanics are generally involved. </a:t>
            </a:r>
            <a:endParaRPr lang="en-US" dirty="0" smtClean="0">
              <a:solidFill>
                <a:schemeClr val="tx1"/>
              </a:solidFill>
            </a:endParaRPr>
          </a:p>
        </p:txBody>
      </p:sp>
      <p:sp>
        <p:nvSpPr>
          <p:cNvPr id="4100" name="Slide Number Placeholder 3"/>
          <p:cNvSpPr>
            <a:spLocks noGrp="1"/>
          </p:cNvSpPr>
          <p:nvPr>
            <p:ph type="sldNum" sz="quarter" idx="12"/>
          </p:nvPr>
        </p:nvSpPr>
        <p:spPr bwMode="auto">
          <a:xfrm>
            <a:off x="7620000" y="6356350"/>
            <a:ext cx="1066800" cy="365125"/>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fontAlgn="base">
              <a:spcBef>
                <a:spcPct val="0"/>
              </a:spcBef>
              <a:spcAft>
                <a:spcPct val="0"/>
              </a:spcAft>
              <a:defRPr/>
            </a:pPr>
            <a:fld id="{866EBD4E-B49F-4F5C-9FDB-FEE0D0B20E61}" type="slidenum">
              <a:rPr lang="en-US" sz="1400" smtClean="0">
                <a:solidFill>
                  <a:schemeClr val="bg1"/>
                </a:solidFill>
                <a:latin typeface="Verdana" pitchFamily="34" charset="0"/>
              </a:rPr>
              <a:pPr algn="ctr" fontAlgn="base">
                <a:spcBef>
                  <a:spcPct val="0"/>
                </a:spcBef>
                <a:spcAft>
                  <a:spcPct val="0"/>
                </a:spcAft>
                <a:defRPr/>
              </a:pPr>
              <a:t>4</a:t>
            </a:fld>
            <a:endParaRPr lang="en-US" sz="1400" smtClean="0">
              <a:solidFill>
                <a:schemeClr val="bg1"/>
              </a:solidFill>
              <a:latin typeface="Verdana" pitchFamily="34" charset="0"/>
            </a:endParaRPr>
          </a:p>
        </p:txBody>
      </p:sp>
      <p:sp>
        <p:nvSpPr>
          <p:cNvPr id="4101" name="Footer Placeholder 4"/>
          <p:cNvSpPr>
            <a:spLocks noGrp="1"/>
          </p:cNvSpPr>
          <p:nvPr>
            <p:ph type="ftr" sz="quarter" idx="1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r>
              <a:rPr lang="en-US" sz="1400" dirty="0" smtClean="0">
                <a:solidFill>
                  <a:schemeClr val="bg1"/>
                </a:solidFill>
                <a:latin typeface="Verdana" pitchFamily="34" charset="0"/>
              </a:rPr>
              <a:t>PPT-031-02</a:t>
            </a:r>
          </a:p>
        </p:txBody>
      </p:sp>
      <p:pic>
        <p:nvPicPr>
          <p:cNvPr id="8194" name="Picture 2" descr="C:\Users\stlane\Pictures\4 cart-electric-material-handling3313-23183.jpg"/>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5867400" y="1139031"/>
            <a:ext cx="2864549" cy="2709863"/>
          </a:xfrm>
          <a:prstGeom prst="rect">
            <a:avLst/>
          </a:prstGeom>
          <a:noFill/>
          <a:extLst>
            <a:ext uri="{909E8E84-426E-40DD-AFC4-6F175D3DCCD1}">
              <a14:hiddenFill xmlns:a14="http://schemas.microsoft.com/office/drawing/2010/main">
                <a:solidFill>
                  <a:srgbClr val="FFFFFF"/>
                </a:solidFill>
              </a14:hiddenFill>
            </a:ext>
          </a:extLst>
        </p:spPr>
      </p:pic>
      <p:pic>
        <p:nvPicPr>
          <p:cNvPr id="8195" name="Picture 3" descr="C:\Users\stlane\Pictures\4 keep_back_straight-proper_lifting_alignment-coon_rapids_chiropractic.jpg"/>
          <p:cNvPicPr>
            <a:picLocks noChangeAspect="1" noChangeArrowheads="1"/>
          </p:cNvPicPr>
          <p:nvPr/>
        </p:nvPicPr>
        <p:blipFill rotWithShape="1">
          <a:blip r:embed="rId4">
            <a:extLst>
              <a:ext uri="{28A0092B-C50C-407E-A947-70E740481C1C}">
                <a14:useLocalDpi xmlns:a14="http://schemas.microsoft.com/office/drawing/2010/main"/>
              </a:ext>
            </a:extLst>
          </a:blip>
          <a:srcRect l="31334" t="7013" r="14222" b="5482"/>
          <a:stretch/>
        </p:blipFill>
        <p:spPr bwMode="auto">
          <a:xfrm>
            <a:off x="6213824" y="3929063"/>
            <a:ext cx="2095500" cy="224090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6231544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ctrTitle"/>
          </p:nvPr>
        </p:nvSpPr>
        <p:spPr>
          <a:xfrm>
            <a:off x="457200" y="381000"/>
            <a:ext cx="5334000" cy="533400"/>
          </a:xfrm>
        </p:spPr>
        <p:txBody>
          <a:bodyPr/>
          <a:lstStyle/>
          <a:p>
            <a:pPr eaLnBrk="1" hangingPunct="1"/>
            <a:r>
              <a:rPr lang="en-US" sz="2800" dirty="0" smtClean="0">
                <a:solidFill>
                  <a:schemeClr val="bg1"/>
                </a:solidFill>
                <a:latin typeface="Verdana" pitchFamily="34" charset="0"/>
              </a:rPr>
              <a:t>Plan Ahead</a:t>
            </a:r>
          </a:p>
        </p:txBody>
      </p:sp>
      <p:sp>
        <p:nvSpPr>
          <p:cNvPr id="4099" name="Subtitle 2"/>
          <p:cNvSpPr>
            <a:spLocks noGrp="1"/>
          </p:cNvSpPr>
          <p:nvPr>
            <p:ph type="subTitle" idx="1"/>
          </p:nvPr>
        </p:nvSpPr>
        <p:spPr>
          <a:xfrm>
            <a:off x="381000" y="1295400"/>
            <a:ext cx="4419600" cy="4724400"/>
          </a:xfrm>
        </p:spPr>
        <p:txBody>
          <a:bodyPr/>
          <a:lstStyle/>
          <a:p>
            <a:pPr marL="342900" indent="-342900" algn="l">
              <a:buFont typeface="Wingdings" pitchFamily="2" charset="2"/>
              <a:buChar char="§"/>
            </a:pPr>
            <a:r>
              <a:rPr lang="en-US" dirty="0">
                <a:solidFill>
                  <a:schemeClr val="tx1"/>
                </a:solidFill>
                <a:cs typeface="Times New Roman" pitchFamily="18" charset="0"/>
              </a:rPr>
              <a:t>Before moving a load it is important to plan both the load and the route.  </a:t>
            </a:r>
          </a:p>
          <a:p>
            <a:pPr marL="342900" indent="-342900" algn="l">
              <a:buFont typeface="Wingdings" pitchFamily="2" charset="2"/>
              <a:buChar char="§"/>
            </a:pPr>
            <a:r>
              <a:rPr lang="en-US" dirty="0">
                <a:solidFill>
                  <a:schemeClr val="tx1"/>
                </a:solidFill>
                <a:cs typeface="Times New Roman" pitchFamily="18" charset="0"/>
              </a:rPr>
              <a:t>This allows you to evaluate hazards, limitations, route safety, and final placement of  the load.</a:t>
            </a:r>
            <a:endParaRPr lang="en-US" b="1" dirty="0">
              <a:solidFill>
                <a:schemeClr val="tx1"/>
              </a:solidFill>
            </a:endParaRPr>
          </a:p>
          <a:p>
            <a:pPr marL="342900" indent="-342900" algn="l">
              <a:buFont typeface="Wingdings" pitchFamily="2" charset="2"/>
              <a:buChar char="§"/>
            </a:pPr>
            <a:r>
              <a:rPr lang="en-US" dirty="0">
                <a:solidFill>
                  <a:schemeClr val="tx1"/>
                </a:solidFill>
                <a:cs typeface="Times New Roman" pitchFamily="18" charset="0"/>
              </a:rPr>
              <a:t>When considering the load  evaluate the weight, shape, </a:t>
            </a:r>
            <a:r>
              <a:rPr lang="en-US" dirty="0" smtClean="0">
                <a:solidFill>
                  <a:schemeClr val="tx1"/>
                </a:solidFill>
                <a:cs typeface="Times New Roman" pitchFamily="18" charset="0"/>
              </a:rPr>
              <a:t>and </a:t>
            </a:r>
            <a:r>
              <a:rPr lang="en-US" dirty="0">
                <a:solidFill>
                  <a:schemeClr val="tx1"/>
                </a:solidFill>
                <a:cs typeface="Times New Roman" pitchFamily="18" charset="0"/>
              </a:rPr>
              <a:t>material it is made of.</a:t>
            </a:r>
          </a:p>
          <a:p>
            <a:pPr algn="l" eaLnBrk="1" hangingPunct="1"/>
            <a:endParaRPr lang="en-US" dirty="0" smtClean="0">
              <a:solidFill>
                <a:schemeClr val="tx1"/>
              </a:solidFill>
            </a:endParaRPr>
          </a:p>
        </p:txBody>
      </p:sp>
      <p:sp>
        <p:nvSpPr>
          <p:cNvPr id="4100" name="Slide Number Placeholder 3"/>
          <p:cNvSpPr>
            <a:spLocks noGrp="1"/>
          </p:cNvSpPr>
          <p:nvPr>
            <p:ph type="sldNum" sz="quarter" idx="12"/>
          </p:nvPr>
        </p:nvSpPr>
        <p:spPr bwMode="auto">
          <a:xfrm>
            <a:off x="7620000" y="6356350"/>
            <a:ext cx="1066800" cy="365125"/>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fontAlgn="base">
              <a:spcBef>
                <a:spcPct val="0"/>
              </a:spcBef>
              <a:spcAft>
                <a:spcPct val="0"/>
              </a:spcAft>
              <a:defRPr/>
            </a:pPr>
            <a:fld id="{866EBD4E-B49F-4F5C-9FDB-FEE0D0B20E61}" type="slidenum">
              <a:rPr lang="en-US" sz="1400" smtClean="0">
                <a:solidFill>
                  <a:schemeClr val="bg1"/>
                </a:solidFill>
                <a:latin typeface="Verdana" pitchFamily="34" charset="0"/>
              </a:rPr>
              <a:pPr algn="ctr" fontAlgn="base">
                <a:spcBef>
                  <a:spcPct val="0"/>
                </a:spcBef>
                <a:spcAft>
                  <a:spcPct val="0"/>
                </a:spcAft>
                <a:defRPr/>
              </a:pPr>
              <a:t>5</a:t>
            </a:fld>
            <a:endParaRPr lang="en-US" sz="1400" smtClean="0">
              <a:solidFill>
                <a:schemeClr val="bg1"/>
              </a:solidFill>
              <a:latin typeface="Verdana" pitchFamily="34" charset="0"/>
            </a:endParaRPr>
          </a:p>
        </p:txBody>
      </p:sp>
      <p:sp>
        <p:nvSpPr>
          <p:cNvPr id="4101" name="Footer Placeholder 4"/>
          <p:cNvSpPr>
            <a:spLocks noGrp="1"/>
          </p:cNvSpPr>
          <p:nvPr>
            <p:ph type="ftr" sz="quarter" idx="1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r>
              <a:rPr lang="en-US" sz="1400" dirty="0" smtClean="0">
                <a:solidFill>
                  <a:schemeClr val="bg1"/>
                </a:solidFill>
                <a:latin typeface="Verdana" pitchFamily="34" charset="0"/>
              </a:rPr>
              <a:t>PPT-031-02</a:t>
            </a:r>
          </a:p>
        </p:txBody>
      </p:sp>
      <p:pic>
        <p:nvPicPr>
          <p:cNvPr id="7170" name="Picture 2" descr="C:\Users\stlane\Pictures\quiet-contemplation.jpg"/>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5486400" y="1676400"/>
            <a:ext cx="2432050" cy="3810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2190958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ctrTitle"/>
          </p:nvPr>
        </p:nvSpPr>
        <p:spPr>
          <a:xfrm>
            <a:off x="457200" y="381000"/>
            <a:ext cx="5334000" cy="533400"/>
          </a:xfrm>
        </p:spPr>
        <p:txBody>
          <a:bodyPr/>
          <a:lstStyle/>
          <a:p>
            <a:pPr eaLnBrk="1" hangingPunct="1"/>
            <a:r>
              <a:rPr lang="en-US" sz="2800" dirty="0" smtClean="0">
                <a:solidFill>
                  <a:schemeClr val="bg1"/>
                </a:solidFill>
                <a:latin typeface="Verdana" pitchFamily="34" charset="0"/>
              </a:rPr>
              <a:t>Route and Placement</a:t>
            </a:r>
          </a:p>
        </p:txBody>
      </p:sp>
      <p:sp>
        <p:nvSpPr>
          <p:cNvPr id="4099" name="Subtitle 2"/>
          <p:cNvSpPr>
            <a:spLocks noGrp="1"/>
          </p:cNvSpPr>
          <p:nvPr>
            <p:ph type="subTitle" idx="1"/>
          </p:nvPr>
        </p:nvSpPr>
        <p:spPr>
          <a:xfrm>
            <a:off x="609600" y="1626392"/>
            <a:ext cx="5000625" cy="4114801"/>
          </a:xfrm>
        </p:spPr>
        <p:txBody>
          <a:bodyPr/>
          <a:lstStyle/>
          <a:p>
            <a:pPr marL="342900" indent="-342900" algn="l">
              <a:buFont typeface="Arial" pitchFamily="34" charset="0"/>
              <a:buChar char="•"/>
            </a:pPr>
            <a:r>
              <a:rPr lang="en-US" dirty="0">
                <a:solidFill>
                  <a:schemeClr val="tx1"/>
                </a:solidFill>
                <a:cs typeface="Times New Roman" pitchFamily="18" charset="0"/>
              </a:rPr>
              <a:t>Check the route you will take and the place where you will set the load down.</a:t>
            </a:r>
          </a:p>
          <a:p>
            <a:pPr marL="342900" indent="-342900" algn="l">
              <a:buFont typeface="Arial" pitchFamily="34" charset="0"/>
              <a:buChar char="•"/>
            </a:pPr>
            <a:endParaRPr lang="en-US" b="1" dirty="0">
              <a:solidFill>
                <a:schemeClr val="tx1"/>
              </a:solidFill>
            </a:endParaRPr>
          </a:p>
          <a:p>
            <a:pPr marL="342900" indent="-342900" algn="l">
              <a:buFont typeface="Arial" pitchFamily="34" charset="0"/>
              <a:buChar char="•"/>
            </a:pPr>
            <a:r>
              <a:rPr lang="en-US" dirty="0">
                <a:solidFill>
                  <a:schemeClr val="tx1"/>
                </a:solidFill>
                <a:cs typeface="Times New Roman" pitchFamily="18" charset="0"/>
              </a:rPr>
              <a:t>Many injuries and considerable property   damage can occur when unexpected problems are encountered during the move.</a:t>
            </a:r>
          </a:p>
          <a:p>
            <a:pPr algn="l" eaLnBrk="1" hangingPunct="1"/>
            <a:endParaRPr lang="en-US" dirty="0" smtClean="0">
              <a:solidFill>
                <a:schemeClr val="tx1"/>
              </a:solidFill>
            </a:endParaRPr>
          </a:p>
        </p:txBody>
      </p:sp>
      <p:sp>
        <p:nvSpPr>
          <p:cNvPr id="4100" name="Slide Number Placeholder 3"/>
          <p:cNvSpPr>
            <a:spLocks noGrp="1"/>
          </p:cNvSpPr>
          <p:nvPr>
            <p:ph type="sldNum" sz="quarter" idx="12"/>
          </p:nvPr>
        </p:nvSpPr>
        <p:spPr bwMode="auto">
          <a:xfrm>
            <a:off x="7620000" y="6356350"/>
            <a:ext cx="1066800" cy="365125"/>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fontAlgn="base">
              <a:spcBef>
                <a:spcPct val="0"/>
              </a:spcBef>
              <a:spcAft>
                <a:spcPct val="0"/>
              </a:spcAft>
              <a:defRPr/>
            </a:pPr>
            <a:fld id="{866EBD4E-B49F-4F5C-9FDB-FEE0D0B20E61}" type="slidenum">
              <a:rPr lang="en-US" sz="1400" smtClean="0">
                <a:solidFill>
                  <a:schemeClr val="bg1"/>
                </a:solidFill>
                <a:latin typeface="Verdana" pitchFamily="34" charset="0"/>
              </a:rPr>
              <a:pPr algn="ctr" fontAlgn="base">
                <a:spcBef>
                  <a:spcPct val="0"/>
                </a:spcBef>
                <a:spcAft>
                  <a:spcPct val="0"/>
                </a:spcAft>
                <a:defRPr/>
              </a:pPr>
              <a:t>6</a:t>
            </a:fld>
            <a:endParaRPr lang="en-US" sz="1400" smtClean="0">
              <a:solidFill>
                <a:schemeClr val="bg1"/>
              </a:solidFill>
              <a:latin typeface="Verdana" pitchFamily="34" charset="0"/>
            </a:endParaRPr>
          </a:p>
        </p:txBody>
      </p:sp>
      <p:sp>
        <p:nvSpPr>
          <p:cNvPr id="4101" name="Footer Placeholder 4"/>
          <p:cNvSpPr>
            <a:spLocks noGrp="1"/>
          </p:cNvSpPr>
          <p:nvPr>
            <p:ph type="ftr" sz="quarter" idx="1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r>
              <a:rPr lang="en-US" sz="1400" dirty="0" smtClean="0">
                <a:solidFill>
                  <a:schemeClr val="bg1"/>
                </a:solidFill>
                <a:latin typeface="Verdana" pitchFamily="34" charset="0"/>
              </a:rPr>
              <a:t>PPT-031-02</a:t>
            </a:r>
          </a:p>
        </p:txBody>
      </p:sp>
      <p:pic>
        <p:nvPicPr>
          <p:cNvPr id="2" name="Picture 2" descr="C:\Users\stlane\Pictures\back safety\26_liftingbox.gif"/>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6019800" y="2209800"/>
            <a:ext cx="2311731" cy="294798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6393349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ctrTitle"/>
          </p:nvPr>
        </p:nvSpPr>
        <p:spPr>
          <a:xfrm>
            <a:off x="457200" y="381000"/>
            <a:ext cx="5334000" cy="533400"/>
          </a:xfrm>
        </p:spPr>
        <p:txBody>
          <a:bodyPr/>
          <a:lstStyle/>
          <a:p>
            <a:pPr eaLnBrk="1" hangingPunct="1"/>
            <a:r>
              <a:rPr lang="en-US" sz="2800" dirty="0" smtClean="0">
                <a:solidFill>
                  <a:schemeClr val="bg1"/>
                </a:solidFill>
                <a:latin typeface="Verdana" pitchFamily="34" charset="0"/>
              </a:rPr>
              <a:t>Lifting Properly</a:t>
            </a:r>
          </a:p>
        </p:txBody>
      </p:sp>
      <p:sp>
        <p:nvSpPr>
          <p:cNvPr id="4099" name="Subtitle 2"/>
          <p:cNvSpPr>
            <a:spLocks noGrp="1"/>
          </p:cNvSpPr>
          <p:nvPr>
            <p:ph type="subTitle" idx="1"/>
          </p:nvPr>
        </p:nvSpPr>
        <p:spPr>
          <a:xfrm>
            <a:off x="381000" y="1066800"/>
            <a:ext cx="8534400" cy="2895600"/>
          </a:xfrm>
        </p:spPr>
        <p:txBody>
          <a:bodyPr/>
          <a:lstStyle/>
          <a:p>
            <a:pPr marL="342900" indent="-342900" algn="l">
              <a:buFont typeface="Arial" pitchFamily="34" charset="0"/>
              <a:buChar char="•"/>
            </a:pPr>
            <a:r>
              <a:rPr lang="en-US" sz="2000" dirty="0">
                <a:solidFill>
                  <a:schemeClr val="tx1"/>
                </a:solidFill>
                <a:cs typeface="Times New Roman" pitchFamily="18" charset="0"/>
              </a:rPr>
              <a:t>All loads should be lifted with the back in the most natural, upright position.  </a:t>
            </a:r>
          </a:p>
          <a:p>
            <a:pPr marL="342900" indent="-342900" algn="l">
              <a:buFont typeface="Arial" pitchFamily="34" charset="0"/>
              <a:buChar char="•"/>
            </a:pPr>
            <a:endParaRPr lang="en-US" sz="2000" dirty="0">
              <a:solidFill>
                <a:schemeClr val="tx1"/>
              </a:solidFill>
            </a:endParaRPr>
          </a:p>
          <a:p>
            <a:pPr marL="342900" indent="-342900" algn="l">
              <a:buFont typeface="Arial" pitchFamily="34" charset="0"/>
              <a:buChar char="•"/>
            </a:pPr>
            <a:r>
              <a:rPr lang="en-US" sz="2000" dirty="0">
                <a:solidFill>
                  <a:schemeClr val="tx1"/>
                </a:solidFill>
                <a:cs typeface="Times New Roman" pitchFamily="18" charset="0"/>
              </a:rPr>
              <a:t>The load should be approached so that you can avoid twisting while lifting and with the body over the load as much as possible.</a:t>
            </a:r>
          </a:p>
          <a:p>
            <a:pPr marL="342900" indent="-342900" algn="l">
              <a:buFont typeface="Arial" pitchFamily="34" charset="0"/>
              <a:buChar char="•"/>
            </a:pPr>
            <a:endParaRPr lang="en-US" sz="2000" dirty="0">
              <a:solidFill>
                <a:schemeClr val="tx1"/>
              </a:solidFill>
            </a:endParaRPr>
          </a:p>
          <a:p>
            <a:pPr marL="342900" indent="-342900" algn="l">
              <a:buFont typeface="Arial" pitchFamily="34" charset="0"/>
              <a:buChar char="•"/>
            </a:pPr>
            <a:r>
              <a:rPr lang="en-US" sz="2000" dirty="0">
                <a:solidFill>
                  <a:schemeClr val="tx1"/>
                </a:solidFill>
                <a:cs typeface="Times New Roman" pitchFamily="18" charset="0"/>
              </a:rPr>
              <a:t>Ask for help whenever you think you might need it.</a:t>
            </a:r>
          </a:p>
        </p:txBody>
      </p:sp>
      <p:sp>
        <p:nvSpPr>
          <p:cNvPr id="4100" name="Slide Number Placeholder 3"/>
          <p:cNvSpPr>
            <a:spLocks noGrp="1"/>
          </p:cNvSpPr>
          <p:nvPr>
            <p:ph type="sldNum" sz="quarter" idx="12"/>
          </p:nvPr>
        </p:nvSpPr>
        <p:spPr bwMode="auto">
          <a:xfrm>
            <a:off x="7620000" y="6356350"/>
            <a:ext cx="1066800" cy="365125"/>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fontAlgn="base">
              <a:spcBef>
                <a:spcPct val="0"/>
              </a:spcBef>
              <a:spcAft>
                <a:spcPct val="0"/>
              </a:spcAft>
              <a:defRPr/>
            </a:pPr>
            <a:fld id="{866EBD4E-B49F-4F5C-9FDB-FEE0D0B20E61}" type="slidenum">
              <a:rPr lang="en-US" sz="1400" smtClean="0">
                <a:solidFill>
                  <a:schemeClr val="bg1"/>
                </a:solidFill>
                <a:latin typeface="Verdana" pitchFamily="34" charset="0"/>
              </a:rPr>
              <a:pPr algn="ctr" fontAlgn="base">
                <a:spcBef>
                  <a:spcPct val="0"/>
                </a:spcBef>
                <a:spcAft>
                  <a:spcPct val="0"/>
                </a:spcAft>
                <a:defRPr/>
              </a:pPr>
              <a:t>7</a:t>
            </a:fld>
            <a:endParaRPr lang="en-US" sz="1400" smtClean="0">
              <a:solidFill>
                <a:schemeClr val="bg1"/>
              </a:solidFill>
              <a:latin typeface="Verdana" pitchFamily="34" charset="0"/>
            </a:endParaRPr>
          </a:p>
        </p:txBody>
      </p:sp>
      <p:sp>
        <p:nvSpPr>
          <p:cNvPr id="4101" name="Footer Placeholder 4"/>
          <p:cNvSpPr>
            <a:spLocks noGrp="1"/>
          </p:cNvSpPr>
          <p:nvPr>
            <p:ph type="ftr" sz="quarter" idx="1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r>
              <a:rPr lang="en-US" sz="1400" dirty="0" smtClean="0">
                <a:solidFill>
                  <a:schemeClr val="bg1"/>
                </a:solidFill>
                <a:latin typeface="Verdana" pitchFamily="34" charset="0"/>
              </a:rPr>
              <a:t>PPT-031-02</a:t>
            </a:r>
          </a:p>
        </p:txBody>
      </p:sp>
      <p:pic>
        <p:nvPicPr>
          <p:cNvPr id="5122" name="Picture 2" descr="C:\Users\stlane\Pictures\move-furniture.jpg"/>
          <p:cNvPicPr>
            <a:picLocks noChangeAspect="1" noChangeArrowheads="1"/>
          </p:cNvPicPr>
          <p:nvPr/>
        </p:nvPicPr>
        <p:blipFill rotWithShape="1">
          <a:blip r:embed="rId3">
            <a:extLst>
              <a:ext uri="{28A0092B-C50C-407E-A947-70E740481C1C}">
                <a14:useLocalDpi xmlns:a14="http://schemas.microsoft.com/office/drawing/2010/main"/>
              </a:ext>
            </a:extLst>
          </a:blip>
          <a:srcRect t="11429" b="3809"/>
          <a:stretch/>
        </p:blipFill>
        <p:spPr bwMode="auto">
          <a:xfrm>
            <a:off x="2514600" y="3962400"/>
            <a:ext cx="3810000" cy="2260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1468286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ctrTitle"/>
          </p:nvPr>
        </p:nvSpPr>
        <p:spPr>
          <a:xfrm>
            <a:off x="457200" y="381000"/>
            <a:ext cx="5334000" cy="533400"/>
          </a:xfrm>
        </p:spPr>
        <p:txBody>
          <a:bodyPr/>
          <a:lstStyle/>
          <a:p>
            <a:pPr eaLnBrk="1" hangingPunct="1"/>
            <a:r>
              <a:rPr lang="en-US" sz="2800" dirty="0" smtClean="0">
                <a:solidFill>
                  <a:schemeClr val="bg1"/>
                </a:solidFill>
                <a:latin typeface="Verdana" pitchFamily="34" charset="0"/>
              </a:rPr>
              <a:t>Proper Lifting</a:t>
            </a:r>
          </a:p>
        </p:txBody>
      </p:sp>
      <p:sp>
        <p:nvSpPr>
          <p:cNvPr id="4099" name="Subtitle 2"/>
          <p:cNvSpPr>
            <a:spLocks noGrp="1"/>
          </p:cNvSpPr>
          <p:nvPr>
            <p:ph type="subTitle" idx="1"/>
          </p:nvPr>
        </p:nvSpPr>
        <p:spPr>
          <a:xfrm>
            <a:off x="609600" y="1295400"/>
            <a:ext cx="8153400" cy="4800600"/>
          </a:xfrm>
        </p:spPr>
        <p:txBody>
          <a:bodyPr/>
          <a:lstStyle/>
          <a:p>
            <a:r>
              <a:rPr lang="en-US" b="1" i="1" u="sng" dirty="0">
                <a:solidFill>
                  <a:schemeClr val="tx1"/>
                </a:solidFill>
                <a:cs typeface="Times New Roman" pitchFamily="18" charset="0"/>
              </a:rPr>
              <a:t>Approach the load</a:t>
            </a:r>
            <a:r>
              <a:rPr lang="en-US" b="1" dirty="0">
                <a:solidFill>
                  <a:schemeClr val="tx1"/>
                </a:solidFill>
                <a:cs typeface="Times New Roman" pitchFamily="18" charset="0"/>
              </a:rPr>
              <a:t> </a:t>
            </a:r>
          </a:p>
          <a:p>
            <a:pPr algn="l"/>
            <a:r>
              <a:rPr lang="en-US" b="1" dirty="0" smtClean="0">
                <a:solidFill>
                  <a:schemeClr val="tx1"/>
                </a:solidFill>
                <a:cs typeface="Times New Roman" pitchFamily="18" charset="0"/>
              </a:rPr>
              <a:t>→ </a:t>
            </a:r>
            <a:r>
              <a:rPr lang="en-US" dirty="0" smtClean="0">
                <a:solidFill>
                  <a:schemeClr val="tx1"/>
                </a:solidFill>
                <a:cs typeface="Times New Roman" pitchFamily="18" charset="0"/>
              </a:rPr>
              <a:t>Face </a:t>
            </a:r>
            <a:r>
              <a:rPr lang="en-US" dirty="0">
                <a:solidFill>
                  <a:schemeClr val="tx1"/>
                </a:solidFill>
                <a:cs typeface="Times New Roman" pitchFamily="18" charset="0"/>
              </a:rPr>
              <a:t>the load so you won’t have to lift and turn.</a:t>
            </a:r>
          </a:p>
          <a:p>
            <a:pPr algn="l"/>
            <a:r>
              <a:rPr lang="en-US" dirty="0" smtClean="0">
                <a:solidFill>
                  <a:schemeClr val="tx1"/>
                </a:solidFill>
                <a:cs typeface="Times New Roman" pitchFamily="18" charset="0"/>
              </a:rPr>
              <a:t>→ Point </a:t>
            </a:r>
            <a:r>
              <a:rPr lang="en-US" dirty="0">
                <a:solidFill>
                  <a:schemeClr val="tx1"/>
                </a:solidFill>
                <a:cs typeface="Times New Roman" pitchFamily="18" charset="0"/>
              </a:rPr>
              <a:t>your feet in the direction you will be taking </a:t>
            </a:r>
            <a:r>
              <a:rPr lang="en-US" dirty="0" smtClean="0">
                <a:solidFill>
                  <a:schemeClr val="tx1"/>
                </a:solidFill>
                <a:cs typeface="Times New Roman" pitchFamily="18" charset="0"/>
              </a:rPr>
              <a:t> </a:t>
            </a:r>
            <a:br>
              <a:rPr lang="en-US" dirty="0" smtClean="0">
                <a:solidFill>
                  <a:schemeClr val="tx1"/>
                </a:solidFill>
                <a:cs typeface="Times New Roman" pitchFamily="18" charset="0"/>
              </a:rPr>
            </a:br>
            <a:r>
              <a:rPr lang="en-US" dirty="0" smtClean="0">
                <a:solidFill>
                  <a:schemeClr val="tx1"/>
                </a:solidFill>
                <a:cs typeface="Times New Roman" pitchFamily="18" charset="0"/>
              </a:rPr>
              <a:t>    the </a:t>
            </a:r>
            <a:r>
              <a:rPr lang="en-US" dirty="0">
                <a:solidFill>
                  <a:schemeClr val="tx1"/>
                </a:solidFill>
                <a:cs typeface="Times New Roman" pitchFamily="18" charset="0"/>
              </a:rPr>
              <a:t>load before lifting.</a:t>
            </a:r>
          </a:p>
          <a:p>
            <a:pPr algn="l"/>
            <a:endParaRPr lang="en-US" b="1" i="1" dirty="0">
              <a:solidFill>
                <a:schemeClr val="tx1"/>
              </a:solidFill>
            </a:endParaRPr>
          </a:p>
          <a:p>
            <a:r>
              <a:rPr lang="en-US" b="1" i="1" u="sng" dirty="0">
                <a:solidFill>
                  <a:schemeClr val="tx1"/>
                </a:solidFill>
                <a:cs typeface="Times New Roman" pitchFamily="18" charset="0"/>
              </a:rPr>
              <a:t>Grasp the load</a:t>
            </a:r>
            <a:r>
              <a:rPr lang="en-US" b="1" i="1" dirty="0">
                <a:solidFill>
                  <a:schemeClr val="tx1"/>
                </a:solidFill>
                <a:cs typeface="Times New Roman" pitchFamily="18" charset="0"/>
              </a:rPr>
              <a:t> </a:t>
            </a:r>
          </a:p>
          <a:p>
            <a:pPr algn="l"/>
            <a:r>
              <a:rPr lang="en-US" b="1" i="1" dirty="0" smtClean="0">
                <a:solidFill>
                  <a:schemeClr val="tx1"/>
                </a:solidFill>
                <a:cs typeface="Times New Roman" pitchFamily="18" charset="0"/>
              </a:rPr>
              <a:t>→ </a:t>
            </a:r>
            <a:r>
              <a:rPr lang="en-US" dirty="0" smtClean="0">
                <a:solidFill>
                  <a:schemeClr val="tx1"/>
                </a:solidFill>
                <a:cs typeface="Times New Roman" pitchFamily="18" charset="0"/>
              </a:rPr>
              <a:t>Squat </a:t>
            </a:r>
            <a:r>
              <a:rPr lang="en-US" dirty="0">
                <a:solidFill>
                  <a:schemeClr val="tx1"/>
                </a:solidFill>
                <a:cs typeface="Times New Roman" pitchFamily="18" charset="0"/>
              </a:rPr>
              <a:t>over the load with your knees bent and </a:t>
            </a:r>
            <a:r>
              <a:rPr lang="en-US" dirty="0" smtClean="0">
                <a:solidFill>
                  <a:schemeClr val="tx1"/>
                </a:solidFill>
                <a:cs typeface="Times New Roman" pitchFamily="18" charset="0"/>
              </a:rPr>
              <a:t/>
            </a:r>
            <a:br>
              <a:rPr lang="en-US" dirty="0" smtClean="0">
                <a:solidFill>
                  <a:schemeClr val="tx1"/>
                </a:solidFill>
                <a:cs typeface="Times New Roman" pitchFamily="18" charset="0"/>
              </a:rPr>
            </a:br>
            <a:r>
              <a:rPr lang="en-US" dirty="0" smtClean="0">
                <a:solidFill>
                  <a:schemeClr val="tx1"/>
                </a:solidFill>
                <a:cs typeface="Times New Roman" pitchFamily="18" charset="0"/>
              </a:rPr>
              <a:t>    the </a:t>
            </a:r>
            <a:r>
              <a:rPr lang="en-US" dirty="0">
                <a:solidFill>
                  <a:schemeClr val="tx1"/>
                </a:solidFill>
                <a:cs typeface="Times New Roman" pitchFamily="18" charset="0"/>
              </a:rPr>
              <a:t>load between your legs as much as possible. </a:t>
            </a:r>
          </a:p>
          <a:p>
            <a:pPr algn="l"/>
            <a:r>
              <a:rPr lang="en-US" dirty="0" smtClean="0">
                <a:solidFill>
                  <a:schemeClr val="tx1"/>
                </a:solidFill>
                <a:cs typeface="Times New Roman" pitchFamily="18" charset="0"/>
              </a:rPr>
              <a:t>→ Grasp </a:t>
            </a:r>
            <a:r>
              <a:rPr lang="en-US" dirty="0">
                <a:solidFill>
                  <a:schemeClr val="tx1"/>
                </a:solidFill>
                <a:cs typeface="Times New Roman" pitchFamily="18" charset="0"/>
              </a:rPr>
              <a:t>the load with the whole hand. </a:t>
            </a:r>
          </a:p>
          <a:p>
            <a:pPr algn="l"/>
            <a:r>
              <a:rPr lang="en-US" dirty="0" smtClean="0">
                <a:solidFill>
                  <a:schemeClr val="tx1"/>
                </a:solidFill>
                <a:cs typeface="Times New Roman" pitchFamily="18" charset="0"/>
              </a:rPr>
              <a:t>→ Wear </a:t>
            </a:r>
            <a:r>
              <a:rPr lang="en-US" dirty="0">
                <a:solidFill>
                  <a:schemeClr val="tx1"/>
                </a:solidFill>
                <a:cs typeface="Times New Roman" pitchFamily="18" charset="0"/>
              </a:rPr>
              <a:t>gloves!</a:t>
            </a:r>
            <a:endParaRPr lang="en-US" i="1" dirty="0">
              <a:solidFill>
                <a:schemeClr val="tx1"/>
              </a:solidFill>
              <a:cs typeface="Times New Roman" pitchFamily="18" charset="0"/>
            </a:endParaRPr>
          </a:p>
        </p:txBody>
      </p:sp>
      <p:sp>
        <p:nvSpPr>
          <p:cNvPr id="4100" name="Slide Number Placeholder 3"/>
          <p:cNvSpPr>
            <a:spLocks noGrp="1"/>
          </p:cNvSpPr>
          <p:nvPr>
            <p:ph type="sldNum" sz="quarter" idx="12"/>
          </p:nvPr>
        </p:nvSpPr>
        <p:spPr bwMode="auto">
          <a:xfrm>
            <a:off x="7620000" y="6356350"/>
            <a:ext cx="1066800" cy="365125"/>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fontAlgn="base">
              <a:spcBef>
                <a:spcPct val="0"/>
              </a:spcBef>
              <a:spcAft>
                <a:spcPct val="0"/>
              </a:spcAft>
              <a:defRPr/>
            </a:pPr>
            <a:fld id="{866EBD4E-B49F-4F5C-9FDB-FEE0D0B20E61}" type="slidenum">
              <a:rPr lang="en-US" sz="1400" smtClean="0">
                <a:solidFill>
                  <a:schemeClr val="bg1"/>
                </a:solidFill>
                <a:latin typeface="Verdana" pitchFamily="34" charset="0"/>
              </a:rPr>
              <a:pPr algn="ctr" fontAlgn="base">
                <a:spcBef>
                  <a:spcPct val="0"/>
                </a:spcBef>
                <a:spcAft>
                  <a:spcPct val="0"/>
                </a:spcAft>
                <a:defRPr/>
              </a:pPr>
              <a:t>8</a:t>
            </a:fld>
            <a:endParaRPr lang="en-US" sz="1400" smtClean="0">
              <a:solidFill>
                <a:schemeClr val="bg1"/>
              </a:solidFill>
              <a:latin typeface="Verdana" pitchFamily="34" charset="0"/>
            </a:endParaRPr>
          </a:p>
        </p:txBody>
      </p:sp>
      <p:sp>
        <p:nvSpPr>
          <p:cNvPr id="4101" name="Footer Placeholder 4"/>
          <p:cNvSpPr>
            <a:spLocks noGrp="1"/>
          </p:cNvSpPr>
          <p:nvPr>
            <p:ph type="ftr" sz="quarter" idx="1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r>
              <a:rPr lang="en-US" sz="1400" dirty="0" smtClean="0">
                <a:solidFill>
                  <a:schemeClr val="bg1"/>
                </a:solidFill>
                <a:latin typeface="Verdana" pitchFamily="34" charset="0"/>
              </a:rPr>
              <a:t>PPT-031-02</a:t>
            </a:r>
          </a:p>
        </p:txBody>
      </p:sp>
    </p:spTree>
    <p:extLst>
      <p:ext uri="{BB962C8B-B14F-4D97-AF65-F5344CB8AC3E}">
        <p14:creationId xmlns:p14="http://schemas.microsoft.com/office/powerpoint/2010/main" val="183010571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ctrTitle"/>
          </p:nvPr>
        </p:nvSpPr>
        <p:spPr>
          <a:xfrm>
            <a:off x="457200" y="381000"/>
            <a:ext cx="5334000" cy="533400"/>
          </a:xfrm>
        </p:spPr>
        <p:txBody>
          <a:bodyPr/>
          <a:lstStyle/>
          <a:p>
            <a:pPr eaLnBrk="1" hangingPunct="1"/>
            <a:r>
              <a:rPr lang="en-US" sz="2800" dirty="0" smtClean="0">
                <a:solidFill>
                  <a:schemeClr val="bg1"/>
                </a:solidFill>
                <a:latin typeface="Verdana" pitchFamily="34" charset="0"/>
              </a:rPr>
              <a:t>Proper Lifting</a:t>
            </a:r>
          </a:p>
        </p:txBody>
      </p:sp>
      <p:sp>
        <p:nvSpPr>
          <p:cNvPr id="4099" name="Subtitle 2"/>
          <p:cNvSpPr>
            <a:spLocks noGrp="1"/>
          </p:cNvSpPr>
          <p:nvPr>
            <p:ph type="subTitle" idx="1"/>
          </p:nvPr>
        </p:nvSpPr>
        <p:spPr>
          <a:xfrm>
            <a:off x="609600" y="1371600"/>
            <a:ext cx="7924800" cy="4343400"/>
          </a:xfrm>
        </p:spPr>
        <p:txBody>
          <a:bodyPr/>
          <a:lstStyle/>
          <a:p>
            <a:r>
              <a:rPr lang="en-US" b="1" i="1" u="sng" dirty="0">
                <a:solidFill>
                  <a:schemeClr val="tx1"/>
                </a:solidFill>
                <a:cs typeface="Times New Roman" pitchFamily="18" charset="0"/>
              </a:rPr>
              <a:t>Carry the load</a:t>
            </a:r>
            <a:r>
              <a:rPr lang="en-US" b="1" i="1" dirty="0">
                <a:solidFill>
                  <a:schemeClr val="tx1"/>
                </a:solidFill>
                <a:cs typeface="Times New Roman" pitchFamily="18" charset="0"/>
              </a:rPr>
              <a:t> </a:t>
            </a:r>
            <a:r>
              <a:rPr lang="en-US" dirty="0">
                <a:solidFill>
                  <a:schemeClr val="tx1"/>
                </a:solidFill>
                <a:cs typeface="Times New Roman" pitchFamily="18" charset="0"/>
              </a:rPr>
              <a:t> </a:t>
            </a:r>
          </a:p>
          <a:p>
            <a:pPr marL="342900" indent="-342900" algn="l">
              <a:buFont typeface="Wingdings" pitchFamily="2" charset="2"/>
              <a:buChar char="§"/>
            </a:pPr>
            <a:r>
              <a:rPr lang="en-US" dirty="0">
                <a:solidFill>
                  <a:schemeClr val="tx1"/>
                </a:solidFill>
                <a:cs typeface="Times New Roman" pitchFamily="18" charset="0"/>
              </a:rPr>
              <a:t>Lead with your feet as you carry the load. </a:t>
            </a:r>
          </a:p>
          <a:p>
            <a:pPr marL="342900" indent="-342900" algn="l">
              <a:buFont typeface="Wingdings" pitchFamily="2" charset="2"/>
              <a:buChar char="§"/>
            </a:pPr>
            <a:r>
              <a:rPr lang="en-US" dirty="0">
                <a:solidFill>
                  <a:schemeClr val="tx1"/>
                </a:solidFill>
                <a:cs typeface="Times New Roman" pitchFamily="18" charset="0"/>
              </a:rPr>
              <a:t>Turn slowly with your legs. </a:t>
            </a:r>
          </a:p>
          <a:p>
            <a:pPr marL="342900" indent="-342900" algn="l">
              <a:buFont typeface="Wingdings" pitchFamily="2" charset="2"/>
              <a:buChar char="§"/>
            </a:pPr>
            <a:r>
              <a:rPr lang="en-US" dirty="0">
                <a:solidFill>
                  <a:schemeClr val="tx1"/>
                </a:solidFill>
                <a:cs typeface="Times New Roman" pitchFamily="18" charset="0"/>
              </a:rPr>
              <a:t>Do not turn your back.</a:t>
            </a:r>
          </a:p>
          <a:p>
            <a:pPr algn="l"/>
            <a:endParaRPr lang="en-US" dirty="0">
              <a:solidFill>
                <a:schemeClr val="tx1"/>
              </a:solidFill>
              <a:cs typeface="Times New Roman" pitchFamily="18" charset="0"/>
            </a:endParaRPr>
          </a:p>
          <a:p>
            <a:r>
              <a:rPr lang="en-US" b="1" i="1" u="sng" dirty="0">
                <a:solidFill>
                  <a:schemeClr val="tx1"/>
                </a:solidFill>
                <a:cs typeface="Times New Roman" pitchFamily="18" charset="0"/>
              </a:rPr>
              <a:t>Place the load</a:t>
            </a:r>
            <a:r>
              <a:rPr lang="en-US" b="1" i="1" dirty="0">
                <a:solidFill>
                  <a:schemeClr val="tx1"/>
                </a:solidFill>
                <a:cs typeface="Times New Roman" pitchFamily="18" charset="0"/>
              </a:rPr>
              <a:t> </a:t>
            </a:r>
            <a:r>
              <a:rPr lang="en-US" dirty="0">
                <a:solidFill>
                  <a:schemeClr val="tx1"/>
                </a:solidFill>
                <a:cs typeface="Times New Roman" pitchFamily="18" charset="0"/>
              </a:rPr>
              <a:t> </a:t>
            </a:r>
          </a:p>
          <a:p>
            <a:pPr marL="342900" indent="-342900" algn="l">
              <a:buFont typeface="Wingdings" pitchFamily="2" charset="2"/>
              <a:buChar char="§"/>
            </a:pPr>
            <a:r>
              <a:rPr lang="en-US" dirty="0">
                <a:solidFill>
                  <a:schemeClr val="tx1"/>
                </a:solidFill>
                <a:cs typeface="Times New Roman" pitchFamily="18" charset="0"/>
              </a:rPr>
              <a:t>Put the load down with the same care used to pick it up. </a:t>
            </a:r>
          </a:p>
          <a:p>
            <a:pPr marL="342900" indent="-342900" algn="l">
              <a:buFont typeface="Wingdings" pitchFamily="2" charset="2"/>
              <a:buChar char="§"/>
            </a:pPr>
            <a:r>
              <a:rPr lang="en-US" dirty="0">
                <a:solidFill>
                  <a:schemeClr val="tx1"/>
                </a:solidFill>
                <a:cs typeface="Times New Roman" pitchFamily="18" charset="0"/>
              </a:rPr>
              <a:t>Plan your approach to avoid twisting or reaching forward with the load in your hands.</a:t>
            </a:r>
          </a:p>
        </p:txBody>
      </p:sp>
      <p:sp>
        <p:nvSpPr>
          <p:cNvPr id="4100" name="Slide Number Placeholder 3"/>
          <p:cNvSpPr>
            <a:spLocks noGrp="1"/>
          </p:cNvSpPr>
          <p:nvPr>
            <p:ph type="sldNum" sz="quarter" idx="12"/>
          </p:nvPr>
        </p:nvSpPr>
        <p:spPr bwMode="auto">
          <a:xfrm>
            <a:off x="7620000" y="6356350"/>
            <a:ext cx="1066800" cy="365125"/>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fontAlgn="base">
              <a:spcBef>
                <a:spcPct val="0"/>
              </a:spcBef>
              <a:spcAft>
                <a:spcPct val="0"/>
              </a:spcAft>
              <a:defRPr/>
            </a:pPr>
            <a:fld id="{866EBD4E-B49F-4F5C-9FDB-FEE0D0B20E61}" type="slidenum">
              <a:rPr lang="en-US" sz="1400" smtClean="0">
                <a:solidFill>
                  <a:schemeClr val="bg1"/>
                </a:solidFill>
                <a:latin typeface="Verdana" pitchFamily="34" charset="0"/>
              </a:rPr>
              <a:pPr algn="ctr" fontAlgn="base">
                <a:spcBef>
                  <a:spcPct val="0"/>
                </a:spcBef>
                <a:spcAft>
                  <a:spcPct val="0"/>
                </a:spcAft>
                <a:defRPr/>
              </a:pPr>
              <a:t>9</a:t>
            </a:fld>
            <a:endParaRPr lang="en-US" sz="1400" smtClean="0">
              <a:solidFill>
                <a:schemeClr val="bg1"/>
              </a:solidFill>
              <a:latin typeface="Verdana" pitchFamily="34" charset="0"/>
            </a:endParaRPr>
          </a:p>
        </p:txBody>
      </p:sp>
      <p:sp>
        <p:nvSpPr>
          <p:cNvPr id="4101" name="Footer Placeholder 4"/>
          <p:cNvSpPr>
            <a:spLocks noGrp="1"/>
          </p:cNvSpPr>
          <p:nvPr>
            <p:ph type="ftr" sz="quarter" idx="1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r>
              <a:rPr lang="en-US" sz="1400" dirty="0" smtClean="0">
                <a:solidFill>
                  <a:schemeClr val="bg1"/>
                </a:solidFill>
                <a:latin typeface="Verdana" pitchFamily="34" charset="0"/>
              </a:rPr>
              <a:t>PPT-031-02</a:t>
            </a:r>
          </a:p>
        </p:txBody>
      </p:sp>
    </p:spTree>
    <p:extLst>
      <p:ext uri="{BB962C8B-B14F-4D97-AF65-F5344CB8AC3E}">
        <p14:creationId xmlns:p14="http://schemas.microsoft.com/office/powerpoint/2010/main" val="1733784586"/>
      </p:ext>
    </p:extLst>
  </p:cSld>
  <p:clrMapOvr>
    <a:masterClrMapping/>
  </p:clrMapOvr>
  <p:timing>
    <p:tnLst>
      <p:par>
        <p:cTn id="1" dur="indefinite" restart="never" nodeType="tmRoot"/>
      </p:par>
    </p:tnLst>
  </p:timing>
</p:sld>
</file>

<file path=ppt/theme/theme1.xml><?xml version="1.0" encoding="utf-8"?>
<a:theme xmlns:a="http://schemas.openxmlformats.org/drawingml/2006/main" name="new slide forma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D41A3993B2E1CC498A25DCA832B2B68B" ma:contentTypeVersion="1" ma:contentTypeDescription="Create a new document." ma:contentTypeScope="" ma:versionID="fa155b35a1366181471372b90637fa4f">
  <xsd:schema xmlns:xsd="http://www.w3.org/2001/XMLSchema" xmlns:xs="http://www.w3.org/2001/XMLSchema" xmlns:p="http://schemas.microsoft.com/office/2006/metadata/properties" xmlns:ns1="http://schemas.microsoft.com/sharepoint/v3" targetNamespace="http://schemas.microsoft.com/office/2006/metadata/properties" ma:root="true" ma:fieldsID="dd024c9e117fc9e5fa023bfcd8efcd78"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 ma:hidden="true" ma:internalName="PublishingStartDate">
      <xsd:simpleType>
        <xsd:restriction base="dms:Unknown"/>
      </xsd:simpleType>
    </xsd:element>
    <xsd:element name="PublishingExpirationDate" ma:index="9" nillable="true" ma:displayName="Scheduling End Date" ma:description=""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EFE7E22B-6E58-4C88-803F-ADF93EC623C8}"/>
</file>

<file path=customXml/itemProps2.xml><?xml version="1.0" encoding="utf-8"?>
<ds:datastoreItem xmlns:ds="http://schemas.openxmlformats.org/officeDocument/2006/customXml" ds:itemID="{6C15FF5A-F4AB-4175-AC76-30C4C7C1481C}"/>
</file>

<file path=customXml/itemProps3.xml><?xml version="1.0" encoding="utf-8"?>
<ds:datastoreItem xmlns:ds="http://schemas.openxmlformats.org/officeDocument/2006/customXml" ds:itemID="{D8827580-836B-4BB6-AE88-71F37BDD12BE}"/>
</file>

<file path=docProps/app.xml><?xml version="1.0" encoding="utf-8"?>
<Properties xmlns="http://schemas.openxmlformats.org/officeDocument/2006/extended-properties" xmlns:vt="http://schemas.openxmlformats.org/officeDocument/2006/docPropsVTypes">
  <Template>new slide format</Template>
  <TotalTime>184</TotalTime>
  <Words>2473</Words>
  <Application>Microsoft Office PowerPoint</Application>
  <PresentationFormat>On-screen Show (4:3)</PresentationFormat>
  <Paragraphs>323</Paragraphs>
  <Slides>23</Slides>
  <Notes>21</Notes>
  <HiddenSlides>0</HiddenSlides>
  <MMClips>0</MMClips>
  <ScaleCrop>false</ScaleCrop>
  <HeadingPairs>
    <vt:vector size="4" baseType="variant">
      <vt:variant>
        <vt:lpstr>Theme</vt:lpstr>
      </vt:variant>
      <vt:variant>
        <vt:i4>2</vt:i4>
      </vt:variant>
      <vt:variant>
        <vt:lpstr>Slide Titles</vt:lpstr>
      </vt:variant>
      <vt:variant>
        <vt:i4>23</vt:i4>
      </vt:variant>
    </vt:vector>
  </HeadingPairs>
  <TitlesOfParts>
    <vt:vector size="25" baseType="lpstr">
      <vt:lpstr>new slide format</vt:lpstr>
      <vt:lpstr>Custom Design</vt:lpstr>
      <vt:lpstr>PREVENTING BACK INJURIES</vt:lpstr>
      <vt:lpstr>Back Injuries</vt:lpstr>
      <vt:lpstr>The Back</vt:lpstr>
      <vt:lpstr>Lifting &amp; Proper Body Mechanics</vt:lpstr>
      <vt:lpstr>Plan Ahead</vt:lpstr>
      <vt:lpstr>Route and Placement</vt:lpstr>
      <vt:lpstr>Lifting Properly</vt:lpstr>
      <vt:lpstr>Proper Lifting</vt:lpstr>
      <vt:lpstr>Proper Lifting</vt:lpstr>
      <vt:lpstr>Lifting Reminders</vt:lpstr>
      <vt:lpstr>Lifting Reminders</vt:lpstr>
      <vt:lpstr>Lifting Reminders</vt:lpstr>
      <vt:lpstr>Back Injury Prevention</vt:lpstr>
      <vt:lpstr>Posture</vt:lpstr>
      <vt:lpstr>Conditioning</vt:lpstr>
      <vt:lpstr>Body Mechanics</vt:lpstr>
      <vt:lpstr>Body Mechanics</vt:lpstr>
      <vt:lpstr>Exercise for a Healthy Back</vt:lpstr>
      <vt:lpstr>Exercises for a Healthy Back</vt:lpstr>
      <vt:lpstr>Exercises for a Healthy Back</vt:lpstr>
      <vt:lpstr>Don’t Become a Statistic</vt:lpstr>
      <vt:lpstr>Contact Information</vt:lpstr>
      <vt:lpstr>Questions</vt:lpstr>
    </vt:vector>
  </TitlesOfParts>
  <Company>Labor and Industry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PREVENTING BACK INJURIES</dc:title>
  <dc:creator>Stephen Lane</dc:creator>
  <cp:lastModifiedBy>Stephen Pakosh</cp:lastModifiedBy>
  <cp:revision>20</cp:revision>
  <dcterms:created xsi:type="dcterms:W3CDTF">2014-07-22T17:04:26Z</dcterms:created>
  <dcterms:modified xsi:type="dcterms:W3CDTF">2016-08-24T19:01:22Z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0x010100D41A3993B2E1CC498A25DCA832B2B68B</vt:lpwstr>
  </property>
  <property fmtid="{D5CDD505-2E9C-101B-9397-08002B2CF9AE}" pid="3" name="Order">
    <vt:r8>28000</vt:r8>
  </property>
  <property fmtid="{D5CDD505-2E9C-101B-9397-08002B2CF9AE}" pid="4" name="xd_Signature">
    <vt:bool>false</vt:bool>
  </property>
  <property fmtid="{D5CDD505-2E9C-101B-9397-08002B2CF9AE}" pid="5" name="xd_ProgID">
    <vt:lpwstr/>
  </property>
  <property fmtid="{D5CDD505-2E9C-101B-9397-08002B2CF9AE}" pid="6" name="_SourceUrl">
    <vt:lpwstr/>
  </property>
  <property fmtid="{D5CDD505-2E9C-101B-9397-08002B2CF9AE}" pid="7" name="_SharedFileIndex">
    <vt:lpwstr/>
  </property>
  <property fmtid="{D5CDD505-2E9C-101B-9397-08002B2CF9AE}" pid="8" name="TemplateUrl">
    <vt:lpwstr/>
  </property>
</Properties>
</file>