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3.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47.xml" ContentType="application/vnd.openxmlformats-officedocument.presentationml.notesSlide+xml"/>
  <Override PartName="/ppt/notesSlides/notesSlide6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 id="2147484111" r:id="rId2"/>
  </p:sldMasterIdLst>
  <p:notesMasterIdLst>
    <p:notesMasterId r:id="rId64"/>
  </p:notesMasterIdLst>
  <p:handoutMasterIdLst>
    <p:handoutMasterId r:id="rId65"/>
  </p:handoutMasterIdLst>
  <p:sldIdLst>
    <p:sldId id="758" r:id="rId3"/>
    <p:sldId id="759" r:id="rId4"/>
    <p:sldId id="760" r:id="rId5"/>
    <p:sldId id="761" r:id="rId6"/>
    <p:sldId id="762" r:id="rId7"/>
    <p:sldId id="763" r:id="rId8"/>
    <p:sldId id="818" r:id="rId9"/>
    <p:sldId id="819" r:id="rId10"/>
    <p:sldId id="820" r:id="rId11"/>
    <p:sldId id="821" r:id="rId12"/>
    <p:sldId id="822" r:id="rId13"/>
    <p:sldId id="823" r:id="rId14"/>
    <p:sldId id="824" r:id="rId15"/>
    <p:sldId id="825" r:id="rId16"/>
    <p:sldId id="826" r:id="rId17"/>
    <p:sldId id="827" r:id="rId18"/>
    <p:sldId id="828" r:id="rId19"/>
    <p:sldId id="829" r:id="rId20"/>
    <p:sldId id="830" r:id="rId21"/>
    <p:sldId id="784" r:id="rId22"/>
    <p:sldId id="831" r:id="rId23"/>
    <p:sldId id="832" r:id="rId24"/>
    <p:sldId id="833" r:id="rId25"/>
    <p:sldId id="834" r:id="rId26"/>
    <p:sldId id="835" r:id="rId27"/>
    <p:sldId id="836" r:id="rId28"/>
    <p:sldId id="837" r:id="rId29"/>
    <p:sldId id="838" r:id="rId30"/>
    <p:sldId id="839" r:id="rId31"/>
    <p:sldId id="840" r:id="rId32"/>
    <p:sldId id="841" r:id="rId33"/>
    <p:sldId id="842" r:id="rId34"/>
    <p:sldId id="843" r:id="rId35"/>
    <p:sldId id="844" r:id="rId36"/>
    <p:sldId id="845" r:id="rId37"/>
    <p:sldId id="846" r:id="rId38"/>
    <p:sldId id="847" r:id="rId39"/>
    <p:sldId id="764" r:id="rId40"/>
    <p:sldId id="765" r:id="rId41"/>
    <p:sldId id="766" r:id="rId42"/>
    <p:sldId id="768" r:id="rId43"/>
    <p:sldId id="767" r:id="rId44"/>
    <p:sldId id="769" r:id="rId45"/>
    <p:sldId id="770" r:id="rId46"/>
    <p:sldId id="771" r:id="rId47"/>
    <p:sldId id="772" r:id="rId48"/>
    <p:sldId id="773" r:id="rId49"/>
    <p:sldId id="774" r:id="rId50"/>
    <p:sldId id="776" r:id="rId51"/>
    <p:sldId id="775" r:id="rId52"/>
    <p:sldId id="777" r:id="rId53"/>
    <p:sldId id="778" r:id="rId54"/>
    <p:sldId id="779" r:id="rId55"/>
    <p:sldId id="780" r:id="rId56"/>
    <p:sldId id="781" r:id="rId57"/>
    <p:sldId id="782" r:id="rId58"/>
    <p:sldId id="786" r:id="rId59"/>
    <p:sldId id="783" r:id="rId60"/>
    <p:sldId id="789" r:id="rId61"/>
    <p:sldId id="791" r:id="rId62"/>
    <p:sldId id="793" r:id="rId63"/>
  </p:sldIdLst>
  <p:sldSz cx="9144000" cy="6858000" type="screen4x3"/>
  <p:notesSz cx="6858000" cy="9296400"/>
  <p:defaultTextStyle>
    <a:defPPr>
      <a:defRPr lang="en-US"/>
    </a:defPPr>
    <a:lvl1pPr algn="ctr" rtl="0" fontAlgn="base">
      <a:spcBef>
        <a:spcPct val="0"/>
      </a:spcBef>
      <a:spcAft>
        <a:spcPct val="0"/>
      </a:spcAft>
      <a:defRPr sz="2400" b="1" kern="1200">
        <a:solidFill>
          <a:schemeClr val="tx1"/>
        </a:solidFill>
        <a:latin typeface="Arial Narrow" panose="020B0606020202030204" pitchFamily="34" charset="0"/>
        <a:ea typeface="+mn-ea"/>
        <a:cs typeface="+mn-cs"/>
      </a:defRPr>
    </a:lvl1pPr>
    <a:lvl2pPr marL="457200" algn="ctr" rtl="0" fontAlgn="base">
      <a:spcBef>
        <a:spcPct val="0"/>
      </a:spcBef>
      <a:spcAft>
        <a:spcPct val="0"/>
      </a:spcAft>
      <a:defRPr sz="2400" b="1" kern="1200">
        <a:solidFill>
          <a:schemeClr val="tx1"/>
        </a:solidFill>
        <a:latin typeface="Arial Narrow" panose="020B0606020202030204" pitchFamily="34" charset="0"/>
        <a:ea typeface="+mn-ea"/>
        <a:cs typeface="+mn-cs"/>
      </a:defRPr>
    </a:lvl2pPr>
    <a:lvl3pPr marL="914400" algn="ctr" rtl="0" fontAlgn="base">
      <a:spcBef>
        <a:spcPct val="0"/>
      </a:spcBef>
      <a:spcAft>
        <a:spcPct val="0"/>
      </a:spcAft>
      <a:defRPr sz="2400" b="1" kern="1200">
        <a:solidFill>
          <a:schemeClr val="tx1"/>
        </a:solidFill>
        <a:latin typeface="Arial Narrow" panose="020B0606020202030204" pitchFamily="34" charset="0"/>
        <a:ea typeface="+mn-ea"/>
        <a:cs typeface="+mn-cs"/>
      </a:defRPr>
    </a:lvl3pPr>
    <a:lvl4pPr marL="1371600" algn="ctr" rtl="0" fontAlgn="base">
      <a:spcBef>
        <a:spcPct val="0"/>
      </a:spcBef>
      <a:spcAft>
        <a:spcPct val="0"/>
      </a:spcAft>
      <a:defRPr sz="2400" b="1" kern="1200">
        <a:solidFill>
          <a:schemeClr val="tx1"/>
        </a:solidFill>
        <a:latin typeface="Arial Narrow" panose="020B0606020202030204" pitchFamily="34" charset="0"/>
        <a:ea typeface="+mn-ea"/>
        <a:cs typeface="+mn-cs"/>
      </a:defRPr>
    </a:lvl4pPr>
    <a:lvl5pPr marL="1828800" algn="ctr" rtl="0" fontAlgn="base">
      <a:spcBef>
        <a:spcPct val="0"/>
      </a:spcBef>
      <a:spcAft>
        <a:spcPct val="0"/>
      </a:spcAft>
      <a:defRPr sz="2400" b="1" kern="1200">
        <a:solidFill>
          <a:schemeClr val="tx1"/>
        </a:solidFill>
        <a:latin typeface="Arial Narrow" panose="020B0606020202030204" pitchFamily="34" charset="0"/>
        <a:ea typeface="+mn-ea"/>
        <a:cs typeface="+mn-cs"/>
      </a:defRPr>
    </a:lvl5pPr>
    <a:lvl6pPr marL="2286000" algn="l" defTabSz="914400" rtl="0" eaLnBrk="1" latinLnBrk="0" hangingPunct="1">
      <a:defRPr sz="2400" b="1" kern="1200">
        <a:solidFill>
          <a:schemeClr val="tx1"/>
        </a:solidFill>
        <a:latin typeface="Arial Narrow" panose="020B0606020202030204" pitchFamily="34" charset="0"/>
        <a:ea typeface="+mn-ea"/>
        <a:cs typeface="+mn-cs"/>
      </a:defRPr>
    </a:lvl6pPr>
    <a:lvl7pPr marL="2743200" algn="l" defTabSz="914400" rtl="0" eaLnBrk="1" latinLnBrk="0" hangingPunct="1">
      <a:defRPr sz="2400" b="1" kern="1200">
        <a:solidFill>
          <a:schemeClr val="tx1"/>
        </a:solidFill>
        <a:latin typeface="Arial Narrow" panose="020B0606020202030204" pitchFamily="34" charset="0"/>
        <a:ea typeface="+mn-ea"/>
        <a:cs typeface="+mn-cs"/>
      </a:defRPr>
    </a:lvl7pPr>
    <a:lvl8pPr marL="3200400" algn="l" defTabSz="914400" rtl="0" eaLnBrk="1" latinLnBrk="0" hangingPunct="1">
      <a:defRPr sz="2400" b="1" kern="1200">
        <a:solidFill>
          <a:schemeClr val="tx1"/>
        </a:solidFill>
        <a:latin typeface="Arial Narrow" panose="020B0606020202030204" pitchFamily="34" charset="0"/>
        <a:ea typeface="+mn-ea"/>
        <a:cs typeface="+mn-cs"/>
      </a:defRPr>
    </a:lvl8pPr>
    <a:lvl9pPr marL="3657600" algn="l" defTabSz="914400" rtl="0" eaLnBrk="1" latinLnBrk="0" hangingPunct="1">
      <a:defRPr sz="2400" b="1"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FF"/>
    <a:srgbClr val="00FFCC"/>
    <a:srgbClr val="C0C0C0"/>
    <a:srgbClr val="FF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67164" autoAdjust="0"/>
  </p:normalViewPr>
  <p:slideViewPr>
    <p:cSldViewPr>
      <p:cViewPr varScale="1">
        <p:scale>
          <a:sx n="51" d="100"/>
          <a:sy n="51" d="100"/>
        </p:scale>
        <p:origin x="2136" y="72"/>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notesViewPr>
    <p:cSldViewPr>
      <p:cViewPr>
        <p:scale>
          <a:sx n="100" d="100"/>
          <a:sy n="100" d="100"/>
        </p:scale>
        <p:origin x="-864" y="948"/>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spect="1" noChangeArrowheads="1"/>
          </p:cNvSpPr>
          <p:nvPr>
            <p:ph type="hdr" sz="quarter"/>
          </p:nvPr>
        </p:nvSpPr>
        <p:spPr bwMode="auto">
          <a:xfrm>
            <a:off x="0" y="0"/>
            <a:ext cx="2971800" cy="5413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defTabSz="928688">
              <a:defRPr sz="1200"/>
            </a:lvl1pPr>
          </a:lstStyle>
          <a:p>
            <a:pPr>
              <a:defRPr/>
            </a:pPr>
            <a:endParaRPr lang="en-US"/>
          </a:p>
        </p:txBody>
      </p:sp>
      <p:sp>
        <p:nvSpPr>
          <p:cNvPr id="819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defTabSz="928688">
              <a:defRPr sz="1200"/>
            </a:lvl1pPr>
          </a:lstStyle>
          <a:p>
            <a:pPr>
              <a:defRPr/>
            </a:pPr>
            <a:endParaRPr lang="en-US"/>
          </a:p>
        </p:txBody>
      </p:sp>
      <p:sp>
        <p:nvSpPr>
          <p:cNvPr id="819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defTabSz="928688">
              <a:defRPr sz="1200"/>
            </a:lvl1pPr>
          </a:lstStyle>
          <a:p>
            <a:pPr>
              <a:defRPr/>
            </a:pPr>
            <a:endParaRPr lang="en-US"/>
          </a:p>
        </p:txBody>
      </p:sp>
      <p:sp>
        <p:nvSpPr>
          <p:cNvPr id="819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defTabSz="928688">
              <a:defRPr sz="1200"/>
            </a:lvl1pPr>
          </a:lstStyle>
          <a:p>
            <a:fld id="{5E21B183-A85B-4452-AD58-BB7631361C9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defTabSz="928688">
              <a:defRPr sz="3700">
                <a:solidFill>
                  <a:schemeClr val="accent2"/>
                </a:solidFill>
                <a:latin typeface="Arial"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defTabSz="928688">
              <a:defRPr sz="1200" b="0">
                <a:latin typeface="Times New Roman" pitchFamily="18" charset="0"/>
              </a:defRPr>
            </a:lvl1pPr>
          </a:lstStyle>
          <a:p>
            <a:pPr>
              <a:defRPr/>
            </a:pPr>
            <a:endParaRPr lang="en-US"/>
          </a:p>
        </p:txBody>
      </p:sp>
      <p:sp>
        <p:nvSpPr>
          <p:cNvPr id="88068"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defTabSz="928688">
              <a:defRPr sz="1200" b="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defTabSz="928688">
              <a:defRPr sz="1200" b="0">
                <a:latin typeface="Times New Roman" panose="02020603050405020304" pitchFamily="18" charset="0"/>
              </a:defRPr>
            </a:lvl1pPr>
          </a:lstStyle>
          <a:p>
            <a:fld id="{D02E5521-8D5A-4E31-8E97-7ADA383C07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Powered industrial trucks, commonly called forklifts or lift trucks, are used in many industries, primarily to move materials. They can also be used to raise, lower, or remove large objects or a number of smaller objects on pallets or in boxes, crates, or other containers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3A3425AC-DD22-4B2D-B7EA-49824701FB66}" type="slidenum">
              <a:rPr lang="en-US" altLang="en-US" sz="1200">
                <a:solidFill>
                  <a:srgbClr val="000000"/>
                </a:solidFill>
                <a:latin typeface="Times New Roman" panose="02020603050405020304" pitchFamily="18" charset="0"/>
              </a:rPr>
              <a:pPr algn="r" eaLnBrk="1" hangingPunct="1">
                <a:spcBef>
                  <a:spcPct val="0"/>
                </a:spcBef>
              </a:pPr>
              <a:t>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1400">
                <a:solidFill>
                  <a:srgbClr val="000000"/>
                </a:solidFill>
                <a:latin typeface="Verdana" panose="020B0604030504040204" pitchFamily="34" charset="0"/>
                <a:cs typeface="Times New Roman" panose="02020603050405020304" pitchFamily="18" charset="0"/>
              </a:rPr>
              <a:t>Both the training and evaluation of a new operator shall be conducted by a person with the knowledge, training, and experience to instruct powered industrial truck</a:t>
            </a:r>
          </a:p>
          <a:p>
            <a:pPr marL="342900" indent="-342900" eaLnBrk="1" hangingPunct="1">
              <a:spcBef>
                <a:spcPct val="20000"/>
              </a:spcBef>
            </a:pPr>
            <a:r>
              <a:rPr lang="en-US" altLang="en-US" sz="1400">
                <a:solidFill>
                  <a:srgbClr val="000000"/>
                </a:solidFill>
                <a:latin typeface="Verdana" panose="020B0604030504040204" pitchFamily="34" charset="0"/>
                <a:cs typeface="Times New Roman" panose="02020603050405020304" pitchFamily="18" charset="0"/>
              </a:rPr>
              <a:t>operators and evaluate their competence.</a:t>
            </a:r>
          </a:p>
          <a:p>
            <a:pPr marL="342900" indent="-3429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5C5225D-203E-40EB-B60E-57E0694FA55F}" type="slidenum">
              <a:rPr lang="en-US" altLang="en-US" sz="1200">
                <a:solidFill>
                  <a:srgbClr val="000000"/>
                </a:solidFill>
                <a:latin typeface="Times New Roman" panose="02020603050405020304" pitchFamily="18" charset="0"/>
              </a:rPr>
              <a:pPr algn="r" eaLnBrk="1" hangingPunct="1">
                <a:spcBef>
                  <a:spcPct val="0"/>
                </a:spcBef>
              </a:pPr>
              <a:t>10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PIT operators shall receive initial training in the following (except those topics that the employer can demonstrate are not applicable to safe operation within the employer’s workplace):</a:t>
            </a:r>
          </a:p>
          <a:p>
            <a:pPr marL="285750" indent="-285750" eaLnBrk="1" hangingPunct="1">
              <a:spcBef>
                <a:spcPct val="20000"/>
              </a:spcBef>
              <a:buFont typeface="Courier New" panose="02070309020205020404" pitchFamily="49" charset="0"/>
              <a:buChar char="o"/>
              <a:defRPr/>
            </a:pPr>
            <a:r>
              <a:rPr lang="en-US" altLang="en-US" sz="1400" dirty="0">
                <a:solidFill>
                  <a:srgbClr val="00337F"/>
                </a:solidFill>
                <a:latin typeface="Verdana" pitchFamily="34" charset="0"/>
                <a:ea typeface="Verdana" pitchFamily="34" charset="0"/>
                <a:cs typeface="Verdana" pitchFamily="34" charset="0"/>
              </a:rPr>
              <a:t>     TRUCK RELATED TOPICS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a:t>
            </a:r>
            <a:r>
              <a:rPr lang="en-US" altLang="en-US" sz="1400" dirty="0">
                <a:solidFill>
                  <a:srgbClr val="00337F"/>
                </a:solidFill>
                <a:latin typeface="Verdana" pitchFamily="34" charset="0"/>
                <a:ea typeface="Verdana" pitchFamily="34" charset="0"/>
                <a:cs typeface="Verdana" pitchFamily="34" charset="0"/>
              </a:rPr>
              <a:t>WORKPLACE RELATED TOPICS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a:t>
            </a:r>
            <a:r>
              <a:rPr lang="en-US" altLang="en-US" sz="1400" dirty="0">
                <a:solidFill>
                  <a:srgbClr val="00337F"/>
                </a:solidFill>
                <a:latin typeface="Verdana" pitchFamily="34" charset="0"/>
                <a:ea typeface="Verdana" pitchFamily="34" charset="0"/>
                <a:cs typeface="Verdana" pitchFamily="34" charset="0"/>
              </a:rPr>
              <a:t>REQUIREMENTS OF THE STANDARD</a:t>
            </a:r>
          </a:p>
          <a:p>
            <a:pPr>
              <a:defRPr/>
            </a:pPr>
            <a:endParaRPr lang="en-US" altLang="en-US" sz="1400" dirty="0">
              <a:latin typeface="Verdana" pitchFamily="34" charset="0"/>
              <a:ea typeface="Verdana" pitchFamily="34" charset="0"/>
              <a:cs typeface="Verdana"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4C845CC-5CEB-48F1-A0C4-27AB5E48D3E5}" type="slidenum">
              <a:rPr lang="en-US" altLang="en-US" sz="1200">
                <a:solidFill>
                  <a:srgbClr val="000000"/>
                </a:solidFill>
                <a:latin typeface="Times New Roman" panose="02020603050405020304" pitchFamily="18" charset="0"/>
              </a:rPr>
              <a:pPr algn="r" eaLnBrk="1" hangingPunct="1">
                <a:spcBef>
                  <a:spcPct val="0"/>
                </a:spcBef>
              </a:pPr>
              <a:t>11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PIT related topics include but are not limited to:</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Operating instructions, warnings, precautions</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Differences from an automobile</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Controls and instrumentation</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Engine or motor operation</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Steering and maneuvering</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Visibility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8C715787-EA60-42EE-94BE-15659BB02D67}" type="slidenum">
              <a:rPr lang="en-US" altLang="en-US" sz="1200">
                <a:solidFill>
                  <a:srgbClr val="000000"/>
                </a:solidFill>
                <a:latin typeface="Times New Roman" panose="02020603050405020304" pitchFamily="18" charset="0"/>
              </a:rPr>
              <a:pPr algn="r" eaLnBrk="1" hangingPunct="1">
                <a:spcBef>
                  <a:spcPct val="0"/>
                </a:spcBef>
              </a:pPr>
              <a:t>12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In addition, PIT related topics also include:</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Fork and attachment adaptation, operation and use</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Vehicle capacity and stability</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Vehicle inspection/maintenance operator will perform</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Operating limitations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Other instructions, etc.</a:t>
            </a:r>
            <a:endParaRPr lang="en-US" altLang="en-US" sz="1400" dirty="0">
              <a:latin typeface="Verdana" pitchFamily="34" charset="0"/>
              <a:ea typeface="Verdana" pitchFamily="34" charset="0"/>
              <a:cs typeface="Verdana" pitchFamily="34" charset="0"/>
            </a:endParaRPr>
          </a:p>
          <a:p>
            <a:pPr>
              <a:defRPr/>
            </a:pPr>
            <a:endParaRPr lang="en-US" altLang="en-US" sz="1400" dirty="0">
              <a:latin typeface="Verdana" pitchFamily="34" charset="0"/>
              <a:ea typeface="Verdana" pitchFamily="34" charset="0"/>
              <a:cs typeface="Verdana"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193A7762-078F-4880-9F06-DF30A5ADDD57}" type="slidenum">
              <a:rPr lang="en-US" altLang="en-US" sz="1200">
                <a:solidFill>
                  <a:srgbClr val="000000"/>
                </a:solidFill>
                <a:latin typeface="Times New Roman" panose="02020603050405020304" pitchFamily="18" charset="0"/>
              </a:rPr>
              <a:pPr algn="r" eaLnBrk="1" hangingPunct="1">
                <a:spcBef>
                  <a:spcPct val="0"/>
                </a:spcBef>
              </a:pPr>
              <a:t>13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Training in workplace related topics includes but is not limited to:</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Surface conditions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Composition and stability of loads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Load manipulation, stacking, un-stacking</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Pedestrian traffic</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Narrow aisles, restricted areas</a:t>
            </a:r>
          </a:p>
          <a:p>
            <a:pPr>
              <a:defRPr/>
            </a:pPr>
            <a:endParaRPr lang="en-US" altLang="en-US" sz="1400" dirty="0">
              <a:latin typeface="Verdana" pitchFamily="34" charset="0"/>
              <a:ea typeface="Verdana" pitchFamily="34" charset="0"/>
              <a:cs typeface="Verdana"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2606705-A288-4AEA-9DC5-33FC5FACDA00}" type="slidenum">
              <a:rPr lang="en-US" altLang="en-US" sz="1200">
                <a:solidFill>
                  <a:srgbClr val="000000"/>
                </a:solidFill>
                <a:latin typeface="Times New Roman" panose="02020603050405020304" pitchFamily="18" charset="0"/>
              </a:rPr>
              <a:pPr algn="r" eaLnBrk="1" hangingPunct="1">
                <a:spcBef>
                  <a:spcPct val="0"/>
                </a:spcBef>
              </a:pPr>
              <a:t>14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Workplace related topics also include:</a:t>
            </a:r>
          </a:p>
          <a:p>
            <a:pPr marL="285750" indent="-285750" eaLnBrk="1" hangingPunct="1">
              <a:spcBef>
                <a:spcPct val="20000"/>
              </a:spcBef>
              <a:buFont typeface="Courier New" panose="02070309020205020404" pitchFamily="49" charset="0"/>
              <a:buChar char="o"/>
              <a:defRPr/>
            </a:pPr>
            <a:r>
              <a:rPr lang="en-US" altLang="en-US" sz="1400" b="1" dirty="0">
                <a:solidFill>
                  <a:srgbClr val="000000"/>
                </a:solidFill>
                <a:latin typeface="Verdana" pitchFamily="34" charset="0"/>
                <a:ea typeface="Verdana" pitchFamily="34" charset="0"/>
                <a:cs typeface="Verdana" pitchFamily="34" charset="0"/>
              </a:rPr>
              <a:t> </a:t>
            </a:r>
            <a:r>
              <a:rPr lang="en-US" altLang="en-US" sz="1400" dirty="0">
                <a:solidFill>
                  <a:srgbClr val="000000"/>
                </a:solidFill>
                <a:latin typeface="Verdana" pitchFamily="34" charset="0"/>
                <a:ea typeface="Verdana" pitchFamily="34" charset="0"/>
                <a:cs typeface="Verdana" pitchFamily="34" charset="0"/>
              </a:rPr>
              <a:t>Operating in hazardous locations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Operating on ramps and sloped surfaces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Potentially hazardous environmental conditions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 Operating in closed environments or other areas where poor ventilation or maintenance could cause carbon monoxide or diesel exhaust buildup</a:t>
            </a:r>
          </a:p>
          <a:p>
            <a:pPr>
              <a:defRPr/>
            </a:pPr>
            <a:endParaRPr lang="en-US" altLang="en-US" sz="1400" dirty="0">
              <a:latin typeface="Verdana" pitchFamily="34" charset="0"/>
              <a:ea typeface="Verdana" pitchFamily="34" charset="0"/>
              <a:cs typeface="Verdana"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7D9C316-28C2-4A91-BAAA-6E3AE211D27D}" type="slidenum">
              <a:rPr lang="en-US" altLang="en-US" sz="1200">
                <a:solidFill>
                  <a:srgbClr val="000000"/>
                </a:solidFill>
                <a:latin typeface="Times New Roman" panose="02020603050405020304" pitchFamily="18" charset="0"/>
              </a:rPr>
              <a:pPr algn="r" eaLnBrk="1" hangingPunct="1">
                <a:spcBef>
                  <a:spcPct val="0"/>
                </a:spcBef>
              </a:pPr>
              <a:t>15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 requirements of OSHA’s Standard on PIT must also be included in operator training.</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C59FD3A-EA04-4030-9120-58E643B0CB7E}" type="slidenum">
              <a:rPr lang="en-US" altLang="en-US" sz="1200">
                <a:solidFill>
                  <a:srgbClr val="000000"/>
                </a:solidFill>
                <a:latin typeface="Times New Roman" panose="02020603050405020304" pitchFamily="18" charset="0"/>
              </a:rPr>
              <a:pPr algn="r" eaLnBrk="1" hangingPunct="1">
                <a:spcBef>
                  <a:spcPct val="0"/>
                </a:spcBef>
              </a:pPr>
              <a:t>16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z="1400">
                <a:latin typeface="Verdana" panose="020B0604030504040204" pitchFamily="34" charset="0"/>
                <a:ea typeface="Verdana" panose="020B0604030504040204" pitchFamily="34" charset="0"/>
                <a:cs typeface="Verdana" panose="020B0604030504040204" pitchFamily="34" charset="0"/>
              </a:rPr>
              <a:t>Refresher training, including evaluation of effectiveness of the training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shall be conducted to ensure the operator has the knowledge and skills needed to operate the powered industrial truck safely.</a:t>
            </a:r>
          </a:p>
          <a:p>
            <a:pPr eaLnBrk="1" hangingPunct="1">
              <a:spcBef>
                <a:spcPct val="20000"/>
              </a:spcBef>
            </a:pP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Refresher training is required under the following circumstances:</a:t>
            </a:r>
          </a:p>
          <a:p>
            <a:pPr eaLnBrk="1" hangingPunct="1">
              <a:spcBef>
                <a:spcPct val="20000"/>
              </a:spcBef>
            </a:pPr>
            <a:r>
              <a:rPr lang="ar-SA" altLang="en-US" sz="1400">
                <a:solidFill>
                  <a:srgbClr val="000000"/>
                </a:solidFill>
                <a:latin typeface="Verdana" panose="020B0604030504040204" pitchFamily="34" charset="0"/>
                <a:ea typeface="Verdana" panose="020B0604030504040204" pitchFamily="34" charset="0"/>
                <a:cs typeface="Times New Roman" panose="02020603050405020304" pitchFamily="18" charset="0"/>
              </a:rPr>
              <a:t>۰</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2060"/>
                </a:solidFill>
                <a:latin typeface="Verdana" panose="020B0604030504040204" pitchFamily="34" charset="0"/>
                <a:ea typeface="Verdana" panose="020B0604030504040204" pitchFamily="34" charset="0"/>
                <a:cs typeface="Verdana" panose="020B0604030504040204" pitchFamily="34" charset="0"/>
              </a:rPr>
              <a:t>Unsafe operation</a:t>
            </a:r>
          </a:p>
          <a:p>
            <a:pPr eaLnBrk="1" hangingPunct="1">
              <a:spcBef>
                <a:spcPct val="20000"/>
              </a:spcBef>
            </a:pPr>
            <a:r>
              <a:rPr lang="ar-SA" altLang="en-US" sz="1400">
                <a:solidFill>
                  <a:srgbClr val="000000"/>
                </a:solidFill>
                <a:latin typeface="Verdana" panose="020B0604030504040204" pitchFamily="34" charset="0"/>
                <a:cs typeface="Times New Roman" panose="02020603050405020304" pitchFamily="18" charset="0"/>
              </a:rPr>
              <a:t>۰</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2060"/>
                </a:solidFill>
                <a:latin typeface="Verdana" panose="020B0604030504040204" pitchFamily="34" charset="0"/>
                <a:ea typeface="Verdana" panose="020B0604030504040204" pitchFamily="34" charset="0"/>
                <a:cs typeface="Verdana" panose="020B0604030504040204" pitchFamily="34" charset="0"/>
              </a:rPr>
              <a:t>Accident or near-miss</a:t>
            </a:r>
          </a:p>
          <a:p>
            <a:pPr eaLnBrk="1" hangingPunct="1">
              <a:spcBef>
                <a:spcPct val="20000"/>
              </a:spcBef>
            </a:pPr>
            <a:r>
              <a:rPr lang="ar-SA" altLang="en-US" sz="1400">
                <a:solidFill>
                  <a:srgbClr val="000000"/>
                </a:solidFill>
                <a:latin typeface="Verdana" panose="020B0604030504040204" pitchFamily="34" charset="0"/>
                <a:cs typeface="Times New Roman" panose="02020603050405020304" pitchFamily="18" charset="0"/>
              </a:rPr>
              <a:t>۰</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2060"/>
                </a:solidFill>
                <a:latin typeface="Verdana" panose="020B0604030504040204" pitchFamily="34" charset="0"/>
                <a:ea typeface="Verdana" panose="020B0604030504040204" pitchFamily="34" charset="0"/>
                <a:cs typeface="Verdana" panose="020B0604030504040204" pitchFamily="34" charset="0"/>
              </a:rPr>
              <a:t>Evaluation indicates a need</a:t>
            </a:r>
          </a:p>
          <a:p>
            <a:pPr eaLnBrk="1" hangingPunct="1">
              <a:spcBef>
                <a:spcPct val="20000"/>
              </a:spcBef>
            </a:pPr>
            <a:r>
              <a:rPr lang="ar-SA" altLang="en-US" sz="1400">
                <a:solidFill>
                  <a:srgbClr val="000000"/>
                </a:solidFill>
                <a:latin typeface="Verdana" panose="020B0604030504040204" pitchFamily="34" charset="0"/>
                <a:cs typeface="Times New Roman" panose="02020603050405020304" pitchFamily="18" charset="0"/>
              </a:rPr>
              <a:t>۰</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2060"/>
                </a:solidFill>
                <a:latin typeface="Verdana" panose="020B0604030504040204" pitchFamily="34" charset="0"/>
                <a:ea typeface="Verdana" panose="020B0604030504040204" pitchFamily="34" charset="0"/>
                <a:cs typeface="Verdana" panose="020B0604030504040204" pitchFamily="34" charset="0"/>
              </a:rPr>
              <a:t>Different type of equipment is introduced</a:t>
            </a:r>
          </a:p>
          <a:p>
            <a:pPr eaLnBrk="1" hangingPunct="1">
              <a:spcBef>
                <a:spcPct val="20000"/>
              </a:spcBef>
            </a:pPr>
            <a:r>
              <a:rPr lang="ar-SA" altLang="en-US" sz="1400">
                <a:solidFill>
                  <a:srgbClr val="000000"/>
                </a:solidFill>
                <a:latin typeface="Verdana" panose="020B0604030504040204" pitchFamily="34" charset="0"/>
                <a:cs typeface="Times New Roman" panose="02020603050405020304" pitchFamily="18" charset="0"/>
              </a:rPr>
              <a:t>۰</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2060"/>
                </a:solidFill>
                <a:latin typeface="Verdana" panose="020B0604030504040204" pitchFamily="34" charset="0"/>
                <a:ea typeface="Verdana" panose="020B0604030504040204" pitchFamily="34" charset="0"/>
                <a:cs typeface="Verdana" panose="020B0604030504040204" pitchFamily="34" charset="0"/>
              </a:rPr>
              <a:t>Workplace condition changes</a:t>
            </a:r>
            <a:endParaRPr lang="ar-SA" altLang="en-US" sz="1400">
              <a:solidFill>
                <a:srgbClr val="002060"/>
              </a:solidFill>
              <a:latin typeface="Verdana" panose="020B0604030504040204" pitchFamily="34" charset="0"/>
              <a:cs typeface="Times New Roman" panose="02020603050405020304" pitchFamily="18" charset="0"/>
            </a:endParaRP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111C65A-1CEF-4067-8275-AA778EEB3749}" type="slidenum">
              <a:rPr lang="en-US" altLang="en-US" sz="1200">
                <a:solidFill>
                  <a:srgbClr val="000000"/>
                </a:solidFill>
                <a:latin typeface="Times New Roman" panose="02020603050405020304" pitchFamily="18" charset="0"/>
              </a:rPr>
              <a:pPr algn="r" eaLnBrk="1" hangingPunct="1">
                <a:spcBef>
                  <a:spcPct val="0"/>
                </a:spcBef>
              </a:pPr>
              <a:t>17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Each PIT operator’s performance must be evaluated:</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After initial training</a:t>
            </a:r>
            <a:endParaRPr lang="ar-SA" altLang="en-US" sz="1400" dirty="0">
              <a:solidFill>
                <a:srgbClr val="000000"/>
              </a:solidFill>
              <a:latin typeface="Verdana" pitchFamily="34" charset="0"/>
              <a:cs typeface="Times New Roman" pitchFamily="18"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After refresher training</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At least once every three (3) years</a:t>
            </a:r>
            <a:endParaRPr lang="ar-SA" altLang="en-US" sz="1400" dirty="0">
              <a:solidFill>
                <a:srgbClr val="000000"/>
              </a:solidFill>
              <a:latin typeface="Verdana" pitchFamily="34" charset="0"/>
              <a:cs typeface="Times New Roman" pitchFamily="18" charset="0"/>
            </a:endParaRPr>
          </a:p>
          <a:p>
            <a:pPr>
              <a:defRPr/>
            </a:pPr>
            <a:endParaRPr lang="en-US" altLang="en-US" sz="1400" dirty="0">
              <a:latin typeface="Verdana" pitchFamily="34" charset="0"/>
              <a:ea typeface="Verdana" pitchFamily="34" charset="0"/>
              <a:cs typeface="Verdana"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4F82423-31B2-4487-937B-1CC0F06608C7}" type="slidenum">
              <a:rPr lang="en-US" altLang="en-US" sz="1200">
                <a:solidFill>
                  <a:srgbClr val="000000"/>
                </a:solidFill>
                <a:latin typeface="Times New Roman" panose="02020603050405020304" pitchFamily="18" charset="0"/>
              </a:rPr>
              <a:pPr algn="r" eaLnBrk="1" hangingPunct="1">
                <a:spcBef>
                  <a:spcPct val="0"/>
                </a:spcBef>
              </a:pPr>
              <a:t>18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1400">
                <a:solidFill>
                  <a:srgbClr val="3333CC"/>
                </a:solidFill>
                <a:latin typeface="Verdana" panose="020B0604030504040204" pitchFamily="34" charset="0"/>
              </a:rPr>
              <a:t>If an operator has previously received training in a topic listed in this section, and  training is appropriate to the truck and working conditions encountered, additional</a:t>
            </a:r>
          </a:p>
          <a:p>
            <a:pPr marL="342900" indent="-342900" eaLnBrk="1" hangingPunct="1">
              <a:spcBef>
                <a:spcPct val="20000"/>
              </a:spcBef>
            </a:pPr>
            <a:r>
              <a:rPr lang="en-US" altLang="en-US" sz="1400">
                <a:solidFill>
                  <a:srgbClr val="3333CC"/>
                </a:solidFill>
                <a:latin typeface="Verdana" panose="020B0604030504040204" pitchFamily="34" charset="0"/>
              </a:rPr>
              <a:t>training in that topic is not required if operator has been evaluated and found competent to operate the truck safely.</a:t>
            </a:r>
          </a:p>
          <a:p>
            <a:pPr marL="342900" indent="-3429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FB13ED2-6156-452D-A324-0BE60F0DD8F6}" type="slidenum">
              <a:rPr lang="en-US" altLang="en-US" sz="1200">
                <a:solidFill>
                  <a:srgbClr val="000000"/>
                </a:solidFill>
                <a:latin typeface="Times New Roman" panose="02020603050405020304" pitchFamily="18" charset="0"/>
              </a:rPr>
              <a:pPr algn="r" eaLnBrk="1" hangingPunct="1">
                <a:spcBef>
                  <a:spcPct val="0"/>
                </a:spcBef>
              </a:pPr>
              <a:t>19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pPr>
            <a:r>
              <a:rPr lang="en-US" altLang="en-US" sz="1400">
                <a:latin typeface="Verdana" panose="020B0604030504040204" pitchFamily="34" charset="0"/>
                <a:ea typeface="Verdana" panose="020B0604030504040204" pitchFamily="34" charset="0"/>
                <a:cs typeface="Verdana" panose="020B0604030504040204" pitchFamily="34" charset="0"/>
              </a:rPr>
              <a:t>OSHA’s Standard for Powered Industrial trucks covers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fork trucks, tractors, platform lift trucks, motorized hand trucks and other specialized industrial trucks powered by</a:t>
            </a:r>
          </a:p>
          <a:p>
            <a:pPr marL="342900" indent="-342900" eaLnBrk="1" hangingPunct="1">
              <a:lnSpc>
                <a:spcPct val="80000"/>
              </a:lnSpc>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Electric motors or internal combustion engines.</a:t>
            </a:r>
            <a:endParaRPr lang="en-US" altLang="en-US" sz="140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lnSpc>
                <a:spcPct val="90000"/>
              </a:lnSpc>
              <a:spcBef>
                <a:spcPct val="2000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lnSpc>
                <a:spcPct val="90000"/>
              </a:lnSpc>
              <a:spcBef>
                <a:spcPct val="20000"/>
              </a:spcBef>
            </a:pPr>
            <a:r>
              <a:rPr lang="en-US" altLang="en-US" sz="1400">
                <a:latin typeface="Verdana" panose="020B0604030504040204" pitchFamily="34" charset="0"/>
                <a:ea typeface="Verdana" panose="020B0604030504040204" pitchFamily="34" charset="0"/>
                <a:cs typeface="Verdana" panose="020B0604030504040204" pitchFamily="34" charset="0"/>
              </a:rPr>
              <a:t>However the Standard does not apply to compressed air or non-flammable compressed gas-operated industrial trucks, farm vehicles, or vehicles</a:t>
            </a:r>
          </a:p>
          <a:p>
            <a:pPr marL="342900" indent="-342900" eaLnBrk="1" hangingPunct="1">
              <a:lnSpc>
                <a:spcPct val="90000"/>
              </a:lnSpc>
              <a:spcBef>
                <a:spcPct val="20000"/>
              </a:spcBef>
            </a:pPr>
            <a:r>
              <a:rPr lang="en-US" altLang="en-US" sz="1400">
                <a:latin typeface="Verdana" panose="020B0604030504040204" pitchFamily="34" charset="0"/>
                <a:ea typeface="Verdana" panose="020B0604030504040204" pitchFamily="34" charset="0"/>
                <a:cs typeface="Verdana" panose="020B0604030504040204" pitchFamily="34" charset="0"/>
              </a:rPr>
              <a:t>intended primarily for earth moving or over the road hauling.</a:t>
            </a:r>
          </a:p>
          <a:p>
            <a:pPr marL="342900" indent="-3429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DDFAC48-8999-44C9-9A29-7FFD7C905FD3}" type="slidenum">
              <a:rPr lang="en-US" altLang="en-US" sz="1200">
                <a:solidFill>
                  <a:srgbClr val="000000"/>
                </a:solidFill>
                <a:latin typeface="Times New Roman" panose="02020603050405020304" pitchFamily="18" charset="0"/>
              </a:rPr>
              <a:pPr algn="r" eaLnBrk="1" hangingPunct="1">
                <a:spcBef>
                  <a:spcPct val="0"/>
                </a:spcBef>
              </a:pPr>
              <a:t>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Someone who is being trained in how to safely operate a PIT can only operate one:</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Under direct supervision of a person who has  the knowledge, training, and experience to train operators and evaluate their competence; and</a:t>
            </a:r>
          </a:p>
          <a:p>
            <a:pPr eaLnBrk="1" hangingPunct="1">
              <a:spcBef>
                <a:spcPct val="20000"/>
              </a:spcBef>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Where such operation does not endanger the trainee or other employees.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F92BF38-D50E-4180-8E8A-54A4A14CE4AB}" type="slidenum">
              <a:rPr lang="en-US" altLang="en-US" sz="1200">
                <a:solidFill>
                  <a:srgbClr val="000000"/>
                </a:solidFill>
                <a:latin typeface="Times New Roman" panose="02020603050405020304" pitchFamily="18" charset="0"/>
              </a:rPr>
              <a:pPr algn="r" eaLnBrk="1" hangingPunct="1">
                <a:spcBef>
                  <a:spcPct val="0"/>
                </a:spcBef>
              </a:pPr>
              <a:t>20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Before each PIT is operated certain items should be inspected/checked to include:</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Fluid levels/pressures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Leaks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Steering</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Fuel/battery level</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Tires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Horns/alarms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Mast/forks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Gauges/controls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Hoses/belts/cables</a:t>
            </a:r>
          </a:p>
          <a:p>
            <a:pPr marL="342900"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Safety equipment</a:t>
            </a:r>
          </a:p>
          <a:p>
            <a:pPr>
              <a:lnSpc>
                <a:spcPct val="80000"/>
              </a:lnSpc>
              <a:spcBef>
                <a:spcPct val="20000"/>
              </a:spcBef>
              <a:buFont typeface="Wingdings" pitchFamily="2" charset="2"/>
              <a:buNone/>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If a PIT is used 24 hours a day it must also be inspected at the </a:t>
            </a:r>
            <a:r>
              <a:rPr lang="en-US" sz="1400" u="sng" kern="0" dirty="0">
                <a:solidFill>
                  <a:srgbClr val="000000"/>
                </a:solidFill>
                <a:latin typeface="Verdana" panose="020B0604030504040204" pitchFamily="34" charset="0"/>
                <a:ea typeface="Verdana" panose="020B0604030504040204" pitchFamily="34" charset="0"/>
                <a:cs typeface="Verdana" panose="020B0604030504040204" pitchFamily="34" charset="0"/>
              </a:rPr>
              <a:t>end</a:t>
            </a: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 of each shift.</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A4AA31B-9C74-488A-8840-BC27585BCB8A}" type="slidenum">
              <a:rPr lang="en-US" altLang="en-US" sz="1200">
                <a:solidFill>
                  <a:srgbClr val="000000"/>
                </a:solidFill>
                <a:latin typeface="Times New Roman" panose="02020603050405020304" pitchFamily="18" charset="0"/>
              </a:rPr>
              <a:pPr algn="r" eaLnBrk="1" hangingPunct="1">
                <a:spcBef>
                  <a:spcPct val="0"/>
                </a:spcBef>
              </a:pPr>
              <a:t>21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This slide indicates the components of a forklift truck</a:t>
            </a:r>
            <a:r>
              <a:rPr lang="en-US" altLang="en-US" sz="1400"/>
              <a:t>.</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6B781B20-4F00-494C-8F88-00686696DFC9}" type="slidenum">
              <a:rPr lang="en-US" altLang="en-US" sz="1200">
                <a:solidFill>
                  <a:srgbClr val="000000"/>
                </a:solidFill>
                <a:latin typeface="Times New Roman" panose="02020603050405020304" pitchFamily="18" charset="0"/>
              </a:rPr>
              <a:pPr algn="r" eaLnBrk="1" hangingPunct="1">
                <a:spcBef>
                  <a:spcPct val="0"/>
                </a:spcBef>
              </a:pPr>
              <a:t>22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This picture shows the “stability triangle” which an operator needs to be taken into consideration every time a forklift truck is operated. This “triangle” will be discussed in the next slide.</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828EAD0A-06D5-4B8A-99ED-CF9E2BF0E6F5}" type="slidenum">
              <a:rPr lang="en-US" altLang="en-US" sz="1200">
                <a:solidFill>
                  <a:srgbClr val="000000"/>
                </a:solidFill>
                <a:latin typeface="Times New Roman" panose="02020603050405020304" pitchFamily="18" charset="0"/>
              </a:rPr>
              <a:pPr algn="r" eaLnBrk="1" hangingPunct="1">
                <a:spcBef>
                  <a:spcPct val="0"/>
                </a:spcBef>
              </a:pPr>
              <a:t>23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Here are some points about the “stability triangle:”</a:t>
            </a:r>
          </a:p>
          <a:p>
            <a:pPr>
              <a:lnSpc>
                <a:spcPct val="80000"/>
              </a:lnSpc>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The center of gravity for a FLT moves depending on the load &amp; how its positioned, acceleration, braking &amp; turning.</a:t>
            </a:r>
          </a:p>
          <a:p>
            <a:pPr>
              <a:lnSpc>
                <a:spcPct val="80000"/>
              </a:lnSpc>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As long as the center of gravity remains inside the triangle formed by these three points, the vehicle should be stable.</a:t>
            </a:r>
          </a:p>
          <a:p>
            <a:pPr>
              <a:lnSpc>
                <a:spcPct val="80000"/>
              </a:lnSpc>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Once the center of gravity moves outside this triangle, the vehicle will tip over.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A22F95A6-2069-454B-9B57-0EC847FD4130}" type="slidenum">
              <a:rPr lang="en-US" altLang="en-US" sz="1200">
                <a:solidFill>
                  <a:srgbClr val="000000"/>
                </a:solidFill>
                <a:latin typeface="Times New Roman" panose="02020603050405020304" pitchFamily="18" charset="0"/>
              </a:rPr>
              <a:pPr algn="r" eaLnBrk="1" hangingPunct="1">
                <a:spcBef>
                  <a:spcPct val="0"/>
                </a:spcBef>
              </a:pPr>
              <a:t>24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When operating a PIT maintaining vertical stability must also be taken into consideration.</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2D0DBF44-EBBF-4249-BCBA-B61438C4DA98}" type="slidenum">
              <a:rPr lang="en-US" altLang="en-US" sz="1200">
                <a:solidFill>
                  <a:srgbClr val="000000"/>
                </a:solidFill>
                <a:latin typeface="Times New Roman" panose="02020603050405020304" pitchFamily="18" charset="0"/>
              </a:rPr>
              <a:pPr algn="r" eaLnBrk="1" hangingPunct="1">
                <a:spcBef>
                  <a:spcPct val="0"/>
                </a:spcBef>
              </a:pPr>
              <a:t>25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To center a load:</a:t>
            </a:r>
          </a:p>
          <a:p>
            <a:pPr marL="342900" indent="-342900">
              <a:lnSpc>
                <a:spcPct val="80000"/>
              </a:lnSpc>
              <a:spcBef>
                <a:spcPct val="20000"/>
              </a:spcBef>
              <a:buFontTx/>
              <a:buChar char="•"/>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Keep the load resting against the vertical face of the forks.</a:t>
            </a:r>
          </a:p>
          <a:p>
            <a:pPr marL="342900" indent="-342900">
              <a:lnSpc>
                <a:spcPct val="80000"/>
              </a:lnSpc>
              <a:spcBef>
                <a:spcPct val="20000"/>
              </a:spcBef>
              <a:buFontTx/>
              <a:buChar char="•"/>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For every 1” past Load Center = Loss of 100lbs. of lifting capacity.</a:t>
            </a:r>
            <a:endParaRPr lang="en-US" sz="1400" dirty="0">
              <a:latin typeface="Verdana" pitchFamily="34" charset="0"/>
              <a:ea typeface="Verdana" pitchFamily="34" charset="0"/>
              <a:cs typeface="Verdana"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F3AF9A8D-D344-419C-A94B-03ACCC848CC2}" type="slidenum">
              <a:rPr lang="en-US" altLang="en-US" sz="1200">
                <a:solidFill>
                  <a:srgbClr val="000000"/>
                </a:solidFill>
                <a:latin typeface="Times New Roman" panose="02020603050405020304" pitchFamily="18" charset="0"/>
              </a:rPr>
              <a:pPr algn="r" eaLnBrk="1" hangingPunct="1">
                <a:spcBef>
                  <a:spcPct val="0"/>
                </a:spcBef>
              </a:pPr>
              <a:t>26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This slide compares the steering of a forklift and an automobile.  As the slide shows, a forklift has a much more compacted radius due to the rear wheels steering the vehicles as opposed to the front wheels in an automobile.</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5C38701-8BCE-4E0F-851C-92EE7583D8AC}" type="slidenum">
              <a:rPr lang="en-US" altLang="en-US" sz="1200">
                <a:solidFill>
                  <a:srgbClr val="000000"/>
                </a:solidFill>
                <a:latin typeface="Times New Roman" panose="02020603050405020304" pitchFamily="18" charset="0"/>
              </a:rPr>
              <a:pPr algn="r" eaLnBrk="1" hangingPunct="1">
                <a:spcBef>
                  <a:spcPct val="0"/>
                </a:spcBef>
              </a:pPr>
              <a:t>27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Consulting Appendix A in the PIT Standard provides information on maintaining the stability of forklift trucks.</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0D19F8D6-A9EA-410A-97F6-141967462BBC}" type="slidenum">
              <a:rPr lang="en-US" altLang="en-US" sz="1200">
                <a:solidFill>
                  <a:srgbClr val="000000"/>
                </a:solidFill>
                <a:latin typeface="Times New Roman" panose="02020603050405020304" pitchFamily="18" charset="0"/>
              </a:rPr>
              <a:pPr algn="r" eaLnBrk="1" hangingPunct="1">
                <a:spcBef>
                  <a:spcPct val="0"/>
                </a:spcBef>
              </a:pPr>
              <a:t>28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The employer shall certify that each operator has been trained and evaluated as required by the standard and this certification shall include:</a:t>
            </a:r>
          </a:p>
          <a:p>
            <a:pPr marL="342900" indent="-342900" eaLnBrk="1" hangingPunct="1">
              <a:spcBef>
                <a:spcPct val="20000"/>
              </a:spcBef>
              <a:buFontTx/>
              <a:buChar char="•"/>
            </a:pPr>
            <a:r>
              <a:rPr lang="en-US" altLang="en-US" sz="1400" b="1">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3333CC"/>
                </a:solidFill>
                <a:latin typeface="Verdana" panose="020B0604030504040204" pitchFamily="34" charset="0"/>
                <a:ea typeface="Verdana" panose="020B0604030504040204" pitchFamily="34" charset="0"/>
                <a:cs typeface="Verdana" panose="020B0604030504040204" pitchFamily="34" charset="0"/>
              </a:rPr>
              <a:t>Name of the Operator</a:t>
            </a:r>
          </a:p>
          <a:p>
            <a:pPr marL="342900" indent="-342900" eaLnBrk="1" hangingPunct="1">
              <a:spcBef>
                <a:spcPct val="20000"/>
              </a:spcBef>
              <a:buFontTx/>
              <a:buChar char="•"/>
            </a:pPr>
            <a:r>
              <a:rPr lang="en-US" altLang="en-US" sz="1400">
                <a:solidFill>
                  <a:srgbClr val="3333CC"/>
                </a:solidFill>
                <a:latin typeface="Verdana" panose="020B0604030504040204" pitchFamily="34" charset="0"/>
                <a:ea typeface="Verdana" panose="020B0604030504040204" pitchFamily="34" charset="0"/>
                <a:cs typeface="Verdana" panose="020B0604030504040204" pitchFamily="34" charset="0"/>
              </a:rPr>
              <a:t>     Date of the Training</a:t>
            </a:r>
          </a:p>
          <a:p>
            <a:pPr marL="342900" indent="-342900" eaLnBrk="1" hangingPunct="1">
              <a:spcBef>
                <a:spcPct val="20000"/>
              </a:spcBef>
              <a:buFontTx/>
              <a:buChar char="•"/>
            </a:pPr>
            <a:r>
              <a:rPr lang="en-US" altLang="en-US" sz="1400">
                <a:solidFill>
                  <a:srgbClr val="3333CC"/>
                </a:solidFill>
                <a:latin typeface="Verdana" panose="020B0604030504040204" pitchFamily="34" charset="0"/>
                <a:ea typeface="Verdana" panose="020B0604030504040204" pitchFamily="34" charset="0"/>
                <a:cs typeface="Verdana" panose="020B0604030504040204" pitchFamily="34" charset="0"/>
              </a:rPr>
              <a:t>     Date of the Evaluation</a:t>
            </a:r>
          </a:p>
          <a:p>
            <a:pPr marL="342900" indent="-342900" eaLnBrk="1" hangingPunct="1">
              <a:spcBef>
                <a:spcPct val="20000"/>
              </a:spcBef>
              <a:buFontTx/>
              <a:buChar char="•"/>
            </a:pPr>
            <a:r>
              <a:rPr lang="en-US" altLang="en-US" sz="1400">
                <a:solidFill>
                  <a:srgbClr val="3333CC"/>
                </a:solidFill>
                <a:latin typeface="Verdana" panose="020B0604030504040204" pitchFamily="34" charset="0"/>
                <a:ea typeface="Verdana" panose="020B0604030504040204" pitchFamily="34" charset="0"/>
                <a:cs typeface="Verdana" panose="020B0604030504040204" pitchFamily="34" charset="0"/>
              </a:rPr>
              <a:t>     Identity of instructor/evaluator</a:t>
            </a:r>
            <a:endParaRPr lang="en-US" altLang="en-US" sz="1400">
              <a:latin typeface="Verdana" panose="020B0604030504040204" pitchFamily="34" charset="0"/>
              <a:ea typeface="Verdana" panose="020B0604030504040204" pitchFamily="34" charset="0"/>
              <a:cs typeface="Verdana" panose="020B0604030504040204" pitchFamily="34" charset="0"/>
            </a:endParaRPr>
          </a:p>
          <a:p>
            <a:pPr marL="342900" indent="-3429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4DF90A2-5760-4E9A-98D6-27BCCF36F867}" type="slidenum">
              <a:rPr lang="en-US" altLang="en-US" sz="1200">
                <a:solidFill>
                  <a:srgbClr val="000000"/>
                </a:solidFill>
                <a:latin typeface="Times New Roman" panose="02020603050405020304" pitchFamily="18" charset="0"/>
              </a:rPr>
              <a:pPr algn="r" eaLnBrk="1" hangingPunct="1">
                <a:spcBef>
                  <a:spcPct val="0"/>
                </a:spcBef>
              </a:pPr>
              <a:t>29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A PIT:</a:t>
            </a:r>
          </a:p>
          <a:p>
            <a:pPr eaLnBrk="1" hangingPunct="1">
              <a:spcBef>
                <a:spcPct val="20000"/>
              </a:spcBef>
              <a:defRPr/>
            </a:pPr>
            <a:r>
              <a:rPr lang="en-US" altLang="en-US" sz="1400" dirty="0">
                <a:solidFill>
                  <a:srgbClr val="000000"/>
                </a:solidFill>
                <a:latin typeface="Verdana" pitchFamily="34" charset="0"/>
                <a:ea typeface="Verdana" pitchFamily="34" charset="0"/>
                <a:cs typeface="Verdana" pitchFamily="34" charset="0"/>
              </a:rPr>
              <a:t>A mobile, power-propelled truck used to carry, push, pull, lift, stack, or tier materials (American Society of Mechanical Engineers definition).</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Vehicles that are used for earth moving and over the road hauling are</a:t>
            </a:r>
            <a:r>
              <a:rPr lang="en-US" altLang="en-US" sz="1400" i="1" dirty="0">
                <a:solidFill>
                  <a:srgbClr val="000000"/>
                </a:solidFill>
                <a:latin typeface="Verdana" pitchFamily="34" charset="0"/>
                <a:ea typeface="Verdana" pitchFamily="34" charset="0"/>
                <a:cs typeface="Verdana" pitchFamily="34" charset="0"/>
              </a:rPr>
              <a:t> excluded</a:t>
            </a:r>
            <a:r>
              <a:rPr lang="en-US" altLang="en-US" sz="1400" dirty="0">
                <a:solidFill>
                  <a:srgbClr val="000000"/>
                </a:solidFill>
                <a:latin typeface="Verdana" pitchFamily="34" charset="0"/>
                <a:ea typeface="Verdana" pitchFamily="34" charset="0"/>
                <a:cs typeface="Verdana" pitchFamily="34" charset="0"/>
              </a:rPr>
              <a:t>.</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PIT’s are commonly known as forklifts, pallet trucks, rider trucks, </a:t>
            </a:r>
            <a:r>
              <a:rPr lang="en-US" altLang="en-US" sz="1400" dirty="0" err="1">
                <a:solidFill>
                  <a:srgbClr val="000000"/>
                </a:solidFill>
                <a:latin typeface="Verdana" pitchFamily="34" charset="0"/>
                <a:ea typeface="Verdana" pitchFamily="34" charset="0"/>
                <a:cs typeface="Verdana" pitchFamily="34" charset="0"/>
              </a:rPr>
              <a:t>forktrucks</a:t>
            </a:r>
            <a:r>
              <a:rPr lang="en-US" altLang="en-US" sz="1400" dirty="0">
                <a:solidFill>
                  <a:srgbClr val="000000"/>
                </a:solidFill>
                <a:latin typeface="Verdana" pitchFamily="34" charset="0"/>
                <a:ea typeface="Verdana" pitchFamily="34" charset="0"/>
                <a:cs typeface="Verdana" pitchFamily="34" charset="0"/>
              </a:rPr>
              <a:t>, or lift trucks.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Can be powered through electric or combustion engines.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0CB7BDF3-2AA1-4815-86F6-F88323AFAB1F}" type="slidenum">
              <a:rPr lang="en-US" altLang="en-US" sz="1200">
                <a:solidFill>
                  <a:srgbClr val="000000"/>
                </a:solidFill>
                <a:latin typeface="Times New Roman" panose="02020603050405020304" pitchFamily="18" charset="0"/>
              </a:rPr>
              <a:pPr algn="r" eaLnBrk="1" hangingPunct="1">
                <a:spcBef>
                  <a:spcPct val="0"/>
                </a:spcBef>
              </a:pPr>
              <a:t>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The batteries on PIT need to be charged or changed occasionally.  When changing or recharging batteries the following should be kept in mind:</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Changing and/or charging must be located in designated areas for that purpose.</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Area must have facilities to flush and neutralize spilled electrolyte.</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Eyewashes and showers must be available.</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Must have adequate fire protection.</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“No smoking” in charging area.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3601FE7-5FC6-4C76-BB74-A356F8D20845}" type="slidenum">
              <a:rPr lang="en-US" altLang="en-US" sz="1200">
                <a:solidFill>
                  <a:srgbClr val="000000"/>
                </a:solidFill>
                <a:latin typeface="Times New Roman" panose="02020603050405020304" pitchFamily="18" charset="0"/>
              </a:rPr>
              <a:pPr algn="r" eaLnBrk="1" hangingPunct="1">
                <a:spcBef>
                  <a:spcPct val="0"/>
                </a:spcBef>
              </a:pPr>
              <a:t>30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When charging/changing batteries:</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Must protect chargers from vehicle damage.</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Must adequately ventilate for vapors from gassing batteries: </a:t>
            </a:r>
          </a:p>
          <a:p>
            <a:pPr marL="742950" lvl="1" indent="-285750" eaLnBrk="1" hangingPunct="1">
              <a:spcBef>
                <a:spcPct val="20000"/>
              </a:spcBef>
              <a:buFontTx/>
              <a:buChar char="–"/>
            </a:pPr>
            <a:r>
              <a:rPr lang="en-US" altLang="en-US" sz="1400" b="1">
                <a:solidFill>
                  <a:srgbClr val="606060"/>
                </a:solidFill>
                <a:latin typeface="Verdana" panose="020B0604030504040204" pitchFamily="34" charset="0"/>
                <a:ea typeface="Verdana" panose="020B0604030504040204" pitchFamily="34" charset="0"/>
                <a:cs typeface="Verdana" panose="020B0604030504040204" pitchFamily="34" charset="0"/>
              </a:rPr>
              <a:t>Hydrogen gas emitted</a:t>
            </a:r>
          </a:p>
          <a:p>
            <a:pPr marL="742950" lvl="1" indent="-285750" eaLnBrk="1" hangingPunct="1">
              <a:spcBef>
                <a:spcPct val="20000"/>
              </a:spcBef>
              <a:buFontTx/>
              <a:buChar char="–"/>
            </a:pPr>
            <a:r>
              <a:rPr lang="en-US" altLang="en-US" sz="1400" b="1">
                <a:solidFill>
                  <a:srgbClr val="606060"/>
                </a:solidFill>
                <a:latin typeface="Verdana" panose="020B0604030504040204" pitchFamily="34" charset="0"/>
                <a:ea typeface="Verdana" panose="020B0604030504040204" pitchFamily="34" charset="0"/>
                <a:cs typeface="Verdana" panose="020B0604030504040204" pitchFamily="34" charset="0"/>
              </a:rPr>
              <a:t>Very flammable</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Overhead hoist or equivalent must be used   to handle batteries.</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Wear appropriate PPE (Apron, gloves, face shield, goggles, etc..)</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37FCD1D-DE6E-4874-933D-09819550EBB5}" type="slidenum">
              <a:rPr lang="en-US" altLang="en-US" sz="1200">
                <a:solidFill>
                  <a:srgbClr val="000000"/>
                </a:solidFill>
                <a:latin typeface="Times New Roman" panose="02020603050405020304" pitchFamily="18" charset="0"/>
              </a:rPr>
              <a:pPr algn="r" eaLnBrk="1" hangingPunct="1">
                <a:spcBef>
                  <a:spcPct val="0"/>
                </a:spcBef>
              </a:pPr>
              <a:t>31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anose="020B0604030504040204" pitchFamily="34" charset="0"/>
                <a:ea typeface="Verdana" panose="020B0604030504040204" pitchFamily="34" charset="0"/>
                <a:cs typeface="Verdana" panose="020B0604030504040204" pitchFamily="34" charset="0"/>
              </a:rPr>
              <a:t>When dealing with batteries:</a:t>
            </a:r>
          </a:p>
          <a:p>
            <a:pPr marL="342900" indent="-342900" eaLnBrk="1" hangingPunct="1">
              <a:spcBef>
                <a:spcPct val="20000"/>
              </a:spcBef>
              <a:buFontTx/>
              <a:buChar char="•"/>
              <a:defRPr/>
            </a:pPr>
            <a:r>
              <a:rPr lang="en-US" alt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A carboy tilter or siphon must be provided for handling electrolyte.</a:t>
            </a:r>
          </a:p>
          <a:p>
            <a:pPr marL="342900" indent="-342900" eaLnBrk="1" hangingPunct="1">
              <a:spcBef>
                <a:spcPct val="20000"/>
              </a:spcBef>
              <a:buFontTx/>
              <a:buChar char="•"/>
              <a:defRPr/>
            </a:pPr>
            <a:r>
              <a:rPr lang="en-US" alt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Pour acid into water not vice versa.</a:t>
            </a:r>
          </a:p>
          <a:p>
            <a:pPr marL="342900" indent="-342900" eaLnBrk="1" hangingPunct="1">
              <a:spcBef>
                <a:spcPct val="20000"/>
              </a:spcBef>
              <a:defRPr/>
            </a:pPr>
            <a:r>
              <a:rPr lang="en-US" alt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      Open battery cover or compartment to dissipate heat.</a:t>
            </a:r>
          </a:p>
          <a:p>
            <a:pPr marL="342900" indent="-342900" eaLnBrk="1" hangingPunct="1">
              <a:spcBef>
                <a:spcPct val="20000"/>
              </a:spcBef>
              <a:buFontTx/>
              <a:buChar char="•"/>
              <a:defRPr/>
            </a:pPr>
            <a:r>
              <a:rPr lang="en-US" alt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Prevent any open flames, sparks, or electric arcs in battery charging areas.</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936EAAA2-1C8B-4CA8-BA34-22CD3AC1578A}" type="slidenum">
              <a:rPr lang="en-US" altLang="en-US" sz="1200">
                <a:solidFill>
                  <a:srgbClr val="000000"/>
                </a:solidFill>
                <a:latin typeface="Times New Roman" panose="02020603050405020304" pitchFamily="18" charset="0"/>
              </a:rPr>
              <a:pPr algn="r" eaLnBrk="1" hangingPunct="1">
                <a:spcBef>
                  <a:spcPct val="0"/>
                </a:spcBef>
              </a:pPr>
              <a:t>32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Refueling a forklift truck can pose safety issues as well.  Keep the following in mind and take the necessary actions to ensure the process is done safely:</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The greatest danger with refueling your FLT   is fire.</a:t>
            </a:r>
            <a:endParaRPr lang="en-US" altLang="en-US" sz="1400" b="1"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Turn off the engine and any lights.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Do not smoke and make sure there are no open flames near your FLT.</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Be sure there is contact between the spout and the fill pipe before pumping</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If fuel is spilled, clean it up.</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If you are using a container, make sure it is  an approved container</a:t>
            </a:r>
          </a:p>
          <a:p>
            <a:pPr>
              <a:defRPr/>
            </a:pPr>
            <a:endParaRPr lang="en-US" altLang="en-US" sz="1400" dirty="0">
              <a:latin typeface="Verdana" pitchFamily="34" charset="0"/>
              <a:ea typeface="Verdana" pitchFamily="34" charset="0"/>
              <a:cs typeface="Verdana"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2F280D6E-7936-4BAB-989A-5B1226FC4CC8}" type="slidenum">
              <a:rPr lang="en-US" altLang="en-US" sz="1200">
                <a:solidFill>
                  <a:srgbClr val="000000"/>
                </a:solidFill>
                <a:latin typeface="Times New Roman" panose="02020603050405020304" pitchFamily="18" charset="0"/>
              </a:rPr>
              <a:pPr algn="r" eaLnBrk="1" hangingPunct="1">
                <a:spcBef>
                  <a:spcPct val="0"/>
                </a:spcBef>
              </a:pPr>
              <a:t>33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Propane, while contained in a cylinder, can cause issues as well:</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Propane is a flammable, compressed gas.</a:t>
            </a:r>
            <a:endParaRPr lang="en-US" altLang="en-US" sz="1400" b="1"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Do not smoke and make sure there are no open flames near your FLT.</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Make sure you are wearing the proper PPE (gloves, safety glasses, etc</a:t>
            </a:r>
            <a:r>
              <a:rPr lang="en-US" altLang="en-US" sz="2400" dirty="0">
                <a:solidFill>
                  <a:srgbClr val="000000"/>
                </a:solidFill>
                <a:latin typeface="Verdana" pitchFamily="34" charset="0"/>
              </a:rPr>
              <a:t>.)</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60EA7110-2192-451D-AAF2-3B54A9F93D48}" type="slidenum">
              <a:rPr lang="en-US" altLang="en-US" sz="1200">
                <a:solidFill>
                  <a:srgbClr val="000000"/>
                </a:solidFill>
                <a:latin typeface="Times New Roman" panose="02020603050405020304" pitchFamily="18" charset="0"/>
              </a:rPr>
              <a:pPr algn="r" eaLnBrk="1" hangingPunct="1">
                <a:spcBef>
                  <a:spcPct val="0"/>
                </a:spcBef>
              </a:pPr>
              <a:t>34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When replacing an empty propane cylinder:</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Before replacing an LP gas tank, close the shut off valve and let the engine run until it stalls.</a:t>
            </a:r>
            <a:endParaRPr lang="en-US" altLang="en-US" sz="1400" b="1"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Turn off the engine and any lights.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Check for damage to connections and look for leaks.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Propane leaks can be detected by:</a:t>
            </a:r>
          </a:p>
          <a:p>
            <a:pPr marL="800100" lvl="1" indent="-342900" eaLnBrk="1" hangingPunct="1">
              <a:spcBef>
                <a:spcPct val="20000"/>
              </a:spcBef>
              <a:buFontTx/>
              <a:buChar char="•"/>
              <a:defRPr/>
            </a:pPr>
            <a:r>
              <a:rPr lang="en-US" altLang="en-US" sz="1400" dirty="0">
                <a:solidFill>
                  <a:srgbClr val="000000"/>
                </a:solidFill>
                <a:latin typeface="Verdana" pitchFamily="34" charset="0"/>
                <a:ea typeface="Verdana" pitchFamily="34" charset="0"/>
                <a:cs typeface="Verdana" pitchFamily="34" charset="0"/>
              </a:rPr>
              <a:t>Distinct odor</a:t>
            </a:r>
          </a:p>
          <a:p>
            <a:pPr marL="800100" lvl="1" indent="-342900" eaLnBrk="1" hangingPunct="1">
              <a:spcBef>
                <a:spcPct val="20000"/>
              </a:spcBef>
              <a:buFontTx/>
              <a:buChar char="•"/>
              <a:defRPr/>
            </a:pPr>
            <a:r>
              <a:rPr lang="en-US" altLang="en-US" sz="1400" dirty="0">
                <a:solidFill>
                  <a:srgbClr val="000000"/>
                </a:solidFill>
                <a:latin typeface="Verdana" pitchFamily="34" charset="0"/>
                <a:ea typeface="Verdana" pitchFamily="34" charset="0"/>
                <a:cs typeface="Verdana" pitchFamily="34" charset="0"/>
              </a:rPr>
              <a:t>Hissing sound</a:t>
            </a:r>
          </a:p>
          <a:p>
            <a:pPr marL="800100" lvl="1" indent="-342900" eaLnBrk="1" hangingPunct="1">
              <a:spcBef>
                <a:spcPct val="20000"/>
              </a:spcBef>
              <a:buFontTx/>
              <a:buChar char="•"/>
              <a:defRPr/>
            </a:pPr>
            <a:r>
              <a:rPr lang="en-US" altLang="en-US" sz="1400" dirty="0">
                <a:solidFill>
                  <a:srgbClr val="000000"/>
                </a:solidFill>
                <a:latin typeface="Verdana" pitchFamily="34" charset="0"/>
                <a:ea typeface="Verdana" pitchFamily="34" charset="0"/>
                <a:cs typeface="Verdana" pitchFamily="34" charset="0"/>
              </a:rPr>
              <a:t>Frost on fittings</a:t>
            </a:r>
          </a:p>
          <a:p>
            <a:pPr>
              <a:defRPr/>
            </a:pPr>
            <a:endParaRPr lang="en-US" altLang="en-US" sz="1400" dirty="0">
              <a:latin typeface="Verdana" pitchFamily="34" charset="0"/>
              <a:ea typeface="Verdana" pitchFamily="34" charset="0"/>
              <a:cs typeface="Verdana"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5AADEA1-AADB-40A0-B855-2F193787F6A9}" type="slidenum">
              <a:rPr lang="en-US" altLang="en-US" sz="1200">
                <a:solidFill>
                  <a:srgbClr val="000000"/>
                </a:solidFill>
                <a:latin typeface="Times New Roman" panose="02020603050405020304" pitchFamily="18" charset="0"/>
              </a:rPr>
              <a:pPr algn="r" eaLnBrk="1" hangingPunct="1">
                <a:spcBef>
                  <a:spcPct val="0"/>
                </a:spcBef>
              </a:pPr>
              <a:t>35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defRPr/>
            </a:pPr>
            <a:r>
              <a:rPr lang="en-US" sz="1400" dirty="0">
                <a:latin typeface="Verdana" panose="020B0604030504040204" pitchFamily="34" charset="0"/>
                <a:ea typeface="Verdana" panose="020B0604030504040204" pitchFamily="34" charset="0"/>
                <a:cs typeface="Verdana" panose="020B0604030504040204" pitchFamily="34" charset="0"/>
              </a:rPr>
              <a:t>When dealing with propane, remember this warning: </a:t>
            </a: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since LP gas is heavier than air, make sure there is plenty of ventilation before changing or refilling LP tanks.</a:t>
            </a:r>
            <a:endParaRPr lang="en-US" sz="1400" b="1"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930275">
              <a:defRPr/>
            </a:pPr>
            <a:endParaRPr lang="en-US" sz="1400" dirty="0">
              <a:latin typeface="Verdana" pitchFamily="34" charset="0"/>
              <a:ea typeface="Verdana" pitchFamily="34" charset="0"/>
              <a:cs typeface="Verdana"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51B0CC23-6B42-4654-810A-1B274914203E}" type="slidenum">
              <a:rPr lang="en-US" altLang="en-US" sz="1200">
                <a:solidFill>
                  <a:srgbClr val="000000"/>
                </a:solidFill>
                <a:latin typeface="Times New Roman" panose="02020603050405020304" pitchFamily="18" charset="0"/>
              </a:rPr>
              <a:pPr algn="r" eaLnBrk="1" hangingPunct="1">
                <a:spcBef>
                  <a:spcPct val="0"/>
                </a:spcBef>
              </a:pPr>
              <a:t>36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When considering lighting for forklift trucks, the following should be kept in mind:</a:t>
            </a:r>
          </a:p>
          <a:p>
            <a:pPr marL="285750" indent="-285750" eaLnBrk="1" hangingPunct="1">
              <a:lnSpc>
                <a:spcPct val="95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Fork trucks must have lights on both ends where general lighting is less than 2 lumens per square foot.</a:t>
            </a:r>
          </a:p>
          <a:p>
            <a:pPr>
              <a:defRPr/>
            </a:pPr>
            <a:endParaRPr lang="en-US" altLang="en-US" sz="1400" dirty="0">
              <a:latin typeface="Verdana" pitchFamily="34" charset="0"/>
              <a:ea typeface="Verdana" pitchFamily="34" charset="0"/>
              <a:cs typeface="Verdana"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4030C12E-FAE2-40C2-9336-B29BA5EB9A31}" type="slidenum">
              <a:rPr lang="en-US" altLang="en-US" sz="1200">
                <a:solidFill>
                  <a:srgbClr val="000000"/>
                </a:solidFill>
                <a:latin typeface="Times New Roman" panose="02020603050405020304" pitchFamily="18" charset="0"/>
              </a:rPr>
              <a:pPr algn="r" eaLnBrk="1" hangingPunct="1">
                <a:spcBef>
                  <a:spcPct val="0"/>
                </a:spcBef>
              </a:pPr>
              <a:t>37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An operator should know the information contained on the data plate of the lift truck(s) they operate since a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properly loaded forklift should not exceed the rate capacity of the truck as listed on the truck’s data plate.</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06511C87-2D9A-4A2F-9A0A-5B8D06DCDA83}" type="slidenum">
              <a:rPr lang="en-US" altLang="en-US" sz="1200">
                <a:solidFill>
                  <a:srgbClr val="000000"/>
                </a:solidFill>
                <a:latin typeface="Times New Roman" panose="02020603050405020304" pitchFamily="18" charset="0"/>
              </a:rPr>
              <a:pPr algn="r" eaLnBrk="1" hangingPunct="1">
                <a:spcBef>
                  <a:spcPct val="0"/>
                </a:spcBef>
              </a:pPr>
              <a:t>38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To operate PIT safely the following should be observed:</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Trucks shall not be driven up to anyone standing in front of a bench/other fixed object.</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No person shall be allowed to stand or pass under the elevated portion of any truck.</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Only the operator shall be permitted to ride unless additional seats/seatbelts are provided.</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If a truck is parked on an incline, the wheels shall be chocked/blocked.</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Operate the forklift from the operator’s seat only.</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Stay inside the forklift – overhead guard is for operator protection.</a:t>
            </a:r>
          </a:p>
          <a:p>
            <a:pPr>
              <a:defRPr/>
            </a:pPr>
            <a:endParaRPr lang="en-US" altLang="en-US" sz="1400" dirty="0">
              <a:latin typeface="Verdana" pitchFamily="34" charset="0"/>
              <a:ea typeface="Verdana" pitchFamily="34" charset="0"/>
              <a:cs typeface="Verdana"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12D2891D-224F-4714-B125-A57089DF3A2D}" type="slidenum">
              <a:rPr lang="en-US" altLang="en-US" sz="1200">
                <a:solidFill>
                  <a:srgbClr val="000000"/>
                </a:solidFill>
                <a:latin typeface="Times New Roman" panose="02020603050405020304" pitchFamily="18" charset="0"/>
              </a:rPr>
              <a:pPr algn="r" eaLnBrk="1" hangingPunct="1">
                <a:spcBef>
                  <a:spcPct val="0"/>
                </a:spcBef>
              </a:pPr>
              <a:t>39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solidFill>
                  <a:srgbClr val="3333CC"/>
                </a:solidFill>
                <a:latin typeface="Verdana" panose="020B0604030504040204" pitchFamily="34" charset="0"/>
                <a:ea typeface="Verdana" panose="020B0604030504040204" pitchFamily="34" charset="0"/>
                <a:cs typeface="Verdana" panose="020B0604030504040204" pitchFamily="34" charset="0"/>
              </a:rPr>
              <a:t>OSHA’s standard allows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employers to tailor a training program to the characteristics of their workplaces and the particular types of powered industrial trucks used.</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848A1536-C2F6-48B8-9F69-348356DEDA3A}" type="slidenum">
              <a:rPr lang="en-US" altLang="en-US" sz="1200">
                <a:solidFill>
                  <a:srgbClr val="000000"/>
                </a:solidFill>
                <a:latin typeface="Times New Roman" panose="02020603050405020304" pitchFamily="18" charset="0"/>
              </a:rPr>
              <a:pPr algn="r" eaLnBrk="1" hangingPunct="1">
                <a:spcBef>
                  <a:spcPct val="0"/>
                </a:spcBef>
              </a:pPr>
              <a:t>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Safe operation of PIT also includes: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Employees are required to keep arms and legs from being placed between the uprights of the mast or outside the running lines of the truck   and must also wear seatbelts (as applies).</a:t>
            </a:r>
            <a:endParaRPr lang="en-US" altLang="en-US" sz="1400" b="1"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Keeping stored materials at least 18 inches below sprinklers and away from lights and pipes.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36CD8C53-5D21-4138-9FF8-2103F2B5C18F}" type="slidenum">
              <a:rPr lang="en-US" altLang="en-US" sz="1200">
                <a:solidFill>
                  <a:srgbClr val="000000"/>
                </a:solidFill>
                <a:latin typeface="Times New Roman" panose="02020603050405020304" pitchFamily="18" charset="0"/>
              </a:rPr>
              <a:pPr algn="r" eaLnBrk="1" hangingPunct="1">
                <a:spcBef>
                  <a:spcPct val="0"/>
                </a:spcBef>
              </a:pPr>
              <a:t>40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Additional information on safe truck operations includes: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On an unattended truck, the load shall be fully lowered, controls neutralized, power shut off, and the brake set.</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Fork trucks shall not be used for opening or  closing freight doors.</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The flooring of trucks, trailers, and railroad cars must be checked for holes or weaknesses before entering.</a:t>
            </a:r>
          </a:p>
          <a:p>
            <a:pPr>
              <a:defRPr/>
            </a:pPr>
            <a:endParaRPr lang="en-US" altLang="en-US" sz="1400" dirty="0">
              <a:latin typeface="Verdana" pitchFamily="34" charset="0"/>
              <a:ea typeface="Verdana" pitchFamily="34" charset="0"/>
              <a:cs typeface="Verdana"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9062C7E5-0009-472F-B381-67FC4CE62E9A}" type="slidenum">
              <a:rPr lang="en-US" altLang="en-US" sz="1200">
                <a:solidFill>
                  <a:srgbClr val="000000"/>
                </a:solidFill>
                <a:latin typeface="Times New Roman" panose="02020603050405020304" pitchFamily="18" charset="0"/>
              </a:rPr>
              <a:pPr algn="r" eaLnBrk="1" hangingPunct="1">
                <a:spcBef>
                  <a:spcPct val="0"/>
                </a:spcBef>
              </a:pPr>
              <a:t>41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To safely pick up a load: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Make sure the load does not exceed the capacity of your FLT.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Make sure the forks are positioned properly.</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Make sure the load is balanced &amp; secure.</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Check for overhead obstructions.</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Raise the forks to proper height.</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5281696A-CFAD-483B-821D-83BBB0ABDBEF}" type="slidenum">
              <a:rPr lang="en-US" altLang="en-US" sz="1200">
                <a:solidFill>
                  <a:srgbClr val="000000"/>
                </a:solidFill>
                <a:latin typeface="Times New Roman" panose="02020603050405020304" pitchFamily="18" charset="0"/>
              </a:rPr>
              <a:pPr algn="r" eaLnBrk="1" hangingPunct="1">
                <a:spcBef>
                  <a:spcPct val="0"/>
                </a:spcBef>
              </a:pPr>
              <a:t>42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Also, to safely pick up a load: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Drive into the load as far as possible.</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Tilt the load back slightly &amp; then lift it.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Back &amp; lower the load to 2-4 inches from the floor before moving.</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47103D2-623E-4AA6-8220-4FC213E039D7}" type="slidenum">
              <a:rPr lang="en-US" altLang="en-US" sz="1200">
                <a:solidFill>
                  <a:srgbClr val="000000"/>
                </a:solidFill>
                <a:latin typeface="Times New Roman" panose="02020603050405020304" pitchFamily="18" charset="0"/>
              </a:rPr>
              <a:pPr algn="r" eaLnBrk="1" hangingPunct="1">
                <a:spcBef>
                  <a:spcPct val="0"/>
                </a:spcBef>
              </a:pPr>
              <a:t>43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For safe travelling while transporting a load operators should also remember:</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Pedestrians always have the right-of-way.</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Never allow anyone to ride on your FLT.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Always watch where you are going.</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Keep the forks low, 2-4 inches above the floor but do NOT exceed 8 inches.</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Keep the load tilted back slightly.</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Always drive at a safe speed &amp; slow down when going around corners.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0F7703B-21D6-4E93-856A-6AD89289F74B}" type="slidenum">
              <a:rPr lang="en-US" altLang="en-US" sz="1200">
                <a:solidFill>
                  <a:srgbClr val="000000"/>
                </a:solidFill>
                <a:latin typeface="Times New Roman" panose="02020603050405020304" pitchFamily="18" charset="0"/>
              </a:rPr>
              <a:pPr algn="r" eaLnBrk="1" hangingPunct="1">
                <a:spcBef>
                  <a:spcPct val="0"/>
                </a:spcBef>
              </a:pPr>
              <a:t>44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More information on safe travels with a load includes:</a:t>
            </a:r>
          </a:p>
          <a:p>
            <a:pPr marL="285750" indent="-285750" eaLnBrk="1" hangingPunct="1">
              <a:spcBef>
                <a:spcPct val="0"/>
              </a:spcBef>
              <a:buFont typeface="Courier New" panose="02070309020205020404" pitchFamily="49" charset="0"/>
              <a:buChar char="o"/>
              <a:defRPr/>
            </a:pPr>
            <a:r>
              <a:rPr kumimoji="1" lang="en-US" altLang="en-US" sz="1400" dirty="0">
                <a:solidFill>
                  <a:srgbClr val="000000"/>
                </a:solidFill>
                <a:latin typeface="Verdana" pitchFamily="34" charset="0"/>
                <a:ea typeface="Verdana" pitchFamily="34" charset="0"/>
                <a:cs typeface="Verdana" pitchFamily="34" charset="0"/>
              </a:rPr>
              <a:t>  All traffic regulations must be observed. </a:t>
            </a:r>
          </a:p>
          <a:p>
            <a:pPr marL="285750" indent="-285750" eaLnBrk="1" hangingPunct="1">
              <a:spcBef>
                <a:spcPct val="0"/>
              </a:spcBef>
              <a:buFont typeface="Courier New" panose="02070309020205020404" pitchFamily="49" charset="0"/>
              <a:buChar char="o"/>
              <a:defRPr/>
            </a:pPr>
            <a:r>
              <a:rPr kumimoji="1" lang="en-US" altLang="en-US" sz="1400" dirty="0">
                <a:solidFill>
                  <a:srgbClr val="000000"/>
                </a:solidFill>
                <a:latin typeface="Verdana" pitchFamily="34" charset="0"/>
                <a:ea typeface="Verdana" pitchFamily="34" charset="0"/>
                <a:cs typeface="Verdana" pitchFamily="34" charset="0"/>
              </a:rPr>
              <a:t>  Three truck lengths away from truck ahead.</a:t>
            </a:r>
          </a:p>
          <a:p>
            <a:pPr marL="285750" indent="-285750" eaLnBrk="1" hangingPunct="1">
              <a:spcBef>
                <a:spcPct val="0"/>
              </a:spcBef>
              <a:buFont typeface="Courier New" panose="02070309020205020404" pitchFamily="49" charset="0"/>
              <a:buChar char="o"/>
              <a:defRPr/>
            </a:pPr>
            <a:r>
              <a:rPr kumimoji="1" lang="en-US" altLang="en-US" sz="1400" dirty="0">
                <a:solidFill>
                  <a:srgbClr val="000000"/>
                </a:solidFill>
                <a:latin typeface="Verdana" pitchFamily="34" charset="0"/>
                <a:ea typeface="Verdana" pitchFamily="34" charset="0"/>
                <a:cs typeface="Verdana" pitchFamily="34" charset="0"/>
              </a:rPr>
              <a:t>  Stunt driving, racing, horseplay never permitted.                      </a:t>
            </a:r>
          </a:p>
          <a:p>
            <a:pPr marL="285750" indent="-285750" eaLnBrk="1" hangingPunct="1">
              <a:spcBef>
                <a:spcPct val="0"/>
              </a:spcBef>
              <a:buFont typeface="Courier New" panose="02070309020205020404" pitchFamily="49" charset="0"/>
              <a:buChar char="o"/>
              <a:defRPr/>
            </a:pPr>
            <a:r>
              <a:rPr kumimoji="1" lang="en-US" altLang="en-US" sz="1400" dirty="0">
                <a:solidFill>
                  <a:srgbClr val="000000"/>
                </a:solidFill>
                <a:latin typeface="Verdana" pitchFamily="34" charset="0"/>
                <a:ea typeface="Verdana" pitchFamily="34" charset="0"/>
                <a:cs typeface="Verdana" pitchFamily="34" charset="0"/>
              </a:rPr>
              <a:t>  Must drive slowly when floor is wet.</a:t>
            </a:r>
          </a:p>
          <a:p>
            <a:pPr marL="285750" indent="-285750" eaLnBrk="1" hangingPunct="1">
              <a:spcBef>
                <a:spcPct val="0"/>
              </a:spcBef>
              <a:buFont typeface="Courier New" panose="02070309020205020404" pitchFamily="49" charset="0"/>
              <a:buChar char="o"/>
              <a:defRPr/>
            </a:pPr>
            <a:r>
              <a:rPr kumimoji="1" lang="en-US" altLang="en-US" sz="1400" dirty="0">
                <a:solidFill>
                  <a:srgbClr val="000000"/>
                </a:solidFill>
                <a:latin typeface="Verdana" pitchFamily="34" charset="0"/>
                <a:ea typeface="Verdana" pitchFamily="34" charset="0"/>
                <a:cs typeface="Verdana" pitchFamily="34" charset="0"/>
              </a:rPr>
              <a:t>  Never run over loose objects on the roadway.</a:t>
            </a:r>
          </a:p>
          <a:p>
            <a:pPr>
              <a:defRPr/>
            </a:pPr>
            <a:endParaRPr lang="en-US" altLang="en-US" sz="1400" dirty="0">
              <a:latin typeface="Verdana" pitchFamily="34" charset="0"/>
              <a:ea typeface="Verdana" pitchFamily="34" charset="0"/>
              <a:cs typeface="Verdana"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BF6482D-E985-425D-8937-C4833E820EF2}" type="slidenum">
              <a:rPr lang="en-US" altLang="en-US" sz="1200">
                <a:solidFill>
                  <a:srgbClr val="000000"/>
                </a:solidFill>
                <a:latin typeface="Times New Roman" panose="02020603050405020304" pitchFamily="18" charset="0"/>
              </a:rPr>
              <a:pPr algn="r" eaLnBrk="1" hangingPunct="1">
                <a:spcBef>
                  <a:spcPct val="0"/>
                </a:spcBef>
              </a:pPr>
              <a:t>45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Additionally, for safe travelling with a load operators should exercise the following:</a:t>
            </a:r>
          </a:p>
          <a:p>
            <a:pPr marL="342900" indent="-342900" eaLnBrk="1" hangingPunct="1">
              <a:lnSpc>
                <a:spcPct val="65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Only loads within rated capacity should be moved.</a:t>
            </a:r>
          </a:p>
          <a:p>
            <a:pPr marL="342900" indent="-34290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Fork trucks with defective parts must be removed from service until repaired</a:t>
            </a:r>
          </a:p>
          <a:p>
            <a:pPr marL="342900" indent="-34290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Speed shall be reduced to a safe level while negotiating turns.</a:t>
            </a:r>
          </a:p>
          <a:p>
            <a:pPr marL="342900" indent="-34290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Only stable or safely arranged loads shall be handled.</a:t>
            </a:r>
          </a:p>
          <a:p>
            <a:pPr marL="342900" indent="-34290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Cross railroad tracks diagonally.</a:t>
            </a:r>
          </a:p>
          <a:p>
            <a:pPr>
              <a:defRPr/>
            </a:pPr>
            <a:endParaRPr lang="en-US" altLang="en-US" sz="1400" dirty="0">
              <a:latin typeface="Verdana" pitchFamily="34" charset="0"/>
              <a:ea typeface="Verdana" pitchFamily="34" charset="0"/>
              <a:cs typeface="Verdana"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5F392A09-ACFA-4166-9AD0-74127CEFCE4A}" type="slidenum">
              <a:rPr lang="en-US" altLang="en-US" sz="1200">
                <a:solidFill>
                  <a:srgbClr val="000000"/>
                </a:solidFill>
                <a:latin typeface="Times New Roman" panose="02020603050405020304" pitchFamily="18" charset="0"/>
              </a:rPr>
              <a:pPr algn="r" eaLnBrk="1" hangingPunct="1">
                <a:spcBef>
                  <a:spcPct val="0"/>
                </a:spcBef>
              </a:pPr>
              <a:t>46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To safely place a load: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Stop the FLT completely before raising the load.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Move slowly with the load raised.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Never walk or stand under a raised load.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Tilt the load forward only when over a stack or rack.</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B70B8D1F-5B1D-4B40-95B8-A495087465A0}" type="slidenum">
              <a:rPr lang="en-US" altLang="en-US" sz="1200">
                <a:solidFill>
                  <a:srgbClr val="000000"/>
                </a:solidFill>
                <a:latin typeface="Times New Roman" panose="02020603050405020304" pitchFamily="18" charset="0"/>
              </a:rPr>
              <a:pPr algn="r" eaLnBrk="1" hangingPunct="1">
                <a:spcBef>
                  <a:spcPct val="0"/>
                </a:spcBef>
              </a:pPr>
              <a:t>47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Also, to safely place a load operators should remember:</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Be certain the forks clear the pallet before turning or changing height.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Always stack the load square &amp; straight.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Before backing, check behind &amp; on both sides for pedestrians or other traffic.</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Unusually shaped loads, such as rolls, may require special stacking.  Be aware of requirements before picking up these loads.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0616C163-1ACA-4C78-8961-ED2F98493C74}" type="slidenum">
              <a:rPr lang="en-US" altLang="en-US" sz="1200">
                <a:solidFill>
                  <a:srgbClr val="000000"/>
                </a:solidFill>
                <a:latin typeface="Times New Roman" panose="02020603050405020304" pitchFamily="18" charset="0"/>
              </a:rPr>
              <a:pPr algn="r" eaLnBrk="1" hangingPunct="1">
                <a:spcBef>
                  <a:spcPct val="0"/>
                </a:spcBef>
              </a:pPr>
              <a:t>48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When entering a trailer, truck or railcar:</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Make sure the trailer, truck or railcar has been secured.</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Countless injuries &amp; deaths have occurred when a vehicle has rolled away from the dock as a forklift was driving into it.</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2B26078-6059-4860-99D6-398E31E641CB}" type="slidenum">
              <a:rPr lang="en-US" altLang="en-US" sz="1200">
                <a:solidFill>
                  <a:srgbClr val="000000"/>
                </a:solidFill>
                <a:latin typeface="Times New Roman" panose="02020603050405020304" pitchFamily="18" charset="0"/>
              </a:rPr>
              <a:pPr algn="r" eaLnBrk="1" hangingPunct="1">
                <a:spcBef>
                  <a:spcPct val="0"/>
                </a:spcBef>
              </a:pPr>
              <a:t>49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Forklift incidents/accidents can result from the following:</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ea typeface="Verdana" pitchFamily="34" charset="0"/>
                <a:cs typeface="Verdana" pitchFamily="34" charset="0"/>
              </a:rPr>
              <a:t> Lack of operator training and awareness.</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ea typeface="Verdana" pitchFamily="34" charset="0"/>
                <a:cs typeface="Verdana" pitchFamily="34" charset="0"/>
              </a:rPr>
              <a:t> Lack of co-worker awareness (a well known FLT manufacturer recently stated that 60% of injuries/fatalities are sustained by co-workers)</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ea typeface="Verdana" pitchFamily="34" charset="0"/>
                <a:cs typeface="Verdana" pitchFamily="34" charset="0"/>
              </a:rPr>
              <a:t> Poor maintenance.</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ea typeface="Verdana" pitchFamily="34" charset="0"/>
                <a:cs typeface="Verdana" pitchFamily="34" charset="0"/>
              </a:rPr>
              <a:t> No safe systems of work regarding lift truck operations.   </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E6E6723-54EB-43D5-8ACA-F8039879A6F8}" type="slidenum">
              <a:rPr lang="en-US" altLang="en-US" sz="1200">
                <a:solidFill>
                  <a:srgbClr val="000000"/>
                </a:solidFill>
                <a:latin typeface="Times New Roman" panose="02020603050405020304" pitchFamily="18" charset="0"/>
              </a:rPr>
              <a:pPr algn="r" eaLnBrk="1" hangingPunct="1">
                <a:spcBef>
                  <a:spcPct val="0"/>
                </a:spcBef>
              </a:pPr>
              <a:t>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Before entering a trailer, truck, or railcar the following should be checked:</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Dock plate</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Trailer floor</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Chocks</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ICC bar or any other restraint devices present</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Jacks (if trailer is not coupled to a tractor)</a:t>
            </a: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a:t>
            </a:r>
            <a:r>
              <a:rPr lang="en-US" sz="1400" kern="0" dirty="0" err="1">
                <a:solidFill>
                  <a:srgbClr val="000000"/>
                </a:solidFill>
                <a:latin typeface="Verdana" pitchFamily="34" charset="0"/>
                <a:ea typeface="Verdana" panose="020B0604030504040204" pitchFamily="34" charset="0"/>
                <a:cs typeface="Verdana" panose="020B0604030504040204" pitchFamily="34" charset="0"/>
              </a:rPr>
              <a:t>Dockboard</a:t>
            </a:r>
            <a:endParaRPr lang="en-US" sz="1400" kern="0" dirty="0">
              <a:solidFill>
                <a:srgbClr val="000000"/>
              </a:solidFill>
              <a:latin typeface="Verdana" pitchFamily="34" charset="0"/>
              <a:ea typeface="Verdana" panose="020B0604030504040204" pitchFamily="34" charset="0"/>
              <a:cs typeface="Verdana" panose="020B0604030504040204" pitchFamily="34" charset="0"/>
            </a:endParaRPr>
          </a:p>
          <a:p>
            <a:pPr marL="800100" lvl="1" indent="-342900">
              <a:lnSpc>
                <a:spcPct val="80000"/>
              </a:lnSpc>
              <a:spcBef>
                <a:spcPct val="20000"/>
              </a:spcBef>
              <a:buFont typeface="Courier New" panose="02070309020205020404" pitchFamily="49" charset="0"/>
              <a:buChar char="o"/>
              <a:defRPr/>
            </a:pPr>
            <a:r>
              <a:rPr lang="en-US" sz="1400" kern="0" dirty="0">
                <a:solidFill>
                  <a:srgbClr val="000000"/>
                </a:solidFill>
                <a:latin typeface="Verdana" pitchFamily="34" charset="0"/>
                <a:ea typeface="Verdana" panose="020B0604030504040204" pitchFamily="34" charset="0"/>
                <a:cs typeface="Verdana" panose="020B0604030504040204" pitchFamily="34" charset="0"/>
              </a:rPr>
              <a:t> Dock lock</a:t>
            </a:r>
            <a:endParaRPr lang="en-US" sz="1400" dirty="0">
              <a:latin typeface="Verdana" pitchFamily="34" charset="0"/>
              <a:ea typeface="Verdana" pitchFamily="34" charset="0"/>
              <a:cs typeface="Verdana"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7709129C-8ED7-4232-8087-22153ECE347C}" type="slidenum">
              <a:rPr lang="en-US" altLang="en-US" sz="1200">
                <a:solidFill>
                  <a:srgbClr val="000000"/>
                </a:solidFill>
                <a:latin typeface="Times New Roman" panose="02020603050405020304" pitchFamily="18" charset="0"/>
              </a:rPr>
              <a:pPr algn="r" eaLnBrk="1" hangingPunct="1">
                <a:spcBef>
                  <a:spcPct val="0"/>
                </a:spcBef>
              </a:pPr>
              <a:t>50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dirty="0">
                <a:latin typeface="Verdana" pitchFamily="34" charset="0"/>
                <a:ea typeface="Verdana" pitchFamily="34" charset="0"/>
                <a:cs typeface="Verdana" pitchFamily="34" charset="0"/>
              </a:rPr>
              <a:t>Additional requirements include:</a:t>
            </a: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When grades are more than 10%, loaded trucks shall be driven with the load upgrade.</a:t>
            </a:r>
          </a:p>
          <a:p>
            <a:pPr marL="285750" indent="-285750" eaLnBrk="1" hangingPunct="1">
              <a:lnSpc>
                <a:spcPct val="30000"/>
              </a:lnSpc>
              <a:spcBef>
                <a:spcPct val="20000"/>
              </a:spcBef>
              <a:buFont typeface="Courier New" panose="02070309020205020404" pitchFamily="49" charset="0"/>
              <a:buChar char="o"/>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Only safely arranged loads should be handled.</a:t>
            </a:r>
          </a:p>
          <a:p>
            <a:pPr marL="285750" indent="-285750" eaLnBrk="1" hangingPunct="1">
              <a:lnSpc>
                <a:spcPct val="30000"/>
              </a:lnSpc>
              <a:spcBef>
                <a:spcPct val="20000"/>
              </a:spcBef>
              <a:buFont typeface="Courier New" panose="02070309020205020404" pitchFamily="49" charset="0"/>
              <a:buChar char="o"/>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eaLnBrk="1" hangingPunct="1">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Do not operate trucks with leaks in their fuel systems.</a:t>
            </a:r>
          </a:p>
          <a:p>
            <a:pPr marL="285750" indent="-285750">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77681AF-00D0-4EB4-AFBE-EF47D1B4D4EB}" type="slidenum">
              <a:rPr lang="en-US" altLang="en-US" sz="1200">
                <a:solidFill>
                  <a:srgbClr val="000000"/>
                </a:solidFill>
                <a:latin typeface="Times New Roman" panose="02020603050405020304" pitchFamily="18" charset="0"/>
              </a:rPr>
              <a:pPr algn="r" eaLnBrk="1" hangingPunct="1">
                <a:spcBef>
                  <a:spcPct val="0"/>
                </a:spcBef>
              </a:pPr>
              <a:t>51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These pictures show some lift truck incidents.  These types of incidents can happen when operators do not follow safety procedures or are not paying attention to what they are doing.</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160D0C59-105C-4355-8D98-5D27CDBC8D5B}" type="slidenum">
              <a:rPr lang="en-US" altLang="en-US" sz="1200">
                <a:solidFill>
                  <a:srgbClr val="000000"/>
                </a:solidFill>
                <a:latin typeface="Times New Roman" panose="02020603050405020304" pitchFamily="18" charset="0"/>
              </a:rPr>
              <a:pPr algn="r" eaLnBrk="1" hangingPunct="1">
                <a:spcBef>
                  <a:spcPct val="0"/>
                </a:spcBef>
              </a:pPr>
              <a:t>52</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latin typeface="Verdana" pitchFamily="34" charset="0"/>
                <a:ea typeface="Verdana" pitchFamily="34" charset="0"/>
                <a:cs typeface="Verdana" pitchFamily="34" charset="0"/>
              </a:rPr>
              <a:t>One hazard of operating a PIT is tipping over.  If the lift truck is tipping over:</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Do not jump off</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Stay in the forklift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Hold onto the steering wheel</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Brace your feet</a:t>
            </a:r>
          </a:p>
          <a:p>
            <a:pPr marL="285750" indent="-285750">
              <a:lnSpc>
                <a:spcPct val="80000"/>
              </a:lnSpc>
              <a:spcBef>
                <a:spcPct val="20000"/>
              </a:spcBef>
              <a:buFont typeface="Courier New" panose="02070309020205020404" pitchFamily="49" charset="0"/>
              <a:buChar char="o"/>
              <a:defRPr/>
            </a:pPr>
            <a:r>
              <a:rPr lang="en-US" altLang="en-US" sz="1400" dirty="0">
                <a:solidFill>
                  <a:srgbClr val="000000"/>
                </a:solidFill>
                <a:latin typeface="Verdana" pitchFamily="34" charset="0"/>
                <a:ea typeface="Verdana" pitchFamily="34" charset="0"/>
                <a:cs typeface="Verdana" pitchFamily="34" charset="0"/>
              </a:rPr>
              <a:t>Lean away from the fall</a:t>
            </a:r>
            <a:endParaRPr lang="en-US" altLang="en-US" sz="1400" dirty="0">
              <a:latin typeface="Verdana" pitchFamily="34" charset="0"/>
              <a:ea typeface="Verdana" pitchFamily="34" charset="0"/>
              <a:cs typeface="Verdana" pitchFamily="34" charset="0"/>
            </a:endParaRPr>
          </a:p>
          <a:p>
            <a:pPr>
              <a:defRPr/>
            </a:pPr>
            <a:endParaRPr lang="en-US" altLang="en-US" sz="1400" dirty="0">
              <a:latin typeface="Verdana" pitchFamily="34" charset="0"/>
              <a:ea typeface="Verdana" pitchFamily="34" charset="0"/>
              <a:cs typeface="Verdana"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9EEDAE1A-8F5D-4CF3-B076-BA78AF5107B3}" type="slidenum">
              <a:rPr lang="en-US" altLang="en-US" sz="1200">
                <a:solidFill>
                  <a:srgbClr val="000000"/>
                </a:solidFill>
                <a:latin typeface="Times New Roman" panose="02020603050405020304" pitchFamily="18" charset="0"/>
              </a:rPr>
              <a:pPr algn="r" eaLnBrk="1" hangingPunct="1">
                <a:spcBef>
                  <a:spcPct val="0"/>
                </a:spcBef>
              </a:pPr>
              <a:t>53</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Pinch points can also be a hazard of operating a lift truck. To avoid these hazards:</a:t>
            </a:r>
          </a:p>
          <a:p>
            <a:pPr marL="800100" lvl="1" indent="-342900">
              <a:lnSpc>
                <a:spcPct val="80000"/>
              </a:lnSpc>
              <a:spcBef>
                <a:spcPct val="20000"/>
              </a:spcBef>
              <a:buFontTx/>
              <a:buChar char="-"/>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Watch where you place your hands and feet.</a:t>
            </a:r>
          </a:p>
          <a:p>
            <a:pPr marL="800100" lvl="1" indent="-342900">
              <a:lnSpc>
                <a:spcPct val="80000"/>
              </a:lnSpc>
              <a:spcBef>
                <a:spcPct val="20000"/>
              </a:spcBef>
              <a:buFontTx/>
              <a:buChar char="-"/>
              <a:defRPr/>
            </a:pP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Stay clear of pinch points.</a:t>
            </a:r>
            <a:r>
              <a:rPr lang="en-US" sz="2400" kern="0" dirty="0">
                <a:solidFill>
                  <a:srgbClr val="000000"/>
                </a:solidFill>
                <a:latin typeface="Verdana" pitchFamily="34" charset="0"/>
              </a:rPr>
              <a:t>	</a:t>
            </a:r>
            <a:endParaRPr lang="en-US" sz="1400" dirty="0">
              <a:latin typeface="Verdana" pitchFamily="34" charset="0"/>
              <a:ea typeface="Verdana" pitchFamily="34" charset="0"/>
              <a:cs typeface="Verdana"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B39F759-8BBA-4985-8ACC-51CED11C7FC9}" type="slidenum">
              <a:rPr lang="en-US" altLang="en-US" sz="1200">
                <a:solidFill>
                  <a:srgbClr val="000000"/>
                </a:solidFill>
                <a:latin typeface="Times New Roman" panose="02020603050405020304" pitchFamily="18" charset="0"/>
              </a:rPr>
              <a:pPr algn="r" eaLnBrk="1" hangingPunct="1">
                <a:spcBef>
                  <a:spcPct val="0"/>
                </a:spcBef>
              </a:pPr>
              <a:t>54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These pictures display some additional hazards that can be created while using a lift truck.</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F1EC0C1E-FD69-4CF1-B203-531FF8C64E70}" type="slidenum">
              <a:rPr lang="en-US" altLang="en-US" sz="1200">
                <a:solidFill>
                  <a:srgbClr val="000000"/>
                </a:solidFill>
                <a:latin typeface="Times New Roman" panose="02020603050405020304" pitchFamily="18" charset="0"/>
              </a:rPr>
              <a:pPr algn="r" eaLnBrk="1" hangingPunct="1">
                <a:spcBef>
                  <a:spcPct val="0"/>
                </a:spcBef>
              </a:pPr>
              <a:t>55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 the picture on the left side an employee is not only standing on a box that is carried by the lift truck, but is also attempting to put a ladder in place – this can lead to several different types of injuries which include fall from a height.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picture on the right shows employees in an area where a lift truck is being operated with a load above them.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88B6665A-18A7-49E9-9D52-69B0882F7732}" type="slidenum">
              <a:rPr lang="en-US" altLang="en-US" sz="1200">
                <a:solidFill>
                  <a:srgbClr val="000000"/>
                </a:solidFill>
                <a:latin typeface="Times New Roman" panose="02020603050405020304" pitchFamily="18" charset="0"/>
              </a:rPr>
              <a:pPr algn="r" eaLnBrk="1" hangingPunct="1">
                <a:spcBef>
                  <a:spcPct val="0"/>
                </a:spcBef>
              </a:pPr>
              <a:t>56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z="1400">
                <a:latin typeface="Verdana" panose="020B0604030504040204" pitchFamily="34" charset="0"/>
                <a:ea typeface="Verdana" panose="020B0604030504040204" pitchFamily="34" charset="0"/>
                <a:cs typeface="Verdana" panose="020B0604030504040204" pitchFamily="34" charset="0"/>
              </a:rPr>
              <a:t>The websites listed are a resource for free PIT training.</a:t>
            </a:r>
          </a:p>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10B1EB0C-1B49-495F-A461-CF32BD94DB2A}" type="slidenum">
              <a:rPr lang="en-US" altLang="en-US" sz="1200">
                <a:solidFill>
                  <a:srgbClr val="000000"/>
                </a:solidFill>
                <a:latin typeface="Times New Roman" panose="02020603050405020304" pitchFamily="18" charset="0"/>
              </a:rPr>
              <a:pPr algn="r" eaLnBrk="1" hangingPunct="1">
                <a:spcBef>
                  <a:spcPct val="0"/>
                </a:spcBef>
              </a:pPr>
              <a:t>57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For the safe operation of a PIT remember:</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Any Powered Industrial Truck operator should receive the appropriate training </a:t>
            </a:r>
            <a:r>
              <a:rPr lang="en-US" altLang="en-US" sz="1400" u="sng">
                <a:solidFill>
                  <a:srgbClr val="000000"/>
                </a:solidFill>
                <a:latin typeface="Verdana" panose="020B0604030504040204" pitchFamily="34" charset="0"/>
                <a:ea typeface="Verdana" panose="020B0604030504040204" pitchFamily="34" charset="0"/>
                <a:cs typeface="Verdana" panose="020B0604030504040204" pitchFamily="34" charset="0"/>
              </a:rPr>
              <a:t>before</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they operate the equipment </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altLang="en-US" sz="1400" u="sng">
                <a:solidFill>
                  <a:srgbClr val="FF3300"/>
                </a:solidFill>
                <a:latin typeface="Verdana" panose="020B0604030504040204" pitchFamily="34" charset="0"/>
                <a:ea typeface="Verdana" panose="020B0604030504040204" pitchFamily="34" charset="0"/>
                <a:cs typeface="Verdana" panose="020B0604030504040204" pitchFamily="34" charset="0"/>
              </a:rPr>
              <a:t>which includes emphasizing seatbelt use as it applies</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Other PIT operators should be “certified” and a method should be established to prove their certification to any inspectors.</a:t>
            </a:r>
          </a:p>
          <a:p>
            <a:pPr eaLnBrk="1" hangingPunct="1">
              <a:spcBef>
                <a:spcPct val="20000"/>
              </a:spcBef>
              <a:buFontTx/>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PIT operators should be evaluated by a qualified person at least every 3 years after their initial training/certification, and this evaluation should be documented.</a:t>
            </a:r>
            <a:r>
              <a:rPr lang="en-US" altLang="en-US" sz="2300">
                <a:solidFill>
                  <a:srgbClr val="000000"/>
                </a:solidFill>
                <a:latin typeface="Verdana" panose="020B0604030504040204" pitchFamily="34" charset="0"/>
              </a:rPr>
              <a:t>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06144DC9-0D4F-46F1-A3E7-279313F0D639}" type="slidenum">
              <a:rPr lang="en-US" altLang="en-US" sz="1200">
                <a:solidFill>
                  <a:srgbClr val="000000"/>
                </a:solidFill>
                <a:latin typeface="Times New Roman" panose="02020603050405020304" pitchFamily="18" charset="0"/>
              </a:rPr>
              <a:pPr algn="r" eaLnBrk="1" hangingPunct="1">
                <a:spcBef>
                  <a:spcPct val="0"/>
                </a:spcBef>
              </a:pPr>
              <a:t>58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C3D380E7-BDCF-4EEF-A939-622E59003042}" type="slidenum">
              <a:rPr lang="en-US" altLang="en-US" sz="1200">
                <a:solidFill>
                  <a:srgbClr val="000000"/>
                </a:solidFill>
                <a:latin typeface="Times New Roman" panose="02020603050405020304" pitchFamily="18" charset="0"/>
              </a:rPr>
              <a:pPr algn="r" eaLnBrk="1" hangingPunct="1">
                <a:spcBef>
                  <a:spcPct val="0"/>
                </a:spcBef>
              </a:pPr>
              <a:t>59</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Wingdings" pitchFamily="2" charset="2"/>
              <a:buNone/>
              <a:defRPr/>
            </a:pPr>
            <a:r>
              <a:rPr lang="en-GB" altLang="en-US" sz="1400" dirty="0">
                <a:solidFill>
                  <a:srgbClr val="000000"/>
                </a:solidFill>
                <a:latin typeface="Verdana" pitchFamily="34" charset="0"/>
              </a:rPr>
              <a:t>The main risks associated with FLTs are:</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Being struck by an FLT.</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The FLT rolling over.</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Driver being struck by falling items.</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Passengers falling off.</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Unauthorized start up.</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Inadequate braking.</a:t>
            </a:r>
          </a:p>
          <a:p>
            <a:pPr marL="285750" indent="-285750" eaLnBrk="1" hangingPunct="1">
              <a:spcBef>
                <a:spcPct val="0"/>
              </a:spcBef>
              <a:buFont typeface="Courier New" panose="02070309020205020404" pitchFamily="49" charset="0"/>
              <a:buChar char="o"/>
              <a:defRPr/>
            </a:pPr>
            <a:r>
              <a:rPr lang="en-GB" altLang="en-US" sz="1400" dirty="0">
                <a:solidFill>
                  <a:srgbClr val="000000"/>
                </a:solidFill>
                <a:latin typeface="Verdana" pitchFamily="34" charset="0"/>
              </a:rPr>
              <a:t> Restricted driver visibility.</a:t>
            </a:r>
          </a:p>
          <a:p>
            <a:pPr>
              <a:defRPr/>
            </a:pPr>
            <a:endParaRPr lang="en-US" altLang="en-US" sz="1400" dirty="0">
              <a:latin typeface="Verdana" pitchFamily="34" charset="0"/>
              <a:ea typeface="Verdana" pitchFamily="34" charset="0"/>
              <a:cs typeface="Verdana"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133FA1BB-CB3B-421E-B302-3521CEAD6196}" type="slidenum">
              <a:rPr lang="en-US" altLang="en-US" sz="1200">
                <a:solidFill>
                  <a:srgbClr val="000000"/>
                </a:solidFill>
                <a:latin typeface="Times New Roman" panose="02020603050405020304" pitchFamily="18" charset="0"/>
              </a:rPr>
              <a:pPr algn="r" eaLnBrk="1" hangingPunct="1">
                <a:spcBef>
                  <a:spcPct val="0"/>
                </a:spcBef>
              </a:pPr>
              <a:t>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381D8883-6571-4000-AF2F-9546B7600B6A}" type="slidenum">
              <a:rPr lang="en-US" altLang="en-US" sz="1200">
                <a:solidFill>
                  <a:srgbClr val="000000"/>
                </a:solidFill>
                <a:latin typeface="Times New Roman" panose="02020603050405020304" pitchFamily="18" charset="0"/>
              </a:rPr>
              <a:pPr algn="r" eaLnBrk="1" hangingPunct="1">
                <a:spcBef>
                  <a:spcPct val="0"/>
                </a:spcBef>
              </a:pPr>
              <a:t>60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AF68CDB-D687-4843-8C69-244949E1396A}" type="slidenum">
              <a:rPr lang="en-US" altLang="en-US" sz="1200">
                <a:solidFill>
                  <a:srgbClr val="000000"/>
                </a:solidFill>
                <a:latin typeface="Times New Roman" panose="02020603050405020304" pitchFamily="18" charset="0"/>
              </a:rPr>
              <a:pPr algn="r" eaLnBrk="1" hangingPunct="1">
                <a:spcBef>
                  <a:spcPct val="0"/>
                </a:spcBef>
              </a:pPr>
              <a:t>61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When it comes to the operation of PIT, only those employees who have been properly training and authorized are allowed to functions as operators.</a:t>
            </a:r>
          </a:p>
          <a:p>
            <a:pPr eaLnBrk="1" hangingPunct="1">
              <a:spcBef>
                <a:spcPct val="20000"/>
              </a:spcBef>
            </a:pP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The employer must ensure training has been provided to include formal instruction (classroom), practical training (hands on), and evaluation.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E0B7D7D3-228D-45E9-A3E9-96EB99531DF6}" type="slidenum">
              <a:rPr lang="en-US" altLang="en-US" sz="1200">
                <a:solidFill>
                  <a:srgbClr val="000000"/>
                </a:solidFill>
                <a:latin typeface="Times New Roman" panose="02020603050405020304" pitchFamily="18" charset="0"/>
              </a:rPr>
              <a:pPr algn="r" eaLnBrk="1" hangingPunct="1">
                <a:spcBef>
                  <a:spcPct val="0"/>
                </a:spcBef>
              </a:pPr>
              <a:t>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For safe PIT operation:</a:t>
            </a:r>
          </a:p>
          <a:p>
            <a:pPr eaLnBrk="1" hangingPunct="1">
              <a:spcBef>
                <a:spcPct val="20000"/>
              </a:spcBef>
              <a:buFont typeface="Courier New" panose="02070309020205020404" pitchFamily="49" charset="0"/>
              <a:buChar char="o"/>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The employer shall ensure that each powered industrial truck operator is competent to operate a powered industrial truck safely, as demonstrated by successful completion of the training and evaluation specified in the OSHA standard.</a:t>
            </a:r>
            <a:endParaRPr lang="en-US" altLang="en-US" sz="1400" b="1">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15000"/>
              </a:spcBef>
              <a:buFont typeface="Courier New" panose="02070309020205020404" pitchFamily="49" charset="0"/>
              <a:buChar char="o"/>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Prior to permitting an employee to operate a powered industrial truck (except for training purposes), the employer shall ensure that each operator has successfully complete the required training (or previously received appropriate training).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DBCE9A06-471C-4F4D-9D27-7225BF3693AC}" type="slidenum">
              <a:rPr lang="en-US" altLang="en-US" sz="1200">
                <a:solidFill>
                  <a:srgbClr val="000000"/>
                </a:solidFill>
                <a:latin typeface="Times New Roman" panose="02020603050405020304" pitchFamily="18" charset="0"/>
              </a:rPr>
              <a:pPr algn="r" eaLnBrk="1" hangingPunct="1">
                <a:spcBef>
                  <a:spcPct val="0"/>
                </a:spcBef>
              </a:pPr>
              <a:t>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The PIT training program shall consist of a combination of the following:</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Formal instruction (e.g. lecture, discussion, interaction, computer learning, written material).</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Practical training (demonstrations and exercises performed by the trainee). </a:t>
            </a:r>
          </a:p>
          <a:p>
            <a:pPr eaLnBrk="1" hangingPunct="1">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Evaluation of the operator’s performance in the workplace.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688" eaLnBrk="0" hangingPunct="0">
              <a:spcBef>
                <a:spcPct val="30000"/>
              </a:spcBef>
              <a:defRPr sz="1000">
                <a:solidFill>
                  <a:schemeClr val="tx1"/>
                </a:solidFill>
                <a:latin typeface="Arial Narrow" panose="020B0606020202030204" pitchFamily="34" charset="0"/>
              </a:defRPr>
            </a:lvl1pPr>
            <a:lvl2pPr marL="742950" indent="-285750" algn="l" defTabSz="928688" eaLnBrk="0" hangingPunct="0">
              <a:spcBef>
                <a:spcPct val="30000"/>
              </a:spcBef>
              <a:defRPr sz="1000">
                <a:solidFill>
                  <a:schemeClr val="tx1"/>
                </a:solidFill>
                <a:latin typeface="Arial Narrow" panose="020B0606020202030204" pitchFamily="34" charset="0"/>
              </a:defRPr>
            </a:lvl2pPr>
            <a:lvl3pPr marL="1143000" indent="-228600" algn="l" defTabSz="928688" eaLnBrk="0" hangingPunct="0">
              <a:spcBef>
                <a:spcPct val="30000"/>
              </a:spcBef>
              <a:defRPr sz="1000">
                <a:solidFill>
                  <a:schemeClr val="tx1"/>
                </a:solidFill>
                <a:latin typeface="Arial Narrow" panose="020B0606020202030204" pitchFamily="34" charset="0"/>
              </a:defRPr>
            </a:lvl3pPr>
            <a:lvl4pPr marL="1600200" indent="-228600" algn="l" defTabSz="928688" eaLnBrk="0" hangingPunct="0">
              <a:spcBef>
                <a:spcPct val="30000"/>
              </a:spcBef>
              <a:defRPr sz="1000">
                <a:solidFill>
                  <a:schemeClr val="tx1"/>
                </a:solidFill>
                <a:latin typeface="Arial Narrow" panose="020B0606020202030204" pitchFamily="34" charset="0"/>
              </a:defRPr>
            </a:lvl4pPr>
            <a:lvl5pPr marL="2057400" indent="-228600" algn="l" defTabSz="928688" eaLnBrk="0" hangingPunct="0">
              <a:spcBef>
                <a:spcPct val="30000"/>
              </a:spcBef>
              <a:defRPr sz="1000">
                <a:solidFill>
                  <a:schemeClr val="tx1"/>
                </a:solidFill>
                <a:latin typeface="Arial Narrow" panose="020B0606020202030204" pitchFamily="34" charset="0"/>
              </a:defRPr>
            </a:lvl5pPr>
            <a:lvl6pPr marL="2514600" indent="-228600" defTabSz="928688" eaLnBrk="0" fontAlgn="base" hangingPunct="0">
              <a:spcBef>
                <a:spcPct val="30000"/>
              </a:spcBef>
              <a:spcAft>
                <a:spcPct val="0"/>
              </a:spcAft>
              <a:defRPr sz="1000">
                <a:solidFill>
                  <a:schemeClr val="tx1"/>
                </a:solidFill>
                <a:latin typeface="Arial Narrow" panose="020B0606020202030204" pitchFamily="34" charset="0"/>
              </a:defRPr>
            </a:lvl6pPr>
            <a:lvl7pPr marL="2971800" indent="-228600" defTabSz="928688" eaLnBrk="0" fontAlgn="base" hangingPunct="0">
              <a:spcBef>
                <a:spcPct val="30000"/>
              </a:spcBef>
              <a:spcAft>
                <a:spcPct val="0"/>
              </a:spcAft>
              <a:defRPr sz="1000">
                <a:solidFill>
                  <a:schemeClr val="tx1"/>
                </a:solidFill>
                <a:latin typeface="Arial Narrow" panose="020B0606020202030204" pitchFamily="34" charset="0"/>
              </a:defRPr>
            </a:lvl7pPr>
            <a:lvl8pPr marL="3429000" indent="-228600" defTabSz="928688" eaLnBrk="0" fontAlgn="base" hangingPunct="0">
              <a:spcBef>
                <a:spcPct val="30000"/>
              </a:spcBef>
              <a:spcAft>
                <a:spcPct val="0"/>
              </a:spcAft>
              <a:defRPr sz="1000">
                <a:solidFill>
                  <a:schemeClr val="tx1"/>
                </a:solidFill>
                <a:latin typeface="Arial Narrow" panose="020B0606020202030204" pitchFamily="34" charset="0"/>
              </a:defRPr>
            </a:lvl8pPr>
            <a:lvl9pPr marL="3886200" indent="-228600" defTabSz="928688" eaLnBrk="0" fontAlgn="base" hangingPunct="0">
              <a:spcBef>
                <a:spcPct val="30000"/>
              </a:spcBef>
              <a:spcAft>
                <a:spcPct val="0"/>
              </a:spcAft>
              <a:defRPr sz="1000">
                <a:solidFill>
                  <a:schemeClr val="tx1"/>
                </a:solidFill>
                <a:latin typeface="Arial Narrow" panose="020B0606020202030204" pitchFamily="34" charset="0"/>
              </a:defRPr>
            </a:lvl9pPr>
          </a:lstStyle>
          <a:p>
            <a:pPr algn="r" eaLnBrk="1" hangingPunct="1">
              <a:spcBef>
                <a:spcPct val="0"/>
              </a:spcBef>
            </a:pPr>
            <a:fld id="{3B783EAD-06BF-4A39-B03A-A9451865380A}" type="slidenum">
              <a:rPr lang="en-US" altLang="en-US" sz="1200">
                <a:solidFill>
                  <a:srgbClr val="000000"/>
                </a:solidFill>
                <a:latin typeface="Times New Roman" panose="02020603050405020304" pitchFamily="18" charset="0"/>
              </a:rPr>
              <a:pPr algn="r" eaLnBrk="1" hangingPunct="1">
                <a:spcBef>
                  <a:spcPct val="0"/>
                </a:spcBef>
              </a:pPr>
              <a:t>9</a:t>
            </a:fld>
            <a:endParaRPr lang="en-US" altLang="en-US" sz="1200">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b="1"/>
            </a:lvl1pPr>
          </a:lstStyle>
          <a:p>
            <a:pPr>
              <a:defRPr/>
            </a:pPr>
            <a:fld id="{65A1068D-B190-4344-8897-FDFC70EECC8A}" type="datetime1">
              <a:rPr lang="en-US"/>
              <a:pPr>
                <a:defRPr/>
              </a:pPr>
              <a:t>3/7/2017</a:t>
            </a:fld>
            <a:endParaRPr lang="en-US"/>
          </a:p>
        </p:txBody>
      </p:sp>
      <p:sp>
        <p:nvSpPr>
          <p:cNvPr id="7" name="Footer Placeholder 4"/>
          <p:cNvSpPr>
            <a:spLocks noGrp="1"/>
          </p:cNvSpPr>
          <p:nvPr>
            <p:ph type="ftr" sz="quarter" idx="11"/>
          </p:nvPr>
        </p:nvSpPr>
        <p:spPr/>
        <p:txBody>
          <a:bodyPr/>
          <a:lstStyle>
            <a:lvl1pPr>
              <a:defRPr b="1"/>
            </a:lvl1pPr>
          </a:lstStyle>
          <a:p>
            <a:pPr>
              <a:defRPr/>
            </a:pPr>
            <a:r>
              <a:rPr lang="en-US"/>
              <a:t>PPT-028-03</a:t>
            </a:r>
          </a:p>
        </p:txBody>
      </p:sp>
      <p:sp>
        <p:nvSpPr>
          <p:cNvPr id="8" name="Slide Number Placeholder 5"/>
          <p:cNvSpPr>
            <a:spLocks noGrp="1"/>
          </p:cNvSpPr>
          <p:nvPr>
            <p:ph type="sldNum" sz="quarter" idx="12"/>
          </p:nvPr>
        </p:nvSpPr>
        <p:spPr/>
        <p:txBody>
          <a:bodyPr/>
          <a:lstStyle>
            <a:lvl1pPr>
              <a:defRPr b="1"/>
            </a:lvl1pPr>
          </a:lstStyle>
          <a:p>
            <a:fld id="{F08E1697-FFC4-4BAF-B6A5-3BF7227CCCE0}" type="slidenum">
              <a:rPr lang="en-US" altLang="en-US"/>
              <a:pPr/>
              <a:t>‹#›</a:t>
            </a:fld>
            <a:endParaRPr lang="en-US" altLang="en-US"/>
          </a:p>
        </p:txBody>
      </p:sp>
    </p:spTree>
    <p:extLst>
      <p:ext uri="{BB962C8B-B14F-4D97-AF65-F5344CB8AC3E}">
        <p14:creationId xmlns:p14="http://schemas.microsoft.com/office/powerpoint/2010/main" val="277381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808DDF36-0BD1-470E-BC94-CDEBFD6F16BE}"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6FFDA284-5D40-4662-890D-D996B2A6464B}" type="slidenum">
              <a:rPr lang="en-US" altLang="en-US"/>
              <a:pPr/>
              <a:t>‹#›</a:t>
            </a:fld>
            <a:endParaRPr lang="en-US" altLang="en-US"/>
          </a:p>
        </p:txBody>
      </p:sp>
    </p:spTree>
    <p:extLst>
      <p:ext uri="{BB962C8B-B14F-4D97-AF65-F5344CB8AC3E}">
        <p14:creationId xmlns:p14="http://schemas.microsoft.com/office/powerpoint/2010/main" val="325302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51221E9F-5B19-494E-9E33-2D35A1690CAB}"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D9E88B9D-F105-4F50-BDCE-3585E0F0B813}" type="slidenum">
              <a:rPr lang="en-US" altLang="en-US"/>
              <a:pPr/>
              <a:t>‹#›</a:t>
            </a:fld>
            <a:endParaRPr lang="en-US" altLang="en-US"/>
          </a:p>
        </p:txBody>
      </p:sp>
    </p:spTree>
    <p:extLst>
      <p:ext uri="{BB962C8B-B14F-4D97-AF65-F5344CB8AC3E}">
        <p14:creationId xmlns:p14="http://schemas.microsoft.com/office/powerpoint/2010/main" val="6397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b="1"/>
            </a:lvl1pPr>
          </a:lstStyle>
          <a:p>
            <a:pPr>
              <a:defRPr/>
            </a:pPr>
            <a:fld id="{52D35DC7-2A6E-48E0-B4CC-8557E135A57F}" type="datetime1">
              <a:rPr lang="en-US"/>
              <a:pPr>
                <a:defRPr/>
              </a:pPr>
              <a:t>3/7/2017</a:t>
            </a:fld>
            <a:endParaRPr lang="en-US"/>
          </a:p>
        </p:txBody>
      </p:sp>
      <p:sp>
        <p:nvSpPr>
          <p:cNvPr id="7" name="Footer Placeholder 4"/>
          <p:cNvSpPr>
            <a:spLocks noGrp="1"/>
          </p:cNvSpPr>
          <p:nvPr>
            <p:ph type="ftr" sz="quarter" idx="11"/>
          </p:nvPr>
        </p:nvSpPr>
        <p:spPr/>
        <p:txBody>
          <a:bodyPr/>
          <a:lstStyle>
            <a:lvl1pPr>
              <a:defRPr b="1"/>
            </a:lvl1pPr>
          </a:lstStyle>
          <a:p>
            <a:pPr>
              <a:defRPr/>
            </a:pPr>
            <a:r>
              <a:rPr lang="en-US"/>
              <a:t>PPT-028-03</a:t>
            </a:r>
          </a:p>
        </p:txBody>
      </p:sp>
      <p:sp>
        <p:nvSpPr>
          <p:cNvPr id="8" name="Slide Number Placeholder 5"/>
          <p:cNvSpPr>
            <a:spLocks noGrp="1"/>
          </p:cNvSpPr>
          <p:nvPr>
            <p:ph type="sldNum" sz="quarter" idx="12"/>
          </p:nvPr>
        </p:nvSpPr>
        <p:spPr/>
        <p:txBody>
          <a:bodyPr/>
          <a:lstStyle>
            <a:lvl1pPr>
              <a:defRPr b="1"/>
            </a:lvl1pPr>
          </a:lstStyle>
          <a:p>
            <a:fld id="{1A765772-6329-47A3-8454-9D7BB187CF62}" type="slidenum">
              <a:rPr lang="en-US" altLang="en-US"/>
              <a:pPr/>
              <a:t>‹#›</a:t>
            </a:fld>
            <a:endParaRPr lang="en-US" altLang="en-US"/>
          </a:p>
        </p:txBody>
      </p:sp>
    </p:spTree>
    <p:extLst>
      <p:ext uri="{BB962C8B-B14F-4D97-AF65-F5344CB8AC3E}">
        <p14:creationId xmlns:p14="http://schemas.microsoft.com/office/powerpoint/2010/main" val="182613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D0EA4E6E-3864-45F1-88F2-0367BC0A7DCC}"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8B8F484F-1F1A-4423-997E-4E4EE38E7FFD}" type="slidenum">
              <a:rPr lang="en-US" altLang="en-US"/>
              <a:pPr/>
              <a:t>‹#›</a:t>
            </a:fld>
            <a:endParaRPr lang="en-US" altLang="en-US"/>
          </a:p>
        </p:txBody>
      </p:sp>
    </p:spTree>
    <p:extLst>
      <p:ext uri="{BB962C8B-B14F-4D97-AF65-F5344CB8AC3E}">
        <p14:creationId xmlns:p14="http://schemas.microsoft.com/office/powerpoint/2010/main" val="249535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vl1pPr>
          </a:lstStyle>
          <a:p>
            <a:pPr>
              <a:defRPr/>
            </a:pPr>
            <a:fld id="{9CC0DCAD-0D4F-47B0-B05D-3BAC6374C55B}"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CE5F7948-76AA-40C5-9BF9-BAE0B36E7544}" type="slidenum">
              <a:rPr lang="en-US" altLang="en-US"/>
              <a:pPr/>
              <a:t>‹#›</a:t>
            </a:fld>
            <a:endParaRPr lang="en-US" altLang="en-US"/>
          </a:p>
        </p:txBody>
      </p:sp>
    </p:spTree>
    <p:extLst>
      <p:ext uri="{BB962C8B-B14F-4D97-AF65-F5344CB8AC3E}">
        <p14:creationId xmlns:p14="http://schemas.microsoft.com/office/powerpoint/2010/main" val="245222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b="1"/>
            </a:lvl1pPr>
          </a:lstStyle>
          <a:p>
            <a:pPr>
              <a:defRPr/>
            </a:pPr>
            <a:fld id="{91F2BF8C-93BF-4632-81B1-496EA9F97375}"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762BAD66-F449-4889-8A98-E064ECA90E7E}" type="slidenum">
              <a:rPr lang="en-US" altLang="en-US"/>
              <a:pPr/>
              <a:t>‹#›</a:t>
            </a:fld>
            <a:endParaRPr lang="en-US" altLang="en-US"/>
          </a:p>
        </p:txBody>
      </p:sp>
    </p:spTree>
    <p:extLst>
      <p:ext uri="{BB962C8B-B14F-4D97-AF65-F5344CB8AC3E}">
        <p14:creationId xmlns:p14="http://schemas.microsoft.com/office/powerpoint/2010/main" val="36483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b="1"/>
            </a:lvl1pPr>
          </a:lstStyle>
          <a:p>
            <a:pPr>
              <a:defRPr/>
            </a:pPr>
            <a:fld id="{134A4FFB-8906-4EAC-B6BC-B42421F4A6AD}" type="datetime1">
              <a:rPr lang="en-US"/>
              <a:pPr>
                <a:defRPr/>
              </a:pPr>
              <a:t>3/7/2017</a:t>
            </a:fld>
            <a:endParaRPr lang="en-US"/>
          </a:p>
        </p:txBody>
      </p:sp>
      <p:sp>
        <p:nvSpPr>
          <p:cNvPr id="8" name="Footer Placeholder 4"/>
          <p:cNvSpPr>
            <a:spLocks noGrp="1"/>
          </p:cNvSpPr>
          <p:nvPr>
            <p:ph type="ftr" sz="quarter" idx="11"/>
          </p:nvPr>
        </p:nvSpPr>
        <p:spPr/>
        <p:txBody>
          <a:bodyPr/>
          <a:lstStyle>
            <a:lvl1pPr>
              <a:defRPr b="1"/>
            </a:lvl1pPr>
          </a:lstStyle>
          <a:p>
            <a:pPr>
              <a:defRPr/>
            </a:pPr>
            <a:r>
              <a:rPr lang="en-US"/>
              <a:t>PPT-028-03</a:t>
            </a:r>
          </a:p>
        </p:txBody>
      </p:sp>
      <p:sp>
        <p:nvSpPr>
          <p:cNvPr id="9" name="Slide Number Placeholder 5"/>
          <p:cNvSpPr>
            <a:spLocks noGrp="1"/>
          </p:cNvSpPr>
          <p:nvPr>
            <p:ph type="sldNum" sz="quarter" idx="12"/>
          </p:nvPr>
        </p:nvSpPr>
        <p:spPr/>
        <p:txBody>
          <a:bodyPr/>
          <a:lstStyle>
            <a:lvl1pPr>
              <a:defRPr b="1"/>
            </a:lvl1pPr>
          </a:lstStyle>
          <a:p>
            <a:fld id="{EFF619F6-9BDF-4955-9852-9169BBAFAB5B}" type="slidenum">
              <a:rPr lang="en-US" altLang="en-US"/>
              <a:pPr/>
              <a:t>‹#›</a:t>
            </a:fld>
            <a:endParaRPr lang="en-US" altLang="en-US"/>
          </a:p>
        </p:txBody>
      </p:sp>
    </p:spTree>
    <p:extLst>
      <p:ext uri="{BB962C8B-B14F-4D97-AF65-F5344CB8AC3E}">
        <p14:creationId xmlns:p14="http://schemas.microsoft.com/office/powerpoint/2010/main" val="271339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2E945C99-6C22-4073-83C4-7060CCAF14FC}" type="datetime1">
              <a:rPr lang="en-US"/>
              <a:pPr>
                <a:defRPr/>
              </a:pPr>
              <a:t>3/7/2017</a:t>
            </a:fld>
            <a:endParaRPr lang="en-US"/>
          </a:p>
        </p:txBody>
      </p:sp>
      <p:sp>
        <p:nvSpPr>
          <p:cNvPr id="4" name="Footer Placeholder 4"/>
          <p:cNvSpPr>
            <a:spLocks noGrp="1"/>
          </p:cNvSpPr>
          <p:nvPr>
            <p:ph type="ftr" sz="quarter" idx="11"/>
          </p:nvPr>
        </p:nvSpPr>
        <p:spPr/>
        <p:txBody>
          <a:bodyPr/>
          <a:lstStyle>
            <a:lvl1pPr>
              <a:defRPr b="1"/>
            </a:lvl1pPr>
          </a:lstStyle>
          <a:p>
            <a:pPr>
              <a:defRPr/>
            </a:pPr>
            <a:r>
              <a:rPr lang="en-US"/>
              <a:t>PPT-028-03</a:t>
            </a:r>
          </a:p>
        </p:txBody>
      </p:sp>
      <p:sp>
        <p:nvSpPr>
          <p:cNvPr id="5" name="Slide Number Placeholder 5"/>
          <p:cNvSpPr>
            <a:spLocks noGrp="1"/>
          </p:cNvSpPr>
          <p:nvPr>
            <p:ph type="sldNum" sz="quarter" idx="12"/>
          </p:nvPr>
        </p:nvSpPr>
        <p:spPr/>
        <p:txBody>
          <a:bodyPr/>
          <a:lstStyle>
            <a:lvl1pPr>
              <a:defRPr b="1"/>
            </a:lvl1pPr>
          </a:lstStyle>
          <a:p>
            <a:fld id="{5F200F3C-7B32-4B95-A688-12CF9BEB5CA2}" type="slidenum">
              <a:rPr lang="en-US" altLang="en-US"/>
              <a:pPr/>
              <a:t>‹#›</a:t>
            </a:fld>
            <a:endParaRPr lang="en-US" altLang="en-US"/>
          </a:p>
        </p:txBody>
      </p:sp>
    </p:spTree>
    <p:extLst>
      <p:ext uri="{BB962C8B-B14F-4D97-AF65-F5344CB8AC3E}">
        <p14:creationId xmlns:p14="http://schemas.microsoft.com/office/powerpoint/2010/main" val="698754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fld id="{8F7DFEF1-73E2-4585-8EA6-F79B4D7936E3}" type="datetime1">
              <a:rPr lang="en-US"/>
              <a:pPr>
                <a:defRPr/>
              </a:pPr>
              <a:t>3/7/2017</a:t>
            </a:fld>
            <a:endParaRPr lang="en-US"/>
          </a:p>
        </p:txBody>
      </p:sp>
      <p:sp>
        <p:nvSpPr>
          <p:cNvPr id="3" name="Footer Placeholder 4"/>
          <p:cNvSpPr>
            <a:spLocks noGrp="1"/>
          </p:cNvSpPr>
          <p:nvPr>
            <p:ph type="ftr" sz="quarter" idx="11"/>
          </p:nvPr>
        </p:nvSpPr>
        <p:spPr/>
        <p:txBody>
          <a:bodyPr/>
          <a:lstStyle>
            <a:lvl1pPr>
              <a:defRPr b="1"/>
            </a:lvl1pPr>
          </a:lstStyle>
          <a:p>
            <a:pPr>
              <a:defRPr/>
            </a:pPr>
            <a:r>
              <a:rPr lang="en-US"/>
              <a:t>PPT-028-03</a:t>
            </a:r>
          </a:p>
        </p:txBody>
      </p:sp>
      <p:sp>
        <p:nvSpPr>
          <p:cNvPr id="4" name="Slide Number Placeholder 5"/>
          <p:cNvSpPr>
            <a:spLocks noGrp="1"/>
          </p:cNvSpPr>
          <p:nvPr>
            <p:ph type="sldNum" sz="quarter" idx="12"/>
          </p:nvPr>
        </p:nvSpPr>
        <p:spPr/>
        <p:txBody>
          <a:bodyPr/>
          <a:lstStyle>
            <a:lvl1pPr>
              <a:defRPr b="1"/>
            </a:lvl1pPr>
          </a:lstStyle>
          <a:p>
            <a:fld id="{A2FB8536-56E7-4C51-9BDB-0884687F8DE7}" type="slidenum">
              <a:rPr lang="en-US" altLang="en-US"/>
              <a:pPr/>
              <a:t>‹#›</a:t>
            </a:fld>
            <a:endParaRPr lang="en-US" altLang="en-US"/>
          </a:p>
        </p:txBody>
      </p:sp>
    </p:spTree>
    <p:extLst>
      <p:ext uri="{BB962C8B-B14F-4D97-AF65-F5344CB8AC3E}">
        <p14:creationId xmlns:p14="http://schemas.microsoft.com/office/powerpoint/2010/main" val="23099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lvl1pPr>
          </a:lstStyle>
          <a:p>
            <a:pPr>
              <a:defRPr/>
            </a:pPr>
            <a:fld id="{CAB2D4F5-963C-4EDE-9A57-A5700AEDF348}"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3315936D-FCD0-4AB3-AC42-CA0A18882B42}" type="slidenum">
              <a:rPr lang="en-US" altLang="en-US"/>
              <a:pPr/>
              <a:t>‹#›</a:t>
            </a:fld>
            <a:endParaRPr lang="en-US" altLang="en-US"/>
          </a:p>
        </p:txBody>
      </p:sp>
    </p:spTree>
    <p:extLst>
      <p:ext uri="{BB962C8B-B14F-4D97-AF65-F5344CB8AC3E}">
        <p14:creationId xmlns:p14="http://schemas.microsoft.com/office/powerpoint/2010/main" val="288737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FF580EBA-D4E4-4777-BF01-C94072A3452B}"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F057C30D-F537-49DB-B780-400AA5A60BA1}" type="slidenum">
              <a:rPr lang="en-US" altLang="en-US"/>
              <a:pPr/>
              <a:t>‹#›</a:t>
            </a:fld>
            <a:endParaRPr lang="en-US" altLang="en-US"/>
          </a:p>
        </p:txBody>
      </p:sp>
    </p:spTree>
    <p:extLst>
      <p:ext uri="{BB962C8B-B14F-4D97-AF65-F5344CB8AC3E}">
        <p14:creationId xmlns:p14="http://schemas.microsoft.com/office/powerpoint/2010/main" val="2072342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lvl1pPr>
          </a:lstStyle>
          <a:p>
            <a:pPr>
              <a:defRPr/>
            </a:pPr>
            <a:fld id="{8379657E-0390-4283-898B-A90D09FA6F22}"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DA473600-8B80-4EAD-AEF5-370BC3A3086C}" type="slidenum">
              <a:rPr lang="en-US" altLang="en-US"/>
              <a:pPr/>
              <a:t>‹#›</a:t>
            </a:fld>
            <a:endParaRPr lang="en-US" altLang="en-US"/>
          </a:p>
        </p:txBody>
      </p:sp>
    </p:spTree>
    <p:extLst>
      <p:ext uri="{BB962C8B-B14F-4D97-AF65-F5344CB8AC3E}">
        <p14:creationId xmlns:p14="http://schemas.microsoft.com/office/powerpoint/2010/main" val="2257057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17BA08B0-5412-4EB5-996D-E48B69C494C0}"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8B52325A-508B-40C7-94D7-78D2E9C8837E}" type="slidenum">
              <a:rPr lang="en-US" altLang="en-US"/>
              <a:pPr/>
              <a:t>‹#›</a:t>
            </a:fld>
            <a:endParaRPr lang="en-US" altLang="en-US"/>
          </a:p>
        </p:txBody>
      </p:sp>
    </p:spTree>
    <p:extLst>
      <p:ext uri="{BB962C8B-B14F-4D97-AF65-F5344CB8AC3E}">
        <p14:creationId xmlns:p14="http://schemas.microsoft.com/office/powerpoint/2010/main" val="3255782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pPr>
              <a:defRPr/>
            </a:pPr>
            <a:fld id="{E10F05EB-8739-4902-BA68-64B34BFC0EB5}"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87A4DF9B-AE0F-441B-92D5-37D7A49CEC75}" type="slidenum">
              <a:rPr lang="en-US" altLang="en-US"/>
              <a:pPr/>
              <a:t>‹#›</a:t>
            </a:fld>
            <a:endParaRPr lang="en-US" altLang="en-US"/>
          </a:p>
        </p:txBody>
      </p:sp>
    </p:spTree>
    <p:extLst>
      <p:ext uri="{BB962C8B-B14F-4D97-AF65-F5344CB8AC3E}">
        <p14:creationId xmlns:p14="http://schemas.microsoft.com/office/powerpoint/2010/main" val="65825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vl1pPr>
          </a:lstStyle>
          <a:p>
            <a:pPr>
              <a:defRPr/>
            </a:pPr>
            <a:fld id="{485EFF6D-490D-4194-B988-8B3A95ACCB76}" type="datetime1">
              <a:rPr lang="en-US"/>
              <a:pPr>
                <a:defRPr/>
              </a:pPr>
              <a:t>3/7/2017</a:t>
            </a:fld>
            <a:endParaRPr lang="en-US"/>
          </a:p>
        </p:txBody>
      </p:sp>
      <p:sp>
        <p:nvSpPr>
          <p:cNvPr id="5" name="Footer Placeholder 4"/>
          <p:cNvSpPr>
            <a:spLocks noGrp="1"/>
          </p:cNvSpPr>
          <p:nvPr>
            <p:ph type="ftr" sz="quarter" idx="11"/>
          </p:nvPr>
        </p:nvSpPr>
        <p:spPr/>
        <p:txBody>
          <a:bodyPr/>
          <a:lstStyle>
            <a:lvl1pPr>
              <a:defRPr b="1"/>
            </a:lvl1pPr>
          </a:lstStyle>
          <a:p>
            <a:pPr>
              <a:defRPr/>
            </a:pPr>
            <a:r>
              <a:rPr lang="en-US"/>
              <a:t>PPT-028-03</a:t>
            </a:r>
          </a:p>
        </p:txBody>
      </p:sp>
      <p:sp>
        <p:nvSpPr>
          <p:cNvPr id="6" name="Slide Number Placeholder 5"/>
          <p:cNvSpPr>
            <a:spLocks noGrp="1"/>
          </p:cNvSpPr>
          <p:nvPr>
            <p:ph type="sldNum" sz="quarter" idx="12"/>
          </p:nvPr>
        </p:nvSpPr>
        <p:spPr/>
        <p:txBody>
          <a:bodyPr/>
          <a:lstStyle>
            <a:lvl1pPr>
              <a:defRPr b="1"/>
            </a:lvl1pPr>
          </a:lstStyle>
          <a:p>
            <a:fld id="{EAEE6750-9D5F-4612-A237-AAB64E47BAB2}" type="slidenum">
              <a:rPr lang="en-US" altLang="en-US"/>
              <a:pPr/>
              <a:t>‹#›</a:t>
            </a:fld>
            <a:endParaRPr lang="en-US" altLang="en-US"/>
          </a:p>
        </p:txBody>
      </p:sp>
    </p:spTree>
    <p:extLst>
      <p:ext uri="{BB962C8B-B14F-4D97-AF65-F5344CB8AC3E}">
        <p14:creationId xmlns:p14="http://schemas.microsoft.com/office/powerpoint/2010/main" val="16253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b="1"/>
            </a:lvl1pPr>
          </a:lstStyle>
          <a:p>
            <a:pPr>
              <a:defRPr/>
            </a:pPr>
            <a:fld id="{C35EAC11-D53E-4D0E-B45E-6DFB2405357D}"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1208DBC7-BDEC-4273-9593-C07D9F243D5F}" type="slidenum">
              <a:rPr lang="en-US" altLang="en-US"/>
              <a:pPr/>
              <a:t>‹#›</a:t>
            </a:fld>
            <a:endParaRPr lang="en-US" altLang="en-US"/>
          </a:p>
        </p:txBody>
      </p:sp>
    </p:spTree>
    <p:extLst>
      <p:ext uri="{BB962C8B-B14F-4D97-AF65-F5344CB8AC3E}">
        <p14:creationId xmlns:p14="http://schemas.microsoft.com/office/powerpoint/2010/main" val="304259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b="1"/>
            </a:lvl1pPr>
          </a:lstStyle>
          <a:p>
            <a:pPr>
              <a:defRPr/>
            </a:pPr>
            <a:fld id="{8A680083-F185-4763-BABE-379947A32E1A}" type="datetime1">
              <a:rPr lang="en-US"/>
              <a:pPr>
                <a:defRPr/>
              </a:pPr>
              <a:t>3/7/2017</a:t>
            </a:fld>
            <a:endParaRPr lang="en-US"/>
          </a:p>
        </p:txBody>
      </p:sp>
      <p:sp>
        <p:nvSpPr>
          <p:cNvPr id="8" name="Footer Placeholder 4"/>
          <p:cNvSpPr>
            <a:spLocks noGrp="1"/>
          </p:cNvSpPr>
          <p:nvPr>
            <p:ph type="ftr" sz="quarter" idx="11"/>
          </p:nvPr>
        </p:nvSpPr>
        <p:spPr/>
        <p:txBody>
          <a:bodyPr/>
          <a:lstStyle>
            <a:lvl1pPr>
              <a:defRPr b="1"/>
            </a:lvl1pPr>
          </a:lstStyle>
          <a:p>
            <a:pPr>
              <a:defRPr/>
            </a:pPr>
            <a:r>
              <a:rPr lang="en-US"/>
              <a:t>PPT-028-03</a:t>
            </a:r>
          </a:p>
        </p:txBody>
      </p:sp>
      <p:sp>
        <p:nvSpPr>
          <p:cNvPr id="9" name="Slide Number Placeholder 5"/>
          <p:cNvSpPr>
            <a:spLocks noGrp="1"/>
          </p:cNvSpPr>
          <p:nvPr>
            <p:ph type="sldNum" sz="quarter" idx="12"/>
          </p:nvPr>
        </p:nvSpPr>
        <p:spPr/>
        <p:txBody>
          <a:bodyPr/>
          <a:lstStyle>
            <a:lvl1pPr>
              <a:defRPr b="1"/>
            </a:lvl1pPr>
          </a:lstStyle>
          <a:p>
            <a:fld id="{31BDAB38-7CF8-4F28-B4CD-1D83C8B7961F}" type="slidenum">
              <a:rPr lang="en-US" altLang="en-US"/>
              <a:pPr/>
              <a:t>‹#›</a:t>
            </a:fld>
            <a:endParaRPr lang="en-US" altLang="en-US"/>
          </a:p>
        </p:txBody>
      </p:sp>
    </p:spTree>
    <p:extLst>
      <p:ext uri="{BB962C8B-B14F-4D97-AF65-F5344CB8AC3E}">
        <p14:creationId xmlns:p14="http://schemas.microsoft.com/office/powerpoint/2010/main" val="4026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FD9142A6-41A2-4A05-8C5A-44CDD064CA24}" type="datetime1">
              <a:rPr lang="en-US"/>
              <a:pPr>
                <a:defRPr/>
              </a:pPr>
              <a:t>3/7/2017</a:t>
            </a:fld>
            <a:endParaRPr lang="en-US"/>
          </a:p>
        </p:txBody>
      </p:sp>
      <p:sp>
        <p:nvSpPr>
          <p:cNvPr id="4" name="Footer Placeholder 4"/>
          <p:cNvSpPr>
            <a:spLocks noGrp="1"/>
          </p:cNvSpPr>
          <p:nvPr>
            <p:ph type="ftr" sz="quarter" idx="11"/>
          </p:nvPr>
        </p:nvSpPr>
        <p:spPr/>
        <p:txBody>
          <a:bodyPr/>
          <a:lstStyle>
            <a:lvl1pPr>
              <a:defRPr b="1"/>
            </a:lvl1pPr>
          </a:lstStyle>
          <a:p>
            <a:pPr>
              <a:defRPr/>
            </a:pPr>
            <a:r>
              <a:rPr lang="en-US"/>
              <a:t>PPT-028-03</a:t>
            </a:r>
          </a:p>
        </p:txBody>
      </p:sp>
      <p:sp>
        <p:nvSpPr>
          <p:cNvPr id="5" name="Slide Number Placeholder 5"/>
          <p:cNvSpPr>
            <a:spLocks noGrp="1"/>
          </p:cNvSpPr>
          <p:nvPr>
            <p:ph type="sldNum" sz="quarter" idx="12"/>
          </p:nvPr>
        </p:nvSpPr>
        <p:spPr/>
        <p:txBody>
          <a:bodyPr/>
          <a:lstStyle>
            <a:lvl1pPr>
              <a:defRPr b="1"/>
            </a:lvl1pPr>
          </a:lstStyle>
          <a:p>
            <a:fld id="{E927D1A6-9932-4618-8264-6357E19AB0ED}" type="slidenum">
              <a:rPr lang="en-US" altLang="en-US"/>
              <a:pPr/>
              <a:t>‹#›</a:t>
            </a:fld>
            <a:endParaRPr lang="en-US" altLang="en-US"/>
          </a:p>
        </p:txBody>
      </p:sp>
    </p:spTree>
    <p:extLst>
      <p:ext uri="{BB962C8B-B14F-4D97-AF65-F5344CB8AC3E}">
        <p14:creationId xmlns:p14="http://schemas.microsoft.com/office/powerpoint/2010/main" val="256692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fld id="{7B681292-A100-4F06-8652-C95D6068B9F1}" type="datetime1">
              <a:rPr lang="en-US"/>
              <a:pPr>
                <a:defRPr/>
              </a:pPr>
              <a:t>3/7/2017</a:t>
            </a:fld>
            <a:endParaRPr lang="en-US"/>
          </a:p>
        </p:txBody>
      </p:sp>
      <p:sp>
        <p:nvSpPr>
          <p:cNvPr id="3" name="Footer Placeholder 4"/>
          <p:cNvSpPr>
            <a:spLocks noGrp="1"/>
          </p:cNvSpPr>
          <p:nvPr>
            <p:ph type="ftr" sz="quarter" idx="11"/>
          </p:nvPr>
        </p:nvSpPr>
        <p:spPr/>
        <p:txBody>
          <a:bodyPr/>
          <a:lstStyle>
            <a:lvl1pPr>
              <a:defRPr b="1"/>
            </a:lvl1pPr>
          </a:lstStyle>
          <a:p>
            <a:pPr>
              <a:defRPr/>
            </a:pPr>
            <a:r>
              <a:rPr lang="en-US"/>
              <a:t>PPT-028-03</a:t>
            </a:r>
          </a:p>
        </p:txBody>
      </p:sp>
      <p:sp>
        <p:nvSpPr>
          <p:cNvPr id="4" name="Slide Number Placeholder 5"/>
          <p:cNvSpPr>
            <a:spLocks noGrp="1"/>
          </p:cNvSpPr>
          <p:nvPr>
            <p:ph type="sldNum" sz="quarter" idx="12"/>
          </p:nvPr>
        </p:nvSpPr>
        <p:spPr/>
        <p:txBody>
          <a:bodyPr/>
          <a:lstStyle>
            <a:lvl1pPr>
              <a:defRPr b="1"/>
            </a:lvl1pPr>
          </a:lstStyle>
          <a:p>
            <a:fld id="{E26995AB-11A7-4627-B15D-414C95256053}" type="slidenum">
              <a:rPr lang="en-US" altLang="en-US"/>
              <a:pPr/>
              <a:t>‹#›</a:t>
            </a:fld>
            <a:endParaRPr lang="en-US" altLang="en-US"/>
          </a:p>
        </p:txBody>
      </p:sp>
    </p:spTree>
    <p:extLst>
      <p:ext uri="{BB962C8B-B14F-4D97-AF65-F5344CB8AC3E}">
        <p14:creationId xmlns:p14="http://schemas.microsoft.com/office/powerpoint/2010/main" val="263694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lvl1pPr>
          </a:lstStyle>
          <a:p>
            <a:pPr>
              <a:defRPr/>
            </a:pPr>
            <a:fld id="{E7D0C6AB-D28E-461B-AA1F-8BC764C08B50}"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C4BCD3C9-5163-41C4-827F-AABB5A88629F}" type="slidenum">
              <a:rPr lang="en-US" altLang="en-US"/>
              <a:pPr/>
              <a:t>‹#›</a:t>
            </a:fld>
            <a:endParaRPr lang="en-US" altLang="en-US"/>
          </a:p>
        </p:txBody>
      </p:sp>
    </p:spTree>
    <p:extLst>
      <p:ext uri="{BB962C8B-B14F-4D97-AF65-F5344CB8AC3E}">
        <p14:creationId xmlns:p14="http://schemas.microsoft.com/office/powerpoint/2010/main" val="27861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lvl1pPr>
          </a:lstStyle>
          <a:p>
            <a:pPr>
              <a:defRPr/>
            </a:pPr>
            <a:fld id="{AB7FF161-8895-4FC5-ACC7-A3B4961F7948}" type="datetime1">
              <a:rPr lang="en-US"/>
              <a:pPr>
                <a:defRPr/>
              </a:pPr>
              <a:t>3/7/2017</a:t>
            </a:fld>
            <a:endParaRPr lang="en-US"/>
          </a:p>
        </p:txBody>
      </p:sp>
      <p:sp>
        <p:nvSpPr>
          <p:cNvPr id="6" name="Footer Placeholder 4"/>
          <p:cNvSpPr>
            <a:spLocks noGrp="1"/>
          </p:cNvSpPr>
          <p:nvPr>
            <p:ph type="ftr" sz="quarter" idx="11"/>
          </p:nvPr>
        </p:nvSpPr>
        <p:spPr/>
        <p:txBody>
          <a:bodyPr/>
          <a:lstStyle>
            <a:lvl1pPr>
              <a:defRPr b="1"/>
            </a:lvl1pPr>
          </a:lstStyle>
          <a:p>
            <a:pPr>
              <a:defRPr/>
            </a:pPr>
            <a:r>
              <a:rPr lang="en-US"/>
              <a:t>PPT-028-03</a:t>
            </a:r>
          </a:p>
        </p:txBody>
      </p:sp>
      <p:sp>
        <p:nvSpPr>
          <p:cNvPr id="7" name="Slide Number Placeholder 5"/>
          <p:cNvSpPr>
            <a:spLocks noGrp="1"/>
          </p:cNvSpPr>
          <p:nvPr>
            <p:ph type="sldNum" sz="quarter" idx="12"/>
          </p:nvPr>
        </p:nvSpPr>
        <p:spPr/>
        <p:txBody>
          <a:bodyPr/>
          <a:lstStyle>
            <a:lvl1pPr>
              <a:defRPr b="1"/>
            </a:lvl1pPr>
          </a:lstStyle>
          <a:p>
            <a:fld id="{0B828628-4493-45C1-BAD8-DDBD1445E716}" type="slidenum">
              <a:rPr lang="en-US" altLang="en-US"/>
              <a:pPr/>
              <a:t>‹#›</a:t>
            </a:fld>
            <a:endParaRPr lang="en-US" altLang="en-US"/>
          </a:p>
        </p:txBody>
      </p:sp>
    </p:spTree>
    <p:extLst>
      <p:ext uri="{BB962C8B-B14F-4D97-AF65-F5344CB8AC3E}">
        <p14:creationId xmlns:p14="http://schemas.microsoft.com/office/powerpoint/2010/main" val="29830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75B48D87-B2B3-41F0-BF2C-C63ECB1E9AC5}"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r>
              <a:rPr lang="en-US"/>
              <a:t>PPT-028-03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anose="020F0502020204030204" pitchFamily="34" charset="0"/>
              </a:defRPr>
            </a:lvl1pPr>
          </a:lstStyle>
          <a:p>
            <a:fld id="{3ECEB107-D004-4C7D-A924-78415B1587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A2F55BCB-1EBB-4B41-86E5-A5F50E0DEC2E}"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r>
              <a:rPr lang="en-US"/>
              <a:t>PPT-028-03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anose="020F0502020204030204" pitchFamily="34" charset="0"/>
              </a:defRPr>
            </a:lvl1pPr>
          </a:lstStyle>
          <a:p>
            <a:fld id="{96B6D774-BD45-487B-AB6A-FCA95B1268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aalhysterforklifts.com.au/index.php/about/blog-post/forklift_terminology_part_1_introduction_to_basic_forklift_featur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37.xm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6.jpeg"/><Relationship Id="rId11" Type="http://schemas.openxmlformats.org/officeDocument/2006/relationships/image" Target="../media/image23.png"/><Relationship Id="rId5" Type="http://schemas.openxmlformats.org/officeDocument/2006/relationships/image" Target="../media/image25.jpeg"/><Relationship Id="rId10" Type="http://schemas.openxmlformats.org/officeDocument/2006/relationships/oleObject" Target="../embeddings/oleObject4.bin"/><Relationship Id="rId4" Type="http://schemas.openxmlformats.org/officeDocument/2006/relationships/image" Target="../media/image24.jpeg"/><Relationship Id="rId9"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hyperlink" Target="http://www.osha.gov/SLTC/etools/pit/forklift/basicparts/nameplate.html"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hyperlink" Target="http://images.search.yahoo.com/images/view;_ylt=A0PDoTEL8a5O720AOvyJzbkF;_ylu=X3oDMTBlMTQ4cGxyBHNlYwNzcgRzbGsDaW1n?back=http%3A%2F%2Fimages.search.yahoo.com%2Fsearch%2Fimages%3Fp%3Dforklift%2Baccident%26b%3D91%26tab%3Dorganic%26ri%3D106&amp;w=350&amp;h=263&amp;imgurl=assets.matchbin.com%2Fsites%2F165%2Fassets%2FEQH_forklift.JPG&amp;rurl=http%3A%2F%2Fwww.watchnewspapers.com%2Fview%2Ffull_story%2F15170306%2Farticle-Forklift-Training-to-be-Offered-in-Montrose-Next-Month%3Finstance%3Dhome_news_bullets&amp;size=25.5+KB&amp;name=ACCIDENTS+HAPPEN+%E2%80%94+Accidents+when+using+a+forklift%2C+like+this+...&amp;p=forklift+accident&amp;oid=88e182b03e0989546a42a92295eef5dc&amp;fr2=&amp;fr=&amp;tt=ACCIDENTS+HAPPEN+%E2%80%94+Accidents+when+using+a+forklift%2C+like+this+...&amp;b=91&amp;ni=30&amp;no=106&amp;tab=organic&amp;ts=&amp;sigr=14hmsans6&amp;sigb=12ovr15is&amp;sigi=11lsvi912&amp;.crumb=MHKdNXSHpO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hyperlink" Target="http://images.search.yahoo.com/images/view;_ylt=A0PDoX7f965O2C0AQhqJzbkF;_ylu=X3oDMTBlMTQ4cGxyBHNlYwNzcgRzbGsDaW1n?back=http%3A%2F%2Fimages.search.yahoo.com%2Fsearch%2Fimages%3Fp%3Dforklift%2Baccident%26b%3D121%26tab%3Dorganic%26ri%3D143&amp;w=300&amp;h=452&amp;imgurl=www.hsmsearch.co.uk%2Fimages%2F1253802570_20608.jpeg&amp;rurl=http%3A%2F%2Fwww.hsmsearch.com%2Fnewsletters%2F-%2Fid%2F1550%2F&amp;size=73.9+KB&amp;name=Are+you+surprised+by+the+FLTAs+findings+that+men+are+in+more+danger+in+...&amp;p=forklift+accident&amp;oid=22c77fcce6c990e515279dd839633f8a&amp;fr2=&amp;fr=&amp;tt=Are+you+surprised+by+the+FLTAs+findings+that+men+are+in+more+danger+in+...&amp;b=121&amp;ni=30&amp;no=143&amp;tab=organic&amp;ts=&amp;sigr=11ff8967s&amp;sigb=12pf9i3fs&amp;sigi=11glki0q6&amp;.crumb=MHKdNXSHpO0"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Powered Industrial Trucks (PIT)</a:t>
            </a:r>
          </a:p>
        </p:txBody>
      </p:sp>
      <p:sp>
        <p:nvSpPr>
          <p:cNvPr id="25603" name="Subtitle 2"/>
          <p:cNvSpPr>
            <a:spLocks noGrp="1"/>
          </p:cNvSpPr>
          <p:nvPr>
            <p:ph type="subTitle" idx="1"/>
          </p:nvPr>
        </p:nvSpPr>
        <p:spPr>
          <a:xfrm>
            <a:off x="685800" y="1500188"/>
            <a:ext cx="7924800" cy="533400"/>
          </a:xfrm>
        </p:spPr>
        <p:txBody>
          <a:bodyPr/>
          <a:lstStyle/>
          <a:p>
            <a:pPr eaLnBrk="1" hangingPunct="1"/>
            <a:r>
              <a:rPr lang="en-US" altLang="en-US">
                <a:solidFill>
                  <a:schemeClr val="tx1"/>
                </a:solidFill>
              </a:rPr>
              <a:t>OSHA 29 CFR 1910.178</a:t>
            </a:r>
          </a:p>
          <a:p>
            <a:pPr algn="l" eaLnBrk="1" hangingPunct="1"/>
            <a:endParaRPr lang="en-US" altLang="en-US">
              <a:solidFill>
                <a:schemeClr val="tx1"/>
              </a:solidFill>
            </a:endParaRPr>
          </a:p>
        </p:txBody>
      </p:sp>
      <p:sp>
        <p:nvSpPr>
          <p:cNvPr id="256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1E29F7F-7C96-4913-B580-63D589700D47}" type="slidenum">
              <a:rPr lang="en-US" altLang="en-US" sz="1400">
                <a:solidFill>
                  <a:srgbClr val="FFFFFF"/>
                </a:solidFill>
                <a:latin typeface="Verdana" panose="020B0604030504040204" pitchFamily="34" charset="0"/>
              </a:rPr>
              <a:pPr algn="ctr" eaLnBrk="1" hangingPunct="1">
                <a:spcBef>
                  <a:spcPct val="0"/>
                </a:spcBef>
                <a:buFontTx/>
                <a:buNone/>
              </a:pPr>
              <a:t>1</a:t>
            </a:fld>
            <a:endParaRPr lang="en-US" altLang="en-US" sz="1400">
              <a:solidFill>
                <a:srgbClr val="FFFFFF"/>
              </a:solidFill>
              <a:latin typeface="Verdana" panose="020B0604030504040204" pitchFamily="34" charset="0"/>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
        <p:nvSpPr>
          <p:cNvPr id="25606"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0" i="1">
                <a:solidFill>
                  <a:srgbClr val="000000"/>
                </a:solidFill>
                <a:latin typeface="Verdana" panose="020B0604030504040204" pitchFamily="34" charset="0"/>
                <a:cs typeface="Arial" panose="020B0604020202020204" pitchFamily="34" charset="0"/>
              </a:rPr>
              <a:t>Bureau of Workers’ Compensation </a:t>
            </a:r>
          </a:p>
          <a:p>
            <a:pPr algn="ctr" eaLnBrk="1" hangingPunct="1">
              <a:spcBef>
                <a:spcPct val="0"/>
              </a:spcBef>
              <a:buFontTx/>
              <a:buNone/>
            </a:pPr>
            <a:r>
              <a:rPr lang="en-US" altLang="en-US" sz="1100" b="0" i="1">
                <a:solidFill>
                  <a:srgbClr val="000000"/>
                </a:solidFill>
                <a:latin typeface="Verdana" panose="020B0604030504040204" pitchFamily="34" charset="0"/>
                <a:cs typeface="Arial" panose="020B0604020202020204" pitchFamily="34" charset="0"/>
              </a:rPr>
              <a:t>PA Training for Health &amp; Safety                        (PATHS)</a:t>
            </a:r>
          </a:p>
        </p:txBody>
      </p:sp>
      <p:pic>
        <p:nvPicPr>
          <p:cNvPr id="25607" name="Picture 6" descr="Pallet Jack Truck-Electr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416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 descr="Forklift-Nissa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28863"/>
            <a:ext cx="41910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a:t>
            </a:r>
          </a:p>
        </p:txBody>
      </p:sp>
      <p:sp>
        <p:nvSpPr>
          <p:cNvPr id="34819"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cs typeface="Times New Roman" panose="02020603050405020304" pitchFamily="18" charset="0"/>
              </a:rPr>
              <a:t>Training and evaluation shall be conducted by a person with the </a:t>
            </a:r>
            <a:r>
              <a:rPr lang="en-US" altLang="en-US" i="1" u="sng">
                <a:solidFill>
                  <a:schemeClr val="tx1"/>
                </a:solidFill>
                <a:cs typeface="Times New Roman" panose="02020603050405020304" pitchFamily="18" charset="0"/>
              </a:rPr>
              <a:t>knowledge</a:t>
            </a:r>
            <a:r>
              <a:rPr lang="en-US" altLang="en-US" i="1">
                <a:solidFill>
                  <a:schemeClr val="tx1"/>
                </a:solidFill>
                <a:cs typeface="Times New Roman" panose="02020603050405020304" pitchFamily="18" charset="0"/>
              </a:rPr>
              <a:t>, </a:t>
            </a:r>
            <a:r>
              <a:rPr lang="en-US" altLang="en-US" i="1" u="sng">
                <a:solidFill>
                  <a:schemeClr val="tx1"/>
                </a:solidFill>
                <a:cs typeface="Times New Roman" panose="02020603050405020304" pitchFamily="18" charset="0"/>
              </a:rPr>
              <a:t>training</a:t>
            </a:r>
            <a:r>
              <a:rPr lang="en-US" altLang="en-US" i="1">
                <a:solidFill>
                  <a:schemeClr val="tx1"/>
                </a:solidFill>
                <a:cs typeface="Times New Roman" panose="02020603050405020304" pitchFamily="18" charset="0"/>
              </a:rPr>
              <a:t>, </a:t>
            </a:r>
            <a:r>
              <a:rPr lang="en-US" altLang="en-US" i="1" u="sng">
                <a:solidFill>
                  <a:schemeClr val="tx1"/>
                </a:solidFill>
                <a:cs typeface="Times New Roman" panose="02020603050405020304" pitchFamily="18" charset="0"/>
              </a:rPr>
              <a:t>and</a:t>
            </a:r>
            <a:r>
              <a:rPr lang="en-US" altLang="en-US" i="1">
                <a:solidFill>
                  <a:schemeClr val="tx1"/>
                </a:solidFill>
                <a:cs typeface="Times New Roman" panose="02020603050405020304" pitchFamily="18" charset="0"/>
              </a:rPr>
              <a:t> </a:t>
            </a:r>
            <a:r>
              <a:rPr lang="en-US" altLang="en-US" i="1" u="sng">
                <a:solidFill>
                  <a:schemeClr val="tx1"/>
                </a:solidFill>
                <a:cs typeface="Times New Roman" panose="02020603050405020304" pitchFamily="18" charset="0"/>
              </a:rPr>
              <a:t>experience</a:t>
            </a:r>
            <a:r>
              <a:rPr lang="en-US" altLang="en-US">
                <a:solidFill>
                  <a:schemeClr val="tx1"/>
                </a:solidFill>
                <a:cs typeface="Times New Roman" panose="02020603050405020304" pitchFamily="18" charset="0"/>
              </a:rPr>
              <a:t> to instruct powered industrial truck operators and evaluate their competence.</a:t>
            </a:r>
          </a:p>
          <a:p>
            <a:pPr algn="l" eaLnBrk="1" hangingPunct="1"/>
            <a:endParaRPr lang="en-US" altLang="en-US">
              <a:solidFill>
                <a:schemeClr val="tx1"/>
              </a:solidFill>
            </a:endParaRPr>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85141B3-F837-425C-9447-13F5E4699E2D}" type="slidenum">
              <a:rPr lang="en-US" altLang="en-US" sz="1400">
                <a:solidFill>
                  <a:srgbClr val="FFFFFF"/>
                </a:solidFill>
                <a:latin typeface="Verdana" panose="020B0604030504040204" pitchFamily="34" charset="0"/>
              </a:rPr>
              <a:pPr algn="ctr" eaLnBrk="1" hangingPunct="1">
                <a:spcBef>
                  <a:spcPct val="0"/>
                </a:spcBef>
                <a:buFontTx/>
                <a:buNone/>
              </a:pPr>
              <a:t>10</a:t>
            </a:fld>
            <a:endParaRPr lang="en-US" altLang="en-US" sz="1400">
              <a:solidFill>
                <a:srgbClr val="FFFFFF"/>
              </a:solidFill>
              <a:latin typeface="Verdana" panose="020B0604030504040204" pitchFamily="34" charset="0"/>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4822" name="Picture 5" descr="Forklift with Dri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3048000"/>
            <a:ext cx="3200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37891" name="Subtitle 2"/>
          <p:cNvSpPr>
            <a:spLocks noGrp="1"/>
          </p:cNvSpPr>
          <p:nvPr>
            <p:ph type="subTitle" idx="1"/>
          </p:nvPr>
        </p:nvSpPr>
        <p:spPr>
          <a:xfrm>
            <a:off x="685800" y="1828800"/>
            <a:ext cx="7924800" cy="34290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PIT Operators shall receive initial training in the following topics (excepting topics that the employer can demonstrate are not applicable to safe operation in the employer’s workplace):</a:t>
            </a:r>
          </a:p>
          <a:p>
            <a:pPr algn="l" eaLnBrk="1" hangingPunct="1">
              <a:buFont typeface="Arial" charset="0"/>
              <a:buNone/>
              <a:defRPr/>
            </a:pPr>
            <a:endParaRPr lang="en-US" altLang="en-US" b="1" dirty="0">
              <a:solidFill>
                <a:schemeClr val="tx1"/>
              </a:solidFill>
              <a:latin typeface="Times New Roman" pitchFamily="18" charset="0"/>
            </a:endParaRPr>
          </a:p>
          <a:p>
            <a:pPr algn="l" eaLnBrk="1" hangingPunct="1">
              <a:buFont typeface="Arial" charset="0"/>
              <a:buNone/>
              <a:defRPr/>
            </a:pPr>
            <a:r>
              <a:rPr lang="en-US" altLang="en-US" b="1" dirty="0">
                <a:solidFill>
                  <a:schemeClr val="tx1"/>
                </a:solidFill>
                <a:latin typeface="Times New Roman" pitchFamily="18" charset="0"/>
              </a:rPr>
              <a:t>       </a:t>
            </a:r>
            <a:r>
              <a:rPr lang="en-US" altLang="en-US" dirty="0">
                <a:solidFill>
                  <a:srgbClr val="0070C0"/>
                </a:solidFill>
                <a:cs typeface="Times New Roman" pitchFamily="18" charset="0"/>
              </a:rPr>
              <a:t>→   </a:t>
            </a:r>
            <a:r>
              <a:rPr lang="en-US" altLang="en-US" dirty="0">
                <a:solidFill>
                  <a:srgbClr val="0033CC"/>
                </a:solidFill>
                <a:cs typeface="Times New Roman" pitchFamily="18" charset="0"/>
              </a:rPr>
              <a:t>TRUCK RELATED TOPICS</a:t>
            </a:r>
          </a:p>
          <a:p>
            <a:pPr algn="l" eaLnBrk="1" hangingPunct="1">
              <a:buFont typeface="Arial" charset="0"/>
              <a:buNone/>
              <a:defRPr/>
            </a:pPr>
            <a:r>
              <a:rPr lang="en-US" altLang="en-US" dirty="0">
                <a:solidFill>
                  <a:srgbClr val="0033CC"/>
                </a:solidFill>
                <a:cs typeface="Times New Roman" pitchFamily="18" charset="0"/>
              </a:rPr>
              <a:t>     →   WORKPLACE RELATED TOPICS</a:t>
            </a:r>
          </a:p>
          <a:p>
            <a:pPr algn="l" eaLnBrk="1" hangingPunct="1">
              <a:buFont typeface="Arial" charset="0"/>
              <a:buNone/>
              <a:defRPr/>
            </a:pPr>
            <a:r>
              <a:rPr lang="en-US" altLang="en-US" dirty="0">
                <a:solidFill>
                  <a:srgbClr val="0033CC"/>
                </a:solidFill>
                <a:cs typeface="Times New Roman" pitchFamily="18" charset="0"/>
              </a:rPr>
              <a:t>     →   REQUIREMENTS OF THE STANDARD</a:t>
            </a:r>
          </a:p>
          <a:p>
            <a:pPr algn="l" eaLnBrk="1" hangingPunct="1">
              <a:buFont typeface="Arial" charset="0"/>
              <a:buNone/>
              <a:defRPr/>
            </a:pPr>
            <a:endParaRPr lang="en-US" altLang="en-US" dirty="0">
              <a:solidFill>
                <a:srgbClr val="0033CC"/>
              </a:solidFill>
            </a:endParaRPr>
          </a:p>
        </p:txBody>
      </p:sp>
      <p:sp>
        <p:nvSpPr>
          <p:cNvPr id="358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39EBA50-A54B-4A54-9A88-2C0C9614F58B}" type="slidenum">
              <a:rPr lang="en-US" altLang="en-US" sz="1400">
                <a:solidFill>
                  <a:srgbClr val="FFFFFF"/>
                </a:solidFill>
                <a:latin typeface="Verdana" panose="020B0604030504040204" pitchFamily="34" charset="0"/>
              </a:rPr>
              <a:pPr algn="ctr" eaLnBrk="1" hangingPunct="1">
                <a:spcBef>
                  <a:spcPct val="0"/>
                </a:spcBef>
                <a:buFontTx/>
                <a:buNone/>
              </a:pPr>
              <a:t>11</a:t>
            </a:fld>
            <a:endParaRPr lang="en-US" altLang="en-US" sz="1400">
              <a:solidFill>
                <a:srgbClr val="FFFFFF"/>
              </a:solidFill>
              <a:latin typeface="Verdana" panose="020B0604030504040204" pitchFamily="34"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38915"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u="sng" dirty="0">
                <a:solidFill>
                  <a:schemeClr val="tx1"/>
                </a:solidFill>
              </a:rPr>
              <a:t>TRUCK RELATED TOPICS</a:t>
            </a:r>
            <a:r>
              <a:rPr lang="en-US" altLang="en-US" dirty="0">
                <a:solidFill>
                  <a:schemeClr val="tx1"/>
                </a:solidFill>
              </a:rPr>
              <a:t>:</a:t>
            </a:r>
            <a:endParaRPr lang="en-US" altLang="en-US" b="1" dirty="0">
              <a:solidFill>
                <a:schemeClr val="tx1"/>
              </a:solidFill>
              <a:latin typeface="Times New Roman" pitchFamily="18" charset="0"/>
            </a:endParaRPr>
          </a:p>
          <a:p>
            <a:pPr marL="342900" indent="-342900" algn="l" eaLnBrk="1" hangingPunct="1">
              <a:buFont typeface="Courier New" panose="02070309020205020404" pitchFamily="49" charset="0"/>
              <a:buChar char="o"/>
              <a:defRPr/>
            </a:pPr>
            <a:r>
              <a:rPr lang="en-US" altLang="en-US" b="1" dirty="0">
                <a:solidFill>
                  <a:schemeClr val="tx1"/>
                </a:solidFill>
                <a:latin typeface="Times New Roman" pitchFamily="18" charset="0"/>
                <a:cs typeface="Times New Roman" pitchFamily="18" charset="0"/>
              </a:rPr>
              <a:t>     </a:t>
            </a:r>
            <a:r>
              <a:rPr lang="en-US" altLang="en-US" dirty="0">
                <a:solidFill>
                  <a:schemeClr val="tx1"/>
                </a:solidFill>
                <a:cs typeface="Times New Roman" pitchFamily="18" charset="0"/>
              </a:rPr>
              <a:t>Operating instructions, warnings, precautions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Differences from an automobile</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Controls and instrumentation</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Engine or motor operation</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Steering and maneuvering</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Visibility</a:t>
            </a:r>
          </a:p>
          <a:p>
            <a:pPr algn="l" eaLnBrk="1" hangingPunct="1">
              <a:buFont typeface="Arial" charset="0"/>
              <a:buNone/>
              <a:defRPr/>
            </a:pPr>
            <a:endParaRPr lang="en-US" altLang="en-US" dirty="0">
              <a:solidFill>
                <a:schemeClr val="tx1"/>
              </a:solidFill>
            </a:endParaRP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6669A2D-3D8D-450C-8433-569C6CBCACED}" type="slidenum">
              <a:rPr lang="en-US" altLang="en-US" sz="1400">
                <a:solidFill>
                  <a:srgbClr val="FFFFFF"/>
                </a:solidFill>
                <a:latin typeface="Verdana" panose="020B0604030504040204" pitchFamily="34" charset="0"/>
              </a:rPr>
              <a:pPr algn="ctr" eaLnBrk="1" hangingPunct="1">
                <a:spcBef>
                  <a:spcPct val="0"/>
                </a:spcBef>
                <a:buFontTx/>
                <a:buNone/>
              </a:pPr>
              <a:t>12</a:t>
            </a:fld>
            <a:endParaRPr lang="en-US" altLang="en-US" sz="1400">
              <a:solidFill>
                <a:srgbClr val="FFFFFF"/>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6870" name="Picture 5" descr="Forklift Transporting Potted Tre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29892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52227"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u="sng" dirty="0">
                <a:solidFill>
                  <a:schemeClr val="tx1"/>
                </a:solidFill>
              </a:rPr>
              <a:t>TRUCK RELATED TOPICS</a:t>
            </a:r>
            <a:r>
              <a:rPr lang="en-US" altLang="en-US" dirty="0">
                <a:solidFill>
                  <a:schemeClr val="tx1"/>
                </a:solidFill>
              </a:rPr>
              <a:t>:</a:t>
            </a:r>
            <a:endParaRPr lang="en-US" altLang="en-US" b="1" dirty="0">
              <a:solidFill>
                <a:schemeClr val="tx1"/>
              </a:solidFill>
              <a:latin typeface="Times New Roman" pitchFamily="18" charset="0"/>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Fork and attachment adaptation, operation,  and use</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Vehicle capacity and stability</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Vehicle inspection/maintenance operator will perform</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Operating limitations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Other instructions, etc.</a:t>
            </a:r>
          </a:p>
          <a:p>
            <a:pPr marL="342900" indent="-342900" algn="l" eaLnBrk="1" hangingPunct="1">
              <a:buFont typeface="Courier New" panose="02070309020205020404" pitchFamily="49" charset="0"/>
              <a:buChar char="o"/>
              <a:defRPr/>
            </a:pPr>
            <a:endParaRPr lang="en-US" dirty="0">
              <a:solidFill>
                <a:schemeClr val="tx1"/>
              </a:solidFill>
            </a:endParaRPr>
          </a:p>
        </p:txBody>
      </p:sp>
      <p:sp>
        <p:nvSpPr>
          <p:cNvPr id="378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FD3FB9-A122-4073-A9C6-68281CCCB4CB}" type="slidenum">
              <a:rPr lang="en-US" altLang="en-US" sz="1400">
                <a:solidFill>
                  <a:srgbClr val="FFFFFF"/>
                </a:solidFill>
                <a:latin typeface="Verdana" panose="020B0604030504040204" pitchFamily="34" charset="0"/>
              </a:rPr>
              <a:pPr algn="ctr" eaLnBrk="1" hangingPunct="1">
                <a:spcBef>
                  <a:spcPct val="0"/>
                </a:spcBef>
                <a:buFontTx/>
                <a:buNone/>
              </a:pPr>
              <a:t>13</a:t>
            </a:fld>
            <a:endParaRPr lang="en-US" altLang="en-US" sz="1400">
              <a:solidFill>
                <a:srgbClr val="FFFFFF"/>
              </a:solidFill>
              <a:latin typeface="Verdana" panose="020B0604030504040204" pitchFamily="34" charset="0"/>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7894" name="Picture 6" descr="Forklift-Toyo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29000"/>
            <a:ext cx="29083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40963" name="Subtitle 2"/>
          <p:cNvSpPr>
            <a:spLocks noGrp="1"/>
          </p:cNvSpPr>
          <p:nvPr>
            <p:ph type="subTitle" idx="1"/>
          </p:nvPr>
        </p:nvSpPr>
        <p:spPr>
          <a:xfrm>
            <a:off x="457200" y="1219200"/>
            <a:ext cx="7924800" cy="2667000"/>
          </a:xfrm>
        </p:spPr>
        <p:txBody>
          <a:bodyPr/>
          <a:lstStyle/>
          <a:p>
            <a:pPr algn="l" eaLnBrk="1" hangingPunct="1">
              <a:buFont typeface="Arial" charset="0"/>
              <a:buNone/>
              <a:defRPr/>
            </a:pPr>
            <a:r>
              <a:rPr lang="en-US" altLang="en-US" u="sng" dirty="0">
                <a:solidFill>
                  <a:schemeClr val="tx1"/>
                </a:solidFill>
                <a:cs typeface="Times New Roman" pitchFamily="18" charset="0"/>
              </a:rPr>
              <a:t>WORKPLACE RELATED TOPICS</a:t>
            </a:r>
            <a:r>
              <a:rPr lang="en-US" altLang="en-US" dirty="0">
                <a:solidFill>
                  <a:schemeClr val="tx1"/>
                </a:solidFill>
                <a:cs typeface="Times New Roman" pitchFamily="18" charset="0"/>
              </a:rPr>
              <a:t>:</a:t>
            </a:r>
            <a:endParaRPr lang="en-US" altLang="en-US" b="1" dirty="0">
              <a:solidFill>
                <a:schemeClr val="tx1"/>
              </a:solidFill>
              <a:latin typeface="Times New Roman" pitchFamily="18" charset="0"/>
              <a:cs typeface="Times New Roman" pitchFamily="18" charset="0"/>
            </a:endParaRPr>
          </a:p>
          <a:p>
            <a:pPr marL="342900" indent="-342900" algn="l" eaLnBrk="1" hangingPunct="1">
              <a:buFont typeface="Courier New" panose="02070309020205020404" pitchFamily="49" charset="0"/>
              <a:buChar char="o"/>
              <a:defRPr/>
            </a:pPr>
            <a:r>
              <a:rPr lang="en-US" altLang="en-US" b="1" dirty="0">
                <a:solidFill>
                  <a:schemeClr val="tx1"/>
                </a:solidFill>
                <a:latin typeface="Times New Roman" pitchFamily="18" charset="0"/>
                <a:cs typeface="Times New Roman" pitchFamily="18" charset="0"/>
              </a:rPr>
              <a:t>       </a:t>
            </a:r>
            <a:r>
              <a:rPr lang="en-US" altLang="en-US" dirty="0">
                <a:solidFill>
                  <a:schemeClr val="tx1"/>
                </a:solidFill>
                <a:cs typeface="Times New Roman" pitchFamily="18" charset="0"/>
              </a:rPr>
              <a:t>Surface conditions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Composition and stability of loads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Load manipulation, stacking, un-stacking</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Pedestrian traffic</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     Narrow aisles, restricted areas</a:t>
            </a:r>
          </a:p>
          <a:p>
            <a:pPr algn="l" eaLnBrk="1" hangingPunct="1">
              <a:buFont typeface="Arial" charset="0"/>
              <a:buNone/>
              <a:defRPr/>
            </a:pPr>
            <a:endParaRPr lang="en-US" altLang="en-US" dirty="0">
              <a:solidFill>
                <a:schemeClr val="tx1"/>
              </a:solidFill>
            </a:endParaRP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78DC1E8-6CF8-42F9-85BF-B17555714622}" type="slidenum">
              <a:rPr lang="en-US" altLang="en-US" sz="1400">
                <a:solidFill>
                  <a:srgbClr val="FFFFFF"/>
                </a:solidFill>
                <a:latin typeface="Verdana" panose="020B0604030504040204" pitchFamily="34" charset="0"/>
              </a:rPr>
              <a:pPr algn="ctr" eaLnBrk="1" hangingPunct="1">
                <a:spcBef>
                  <a:spcPct val="0"/>
                </a:spcBef>
                <a:buFontTx/>
                <a:buNone/>
              </a:pPr>
              <a:t>14</a:t>
            </a:fld>
            <a:endParaRPr lang="en-US" altLang="en-US" sz="1400">
              <a:solidFill>
                <a:srgbClr val="FFFFFF"/>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8918" name="Picture 5" descr="Reach Tru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89388"/>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3" descr="Forklift Rai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63875"/>
            <a:ext cx="25257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56323" name="Subtitle 2"/>
          <p:cNvSpPr>
            <a:spLocks noGrp="1"/>
          </p:cNvSpPr>
          <p:nvPr>
            <p:ph type="subTitle" idx="1"/>
          </p:nvPr>
        </p:nvSpPr>
        <p:spPr>
          <a:xfrm>
            <a:off x="660400" y="1219200"/>
            <a:ext cx="7924800" cy="4800600"/>
          </a:xfrm>
        </p:spPr>
        <p:txBody>
          <a:bodyPr/>
          <a:lstStyle/>
          <a:p>
            <a:pPr algn="l" eaLnBrk="1" hangingPunct="1">
              <a:buFont typeface="Arial" charset="0"/>
              <a:buNone/>
              <a:defRPr/>
            </a:pPr>
            <a:r>
              <a:rPr lang="en-US" altLang="en-US" u="sng" dirty="0">
                <a:solidFill>
                  <a:schemeClr val="tx1"/>
                </a:solidFill>
                <a:cs typeface="Times New Roman" pitchFamily="18" charset="0"/>
              </a:rPr>
              <a:t>WORKPLACE RELATED TOPICS</a:t>
            </a:r>
            <a:r>
              <a:rPr lang="en-US" altLang="en-US" dirty="0">
                <a:solidFill>
                  <a:schemeClr val="tx1"/>
                </a:solidFill>
                <a:cs typeface="Times New Roman" pitchFamily="18" charset="0"/>
              </a:rPr>
              <a:t>:</a:t>
            </a:r>
            <a:endParaRPr lang="en-US" altLang="en-US" b="1" dirty="0">
              <a:solidFill>
                <a:schemeClr val="tx1"/>
              </a:solidFill>
              <a:latin typeface="Times New Roman" pitchFamily="18" charset="0"/>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Operating in hazardous locations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Operating on ramps and sloped surfaces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Potentially hazardous environmental conditions</a:t>
            </a: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Operating in closed environments or other areas where poor ventilation or maintenance could cause carbon monoxide or diesel exhaust buildup</a:t>
            </a:r>
          </a:p>
          <a:p>
            <a:pPr algn="l" eaLnBrk="1" hangingPunct="1">
              <a:buFont typeface="Arial" charset="0"/>
              <a:buNone/>
              <a:defRPr/>
            </a:pPr>
            <a:endParaRPr lang="en-US" dirty="0">
              <a:solidFill>
                <a:schemeClr val="tx1"/>
              </a:solidFill>
            </a:endParaRP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2085437-CF57-499D-893D-1F0A31156BEE}" type="slidenum">
              <a:rPr lang="en-US" altLang="en-US" sz="1400">
                <a:solidFill>
                  <a:srgbClr val="FFFFFF"/>
                </a:solidFill>
                <a:latin typeface="Verdana" panose="020B0604030504040204" pitchFamily="34" charset="0"/>
              </a:rPr>
              <a:pPr algn="ctr" eaLnBrk="1" hangingPunct="1">
                <a:spcBef>
                  <a:spcPct val="0"/>
                </a:spcBef>
                <a:buFontTx/>
                <a:buNone/>
              </a:pPr>
              <a:t>15</a:t>
            </a:fld>
            <a:endParaRPr lang="en-US" altLang="en-US" sz="1400">
              <a:solidFill>
                <a:srgbClr val="FFFFFF"/>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9942" name="Picture 4" descr="Forklfit Ope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 Content</a:t>
            </a:r>
          </a:p>
        </p:txBody>
      </p:sp>
      <p:sp>
        <p:nvSpPr>
          <p:cNvPr id="40963" name="Subtitle 2"/>
          <p:cNvSpPr>
            <a:spLocks noGrp="1"/>
          </p:cNvSpPr>
          <p:nvPr>
            <p:ph type="subTitle" idx="1"/>
          </p:nvPr>
        </p:nvSpPr>
        <p:spPr>
          <a:xfrm>
            <a:off x="609600" y="1295400"/>
            <a:ext cx="7924800" cy="1143000"/>
          </a:xfrm>
        </p:spPr>
        <p:txBody>
          <a:bodyPr/>
          <a:lstStyle/>
          <a:p>
            <a:pPr eaLnBrk="1" hangingPunct="1"/>
            <a:r>
              <a:rPr lang="en-US" altLang="en-US">
                <a:solidFill>
                  <a:srgbClr val="FF0000"/>
                </a:solidFill>
                <a:cs typeface="Times New Roman" panose="02020603050405020304" pitchFamily="18" charset="0"/>
              </a:rPr>
              <a:t>THE REQUIREMENTS OF THE OSHA STANDARD MUST ALSO BE INCLUDED IN THE INITIAL OPERATOR TRAINING PROGRAM!</a:t>
            </a:r>
          </a:p>
          <a:p>
            <a:pPr algn="l" eaLnBrk="1" hangingPunct="1"/>
            <a:endParaRPr lang="en-US" altLang="en-US">
              <a:solidFill>
                <a:schemeClr val="tx1"/>
              </a:solidFill>
            </a:endParaRPr>
          </a:p>
        </p:txBody>
      </p:sp>
      <p:sp>
        <p:nvSpPr>
          <p:cNvPr id="409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12E0734-7271-4180-9E47-45D40B60D12D}" type="slidenum">
              <a:rPr lang="en-US" altLang="en-US" sz="1400">
                <a:solidFill>
                  <a:srgbClr val="FFFFFF"/>
                </a:solidFill>
                <a:latin typeface="Verdana" panose="020B0604030504040204" pitchFamily="34" charset="0"/>
              </a:rPr>
              <a:pPr algn="ctr" eaLnBrk="1" hangingPunct="1">
                <a:spcBef>
                  <a:spcPct val="0"/>
                </a:spcBef>
                <a:buFontTx/>
                <a:buNone/>
              </a:pPr>
              <a:t>16</a:t>
            </a:fld>
            <a:endParaRPr lang="en-US" altLang="en-US" sz="1400">
              <a:solidFill>
                <a:srgbClr val="FFFFFF"/>
              </a:solidFill>
              <a:latin typeface="Verdana" panose="020B0604030504040204" pitchFamily="34" charset="0"/>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40966" name="Picture 6" descr="Forklift Accident-Off Dock Forks Fir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42100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Refresher Training/Evaluation</a:t>
            </a:r>
          </a:p>
        </p:txBody>
      </p:sp>
      <p:sp>
        <p:nvSpPr>
          <p:cNvPr id="60419" name="Subtitle 2"/>
          <p:cNvSpPr>
            <a:spLocks noGrp="1"/>
          </p:cNvSpPr>
          <p:nvPr>
            <p:ph type="subTitle" idx="1"/>
          </p:nvPr>
        </p:nvSpPr>
        <p:spPr>
          <a:xfrm>
            <a:off x="609600" y="1295400"/>
            <a:ext cx="7924800" cy="4800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Refresher training, including evaluation of  effectiveness of that training, shall be conducted to ensure the operator has the knowledge and skills needed to operate the powered industrial truck safely.</a:t>
            </a:r>
          </a:p>
          <a:p>
            <a:pPr marL="342900" indent="-342900" algn="l" eaLnBrk="1" hangingPunct="1">
              <a:buFont typeface="Courier New" panose="02070309020205020404" pitchFamily="49" charset="0"/>
              <a:buChar char="o"/>
              <a:defRPr/>
            </a:pPr>
            <a:r>
              <a:rPr lang="en-US" altLang="en-US" dirty="0">
                <a:solidFill>
                  <a:schemeClr val="tx1"/>
                </a:solidFill>
              </a:rPr>
              <a:t>Refresher training is required when:</a:t>
            </a:r>
          </a:p>
          <a:p>
            <a:pPr algn="l" eaLnBrk="1" hangingPunct="1">
              <a:buFont typeface="Arial" charset="0"/>
              <a:buNone/>
              <a:defRPr/>
            </a:pPr>
            <a:r>
              <a:rPr lang="en-US" altLang="en-US" dirty="0">
                <a:solidFill>
                  <a:schemeClr val="tx1"/>
                </a:solidFill>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Unsafe operation</a:t>
            </a:r>
          </a:p>
          <a:p>
            <a:pPr algn="l" eaLnBrk="1" hangingPunct="1">
              <a:buFont typeface="Arial" charset="0"/>
              <a:buNone/>
              <a:defRPr/>
            </a:pPr>
            <a:r>
              <a:rPr lang="en-US" altLang="en-US" dirty="0">
                <a:solidFill>
                  <a:schemeClr val="tx1"/>
                </a:solidFill>
                <a:cs typeface="Times New Roman" pitchFamily="18" charset="0"/>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Accident or near-miss</a:t>
            </a:r>
          </a:p>
          <a:p>
            <a:pPr algn="l" eaLnBrk="1" hangingPunct="1">
              <a:buFont typeface="Arial" charset="0"/>
              <a:buNone/>
              <a:defRPr/>
            </a:pPr>
            <a:r>
              <a:rPr lang="en-US" altLang="en-US" dirty="0">
                <a:solidFill>
                  <a:schemeClr val="tx1"/>
                </a:solidFill>
                <a:cs typeface="Times New Roman" pitchFamily="18" charset="0"/>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Evaluation indicates a need</a:t>
            </a:r>
          </a:p>
          <a:p>
            <a:pPr algn="l" eaLnBrk="1" hangingPunct="1">
              <a:buFont typeface="Arial" charset="0"/>
              <a:buNone/>
              <a:defRPr/>
            </a:pPr>
            <a:r>
              <a:rPr lang="en-US" altLang="en-US" dirty="0">
                <a:solidFill>
                  <a:schemeClr val="tx1"/>
                </a:solidFill>
                <a:cs typeface="Times New Roman" pitchFamily="18" charset="0"/>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Different type of equipment is introduced</a:t>
            </a:r>
          </a:p>
          <a:p>
            <a:pPr algn="l" eaLnBrk="1" hangingPunct="1">
              <a:buFont typeface="Arial" charset="0"/>
              <a:buNone/>
              <a:defRPr/>
            </a:pPr>
            <a:r>
              <a:rPr lang="en-US" altLang="en-US" dirty="0">
                <a:solidFill>
                  <a:schemeClr val="tx1"/>
                </a:solidFill>
                <a:cs typeface="Times New Roman" pitchFamily="18" charset="0"/>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Workplace condition changes</a:t>
            </a:r>
            <a:endParaRPr lang="ar-SA" altLang="en-US" dirty="0">
              <a:solidFill>
                <a:schemeClr val="tx1"/>
              </a:solidFill>
              <a:cs typeface="Times New Roman" pitchFamily="18" charset="0"/>
            </a:endParaRPr>
          </a:p>
          <a:p>
            <a:pPr algn="l" eaLnBrk="1" hangingPunct="1">
              <a:buFont typeface="Arial" charset="0"/>
              <a:buNone/>
              <a:defRPr/>
            </a:pPr>
            <a:endParaRPr lang="en-US" dirty="0">
              <a:solidFill>
                <a:schemeClr val="tx1"/>
              </a:solidFill>
            </a:endParaRPr>
          </a:p>
        </p:txBody>
      </p:sp>
      <p:sp>
        <p:nvSpPr>
          <p:cNvPr id="419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F47D761-A41A-4C45-955F-5936C68050A4}" type="slidenum">
              <a:rPr lang="en-US" altLang="en-US" sz="1400">
                <a:solidFill>
                  <a:srgbClr val="FFFFFF"/>
                </a:solidFill>
                <a:latin typeface="Verdana" panose="020B0604030504040204" pitchFamily="34" charset="0"/>
              </a:rPr>
              <a:pPr algn="ctr" eaLnBrk="1" hangingPunct="1">
                <a:spcBef>
                  <a:spcPct val="0"/>
                </a:spcBef>
                <a:buFontTx/>
                <a:buNone/>
              </a:pPr>
              <a:t>17</a:t>
            </a:fld>
            <a:endParaRPr lang="en-US" altLang="en-US" sz="1400">
              <a:solidFill>
                <a:srgbClr val="FFFFFF"/>
              </a:solidFill>
              <a:latin typeface="Verdana" panose="020B0604030504040204" pitchFamily="34" charset="0"/>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Refresher Training/Evaluation</a:t>
            </a:r>
          </a:p>
        </p:txBody>
      </p:sp>
      <p:sp>
        <p:nvSpPr>
          <p:cNvPr id="62467" name="Subtitle 2"/>
          <p:cNvSpPr>
            <a:spLocks noGrp="1"/>
          </p:cNvSpPr>
          <p:nvPr>
            <p:ph type="subTitle" idx="1"/>
          </p:nvPr>
        </p:nvSpPr>
        <p:spPr>
          <a:xfrm>
            <a:off x="609600" y="1752600"/>
            <a:ext cx="7924800" cy="38100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An evaluation of each powered industrial truck operator’s performance must be conducted:</a:t>
            </a: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After initial training</a:t>
            </a:r>
            <a:endParaRPr lang="ar-SA" altLang="en-US" dirty="0">
              <a:solidFill>
                <a:schemeClr val="tx1"/>
              </a:solidFill>
              <a:cs typeface="Times New Roman" pitchFamily="18" charset="0"/>
            </a:endParaRP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After refresher training</a:t>
            </a:r>
            <a:endParaRPr lang="en-US" altLang="en-US" dirty="0">
              <a:solidFill>
                <a:schemeClr val="tx1"/>
              </a:solidFill>
            </a:endParaRP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        </a:t>
            </a:r>
            <a:r>
              <a:rPr lang="ar-SA" altLang="en-US" dirty="0">
                <a:solidFill>
                  <a:schemeClr val="tx1"/>
                </a:solidFill>
                <a:cs typeface="Times New Roman" pitchFamily="18" charset="0"/>
              </a:rPr>
              <a:t>۰</a:t>
            </a:r>
            <a:r>
              <a:rPr lang="en-US" altLang="en-US" dirty="0">
                <a:solidFill>
                  <a:schemeClr val="tx1"/>
                </a:solidFill>
                <a:cs typeface="Times New Roman" pitchFamily="18" charset="0"/>
              </a:rPr>
              <a:t> At least once every three (3) years</a:t>
            </a:r>
            <a:endParaRPr lang="ar-SA" altLang="en-US" dirty="0">
              <a:solidFill>
                <a:schemeClr val="tx1"/>
              </a:solidFill>
              <a:cs typeface="Times New Roman" pitchFamily="18" charset="0"/>
            </a:endParaRPr>
          </a:p>
          <a:p>
            <a:pPr algn="l" eaLnBrk="1" hangingPunct="1">
              <a:buFont typeface="Arial" charset="0"/>
              <a:buNone/>
              <a:defRPr/>
            </a:pPr>
            <a:endParaRPr lang="en-US" dirty="0">
              <a:solidFill>
                <a:schemeClr val="tx1"/>
              </a:solidFill>
            </a:endParaRPr>
          </a:p>
        </p:txBody>
      </p:sp>
      <p:sp>
        <p:nvSpPr>
          <p:cNvPr id="430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971D818-B7B5-4B7F-80AD-ABB3D3672540}" type="slidenum">
              <a:rPr lang="en-US" altLang="en-US" sz="1400">
                <a:solidFill>
                  <a:srgbClr val="FFFFFF"/>
                </a:solidFill>
                <a:latin typeface="Verdana" panose="020B0604030504040204" pitchFamily="34" charset="0"/>
              </a:rPr>
              <a:pPr algn="ctr" eaLnBrk="1" hangingPunct="1">
                <a:spcBef>
                  <a:spcPct val="0"/>
                </a:spcBef>
                <a:buFontTx/>
                <a:buNone/>
              </a:pPr>
              <a:t>18</a:t>
            </a:fld>
            <a:endParaRPr lang="en-US" altLang="en-US" sz="1400">
              <a:solidFill>
                <a:srgbClr val="FFFFFF"/>
              </a:solidFill>
              <a:latin typeface="Verdana" panose="020B0604030504040204" pitchFamily="34" charset="0"/>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Avoiding Duplicate Training</a:t>
            </a:r>
          </a:p>
        </p:txBody>
      </p:sp>
      <p:sp>
        <p:nvSpPr>
          <p:cNvPr id="46083" name="Subtitle 2"/>
          <p:cNvSpPr>
            <a:spLocks noGrp="1"/>
          </p:cNvSpPr>
          <p:nvPr>
            <p:ph type="subTitle" idx="1"/>
          </p:nvPr>
        </p:nvSpPr>
        <p:spPr>
          <a:xfrm>
            <a:off x="609600" y="1143000"/>
            <a:ext cx="8077200" cy="4800600"/>
          </a:xfrm>
        </p:spPr>
        <p:txBody>
          <a:bodyPr/>
          <a:lstStyle/>
          <a:p>
            <a:pPr algn="l" eaLnBrk="1" hangingPunct="1">
              <a:buFont typeface="Arial" charset="0"/>
              <a:buNone/>
              <a:defRPr/>
            </a:pPr>
            <a:r>
              <a:rPr lang="en-US" altLang="en-US" dirty="0">
                <a:solidFill>
                  <a:srgbClr val="0070C0"/>
                </a:solidFill>
              </a:rPr>
              <a:t>If operator has previously received training in a topic specified in this section, and: </a:t>
            </a:r>
          </a:p>
          <a:p>
            <a:pPr marL="342900" indent="-342900" algn="l" eaLnBrk="1" hangingPunct="1">
              <a:buFont typeface="Courier New" panose="02070309020205020404" pitchFamily="49" charset="0"/>
              <a:buChar char="o"/>
              <a:defRPr/>
            </a:pPr>
            <a:r>
              <a:rPr lang="en-US" altLang="en-US" dirty="0">
                <a:solidFill>
                  <a:srgbClr val="0070C0"/>
                </a:solidFill>
              </a:rPr>
              <a:t>Training is appropriate to the truck and working conditions encountered</a:t>
            </a:r>
          </a:p>
          <a:p>
            <a:pPr marL="342900" indent="-342900" algn="l" eaLnBrk="1" hangingPunct="1">
              <a:buFont typeface="Courier New" panose="02070309020205020404" pitchFamily="49" charset="0"/>
              <a:buChar char="o"/>
              <a:defRPr/>
            </a:pPr>
            <a:r>
              <a:rPr lang="en-US" altLang="en-US" dirty="0">
                <a:solidFill>
                  <a:srgbClr val="0070C0"/>
                </a:solidFill>
              </a:rPr>
              <a:t>Additional training in that topic is not required </a:t>
            </a:r>
          </a:p>
          <a:p>
            <a:pPr marL="342900" indent="-342900" algn="l" eaLnBrk="1" hangingPunct="1">
              <a:buFont typeface="Courier New" panose="02070309020205020404" pitchFamily="49" charset="0"/>
              <a:buChar char="o"/>
              <a:defRPr/>
            </a:pPr>
            <a:r>
              <a:rPr lang="en-US" altLang="en-US" dirty="0">
                <a:solidFill>
                  <a:srgbClr val="0070C0"/>
                </a:solidFill>
              </a:rPr>
              <a:t>If operator has been evaluated and found competent to operate the truck safely.</a:t>
            </a:r>
          </a:p>
          <a:p>
            <a:pPr marL="342900" indent="-342900" algn="l" eaLnBrk="1" hangingPunct="1">
              <a:buFont typeface="Courier New" panose="02070309020205020404" pitchFamily="49" charset="0"/>
              <a:buChar char="o"/>
              <a:defRPr/>
            </a:pPr>
            <a:endParaRPr lang="en-US" altLang="en-US" dirty="0">
              <a:solidFill>
                <a:schemeClr val="tx1"/>
              </a:solidFill>
            </a:endParaRPr>
          </a:p>
        </p:txBody>
      </p:sp>
      <p:sp>
        <p:nvSpPr>
          <p:cNvPr id="440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4A69C48-983E-4F03-8304-C368DDB3FE10}" type="slidenum">
              <a:rPr lang="en-US" altLang="en-US" sz="1400">
                <a:solidFill>
                  <a:srgbClr val="FFFFFF"/>
                </a:solidFill>
                <a:latin typeface="Verdana" panose="020B0604030504040204" pitchFamily="34" charset="0"/>
              </a:rPr>
              <a:pPr algn="ctr" eaLnBrk="1" hangingPunct="1">
                <a:spcBef>
                  <a:spcPct val="0"/>
                </a:spcBef>
                <a:buFontTx/>
                <a:buNone/>
              </a:pPr>
              <a:t>19</a:t>
            </a:fld>
            <a:endParaRPr lang="en-US" altLang="en-US" sz="1400">
              <a:solidFill>
                <a:srgbClr val="FFFFFF"/>
              </a:solidFill>
              <a:latin typeface="Verdana" panose="020B0604030504040204" pitchFamily="34" charset="0"/>
            </a:endParaRPr>
          </a:p>
        </p:txBody>
      </p:sp>
      <p:sp>
        <p:nvSpPr>
          <p:cNvPr id="44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44038" name="Picture 3" descr="forklift mist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4800"/>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OSHA Standard for PIT</a:t>
            </a:r>
          </a:p>
        </p:txBody>
      </p:sp>
      <p:sp>
        <p:nvSpPr>
          <p:cNvPr id="28675" name="Subtitle 2"/>
          <p:cNvSpPr>
            <a:spLocks noGrp="1"/>
          </p:cNvSpPr>
          <p:nvPr>
            <p:ph type="subTitle" idx="1"/>
          </p:nvPr>
        </p:nvSpPr>
        <p:spPr>
          <a:xfrm>
            <a:off x="609600" y="1295400"/>
            <a:ext cx="7924800" cy="4800600"/>
          </a:xfrm>
        </p:spPr>
        <p:txBody>
          <a:bodyPr/>
          <a:lstStyle/>
          <a:p>
            <a:pPr algn="l" eaLnBrk="1" hangingPunct="1">
              <a:lnSpc>
                <a:spcPct val="90000"/>
              </a:lnSpc>
              <a:buFont typeface="Arial" charset="0"/>
              <a:buNone/>
              <a:defRPr/>
            </a:pPr>
            <a:r>
              <a:rPr lang="en-US" altLang="en-US" dirty="0">
                <a:solidFill>
                  <a:schemeClr val="tx1"/>
                </a:solidFill>
                <a:cs typeface="Times New Roman" pitchFamily="18" charset="0"/>
              </a:rPr>
              <a:t>The scope provisions of 1910.178(a) which       are based on ANSI B56.1-1969 cover:</a:t>
            </a:r>
          </a:p>
          <a:p>
            <a:pPr algn="l" eaLnBrk="1" hangingPunct="1">
              <a:lnSpc>
                <a:spcPct val="90000"/>
              </a:lnSpc>
              <a:buFont typeface="Arial" charset="0"/>
              <a:buNone/>
              <a:defRPr/>
            </a:pPr>
            <a:endParaRPr lang="en-US" altLang="en-US" dirty="0">
              <a:solidFill>
                <a:schemeClr val="tx1"/>
              </a:solidFill>
              <a:cs typeface="Times New Roman" pitchFamily="18" charset="0"/>
            </a:endParaRPr>
          </a:p>
          <a:p>
            <a:pPr marL="342900" indent="-342900" algn="l" eaLnBrk="1" hangingPunct="1">
              <a:lnSpc>
                <a:spcPct val="80000"/>
              </a:lnSpc>
              <a:buFont typeface="Courier New" panose="02070309020205020404" pitchFamily="49" charset="0"/>
              <a:buChar char="o"/>
              <a:defRPr/>
            </a:pPr>
            <a:r>
              <a:rPr lang="en-US" altLang="en-US" dirty="0">
                <a:solidFill>
                  <a:schemeClr val="tx1"/>
                </a:solidFill>
                <a:cs typeface="Times New Roman" pitchFamily="18" charset="0"/>
              </a:rPr>
              <a:t>Fork trucks, tractors, platform lift trucks, motorized hand trucks and other specialized industrial trucks powered by electric motors        or internal combustion engines.</a:t>
            </a:r>
          </a:p>
          <a:p>
            <a:pPr algn="l" eaLnBrk="1" hangingPunct="1">
              <a:lnSpc>
                <a:spcPct val="90000"/>
              </a:lnSpc>
              <a:buFont typeface="Arial" charset="0"/>
              <a:buNone/>
              <a:defRPr/>
            </a:pPr>
            <a:endParaRPr lang="en-US" altLang="en-US" dirty="0">
              <a:solidFill>
                <a:schemeClr val="tx1"/>
              </a:solidFill>
              <a:cs typeface="Times New Roman" pitchFamily="18" charset="0"/>
            </a:endParaRPr>
          </a:p>
          <a:p>
            <a:pPr marL="342900" indent="-342900" algn="l" eaLnBrk="1" hangingPunct="1">
              <a:lnSpc>
                <a:spcPct val="90000"/>
              </a:lnSpc>
              <a:buFont typeface="Courier New" panose="02070309020205020404" pitchFamily="49" charset="0"/>
              <a:buChar char="o"/>
              <a:defRPr/>
            </a:pPr>
            <a:r>
              <a:rPr lang="en-US" altLang="en-US" dirty="0">
                <a:solidFill>
                  <a:schemeClr val="tx1"/>
                </a:solidFill>
                <a:cs typeface="Times New Roman" pitchFamily="18" charset="0"/>
              </a:rPr>
              <a:t>The standard does not apply to compressed air    or non-flammable compressed gas-operated industrial trucks, farm vehicles, or vehicles intended primarily for earth moving or over the road hauling.</a:t>
            </a:r>
          </a:p>
          <a:p>
            <a:pPr algn="l" eaLnBrk="1" hangingPunct="1">
              <a:buFont typeface="Arial" charset="0"/>
              <a:buNone/>
              <a:defRPr/>
            </a:pPr>
            <a:endParaRPr lang="en-US" altLang="en-US" dirty="0">
              <a:solidFill>
                <a:schemeClr val="tx1"/>
              </a:solidFill>
            </a:endParaRPr>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E3BCF52-4A3C-4193-85DC-35111F2B1AB3}" type="slidenum">
              <a:rPr lang="en-US" altLang="en-US" sz="1400">
                <a:solidFill>
                  <a:srgbClr val="FFFFFF"/>
                </a:solidFill>
                <a:latin typeface="Verdana" panose="020B0604030504040204" pitchFamily="34" charset="0"/>
              </a:rPr>
              <a:pPr algn="ctr" eaLnBrk="1" hangingPunct="1">
                <a:spcBef>
                  <a:spcPct val="0"/>
                </a:spcBef>
                <a:buFontTx/>
                <a:buNone/>
              </a:pPr>
              <a:t>2</a:t>
            </a:fld>
            <a:endParaRPr lang="en-US" altLang="en-US" sz="1400">
              <a:solidFill>
                <a:srgbClr val="FFFFFF"/>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Training Program Implementation</a:t>
            </a:r>
          </a:p>
        </p:txBody>
      </p:sp>
      <p:sp>
        <p:nvSpPr>
          <p:cNvPr id="132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dirty="0">
                <a:solidFill>
                  <a:schemeClr val="tx1"/>
                </a:solidFill>
              </a:rPr>
              <a:t>Trainees may operate a powered industrial truck only:</a:t>
            </a:r>
          </a:p>
          <a:p>
            <a:pPr algn="l" eaLnBrk="1" hangingPunct="1">
              <a:buFont typeface="Arial" charset="0"/>
              <a:buNone/>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Under direct supervision of a person who has  the knowledge, training, and experience to train operators and evaluate their competence; and</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Where such operation does not endanger the trainee or other employees</a:t>
            </a:r>
            <a:r>
              <a:rPr lang="en-US" altLang="en-US" dirty="0"/>
              <a:t>.</a:t>
            </a:r>
          </a:p>
          <a:p>
            <a:pPr algn="l" eaLnBrk="1" hangingPunct="1">
              <a:buFont typeface="Arial" charset="0"/>
              <a:buNone/>
              <a:defRPr/>
            </a:pPr>
            <a:endParaRPr lang="en-US" dirty="0">
              <a:solidFill>
                <a:schemeClr val="tx1"/>
              </a:solidFill>
            </a:endParaRPr>
          </a:p>
        </p:txBody>
      </p:sp>
      <p:sp>
        <p:nvSpPr>
          <p:cNvPr id="450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3D03B15-2E09-41D8-8392-75F3AB671D54}" type="slidenum">
              <a:rPr lang="en-US" altLang="en-US" sz="1400">
                <a:solidFill>
                  <a:srgbClr val="FFFFFF"/>
                </a:solidFill>
                <a:latin typeface="Verdana" panose="020B0604030504040204" pitchFamily="34" charset="0"/>
              </a:rPr>
              <a:pPr algn="ctr" eaLnBrk="1" hangingPunct="1">
                <a:spcBef>
                  <a:spcPct val="0"/>
                </a:spcBef>
                <a:buFontTx/>
                <a:buNone/>
              </a:pPr>
              <a:t>20</a:t>
            </a:fld>
            <a:endParaRPr lang="en-US" altLang="en-US" sz="1400">
              <a:solidFill>
                <a:srgbClr val="FFFFFF"/>
              </a:solidFill>
              <a:latin typeface="Verdana" panose="020B0604030504040204" pitchFamily="34" charset="0"/>
            </a:endParaRP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Pre-Operational Inspection</a:t>
            </a:r>
          </a:p>
        </p:txBody>
      </p:sp>
      <p:sp>
        <p:nvSpPr>
          <p:cNvPr id="48131" name="Subtitle 2"/>
          <p:cNvSpPr>
            <a:spLocks noGrp="1"/>
          </p:cNvSpPr>
          <p:nvPr>
            <p:ph type="subTitle" idx="1"/>
          </p:nvPr>
        </p:nvSpPr>
        <p:spPr>
          <a:xfrm>
            <a:off x="609600" y="1398588"/>
            <a:ext cx="3962400" cy="2971800"/>
          </a:xfrm>
        </p:spPr>
        <p:txBody>
          <a:bodyPr/>
          <a:lstStyle/>
          <a:p>
            <a:pPr marL="342900" indent="-342900" algn="l">
              <a:lnSpc>
                <a:spcPct val="80000"/>
              </a:lnSpc>
              <a:buFont typeface="Courier New" panose="02070309020205020404" pitchFamily="49" charset="0"/>
              <a:buChar char="o"/>
              <a:defRPr/>
            </a:pPr>
            <a:r>
              <a:rPr lang="en-US" kern="0" dirty="0">
                <a:solidFill>
                  <a:schemeClr val="tx1"/>
                </a:solidFill>
              </a:rPr>
              <a:t>Fluid levels/pressures</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Leaks</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Steering</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Fuel/battery level</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Tires</a:t>
            </a:r>
          </a:p>
          <a:p>
            <a:pPr algn="l" eaLnBrk="1" hangingPunct="1">
              <a:buFont typeface="Arial" charset="0"/>
              <a:buNone/>
              <a:defRPr/>
            </a:pPr>
            <a:endParaRPr lang="en-US" dirty="0">
              <a:solidFill>
                <a:schemeClr val="tx1"/>
              </a:solidFill>
            </a:endParaRPr>
          </a:p>
        </p:txBody>
      </p:sp>
      <p:sp>
        <p:nvSpPr>
          <p:cNvPr id="460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8B1E9E9-3456-4B89-A6DD-96D8CC5F5495}" type="slidenum">
              <a:rPr lang="en-US" altLang="en-US" sz="1400">
                <a:solidFill>
                  <a:srgbClr val="FFFFFF"/>
                </a:solidFill>
                <a:latin typeface="Verdana" panose="020B0604030504040204" pitchFamily="34" charset="0"/>
              </a:rPr>
              <a:pPr algn="ctr" eaLnBrk="1" hangingPunct="1">
                <a:spcBef>
                  <a:spcPct val="0"/>
                </a:spcBef>
                <a:buFontTx/>
                <a:buNone/>
              </a:pPr>
              <a:t>21</a:t>
            </a:fld>
            <a:endParaRPr lang="en-US" altLang="en-US" sz="1400">
              <a:solidFill>
                <a:srgbClr val="FFFFFF"/>
              </a:solidFill>
              <a:latin typeface="Verdana" panose="020B0604030504040204" pitchFamily="34" charset="0"/>
            </a:endParaRP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
        <p:nvSpPr>
          <p:cNvPr id="2" name="Rectangle 1"/>
          <p:cNvSpPr/>
          <p:nvPr/>
        </p:nvSpPr>
        <p:spPr>
          <a:xfrm>
            <a:off x="5181600" y="1371600"/>
            <a:ext cx="3505200" cy="3341688"/>
          </a:xfrm>
          <a:prstGeom prst="rect">
            <a:avLst/>
          </a:prstGeom>
        </p:spPr>
        <p:txBody>
          <a:bodyPr>
            <a:spAutoFit/>
          </a:bodyPr>
          <a:lstStyle/>
          <a:p>
            <a:pPr marL="342900" indent="-342900" algn="l" eaLnBrk="0" hangingPunct="0">
              <a:lnSpc>
                <a:spcPct val="80000"/>
              </a:lnSpc>
              <a:spcBef>
                <a:spcPct val="20000"/>
              </a:spcBef>
              <a:buFont typeface="Courier New" panose="02070309020205020404" pitchFamily="49" charset="0"/>
              <a:buChar char="o"/>
              <a:defRPr/>
            </a:pPr>
            <a:r>
              <a:rPr lang="en-US" b="0" kern="0" dirty="0">
                <a:latin typeface="Verdana" pitchFamily="34" charset="0"/>
                <a:ea typeface="Verdana" pitchFamily="34" charset="0"/>
                <a:cs typeface="Verdana" pitchFamily="34" charset="0"/>
              </a:rPr>
              <a:t>Horns/alarms</a:t>
            </a:r>
          </a:p>
          <a:p>
            <a:pPr marL="342900" indent="-342900" algn="l" eaLnBrk="0" hangingPunct="0">
              <a:lnSpc>
                <a:spcPct val="80000"/>
              </a:lnSpc>
              <a:spcBef>
                <a:spcPct val="20000"/>
              </a:spcBef>
              <a:buFont typeface="Courier New" panose="02070309020205020404" pitchFamily="49" charset="0"/>
              <a:buChar char="o"/>
              <a:defRPr/>
            </a:pPr>
            <a:endParaRPr lang="en-US" b="0" kern="0" dirty="0">
              <a:latin typeface="Verdana" pitchFamily="34" charset="0"/>
              <a:ea typeface="Verdana" pitchFamily="34" charset="0"/>
              <a:cs typeface="Verdana" pitchFamily="34" charset="0"/>
            </a:endParaRPr>
          </a:p>
          <a:p>
            <a:pPr marL="342900" indent="-342900" algn="l" eaLnBrk="0" hangingPunct="0">
              <a:lnSpc>
                <a:spcPct val="80000"/>
              </a:lnSpc>
              <a:spcBef>
                <a:spcPct val="20000"/>
              </a:spcBef>
              <a:buFont typeface="Courier New" panose="02070309020205020404" pitchFamily="49" charset="0"/>
              <a:buChar char="o"/>
              <a:defRPr/>
            </a:pPr>
            <a:r>
              <a:rPr lang="en-US" b="0" kern="0" dirty="0">
                <a:latin typeface="Verdana" pitchFamily="34" charset="0"/>
                <a:ea typeface="Verdana" pitchFamily="34" charset="0"/>
                <a:cs typeface="Verdana" pitchFamily="34" charset="0"/>
              </a:rPr>
              <a:t>Mast/forks</a:t>
            </a:r>
          </a:p>
          <a:p>
            <a:pPr marL="342900" indent="-342900" algn="l" eaLnBrk="0" hangingPunct="0">
              <a:lnSpc>
                <a:spcPct val="80000"/>
              </a:lnSpc>
              <a:spcBef>
                <a:spcPct val="20000"/>
              </a:spcBef>
              <a:buFont typeface="Courier New" panose="02070309020205020404" pitchFamily="49" charset="0"/>
              <a:buChar char="o"/>
              <a:defRPr/>
            </a:pPr>
            <a:endParaRPr lang="en-US" b="0" kern="0" dirty="0">
              <a:latin typeface="Verdana" pitchFamily="34" charset="0"/>
              <a:ea typeface="Verdana" pitchFamily="34" charset="0"/>
              <a:cs typeface="Verdana" pitchFamily="34" charset="0"/>
            </a:endParaRPr>
          </a:p>
          <a:p>
            <a:pPr marL="342900" indent="-342900" algn="l" eaLnBrk="0" hangingPunct="0">
              <a:lnSpc>
                <a:spcPct val="80000"/>
              </a:lnSpc>
              <a:spcBef>
                <a:spcPct val="20000"/>
              </a:spcBef>
              <a:buFont typeface="Courier New" panose="02070309020205020404" pitchFamily="49" charset="0"/>
              <a:buChar char="o"/>
              <a:defRPr/>
            </a:pPr>
            <a:r>
              <a:rPr lang="en-US" b="0" kern="0" dirty="0">
                <a:latin typeface="Verdana" pitchFamily="34" charset="0"/>
                <a:ea typeface="Verdana" pitchFamily="34" charset="0"/>
                <a:cs typeface="Verdana" pitchFamily="34" charset="0"/>
              </a:rPr>
              <a:t>Gauges/controls</a:t>
            </a:r>
          </a:p>
          <a:p>
            <a:pPr marL="342900" indent="-342900" algn="l" eaLnBrk="0" hangingPunct="0">
              <a:lnSpc>
                <a:spcPct val="80000"/>
              </a:lnSpc>
              <a:spcBef>
                <a:spcPct val="20000"/>
              </a:spcBef>
              <a:buFont typeface="Courier New" panose="02070309020205020404" pitchFamily="49" charset="0"/>
              <a:buChar char="o"/>
              <a:defRPr/>
            </a:pPr>
            <a:endParaRPr lang="en-US" b="0" kern="0" dirty="0">
              <a:latin typeface="Verdana" pitchFamily="34" charset="0"/>
              <a:ea typeface="Verdana" pitchFamily="34" charset="0"/>
              <a:cs typeface="Verdana" pitchFamily="34" charset="0"/>
            </a:endParaRPr>
          </a:p>
          <a:p>
            <a:pPr marL="342900" indent="-342900" algn="l" eaLnBrk="0" hangingPunct="0">
              <a:lnSpc>
                <a:spcPct val="80000"/>
              </a:lnSpc>
              <a:spcBef>
                <a:spcPct val="20000"/>
              </a:spcBef>
              <a:buFont typeface="Courier New" panose="02070309020205020404" pitchFamily="49" charset="0"/>
              <a:buChar char="o"/>
              <a:defRPr/>
            </a:pPr>
            <a:r>
              <a:rPr lang="en-US" b="0" kern="0" dirty="0">
                <a:latin typeface="Verdana" pitchFamily="34" charset="0"/>
                <a:ea typeface="Verdana" pitchFamily="34" charset="0"/>
                <a:cs typeface="Verdana" pitchFamily="34" charset="0"/>
              </a:rPr>
              <a:t>Hoses/belts/cables</a:t>
            </a:r>
          </a:p>
          <a:p>
            <a:pPr marL="342900" indent="-342900" algn="l" eaLnBrk="0" hangingPunct="0">
              <a:lnSpc>
                <a:spcPct val="80000"/>
              </a:lnSpc>
              <a:spcBef>
                <a:spcPct val="20000"/>
              </a:spcBef>
              <a:buFont typeface="Courier New" panose="02070309020205020404" pitchFamily="49" charset="0"/>
              <a:buChar char="o"/>
              <a:defRPr/>
            </a:pPr>
            <a:endParaRPr lang="en-US" b="0" kern="0" dirty="0">
              <a:latin typeface="Verdana" pitchFamily="34" charset="0"/>
              <a:ea typeface="Verdana" pitchFamily="34" charset="0"/>
              <a:cs typeface="Verdana" pitchFamily="34" charset="0"/>
            </a:endParaRPr>
          </a:p>
          <a:p>
            <a:pPr marL="342900" indent="-342900" algn="l" eaLnBrk="0" hangingPunct="0">
              <a:lnSpc>
                <a:spcPct val="80000"/>
              </a:lnSpc>
              <a:spcBef>
                <a:spcPct val="20000"/>
              </a:spcBef>
              <a:buFont typeface="Courier New" panose="02070309020205020404" pitchFamily="49" charset="0"/>
              <a:buChar char="o"/>
              <a:defRPr/>
            </a:pPr>
            <a:r>
              <a:rPr lang="en-US" b="0" kern="0" dirty="0">
                <a:latin typeface="Verdana" pitchFamily="34" charset="0"/>
                <a:ea typeface="Verdana" pitchFamily="34" charset="0"/>
                <a:cs typeface="Verdana" pitchFamily="34" charset="0"/>
              </a:rPr>
              <a:t>Safety equipment</a:t>
            </a:r>
          </a:p>
        </p:txBody>
      </p:sp>
      <p:sp>
        <p:nvSpPr>
          <p:cNvPr id="3" name="TextBox 2"/>
          <p:cNvSpPr txBox="1"/>
          <p:nvPr/>
        </p:nvSpPr>
        <p:spPr>
          <a:xfrm>
            <a:off x="609600" y="5257800"/>
            <a:ext cx="8305800" cy="1108075"/>
          </a:xfrm>
          <a:prstGeom prst="rect">
            <a:avLst/>
          </a:prstGeom>
          <a:noFill/>
        </p:spPr>
        <p:txBody>
          <a:bodyPr>
            <a:spAutoFit/>
          </a:bodyPr>
          <a:lstStyle/>
          <a:p>
            <a:pPr algn="l">
              <a:defRPr/>
            </a:pPr>
            <a:r>
              <a:rPr lang="en-US" sz="1800" b="0" kern="0" dirty="0">
                <a:latin typeface="Verdana" pitchFamily="34" charset="0"/>
                <a:ea typeface="Verdana" pitchFamily="34" charset="0"/>
                <a:cs typeface="Verdana" pitchFamily="34" charset="0"/>
              </a:rPr>
              <a:t>NOTE: If the FLT is used 24-hours-a-day, it must also be inspected   </a:t>
            </a:r>
            <a:br>
              <a:rPr lang="en-US" sz="1800" b="0" kern="0" dirty="0">
                <a:latin typeface="Verdana" pitchFamily="34" charset="0"/>
                <a:ea typeface="Verdana" pitchFamily="34" charset="0"/>
                <a:cs typeface="Verdana" pitchFamily="34" charset="0"/>
              </a:rPr>
            </a:br>
            <a:r>
              <a:rPr lang="en-US" sz="1800" b="0" kern="0" dirty="0">
                <a:latin typeface="Verdana" pitchFamily="34" charset="0"/>
                <a:ea typeface="Verdana" pitchFamily="34" charset="0"/>
                <a:cs typeface="Verdana" pitchFamily="34" charset="0"/>
              </a:rPr>
              <a:t>          at the end of each shift</a:t>
            </a:r>
            <a:r>
              <a:rPr lang="en-US" b="0" kern="0" dirty="0">
                <a:solidFill>
                  <a:schemeClr val="tx2"/>
                </a:solidFill>
              </a:rPr>
              <a:t>.</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Components</a:t>
            </a:r>
          </a:p>
        </p:txBody>
      </p:sp>
      <p:sp>
        <p:nvSpPr>
          <p:cNvPr id="4710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B452E93-287B-4E1A-BB05-872F5EBB1E2F}" type="slidenum">
              <a:rPr lang="en-US" altLang="en-US" sz="1400">
                <a:solidFill>
                  <a:srgbClr val="FFFFFF"/>
                </a:solidFill>
                <a:latin typeface="Verdana" panose="020B0604030504040204" pitchFamily="34" charset="0"/>
              </a:rPr>
              <a:pPr algn="ctr" eaLnBrk="1" hangingPunct="1">
                <a:spcBef>
                  <a:spcPct val="0"/>
                </a:spcBef>
                <a:buFontTx/>
                <a:buNone/>
              </a:pPr>
              <a:t>22</a:t>
            </a:fld>
            <a:endParaRPr lang="en-US" altLang="en-US" sz="1400">
              <a:solidFill>
                <a:srgbClr val="FFFFFF"/>
              </a:solidFill>
              <a:latin typeface="Verdana" panose="020B0604030504040204" pitchFamily="34" charset="0"/>
            </a:endParaRPr>
          </a:p>
        </p:txBody>
      </p:sp>
      <p:sp>
        <p:nvSpPr>
          <p:cNvPr id="471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47109" name="Picture 2" descr="http://www.aalhysterforklifts.com.au/uploads/blog/Forklift_Diagram_Hyster-resized-600.jpg.png">
            <a:hlinkClick r:id="rId3"/>
          </p:cNvPr>
          <p:cNvPicPr>
            <a:picLocks noChangeAspect="1" noChangeArrowheads="1"/>
          </p:cNvPicPr>
          <p:nvPr/>
        </p:nvPicPr>
        <p:blipFill>
          <a:blip r:embed="rId4">
            <a:lum contrast="-4000"/>
            <a:extLst>
              <a:ext uri="{28A0092B-C50C-407E-A947-70E740481C1C}">
                <a14:useLocalDpi xmlns:a14="http://schemas.microsoft.com/office/drawing/2010/main" val="0"/>
              </a:ext>
            </a:extLst>
          </a:blip>
          <a:srcRect l="2328" t="5858" b="1955"/>
          <a:stretch>
            <a:fillRect/>
          </a:stretch>
        </p:blipFill>
        <p:spPr bwMode="auto">
          <a:xfrm>
            <a:off x="1814513" y="1514475"/>
            <a:ext cx="515461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Stability Triangle</a:t>
            </a:r>
          </a:p>
        </p:txBody>
      </p:sp>
      <p:sp>
        <p:nvSpPr>
          <p:cNvPr id="4813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6E07924-23B8-4DCD-A43E-32711BDA2CF3}" type="slidenum">
              <a:rPr lang="en-US" altLang="en-US" sz="1400">
                <a:solidFill>
                  <a:srgbClr val="FFFFFF"/>
                </a:solidFill>
                <a:latin typeface="Verdana" panose="020B0604030504040204" pitchFamily="34" charset="0"/>
              </a:rPr>
              <a:pPr algn="ctr" eaLnBrk="1" hangingPunct="1">
                <a:spcBef>
                  <a:spcPct val="0"/>
                </a:spcBef>
                <a:buFontTx/>
                <a:buNone/>
              </a:pPr>
              <a:t>23</a:t>
            </a:fld>
            <a:endParaRPr lang="en-US" altLang="en-US" sz="1400">
              <a:solidFill>
                <a:srgbClr val="FFFFFF"/>
              </a:solidFill>
              <a:latin typeface="Verdana" panose="020B0604030504040204" pitchFamily="34" charset="0"/>
            </a:endParaRPr>
          </a:p>
        </p:txBody>
      </p:sp>
      <p:sp>
        <p:nvSpPr>
          <p:cNvPr id="481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graphicFrame>
        <p:nvGraphicFramePr>
          <p:cNvPr id="48133" name="Object 1"/>
          <p:cNvGraphicFramePr>
            <a:graphicFrameLocks noChangeAspect="1"/>
          </p:cNvGraphicFramePr>
          <p:nvPr/>
        </p:nvGraphicFramePr>
        <p:xfrm>
          <a:off x="838200" y="1447800"/>
          <a:ext cx="7508875" cy="4572000"/>
        </p:xfrm>
        <a:graphic>
          <a:graphicData uri="http://schemas.openxmlformats.org/presentationml/2006/ole">
            <mc:AlternateContent xmlns:mc="http://schemas.openxmlformats.org/markup-compatibility/2006">
              <mc:Choice xmlns:v="urn:schemas-microsoft-com:vml" Requires="v">
                <p:oleObj spid="_x0000_s48134" name="Photo Editor Photo" r:id="rId4" imgW="14171429" imgH="8628571" progId="MSPhotoEd.3">
                  <p:embed/>
                </p:oleObj>
              </mc:Choice>
              <mc:Fallback>
                <p:oleObj name="Photo Editor Photo" r:id="rId4" imgW="14171429" imgH="8628571"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508875" cy="45720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3-Point Suspension</a:t>
            </a:r>
          </a:p>
        </p:txBody>
      </p:sp>
      <p:sp>
        <p:nvSpPr>
          <p:cNvPr id="54275" name="Subtitle 2"/>
          <p:cNvSpPr>
            <a:spLocks noGrp="1"/>
          </p:cNvSpPr>
          <p:nvPr>
            <p:ph type="subTitle" idx="1"/>
          </p:nvPr>
        </p:nvSpPr>
        <p:spPr>
          <a:xfrm>
            <a:off x="609600" y="1981200"/>
            <a:ext cx="7924800" cy="3200400"/>
          </a:xfrm>
        </p:spPr>
        <p:txBody>
          <a:bodyPr/>
          <a:lstStyle/>
          <a:p>
            <a:pPr marL="342900" indent="-342900" algn="l">
              <a:lnSpc>
                <a:spcPct val="80000"/>
              </a:lnSpc>
              <a:buFont typeface="Courier New" panose="02070309020205020404" pitchFamily="49" charset="0"/>
              <a:buChar char="o"/>
              <a:defRPr/>
            </a:pPr>
            <a:r>
              <a:rPr lang="en-US" kern="0" dirty="0">
                <a:solidFill>
                  <a:schemeClr val="tx1"/>
                </a:solidFill>
              </a:rPr>
              <a:t>The center of gravity for a FLT moves depending on the load &amp; how its positioned, acceleration, braking &amp; turning.</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As long as the center of gravity remains inside the triangle formed by these three points, the vehicle should be stable.</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Once the center of gravity moves outside this triangle, the vehicle will tip over.</a:t>
            </a:r>
            <a:endParaRPr lang="en-US" dirty="0">
              <a:solidFill>
                <a:schemeClr val="tx1"/>
              </a:solidFill>
            </a:endParaRPr>
          </a:p>
        </p:txBody>
      </p:sp>
      <p:sp>
        <p:nvSpPr>
          <p:cNvPr id="491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7A70C35-D9DF-473D-8EEB-B81C97182E77}" type="slidenum">
              <a:rPr lang="en-US" altLang="en-US" sz="1400">
                <a:solidFill>
                  <a:srgbClr val="FFFFFF"/>
                </a:solidFill>
                <a:latin typeface="Verdana" panose="020B0604030504040204" pitchFamily="34" charset="0"/>
              </a:rPr>
              <a:pPr algn="ctr" eaLnBrk="1" hangingPunct="1">
                <a:spcBef>
                  <a:spcPct val="0"/>
                </a:spcBef>
                <a:buFontTx/>
                <a:buNone/>
              </a:pPr>
              <a:t>24</a:t>
            </a:fld>
            <a:endParaRPr lang="en-US" altLang="en-US" sz="1400">
              <a:solidFill>
                <a:srgbClr val="FFFFFF"/>
              </a:solidFill>
              <a:latin typeface="Verdana" panose="020B0604030504040204" pitchFamily="34" charset="0"/>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Vertical Stability</a:t>
            </a:r>
          </a:p>
        </p:txBody>
      </p:sp>
      <p:sp>
        <p:nvSpPr>
          <p:cNvPr id="501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BA3C010-7853-4B22-B7C9-255F96E2CF57}" type="slidenum">
              <a:rPr lang="en-US" altLang="en-US" sz="1400">
                <a:solidFill>
                  <a:srgbClr val="FFFFFF"/>
                </a:solidFill>
                <a:latin typeface="Verdana" panose="020B0604030504040204" pitchFamily="34" charset="0"/>
              </a:rPr>
              <a:pPr algn="ctr" eaLnBrk="1" hangingPunct="1">
                <a:spcBef>
                  <a:spcPct val="0"/>
                </a:spcBef>
                <a:buFontTx/>
                <a:buNone/>
              </a:pPr>
              <a:t>25</a:t>
            </a:fld>
            <a:endParaRPr lang="en-US" altLang="en-US" sz="1400">
              <a:solidFill>
                <a:srgbClr val="FFFFFF"/>
              </a:solidFill>
              <a:latin typeface="Verdana" panose="020B0604030504040204" pitchFamily="34" charset="0"/>
            </a:endParaRP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graphicFrame>
        <p:nvGraphicFramePr>
          <p:cNvPr id="50181" name="Object 1"/>
          <p:cNvGraphicFramePr>
            <a:graphicFrameLocks noChangeAspect="1"/>
          </p:cNvGraphicFramePr>
          <p:nvPr/>
        </p:nvGraphicFramePr>
        <p:xfrm>
          <a:off x="1371600" y="1295400"/>
          <a:ext cx="6553200" cy="4851400"/>
        </p:xfrm>
        <a:graphic>
          <a:graphicData uri="http://schemas.openxmlformats.org/presentationml/2006/ole">
            <mc:AlternateContent xmlns:mc="http://schemas.openxmlformats.org/markup-compatibility/2006">
              <mc:Choice xmlns:v="urn:schemas-microsoft-com:vml" Requires="v">
                <p:oleObj spid="_x0000_s50182" name="Photo Editor Photo" r:id="rId4" imgW="18742857" imgH="22771429" progId="MSPhotoEd.3">
                  <p:embed/>
                </p:oleObj>
              </mc:Choice>
              <mc:Fallback>
                <p:oleObj name="Photo Editor Photo" r:id="rId4" imgW="18742857" imgH="22771429"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6553200" cy="48514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Load Center</a:t>
            </a:r>
          </a:p>
        </p:txBody>
      </p:sp>
      <p:sp>
        <p:nvSpPr>
          <p:cNvPr id="58371" name="Subtitle 2"/>
          <p:cNvSpPr>
            <a:spLocks noGrp="1"/>
          </p:cNvSpPr>
          <p:nvPr>
            <p:ph type="subTitle" idx="1"/>
          </p:nvPr>
        </p:nvSpPr>
        <p:spPr>
          <a:xfrm>
            <a:off x="609600" y="1447800"/>
            <a:ext cx="7924800" cy="1981200"/>
          </a:xfrm>
        </p:spPr>
        <p:txBody>
          <a:bodyPr/>
          <a:lstStyle/>
          <a:p>
            <a:pPr marL="342900" indent="-342900" algn="l">
              <a:lnSpc>
                <a:spcPct val="80000"/>
              </a:lnSpc>
              <a:buFont typeface="Courier New" panose="02070309020205020404" pitchFamily="49" charset="0"/>
              <a:buChar char="o"/>
              <a:defRPr/>
            </a:pPr>
            <a:r>
              <a:rPr lang="en-US" kern="0" dirty="0">
                <a:solidFill>
                  <a:schemeClr val="tx1"/>
                </a:solidFill>
              </a:rPr>
              <a:t>Keep the load resting against the vertical face of the forks.</a:t>
            </a:r>
          </a:p>
          <a:p>
            <a:pPr marL="342900" indent="-342900" algn="l">
              <a:lnSpc>
                <a:spcPct val="80000"/>
              </a:lnSpc>
              <a:buFontTx/>
              <a:buChar char="•"/>
              <a:defRPr/>
            </a:pPr>
            <a:endParaRPr lang="en-US"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For every 1” past Load Center = Loss of 100lbs. of lifting capacity.</a:t>
            </a:r>
            <a:endParaRPr lang="en-US" dirty="0">
              <a:solidFill>
                <a:schemeClr val="tx1"/>
              </a:solidFill>
            </a:endParaRPr>
          </a:p>
        </p:txBody>
      </p:sp>
      <p:sp>
        <p:nvSpPr>
          <p:cNvPr id="512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C74F069-0943-4CF5-8725-AE36E8E41270}" type="slidenum">
              <a:rPr lang="en-US" altLang="en-US" sz="1400">
                <a:solidFill>
                  <a:srgbClr val="FFFFFF"/>
                </a:solidFill>
                <a:latin typeface="Verdana" panose="020B0604030504040204" pitchFamily="34" charset="0"/>
              </a:rPr>
              <a:pPr algn="ctr" eaLnBrk="1" hangingPunct="1">
                <a:spcBef>
                  <a:spcPct val="0"/>
                </a:spcBef>
                <a:buFontTx/>
                <a:buNone/>
              </a:pPr>
              <a:t>26</a:t>
            </a:fld>
            <a:endParaRPr lang="en-US" altLang="en-US" sz="1400">
              <a:solidFill>
                <a:srgbClr val="FFFFFF"/>
              </a:solidFill>
              <a:latin typeface="Verdana" panose="020B0604030504040204" pitchFamily="34" charset="0"/>
            </a:endParaRPr>
          </a:p>
        </p:txBody>
      </p:sp>
      <p:sp>
        <p:nvSpPr>
          <p:cNvPr id="51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51206" name="Picture 2" descr="http://images.ccohs.ca/oshanswers/J05-2.gif"/>
          <p:cNvPicPr>
            <a:picLocks noChangeAspect="1" noChangeArrowheads="1"/>
          </p:cNvPicPr>
          <p:nvPr/>
        </p:nvPicPr>
        <p:blipFill>
          <a:blip r:embed="rId3">
            <a:extLst>
              <a:ext uri="{28A0092B-C50C-407E-A947-70E740481C1C}">
                <a14:useLocalDpi xmlns:a14="http://schemas.microsoft.com/office/drawing/2010/main" val="0"/>
              </a:ext>
            </a:extLst>
          </a:blip>
          <a:srcRect t="7314"/>
          <a:stretch>
            <a:fillRect/>
          </a:stretch>
        </p:blipFill>
        <p:spPr bwMode="auto">
          <a:xfrm>
            <a:off x="4267200" y="3284538"/>
            <a:ext cx="35734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Steering: Forklift vs Auto</a:t>
            </a:r>
          </a:p>
        </p:txBody>
      </p:sp>
      <p:sp>
        <p:nvSpPr>
          <p:cNvPr id="522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47F35A6-D224-48C2-87E9-34C833039DD5}" type="slidenum">
              <a:rPr lang="en-US" altLang="en-US" sz="1400">
                <a:solidFill>
                  <a:srgbClr val="FFFFFF"/>
                </a:solidFill>
                <a:latin typeface="Verdana" panose="020B0604030504040204" pitchFamily="34" charset="0"/>
              </a:rPr>
              <a:pPr algn="ctr" eaLnBrk="1" hangingPunct="1">
                <a:spcBef>
                  <a:spcPct val="0"/>
                </a:spcBef>
                <a:buFontTx/>
                <a:buNone/>
              </a:pPr>
              <a:t>27</a:t>
            </a:fld>
            <a:endParaRPr lang="en-US" altLang="en-US" sz="1400">
              <a:solidFill>
                <a:srgbClr val="FFFFFF"/>
              </a:solidFill>
              <a:latin typeface="Verdana" panose="020B0604030504040204" pitchFamily="34" charset="0"/>
            </a:endParaRP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
        <p:nvSpPr>
          <p:cNvPr id="7" name="Oval 6"/>
          <p:cNvSpPr/>
          <p:nvPr/>
        </p:nvSpPr>
        <p:spPr>
          <a:xfrm>
            <a:off x="1066800" y="1981200"/>
            <a:ext cx="3429000" cy="31242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a:ln>
                <a:solidFill>
                  <a:schemeClr val="tx1"/>
                </a:solidFill>
              </a:ln>
              <a:solidFill>
                <a:schemeClr val="tx1"/>
              </a:solidFill>
            </a:endParaRPr>
          </a:p>
        </p:txBody>
      </p:sp>
      <p:sp>
        <p:nvSpPr>
          <p:cNvPr id="8" name="Rectangle 7"/>
          <p:cNvSpPr/>
          <p:nvPr/>
        </p:nvSpPr>
        <p:spPr>
          <a:xfrm>
            <a:off x="838200" y="2971800"/>
            <a:ext cx="609600" cy="1143000"/>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a:p>
        </p:txBody>
      </p:sp>
      <p:sp>
        <p:nvSpPr>
          <p:cNvPr id="9" name="Arc 8"/>
          <p:cNvSpPr/>
          <p:nvPr/>
        </p:nvSpPr>
        <p:spPr>
          <a:xfrm rot="14309355">
            <a:off x="909637" y="1243013"/>
            <a:ext cx="1782763" cy="2776538"/>
          </a:xfrm>
          <a:prstGeom prst="arc">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anchor="ctr"/>
          <a:lstStyle/>
          <a:p>
            <a:pPr>
              <a:defRPr/>
            </a:pPr>
            <a:endParaRPr lang="en-US"/>
          </a:p>
        </p:txBody>
      </p:sp>
      <p:sp>
        <p:nvSpPr>
          <p:cNvPr id="10" name="Oval 9"/>
          <p:cNvSpPr/>
          <p:nvPr/>
        </p:nvSpPr>
        <p:spPr>
          <a:xfrm>
            <a:off x="5638800" y="2667000"/>
            <a:ext cx="1828800" cy="17526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a:p>
        </p:txBody>
      </p:sp>
      <p:sp>
        <p:nvSpPr>
          <p:cNvPr id="11" name="Arc 10"/>
          <p:cNvSpPr/>
          <p:nvPr/>
        </p:nvSpPr>
        <p:spPr>
          <a:xfrm rot="15088420">
            <a:off x="5813425" y="1651001"/>
            <a:ext cx="1781175" cy="2774950"/>
          </a:xfrm>
          <a:prstGeom prst="arc">
            <a:avLst>
              <a:gd name="adj1" fmla="val 16200000"/>
              <a:gd name="adj2" fmla="val 20547527"/>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anchor="ctr"/>
          <a:lstStyle/>
          <a:p>
            <a:pPr>
              <a:defRPr/>
            </a:pPr>
            <a:endParaRPr lang="en-US"/>
          </a:p>
        </p:txBody>
      </p:sp>
      <p:cxnSp>
        <p:nvCxnSpPr>
          <p:cNvPr id="12" name="Straight Connector 11"/>
          <p:cNvCxnSpPr/>
          <p:nvPr/>
        </p:nvCxnSpPr>
        <p:spPr>
          <a:xfrm>
            <a:off x="6324600" y="3733800"/>
            <a:ext cx="4572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flipV="1">
            <a:off x="914400" y="30480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19200" y="30480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4400" y="3810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3810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324600" y="3810000"/>
            <a:ext cx="457200" cy="609600"/>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a:p>
        </p:txBody>
      </p:sp>
      <p:cxnSp>
        <p:nvCxnSpPr>
          <p:cNvPr id="18" name="Straight Connector 17"/>
          <p:cNvCxnSpPr/>
          <p:nvPr/>
        </p:nvCxnSpPr>
        <p:spPr>
          <a:xfrm>
            <a:off x="6324600" y="3733800"/>
            <a:ext cx="4572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p:nvCxnSpPr>
        <p:spPr>
          <a:xfrm>
            <a:off x="6400800" y="3352800"/>
            <a:ext cx="0" cy="38100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705600" y="3352800"/>
            <a:ext cx="0" cy="381000"/>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400800" y="38862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05600" y="38862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00800" y="42672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9400" y="42672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247" name="TextBox 2"/>
          <p:cNvSpPr txBox="1">
            <a:spLocks noChangeArrowheads="1"/>
          </p:cNvSpPr>
          <p:nvPr/>
        </p:nvSpPr>
        <p:spPr bwMode="auto">
          <a:xfrm>
            <a:off x="1371600" y="54864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Automobile</a:t>
            </a:r>
          </a:p>
        </p:txBody>
      </p:sp>
      <p:sp>
        <p:nvSpPr>
          <p:cNvPr id="52248" name="TextBox 3"/>
          <p:cNvSpPr txBox="1">
            <a:spLocks noChangeArrowheads="1"/>
          </p:cNvSpPr>
          <p:nvPr/>
        </p:nvSpPr>
        <p:spPr bwMode="auto">
          <a:xfrm>
            <a:off x="5791200" y="5486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Forklift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Stability of PIT</a:t>
            </a:r>
          </a:p>
        </p:txBody>
      </p:sp>
      <p:sp>
        <p:nvSpPr>
          <p:cNvPr id="62467" name="Subtitle 2"/>
          <p:cNvSpPr>
            <a:spLocks noGrp="1"/>
          </p:cNvSpPr>
          <p:nvPr>
            <p:ph type="subTitle" idx="1"/>
          </p:nvPr>
        </p:nvSpPr>
        <p:spPr>
          <a:xfrm>
            <a:off x="381000" y="1447800"/>
            <a:ext cx="4191000" cy="4419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Appendix A provides non-mandatory guidance to assist employers in implementing the standard.</a:t>
            </a:r>
          </a:p>
          <a:p>
            <a:pPr algn="l" eaLnBrk="1" hangingPunct="1">
              <a:buFont typeface="Arial" charset="0"/>
              <a:buNone/>
              <a:defRPr/>
            </a:pPr>
            <a:endParaRPr lang="en-US" altLang="en-US" b="1" dirty="0">
              <a:solidFill>
                <a:schemeClr val="tx1"/>
              </a:solidFill>
              <a:latin typeface="Times New Roman" pitchFamily="18" charset="0"/>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This appendix does not add to, alter, or reduce the requirements of this section.</a:t>
            </a:r>
          </a:p>
          <a:p>
            <a:pPr algn="l" eaLnBrk="1" hangingPunct="1">
              <a:buFont typeface="Arial" charset="0"/>
              <a:buNone/>
              <a:defRPr/>
            </a:pPr>
            <a:endParaRPr lang="en-US" dirty="0">
              <a:solidFill>
                <a:schemeClr val="tx1"/>
              </a:solidFill>
            </a:endParaRPr>
          </a:p>
        </p:txBody>
      </p:sp>
      <p:sp>
        <p:nvSpPr>
          <p:cNvPr id="532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4746647-ADC3-41C3-A485-58D60A2236D9}" type="slidenum">
              <a:rPr lang="en-US" altLang="en-US" sz="1400">
                <a:solidFill>
                  <a:srgbClr val="FFFFFF"/>
                </a:solidFill>
                <a:latin typeface="Verdana" panose="020B0604030504040204" pitchFamily="34" charset="0"/>
              </a:rPr>
              <a:pPr algn="ctr" eaLnBrk="1" hangingPunct="1">
                <a:spcBef>
                  <a:spcPct val="0"/>
                </a:spcBef>
                <a:buFontTx/>
                <a:buNone/>
              </a:pPr>
              <a:t>28</a:t>
            </a:fld>
            <a:endParaRPr lang="en-US" altLang="en-US" sz="1400">
              <a:solidFill>
                <a:srgbClr val="FFFFFF"/>
              </a:solidFill>
              <a:latin typeface="Verdana" panose="020B0604030504040204" pitchFamily="34" charset="0"/>
            </a:endParaRPr>
          </a:p>
        </p:txBody>
      </p:sp>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53254" name="Picture 4" descr="towmotor attach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Certification</a:t>
            </a:r>
          </a:p>
        </p:txBody>
      </p:sp>
      <p:sp>
        <p:nvSpPr>
          <p:cNvPr id="54275" name="Subtitle 2"/>
          <p:cNvSpPr>
            <a:spLocks noGrp="1"/>
          </p:cNvSpPr>
          <p:nvPr>
            <p:ph type="subTitle" idx="1"/>
          </p:nvPr>
        </p:nvSpPr>
        <p:spPr>
          <a:xfrm>
            <a:off x="609600" y="1524000"/>
            <a:ext cx="7924800" cy="4038600"/>
          </a:xfrm>
        </p:spPr>
        <p:txBody>
          <a:bodyPr/>
          <a:lstStyle/>
          <a:p>
            <a:pPr algn="l" eaLnBrk="1" hangingPunct="1"/>
            <a:r>
              <a:rPr lang="en-US" altLang="en-US">
                <a:solidFill>
                  <a:schemeClr val="tx1"/>
                </a:solidFill>
              </a:rPr>
              <a:t>The employer shall certify that each operator has been trained and evaluated as required by the standard.</a:t>
            </a:r>
          </a:p>
          <a:p>
            <a:pPr eaLnBrk="1" hangingPunct="1"/>
            <a:endParaRPr lang="en-US" altLang="en-US" b="1">
              <a:solidFill>
                <a:schemeClr val="tx1"/>
              </a:solidFill>
              <a:latin typeface="Times New Roman" panose="02020603050405020304" pitchFamily="18" charset="0"/>
            </a:endParaRPr>
          </a:p>
          <a:p>
            <a:pPr eaLnBrk="1" hangingPunct="1"/>
            <a:r>
              <a:rPr lang="en-US" altLang="en-US" b="1">
                <a:solidFill>
                  <a:schemeClr val="tx1"/>
                </a:solidFill>
                <a:latin typeface="Times New Roman" panose="02020603050405020304" pitchFamily="18" charset="0"/>
              </a:rPr>
              <a:t>     </a:t>
            </a:r>
            <a:r>
              <a:rPr lang="en-US" altLang="en-US">
                <a:solidFill>
                  <a:schemeClr val="tx1"/>
                </a:solidFill>
              </a:rPr>
              <a:t>Certification shall include:</a:t>
            </a:r>
          </a:p>
          <a:p>
            <a:pPr eaLnBrk="1" hangingPunct="1"/>
            <a:r>
              <a:rPr lang="en-US" altLang="en-US" b="1">
                <a:solidFill>
                  <a:schemeClr val="tx1"/>
                </a:solidFill>
                <a:latin typeface="Times New Roman" panose="02020603050405020304" pitchFamily="18" charset="0"/>
              </a:rPr>
              <a:t>      ◦ </a:t>
            </a:r>
            <a:r>
              <a:rPr lang="en-US" altLang="en-US">
                <a:solidFill>
                  <a:srgbClr val="0033CC"/>
                </a:solidFill>
                <a:cs typeface="Times New Roman" panose="02020603050405020304" pitchFamily="18" charset="0"/>
              </a:rPr>
              <a:t>Name of the Operator</a:t>
            </a:r>
          </a:p>
          <a:p>
            <a:pPr eaLnBrk="1" hangingPunct="1"/>
            <a:r>
              <a:rPr lang="en-US" altLang="en-US">
                <a:solidFill>
                  <a:srgbClr val="0033CC"/>
                </a:solidFill>
                <a:cs typeface="Times New Roman" panose="02020603050405020304" pitchFamily="18" charset="0"/>
              </a:rPr>
              <a:t>     ◦ Date of the Training</a:t>
            </a:r>
          </a:p>
          <a:p>
            <a:pPr eaLnBrk="1" hangingPunct="1"/>
            <a:r>
              <a:rPr lang="en-US" altLang="en-US">
                <a:solidFill>
                  <a:srgbClr val="0033CC"/>
                </a:solidFill>
                <a:cs typeface="Times New Roman" panose="02020603050405020304" pitchFamily="18" charset="0"/>
              </a:rPr>
              <a:t>     ◦ Date of the Evaluation</a:t>
            </a:r>
          </a:p>
          <a:p>
            <a:pPr eaLnBrk="1" hangingPunct="1"/>
            <a:r>
              <a:rPr lang="en-US" altLang="en-US">
                <a:solidFill>
                  <a:srgbClr val="0033CC"/>
                </a:solidFill>
                <a:cs typeface="Times New Roman" panose="02020603050405020304" pitchFamily="18" charset="0"/>
              </a:rPr>
              <a:t>     ◦ Identity of instructor/evaluator</a:t>
            </a:r>
            <a:endParaRPr lang="en-US" altLang="en-US" b="1">
              <a:solidFill>
                <a:srgbClr val="0033CC"/>
              </a:solidFill>
              <a:latin typeface="Times New Roman" panose="02020603050405020304" pitchFamily="18" charset="0"/>
              <a:cs typeface="Times New Roman" panose="02020603050405020304" pitchFamily="18" charset="0"/>
            </a:endParaRPr>
          </a:p>
        </p:txBody>
      </p:sp>
      <p:sp>
        <p:nvSpPr>
          <p:cNvPr id="542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F4D3BCF-C756-4652-8BFF-2CBF61E1B262}" type="slidenum">
              <a:rPr lang="en-US" altLang="en-US" sz="1400">
                <a:solidFill>
                  <a:srgbClr val="FFFFFF"/>
                </a:solidFill>
                <a:latin typeface="Verdana" panose="020B0604030504040204" pitchFamily="34" charset="0"/>
              </a:rPr>
              <a:pPr algn="ctr" eaLnBrk="1" hangingPunct="1">
                <a:spcBef>
                  <a:spcPct val="0"/>
                </a:spcBef>
                <a:buFontTx/>
                <a:buNone/>
              </a:pPr>
              <a:t>29</a:t>
            </a:fld>
            <a:endParaRPr lang="en-US" altLang="en-US" sz="1400">
              <a:solidFill>
                <a:srgbClr val="FFFFFF"/>
              </a:solidFill>
              <a:latin typeface="Verdana" panose="020B0604030504040204" pitchFamily="34" charset="0"/>
            </a:endParaRP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PIT - Definition</a:t>
            </a:r>
          </a:p>
        </p:txBody>
      </p:sp>
      <p:sp>
        <p:nvSpPr>
          <p:cNvPr id="27651" name="Subtitle 2"/>
          <p:cNvSpPr>
            <a:spLocks noGrp="1"/>
          </p:cNvSpPr>
          <p:nvPr>
            <p:ph type="subTitle" idx="1"/>
          </p:nvPr>
        </p:nvSpPr>
        <p:spPr>
          <a:xfrm>
            <a:off x="609600" y="1295400"/>
            <a:ext cx="7924800" cy="4800600"/>
          </a:xfrm>
        </p:spPr>
        <p:txBody>
          <a:bodyPr/>
          <a:lstStyle/>
          <a:p>
            <a:pPr marL="342900" indent="-342900" algn="l" eaLnBrk="1" hangingPunct="1">
              <a:buFont typeface="Wingdings" panose="05000000000000000000" pitchFamily="2" charset="2"/>
              <a:buChar char="§"/>
            </a:pPr>
            <a:r>
              <a:rPr lang="en-US" altLang="en-US">
                <a:solidFill>
                  <a:schemeClr val="tx1"/>
                </a:solidFill>
                <a:cs typeface="Times New Roman" panose="02020603050405020304" pitchFamily="18" charset="0"/>
              </a:rPr>
              <a:t>A mobile, power-propelled truck used to carry, push, pull, lift, stack, or tier materials (American Society of Mechanical Engineers definition).</a:t>
            </a:r>
          </a:p>
          <a:p>
            <a:pPr marL="342900" indent="-342900" algn="l" eaLnBrk="1" hangingPunct="1">
              <a:buFont typeface="Wingdings" panose="05000000000000000000" pitchFamily="2" charset="2"/>
              <a:buChar char="§"/>
            </a:pPr>
            <a:r>
              <a:rPr lang="en-US" altLang="en-US">
                <a:solidFill>
                  <a:schemeClr val="tx1"/>
                </a:solidFill>
                <a:cs typeface="Times New Roman" panose="02020603050405020304" pitchFamily="18" charset="0"/>
              </a:rPr>
              <a:t>Vehicles that are used for earth moving and over the road hauling are</a:t>
            </a:r>
            <a:r>
              <a:rPr lang="en-US" altLang="en-US" i="1">
                <a:solidFill>
                  <a:schemeClr val="tx1"/>
                </a:solidFill>
                <a:cs typeface="Times New Roman" panose="02020603050405020304" pitchFamily="18" charset="0"/>
              </a:rPr>
              <a:t> excluded</a:t>
            </a:r>
            <a:r>
              <a:rPr lang="en-US" altLang="en-US">
                <a:solidFill>
                  <a:schemeClr val="tx1"/>
                </a:solidFill>
                <a:cs typeface="Times New Roman" panose="02020603050405020304" pitchFamily="18" charset="0"/>
              </a:rPr>
              <a:t>.</a:t>
            </a:r>
          </a:p>
          <a:p>
            <a:pPr marL="342900" indent="-342900" algn="l" eaLnBrk="1" hangingPunct="1">
              <a:buFont typeface="Wingdings" panose="05000000000000000000" pitchFamily="2" charset="2"/>
              <a:buChar char="§"/>
            </a:pPr>
            <a:r>
              <a:rPr lang="en-US" altLang="en-US">
                <a:solidFill>
                  <a:schemeClr val="tx1"/>
                </a:solidFill>
                <a:cs typeface="Times New Roman" panose="02020603050405020304" pitchFamily="18" charset="0"/>
              </a:rPr>
              <a:t>PIT’s are commonly known as forklifts, pallet trucks, rider trucks, fork trucks, or lift trucks.</a:t>
            </a:r>
          </a:p>
          <a:p>
            <a:pPr marL="342900" indent="-342900" algn="l" eaLnBrk="1" hangingPunct="1">
              <a:buFont typeface="Wingdings" panose="05000000000000000000" pitchFamily="2" charset="2"/>
              <a:buChar char="§"/>
            </a:pPr>
            <a:r>
              <a:rPr lang="en-US" altLang="en-US">
                <a:solidFill>
                  <a:schemeClr val="tx1"/>
                </a:solidFill>
                <a:cs typeface="Times New Roman" panose="02020603050405020304" pitchFamily="18" charset="0"/>
              </a:rPr>
              <a:t>Can be powered through electric or combustion engines</a:t>
            </a:r>
            <a:endParaRPr lang="en-US" altLang="en-US">
              <a:solidFill>
                <a:schemeClr val="tx1"/>
              </a:solidFill>
            </a:endParaRP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E52ABB5-4619-435B-A5F4-65CEEC8ABB3E}" type="slidenum">
              <a:rPr lang="en-US" altLang="en-US" sz="1400">
                <a:solidFill>
                  <a:srgbClr val="FFFFFF"/>
                </a:solidFill>
                <a:latin typeface="Verdana" panose="020B0604030504040204" pitchFamily="34" charset="0"/>
              </a:rPr>
              <a:pPr algn="ctr" eaLnBrk="1" hangingPunct="1">
                <a:spcBef>
                  <a:spcPct val="0"/>
                </a:spcBef>
                <a:buFontTx/>
                <a:buNone/>
              </a:pPr>
              <a:t>3</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Batteries</a:t>
            </a:r>
          </a:p>
        </p:txBody>
      </p:sp>
      <p:sp>
        <p:nvSpPr>
          <p:cNvPr id="66563" name="Subtitle 2"/>
          <p:cNvSpPr>
            <a:spLocks noGrp="1"/>
          </p:cNvSpPr>
          <p:nvPr>
            <p:ph type="subTitle" idx="1"/>
          </p:nvPr>
        </p:nvSpPr>
        <p:spPr>
          <a:xfrm>
            <a:off x="609600" y="1676400"/>
            <a:ext cx="7924800" cy="4114800"/>
          </a:xfrm>
        </p:spPr>
        <p:txBody>
          <a:bodyPr/>
          <a:lstStyle/>
          <a:p>
            <a:pPr>
              <a:spcBef>
                <a:spcPct val="0"/>
              </a:spcBef>
              <a:buFont typeface="Arial" charset="0"/>
              <a:buNone/>
              <a:defRPr/>
            </a:pPr>
            <a:r>
              <a:rPr lang="en-US" altLang="en-US" u="sng" dirty="0">
                <a:solidFill>
                  <a:schemeClr val="tx1"/>
                </a:solidFill>
              </a:rPr>
              <a:t>CHANGING AND RECHARGING BATTERIES</a:t>
            </a:r>
            <a:r>
              <a:rPr lang="en-US" altLang="en-US" dirty="0">
                <a:solidFill>
                  <a:schemeClr val="tx1"/>
                </a:solidFill>
              </a:rPr>
              <a:t>:</a:t>
            </a:r>
          </a:p>
          <a:p>
            <a:pPr eaLnBrk="1" hangingPunct="1">
              <a:buFont typeface="Arial" charset="0"/>
              <a:buNone/>
              <a:defRPr/>
            </a:pPr>
            <a:endParaRPr lang="en-US" altLang="en-US" dirty="0">
              <a:solidFill>
                <a:schemeClr val="tx1"/>
              </a:solidFill>
              <a:latin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rPr>
              <a:t>Changing and/or charging must be located    in designated areas for that purpose.</a:t>
            </a:r>
          </a:p>
          <a:p>
            <a:pPr marL="342900" indent="-342900" algn="l" eaLnBrk="1" hangingPunct="1">
              <a:buFont typeface="Courier New" panose="02070309020205020404" pitchFamily="49" charset="0"/>
              <a:buChar char="o"/>
              <a:defRPr/>
            </a:pPr>
            <a:r>
              <a:rPr lang="en-US" altLang="en-US" dirty="0">
                <a:solidFill>
                  <a:schemeClr val="tx1"/>
                </a:solidFill>
              </a:rPr>
              <a:t>Area must have facilities to flush and neutralize spilled electrolyte.</a:t>
            </a:r>
          </a:p>
          <a:p>
            <a:pPr marL="342900" indent="-342900" algn="l" eaLnBrk="1" hangingPunct="1">
              <a:buFont typeface="Courier New" panose="02070309020205020404" pitchFamily="49" charset="0"/>
              <a:buChar char="o"/>
              <a:defRPr/>
            </a:pPr>
            <a:r>
              <a:rPr lang="en-US" altLang="en-US" dirty="0">
                <a:solidFill>
                  <a:schemeClr val="tx1"/>
                </a:solidFill>
              </a:rPr>
              <a:t>Eyewashes and showers must be available.</a:t>
            </a:r>
          </a:p>
          <a:p>
            <a:pPr marL="342900" indent="-342900" algn="l" eaLnBrk="1" hangingPunct="1">
              <a:buFont typeface="Courier New" panose="02070309020205020404" pitchFamily="49" charset="0"/>
              <a:buChar char="o"/>
              <a:defRPr/>
            </a:pPr>
            <a:r>
              <a:rPr lang="en-US" altLang="en-US" dirty="0">
                <a:solidFill>
                  <a:schemeClr val="tx1"/>
                </a:solidFill>
              </a:rPr>
              <a:t>Must have adequate fire protection.</a:t>
            </a:r>
          </a:p>
          <a:p>
            <a:pPr marL="342900" indent="-342900" algn="l" eaLnBrk="1" hangingPunct="1">
              <a:buFont typeface="Courier New" panose="02070309020205020404" pitchFamily="49" charset="0"/>
              <a:buChar char="o"/>
              <a:defRPr/>
            </a:pPr>
            <a:r>
              <a:rPr lang="en-US" altLang="en-US" dirty="0">
                <a:solidFill>
                  <a:schemeClr val="tx1"/>
                </a:solidFill>
              </a:rPr>
              <a:t>“No smoking” in charging area.</a:t>
            </a:r>
          </a:p>
          <a:p>
            <a:pPr algn="l" eaLnBrk="1" hangingPunct="1">
              <a:buFont typeface="Arial" charset="0"/>
              <a:buNone/>
              <a:defRPr/>
            </a:pPr>
            <a:endParaRPr lang="en-US" dirty="0">
              <a:solidFill>
                <a:schemeClr val="tx1"/>
              </a:solidFill>
            </a:endParaRPr>
          </a:p>
        </p:txBody>
      </p:sp>
      <p:sp>
        <p:nvSpPr>
          <p:cNvPr id="553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2EA62B0-89C5-4CEB-90CF-16D80341F0C2}" type="slidenum">
              <a:rPr lang="en-US" altLang="en-US" sz="1400">
                <a:solidFill>
                  <a:srgbClr val="FFFFFF"/>
                </a:solidFill>
                <a:latin typeface="Verdana" panose="020B0604030504040204" pitchFamily="34" charset="0"/>
              </a:rPr>
              <a:pPr algn="ctr" eaLnBrk="1" hangingPunct="1">
                <a:spcBef>
                  <a:spcPct val="0"/>
                </a:spcBef>
                <a:buFontTx/>
                <a:buNone/>
              </a:pPr>
              <a:t>30</a:t>
            </a:fld>
            <a:endParaRPr lang="en-US" altLang="en-US" sz="1400">
              <a:solidFill>
                <a:srgbClr val="FFFFFF"/>
              </a:solidFill>
              <a:latin typeface="Verdana" panose="020B0604030504040204" pitchFamily="34" charset="0"/>
            </a:endParaRP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Batteries</a:t>
            </a:r>
          </a:p>
        </p:txBody>
      </p:sp>
      <p:sp>
        <p:nvSpPr>
          <p:cNvPr id="68611" name="Subtitle 2"/>
          <p:cNvSpPr>
            <a:spLocks noGrp="1"/>
          </p:cNvSpPr>
          <p:nvPr>
            <p:ph type="subTitle" idx="1"/>
          </p:nvPr>
        </p:nvSpPr>
        <p:spPr>
          <a:xfrm>
            <a:off x="609600" y="1676400"/>
            <a:ext cx="7924800" cy="4038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Must protect chargers from vehicle damage.</a:t>
            </a:r>
          </a:p>
          <a:p>
            <a:pPr marL="342900" indent="-342900" algn="l" eaLnBrk="1" hangingPunct="1">
              <a:buFont typeface="Courier New" panose="02070309020205020404" pitchFamily="49" charset="0"/>
              <a:buChar char="o"/>
              <a:defRPr/>
            </a:pPr>
            <a:r>
              <a:rPr lang="en-US" altLang="en-US" dirty="0">
                <a:solidFill>
                  <a:schemeClr val="tx1"/>
                </a:solidFill>
              </a:rPr>
              <a:t>Must adequately ventilate for vapors from gassing batteries: </a:t>
            </a:r>
          </a:p>
          <a:p>
            <a:pPr marL="914400" lvl="1" indent="-457200" algn="l" eaLnBrk="1" hangingPunct="1">
              <a:buFont typeface="Wingdings" panose="05000000000000000000" pitchFamily="2" charset="2"/>
              <a:buChar char="§"/>
              <a:defRPr/>
            </a:pPr>
            <a:r>
              <a:rPr lang="en-US" altLang="en-US" b="1" dirty="0">
                <a:solidFill>
                  <a:srgbClr val="0033CC"/>
                </a:solidFill>
              </a:rPr>
              <a:t>Hydrogen gas emitted</a:t>
            </a:r>
          </a:p>
          <a:p>
            <a:pPr marL="914400" lvl="1" indent="-457200" algn="l" eaLnBrk="1" hangingPunct="1">
              <a:buFont typeface="Wingdings" panose="05000000000000000000" pitchFamily="2" charset="2"/>
              <a:buChar char="§"/>
              <a:defRPr/>
            </a:pPr>
            <a:r>
              <a:rPr lang="en-US" altLang="en-US" b="1" dirty="0">
                <a:solidFill>
                  <a:srgbClr val="0033CC"/>
                </a:solidFill>
              </a:rPr>
              <a:t>Very flammable</a:t>
            </a:r>
          </a:p>
          <a:p>
            <a:pPr marL="342900" indent="-342900" algn="l" eaLnBrk="1" hangingPunct="1">
              <a:buFont typeface="Courier New" panose="02070309020205020404" pitchFamily="49" charset="0"/>
              <a:buChar char="o"/>
              <a:defRPr/>
            </a:pPr>
            <a:r>
              <a:rPr lang="en-US" altLang="en-US" dirty="0">
                <a:solidFill>
                  <a:schemeClr val="tx1"/>
                </a:solidFill>
              </a:rPr>
              <a:t>Overhead hoist or equivalent must be used   to handle batteries.</a:t>
            </a:r>
          </a:p>
          <a:p>
            <a:pPr marL="342900" indent="-342900" algn="l" eaLnBrk="1" hangingPunct="1">
              <a:buFont typeface="Courier New" panose="02070309020205020404" pitchFamily="49" charset="0"/>
              <a:buChar char="o"/>
              <a:defRPr/>
            </a:pPr>
            <a:r>
              <a:rPr lang="en-US" altLang="en-US" dirty="0">
                <a:solidFill>
                  <a:schemeClr val="tx1"/>
                </a:solidFill>
              </a:rPr>
              <a:t>Wear appropriate PPE (Apron, gloves, face shield, goggles, etc..)</a:t>
            </a:r>
          </a:p>
          <a:p>
            <a:pPr algn="l" eaLnBrk="1" hangingPunct="1">
              <a:buFont typeface="Arial" charset="0"/>
              <a:buNone/>
              <a:defRPr/>
            </a:pPr>
            <a:endParaRPr lang="en-US" dirty="0">
              <a:solidFill>
                <a:schemeClr val="tx1"/>
              </a:solidFill>
            </a:endParaRPr>
          </a:p>
        </p:txBody>
      </p:sp>
      <p:sp>
        <p:nvSpPr>
          <p:cNvPr id="563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A9EFEC7-B908-4C42-BD71-99EF369A634C}" type="slidenum">
              <a:rPr lang="en-US" altLang="en-US" sz="1400">
                <a:solidFill>
                  <a:srgbClr val="FFFFFF"/>
                </a:solidFill>
                <a:latin typeface="Verdana" panose="020B0604030504040204" pitchFamily="34" charset="0"/>
              </a:rPr>
              <a:pPr algn="ctr" eaLnBrk="1" hangingPunct="1">
                <a:spcBef>
                  <a:spcPct val="0"/>
                </a:spcBef>
                <a:buFontTx/>
                <a:buNone/>
              </a:pPr>
              <a:t>31</a:t>
            </a:fld>
            <a:endParaRPr lang="en-US" altLang="en-US" sz="1400">
              <a:solidFill>
                <a:srgbClr val="FFFFFF"/>
              </a:solidFill>
              <a:latin typeface="Verdana" panose="020B0604030504040204" pitchFamily="34" charset="0"/>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Batteries</a:t>
            </a:r>
          </a:p>
        </p:txBody>
      </p:sp>
      <p:sp>
        <p:nvSpPr>
          <p:cNvPr id="57347" name="Subtitle 2"/>
          <p:cNvSpPr>
            <a:spLocks noGrp="1"/>
          </p:cNvSpPr>
          <p:nvPr>
            <p:ph type="subTitle" idx="1"/>
          </p:nvPr>
        </p:nvSpPr>
        <p:spPr>
          <a:xfrm>
            <a:off x="533400" y="1600200"/>
            <a:ext cx="4191000" cy="4191000"/>
          </a:xfrm>
        </p:spPr>
        <p:txBody>
          <a:bodyPr/>
          <a:lstStyle/>
          <a:p>
            <a:pPr marL="342900" indent="-342900" algn="l" eaLnBrk="1" hangingPunct="1">
              <a:buFont typeface="Courier New" panose="02070309020205020404" pitchFamily="49" charset="0"/>
              <a:buChar char="o"/>
            </a:pPr>
            <a:r>
              <a:rPr lang="en-US" altLang="en-US" sz="2200">
                <a:solidFill>
                  <a:schemeClr val="tx1"/>
                </a:solidFill>
              </a:rPr>
              <a:t>A carboy tilter or siphon must be provided for handling electrolyte.</a:t>
            </a:r>
          </a:p>
          <a:p>
            <a:pPr marL="342900" indent="-342900" algn="l" eaLnBrk="1" hangingPunct="1">
              <a:buFont typeface="Courier New" panose="02070309020205020404" pitchFamily="49" charset="0"/>
              <a:buChar char="o"/>
            </a:pPr>
            <a:r>
              <a:rPr lang="en-US" altLang="en-US" sz="2200">
                <a:solidFill>
                  <a:schemeClr val="tx1"/>
                </a:solidFill>
              </a:rPr>
              <a:t>Pour acid into water not vice versa.</a:t>
            </a:r>
          </a:p>
          <a:p>
            <a:pPr marL="342900" indent="-342900" algn="l" eaLnBrk="1" hangingPunct="1">
              <a:buFont typeface="Courier New" panose="02070309020205020404" pitchFamily="49" charset="0"/>
              <a:buChar char="o"/>
            </a:pPr>
            <a:r>
              <a:rPr lang="en-US" altLang="en-US" sz="2200">
                <a:solidFill>
                  <a:schemeClr val="tx1"/>
                </a:solidFill>
              </a:rPr>
              <a:t>Open battery cover or compartment to dissipate heat.</a:t>
            </a:r>
          </a:p>
          <a:p>
            <a:pPr marL="342900" indent="-342900" algn="l" eaLnBrk="1" hangingPunct="1">
              <a:buFont typeface="Courier New" panose="02070309020205020404" pitchFamily="49" charset="0"/>
              <a:buChar char="o"/>
            </a:pPr>
            <a:r>
              <a:rPr lang="en-US" altLang="en-US" sz="2200">
                <a:solidFill>
                  <a:schemeClr val="tx1"/>
                </a:solidFill>
              </a:rPr>
              <a:t>Prevent any open flames, sparks, or electric arcs in battery charging areas.</a:t>
            </a:r>
          </a:p>
          <a:p>
            <a:pPr marL="342900" indent="-342900" algn="l" eaLnBrk="1" hangingPunct="1">
              <a:buFont typeface="Courier New" panose="02070309020205020404" pitchFamily="49" charset="0"/>
              <a:buChar char="o"/>
            </a:pPr>
            <a:endParaRPr lang="en-US" altLang="en-US">
              <a:solidFill>
                <a:schemeClr val="tx1"/>
              </a:solidFill>
            </a:endParaRPr>
          </a:p>
        </p:txBody>
      </p:sp>
      <p:sp>
        <p:nvSpPr>
          <p:cNvPr id="573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FB3F6F4-0AEB-466D-9690-D2A9B46C253B}" type="slidenum">
              <a:rPr lang="en-US" altLang="en-US" sz="1400">
                <a:solidFill>
                  <a:srgbClr val="FFFFFF"/>
                </a:solidFill>
                <a:latin typeface="Verdana" panose="020B0604030504040204" pitchFamily="34" charset="0"/>
              </a:rPr>
              <a:pPr algn="ctr" eaLnBrk="1" hangingPunct="1">
                <a:spcBef>
                  <a:spcPct val="0"/>
                </a:spcBef>
                <a:buFontTx/>
                <a:buNone/>
              </a:pPr>
              <a:t>32</a:t>
            </a:fld>
            <a:endParaRPr lang="en-US" altLang="en-US" sz="1400">
              <a:solidFill>
                <a:srgbClr val="FFFFFF"/>
              </a:solidFill>
              <a:latin typeface="Verdana" panose="020B0604030504040204" pitchFamily="34" charset="0"/>
            </a:endParaRPr>
          </a:p>
        </p:txBody>
      </p:sp>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graphicFrame>
        <p:nvGraphicFramePr>
          <p:cNvPr id="57350" name="Object 1"/>
          <p:cNvGraphicFramePr>
            <a:graphicFrameLocks noChangeAspect="1"/>
          </p:cNvGraphicFramePr>
          <p:nvPr/>
        </p:nvGraphicFramePr>
        <p:xfrm>
          <a:off x="4953000" y="1447800"/>
          <a:ext cx="3733800" cy="4551363"/>
        </p:xfrm>
        <a:graphic>
          <a:graphicData uri="http://schemas.openxmlformats.org/presentationml/2006/ole">
            <mc:AlternateContent xmlns:mc="http://schemas.openxmlformats.org/markup-compatibility/2006">
              <mc:Choice xmlns:v="urn:schemas-microsoft-com:vml" Requires="v">
                <p:oleObj spid="_x0000_s57351" name="Photo Editor Photo" r:id="rId4" imgW="2381582" imgH="1619476" progId="MSPhotoEd.3">
                  <p:embed/>
                </p:oleObj>
              </mc:Choice>
              <mc:Fallback>
                <p:oleObj name="Photo Editor Photo" r:id="rId4" imgW="2381582" imgH="1619476"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447800"/>
                        <a:ext cx="3733800"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Refueling</a:t>
            </a:r>
          </a:p>
        </p:txBody>
      </p:sp>
      <p:sp>
        <p:nvSpPr>
          <p:cNvPr id="72707" name="Subtitle 2"/>
          <p:cNvSpPr>
            <a:spLocks noGrp="1"/>
          </p:cNvSpPr>
          <p:nvPr>
            <p:ph type="subTitle" idx="1"/>
          </p:nvPr>
        </p:nvSpPr>
        <p:spPr>
          <a:xfrm>
            <a:off x="609600" y="1600200"/>
            <a:ext cx="7924800" cy="4114800"/>
          </a:xfrm>
        </p:spPr>
        <p:txBody>
          <a:bodyPr/>
          <a:lstStyle/>
          <a:p>
            <a:pPr marL="342900" indent="-342900" algn="l">
              <a:buFont typeface="Courier New" panose="02070309020205020404" pitchFamily="49" charset="0"/>
              <a:buChar char="o"/>
              <a:defRPr/>
            </a:pPr>
            <a:r>
              <a:rPr lang="en-US" kern="0" dirty="0">
                <a:solidFill>
                  <a:schemeClr val="tx1"/>
                </a:solidFill>
              </a:rPr>
              <a:t>The greatest danger with refueling your FLT is fire.</a:t>
            </a:r>
            <a:endParaRPr lang="en-US" sz="3200" kern="0" dirty="0">
              <a:solidFill>
                <a:schemeClr val="tx1"/>
              </a:solidFill>
              <a:latin typeface="Times New Roman" pitchFamily="124" charset="0"/>
            </a:endParaRPr>
          </a:p>
          <a:p>
            <a:pPr marL="342900" indent="-342900" algn="l">
              <a:buFont typeface="Courier New" panose="02070309020205020404" pitchFamily="49" charset="0"/>
              <a:buChar char="o"/>
              <a:defRPr/>
            </a:pPr>
            <a:r>
              <a:rPr lang="en-US" kern="0" dirty="0">
                <a:solidFill>
                  <a:schemeClr val="tx1"/>
                </a:solidFill>
              </a:rPr>
              <a:t>Turn off the engine and any lights.</a:t>
            </a:r>
          </a:p>
          <a:p>
            <a:pPr marL="342900" indent="-342900" algn="l">
              <a:buFont typeface="Courier New" panose="02070309020205020404" pitchFamily="49" charset="0"/>
              <a:buChar char="o"/>
              <a:defRPr/>
            </a:pPr>
            <a:r>
              <a:rPr lang="en-US" kern="0" dirty="0">
                <a:solidFill>
                  <a:schemeClr val="tx1"/>
                </a:solidFill>
              </a:rPr>
              <a:t>Do not smoke and make sure there are no open flames near your FLT.</a:t>
            </a:r>
          </a:p>
          <a:p>
            <a:pPr marL="342900" indent="-342900" algn="l">
              <a:buFont typeface="Courier New" panose="02070309020205020404" pitchFamily="49" charset="0"/>
              <a:buChar char="o"/>
              <a:defRPr/>
            </a:pPr>
            <a:r>
              <a:rPr lang="en-US" kern="0" dirty="0">
                <a:solidFill>
                  <a:schemeClr val="tx1"/>
                </a:solidFill>
              </a:rPr>
              <a:t>Be sure there is contact between the spout and the fill pipe before pumping</a:t>
            </a:r>
          </a:p>
          <a:p>
            <a:pPr marL="342900" indent="-342900" algn="l">
              <a:buFont typeface="Courier New" panose="02070309020205020404" pitchFamily="49" charset="0"/>
              <a:buChar char="o"/>
              <a:defRPr/>
            </a:pPr>
            <a:r>
              <a:rPr lang="en-US" kern="0" dirty="0">
                <a:solidFill>
                  <a:schemeClr val="tx1"/>
                </a:solidFill>
              </a:rPr>
              <a:t>If fuel is spilled, clean it up.</a:t>
            </a:r>
          </a:p>
          <a:p>
            <a:pPr marL="342900" indent="-342900" algn="l">
              <a:buFont typeface="Courier New" panose="02070309020205020404" pitchFamily="49" charset="0"/>
              <a:buChar char="o"/>
              <a:defRPr/>
            </a:pPr>
            <a:r>
              <a:rPr lang="en-US" kern="0" dirty="0">
                <a:solidFill>
                  <a:schemeClr val="tx1"/>
                </a:solidFill>
              </a:rPr>
              <a:t>If you are using a container, make sure it is  an approved container</a:t>
            </a:r>
          </a:p>
          <a:p>
            <a:pPr algn="l" eaLnBrk="1" hangingPunct="1">
              <a:buFont typeface="Arial" charset="0"/>
              <a:buNone/>
              <a:defRPr/>
            </a:pPr>
            <a:endParaRPr lang="en-US" dirty="0">
              <a:solidFill>
                <a:schemeClr val="tx1"/>
              </a:solidFill>
            </a:endParaRPr>
          </a:p>
        </p:txBody>
      </p:sp>
      <p:sp>
        <p:nvSpPr>
          <p:cNvPr id="583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C9AF51E-26F9-446A-B2AA-EC41D6861B45}" type="slidenum">
              <a:rPr lang="en-US" altLang="en-US" sz="1400">
                <a:solidFill>
                  <a:srgbClr val="FFFFFF"/>
                </a:solidFill>
                <a:latin typeface="Verdana" panose="020B0604030504040204" pitchFamily="34" charset="0"/>
              </a:rPr>
              <a:pPr algn="ctr" eaLnBrk="1" hangingPunct="1">
                <a:spcBef>
                  <a:spcPct val="0"/>
                </a:spcBef>
                <a:buFontTx/>
                <a:buNone/>
              </a:pPr>
              <a:t>33</a:t>
            </a:fld>
            <a:endParaRPr lang="en-US" altLang="en-US" sz="1400">
              <a:solidFill>
                <a:srgbClr val="FFFFFF"/>
              </a:solidFill>
              <a:latin typeface="Verdana" panose="020B0604030504040204" pitchFamily="34" charset="0"/>
            </a:endParaRPr>
          </a:p>
        </p:txBody>
      </p:sp>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Propane Refueling</a:t>
            </a:r>
          </a:p>
        </p:txBody>
      </p:sp>
      <p:sp>
        <p:nvSpPr>
          <p:cNvPr id="74755" name="Subtitle 2"/>
          <p:cNvSpPr>
            <a:spLocks noGrp="1"/>
          </p:cNvSpPr>
          <p:nvPr>
            <p:ph type="subTitle" idx="1"/>
          </p:nvPr>
        </p:nvSpPr>
        <p:spPr>
          <a:xfrm>
            <a:off x="609600" y="1905000"/>
            <a:ext cx="7924800" cy="3429000"/>
          </a:xfrm>
        </p:spPr>
        <p:txBody>
          <a:bodyPr/>
          <a:lstStyle/>
          <a:p>
            <a:pPr marL="342900" indent="-342900" algn="l">
              <a:buFont typeface="Courier New" panose="02070309020205020404" pitchFamily="49" charset="0"/>
              <a:buChar char="o"/>
              <a:defRPr/>
            </a:pPr>
            <a:r>
              <a:rPr lang="en-US" kern="0" dirty="0">
                <a:solidFill>
                  <a:schemeClr val="tx1"/>
                </a:solidFill>
              </a:rPr>
              <a:t>Propane is a flammable, compressed gas.</a:t>
            </a:r>
          </a:p>
          <a:p>
            <a:pPr marL="457200" indent="-457200" algn="l">
              <a:buFont typeface="Courier New" panose="02070309020205020404" pitchFamily="49" charset="0"/>
              <a:buChar char="o"/>
              <a:defRPr/>
            </a:pPr>
            <a:endParaRPr lang="en-US" sz="3200" kern="0" dirty="0">
              <a:solidFill>
                <a:schemeClr val="tx1"/>
              </a:solidFill>
              <a:latin typeface="Times New Roman" pitchFamily="124" charset="0"/>
            </a:endParaRPr>
          </a:p>
          <a:p>
            <a:pPr marL="342900" indent="-342900" algn="l">
              <a:buFont typeface="Courier New" panose="02070309020205020404" pitchFamily="49" charset="0"/>
              <a:buChar char="o"/>
              <a:defRPr/>
            </a:pPr>
            <a:r>
              <a:rPr lang="en-US" kern="0" dirty="0">
                <a:solidFill>
                  <a:schemeClr val="tx1"/>
                </a:solidFill>
              </a:rPr>
              <a:t>Do not smoke and make sure there are no open flames near your FLT.</a:t>
            </a:r>
          </a:p>
          <a:p>
            <a:pPr marL="342900" indent="-342900" algn="l">
              <a:buFont typeface="Courier New" panose="02070309020205020404" pitchFamily="49" charset="0"/>
              <a:buChar char="o"/>
              <a:defRPr/>
            </a:pPr>
            <a:endParaRPr lang="en-US"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Make sure you are wearing the proper PPE (gloves, safety glasses, etc.)</a:t>
            </a:r>
          </a:p>
          <a:p>
            <a:pPr marL="342900" indent="-342900" algn="l" eaLnBrk="1" hangingPunct="1">
              <a:buFont typeface="Courier New" panose="02070309020205020404" pitchFamily="49" charset="0"/>
              <a:buChar char="o"/>
              <a:defRPr/>
            </a:pPr>
            <a:endParaRPr lang="en-US" dirty="0">
              <a:solidFill>
                <a:schemeClr val="tx1"/>
              </a:solidFill>
            </a:endParaRPr>
          </a:p>
        </p:txBody>
      </p:sp>
      <p:sp>
        <p:nvSpPr>
          <p:cNvPr id="593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55FDDF-81A2-45CC-914F-3C08A5F39139}" type="slidenum">
              <a:rPr lang="en-US" altLang="en-US" sz="1400">
                <a:solidFill>
                  <a:srgbClr val="FFFFFF"/>
                </a:solidFill>
                <a:latin typeface="Verdana" panose="020B0604030504040204" pitchFamily="34" charset="0"/>
              </a:rPr>
              <a:pPr algn="ctr" eaLnBrk="1" hangingPunct="1">
                <a:spcBef>
                  <a:spcPct val="0"/>
                </a:spcBef>
                <a:buFontTx/>
                <a:buNone/>
              </a:pPr>
              <a:t>34</a:t>
            </a:fld>
            <a:endParaRPr lang="en-US" altLang="en-US" sz="1400">
              <a:solidFill>
                <a:srgbClr val="FFFFFF"/>
              </a:solidFill>
              <a:latin typeface="Verdana" panose="020B0604030504040204" pitchFamily="34" charset="0"/>
            </a:endParaRPr>
          </a:p>
        </p:txBody>
      </p:sp>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Propane Refueling</a:t>
            </a:r>
          </a:p>
        </p:txBody>
      </p:sp>
      <p:sp>
        <p:nvSpPr>
          <p:cNvPr id="76803" name="Subtitle 2"/>
          <p:cNvSpPr>
            <a:spLocks noGrp="1"/>
          </p:cNvSpPr>
          <p:nvPr>
            <p:ph type="subTitle" idx="1"/>
          </p:nvPr>
        </p:nvSpPr>
        <p:spPr>
          <a:xfrm>
            <a:off x="609600" y="1600200"/>
            <a:ext cx="7924800" cy="4267200"/>
          </a:xfrm>
        </p:spPr>
        <p:txBody>
          <a:bodyPr/>
          <a:lstStyle/>
          <a:p>
            <a:pPr marL="342900" indent="-342900" algn="l">
              <a:buFont typeface="Courier New" panose="02070309020205020404" pitchFamily="49" charset="0"/>
              <a:buChar char="o"/>
              <a:defRPr/>
            </a:pPr>
            <a:r>
              <a:rPr lang="en-US" kern="0" dirty="0">
                <a:solidFill>
                  <a:schemeClr val="tx1"/>
                </a:solidFill>
              </a:rPr>
              <a:t>Before replacing an LP gas tank, close the shut off valve and let the engine run until it stalls.</a:t>
            </a:r>
            <a:endParaRPr lang="en-US" sz="3200" kern="0" dirty="0">
              <a:solidFill>
                <a:schemeClr val="tx1"/>
              </a:solidFill>
              <a:latin typeface="Times New Roman" pitchFamily="124" charset="0"/>
            </a:endParaRPr>
          </a:p>
          <a:p>
            <a:pPr marL="342900" indent="-342900" algn="l">
              <a:buFont typeface="Courier New" panose="02070309020205020404" pitchFamily="49" charset="0"/>
              <a:buChar char="o"/>
              <a:defRPr/>
            </a:pPr>
            <a:r>
              <a:rPr lang="en-US" kern="0" dirty="0">
                <a:solidFill>
                  <a:schemeClr val="tx1"/>
                </a:solidFill>
              </a:rPr>
              <a:t>Turn off the engine and any lights.</a:t>
            </a:r>
          </a:p>
          <a:p>
            <a:pPr marL="342900" indent="-342900" algn="l">
              <a:buFont typeface="Courier New" panose="02070309020205020404" pitchFamily="49" charset="0"/>
              <a:buChar char="o"/>
              <a:defRPr/>
            </a:pPr>
            <a:r>
              <a:rPr lang="en-US" kern="0" dirty="0">
                <a:solidFill>
                  <a:schemeClr val="tx1"/>
                </a:solidFill>
              </a:rPr>
              <a:t>Check for damage to connections and look for leaks.</a:t>
            </a:r>
          </a:p>
          <a:p>
            <a:pPr marL="342900" indent="-342900" algn="l">
              <a:buFont typeface="Courier New" panose="02070309020205020404" pitchFamily="49" charset="0"/>
              <a:buChar char="o"/>
              <a:defRPr/>
            </a:pPr>
            <a:r>
              <a:rPr lang="en-US" kern="0" dirty="0">
                <a:solidFill>
                  <a:schemeClr val="tx1"/>
                </a:solidFill>
              </a:rPr>
              <a:t>Propane leaks can be detected by:</a:t>
            </a:r>
          </a:p>
          <a:p>
            <a:pPr lvl="1" algn="l">
              <a:buFont typeface="Arial" charset="0"/>
              <a:buNone/>
              <a:defRPr/>
            </a:pPr>
            <a:r>
              <a:rPr lang="en-US" kern="0" dirty="0">
                <a:solidFill>
                  <a:schemeClr val="tx1"/>
                </a:solidFill>
              </a:rPr>
              <a:t>                            ▪ Distinct odor</a:t>
            </a:r>
          </a:p>
          <a:p>
            <a:pPr lvl="1" algn="l">
              <a:buFont typeface="Arial" charset="0"/>
              <a:buNone/>
              <a:defRPr/>
            </a:pPr>
            <a:r>
              <a:rPr lang="en-US" kern="0" dirty="0">
                <a:solidFill>
                  <a:schemeClr val="tx1"/>
                </a:solidFill>
              </a:rPr>
              <a:t>                            ▪ Hissing sound</a:t>
            </a:r>
          </a:p>
          <a:p>
            <a:pPr lvl="1" algn="l">
              <a:buFont typeface="Arial" charset="0"/>
              <a:buNone/>
              <a:defRPr/>
            </a:pPr>
            <a:r>
              <a:rPr lang="en-US" kern="0" dirty="0">
                <a:solidFill>
                  <a:schemeClr val="tx1"/>
                </a:solidFill>
              </a:rPr>
              <a:t>                            ▪ Frost on fittings</a:t>
            </a:r>
          </a:p>
          <a:p>
            <a:pPr algn="l" eaLnBrk="1" hangingPunct="1">
              <a:buFont typeface="Arial" charset="0"/>
              <a:buNone/>
              <a:defRPr/>
            </a:pPr>
            <a:endParaRPr lang="en-US" dirty="0">
              <a:solidFill>
                <a:schemeClr val="tx1"/>
              </a:solidFill>
            </a:endParaRPr>
          </a:p>
        </p:txBody>
      </p:sp>
      <p:sp>
        <p:nvSpPr>
          <p:cNvPr id="604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47291F9-C6B3-433A-A2C9-2E3E013268E8}" type="slidenum">
              <a:rPr lang="en-US" altLang="en-US" sz="1400">
                <a:solidFill>
                  <a:srgbClr val="FFFFFF"/>
                </a:solidFill>
                <a:latin typeface="Verdana" panose="020B0604030504040204" pitchFamily="34" charset="0"/>
              </a:rPr>
              <a:pPr algn="ctr" eaLnBrk="1" hangingPunct="1">
                <a:spcBef>
                  <a:spcPct val="0"/>
                </a:spcBef>
                <a:buFontTx/>
                <a:buNone/>
              </a:pPr>
              <a:t>35</a:t>
            </a:fld>
            <a:endParaRPr lang="en-US" altLang="en-US" sz="1400">
              <a:solidFill>
                <a:srgbClr val="FFFFFF"/>
              </a:solidFill>
              <a:latin typeface="Verdana" panose="020B0604030504040204" pitchFamily="34" charset="0"/>
            </a:endParaRPr>
          </a:p>
        </p:txBody>
      </p:sp>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Propane Refueling</a:t>
            </a:r>
          </a:p>
        </p:txBody>
      </p:sp>
      <p:sp>
        <p:nvSpPr>
          <p:cNvPr id="78851" name="Subtitle 2"/>
          <p:cNvSpPr>
            <a:spLocks noGrp="1"/>
          </p:cNvSpPr>
          <p:nvPr>
            <p:ph type="subTitle" idx="1"/>
          </p:nvPr>
        </p:nvSpPr>
        <p:spPr>
          <a:xfrm>
            <a:off x="609600" y="1295400"/>
            <a:ext cx="7924800" cy="4800600"/>
          </a:xfrm>
        </p:spPr>
        <p:txBody>
          <a:bodyPr/>
          <a:lstStyle/>
          <a:p>
            <a:pPr marL="342900" indent="-342900" algn="l" eaLnBrk="1" hangingPunct="1">
              <a:buFont typeface="Courier New" panose="02070309020205020404" pitchFamily="49" charset="0"/>
              <a:buChar char="o"/>
              <a:defRPr/>
            </a:pPr>
            <a:r>
              <a:rPr lang="en-US" kern="0" dirty="0">
                <a:solidFill>
                  <a:schemeClr val="tx1"/>
                </a:solidFill>
              </a:rPr>
              <a:t>Warning:  Since LP gas is heavier than air, make sure there is plenty of ventilation before changing or refilling LP tanks.</a:t>
            </a:r>
            <a:endParaRPr lang="en-US" sz="3200" kern="0" dirty="0">
              <a:solidFill>
                <a:schemeClr val="tx1"/>
              </a:solidFill>
              <a:latin typeface="Times New Roman" pitchFamily="124" charset="0"/>
            </a:endParaRPr>
          </a:p>
          <a:p>
            <a:pPr algn="l" eaLnBrk="1" hangingPunct="1">
              <a:buFont typeface="Arial" charset="0"/>
              <a:buNone/>
              <a:defRPr/>
            </a:pPr>
            <a:endParaRPr lang="en-US" dirty="0">
              <a:solidFill>
                <a:schemeClr val="tx1"/>
              </a:solidFill>
            </a:endParaRPr>
          </a:p>
        </p:txBody>
      </p:sp>
      <p:sp>
        <p:nvSpPr>
          <p:cNvPr id="614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8ED8F43-C29D-4E81-8011-685C2E49FEBA}" type="slidenum">
              <a:rPr lang="en-US" altLang="en-US" sz="1400">
                <a:solidFill>
                  <a:srgbClr val="FFFFFF"/>
                </a:solidFill>
                <a:latin typeface="Verdana" panose="020B0604030504040204" pitchFamily="34" charset="0"/>
              </a:rPr>
              <a:pPr algn="ctr" eaLnBrk="1" hangingPunct="1">
                <a:spcBef>
                  <a:spcPct val="0"/>
                </a:spcBef>
                <a:buFontTx/>
                <a:buNone/>
              </a:pPr>
              <a:t>36</a:t>
            </a:fld>
            <a:endParaRPr lang="en-US" altLang="en-US" sz="1400">
              <a:solidFill>
                <a:srgbClr val="FFFFFF"/>
              </a:solidFill>
              <a:latin typeface="Verdana" panose="020B0604030504040204" pitchFamily="34" charset="0"/>
            </a:endParaRPr>
          </a:p>
        </p:txBody>
      </p:sp>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1446" name="Picture 6" descr="Forklift Propane Cylin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3505200"/>
            <a:ext cx="4332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Lighting</a:t>
            </a:r>
          </a:p>
        </p:txBody>
      </p:sp>
      <p:sp>
        <p:nvSpPr>
          <p:cNvPr id="80899" name="Subtitle 2"/>
          <p:cNvSpPr>
            <a:spLocks noGrp="1"/>
          </p:cNvSpPr>
          <p:nvPr>
            <p:ph type="subTitle" idx="1"/>
          </p:nvPr>
        </p:nvSpPr>
        <p:spPr>
          <a:xfrm>
            <a:off x="609600" y="1295400"/>
            <a:ext cx="3962400" cy="20574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Fork trucks must have lights on both ends where general lighting is less than 2 lumens per square foot</a:t>
            </a:r>
            <a:r>
              <a:rPr lang="en-US" altLang="en-US" dirty="0"/>
              <a:t>.</a:t>
            </a:r>
          </a:p>
          <a:p>
            <a:pPr algn="l" eaLnBrk="1" hangingPunct="1">
              <a:buFont typeface="Arial" charset="0"/>
              <a:buNone/>
              <a:defRPr/>
            </a:pPr>
            <a:endParaRPr lang="en-US" dirty="0">
              <a:solidFill>
                <a:schemeClr val="tx1"/>
              </a:solidFill>
            </a:endParaRPr>
          </a:p>
        </p:txBody>
      </p:sp>
      <p:sp>
        <p:nvSpPr>
          <p:cNvPr id="624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90DD293-15C5-400B-B759-5081F4F7FB21}" type="slidenum">
              <a:rPr lang="en-US" altLang="en-US" sz="1400">
                <a:solidFill>
                  <a:srgbClr val="FFFFFF"/>
                </a:solidFill>
                <a:latin typeface="Verdana" panose="020B0604030504040204" pitchFamily="34" charset="0"/>
              </a:rPr>
              <a:pPr algn="ctr" eaLnBrk="1" hangingPunct="1">
                <a:spcBef>
                  <a:spcPct val="0"/>
                </a:spcBef>
                <a:buFontTx/>
                <a:buNone/>
              </a:pPr>
              <a:t>37</a:t>
            </a:fld>
            <a:endParaRPr lang="en-US" altLang="en-US" sz="1400">
              <a:solidFill>
                <a:srgbClr val="FFFFFF"/>
              </a:solidFill>
              <a:latin typeface="Verdana" panose="020B0604030504040204" pitchFamily="34" charset="0"/>
            </a:endParaRPr>
          </a:p>
        </p:txBody>
      </p:sp>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24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10000"/>
            <a:ext cx="25273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0"/>
            <a:ext cx="59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81200"/>
            <a:ext cx="152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7338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800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10200"/>
            <a:ext cx="6858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476" name="Object 20"/>
          <p:cNvGraphicFramePr>
            <a:graphicFrameLocks noChangeAspect="1"/>
          </p:cNvGraphicFramePr>
          <p:nvPr/>
        </p:nvGraphicFramePr>
        <p:xfrm>
          <a:off x="7620000" y="2895600"/>
          <a:ext cx="990600" cy="1219200"/>
        </p:xfrm>
        <a:graphic>
          <a:graphicData uri="http://schemas.openxmlformats.org/presentationml/2006/ole">
            <mc:AlternateContent xmlns:mc="http://schemas.openxmlformats.org/markup-compatibility/2006">
              <mc:Choice xmlns:v="urn:schemas-microsoft-com:vml" Requires="v">
                <p:oleObj spid="_x0000_s62477" name="Photo Editor Photo" r:id="rId10" imgW="838095" imgH="676369" progId="MSPhotoEd.3">
                  <p:embed/>
                </p:oleObj>
              </mc:Choice>
              <mc:Fallback>
                <p:oleObj name="Photo Editor Photo" r:id="rId10" imgW="838095" imgH="676369" progId="MSPhotoEd.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2895600"/>
                        <a:ext cx="990600" cy="12192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Data Plate</a:t>
            </a:r>
          </a:p>
        </p:txBody>
      </p:sp>
      <p:sp>
        <p:nvSpPr>
          <p:cNvPr id="63491" name="Subtitle 2"/>
          <p:cNvSpPr>
            <a:spLocks noGrp="1"/>
          </p:cNvSpPr>
          <p:nvPr>
            <p:ph type="subTitle" idx="1"/>
          </p:nvPr>
        </p:nvSpPr>
        <p:spPr>
          <a:xfrm>
            <a:off x="609600" y="1295400"/>
            <a:ext cx="7924800" cy="4800600"/>
          </a:xfrm>
        </p:spPr>
        <p:txBody>
          <a:bodyPr/>
          <a:lstStyle/>
          <a:p>
            <a:pPr algn="l"/>
            <a:r>
              <a:rPr lang="en-US" altLang="en-US">
                <a:solidFill>
                  <a:schemeClr val="tx1"/>
                </a:solidFill>
              </a:rPr>
              <a:t>A properly loaded forklift does not exceed the rate capacity of the truck as listed on the truck’s data plate</a:t>
            </a:r>
          </a:p>
          <a:p>
            <a:pPr algn="l"/>
            <a:endParaRPr lang="en-US" altLang="en-US">
              <a:solidFill>
                <a:schemeClr val="tx1"/>
              </a:solidFill>
            </a:endParaRPr>
          </a:p>
          <a:p>
            <a:pPr algn="l"/>
            <a:r>
              <a:rPr lang="en-US" altLang="en-US">
                <a:solidFill>
                  <a:schemeClr val="tx1"/>
                </a:solidFill>
              </a:rPr>
              <a:t>					   ◦ Capacity</a:t>
            </a:r>
          </a:p>
          <a:p>
            <a:pPr algn="l"/>
            <a:r>
              <a:rPr lang="en-US" altLang="en-US">
                <a:solidFill>
                  <a:schemeClr val="tx1"/>
                </a:solidFill>
              </a:rPr>
              <a:t>						</a:t>
            </a:r>
          </a:p>
          <a:p>
            <a:pPr algn="l"/>
            <a:r>
              <a:rPr lang="en-US" altLang="en-US">
                <a:solidFill>
                  <a:schemeClr val="tx1"/>
                </a:solidFill>
              </a:rPr>
              <a:t>					   ◦ Load Center</a:t>
            </a:r>
          </a:p>
          <a:p>
            <a:pPr algn="l"/>
            <a:endParaRPr lang="en-US" altLang="en-US">
              <a:solidFill>
                <a:schemeClr val="tx1"/>
              </a:solidFill>
            </a:endParaRPr>
          </a:p>
          <a:p>
            <a:pPr algn="l"/>
            <a:r>
              <a:rPr lang="en-US" altLang="en-US">
                <a:solidFill>
                  <a:schemeClr val="tx1"/>
                </a:solidFill>
              </a:rPr>
              <a:t>					   ◦  Modifications &amp; </a:t>
            </a:r>
          </a:p>
          <a:p>
            <a:pPr algn="l"/>
            <a:r>
              <a:rPr lang="en-US" altLang="en-US">
                <a:solidFill>
                  <a:schemeClr val="tx1"/>
                </a:solidFill>
              </a:rPr>
              <a:t>					      Attachments</a:t>
            </a:r>
          </a:p>
          <a:p>
            <a:pPr algn="l" eaLnBrk="1" hangingPunct="1"/>
            <a:endParaRPr lang="en-US" altLang="en-US">
              <a:solidFill>
                <a:schemeClr val="tx1"/>
              </a:solidFill>
            </a:endParaRPr>
          </a:p>
        </p:txBody>
      </p:sp>
      <p:sp>
        <p:nvSpPr>
          <p:cNvPr id="634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8CBD822-D270-4B21-B92A-6E14780109FA}" type="slidenum">
              <a:rPr lang="en-US" altLang="en-US" sz="1400">
                <a:solidFill>
                  <a:srgbClr val="FFFFFF"/>
                </a:solidFill>
                <a:latin typeface="Verdana" panose="020B0604030504040204" pitchFamily="34" charset="0"/>
              </a:rPr>
              <a:pPr algn="ctr" eaLnBrk="1" hangingPunct="1">
                <a:spcBef>
                  <a:spcPct val="0"/>
                </a:spcBef>
                <a:buFontTx/>
                <a:buNone/>
              </a:pPr>
              <a:t>38</a:t>
            </a:fld>
            <a:endParaRPr lang="en-US" altLang="en-US" sz="1400">
              <a:solidFill>
                <a:srgbClr val="FFFFFF"/>
              </a:solidFill>
              <a:latin typeface="Verdana" panose="020B0604030504040204" pitchFamily="34" charset="0"/>
            </a:endParaRPr>
          </a:p>
        </p:txBody>
      </p:sp>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3494" name="Picture 2" descr="http://www.osha.gov/SLTC/etools/pit/images/top_data_labe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71800"/>
            <a:ext cx="4648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64515" name="Subtitle 2"/>
          <p:cNvSpPr>
            <a:spLocks noGrp="1"/>
          </p:cNvSpPr>
          <p:nvPr>
            <p:ph type="subTitle" idx="1"/>
          </p:nvPr>
        </p:nvSpPr>
        <p:spPr>
          <a:xfrm>
            <a:off x="609600" y="1219200"/>
            <a:ext cx="7924800" cy="4800600"/>
          </a:xfrm>
        </p:spPr>
        <p:txBody>
          <a:bodyPr/>
          <a:lstStyle/>
          <a:p>
            <a:pPr marL="342900" indent="-342900" algn="l" eaLnBrk="1" hangingPunct="1">
              <a:buFont typeface="Courier New" panose="02070309020205020404" pitchFamily="49" charset="0"/>
              <a:buChar char="o"/>
            </a:pPr>
            <a:r>
              <a:rPr lang="en-US" altLang="en-US">
                <a:solidFill>
                  <a:schemeClr val="tx1"/>
                </a:solidFill>
              </a:rPr>
              <a:t>Trucks shall not be driven up to anyone     standing in front of a bench/other fixed object.</a:t>
            </a:r>
          </a:p>
          <a:p>
            <a:pPr marL="342900" indent="-342900" algn="l" eaLnBrk="1" hangingPunct="1">
              <a:buFont typeface="Courier New" panose="02070309020205020404" pitchFamily="49" charset="0"/>
              <a:buChar char="o"/>
            </a:pPr>
            <a:r>
              <a:rPr lang="en-US" altLang="en-US">
                <a:solidFill>
                  <a:schemeClr val="tx1"/>
                </a:solidFill>
              </a:rPr>
              <a:t>No person shall be allowed to stand or pass   under the elevated portion of any truck.</a:t>
            </a:r>
          </a:p>
          <a:p>
            <a:pPr marL="342900" indent="-342900" algn="l" eaLnBrk="1" hangingPunct="1">
              <a:buFont typeface="Courier New" panose="02070309020205020404" pitchFamily="49" charset="0"/>
              <a:buChar char="o"/>
            </a:pPr>
            <a:r>
              <a:rPr lang="en-US" altLang="en-US">
                <a:solidFill>
                  <a:schemeClr val="tx1"/>
                </a:solidFill>
              </a:rPr>
              <a:t>Only the operator shall be permitted to ride  unless additional seats/seatbelts are provided.</a:t>
            </a:r>
          </a:p>
          <a:p>
            <a:pPr marL="342900" indent="-342900" algn="l" eaLnBrk="1" hangingPunct="1">
              <a:buFont typeface="Courier New" panose="02070309020205020404" pitchFamily="49" charset="0"/>
              <a:buChar char="o"/>
            </a:pPr>
            <a:r>
              <a:rPr lang="en-US" altLang="en-US">
                <a:solidFill>
                  <a:schemeClr val="tx1"/>
                </a:solidFill>
              </a:rPr>
              <a:t>If a truck is parked on an incline, the wheels   shall be chocked/blocked.</a:t>
            </a:r>
          </a:p>
          <a:p>
            <a:pPr marL="342900" indent="-342900" algn="l" eaLnBrk="1" hangingPunct="1">
              <a:buFont typeface="Courier New" panose="02070309020205020404" pitchFamily="49" charset="0"/>
              <a:buChar char="o"/>
            </a:pPr>
            <a:r>
              <a:rPr lang="en-US" altLang="en-US">
                <a:solidFill>
                  <a:schemeClr val="tx1"/>
                </a:solidFill>
              </a:rPr>
              <a:t>Operate the forklift from the operator’s seat only.</a:t>
            </a:r>
          </a:p>
          <a:p>
            <a:pPr marL="342900" indent="-342900" algn="l" eaLnBrk="1" hangingPunct="1">
              <a:buFont typeface="Courier New" panose="02070309020205020404" pitchFamily="49" charset="0"/>
              <a:buChar char="o"/>
            </a:pPr>
            <a:r>
              <a:rPr lang="en-US" altLang="en-US">
                <a:solidFill>
                  <a:schemeClr val="tx1"/>
                </a:solidFill>
              </a:rPr>
              <a:t>Stay inside the forklift – overhead guard is for operator protection</a:t>
            </a:r>
          </a:p>
        </p:txBody>
      </p:sp>
      <p:sp>
        <p:nvSpPr>
          <p:cNvPr id="645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EBD54AA-5852-4B6E-B61B-16CF3B6A207D}" type="slidenum">
              <a:rPr lang="en-US" altLang="en-US" sz="1400">
                <a:solidFill>
                  <a:srgbClr val="FFFFFF"/>
                </a:solidFill>
                <a:latin typeface="Verdana" panose="020B0604030504040204" pitchFamily="34" charset="0"/>
              </a:rPr>
              <a:pPr algn="ctr" eaLnBrk="1" hangingPunct="1">
                <a:spcBef>
                  <a:spcPct val="0"/>
                </a:spcBef>
                <a:buFontTx/>
                <a:buNone/>
              </a:pPr>
              <a:t>39</a:t>
            </a:fld>
            <a:endParaRPr lang="en-US" altLang="en-US" sz="1400">
              <a:solidFill>
                <a:srgbClr val="FFFFFF"/>
              </a:solidFill>
              <a:latin typeface="Verdana" panose="020B0604030504040204" pitchFamily="34" charset="0"/>
            </a:endParaRPr>
          </a:p>
        </p:txBody>
      </p:sp>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Performance Oriented</a:t>
            </a:r>
          </a:p>
        </p:txBody>
      </p:sp>
      <p:sp>
        <p:nvSpPr>
          <p:cNvPr id="28675" name="Subtitle 2"/>
          <p:cNvSpPr>
            <a:spLocks noGrp="1"/>
          </p:cNvSpPr>
          <p:nvPr>
            <p:ph type="subTitle" idx="1"/>
          </p:nvPr>
        </p:nvSpPr>
        <p:spPr>
          <a:xfrm>
            <a:off x="609600" y="1295400"/>
            <a:ext cx="7924800" cy="2590800"/>
          </a:xfrm>
        </p:spPr>
        <p:txBody>
          <a:bodyPr/>
          <a:lstStyle/>
          <a:p>
            <a:pPr algn="l" eaLnBrk="1" hangingPunct="1"/>
            <a:r>
              <a:rPr lang="en-US" altLang="en-US">
                <a:solidFill>
                  <a:schemeClr val="tx1"/>
                </a:solidFill>
                <a:cs typeface="Times New Roman" panose="02020603050405020304" pitchFamily="18" charset="0"/>
              </a:rPr>
              <a:t>Powered industrial truck operator training requirements are performance oriented.</a:t>
            </a:r>
          </a:p>
          <a:p>
            <a:pPr algn="l" eaLnBrk="1" hangingPunct="1"/>
            <a:endParaRPr lang="en-US" altLang="en-US">
              <a:solidFill>
                <a:schemeClr val="tx1"/>
              </a:solidFill>
              <a:cs typeface="Times New Roman" panose="02020603050405020304" pitchFamily="18" charset="0"/>
            </a:endParaRPr>
          </a:p>
          <a:p>
            <a:pPr algn="l" eaLnBrk="1" hangingPunct="1"/>
            <a:r>
              <a:rPr lang="en-US" altLang="en-US">
                <a:solidFill>
                  <a:schemeClr val="tx1"/>
                </a:solidFill>
                <a:cs typeface="Times New Roman" panose="02020603050405020304" pitchFamily="18" charset="0"/>
              </a:rPr>
              <a:t>Allows employers to tailor a training program to  characteristics of their workplaces and the particular types of powered industrial trucks used.</a:t>
            </a:r>
          </a:p>
          <a:p>
            <a:pPr algn="l" eaLnBrk="1" hangingPunct="1"/>
            <a:endParaRPr lang="en-US" altLang="en-US">
              <a:solidFill>
                <a:schemeClr val="tx1"/>
              </a:solidFill>
            </a:endParaRPr>
          </a:p>
        </p:txBody>
      </p:sp>
      <p:sp>
        <p:nvSpPr>
          <p:cNvPr id="286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5146EE2-FEA7-4C3C-90B6-F51FBF60A596}" type="slidenum">
              <a:rPr lang="en-US" altLang="en-US" sz="1400">
                <a:solidFill>
                  <a:srgbClr val="FFFFFF"/>
                </a:solidFill>
                <a:latin typeface="Verdana" panose="020B0604030504040204" pitchFamily="34" charset="0"/>
              </a:rPr>
              <a:pPr algn="ctr" eaLnBrk="1" hangingPunct="1">
                <a:spcBef>
                  <a:spcPct val="0"/>
                </a:spcBef>
                <a:buFontTx/>
                <a:buNone/>
              </a:pPr>
              <a:t>4</a:t>
            </a:fld>
            <a:endParaRPr lang="en-US" altLang="en-US" sz="1400">
              <a:solidFill>
                <a:srgbClr val="FFFFFF"/>
              </a:solidFill>
              <a:latin typeface="Verdana" panose="020B0604030504040204" pitchFamily="34" charset="0"/>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28678" name="Picture 5" descr="Forklift-Pneumatic T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3810000"/>
            <a:ext cx="28860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87043" name="Subtitle 2"/>
          <p:cNvSpPr>
            <a:spLocks noGrp="1"/>
          </p:cNvSpPr>
          <p:nvPr>
            <p:ph type="subTitle" idx="1"/>
          </p:nvPr>
        </p:nvSpPr>
        <p:spPr>
          <a:xfrm>
            <a:off x="609600" y="1295400"/>
            <a:ext cx="7924800" cy="4800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Employees are required to keep arms and legs from being placed between the uprights of the mast or outside the running lines of the truck   and must also wear seatbelts (as applies).</a:t>
            </a:r>
          </a:p>
          <a:p>
            <a:pPr marL="457200" indent="-457200" algn="l" eaLnBrk="1" hangingPunct="1">
              <a:lnSpc>
                <a:spcPct val="40000"/>
              </a:lnSpc>
              <a:buFont typeface="Wingdings" pitchFamily="2" charset="2"/>
              <a:buChar char="§"/>
              <a:defRPr/>
            </a:pPr>
            <a:endParaRPr lang="en-US" altLang="en-US" sz="2800" dirty="0">
              <a:solidFill>
                <a:schemeClr val="tx1"/>
              </a:solidFill>
            </a:endParaRPr>
          </a:p>
          <a:p>
            <a:pPr marL="457200" indent="-457200" algn="l" eaLnBrk="1" hangingPunct="1">
              <a:lnSpc>
                <a:spcPct val="40000"/>
              </a:lnSpc>
              <a:buFont typeface="Wingdings" pitchFamily="2" charset="2"/>
              <a:buChar char="§"/>
              <a:defRPr/>
            </a:pPr>
            <a:endParaRPr lang="en-US" altLang="en-US" sz="2800" dirty="0">
              <a:solidFill>
                <a:schemeClr val="tx1"/>
              </a:solidFill>
            </a:endParaRPr>
          </a:p>
          <a:p>
            <a:pPr marL="457200" indent="-457200" algn="l" eaLnBrk="1" hangingPunct="1">
              <a:buFont typeface="Wingdings" pitchFamily="2" charset="2"/>
              <a:buChar char="§"/>
              <a:defRPr/>
            </a:pPr>
            <a:endParaRPr lang="en-US" altLang="en-US" sz="2800" dirty="0">
              <a:solidFill>
                <a:schemeClr val="tx1"/>
              </a:solidFill>
            </a:endParaRPr>
          </a:p>
          <a:p>
            <a:pPr marL="457200" indent="-457200" algn="l" eaLnBrk="1" hangingPunct="1">
              <a:buFont typeface="Wingdings" pitchFamily="2" charset="2"/>
              <a:buChar char="§"/>
              <a:defRPr/>
            </a:pPr>
            <a:endParaRPr lang="en-US" altLang="en-US" sz="2800" dirty="0">
              <a:solidFill>
                <a:schemeClr val="tx1"/>
              </a:solidFill>
            </a:endParaRPr>
          </a:p>
          <a:p>
            <a:pPr marL="457200" indent="-457200" algn="l" eaLnBrk="1" hangingPunct="1">
              <a:buFont typeface="Wingdings" pitchFamily="2" charset="2"/>
              <a:buChar char="§"/>
              <a:defRPr/>
            </a:pPr>
            <a:endParaRPr lang="en-US" altLang="en-US" sz="2800" dirty="0">
              <a:solidFill>
                <a:schemeClr val="tx1"/>
              </a:solidFill>
            </a:endParaRPr>
          </a:p>
          <a:p>
            <a:pPr marL="342900" indent="-342900" algn="l" eaLnBrk="1" hangingPunct="1">
              <a:buFont typeface="Wingdings" pitchFamily="2" charset="2"/>
              <a:buChar char="§"/>
              <a:defRPr/>
            </a:pPr>
            <a:endParaRPr lang="en-US" altLang="en-US" b="1"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Keep stored materials at least 18 inches below sprinklers and away from lights and pipes</a:t>
            </a:r>
            <a:r>
              <a:rPr lang="en-US" altLang="en-US" dirty="0"/>
              <a:t>.</a:t>
            </a:r>
          </a:p>
          <a:p>
            <a:pPr algn="l" eaLnBrk="1" hangingPunct="1">
              <a:buFont typeface="Arial" charset="0"/>
              <a:buNone/>
              <a:defRPr/>
            </a:pPr>
            <a:endParaRPr lang="en-US" dirty="0">
              <a:solidFill>
                <a:schemeClr val="tx1"/>
              </a:solidFill>
            </a:endParaRPr>
          </a:p>
        </p:txBody>
      </p:sp>
      <p:sp>
        <p:nvSpPr>
          <p:cNvPr id="655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3ABC44E-1364-4F83-A303-CCE53C7F9E83}" type="slidenum">
              <a:rPr lang="en-US" altLang="en-US" sz="1400">
                <a:solidFill>
                  <a:srgbClr val="FFFFFF"/>
                </a:solidFill>
                <a:latin typeface="Verdana" panose="020B0604030504040204" pitchFamily="34" charset="0"/>
              </a:rPr>
              <a:pPr algn="ctr" eaLnBrk="1" hangingPunct="1">
                <a:spcBef>
                  <a:spcPct val="0"/>
                </a:spcBef>
                <a:buFontTx/>
                <a:buNone/>
              </a:pPr>
              <a:t>40</a:t>
            </a:fld>
            <a:endParaRPr lang="en-US" altLang="en-US" sz="1400">
              <a:solidFill>
                <a:srgbClr val="FFFFFF"/>
              </a:solidFill>
              <a:latin typeface="Verdana" panose="020B0604030504040204" pitchFamily="34" charset="0"/>
            </a:endParaRPr>
          </a:p>
        </p:txBody>
      </p:sp>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5542" name="Picture 7" descr="sprinkler clearan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55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89091" name="Subtitle 2"/>
          <p:cNvSpPr>
            <a:spLocks noGrp="1"/>
          </p:cNvSpPr>
          <p:nvPr>
            <p:ph type="subTitle" idx="1"/>
          </p:nvPr>
        </p:nvSpPr>
        <p:spPr>
          <a:xfrm>
            <a:off x="609600" y="1116013"/>
            <a:ext cx="4191000" cy="4876800"/>
          </a:xfrm>
        </p:spPr>
        <p:txBody>
          <a:bodyPr/>
          <a:lstStyle/>
          <a:p>
            <a:pPr marL="342900" indent="-342900" algn="l" eaLnBrk="1" hangingPunct="1">
              <a:buFont typeface="Courier New" panose="02070309020205020404" pitchFamily="49" charset="0"/>
              <a:buChar char="o"/>
              <a:defRPr/>
            </a:pPr>
            <a:r>
              <a:rPr lang="en-US" altLang="en-US" sz="2200" dirty="0">
                <a:solidFill>
                  <a:schemeClr val="tx1"/>
                </a:solidFill>
              </a:rPr>
              <a:t>On an unattended truck, the load shall be fully lowered, controls neutralized, power shut off, and the brake set.</a:t>
            </a:r>
          </a:p>
          <a:p>
            <a:pPr marL="342900" indent="-342900" algn="l" eaLnBrk="1" hangingPunct="1">
              <a:lnSpc>
                <a:spcPct val="40000"/>
              </a:lnSpc>
              <a:buFont typeface="Courier New" panose="02070309020205020404" pitchFamily="49" charset="0"/>
              <a:buChar char="o"/>
              <a:defRPr/>
            </a:pPr>
            <a:endParaRPr lang="en-US" altLang="en-US" sz="2200" dirty="0">
              <a:solidFill>
                <a:schemeClr val="tx1"/>
              </a:solidFill>
            </a:endParaRPr>
          </a:p>
          <a:p>
            <a:pPr marL="342900" indent="-342900" algn="l" eaLnBrk="1" hangingPunct="1">
              <a:buFont typeface="Courier New" panose="02070309020205020404" pitchFamily="49" charset="0"/>
              <a:buChar char="o"/>
              <a:defRPr/>
            </a:pPr>
            <a:r>
              <a:rPr lang="en-US" altLang="en-US" sz="2200" dirty="0">
                <a:solidFill>
                  <a:schemeClr val="tx1"/>
                </a:solidFill>
              </a:rPr>
              <a:t>Fork trucks shall not be used for opening or  closing freight doors.</a:t>
            </a:r>
          </a:p>
          <a:p>
            <a:pPr marL="342900" indent="-342900" algn="l" eaLnBrk="1" hangingPunct="1">
              <a:lnSpc>
                <a:spcPct val="40000"/>
              </a:lnSpc>
              <a:buFont typeface="Courier New" panose="02070309020205020404" pitchFamily="49" charset="0"/>
              <a:buChar char="o"/>
              <a:defRPr/>
            </a:pPr>
            <a:endParaRPr lang="en-US" altLang="en-US" sz="2200" dirty="0">
              <a:solidFill>
                <a:schemeClr val="tx1"/>
              </a:solidFill>
            </a:endParaRPr>
          </a:p>
          <a:p>
            <a:pPr marL="342900" indent="-342900" algn="l" eaLnBrk="1" hangingPunct="1">
              <a:buFont typeface="Courier New" panose="02070309020205020404" pitchFamily="49" charset="0"/>
              <a:buChar char="o"/>
              <a:defRPr/>
            </a:pPr>
            <a:r>
              <a:rPr lang="en-US" altLang="en-US" sz="2200" dirty="0">
                <a:solidFill>
                  <a:schemeClr val="tx1"/>
                </a:solidFill>
              </a:rPr>
              <a:t>The flooring of trucks, trailers, and railroad cars must be checked for holes or weaknesses before entering.</a:t>
            </a:r>
          </a:p>
          <a:p>
            <a:pPr algn="l" eaLnBrk="1" hangingPunct="1">
              <a:buFont typeface="Arial" charset="0"/>
              <a:buNone/>
              <a:defRPr/>
            </a:pPr>
            <a:endParaRPr lang="en-US" dirty="0">
              <a:solidFill>
                <a:schemeClr val="tx1"/>
              </a:solidFill>
            </a:endParaRPr>
          </a:p>
        </p:txBody>
      </p:sp>
      <p:sp>
        <p:nvSpPr>
          <p:cNvPr id="665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2F3B36C-82B9-4A23-AC32-5B8B2CAC117A}" type="slidenum">
              <a:rPr lang="en-US" altLang="en-US" sz="1400">
                <a:solidFill>
                  <a:srgbClr val="FFFFFF"/>
                </a:solidFill>
                <a:latin typeface="Verdana" panose="020B0604030504040204" pitchFamily="34" charset="0"/>
              </a:rPr>
              <a:pPr algn="ctr" eaLnBrk="1" hangingPunct="1">
                <a:spcBef>
                  <a:spcPct val="0"/>
                </a:spcBef>
                <a:buFontTx/>
                <a:buNone/>
              </a:pPr>
              <a:t>41</a:t>
            </a:fld>
            <a:endParaRPr lang="en-US" altLang="en-US" sz="1400">
              <a:solidFill>
                <a:srgbClr val="FFFFFF"/>
              </a:solidFill>
              <a:latin typeface="Verdana" panose="020B0604030504040204" pitchFamily="34" charset="0"/>
            </a:endParaRPr>
          </a:p>
        </p:txBody>
      </p:sp>
      <p:sp>
        <p:nvSpPr>
          <p:cNvPr id="665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6566" name="Picture 4" descr="Forklift Transporting Potted Tre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155825"/>
            <a:ext cx="364331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91139" name="Subtitle 2"/>
          <p:cNvSpPr>
            <a:spLocks noGrp="1"/>
          </p:cNvSpPr>
          <p:nvPr>
            <p:ph type="subTitle" idx="1"/>
          </p:nvPr>
        </p:nvSpPr>
        <p:spPr>
          <a:xfrm>
            <a:off x="609600" y="1524000"/>
            <a:ext cx="7924800" cy="4114800"/>
          </a:xfrm>
        </p:spPr>
        <p:txBody>
          <a:bodyPr/>
          <a:lstStyle/>
          <a:p>
            <a:pPr eaLnBrk="1" hangingPunct="1">
              <a:buFont typeface="Arial" charset="0"/>
              <a:buNone/>
              <a:defRPr/>
            </a:pPr>
            <a:r>
              <a:rPr lang="en-US" sz="2800" dirty="0">
                <a:solidFill>
                  <a:schemeClr val="tx1"/>
                </a:solidFill>
              </a:rPr>
              <a:t>Picking Up A Load</a:t>
            </a:r>
          </a:p>
          <a:p>
            <a:pPr algn="l" eaLnBrk="1" hangingPunct="1">
              <a:buFont typeface="Arial" charset="0"/>
              <a:buNone/>
              <a:defRPr/>
            </a:pPr>
            <a:endParaRPr lang="en-US"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Make sure the load does not exceed the capacity of your FLT.</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Make sure the forks are positioned properly.</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Make sure the load is balanced &amp; secure.</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Check for overhead obstructions.</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Raise the forks to proper height</a:t>
            </a:r>
            <a:r>
              <a:rPr lang="en-US" kern="0" dirty="0"/>
              <a:t>.</a:t>
            </a:r>
          </a:p>
        </p:txBody>
      </p:sp>
      <p:sp>
        <p:nvSpPr>
          <p:cNvPr id="675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10EAFB8-727D-489D-8AC8-518B1C082D20}" type="slidenum">
              <a:rPr lang="en-US" altLang="en-US" sz="1400">
                <a:solidFill>
                  <a:srgbClr val="FFFFFF"/>
                </a:solidFill>
                <a:latin typeface="Verdana" panose="020B0604030504040204" pitchFamily="34" charset="0"/>
              </a:rPr>
              <a:pPr algn="ctr" eaLnBrk="1" hangingPunct="1">
                <a:spcBef>
                  <a:spcPct val="0"/>
                </a:spcBef>
                <a:buFontTx/>
                <a:buNone/>
              </a:pPr>
              <a:t>42</a:t>
            </a:fld>
            <a:endParaRPr lang="en-US" altLang="en-US" sz="1400">
              <a:solidFill>
                <a:srgbClr val="FFFFFF"/>
              </a:solidFill>
              <a:latin typeface="Verdana" panose="020B0604030504040204" pitchFamily="34" charset="0"/>
            </a:endParaRPr>
          </a:p>
        </p:txBody>
      </p:sp>
      <p:sp>
        <p:nvSpPr>
          <p:cNvPr id="675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93187" name="Subtitle 2"/>
          <p:cNvSpPr>
            <a:spLocks noGrp="1"/>
          </p:cNvSpPr>
          <p:nvPr>
            <p:ph type="subTitle" idx="1"/>
          </p:nvPr>
        </p:nvSpPr>
        <p:spPr>
          <a:xfrm>
            <a:off x="609600" y="1219200"/>
            <a:ext cx="7924800" cy="2819400"/>
          </a:xfrm>
        </p:spPr>
        <p:txBody>
          <a:bodyPr/>
          <a:lstStyle/>
          <a:p>
            <a:pPr eaLnBrk="1" hangingPunct="1">
              <a:buFont typeface="Arial" charset="0"/>
              <a:buNone/>
              <a:defRPr/>
            </a:pPr>
            <a:r>
              <a:rPr lang="en-US" sz="2800" kern="0" dirty="0">
                <a:solidFill>
                  <a:schemeClr val="tx1"/>
                </a:solidFill>
              </a:rPr>
              <a:t>Picking Up A Load (continued)</a:t>
            </a:r>
            <a:endParaRPr lang="en-US" sz="2800" dirty="0">
              <a:solidFill>
                <a:schemeClr val="tx1"/>
              </a:solidFill>
            </a:endParaRPr>
          </a:p>
          <a:p>
            <a:pPr algn="l" eaLnBrk="1" hangingPunct="1">
              <a:buFont typeface="Arial" charset="0"/>
              <a:buNone/>
              <a:defRPr/>
            </a:pPr>
            <a:endParaRPr lang="en-US"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Drive into the load as far as possible.</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Tilt the load back slightly &amp; then lift it.</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Back &amp; lower the load to 2-4 inches from the floor before moving.</a:t>
            </a:r>
          </a:p>
          <a:p>
            <a:pPr algn="l" eaLnBrk="1" hangingPunct="1">
              <a:buFont typeface="Arial" charset="0"/>
              <a:buNone/>
              <a:defRPr/>
            </a:pPr>
            <a:endParaRPr lang="en-US" dirty="0">
              <a:solidFill>
                <a:schemeClr val="tx1"/>
              </a:solidFill>
            </a:endParaRPr>
          </a:p>
        </p:txBody>
      </p:sp>
      <p:sp>
        <p:nvSpPr>
          <p:cNvPr id="686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9F70A3D-BF55-4051-8A43-C0AEC23B8204}" type="slidenum">
              <a:rPr lang="en-US" altLang="en-US" sz="1400">
                <a:solidFill>
                  <a:srgbClr val="FFFFFF"/>
                </a:solidFill>
                <a:latin typeface="Verdana" panose="020B0604030504040204" pitchFamily="34" charset="0"/>
              </a:rPr>
              <a:pPr algn="ctr" eaLnBrk="1" hangingPunct="1">
                <a:spcBef>
                  <a:spcPct val="0"/>
                </a:spcBef>
                <a:buFontTx/>
                <a:buNone/>
              </a:pPr>
              <a:t>43</a:t>
            </a:fld>
            <a:endParaRPr lang="en-US" altLang="en-US" sz="1400">
              <a:solidFill>
                <a:srgbClr val="FFFFFF"/>
              </a:solidFill>
              <a:latin typeface="Verdana" panose="020B0604030504040204" pitchFamily="34" charset="0"/>
            </a:endParaRPr>
          </a:p>
        </p:txBody>
      </p:sp>
      <p:sp>
        <p:nvSpPr>
          <p:cNvPr id="686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68614" name="Picture 14"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200"/>
            <a:ext cx="315753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95235" name="Subtitle 2"/>
          <p:cNvSpPr>
            <a:spLocks noGrp="1"/>
          </p:cNvSpPr>
          <p:nvPr>
            <p:ph type="subTitle" idx="1"/>
          </p:nvPr>
        </p:nvSpPr>
        <p:spPr>
          <a:xfrm>
            <a:off x="609600" y="1295400"/>
            <a:ext cx="7924800" cy="4800600"/>
          </a:xfrm>
        </p:spPr>
        <p:txBody>
          <a:bodyPr/>
          <a:lstStyle/>
          <a:p>
            <a:pPr>
              <a:lnSpc>
                <a:spcPct val="80000"/>
              </a:lnSpc>
              <a:buFont typeface="Arial" charset="0"/>
              <a:buNone/>
              <a:defRPr/>
            </a:pPr>
            <a:r>
              <a:rPr lang="en-US" sz="2800" kern="0" dirty="0">
                <a:solidFill>
                  <a:schemeClr val="tx1"/>
                </a:solidFill>
              </a:rPr>
              <a:t>Traveling With A Load</a:t>
            </a:r>
          </a:p>
          <a:p>
            <a:pPr marL="342900" indent="-342900" algn="l">
              <a:lnSpc>
                <a:spcPct val="80000"/>
              </a:lnSpc>
              <a:buFontTx/>
              <a:buChar char="•"/>
              <a:defRPr/>
            </a:pPr>
            <a:endParaRPr lang="en-US"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Pedestrians always have the right-of-way.</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Never allow anyone to ride on your FLT.</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Always watch where you are going.</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Keep the forks low, 2-4 inches above the floor but do NOT exceed 8 inches.</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Keep the load tilted back slightly.</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Always drive at a safe speed &amp; slow down when going around corners</a:t>
            </a:r>
            <a:endParaRPr lang="en-US" dirty="0">
              <a:solidFill>
                <a:schemeClr val="tx1"/>
              </a:solidFill>
            </a:endParaRPr>
          </a:p>
        </p:txBody>
      </p:sp>
      <p:sp>
        <p:nvSpPr>
          <p:cNvPr id="696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F95612C-DC35-4C4D-BEF2-304C60863F51}" type="slidenum">
              <a:rPr lang="en-US" altLang="en-US" sz="1400">
                <a:solidFill>
                  <a:srgbClr val="FFFFFF"/>
                </a:solidFill>
                <a:latin typeface="Verdana" panose="020B0604030504040204" pitchFamily="34" charset="0"/>
              </a:rPr>
              <a:pPr algn="ctr" eaLnBrk="1" hangingPunct="1">
                <a:spcBef>
                  <a:spcPct val="0"/>
                </a:spcBef>
                <a:buFontTx/>
                <a:buNone/>
              </a:pPr>
              <a:t>44</a:t>
            </a:fld>
            <a:endParaRPr lang="en-US" altLang="en-US" sz="1400">
              <a:solidFill>
                <a:srgbClr val="FFFFFF"/>
              </a:solidFill>
              <a:latin typeface="Verdana" panose="020B0604030504040204" pitchFamily="34" charset="0"/>
            </a:endParaRPr>
          </a:p>
        </p:txBody>
      </p:sp>
      <p:sp>
        <p:nvSpPr>
          <p:cNvPr id="696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97283" name="Subtitle 2"/>
          <p:cNvSpPr>
            <a:spLocks noGrp="1"/>
          </p:cNvSpPr>
          <p:nvPr>
            <p:ph type="subTitle" idx="1"/>
          </p:nvPr>
        </p:nvSpPr>
        <p:spPr>
          <a:xfrm>
            <a:off x="457200" y="1219200"/>
            <a:ext cx="8382000" cy="5029200"/>
          </a:xfrm>
        </p:spPr>
        <p:txBody>
          <a:bodyPr/>
          <a:lstStyle/>
          <a:p>
            <a:pPr eaLnBrk="1" hangingPunct="1">
              <a:buFont typeface="Arial" charset="0"/>
              <a:buNone/>
              <a:defRPr/>
            </a:pPr>
            <a:r>
              <a:rPr lang="en-US" sz="2800" dirty="0">
                <a:solidFill>
                  <a:schemeClr val="tx1"/>
                </a:solidFill>
              </a:rPr>
              <a:t>Traveling With A Load</a:t>
            </a:r>
          </a:p>
          <a:p>
            <a:pPr algn="l" eaLnBrk="1" hangingPunct="1">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kumimoji="1" lang="en-US" altLang="en-US" dirty="0">
                <a:solidFill>
                  <a:schemeClr val="tx1"/>
                </a:solidFill>
              </a:rPr>
              <a:t>All traffic regulations must be observed. </a:t>
            </a:r>
          </a:p>
          <a:p>
            <a:pPr marL="342900" indent="-342900" algn="l">
              <a:buFont typeface="Courier New" panose="02070309020205020404" pitchFamily="49" charset="0"/>
              <a:buChar char="o"/>
              <a:defRPr/>
            </a:pPr>
            <a:endParaRPr kumimoji="1" lang="en-US" altLang="en-US" dirty="0">
              <a:solidFill>
                <a:schemeClr val="tx1"/>
              </a:solidFill>
            </a:endParaRPr>
          </a:p>
          <a:p>
            <a:pPr marL="342900" indent="-342900" algn="l">
              <a:buFont typeface="Courier New" panose="02070309020205020404" pitchFamily="49" charset="0"/>
              <a:buChar char="o"/>
              <a:defRPr/>
            </a:pPr>
            <a:r>
              <a:rPr kumimoji="1" lang="en-US" altLang="en-US" dirty="0">
                <a:solidFill>
                  <a:schemeClr val="tx1"/>
                </a:solidFill>
              </a:rPr>
              <a:t>Three truck lengths away from truck ahead.</a:t>
            </a:r>
          </a:p>
          <a:p>
            <a:pPr marL="342900" indent="-342900" algn="l">
              <a:buFont typeface="Courier New" panose="02070309020205020404" pitchFamily="49" charset="0"/>
              <a:buChar char="o"/>
              <a:defRPr/>
            </a:pPr>
            <a:endParaRPr kumimoji="1" lang="en-US" altLang="en-US" dirty="0">
              <a:solidFill>
                <a:schemeClr val="tx1"/>
              </a:solidFill>
            </a:endParaRPr>
          </a:p>
          <a:p>
            <a:pPr marL="342900" indent="-342900" algn="l">
              <a:buFont typeface="Courier New" panose="02070309020205020404" pitchFamily="49" charset="0"/>
              <a:buChar char="o"/>
              <a:defRPr/>
            </a:pPr>
            <a:r>
              <a:rPr kumimoji="1" lang="en-US" altLang="en-US" dirty="0">
                <a:solidFill>
                  <a:schemeClr val="tx1"/>
                </a:solidFill>
              </a:rPr>
              <a:t>Stunt driving, racing, horseplay never permitted.                      </a:t>
            </a:r>
          </a:p>
          <a:p>
            <a:pPr marL="342900" indent="-342900" algn="l">
              <a:buFont typeface="Courier New" panose="02070309020205020404" pitchFamily="49" charset="0"/>
              <a:buChar char="o"/>
              <a:defRPr/>
            </a:pPr>
            <a:endParaRPr kumimoji="1" lang="en-US" altLang="en-US" dirty="0">
              <a:solidFill>
                <a:schemeClr val="tx1"/>
              </a:solidFill>
            </a:endParaRPr>
          </a:p>
          <a:p>
            <a:pPr marL="342900" indent="-342900" algn="l">
              <a:buFont typeface="Courier New" panose="02070309020205020404" pitchFamily="49" charset="0"/>
              <a:buChar char="o"/>
              <a:defRPr/>
            </a:pPr>
            <a:r>
              <a:rPr kumimoji="1" lang="en-US" altLang="en-US" dirty="0">
                <a:solidFill>
                  <a:schemeClr val="tx1"/>
                </a:solidFill>
              </a:rPr>
              <a:t>Must drive slowly when floor is wet.</a:t>
            </a:r>
          </a:p>
          <a:p>
            <a:pPr marL="342900" indent="-342900" algn="l">
              <a:buFont typeface="Courier New" panose="02070309020205020404" pitchFamily="49" charset="0"/>
              <a:buChar char="o"/>
              <a:defRPr/>
            </a:pPr>
            <a:endParaRPr kumimoji="1" lang="en-US" altLang="en-US" dirty="0">
              <a:solidFill>
                <a:schemeClr val="tx1"/>
              </a:solidFill>
            </a:endParaRPr>
          </a:p>
          <a:p>
            <a:pPr marL="342900" indent="-342900" algn="l">
              <a:buFont typeface="Courier New" panose="02070309020205020404" pitchFamily="49" charset="0"/>
              <a:buChar char="o"/>
              <a:defRPr/>
            </a:pPr>
            <a:r>
              <a:rPr kumimoji="1" lang="en-US" altLang="en-US" dirty="0">
                <a:solidFill>
                  <a:schemeClr val="tx1"/>
                </a:solidFill>
              </a:rPr>
              <a:t>Never run over loose objects on the roadway</a:t>
            </a:r>
            <a:r>
              <a:rPr kumimoji="1" lang="en-US" altLang="en-US" dirty="0"/>
              <a:t>.</a:t>
            </a:r>
          </a:p>
          <a:p>
            <a:pPr marL="342900" indent="-342900" algn="l" eaLnBrk="1" hangingPunct="1">
              <a:buFont typeface="Courier New" panose="02070309020205020404" pitchFamily="49" charset="0"/>
              <a:buChar char="o"/>
              <a:defRPr/>
            </a:pPr>
            <a:endParaRPr lang="en-US" dirty="0">
              <a:solidFill>
                <a:schemeClr val="tx1"/>
              </a:solidFill>
            </a:endParaRPr>
          </a:p>
        </p:txBody>
      </p:sp>
      <p:sp>
        <p:nvSpPr>
          <p:cNvPr id="706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489C025-56CA-46F4-8A20-FAA591577084}" type="slidenum">
              <a:rPr lang="en-US" altLang="en-US" sz="1400">
                <a:solidFill>
                  <a:srgbClr val="FFFFFF"/>
                </a:solidFill>
                <a:latin typeface="Verdana" panose="020B0604030504040204" pitchFamily="34" charset="0"/>
              </a:rPr>
              <a:pPr algn="ctr" eaLnBrk="1" hangingPunct="1">
                <a:spcBef>
                  <a:spcPct val="0"/>
                </a:spcBef>
                <a:buFontTx/>
                <a:buNone/>
              </a:pPr>
              <a:t>45</a:t>
            </a:fld>
            <a:endParaRPr lang="en-US" altLang="en-US" sz="1400">
              <a:solidFill>
                <a:srgbClr val="FFFFFF"/>
              </a:solidFill>
              <a:latin typeface="Verdana" panose="020B0604030504040204" pitchFamily="34" charset="0"/>
            </a:endParaRPr>
          </a:p>
        </p:txBody>
      </p:sp>
      <p:sp>
        <p:nvSpPr>
          <p:cNvPr id="706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99331" name="Subtitle 2"/>
          <p:cNvSpPr>
            <a:spLocks noGrp="1"/>
          </p:cNvSpPr>
          <p:nvPr>
            <p:ph type="subTitle" idx="1"/>
          </p:nvPr>
        </p:nvSpPr>
        <p:spPr>
          <a:xfrm>
            <a:off x="381000" y="1143000"/>
            <a:ext cx="8382000" cy="5105400"/>
          </a:xfrm>
        </p:spPr>
        <p:txBody>
          <a:bodyPr/>
          <a:lstStyle/>
          <a:p>
            <a:pPr eaLnBrk="1" hangingPunct="1">
              <a:buFont typeface="Arial" charset="0"/>
              <a:buNone/>
              <a:defRPr/>
            </a:pPr>
            <a:r>
              <a:rPr lang="en-US" sz="2800" dirty="0">
                <a:solidFill>
                  <a:schemeClr val="tx1"/>
                </a:solidFill>
              </a:rPr>
              <a:t>Traveling With A Load</a:t>
            </a:r>
          </a:p>
          <a:p>
            <a:pPr algn="l" eaLnBrk="1" hangingPunct="1">
              <a:buFont typeface="Arial" charset="0"/>
              <a:buNone/>
              <a:defRPr/>
            </a:pPr>
            <a:endParaRPr lang="en-US" dirty="0">
              <a:solidFill>
                <a:schemeClr val="tx1"/>
              </a:solidFill>
            </a:endParaRPr>
          </a:p>
          <a:p>
            <a:pPr marL="342900" indent="-342900" algn="l">
              <a:lnSpc>
                <a:spcPct val="65000"/>
              </a:lnSpc>
              <a:buFont typeface="Courier New" panose="02070309020205020404" pitchFamily="49" charset="0"/>
              <a:buChar char="o"/>
              <a:defRPr/>
            </a:pPr>
            <a:r>
              <a:rPr lang="en-US" kern="0" dirty="0">
                <a:solidFill>
                  <a:schemeClr val="tx1"/>
                </a:solidFill>
              </a:rPr>
              <a:t>Only loads within rated capacity should be moved.</a:t>
            </a:r>
          </a:p>
          <a:p>
            <a:pPr marL="342900" indent="-342900" algn="l">
              <a:lnSpc>
                <a:spcPct val="65000"/>
              </a:lnSpc>
              <a:buFont typeface="Courier New" panose="02070309020205020404" pitchFamily="49" charset="0"/>
              <a:buChar char="o"/>
              <a:defRPr/>
            </a:pPr>
            <a:r>
              <a:rPr lang="en-US" sz="1400" kern="0" dirty="0">
                <a:solidFill>
                  <a:schemeClr val="tx1"/>
                </a:solidFill>
              </a:rPr>
              <a:t>   </a:t>
            </a:r>
          </a:p>
          <a:p>
            <a:pPr marL="342900" indent="-342900" algn="l">
              <a:buFont typeface="Courier New" panose="02070309020205020404" pitchFamily="49" charset="0"/>
              <a:buChar char="o"/>
              <a:defRPr/>
            </a:pPr>
            <a:r>
              <a:rPr lang="en-US" kern="0" dirty="0">
                <a:solidFill>
                  <a:schemeClr val="tx1"/>
                </a:solidFill>
              </a:rPr>
              <a:t>Fork trucks with defective parts must be removed from service until repaired.</a:t>
            </a:r>
          </a:p>
          <a:p>
            <a:pPr marL="342900" indent="-342900" algn="l">
              <a:buFont typeface="Courier New" panose="02070309020205020404" pitchFamily="49" charset="0"/>
              <a:buChar char="o"/>
              <a:defRPr/>
            </a:pPr>
            <a:endParaRPr lang="en-US" sz="1400"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Speed shall be reduced to a safe level while negotiating turns.</a:t>
            </a:r>
          </a:p>
          <a:p>
            <a:pPr marL="342900" indent="-342900" algn="l">
              <a:buFont typeface="Courier New" panose="02070309020205020404" pitchFamily="49" charset="0"/>
              <a:buChar char="o"/>
              <a:defRPr/>
            </a:pPr>
            <a:endParaRPr lang="en-US" sz="1400"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Only stable or safely arranged </a:t>
            </a:r>
            <a:br>
              <a:rPr lang="en-US" kern="0" dirty="0">
                <a:solidFill>
                  <a:schemeClr val="tx1"/>
                </a:solidFill>
              </a:rPr>
            </a:br>
            <a:r>
              <a:rPr lang="en-US" kern="0" dirty="0">
                <a:solidFill>
                  <a:schemeClr val="tx1"/>
                </a:solidFill>
              </a:rPr>
              <a:t>loads shall be handled.</a:t>
            </a:r>
          </a:p>
          <a:p>
            <a:pPr marL="342900" indent="-342900" algn="l">
              <a:buFont typeface="Courier New" panose="02070309020205020404" pitchFamily="49" charset="0"/>
              <a:buChar char="o"/>
              <a:defRPr/>
            </a:pPr>
            <a:endParaRPr lang="en-US" sz="1400"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Cross railroad tracks diagonally</a:t>
            </a:r>
            <a:endParaRPr lang="en-US" dirty="0">
              <a:solidFill>
                <a:schemeClr val="tx1"/>
              </a:solidFill>
            </a:endParaRPr>
          </a:p>
        </p:txBody>
      </p:sp>
      <p:sp>
        <p:nvSpPr>
          <p:cNvPr id="716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62EB7A-D3CA-4457-957B-2FDF36FFB052}" type="slidenum">
              <a:rPr lang="en-US" altLang="en-US" sz="1400">
                <a:solidFill>
                  <a:srgbClr val="FFFFFF"/>
                </a:solidFill>
                <a:latin typeface="Verdana" panose="020B0604030504040204" pitchFamily="34" charset="0"/>
              </a:rPr>
              <a:pPr algn="ctr" eaLnBrk="1" hangingPunct="1">
                <a:spcBef>
                  <a:spcPct val="0"/>
                </a:spcBef>
                <a:buFontTx/>
                <a:buNone/>
              </a:pPr>
              <a:t>46</a:t>
            </a:fld>
            <a:endParaRPr lang="en-US" altLang="en-US" sz="1400">
              <a:solidFill>
                <a:srgbClr val="FFFFFF"/>
              </a:solidFill>
              <a:latin typeface="Verdana" panose="020B0604030504040204" pitchFamily="34" charset="0"/>
            </a:endParaRP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1686" name="Picture 3" descr="Forklift Accid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892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101379" name="Subtitle 2"/>
          <p:cNvSpPr>
            <a:spLocks noGrp="1"/>
          </p:cNvSpPr>
          <p:nvPr>
            <p:ph type="subTitle" idx="1"/>
          </p:nvPr>
        </p:nvSpPr>
        <p:spPr>
          <a:xfrm>
            <a:off x="457200" y="1219200"/>
            <a:ext cx="7924800" cy="4800600"/>
          </a:xfrm>
        </p:spPr>
        <p:txBody>
          <a:bodyPr/>
          <a:lstStyle/>
          <a:p>
            <a:pPr eaLnBrk="1" hangingPunct="1">
              <a:buFont typeface="Arial" charset="0"/>
              <a:buNone/>
              <a:defRPr/>
            </a:pPr>
            <a:r>
              <a:rPr lang="en-US" sz="2800" dirty="0">
                <a:solidFill>
                  <a:schemeClr val="tx1"/>
                </a:solidFill>
              </a:rPr>
              <a:t>Placing the Load</a:t>
            </a:r>
          </a:p>
          <a:p>
            <a:pPr algn="l" eaLnBrk="1" hangingPunct="1">
              <a:buFont typeface="Arial" charset="0"/>
              <a:buNone/>
              <a:defRPr/>
            </a:pPr>
            <a:endParaRPr lang="en-US"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Stop the FLT completely before raising the load.</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Move slowly with the load raised.</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Never walk or stand under a raised </a:t>
            </a:r>
          </a:p>
          <a:p>
            <a:pPr algn="l">
              <a:lnSpc>
                <a:spcPct val="80000"/>
              </a:lnSpc>
              <a:buFont typeface="Arial" charset="0"/>
              <a:buNone/>
              <a:defRPr/>
            </a:pPr>
            <a:r>
              <a:rPr lang="en-US" kern="0" dirty="0">
                <a:solidFill>
                  <a:schemeClr val="tx1"/>
                </a:solidFill>
              </a:rPr>
              <a:t>   load.</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Tilt the load forward only when </a:t>
            </a:r>
          </a:p>
          <a:p>
            <a:pPr algn="l">
              <a:lnSpc>
                <a:spcPct val="80000"/>
              </a:lnSpc>
              <a:buFont typeface="Arial" charset="0"/>
              <a:buNone/>
              <a:defRPr/>
            </a:pPr>
            <a:r>
              <a:rPr lang="en-US" kern="0" dirty="0">
                <a:solidFill>
                  <a:schemeClr val="tx1"/>
                </a:solidFill>
              </a:rPr>
              <a:t>   over a stack or rack.</a:t>
            </a:r>
          </a:p>
          <a:p>
            <a:pPr algn="l" eaLnBrk="1" hangingPunct="1">
              <a:buFont typeface="Arial" charset="0"/>
              <a:buNone/>
              <a:defRPr/>
            </a:pPr>
            <a:endParaRPr lang="en-US" dirty="0">
              <a:solidFill>
                <a:schemeClr val="tx1"/>
              </a:solidFill>
            </a:endParaRPr>
          </a:p>
        </p:txBody>
      </p:sp>
      <p:sp>
        <p:nvSpPr>
          <p:cNvPr id="727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34E9434-4580-4912-B7A4-CD0ECBC66B3E}" type="slidenum">
              <a:rPr lang="en-US" altLang="en-US" sz="1400">
                <a:solidFill>
                  <a:srgbClr val="FFFFFF"/>
                </a:solidFill>
                <a:latin typeface="Verdana" panose="020B0604030504040204" pitchFamily="34" charset="0"/>
              </a:rPr>
              <a:pPr algn="ctr" eaLnBrk="1" hangingPunct="1">
                <a:spcBef>
                  <a:spcPct val="0"/>
                </a:spcBef>
                <a:buFontTx/>
                <a:buNone/>
              </a:pPr>
              <a:t>47</a:t>
            </a:fld>
            <a:endParaRPr lang="en-US" altLang="en-US" sz="1400">
              <a:solidFill>
                <a:srgbClr val="FFFFFF"/>
              </a:solidFill>
              <a:latin typeface="Verdana" panose="020B0604030504040204" pitchFamily="34" charset="0"/>
            </a:endParaRPr>
          </a:p>
        </p:txBody>
      </p:sp>
      <p:sp>
        <p:nvSpPr>
          <p:cNvPr id="727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2710" name="Picture 10" descr="http://ts4.mm.bing.net/images/thumbnail.aspx?q=1345332522787&amp;id=9708b344a829282d2cb9a3a5f3be3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22669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103427" name="Subtitle 2"/>
          <p:cNvSpPr>
            <a:spLocks noGrp="1"/>
          </p:cNvSpPr>
          <p:nvPr>
            <p:ph type="subTitle" idx="1"/>
          </p:nvPr>
        </p:nvSpPr>
        <p:spPr>
          <a:xfrm>
            <a:off x="609600" y="1219200"/>
            <a:ext cx="7924800" cy="4648200"/>
          </a:xfrm>
        </p:spPr>
        <p:txBody>
          <a:bodyPr/>
          <a:lstStyle/>
          <a:p>
            <a:pPr eaLnBrk="1" hangingPunct="1">
              <a:buFont typeface="Arial" charset="0"/>
              <a:buNone/>
              <a:defRPr/>
            </a:pPr>
            <a:r>
              <a:rPr lang="en-US" sz="2800" dirty="0">
                <a:solidFill>
                  <a:schemeClr val="tx1"/>
                </a:solidFill>
              </a:rPr>
              <a:t>Placing the Load (continued)</a:t>
            </a:r>
          </a:p>
          <a:p>
            <a:pPr algn="l" eaLnBrk="1" hangingPunct="1">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Be certain the forks clear the pallet before turning or changing height.</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Always stack the load square &amp; straight.</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Before backing, check behind &amp; on both sides for pedestrians or other traffic.</a:t>
            </a:r>
          </a:p>
          <a:p>
            <a:pPr marL="342900" indent="-342900" algn="l">
              <a:lnSpc>
                <a:spcPct val="80000"/>
              </a:lnSpc>
              <a:buFont typeface="Courier New" panose="02070309020205020404" pitchFamily="49" charset="0"/>
              <a:buChar char="o"/>
              <a:defRPr/>
            </a:pPr>
            <a:endParaRPr lang="en-US" sz="1400" kern="0" dirty="0">
              <a:solidFill>
                <a:schemeClr val="tx1"/>
              </a:solidFill>
            </a:endParaRPr>
          </a:p>
          <a:p>
            <a:pPr marL="342900" indent="-342900" algn="l">
              <a:buFont typeface="Courier New" panose="02070309020205020404" pitchFamily="49" charset="0"/>
              <a:buChar char="o"/>
              <a:defRPr/>
            </a:pPr>
            <a:r>
              <a:rPr lang="en-US" kern="0" dirty="0">
                <a:solidFill>
                  <a:schemeClr val="tx1"/>
                </a:solidFill>
              </a:rPr>
              <a:t>Unusually shaped loads, such as rolls, may require special stacking.  Be aware of requirements before picking up these loads.</a:t>
            </a:r>
            <a:endParaRPr lang="en-US" dirty="0">
              <a:solidFill>
                <a:schemeClr val="tx1"/>
              </a:solidFill>
            </a:endParaRPr>
          </a:p>
        </p:txBody>
      </p:sp>
      <p:sp>
        <p:nvSpPr>
          <p:cNvPr id="737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AB3F268-025B-443E-8B67-C61234E83441}" type="slidenum">
              <a:rPr lang="en-US" altLang="en-US" sz="1400">
                <a:solidFill>
                  <a:srgbClr val="FFFFFF"/>
                </a:solidFill>
                <a:latin typeface="Verdana" panose="020B0604030504040204" pitchFamily="34" charset="0"/>
              </a:rPr>
              <a:pPr algn="ctr" eaLnBrk="1" hangingPunct="1">
                <a:spcBef>
                  <a:spcPct val="0"/>
                </a:spcBef>
                <a:buFontTx/>
                <a:buNone/>
              </a:pPr>
              <a:t>48</a:t>
            </a:fld>
            <a:endParaRPr lang="en-US" altLang="en-US" sz="1400">
              <a:solidFill>
                <a:srgbClr val="FFFFFF"/>
              </a:solidFill>
              <a:latin typeface="Verdana" panose="020B0604030504040204" pitchFamily="34" charset="0"/>
            </a:endParaRPr>
          </a:p>
        </p:txBody>
      </p:sp>
      <p:sp>
        <p:nvSpPr>
          <p:cNvPr id="737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105475" name="Subtitle 2"/>
          <p:cNvSpPr>
            <a:spLocks noGrp="1"/>
          </p:cNvSpPr>
          <p:nvPr>
            <p:ph type="subTitle" idx="1"/>
          </p:nvPr>
        </p:nvSpPr>
        <p:spPr>
          <a:xfrm>
            <a:off x="609600" y="1143000"/>
            <a:ext cx="7924800" cy="4800600"/>
          </a:xfrm>
        </p:spPr>
        <p:txBody>
          <a:bodyPr/>
          <a:lstStyle/>
          <a:p>
            <a:pPr eaLnBrk="1" hangingPunct="1">
              <a:buFont typeface="Arial" charset="0"/>
              <a:buNone/>
              <a:defRPr/>
            </a:pPr>
            <a:r>
              <a:rPr lang="en-US" sz="2800" dirty="0">
                <a:solidFill>
                  <a:schemeClr val="tx1"/>
                </a:solidFill>
              </a:rPr>
              <a:t>Entering a Trailer, Truck or Railcar</a:t>
            </a:r>
          </a:p>
          <a:p>
            <a:pPr algn="l" eaLnBrk="1" hangingPunct="1">
              <a:buFont typeface="Arial" charset="0"/>
              <a:buNone/>
              <a:defRPr/>
            </a:pPr>
            <a:endParaRPr lang="en-US"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Make sure the trailer, truck or railcar has been secured.</a:t>
            </a:r>
          </a:p>
          <a:p>
            <a:pPr marL="342900" indent="-342900" algn="l">
              <a:lnSpc>
                <a:spcPct val="80000"/>
              </a:lnSpc>
              <a:buFont typeface="Courier New" panose="02070309020205020404" pitchFamily="49" charset="0"/>
              <a:buChar char="o"/>
              <a:defRPr/>
            </a:pPr>
            <a:endParaRPr lang="en-US" kern="0" dirty="0">
              <a:solidFill>
                <a:schemeClr val="tx1"/>
              </a:solidFill>
            </a:endParaRPr>
          </a:p>
          <a:p>
            <a:pPr marL="342900" indent="-342900" algn="l">
              <a:lnSpc>
                <a:spcPct val="80000"/>
              </a:lnSpc>
              <a:buFont typeface="Courier New" panose="02070309020205020404" pitchFamily="49" charset="0"/>
              <a:buChar char="o"/>
              <a:defRPr/>
            </a:pPr>
            <a:endParaRPr lang="en-US" sz="10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Countless injuries &amp; deaths have occurred when a vehicle has rolled away from the dock as a forklift was driving into it.</a:t>
            </a:r>
          </a:p>
          <a:p>
            <a:pPr algn="l" eaLnBrk="1" hangingPunct="1">
              <a:buFont typeface="Arial" charset="0"/>
              <a:buNone/>
              <a:defRPr/>
            </a:pPr>
            <a:endParaRPr lang="en-US" dirty="0">
              <a:solidFill>
                <a:schemeClr val="tx1"/>
              </a:solidFill>
            </a:endParaRPr>
          </a:p>
        </p:txBody>
      </p:sp>
      <p:sp>
        <p:nvSpPr>
          <p:cNvPr id="747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4E180A8-24D5-40C4-989E-7EFCE2588B08}" type="slidenum">
              <a:rPr lang="en-US" altLang="en-US" sz="1400">
                <a:solidFill>
                  <a:srgbClr val="FFFFFF"/>
                </a:solidFill>
                <a:latin typeface="Verdana" panose="020B0604030504040204" pitchFamily="34" charset="0"/>
              </a:rPr>
              <a:pPr algn="ctr" eaLnBrk="1" hangingPunct="1">
                <a:spcBef>
                  <a:spcPct val="0"/>
                </a:spcBef>
                <a:buFontTx/>
                <a:buNone/>
              </a:pPr>
              <a:t>49</a:t>
            </a:fld>
            <a:endParaRPr lang="en-US" altLang="en-US" sz="1400">
              <a:solidFill>
                <a:srgbClr val="FFFFFF"/>
              </a:solidFill>
              <a:latin typeface="Verdana" panose="020B0604030504040204" pitchFamily="34" charset="0"/>
            </a:endParaRPr>
          </a:p>
        </p:txBody>
      </p:sp>
      <p:sp>
        <p:nvSpPr>
          <p:cNvPr id="747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47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20494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Incidents</a:t>
            </a:r>
          </a:p>
        </p:txBody>
      </p:sp>
      <p:sp>
        <p:nvSpPr>
          <p:cNvPr id="35843" name="Subtitle 2"/>
          <p:cNvSpPr>
            <a:spLocks noGrp="1"/>
          </p:cNvSpPr>
          <p:nvPr>
            <p:ph type="subTitle" idx="1"/>
          </p:nvPr>
        </p:nvSpPr>
        <p:spPr>
          <a:xfrm>
            <a:off x="609600" y="1524000"/>
            <a:ext cx="7924800" cy="4114800"/>
          </a:xfrm>
        </p:spPr>
        <p:txBody>
          <a:bodyPr/>
          <a:lstStyle/>
          <a:p>
            <a:pPr algn="l" eaLnBrk="1" hangingPunct="1">
              <a:buFont typeface="Arial" charset="0"/>
              <a:buNone/>
              <a:defRPr/>
            </a:pPr>
            <a:r>
              <a:rPr lang="en-GB" altLang="en-US" dirty="0">
                <a:solidFill>
                  <a:schemeClr val="tx1"/>
                </a:solidFill>
              </a:rPr>
              <a:t>Generally these accidents result from:</a:t>
            </a:r>
          </a:p>
          <a:p>
            <a:pPr algn="l" eaLnBrk="1" hangingPunct="1">
              <a:buFont typeface="Arial" charset="0"/>
              <a:buNone/>
              <a:defRPr/>
            </a:pPr>
            <a:endParaRPr lang="en-GB" altLang="en-US" sz="18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Lack of operator training and awareness.</a:t>
            </a:r>
          </a:p>
          <a:p>
            <a:pPr algn="l" eaLnBrk="1" hangingPunct="1">
              <a:buFont typeface="Arial" charset="0"/>
              <a:buNone/>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Lack of co-worker awareness </a:t>
            </a:r>
          </a:p>
          <a:p>
            <a:pPr algn="l" eaLnBrk="1" hangingPunct="1">
              <a:buFont typeface="Arial" charset="0"/>
              <a:buNone/>
              <a:defRPr/>
            </a:pPr>
            <a:r>
              <a:rPr lang="en-GB" altLang="en-US" sz="1600" dirty="0">
                <a:solidFill>
                  <a:schemeClr val="tx1"/>
                </a:solidFill>
              </a:rPr>
              <a:t>      (A well known FLT manufacturer recently stated that 60% of </a:t>
            </a:r>
          </a:p>
          <a:p>
            <a:pPr algn="l" eaLnBrk="1" hangingPunct="1">
              <a:buFont typeface="Arial" charset="0"/>
              <a:buNone/>
              <a:defRPr/>
            </a:pPr>
            <a:r>
              <a:rPr lang="en-GB" altLang="en-US" sz="1600" dirty="0">
                <a:solidFill>
                  <a:schemeClr val="tx1"/>
                </a:solidFill>
              </a:rPr>
              <a:t>      injuries/fatalities are sustained by co-workers)</a:t>
            </a:r>
          </a:p>
          <a:p>
            <a:pPr algn="l" eaLnBrk="1" hangingPunct="1">
              <a:buFont typeface="Arial" charset="0"/>
              <a:buNone/>
              <a:defRPr/>
            </a:pPr>
            <a:r>
              <a:rPr lang="en-GB" altLang="en-US" sz="900" dirty="0">
                <a:solidFill>
                  <a:schemeClr val="tx1"/>
                </a:solidFill>
              </a:rPr>
              <a:t> </a:t>
            </a:r>
          </a:p>
          <a:p>
            <a:pPr marL="342900" indent="-342900" algn="l" eaLnBrk="1" hangingPunct="1">
              <a:buFont typeface="Courier New" panose="02070309020205020404" pitchFamily="49" charset="0"/>
              <a:buChar char="o"/>
              <a:defRPr/>
            </a:pPr>
            <a:r>
              <a:rPr lang="en-GB" altLang="en-US" dirty="0">
                <a:solidFill>
                  <a:schemeClr val="tx1"/>
                </a:solidFill>
              </a:rPr>
              <a:t> Poor maintenance.</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No safe systems of work regarding lift  truck </a:t>
            </a:r>
            <a:br>
              <a:rPr lang="en-GB" altLang="en-US" dirty="0">
                <a:solidFill>
                  <a:schemeClr val="tx1"/>
                </a:solidFill>
              </a:rPr>
            </a:br>
            <a:r>
              <a:rPr lang="en-GB" altLang="en-US" dirty="0">
                <a:solidFill>
                  <a:schemeClr val="tx1"/>
                </a:solidFill>
              </a:rPr>
              <a:t> operations</a:t>
            </a:r>
            <a:r>
              <a:rPr lang="en-GB" altLang="en-US" dirty="0"/>
              <a:t>.</a:t>
            </a:r>
          </a:p>
        </p:txBody>
      </p:sp>
      <p:sp>
        <p:nvSpPr>
          <p:cNvPr id="297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4A21CBC-AC6C-4F8F-BF2E-565E0562237D}" type="slidenum">
              <a:rPr lang="en-US" altLang="en-US" sz="1400">
                <a:solidFill>
                  <a:srgbClr val="FFFFFF"/>
                </a:solidFill>
                <a:latin typeface="Verdana" panose="020B0604030504040204" pitchFamily="34" charset="0"/>
              </a:rPr>
              <a:pPr algn="ctr" eaLnBrk="1" hangingPunct="1">
                <a:spcBef>
                  <a:spcPct val="0"/>
                </a:spcBef>
                <a:buFontTx/>
                <a:buNone/>
              </a:pPr>
              <a:t>5</a:t>
            </a:fld>
            <a:endParaRPr lang="en-US" altLang="en-US" sz="1400">
              <a:solidFill>
                <a:srgbClr val="FFFFFF"/>
              </a:solidFill>
              <a:latin typeface="Verdana" panose="020B0604030504040204" pitchFamily="34" charset="0"/>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Truck Operations</a:t>
            </a:r>
          </a:p>
        </p:txBody>
      </p:sp>
      <p:sp>
        <p:nvSpPr>
          <p:cNvPr id="107523" name="Subtitle 2"/>
          <p:cNvSpPr>
            <a:spLocks noGrp="1"/>
          </p:cNvSpPr>
          <p:nvPr>
            <p:ph type="subTitle" idx="1"/>
          </p:nvPr>
        </p:nvSpPr>
        <p:spPr>
          <a:xfrm>
            <a:off x="609600" y="1295400"/>
            <a:ext cx="7924800" cy="4800600"/>
          </a:xfrm>
        </p:spPr>
        <p:txBody>
          <a:bodyPr/>
          <a:lstStyle/>
          <a:p>
            <a:pPr eaLnBrk="1" hangingPunct="1">
              <a:buFont typeface="Arial" charset="0"/>
              <a:buNone/>
              <a:defRPr/>
            </a:pPr>
            <a:r>
              <a:rPr lang="en-US" sz="2800" dirty="0">
                <a:solidFill>
                  <a:schemeClr val="tx1"/>
                </a:solidFill>
              </a:rPr>
              <a:t>Entering a Trailer, Truck or Railcar</a:t>
            </a:r>
          </a:p>
          <a:p>
            <a:pPr algn="l" eaLnBrk="1" hangingPunct="1">
              <a:buFont typeface="Arial" charset="0"/>
              <a:buNone/>
              <a:defRPr/>
            </a:pPr>
            <a:endParaRPr lang="en-US" dirty="0">
              <a:solidFill>
                <a:schemeClr val="tx1"/>
              </a:solidFill>
            </a:endParaRPr>
          </a:p>
          <a:p>
            <a:pPr marL="342900" indent="-342900" algn="l">
              <a:lnSpc>
                <a:spcPct val="80000"/>
              </a:lnSpc>
              <a:buFontTx/>
              <a:buChar char="•"/>
              <a:defRPr/>
            </a:pPr>
            <a:r>
              <a:rPr lang="en-US" kern="0" dirty="0">
                <a:solidFill>
                  <a:schemeClr val="tx1"/>
                </a:solidFill>
              </a:rPr>
              <a:t>Check: </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Dock plate</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Trailer floor</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Chocks</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ICC bar or any other   </a:t>
            </a:r>
            <a:br>
              <a:rPr lang="en-US" sz="2400" kern="0" dirty="0">
                <a:solidFill>
                  <a:schemeClr val="tx1"/>
                </a:solidFill>
                <a:latin typeface="Verdana" pitchFamily="34" charset="0"/>
                <a:ea typeface="Verdana" pitchFamily="34" charset="0"/>
                <a:cs typeface="Verdana" pitchFamily="34" charset="0"/>
              </a:rPr>
            </a:br>
            <a:r>
              <a:rPr lang="en-US" sz="2400" kern="0" dirty="0">
                <a:solidFill>
                  <a:schemeClr val="tx1"/>
                </a:solidFill>
                <a:latin typeface="Verdana" pitchFamily="34" charset="0"/>
                <a:ea typeface="Verdana" pitchFamily="34" charset="0"/>
                <a:cs typeface="Verdana" pitchFamily="34" charset="0"/>
              </a:rPr>
              <a:t> restraint devices present</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Jacks (if trailer is not </a:t>
            </a:r>
            <a:br>
              <a:rPr lang="en-US" sz="2400" kern="0" dirty="0">
                <a:solidFill>
                  <a:schemeClr val="tx1"/>
                </a:solidFill>
                <a:latin typeface="Verdana" pitchFamily="34" charset="0"/>
                <a:ea typeface="Verdana" pitchFamily="34" charset="0"/>
                <a:cs typeface="Verdana" pitchFamily="34" charset="0"/>
              </a:rPr>
            </a:br>
            <a:r>
              <a:rPr lang="en-US" sz="2400" kern="0" dirty="0">
                <a:solidFill>
                  <a:schemeClr val="tx1"/>
                </a:solidFill>
                <a:latin typeface="Verdana" pitchFamily="34" charset="0"/>
                <a:ea typeface="Verdana" pitchFamily="34" charset="0"/>
                <a:cs typeface="Verdana" pitchFamily="34" charset="0"/>
              </a:rPr>
              <a:t> coupled to a tractor)</a:t>
            </a: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a:t>
            </a:r>
            <a:r>
              <a:rPr lang="en-US" sz="2400" kern="0" dirty="0" err="1">
                <a:solidFill>
                  <a:schemeClr val="tx1"/>
                </a:solidFill>
                <a:latin typeface="Verdana" pitchFamily="34" charset="0"/>
                <a:ea typeface="Verdana" pitchFamily="34" charset="0"/>
                <a:cs typeface="Verdana" pitchFamily="34" charset="0"/>
              </a:rPr>
              <a:t>Dockboard</a:t>
            </a:r>
            <a:endParaRPr lang="en-US" sz="2400" kern="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Courier New" panose="02070309020205020404" pitchFamily="49" charset="0"/>
              <a:buChar char="o"/>
              <a:defRPr/>
            </a:pPr>
            <a:r>
              <a:rPr lang="en-US" sz="2400" kern="0" dirty="0">
                <a:solidFill>
                  <a:schemeClr val="tx1"/>
                </a:solidFill>
                <a:latin typeface="Verdana" pitchFamily="34" charset="0"/>
                <a:ea typeface="Verdana" pitchFamily="34" charset="0"/>
                <a:cs typeface="Verdana" pitchFamily="34" charset="0"/>
              </a:rPr>
              <a:t> Dock lock</a:t>
            </a:r>
            <a:endParaRPr lang="en-US" sz="2400" dirty="0">
              <a:solidFill>
                <a:schemeClr val="tx1"/>
              </a:solidFill>
              <a:latin typeface="Verdana" pitchFamily="34" charset="0"/>
              <a:ea typeface="Verdana" pitchFamily="34" charset="0"/>
              <a:cs typeface="Verdana" pitchFamily="34" charset="0"/>
            </a:endParaRPr>
          </a:p>
          <a:p>
            <a:pPr algn="l" eaLnBrk="1" hangingPunct="1">
              <a:buFont typeface="Arial" charset="0"/>
              <a:buNone/>
              <a:defRPr/>
            </a:pPr>
            <a:endParaRPr lang="en-US" dirty="0">
              <a:solidFill>
                <a:schemeClr val="tx1"/>
              </a:solidFill>
            </a:endParaRPr>
          </a:p>
        </p:txBody>
      </p:sp>
      <p:sp>
        <p:nvSpPr>
          <p:cNvPr id="757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BA48501-3B16-4597-A04F-98139A5763FA}" type="slidenum">
              <a:rPr lang="en-US" altLang="en-US" sz="1400">
                <a:solidFill>
                  <a:srgbClr val="FFFFFF"/>
                </a:solidFill>
                <a:latin typeface="Verdana" panose="020B0604030504040204" pitchFamily="34" charset="0"/>
              </a:rPr>
              <a:pPr algn="ctr" eaLnBrk="1" hangingPunct="1">
                <a:spcBef>
                  <a:spcPct val="0"/>
                </a:spcBef>
                <a:buFontTx/>
                <a:buNone/>
              </a:pPr>
              <a:t>50</a:t>
            </a:fld>
            <a:endParaRPr lang="en-US" altLang="en-US" sz="1400">
              <a:solidFill>
                <a:srgbClr val="FFFFFF"/>
              </a:solidFill>
              <a:latin typeface="Verdana" panose="020B0604030504040204" pitchFamily="34" charset="0"/>
            </a:endParaRPr>
          </a:p>
        </p:txBody>
      </p:sp>
      <p:sp>
        <p:nvSpPr>
          <p:cNvPr id="757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5782" name="Picture 2" descr="http://ts2.mm.bing.net/th?id=H.496928230552620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76600"/>
            <a:ext cx="3179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Additional Requirements</a:t>
            </a:r>
          </a:p>
        </p:txBody>
      </p:sp>
      <p:sp>
        <p:nvSpPr>
          <p:cNvPr id="76803" name="Subtitle 2"/>
          <p:cNvSpPr>
            <a:spLocks noGrp="1"/>
          </p:cNvSpPr>
          <p:nvPr>
            <p:ph type="subTitle" idx="1"/>
          </p:nvPr>
        </p:nvSpPr>
        <p:spPr>
          <a:xfrm>
            <a:off x="609600" y="1295400"/>
            <a:ext cx="3962400" cy="4800600"/>
          </a:xfrm>
        </p:spPr>
        <p:txBody>
          <a:bodyPr/>
          <a:lstStyle/>
          <a:p>
            <a:pPr marL="342900" indent="-342900" algn="l" eaLnBrk="1" hangingPunct="1">
              <a:buFont typeface="Courier New" panose="02070309020205020404" pitchFamily="49" charset="0"/>
              <a:buChar char="o"/>
            </a:pPr>
            <a:r>
              <a:rPr lang="en-US" altLang="en-US">
                <a:solidFill>
                  <a:schemeClr val="tx1"/>
                </a:solidFill>
              </a:rPr>
              <a:t>When grades are more than 10%, loaded trucks shall be driven with the load upgrade.</a:t>
            </a:r>
          </a:p>
          <a:p>
            <a:pPr marL="342900" indent="-342900" algn="l" eaLnBrk="1" hangingPunct="1">
              <a:lnSpc>
                <a:spcPct val="30000"/>
              </a:lnSpc>
              <a:buFont typeface="Wingdings" panose="05000000000000000000" pitchFamily="2" charset="2"/>
              <a:buChar char="§"/>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Only safely arranged loads should be handled.</a:t>
            </a:r>
          </a:p>
          <a:p>
            <a:pPr marL="342900" indent="-342900" algn="l" eaLnBrk="1" hangingPunct="1">
              <a:lnSpc>
                <a:spcPct val="30000"/>
              </a:lnSpc>
              <a:buFont typeface="Wingdings" panose="05000000000000000000" pitchFamily="2" charset="2"/>
              <a:buChar char="§"/>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Do not operate trucks with leaks in their fuel systems.</a:t>
            </a:r>
          </a:p>
        </p:txBody>
      </p:sp>
      <p:sp>
        <p:nvSpPr>
          <p:cNvPr id="768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DE1CD7D-9497-4B22-90AE-911BDCB2C8CE}" type="slidenum">
              <a:rPr lang="en-US" altLang="en-US" sz="1400">
                <a:solidFill>
                  <a:srgbClr val="FFFFFF"/>
                </a:solidFill>
                <a:latin typeface="Verdana" panose="020B0604030504040204" pitchFamily="34" charset="0"/>
              </a:rPr>
              <a:pPr algn="ctr" eaLnBrk="1" hangingPunct="1">
                <a:spcBef>
                  <a:spcPct val="0"/>
                </a:spcBef>
                <a:buFontTx/>
                <a:buNone/>
              </a:pPr>
              <a:t>51</a:t>
            </a:fld>
            <a:endParaRPr lang="en-US" altLang="en-US" sz="1400">
              <a:solidFill>
                <a:srgbClr val="FFFFFF"/>
              </a:solidFill>
              <a:latin typeface="Verdana" panose="020B0604030504040204" pitchFamily="34" charset="0"/>
            </a:endParaRPr>
          </a:p>
        </p:txBody>
      </p:sp>
      <p:sp>
        <p:nvSpPr>
          <p:cNvPr id="768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6806" name="Picture 4" descr="Forklift Accident-Off Dock with Fre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1242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Hazards</a:t>
            </a:r>
          </a:p>
        </p:txBody>
      </p:sp>
      <p:sp>
        <p:nvSpPr>
          <p:cNvPr id="778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415B66F-89A3-4EDD-A368-51E6231C4277}" type="slidenum">
              <a:rPr lang="en-US" altLang="en-US" sz="1400">
                <a:solidFill>
                  <a:srgbClr val="FFFFFF"/>
                </a:solidFill>
                <a:latin typeface="Verdana" panose="020B0604030504040204" pitchFamily="34" charset="0"/>
              </a:rPr>
              <a:pPr algn="ctr" eaLnBrk="1" hangingPunct="1">
                <a:spcBef>
                  <a:spcPct val="0"/>
                </a:spcBef>
                <a:buFontTx/>
                <a:buNone/>
              </a:pPr>
              <a:t>52</a:t>
            </a:fld>
            <a:endParaRPr lang="en-US" altLang="en-US" sz="1400">
              <a:solidFill>
                <a:srgbClr val="FFFFFF"/>
              </a:solidFill>
              <a:latin typeface="Verdana" panose="020B0604030504040204" pitchFamily="34" charset="0"/>
            </a:endParaRPr>
          </a:p>
        </p:txBody>
      </p:sp>
      <p:sp>
        <p:nvSpPr>
          <p:cNvPr id="778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7829" name="Picture 2" descr="http://ts2.mm.bing.net/images/thumbnail.aspx?q=1292941002761&amp;id=c837f90045a0541ee7324049984bfb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295400"/>
            <a:ext cx="39624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4" descr="http://ts1.mm.bing.net/images/thumbnail.aspx?q=1280962797576&amp;id=1ce4a89477c9e9aa8bc86fe69c9b15a4">
            <a:hlinkClick r:id="rId4" tooltip="ACCIDENTS HAPPEN — Accidents when using a forklift, like this ..."/>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2895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Hazards</a:t>
            </a:r>
          </a:p>
        </p:txBody>
      </p:sp>
      <p:sp>
        <p:nvSpPr>
          <p:cNvPr id="113667" name="Subtitle 2"/>
          <p:cNvSpPr>
            <a:spLocks noGrp="1"/>
          </p:cNvSpPr>
          <p:nvPr>
            <p:ph type="subTitle" idx="1"/>
          </p:nvPr>
        </p:nvSpPr>
        <p:spPr>
          <a:xfrm>
            <a:off x="533400" y="1295400"/>
            <a:ext cx="7924800" cy="4800600"/>
          </a:xfrm>
        </p:spPr>
        <p:txBody>
          <a:bodyPr/>
          <a:lstStyle/>
          <a:p>
            <a:pPr marL="342900" indent="-342900">
              <a:lnSpc>
                <a:spcPct val="80000"/>
              </a:lnSpc>
              <a:buFont typeface="Arial" charset="0"/>
              <a:buNone/>
              <a:defRPr/>
            </a:pPr>
            <a:r>
              <a:rPr lang="en-US" sz="2800" kern="0" dirty="0">
                <a:solidFill>
                  <a:schemeClr val="tx1"/>
                </a:solidFill>
              </a:rPr>
              <a:t>Tipping Over</a:t>
            </a:r>
          </a:p>
          <a:p>
            <a:pPr marL="342900" indent="-342900">
              <a:lnSpc>
                <a:spcPct val="80000"/>
              </a:lnSpc>
              <a:buFont typeface="Arial" charset="0"/>
              <a:buNone/>
              <a:defRPr/>
            </a:pPr>
            <a:endParaRPr lang="en-US" sz="12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Do not jump off</a:t>
            </a:r>
          </a:p>
          <a:p>
            <a:pPr marL="342900" indent="-342900" algn="l">
              <a:lnSpc>
                <a:spcPct val="80000"/>
              </a:lnSpc>
              <a:buFont typeface="Courier New" panose="02070309020205020404" pitchFamily="49" charset="0"/>
              <a:buChar char="o"/>
              <a:defRPr/>
            </a:pPr>
            <a:endParaRPr lang="en-US" sz="20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Stay in the forklift</a:t>
            </a:r>
          </a:p>
          <a:p>
            <a:pPr marL="342900" indent="-342900" algn="l">
              <a:lnSpc>
                <a:spcPct val="80000"/>
              </a:lnSpc>
              <a:buFont typeface="Courier New" panose="02070309020205020404" pitchFamily="49" charset="0"/>
              <a:buChar char="o"/>
              <a:defRPr/>
            </a:pPr>
            <a:endParaRPr lang="en-US" sz="20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Hold onto the steering wheel</a:t>
            </a:r>
          </a:p>
          <a:p>
            <a:pPr marL="342900" indent="-342900" algn="l">
              <a:lnSpc>
                <a:spcPct val="80000"/>
              </a:lnSpc>
              <a:buFont typeface="Courier New" panose="02070309020205020404" pitchFamily="49" charset="0"/>
              <a:buChar char="o"/>
              <a:defRPr/>
            </a:pPr>
            <a:endParaRPr lang="en-US" sz="20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Brace your feet</a:t>
            </a:r>
          </a:p>
          <a:p>
            <a:pPr marL="342900" indent="-342900" algn="l">
              <a:lnSpc>
                <a:spcPct val="80000"/>
              </a:lnSpc>
              <a:buFont typeface="Courier New" panose="02070309020205020404" pitchFamily="49" charset="0"/>
              <a:buChar char="o"/>
              <a:defRPr/>
            </a:pPr>
            <a:endParaRPr lang="en-US" sz="2000" kern="0" dirty="0">
              <a:solidFill>
                <a:schemeClr val="tx1"/>
              </a:solidFill>
            </a:endParaRPr>
          </a:p>
          <a:p>
            <a:pPr marL="342900" indent="-342900" algn="l">
              <a:lnSpc>
                <a:spcPct val="80000"/>
              </a:lnSpc>
              <a:buFont typeface="Courier New" panose="02070309020205020404" pitchFamily="49" charset="0"/>
              <a:buChar char="o"/>
              <a:defRPr/>
            </a:pPr>
            <a:r>
              <a:rPr lang="en-US" kern="0" dirty="0">
                <a:solidFill>
                  <a:schemeClr val="tx1"/>
                </a:solidFill>
              </a:rPr>
              <a:t>Lean away from the fall</a:t>
            </a:r>
            <a:endParaRPr lang="en-US" dirty="0">
              <a:solidFill>
                <a:schemeClr val="tx1"/>
              </a:solidFill>
            </a:endParaRPr>
          </a:p>
        </p:txBody>
      </p:sp>
      <p:sp>
        <p:nvSpPr>
          <p:cNvPr id="788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78B6F4E-B05B-4CA1-B6D2-8E8FBE511F4E}" type="slidenum">
              <a:rPr lang="en-US" altLang="en-US" sz="1400">
                <a:solidFill>
                  <a:srgbClr val="FFFFFF"/>
                </a:solidFill>
                <a:latin typeface="Verdana" panose="020B0604030504040204" pitchFamily="34" charset="0"/>
              </a:rPr>
              <a:pPr algn="ctr" eaLnBrk="1" hangingPunct="1">
                <a:spcBef>
                  <a:spcPct val="0"/>
                </a:spcBef>
                <a:buFontTx/>
                <a:buNone/>
              </a:pPr>
              <a:t>53</a:t>
            </a:fld>
            <a:endParaRPr lang="en-US" altLang="en-US" sz="1400">
              <a:solidFill>
                <a:srgbClr val="FFFFFF"/>
              </a:solidFill>
              <a:latin typeface="Verdana" panose="020B0604030504040204" pitchFamily="34" charset="0"/>
            </a:endParaRPr>
          </a:p>
        </p:txBody>
      </p:sp>
      <p:sp>
        <p:nvSpPr>
          <p:cNvPr id="788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8854" name="Picture 2" descr="http://www.cdc.gov/niosh/face/images/full20020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3886200"/>
            <a:ext cx="38750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Hazards</a:t>
            </a:r>
          </a:p>
        </p:txBody>
      </p:sp>
      <p:sp>
        <p:nvSpPr>
          <p:cNvPr id="115715" name="Subtitle 2"/>
          <p:cNvSpPr>
            <a:spLocks noGrp="1"/>
          </p:cNvSpPr>
          <p:nvPr>
            <p:ph type="subTitle" idx="1"/>
          </p:nvPr>
        </p:nvSpPr>
        <p:spPr>
          <a:xfrm>
            <a:off x="609600" y="1524000"/>
            <a:ext cx="7924800" cy="2057400"/>
          </a:xfrm>
        </p:spPr>
        <p:txBody>
          <a:bodyPr/>
          <a:lstStyle/>
          <a:p>
            <a:pPr marL="342900" indent="-342900" algn="l">
              <a:lnSpc>
                <a:spcPct val="80000"/>
              </a:lnSpc>
              <a:buFontTx/>
              <a:buChar char="•"/>
              <a:defRPr/>
            </a:pPr>
            <a:r>
              <a:rPr lang="en-US" kern="0" dirty="0">
                <a:solidFill>
                  <a:schemeClr val="tx1"/>
                </a:solidFill>
              </a:rPr>
              <a:t>Pinch Points</a:t>
            </a:r>
          </a:p>
          <a:p>
            <a:pPr marL="800100" lvl="1" indent="-342900" algn="l">
              <a:lnSpc>
                <a:spcPct val="80000"/>
              </a:lnSpc>
              <a:buFontTx/>
              <a:buChar char="-"/>
              <a:defRPr/>
            </a:pPr>
            <a:r>
              <a:rPr lang="en-US" kern="0" dirty="0">
                <a:solidFill>
                  <a:schemeClr val="tx1"/>
                </a:solidFill>
              </a:rPr>
              <a:t>Watch where you place your hands and feet.</a:t>
            </a:r>
          </a:p>
          <a:p>
            <a:pPr marL="800100" lvl="1" indent="-342900" algn="l">
              <a:lnSpc>
                <a:spcPct val="80000"/>
              </a:lnSpc>
              <a:buFontTx/>
              <a:buChar char="-"/>
              <a:defRPr/>
            </a:pPr>
            <a:r>
              <a:rPr lang="en-US" kern="0" dirty="0">
                <a:solidFill>
                  <a:schemeClr val="tx1"/>
                </a:solidFill>
              </a:rPr>
              <a:t>Stay clear of pinch points.</a:t>
            </a:r>
            <a:endParaRPr lang="en-US" dirty="0">
              <a:solidFill>
                <a:schemeClr val="tx1"/>
              </a:solidFill>
            </a:endParaRPr>
          </a:p>
        </p:txBody>
      </p:sp>
      <p:sp>
        <p:nvSpPr>
          <p:cNvPr id="798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77C45ED-A3DE-4F14-A079-511996DBAB88}" type="slidenum">
              <a:rPr lang="en-US" altLang="en-US" sz="1400">
                <a:solidFill>
                  <a:srgbClr val="FFFFFF"/>
                </a:solidFill>
                <a:latin typeface="Verdana" panose="020B0604030504040204" pitchFamily="34" charset="0"/>
              </a:rPr>
              <a:pPr algn="ctr" eaLnBrk="1" hangingPunct="1">
                <a:spcBef>
                  <a:spcPct val="0"/>
                </a:spcBef>
                <a:buFontTx/>
                <a:buNone/>
              </a:pPr>
              <a:t>54</a:t>
            </a:fld>
            <a:endParaRPr lang="en-US" altLang="en-US" sz="1400">
              <a:solidFill>
                <a:srgbClr val="FFFFFF"/>
              </a:solidFill>
              <a:latin typeface="Verdana" panose="020B0604030504040204" pitchFamily="34" charset="0"/>
            </a:endParaRPr>
          </a:p>
        </p:txBody>
      </p:sp>
      <p:sp>
        <p:nvSpPr>
          <p:cNvPr id="798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79878" name="Picture 2" descr="http://ts1.mm.bing.net/th?id=H.494560850470692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4" descr="http://www.free-training.com/osha/forklift/Safety/104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528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Hazards</a:t>
            </a:r>
          </a:p>
        </p:txBody>
      </p:sp>
      <p:sp>
        <p:nvSpPr>
          <p:cNvPr id="808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7D13941-9317-4B4C-8732-6F11EAF4C423}" type="slidenum">
              <a:rPr lang="en-US" altLang="en-US" sz="1400">
                <a:solidFill>
                  <a:srgbClr val="FFFFFF"/>
                </a:solidFill>
                <a:latin typeface="Verdana" panose="020B0604030504040204" pitchFamily="34" charset="0"/>
              </a:rPr>
              <a:pPr algn="ctr" eaLnBrk="1" hangingPunct="1">
                <a:spcBef>
                  <a:spcPct val="0"/>
                </a:spcBef>
                <a:buFontTx/>
                <a:buNone/>
              </a:pPr>
              <a:t>55</a:t>
            </a:fld>
            <a:endParaRPr lang="en-US" altLang="en-US" sz="1400">
              <a:solidFill>
                <a:srgbClr val="FFFFFF"/>
              </a:solidFill>
              <a:latin typeface="Verdana" panose="020B0604030504040204" pitchFamily="34" charset="0"/>
            </a:endParaRPr>
          </a:p>
        </p:txBody>
      </p:sp>
      <p:sp>
        <p:nvSpPr>
          <p:cNvPr id="809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80901" name="Picture 4" descr="C:\forklift trucks\forlif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50673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5" descr="P101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35242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Forklift Hazards</a:t>
            </a:r>
          </a:p>
        </p:txBody>
      </p:sp>
      <p:sp>
        <p:nvSpPr>
          <p:cNvPr id="8192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7EE4FF5-50D9-4E90-89D3-BA29C308D262}" type="slidenum">
              <a:rPr lang="en-US" altLang="en-US" sz="1400">
                <a:solidFill>
                  <a:srgbClr val="FFFFFF"/>
                </a:solidFill>
                <a:latin typeface="Verdana" panose="020B0604030504040204" pitchFamily="34" charset="0"/>
              </a:rPr>
              <a:pPr algn="ctr" eaLnBrk="1" hangingPunct="1">
                <a:spcBef>
                  <a:spcPct val="0"/>
                </a:spcBef>
                <a:buFontTx/>
                <a:buNone/>
              </a:pPr>
              <a:t>56</a:t>
            </a:fld>
            <a:endParaRPr lang="en-US" altLang="en-US" sz="1400">
              <a:solidFill>
                <a:srgbClr val="FFFFFF"/>
              </a:solidFill>
              <a:latin typeface="Verdana" panose="020B0604030504040204" pitchFamily="34" charset="0"/>
            </a:endParaRPr>
          </a:p>
        </p:txBody>
      </p:sp>
      <p:sp>
        <p:nvSpPr>
          <p:cNvPr id="819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81925" name="Picture 4" descr="http://ts2.mm.bing.net/images/thumbnail.aspx?q=1305613501457&amp;id=247ac24742cdf8be5dd396d24aef05dc">
            <a:hlinkClick r:id="rId3" tooltip="Are you surprised by the FLTAs findings that men are in more danger in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1371600"/>
            <a:ext cx="3187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2" descr="http://www.msabc.net/safety%20programs/Material%20Handling/Pictures/Forklifts/fork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8" y="1371600"/>
            <a:ext cx="33528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Free Training Websites</a:t>
            </a:r>
          </a:p>
        </p:txBody>
      </p:sp>
      <p:sp>
        <p:nvSpPr>
          <p:cNvPr id="82947" name="Subtitle 2"/>
          <p:cNvSpPr>
            <a:spLocks noGrp="1"/>
          </p:cNvSpPr>
          <p:nvPr>
            <p:ph type="subTitle" idx="1"/>
          </p:nvPr>
        </p:nvSpPr>
        <p:spPr>
          <a:xfrm>
            <a:off x="609600" y="1752600"/>
            <a:ext cx="7924800" cy="4038600"/>
          </a:xfrm>
        </p:spPr>
        <p:txBody>
          <a:bodyPr/>
          <a:lstStyle/>
          <a:p>
            <a:pPr algn="l" eaLnBrk="1" hangingPunct="1"/>
            <a:r>
              <a:rPr lang="en-US" altLang="en-US">
                <a:solidFill>
                  <a:schemeClr val="tx1"/>
                </a:solidFill>
              </a:rPr>
              <a:t>Website provides free self-paced on-line training for Fork Lift Operators: </a:t>
            </a:r>
            <a:r>
              <a:rPr lang="en-US" altLang="en-US">
                <a:solidFill>
                  <a:srgbClr val="0033CC"/>
                </a:solidFill>
              </a:rPr>
              <a:t>http://www.free-training.com/osha/forklift/forkmenu.htm</a:t>
            </a:r>
            <a:r>
              <a:rPr lang="en-US" altLang="en-US">
                <a:solidFill>
                  <a:schemeClr val="accent2"/>
                </a:solidFill>
              </a:rPr>
              <a:t>. </a:t>
            </a:r>
          </a:p>
          <a:p>
            <a:pPr algn="l" eaLnBrk="1" hangingPunct="1"/>
            <a:endParaRPr lang="en-US" altLang="en-US">
              <a:solidFill>
                <a:schemeClr val="accent2"/>
              </a:solidFill>
            </a:endParaRPr>
          </a:p>
          <a:p>
            <a:pPr algn="l" eaLnBrk="1" hangingPunct="1"/>
            <a:r>
              <a:rPr lang="en-US" altLang="en-US">
                <a:solidFill>
                  <a:schemeClr val="tx1"/>
                </a:solidFill>
              </a:rPr>
              <a:t>The following site also has information on safe forklift operation: </a:t>
            </a:r>
            <a:r>
              <a:rPr lang="en-US" altLang="en-US">
                <a:solidFill>
                  <a:srgbClr val="0033CC"/>
                </a:solidFill>
              </a:rPr>
              <a:t>http://www.clarkmhc.com/safety/new.SafetyLiftTrucks.asp. </a:t>
            </a:r>
            <a:r>
              <a:rPr lang="en-US" altLang="en-US">
                <a:solidFill>
                  <a:schemeClr val="tx1"/>
                </a:solidFill>
              </a:rPr>
              <a:t>(click on topic of interest on right hand side of page).</a:t>
            </a:r>
          </a:p>
          <a:p>
            <a:pPr algn="l" eaLnBrk="1" hangingPunct="1"/>
            <a:endParaRPr lang="en-US" altLang="en-US">
              <a:solidFill>
                <a:schemeClr val="tx1"/>
              </a:solidFill>
            </a:endParaRPr>
          </a:p>
        </p:txBody>
      </p:sp>
      <p:sp>
        <p:nvSpPr>
          <p:cNvPr id="829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80B13C1-F524-4E67-BF31-3E259902FE94}" type="slidenum">
              <a:rPr lang="en-US" altLang="en-US" sz="1400">
                <a:solidFill>
                  <a:srgbClr val="FFFFFF"/>
                </a:solidFill>
                <a:latin typeface="Verdana" panose="020B0604030504040204" pitchFamily="34" charset="0"/>
              </a:rPr>
              <a:pPr algn="ctr" eaLnBrk="1" hangingPunct="1">
                <a:spcBef>
                  <a:spcPct val="0"/>
                </a:spcBef>
                <a:buFontTx/>
                <a:buNone/>
              </a:pPr>
              <a:t>57</a:t>
            </a:fld>
            <a:endParaRPr lang="en-US" altLang="en-US" sz="1400">
              <a:solidFill>
                <a:srgbClr val="FFFFFF"/>
              </a:solidFill>
              <a:latin typeface="Verdana" panose="020B0604030504040204" pitchFamily="34" charset="0"/>
            </a:endParaRPr>
          </a:p>
        </p:txBody>
      </p:sp>
      <p:sp>
        <p:nvSpPr>
          <p:cNvPr id="829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Things to Remember</a:t>
            </a:r>
          </a:p>
        </p:txBody>
      </p:sp>
      <p:sp>
        <p:nvSpPr>
          <p:cNvPr id="123907" name="Subtitle 2"/>
          <p:cNvSpPr>
            <a:spLocks noGrp="1"/>
          </p:cNvSpPr>
          <p:nvPr>
            <p:ph type="subTitle" idx="1"/>
          </p:nvPr>
        </p:nvSpPr>
        <p:spPr>
          <a:xfrm>
            <a:off x="609600" y="1371600"/>
            <a:ext cx="7924800" cy="4800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Any Powered Industrial Truck operator should receive the appropriate training </a:t>
            </a:r>
            <a:r>
              <a:rPr lang="en-US" altLang="en-US" u="sng" dirty="0">
                <a:solidFill>
                  <a:schemeClr val="tx1"/>
                </a:solidFill>
              </a:rPr>
              <a:t>before</a:t>
            </a:r>
            <a:r>
              <a:rPr lang="en-US" altLang="en-US" dirty="0">
                <a:solidFill>
                  <a:schemeClr val="tx1"/>
                </a:solidFill>
              </a:rPr>
              <a:t> they operate the equipment </a:t>
            </a:r>
            <a:r>
              <a:rPr lang="en-US" altLang="en-US" dirty="0">
                <a:solidFill>
                  <a:srgbClr val="FF0000"/>
                </a:solidFill>
              </a:rPr>
              <a:t>(</a:t>
            </a:r>
            <a:r>
              <a:rPr lang="en-US" altLang="en-US" u="sng" dirty="0">
                <a:solidFill>
                  <a:srgbClr val="FF3300"/>
                </a:solidFill>
              </a:rPr>
              <a:t>which includes emphasizing seatbelt use as it applies</a:t>
            </a:r>
            <a:r>
              <a:rPr lang="en-US" altLang="en-US" dirty="0">
                <a:solidFill>
                  <a:srgbClr val="FF0000"/>
                </a:solidFill>
              </a:rPr>
              <a:t>)</a:t>
            </a:r>
            <a:r>
              <a:rPr lang="en-US" altLang="en-US" dirty="0"/>
              <a:t>.</a:t>
            </a:r>
          </a:p>
          <a:p>
            <a:pPr marL="342900" indent="-342900" algn="l" eaLnBrk="1" hangingPunct="1">
              <a:buFont typeface="Courier New" panose="02070309020205020404" pitchFamily="49" charset="0"/>
              <a:buChar char="o"/>
              <a:defRPr/>
            </a:pPr>
            <a:r>
              <a:rPr lang="en-US" altLang="en-US" dirty="0">
                <a:solidFill>
                  <a:schemeClr val="tx1"/>
                </a:solidFill>
              </a:rPr>
              <a:t>Other PIT operators should be “certified” and     a method should be established to prove their certification to any inspectors.</a:t>
            </a:r>
          </a:p>
          <a:p>
            <a:pPr marL="342900" indent="-342900" algn="l" eaLnBrk="1" hangingPunct="1">
              <a:buFont typeface="Courier New" panose="02070309020205020404" pitchFamily="49" charset="0"/>
              <a:buChar char="o"/>
              <a:defRPr/>
            </a:pPr>
            <a:r>
              <a:rPr lang="en-US" altLang="en-US" dirty="0">
                <a:solidFill>
                  <a:schemeClr val="tx1"/>
                </a:solidFill>
              </a:rPr>
              <a:t>PIT operators should be evaluated by a qualified person at least every 3 years after their initial training/certification, and this evaluation should be documented</a:t>
            </a:r>
            <a:r>
              <a:rPr lang="en-US" altLang="en-US" dirty="0"/>
              <a:t>. </a:t>
            </a:r>
          </a:p>
          <a:p>
            <a:pPr algn="l" eaLnBrk="1" hangingPunct="1">
              <a:buFont typeface="Arial" charset="0"/>
              <a:buNone/>
              <a:defRPr/>
            </a:pPr>
            <a:endParaRPr lang="en-US" dirty="0">
              <a:solidFill>
                <a:schemeClr val="tx1"/>
              </a:solidFill>
            </a:endParaRPr>
          </a:p>
        </p:txBody>
      </p:sp>
      <p:sp>
        <p:nvSpPr>
          <p:cNvPr id="839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CEC4BBB-0111-4F6C-A8D7-DC32901B4A28}" type="slidenum">
              <a:rPr lang="en-US" altLang="en-US" sz="1400">
                <a:solidFill>
                  <a:srgbClr val="FFFFFF"/>
                </a:solidFill>
                <a:latin typeface="Verdana" panose="020B0604030504040204" pitchFamily="34" charset="0"/>
              </a:rPr>
              <a:pPr algn="ctr" eaLnBrk="1" hangingPunct="1">
                <a:spcBef>
                  <a:spcPct val="0"/>
                </a:spcBef>
                <a:buFontTx/>
                <a:buNone/>
              </a:pPr>
              <a:t>58</a:t>
            </a:fld>
            <a:endParaRPr lang="en-US" altLang="en-US" sz="1400">
              <a:solidFill>
                <a:srgbClr val="FFFFFF"/>
              </a:solidFill>
              <a:latin typeface="Verdana" panose="020B0604030504040204" pitchFamily="34" charset="0"/>
            </a:endParaRPr>
          </a:p>
        </p:txBody>
      </p:sp>
      <p:sp>
        <p:nvSpPr>
          <p:cNvPr id="839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Think Safety!!!</a:t>
            </a:r>
          </a:p>
        </p:txBody>
      </p:sp>
      <p:sp>
        <p:nvSpPr>
          <p:cNvPr id="8499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A273186-B3E2-4222-90F6-19341C8DD8E4}" type="slidenum">
              <a:rPr lang="en-US" altLang="en-US" sz="1400">
                <a:solidFill>
                  <a:srgbClr val="FFFFFF"/>
                </a:solidFill>
                <a:latin typeface="Verdana" panose="020B0604030504040204" pitchFamily="34" charset="0"/>
              </a:rPr>
              <a:pPr algn="ctr" eaLnBrk="1" hangingPunct="1">
                <a:spcBef>
                  <a:spcPct val="0"/>
                </a:spcBef>
                <a:buFontTx/>
                <a:buNone/>
              </a:pPr>
              <a:t>59</a:t>
            </a:fld>
            <a:endParaRPr lang="en-US" altLang="en-US" sz="1400">
              <a:solidFill>
                <a:srgbClr val="FFFFFF"/>
              </a:solidFill>
              <a:latin typeface="Verdana" panose="020B0604030504040204" pitchFamily="34" charset="0"/>
            </a:endParaRPr>
          </a:p>
        </p:txBody>
      </p:sp>
      <p:sp>
        <p:nvSpPr>
          <p:cNvPr id="849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84997" name="Picture 5"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1022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endParaRPr lang="en-US" altLang="en-US" sz="2800">
              <a:solidFill>
                <a:schemeClr val="bg1"/>
              </a:solidFill>
              <a:latin typeface="Verdana" panose="020B0604030504040204" pitchFamily="34" charset="0"/>
            </a:endParaRPr>
          </a:p>
        </p:txBody>
      </p:sp>
      <p:sp>
        <p:nvSpPr>
          <p:cNvPr id="32771" name="Subtitle 2"/>
          <p:cNvSpPr>
            <a:spLocks noGrp="1"/>
          </p:cNvSpPr>
          <p:nvPr>
            <p:ph type="subTitle" idx="1"/>
          </p:nvPr>
        </p:nvSpPr>
        <p:spPr>
          <a:xfrm>
            <a:off x="623888" y="1228725"/>
            <a:ext cx="7924800" cy="4800600"/>
          </a:xfrm>
        </p:spPr>
        <p:txBody>
          <a:bodyPr/>
          <a:lstStyle/>
          <a:p>
            <a:pPr algn="l" eaLnBrk="1" hangingPunct="1">
              <a:buFont typeface="Arial" charset="0"/>
              <a:buNone/>
              <a:defRPr/>
            </a:pPr>
            <a:r>
              <a:rPr lang="en-GB" altLang="en-US" dirty="0">
                <a:solidFill>
                  <a:schemeClr val="tx1"/>
                </a:solidFill>
              </a:rPr>
              <a:t>The main risks associated with FLTs are:</a:t>
            </a:r>
          </a:p>
          <a:p>
            <a:pPr algn="l" eaLnBrk="1" hangingPunct="1">
              <a:buFont typeface="Arial" charset="0"/>
              <a:buNone/>
              <a:defRPr/>
            </a:pPr>
            <a:endParaRPr lang="en-GB" altLang="en-US" sz="16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Being struck by an FLT.</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The FLT rolling over.</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Driver being struck by falling items.</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Passengers falling off.</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Unauthorized start up.</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Inadequate braking.</a:t>
            </a:r>
          </a:p>
          <a:p>
            <a:pPr marL="171450" indent="-171450" algn="l" eaLnBrk="1" hangingPunct="1">
              <a:buFont typeface="Courier New" panose="02070309020205020404" pitchFamily="49" charset="0"/>
              <a:buChar char="o"/>
              <a:defRPr/>
            </a:pPr>
            <a:endParaRPr lang="en-GB" altLang="en-US" sz="900" dirty="0">
              <a:solidFill>
                <a:schemeClr val="tx1"/>
              </a:solidFill>
            </a:endParaRPr>
          </a:p>
          <a:p>
            <a:pPr marL="342900" indent="-342900" algn="l" eaLnBrk="1" hangingPunct="1">
              <a:buFont typeface="Courier New" panose="02070309020205020404" pitchFamily="49" charset="0"/>
              <a:buChar char="o"/>
              <a:defRPr/>
            </a:pPr>
            <a:r>
              <a:rPr lang="en-GB" altLang="en-US" dirty="0">
                <a:solidFill>
                  <a:schemeClr val="tx1"/>
                </a:solidFill>
              </a:rPr>
              <a:t> Restricted driver visibility</a:t>
            </a:r>
            <a:endParaRPr lang="en-US" altLang="en-US" dirty="0">
              <a:solidFill>
                <a:schemeClr val="tx1"/>
              </a:solidFill>
            </a:endParaRPr>
          </a:p>
        </p:txBody>
      </p:sp>
      <p:sp>
        <p:nvSpPr>
          <p:cNvPr id="307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0ED746A-5BAF-48BD-93E9-9C244258FDC6}" type="slidenum">
              <a:rPr lang="en-US" altLang="en-US" sz="1400">
                <a:solidFill>
                  <a:srgbClr val="FFFFFF"/>
                </a:solidFill>
                <a:latin typeface="Verdana" panose="020B0604030504040204" pitchFamily="34" charset="0"/>
              </a:rPr>
              <a:pPr algn="ctr" eaLnBrk="1" hangingPunct="1">
                <a:spcBef>
                  <a:spcPct val="0"/>
                </a:spcBef>
                <a:buFontTx/>
                <a:buNone/>
              </a:pPr>
              <a:t>6</a:t>
            </a:fld>
            <a:endParaRPr lang="en-US" altLang="en-US" sz="1400">
              <a:solidFill>
                <a:srgbClr val="FFFFFF"/>
              </a:solidFill>
              <a:latin typeface="Verdana" panose="020B0604030504040204" pitchFamily="34" charset="0"/>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0726" name="Picture 12" descr="http://ts3.mm.bing.net/images/thumbnail.aspx?q=1303997133170&amp;id=613f45e2769ad4edddbbc7c954ffe2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38862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457200" y="381000"/>
            <a:ext cx="5334000" cy="533400"/>
          </a:xfrm>
        </p:spPr>
        <p:txBody>
          <a:bodyPr/>
          <a:lstStyle/>
          <a:p>
            <a:pPr eaLnBrk="1" hangingPunct="1"/>
            <a:endParaRPr lang="en-US" altLang="en-US" sz="2800">
              <a:solidFill>
                <a:schemeClr val="bg1"/>
              </a:solidFill>
              <a:latin typeface="Verdana" panose="020B0604030504040204" pitchFamily="34" charset="0"/>
            </a:endParaRPr>
          </a:p>
        </p:txBody>
      </p:sp>
      <p:sp>
        <p:nvSpPr>
          <p:cNvPr id="86019" name="Subtitle 2"/>
          <p:cNvSpPr>
            <a:spLocks noGrp="1"/>
          </p:cNvSpPr>
          <p:nvPr>
            <p:ph type="subTitle" idx="1"/>
          </p:nvPr>
        </p:nvSpPr>
        <p:spPr>
          <a:xfrm>
            <a:off x="609600" y="1295400"/>
            <a:ext cx="7924800" cy="2209800"/>
          </a:xfrm>
        </p:spPr>
        <p:txBody>
          <a:bodyPr/>
          <a:lstStyle/>
          <a:p>
            <a:pPr algn="l"/>
            <a:r>
              <a:rPr lang="en-US" altLang="en-US" b="1">
                <a:solidFill>
                  <a:srgbClr val="0070C0"/>
                </a:solidFill>
              </a:rPr>
              <a:t>Health &amp; Safety Training Specialists</a:t>
            </a:r>
          </a:p>
          <a:p>
            <a:pPr algn="l"/>
            <a:r>
              <a:rPr lang="en-US" altLang="en-US" b="1">
                <a:solidFill>
                  <a:srgbClr val="0070C0"/>
                </a:solidFill>
              </a:rPr>
              <a:t>1171 South Cameron Street, Room 324</a:t>
            </a:r>
          </a:p>
          <a:p>
            <a:pPr algn="l"/>
            <a:r>
              <a:rPr lang="en-US" altLang="en-US" b="1">
                <a:solidFill>
                  <a:srgbClr val="0070C0"/>
                </a:solidFill>
              </a:rPr>
              <a:t>Harrisburg, PA 17104-2501</a:t>
            </a:r>
          </a:p>
          <a:p>
            <a:pPr algn="l"/>
            <a:r>
              <a:rPr lang="en-US" altLang="en-US" b="1">
                <a:solidFill>
                  <a:srgbClr val="0070C0"/>
                </a:solidFill>
              </a:rPr>
              <a:t>(717) 772-1635</a:t>
            </a:r>
          </a:p>
          <a:p>
            <a:pPr algn="l"/>
            <a:r>
              <a:rPr lang="en-US" altLang="en-US" b="1">
                <a:solidFill>
                  <a:srgbClr val="0070C0"/>
                </a:solidFill>
              </a:rPr>
              <a:t>RA-LI-BWC-PATHS@pa.gov           </a:t>
            </a:r>
          </a:p>
          <a:p>
            <a:pPr algn="l" eaLnBrk="1" hangingPunct="1"/>
            <a:endParaRPr lang="en-US" altLang="en-US">
              <a:solidFill>
                <a:schemeClr val="tx1"/>
              </a:solidFill>
            </a:endParaRPr>
          </a:p>
        </p:txBody>
      </p:sp>
      <p:sp>
        <p:nvSpPr>
          <p:cNvPr id="860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F6FD3D0-7CAB-4B7F-BA16-FCE805294786}" type="slidenum">
              <a:rPr lang="en-US" altLang="en-US" sz="1400">
                <a:solidFill>
                  <a:srgbClr val="FFFFFF"/>
                </a:solidFill>
                <a:latin typeface="Verdana" panose="020B0604030504040204" pitchFamily="34" charset="0"/>
              </a:rPr>
              <a:pPr algn="ctr" eaLnBrk="1" hangingPunct="1">
                <a:spcBef>
                  <a:spcPct val="0"/>
                </a:spcBef>
                <a:buFontTx/>
                <a:buNone/>
              </a:pPr>
              <a:t>60</a:t>
            </a:fld>
            <a:endParaRPr lang="en-US" altLang="en-US" sz="1400">
              <a:solidFill>
                <a:srgbClr val="FFFFFF"/>
              </a:solidFill>
              <a:latin typeface="Verdana" panose="020B0604030504040204" pitchFamily="34" charset="0"/>
            </a:endParaRPr>
          </a:p>
        </p:txBody>
      </p:sp>
      <p:sp>
        <p:nvSpPr>
          <p:cNvPr id="860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
        <p:nvSpPr>
          <p:cNvPr id="86022" name="Rectangle 1"/>
          <p:cNvSpPr>
            <a:spLocks noChangeArrowheads="1"/>
          </p:cNvSpPr>
          <p:nvPr/>
        </p:nvSpPr>
        <p:spPr bwMode="auto">
          <a:xfrm>
            <a:off x="609600" y="37338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Like us on Facebook!  - </a:t>
            </a:r>
            <a:r>
              <a:rPr lang="en-US" altLang="en-US" sz="1600" u="sng">
                <a:latin typeface="Verdana" panose="020B0604030504040204" pitchFamily="34" charset="0"/>
                <a:ea typeface="Verdana" panose="020B0604030504040204" pitchFamily="34" charset="0"/>
                <a:cs typeface="Verdana" panose="020B0604030504040204" pitchFamily="34" charset="0"/>
                <a:hlinkClick r:id="rId3"/>
              </a:rPr>
              <a:t>https://www.facebook.com/BWCPATHS</a:t>
            </a:r>
            <a:endParaRPr lang="en-US" altLang="en-US" sz="1600">
              <a:latin typeface="Verdana" panose="020B0604030504040204" pitchFamily="34" charset="0"/>
              <a:ea typeface="Verdana" panose="020B0604030504040204" pitchFamily="34" charset="0"/>
              <a:cs typeface="Verdana" panose="020B0604030504040204" pitchFamily="34" charset="0"/>
            </a:endParaRPr>
          </a:p>
        </p:txBody>
      </p:sp>
      <p:pic>
        <p:nvPicPr>
          <p:cNvPr id="86023"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4419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05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8704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E31E4D7-B51B-41B1-81AB-0E77126C9F94}" type="slidenum">
              <a:rPr lang="en-US" altLang="en-US" sz="1400">
                <a:solidFill>
                  <a:srgbClr val="FFFFFF"/>
                </a:solidFill>
                <a:latin typeface="Verdana" panose="020B0604030504040204" pitchFamily="34" charset="0"/>
              </a:rPr>
              <a:pPr algn="ctr" eaLnBrk="1" hangingPunct="1">
                <a:spcBef>
                  <a:spcPct val="0"/>
                </a:spcBef>
                <a:buFontTx/>
                <a:buNone/>
              </a:pPr>
              <a:t>61</a:t>
            </a:fld>
            <a:endParaRPr lang="en-US" altLang="en-US" sz="1400">
              <a:solidFill>
                <a:srgbClr val="FFFFFF"/>
              </a:solidFill>
              <a:latin typeface="Verdana" panose="020B0604030504040204" pitchFamily="34" charset="0"/>
            </a:endParaRPr>
          </a:p>
        </p:txBody>
      </p:sp>
      <p:sp>
        <p:nvSpPr>
          <p:cNvPr id="870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87045" name="Picture 3" descr="C:\Documents and Settings\Steve\Local Settings\Temporary Internet Files\Content.IE5\Z98OBNQ8\MCj023462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388" y="1447800"/>
            <a:ext cx="4191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Operator Training</a:t>
            </a:r>
          </a:p>
        </p:txBody>
      </p:sp>
      <p:sp>
        <p:nvSpPr>
          <p:cNvPr id="31747" name="Subtitle 2"/>
          <p:cNvSpPr>
            <a:spLocks noGrp="1"/>
          </p:cNvSpPr>
          <p:nvPr>
            <p:ph type="subTitle" idx="1"/>
          </p:nvPr>
        </p:nvSpPr>
        <p:spPr>
          <a:xfrm>
            <a:off x="609600" y="1295400"/>
            <a:ext cx="3733800" cy="4953000"/>
          </a:xfrm>
        </p:spPr>
        <p:txBody>
          <a:bodyPr/>
          <a:lstStyle/>
          <a:p>
            <a:pPr algn="l" eaLnBrk="1" hangingPunct="1"/>
            <a:r>
              <a:rPr lang="en-US" altLang="en-US" i="1" u="sng">
                <a:solidFill>
                  <a:srgbClr val="FF0000"/>
                </a:solidFill>
              </a:rPr>
              <a:t>Only trained and authorized operators shall be permitted to operate fork trucks</a:t>
            </a:r>
            <a:r>
              <a:rPr lang="en-US" altLang="en-US" i="1">
                <a:solidFill>
                  <a:srgbClr val="FF0000"/>
                </a:solidFill>
              </a:rPr>
              <a:t>.</a:t>
            </a:r>
          </a:p>
          <a:p>
            <a:pPr algn="l" eaLnBrk="1" hangingPunct="1"/>
            <a:endParaRPr lang="en-US" altLang="en-US" i="1">
              <a:solidFill>
                <a:srgbClr val="FF0000"/>
              </a:solidFill>
            </a:endParaRPr>
          </a:p>
          <a:p>
            <a:pPr algn="l" eaLnBrk="1" hangingPunct="1"/>
            <a:r>
              <a:rPr lang="en-US" altLang="en-US">
                <a:solidFill>
                  <a:schemeClr val="tx1"/>
                </a:solidFill>
              </a:rPr>
              <a:t>Employer must ensure training has been provided to include formal instruction (classroom), practical training (hands on), and evaluation.</a:t>
            </a:r>
          </a:p>
          <a:p>
            <a:pPr algn="l" eaLnBrk="1" hangingPunct="1"/>
            <a:endParaRPr lang="en-US" altLang="en-US">
              <a:solidFill>
                <a:schemeClr val="tx1"/>
              </a:solidFill>
            </a:endParaRPr>
          </a:p>
        </p:txBody>
      </p:sp>
      <p:sp>
        <p:nvSpPr>
          <p:cNvPr id="317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F5C4A5D-0794-4675-88DE-EA90A758C010}" type="slidenum">
              <a:rPr lang="en-US" altLang="en-US" sz="1400">
                <a:solidFill>
                  <a:srgbClr val="FFFFFF"/>
                </a:solidFill>
                <a:latin typeface="Verdana" panose="020B0604030504040204" pitchFamily="34" charset="0"/>
              </a:rPr>
              <a:pPr algn="ctr" eaLnBrk="1" hangingPunct="1">
                <a:spcBef>
                  <a:spcPct val="0"/>
                </a:spcBef>
                <a:buFontTx/>
                <a:buNone/>
              </a:pPr>
              <a:t>7</a:t>
            </a:fld>
            <a:endParaRPr lang="en-US" altLang="en-US" sz="1400">
              <a:solidFill>
                <a:srgbClr val="FFFFFF"/>
              </a:solidFill>
              <a:latin typeface="Verdana" panose="020B0604030504040204" pitchFamily="34" charset="0"/>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pic>
        <p:nvPicPr>
          <p:cNvPr id="31750" name="Picture 4" descr="Forklift Truck-Descrip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19812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Operator Training</a:t>
            </a:r>
          </a:p>
        </p:txBody>
      </p:sp>
      <p:sp>
        <p:nvSpPr>
          <p:cNvPr id="34819" name="Subtitle 2"/>
          <p:cNvSpPr>
            <a:spLocks noGrp="1"/>
          </p:cNvSpPr>
          <p:nvPr>
            <p:ph type="subTitle" idx="1"/>
          </p:nvPr>
        </p:nvSpPr>
        <p:spPr>
          <a:xfrm>
            <a:off x="457200" y="1143000"/>
            <a:ext cx="8305800" cy="4953000"/>
          </a:xfrm>
        </p:spPr>
        <p:txBody>
          <a:bodyPr/>
          <a:lstStyle/>
          <a:p>
            <a:pPr algn="l" eaLnBrk="1" hangingPunct="1">
              <a:buFont typeface="Arial" charset="0"/>
              <a:buNone/>
              <a:defRPr/>
            </a:pPr>
            <a:r>
              <a:rPr lang="en-US" altLang="en-US" u="sng" dirty="0">
                <a:solidFill>
                  <a:schemeClr val="tx1"/>
                </a:solidFill>
              </a:rPr>
              <a:t>SAFE OPERATION</a:t>
            </a:r>
            <a:r>
              <a:rPr lang="en-US" altLang="en-US" dirty="0">
                <a:solidFill>
                  <a:schemeClr val="tx1"/>
                </a:solidFill>
              </a:rPr>
              <a:t>:</a:t>
            </a:r>
          </a:p>
          <a:p>
            <a:pPr marL="342900" indent="-342900" algn="l" eaLnBrk="1" hangingPunct="1">
              <a:buFont typeface="Courier New" panose="02070309020205020404" pitchFamily="49" charset="0"/>
              <a:buChar char="o"/>
              <a:defRPr/>
            </a:pPr>
            <a:r>
              <a:rPr lang="en-US" altLang="en-US" dirty="0">
                <a:solidFill>
                  <a:schemeClr val="tx1"/>
                </a:solidFill>
              </a:rPr>
              <a:t>The employer shall ensure that each powered industrial truck operator is competent to operate a powered industrial truck safely, as demonstrated by successful completion of the training and evaluation specified in the OSHA standard.</a:t>
            </a:r>
            <a:endParaRPr lang="en-US" altLang="en-US" b="1" dirty="0">
              <a:solidFill>
                <a:schemeClr val="tx1"/>
              </a:solidFill>
              <a:latin typeface="Times New Roman" pitchFamily="18" charset="0"/>
              <a:cs typeface="Times New Roman" pitchFamily="18" charset="0"/>
            </a:endParaRPr>
          </a:p>
          <a:p>
            <a:pPr marL="342900" indent="-342900" algn="l" eaLnBrk="1" hangingPunct="1">
              <a:spcBef>
                <a:spcPct val="15000"/>
              </a:spcBef>
              <a:buFont typeface="Courier New" panose="02070309020205020404" pitchFamily="49" charset="0"/>
              <a:buChar char="o"/>
              <a:defRPr/>
            </a:pPr>
            <a:r>
              <a:rPr lang="en-US" altLang="en-US" dirty="0">
                <a:solidFill>
                  <a:schemeClr val="tx1"/>
                </a:solidFill>
              </a:rPr>
              <a:t>Prior to permitting an employee to operate a powered industrial truck (except for training purposes), the employer shall ensure that each operator has successfully completed the required training (or previously received appropriate training).</a:t>
            </a:r>
          </a:p>
          <a:p>
            <a:pPr algn="l" eaLnBrk="1" hangingPunct="1">
              <a:buFont typeface="Arial" charset="0"/>
              <a:buNone/>
              <a:defRPr/>
            </a:pPr>
            <a:endParaRPr lang="en-US" altLang="en-US" dirty="0">
              <a:solidFill>
                <a:schemeClr val="tx1"/>
              </a:solidFill>
            </a:endParaRPr>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A2F0208-F9ED-4540-8524-CD8A59F09C9B}" type="slidenum">
              <a:rPr lang="en-US" altLang="en-US" sz="1400">
                <a:solidFill>
                  <a:srgbClr val="FFFFFF"/>
                </a:solidFill>
                <a:latin typeface="Verdana" panose="020B0604030504040204" pitchFamily="34" charset="0"/>
              </a:rPr>
              <a:pPr algn="ctr" eaLnBrk="1" hangingPunct="1">
                <a:spcBef>
                  <a:spcPct val="0"/>
                </a:spcBef>
                <a:buFontTx/>
                <a:buNone/>
              </a:pPr>
              <a:t>8</a:t>
            </a:fld>
            <a:endParaRPr lang="en-US" altLang="en-US" sz="1400">
              <a:solidFill>
                <a:srgbClr val="FFFFFF"/>
              </a:solidFill>
              <a:latin typeface="Verdana" panose="020B0604030504040204" pitchFamily="34" charset="0"/>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Training Program</a:t>
            </a:r>
          </a:p>
        </p:txBody>
      </p:sp>
      <p:sp>
        <p:nvSpPr>
          <p:cNvPr id="44035"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u="sng" dirty="0">
                <a:solidFill>
                  <a:schemeClr val="tx1"/>
                </a:solidFill>
                <a:cs typeface="Times New Roman" pitchFamily="18" charset="0"/>
              </a:rPr>
              <a:t>Training shall consist of a combination of</a:t>
            </a:r>
            <a:r>
              <a:rPr lang="en-US" altLang="en-US" dirty="0">
                <a:solidFill>
                  <a:schemeClr val="tx1"/>
                </a:solidFill>
                <a:cs typeface="Times New Roman" pitchFamily="18" charset="0"/>
              </a:rPr>
              <a:t>:</a:t>
            </a:r>
          </a:p>
          <a:p>
            <a:pPr algn="l" eaLnBrk="1" hangingPunct="1">
              <a:buFont typeface="Arial" charset="0"/>
              <a:buNone/>
              <a:defRPr/>
            </a:pPr>
            <a:endParaRPr lang="en-US" altLang="en-US" dirty="0">
              <a:solidFill>
                <a:schemeClr val="tx1"/>
              </a:solidFill>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Formal instruction (e.g. lecture, discussion, interaction, computer learning, written material).</a:t>
            </a:r>
          </a:p>
          <a:p>
            <a:pPr marL="342900" indent="-342900" algn="l" eaLnBrk="1" hangingPunct="1">
              <a:buFont typeface="Wingdings" pitchFamily="2" charset="2"/>
              <a:buChar char="§"/>
              <a:defRPr/>
            </a:pPr>
            <a:endParaRPr lang="en-US" altLang="en-US" dirty="0">
              <a:solidFill>
                <a:schemeClr val="tx1"/>
              </a:solidFill>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Practical training (demonstrations and exercises performed by the trainee). </a:t>
            </a:r>
          </a:p>
          <a:p>
            <a:pPr marL="342900" indent="-342900" algn="l" eaLnBrk="1" hangingPunct="1">
              <a:buFont typeface="Wingdings" pitchFamily="2" charset="2"/>
              <a:buChar char="§"/>
              <a:defRPr/>
            </a:pPr>
            <a:endParaRPr lang="en-US" altLang="en-US" dirty="0">
              <a:solidFill>
                <a:schemeClr val="tx1"/>
              </a:solidFill>
              <a:cs typeface="Times New Roman" pitchFamily="18" charset="0"/>
            </a:endParaRPr>
          </a:p>
          <a:p>
            <a:pPr marL="342900" indent="-342900" algn="l" eaLnBrk="1" hangingPunct="1">
              <a:buFont typeface="Courier New" panose="02070309020205020404" pitchFamily="49" charset="0"/>
              <a:buChar char="o"/>
              <a:defRPr/>
            </a:pPr>
            <a:r>
              <a:rPr lang="en-US" altLang="en-US" dirty="0">
                <a:solidFill>
                  <a:schemeClr val="tx1"/>
                </a:solidFill>
                <a:cs typeface="Times New Roman" pitchFamily="18" charset="0"/>
              </a:rPr>
              <a:t>Evaluation of the operator’s performance in the workplace.</a:t>
            </a:r>
            <a:endParaRPr lang="en-US" dirty="0">
              <a:solidFill>
                <a:schemeClr val="tx1"/>
              </a:solidFill>
            </a:endParaRPr>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C009585-836F-463A-ACEC-B95004024464}" type="slidenum">
              <a:rPr lang="en-US" altLang="en-US" sz="1400">
                <a:solidFill>
                  <a:srgbClr val="FFFFFF"/>
                </a:solidFill>
                <a:latin typeface="Verdana" panose="020B0604030504040204" pitchFamily="34" charset="0"/>
              </a:rPr>
              <a:pPr algn="ctr" eaLnBrk="1" hangingPunct="1">
                <a:spcBef>
                  <a:spcPct val="0"/>
                </a:spcBef>
                <a:buFontTx/>
                <a:buNone/>
              </a:pPr>
              <a:t>9</a:t>
            </a:fld>
            <a:endParaRPr lang="en-US" altLang="en-US" sz="1400">
              <a:solidFill>
                <a:srgbClr val="FFFFFF"/>
              </a:solidFill>
              <a:latin typeface="Verdana" panose="020B0604030504040204" pitchFamily="34" charset="0"/>
            </a:endParaRPr>
          </a:p>
        </p:txBody>
      </p:sp>
      <p:sp>
        <p:nvSpPr>
          <p:cNvPr id="33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PPT-028-03</a:t>
            </a:r>
          </a:p>
        </p:txBody>
      </p:sp>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PPT template">
  <a:themeElements>
    <a:clrScheme name="Custom 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CC"/>
      </a:hlink>
      <a:folHlink>
        <a:srgbClr val="0033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E2FC0D0-0D2F-4851-958C-B9814DB607E7}"/>
</file>

<file path=customXml/itemProps2.xml><?xml version="1.0" encoding="utf-8"?>
<ds:datastoreItem xmlns:ds="http://schemas.openxmlformats.org/officeDocument/2006/customXml" ds:itemID="{024C2F92-E535-4203-A356-3030A4851683}"/>
</file>

<file path=customXml/itemProps3.xml><?xml version="1.0" encoding="utf-8"?>
<ds:datastoreItem xmlns:ds="http://schemas.openxmlformats.org/officeDocument/2006/customXml" ds:itemID="{F3B45224-7A5B-4916-963F-43FB2D9152B0}"/>
</file>

<file path=docProps/app.xml><?xml version="1.0" encoding="utf-8"?>
<Properties xmlns="http://schemas.openxmlformats.org/officeDocument/2006/extended-properties" xmlns:vt="http://schemas.openxmlformats.org/officeDocument/2006/docPropsVTypes">
  <Template/>
  <TotalTime>6297</TotalTime>
  <Words>5335</Words>
  <Application>Microsoft Office PowerPoint</Application>
  <PresentationFormat>On-screen Show (4:3)</PresentationFormat>
  <Paragraphs>816</Paragraphs>
  <Slides>61</Slides>
  <Notes>61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1" baseType="lpstr">
      <vt:lpstr>Arial Narrow</vt:lpstr>
      <vt:lpstr>Arial</vt:lpstr>
      <vt:lpstr>Calibri</vt:lpstr>
      <vt:lpstr>Times New Roman</vt:lpstr>
      <vt:lpstr>Verdana</vt:lpstr>
      <vt:lpstr>Courier New</vt:lpstr>
      <vt:lpstr>Wingdings</vt:lpstr>
      <vt:lpstr>new PPT template</vt:lpstr>
      <vt:lpstr>1_new PPT template</vt:lpstr>
      <vt:lpstr>Microsoft Photo Editor 3.0 Photo</vt:lpstr>
      <vt:lpstr>Powered Industrial Trucks (PIT)</vt:lpstr>
      <vt:lpstr>OSHA Standard for PIT</vt:lpstr>
      <vt:lpstr>PIT - Definition</vt:lpstr>
      <vt:lpstr>Performance Oriented</vt:lpstr>
      <vt:lpstr>Forklift Incidents</vt:lpstr>
      <vt:lpstr>PowerPoint Presentation</vt:lpstr>
      <vt:lpstr>Operator Training</vt:lpstr>
      <vt:lpstr>Operator Training</vt:lpstr>
      <vt:lpstr>Training Program</vt:lpstr>
      <vt:lpstr>Training Program</vt:lpstr>
      <vt:lpstr>Training Program Content</vt:lpstr>
      <vt:lpstr>Training Program Content</vt:lpstr>
      <vt:lpstr>Training Program Content</vt:lpstr>
      <vt:lpstr>Training Program Content</vt:lpstr>
      <vt:lpstr>Training Program Content</vt:lpstr>
      <vt:lpstr>Training Program Content</vt:lpstr>
      <vt:lpstr>Refresher Training/Evaluation</vt:lpstr>
      <vt:lpstr>Refresher Training/Evaluation</vt:lpstr>
      <vt:lpstr>Avoiding Duplicate Training</vt:lpstr>
      <vt:lpstr>Training Program Implementation</vt:lpstr>
      <vt:lpstr>Pre-Operational Inspection</vt:lpstr>
      <vt:lpstr>Forklift Components</vt:lpstr>
      <vt:lpstr>Stability Triangle</vt:lpstr>
      <vt:lpstr>3-Point Suspension</vt:lpstr>
      <vt:lpstr>Vertical Stability</vt:lpstr>
      <vt:lpstr>Load Center</vt:lpstr>
      <vt:lpstr>Steering: Forklift vs Auto</vt:lpstr>
      <vt:lpstr>Stability of PIT</vt:lpstr>
      <vt:lpstr>Certification</vt:lpstr>
      <vt:lpstr>Batteries</vt:lpstr>
      <vt:lpstr>Batteries</vt:lpstr>
      <vt:lpstr>Batteries</vt:lpstr>
      <vt:lpstr>Refueling</vt:lpstr>
      <vt:lpstr>Propane Refueling</vt:lpstr>
      <vt:lpstr>Propane Refueling</vt:lpstr>
      <vt:lpstr>Propane Refueling</vt:lpstr>
      <vt:lpstr>Lighting</vt:lpstr>
      <vt:lpstr>Data Plate</vt:lpstr>
      <vt:lpstr>Truck Operations</vt:lpstr>
      <vt:lpstr>Truck Operations</vt:lpstr>
      <vt:lpstr>Truck Operations</vt:lpstr>
      <vt:lpstr>Truck Operations</vt:lpstr>
      <vt:lpstr>Truck Operations</vt:lpstr>
      <vt:lpstr>Truck Operations</vt:lpstr>
      <vt:lpstr>Truck Operations</vt:lpstr>
      <vt:lpstr>Truck Operations</vt:lpstr>
      <vt:lpstr>Truck Operations</vt:lpstr>
      <vt:lpstr>Truck Operations</vt:lpstr>
      <vt:lpstr>Truck Operations</vt:lpstr>
      <vt:lpstr>Truck Operations</vt:lpstr>
      <vt:lpstr>Additional Requirements</vt:lpstr>
      <vt:lpstr>Forklift Hazards</vt:lpstr>
      <vt:lpstr>Forklift Hazards</vt:lpstr>
      <vt:lpstr>Forklift Hazards</vt:lpstr>
      <vt:lpstr>Forklift Hazards</vt:lpstr>
      <vt:lpstr>Forklift Hazards</vt:lpstr>
      <vt:lpstr>Free Training Websites</vt:lpstr>
      <vt:lpstr>Things to Remember</vt:lpstr>
      <vt:lpstr>Think Safety!!!</vt:lpstr>
      <vt:lpstr>PowerPoint Presentation</vt:lpstr>
      <vt:lpstr>Questions</vt:lpstr>
    </vt:vector>
  </TitlesOfParts>
  <Company>DAPS CA Program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Sadagursky</dc:creator>
  <dc:description>Designed by Linda Adams</dc:description>
  <cp:lastModifiedBy>Tanyia Miller</cp:lastModifiedBy>
  <cp:revision>325</cp:revision>
  <dcterms:created xsi:type="dcterms:W3CDTF">2002-01-22T12:13:28Z</dcterms:created>
  <dcterms:modified xsi:type="dcterms:W3CDTF">2017-03-07T18:32:30Z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27800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