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42.xml" ContentType="application/vnd.openxmlformats-officedocument.presentationml.slide+xml"/>
  <Override PartName="/ppt/slides/slide30.xml" ContentType="application/vnd.openxmlformats-officedocument.presentationml.slide+xml"/>
  <Override PartName="/ppt/slides/slide1.xml" ContentType="application/vnd.openxmlformats-officedocument.presentationml.slide+xml"/>
  <Override PartName="/ppt/slides/slide2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8.xml" ContentType="application/vnd.openxmlformats-officedocument.presentationml.slide+xml"/>
  <Override PartName="/ppt/slides/slide29.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7.xml" ContentType="application/vnd.openxmlformats-officedocument.presentationml.slide+xml"/>
  <Override PartName="/ppt/slides/slide19.xml" ContentType="application/vnd.openxmlformats-officedocument.presentationml.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33.xml" ContentType="application/vnd.openxmlformats-officedocument.presentationml.notesSlide+xml"/>
  <Override PartName="/ppt/notesSlides/notesSlide37.xml" ContentType="application/vnd.openxmlformats-officedocument.presentationml.notesSlide+xml"/>
  <Override PartName="/ppt/slideMasters/slideMaster1.xml" ContentType="application/vnd.openxmlformats-officedocument.presentationml.slideMaster+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slideMasters/slideMaster2.xml" ContentType="application/vnd.openxmlformats-officedocument.presentationml.slideMaster+xml"/>
  <Override PartName="/ppt/notesSlides/notesSlide36.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2.xml" ContentType="application/vnd.openxmlformats-officedocument.presentationml.notesSlide+xml"/>
  <Override PartName="/ppt/notesSlides/notesSlide27.xml" ContentType="application/vnd.openxmlformats-officedocument.presentationml.notesSlide+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Slides/notesSlide26.xml" ContentType="application/vnd.openxmlformats-officedocument.presentationml.notesSlide+xml"/>
  <Override PartName="/ppt/notesSlides/notesSlide5.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15.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5"/>
  </p:notesMasterIdLst>
  <p:handoutMasterIdLst>
    <p:handoutMasterId r:id="rId46"/>
  </p:handoutMasterIdLst>
  <p:sldIdLst>
    <p:sldId id="256" r:id="rId3"/>
    <p:sldId id="259" r:id="rId4"/>
    <p:sldId id="257" r:id="rId5"/>
    <p:sldId id="258" r:id="rId6"/>
    <p:sldId id="287" r:id="rId7"/>
    <p:sldId id="260" r:id="rId8"/>
    <p:sldId id="261" r:id="rId9"/>
    <p:sldId id="265" r:id="rId10"/>
    <p:sldId id="288" r:id="rId11"/>
    <p:sldId id="266" r:id="rId12"/>
    <p:sldId id="267" r:id="rId13"/>
    <p:sldId id="268" r:id="rId14"/>
    <p:sldId id="269" r:id="rId15"/>
    <p:sldId id="270" r:id="rId16"/>
    <p:sldId id="273" r:id="rId17"/>
    <p:sldId id="274" r:id="rId18"/>
    <p:sldId id="271" r:id="rId19"/>
    <p:sldId id="283" r:id="rId20"/>
    <p:sldId id="284" r:id="rId21"/>
    <p:sldId id="291" r:id="rId22"/>
    <p:sldId id="272" r:id="rId23"/>
    <p:sldId id="282" r:id="rId24"/>
    <p:sldId id="286" r:id="rId25"/>
    <p:sldId id="292" r:id="rId26"/>
    <p:sldId id="293" r:id="rId27"/>
    <p:sldId id="294" r:id="rId28"/>
    <p:sldId id="295" r:id="rId29"/>
    <p:sldId id="297" r:id="rId30"/>
    <p:sldId id="299" r:id="rId31"/>
    <p:sldId id="285" r:id="rId32"/>
    <p:sldId id="300" r:id="rId33"/>
    <p:sldId id="301" r:id="rId34"/>
    <p:sldId id="302" r:id="rId35"/>
    <p:sldId id="303" r:id="rId36"/>
    <p:sldId id="298" r:id="rId37"/>
    <p:sldId id="296" r:id="rId38"/>
    <p:sldId id="289" r:id="rId39"/>
    <p:sldId id="290" r:id="rId40"/>
    <p:sldId id="263" r:id="rId41"/>
    <p:sldId id="304" r:id="rId42"/>
    <p:sldId id="305" r:id="rId43"/>
    <p:sldId id="264" r:id="rId44"/>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160" autoAdjust="0"/>
  </p:normalViewPr>
  <p:slideViewPr>
    <p:cSldViewPr>
      <p:cViewPr varScale="1">
        <p:scale>
          <a:sx n="64" d="100"/>
          <a:sy n="64" d="100"/>
        </p:scale>
        <p:origin x="174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3" Type="http://schemas.openxmlformats.org/officeDocument/2006/relationships/customXml" Target="../customXml/item3.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customXml" Target="../customXml/item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0BB98B2-0986-414B-80C2-8CD54033E040}" type="datetimeFigureOut">
              <a:rPr lang="en-US"/>
              <a:pPr>
                <a:defRPr/>
              </a:pPr>
              <a:t>3/7/2017</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F0F2641-3393-46B3-A421-D305306037BB}"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6B49E2B-893E-4CEA-9C82-D034F3251F48}" type="datetimeFigureOut">
              <a:rPr lang="en-US"/>
              <a:pPr>
                <a:defRPr/>
              </a:pPr>
              <a:t>3/7/2017</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53C261A-CCF9-4879-A3C2-0DBBA9A4DD9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osha.gov/pls/oshaweb/owadisp.show_document?p_table=STANDARDS&amp;p_id=983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osha.gov/pls/oshaweb/owadisp.show_document?p_table=STANDARDS&amp;p_id=9804"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Overhead cranes are used in many industries to move heavy and oversized objects that other material handling methods cannot. These cranes have a railed support structure, also known as a bridge, and a wheeled trolley that travels across the bridge horizontally. Several varieties of overhead cranes exist including gantry, semi-gantry, cantilever gantry, storage bridge and wall cranes.</a:t>
            </a:r>
          </a:p>
          <a:p>
            <a:r>
              <a:rPr lang="en-US" altLang="en-US"/>
              <a:t>OSHA regulates overhead crane safety through </a:t>
            </a:r>
            <a:r>
              <a:rPr lang="en-US" altLang="en-US">
                <a:hlinkClick r:id="rId3"/>
              </a:rPr>
              <a:t>29 CFR 1910.179, overhead and gantry cranes</a:t>
            </a:r>
            <a:r>
              <a:rPr lang="en-US" altLang="en-US"/>
              <a:t>. This regulation covers general requirements, design, inspection, maintenance requirements and operations.</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206E8F3-60CA-442F-BC2C-991B3068C01F}" type="slidenum">
              <a:rPr lang="en-US" altLang="en-US"/>
              <a:pPr eaLnBrk="1" hangingPunct="1"/>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t>The following items should be inspected using the frequency listed:</a:t>
            </a:r>
          </a:p>
          <a:p>
            <a:pPr marL="171450" indent="-171450">
              <a:buFont typeface="Wingdings" panose="05000000000000000000" pitchFamily="2" charset="2"/>
              <a:buChar char="§"/>
              <a:defRPr/>
            </a:pPr>
            <a:r>
              <a:rPr lang="en-US" dirty="0"/>
              <a:t>Operating mechanisms for maladjustment = Daily</a:t>
            </a:r>
          </a:p>
          <a:p>
            <a:pPr marL="171450" indent="-171450">
              <a:buFont typeface="Wingdings" panose="05000000000000000000" pitchFamily="2" charset="2"/>
              <a:buChar char="§"/>
              <a:defRPr/>
            </a:pPr>
            <a:r>
              <a:rPr lang="en-US" dirty="0"/>
              <a:t>Deterioration or leakage in pneumatic and hydraulic parts = Daily</a:t>
            </a:r>
          </a:p>
          <a:p>
            <a:pPr marL="171450" indent="-171450">
              <a:buFont typeface="Wingdings" panose="05000000000000000000" pitchFamily="2" charset="2"/>
              <a:buChar char="§"/>
              <a:defRPr/>
            </a:pPr>
            <a:r>
              <a:rPr lang="en-US" dirty="0"/>
              <a:t>Hooks with deformation or cracks (visual) = Daily</a:t>
            </a:r>
          </a:p>
          <a:p>
            <a:pPr marL="171450" indent="-171450">
              <a:buFont typeface="Wingdings" panose="05000000000000000000" pitchFamily="2" charset="2"/>
              <a:buChar char="§"/>
              <a:defRPr/>
            </a:pPr>
            <a:r>
              <a:rPr lang="en-US" dirty="0"/>
              <a:t>Hooks with deformation or cracks (written record with signature of inspector and date) = Monthly</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5FC9D59D-7750-4D1F-8DA8-FE6B481819FF}" type="slidenum">
              <a:rPr lang="en-US" altLang="en-US"/>
              <a:pPr eaLnBrk="1" hangingPunct="1"/>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buFont typeface="Wingdings" panose="05000000000000000000" pitchFamily="2" charset="2"/>
              <a:buNone/>
              <a:defRPr/>
            </a:pPr>
            <a:r>
              <a:rPr lang="en-US" dirty="0"/>
              <a:t>Other items and their inspection frequency include:</a:t>
            </a:r>
          </a:p>
          <a:p>
            <a:pPr marL="171450" indent="-171450">
              <a:buFont typeface="Wingdings" panose="05000000000000000000" pitchFamily="2" charset="2"/>
              <a:buChar char="§"/>
              <a:defRPr/>
            </a:pPr>
            <a:r>
              <a:rPr lang="en-US" dirty="0"/>
              <a:t>Hoist chains and end connections for wear, twist or distortion (visual) = Daily  </a:t>
            </a:r>
          </a:p>
          <a:p>
            <a:pPr marL="171450" indent="-171450">
              <a:buFont typeface="Wingdings" panose="05000000000000000000" pitchFamily="2" charset="2"/>
              <a:buChar char="§"/>
              <a:defRPr/>
            </a:pPr>
            <a:r>
              <a:rPr lang="en-US" dirty="0"/>
              <a:t>Hoist chains and end connections for wear, twist or distortion (written record with signature of inspector and date) = Monthly </a:t>
            </a:r>
          </a:p>
          <a:p>
            <a:pPr marL="171450" indent="-171450">
              <a:buFont typeface="Wingdings" panose="05000000000000000000" pitchFamily="2" charset="2"/>
              <a:buChar char="§"/>
              <a:defRPr/>
            </a:pPr>
            <a:r>
              <a:rPr lang="en-US" dirty="0"/>
              <a:t>Running Rope and end connections for wear, broken strands, etc. (written record with signature of inspector, rope identity and date) = Monthly</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88B885D-70A2-4C2D-AB53-B10C6B90C3A6}" type="slidenum">
              <a:rPr lang="en-US" altLang="en-US"/>
              <a:pPr eaLnBrk="1" hangingPunct="1"/>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t>In addition to those already mentioned these other items should also be inspected:</a:t>
            </a:r>
          </a:p>
          <a:p>
            <a:pPr marL="171450" indent="-171450">
              <a:buFont typeface="Wingdings" panose="05000000000000000000" pitchFamily="2" charset="2"/>
              <a:buChar char="§"/>
              <a:defRPr/>
            </a:pPr>
            <a:r>
              <a:rPr lang="en-US" dirty="0"/>
              <a:t>Functional operating mechanisms for excessive wear = As needed </a:t>
            </a:r>
          </a:p>
          <a:p>
            <a:pPr marL="171450" indent="-171450">
              <a:buFont typeface="Wingdings" panose="05000000000000000000" pitchFamily="2" charset="2"/>
              <a:buChar char="§"/>
              <a:defRPr/>
            </a:pPr>
            <a:r>
              <a:rPr lang="en-US" dirty="0"/>
              <a:t>Rope reeving according to manufacturers' recommendations = As recommended</a:t>
            </a:r>
          </a:p>
          <a:p>
            <a:pPr>
              <a:defRPr/>
            </a:pPr>
            <a:endParaRPr 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72A0202-32D6-4ABE-AC4A-F40C18C8604F}" type="slidenum">
              <a:rPr lang="en-US" altLang="en-US"/>
              <a:pPr eaLnBrk="1" hangingPunct="1"/>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t>The items listed below should be inspected when used between 100 to 500 hours:</a:t>
            </a:r>
          </a:p>
          <a:p>
            <a:pPr marL="342900" indent="-342900" eaLnBrk="1" fontAlgn="auto" hangingPunct="1">
              <a:spcAft>
                <a:spcPts val="0"/>
              </a:spcAft>
              <a:buFont typeface="Arial" pitchFamily="34" charset="0"/>
              <a:buChar char="•"/>
              <a:defRPr/>
            </a:pPr>
            <a:r>
              <a:rPr lang="en-US" dirty="0"/>
              <a:t>Deformed, cracked or corroded members</a:t>
            </a:r>
          </a:p>
          <a:p>
            <a:pPr marL="342900" indent="-342900" eaLnBrk="1" fontAlgn="auto" hangingPunct="1">
              <a:spcAft>
                <a:spcPts val="0"/>
              </a:spcAft>
              <a:buFont typeface="Arial" pitchFamily="34" charset="0"/>
              <a:buChar char="•"/>
              <a:defRPr/>
            </a:pPr>
            <a:r>
              <a:rPr lang="en-US" dirty="0"/>
              <a:t>Loose bolts or rivets</a:t>
            </a:r>
          </a:p>
          <a:p>
            <a:pPr marL="342900" indent="-342900" eaLnBrk="1" fontAlgn="auto" hangingPunct="1">
              <a:spcAft>
                <a:spcPts val="0"/>
              </a:spcAft>
              <a:buFont typeface="Arial" pitchFamily="34" charset="0"/>
              <a:buChar char="•"/>
              <a:defRPr/>
            </a:pPr>
            <a:r>
              <a:rPr lang="en-US" dirty="0"/>
              <a:t>Cracked or worn sheaves and drums</a:t>
            </a:r>
          </a:p>
          <a:p>
            <a:pPr marL="342900" indent="-342900" eaLnBrk="1" fontAlgn="auto" hangingPunct="1">
              <a:spcAft>
                <a:spcPts val="0"/>
              </a:spcAft>
              <a:buFont typeface="Arial" pitchFamily="34" charset="0"/>
              <a:buChar char="•"/>
              <a:defRPr/>
            </a:pPr>
            <a:r>
              <a:rPr lang="en-US" dirty="0"/>
              <a:t>Worn, cracked or distorted parts, such as pins, bearings, gears, rollers, etc.</a:t>
            </a:r>
          </a:p>
          <a:p>
            <a:pPr marL="342900" indent="-342900" eaLnBrk="1" fontAlgn="auto" hangingPunct="1">
              <a:spcAft>
                <a:spcPts val="0"/>
              </a:spcAft>
              <a:buFont typeface="Arial" pitchFamily="34" charset="0"/>
              <a:buChar char="•"/>
              <a:defRPr/>
            </a:pPr>
            <a:r>
              <a:rPr lang="en-US" dirty="0"/>
              <a:t>Excessive wear on brake-system parts</a:t>
            </a:r>
          </a:p>
          <a:p>
            <a:pPr>
              <a:defRPr/>
            </a:pPr>
            <a:endParaRPr lang="en-US" dirty="0"/>
          </a:p>
          <a:p>
            <a:pPr>
              <a:defRPr/>
            </a:pPr>
            <a:endParaRPr 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AA824463-6B77-49E7-B4DE-24728CE906AA}" type="slidenum">
              <a:rPr lang="en-US" altLang="en-US"/>
              <a:pPr eaLnBrk="1" hangingPunct="1"/>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t>These items should also be inspected when used between 100 to 500 hours:</a:t>
            </a:r>
          </a:p>
          <a:p>
            <a:pPr marL="342900" indent="-342900" eaLnBrk="1" fontAlgn="auto" hangingPunct="1">
              <a:spcAft>
                <a:spcPts val="0"/>
              </a:spcAft>
              <a:buFont typeface="Arial" pitchFamily="34" charset="0"/>
              <a:buChar char="•"/>
              <a:defRPr/>
            </a:pPr>
            <a:r>
              <a:rPr lang="en-US" dirty="0"/>
              <a:t>Inaccuracies in load, wind and other indicators</a:t>
            </a:r>
          </a:p>
          <a:p>
            <a:pPr marL="342900" indent="-342900" eaLnBrk="1" fontAlgn="auto" hangingPunct="1">
              <a:spcAft>
                <a:spcPts val="0"/>
              </a:spcAft>
              <a:buFont typeface="Arial" pitchFamily="34" charset="0"/>
              <a:buChar char="•"/>
              <a:defRPr/>
            </a:pPr>
            <a:r>
              <a:rPr lang="en-US" dirty="0"/>
              <a:t>Electric or fossil fuel motors</a:t>
            </a:r>
          </a:p>
          <a:p>
            <a:pPr marL="342900" indent="-342900" eaLnBrk="1" fontAlgn="auto" hangingPunct="1">
              <a:spcAft>
                <a:spcPts val="0"/>
              </a:spcAft>
              <a:buFont typeface="Arial" pitchFamily="34" charset="0"/>
              <a:buChar char="•"/>
              <a:defRPr/>
            </a:pPr>
            <a:r>
              <a:rPr lang="en-US" dirty="0"/>
              <a:t>Excessive wear of chain drive sprockets and chain </a:t>
            </a:r>
          </a:p>
          <a:p>
            <a:pPr marL="342900" indent="-342900" eaLnBrk="1" fontAlgn="auto" hangingPunct="1">
              <a:spcAft>
                <a:spcPts val="0"/>
              </a:spcAft>
              <a:buFont typeface="Arial" pitchFamily="34" charset="0"/>
              <a:buChar char="•"/>
              <a:defRPr/>
            </a:pPr>
            <a:r>
              <a:rPr lang="en-US" dirty="0"/>
              <a:t>Deteriorated electrical components, such as pushbuttons, limit switches or contactors</a:t>
            </a:r>
          </a:p>
          <a:p>
            <a:pPr>
              <a:defRPr/>
            </a:pPr>
            <a:endParaRPr 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C108D45-09BF-4642-974D-8D714EF63480}" type="slidenum">
              <a:rPr lang="en-US" altLang="en-US"/>
              <a:pPr eaLnBrk="1" hangingPunct="1"/>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Annual inspections need to be performed at a minimum of at least once every 12 months regardless of the amount or severity of crane usage.</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A1AC7221-6F26-44DC-B044-E2523CB6958E}" type="slidenum">
              <a:rPr lang="en-US" altLang="en-US"/>
              <a:pPr eaLnBrk="1" hangingPunct="1"/>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Aft>
                <a:spcPts val="0"/>
              </a:spcAft>
              <a:buFont typeface="Arial" pitchFamily="34" charset="0"/>
              <a:buNone/>
              <a:defRPr/>
            </a:pPr>
            <a:r>
              <a:rPr lang="en-US" dirty="0"/>
              <a:t>Written reports should contain any deficiencies or damage to cranes that need to be corrected or repaired on a scale of importance that is specified in the body of the report.</a:t>
            </a:r>
          </a:p>
          <a:p>
            <a:pPr eaLnBrk="1" fontAlgn="auto" hangingPunct="1">
              <a:spcAft>
                <a:spcPts val="0"/>
              </a:spcAft>
              <a:buFont typeface="Arial" pitchFamily="34" charset="0"/>
              <a:buNone/>
              <a:defRPr/>
            </a:pPr>
            <a:endParaRPr lang="en-US" sz="1050" dirty="0"/>
          </a:p>
          <a:p>
            <a:pPr marL="342900" indent="-342900" eaLnBrk="1" fontAlgn="auto" hangingPunct="1">
              <a:spcAft>
                <a:spcPts val="0"/>
              </a:spcAft>
              <a:buFont typeface="Arial" pitchFamily="34" charset="0"/>
              <a:buChar char="•"/>
              <a:defRPr/>
            </a:pPr>
            <a:r>
              <a:rPr lang="en-US" dirty="0"/>
              <a:t>Written reports shall be kept by a designated person, on company premises, so as to be available upon request by any regulatory person or agency.</a:t>
            </a:r>
          </a:p>
          <a:p>
            <a:pPr>
              <a:defRPr/>
            </a:pPr>
            <a:endParaRPr 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EA569AF-CC27-49A4-905D-A289ABE5234C}" type="slidenum">
              <a:rPr lang="en-US" altLang="en-US"/>
              <a:pPr eaLnBrk="1" hangingPunct="1"/>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 preventive maintenance program based on the crane manufacturer's recommendations must be implemented. </a:t>
            </a:r>
          </a:p>
          <a:p>
            <a:r>
              <a:rPr lang="en-US" altLang="en-US"/>
              <a:t>If any deteriorated components or unsafe conditions are detected during the required inspections, they must be completed before the crane is allowed to be used. </a:t>
            </a:r>
          </a:p>
          <a:p>
            <a:r>
              <a:rPr lang="en-US" altLang="en-US"/>
              <a:t>Only designated personnel may perform the required maintenance and repairs. </a:t>
            </a:r>
          </a:p>
          <a:p>
            <a:r>
              <a:rPr lang="en-US" altLang="en-US"/>
              <a:t>The requirements of </a:t>
            </a:r>
            <a:r>
              <a:rPr lang="en-US" altLang="en-US">
                <a:hlinkClick r:id="rId3"/>
              </a:rPr>
              <a:t>29 CFR 1910.147</a:t>
            </a:r>
            <a:r>
              <a:rPr lang="en-US" altLang="en-US"/>
              <a:t>, the control of hazardous energy or lockout/tagout, should be used to de-energize the crane </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A19803C4-1188-48DF-AF35-F3E2BB8EB97F}" type="slidenum">
              <a:rPr lang="en-US" altLang="en-US"/>
              <a:pPr eaLnBrk="1" hangingPunct="1"/>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Aft>
                <a:spcPts val="0"/>
              </a:spcAft>
              <a:buFont typeface="Arial" pitchFamily="34" charset="0"/>
              <a:buNone/>
              <a:defRPr/>
            </a:pPr>
            <a:r>
              <a:rPr lang="en-US" dirty="0"/>
              <a:t>The following procedures must be followed when performing maintenance:</a:t>
            </a:r>
          </a:p>
          <a:p>
            <a:pPr eaLnBrk="1" fontAlgn="auto" hangingPunct="1">
              <a:spcAft>
                <a:spcPts val="0"/>
              </a:spcAft>
              <a:buFont typeface="Arial" pitchFamily="34" charset="0"/>
              <a:buNone/>
              <a:defRPr/>
            </a:pPr>
            <a:endParaRPr lang="en-US" sz="1000" dirty="0"/>
          </a:p>
          <a:p>
            <a:pPr marL="342900" indent="-342900" eaLnBrk="1" fontAlgn="auto" hangingPunct="1">
              <a:spcBef>
                <a:spcPts val="0"/>
              </a:spcBef>
              <a:spcAft>
                <a:spcPts val="0"/>
              </a:spcAft>
              <a:buFont typeface="Arial" pitchFamily="34" charset="0"/>
              <a:buChar char="•"/>
              <a:defRPr/>
            </a:pPr>
            <a:r>
              <a:rPr lang="en-US" dirty="0"/>
              <a:t>The crane to be repaired must be located  where it will cause the least interference  with other cranes and operations in the area.</a:t>
            </a:r>
          </a:p>
          <a:p>
            <a:pPr eaLnBrk="1" fontAlgn="auto" hangingPunct="1">
              <a:spcBef>
                <a:spcPts val="0"/>
              </a:spcBef>
              <a:spcAft>
                <a:spcPts val="0"/>
              </a:spcAft>
              <a:buFont typeface="Arial" pitchFamily="34" charset="0"/>
              <a:buNone/>
              <a:defRPr/>
            </a:pPr>
            <a:endParaRPr lang="en-US" sz="800" dirty="0"/>
          </a:p>
          <a:p>
            <a:pPr marL="342900" indent="-342900" eaLnBrk="1" fontAlgn="auto" hangingPunct="1">
              <a:spcAft>
                <a:spcPts val="0"/>
              </a:spcAft>
              <a:buFont typeface="Arial" pitchFamily="34" charset="0"/>
              <a:buChar char="•"/>
              <a:defRPr/>
            </a:pPr>
            <a:r>
              <a:rPr lang="en-US" dirty="0"/>
              <a:t>All controllers must be at the off position.</a:t>
            </a:r>
          </a:p>
          <a:p>
            <a:pPr marL="342900" indent="-342900" eaLnBrk="1" fontAlgn="auto" hangingPunct="1">
              <a:spcAft>
                <a:spcPts val="0"/>
              </a:spcAft>
              <a:buFont typeface="Arial" pitchFamily="34" charset="0"/>
              <a:buChar char="•"/>
              <a:defRPr/>
            </a:pPr>
            <a:endParaRPr lang="en-US" sz="800" dirty="0"/>
          </a:p>
          <a:p>
            <a:pPr marL="342900" indent="-342900" eaLnBrk="1" fontAlgn="auto" hangingPunct="1">
              <a:spcAft>
                <a:spcPts val="0"/>
              </a:spcAft>
              <a:buFont typeface="Arial" pitchFamily="34" charset="0"/>
              <a:buChar char="•"/>
              <a:defRPr/>
            </a:pPr>
            <a:r>
              <a:rPr lang="en-US" dirty="0"/>
              <a:t>The main or emergency switch must be open  and locked-out in the open position.</a:t>
            </a:r>
          </a:p>
          <a:p>
            <a:pPr marL="342900" indent="-342900" eaLnBrk="1" fontAlgn="auto" hangingPunct="1">
              <a:spcAft>
                <a:spcPts val="0"/>
              </a:spcAft>
              <a:buFont typeface="Arial" pitchFamily="34" charset="0"/>
              <a:buChar char="•"/>
              <a:defRPr/>
            </a:pPr>
            <a:endParaRPr lang="en-US" sz="800" dirty="0"/>
          </a:p>
          <a:p>
            <a:pPr marL="342900" indent="-342900" eaLnBrk="1" fontAlgn="auto" hangingPunct="1">
              <a:spcAft>
                <a:spcPts val="0"/>
              </a:spcAft>
              <a:buFont typeface="Arial" pitchFamily="34" charset="0"/>
              <a:buChar char="•"/>
              <a:defRPr/>
            </a:pPr>
            <a:r>
              <a:rPr lang="en-US" dirty="0"/>
              <a:t>Adequate lighting while maintenance is being performed.</a:t>
            </a:r>
          </a:p>
          <a:p>
            <a:pPr>
              <a:defRPr/>
            </a:pPr>
            <a:endParaRPr 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4D614F9-48AD-490C-99FC-4470CDD578D1}" type="slidenum">
              <a:rPr lang="en-US" altLang="en-US"/>
              <a:pPr eaLnBrk="1" hangingPunct="1"/>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t>When performing maintenance on an overhead crane the procedures listed should be adhered to:</a:t>
            </a:r>
          </a:p>
          <a:p>
            <a:pPr marL="342900" indent="-342900" eaLnBrk="1" hangingPunct="1">
              <a:buFont typeface="Arial" charset="0"/>
              <a:buChar char="•"/>
              <a:defRPr/>
            </a:pPr>
            <a:r>
              <a:rPr lang="en-US" altLang="en-US" dirty="0"/>
              <a:t>“Warning” or “out-of-order” signs must be placed on the crane and on the floor beneath or  the hook where visible from surface level.</a:t>
            </a:r>
          </a:p>
          <a:p>
            <a:pPr marL="342900" indent="-342900" eaLnBrk="1" hangingPunct="1">
              <a:buFont typeface="Arial" charset="0"/>
              <a:buChar char="•"/>
              <a:defRPr/>
            </a:pPr>
            <a:endParaRPr lang="en-US" altLang="en-US" sz="800" dirty="0"/>
          </a:p>
          <a:p>
            <a:pPr marL="342900" indent="-342900" eaLnBrk="1" hangingPunct="1">
              <a:buFont typeface="Arial" charset="0"/>
              <a:buChar char="•"/>
              <a:defRPr/>
            </a:pPr>
            <a:r>
              <a:rPr lang="en-US" altLang="en-US" dirty="0"/>
              <a:t>All guards must be reinstalled, safety devices reactivated and maintenance equipment removed prior to placing the crane back into operation.</a:t>
            </a:r>
          </a:p>
          <a:p>
            <a:pPr marL="342900" indent="-342900" eaLnBrk="1" hangingPunct="1">
              <a:buFont typeface="Arial" charset="0"/>
              <a:buChar char="•"/>
              <a:defRPr/>
            </a:pPr>
            <a:endParaRPr lang="en-US" altLang="en-US" sz="800" dirty="0"/>
          </a:p>
          <a:p>
            <a:pPr marL="342900" indent="-342900" eaLnBrk="1" hangingPunct="1">
              <a:buFont typeface="Arial" charset="0"/>
              <a:buChar char="•"/>
              <a:defRPr/>
            </a:pPr>
            <a:r>
              <a:rPr lang="en-US" altLang="en-US" dirty="0"/>
              <a:t>Overhead and Gantry Cranes - Where other cranes are in operation on the same runway, rail stops should be in place.</a:t>
            </a:r>
          </a:p>
          <a:p>
            <a:pPr>
              <a:defRPr/>
            </a:pPr>
            <a:endParaRPr lang="en-US" dirty="0"/>
          </a:p>
          <a:p>
            <a:pPr>
              <a:defRPr/>
            </a:pPr>
            <a:endParaRPr 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38CB4D5-E70B-4436-997E-F210B7BC075C}" type="slidenum">
              <a:rPr lang="en-US" altLang="en-US"/>
              <a:pPr eaLnBrk="1" hangingPunct="1"/>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An overhead crane is defined as one that has a movable bridge carrying a movable  or fixed hoisting mechanism and traveling on an overhead fixed runway structure.</a:t>
            </a:r>
          </a:p>
          <a:p>
            <a:r>
              <a:rPr lang="en-US" altLang="en-US"/>
              <a:t>Cranes can be modified and load capacity rerated as long as the modifications and associated structure is thoroughly checked for the new rated load by a qualified engineer or the equipment manufacturer.</a:t>
            </a:r>
          </a:p>
          <a:p>
            <a:r>
              <a:rPr lang="en-US" altLang="en-US"/>
              <a:t>The rated load of the crane shall be plainly marked on each side of the crane. </a:t>
            </a:r>
          </a:p>
          <a:p>
            <a:r>
              <a:rPr lang="en-US" altLang="en-US"/>
              <a:t>If more than one hoist is present, each hoist will have its rating shown.</a:t>
            </a:r>
          </a:p>
          <a:p>
            <a:pPr eaLnBrk="1" hangingPunct="1"/>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56A51CB-ED04-4EEB-99B2-4C02EB137065}" type="slidenum">
              <a:rPr lang="en-US" altLang="en-US"/>
              <a:pPr eaLnBrk="1" hangingPunct="1"/>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a:buFont typeface="Arial" panose="020B0604020202020204" pitchFamily="34" charset="0"/>
              <a:buNone/>
              <a:defRPr/>
            </a:pPr>
            <a:r>
              <a:rPr lang="en-US" dirty="0"/>
              <a:t>Before moving a load:</a:t>
            </a:r>
          </a:p>
          <a:p>
            <a:pPr marL="342900" indent="-342900">
              <a:buFont typeface="Arial" pitchFamily="34" charset="0"/>
              <a:buChar char="•"/>
              <a:defRPr/>
            </a:pPr>
            <a:r>
              <a:rPr lang="en-US" dirty="0">
                <a:latin typeface="Verdana" pitchFamily="34" charset="0"/>
                <a:ea typeface="Verdana" pitchFamily="34" charset="0"/>
                <a:cs typeface="Verdana" pitchFamily="34" charset="0"/>
              </a:rPr>
              <a:t>Ensure all loose materials, parts, blocking and packing have been removed from the load before lifting. </a:t>
            </a:r>
          </a:p>
          <a:p>
            <a:pPr marL="342900" indent="-342900">
              <a:buFont typeface="Arial" pitchFamily="34" charset="0"/>
              <a:buChar char="•"/>
              <a:defRPr/>
            </a:pPr>
            <a:endParaRPr lang="en-US" dirty="0">
              <a:latin typeface="Verdana" pitchFamily="34" charset="0"/>
              <a:ea typeface="Verdana" pitchFamily="34" charset="0"/>
              <a:cs typeface="Verdana" pitchFamily="34" charset="0"/>
            </a:endParaRPr>
          </a:p>
          <a:p>
            <a:pPr marL="342900" indent="-342900">
              <a:buFont typeface="Arial" pitchFamily="34" charset="0"/>
              <a:buChar char="•"/>
              <a:defRPr/>
            </a:pPr>
            <a:r>
              <a:rPr lang="en-US" dirty="0">
                <a:latin typeface="Verdana" pitchFamily="34" charset="0"/>
                <a:ea typeface="Verdana" pitchFamily="34" charset="0"/>
                <a:cs typeface="Verdana" pitchFamily="34" charset="0"/>
              </a:rPr>
              <a:t>Remove any slack from the sling and hoisting ropes before lifting the load.</a:t>
            </a:r>
          </a:p>
          <a:p>
            <a:pPr>
              <a:defRPr/>
            </a:pPr>
            <a:r>
              <a:rPr lang="en-US" dirty="0">
                <a:latin typeface="Verdana" pitchFamily="34" charset="0"/>
                <a:ea typeface="Verdana" pitchFamily="34" charset="0"/>
                <a:cs typeface="Verdana" pitchFamily="34" charset="0"/>
              </a:rPr>
              <a:t> </a:t>
            </a:r>
          </a:p>
          <a:p>
            <a:pPr marL="342900" indent="-342900">
              <a:buFont typeface="Arial" pitchFamily="34" charset="0"/>
              <a:buChar char="•"/>
              <a:defRPr/>
            </a:pPr>
            <a:r>
              <a:rPr lang="en-US" dirty="0">
                <a:latin typeface="Verdana" pitchFamily="34" charset="0"/>
                <a:ea typeface="Verdana" pitchFamily="34" charset="0"/>
                <a:cs typeface="Verdana" pitchFamily="34" charset="0"/>
              </a:rPr>
              <a:t>Make sure that the lifting device  seats in the saddle of the hook. </a:t>
            </a:r>
          </a:p>
          <a:p>
            <a:pPr>
              <a:buFont typeface="Arial" panose="020B0604020202020204" pitchFamily="34" charset="0"/>
              <a:buNone/>
              <a:defRPr/>
            </a:pPr>
            <a:endParaRPr 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B6BC37A-E21F-4AA2-8D38-D0BF058FBA77}" type="slidenum">
              <a:rPr lang="en-US" altLang="en-US"/>
              <a:pPr eaLnBrk="1" hangingPunct="1"/>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a:defRPr/>
            </a:pPr>
            <a:r>
              <a:rPr lang="en-US" dirty="0"/>
              <a:t>In addition to the items listed in this slide, an operator should also:</a:t>
            </a:r>
          </a:p>
          <a:p>
            <a:pPr marL="171450" indent="-171450">
              <a:buFont typeface="Courier New" panose="02070309020205020404" pitchFamily="49" charset="0"/>
              <a:buChar char="o"/>
              <a:defRPr/>
            </a:pPr>
            <a:r>
              <a:rPr lang="en-US" dirty="0"/>
              <a:t>Avoid sharp contact between trolleys or between trolleys and stops.</a:t>
            </a:r>
          </a:p>
          <a:p>
            <a:pPr marL="171450" indent="-171450">
              <a:buFont typeface="Courier New" panose="02070309020205020404" pitchFamily="49" charset="0"/>
              <a:buChar char="o"/>
              <a:defRPr/>
            </a:pPr>
            <a:r>
              <a:rPr lang="en-US" b="1" dirty="0"/>
              <a:t>Do not </a:t>
            </a:r>
            <a:r>
              <a:rPr lang="en-US" dirty="0"/>
              <a:t>use the primary upper limit device as an operating limit. Use other operational limits if they are available.</a:t>
            </a:r>
          </a:p>
          <a:p>
            <a:pPr marL="171450" indent="-171450">
              <a:buFont typeface="Courier New" panose="02070309020205020404" pitchFamily="49" charset="0"/>
              <a:buChar char="o"/>
              <a:defRPr/>
            </a:pPr>
            <a:r>
              <a:rPr lang="en-US" b="1" dirty="0"/>
              <a:t>Do not </a:t>
            </a:r>
            <a:r>
              <a:rPr lang="en-US" dirty="0"/>
              <a:t>lower the load beyond the point where less than two wraps of wire rope remain at each anchorage on the drum, unless a lower limit device is provided, in which</a:t>
            </a:r>
          </a:p>
          <a:p>
            <a:pPr>
              <a:buFont typeface="Courier New" panose="02070309020205020404" pitchFamily="49" charset="0"/>
              <a:buNone/>
              <a:defRPr/>
            </a:pPr>
            <a:r>
              <a:rPr lang="en-US" dirty="0"/>
              <a:t>    case no less than one wrap of wire rope shall remain at each anchorage on the drum.</a:t>
            </a:r>
          </a:p>
          <a:p>
            <a:pPr marL="171450" indent="-171450">
              <a:buFont typeface="Courier New" panose="02070309020205020404" pitchFamily="49" charset="0"/>
              <a:buChar char="o"/>
              <a:defRPr/>
            </a:pPr>
            <a:r>
              <a:rPr lang="en-US" dirty="0"/>
              <a:t>Activate the manual warning device (if provided) before starting the bridge or trolley travel motion of the crane and intermittently during travel of the crane when</a:t>
            </a:r>
          </a:p>
          <a:p>
            <a:pPr>
              <a:buFont typeface="Courier New" panose="02070309020205020404" pitchFamily="49" charset="0"/>
              <a:buNone/>
              <a:defRPr/>
            </a:pPr>
            <a:r>
              <a:rPr lang="en-US" dirty="0"/>
              <a:t>   approaching people in the travel path of the load.</a:t>
            </a:r>
          </a:p>
          <a:p>
            <a:pPr marL="171450" indent="-171450">
              <a:buFont typeface="Courier New" panose="02070309020205020404" pitchFamily="49" charset="0"/>
              <a:buChar char="o"/>
              <a:defRPr/>
            </a:pPr>
            <a:r>
              <a:rPr lang="en-US" dirty="0"/>
              <a:t>Verbally warn people before starting the bridge or trolley travel motion of a floor-operated crane that does not have a warning device that may be positioned in the</a:t>
            </a:r>
          </a:p>
          <a:p>
            <a:pPr>
              <a:buFont typeface="Courier New" panose="02070309020205020404" pitchFamily="49" charset="0"/>
              <a:buNone/>
              <a:defRPr/>
            </a:pPr>
            <a:r>
              <a:rPr lang="en-US" dirty="0"/>
              <a:t>    load’s travel path and during travel of the crane when approaching people in the load’s travel path.</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A9BA285-30C3-4E58-AEC0-3CBBE2AB7128}" type="slidenum">
              <a:rPr lang="en-US" altLang="en-US"/>
              <a:pPr eaLnBrk="1" hangingPunct="1"/>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Overhead crane operators need to concentrate on what they are doing and therefore operators cannot be engaged in activities that distract their attention while operating the equipment (for example, no cellular phone use unless used for signaling).</a:t>
            </a:r>
          </a:p>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5784B083-EB68-4A38-95AB-C3CA25CB8015}" type="slidenum">
              <a:rPr lang="en-US" altLang="en-US"/>
              <a:pPr eaLnBrk="1" hangingPunct="1"/>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Anyone working with, near or around the crane should always use caution and pay attention to what is going on at all times!</a:t>
            </a:r>
          </a:p>
          <a:p>
            <a:r>
              <a:rPr lang="en-US" altLang="en-US"/>
              <a:t>If a worker must be in the “load fall zone” in order to handle the load that load should be rigged by a qualified rigger.</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33B714D-5C45-418D-9243-DEAD8B06B8C7}" type="slidenum">
              <a:rPr lang="en-US" altLang="en-US"/>
              <a:pPr eaLnBrk="1" hangingPunct="1"/>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To avoid swinging loads:</a:t>
            </a:r>
          </a:p>
          <a:p>
            <a:pPr eaLnBrk="1" hangingPunct="1">
              <a:buFontTx/>
              <a:buChar char="•"/>
            </a:pPr>
            <a:r>
              <a:rPr lang="en-US" altLang="en-US">
                <a:latin typeface="Verdana" panose="020B0604030504040204" pitchFamily="34" charset="0"/>
              </a:rPr>
              <a:t> Locate the hoist directly above the lifting point of the load before lifting.</a:t>
            </a:r>
          </a:p>
          <a:p>
            <a:pPr eaLnBrk="1" hangingPunct="1">
              <a:buFontTx/>
              <a:buChar char="•"/>
            </a:pPr>
            <a:r>
              <a:rPr lang="en-US" altLang="en-US">
                <a:latin typeface="Verdana" panose="020B0604030504040204" pitchFamily="34" charset="0"/>
              </a:rPr>
              <a:t> Lower loads directly below the hoist.</a:t>
            </a:r>
          </a:p>
          <a:p>
            <a:pPr eaLnBrk="1" hangingPunct="1">
              <a:buFontTx/>
              <a:buChar char="•"/>
            </a:pPr>
            <a:r>
              <a:rPr lang="en-US" altLang="en-US">
                <a:latin typeface="Verdana" panose="020B0604030504040204" pitchFamily="34" charset="0"/>
              </a:rPr>
              <a:t> Keep hoisting ropes vertical.  Do not pull or push the load.</a:t>
            </a:r>
          </a:p>
          <a:p>
            <a:pPr eaLnBrk="1" hangingPunct="1">
              <a:buFontTx/>
              <a:buChar char="•"/>
            </a:pPr>
            <a:r>
              <a:rPr lang="en-US" altLang="en-US">
                <a:latin typeface="Verdana" panose="020B0604030504040204" pitchFamily="34" charset="0"/>
              </a:rPr>
              <a:t> Maintain two full wraps of cable on the hoisting drum.</a:t>
            </a:r>
          </a:p>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AE7F8550-9BEE-4123-BA39-3100CF7B2D72}" type="slidenum">
              <a:rPr lang="en-US" altLang="en-US"/>
              <a:pPr eaLnBrk="1" hangingPunct="1"/>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t>When lifting loads that are at or near capacity the following procedures should be used:</a:t>
            </a:r>
          </a:p>
          <a:p>
            <a:pPr marL="342900" indent="-342900">
              <a:buFont typeface="Arial" pitchFamily="34" charset="0"/>
              <a:buChar char="•"/>
              <a:defRPr/>
            </a:pPr>
            <a:r>
              <a:rPr lang="en-US" dirty="0">
                <a:latin typeface="Verdana" pitchFamily="34" charset="0"/>
                <a:ea typeface="Verdana" pitchFamily="34" charset="0"/>
                <a:cs typeface="Verdana" pitchFamily="34" charset="0"/>
              </a:rPr>
              <a:t>Test the hoist brakes by returning the master switch or push button to the “OFF” position after raising the load a few inches off the floor.</a:t>
            </a:r>
          </a:p>
          <a:p>
            <a:pPr>
              <a:defRPr/>
            </a:pPr>
            <a:endParaRPr lang="en-US" dirty="0">
              <a:latin typeface="Verdana" pitchFamily="34" charset="0"/>
              <a:ea typeface="Verdana" pitchFamily="34" charset="0"/>
              <a:cs typeface="Verdana" pitchFamily="34" charset="0"/>
            </a:endParaRPr>
          </a:p>
          <a:p>
            <a:pPr marL="342900" indent="-342900">
              <a:buFont typeface="Arial" pitchFamily="34" charset="0"/>
              <a:buChar char="•"/>
              <a:defRPr/>
            </a:pPr>
            <a:r>
              <a:rPr lang="en-US" dirty="0">
                <a:latin typeface="Verdana" pitchFamily="34" charset="0"/>
                <a:ea typeface="Verdana" pitchFamily="34" charset="0"/>
                <a:cs typeface="Verdana" pitchFamily="34" charset="0"/>
              </a:rPr>
              <a:t>If the brakes do not hold, lower the load to the floor slowly and do not operate the crane.  </a:t>
            </a:r>
          </a:p>
          <a:p>
            <a:pPr marL="342900" indent="-342900">
              <a:buFont typeface="Arial" pitchFamily="34" charset="0"/>
              <a:buChar char="•"/>
              <a:defRPr/>
            </a:pPr>
            <a:endParaRPr lang="en-US" dirty="0">
              <a:latin typeface="Verdana" pitchFamily="34" charset="0"/>
              <a:ea typeface="Verdana" pitchFamily="34" charset="0"/>
              <a:cs typeface="Verdana" pitchFamily="34" charset="0"/>
            </a:endParaRPr>
          </a:p>
          <a:p>
            <a:pPr marL="342900" indent="-342900">
              <a:buFont typeface="Arial" pitchFamily="34" charset="0"/>
              <a:buChar char="•"/>
              <a:defRPr/>
            </a:pPr>
            <a:r>
              <a:rPr lang="en-US" dirty="0">
                <a:latin typeface="Verdana" pitchFamily="34" charset="0"/>
                <a:ea typeface="Verdana" pitchFamily="34" charset="0"/>
                <a:cs typeface="Verdana" pitchFamily="34" charset="0"/>
              </a:rPr>
              <a:t>Report the situation immediately and DO NOT USE until repaired.</a:t>
            </a:r>
            <a:endParaRPr lang="en-US" dirty="0"/>
          </a:p>
          <a:p>
            <a:pPr>
              <a:defRPr/>
            </a:pPr>
            <a:endParaRPr 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C3A31FA2-4112-467E-A0BE-23A3481663CD}" type="slidenum">
              <a:rPr lang="en-US" altLang="en-US"/>
              <a:pPr eaLnBrk="1" hangingPunct="1"/>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If an operator has to leave an overhead crane for any reason they need to keep the listed information in mind:</a:t>
            </a:r>
          </a:p>
          <a:p>
            <a:pPr eaLnBrk="1" hangingPunct="1">
              <a:buFont typeface="Courier New" panose="02070309020205020404" pitchFamily="49" charset="0"/>
              <a:buChar char="o"/>
            </a:pPr>
            <a:r>
              <a:rPr lang="en-US" altLang="en-US">
                <a:latin typeface="Verdana" panose="020B0604030504040204" pitchFamily="34" charset="0"/>
              </a:rPr>
              <a:t> Never leave the controls unattended while a load is suspended. </a:t>
            </a:r>
          </a:p>
          <a:p>
            <a:pPr eaLnBrk="1" hangingPunct="1">
              <a:buFont typeface="Courier New" panose="02070309020205020404" pitchFamily="49" charset="0"/>
              <a:buChar char="o"/>
            </a:pPr>
            <a:r>
              <a:rPr lang="en-US" altLang="en-US">
                <a:latin typeface="Verdana" panose="020B0604030504040204" pitchFamily="34" charset="0"/>
              </a:rPr>
              <a:t> If it becomes necessary to leave the controls, lower the load to the floor. </a:t>
            </a:r>
          </a:p>
          <a:p>
            <a:pPr eaLnBrk="1" hangingPunct="1">
              <a:buFont typeface="Courier New" panose="02070309020205020404" pitchFamily="49" charset="0"/>
              <a:buChar char="o"/>
            </a:pPr>
            <a:r>
              <a:rPr lang="en-US" altLang="en-US">
                <a:latin typeface="Verdana" panose="020B0604030504040204" pitchFamily="34" charset="0"/>
              </a:rPr>
              <a:t> Familiarize yourself with the location of the disconnect switch.</a:t>
            </a:r>
          </a:p>
          <a:p>
            <a:pPr eaLnBrk="1" hangingPunct="1">
              <a:buFont typeface="Courier New" panose="02070309020205020404" pitchFamily="49" charset="0"/>
              <a:buChar char="o"/>
            </a:pPr>
            <a:r>
              <a:rPr lang="en-US" altLang="en-US">
                <a:latin typeface="Verdana" panose="020B0604030504040204" pitchFamily="34" charset="0"/>
              </a:rPr>
              <a:t> If loss of electrical power occurs, place controls in the “OFF” position to prevent unexpected startup upon restoration of power. </a:t>
            </a:r>
          </a:p>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7BF4AB1-D802-405F-9A7D-16A2A743C576}" type="slidenum">
              <a:rPr lang="en-US" altLang="en-US"/>
              <a:pPr eaLnBrk="1" hangingPunct="1"/>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If an overhead crane is found to be unsafe for any reason:</a:t>
            </a:r>
          </a:p>
          <a:p>
            <a:pPr eaLnBrk="1" hangingPunct="1">
              <a:buFont typeface="Courier New" panose="02070309020205020404" pitchFamily="49" charset="0"/>
              <a:buChar char="o"/>
            </a:pPr>
            <a:r>
              <a:rPr lang="en-US" altLang="en-US">
                <a:latin typeface="Verdana" panose="020B0604030504040204" pitchFamily="34" charset="0"/>
              </a:rPr>
              <a:t> Disconnect power to a hoist that is unsafe or in need of repair.  </a:t>
            </a:r>
          </a:p>
          <a:p>
            <a:pPr eaLnBrk="1" hangingPunct="1">
              <a:buFont typeface="Courier New" panose="02070309020205020404" pitchFamily="49" charset="0"/>
              <a:buChar char="o"/>
            </a:pPr>
            <a:r>
              <a:rPr lang="en-US" altLang="en-US">
                <a:latin typeface="Verdana" panose="020B0604030504040204" pitchFamily="34" charset="0"/>
              </a:rPr>
              <a:t> Arrange to have the disconnect switch locked and the control panel tagged with an “Out of Order”or “Do Not Operate” tag. </a:t>
            </a:r>
          </a:p>
          <a:p>
            <a:pPr eaLnBrk="1" hangingPunct="1">
              <a:buFont typeface="Courier New" panose="02070309020205020404" pitchFamily="49" charset="0"/>
              <a:buChar char="o"/>
            </a:pPr>
            <a:r>
              <a:rPr lang="en-US" altLang="en-US">
                <a:latin typeface="Verdana" panose="020B0604030504040204" pitchFamily="34" charset="0"/>
              </a:rPr>
              <a:t> Never operate a hoist that has been tagged with an “Out of Order” or “Do Not Operate” tag, or in your opinion, is UNSAFE TO OPERATE…</a:t>
            </a:r>
          </a:p>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491F2D1A-0D1F-4F32-B704-7F57209CCF5F}" type="slidenum">
              <a:rPr lang="en-US" altLang="en-US"/>
              <a:pPr eaLnBrk="1" hangingPunct="1"/>
              <a:t>27</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There are different types of rigging equipment and slings that can be used with examples provided in the pictures on this slide.</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A33C302F-90AE-46C5-A5EB-A31DEE9ED779}" type="slidenum">
              <a:rPr lang="en-US" altLang="en-US"/>
              <a:pPr eaLnBrk="1" hangingPunct="1"/>
              <a:t>28</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t>For sling load capacity and angles:</a:t>
            </a:r>
          </a:p>
          <a:p>
            <a:pPr marL="285750" indent="-285750">
              <a:buFont typeface="Courier New" pitchFamily="49" charset="0"/>
              <a:buChar char="o"/>
              <a:defRPr/>
            </a:pPr>
            <a:r>
              <a:rPr lang="en-US" dirty="0">
                <a:latin typeface="Verdana" pitchFamily="34" charset="0"/>
                <a:ea typeface="Verdana" pitchFamily="34" charset="0"/>
                <a:cs typeface="Verdana" pitchFamily="34" charset="0"/>
              </a:rPr>
              <a:t>   The load capacity of the sling is determined by its weakest component. </a:t>
            </a:r>
          </a:p>
          <a:p>
            <a:pPr marL="457200" indent="-457200">
              <a:buFont typeface="Courier New" pitchFamily="49" charset="0"/>
              <a:buChar char="o"/>
              <a:defRPr/>
            </a:pPr>
            <a:endParaRPr lang="en-US" dirty="0">
              <a:latin typeface="Verdana" pitchFamily="34" charset="0"/>
              <a:ea typeface="Verdana" pitchFamily="34" charset="0"/>
              <a:cs typeface="Verdana" pitchFamily="34" charset="0"/>
            </a:endParaRPr>
          </a:p>
          <a:p>
            <a:pPr marL="457200" indent="-457200">
              <a:buFont typeface="Courier New" pitchFamily="49" charset="0"/>
              <a:buChar char="o"/>
              <a:defRPr/>
            </a:pPr>
            <a:r>
              <a:rPr lang="en-US" dirty="0">
                <a:latin typeface="Verdana" pitchFamily="34" charset="0"/>
                <a:ea typeface="Verdana" pitchFamily="34" charset="0"/>
                <a:cs typeface="Verdana" pitchFamily="34" charset="0"/>
              </a:rPr>
              <a:t>Never overload a sling. </a:t>
            </a:r>
          </a:p>
          <a:p>
            <a:pPr marL="457200" indent="-457200">
              <a:buFont typeface="Courier New" pitchFamily="49" charset="0"/>
              <a:buChar char="o"/>
              <a:defRPr/>
            </a:pPr>
            <a:endParaRPr lang="en-US" dirty="0">
              <a:latin typeface="Verdana" pitchFamily="34" charset="0"/>
              <a:ea typeface="Verdana" pitchFamily="34" charset="0"/>
              <a:cs typeface="Verdana" pitchFamily="34" charset="0"/>
            </a:endParaRPr>
          </a:p>
          <a:p>
            <a:pPr marL="457200" indent="-457200">
              <a:buFont typeface="Courier New" pitchFamily="49" charset="0"/>
              <a:buChar char="o"/>
              <a:defRPr/>
            </a:pPr>
            <a:r>
              <a:rPr lang="en-US" dirty="0">
                <a:latin typeface="Verdana" pitchFamily="34" charset="0"/>
                <a:ea typeface="Verdana" pitchFamily="34" charset="0"/>
                <a:cs typeface="Verdana" pitchFamily="34" charset="0"/>
              </a:rPr>
              <a:t>Remember, the wider the sling “legs” are spread apart, the less the sling can lift!</a:t>
            </a:r>
          </a:p>
          <a:p>
            <a:pPr>
              <a:defRPr/>
            </a:pPr>
            <a:endParaRPr 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4091A1A0-5CF5-4EAB-9CE1-5FCEC43E8772}" type="slidenum">
              <a:rPr lang="en-US" altLang="en-US"/>
              <a:pPr eaLnBrk="1" hangingPunct="1"/>
              <a:t>29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Parts of an overhead crane include:</a:t>
            </a:r>
          </a:p>
          <a:p>
            <a:r>
              <a:rPr lang="en-US" altLang="en-US" b="1"/>
              <a:t>Bridge - </a:t>
            </a:r>
            <a:r>
              <a:rPr lang="en-US" altLang="en-US"/>
              <a:t>The main travelling structure of the crane which spans the width of the bay. The bridge consists of two end trucks and one or two bridge girders depending on the Equipment Type.</a:t>
            </a:r>
          </a:p>
          <a:p>
            <a:r>
              <a:rPr lang="en-US" altLang="en-US" b="1"/>
              <a:t>End trucks -</a:t>
            </a:r>
            <a:r>
              <a:rPr lang="en-US" altLang="en-US"/>
              <a:t>Located on either side of the span, the end trucks house the wheels on which the entire crane travels. These wheels ride on the runway beam allowing access to the entire length of the bay.</a:t>
            </a:r>
          </a:p>
          <a:p>
            <a:r>
              <a:rPr lang="en-US" altLang="en-US" b="1"/>
              <a:t>Bridge Girder(s) -</a:t>
            </a:r>
            <a:r>
              <a:rPr lang="en-US" altLang="en-US"/>
              <a:t>The principal horizontal beam of the crane bridge which supports the trolley and is supported by the end trucks.</a:t>
            </a:r>
          </a:p>
          <a:p>
            <a:r>
              <a:rPr lang="en-US" altLang="en-US" b="1"/>
              <a:t>Trolley Hoist -</a:t>
            </a:r>
            <a:r>
              <a:rPr lang="en-US" altLang="en-US"/>
              <a:t>The unit consisting of both the hoist and the trolley frame. In situations where more than one hoist is required on one crane, both hoists can be supplied on a single trolley or on separate trolleys.</a:t>
            </a:r>
          </a:p>
          <a:p>
            <a:r>
              <a:rPr lang="en-US" altLang="en-US" b="1"/>
              <a:t>Trolley - </a:t>
            </a:r>
            <a:r>
              <a:rPr lang="en-US" altLang="en-US"/>
              <a:t>The trolley carries the hoist across the bay along the bridge girder(s) traversing the span.</a:t>
            </a:r>
          </a:p>
          <a:p>
            <a:r>
              <a:rPr lang="en-US" altLang="en-US" b="1"/>
              <a:t>Hoist -</a:t>
            </a:r>
            <a:r>
              <a:rPr lang="en-US" altLang="en-US"/>
              <a:t>The hoist is mounted to the trolley and performs the actual lifting function via a hook or lifting attachment. There are two basic types of hoists: Wire Rope and Chain.</a:t>
            </a:r>
          </a:p>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50B13B41-F24C-40E2-B768-37649CD61FBE}" type="slidenum">
              <a:rPr lang="en-US" altLang="en-US"/>
              <a:pPr eaLnBrk="1" hangingPunct="1"/>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Slings should be inspected at least daily prior to their use.</a:t>
            </a:r>
          </a:p>
          <a:p>
            <a:r>
              <a:rPr lang="en-US" altLang="en-US"/>
              <a:t>Inspections should include chain, wire rope and synthetic slings and their attachments.</a:t>
            </a:r>
          </a:p>
          <a:p>
            <a:r>
              <a:rPr lang="en-US" altLang="en-US"/>
              <a:t>A thorough facility-wide inspected has to be performed at least once every 12 months.</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2C1ED782-41C6-49AF-B5AC-2B77DE74B230}" type="slidenum">
              <a:rPr lang="en-US" altLang="en-US"/>
              <a:pPr eaLnBrk="1" hangingPunct="1"/>
              <a:t>30</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During the sling inspection the capacity of the sling should be determined – this should be indicated by an attached tag/label (</a:t>
            </a:r>
            <a:r>
              <a:rPr lang="en-US" altLang="en-US" u="sng"/>
              <a:t>all</a:t>
            </a:r>
            <a:r>
              <a:rPr lang="en-US" altLang="en-US"/>
              <a:t> slings should be appropriately labeled/tagged).</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50218778-A0ED-4AD0-A37A-497C72416A80}" type="slidenum">
              <a:rPr lang="en-US" altLang="en-US"/>
              <a:pPr eaLnBrk="1" hangingPunct="1"/>
              <a:t>31</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During the inspection the overall condition of the sling should be determined. Damage from chemicals, wear, stress, cracks etc. should be observed and documented.</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81036B6-5A54-4584-B91A-E574089455D2}" type="slidenum">
              <a:rPr lang="en-US" altLang="en-US"/>
              <a:pPr eaLnBrk="1" hangingPunct="1"/>
              <a:t>32</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If a damaged sling is found it should be taken out of service, appropriately tagged and reported.</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4AE1E4C-725D-4B16-9841-148A99B637F7}" type="slidenum">
              <a:rPr lang="en-US" altLang="en-US"/>
              <a:pPr eaLnBrk="1" hangingPunct="1"/>
              <a:t>33</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For safe sling usage:</a:t>
            </a:r>
          </a:p>
          <a:p>
            <a:pPr eaLnBrk="1" hangingPunct="1">
              <a:buFont typeface="Courier New" panose="02070309020205020404" pitchFamily="49" charset="0"/>
              <a:buChar char="o"/>
            </a:pPr>
            <a:r>
              <a:rPr lang="en-US" altLang="en-US">
                <a:latin typeface="Verdana" panose="020B0604030504040204" pitchFamily="34" charset="0"/>
              </a:rPr>
              <a:t> Slings should be stored off of the floor and hung on racks whenever possible in a clean, dry environment. </a:t>
            </a:r>
          </a:p>
          <a:p>
            <a:pPr eaLnBrk="1" hangingPunct="1">
              <a:buFont typeface="Courier New" panose="02070309020205020404" pitchFamily="49" charset="0"/>
              <a:buChar char="o"/>
            </a:pPr>
            <a:r>
              <a:rPr lang="en-US" altLang="en-US">
                <a:latin typeface="Verdana" panose="020B0604030504040204" pitchFamily="34" charset="0"/>
              </a:rPr>
              <a:t> Never drag slings across the floor. </a:t>
            </a:r>
          </a:p>
          <a:p>
            <a:pPr eaLnBrk="1" hangingPunct="1">
              <a:buFont typeface="Courier New" panose="02070309020205020404" pitchFamily="49" charset="0"/>
              <a:buChar char="o"/>
            </a:pPr>
            <a:r>
              <a:rPr lang="en-US" altLang="en-US">
                <a:latin typeface="Verdana" panose="020B0604030504040204" pitchFamily="34" charset="0"/>
              </a:rPr>
              <a:t> Always hook with a “closed hook” arrangement (hooks facing out).</a:t>
            </a:r>
          </a:p>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3FB7417-A652-4884-B414-06FB3EE4EE80}" type="slidenum">
              <a:rPr lang="en-US" altLang="en-US"/>
              <a:pPr eaLnBrk="1" hangingPunct="1"/>
              <a:t>34</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t>Overhead crane accidents cause severe injuries and fatalities every year. </a:t>
            </a:r>
          </a:p>
          <a:p>
            <a:pPr>
              <a:defRPr/>
            </a:pPr>
            <a:r>
              <a:rPr lang="en-US" dirty="0"/>
              <a:t>There are three major hazards that can contribute to overhead crane operations: </a:t>
            </a:r>
          </a:p>
          <a:p>
            <a:pPr marL="171450" indent="-171450">
              <a:buFont typeface="Arial" panose="020B0604020202020204" pitchFamily="34" charset="0"/>
              <a:buChar char="•"/>
              <a:defRPr/>
            </a:pPr>
            <a:r>
              <a:rPr lang="en-US" dirty="0"/>
              <a:t>Coming into contact with an electrical power source, </a:t>
            </a:r>
          </a:p>
          <a:p>
            <a:pPr marL="171450" indent="-171450">
              <a:buFont typeface="Arial" panose="020B0604020202020204" pitchFamily="34" charset="0"/>
              <a:buChar char="•"/>
              <a:defRPr/>
            </a:pPr>
            <a:r>
              <a:rPr lang="en-US" dirty="0"/>
              <a:t>Overloading</a:t>
            </a:r>
          </a:p>
          <a:p>
            <a:pPr marL="171450" indent="-171450">
              <a:buFont typeface="Arial" panose="020B0604020202020204" pitchFamily="34" charset="0"/>
              <a:buChar char="•"/>
              <a:defRPr/>
            </a:pPr>
            <a:r>
              <a:rPr lang="en-US" dirty="0"/>
              <a:t>Materials Falling</a:t>
            </a:r>
          </a:p>
          <a:p>
            <a:pPr>
              <a:defRPr/>
            </a:pPr>
            <a:r>
              <a:rPr lang="en-US" dirty="0"/>
              <a:t>Preventing accidents requires workers to recognize certain hazards that occur during operation and follow safety procedures to avoid them.</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297408C-9BEC-4E3F-B3FB-867EB9694121}" type="slidenum">
              <a:rPr lang="en-US" altLang="en-US"/>
              <a:pPr eaLnBrk="1" hangingPunct="1"/>
              <a:t>35</a:t>
            </a:fld>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Many times accidents are the result of workers taking shortcuts and not following safety procedures that are in place.  This pictures shows an individual who may well do this sort of thing on a regular basis and because he/she has never been injured, injured anyone else or caused property damage he/she continues to do unsafe things on the job.</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5F0B7EB-7FFB-4B79-A982-0F9AEB273535}" type="slidenum">
              <a:rPr lang="en-US" altLang="en-US"/>
              <a:pPr eaLnBrk="1" hangingPunct="1"/>
              <a:t>36</a:t>
            </a:fld>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t>Operators of overhead cranes need to remember and heed the following:</a:t>
            </a:r>
          </a:p>
          <a:p>
            <a:pPr marL="342900" indent="-342900" eaLnBrk="1" fontAlgn="auto" hangingPunct="1">
              <a:spcAft>
                <a:spcPts val="0"/>
              </a:spcAft>
              <a:buFont typeface="Courier New" pitchFamily="49" charset="0"/>
              <a:buChar char="o"/>
              <a:defRPr/>
            </a:pPr>
            <a:r>
              <a:rPr lang="en-US" dirty="0"/>
              <a:t>Do not operate a crane if limit switches are out of order, or if cables show defects. </a:t>
            </a:r>
          </a:p>
          <a:p>
            <a:pPr marL="342900" indent="-342900" eaLnBrk="1" fontAlgn="auto" hangingPunct="1">
              <a:spcAft>
                <a:spcPts val="0"/>
              </a:spcAft>
              <a:buFont typeface="Courier New" pitchFamily="49" charset="0"/>
              <a:buChar char="o"/>
              <a:defRPr/>
            </a:pPr>
            <a:r>
              <a:rPr lang="en-US" dirty="0"/>
              <a:t>Do not allow anyone to ride on a load or hooks. </a:t>
            </a:r>
          </a:p>
          <a:p>
            <a:pPr marL="342900" indent="-342900" eaLnBrk="1" fontAlgn="auto" hangingPunct="1">
              <a:spcAft>
                <a:spcPts val="0"/>
              </a:spcAft>
              <a:buFont typeface="Courier New" pitchFamily="49" charset="0"/>
              <a:buChar char="o"/>
              <a:defRPr/>
            </a:pPr>
            <a:r>
              <a:rPr lang="en-US" dirty="0"/>
              <a:t>Do not leave slings dangling from the load hook.</a:t>
            </a:r>
          </a:p>
          <a:p>
            <a:pPr marL="342900" indent="-342900" eaLnBrk="1" fontAlgn="auto" hangingPunct="1">
              <a:spcAft>
                <a:spcPts val="0"/>
              </a:spcAft>
              <a:buFont typeface="Courier New" pitchFamily="49" charset="0"/>
              <a:buChar char="o"/>
              <a:defRPr/>
            </a:pPr>
            <a:r>
              <a:rPr lang="en-US" dirty="0"/>
              <a:t>Have sling hooks placed on the sling ring when carrying slings to the load.</a:t>
            </a:r>
          </a:p>
          <a:p>
            <a:pPr eaLnBrk="1" fontAlgn="auto" hangingPunct="1">
              <a:spcAft>
                <a:spcPts val="0"/>
              </a:spcAft>
              <a:buFont typeface="Arial" pitchFamily="34" charset="0"/>
              <a:buNone/>
              <a:defRPr/>
            </a:pPr>
            <a:endParaRPr lang="en-US" dirty="0"/>
          </a:p>
          <a:p>
            <a:pPr>
              <a:defRPr/>
            </a:pPr>
            <a:endParaRPr 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0258FE2B-D1C1-4E95-8E60-0DAABBC9DE72}" type="slidenum">
              <a:rPr lang="en-US" altLang="en-US"/>
              <a:pPr eaLnBrk="1" hangingPunct="1"/>
              <a:t>37</a:t>
            </a:fld>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t>In addition, operators also need to understand and follow these safety tips:</a:t>
            </a:r>
          </a:p>
          <a:p>
            <a:pPr marL="342900" indent="-342900">
              <a:buFont typeface="Courier New" pitchFamily="49" charset="0"/>
              <a:buChar char="o"/>
              <a:defRPr/>
            </a:pPr>
            <a:r>
              <a:rPr lang="en-US" dirty="0">
                <a:latin typeface="Verdana" pitchFamily="34" charset="0"/>
                <a:ea typeface="Verdana" pitchFamily="34" charset="0"/>
                <a:cs typeface="Verdana" pitchFamily="34" charset="0"/>
              </a:rPr>
              <a:t>Do not raise loads higher than necessary to clear objects. </a:t>
            </a:r>
          </a:p>
          <a:p>
            <a:pPr marL="342900" indent="-342900">
              <a:buFont typeface="Courier New" pitchFamily="49" charset="0"/>
              <a:buChar char="o"/>
              <a:defRPr/>
            </a:pPr>
            <a:endParaRPr lang="en-US" dirty="0">
              <a:latin typeface="Verdana" pitchFamily="34" charset="0"/>
              <a:ea typeface="Verdana" pitchFamily="34" charset="0"/>
              <a:cs typeface="Verdana" pitchFamily="34" charset="0"/>
            </a:endParaRPr>
          </a:p>
          <a:p>
            <a:pPr marL="342900" indent="-342900">
              <a:buFont typeface="Courier New" pitchFamily="49" charset="0"/>
              <a:buChar char="o"/>
              <a:defRPr/>
            </a:pPr>
            <a:r>
              <a:rPr lang="en-US" dirty="0">
                <a:latin typeface="Verdana" pitchFamily="34" charset="0"/>
                <a:ea typeface="Verdana" pitchFamily="34" charset="0"/>
                <a:cs typeface="Verdana" pitchFamily="34" charset="0"/>
              </a:rPr>
              <a:t>Do not pass a load over workers.</a:t>
            </a:r>
          </a:p>
          <a:p>
            <a:pPr>
              <a:defRPr/>
            </a:pPr>
            <a:endParaRPr lang="en-US" dirty="0">
              <a:latin typeface="Verdana" pitchFamily="34" charset="0"/>
              <a:ea typeface="Verdana" pitchFamily="34" charset="0"/>
              <a:cs typeface="Verdana" pitchFamily="34" charset="0"/>
            </a:endParaRPr>
          </a:p>
          <a:p>
            <a:pPr marL="342900" indent="-342900">
              <a:buFont typeface="Courier New" pitchFamily="49" charset="0"/>
              <a:buChar char="o"/>
              <a:defRPr/>
            </a:pPr>
            <a:r>
              <a:rPr lang="en-US" dirty="0">
                <a:latin typeface="Verdana" pitchFamily="34" charset="0"/>
                <a:ea typeface="Verdana" pitchFamily="34" charset="0"/>
                <a:cs typeface="Verdana" pitchFamily="34" charset="0"/>
              </a:rPr>
              <a:t>Do not reverse a motor until it has come to a full stop except to avoid accidents. </a:t>
            </a:r>
          </a:p>
          <a:p>
            <a:pPr marL="342900" indent="-342900">
              <a:buFont typeface="Courier New" pitchFamily="49" charset="0"/>
              <a:buChar char="o"/>
              <a:defRPr/>
            </a:pPr>
            <a:endParaRPr lang="en-US" dirty="0">
              <a:latin typeface="Verdana" pitchFamily="34" charset="0"/>
              <a:ea typeface="Verdana" pitchFamily="34" charset="0"/>
              <a:cs typeface="Verdana" pitchFamily="34" charset="0"/>
            </a:endParaRPr>
          </a:p>
          <a:p>
            <a:pPr marL="342900" indent="-342900">
              <a:buFont typeface="Courier New" pitchFamily="49" charset="0"/>
              <a:buChar char="o"/>
              <a:defRPr/>
            </a:pPr>
            <a:r>
              <a:rPr lang="en-US" dirty="0">
                <a:latin typeface="Verdana" pitchFamily="34" charset="0"/>
                <a:ea typeface="Verdana" pitchFamily="34" charset="0"/>
                <a:cs typeface="Verdana" pitchFamily="34" charset="0"/>
              </a:rPr>
              <a:t>Do not walk on the crane runway. </a:t>
            </a:r>
          </a:p>
          <a:p>
            <a:pPr marL="342900" indent="-342900">
              <a:buFont typeface="Courier New" pitchFamily="49" charset="0"/>
              <a:buChar char="o"/>
              <a:defRPr/>
            </a:pPr>
            <a:endParaRPr lang="en-US" dirty="0">
              <a:latin typeface="Verdana" pitchFamily="34" charset="0"/>
              <a:ea typeface="Verdana" pitchFamily="34" charset="0"/>
              <a:cs typeface="Verdana" pitchFamily="34" charset="0"/>
            </a:endParaRPr>
          </a:p>
          <a:p>
            <a:pPr marL="342900" indent="-342900">
              <a:buFont typeface="Courier New" pitchFamily="49" charset="0"/>
              <a:buChar char="o"/>
              <a:defRPr/>
            </a:pPr>
            <a:r>
              <a:rPr lang="en-US" dirty="0">
                <a:latin typeface="Verdana" pitchFamily="34" charset="0"/>
                <a:ea typeface="Verdana" pitchFamily="34" charset="0"/>
                <a:cs typeface="Verdana" pitchFamily="34" charset="0"/>
              </a:rPr>
              <a:t>Do not leave suspended loads unattended.</a:t>
            </a:r>
          </a:p>
          <a:p>
            <a:pPr>
              <a:defRPr/>
            </a:pPr>
            <a:endParaRPr 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4AB2BE7-EF9C-4BEF-B9C7-27A48D4AE045}" type="slidenum">
              <a:rPr lang="en-US" altLang="en-US"/>
              <a:pPr eaLnBrk="1" hangingPunct="1"/>
              <a:t>38</a:t>
            </a:fld>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While operating a crane there should be a minimum clearance of 3 inches overhead and at least 2 inches laterally between the crane and obstructions.</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46FEA8B-6534-4245-A6E3-34EADAE6781A}" type="slidenum">
              <a:rPr lang="en-US" altLang="en-US"/>
              <a:pPr eaLnBrk="1" hangingPunct="1"/>
              <a:t>39</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t>Types of overhead cranes include:</a:t>
            </a:r>
          </a:p>
          <a:p>
            <a:pPr marL="342900" indent="-342900" eaLnBrk="1" hangingPunct="1">
              <a:buFont typeface="Wingdings" pitchFamily="2" charset="2"/>
              <a:buChar char="§"/>
              <a:defRPr/>
            </a:pPr>
            <a:r>
              <a:rPr lang="en-US" altLang="en-US" dirty="0"/>
              <a:t>Gantry</a:t>
            </a:r>
          </a:p>
          <a:p>
            <a:pPr marL="342900" indent="-342900" eaLnBrk="1" hangingPunct="1">
              <a:buFont typeface="Wingdings" pitchFamily="2" charset="2"/>
              <a:buChar char="§"/>
              <a:defRPr/>
            </a:pPr>
            <a:endParaRPr lang="en-US" altLang="en-US" dirty="0"/>
          </a:p>
          <a:p>
            <a:pPr marL="342900" indent="-342900" eaLnBrk="1" hangingPunct="1">
              <a:buFont typeface="Wingdings" pitchFamily="2" charset="2"/>
              <a:buChar char="§"/>
              <a:defRPr/>
            </a:pPr>
            <a:r>
              <a:rPr lang="en-US" altLang="en-US" dirty="0"/>
              <a:t>Semi-Gantry</a:t>
            </a:r>
          </a:p>
          <a:p>
            <a:pPr marL="342900" indent="-342900" eaLnBrk="1" hangingPunct="1">
              <a:buFont typeface="Wingdings" pitchFamily="2" charset="2"/>
              <a:buChar char="§"/>
              <a:defRPr/>
            </a:pPr>
            <a:endParaRPr lang="en-US" altLang="en-US" dirty="0"/>
          </a:p>
          <a:p>
            <a:pPr marL="342900" indent="-342900" eaLnBrk="1" hangingPunct="1">
              <a:buFont typeface="Wingdings" pitchFamily="2" charset="2"/>
              <a:buChar char="§"/>
              <a:defRPr/>
            </a:pPr>
            <a:r>
              <a:rPr lang="en-US" altLang="en-US" dirty="0"/>
              <a:t>Cantilever Gantry</a:t>
            </a:r>
          </a:p>
          <a:p>
            <a:pPr marL="342900" indent="-342900" eaLnBrk="1" hangingPunct="1">
              <a:buFont typeface="Wingdings" pitchFamily="2" charset="2"/>
              <a:buChar char="§"/>
              <a:defRPr/>
            </a:pPr>
            <a:endParaRPr lang="en-US" altLang="en-US" dirty="0"/>
          </a:p>
          <a:p>
            <a:pPr marL="342900" indent="-342900" eaLnBrk="1" hangingPunct="1">
              <a:buFont typeface="Wingdings" pitchFamily="2" charset="2"/>
              <a:buChar char="§"/>
              <a:defRPr/>
            </a:pPr>
            <a:r>
              <a:rPr lang="en-US" altLang="en-US" dirty="0"/>
              <a:t>Storage Bridge</a:t>
            </a:r>
          </a:p>
          <a:p>
            <a:pPr marL="342900" indent="-342900" eaLnBrk="1" hangingPunct="1">
              <a:buFont typeface="Wingdings" pitchFamily="2" charset="2"/>
              <a:buChar char="§"/>
              <a:defRPr/>
            </a:pPr>
            <a:endParaRPr lang="en-US" altLang="en-US" dirty="0"/>
          </a:p>
          <a:p>
            <a:pPr marL="342900" indent="-342900" eaLnBrk="1" hangingPunct="1">
              <a:buFont typeface="Wingdings" pitchFamily="2" charset="2"/>
              <a:buChar char="§"/>
              <a:defRPr/>
            </a:pPr>
            <a:r>
              <a:rPr lang="en-US" altLang="en-US" dirty="0"/>
              <a:t>Wall Cranes</a:t>
            </a:r>
          </a:p>
          <a:p>
            <a:pPr>
              <a:defRPr/>
            </a:pPr>
            <a:endParaRPr 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AEB9408-320E-4441-B108-D25CA3BDFB81}" type="slidenum">
              <a:rPr lang="en-US" altLang="en-US"/>
              <a:pPr eaLnBrk="1" hangingPunct="1"/>
              <a:t>4</a:t>
            </a:fld>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t>Operating an overhead crane can be dangerous if safety isn’t given priority.  Operators and other employees need to keep in mind:</a:t>
            </a:r>
          </a:p>
          <a:p>
            <a:pPr marL="342900" indent="-342900" eaLnBrk="1" hangingPunct="1">
              <a:buFont typeface="Arial" pitchFamily="34" charset="0"/>
              <a:buChar char="•"/>
              <a:defRPr/>
            </a:pPr>
            <a:r>
              <a:rPr lang="en-US" dirty="0"/>
              <a:t>Inspect your crane/hoist before use.</a:t>
            </a:r>
          </a:p>
          <a:p>
            <a:pPr marL="342900" indent="-342900" eaLnBrk="1" hangingPunct="1">
              <a:buFont typeface="Arial" pitchFamily="34" charset="0"/>
              <a:buChar char="•"/>
              <a:defRPr/>
            </a:pPr>
            <a:r>
              <a:rPr lang="en-US" dirty="0"/>
              <a:t>Inspect slings prior to use, removing from service any in question.</a:t>
            </a:r>
          </a:p>
          <a:p>
            <a:pPr marL="342900" indent="-342900" eaLnBrk="1" hangingPunct="1">
              <a:buFont typeface="Arial" pitchFamily="34" charset="0"/>
              <a:buChar char="•"/>
              <a:defRPr/>
            </a:pPr>
            <a:r>
              <a:rPr lang="en-US" dirty="0"/>
              <a:t>Remember the effect of sling angles on load capacities.</a:t>
            </a:r>
          </a:p>
          <a:p>
            <a:pPr marL="342900" indent="-342900" eaLnBrk="1" hangingPunct="1">
              <a:buFont typeface="Arial" pitchFamily="34" charset="0"/>
              <a:buChar char="•"/>
              <a:defRPr/>
            </a:pPr>
            <a:r>
              <a:rPr lang="en-US" dirty="0"/>
              <a:t>Properly store slings when finished to avoid damage.</a:t>
            </a:r>
          </a:p>
          <a:p>
            <a:pPr eaLnBrk="1" hangingPunct="1">
              <a:defRPr/>
            </a:pPr>
            <a:endParaRPr lang="en-US" sz="900" b="1" dirty="0"/>
          </a:p>
          <a:p>
            <a:pPr>
              <a:defRPr/>
            </a:pPr>
            <a:endParaRPr 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BA41D15-0AF3-4604-9CEF-628131501A6E}" type="slidenum">
              <a:rPr lang="en-US" altLang="en-US"/>
              <a:pPr eaLnBrk="1" hangingPunct="1"/>
              <a:t>40</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types of hoist “set ups” are shown in the slide.</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E122391-1079-42F8-9D13-9840689A5559}" type="slidenum">
              <a:rPr lang="en-US" altLang="en-US"/>
              <a:pPr eaLnBrk="1" hangingPunct="1"/>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Overhead cranes constructed and installed after August 31, 1971 need to meet certain specifications which are listed in this slide.</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051ABB38-03D8-4223-8CE3-5875D3BEC5D1}" type="slidenum">
              <a:rPr lang="en-US" altLang="en-US"/>
              <a:pPr eaLnBrk="1" hangingPunct="1"/>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342900" indent="-342900" eaLnBrk="1" fontAlgn="auto" hangingPunct="1">
              <a:spcAft>
                <a:spcPts val="0"/>
              </a:spcAft>
              <a:buFont typeface="Arial" pitchFamily="34" charset="0"/>
              <a:buChar char="•"/>
              <a:defRPr/>
            </a:pPr>
            <a:r>
              <a:rPr lang="en-US" dirty="0"/>
              <a:t>Cranes may be modified and rerated if the modifications and the supporting structure are checked thoroughly for the new rated load by a qualified engineer or the equipment manufacturer.</a:t>
            </a:r>
          </a:p>
          <a:p>
            <a:pPr eaLnBrk="1" fontAlgn="auto" hangingPunct="1">
              <a:spcAft>
                <a:spcPts val="0"/>
              </a:spcAft>
              <a:buFont typeface="Arial" pitchFamily="34" charset="0"/>
              <a:buNone/>
              <a:defRPr/>
            </a:pPr>
            <a:endParaRPr lang="en-US" dirty="0"/>
          </a:p>
          <a:p>
            <a:pPr marL="342900" indent="-342900" eaLnBrk="1" fontAlgn="auto" hangingPunct="1">
              <a:spcAft>
                <a:spcPts val="0"/>
              </a:spcAft>
              <a:buFont typeface="Arial" pitchFamily="34" charset="0"/>
              <a:buChar char="•"/>
              <a:defRPr/>
            </a:pPr>
            <a:r>
              <a:rPr lang="en-US" dirty="0"/>
              <a:t>The new rated load must be plainly marked on each side of the crane.</a:t>
            </a:r>
          </a:p>
          <a:p>
            <a:pPr eaLnBrk="1" fontAlgn="auto" hangingPunct="1">
              <a:spcAft>
                <a:spcPts val="0"/>
              </a:spcAft>
              <a:buFont typeface="Arial" pitchFamily="34" charset="0"/>
              <a:buNone/>
              <a:defRPr/>
            </a:pPr>
            <a:endParaRPr lang="en-US" dirty="0"/>
          </a:p>
          <a:p>
            <a:pPr marL="342900" indent="-342900" eaLnBrk="1" fontAlgn="auto" hangingPunct="1">
              <a:spcAft>
                <a:spcPts val="0"/>
              </a:spcAft>
              <a:buFont typeface="Arial" pitchFamily="34" charset="0"/>
              <a:buChar char="•"/>
              <a:defRPr/>
            </a:pPr>
            <a:r>
              <a:rPr lang="en-US" dirty="0"/>
              <a:t> If the crane has more than 1 hoisting unit, both shall have its rated load marked on them and shall be clearly legible from the ground or floor.</a:t>
            </a:r>
          </a:p>
          <a:p>
            <a:pPr>
              <a:defRPr/>
            </a:pPr>
            <a:endParaRPr 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A0E0F505-6D67-4787-8BB0-3ED5CFCDEEB1}" type="slidenum">
              <a:rPr lang="en-US" altLang="en-US"/>
              <a:pPr eaLnBrk="1" hangingPunct="1"/>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t>Items to be Inspected:</a:t>
            </a:r>
          </a:p>
          <a:p>
            <a:pPr marL="171450" indent="-171450">
              <a:buFont typeface="Arial" panose="020B0604020202020204" pitchFamily="34" charset="0"/>
              <a:buChar char="•"/>
              <a:defRPr/>
            </a:pPr>
            <a:r>
              <a:rPr lang="en-US" dirty="0"/>
              <a:t>Hoisting and lowering</a:t>
            </a:r>
          </a:p>
          <a:p>
            <a:pPr marL="171450" indent="-171450">
              <a:buFont typeface="Arial" panose="020B0604020202020204" pitchFamily="34" charset="0"/>
              <a:buChar char="•"/>
              <a:defRPr/>
            </a:pPr>
            <a:r>
              <a:rPr lang="en-US" dirty="0"/>
              <a:t>Trolley travel</a:t>
            </a:r>
          </a:p>
          <a:p>
            <a:pPr marL="171450" indent="-171450">
              <a:buFont typeface="Arial" panose="020B0604020202020204" pitchFamily="34" charset="0"/>
              <a:buChar char="•"/>
              <a:defRPr/>
            </a:pPr>
            <a:r>
              <a:rPr lang="en-US" dirty="0"/>
              <a:t>Bridge travel</a:t>
            </a:r>
          </a:p>
          <a:p>
            <a:pPr marL="171450" indent="-171450">
              <a:buFont typeface="Arial" panose="020B0604020202020204" pitchFamily="34" charset="0"/>
              <a:buChar char="•"/>
              <a:defRPr/>
            </a:pPr>
            <a:r>
              <a:rPr lang="en-US" dirty="0"/>
              <a:t>Limit switches, locking and safety devices</a:t>
            </a:r>
          </a:p>
          <a:p>
            <a:pPr marL="171450" indent="-171450">
              <a:buFont typeface="Arial" panose="020B0604020202020204" pitchFamily="34" charset="0"/>
              <a:buChar char="•"/>
              <a:defRPr/>
            </a:pPr>
            <a:r>
              <a:rPr lang="en-US" dirty="0"/>
              <a:t>Trip setting of hoist limit switches</a:t>
            </a:r>
          </a:p>
          <a:p>
            <a:pPr marL="171450" indent="-171450">
              <a:buFont typeface="Arial" panose="020B0604020202020204" pitchFamily="34" charset="0"/>
              <a:buChar char="•"/>
              <a:defRPr/>
            </a:pPr>
            <a:r>
              <a:rPr lang="en-US" dirty="0"/>
              <a:t>Load test of not more than 125% of rated load</a:t>
            </a:r>
          </a:p>
          <a:p>
            <a:pPr marL="171450" indent="-171450">
              <a:buFont typeface="Arial" panose="020B0604020202020204" pitchFamily="34" charset="0"/>
              <a:buChar char="•"/>
              <a:defRPr/>
            </a:pPr>
            <a:endParaRPr 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3E57778-DCE4-44F5-8E3A-5BDB131C394F}" type="slidenum">
              <a:rPr lang="en-US" altLang="en-US"/>
              <a:pPr eaLnBrk="1" hangingPunct="1"/>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t>A visual inspection should be performed on each overhead crane to ensure its safety and the safety of operators before use.  </a:t>
            </a:r>
          </a:p>
          <a:p>
            <a:pPr>
              <a:defRPr/>
            </a:pPr>
            <a:r>
              <a:rPr lang="en-US" dirty="0"/>
              <a:t>Here are some items that should be inspected:</a:t>
            </a:r>
          </a:p>
          <a:p>
            <a:pPr marL="342900" indent="-342900" eaLnBrk="1" fontAlgn="auto" hangingPunct="1">
              <a:spcAft>
                <a:spcPts val="0"/>
              </a:spcAft>
              <a:buFont typeface="Arial" pitchFamily="34" charset="0"/>
              <a:buChar char="•"/>
              <a:defRPr/>
            </a:pPr>
            <a:r>
              <a:rPr lang="en-US" dirty="0"/>
              <a:t>Check for any loose or missing parts.</a:t>
            </a:r>
          </a:p>
          <a:p>
            <a:pPr marL="342900" indent="-342900" eaLnBrk="1" fontAlgn="auto" hangingPunct="1">
              <a:spcAft>
                <a:spcPts val="0"/>
              </a:spcAft>
              <a:buFont typeface="Arial" pitchFamily="34" charset="0"/>
              <a:buChar char="•"/>
              <a:defRPr/>
            </a:pPr>
            <a:endParaRPr lang="en-US" dirty="0"/>
          </a:p>
          <a:p>
            <a:pPr marL="342900" indent="-342900" eaLnBrk="1" fontAlgn="auto" hangingPunct="1">
              <a:spcAft>
                <a:spcPts val="0"/>
              </a:spcAft>
              <a:buFont typeface="Arial" pitchFamily="34" charset="0"/>
              <a:buChar char="•"/>
              <a:defRPr/>
            </a:pPr>
            <a:r>
              <a:rPr lang="en-US" dirty="0"/>
              <a:t>Check end stops.  End stops prevent the trolley from running off the beam.</a:t>
            </a:r>
          </a:p>
          <a:p>
            <a:pPr eaLnBrk="1" fontAlgn="auto" hangingPunct="1">
              <a:spcAft>
                <a:spcPts val="0"/>
              </a:spcAft>
              <a:defRPr/>
            </a:pPr>
            <a:endParaRPr lang="en-US" dirty="0"/>
          </a:p>
          <a:p>
            <a:pPr marL="342900" indent="-342900" eaLnBrk="1" fontAlgn="auto" hangingPunct="1">
              <a:spcAft>
                <a:spcPts val="0"/>
              </a:spcAft>
              <a:buFont typeface="Arial" pitchFamily="34" charset="0"/>
              <a:buChar char="•"/>
              <a:defRPr/>
            </a:pPr>
            <a:r>
              <a:rPr lang="en-US" dirty="0"/>
              <a:t>Know the location of disconnect switch that will cut the power off only to the hoist or crane. Be sure it is readily accessible and not blocked.</a:t>
            </a:r>
          </a:p>
          <a:p>
            <a:pPr eaLnBrk="1" fontAlgn="auto" hangingPunct="1">
              <a:spcAft>
                <a:spcPts val="0"/>
              </a:spcAft>
              <a:defRPr/>
            </a:pPr>
            <a:r>
              <a:rPr lang="en-US" dirty="0"/>
              <a:t>	</a:t>
            </a:r>
          </a:p>
          <a:p>
            <a:pPr marL="342900" indent="-342900" eaLnBrk="1" fontAlgn="auto" hangingPunct="1">
              <a:spcAft>
                <a:spcPts val="0"/>
              </a:spcAft>
              <a:buFont typeface="Arial" pitchFamily="34" charset="0"/>
              <a:buChar char="•"/>
              <a:defRPr/>
            </a:pPr>
            <a:r>
              <a:rPr lang="en-US" dirty="0"/>
              <a:t>Make sure wire rope is properly seated in its drum and sheave grooves without any slack or overlapping.</a:t>
            </a:r>
          </a:p>
          <a:p>
            <a:pPr>
              <a:defRPr/>
            </a:pPr>
            <a:endParaRPr 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5435F5C7-7D14-4D97-80B7-7A36DAE6A7FB}" type="slidenum">
              <a:rPr lang="en-US" altLang="en-US"/>
              <a:pPr eaLnBrk="1" hangingPunct="1"/>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6324600"/>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33400" y="1219200"/>
            <a:ext cx="8153400" cy="4648200"/>
          </a:xfrm>
        </p:spPr>
        <p:txBody>
          <a:bodyPr/>
          <a:lstStyle>
            <a:lvl1pPr marL="0" indent="0" algn="ctr">
              <a:buNone/>
              <a:defRPr sz="2400">
                <a:solidFill>
                  <a:schemeClr val="tx1">
                    <a:tint val="75000"/>
                  </a:schemeClr>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itle 15"/>
          <p:cNvSpPr>
            <a:spLocks noGrp="1"/>
          </p:cNvSpPr>
          <p:nvPr>
            <p:ph type="title"/>
          </p:nvPr>
        </p:nvSpPr>
        <p:spPr>
          <a:xfrm>
            <a:off x="533400" y="381000"/>
            <a:ext cx="5105400" cy="457200"/>
          </a:xfrm>
        </p:spPr>
        <p:txBody>
          <a:body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8DBEE1A9-7192-4689-8F39-532021FDA2A5}" type="datetime1">
              <a:rPr lang="en-US"/>
              <a:pPr>
                <a:defRPr/>
              </a:pPr>
              <a:t>3/7/2017</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a:t>PPT-</a:t>
            </a:r>
          </a:p>
        </p:txBody>
      </p:sp>
      <p:sp>
        <p:nvSpPr>
          <p:cNvPr id="8" name="Slide Number Placeholder 5"/>
          <p:cNvSpPr>
            <a:spLocks noGrp="1"/>
          </p:cNvSpPr>
          <p:nvPr>
            <p:ph type="sldNum" sz="quarter" idx="12"/>
          </p:nvPr>
        </p:nvSpPr>
        <p:spPr/>
        <p:txBody>
          <a:bodyPr/>
          <a:lstStyle>
            <a:lvl1pPr>
              <a:defRPr/>
            </a:lvl1pPr>
          </a:lstStyle>
          <a:p>
            <a:fld id="{632C58C8-7DE4-4592-BBB4-76B2AF7EAB64}" type="slidenum">
              <a:rPr lang="en-US" altLang="en-US"/>
              <a:pPr/>
              <a:t>‹#›</a:t>
            </a:fld>
            <a:endParaRPr lang="en-US" altLang="en-US"/>
          </a:p>
        </p:txBody>
      </p:sp>
    </p:spTree>
    <p:extLst>
      <p:ext uri="{BB962C8B-B14F-4D97-AF65-F5344CB8AC3E}">
        <p14:creationId xmlns:p14="http://schemas.microsoft.com/office/powerpoint/2010/main" val="1836521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DBBF395-E40A-49B3-A633-B2169932DA1D}" type="datetime1">
              <a:rPr lang="en-US"/>
              <a:pPr>
                <a:defRPr/>
              </a:pPr>
              <a:t>3/7/2017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fld id="{86FAE960-4CDE-41BA-8462-52507AEAD89A}" type="slidenum">
              <a:rPr lang="en-US" altLang="en-US"/>
              <a:pPr/>
              <a:t>‹#›</a:t>
            </a:fld>
            <a:endParaRPr lang="en-US" altLang="en-US"/>
          </a:p>
        </p:txBody>
      </p:sp>
    </p:spTree>
    <p:extLst>
      <p:ext uri="{BB962C8B-B14F-4D97-AF65-F5344CB8AC3E}">
        <p14:creationId xmlns:p14="http://schemas.microsoft.com/office/powerpoint/2010/main" val="3228635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4D5A2F3-BCBE-4CF9-8A7F-8CF9CEB61E0C}" type="datetime1">
              <a:rPr lang="en-US"/>
              <a:pPr>
                <a:defRPr/>
              </a:pPr>
              <a:t>3/7/2017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fld id="{25E839ED-B07A-48BD-857D-916984F30E72}" type="slidenum">
              <a:rPr lang="en-US" altLang="en-US"/>
              <a:pPr/>
              <a:t>‹#›</a:t>
            </a:fld>
            <a:endParaRPr lang="en-US" altLang="en-US"/>
          </a:p>
        </p:txBody>
      </p:sp>
    </p:spTree>
    <p:extLst>
      <p:ext uri="{BB962C8B-B14F-4D97-AF65-F5344CB8AC3E}">
        <p14:creationId xmlns:p14="http://schemas.microsoft.com/office/powerpoint/2010/main" val="3642908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9DBDF36D-3C0A-4FA0-96DA-FCBE81A8CF50}" type="datetime1">
              <a:rPr lang="en-US"/>
              <a:pPr>
                <a:defRPr/>
              </a:pPr>
              <a:t>3/7/2017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fld id="{C6695BE5-BDD5-49A1-8BCD-508C7B39F35C}" type="slidenum">
              <a:rPr lang="en-US" altLang="en-US"/>
              <a:pPr/>
              <a:t>‹#›</a:t>
            </a:fld>
            <a:endParaRPr lang="en-US" altLang="en-US"/>
          </a:p>
        </p:txBody>
      </p:sp>
    </p:spTree>
    <p:extLst>
      <p:ext uri="{BB962C8B-B14F-4D97-AF65-F5344CB8AC3E}">
        <p14:creationId xmlns:p14="http://schemas.microsoft.com/office/powerpoint/2010/main" val="4013394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1EBF294-6D86-45C3-B054-B272E8F072F8}" type="datetime1">
              <a:rPr lang="en-US"/>
              <a:pPr>
                <a:defRPr/>
              </a:pPr>
              <a:t>3/7/2017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fld id="{EE9CC2E4-C854-40B0-B1AE-67869B057D5B}" type="slidenum">
              <a:rPr lang="en-US" altLang="en-US"/>
              <a:pPr/>
              <a:t>‹#›</a:t>
            </a:fld>
            <a:endParaRPr lang="en-US" altLang="en-US"/>
          </a:p>
        </p:txBody>
      </p:sp>
    </p:spTree>
    <p:extLst>
      <p:ext uri="{BB962C8B-B14F-4D97-AF65-F5344CB8AC3E}">
        <p14:creationId xmlns:p14="http://schemas.microsoft.com/office/powerpoint/2010/main" val="1907250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E7C09C5-BC0D-40B1-A173-7D02E29D638C}" type="datetime1">
              <a:rPr lang="en-US"/>
              <a:pPr>
                <a:defRPr/>
              </a:pPr>
              <a:t>3/7/2017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fld id="{CF846A1B-4B96-4C03-B69A-4484B762714F}" type="slidenum">
              <a:rPr lang="en-US" altLang="en-US"/>
              <a:pPr/>
              <a:t>‹#›</a:t>
            </a:fld>
            <a:endParaRPr lang="en-US" altLang="en-US"/>
          </a:p>
        </p:txBody>
      </p:sp>
    </p:spTree>
    <p:extLst>
      <p:ext uri="{BB962C8B-B14F-4D97-AF65-F5344CB8AC3E}">
        <p14:creationId xmlns:p14="http://schemas.microsoft.com/office/powerpoint/2010/main" val="4280896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A1D3A4B-9E33-4AAF-8FC9-1E70AD38FFB3}" type="datetime1">
              <a:rPr lang="en-US"/>
              <a:pPr>
                <a:defRPr/>
              </a:pPr>
              <a:t>3/7/2017</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PPT-</a:t>
            </a:r>
          </a:p>
        </p:txBody>
      </p:sp>
      <p:sp>
        <p:nvSpPr>
          <p:cNvPr id="7" name="Slide Number Placeholder 5"/>
          <p:cNvSpPr>
            <a:spLocks noGrp="1"/>
          </p:cNvSpPr>
          <p:nvPr>
            <p:ph type="sldNum" sz="quarter" idx="12"/>
          </p:nvPr>
        </p:nvSpPr>
        <p:spPr/>
        <p:txBody>
          <a:bodyPr/>
          <a:lstStyle>
            <a:lvl1pPr>
              <a:defRPr/>
            </a:lvl1pPr>
          </a:lstStyle>
          <a:p>
            <a:fld id="{63C11014-9C2C-4C9F-8DBD-BBBB898F1BEE}" type="slidenum">
              <a:rPr lang="en-US" altLang="en-US"/>
              <a:pPr/>
              <a:t>‹#›</a:t>
            </a:fld>
            <a:endParaRPr lang="en-US" altLang="en-US"/>
          </a:p>
        </p:txBody>
      </p:sp>
    </p:spTree>
    <p:extLst>
      <p:ext uri="{BB962C8B-B14F-4D97-AF65-F5344CB8AC3E}">
        <p14:creationId xmlns:p14="http://schemas.microsoft.com/office/powerpoint/2010/main" val="24325607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28473516-1A19-4B03-AFE7-30167EBCC85E}" type="datetime1">
              <a:rPr lang="en-US"/>
              <a:pPr>
                <a:defRPr/>
              </a:pPr>
              <a:t>3/7/2017</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PPT-</a:t>
            </a:r>
          </a:p>
        </p:txBody>
      </p:sp>
      <p:sp>
        <p:nvSpPr>
          <p:cNvPr id="9" name="Slide Number Placeholder 5"/>
          <p:cNvSpPr>
            <a:spLocks noGrp="1"/>
          </p:cNvSpPr>
          <p:nvPr>
            <p:ph type="sldNum" sz="quarter" idx="12"/>
          </p:nvPr>
        </p:nvSpPr>
        <p:spPr/>
        <p:txBody>
          <a:bodyPr/>
          <a:lstStyle>
            <a:lvl1pPr>
              <a:defRPr/>
            </a:lvl1pPr>
          </a:lstStyle>
          <a:p>
            <a:fld id="{54383048-6A3A-40FB-A32B-C8604B81D586}" type="slidenum">
              <a:rPr lang="en-US" altLang="en-US"/>
              <a:pPr/>
              <a:t>‹#›</a:t>
            </a:fld>
            <a:endParaRPr lang="en-US" altLang="en-US"/>
          </a:p>
        </p:txBody>
      </p:sp>
    </p:spTree>
    <p:extLst>
      <p:ext uri="{BB962C8B-B14F-4D97-AF65-F5344CB8AC3E}">
        <p14:creationId xmlns:p14="http://schemas.microsoft.com/office/powerpoint/2010/main" val="4679941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CF5DF7A-8C83-4E72-8D27-276F3C7279D6}" type="datetime1">
              <a:rPr lang="en-US"/>
              <a:pPr>
                <a:defRPr/>
              </a:pPr>
              <a:t>3/7/2017</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PPT-</a:t>
            </a:r>
          </a:p>
        </p:txBody>
      </p:sp>
      <p:sp>
        <p:nvSpPr>
          <p:cNvPr id="5" name="Slide Number Placeholder 5"/>
          <p:cNvSpPr>
            <a:spLocks noGrp="1"/>
          </p:cNvSpPr>
          <p:nvPr>
            <p:ph type="sldNum" sz="quarter" idx="12"/>
          </p:nvPr>
        </p:nvSpPr>
        <p:spPr/>
        <p:txBody>
          <a:bodyPr/>
          <a:lstStyle>
            <a:lvl1pPr>
              <a:defRPr/>
            </a:lvl1pPr>
          </a:lstStyle>
          <a:p>
            <a:fld id="{088D751A-3089-464B-A0FC-97C231183457}" type="slidenum">
              <a:rPr lang="en-US" altLang="en-US"/>
              <a:pPr/>
              <a:t>‹#›</a:t>
            </a:fld>
            <a:endParaRPr lang="en-US" altLang="en-US"/>
          </a:p>
        </p:txBody>
      </p:sp>
    </p:spTree>
    <p:extLst>
      <p:ext uri="{BB962C8B-B14F-4D97-AF65-F5344CB8AC3E}">
        <p14:creationId xmlns:p14="http://schemas.microsoft.com/office/powerpoint/2010/main" val="4295231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ADAD582-9E56-4C1F-B374-A4A30BD8F8D1}" type="datetime1">
              <a:rPr lang="en-US"/>
              <a:pPr>
                <a:defRPr/>
              </a:pPr>
              <a:t>3/7/2017</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PPT-</a:t>
            </a:r>
          </a:p>
        </p:txBody>
      </p:sp>
      <p:sp>
        <p:nvSpPr>
          <p:cNvPr id="4" name="Slide Number Placeholder 5"/>
          <p:cNvSpPr>
            <a:spLocks noGrp="1"/>
          </p:cNvSpPr>
          <p:nvPr>
            <p:ph type="sldNum" sz="quarter" idx="12"/>
          </p:nvPr>
        </p:nvSpPr>
        <p:spPr/>
        <p:txBody>
          <a:bodyPr/>
          <a:lstStyle>
            <a:lvl1pPr>
              <a:defRPr/>
            </a:lvl1pPr>
          </a:lstStyle>
          <a:p>
            <a:fld id="{61714FB2-C3F6-4A38-893D-FF18692496A1}" type="slidenum">
              <a:rPr lang="en-US" altLang="en-US"/>
              <a:pPr/>
              <a:t>‹#›</a:t>
            </a:fld>
            <a:endParaRPr lang="en-US" altLang="en-US"/>
          </a:p>
        </p:txBody>
      </p:sp>
    </p:spTree>
    <p:extLst>
      <p:ext uri="{BB962C8B-B14F-4D97-AF65-F5344CB8AC3E}">
        <p14:creationId xmlns:p14="http://schemas.microsoft.com/office/powerpoint/2010/main" val="39949045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577086E-C341-40A1-975A-DE0924F1080B}" type="datetime1">
              <a:rPr lang="en-US"/>
              <a:pPr>
                <a:defRPr/>
              </a:pPr>
              <a:t>3/7/2017</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PPT-</a:t>
            </a:r>
          </a:p>
        </p:txBody>
      </p:sp>
      <p:sp>
        <p:nvSpPr>
          <p:cNvPr id="7" name="Slide Number Placeholder 5"/>
          <p:cNvSpPr>
            <a:spLocks noGrp="1"/>
          </p:cNvSpPr>
          <p:nvPr>
            <p:ph type="sldNum" sz="quarter" idx="12"/>
          </p:nvPr>
        </p:nvSpPr>
        <p:spPr/>
        <p:txBody>
          <a:bodyPr/>
          <a:lstStyle>
            <a:lvl1pPr>
              <a:defRPr/>
            </a:lvl1pPr>
          </a:lstStyle>
          <a:p>
            <a:fld id="{3904717F-51E1-4473-8881-40BFC12973DE}" type="slidenum">
              <a:rPr lang="en-US" altLang="en-US"/>
              <a:pPr/>
              <a:t>‹#›</a:t>
            </a:fld>
            <a:endParaRPr lang="en-US" altLang="en-US"/>
          </a:p>
        </p:txBody>
      </p:sp>
    </p:spTree>
    <p:extLst>
      <p:ext uri="{BB962C8B-B14F-4D97-AF65-F5344CB8AC3E}">
        <p14:creationId xmlns:p14="http://schemas.microsoft.com/office/powerpoint/2010/main" val="640776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66B9534-C70F-4759-B708-11868106D391}" type="datetime1">
              <a:rPr lang="en-US"/>
              <a:pPr>
                <a:defRPr/>
              </a:pPr>
              <a:t>3/7/2017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fld id="{70D96E2B-9B16-43A6-970A-CC6FD1E23D71}" type="slidenum">
              <a:rPr lang="en-US" altLang="en-US"/>
              <a:pPr/>
              <a:t>‹#›</a:t>
            </a:fld>
            <a:endParaRPr lang="en-US" altLang="en-US"/>
          </a:p>
        </p:txBody>
      </p:sp>
    </p:spTree>
    <p:extLst>
      <p:ext uri="{BB962C8B-B14F-4D97-AF65-F5344CB8AC3E}">
        <p14:creationId xmlns:p14="http://schemas.microsoft.com/office/powerpoint/2010/main" val="18793206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77A58DB-7E78-4700-B299-F805849418F3}" type="datetime1">
              <a:rPr lang="en-US"/>
              <a:pPr>
                <a:defRPr/>
              </a:pPr>
              <a:t>3/7/2017</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PPT-</a:t>
            </a:r>
          </a:p>
        </p:txBody>
      </p:sp>
      <p:sp>
        <p:nvSpPr>
          <p:cNvPr id="7" name="Slide Number Placeholder 5"/>
          <p:cNvSpPr>
            <a:spLocks noGrp="1"/>
          </p:cNvSpPr>
          <p:nvPr>
            <p:ph type="sldNum" sz="quarter" idx="12"/>
          </p:nvPr>
        </p:nvSpPr>
        <p:spPr/>
        <p:txBody>
          <a:bodyPr/>
          <a:lstStyle>
            <a:lvl1pPr>
              <a:defRPr/>
            </a:lvl1pPr>
          </a:lstStyle>
          <a:p>
            <a:fld id="{94B112CF-0B85-4CC6-BBA6-84BE5AC9F351}" type="slidenum">
              <a:rPr lang="en-US" altLang="en-US"/>
              <a:pPr/>
              <a:t>‹#›</a:t>
            </a:fld>
            <a:endParaRPr lang="en-US" altLang="en-US"/>
          </a:p>
        </p:txBody>
      </p:sp>
    </p:spTree>
    <p:extLst>
      <p:ext uri="{BB962C8B-B14F-4D97-AF65-F5344CB8AC3E}">
        <p14:creationId xmlns:p14="http://schemas.microsoft.com/office/powerpoint/2010/main" val="6512908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8E50D80-FD20-42A0-8F5D-EC23E8FF7C3E}" type="datetime1">
              <a:rPr lang="en-US"/>
              <a:pPr>
                <a:defRPr/>
              </a:pPr>
              <a:t>3/7/2017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fld id="{FC1C333B-FC5A-446C-86F5-6058CFBCFD11}" type="slidenum">
              <a:rPr lang="en-US" altLang="en-US"/>
              <a:pPr/>
              <a:t>‹#›</a:t>
            </a:fld>
            <a:endParaRPr lang="en-US" altLang="en-US"/>
          </a:p>
        </p:txBody>
      </p:sp>
    </p:spTree>
    <p:extLst>
      <p:ext uri="{BB962C8B-B14F-4D97-AF65-F5344CB8AC3E}">
        <p14:creationId xmlns:p14="http://schemas.microsoft.com/office/powerpoint/2010/main" val="3244223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0E1BE2F-A7DB-4320-995D-C0DA7988CE89}" type="datetime1">
              <a:rPr lang="en-US"/>
              <a:pPr>
                <a:defRPr/>
              </a:pPr>
              <a:t>3/7/2017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fld id="{A795A324-C0F1-49CD-98AC-0EC27E8DA2C3}" type="slidenum">
              <a:rPr lang="en-US" altLang="en-US"/>
              <a:pPr/>
              <a:t>‹#›</a:t>
            </a:fld>
            <a:endParaRPr lang="en-US" altLang="en-US"/>
          </a:p>
        </p:txBody>
      </p:sp>
    </p:spTree>
    <p:extLst>
      <p:ext uri="{BB962C8B-B14F-4D97-AF65-F5344CB8AC3E}">
        <p14:creationId xmlns:p14="http://schemas.microsoft.com/office/powerpoint/2010/main" val="3781405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33772FA-C000-4CEE-8EA8-8435C48372CD}" type="datetime1">
              <a:rPr lang="en-US"/>
              <a:pPr>
                <a:defRPr/>
              </a:pPr>
              <a:t>3/7/2017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fld id="{74F078E8-E173-4ED6-BAC8-DCC49925AD45}" type="slidenum">
              <a:rPr lang="en-US" altLang="en-US"/>
              <a:pPr/>
              <a:t>‹#›</a:t>
            </a:fld>
            <a:endParaRPr lang="en-US" altLang="en-US"/>
          </a:p>
        </p:txBody>
      </p:sp>
    </p:spTree>
    <p:extLst>
      <p:ext uri="{BB962C8B-B14F-4D97-AF65-F5344CB8AC3E}">
        <p14:creationId xmlns:p14="http://schemas.microsoft.com/office/powerpoint/2010/main" val="2666101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2AA8689-C7E2-46D3-B898-5F65049E2F9C}" type="datetime1">
              <a:rPr lang="en-US"/>
              <a:pPr>
                <a:defRPr/>
              </a:pPr>
              <a:t>3/7/2017</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PPT-</a:t>
            </a:r>
          </a:p>
        </p:txBody>
      </p:sp>
      <p:sp>
        <p:nvSpPr>
          <p:cNvPr id="7" name="Slide Number Placeholder 5"/>
          <p:cNvSpPr>
            <a:spLocks noGrp="1"/>
          </p:cNvSpPr>
          <p:nvPr>
            <p:ph type="sldNum" sz="quarter" idx="12"/>
          </p:nvPr>
        </p:nvSpPr>
        <p:spPr/>
        <p:txBody>
          <a:bodyPr/>
          <a:lstStyle>
            <a:lvl1pPr>
              <a:defRPr/>
            </a:lvl1pPr>
          </a:lstStyle>
          <a:p>
            <a:fld id="{1B708D31-35C2-4AFA-8CDF-5322B5719FA8}" type="slidenum">
              <a:rPr lang="en-US" altLang="en-US"/>
              <a:pPr/>
              <a:t>‹#›</a:t>
            </a:fld>
            <a:endParaRPr lang="en-US" altLang="en-US"/>
          </a:p>
        </p:txBody>
      </p:sp>
    </p:spTree>
    <p:extLst>
      <p:ext uri="{BB962C8B-B14F-4D97-AF65-F5344CB8AC3E}">
        <p14:creationId xmlns:p14="http://schemas.microsoft.com/office/powerpoint/2010/main" val="2670949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7E3B513-A219-413D-9A3F-B3033836F52E}" type="datetime1">
              <a:rPr lang="en-US"/>
              <a:pPr>
                <a:defRPr/>
              </a:pPr>
              <a:t>3/7/2017</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PPT-</a:t>
            </a:r>
          </a:p>
        </p:txBody>
      </p:sp>
      <p:sp>
        <p:nvSpPr>
          <p:cNvPr id="9" name="Slide Number Placeholder 5"/>
          <p:cNvSpPr>
            <a:spLocks noGrp="1"/>
          </p:cNvSpPr>
          <p:nvPr>
            <p:ph type="sldNum" sz="quarter" idx="12"/>
          </p:nvPr>
        </p:nvSpPr>
        <p:spPr/>
        <p:txBody>
          <a:bodyPr/>
          <a:lstStyle>
            <a:lvl1pPr>
              <a:defRPr/>
            </a:lvl1pPr>
          </a:lstStyle>
          <a:p>
            <a:fld id="{54823231-A1D5-4CBF-8ECF-661CB7A5010D}" type="slidenum">
              <a:rPr lang="en-US" altLang="en-US"/>
              <a:pPr/>
              <a:t>‹#›</a:t>
            </a:fld>
            <a:endParaRPr lang="en-US" altLang="en-US"/>
          </a:p>
        </p:txBody>
      </p:sp>
    </p:spTree>
    <p:extLst>
      <p:ext uri="{BB962C8B-B14F-4D97-AF65-F5344CB8AC3E}">
        <p14:creationId xmlns:p14="http://schemas.microsoft.com/office/powerpoint/2010/main" val="450209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4048D53A-6A55-4395-A57F-B1EB9468CBDF}" type="datetime1">
              <a:rPr lang="en-US"/>
              <a:pPr>
                <a:defRPr/>
              </a:pPr>
              <a:t>3/7/2017</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PPT-</a:t>
            </a:r>
          </a:p>
        </p:txBody>
      </p:sp>
      <p:sp>
        <p:nvSpPr>
          <p:cNvPr id="5" name="Slide Number Placeholder 5"/>
          <p:cNvSpPr>
            <a:spLocks noGrp="1"/>
          </p:cNvSpPr>
          <p:nvPr>
            <p:ph type="sldNum" sz="quarter" idx="12"/>
          </p:nvPr>
        </p:nvSpPr>
        <p:spPr/>
        <p:txBody>
          <a:bodyPr/>
          <a:lstStyle>
            <a:lvl1pPr>
              <a:defRPr/>
            </a:lvl1pPr>
          </a:lstStyle>
          <a:p>
            <a:fld id="{7C610495-A41A-4580-B16E-F0D8B56EE922}" type="slidenum">
              <a:rPr lang="en-US" altLang="en-US"/>
              <a:pPr/>
              <a:t>‹#›</a:t>
            </a:fld>
            <a:endParaRPr lang="en-US" altLang="en-US"/>
          </a:p>
        </p:txBody>
      </p:sp>
    </p:spTree>
    <p:extLst>
      <p:ext uri="{BB962C8B-B14F-4D97-AF65-F5344CB8AC3E}">
        <p14:creationId xmlns:p14="http://schemas.microsoft.com/office/powerpoint/2010/main" val="3795088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3BD1EF6-992F-4C99-B8F4-8BA7F5CF1161}" type="datetime1">
              <a:rPr lang="en-US"/>
              <a:pPr>
                <a:defRPr/>
              </a:pPr>
              <a:t>3/7/2017</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PPT-</a:t>
            </a:r>
          </a:p>
        </p:txBody>
      </p:sp>
      <p:sp>
        <p:nvSpPr>
          <p:cNvPr id="4" name="Slide Number Placeholder 5"/>
          <p:cNvSpPr>
            <a:spLocks noGrp="1"/>
          </p:cNvSpPr>
          <p:nvPr>
            <p:ph type="sldNum" sz="quarter" idx="12"/>
          </p:nvPr>
        </p:nvSpPr>
        <p:spPr/>
        <p:txBody>
          <a:bodyPr/>
          <a:lstStyle>
            <a:lvl1pPr>
              <a:defRPr/>
            </a:lvl1pPr>
          </a:lstStyle>
          <a:p>
            <a:fld id="{B8ECC8CC-F19C-42C8-A0AF-843CBFDDB5C6}" type="slidenum">
              <a:rPr lang="en-US" altLang="en-US"/>
              <a:pPr/>
              <a:t>‹#›</a:t>
            </a:fld>
            <a:endParaRPr lang="en-US" altLang="en-US"/>
          </a:p>
        </p:txBody>
      </p:sp>
    </p:spTree>
    <p:extLst>
      <p:ext uri="{BB962C8B-B14F-4D97-AF65-F5344CB8AC3E}">
        <p14:creationId xmlns:p14="http://schemas.microsoft.com/office/powerpoint/2010/main" val="3836962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4F867BF-4D1D-46BE-AFB1-103E09944378}" type="datetime1">
              <a:rPr lang="en-US"/>
              <a:pPr>
                <a:defRPr/>
              </a:pPr>
              <a:t>3/7/2017</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PPT-</a:t>
            </a:r>
          </a:p>
        </p:txBody>
      </p:sp>
      <p:sp>
        <p:nvSpPr>
          <p:cNvPr id="7" name="Slide Number Placeholder 5"/>
          <p:cNvSpPr>
            <a:spLocks noGrp="1"/>
          </p:cNvSpPr>
          <p:nvPr>
            <p:ph type="sldNum" sz="quarter" idx="12"/>
          </p:nvPr>
        </p:nvSpPr>
        <p:spPr/>
        <p:txBody>
          <a:bodyPr/>
          <a:lstStyle>
            <a:lvl1pPr>
              <a:defRPr/>
            </a:lvl1pPr>
          </a:lstStyle>
          <a:p>
            <a:fld id="{59038D4E-C42A-45C6-99A5-E0A5751D16F1}" type="slidenum">
              <a:rPr lang="en-US" altLang="en-US"/>
              <a:pPr/>
              <a:t>‹#›</a:t>
            </a:fld>
            <a:endParaRPr lang="en-US" altLang="en-US"/>
          </a:p>
        </p:txBody>
      </p:sp>
    </p:spTree>
    <p:extLst>
      <p:ext uri="{BB962C8B-B14F-4D97-AF65-F5344CB8AC3E}">
        <p14:creationId xmlns:p14="http://schemas.microsoft.com/office/powerpoint/2010/main" val="1680014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61D78C7-432F-4E07-9E31-715A02D59D03}" type="datetime1">
              <a:rPr lang="en-US"/>
              <a:pPr>
                <a:defRPr/>
              </a:pPr>
              <a:t>3/7/2017</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PPT-</a:t>
            </a:r>
          </a:p>
        </p:txBody>
      </p:sp>
      <p:sp>
        <p:nvSpPr>
          <p:cNvPr id="7" name="Slide Number Placeholder 5"/>
          <p:cNvSpPr>
            <a:spLocks noGrp="1"/>
          </p:cNvSpPr>
          <p:nvPr>
            <p:ph type="sldNum" sz="quarter" idx="12"/>
          </p:nvPr>
        </p:nvSpPr>
        <p:spPr/>
        <p:txBody>
          <a:bodyPr/>
          <a:lstStyle>
            <a:lvl1pPr>
              <a:defRPr/>
            </a:lvl1pPr>
          </a:lstStyle>
          <a:p>
            <a:fld id="{0D475624-44D1-41E9-8D98-51168CE44AA4}" type="slidenum">
              <a:rPr lang="en-US" altLang="en-US"/>
              <a:pPr/>
              <a:t>‹#›</a:t>
            </a:fld>
            <a:endParaRPr lang="en-US" altLang="en-US"/>
          </a:p>
        </p:txBody>
      </p:sp>
    </p:spTree>
    <p:extLst>
      <p:ext uri="{BB962C8B-B14F-4D97-AF65-F5344CB8AC3E}">
        <p14:creationId xmlns:p14="http://schemas.microsoft.com/office/powerpoint/2010/main" val="2858407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6B5DED8-E947-4539-8B7D-FCFDB8785CC7}" type="datetime1">
              <a:rPr lang="en-US"/>
              <a:pPr>
                <a:defRPr/>
              </a:pPr>
              <a:t>3/7/2017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PPT-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CE3DDED7-DCB7-4E3E-B25F-FA9DDADA71E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16"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C5DF66D-F856-408F-8B52-92A615EBD535}" type="datetime1">
              <a:rPr lang="en-US"/>
              <a:pPr>
                <a:defRPr/>
              </a:pPr>
              <a:t>3/7/2017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PPT-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2B99A634-72AD-4530-A7FB-895733857EE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49.png"/><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3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54.jpeg"/></Relationships>
</file>

<file path=ppt/slides/_rels/slide3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57.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1.xml"/><Relationship Id="rId4" Type="http://schemas.openxmlformats.org/officeDocument/2006/relationships/hyperlink" Target="https://www.facebook.com/BWCPATHS"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Overhead Crane Safety</a:t>
            </a:r>
          </a:p>
        </p:txBody>
      </p:sp>
      <p:sp>
        <p:nvSpPr>
          <p:cNvPr id="4099"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2B3CE858-3717-4236-8144-78A161A17827}" type="slidenum">
              <a:rPr lang="en-US" altLang="en-US" sz="1400">
                <a:solidFill>
                  <a:schemeClr val="bg1"/>
                </a:solidFill>
                <a:latin typeface="Verdana" panose="020B0604030504040204" pitchFamily="34" charset="0"/>
              </a:rPr>
              <a:pPr algn="ctr" eaLnBrk="1" hangingPunct="1">
                <a:spcBef>
                  <a:spcPct val="0"/>
                </a:spcBef>
                <a:buFontTx/>
                <a:buNone/>
              </a:pPr>
              <a:t>1</a:t>
            </a:fld>
            <a:endParaRPr lang="en-US" altLang="en-US" sz="1400">
              <a:solidFill>
                <a:schemeClr val="bg1"/>
              </a:solidFill>
              <a:latin typeface="Verdana" panose="020B0604030504040204" pitchFamily="34" charset="0"/>
            </a:endParaRPr>
          </a:p>
        </p:txBody>
      </p:sp>
      <p:sp>
        <p:nvSpPr>
          <p:cNvPr id="4100"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PPT-080-01</a:t>
            </a:r>
          </a:p>
        </p:txBody>
      </p:sp>
      <p:pic>
        <p:nvPicPr>
          <p:cNvPr id="4101" name="Picture 2" descr="Industrial Overhead Crane,Overhead Crane Manufacturers In In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905000"/>
            <a:ext cx="33655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4" descr="Double Girder Overhead Cra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350" y="3124200"/>
            <a:ext cx="3759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Box 5"/>
          <p:cNvSpPr txBox="1">
            <a:spLocks noChangeArrowheads="1"/>
          </p:cNvSpPr>
          <p:nvPr/>
        </p:nvSpPr>
        <p:spPr bwMode="auto">
          <a:xfrm>
            <a:off x="768350" y="1938338"/>
            <a:ext cx="3146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latin typeface="Verdana" panose="020B0604030504040204" pitchFamily="34" charset="0"/>
              </a:rPr>
              <a:t>29 CFR 1910.179</a:t>
            </a:r>
          </a:p>
        </p:txBody>
      </p:sp>
      <p:sp>
        <p:nvSpPr>
          <p:cNvPr id="4104" name="Rectangle 1"/>
          <p:cNvSpPr>
            <a:spLocks noChangeArrowheads="1"/>
          </p:cNvSpPr>
          <p:nvPr/>
        </p:nvSpPr>
        <p:spPr bwMode="auto">
          <a:xfrm>
            <a:off x="6248400" y="990600"/>
            <a:ext cx="2743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a:latin typeface="Verdana" panose="020B0604030504040204" pitchFamily="34" charset="0"/>
              </a:rPr>
              <a:t>Bureau of  Workers’ Comp     </a:t>
            </a:r>
          </a:p>
          <a:p>
            <a:pPr algn="ctr" eaLnBrk="1" hangingPunct="1">
              <a:spcBef>
                <a:spcPct val="0"/>
              </a:spcBef>
              <a:buFontTx/>
              <a:buNone/>
            </a:pPr>
            <a:r>
              <a:rPr lang="en-US" altLang="en-US" sz="1200">
                <a:latin typeface="Verdana" panose="020B0604030504040204" pitchFamily="34" charset="0"/>
              </a:rPr>
              <a:t>PA Training for Health &amp; Safety </a:t>
            </a:r>
          </a:p>
          <a:p>
            <a:pPr algn="ctr" eaLnBrk="1" hangingPunct="1">
              <a:spcBef>
                <a:spcPct val="0"/>
              </a:spcBef>
              <a:buFontTx/>
              <a:buNone/>
            </a:pPr>
            <a:r>
              <a:rPr lang="en-US" altLang="en-US" sz="1200">
                <a:latin typeface="Verdana" panose="020B0604030504040204" pitchFamily="34" charset="0"/>
              </a:rPr>
              <a:t>(PATHS)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 y="1143000"/>
            <a:ext cx="8229600" cy="4648200"/>
          </a:xfrm>
        </p:spPr>
        <p:txBody>
          <a:bodyPr rtlCol="0">
            <a:normAutofit/>
          </a:bodyPr>
          <a:lstStyle/>
          <a:p>
            <a:pPr algn="l" eaLnBrk="1" fontAlgn="auto" hangingPunct="1">
              <a:spcAft>
                <a:spcPts val="0"/>
              </a:spcAft>
              <a:defRPr/>
            </a:pPr>
            <a:r>
              <a:rPr lang="en-US" dirty="0">
                <a:solidFill>
                  <a:schemeClr val="tx1"/>
                </a:solidFill>
              </a:rPr>
              <a:t>Items to be inspected:			</a:t>
            </a:r>
          </a:p>
          <a:p>
            <a:pPr algn="l" eaLnBrk="1" fontAlgn="auto" hangingPunct="1">
              <a:spcAft>
                <a:spcPts val="0"/>
              </a:spcAft>
              <a:defRPr/>
            </a:pPr>
            <a:endParaRPr lang="en-US" sz="1400" dirty="0">
              <a:solidFill>
                <a:schemeClr val="tx1"/>
              </a:solidFill>
            </a:endParaRPr>
          </a:p>
          <a:p>
            <a:pPr marL="342900" indent="-342900" algn="l" eaLnBrk="1" fontAlgn="auto" hangingPunct="1">
              <a:spcAft>
                <a:spcPts val="0"/>
              </a:spcAft>
              <a:buFont typeface="Arial" panose="020B0604020202020204" pitchFamily="34" charset="0"/>
              <a:buChar char="•"/>
              <a:defRPr/>
            </a:pPr>
            <a:r>
              <a:rPr lang="en-US" dirty="0">
                <a:solidFill>
                  <a:schemeClr val="tx1"/>
                </a:solidFill>
              </a:rPr>
              <a:t>Operating mechanisms for maladjustment (Daily)</a:t>
            </a:r>
          </a:p>
          <a:p>
            <a:pPr marL="342900" indent="-342900" algn="l" eaLnBrk="1" fontAlgn="auto" hangingPunct="1">
              <a:spcAft>
                <a:spcPts val="0"/>
              </a:spcAft>
              <a:buFont typeface="Arial" panose="020B0604020202020204" pitchFamily="34" charset="0"/>
              <a:buChar char="•"/>
              <a:defRPr/>
            </a:pPr>
            <a:r>
              <a:rPr lang="en-US" dirty="0">
                <a:solidFill>
                  <a:schemeClr val="tx1"/>
                </a:solidFill>
              </a:rPr>
              <a:t>Deterioration or leakage in pneumatic and hydraulic parts (Daily)</a:t>
            </a:r>
          </a:p>
          <a:p>
            <a:pPr marL="342900" indent="-342900" algn="l" eaLnBrk="1" fontAlgn="auto" hangingPunct="1">
              <a:spcAft>
                <a:spcPts val="0"/>
              </a:spcAft>
              <a:buFont typeface="Arial" panose="020B0604020202020204" pitchFamily="34" charset="0"/>
              <a:buChar char="•"/>
              <a:defRPr/>
            </a:pPr>
            <a:r>
              <a:rPr lang="en-US" dirty="0">
                <a:solidFill>
                  <a:schemeClr val="tx1"/>
                </a:solidFill>
              </a:rPr>
              <a:t>Hooks with deformation or cracks – visual (Daily)</a:t>
            </a:r>
          </a:p>
          <a:p>
            <a:pPr marL="342900" indent="-342900" algn="l" eaLnBrk="1" fontAlgn="auto" hangingPunct="1">
              <a:spcAft>
                <a:spcPts val="0"/>
              </a:spcAft>
              <a:buFont typeface="Arial" panose="020B0604020202020204" pitchFamily="34" charset="0"/>
              <a:buChar char="•"/>
              <a:defRPr/>
            </a:pPr>
            <a:r>
              <a:rPr lang="en-US" dirty="0">
                <a:solidFill>
                  <a:schemeClr val="tx1"/>
                </a:solidFill>
              </a:rPr>
              <a:t>Hooks with deformation or cracks – written record with signature of inspector and date – (Monthly)</a:t>
            </a:r>
          </a:p>
        </p:txBody>
      </p:sp>
      <p:sp>
        <p:nvSpPr>
          <p:cNvPr id="13315"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chemeClr val="bg1"/>
                </a:solidFill>
                <a:latin typeface="Verdana" panose="020B0604030504040204" pitchFamily="34" charset="0"/>
                <a:cs typeface="Arial" panose="020B0604020202020204" pitchFamily="34" charset="0"/>
              </a:rPr>
              <a:t>PPT-080-01</a:t>
            </a:r>
          </a:p>
        </p:txBody>
      </p:sp>
      <p:sp>
        <p:nvSpPr>
          <p:cNvPr id="1331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D8C281E5-B0D4-4BC3-B5BF-62EE1A76E245}" type="slidenum">
              <a:rPr lang="en-US" altLang="en-US" sz="1400">
                <a:solidFill>
                  <a:schemeClr val="bg1"/>
                </a:solidFill>
                <a:latin typeface="Verdana" panose="020B0604030504040204" pitchFamily="34" charset="0"/>
              </a:rPr>
              <a:pPr eaLnBrk="1" hangingPunct="1">
                <a:spcBef>
                  <a:spcPct val="0"/>
                </a:spcBef>
                <a:buFontTx/>
                <a:buNone/>
              </a:pPr>
              <a:t>10</a:t>
            </a:fld>
            <a:endParaRPr lang="en-US" altLang="en-US" sz="1400">
              <a:solidFill>
                <a:schemeClr val="bg1"/>
              </a:solidFill>
              <a:latin typeface="Verdana" panose="020B0604030504040204" pitchFamily="34" charset="0"/>
            </a:endParaRPr>
          </a:p>
        </p:txBody>
      </p:sp>
      <p:sp>
        <p:nvSpPr>
          <p:cNvPr id="13317" name="Title 4"/>
          <p:cNvSpPr>
            <a:spLocks noGrp="1"/>
          </p:cNvSpPr>
          <p:nvPr>
            <p:ph type="title"/>
          </p:nvPr>
        </p:nvSpPr>
        <p:spPr/>
        <p:txBody>
          <a:bodyPr/>
          <a:lstStyle/>
          <a:p>
            <a:pPr eaLnBrk="1" hangingPunct="1"/>
            <a:r>
              <a:rPr lang="en-US" altLang="en-US" sz="2800">
                <a:solidFill>
                  <a:schemeClr val="bg1"/>
                </a:solidFill>
                <a:latin typeface="Verdana" panose="020B0604030504040204" pitchFamily="34" charset="0"/>
                <a:ea typeface="Verdana" panose="020B0604030504040204" pitchFamily="34" charset="0"/>
                <a:cs typeface="Verdana" panose="020B0604030504040204" pitchFamily="34" charset="0"/>
              </a:rPr>
              <a:t>Frequent Inspections</a:t>
            </a:r>
          </a:p>
        </p:txBody>
      </p:sp>
      <p:pic>
        <p:nvPicPr>
          <p:cNvPr id="13318" name="Picture 2" descr="https://sp2.yimg.com/ib/th?id=HN.608034036308377606&amp;pid=1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413250"/>
            <a:ext cx="1219200"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4" descr="https://sp1.yimg.com/ib/th?id=HN.608039731435014249&amp;pid=1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0" y="4638675"/>
            <a:ext cx="238125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chemeClr val="bg1"/>
                </a:solidFill>
                <a:latin typeface="Verdana" panose="020B0604030504040204" pitchFamily="34" charset="0"/>
                <a:cs typeface="Arial" panose="020B0604020202020204" pitchFamily="34" charset="0"/>
              </a:rPr>
              <a:t>PPT-080-01</a:t>
            </a:r>
          </a:p>
        </p:txBody>
      </p:sp>
      <p:sp>
        <p:nvSpPr>
          <p:cNvPr id="1433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4663A1DC-ED14-4077-AE73-30FF070E917F}" type="slidenum">
              <a:rPr lang="en-US" altLang="en-US" sz="1400">
                <a:solidFill>
                  <a:schemeClr val="bg1"/>
                </a:solidFill>
                <a:latin typeface="Verdana" panose="020B0604030504040204" pitchFamily="34" charset="0"/>
              </a:rPr>
              <a:pPr eaLnBrk="1" hangingPunct="1">
                <a:spcBef>
                  <a:spcPct val="0"/>
                </a:spcBef>
                <a:buFontTx/>
                <a:buNone/>
              </a:pPr>
              <a:t>11</a:t>
            </a:fld>
            <a:endParaRPr lang="en-US" altLang="en-US" sz="1400">
              <a:solidFill>
                <a:schemeClr val="bg1"/>
              </a:solidFill>
              <a:latin typeface="Verdana" panose="020B0604030504040204" pitchFamily="34" charset="0"/>
            </a:endParaRPr>
          </a:p>
        </p:txBody>
      </p:sp>
      <p:sp>
        <p:nvSpPr>
          <p:cNvPr id="14340" name="Title 4"/>
          <p:cNvSpPr>
            <a:spLocks noGrp="1"/>
          </p:cNvSpPr>
          <p:nvPr>
            <p:ph type="title"/>
          </p:nvPr>
        </p:nvSpPr>
        <p:spPr/>
        <p:txBody>
          <a:bodyPr/>
          <a:lstStyle/>
          <a:p>
            <a:pPr eaLnBrk="1" hangingPunct="1"/>
            <a:r>
              <a:rPr lang="en-US" altLang="en-US" sz="2800">
                <a:solidFill>
                  <a:schemeClr val="bg1"/>
                </a:solidFill>
                <a:latin typeface="Verdana" panose="020B0604030504040204" pitchFamily="34" charset="0"/>
                <a:ea typeface="Verdana" panose="020B0604030504040204" pitchFamily="34" charset="0"/>
                <a:cs typeface="Verdana" panose="020B0604030504040204" pitchFamily="34" charset="0"/>
              </a:rPr>
              <a:t>Frequent Inspections</a:t>
            </a:r>
          </a:p>
        </p:txBody>
      </p:sp>
      <p:sp>
        <p:nvSpPr>
          <p:cNvPr id="7" name="Subtitle 1"/>
          <p:cNvSpPr>
            <a:spLocks noGrp="1"/>
          </p:cNvSpPr>
          <p:nvPr>
            <p:ph type="subTitle" idx="1"/>
          </p:nvPr>
        </p:nvSpPr>
        <p:spPr>
          <a:xfrm>
            <a:off x="457200" y="1371600"/>
            <a:ext cx="8229600" cy="4648200"/>
          </a:xfrm>
        </p:spPr>
        <p:txBody>
          <a:bodyPr rtlCol="0">
            <a:normAutofit/>
          </a:bodyPr>
          <a:lstStyle/>
          <a:p>
            <a:pPr algn="l" eaLnBrk="1" fontAlgn="auto" hangingPunct="1">
              <a:spcAft>
                <a:spcPts val="0"/>
              </a:spcAft>
              <a:defRPr/>
            </a:pPr>
            <a:r>
              <a:rPr lang="en-US" dirty="0">
                <a:solidFill>
                  <a:schemeClr val="tx1"/>
                </a:solidFill>
              </a:rPr>
              <a:t>Items to be inspected: 		</a:t>
            </a:r>
          </a:p>
          <a:p>
            <a:pPr algn="l" eaLnBrk="1" fontAlgn="auto" hangingPunct="1">
              <a:spcAft>
                <a:spcPts val="0"/>
              </a:spcAft>
              <a:defRPr/>
            </a:pPr>
            <a:endParaRPr lang="en-US" sz="1400" dirty="0">
              <a:solidFill>
                <a:schemeClr val="tx1"/>
              </a:solidFill>
            </a:endParaRPr>
          </a:p>
          <a:p>
            <a:pPr marL="342900" indent="-342900" algn="l" eaLnBrk="1" fontAlgn="auto" hangingPunct="1">
              <a:spcAft>
                <a:spcPts val="0"/>
              </a:spcAft>
              <a:buFont typeface="Arial" panose="020B0604020202020204" pitchFamily="34" charset="0"/>
              <a:buChar char="•"/>
              <a:defRPr/>
            </a:pPr>
            <a:r>
              <a:rPr lang="en-US" dirty="0">
                <a:solidFill>
                  <a:schemeClr val="tx1"/>
                </a:solidFill>
              </a:rPr>
              <a:t>Hoist chains and end connections for wear, twist or distortion – visual (Daily)</a:t>
            </a:r>
          </a:p>
          <a:p>
            <a:pPr marL="342900" indent="-342900" algn="l" eaLnBrk="1" fontAlgn="auto" hangingPunct="1">
              <a:spcAft>
                <a:spcPts val="0"/>
              </a:spcAft>
              <a:buFont typeface="Arial" panose="020B0604020202020204" pitchFamily="34" charset="0"/>
              <a:buChar char="•"/>
              <a:defRPr/>
            </a:pPr>
            <a:r>
              <a:rPr lang="en-US" dirty="0">
                <a:solidFill>
                  <a:schemeClr val="tx1"/>
                </a:solidFill>
              </a:rPr>
              <a:t>Hoist chains and end connections for wear, twist or distortion – written record with signature of inspector and date (Monthly)</a:t>
            </a:r>
          </a:p>
          <a:p>
            <a:pPr marL="342900" indent="-342900" algn="l" eaLnBrk="1" fontAlgn="auto" hangingPunct="1">
              <a:spcAft>
                <a:spcPts val="0"/>
              </a:spcAft>
              <a:buFont typeface="Arial" panose="020B0604020202020204" pitchFamily="34" charset="0"/>
              <a:buChar char="•"/>
              <a:defRPr/>
            </a:pPr>
            <a:r>
              <a:rPr lang="en-US" dirty="0">
                <a:solidFill>
                  <a:schemeClr val="tx1"/>
                </a:solidFill>
              </a:rPr>
              <a:t>Running Rope and end connections for wear, broken strands, etc. – written record with signature of inspector, rope identity and date – (Monthly)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chemeClr val="bg1"/>
                </a:solidFill>
                <a:latin typeface="Verdana" panose="020B0604030504040204" pitchFamily="34" charset="0"/>
                <a:cs typeface="Arial" panose="020B0604020202020204" pitchFamily="34" charset="0"/>
              </a:rPr>
              <a:t>PPT-080-01</a:t>
            </a:r>
          </a:p>
        </p:txBody>
      </p:sp>
      <p:sp>
        <p:nvSpPr>
          <p:cNvPr id="1536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55E4A01E-C0FD-456B-B68C-96B0A0D6B625}" type="slidenum">
              <a:rPr lang="en-US" altLang="en-US" sz="1400">
                <a:solidFill>
                  <a:schemeClr val="bg1"/>
                </a:solidFill>
                <a:latin typeface="Verdana" panose="020B0604030504040204" pitchFamily="34" charset="0"/>
              </a:rPr>
              <a:pPr eaLnBrk="1" hangingPunct="1">
                <a:spcBef>
                  <a:spcPct val="0"/>
                </a:spcBef>
                <a:buFontTx/>
                <a:buNone/>
              </a:pPr>
              <a:t>12</a:t>
            </a:fld>
            <a:endParaRPr lang="en-US" altLang="en-US" sz="1400">
              <a:solidFill>
                <a:schemeClr val="bg1"/>
              </a:solidFill>
              <a:latin typeface="Verdana" panose="020B0604030504040204" pitchFamily="34" charset="0"/>
            </a:endParaRPr>
          </a:p>
        </p:txBody>
      </p:sp>
      <p:sp>
        <p:nvSpPr>
          <p:cNvPr id="6" name="Subtitle 1"/>
          <p:cNvSpPr>
            <a:spLocks noGrp="1"/>
          </p:cNvSpPr>
          <p:nvPr>
            <p:ph type="subTitle" idx="1"/>
          </p:nvPr>
        </p:nvSpPr>
        <p:spPr>
          <a:xfrm>
            <a:off x="457200" y="1255713"/>
            <a:ext cx="8229600" cy="3124200"/>
          </a:xfrm>
        </p:spPr>
        <p:txBody>
          <a:bodyPr rtlCol="0">
            <a:normAutofit/>
          </a:bodyPr>
          <a:lstStyle/>
          <a:p>
            <a:pPr algn="l" eaLnBrk="1" fontAlgn="auto" hangingPunct="1">
              <a:spcAft>
                <a:spcPts val="0"/>
              </a:spcAft>
              <a:defRPr/>
            </a:pPr>
            <a:r>
              <a:rPr lang="en-US" dirty="0">
                <a:solidFill>
                  <a:schemeClr val="tx1"/>
                </a:solidFill>
              </a:rPr>
              <a:t>Items to be inspected:			</a:t>
            </a:r>
          </a:p>
          <a:p>
            <a:pPr algn="l" eaLnBrk="1" fontAlgn="auto" hangingPunct="1">
              <a:spcAft>
                <a:spcPts val="0"/>
              </a:spcAft>
              <a:defRPr/>
            </a:pPr>
            <a:endParaRPr lang="en-US" sz="1400" dirty="0">
              <a:solidFill>
                <a:schemeClr val="tx1"/>
              </a:solidFill>
            </a:endParaRPr>
          </a:p>
          <a:p>
            <a:pPr marL="342900" indent="-342900" algn="l" eaLnBrk="1" fontAlgn="auto" hangingPunct="1">
              <a:spcAft>
                <a:spcPts val="0"/>
              </a:spcAft>
              <a:buFont typeface="Arial" panose="020B0604020202020204" pitchFamily="34" charset="0"/>
              <a:buChar char="•"/>
              <a:defRPr/>
            </a:pPr>
            <a:r>
              <a:rPr lang="en-US" dirty="0">
                <a:solidFill>
                  <a:schemeClr val="tx1"/>
                </a:solidFill>
              </a:rPr>
              <a:t>Functional operating mechanisms for excessive wear (As Needed)</a:t>
            </a:r>
          </a:p>
          <a:p>
            <a:pPr algn="l" eaLnBrk="1" fontAlgn="auto" hangingPunct="1">
              <a:spcAft>
                <a:spcPts val="0"/>
              </a:spcAft>
              <a:defRPr/>
            </a:pPr>
            <a:endParaRPr lang="en-US" dirty="0">
              <a:solidFill>
                <a:schemeClr val="tx1"/>
              </a:solidFill>
            </a:endParaRPr>
          </a:p>
          <a:p>
            <a:pPr marL="342900" indent="-342900" algn="l" eaLnBrk="1" fontAlgn="auto" hangingPunct="1">
              <a:spcAft>
                <a:spcPts val="0"/>
              </a:spcAft>
              <a:buFont typeface="Arial" panose="020B0604020202020204" pitchFamily="34" charset="0"/>
              <a:buChar char="•"/>
              <a:defRPr/>
            </a:pPr>
            <a:r>
              <a:rPr lang="en-US" dirty="0">
                <a:solidFill>
                  <a:schemeClr val="tx1"/>
                </a:solidFill>
              </a:rPr>
              <a:t>Rope reeving according to manufacturer’s recommendations (As Recommended)</a:t>
            </a:r>
          </a:p>
        </p:txBody>
      </p:sp>
      <p:sp>
        <p:nvSpPr>
          <p:cNvPr id="15365" name="Title 4"/>
          <p:cNvSpPr>
            <a:spLocks noGrp="1"/>
          </p:cNvSpPr>
          <p:nvPr>
            <p:ph type="title"/>
          </p:nvPr>
        </p:nvSpPr>
        <p:spPr/>
        <p:txBody>
          <a:bodyPr/>
          <a:lstStyle/>
          <a:p>
            <a:pPr eaLnBrk="1" hangingPunct="1"/>
            <a:r>
              <a:rPr lang="en-US" altLang="en-US" sz="2800">
                <a:solidFill>
                  <a:schemeClr val="bg1"/>
                </a:solidFill>
                <a:latin typeface="Verdana" panose="020B0604030504040204" pitchFamily="34" charset="0"/>
                <a:ea typeface="Verdana" panose="020B0604030504040204" pitchFamily="34" charset="0"/>
                <a:cs typeface="Verdana" panose="020B0604030504040204" pitchFamily="34" charset="0"/>
              </a:rPr>
              <a:t>Frequent Inspections</a:t>
            </a:r>
          </a:p>
        </p:txBody>
      </p:sp>
      <p:pic>
        <p:nvPicPr>
          <p:cNvPr id="15366" name="Picture 2" descr="https://sp.yimg.com/ib/th?id=HN.608008180599685744&amp;pid=1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3434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chemeClr val="bg1"/>
                </a:solidFill>
                <a:latin typeface="Verdana" panose="020B0604030504040204" pitchFamily="34" charset="0"/>
                <a:cs typeface="Arial" panose="020B0604020202020204" pitchFamily="34" charset="0"/>
              </a:rPr>
              <a:t>PPT-080-01</a:t>
            </a:r>
          </a:p>
        </p:txBody>
      </p:sp>
      <p:sp>
        <p:nvSpPr>
          <p:cNvPr id="1638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0412CAF4-6444-4C51-A935-9F7743A91DA7}" type="slidenum">
              <a:rPr lang="en-US" altLang="en-US" sz="1400">
                <a:solidFill>
                  <a:schemeClr val="bg1"/>
                </a:solidFill>
                <a:latin typeface="Verdana" panose="020B0604030504040204" pitchFamily="34" charset="0"/>
              </a:rPr>
              <a:pPr eaLnBrk="1" hangingPunct="1">
                <a:spcBef>
                  <a:spcPct val="0"/>
                </a:spcBef>
                <a:buFontTx/>
                <a:buNone/>
              </a:pPr>
              <a:t>13</a:t>
            </a:fld>
            <a:endParaRPr lang="en-US" altLang="en-US" sz="1400">
              <a:solidFill>
                <a:schemeClr val="bg1"/>
              </a:solidFill>
              <a:latin typeface="Verdana" panose="020B0604030504040204" pitchFamily="34" charset="0"/>
            </a:endParaRPr>
          </a:p>
        </p:txBody>
      </p:sp>
      <p:sp>
        <p:nvSpPr>
          <p:cNvPr id="16388" name="Title 4"/>
          <p:cNvSpPr>
            <a:spLocks noGrp="1"/>
          </p:cNvSpPr>
          <p:nvPr>
            <p:ph type="title"/>
          </p:nvPr>
        </p:nvSpPr>
        <p:spPr/>
        <p:txBody>
          <a:bodyPr/>
          <a:lstStyle/>
          <a:p>
            <a:pPr eaLnBrk="1" hangingPunct="1"/>
            <a:r>
              <a:rPr lang="en-US" altLang="en-US" sz="2800">
                <a:solidFill>
                  <a:schemeClr val="bg1"/>
                </a:solidFill>
                <a:latin typeface="Verdana" panose="020B0604030504040204" pitchFamily="34" charset="0"/>
                <a:ea typeface="Verdana" panose="020B0604030504040204" pitchFamily="34" charset="0"/>
                <a:cs typeface="Verdana" panose="020B0604030504040204" pitchFamily="34" charset="0"/>
              </a:rPr>
              <a:t>Periodic Inspections</a:t>
            </a:r>
          </a:p>
        </p:txBody>
      </p:sp>
      <p:sp>
        <p:nvSpPr>
          <p:cNvPr id="7" name="Subtitle 1"/>
          <p:cNvSpPr>
            <a:spLocks noGrp="1"/>
          </p:cNvSpPr>
          <p:nvPr>
            <p:ph type="subTitle" idx="1"/>
          </p:nvPr>
        </p:nvSpPr>
        <p:spPr>
          <a:xfrm>
            <a:off x="457200" y="1752600"/>
            <a:ext cx="8229600" cy="3733800"/>
          </a:xfrm>
        </p:spPr>
        <p:txBody>
          <a:bodyPr rtlCol="0">
            <a:normAutofit/>
          </a:bodyPr>
          <a:lstStyle/>
          <a:p>
            <a:pPr algn="l" eaLnBrk="1" fontAlgn="auto" hangingPunct="1">
              <a:spcAft>
                <a:spcPts val="0"/>
              </a:spcAft>
              <a:defRPr/>
            </a:pPr>
            <a:r>
              <a:rPr lang="en-US" dirty="0">
                <a:solidFill>
                  <a:schemeClr val="tx1"/>
                </a:solidFill>
              </a:rPr>
              <a:t>Items to be inspected at intervals of 100 to 500 hours of use:		</a:t>
            </a:r>
          </a:p>
          <a:p>
            <a:pPr algn="l" eaLnBrk="1" fontAlgn="auto" hangingPunct="1">
              <a:spcAft>
                <a:spcPts val="0"/>
              </a:spcAft>
              <a:defRPr/>
            </a:pPr>
            <a:endParaRPr lang="en-US" sz="1400" dirty="0">
              <a:solidFill>
                <a:schemeClr val="tx1"/>
              </a:solidFill>
            </a:endParaRPr>
          </a:p>
          <a:p>
            <a:pPr marL="342900" indent="-342900" algn="l" eaLnBrk="1" fontAlgn="auto" hangingPunct="1">
              <a:spcAft>
                <a:spcPts val="0"/>
              </a:spcAft>
              <a:buFont typeface="Arial" panose="020B0604020202020204" pitchFamily="34" charset="0"/>
              <a:buChar char="•"/>
              <a:defRPr/>
            </a:pPr>
            <a:r>
              <a:rPr lang="en-US" dirty="0">
                <a:solidFill>
                  <a:schemeClr val="tx1"/>
                </a:solidFill>
              </a:rPr>
              <a:t>Deformed, cracked or corroded members</a:t>
            </a:r>
          </a:p>
          <a:p>
            <a:pPr marL="342900" indent="-342900" algn="l" eaLnBrk="1" fontAlgn="auto" hangingPunct="1">
              <a:spcAft>
                <a:spcPts val="0"/>
              </a:spcAft>
              <a:buFont typeface="Arial" panose="020B0604020202020204" pitchFamily="34" charset="0"/>
              <a:buChar char="•"/>
              <a:defRPr/>
            </a:pPr>
            <a:r>
              <a:rPr lang="en-US" dirty="0">
                <a:solidFill>
                  <a:schemeClr val="tx1"/>
                </a:solidFill>
              </a:rPr>
              <a:t>Loose bolts or rivets</a:t>
            </a:r>
          </a:p>
          <a:p>
            <a:pPr marL="342900" indent="-342900" algn="l" eaLnBrk="1" fontAlgn="auto" hangingPunct="1">
              <a:spcAft>
                <a:spcPts val="0"/>
              </a:spcAft>
              <a:buFont typeface="Arial" panose="020B0604020202020204" pitchFamily="34" charset="0"/>
              <a:buChar char="•"/>
              <a:defRPr/>
            </a:pPr>
            <a:r>
              <a:rPr lang="en-US" dirty="0">
                <a:solidFill>
                  <a:schemeClr val="tx1"/>
                </a:solidFill>
              </a:rPr>
              <a:t>Cracked or worn sheaves and drums</a:t>
            </a:r>
          </a:p>
          <a:p>
            <a:pPr marL="342900" indent="-342900" algn="l" eaLnBrk="1" fontAlgn="auto" hangingPunct="1">
              <a:spcAft>
                <a:spcPts val="0"/>
              </a:spcAft>
              <a:buFont typeface="Arial" panose="020B0604020202020204" pitchFamily="34" charset="0"/>
              <a:buChar char="•"/>
              <a:defRPr/>
            </a:pPr>
            <a:r>
              <a:rPr lang="en-US" dirty="0">
                <a:solidFill>
                  <a:schemeClr val="tx1"/>
                </a:solidFill>
              </a:rPr>
              <a:t>Worn, cracked or distorted parts, such as pins, bearings, gears, rollers, etc.</a:t>
            </a:r>
          </a:p>
          <a:p>
            <a:pPr marL="342900" indent="-342900" algn="l" eaLnBrk="1" fontAlgn="auto" hangingPunct="1">
              <a:spcAft>
                <a:spcPts val="0"/>
              </a:spcAft>
              <a:buFont typeface="Arial" panose="020B0604020202020204" pitchFamily="34" charset="0"/>
              <a:buChar char="•"/>
              <a:defRPr/>
            </a:pPr>
            <a:r>
              <a:rPr lang="en-US" dirty="0">
                <a:solidFill>
                  <a:schemeClr val="tx1"/>
                </a:solidFill>
              </a:rPr>
              <a:t>Excessive wear on brake-system parts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sz="1400">
                <a:solidFill>
                  <a:schemeClr val="bg1"/>
                </a:solidFill>
                <a:latin typeface="Verdana" pitchFamily="34" charset="0"/>
                <a:ea typeface="Verdana" pitchFamily="34" charset="0"/>
                <a:cs typeface="Verdana" pitchFamily="34" charset="0"/>
              </a:rPr>
              <a:t>PPT-080-01</a:t>
            </a:r>
            <a:endParaRPr lang="en-US"/>
          </a:p>
        </p:txBody>
      </p:sp>
      <p:sp>
        <p:nvSpPr>
          <p:cNvPr id="1741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62A7B953-2C4C-4545-8633-6FED27F32F78}" type="slidenum">
              <a:rPr lang="en-US" altLang="en-US" sz="1400">
                <a:solidFill>
                  <a:schemeClr val="bg1"/>
                </a:solidFill>
                <a:latin typeface="Verdana" panose="020B0604030504040204" pitchFamily="34" charset="0"/>
              </a:rPr>
              <a:pPr eaLnBrk="1" hangingPunct="1">
                <a:spcBef>
                  <a:spcPct val="0"/>
                </a:spcBef>
                <a:buFontTx/>
                <a:buNone/>
              </a:pPr>
              <a:t>14</a:t>
            </a:fld>
            <a:endParaRPr lang="en-US" altLang="en-US" sz="1400">
              <a:solidFill>
                <a:schemeClr val="bg1"/>
              </a:solidFill>
              <a:latin typeface="Verdana" panose="020B0604030504040204" pitchFamily="34" charset="0"/>
            </a:endParaRPr>
          </a:p>
        </p:txBody>
      </p:sp>
      <p:sp>
        <p:nvSpPr>
          <p:cNvPr id="17412" name="Title 4"/>
          <p:cNvSpPr>
            <a:spLocks noGrp="1"/>
          </p:cNvSpPr>
          <p:nvPr>
            <p:ph type="title"/>
          </p:nvPr>
        </p:nvSpPr>
        <p:spPr/>
        <p:txBody>
          <a:bodyPr/>
          <a:lstStyle/>
          <a:p>
            <a:pPr eaLnBrk="1" hangingPunct="1"/>
            <a:r>
              <a:rPr lang="en-US" altLang="en-US" sz="2800">
                <a:solidFill>
                  <a:schemeClr val="bg1"/>
                </a:solidFill>
                <a:latin typeface="Verdana" panose="020B0604030504040204" pitchFamily="34" charset="0"/>
                <a:ea typeface="Verdana" panose="020B0604030504040204" pitchFamily="34" charset="0"/>
                <a:cs typeface="Verdana" panose="020B0604030504040204" pitchFamily="34" charset="0"/>
              </a:rPr>
              <a:t>Periodic Inspections</a:t>
            </a:r>
          </a:p>
        </p:txBody>
      </p:sp>
      <p:sp>
        <p:nvSpPr>
          <p:cNvPr id="7" name="Subtitle 1"/>
          <p:cNvSpPr>
            <a:spLocks noGrp="1"/>
          </p:cNvSpPr>
          <p:nvPr>
            <p:ph type="subTitle" idx="1"/>
          </p:nvPr>
        </p:nvSpPr>
        <p:spPr>
          <a:xfrm>
            <a:off x="457200" y="1219200"/>
            <a:ext cx="8229600" cy="4648200"/>
          </a:xfrm>
        </p:spPr>
        <p:txBody>
          <a:bodyPr rtlCol="0">
            <a:normAutofit/>
          </a:bodyPr>
          <a:lstStyle/>
          <a:p>
            <a:pPr algn="l" eaLnBrk="1" fontAlgn="auto" hangingPunct="1">
              <a:spcAft>
                <a:spcPts val="0"/>
              </a:spcAft>
              <a:defRPr/>
            </a:pPr>
            <a:r>
              <a:rPr lang="en-US" dirty="0">
                <a:solidFill>
                  <a:schemeClr val="tx1"/>
                </a:solidFill>
              </a:rPr>
              <a:t>Items to be inspected at intervals of 100 to 500 hours of use: 			</a:t>
            </a:r>
          </a:p>
          <a:p>
            <a:pPr algn="l" eaLnBrk="1" fontAlgn="auto" hangingPunct="1">
              <a:spcAft>
                <a:spcPts val="0"/>
              </a:spcAft>
              <a:defRPr/>
            </a:pPr>
            <a:endParaRPr lang="en-US" sz="1400" dirty="0">
              <a:solidFill>
                <a:schemeClr val="tx1"/>
              </a:solidFill>
            </a:endParaRPr>
          </a:p>
          <a:p>
            <a:pPr marL="342900" indent="-342900" algn="l" eaLnBrk="1" fontAlgn="auto" hangingPunct="1">
              <a:spcAft>
                <a:spcPts val="0"/>
              </a:spcAft>
              <a:buFont typeface="Arial" panose="020B0604020202020204" pitchFamily="34" charset="0"/>
              <a:buChar char="•"/>
              <a:defRPr/>
            </a:pPr>
            <a:r>
              <a:rPr lang="en-US" dirty="0">
                <a:solidFill>
                  <a:schemeClr val="tx1"/>
                </a:solidFill>
              </a:rPr>
              <a:t>Inaccuracies in load, wind and other indicators</a:t>
            </a:r>
          </a:p>
          <a:p>
            <a:pPr marL="342900" indent="-342900" algn="l" eaLnBrk="1" fontAlgn="auto" hangingPunct="1">
              <a:spcAft>
                <a:spcPts val="0"/>
              </a:spcAft>
              <a:buFont typeface="Arial" panose="020B0604020202020204" pitchFamily="34" charset="0"/>
              <a:buChar char="•"/>
              <a:defRPr/>
            </a:pPr>
            <a:r>
              <a:rPr lang="en-US" dirty="0">
                <a:solidFill>
                  <a:schemeClr val="tx1"/>
                </a:solidFill>
              </a:rPr>
              <a:t>Electric or fossil fuel motors</a:t>
            </a:r>
          </a:p>
          <a:p>
            <a:pPr marL="342900" indent="-342900" algn="l" eaLnBrk="1" fontAlgn="auto" hangingPunct="1">
              <a:spcAft>
                <a:spcPts val="0"/>
              </a:spcAft>
              <a:buFont typeface="Arial" panose="020B0604020202020204" pitchFamily="34" charset="0"/>
              <a:buChar char="•"/>
              <a:defRPr/>
            </a:pPr>
            <a:r>
              <a:rPr lang="en-US" dirty="0">
                <a:solidFill>
                  <a:schemeClr val="tx1"/>
                </a:solidFill>
              </a:rPr>
              <a:t>Excessive wear of chain drive sprockets and chain </a:t>
            </a:r>
          </a:p>
          <a:p>
            <a:pPr marL="342900" indent="-342900" algn="l" eaLnBrk="1" fontAlgn="auto" hangingPunct="1">
              <a:spcAft>
                <a:spcPts val="0"/>
              </a:spcAft>
              <a:buFont typeface="Arial" panose="020B0604020202020204" pitchFamily="34" charset="0"/>
              <a:buChar char="•"/>
              <a:defRPr/>
            </a:pPr>
            <a:r>
              <a:rPr lang="en-US" dirty="0">
                <a:solidFill>
                  <a:schemeClr val="tx1"/>
                </a:solidFill>
              </a:rPr>
              <a:t>Deteriorated electrical components, such as pushbuttons, limit switches or contactors</a:t>
            </a:r>
          </a:p>
        </p:txBody>
      </p:sp>
      <p:pic>
        <p:nvPicPr>
          <p:cNvPr id="17414" name="Picture 2" descr="https://sp3.yimg.com/ib/th?id=HN.608031832989043315&amp;pid=1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4495800"/>
            <a:ext cx="23241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ubtitle 1"/>
          <p:cNvSpPr>
            <a:spLocks noGrp="1"/>
          </p:cNvSpPr>
          <p:nvPr>
            <p:ph type="subTitle" idx="1"/>
          </p:nvPr>
        </p:nvSpPr>
        <p:spPr>
          <a:xfrm>
            <a:off x="533400" y="1295400"/>
            <a:ext cx="8153400" cy="1371600"/>
          </a:xfrm>
        </p:spPr>
        <p:txBody>
          <a:bodyPr/>
          <a:lstStyle/>
          <a:p>
            <a:pPr marL="342900" indent="-342900" algn="l" eaLnBrk="1" hangingPunct="1">
              <a:buFont typeface="Arial" panose="020B0604020202020204" pitchFamily="34" charset="0"/>
              <a:buChar char="•"/>
            </a:pPr>
            <a:r>
              <a:rPr lang="en-US" altLang="en-US">
                <a:solidFill>
                  <a:schemeClr val="tx1"/>
                </a:solidFill>
              </a:rPr>
              <a:t>Annual inspections shall be performed at a minimum of once every 12 months, regardless  of the severity of the crane usage.</a:t>
            </a:r>
          </a:p>
        </p:txBody>
      </p:sp>
      <p:sp>
        <p:nvSpPr>
          <p:cNvPr id="18435"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chemeClr val="bg1"/>
                </a:solidFill>
                <a:latin typeface="Verdana" panose="020B0604030504040204" pitchFamily="34" charset="0"/>
                <a:cs typeface="Arial" panose="020B0604020202020204" pitchFamily="34" charset="0"/>
              </a:rPr>
              <a:t>PPT-080-01</a:t>
            </a:r>
          </a:p>
        </p:txBody>
      </p:sp>
      <p:sp>
        <p:nvSpPr>
          <p:cNvPr id="1843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26AA37DB-7DB3-4C75-99B2-B8AE5D8F2BC7}" type="slidenum">
              <a:rPr lang="en-US" altLang="en-US" sz="1400">
                <a:solidFill>
                  <a:schemeClr val="bg1"/>
                </a:solidFill>
                <a:latin typeface="Verdana" panose="020B0604030504040204" pitchFamily="34" charset="0"/>
              </a:rPr>
              <a:pPr eaLnBrk="1" hangingPunct="1">
                <a:spcBef>
                  <a:spcPct val="0"/>
                </a:spcBef>
                <a:buFontTx/>
                <a:buNone/>
              </a:pPr>
              <a:t>15</a:t>
            </a:fld>
            <a:endParaRPr lang="en-US" altLang="en-US" sz="1400">
              <a:solidFill>
                <a:schemeClr val="bg1"/>
              </a:solidFill>
              <a:latin typeface="Verdana" panose="020B0604030504040204" pitchFamily="34" charset="0"/>
            </a:endParaRPr>
          </a:p>
        </p:txBody>
      </p:sp>
      <p:sp>
        <p:nvSpPr>
          <p:cNvPr id="18437" name="Title 4"/>
          <p:cNvSpPr>
            <a:spLocks noGrp="1"/>
          </p:cNvSpPr>
          <p:nvPr>
            <p:ph type="title"/>
          </p:nvPr>
        </p:nvSpPr>
        <p:spPr/>
        <p:txBody>
          <a:bodyPr/>
          <a:lstStyle/>
          <a:p>
            <a:pPr eaLnBrk="1" hangingPunct="1"/>
            <a:r>
              <a:rPr lang="en-US" altLang="en-US" sz="2800">
                <a:solidFill>
                  <a:schemeClr val="bg1"/>
                </a:solidFill>
                <a:latin typeface="Verdana" panose="020B0604030504040204" pitchFamily="34" charset="0"/>
                <a:ea typeface="Verdana" panose="020B0604030504040204" pitchFamily="34" charset="0"/>
                <a:cs typeface="Verdana" panose="020B0604030504040204" pitchFamily="34" charset="0"/>
              </a:rPr>
              <a:t>Annual Inspections</a:t>
            </a:r>
          </a:p>
        </p:txBody>
      </p:sp>
      <p:pic>
        <p:nvPicPr>
          <p:cNvPr id="18438" name="Picture 2" descr="https://sp1.yimg.com/ib/th?id=HN.608054403045589441&amp;pid=1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971800"/>
            <a:ext cx="28575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4" descr="https://sp1.yimg.com/ib/th?id=HN.608014880750829781&amp;pid=1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2951163"/>
            <a:ext cx="24955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rtlCol="0">
            <a:normAutofit/>
          </a:bodyPr>
          <a:lstStyle/>
          <a:p>
            <a:pPr algn="l" eaLnBrk="1" fontAlgn="auto" hangingPunct="1">
              <a:spcAft>
                <a:spcPts val="0"/>
              </a:spcAft>
              <a:defRPr/>
            </a:pPr>
            <a:r>
              <a:rPr lang="en-US" dirty="0">
                <a:solidFill>
                  <a:schemeClr val="tx1"/>
                </a:solidFill>
              </a:rPr>
              <a:t>A written report should contain any deficiencies or damage to the crane that need to be corrected or repaired on a scale of importance that is called out in the body of the report.</a:t>
            </a:r>
          </a:p>
          <a:p>
            <a:pPr algn="l" eaLnBrk="1" fontAlgn="auto" hangingPunct="1">
              <a:spcAft>
                <a:spcPts val="0"/>
              </a:spcAft>
              <a:defRPr/>
            </a:pPr>
            <a:endParaRPr lang="en-US" sz="1800" dirty="0">
              <a:solidFill>
                <a:schemeClr val="tx1"/>
              </a:solidFill>
            </a:endParaRPr>
          </a:p>
          <a:p>
            <a:pPr marL="342900" indent="-342900" algn="l" eaLnBrk="1" fontAlgn="auto" hangingPunct="1">
              <a:spcAft>
                <a:spcPts val="0"/>
              </a:spcAft>
              <a:buFont typeface="Arial" panose="020B0604020202020204" pitchFamily="34" charset="0"/>
              <a:buChar char="•"/>
              <a:defRPr/>
            </a:pPr>
            <a:r>
              <a:rPr lang="en-US" dirty="0">
                <a:solidFill>
                  <a:schemeClr val="tx1"/>
                </a:solidFill>
              </a:rPr>
              <a:t>Written reports shall be kept by a designated person, on the company premises, so as to be available upon request by any regulatory person or agency.</a:t>
            </a:r>
          </a:p>
        </p:txBody>
      </p:sp>
      <p:sp>
        <p:nvSpPr>
          <p:cNvPr id="19459"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chemeClr val="bg1"/>
                </a:solidFill>
                <a:latin typeface="Verdana" panose="020B0604030504040204" pitchFamily="34" charset="0"/>
                <a:cs typeface="Arial" panose="020B0604020202020204" pitchFamily="34" charset="0"/>
              </a:rPr>
              <a:t>PPT-080-01</a:t>
            </a:r>
          </a:p>
        </p:txBody>
      </p:sp>
      <p:sp>
        <p:nvSpPr>
          <p:cNvPr id="1946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7B7BF0DA-9800-4D50-9328-69FB57881051}" type="slidenum">
              <a:rPr lang="en-US" altLang="en-US" sz="1400">
                <a:solidFill>
                  <a:schemeClr val="bg1"/>
                </a:solidFill>
                <a:latin typeface="Verdana" panose="020B0604030504040204" pitchFamily="34" charset="0"/>
              </a:rPr>
              <a:pPr eaLnBrk="1" hangingPunct="1">
                <a:spcBef>
                  <a:spcPct val="0"/>
                </a:spcBef>
                <a:buFontTx/>
                <a:buNone/>
              </a:pPr>
              <a:t>16</a:t>
            </a:fld>
            <a:endParaRPr lang="en-US" altLang="en-US" sz="1400">
              <a:solidFill>
                <a:schemeClr val="bg1"/>
              </a:solidFill>
              <a:latin typeface="Verdana" panose="020B0604030504040204" pitchFamily="34" charset="0"/>
            </a:endParaRPr>
          </a:p>
        </p:txBody>
      </p:sp>
      <p:sp>
        <p:nvSpPr>
          <p:cNvPr id="19461" name="Title 4"/>
          <p:cNvSpPr>
            <a:spLocks noGrp="1"/>
          </p:cNvSpPr>
          <p:nvPr>
            <p:ph type="title"/>
          </p:nvPr>
        </p:nvSpPr>
        <p:spPr/>
        <p:txBody>
          <a:bodyPr/>
          <a:lstStyle/>
          <a:p>
            <a:pPr eaLnBrk="1" hangingPunct="1"/>
            <a:r>
              <a:rPr lang="en-US" altLang="en-US" sz="2800">
                <a:solidFill>
                  <a:schemeClr val="bg1"/>
                </a:solidFill>
                <a:latin typeface="Verdana" panose="020B0604030504040204" pitchFamily="34" charset="0"/>
                <a:ea typeface="Verdana" panose="020B0604030504040204" pitchFamily="34" charset="0"/>
                <a:cs typeface="Verdana" panose="020B0604030504040204" pitchFamily="34" charset="0"/>
              </a:rPr>
              <a:t>Written Report</a:t>
            </a:r>
          </a:p>
        </p:txBody>
      </p:sp>
      <p:pic>
        <p:nvPicPr>
          <p:cNvPr id="19462" name="Picture 2" descr="wri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470400"/>
            <a:ext cx="2590800"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ubtitle 1"/>
          <p:cNvSpPr>
            <a:spLocks noGrp="1"/>
          </p:cNvSpPr>
          <p:nvPr>
            <p:ph type="subTitle" idx="1"/>
          </p:nvPr>
        </p:nvSpPr>
        <p:spPr/>
        <p:txBody>
          <a:bodyPr/>
          <a:lstStyle/>
          <a:p>
            <a:pPr marL="342900" indent="-342900" algn="l" eaLnBrk="1" hangingPunct="1">
              <a:buFont typeface="Arial" panose="020B0604020202020204" pitchFamily="34" charset="0"/>
              <a:buChar char="•"/>
            </a:pPr>
            <a:r>
              <a:rPr lang="en-US" altLang="en-US">
                <a:solidFill>
                  <a:schemeClr val="tx1"/>
                </a:solidFill>
              </a:rPr>
              <a:t>A preventive maintenance program based on the crane manufacturer’s recommendations must be implemented</a:t>
            </a:r>
          </a:p>
          <a:p>
            <a:pPr marL="342900" indent="-342900" algn="l" eaLnBrk="1" hangingPunct="1">
              <a:buFont typeface="Arial" panose="020B0604020202020204" pitchFamily="34" charset="0"/>
              <a:buChar char="•"/>
            </a:pPr>
            <a:r>
              <a:rPr lang="en-US" altLang="en-US">
                <a:solidFill>
                  <a:schemeClr val="tx1"/>
                </a:solidFill>
              </a:rPr>
              <a:t>Any unsafe conditions that are detected during the required inspections must be corrected prior to using the crane</a:t>
            </a:r>
          </a:p>
          <a:p>
            <a:pPr marL="342900" indent="-342900" algn="l" eaLnBrk="1" hangingPunct="1">
              <a:buFont typeface="Arial" panose="020B0604020202020204" pitchFamily="34" charset="0"/>
              <a:buChar char="•"/>
            </a:pPr>
            <a:r>
              <a:rPr lang="en-US" altLang="en-US">
                <a:solidFill>
                  <a:schemeClr val="tx1"/>
                </a:solidFill>
              </a:rPr>
              <a:t>Only trained, designated personnel should perform the required maintenance and repairs</a:t>
            </a:r>
          </a:p>
        </p:txBody>
      </p:sp>
      <p:sp>
        <p:nvSpPr>
          <p:cNvPr id="20483"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chemeClr val="bg1"/>
                </a:solidFill>
                <a:latin typeface="Verdana" panose="020B0604030504040204" pitchFamily="34" charset="0"/>
                <a:cs typeface="Arial" panose="020B0604020202020204" pitchFamily="34" charset="0"/>
              </a:rPr>
              <a:t>PPT-080-01</a:t>
            </a:r>
          </a:p>
        </p:txBody>
      </p:sp>
      <p:sp>
        <p:nvSpPr>
          <p:cNvPr id="2048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9961DE0A-A216-4615-868F-171CBDB7639F}" type="slidenum">
              <a:rPr lang="en-US" altLang="en-US" sz="1400">
                <a:solidFill>
                  <a:schemeClr val="bg1"/>
                </a:solidFill>
                <a:latin typeface="Verdana" panose="020B0604030504040204" pitchFamily="34" charset="0"/>
              </a:rPr>
              <a:pPr eaLnBrk="1" hangingPunct="1">
                <a:spcBef>
                  <a:spcPct val="0"/>
                </a:spcBef>
                <a:buFontTx/>
                <a:buNone/>
              </a:pPr>
              <a:t>17</a:t>
            </a:fld>
            <a:endParaRPr lang="en-US" altLang="en-US" sz="1400">
              <a:solidFill>
                <a:schemeClr val="bg1"/>
              </a:solidFill>
              <a:latin typeface="Verdana" panose="020B0604030504040204" pitchFamily="34" charset="0"/>
            </a:endParaRPr>
          </a:p>
        </p:txBody>
      </p:sp>
      <p:sp>
        <p:nvSpPr>
          <p:cNvPr id="20485" name="Title 4"/>
          <p:cNvSpPr>
            <a:spLocks noGrp="1"/>
          </p:cNvSpPr>
          <p:nvPr>
            <p:ph type="title"/>
          </p:nvPr>
        </p:nvSpPr>
        <p:spPr/>
        <p:txBody>
          <a:bodyPr/>
          <a:lstStyle/>
          <a:p>
            <a:pPr eaLnBrk="1" hangingPunct="1"/>
            <a:r>
              <a:rPr lang="en-US" altLang="en-US" sz="2800">
                <a:solidFill>
                  <a:schemeClr val="bg1"/>
                </a:solidFill>
                <a:latin typeface="Verdana" panose="020B0604030504040204" pitchFamily="34" charset="0"/>
                <a:ea typeface="Verdana" panose="020B0604030504040204" pitchFamily="34" charset="0"/>
                <a:cs typeface="Verdana" panose="020B0604030504040204" pitchFamily="34" charset="0"/>
              </a:rPr>
              <a:t>Maintenance</a:t>
            </a:r>
          </a:p>
        </p:txBody>
      </p:sp>
      <p:pic>
        <p:nvPicPr>
          <p:cNvPr id="20486" name="Picture 2" descr="Overhead Crane Service , Hoist Repair , Hoist Cra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4572000"/>
            <a:ext cx="2962275"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09600" y="1219200"/>
            <a:ext cx="8153400" cy="4953000"/>
          </a:xfrm>
        </p:spPr>
        <p:txBody>
          <a:bodyPr rtlCol="0">
            <a:normAutofit/>
          </a:bodyPr>
          <a:lstStyle/>
          <a:p>
            <a:pPr algn="l" eaLnBrk="1" fontAlgn="auto" hangingPunct="1">
              <a:spcAft>
                <a:spcPts val="0"/>
              </a:spcAft>
              <a:defRPr/>
            </a:pPr>
            <a:r>
              <a:rPr lang="en-US" dirty="0">
                <a:solidFill>
                  <a:schemeClr val="tx1"/>
                </a:solidFill>
              </a:rPr>
              <a:t>The following procedures must be followed when performing maintenance:</a:t>
            </a:r>
          </a:p>
          <a:p>
            <a:pPr algn="l" eaLnBrk="1" fontAlgn="auto" hangingPunct="1">
              <a:spcAft>
                <a:spcPts val="0"/>
              </a:spcAft>
              <a:defRPr/>
            </a:pPr>
            <a:endParaRPr lang="en-US" sz="1600" dirty="0">
              <a:solidFill>
                <a:schemeClr val="tx1"/>
              </a:solidFill>
            </a:endParaRPr>
          </a:p>
          <a:p>
            <a:pPr marL="342900" indent="-342900" algn="l" eaLnBrk="1" fontAlgn="auto" hangingPunct="1">
              <a:spcBef>
                <a:spcPts val="0"/>
              </a:spcBef>
              <a:spcAft>
                <a:spcPts val="0"/>
              </a:spcAft>
              <a:buFont typeface="Arial" panose="020B0604020202020204" pitchFamily="34" charset="0"/>
              <a:buChar char="•"/>
              <a:defRPr/>
            </a:pPr>
            <a:r>
              <a:rPr lang="en-US" dirty="0">
                <a:solidFill>
                  <a:schemeClr val="tx1"/>
                </a:solidFill>
              </a:rPr>
              <a:t>The crane to be repaired must be located    where it will cause the least interference       with other cranes and operations in the area.</a:t>
            </a:r>
          </a:p>
          <a:p>
            <a:pPr algn="l" eaLnBrk="1" fontAlgn="auto" hangingPunct="1">
              <a:spcBef>
                <a:spcPts val="0"/>
              </a:spcBef>
              <a:spcAft>
                <a:spcPts val="0"/>
              </a:spcAft>
              <a:defRPr/>
            </a:pPr>
            <a:endParaRPr lang="en-US" sz="1200" dirty="0">
              <a:solidFill>
                <a:schemeClr val="tx1"/>
              </a:solidFill>
            </a:endParaRPr>
          </a:p>
          <a:p>
            <a:pPr marL="342900" indent="-342900" algn="l" eaLnBrk="1" fontAlgn="auto" hangingPunct="1">
              <a:spcAft>
                <a:spcPts val="0"/>
              </a:spcAft>
              <a:buFont typeface="Arial" panose="020B0604020202020204" pitchFamily="34" charset="0"/>
              <a:buChar char="•"/>
              <a:defRPr/>
            </a:pPr>
            <a:r>
              <a:rPr lang="en-US" dirty="0">
                <a:solidFill>
                  <a:schemeClr val="tx1"/>
                </a:solidFill>
              </a:rPr>
              <a:t>All controllers must be at the off position.</a:t>
            </a:r>
          </a:p>
          <a:p>
            <a:pPr marL="342900" indent="-342900" algn="l" eaLnBrk="1" fontAlgn="auto" hangingPunct="1">
              <a:spcAft>
                <a:spcPts val="0"/>
              </a:spcAft>
              <a:buFont typeface="Arial" panose="020B0604020202020204" pitchFamily="34" charset="0"/>
              <a:buChar char="•"/>
              <a:defRPr/>
            </a:pPr>
            <a:endParaRPr lang="en-US" sz="1200" dirty="0">
              <a:solidFill>
                <a:schemeClr val="tx1"/>
              </a:solidFill>
            </a:endParaRPr>
          </a:p>
          <a:p>
            <a:pPr marL="342900" indent="-342900" algn="l" eaLnBrk="1" fontAlgn="auto" hangingPunct="1">
              <a:spcAft>
                <a:spcPts val="0"/>
              </a:spcAft>
              <a:buFont typeface="Arial" panose="020B0604020202020204" pitchFamily="34" charset="0"/>
              <a:buChar char="•"/>
              <a:defRPr/>
            </a:pPr>
            <a:r>
              <a:rPr lang="en-US" dirty="0">
                <a:solidFill>
                  <a:schemeClr val="tx1"/>
                </a:solidFill>
              </a:rPr>
              <a:t>The main or emergency switch must be open  and locked-out in the open position.</a:t>
            </a:r>
          </a:p>
          <a:p>
            <a:pPr marL="342900" indent="-342900" algn="l" eaLnBrk="1" fontAlgn="auto" hangingPunct="1">
              <a:spcAft>
                <a:spcPts val="0"/>
              </a:spcAft>
              <a:buFont typeface="Arial" panose="020B0604020202020204" pitchFamily="34" charset="0"/>
              <a:buChar char="•"/>
              <a:defRPr/>
            </a:pPr>
            <a:endParaRPr lang="en-US" sz="1200" dirty="0">
              <a:solidFill>
                <a:schemeClr val="tx1"/>
              </a:solidFill>
            </a:endParaRPr>
          </a:p>
          <a:p>
            <a:pPr marL="342900" indent="-342900" algn="l" eaLnBrk="1" fontAlgn="auto" hangingPunct="1">
              <a:spcAft>
                <a:spcPts val="0"/>
              </a:spcAft>
              <a:buFont typeface="Arial" panose="020B0604020202020204" pitchFamily="34" charset="0"/>
              <a:buChar char="•"/>
              <a:defRPr/>
            </a:pPr>
            <a:r>
              <a:rPr lang="en-US" dirty="0">
                <a:solidFill>
                  <a:schemeClr val="tx1"/>
                </a:solidFill>
              </a:rPr>
              <a:t>Adequate lighting while maintenance is being performed.</a:t>
            </a:r>
          </a:p>
          <a:p>
            <a:pPr marL="342900" indent="-342900" algn="l" eaLnBrk="1" fontAlgn="auto" hangingPunct="1">
              <a:spcAft>
                <a:spcPts val="0"/>
              </a:spcAft>
              <a:buFont typeface="Arial" panose="020B0604020202020204" pitchFamily="34" charset="0"/>
              <a:buChar char="•"/>
              <a:defRPr/>
            </a:pPr>
            <a:endParaRPr lang="en-US" dirty="0">
              <a:solidFill>
                <a:schemeClr val="tx1"/>
              </a:solidFill>
            </a:endParaRPr>
          </a:p>
        </p:txBody>
      </p:sp>
      <p:sp>
        <p:nvSpPr>
          <p:cNvPr id="21507"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chemeClr val="bg1"/>
                </a:solidFill>
                <a:latin typeface="Verdana" panose="020B0604030504040204" pitchFamily="34" charset="0"/>
                <a:cs typeface="Arial" panose="020B0604020202020204" pitchFamily="34" charset="0"/>
              </a:rPr>
              <a:t>PPT-080-01</a:t>
            </a:r>
          </a:p>
        </p:txBody>
      </p:sp>
      <p:sp>
        <p:nvSpPr>
          <p:cNvPr id="2150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ABD8FF78-F836-4B53-8527-8543658CA371}" type="slidenum">
              <a:rPr lang="en-US" altLang="en-US" sz="1400">
                <a:solidFill>
                  <a:schemeClr val="bg1"/>
                </a:solidFill>
                <a:latin typeface="Verdana" panose="020B0604030504040204" pitchFamily="34" charset="0"/>
              </a:rPr>
              <a:pPr eaLnBrk="1" hangingPunct="1">
                <a:spcBef>
                  <a:spcPct val="0"/>
                </a:spcBef>
                <a:buFontTx/>
                <a:buNone/>
              </a:pPr>
              <a:t>18</a:t>
            </a:fld>
            <a:endParaRPr lang="en-US" altLang="en-US" sz="1400">
              <a:solidFill>
                <a:schemeClr val="bg1"/>
              </a:solidFill>
              <a:latin typeface="Verdana" panose="020B0604030504040204" pitchFamily="34" charset="0"/>
            </a:endParaRPr>
          </a:p>
        </p:txBody>
      </p:sp>
      <p:sp>
        <p:nvSpPr>
          <p:cNvPr id="21509" name="Title 4"/>
          <p:cNvSpPr>
            <a:spLocks noGrp="1"/>
          </p:cNvSpPr>
          <p:nvPr>
            <p:ph type="title"/>
          </p:nvPr>
        </p:nvSpPr>
        <p:spPr/>
        <p:txBody>
          <a:bodyPr/>
          <a:lstStyle/>
          <a:p>
            <a:pPr eaLnBrk="1" hangingPunct="1"/>
            <a:r>
              <a:rPr lang="en-US" altLang="en-US" sz="2800">
                <a:solidFill>
                  <a:schemeClr val="bg1"/>
                </a:solidFill>
                <a:latin typeface="Verdana" panose="020B0604030504040204" pitchFamily="34" charset="0"/>
                <a:ea typeface="Verdana" panose="020B0604030504040204" pitchFamily="34" charset="0"/>
                <a:cs typeface="Verdana" panose="020B0604030504040204" pitchFamily="34" charset="0"/>
              </a:rPr>
              <a:t>Maintenance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ubtitle 1"/>
          <p:cNvSpPr>
            <a:spLocks noGrp="1"/>
          </p:cNvSpPr>
          <p:nvPr>
            <p:ph type="subTitle" idx="1"/>
          </p:nvPr>
        </p:nvSpPr>
        <p:spPr>
          <a:xfrm>
            <a:off x="533400" y="1371600"/>
            <a:ext cx="8153400" cy="4648200"/>
          </a:xfrm>
        </p:spPr>
        <p:txBody>
          <a:bodyPr/>
          <a:lstStyle/>
          <a:p>
            <a:pPr marL="342900" indent="-342900" algn="l" eaLnBrk="1" hangingPunct="1">
              <a:buFont typeface="Arial" panose="020B0604020202020204" pitchFamily="34" charset="0"/>
              <a:buChar char="•"/>
            </a:pPr>
            <a:r>
              <a:rPr lang="en-US" altLang="en-US">
                <a:solidFill>
                  <a:schemeClr val="tx1"/>
                </a:solidFill>
              </a:rPr>
              <a:t>Warning or out-of-order signs must be placed   on the crane and on the floor beneath or on</a:t>
            </a:r>
            <a:br>
              <a:rPr lang="en-US" altLang="en-US">
                <a:solidFill>
                  <a:schemeClr val="tx1"/>
                </a:solidFill>
              </a:rPr>
            </a:br>
            <a:r>
              <a:rPr lang="en-US" altLang="en-US">
                <a:solidFill>
                  <a:schemeClr val="tx1"/>
                </a:solidFill>
              </a:rPr>
              <a:t>the hook where visible from surface level.</a:t>
            </a:r>
          </a:p>
          <a:p>
            <a:pPr marL="342900" indent="-342900" algn="l" eaLnBrk="1" hangingPunct="1">
              <a:buFont typeface="Arial" panose="020B0604020202020204" pitchFamily="34" charset="0"/>
              <a:buChar char="•"/>
            </a:pPr>
            <a:endParaRPr lang="en-US" altLang="en-US" sz="1200">
              <a:solidFill>
                <a:schemeClr val="tx1"/>
              </a:solidFill>
            </a:endParaRPr>
          </a:p>
          <a:p>
            <a:pPr marL="342900" indent="-342900" algn="l" eaLnBrk="1" hangingPunct="1">
              <a:buFont typeface="Arial" panose="020B0604020202020204" pitchFamily="34" charset="0"/>
              <a:buChar char="•"/>
            </a:pPr>
            <a:r>
              <a:rPr lang="en-US" altLang="en-US">
                <a:solidFill>
                  <a:schemeClr val="tx1"/>
                </a:solidFill>
              </a:rPr>
              <a:t>All guards must be reinstalled, safety devices reactivated and maintenance equipment</a:t>
            </a:r>
            <a:br>
              <a:rPr lang="en-US" altLang="en-US">
                <a:solidFill>
                  <a:schemeClr val="tx1"/>
                </a:solidFill>
              </a:rPr>
            </a:br>
            <a:r>
              <a:rPr lang="en-US" altLang="en-US">
                <a:solidFill>
                  <a:schemeClr val="tx1"/>
                </a:solidFill>
              </a:rPr>
              <a:t>removed prior to placing the crane back into operation.</a:t>
            </a:r>
          </a:p>
          <a:p>
            <a:pPr marL="342900" indent="-342900" algn="l" eaLnBrk="1" hangingPunct="1">
              <a:buFont typeface="Arial" panose="020B0604020202020204" pitchFamily="34" charset="0"/>
              <a:buChar char="•"/>
            </a:pPr>
            <a:endParaRPr lang="en-US" altLang="en-US" sz="1200">
              <a:solidFill>
                <a:schemeClr val="tx1"/>
              </a:solidFill>
            </a:endParaRPr>
          </a:p>
          <a:p>
            <a:pPr marL="342900" indent="-342900" algn="l" eaLnBrk="1" hangingPunct="1">
              <a:buFont typeface="Arial" panose="020B0604020202020204" pitchFamily="34" charset="0"/>
              <a:buChar char="•"/>
            </a:pPr>
            <a:r>
              <a:rPr lang="en-US" altLang="en-US">
                <a:solidFill>
                  <a:schemeClr val="tx1"/>
                </a:solidFill>
              </a:rPr>
              <a:t>Overhead and Gantry Cranes - Where other cranes are in operation on the same runway,</a:t>
            </a:r>
            <a:br>
              <a:rPr lang="en-US" altLang="en-US">
                <a:solidFill>
                  <a:schemeClr val="tx1"/>
                </a:solidFill>
              </a:rPr>
            </a:br>
            <a:r>
              <a:rPr lang="en-US" altLang="en-US">
                <a:solidFill>
                  <a:schemeClr val="tx1"/>
                </a:solidFill>
              </a:rPr>
              <a:t>rail stops should be in place.</a:t>
            </a:r>
          </a:p>
        </p:txBody>
      </p:sp>
      <p:sp>
        <p:nvSpPr>
          <p:cNvPr id="22531"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chemeClr val="bg1"/>
                </a:solidFill>
                <a:latin typeface="Verdana" panose="020B0604030504040204" pitchFamily="34" charset="0"/>
                <a:cs typeface="Arial" panose="020B0604020202020204" pitchFamily="34" charset="0"/>
              </a:rPr>
              <a:t>PPT-080-01</a:t>
            </a:r>
          </a:p>
        </p:txBody>
      </p:sp>
      <p:sp>
        <p:nvSpPr>
          <p:cNvPr id="2253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D40E3C3E-6F9B-493D-9CD7-558AB6BF891B}" type="slidenum">
              <a:rPr lang="en-US" altLang="en-US" sz="1400">
                <a:solidFill>
                  <a:schemeClr val="bg1"/>
                </a:solidFill>
                <a:latin typeface="Verdana" panose="020B0604030504040204" pitchFamily="34" charset="0"/>
              </a:rPr>
              <a:pPr eaLnBrk="1" hangingPunct="1">
                <a:spcBef>
                  <a:spcPct val="0"/>
                </a:spcBef>
                <a:buFontTx/>
                <a:buNone/>
              </a:pPr>
              <a:t>19</a:t>
            </a:fld>
            <a:endParaRPr lang="en-US" altLang="en-US" sz="1400">
              <a:solidFill>
                <a:schemeClr val="bg1"/>
              </a:solidFill>
              <a:latin typeface="Verdana" panose="020B0604030504040204" pitchFamily="34" charset="0"/>
            </a:endParaRPr>
          </a:p>
        </p:txBody>
      </p:sp>
      <p:sp>
        <p:nvSpPr>
          <p:cNvPr id="22533" name="Title 4"/>
          <p:cNvSpPr>
            <a:spLocks noGrp="1"/>
          </p:cNvSpPr>
          <p:nvPr>
            <p:ph type="title"/>
          </p:nvPr>
        </p:nvSpPr>
        <p:spPr/>
        <p:txBody>
          <a:bodyPr/>
          <a:lstStyle/>
          <a:p>
            <a:pPr eaLnBrk="1" hangingPunct="1"/>
            <a:r>
              <a:rPr lang="en-US" altLang="en-US" sz="2800">
                <a:solidFill>
                  <a:schemeClr val="bg1"/>
                </a:solidFill>
                <a:latin typeface="Verdana" panose="020B0604030504040204" pitchFamily="34" charset="0"/>
                <a:ea typeface="Verdana" panose="020B0604030504040204" pitchFamily="34" charset="0"/>
                <a:cs typeface="Verdana" panose="020B0604030504040204" pitchFamily="34" charset="0"/>
              </a:rPr>
              <a:t>Maintenance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ubtitle 1"/>
          <p:cNvSpPr>
            <a:spLocks noGrp="1"/>
          </p:cNvSpPr>
          <p:nvPr>
            <p:ph type="subTitle" idx="1"/>
          </p:nvPr>
        </p:nvSpPr>
        <p:spPr/>
        <p:txBody>
          <a:bodyPr/>
          <a:lstStyle/>
          <a:p>
            <a:pPr eaLnBrk="1" hangingPunct="1"/>
            <a:r>
              <a:rPr lang="en-US" altLang="en-US">
                <a:solidFill>
                  <a:schemeClr val="tx1"/>
                </a:solidFill>
              </a:rPr>
              <a:t>Overhead Crane </a:t>
            </a:r>
          </a:p>
          <a:p>
            <a:pPr algn="l" eaLnBrk="1" hangingPunct="1"/>
            <a:endParaRPr lang="en-US" altLang="en-US" sz="2000">
              <a:solidFill>
                <a:schemeClr val="tx1"/>
              </a:solidFill>
            </a:endParaRPr>
          </a:p>
          <a:p>
            <a:pPr algn="l" eaLnBrk="1" hangingPunct="1"/>
            <a:r>
              <a:rPr lang="en-US" altLang="en-US">
                <a:solidFill>
                  <a:schemeClr val="tx1"/>
                </a:solidFill>
              </a:rPr>
              <a:t>A crane with a movable bridge carrying a movable  or fixed hoisting mechanism and traveling on an overhead fixed runway structure.</a:t>
            </a:r>
          </a:p>
        </p:txBody>
      </p:sp>
      <p:sp>
        <p:nvSpPr>
          <p:cNvPr id="5123"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chemeClr val="bg1"/>
                </a:solidFill>
                <a:latin typeface="Verdana" panose="020B0604030504040204" pitchFamily="34" charset="0"/>
                <a:cs typeface="Arial" panose="020B0604020202020204" pitchFamily="34" charset="0"/>
              </a:rPr>
              <a:t>PPT-080-01</a:t>
            </a:r>
          </a:p>
        </p:txBody>
      </p:sp>
      <p:sp>
        <p:nvSpPr>
          <p:cNvPr id="512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AB5AAE97-617E-4575-9E9C-A92DB9232909}" type="slidenum">
              <a:rPr lang="en-US" altLang="en-US" sz="1400">
                <a:solidFill>
                  <a:schemeClr val="bg1"/>
                </a:solidFill>
                <a:latin typeface="Verdana" panose="020B0604030504040204" pitchFamily="34" charset="0"/>
              </a:rPr>
              <a:pPr eaLnBrk="1" hangingPunct="1">
                <a:spcBef>
                  <a:spcPct val="0"/>
                </a:spcBef>
                <a:buFontTx/>
                <a:buNone/>
              </a:pPr>
              <a:t>2</a:t>
            </a:fld>
            <a:endParaRPr lang="en-US" altLang="en-US" sz="1400">
              <a:solidFill>
                <a:schemeClr val="bg1"/>
              </a:solidFill>
              <a:latin typeface="Verdana" panose="020B0604030504040204" pitchFamily="34" charset="0"/>
            </a:endParaRPr>
          </a:p>
        </p:txBody>
      </p:sp>
      <p:sp>
        <p:nvSpPr>
          <p:cNvPr id="5125" name="Title 4"/>
          <p:cNvSpPr>
            <a:spLocks noGrp="1"/>
          </p:cNvSpPr>
          <p:nvPr>
            <p:ph type="title"/>
          </p:nvPr>
        </p:nvSpPr>
        <p:spPr/>
        <p:txBody>
          <a:bodyPr/>
          <a:lstStyle/>
          <a:p>
            <a:pPr eaLnBrk="1" hangingPunct="1"/>
            <a:r>
              <a:rPr lang="en-US" altLang="en-US" sz="2800">
                <a:solidFill>
                  <a:schemeClr val="bg1"/>
                </a:solidFill>
                <a:latin typeface="Verdana" panose="020B0604030504040204" pitchFamily="34" charset="0"/>
                <a:ea typeface="Verdana" panose="020B0604030504040204" pitchFamily="34" charset="0"/>
                <a:cs typeface="Verdana" panose="020B0604030504040204" pitchFamily="34" charset="0"/>
              </a:rPr>
              <a:t>Overhead Crane Defined</a:t>
            </a:r>
          </a:p>
        </p:txBody>
      </p:sp>
      <p:pic>
        <p:nvPicPr>
          <p:cNvPr id="5126" name="Picture 2" descr="https://sp2.yimg.com/ib/th?id=HN.607992954933021482&amp;pid=1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635375"/>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4" descr="7ton, 10ton Light Duty Overhead Crane (Bridge Crane) With Electric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635375"/>
            <a:ext cx="3319463" cy="245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chemeClr val="bg1"/>
                </a:solidFill>
                <a:latin typeface="Verdana" panose="020B0604030504040204" pitchFamily="34" charset="0"/>
                <a:cs typeface="Arial" panose="020B0604020202020204" pitchFamily="34" charset="0"/>
              </a:rPr>
              <a:t>PPT-080-01</a:t>
            </a:r>
          </a:p>
        </p:txBody>
      </p:sp>
      <p:sp>
        <p:nvSpPr>
          <p:cNvPr id="2355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696BEA25-6D3F-4F7A-84ED-4034297AF902}" type="slidenum">
              <a:rPr lang="en-US" altLang="en-US" sz="1400">
                <a:solidFill>
                  <a:schemeClr val="bg1"/>
                </a:solidFill>
                <a:latin typeface="Verdana" panose="020B0604030504040204" pitchFamily="34" charset="0"/>
              </a:rPr>
              <a:pPr eaLnBrk="1" hangingPunct="1">
                <a:spcBef>
                  <a:spcPct val="0"/>
                </a:spcBef>
                <a:buFontTx/>
                <a:buNone/>
              </a:pPr>
              <a:t>20</a:t>
            </a:fld>
            <a:endParaRPr lang="en-US" altLang="en-US" sz="1400">
              <a:solidFill>
                <a:schemeClr val="bg1"/>
              </a:solidFill>
              <a:latin typeface="Verdana" panose="020B0604030504040204" pitchFamily="34" charset="0"/>
            </a:endParaRPr>
          </a:p>
        </p:txBody>
      </p:sp>
      <p:sp>
        <p:nvSpPr>
          <p:cNvPr id="23556" name="Title 4"/>
          <p:cNvSpPr>
            <a:spLocks noGrp="1"/>
          </p:cNvSpPr>
          <p:nvPr>
            <p:ph type="title"/>
          </p:nvPr>
        </p:nvSpPr>
        <p:spPr/>
        <p:txBody>
          <a:bodyPr/>
          <a:lstStyle/>
          <a:p>
            <a:pPr eaLnBrk="1" hangingPunct="1"/>
            <a:r>
              <a:rPr lang="en-US" altLang="en-US" sz="2800">
                <a:solidFill>
                  <a:schemeClr val="bg1"/>
                </a:solidFill>
                <a:latin typeface="Verdana" panose="020B0604030504040204" pitchFamily="34" charset="0"/>
                <a:ea typeface="Verdana" panose="020B0604030504040204" pitchFamily="34" charset="0"/>
                <a:cs typeface="Verdana" panose="020B0604030504040204" pitchFamily="34" charset="0"/>
              </a:rPr>
              <a:t>Before Moving a Load</a:t>
            </a:r>
          </a:p>
        </p:txBody>
      </p:sp>
      <p:sp>
        <p:nvSpPr>
          <p:cNvPr id="2" name="Rectangle 1"/>
          <p:cNvSpPr/>
          <p:nvPr/>
        </p:nvSpPr>
        <p:spPr>
          <a:xfrm>
            <a:off x="231775" y="1947863"/>
            <a:ext cx="6248400" cy="3278187"/>
          </a:xfrm>
          <a:prstGeom prst="rect">
            <a:avLst/>
          </a:prstGeom>
        </p:spPr>
        <p:txBody>
          <a:bodyPr>
            <a:spAutoFit/>
          </a:bodyPr>
          <a:lstStyle/>
          <a:p>
            <a:pPr marL="342900" indent="-342900">
              <a:buFont typeface="Arial" pitchFamily="34" charset="0"/>
              <a:buChar char="•"/>
              <a:defRPr/>
            </a:pPr>
            <a:r>
              <a:rPr lang="en-US" sz="2300" dirty="0">
                <a:latin typeface="Verdana" pitchFamily="34" charset="0"/>
                <a:ea typeface="Verdana" pitchFamily="34" charset="0"/>
                <a:cs typeface="Verdana" pitchFamily="34" charset="0"/>
              </a:rPr>
              <a:t>Ensure all loose materials, parts, blocking and packing have been removed from the load before lifting. </a:t>
            </a:r>
          </a:p>
          <a:p>
            <a:pPr marL="342900" indent="-342900">
              <a:buFont typeface="Arial" pitchFamily="34" charset="0"/>
              <a:buChar char="•"/>
              <a:defRPr/>
            </a:pPr>
            <a:endParaRPr lang="en-US" sz="2300" dirty="0">
              <a:latin typeface="Verdana" pitchFamily="34" charset="0"/>
              <a:ea typeface="Verdana" pitchFamily="34" charset="0"/>
              <a:cs typeface="Verdana" pitchFamily="34" charset="0"/>
            </a:endParaRPr>
          </a:p>
          <a:p>
            <a:pPr marL="342900" indent="-342900">
              <a:buFont typeface="Arial" pitchFamily="34" charset="0"/>
              <a:buChar char="•"/>
              <a:defRPr/>
            </a:pPr>
            <a:r>
              <a:rPr lang="en-US" sz="2300" dirty="0">
                <a:latin typeface="Verdana" pitchFamily="34" charset="0"/>
                <a:ea typeface="Verdana" pitchFamily="34" charset="0"/>
                <a:cs typeface="Verdana" pitchFamily="34" charset="0"/>
              </a:rPr>
              <a:t>Remove any slack from the sling and hoisting ropes before lifting the load.</a:t>
            </a:r>
          </a:p>
          <a:p>
            <a:pPr>
              <a:defRPr/>
            </a:pPr>
            <a:r>
              <a:rPr lang="en-US" sz="2300" dirty="0">
                <a:latin typeface="Verdana" pitchFamily="34" charset="0"/>
                <a:ea typeface="Verdana" pitchFamily="34" charset="0"/>
                <a:cs typeface="Verdana" pitchFamily="34" charset="0"/>
              </a:rPr>
              <a:t> </a:t>
            </a:r>
          </a:p>
          <a:p>
            <a:pPr marL="342900" indent="-342900">
              <a:buFont typeface="Arial" pitchFamily="34" charset="0"/>
              <a:buChar char="•"/>
              <a:defRPr/>
            </a:pPr>
            <a:r>
              <a:rPr lang="en-US" sz="2300" dirty="0">
                <a:latin typeface="Verdana" pitchFamily="34" charset="0"/>
                <a:ea typeface="Verdana" pitchFamily="34" charset="0"/>
                <a:cs typeface="Verdana" pitchFamily="34" charset="0"/>
              </a:rPr>
              <a:t>Make sure that the lifting device  seats in the saddle of the hook. </a:t>
            </a:r>
          </a:p>
        </p:txBody>
      </p:sp>
      <p:pic>
        <p:nvPicPr>
          <p:cNvPr id="235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947863"/>
            <a:ext cx="2633663" cy="3770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ubtitle 1"/>
          <p:cNvSpPr>
            <a:spLocks noGrp="1"/>
          </p:cNvSpPr>
          <p:nvPr>
            <p:ph type="subTitle" idx="1"/>
          </p:nvPr>
        </p:nvSpPr>
        <p:spPr>
          <a:xfrm>
            <a:off x="533400" y="1143000"/>
            <a:ext cx="8153400" cy="4648200"/>
          </a:xfrm>
        </p:spPr>
        <p:txBody>
          <a:bodyPr/>
          <a:lstStyle/>
          <a:p>
            <a:pPr marL="342900" indent="-342900" algn="l" eaLnBrk="1" hangingPunct="1">
              <a:buFont typeface="Arial" panose="020B0604020202020204" pitchFamily="34" charset="0"/>
              <a:buChar char="•"/>
            </a:pPr>
            <a:r>
              <a:rPr lang="en-US" altLang="en-US">
                <a:solidFill>
                  <a:schemeClr val="tx1"/>
                </a:solidFill>
              </a:rPr>
              <a:t>The crane warning signal or horn must be sounded when the load comes near personnel.</a:t>
            </a:r>
          </a:p>
          <a:p>
            <a:pPr marL="342900" indent="-342900" algn="l" eaLnBrk="1" hangingPunct="1">
              <a:buFont typeface="Arial" panose="020B0604020202020204" pitchFamily="34" charset="0"/>
              <a:buChar char="•"/>
            </a:pPr>
            <a:r>
              <a:rPr lang="en-US" altLang="en-US">
                <a:solidFill>
                  <a:schemeClr val="tx1"/>
                </a:solidFill>
              </a:rPr>
              <a:t>Loads should not be carried over personnel.</a:t>
            </a:r>
          </a:p>
          <a:p>
            <a:pPr marL="342900" indent="-342900" algn="l" eaLnBrk="1" hangingPunct="1">
              <a:buFont typeface="Arial" panose="020B0604020202020204" pitchFamily="34" charset="0"/>
              <a:buChar char="•"/>
            </a:pPr>
            <a:r>
              <a:rPr lang="en-US" altLang="en-US">
                <a:solidFill>
                  <a:schemeClr val="tx1"/>
                </a:solidFill>
              </a:rPr>
              <a:t>A load should not be left suspended.</a:t>
            </a:r>
          </a:p>
          <a:p>
            <a:pPr marL="342900" indent="-342900" algn="l" eaLnBrk="1" hangingPunct="1">
              <a:buFont typeface="Arial" panose="020B0604020202020204" pitchFamily="34" charset="0"/>
              <a:buChar char="•"/>
            </a:pPr>
            <a:r>
              <a:rPr lang="en-US" altLang="en-US">
                <a:solidFill>
                  <a:schemeClr val="tx1"/>
                </a:solidFill>
              </a:rPr>
              <a:t>Audible and voice communication should be kept with the operator at all times, if not a standard signal system should be used.</a:t>
            </a:r>
          </a:p>
        </p:txBody>
      </p:sp>
      <p:sp>
        <p:nvSpPr>
          <p:cNvPr id="24579"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chemeClr val="bg1"/>
                </a:solidFill>
                <a:latin typeface="Verdana" panose="020B0604030504040204" pitchFamily="34" charset="0"/>
                <a:cs typeface="Arial" panose="020B0604020202020204" pitchFamily="34" charset="0"/>
              </a:rPr>
              <a:t>PPT-080-01</a:t>
            </a:r>
          </a:p>
        </p:txBody>
      </p:sp>
      <p:sp>
        <p:nvSpPr>
          <p:cNvPr id="2458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8F07B817-5600-4DBF-9C05-D16F1486D343}" type="slidenum">
              <a:rPr lang="en-US" altLang="en-US" sz="1400">
                <a:solidFill>
                  <a:schemeClr val="bg1"/>
                </a:solidFill>
                <a:latin typeface="Verdana" panose="020B0604030504040204" pitchFamily="34" charset="0"/>
              </a:rPr>
              <a:pPr eaLnBrk="1" hangingPunct="1">
                <a:spcBef>
                  <a:spcPct val="0"/>
                </a:spcBef>
                <a:buFontTx/>
                <a:buNone/>
              </a:pPr>
              <a:t>21</a:t>
            </a:fld>
            <a:endParaRPr lang="en-US" altLang="en-US" sz="1400">
              <a:solidFill>
                <a:schemeClr val="bg1"/>
              </a:solidFill>
              <a:latin typeface="Verdana" panose="020B0604030504040204" pitchFamily="34" charset="0"/>
            </a:endParaRPr>
          </a:p>
        </p:txBody>
      </p:sp>
      <p:sp>
        <p:nvSpPr>
          <p:cNvPr id="24581" name="Title 4"/>
          <p:cNvSpPr>
            <a:spLocks noGrp="1"/>
          </p:cNvSpPr>
          <p:nvPr>
            <p:ph type="title"/>
          </p:nvPr>
        </p:nvSpPr>
        <p:spPr/>
        <p:txBody>
          <a:bodyPr/>
          <a:lstStyle/>
          <a:p>
            <a:pPr eaLnBrk="1" hangingPunct="1"/>
            <a:r>
              <a:rPr lang="en-US" altLang="en-US" sz="2800">
                <a:solidFill>
                  <a:schemeClr val="bg1"/>
                </a:solidFill>
                <a:latin typeface="Verdana" panose="020B0604030504040204" pitchFamily="34" charset="0"/>
                <a:ea typeface="Verdana" panose="020B0604030504040204" pitchFamily="34" charset="0"/>
                <a:cs typeface="Verdana" panose="020B0604030504040204" pitchFamily="34" charset="0"/>
              </a:rPr>
              <a:t>Operation</a:t>
            </a:r>
          </a:p>
        </p:txBody>
      </p:sp>
      <p:pic>
        <p:nvPicPr>
          <p:cNvPr id="24582" name="Picture 2" descr="http://www.compliancesolution.com/ComplianceSolution/Unsafe%20Pictures/Misc/worker%20under%20heavy%20load.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4100513"/>
            <a:ext cx="3314700" cy="213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ubtitle 1"/>
          <p:cNvSpPr>
            <a:spLocks noGrp="1"/>
          </p:cNvSpPr>
          <p:nvPr>
            <p:ph type="subTitle" idx="1"/>
          </p:nvPr>
        </p:nvSpPr>
        <p:spPr>
          <a:xfrm>
            <a:off x="533400" y="1371600"/>
            <a:ext cx="8153400" cy="4648200"/>
          </a:xfrm>
        </p:spPr>
        <p:txBody>
          <a:bodyPr/>
          <a:lstStyle/>
          <a:p>
            <a:pPr algn="l" eaLnBrk="1" hangingPunct="1"/>
            <a:r>
              <a:rPr lang="en-US" altLang="en-US">
                <a:solidFill>
                  <a:schemeClr val="tx1"/>
                </a:solidFill>
              </a:rPr>
              <a:t>Operators cannot be engaged in activities that distract her or his attention while operating the equipment (for example, no cellular phone use unless used for signaling).</a:t>
            </a:r>
          </a:p>
        </p:txBody>
      </p:sp>
      <p:sp>
        <p:nvSpPr>
          <p:cNvPr id="25603"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chemeClr val="bg1"/>
                </a:solidFill>
                <a:latin typeface="Verdana" panose="020B0604030504040204" pitchFamily="34" charset="0"/>
                <a:cs typeface="Arial" panose="020B0604020202020204" pitchFamily="34" charset="0"/>
              </a:rPr>
              <a:t>PPT-080-01</a:t>
            </a:r>
          </a:p>
        </p:txBody>
      </p:sp>
      <p:sp>
        <p:nvSpPr>
          <p:cNvPr id="2560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279E352A-4415-4A2C-A928-3342288B554E}" type="slidenum">
              <a:rPr lang="en-US" altLang="en-US" sz="1400">
                <a:solidFill>
                  <a:schemeClr val="bg1"/>
                </a:solidFill>
                <a:latin typeface="Verdana" panose="020B0604030504040204" pitchFamily="34" charset="0"/>
              </a:rPr>
              <a:pPr eaLnBrk="1" hangingPunct="1">
                <a:spcBef>
                  <a:spcPct val="0"/>
                </a:spcBef>
                <a:buFontTx/>
                <a:buNone/>
              </a:pPr>
              <a:t>22</a:t>
            </a:fld>
            <a:endParaRPr lang="en-US" altLang="en-US" sz="1400">
              <a:solidFill>
                <a:schemeClr val="bg1"/>
              </a:solidFill>
              <a:latin typeface="Verdana" panose="020B0604030504040204" pitchFamily="34" charset="0"/>
            </a:endParaRPr>
          </a:p>
        </p:txBody>
      </p:sp>
      <p:sp>
        <p:nvSpPr>
          <p:cNvPr id="25605" name="Title 4"/>
          <p:cNvSpPr>
            <a:spLocks noGrp="1"/>
          </p:cNvSpPr>
          <p:nvPr>
            <p:ph type="title"/>
          </p:nvPr>
        </p:nvSpPr>
        <p:spPr/>
        <p:txBody>
          <a:bodyPr/>
          <a:lstStyle/>
          <a:p>
            <a:pPr eaLnBrk="1" hangingPunct="1"/>
            <a:r>
              <a:rPr lang="en-US" altLang="en-US" sz="2800">
                <a:solidFill>
                  <a:schemeClr val="bg1"/>
                </a:solidFill>
                <a:latin typeface="Verdana" panose="020B0604030504040204" pitchFamily="34" charset="0"/>
                <a:ea typeface="Verdana" panose="020B0604030504040204" pitchFamily="34" charset="0"/>
                <a:cs typeface="Verdana" panose="020B0604030504040204" pitchFamily="34" charset="0"/>
              </a:rPr>
              <a:t>Operation</a:t>
            </a:r>
          </a:p>
        </p:txBody>
      </p:sp>
      <p:pic>
        <p:nvPicPr>
          <p:cNvPr id="25606" name="Picture 2" descr="https://sp.yimg.com/ib/th?id=HN.608055154662377848&amp;pid=1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886200"/>
            <a:ext cx="2857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4" descr="https://sp2.yimg.com/ib/th?id=HN.607997052344469106&amp;pid=1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3048000"/>
            <a:ext cx="21050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rtlCol="0">
            <a:normAutofit/>
          </a:bodyPr>
          <a:lstStyle/>
          <a:p>
            <a:pPr algn="l" eaLnBrk="1" fontAlgn="auto" hangingPunct="1">
              <a:spcAft>
                <a:spcPts val="0"/>
              </a:spcAft>
              <a:defRPr/>
            </a:pPr>
            <a:r>
              <a:rPr lang="en-US" b="1" dirty="0">
                <a:solidFill>
                  <a:schemeClr val="tx1"/>
                </a:solidFill>
              </a:rPr>
              <a:t>KEEPING CLEAR OF THE LOAD</a:t>
            </a:r>
          </a:p>
          <a:p>
            <a:pPr algn="l" eaLnBrk="1" fontAlgn="auto" hangingPunct="1">
              <a:spcAft>
                <a:spcPts val="0"/>
              </a:spcAft>
              <a:defRPr/>
            </a:pPr>
            <a:endParaRPr lang="en-US" sz="1800" dirty="0">
              <a:solidFill>
                <a:schemeClr val="tx1"/>
              </a:solidFill>
            </a:endParaRPr>
          </a:p>
          <a:p>
            <a:pPr algn="l" eaLnBrk="1" fontAlgn="auto" hangingPunct="1">
              <a:spcAft>
                <a:spcPts val="0"/>
              </a:spcAft>
              <a:defRPr/>
            </a:pPr>
            <a:r>
              <a:rPr lang="en-US" dirty="0">
                <a:solidFill>
                  <a:schemeClr val="tx1"/>
                </a:solidFill>
              </a:rPr>
              <a:t>When workers must be in the fall zone to handle a load, the load must be rigged by a qualified rigger</a:t>
            </a:r>
            <a:r>
              <a:rPr lang="en-US" dirty="0"/>
              <a:t>.</a:t>
            </a:r>
          </a:p>
          <a:p>
            <a:pPr eaLnBrk="1" fontAlgn="auto" hangingPunct="1">
              <a:spcAft>
                <a:spcPts val="0"/>
              </a:spcAft>
              <a:defRPr/>
            </a:pPr>
            <a:endParaRPr lang="en-US" dirty="0"/>
          </a:p>
        </p:txBody>
      </p:sp>
      <p:sp>
        <p:nvSpPr>
          <p:cNvPr id="26627"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chemeClr val="bg1"/>
                </a:solidFill>
                <a:latin typeface="Verdana" panose="020B0604030504040204" pitchFamily="34" charset="0"/>
                <a:cs typeface="Arial" panose="020B0604020202020204" pitchFamily="34" charset="0"/>
              </a:rPr>
              <a:t>PPT-080-01</a:t>
            </a:r>
          </a:p>
        </p:txBody>
      </p:sp>
      <p:sp>
        <p:nvSpPr>
          <p:cNvPr id="2662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B0EE8CCC-377A-4374-B01F-33D10AF3EEFA}" type="slidenum">
              <a:rPr lang="en-US" altLang="en-US" sz="1400">
                <a:solidFill>
                  <a:schemeClr val="bg1"/>
                </a:solidFill>
                <a:latin typeface="Verdana" panose="020B0604030504040204" pitchFamily="34" charset="0"/>
              </a:rPr>
              <a:pPr eaLnBrk="1" hangingPunct="1">
                <a:spcBef>
                  <a:spcPct val="0"/>
                </a:spcBef>
                <a:buFontTx/>
                <a:buNone/>
              </a:pPr>
              <a:t>23</a:t>
            </a:fld>
            <a:endParaRPr lang="en-US" altLang="en-US" sz="1400">
              <a:solidFill>
                <a:schemeClr val="bg1"/>
              </a:solidFill>
              <a:latin typeface="Verdana" panose="020B0604030504040204" pitchFamily="34" charset="0"/>
            </a:endParaRPr>
          </a:p>
        </p:txBody>
      </p:sp>
      <p:sp>
        <p:nvSpPr>
          <p:cNvPr id="26629" name="Title 4"/>
          <p:cNvSpPr>
            <a:spLocks noGrp="1"/>
          </p:cNvSpPr>
          <p:nvPr>
            <p:ph type="title"/>
          </p:nvPr>
        </p:nvSpPr>
        <p:spPr/>
        <p:txBody>
          <a:bodyPr/>
          <a:lstStyle/>
          <a:p>
            <a:pPr eaLnBrk="1" hangingPunct="1"/>
            <a:r>
              <a:rPr lang="en-US" altLang="en-US" sz="2800">
                <a:solidFill>
                  <a:schemeClr val="bg1"/>
                </a:solidFill>
                <a:latin typeface="Verdana" panose="020B0604030504040204" pitchFamily="34" charset="0"/>
                <a:ea typeface="Verdana" panose="020B0604030504040204" pitchFamily="34" charset="0"/>
                <a:cs typeface="Verdana" panose="020B0604030504040204" pitchFamily="34" charset="0"/>
              </a:rPr>
              <a:t>Operation</a:t>
            </a:r>
          </a:p>
        </p:txBody>
      </p:sp>
      <p:pic>
        <p:nvPicPr>
          <p:cNvPr id="26630" name="Picture 2" descr="... rigging manuel stage rigging diagram rigging 3 prong relay for 19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227388"/>
            <a:ext cx="2028825"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4" descr="https://sp1.yimg.com/ib/th?id=HN.607987612004517785&amp;pid=1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394075"/>
            <a:ext cx="3571875" cy="253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chemeClr val="bg1"/>
                </a:solidFill>
                <a:latin typeface="Verdana" panose="020B0604030504040204" pitchFamily="34" charset="0"/>
                <a:cs typeface="Arial" panose="020B0604020202020204" pitchFamily="34" charset="0"/>
              </a:rPr>
              <a:t>PPT-080-01</a:t>
            </a:r>
          </a:p>
        </p:txBody>
      </p:sp>
      <p:sp>
        <p:nvSpPr>
          <p:cNvPr id="2765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BBC4B336-2BC8-4C2E-AFA2-5706577F1146}" type="slidenum">
              <a:rPr lang="en-US" altLang="en-US" sz="1400">
                <a:solidFill>
                  <a:schemeClr val="bg1"/>
                </a:solidFill>
                <a:latin typeface="Verdana" panose="020B0604030504040204" pitchFamily="34" charset="0"/>
              </a:rPr>
              <a:pPr eaLnBrk="1" hangingPunct="1">
                <a:spcBef>
                  <a:spcPct val="0"/>
                </a:spcBef>
                <a:buFontTx/>
                <a:buNone/>
              </a:pPr>
              <a:t>24</a:t>
            </a:fld>
            <a:endParaRPr lang="en-US" altLang="en-US" sz="1400">
              <a:solidFill>
                <a:schemeClr val="bg1"/>
              </a:solidFill>
              <a:latin typeface="Verdana" panose="020B0604030504040204" pitchFamily="34" charset="0"/>
            </a:endParaRPr>
          </a:p>
        </p:txBody>
      </p:sp>
      <p:sp>
        <p:nvSpPr>
          <p:cNvPr id="27652" name="Title 4"/>
          <p:cNvSpPr>
            <a:spLocks noGrp="1"/>
          </p:cNvSpPr>
          <p:nvPr>
            <p:ph type="title"/>
          </p:nvPr>
        </p:nvSpPr>
        <p:spPr/>
        <p:txBody>
          <a:bodyPr/>
          <a:lstStyle/>
          <a:p>
            <a:pPr eaLnBrk="1" hangingPunct="1"/>
            <a:r>
              <a:rPr lang="en-US" altLang="en-US" sz="2800">
                <a:solidFill>
                  <a:schemeClr val="bg1"/>
                </a:solidFill>
                <a:latin typeface="Verdana" panose="020B0604030504040204" pitchFamily="34" charset="0"/>
                <a:ea typeface="Verdana" panose="020B0604030504040204" pitchFamily="34" charset="0"/>
                <a:cs typeface="Verdana" panose="020B0604030504040204" pitchFamily="34" charset="0"/>
              </a:rPr>
              <a:t>To Avoid Swinging Loads</a:t>
            </a:r>
          </a:p>
        </p:txBody>
      </p:sp>
      <p:sp>
        <p:nvSpPr>
          <p:cNvPr id="27653" name="Rectangle 2"/>
          <p:cNvSpPr>
            <a:spLocks noChangeArrowheads="1"/>
          </p:cNvSpPr>
          <p:nvPr/>
        </p:nvSpPr>
        <p:spPr bwMode="auto">
          <a:xfrm>
            <a:off x="501650" y="1600200"/>
            <a:ext cx="4572000" cy="398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en-US" altLang="en-US" sz="2300">
                <a:latin typeface="Verdana" panose="020B0604030504040204" pitchFamily="34" charset="0"/>
              </a:rPr>
              <a:t>Locate the hoist directly above the lifting point of the load before lifting.</a:t>
            </a:r>
          </a:p>
          <a:p>
            <a:pPr eaLnBrk="1" hangingPunct="1">
              <a:spcBef>
                <a:spcPct val="0"/>
              </a:spcBef>
            </a:pPr>
            <a:r>
              <a:rPr lang="en-US" altLang="en-US" sz="2300">
                <a:latin typeface="Verdana" panose="020B0604030504040204" pitchFamily="34" charset="0"/>
              </a:rPr>
              <a:t>Lower loads directly below the hoist.</a:t>
            </a:r>
          </a:p>
          <a:p>
            <a:pPr eaLnBrk="1" hangingPunct="1">
              <a:spcBef>
                <a:spcPct val="0"/>
              </a:spcBef>
            </a:pPr>
            <a:r>
              <a:rPr lang="en-US" altLang="en-US" sz="2300">
                <a:latin typeface="Verdana" panose="020B0604030504040204" pitchFamily="34" charset="0"/>
              </a:rPr>
              <a:t>Keep hoisting ropes vertical.  Do not pull or push the load.</a:t>
            </a:r>
          </a:p>
          <a:p>
            <a:pPr eaLnBrk="1" hangingPunct="1">
              <a:spcBef>
                <a:spcPct val="0"/>
              </a:spcBef>
            </a:pPr>
            <a:r>
              <a:rPr lang="en-US" altLang="en-US" sz="2300">
                <a:latin typeface="Verdana" panose="020B0604030504040204" pitchFamily="34" charset="0"/>
              </a:rPr>
              <a:t>Maintain two full wraps    of cable on the hoisting drum.</a:t>
            </a:r>
          </a:p>
        </p:txBody>
      </p:sp>
      <p:pic>
        <p:nvPicPr>
          <p:cNvPr id="276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4125" y="2057400"/>
            <a:ext cx="3790950" cy="296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chemeClr val="bg1"/>
                </a:solidFill>
                <a:latin typeface="Verdana" panose="020B0604030504040204" pitchFamily="34" charset="0"/>
                <a:cs typeface="Arial" panose="020B0604020202020204" pitchFamily="34" charset="0"/>
              </a:rPr>
              <a:t>PPT-080-01</a:t>
            </a:r>
          </a:p>
        </p:txBody>
      </p:sp>
      <p:sp>
        <p:nvSpPr>
          <p:cNvPr id="2867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B38AB81D-29F8-452F-B26A-1FBE1F4C88DE}" type="slidenum">
              <a:rPr lang="en-US" altLang="en-US" sz="1400">
                <a:solidFill>
                  <a:schemeClr val="bg1"/>
                </a:solidFill>
                <a:latin typeface="Verdana" panose="020B0604030504040204" pitchFamily="34" charset="0"/>
              </a:rPr>
              <a:pPr eaLnBrk="1" hangingPunct="1">
                <a:spcBef>
                  <a:spcPct val="0"/>
                </a:spcBef>
                <a:buFontTx/>
                <a:buNone/>
              </a:pPr>
              <a:t>25</a:t>
            </a:fld>
            <a:endParaRPr lang="en-US" altLang="en-US" sz="1400">
              <a:solidFill>
                <a:schemeClr val="bg1"/>
              </a:solidFill>
              <a:latin typeface="Verdana" panose="020B0604030504040204" pitchFamily="34" charset="0"/>
            </a:endParaRPr>
          </a:p>
        </p:txBody>
      </p:sp>
      <p:sp>
        <p:nvSpPr>
          <p:cNvPr id="28676" name="Title 4"/>
          <p:cNvSpPr>
            <a:spLocks noGrp="1"/>
          </p:cNvSpPr>
          <p:nvPr>
            <p:ph type="title"/>
          </p:nvPr>
        </p:nvSpPr>
        <p:spPr/>
        <p:txBody>
          <a:bodyPr/>
          <a:lstStyle/>
          <a:p>
            <a:pPr eaLnBrk="1" hangingPunct="1"/>
            <a:br>
              <a:rPr lang="en-US" altLang="en-US" sz="240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altLang="en-US" sz="2300">
                <a:solidFill>
                  <a:schemeClr val="bg1"/>
                </a:solidFill>
                <a:latin typeface="Verdana" panose="020B0604030504040204" pitchFamily="34" charset="0"/>
                <a:ea typeface="Verdana" panose="020B0604030504040204" pitchFamily="34" charset="0"/>
                <a:cs typeface="Verdana" panose="020B0604030504040204" pitchFamily="34" charset="0"/>
              </a:rPr>
              <a:t>Lifting Loads at or Near Capacity </a:t>
            </a:r>
            <a:br>
              <a:rPr lang="en-US" altLang="en-US" sz="2300">
                <a:solidFill>
                  <a:schemeClr val="bg1"/>
                </a:solidFill>
                <a:latin typeface="Verdana" panose="020B0604030504040204" pitchFamily="34" charset="0"/>
                <a:ea typeface="Verdana" panose="020B0604030504040204" pitchFamily="34" charset="0"/>
                <a:cs typeface="Verdana" panose="020B0604030504040204" pitchFamily="34" charset="0"/>
              </a:rPr>
            </a:br>
            <a:endParaRPr lang="en-US" altLang="en-US" sz="23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p:cNvSpPr/>
          <p:nvPr/>
        </p:nvSpPr>
        <p:spPr>
          <a:xfrm>
            <a:off x="609600" y="1295400"/>
            <a:ext cx="8001000" cy="3416300"/>
          </a:xfrm>
          <a:prstGeom prst="rect">
            <a:avLst/>
          </a:prstGeom>
        </p:spPr>
        <p:txBody>
          <a:bodyPr>
            <a:spAutoFit/>
          </a:bodyPr>
          <a:lstStyle/>
          <a:p>
            <a:pPr marL="342900" indent="-342900">
              <a:buFont typeface="Arial" pitchFamily="34" charset="0"/>
              <a:buChar char="•"/>
              <a:defRPr/>
            </a:pPr>
            <a:r>
              <a:rPr lang="en-US" sz="2400" dirty="0">
                <a:latin typeface="Verdana" pitchFamily="34" charset="0"/>
                <a:ea typeface="Verdana" pitchFamily="34" charset="0"/>
                <a:cs typeface="Verdana" pitchFamily="34" charset="0"/>
              </a:rPr>
              <a:t>Test the hoist brakes by returning the master switch or push button to the “OFF” position after raising the load a few inches off the floor.</a:t>
            </a:r>
          </a:p>
          <a:p>
            <a:pPr>
              <a:defRPr/>
            </a:pPr>
            <a:endParaRPr lang="en-US" sz="2400" dirty="0">
              <a:latin typeface="Verdana" pitchFamily="34" charset="0"/>
              <a:ea typeface="Verdana" pitchFamily="34" charset="0"/>
              <a:cs typeface="Verdana" pitchFamily="34" charset="0"/>
            </a:endParaRPr>
          </a:p>
          <a:p>
            <a:pPr marL="342900" indent="-342900">
              <a:buFont typeface="Arial" pitchFamily="34" charset="0"/>
              <a:buChar char="•"/>
              <a:defRPr/>
            </a:pPr>
            <a:r>
              <a:rPr lang="en-US" sz="2400" dirty="0">
                <a:latin typeface="Verdana" pitchFamily="34" charset="0"/>
                <a:ea typeface="Verdana" pitchFamily="34" charset="0"/>
                <a:cs typeface="Verdana" pitchFamily="34" charset="0"/>
              </a:rPr>
              <a:t>If the brakes do not hold, lower the load to the floor slowly and do not operate the crane.  </a:t>
            </a:r>
          </a:p>
          <a:p>
            <a:pPr marL="342900" indent="-342900">
              <a:buFont typeface="Arial" pitchFamily="34" charset="0"/>
              <a:buChar char="•"/>
              <a:defRPr/>
            </a:pPr>
            <a:endParaRPr lang="en-US" sz="2400" dirty="0">
              <a:latin typeface="Verdana" pitchFamily="34" charset="0"/>
              <a:ea typeface="Verdana" pitchFamily="34" charset="0"/>
              <a:cs typeface="Verdana" pitchFamily="34" charset="0"/>
            </a:endParaRPr>
          </a:p>
          <a:p>
            <a:pPr marL="342900" indent="-342900">
              <a:buFont typeface="Arial" pitchFamily="34" charset="0"/>
              <a:buChar char="•"/>
              <a:defRPr/>
            </a:pPr>
            <a:r>
              <a:rPr lang="en-US" sz="2400" dirty="0">
                <a:latin typeface="Verdana" pitchFamily="34" charset="0"/>
                <a:ea typeface="Verdana" pitchFamily="34" charset="0"/>
                <a:cs typeface="Verdana" pitchFamily="34" charset="0"/>
              </a:rPr>
              <a:t>Report the situation immediately and DO NOT USE until repaired.		</a:t>
            </a:r>
          </a:p>
        </p:txBody>
      </p:sp>
      <p:pic>
        <p:nvPicPr>
          <p:cNvPr id="2867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02175" y="4419600"/>
            <a:ext cx="3124200"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chemeClr val="bg1"/>
                </a:solidFill>
                <a:latin typeface="Verdana" panose="020B0604030504040204" pitchFamily="34" charset="0"/>
                <a:cs typeface="Arial" panose="020B0604020202020204" pitchFamily="34" charset="0"/>
              </a:rPr>
              <a:t>PPT-080-01</a:t>
            </a:r>
          </a:p>
        </p:txBody>
      </p:sp>
      <p:sp>
        <p:nvSpPr>
          <p:cNvPr id="2969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58374088-B059-431D-8A20-D23886798E62}" type="slidenum">
              <a:rPr lang="en-US" altLang="en-US" sz="1400">
                <a:solidFill>
                  <a:schemeClr val="bg1"/>
                </a:solidFill>
                <a:latin typeface="Verdana" panose="020B0604030504040204" pitchFamily="34" charset="0"/>
              </a:rPr>
              <a:pPr eaLnBrk="1" hangingPunct="1">
                <a:spcBef>
                  <a:spcPct val="0"/>
                </a:spcBef>
                <a:buFontTx/>
                <a:buNone/>
              </a:pPr>
              <a:t>26</a:t>
            </a:fld>
            <a:endParaRPr lang="en-US" altLang="en-US" sz="1400">
              <a:solidFill>
                <a:schemeClr val="bg1"/>
              </a:solidFill>
              <a:latin typeface="Verdana" panose="020B0604030504040204" pitchFamily="34" charset="0"/>
            </a:endParaRPr>
          </a:p>
        </p:txBody>
      </p:sp>
      <p:sp>
        <p:nvSpPr>
          <p:cNvPr id="29700" name="Title 4"/>
          <p:cNvSpPr>
            <a:spLocks noGrp="1"/>
          </p:cNvSpPr>
          <p:nvPr>
            <p:ph type="title"/>
          </p:nvPr>
        </p:nvSpPr>
        <p:spPr/>
        <p:txBody>
          <a:bodyPr/>
          <a:lstStyle/>
          <a:p>
            <a:pPr eaLnBrk="1" hangingPunct="1"/>
            <a:br>
              <a:rPr lang="en-US" altLang="en-US" sz="270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altLang="en-US" sz="2700">
                <a:solidFill>
                  <a:schemeClr val="bg1"/>
                </a:solidFill>
                <a:latin typeface="Verdana" panose="020B0604030504040204" pitchFamily="34" charset="0"/>
                <a:ea typeface="Verdana" panose="020B0604030504040204" pitchFamily="34" charset="0"/>
                <a:cs typeface="Verdana" panose="020B0604030504040204" pitchFamily="34" charset="0"/>
              </a:rPr>
              <a:t>Leaving an Overhead Crane </a:t>
            </a:r>
            <a:br>
              <a:rPr lang="en-US" altLang="en-US" sz="2700">
                <a:solidFill>
                  <a:schemeClr val="bg1"/>
                </a:solidFill>
                <a:latin typeface="Verdana" panose="020B0604030504040204" pitchFamily="34" charset="0"/>
                <a:ea typeface="Verdana" panose="020B0604030504040204" pitchFamily="34" charset="0"/>
                <a:cs typeface="Verdana" panose="020B0604030504040204" pitchFamily="34" charset="0"/>
              </a:rPr>
            </a:br>
            <a:endParaRPr lang="en-US" altLang="en-US" sz="27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Rectangle 3"/>
          <p:cNvSpPr>
            <a:spLocks noChangeArrowheads="1"/>
          </p:cNvSpPr>
          <p:nvPr/>
        </p:nvSpPr>
        <p:spPr bwMode="auto">
          <a:xfrm>
            <a:off x="671513" y="1143000"/>
            <a:ext cx="7772400" cy="327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Courier New" panose="02070309020205020404" pitchFamily="49" charset="0"/>
              <a:buChar char="o"/>
            </a:pPr>
            <a:r>
              <a:rPr lang="en-US" altLang="en-US" sz="2300">
                <a:latin typeface="Verdana" panose="020B0604030504040204" pitchFamily="34" charset="0"/>
              </a:rPr>
              <a:t>Never leave the controls unattended while a load is suspended. </a:t>
            </a:r>
          </a:p>
          <a:p>
            <a:pPr eaLnBrk="1" hangingPunct="1">
              <a:spcBef>
                <a:spcPct val="0"/>
              </a:spcBef>
              <a:buFont typeface="Courier New" panose="02070309020205020404" pitchFamily="49" charset="0"/>
              <a:buChar char="o"/>
            </a:pPr>
            <a:r>
              <a:rPr lang="en-US" altLang="en-US" sz="2300">
                <a:latin typeface="Verdana" panose="020B0604030504040204" pitchFamily="34" charset="0"/>
              </a:rPr>
              <a:t>If it becomes necessary to leave the controls, lower the load to the floor. </a:t>
            </a:r>
          </a:p>
          <a:p>
            <a:pPr eaLnBrk="1" hangingPunct="1">
              <a:spcBef>
                <a:spcPct val="0"/>
              </a:spcBef>
              <a:buFont typeface="Courier New" panose="02070309020205020404" pitchFamily="49" charset="0"/>
              <a:buChar char="o"/>
            </a:pPr>
            <a:r>
              <a:rPr lang="en-US" altLang="en-US" sz="2300">
                <a:latin typeface="Verdana" panose="020B0604030504040204" pitchFamily="34" charset="0"/>
              </a:rPr>
              <a:t>Familiarize yourself with the location of the disconnect switch.</a:t>
            </a:r>
          </a:p>
          <a:p>
            <a:pPr eaLnBrk="1" hangingPunct="1">
              <a:spcBef>
                <a:spcPct val="0"/>
              </a:spcBef>
              <a:buFont typeface="Courier New" panose="02070309020205020404" pitchFamily="49" charset="0"/>
              <a:buChar char="o"/>
            </a:pPr>
            <a:r>
              <a:rPr lang="en-US" altLang="en-US" sz="2300">
                <a:latin typeface="Verdana" panose="020B0604030504040204" pitchFamily="34" charset="0"/>
              </a:rPr>
              <a:t>If loss of electrical power occurs, place controls in the “OFF” position to prevent unexpected startup upon restoration of power. </a:t>
            </a:r>
          </a:p>
        </p:txBody>
      </p:sp>
      <p:pic>
        <p:nvPicPr>
          <p:cNvPr id="297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114800"/>
            <a:ext cx="24384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chemeClr val="bg1"/>
                </a:solidFill>
                <a:latin typeface="Verdana" panose="020B0604030504040204" pitchFamily="34" charset="0"/>
                <a:cs typeface="Arial" panose="020B0604020202020204" pitchFamily="34" charset="0"/>
              </a:rPr>
              <a:t>PPT-080-01</a:t>
            </a:r>
          </a:p>
        </p:txBody>
      </p:sp>
      <p:sp>
        <p:nvSpPr>
          <p:cNvPr id="3072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E712B8B4-4EAF-42E8-9392-9ABE2C9D921A}" type="slidenum">
              <a:rPr lang="en-US" altLang="en-US" sz="1400">
                <a:solidFill>
                  <a:schemeClr val="bg1"/>
                </a:solidFill>
                <a:latin typeface="Verdana" panose="020B0604030504040204" pitchFamily="34" charset="0"/>
              </a:rPr>
              <a:pPr eaLnBrk="1" hangingPunct="1">
                <a:spcBef>
                  <a:spcPct val="0"/>
                </a:spcBef>
                <a:buFontTx/>
                <a:buNone/>
              </a:pPr>
              <a:t>27</a:t>
            </a:fld>
            <a:endParaRPr lang="en-US" altLang="en-US" sz="1400">
              <a:solidFill>
                <a:schemeClr val="bg1"/>
              </a:solidFill>
              <a:latin typeface="Verdana" panose="020B0604030504040204" pitchFamily="34" charset="0"/>
            </a:endParaRPr>
          </a:p>
        </p:txBody>
      </p:sp>
      <p:sp>
        <p:nvSpPr>
          <p:cNvPr id="30724" name="Title 4"/>
          <p:cNvSpPr>
            <a:spLocks noGrp="1"/>
          </p:cNvSpPr>
          <p:nvPr>
            <p:ph type="title"/>
          </p:nvPr>
        </p:nvSpPr>
        <p:spPr/>
        <p:txBody>
          <a:bodyPr/>
          <a:lstStyle/>
          <a:p>
            <a:pPr eaLnBrk="1" hangingPunct="1"/>
            <a:br>
              <a:rPr lang="en-US" altLang="en-US" sz="240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altLang="en-US" sz="2800">
                <a:solidFill>
                  <a:schemeClr val="bg1"/>
                </a:solidFill>
                <a:latin typeface="Verdana" panose="020B0604030504040204" pitchFamily="34" charset="0"/>
                <a:ea typeface="Verdana" panose="020B0604030504040204" pitchFamily="34" charset="0"/>
                <a:cs typeface="Verdana" panose="020B0604030504040204" pitchFamily="34" charset="0"/>
              </a:rPr>
              <a:t>Unsafe Overhead Crane </a:t>
            </a:r>
            <a:br>
              <a:rPr lang="en-US" altLang="en-US" sz="2300">
                <a:solidFill>
                  <a:schemeClr val="bg1"/>
                </a:solidFill>
                <a:latin typeface="Verdana" panose="020B0604030504040204" pitchFamily="34" charset="0"/>
                <a:ea typeface="Verdana" panose="020B0604030504040204" pitchFamily="34" charset="0"/>
                <a:cs typeface="Verdana" panose="020B0604030504040204" pitchFamily="34" charset="0"/>
              </a:rPr>
            </a:br>
            <a:endParaRPr lang="en-US" altLang="en-US" sz="23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0725" name="Rectangle 3"/>
          <p:cNvSpPr>
            <a:spLocks noChangeArrowheads="1"/>
          </p:cNvSpPr>
          <p:nvPr/>
        </p:nvSpPr>
        <p:spPr bwMode="auto">
          <a:xfrm>
            <a:off x="671513" y="1066800"/>
            <a:ext cx="7772400" cy="327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Courier New" panose="02070309020205020404" pitchFamily="49" charset="0"/>
              <a:buChar char="o"/>
            </a:pPr>
            <a:r>
              <a:rPr lang="en-US" altLang="en-US" sz="2300">
                <a:latin typeface="Verdana" panose="020B0604030504040204" pitchFamily="34" charset="0"/>
              </a:rPr>
              <a:t>Disconnect power to a hoist that is unsafe or in need of repair.  </a:t>
            </a:r>
          </a:p>
          <a:p>
            <a:pPr eaLnBrk="1" hangingPunct="1">
              <a:spcBef>
                <a:spcPct val="0"/>
              </a:spcBef>
              <a:buFont typeface="Courier New" panose="02070309020205020404" pitchFamily="49" charset="0"/>
              <a:buChar char="o"/>
            </a:pPr>
            <a:r>
              <a:rPr lang="en-US" altLang="en-US" sz="2300">
                <a:latin typeface="Verdana" panose="020B0604030504040204" pitchFamily="34" charset="0"/>
              </a:rPr>
              <a:t>Arrange to have the disconnect switch locked and the control panel tagged with an “Out of Order”or “Do Not Operate” tag. </a:t>
            </a:r>
          </a:p>
          <a:p>
            <a:pPr eaLnBrk="1" hangingPunct="1">
              <a:spcBef>
                <a:spcPct val="0"/>
              </a:spcBef>
              <a:buFont typeface="Courier New" panose="02070309020205020404" pitchFamily="49" charset="0"/>
              <a:buChar char="o"/>
            </a:pPr>
            <a:r>
              <a:rPr lang="en-US" altLang="en-US" sz="2300">
                <a:latin typeface="Verdana" panose="020B0604030504040204" pitchFamily="34" charset="0"/>
              </a:rPr>
              <a:t>Never operate a hoist that has been tagged with an “Out of Order” or “Do Not Operate” tag, or in your opinion, is UNSAFE TO OPERATE…</a:t>
            </a:r>
          </a:p>
          <a:p>
            <a:pPr eaLnBrk="1" hangingPunct="1">
              <a:spcBef>
                <a:spcPct val="0"/>
              </a:spcBef>
              <a:buFont typeface="Courier New" panose="02070309020205020404" pitchFamily="49" charset="0"/>
              <a:buChar char="o"/>
            </a:pPr>
            <a:endParaRPr lang="en-US" altLang="en-US" sz="2300">
              <a:latin typeface="Verdana" panose="020B0604030504040204" pitchFamily="34" charset="0"/>
            </a:endParaRPr>
          </a:p>
        </p:txBody>
      </p:sp>
      <p:pic>
        <p:nvPicPr>
          <p:cNvPr id="3072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4067175"/>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chemeClr val="bg1"/>
                </a:solidFill>
                <a:latin typeface="Verdana" panose="020B0604030504040204" pitchFamily="34" charset="0"/>
                <a:cs typeface="Arial" panose="020B0604020202020204" pitchFamily="34" charset="0"/>
              </a:rPr>
              <a:t>PPT-080-01</a:t>
            </a:r>
          </a:p>
        </p:txBody>
      </p:sp>
      <p:sp>
        <p:nvSpPr>
          <p:cNvPr id="3174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3D235C1B-5DB4-4A7A-AA3A-26691BE2F47A}" type="slidenum">
              <a:rPr lang="en-US" altLang="en-US" sz="1400">
                <a:solidFill>
                  <a:schemeClr val="bg1"/>
                </a:solidFill>
                <a:latin typeface="Verdana" panose="020B0604030504040204" pitchFamily="34" charset="0"/>
              </a:rPr>
              <a:pPr eaLnBrk="1" hangingPunct="1">
                <a:spcBef>
                  <a:spcPct val="0"/>
                </a:spcBef>
                <a:buFontTx/>
                <a:buNone/>
              </a:pPr>
              <a:t>28</a:t>
            </a:fld>
            <a:endParaRPr lang="en-US" altLang="en-US" sz="1400">
              <a:solidFill>
                <a:schemeClr val="bg1"/>
              </a:solidFill>
              <a:latin typeface="Verdana" panose="020B0604030504040204" pitchFamily="34" charset="0"/>
            </a:endParaRPr>
          </a:p>
        </p:txBody>
      </p:sp>
      <p:sp>
        <p:nvSpPr>
          <p:cNvPr id="31748" name="Title 4"/>
          <p:cNvSpPr>
            <a:spLocks noGrp="1"/>
          </p:cNvSpPr>
          <p:nvPr>
            <p:ph type="title"/>
          </p:nvPr>
        </p:nvSpPr>
        <p:spPr/>
        <p:txBody>
          <a:bodyPr/>
          <a:lstStyle/>
          <a:p>
            <a:pPr eaLnBrk="1" hangingPunct="1"/>
            <a:br>
              <a:rPr lang="en-US" altLang="en-US" sz="240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altLang="en-US" sz="2800">
                <a:solidFill>
                  <a:schemeClr val="bg1"/>
                </a:solidFill>
                <a:latin typeface="Verdana" panose="020B0604030504040204" pitchFamily="34" charset="0"/>
                <a:ea typeface="Verdana" panose="020B0604030504040204" pitchFamily="34" charset="0"/>
                <a:cs typeface="Verdana" panose="020B0604030504040204" pitchFamily="34" charset="0"/>
              </a:rPr>
              <a:t>Rigging Equipment/Slings </a:t>
            </a:r>
            <a:br>
              <a:rPr lang="en-US" altLang="en-US" sz="2800">
                <a:solidFill>
                  <a:schemeClr val="bg1"/>
                </a:solidFill>
                <a:latin typeface="Verdana" panose="020B0604030504040204" pitchFamily="34" charset="0"/>
                <a:ea typeface="Verdana" panose="020B0604030504040204" pitchFamily="34" charset="0"/>
                <a:cs typeface="Verdana" panose="020B0604030504040204" pitchFamily="34" charset="0"/>
              </a:rPr>
            </a:br>
            <a:endParaRPr lang="en-US" altLang="en-US" sz="28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1749" name="Rectangle 3"/>
          <p:cNvSpPr>
            <a:spLocks noChangeArrowheads="1"/>
          </p:cNvSpPr>
          <p:nvPr/>
        </p:nvSpPr>
        <p:spPr bwMode="auto">
          <a:xfrm>
            <a:off x="671513" y="1066800"/>
            <a:ext cx="777240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Courier New" panose="02070309020205020404" pitchFamily="49" charset="0"/>
              <a:buChar char="o"/>
            </a:pPr>
            <a:endParaRPr lang="en-US" altLang="en-US" sz="2300">
              <a:latin typeface="Verdana" panose="020B0604030504040204" pitchFamily="34" charset="0"/>
            </a:endParaRPr>
          </a:p>
        </p:txBody>
      </p:sp>
      <p:pic>
        <p:nvPicPr>
          <p:cNvPr id="317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238" y="1066800"/>
            <a:ext cx="2976562" cy="214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25" y="3230563"/>
            <a:ext cx="29876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1062038"/>
            <a:ext cx="344487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05375" y="3194050"/>
            <a:ext cx="32131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7238" y="3963988"/>
            <a:ext cx="3235325"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 y="5838825"/>
            <a:ext cx="2895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6"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73638" y="3663950"/>
            <a:ext cx="3168650" cy="213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7"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73638" y="5815013"/>
            <a:ext cx="3168650"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chemeClr val="bg1"/>
                </a:solidFill>
                <a:latin typeface="Verdana" panose="020B0604030504040204" pitchFamily="34" charset="0"/>
                <a:cs typeface="Arial" panose="020B0604020202020204" pitchFamily="34" charset="0"/>
              </a:rPr>
              <a:t>PPT-080-01</a:t>
            </a:r>
          </a:p>
        </p:txBody>
      </p:sp>
      <p:sp>
        <p:nvSpPr>
          <p:cNvPr id="3277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188F5BB2-0B97-499C-9DF0-5ED9C1515D6E}" type="slidenum">
              <a:rPr lang="en-US" altLang="en-US" sz="1400">
                <a:solidFill>
                  <a:schemeClr val="bg1"/>
                </a:solidFill>
                <a:latin typeface="Verdana" panose="020B0604030504040204" pitchFamily="34" charset="0"/>
              </a:rPr>
              <a:pPr eaLnBrk="1" hangingPunct="1">
                <a:spcBef>
                  <a:spcPct val="0"/>
                </a:spcBef>
                <a:buFontTx/>
                <a:buNone/>
              </a:pPr>
              <a:t>29</a:t>
            </a:fld>
            <a:endParaRPr lang="en-US" altLang="en-US" sz="1400">
              <a:solidFill>
                <a:schemeClr val="bg1"/>
              </a:solidFill>
              <a:latin typeface="Verdana" panose="020B0604030504040204" pitchFamily="34" charset="0"/>
            </a:endParaRPr>
          </a:p>
        </p:txBody>
      </p:sp>
      <p:sp>
        <p:nvSpPr>
          <p:cNvPr id="32772" name="Title 4"/>
          <p:cNvSpPr>
            <a:spLocks noGrp="1"/>
          </p:cNvSpPr>
          <p:nvPr>
            <p:ph type="title"/>
          </p:nvPr>
        </p:nvSpPr>
        <p:spPr/>
        <p:txBody>
          <a:bodyPr/>
          <a:lstStyle/>
          <a:p>
            <a:pPr eaLnBrk="1" hangingPunct="1"/>
            <a:r>
              <a:rPr lang="en-US" altLang="en-US" sz="2600">
                <a:solidFill>
                  <a:schemeClr val="bg1"/>
                </a:solidFill>
                <a:latin typeface="Verdana" panose="020B0604030504040204" pitchFamily="34" charset="0"/>
                <a:ea typeface="Verdana" panose="020B0604030504040204" pitchFamily="34" charset="0"/>
                <a:cs typeface="Verdana" panose="020B0604030504040204" pitchFamily="34" charset="0"/>
              </a:rPr>
              <a:t>Sling Load Capacity &amp; Angles</a:t>
            </a:r>
          </a:p>
        </p:txBody>
      </p:sp>
      <p:sp>
        <p:nvSpPr>
          <p:cNvPr id="4" name="Rectangle 3"/>
          <p:cNvSpPr/>
          <p:nvPr/>
        </p:nvSpPr>
        <p:spPr>
          <a:xfrm>
            <a:off x="762000" y="1600200"/>
            <a:ext cx="7620000" cy="2678113"/>
          </a:xfrm>
          <a:prstGeom prst="rect">
            <a:avLst/>
          </a:prstGeom>
        </p:spPr>
        <p:txBody>
          <a:bodyPr>
            <a:spAutoFit/>
          </a:bodyPr>
          <a:lstStyle/>
          <a:p>
            <a:pPr marL="285750" indent="-285750">
              <a:buFont typeface="Courier New" pitchFamily="49" charset="0"/>
              <a:buChar char="o"/>
              <a:defRPr/>
            </a:pPr>
            <a:r>
              <a:rPr lang="en-US" sz="2400" dirty="0">
                <a:cs typeface="Arial" charset="0"/>
              </a:rPr>
              <a:t>  </a:t>
            </a:r>
            <a:r>
              <a:rPr lang="en-US" sz="2400" dirty="0">
                <a:latin typeface="Verdana" pitchFamily="34" charset="0"/>
                <a:ea typeface="Verdana" pitchFamily="34" charset="0"/>
                <a:cs typeface="Verdana" pitchFamily="34" charset="0"/>
              </a:rPr>
              <a:t>The load capacity of the sling is           </a:t>
            </a:r>
          </a:p>
          <a:p>
            <a:pPr>
              <a:defRPr/>
            </a:pPr>
            <a:r>
              <a:rPr lang="en-US" sz="2400" dirty="0">
                <a:latin typeface="Verdana" pitchFamily="34" charset="0"/>
                <a:ea typeface="Verdana" pitchFamily="34" charset="0"/>
                <a:cs typeface="Verdana" pitchFamily="34" charset="0"/>
              </a:rPr>
              <a:t>    determined by its weakest component. </a:t>
            </a:r>
          </a:p>
          <a:p>
            <a:pPr marL="457200" indent="-457200">
              <a:buFont typeface="Courier New" pitchFamily="49" charset="0"/>
              <a:buChar char="o"/>
              <a:defRPr/>
            </a:pPr>
            <a:endParaRPr lang="en-US" sz="2400" dirty="0">
              <a:latin typeface="Verdana" pitchFamily="34" charset="0"/>
              <a:ea typeface="Verdana" pitchFamily="34" charset="0"/>
              <a:cs typeface="Verdana" pitchFamily="34" charset="0"/>
            </a:endParaRPr>
          </a:p>
          <a:p>
            <a:pPr marL="457200" indent="-457200">
              <a:buFont typeface="Courier New" pitchFamily="49" charset="0"/>
              <a:buChar char="o"/>
              <a:defRPr/>
            </a:pPr>
            <a:r>
              <a:rPr lang="en-US" sz="2400" dirty="0">
                <a:latin typeface="Verdana" pitchFamily="34" charset="0"/>
                <a:ea typeface="Verdana" pitchFamily="34" charset="0"/>
                <a:cs typeface="Verdana" pitchFamily="34" charset="0"/>
              </a:rPr>
              <a:t>Never overload a sling. </a:t>
            </a:r>
          </a:p>
          <a:p>
            <a:pPr marL="457200" indent="-457200">
              <a:buFont typeface="Courier New" pitchFamily="49" charset="0"/>
              <a:buChar char="o"/>
              <a:defRPr/>
            </a:pPr>
            <a:endParaRPr lang="en-US" sz="2400" dirty="0">
              <a:latin typeface="Verdana" pitchFamily="34" charset="0"/>
              <a:ea typeface="Verdana" pitchFamily="34" charset="0"/>
              <a:cs typeface="Verdana" pitchFamily="34" charset="0"/>
            </a:endParaRPr>
          </a:p>
          <a:p>
            <a:pPr marL="457200" indent="-457200">
              <a:buFont typeface="Courier New" pitchFamily="49" charset="0"/>
              <a:buChar char="o"/>
              <a:defRPr/>
            </a:pPr>
            <a:r>
              <a:rPr lang="en-US" sz="2400" dirty="0">
                <a:latin typeface="Verdana" pitchFamily="34" charset="0"/>
                <a:ea typeface="Verdana" pitchFamily="34" charset="0"/>
                <a:cs typeface="Verdana" pitchFamily="34" charset="0"/>
              </a:rPr>
              <a:t>Remember, the wider the sling “legs” are spread apart, the less the sling can lift!</a:t>
            </a:r>
          </a:p>
        </p:txBody>
      </p:sp>
      <p:pic>
        <p:nvPicPr>
          <p:cNvPr id="327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227638"/>
            <a:ext cx="2514600"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0263" y="5254625"/>
            <a:ext cx="2438400"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5241925"/>
            <a:ext cx="25146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flipV="1">
            <a:off x="1400175" y="4924425"/>
            <a:ext cx="0" cy="330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2298700" y="4916488"/>
            <a:ext cx="0" cy="3460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Isosceles Triangle 11"/>
          <p:cNvSpPr/>
          <p:nvPr/>
        </p:nvSpPr>
        <p:spPr>
          <a:xfrm>
            <a:off x="4114800" y="4648200"/>
            <a:ext cx="893763" cy="630238"/>
          </a:xfrm>
          <a:prstGeom prst="triangle">
            <a:avLst>
              <a:gd name="adj" fmla="val 5281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Left-Right Arrow 12"/>
          <p:cNvSpPr/>
          <p:nvPr/>
        </p:nvSpPr>
        <p:spPr>
          <a:xfrm>
            <a:off x="4419600" y="4995863"/>
            <a:ext cx="304800" cy="109537"/>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Isosceles Triangle 13"/>
          <p:cNvSpPr/>
          <p:nvPr/>
        </p:nvSpPr>
        <p:spPr>
          <a:xfrm>
            <a:off x="6934200" y="4940300"/>
            <a:ext cx="800100" cy="3302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Left-Right Arrow 14"/>
          <p:cNvSpPr/>
          <p:nvPr/>
        </p:nvSpPr>
        <p:spPr>
          <a:xfrm>
            <a:off x="7239000" y="5095875"/>
            <a:ext cx="190500" cy="65088"/>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chemeClr val="bg1"/>
                </a:solidFill>
                <a:latin typeface="Verdana" panose="020B0604030504040204" pitchFamily="34" charset="0"/>
                <a:cs typeface="Arial" panose="020B0604020202020204" pitchFamily="34" charset="0"/>
              </a:rPr>
              <a:t>PPT-080-01</a:t>
            </a:r>
          </a:p>
        </p:txBody>
      </p:sp>
      <p:sp>
        <p:nvSpPr>
          <p:cNvPr id="614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A5517BE3-7230-48AD-99BC-4269FA5BECA9}" type="slidenum">
              <a:rPr lang="en-US" altLang="en-US" sz="1400">
                <a:solidFill>
                  <a:schemeClr val="bg1"/>
                </a:solidFill>
                <a:latin typeface="Verdana" panose="020B0604030504040204" pitchFamily="34" charset="0"/>
              </a:rPr>
              <a:pPr eaLnBrk="1" hangingPunct="1">
                <a:spcBef>
                  <a:spcPct val="0"/>
                </a:spcBef>
                <a:buFontTx/>
                <a:buNone/>
              </a:pPr>
              <a:t>3</a:t>
            </a:fld>
            <a:endParaRPr lang="en-US" altLang="en-US" sz="1400">
              <a:solidFill>
                <a:schemeClr val="bg1"/>
              </a:solidFill>
              <a:latin typeface="Verdana" panose="020B0604030504040204" pitchFamily="34" charset="0"/>
            </a:endParaRPr>
          </a:p>
        </p:txBody>
      </p:sp>
      <p:sp>
        <p:nvSpPr>
          <p:cNvPr id="6148" name="Title 4"/>
          <p:cNvSpPr>
            <a:spLocks noGrp="1"/>
          </p:cNvSpPr>
          <p:nvPr>
            <p:ph type="title"/>
          </p:nvPr>
        </p:nvSpPr>
        <p:spPr/>
        <p:txBody>
          <a:bodyPr/>
          <a:lstStyle/>
          <a:p>
            <a:pPr eaLnBrk="1" hangingPunct="1"/>
            <a:r>
              <a:rPr lang="en-US" altLang="en-US" sz="2700">
                <a:solidFill>
                  <a:schemeClr val="bg1"/>
                </a:solidFill>
                <a:latin typeface="Verdana" panose="020B0604030504040204" pitchFamily="34" charset="0"/>
                <a:ea typeface="Verdana" panose="020B0604030504040204" pitchFamily="34" charset="0"/>
                <a:cs typeface="Verdana" panose="020B0604030504040204" pitchFamily="34" charset="0"/>
              </a:rPr>
              <a:t>Parts of an Overhead Crane</a:t>
            </a:r>
          </a:p>
        </p:txBody>
      </p:sp>
      <p:pic>
        <p:nvPicPr>
          <p:cNvPr id="6149" name="Picture 4" descr="https://sp1.yimg.com/ib/th?id=HN.608042256861890653&amp;pid=1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371600"/>
            <a:ext cx="655320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chemeClr val="bg1"/>
                </a:solidFill>
                <a:latin typeface="Verdana" panose="020B0604030504040204" pitchFamily="34" charset="0"/>
                <a:cs typeface="Arial" panose="020B0604020202020204" pitchFamily="34" charset="0"/>
              </a:rPr>
              <a:t>PPT-080-01</a:t>
            </a:r>
          </a:p>
        </p:txBody>
      </p:sp>
      <p:sp>
        <p:nvSpPr>
          <p:cNvPr id="3379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205ADD2B-2932-4595-883D-6FA621E792B7}" type="slidenum">
              <a:rPr lang="en-US" altLang="en-US" sz="1400">
                <a:solidFill>
                  <a:schemeClr val="bg1"/>
                </a:solidFill>
                <a:latin typeface="Verdana" panose="020B0604030504040204" pitchFamily="34" charset="0"/>
              </a:rPr>
              <a:pPr eaLnBrk="1" hangingPunct="1">
                <a:spcBef>
                  <a:spcPct val="0"/>
                </a:spcBef>
                <a:buFontTx/>
                <a:buNone/>
              </a:pPr>
              <a:t>30</a:t>
            </a:fld>
            <a:endParaRPr lang="en-US" altLang="en-US" sz="1400">
              <a:solidFill>
                <a:schemeClr val="bg1"/>
              </a:solidFill>
              <a:latin typeface="Verdana" panose="020B0604030504040204" pitchFamily="34" charset="0"/>
            </a:endParaRPr>
          </a:p>
        </p:txBody>
      </p:sp>
      <p:sp>
        <p:nvSpPr>
          <p:cNvPr id="33796" name="Title 4"/>
          <p:cNvSpPr>
            <a:spLocks noGrp="1"/>
          </p:cNvSpPr>
          <p:nvPr>
            <p:ph type="title"/>
          </p:nvPr>
        </p:nvSpPr>
        <p:spPr/>
        <p:txBody>
          <a:bodyPr/>
          <a:lstStyle/>
          <a:p>
            <a:pPr eaLnBrk="1" hangingPunct="1"/>
            <a:r>
              <a:rPr lang="en-US" altLang="en-US" sz="2800">
                <a:solidFill>
                  <a:schemeClr val="bg1"/>
                </a:solidFill>
                <a:latin typeface="Verdana" panose="020B0604030504040204" pitchFamily="34" charset="0"/>
                <a:ea typeface="Verdana" panose="020B0604030504040204" pitchFamily="34" charset="0"/>
                <a:cs typeface="Verdana" panose="020B0604030504040204" pitchFamily="34" charset="0"/>
              </a:rPr>
              <a:t>Sling Inspections</a:t>
            </a:r>
          </a:p>
        </p:txBody>
      </p:sp>
      <p:sp>
        <p:nvSpPr>
          <p:cNvPr id="33797" name="Rectangle 1"/>
          <p:cNvSpPr>
            <a:spLocks noChangeArrowheads="1"/>
          </p:cNvSpPr>
          <p:nvPr/>
        </p:nvSpPr>
        <p:spPr bwMode="auto">
          <a:xfrm>
            <a:off x="695325" y="1143000"/>
            <a:ext cx="77724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en-US" altLang="en-US" sz="2400">
                <a:latin typeface="Verdana" panose="020B0604030504040204" pitchFamily="34" charset="0"/>
              </a:rPr>
              <a:t>All slings are to be inspected each day prior to their use.  </a:t>
            </a:r>
          </a:p>
          <a:p>
            <a:pPr eaLnBrk="1" hangingPunct="1">
              <a:spcBef>
                <a:spcPct val="0"/>
              </a:spcBef>
            </a:pPr>
            <a:r>
              <a:rPr lang="en-US" altLang="en-US" sz="2400">
                <a:latin typeface="Verdana" panose="020B0604030504040204" pitchFamily="34" charset="0"/>
              </a:rPr>
              <a:t>This includes chain, wire rope and synthetic slings and their attachments, i.e. master links, alligators, clips, hooks, quick-alloys etc. </a:t>
            </a:r>
          </a:p>
          <a:p>
            <a:pPr eaLnBrk="1" hangingPunct="1">
              <a:spcBef>
                <a:spcPct val="0"/>
              </a:spcBef>
            </a:pPr>
            <a:r>
              <a:rPr lang="en-US" altLang="en-US" sz="2400">
                <a:latin typeface="Verdana" panose="020B0604030504040204" pitchFamily="34" charset="0"/>
              </a:rPr>
              <a:t>A thorough facility-wide inspection is required to be performed at least once every 12 months.</a:t>
            </a:r>
          </a:p>
        </p:txBody>
      </p:sp>
      <p:pic>
        <p:nvPicPr>
          <p:cNvPr id="3379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4006850"/>
            <a:ext cx="2606675"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chemeClr val="bg1"/>
                </a:solidFill>
                <a:latin typeface="Verdana" panose="020B0604030504040204" pitchFamily="34" charset="0"/>
                <a:cs typeface="Arial" panose="020B0604020202020204" pitchFamily="34" charset="0"/>
              </a:rPr>
              <a:t>PPT-080-01</a:t>
            </a:r>
          </a:p>
        </p:txBody>
      </p:sp>
      <p:sp>
        <p:nvSpPr>
          <p:cNvPr id="3481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D3D993FE-0D91-4F5D-BA22-8ED665F17F49}" type="slidenum">
              <a:rPr lang="en-US" altLang="en-US" sz="1400">
                <a:solidFill>
                  <a:schemeClr val="bg1"/>
                </a:solidFill>
                <a:latin typeface="Verdana" panose="020B0604030504040204" pitchFamily="34" charset="0"/>
              </a:rPr>
              <a:pPr eaLnBrk="1" hangingPunct="1">
                <a:spcBef>
                  <a:spcPct val="0"/>
                </a:spcBef>
                <a:buFontTx/>
                <a:buNone/>
              </a:pPr>
              <a:t>31</a:t>
            </a:fld>
            <a:endParaRPr lang="en-US" altLang="en-US" sz="1400">
              <a:solidFill>
                <a:schemeClr val="bg1"/>
              </a:solidFill>
              <a:latin typeface="Verdana" panose="020B0604030504040204" pitchFamily="34" charset="0"/>
            </a:endParaRPr>
          </a:p>
        </p:txBody>
      </p:sp>
      <p:sp>
        <p:nvSpPr>
          <p:cNvPr id="34820" name="Title 4"/>
          <p:cNvSpPr>
            <a:spLocks noGrp="1"/>
          </p:cNvSpPr>
          <p:nvPr>
            <p:ph type="title"/>
          </p:nvPr>
        </p:nvSpPr>
        <p:spPr/>
        <p:txBody>
          <a:bodyPr/>
          <a:lstStyle/>
          <a:p>
            <a:pPr eaLnBrk="1" hangingPunct="1"/>
            <a:r>
              <a:rPr lang="en-US" altLang="en-US" sz="2800">
                <a:solidFill>
                  <a:schemeClr val="bg1"/>
                </a:solidFill>
                <a:latin typeface="Verdana" panose="020B0604030504040204" pitchFamily="34" charset="0"/>
                <a:ea typeface="Verdana" panose="020B0604030504040204" pitchFamily="34" charset="0"/>
                <a:cs typeface="Verdana" panose="020B0604030504040204" pitchFamily="34" charset="0"/>
              </a:rPr>
              <a:t>Sling Inspections</a:t>
            </a:r>
          </a:p>
        </p:txBody>
      </p:sp>
      <p:sp>
        <p:nvSpPr>
          <p:cNvPr id="34821" name="Rectangle 3"/>
          <p:cNvSpPr>
            <a:spLocks noChangeArrowheads="1"/>
          </p:cNvSpPr>
          <p:nvPr/>
        </p:nvSpPr>
        <p:spPr bwMode="auto">
          <a:xfrm>
            <a:off x="762000" y="1447800"/>
            <a:ext cx="7620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Courier New" panose="02070309020205020404" pitchFamily="49" charset="0"/>
              <a:buChar char="o"/>
            </a:pPr>
            <a:r>
              <a:rPr lang="en-US" altLang="en-US" sz="2400">
                <a:latin typeface="Verdana" panose="020B0604030504040204" pitchFamily="34" charset="0"/>
              </a:rPr>
              <a:t>What is the capacity of the sling?  </a:t>
            </a:r>
          </a:p>
          <a:p>
            <a:pPr eaLnBrk="1" hangingPunct="1">
              <a:spcBef>
                <a:spcPct val="0"/>
              </a:spcBef>
              <a:buFont typeface="Courier New" panose="02070309020205020404" pitchFamily="49" charset="0"/>
              <a:buChar char="o"/>
            </a:pPr>
            <a:endParaRPr lang="en-US" altLang="en-US" sz="2400">
              <a:latin typeface="Verdana" panose="020B0604030504040204" pitchFamily="34" charset="0"/>
            </a:endParaRPr>
          </a:p>
          <a:p>
            <a:pPr eaLnBrk="1" hangingPunct="1">
              <a:spcBef>
                <a:spcPct val="0"/>
              </a:spcBef>
              <a:buFont typeface="Courier New" panose="02070309020205020404" pitchFamily="49" charset="0"/>
              <a:buChar char="o"/>
            </a:pPr>
            <a:r>
              <a:rPr lang="en-US" altLang="en-US" sz="2400">
                <a:latin typeface="Verdana" panose="020B0604030504040204" pitchFamily="34" charset="0"/>
              </a:rPr>
              <a:t>The tag must be present. (All Slings)</a:t>
            </a:r>
          </a:p>
        </p:txBody>
      </p:sp>
      <p:pic>
        <p:nvPicPr>
          <p:cNvPr id="348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68638"/>
            <a:ext cx="2511425" cy="305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3124200"/>
            <a:ext cx="2560638" cy="299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3111500"/>
            <a:ext cx="2798763" cy="299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chemeClr val="bg1"/>
                </a:solidFill>
                <a:latin typeface="Verdana" panose="020B0604030504040204" pitchFamily="34" charset="0"/>
                <a:cs typeface="Arial" panose="020B0604020202020204" pitchFamily="34" charset="0"/>
              </a:rPr>
              <a:t>PPT-080-01</a:t>
            </a:r>
          </a:p>
        </p:txBody>
      </p:sp>
      <p:sp>
        <p:nvSpPr>
          <p:cNvPr id="3584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608AFA78-B166-4BB9-BC3A-1528F9B8BDFC}" type="slidenum">
              <a:rPr lang="en-US" altLang="en-US" sz="1400">
                <a:solidFill>
                  <a:schemeClr val="bg1"/>
                </a:solidFill>
                <a:latin typeface="Verdana" panose="020B0604030504040204" pitchFamily="34" charset="0"/>
              </a:rPr>
              <a:pPr eaLnBrk="1" hangingPunct="1">
                <a:spcBef>
                  <a:spcPct val="0"/>
                </a:spcBef>
                <a:buFontTx/>
                <a:buNone/>
              </a:pPr>
              <a:t>32</a:t>
            </a:fld>
            <a:endParaRPr lang="en-US" altLang="en-US" sz="1400">
              <a:solidFill>
                <a:schemeClr val="bg1"/>
              </a:solidFill>
              <a:latin typeface="Verdana" panose="020B0604030504040204" pitchFamily="34" charset="0"/>
            </a:endParaRPr>
          </a:p>
        </p:txBody>
      </p:sp>
      <p:sp>
        <p:nvSpPr>
          <p:cNvPr id="35844" name="Title 4"/>
          <p:cNvSpPr>
            <a:spLocks noGrp="1"/>
          </p:cNvSpPr>
          <p:nvPr>
            <p:ph type="title"/>
          </p:nvPr>
        </p:nvSpPr>
        <p:spPr/>
        <p:txBody>
          <a:bodyPr/>
          <a:lstStyle/>
          <a:p>
            <a:pPr eaLnBrk="1" hangingPunct="1"/>
            <a:r>
              <a:rPr lang="en-US" altLang="en-US" sz="2800">
                <a:solidFill>
                  <a:schemeClr val="bg1"/>
                </a:solidFill>
                <a:latin typeface="Verdana" panose="020B0604030504040204" pitchFamily="34" charset="0"/>
                <a:ea typeface="Verdana" panose="020B0604030504040204" pitchFamily="34" charset="0"/>
                <a:cs typeface="Verdana" panose="020B0604030504040204" pitchFamily="34" charset="0"/>
              </a:rPr>
              <a:t>Sling Inspections</a:t>
            </a:r>
          </a:p>
        </p:txBody>
      </p:sp>
      <p:pic>
        <p:nvPicPr>
          <p:cNvPr id="3584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238" y="2781300"/>
            <a:ext cx="2668587" cy="337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781300"/>
            <a:ext cx="2776538" cy="331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7" name="Rectangle 1"/>
          <p:cNvSpPr>
            <a:spLocks noChangeArrowheads="1"/>
          </p:cNvSpPr>
          <p:nvPr/>
        </p:nvSpPr>
        <p:spPr bwMode="auto">
          <a:xfrm>
            <a:off x="381000" y="1085850"/>
            <a:ext cx="5326063"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300">
                <a:latin typeface="Verdana" panose="020B0604030504040204" pitchFamily="34" charset="0"/>
              </a:rPr>
              <a:t>What is the condition of the sling?</a:t>
            </a:r>
          </a:p>
        </p:txBody>
      </p:sp>
      <p:sp>
        <p:nvSpPr>
          <p:cNvPr id="35848" name="Rectangle 2"/>
          <p:cNvSpPr>
            <a:spLocks noChangeArrowheads="1"/>
          </p:cNvSpPr>
          <p:nvPr/>
        </p:nvSpPr>
        <p:spPr bwMode="auto">
          <a:xfrm>
            <a:off x="457200" y="1530350"/>
            <a:ext cx="7858125"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300">
                <a:latin typeface="Verdana" panose="020B0604030504040204" pitchFamily="34" charset="0"/>
              </a:rPr>
              <a:t>Look for damage from:</a:t>
            </a:r>
          </a:p>
          <a:p>
            <a:pPr eaLnBrk="1" hangingPunct="1">
              <a:spcBef>
                <a:spcPct val="0"/>
              </a:spcBef>
              <a:buFontTx/>
              <a:buNone/>
            </a:pPr>
            <a:r>
              <a:rPr lang="en-US" altLang="en-US" sz="2300">
                <a:latin typeface="Verdana" panose="020B0604030504040204" pitchFamily="34" charset="0"/>
              </a:rPr>
              <a:t>Chemicals, stress, wear, cracks, knots, heat, kinks, melting, snags, tears, etc.</a:t>
            </a:r>
          </a:p>
        </p:txBody>
      </p:sp>
      <p:cxnSp>
        <p:nvCxnSpPr>
          <p:cNvPr id="8" name="Straight Arrow Connector 7"/>
          <p:cNvCxnSpPr/>
          <p:nvPr/>
        </p:nvCxnSpPr>
        <p:spPr>
          <a:xfrm flipH="1">
            <a:off x="7543800" y="2843213"/>
            <a:ext cx="1192213" cy="8445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585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3250" y="2805113"/>
            <a:ext cx="2776538" cy="336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Donut 16"/>
          <p:cNvSpPr/>
          <p:nvPr/>
        </p:nvSpPr>
        <p:spPr>
          <a:xfrm>
            <a:off x="3733800" y="3549650"/>
            <a:ext cx="1905000" cy="1874838"/>
          </a:xfrm>
          <a:prstGeom prst="donut">
            <a:avLst>
              <a:gd name="adj" fmla="val 892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chemeClr val="bg1"/>
                </a:solidFill>
                <a:latin typeface="Verdana" panose="020B0604030504040204" pitchFamily="34" charset="0"/>
                <a:cs typeface="Arial" panose="020B0604020202020204" pitchFamily="34" charset="0"/>
              </a:rPr>
              <a:t>PPT-080-01</a:t>
            </a:r>
          </a:p>
        </p:txBody>
      </p:sp>
      <p:sp>
        <p:nvSpPr>
          <p:cNvPr id="3686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03DCD54A-D099-4DD6-82F1-18940C698C1E}" type="slidenum">
              <a:rPr lang="en-US" altLang="en-US" sz="1400">
                <a:solidFill>
                  <a:schemeClr val="bg1"/>
                </a:solidFill>
                <a:latin typeface="Verdana" panose="020B0604030504040204" pitchFamily="34" charset="0"/>
              </a:rPr>
              <a:pPr eaLnBrk="1" hangingPunct="1">
                <a:spcBef>
                  <a:spcPct val="0"/>
                </a:spcBef>
                <a:buFontTx/>
                <a:buNone/>
              </a:pPr>
              <a:t>33</a:t>
            </a:fld>
            <a:endParaRPr lang="en-US" altLang="en-US" sz="1400">
              <a:solidFill>
                <a:schemeClr val="bg1"/>
              </a:solidFill>
              <a:latin typeface="Verdana" panose="020B0604030504040204" pitchFamily="34" charset="0"/>
            </a:endParaRPr>
          </a:p>
        </p:txBody>
      </p:sp>
      <p:sp>
        <p:nvSpPr>
          <p:cNvPr id="36868" name="Title 4"/>
          <p:cNvSpPr>
            <a:spLocks noGrp="1"/>
          </p:cNvSpPr>
          <p:nvPr>
            <p:ph type="title"/>
          </p:nvPr>
        </p:nvSpPr>
        <p:spPr/>
        <p:txBody>
          <a:bodyPr/>
          <a:lstStyle/>
          <a:p>
            <a:pPr eaLnBrk="1" hangingPunct="1"/>
            <a:r>
              <a:rPr lang="en-US" altLang="en-US" sz="2800">
                <a:solidFill>
                  <a:schemeClr val="bg1"/>
                </a:solidFill>
                <a:latin typeface="Verdana" panose="020B0604030504040204" pitchFamily="34" charset="0"/>
                <a:ea typeface="Verdana" panose="020B0604030504040204" pitchFamily="34" charset="0"/>
                <a:cs typeface="Verdana" panose="020B0604030504040204" pitchFamily="34" charset="0"/>
              </a:rPr>
              <a:t>Damaged Sling </a:t>
            </a:r>
          </a:p>
        </p:txBody>
      </p:sp>
      <p:sp>
        <p:nvSpPr>
          <p:cNvPr id="36869" name="Rectangle 3"/>
          <p:cNvSpPr>
            <a:spLocks noChangeArrowheads="1"/>
          </p:cNvSpPr>
          <p:nvPr/>
        </p:nvSpPr>
        <p:spPr bwMode="auto">
          <a:xfrm>
            <a:off x="685800" y="1154113"/>
            <a:ext cx="67754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en-US" altLang="en-US" sz="2400">
                <a:latin typeface="Verdana" panose="020B0604030504040204" pitchFamily="34" charset="0"/>
              </a:rPr>
              <a:t>Take it out of service. </a:t>
            </a:r>
          </a:p>
          <a:p>
            <a:pPr eaLnBrk="1" hangingPunct="1">
              <a:spcBef>
                <a:spcPct val="0"/>
              </a:spcBef>
            </a:pPr>
            <a:endParaRPr lang="en-US" altLang="en-US" sz="2400">
              <a:latin typeface="Verdana" panose="020B0604030504040204" pitchFamily="34" charset="0"/>
            </a:endParaRPr>
          </a:p>
          <a:p>
            <a:pPr eaLnBrk="1" hangingPunct="1">
              <a:spcBef>
                <a:spcPct val="0"/>
              </a:spcBef>
            </a:pPr>
            <a:r>
              <a:rPr lang="en-US" altLang="en-US" sz="2400">
                <a:latin typeface="Verdana" panose="020B0604030504040204" pitchFamily="34" charset="0"/>
              </a:rPr>
              <a:t>Tag it!</a:t>
            </a:r>
          </a:p>
          <a:p>
            <a:pPr eaLnBrk="1" hangingPunct="1">
              <a:spcBef>
                <a:spcPct val="0"/>
              </a:spcBef>
            </a:pPr>
            <a:endParaRPr lang="en-US" altLang="en-US" sz="2400">
              <a:latin typeface="Verdana" panose="020B0604030504040204" pitchFamily="34" charset="0"/>
            </a:endParaRPr>
          </a:p>
          <a:p>
            <a:pPr eaLnBrk="1" hangingPunct="1">
              <a:spcBef>
                <a:spcPct val="0"/>
              </a:spcBef>
            </a:pPr>
            <a:r>
              <a:rPr lang="en-US" altLang="en-US" sz="2400">
                <a:latin typeface="Verdana" panose="020B0604030504040204" pitchFamily="34" charset="0"/>
              </a:rPr>
              <a:t>Contact your supervisor to get the item repaired or replaced.</a:t>
            </a:r>
          </a:p>
        </p:txBody>
      </p:sp>
      <p:pic>
        <p:nvPicPr>
          <p:cNvPr id="368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451225"/>
            <a:ext cx="4329113" cy="264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chemeClr val="bg1"/>
                </a:solidFill>
                <a:latin typeface="Verdana" panose="020B0604030504040204" pitchFamily="34" charset="0"/>
                <a:cs typeface="Arial" panose="020B0604020202020204" pitchFamily="34" charset="0"/>
              </a:rPr>
              <a:t>PPT-080-01</a:t>
            </a:r>
          </a:p>
        </p:txBody>
      </p:sp>
      <p:sp>
        <p:nvSpPr>
          <p:cNvPr id="3789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4E357C44-AAA5-485D-A5A5-DFC00924B192}" type="slidenum">
              <a:rPr lang="en-US" altLang="en-US" sz="1400">
                <a:solidFill>
                  <a:schemeClr val="bg1"/>
                </a:solidFill>
                <a:latin typeface="Verdana" panose="020B0604030504040204" pitchFamily="34" charset="0"/>
              </a:rPr>
              <a:pPr eaLnBrk="1" hangingPunct="1">
                <a:spcBef>
                  <a:spcPct val="0"/>
                </a:spcBef>
                <a:buFontTx/>
                <a:buNone/>
              </a:pPr>
              <a:t>34</a:t>
            </a:fld>
            <a:endParaRPr lang="en-US" altLang="en-US" sz="1400">
              <a:solidFill>
                <a:schemeClr val="bg1"/>
              </a:solidFill>
              <a:latin typeface="Verdana" panose="020B0604030504040204" pitchFamily="34" charset="0"/>
            </a:endParaRPr>
          </a:p>
        </p:txBody>
      </p:sp>
      <p:sp>
        <p:nvSpPr>
          <p:cNvPr id="37892" name="Title 4"/>
          <p:cNvSpPr>
            <a:spLocks noGrp="1"/>
          </p:cNvSpPr>
          <p:nvPr>
            <p:ph type="title"/>
          </p:nvPr>
        </p:nvSpPr>
        <p:spPr/>
        <p:txBody>
          <a:bodyPr/>
          <a:lstStyle/>
          <a:p>
            <a:pPr eaLnBrk="1" hangingPunct="1"/>
            <a:r>
              <a:rPr lang="en-US" altLang="en-US" sz="2800">
                <a:solidFill>
                  <a:schemeClr val="bg1"/>
                </a:solidFill>
                <a:latin typeface="Verdana" panose="020B0604030504040204" pitchFamily="34" charset="0"/>
                <a:ea typeface="Verdana" panose="020B0604030504040204" pitchFamily="34" charset="0"/>
                <a:cs typeface="Verdana" panose="020B0604030504040204" pitchFamily="34" charset="0"/>
              </a:rPr>
              <a:t>Safe Usage </a:t>
            </a:r>
          </a:p>
        </p:txBody>
      </p:sp>
      <p:pic>
        <p:nvPicPr>
          <p:cNvPr id="3789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119438"/>
            <a:ext cx="4041775" cy="297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113088"/>
            <a:ext cx="3967163"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5" name="Rectangle 1"/>
          <p:cNvSpPr>
            <a:spLocks noChangeArrowheads="1"/>
          </p:cNvSpPr>
          <p:nvPr/>
        </p:nvSpPr>
        <p:spPr bwMode="auto">
          <a:xfrm>
            <a:off x="411163" y="1136650"/>
            <a:ext cx="8077200"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Courier New" panose="02070309020205020404" pitchFamily="49" charset="0"/>
              <a:buChar char="o"/>
            </a:pPr>
            <a:r>
              <a:rPr lang="en-US" altLang="en-US" sz="2200">
                <a:latin typeface="Verdana" panose="020B0604030504040204" pitchFamily="34" charset="0"/>
              </a:rPr>
              <a:t>Slings should be stored off of the floor and hung on racks whenever possible in a clean, dry environment. </a:t>
            </a:r>
          </a:p>
          <a:p>
            <a:pPr eaLnBrk="1" hangingPunct="1">
              <a:spcBef>
                <a:spcPct val="0"/>
              </a:spcBef>
              <a:buFont typeface="Courier New" panose="02070309020205020404" pitchFamily="49" charset="0"/>
              <a:buChar char="o"/>
            </a:pPr>
            <a:r>
              <a:rPr lang="en-US" altLang="en-US" sz="2200">
                <a:latin typeface="Verdana" panose="020B0604030504040204" pitchFamily="34" charset="0"/>
              </a:rPr>
              <a:t>Never drag slings across the floor. </a:t>
            </a:r>
          </a:p>
          <a:p>
            <a:pPr eaLnBrk="1" hangingPunct="1">
              <a:spcBef>
                <a:spcPct val="0"/>
              </a:spcBef>
              <a:buFont typeface="Courier New" panose="02070309020205020404" pitchFamily="49" charset="0"/>
              <a:buChar char="o"/>
            </a:pPr>
            <a:r>
              <a:rPr lang="en-US" altLang="en-US" sz="2200">
                <a:latin typeface="Verdana" panose="020B0604030504040204" pitchFamily="34" charset="0"/>
              </a:rPr>
              <a:t>Always hook with a “closed hook” arrangement (hooks facing out).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chemeClr val="bg1"/>
                </a:solidFill>
                <a:latin typeface="Verdana" panose="020B0604030504040204" pitchFamily="34" charset="0"/>
                <a:cs typeface="Arial" panose="020B0604020202020204" pitchFamily="34" charset="0"/>
              </a:rPr>
              <a:t>PPT-080-01</a:t>
            </a:r>
          </a:p>
        </p:txBody>
      </p:sp>
      <p:sp>
        <p:nvSpPr>
          <p:cNvPr id="3891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19E63398-5DF4-48D1-A9D6-B54D049CFF75}" type="slidenum">
              <a:rPr lang="en-US" altLang="en-US" sz="1400">
                <a:solidFill>
                  <a:schemeClr val="bg1"/>
                </a:solidFill>
                <a:latin typeface="Verdana" panose="020B0604030504040204" pitchFamily="34" charset="0"/>
              </a:rPr>
              <a:pPr eaLnBrk="1" hangingPunct="1">
                <a:spcBef>
                  <a:spcPct val="0"/>
                </a:spcBef>
                <a:buFontTx/>
                <a:buNone/>
              </a:pPr>
              <a:t>35</a:t>
            </a:fld>
            <a:endParaRPr lang="en-US" altLang="en-US" sz="1400">
              <a:solidFill>
                <a:schemeClr val="bg1"/>
              </a:solidFill>
              <a:latin typeface="Verdana" panose="020B0604030504040204" pitchFamily="34" charset="0"/>
            </a:endParaRPr>
          </a:p>
        </p:txBody>
      </p:sp>
      <p:sp>
        <p:nvSpPr>
          <p:cNvPr id="38916" name="Title 4"/>
          <p:cNvSpPr>
            <a:spLocks noGrp="1"/>
          </p:cNvSpPr>
          <p:nvPr>
            <p:ph type="title"/>
          </p:nvPr>
        </p:nvSpPr>
        <p:spPr/>
        <p:txBody>
          <a:bodyPr/>
          <a:lstStyle/>
          <a:p>
            <a:pPr eaLnBrk="1" hangingPunct="1"/>
            <a:r>
              <a:rPr lang="en-US" altLang="en-US" sz="2800">
                <a:solidFill>
                  <a:schemeClr val="bg1"/>
                </a:solidFill>
                <a:latin typeface="Verdana" panose="020B0604030504040204" pitchFamily="34" charset="0"/>
                <a:ea typeface="Verdana" panose="020B0604030504040204" pitchFamily="34" charset="0"/>
                <a:cs typeface="Verdana" panose="020B0604030504040204" pitchFamily="34" charset="0"/>
              </a:rPr>
              <a:t>Overhead Crane Accidents</a:t>
            </a:r>
          </a:p>
        </p:txBody>
      </p:sp>
      <p:pic>
        <p:nvPicPr>
          <p:cNvPr id="38917" name="Picture 2" descr="https://sp2.yimg.com/ib/th?id=HN.608015336022016374&amp;pid=1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273425"/>
            <a:ext cx="4130675"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4" descr="https://sp2.yimg.com/ib/th?id=HN.608020163562833502&amp;pid=1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250" y="1143000"/>
            <a:ext cx="4038600"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chemeClr val="bg1"/>
                </a:solidFill>
                <a:latin typeface="Verdana" panose="020B0604030504040204" pitchFamily="34" charset="0"/>
                <a:cs typeface="Arial" panose="020B0604020202020204" pitchFamily="34" charset="0"/>
              </a:rPr>
              <a:t>PPT-080-01</a:t>
            </a:r>
          </a:p>
        </p:txBody>
      </p:sp>
      <p:sp>
        <p:nvSpPr>
          <p:cNvPr id="3993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FE286519-45ED-4A09-890C-02426C181EB9}" type="slidenum">
              <a:rPr lang="en-US" altLang="en-US" sz="1400">
                <a:solidFill>
                  <a:schemeClr val="bg1"/>
                </a:solidFill>
                <a:latin typeface="Verdana" panose="020B0604030504040204" pitchFamily="34" charset="0"/>
              </a:rPr>
              <a:pPr eaLnBrk="1" hangingPunct="1">
                <a:spcBef>
                  <a:spcPct val="0"/>
                </a:spcBef>
                <a:buFontTx/>
                <a:buNone/>
              </a:pPr>
              <a:t>36</a:t>
            </a:fld>
            <a:endParaRPr lang="en-US" altLang="en-US" sz="1400">
              <a:solidFill>
                <a:schemeClr val="bg1"/>
              </a:solidFill>
              <a:latin typeface="Verdana" panose="020B0604030504040204" pitchFamily="34" charset="0"/>
            </a:endParaRPr>
          </a:p>
        </p:txBody>
      </p:sp>
      <p:sp>
        <p:nvSpPr>
          <p:cNvPr id="39940" name="Title 4"/>
          <p:cNvSpPr>
            <a:spLocks noGrp="1"/>
          </p:cNvSpPr>
          <p:nvPr>
            <p:ph type="title"/>
          </p:nvPr>
        </p:nvSpPr>
        <p:spPr/>
        <p:txBody>
          <a:bodyPr/>
          <a:lstStyle/>
          <a:p>
            <a:pPr eaLnBrk="1" hangingPunct="1"/>
            <a:r>
              <a:rPr lang="en-US" altLang="en-US" sz="2800">
                <a:solidFill>
                  <a:schemeClr val="bg1"/>
                </a:solidFill>
                <a:latin typeface="Verdana" panose="020B0604030504040204" pitchFamily="34" charset="0"/>
                <a:ea typeface="Verdana" panose="020B0604030504040204" pitchFamily="34" charset="0"/>
                <a:cs typeface="Verdana" panose="020B0604030504040204" pitchFamily="34" charset="0"/>
              </a:rPr>
              <a:t>Overhead Crane Accidents</a:t>
            </a:r>
          </a:p>
        </p:txBody>
      </p:sp>
      <p:pic>
        <p:nvPicPr>
          <p:cNvPr id="3994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1150" y="1143000"/>
            <a:ext cx="3778250" cy="504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228600" y="3352800"/>
            <a:ext cx="2444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a:latin typeface="Verdana" panose="020B0604030504040204" pitchFamily="34" charset="0"/>
              </a:rPr>
              <a:t>Is this safe?</a:t>
            </a:r>
          </a:p>
        </p:txBody>
      </p:sp>
      <p:sp>
        <p:nvSpPr>
          <p:cNvPr id="4" name="TextBox 3"/>
          <p:cNvSpPr txBox="1">
            <a:spLocks noChangeArrowheads="1"/>
          </p:cNvSpPr>
          <p:nvPr/>
        </p:nvSpPr>
        <p:spPr bwMode="auto">
          <a:xfrm>
            <a:off x="6902450" y="3359150"/>
            <a:ext cx="1752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a:latin typeface="Verdana" panose="020B0604030504040204" pitchFamily="34" charset="0"/>
              </a:rPr>
              <a:t>No Way!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rtlCol="0">
            <a:normAutofit/>
          </a:bodyPr>
          <a:lstStyle/>
          <a:p>
            <a:pPr marL="342900" indent="-342900" algn="l" eaLnBrk="1" fontAlgn="auto" hangingPunct="1">
              <a:spcAft>
                <a:spcPts val="0"/>
              </a:spcAft>
              <a:buFont typeface="Courier New" pitchFamily="49" charset="0"/>
              <a:buChar char="o"/>
              <a:defRPr/>
            </a:pPr>
            <a:r>
              <a:rPr lang="en-US" dirty="0">
                <a:solidFill>
                  <a:schemeClr val="tx1"/>
                </a:solidFill>
              </a:rPr>
              <a:t>Do not operate a crane if limit switches are out of order, or if cables show defects. </a:t>
            </a:r>
          </a:p>
          <a:p>
            <a:pPr marL="342900" indent="-342900" algn="l" eaLnBrk="1" fontAlgn="auto" hangingPunct="1">
              <a:spcAft>
                <a:spcPts val="0"/>
              </a:spcAft>
              <a:buFont typeface="Courier New" pitchFamily="49" charset="0"/>
              <a:buChar char="o"/>
              <a:defRPr/>
            </a:pPr>
            <a:r>
              <a:rPr lang="en-US" dirty="0">
                <a:solidFill>
                  <a:schemeClr val="tx1"/>
                </a:solidFill>
              </a:rPr>
              <a:t>Do not allow anyone to ride on a load or hooks. </a:t>
            </a:r>
          </a:p>
          <a:p>
            <a:pPr marL="342900" indent="-342900" algn="l" eaLnBrk="1" fontAlgn="auto" hangingPunct="1">
              <a:spcAft>
                <a:spcPts val="0"/>
              </a:spcAft>
              <a:buFont typeface="Courier New" pitchFamily="49" charset="0"/>
              <a:buChar char="o"/>
              <a:defRPr/>
            </a:pPr>
            <a:r>
              <a:rPr lang="en-US" dirty="0">
                <a:solidFill>
                  <a:schemeClr val="tx1"/>
                </a:solidFill>
              </a:rPr>
              <a:t>Do not leave slings dangling from the load hook.</a:t>
            </a:r>
          </a:p>
          <a:p>
            <a:pPr marL="342900" indent="-342900" algn="l" eaLnBrk="1" fontAlgn="auto" hangingPunct="1">
              <a:spcAft>
                <a:spcPts val="0"/>
              </a:spcAft>
              <a:buFont typeface="Courier New" pitchFamily="49" charset="0"/>
              <a:buChar char="o"/>
              <a:defRPr/>
            </a:pPr>
            <a:r>
              <a:rPr lang="en-US" dirty="0">
                <a:solidFill>
                  <a:schemeClr val="tx1"/>
                </a:solidFill>
              </a:rPr>
              <a:t>Have sling hooks placed on the sling ring when carrying slings to the load.</a:t>
            </a:r>
          </a:p>
          <a:p>
            <a:pPr algn="l" eaLnBrk="1" fontAlgn="auto" hangingPunct="1">
              <a:spcAft>
                <a:spcPts val="0"/>
              </a:spcAft>
              <a:defRPr/>
            </a:pPr>
            <a:endParaRPr lang="en-US" dirty="0"/>
          </a:p>
        </p:txBody>
      </p:sp>
      <p:sp>
        <p:nvSpPr>
          <p:cNvPr id="40963"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chemeClr val="bg1"/>
                </a:solidFill>
                <a:latin typeface="Verdana" panose="020B0604030504040204" pitchFamily="34" charset="0"/>
                <a:cs typeface="Arial" panose="020B0604020202020204" pitchFamily="34" charset="0"/>
              </a:rPr>
              <a:t>PPT-080-01</a:t>
            </a:r>
          </a:p>
        </p:txBody>
      </p:sp>
      <p:sp>
        <p:nvSpPr>
          <p:cNvPr id="4096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2D061DAF-AB2D-4D73-9DB3-B2446B397A1F}" type="slidenum">
              <a:rPr lang="en-US" altLang="en-US" sz="1400">
                <a:solidFill>
                  <a:schemeClr val="bg1"/>
                </a:solidFill>
                <a:latin typeface="Verdana" panose="020B0604030504040204" pitchFamily="34" charset="0"/>
              </a:rPr>
              <a:pPr eaLnBrk="1" hangingPunct="1">
                <a:spcBef>
                  <a:spcPct val="0"/>
                </a:spcBef>
                <a:buFontTx/>
                <a:buNone/>
              </a:pPr>
              <a:t>37</a:t>
            </a:fld>
            <a:endParaRPr lang="en-US" altLang="en-US" sz="1400">
              <a:solidFill>
                <a:schemeClr val="bg1"/>
              </a:solidFill>
              <a:latin typeface="Verdana" panose="020B0604030504040204" pitchFamily="34" charset="0"/>
            </a:endParaRPr>
          </a:p>
        </p:txBody>
      </p:sp>
      <p:sp>
        <p:nvSpPr>
          <p:cNvPr id="40965" name="Title 4"/>
          <p:cNvSpPr>
            <a:spLocks noGrp="1"/>
          </p:cNvSpPr>
          <p:nvPr>
            <p:ph type="title"/>
          </p:nvPr>
        </p:nvSpPr>
        <p:spPr/>
        <p:txBody>
          <a:bodyPr/>
          <a:lstStyle/>
          <a:p>
            <a:pPr eaLnBrk="1" hangingPunct="1"/>
            <a:r>
              <a:rPr lang="en-US" altLang="en-US" sz="2800">
                <a:solidFill>
                  <a:schemeClr val="bg1"/>
                </a:solidFill>
                <a:latin typeface="Verdana" panose="020B0604030504040204" pitchFamily="34" charset="0"/>
                <a:ea typeface="Verdana" panose="020B0604030504040204" pitchFamily="34" charset="0"/>
                <a:cs typeface="Verdana" panose="020B0604030504040204" pitchFamily="34" charset="0"/>
              </a:rPr>
              <a:t>Operation-What to Avoid</a:t>
            </a:r>
          </a:p>
        </p:txBody>
      </p:sp>
      <p:pic>
        <p:nvPicPr>
          <p:cNvPr id="4096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044950"/>
            <a:ext cx="30924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3616325"/>
            <a:ext cx="2514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chemeClr val="bg1"/>
                </a:solidFill>
                <a:latin typeface="Verdana" panose="020B0604030504040204" pitchFamily="34" charset="0"/>
                <a:cs typeface="Arial" panose="020B0604020202020204" pitchFamily="34" charset="0"/>
              </a:rPr>
              <a:t>PPT-080-01</a:t>
            </a:r>
          </a:p>
        </p:txBody>
      </p:sp>
      <p:sp>
        <p:nvSpPr>
          <p:cNvPr id="4198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E85D298D-8B72-4C01-AF3F-1F881B6DAF61}" type="slidenum">
              <a:rPr lang="en-US" altLang="en-US" sz="1400">
                <a:solidFill>
                  <a:schemeClr val="bg1"/>
                </a:solidFill>
                <a:latin typeface="Verdana" panose="020B0604030504040204" pitchFamily="34" charset="0"/>
              </a:rPr>
              <a:pPr eaLnBrk="1" hangingPunct="1">
                <a:spcBef>
                  <a:spcPct val="0"/>
                </a:spcBef>
                <a:buFontTx/>
                <a:buNone/>
              </a:pPr>
              <a:t>38</a:t>
            </a:fld>
            <a:endParaRPr lang="en-US" altLang="en-US" sz="1400">
              <a:solidFill>
                <a:schemeClr val="bg1"/>
              </a:solidFill>
              <a:latin typeface="Verdana" panose="020B0604030504040204" pitchFamily="34" charset="0"/>
            </a:endParaRPr>
          </a:p>
        </p:txBody>
      </p:sp>
      <p:sp>
        <p:nvSpPr>
          <p:cNvPr id="41988" name="Title 4"/>
          <p:cNvSpPr>
            <a:spLocks noGrp="1"/>
          </p:cNvSpPr>
          <p:nvPr>
            <p:ph type="title"/>
          </p:nvPr>
        </p:nvSpPr>
        <p:spPr/>
        <p:txBody>
          <a:bodyPr/>
          <a:lstStyle/>
          <a:p>
            <a:pPr eaLnBrk="1" hangingPunct="1"/>
            <a:r>
              <a:rPr lang="en-US" altLang="en-US" sz="2800">
                <a:solidFill>
                  <a:schemeClr val="bg1"/>
                </a:solidFill>
                <a:latin typeface="Verdana" panose="020B0604030504040204" pitchFamily="34" charset="0"/>
                <a:ea typeface="Verdana" panose="020B0604030504040204" pitchFamily="34" charset="0"/>
                <a:cs typeface="Verdana" panose="020B0604030504040204" pitchFamily="34" charset="0"/>
              </a:rPr>
              <a:t>Operation-What to Avoid</a:t>
            </a:r>
          </a:p>
        </p:txBody>
      </p:sp>
      <p:sp>
        <p:nvSpPr>
          <p:cNvPr id="3" name="Rectangle 2"/>
          <p:cNvSpPr/>
          <p:nvPr/>
        </p:nvSpPr>
        <p:spPr>
          <a:xfrm>
            <a:off x="723900" y="1524000"/>
            <a:ext cx="7772400" cy="4154488"/>
          </a:xfrm>
          <a:prstGeom prst="rect">
            <a:avLst/>
          </a:prstGeom>
        </p:spPr>
        <p:txBody>
          <a:bodyPr>
            <a:spAutoFit/>
          </a:bodyPr>
          <a:lstStyle/>
          <a:p>
            <a:pPr marL="342900" indent="-342900">
              <a:buFont typeface="Courier New" pitchFamily="49" charset="0"/>
              <a:buChar char="o"/>
              <a:defRPr/>
            </a:pPr>
            <a:r>
              <a:rPr lang="en-US" sz="2400" dirty="0">
                <a:latin typeface="Verdana" pitchFamily="34" charset="0"/>
                <a:ea typeface="Verdana" pitchFamily="34" charset="0"/>
                <a:cs typeface="Verdana" pitchFamily="34" charset="0"/>
              </a:rPr>
              <a:t>Do not raise loads higher than necessary to clear objects. </a:t>
            </a:r>
          </a:p>
          <a:p>
            <a:pPr marL="342900" indent="-342900">
              <a:buFont typeface="Courier New" pitchFamily="49" charset="0"/>
              <a:buChar char="o"/>
              <a:defRPr/>
            </a:pPr>
            <a:endParaRPr lang="en-US" sz="2400" dirty="0">
              <a:latin typeface="Verdana" pitchFamily="34" charset="0"/>
              <a:ea typeface="Verdana" pitchFamily="34" charset="0"/>
              <a:cs typeface="Verdana" pitchFamily="34" charset="0"/>
            </a:endParaRPr>
          </a:p>
          <a:p>
            <a:pPr marL="342900" indent="-342900">
              <a:buFont typeface="Courier New" pitchFamily="49" charset="0"/>
              <a:buChar char="o"/>
              <a:defRPr/>
            </a:pPr>
            <a:r>
              <a:rPr lang="en-US" sz="2400" dirty="0">
                <a:latin typeface="Verdana" pitchFamily="34" charset="0"/>
                <a:ea typeface="Verdana" pitchFamily="34" charset="0"/>
                <a:cs typeface="Verdana" pitchFamily="34" charset="0"/>
              </a:rPr>
              <a:t>Do not pass a load over workers.</a:t>
            </a:r>
          </a:p>
          <a:p>
            <a:pPr>
              <a:defRPr/>
            </a:pPr>
            <a:endParaRPr lang="en-US" sz="2400" dirty="0">
              <a:latin typeface="Verdana" pitchFamily="34" charset="0"/>
              <a:ea typeface="Verdana" pitchFamily="34" charset="0"/>
              <a:cs typeface="Verdana" pitchFamily="34" charset="0"/>
            </a:endParaRPr>
          </a:p>
          <a:p>
            <a:pPr marL="342900" indent="-342900">
              <a:buFont typeface="Courier New" pitchFamily="49" charset="0"/>
              <a:buChar char="o"/>
              <a:defRPr/>
            </a:pPr>
            <a:r>
              <a:rPr lang="en-US" sz="2400" dirty="0">
                <a:latin typeface="Verdana" pitchFamily="34" charset="0"/>
                <a:ea typeface="Verdana" pitchFamily="34" charset="0"/>
                <a:cs typeface="Verdana" pitchFamily="34" charset="0"/>
              </a:rPr>
              <a:t>Do not reverse a motor until it has come to    a full stop except to avoid accidents. </a:t>
            </a:r>
          </a:p>
          <a:p>
            <a:pPr marL="342900" indent="-342900">
              <a:buFont typeface="Courier New" pitchFamily="49" charset="0"/>
              <a:buChar char="o"/>
              <a:defRPr/>
            </a:pPr>
            <a:endParaRPr lang="en-US" sz="2400" dirty="0">
              <a:latin typeface="Verdana" pitchFamily="34" charset="0"/>
              <a:ea typeface="Verdana" pitchFamily="34" charset="0"/>
              <a:cs typeface="Verdana" pitchFamily="34" charset="0"/>
            </a:endParaRPr>
          </a:p>
          <a:p>
            <a:pPr marL="342900" indent="-342900">
              <a:buFont typeface="Courier New" pitchFamily="49" charset="0"/>
              <a:buChar char="o"/>
              <a:defRPr/>
            </a:pPr>
            <a:r>
              <a:rPr lang="en-US" sz="2400" dirty="0">
                <a:latin typeface="Verdana" pitchFamily="34" charset="0"/>
                <a:ea typeface="Verdana" pitchFamily="34" charset="0"/>
                <a:cs typeface="Verdana" pitchFamily="34" charset="0"/>
              </a:rPr>
              <a:t>Do not walk on the crane runway. </a:t>
            </a:r>
          </a:p>
          <a:p>
            <a:pPr marL="342900" indent="-342900">
              <a:buFont typeface="Courier New" pitchFamily="49" charset="0"/>
              <a:buChar char="o"/>
              <a:defRPr/>
            </a:pPr>
            <a:endParaRPr lang="en-US" sz="2400" dirty="0">
              <a:latin typeface="Verdana" pitchFamily="34" charset="0"/>
              <a:ea typeface="Verdana" pitchFamily="34" charset="0"/>
              <a:cs typeface="Verdana" pitchFamily="34" charset="0"/>
            </a:endParaRPr>
          </a:p>
          <a:p>
            <a:pPr marL="342900" indent="-342900">
              <a:buFont typeface="Courier New" pitchFamily="49" charset="0"/>
              <a:buChar char="o"/>
              <a:defRPr/>
            </a:pPr>
            <a:r>
              <a:rPr lang="en-US" sz="2400" dirty="0">
                <a:latin typeface="Verdana" pitchFamily="34" charset="0"/>
                <a:ea typeface="Verdana" pitchFamily="34" charset="0"/>
                <a:cs typeface="Verdana" pitchFamily="34" charset="0"/>
              </a:rPr>
              <a:t>Do not leave suspended loads unattended.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ubtitle 1"/>
          <p:cNvSpPr>
            <a:spLocks noGrp="1"/>
          </p:cNvSpPr>
          <p:nvPr>
            <p:ph type="subTitle" idx="1"/>
          </p:nvPr>
        </p:nvSpPr>
        <p:spPr>
          <a:xfrm>
            <a:off x="533400" y="1219200"/>
            <a:ext cx="8153400" cy="4876800"/>
          </a:xfrm>
        </p:spPr>
        <p:txBody>
          <a:bodyPr/>
          <a:lstStyle/>
          <a:p>
            <a:pPr algn="l" eaLnBrk="1" hangingPunct="1"/>
            <a:r>
              <a:rPr lang="en-US" altLang="en-US">
                <a:solidFill>
                  <a:schemeClr val="tx1"/>
                </a:solidFill>
              </a:rPr>
              <a:t>A minimum clearance of 3” overhead and 2” laterally shall be provided and maintained between the crane and obstructions. </a:t>
            </a:r>
            <a:r>
              <a:rPr lang="en-US" altLang="en-US" sz="1400" b="1">
                <a:solidFill>
                  <a:schemeClr val="tx1"/>
                </a:solidFill>
              </a:rPr>
              <a:t>*</a:t>
            </a:r>
          </a:p>
          <a:p>
            <a:pPr algn="l" eaLnBrk="1" hangingPunct="1"/>
            <a:endParaRPr lang="en-US" altLang="en-US" sz="1400" b="1">
              <a:solidFill>
                <a:schemeClr val="tx1"/>
              </a:solidFill>
            </a:endParaRPr>
          </a:p>
          <a:p>
            <a:pPr algn="l" eaLnBrk="1" hangingPunct="1"/>
            <a:endParaRPr lang="en-US" altLang="en-US" sz="1400" b="1">
              <a:solidFill>
                <a:schemeClr val="tx1"/>
              </a:solidFill>
            </a:endParaRPr>
          </a:p>
          <a:p>
            <a:pPr algn="l" eaLnBrk="1" hangingPunct="1"/>
            <a:endParaRPr lang="en-US" altLang="en-US" sz="1400" b="1">
              <a:solidFill>
                <a:schemeClr val="tx1"/>
              </a:solidFill>
            </a:endParaRPr>
          </a:p>
          <a:p>
            <a:pPr algn="l" eaLnBrk="1" hangingPunct="1"/>
            <a:endParaRPr lang="en-US" altLang="en-US" sz="1400" b="1">
              <a:solidFill>
                <a:schemeClr val="tx1"/>
              </a:solidFill>
            </a:endParaRPr>
          </a:p>
          <a:p>
            <a:pPr algn="l" eaLnBrk="1" hangingPunct="1"/>
            <a:endParaRPr lang="en-US" altLang="en-US" sz="1400" b="1">
              <a:solidFill>
                <a:schemeClr val="tx1"/>
              </a:solidFill>
            </a:endParaRPr>
          </a:p>
          <a:p>
            <a:pPr algn="l" eaLnBrk="1" hangingPunct="1"/>
            <a:endParaRPr lang="en-US" altLang="en-US" sz="1400" b="1">
              <a:solidFill>
                <a:schemeClr val="tx1"/>
              </a:solidFill>
            </a:endParaRPr>
          </a:p>
          <a:p>
            <a:pPr algn="l" eaLnBrk="1" hangingPunct="1"/>
            <a:endParaRPr lang="en-US" altLang="en-US" sz="1400" b="1">
              <a:solidFill>
                <a:schemeClr val="tx1"/>
              </a:solidFill>
            </a:endParaRPr>
          </a:p>
          <a:p>
            <a:pPr algn="l" eaLnBrk="1" hangingPunct="1"/>
            <a:endParaRPr lang="en-US" altLang="en-US" sz="1400" b="1">
              <a:solidFill>
                <a:schemeClr val="tx1"/>
              </a:solidFill>
            </a:endParaRPr>
          </a:p>
          <a:p>
            <a:pPr algn="l" eaLnBrk="1" hangingPunct="1"/>
            <a:endParaRPr lang="en-US" altLang="en-US" sz="1400" b="1">
              <a:solidFill>
                <a:schemeClr val="tx1"/>
              </a:solidFill>
            </a:endParaRPr>
          </a:p>
          <a:p>
            <a:pPr algn="l" eaLnBrk="1" hangingPunct="1"/>
            <a:endParaRPr lang="en-US" altLang="en-US" sz="1400" b="1">
              <a:solidFill>
                <a:schemeClr val="tx1"/>
              </a:solidFill>
            </a:endParaRPr>
          </a:p>
          <a:p>
            <a:pPr algn="l" eaLnBrk="1" hangingPunct="1"/>
            <a:endParaRPr lang="en-US" altLang="en-US" sz="1400" b="1">
              <a:solidFill>
                <a:schemeClr val="tx1"/>
              </a:solidFill>
            </a:endParaRPr>
          </a:p>
          <a:p>
            <a:pPr algn="l" eaLnBrk="1" hangingPunct="1"/>
            <a:endParaRPr lang="en-US" altLang="en-US" sz="1400" b="1">
              <a:solidFill>
                <a:schemeClr val="tx1"/>
              </a:solidFill>
            </a:endParaRPr>
          </a:p>
          <a:p>
            <a:pPr algn="l" eaLnBrk="1" hangingPunct="1"/>
            <a:endParaRPr lang="en-US" altLang="en-US" sz="1400" b="1">
              <a:solidFill>
                <a:schemeClr val="tx1"/>
              </a:solidFill>
            </a:endParaRPr>
          </a:p>
          <a:p>
            <a:pPr eaLnBrk="1" hangingPunct="1"/>
            <a:r>
              <a:rPr lang="en-US" altLang="en-US" sz="1400">
                <a:solidFill>
                  <a:schemeClr val="tx1"/>
                </a:solidFill>
              </a:rPr>
              <a:t>* Crane Manufacturers Association of America, Inc., Specification No. 61</a:t>
            </a:r>
          </a:p>
        </p:txBody>
      </p:sp>
      <p:sp>
        <p:nvSpPr>
          <p:cNvPr id="43011"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chemeClr val="bg1"/>
                </a:solidFill>
                <a:latin typeface="Verdana" panose="020B0604030504040204" pitchFamily="34" charset="0"/>
                <a:cs typeface="Arial" panose="020B0604020202020204" pitchFamily="34" charset="0"/>
              </a:rPr>
              <a:t>PPT-080-01</a:t>
            </a:r>
          </a:p>
        </p:txBody>
      </p:sp>
      <p:sp>
        <p:nvSpPr>
          <p:cNvPr id="4301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0311DB10-E447-43E0-B0BE-7570C3D94132}" type="slidenum">
              <a:rPr lang="en-US" altLang="en-US" sz="1400">
                <a:solidFill>
                  <a:schemeClr val="bg1"/>
                </a:solidFill>
                <a:latin typeface="Verdana" panose="020B0604030504040204" pitchFamily="34" charset="0"/>
              </a:rPr>
              <a:pPr eaLnBrk="1" hangingPunct="1">
                <a:spcBef>
                  <a:spcPct val="0"/>
                </a:spcBef>
                <a:buFontTx/>
                <a:buNone/>
              </a:pPr>
              <a:t>39</a:t>
            </a:fld>
            <a:endParaRPr lang="en-US" altLang="en-US" sz="1400">
              <a:solidFill>
                <a:schemeClr val="bg1"/>
              </a:solidFill>
              <a:latin typeface="Verdana" panose="020B0604030504040204" pitchFamily="34" charset="0"/>
            </a:endParaRPr>
          </a:p>
        </p:txBody>
      </p:sp>
      <p:sp>
        <p:nvSpPr>
          <p:cNvPr id="43013" name="Title 4"/>
          <p:cNvSpPr>
            <a:spLocks noGrp="1"/>
          </p:cNvSpPr>
          <p:nvPr>
            <p:ph type="title"/>
          </p:nvPr>
        </p:nvSpPr>
        <p:spPr/>
        <p:txBody>
          <a:bodyPr/>
          <a:lstStyle/>
          <a:p>
            <a:pPr eaLnBrk="1" hangingPunct="1"/>
            <a:r>
              <a:rPr lang="en-US" altLang="en-US" sz="2700">
                <a:solidFill>
                  <a:schemeClr val="bg1"/>
                </a:solidFill>
                <a:latin typeface="Verdana" panose="020B0604030504040204" pitchFamily="34" charset="0"/>
                <a:ea typeface="Verdana" panose="020B0604030504040204" pitchFamily="34" charset="0"/>
                <a:cs typeface="Verdana" panose="020B0604030504040204" pitchFamily="34" charset="0"/>
              </a:rPr>
              <a:t>Clearance from Obstructions</a:t>
            </a:r>
          </a:p>
        </p:txBody>
      </p:sp>
      <p:pic>
        <p:nvPicPr>
          <p:cNvPr id="43014" name="Picture 2" descr="https://sp.yimg.com/ib/th?id=HN.608034513045619128&amp;pid=1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743200"/>
            <a:ext cx="35052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ubtitle 1"/>
          <p:cNvSpPr>
            <a:spLocks noGrp="1"/>
          </p:cNvSpPr>
          <p:nvPr>
            <p:ph type="subTitle" idx="1"/>
          </p:nvPr>
        </p:nvSpPr>
        <p:spPr>
          <a:xfrm>
            <a:off x="609600" y="1524000"/>
            <a:ext cx="8153400" cy="4648200"/>
          </a:xfrm>
        </p:spPr>
        <p:txBody>
          <a:bodyPr/>
          <a:lstStyle/>
          <a:p>
            <a:pPr marL="342900" indent="-342900" algn="l" eaLnBrk="1" hangingPunct="1">
              <a:buFont typeface="Wingdings" panose="05000000000000000000" pitchFamily="2" charset="2"/>
              <a:buChar char="§"/>
            </a:pPr>
            <a:r>
              <a:rPr lang="en-US" altLang="en-US">
                <a:solidFill>
                  <a:schemeClr val="tx1"/>
                </a:solidFill>
              </a:rPr>
              <a:t>Gantry</a:t>
            </a:r>
          </a:p>
          <a:p>
            <a:pPr marL="342900" indent="-342900" algn="l" eaLnBrk="1" hangingPunct="1">
              <a:buFont typeface="Wingdings" panose="05000000000000000000" pitchFamily="2" charset="2"/>
              <a:buChar char="§"/>
            </a:pPr>
            <a:endParaRPr lang="en-US" altLang="en-US">
              <a:solidFill>
                <a:schemeClr val="tx1"/>
              </a:solidFill>
            </a:endParaRPr>
          </a:p>
          <a:p>
            <a:pPr marL="342900" indent="-342900" algn="l" eaLnBrk="1" hangingPunct="1">
              <a:buFont typeface="Wingdings" panose="05000000000000000000" pitchFamily="2" charset="2"/>
              <a:buChar char="§"/>
            </a:pPr>
            <a:r>
              <a:rPr lang="en-US" altLang="en-US">
                <a:solidFill>
                  <a:schemeClr val="tx1"/>
                </a:solidFill>
              </a:rPr>
              <a:t>Semi-Gantry</a:t>
            </a:r>
          </a:p>
          <a:p>
            <a:pPr marL="342900" indent="-342900" algn="l" eaLnBrk="1" hangingPunct="1">
              <a:buFont typeface="Wingdings" panose="05000000000000000000" pitchFamily="2" charset="2"/>
              <a:buChar char="§"/>
            </a:pPr>
            <a:endParaRPr lang="en-US" altLang="en-US">
              <a:solidFill>
                <a:schemeClr val="tx1"/>
              </a:solidFill>
            </a:endParaRPr>
          </a:p>
          <a:p>
            <a:pPr marL="342900" indent="-342900" algn="l" eaLnBrk="1" hangingPunct="1">
              <a:buFont typeface="Wingdings" panose="05000000000000000000" pitchFamily="2" charset="2"/>
              <a:buChar char="§"/>
            </a:pPr>
            <a:r>
              <a:rPr lang="en-US" altLang="en-US">
                <a:solidFill>
                  <a:schemeClr val="tx1"/>
                </a:solidFill>
              </a:rPr>
              <a:t>Cantilever Gantry</a:t>
            </a:r>
          </a:p>
          <a:p>
            <a:pPr marL="342900" indent="-342900" algn="l" eaLnBrk="1" hangingPunct="1">
              <a:buFont typeface="Wingdings" panose="05000000000000000000" pitchFamily="2" charset="2"/>
              <a:buChar char="§"/>
            </a:pPr>
            <a:endParaRPr lang="en-US" altLang="en-US">
              <a:solidFill>
                <a:schemeClr val="tx1"/>
              </a:solidFill>
            </a:endParaRPr>
          </a:p>
          <a:p>
            <a:pPr marL="342900" indent="-342900" algn="l" eaLnBrk="1" hangingPunct="1">
              <a:buFont typeface="Wingdings" panose="05000000000000000000" pitchFamily="2" charset="2"/>
              <a:buChar char="§"/>
            </a:pPr>
            <a:r>
              <a:rPr lang="en-US" altLang="en-US">
                <a:solidFill>
                  <a:schemeClr val="tx1"/>
                </a:solidFill>
              </a:rPr>
              <a:t>Storage Bridge</a:t>
            </a:r>
          </a:p>
          <a:p>
            <a:pPr marL="342900" indent="-342900" algn="l" eaLnBrk="1" hangingPunct="1">
              <a:buFont typeface="Wingdings" panose="05000000000000000000" pitchFamily="2" charset="2"/>
              <a:buChar char="§"/>
            </a:pPr>
            <a:endParaRPr lang="en-US" altLang="en-US">
              <a:solidFill>
                <a:schemeClr val="tx1"/>
              </a:solidFill>
            </a:endParaRPr>
          </a:p>
          <a:p>
            <a:pPr marL="342900" indent="-342900" algn="l" eaLnBrk="1" hangingPunct="1">
              <a:buFont typeface="Wingdings" panose="05000000000000000000" pitchFamily="2" charset="2"/>
              <a:buChar char="§"/>
            </a:pPr>
            <a:r>
              <a:rPr lang="en-US" altLang="en-US">
                <a:solidFill>
                  <a:schemeClr val="tx1"/>
                </a:solidFill>
              </a:rPr>
              <a:t>Wall Cranes</a:t>
            </a:r>
          </a:p>
        </p:txBody>
      </p:sp>
      <p:sp>
        <p:nvSpPr>
          <p:cNvPr id="7171"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chemeClr val="bg1"/>
                </a:solidFill>
                <a:latin typeface="Verdana" panose="020B0604030504040204" pitchFamily="34" charset="0"/>
                <a:cs typeface="Arial" panose="020B0604020202020204" pitchFamily="34" charset="0"/>
              </a:rPr>
              <a:t>PPT-080-01</a:t>
            </a:r>
          </a:p>
        </p:txBody>
      </p:sp>
      <p:sp>
        <p:nvSpPr>
          <p:cNvPr id="717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083F332C-6D99-4A1C-8A02-7F9CCDC2B2B4}" type="slidenum">
              <a:rPr lang="en-US" altLang="en-US" sz="1400">
                <a:solidFill>
                  <a:schemeClr val="bg1"/>
                </a:solidFill>
                <a:latin typeface="Verdana" panose="020B0604030504040204" pitchFamily="34" charset="0"/>
              </a:rPr>
              <a:pPr eaLnBrk="1" hangingPunct="1">
                <a:spcBef>
                  <a:spcPct val="0"/>
                </a:spcBef>
                <a:buFontTx/>
                <a:buNone/>
              </a:pPr>
              <a:t>4</a:t>
            </a:fld>
            <a:endParaRPr lang="en-US" altLang="en-US" sz="1400">
              <a:solidFill>
                <a:schemeClr val="bg1"/>
              </a:solidFill>
              <a:latin typeface="Verdana" panose="020B0604030504040204" pitchFamily="34" charset="0"/>
            </a:endParaRPr>
          </a:p>
        </p:txBody>
      </p:sp>
      <p:sp>
        <p:nvSpPr>
          <p:cNvPr id="7173" name="Title 4"/>
          <p:cNvSpPr>
            <a:spLocks noGrp="1"/>
          </p:cNvSpPr>
          <p:nvPr>
            <p:ph type="title"/>
          </p:nvPr>
        </p:nvSpPr>
        <p:spPr/>
        <p:txBody>
          <a:bodyPr/>
          <a:lstStyle/>
          <a:p>
            <a:pPr eaLnBrk="1" hangingPunct="1"/>
            <a:r>
              <a:rPr lang="en-US" altLang="en-US" sz="2800">
                <a:solidFill>
                  <a:schemeClr val="bg1"/>
                </a:solidFill>
                <a:latin typeface="Verdana" panose="020B0604030504040204" pitchFamily="34" charset="0"/>
                <a:ea typeface="Verdana" panose="020B0604030504040204" pitchFamily="34" charset="0"/>
                <a:cs typeface="Verdana" panose="020B0604030504040204" pitchFamily="34" charset="0"/>
              </a:rPr>
              <a:t>Types of Overhead Cranes</a:t>
            </a:r>
          </a:p>
        </p:txBody>
      </p:sp>
      <p:pic>
        <p:nvPicPr>
          <p:cNvPr id="7174" name="Picture 2" descr="Cameron Anderson Architecture Q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295400"/>
            <a:ext cx="2235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4" descr="Bridge Crane Install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9700" y="3124200"/>
            <a:ext cx="2235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6" descr="https://sp.yimg.com/ib/th?id=HN.608028006162236560&amp;pid=1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4365625"/>
            <a:ext cx="2336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ubtitle 1"/>
          <p:cNvSpPr>
            <a:spLocks noGrp="1"/>
          </p:cNvSpPr>
          <p:nvPr>
            <p:ph type="subTitle" idx="1"/>
          </p:nvPr>
        </p:nvSpPr>
        <p:spPr>
          <a:xfrm>
            <a:off x="542925" y="1066800"/>
            <a:ext cx="8153400" cy="3352800"/>
          </a:xfrm>
        </p:spPr>
        <p:txBody>
          <a:bodyPr/>
          <a:lstStyle/>
          <a:p>
            <a:pPr algn="l" eaLnBrk="1" hangingPunct="1">
              <a:buFont typeface="Arial" charset="0"/>
              <a:buNone/>
              <a:defRPr/>
            </a:pPr>
            <a:endParaRPr lang="en-US" sz="1400" b="1" dirty="0">
              <a:solidFill>
                <a:schemeClr val="tx1"/>
              </a:solidFill>
            </a:endParaRPr>
          </a:p>
          <a:p>
            <a:pPr marL="342900" indent="-342900" algn="l" eaLnBrk="1" hangingPunct="1">
              <a:buFont typeface="Arial" panose="020B0604020202020204" pitchFamily="34" charset="0"/>
              <a:buChar char="•"/>
              <a:defRPr/>
            </a:pPr>
            <a:r>
              <a:rPr lang="en-US" dirty="0">
                <a:solidFill>
                  <a:schemeClr val="tx1"/>
                </a:solidFill>
              </a:rPr>
              <a:t>Inspect your crane/hoist before use.</a:t>
            </a:r>
          </a:p>
          <a:p>
            <a:pPr marL="342900" indent="-342900" algn="l" eaLnBrk="1" hangingPunct="1">
              <a:buFont typeface="Arial" panose="020B0604020202020204" pitchFamily="34" charset="0"/>
              <a:buChar char="•"/>
              <a:defRPr/>
            </a:pPr>
            <a:r>
              <a:rPr lang="en-US" dirty="0">
                <a:solidFill>
                  <a:schemeClr val="tx1"/>
                </a:solidFill>
              </a:rPr>
              <a:t>Inspect slings prior to use, removing from service any in question.</a:t>
            </a:r>
          </a:p>
          <a:p>
            <a:pPr marL="342900" indent="-342900" algn="l" eaLnBrk="1" hangingPunct="1">
              <a:buFont typeface="Arial" panose="020B0604020202020204" pitchFamily="34" charset="0"/>
              <a:buChar char="•"/>
              <a:defRPr/>
            </a:pPr>
            <a:r>
              <a:rPr lang="en-US" dirty="0">
                <a:solidFill>
                  <a:schemeClr val="tx1"/>
                </a:solidFill>
              </a:rPr>
              <a:t>Remember the effect of sling angles on load capacities.</a:t>
            </a:r>
          </a:p>
          <a:p>
            <a:pPr marL="342900" indent="-342900" algn="l" eaLnBrk="1" hangingPunct="1">
              <a:buFont typeface="Arial" panose="020B0604020202020204" pitchFamily="34" charset="0"/>
              <a:buChar char="•"/>
              <a:defRPr/>
            </a:pPr>
            <a:r>
              <a:rPr lang="en-US" dirty="0">
                <a:solidFill>
                  <a:schemeClr val="tx1"/>
                </a:solidFill>
              </a:rPr>
              <a:t>Properly store slings when finished to avoid damage.</a:t>
            </a:r>
          </a:p>
          <a:p>
            <a:pPr algn="l" eaLnBrk="1" hangingPunct="1">
              <a:buFont typeface="Arial" charset="0"/>
              <a:buNone/>
              <a:defRPr/>
            </a:pPr>
            <a:endParaRPr lang="en-US" sz="1400" b="1" dirty="0">
              <a:solidFill>
                <a:schemeClr val="tx1"/>
              </a:solidFill>
            </a:endParaRPr>
          </a:p>
          <a:p>
            <a:pPr algn="l" eaLnBrk="1" hangingPunct="1">
              <a:buFont typeface="Arial" charset="0"/>
              <a:buNone/>
              <a:defRPr/>
            </a:pPr>
            <a:endParaRPr lang="en-US" sz="1400" b="1" dirty="0">
              <a:solidFill>
                <a:schemeClr val="tx1"/>
              </a:solidFill>
            </a:endParaRPr>
          </a:p>
        </p:txBody>
      </p:sp>
      <p:sp>
        <p:nvSpPr>
          <p:cNvPr id="44035"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chemeClr val="bg1"/>
                </a:solidFill>
                <a:latin typeface="Verdana" panose="020B0604030504040204" pitchFamily="34" charset="0"/>
                <a:cs typeface="Arial" panose="020B0604020202020204" pitchFamily="34" charset="0"/>
              </a:rPr>
              <a:t>PPT-080-01</a:t>
            </a:r>
          </a:p>
        </p:txBody>
      </p:sp>
      <p:sp>
        <p:nvSpPr>
          <p:cNvPr id="4403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1B4D972F-5693-4C38-967F-88B4060798D8}" type="slidenum">
              <a:rPr lang="en-US" altLang="en-US" sz="1400">
                <a:solidFill>
                  <a:schemeClr val="bg1"/>
                </a:solidFill>
                <a:latin typeface="Verdana" panose="020B0604030504040204" pitchFamily="34" charset="0"/>
              </a:rPr>
              <a:pPr eaLnBrk="1" hangingPunct="1">
                <a:spcBef>
                  <a:spcPct val="0"/>
                </a:spcBef>
                <a:buFontTx/>
                <a:buNone/>
              </a:pPr>
              <a:t>40</a:t>
            </a:fld>
            <a:endParaRPr lang="en-US" altLang="en-US" sz="1400">
              <a:solidFill>
                <a:schemeClr val="bg1"/>
              </a:solidFill>
              <a:latin typeface="Verdana" panose="020B0604030504040204" pitchFamily="34" charset="0"/>
            </a:endParaRPr>
          </a:p>
        </p:txBody>
      </p:sp>
      <p:sp>
        <p:nvSpPr>
          <p:cNvPr id="44037" name="Title 4"/>
          <p:cNvSpPr>
            <a:spLocks noGrp="1"/>
          </p:cNvSpPr>
          <p:nvPr>
            <p:ph type="title"/>
          </p:nvPr>
        </p:nvSpPr>
        <p:spPr/>
        <p:txBody>
          <a:bodyPr/>
          <a:lstStyle/>
          <a:p>
            <a:pPr eaLnBrk="1" hangingPunct="1"/>
            <a:r>
              <a:rPr lang="en-US" altLang="en-US" sz="2800">
                <a:solidFill>
                  <a:schemeClr val="bg1"/>
                </a:solidFill>
                <a:latin typeface="Verdana" panose="020B0604030504040204" pitchFamily="34" charset="0"/>
                <a:ea typeface="Verdana" panose="020B0604030504040204" pitchFamily="34" charset="0"/>
                <a:cs typeface="Verdana" panose="020B0604030504040204" pitchFamily="34" charset="0"/>
              </a:rPr>
              <a:t>Bottom Line</a:t>
            </a:r>
          </a:p>
        </p:txBody>
      </p:sp>
      <p:pic>
        <p:nvPicPr>
          <p:cNvPr id="4403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63850" y="4267200"/>
            <a:ext cx="337343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chemeClr val="bg1"/>
                </a:solidFill>
                <a:latin typeface="Verdana" panose="020B0604030504040204" pitchFamily="34" charset="0"/>
                <a:cs typeface="Arial" panose="020B0604020202020204" pitchFamily="34" charset="0"/>
              </a:rPr>
              <a:t>PPT-080-01</a:t>
            </a:r>
          </a:p>
        </p:txBody>
      </p:sp>
      <p:sp>
        <p:nvSpPr>
          <p:cNvPr id="4505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65CA4FAD-CD05-4367-9354-22F3B5949B1B}" type="slidenum">
              <a:rPr lang="en-US" altLang="en-US" sz="1400">
                <a:solidFill>
                  <a:schemeClr val="bg1"/>
                </a:solidFill>
                <a:latin typeface="Verdana" panose="020B0604030504040204" pitchFamily="34" charset="0"/>
              </a:rPr>
              <a:pPr eaLnBrk="1" hangingPunct="1">
                <a:spcBef>
                  <a:spcPct val="0"/>
                </a:spcBef>
                <a:buFontTx/>
                <a:buNone/>
              </a:pPr>
              <a:t>41</a:t>
            </a:fld>
            <a:endParaRPr lang="en-US" altLang="en-US" sz="1400">
              <a:solidFill>
                <a:schemeClr val="bg1"/>
              </a:solidFill>
              <a:latin typeface="Verdana" panose="020B0604030504040204" pitchFamily="34" charset="0"/>
            </a:endParaRPr>
          </a:p>
        </p:txBody>
      </p:sp>
      <p:sp>
        <p:nvSpPr>
          <p:cNvPr id="45060" name="Title 4"/>
          <p:cNvSpPr>
            <a:spLocks noGrp="1"/>
          </p:cNvSpPr>
          <p:nvPr>
            <p:ph type="title"/>
          </p:nvPr>
        </p:nvSpPr>
        <p:spPr/>
        <p:txBody>
          <a:bodyPr/>
          <a:lstStyle/>
          <a:p>
            <a:pPr eaLnBrk="1" hangingPunct="1"/>
            <a:r>
              <a:rPr lang="en-US" altLang="en-US" sz="2800">
                <a:solidFill>
                  <a:schemeClr val="bg1"/>
                </a:solidFill>
                <a:latin typeface="Verdana" panose="020B0604030504040204" pitchFamily="34" charset="0"/>
                <a:ea typeface="Verdana" panose="020B0604030504040204" pitchFamily="34" charset="0"/>
                <a:cs typeface="Verdana" panose="020B0604030504040204" pitchFamily="34" charset="0"/>
              </a:rPr>
              <a:t>Contact Information</a:t>
            </a:r>
          </a:p>
        </p:txBody>
      </p:sp>
      <p:sp>
        <p:nvSpPr>
          <p:cNvPr id="45061" name="Rectangle 1"/>
          <p:cNvSpPr>
            <a:spLocks noChangeArrowheads="1"/>
          </p:cNvSpPr>
          <p:nvPr/>
        </p:nvSpPr>
        <p:spPr bwMode="auto">
          <a:xfrm>
            <a:off x="609600" y="1222375"/>
            <a:ext cx="662940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latin typeface="Verdana" panose="020B0604030504040204" pitchFamily="34" charset="0"/>
              </a:rPr>
              <a:t>To contact a Health &amp; Safety Training Specialist:</a:t>
            </a:r>
          </a:p>
          <a:p>
            <a:pPr eaLnBrk="1" hangingPunct="1">
              <a:spcBef>
                <a:spcPct val="0"/>
              </a:spcBef>
              <a:buFontTx/>
              <a:buNone/>
            </a:pPr>
            <a:endParaRPr lang="en-US" altLang="en-US" sz="1000">
              <a:latin typeface="Verdana" panose="020B0604030504040204" pitchFamily="34" charset="0"/>
            </a:endParaRPr>
          </a:p>
          <a:p>
            <a:pPr eaLnBrk="1" hangingPunct="1">
              <a:spcBef>
                <a:spcPct val="0"/>
              </a:spcBef>
              <a:buFontTx/>
              <a:buNone/>
            </a:pPr>
            <a:r>
              <a:rPr lang="en-US" altLang="en-US" sz="2400">
                <a:latin typeface="Verdana" panose="020B0604030504040204" pitchFamily="34" charset="0"/>
              </a:rPr>
              <a:t>Bureau of Workers’ Compensation</a:t>
            </a:r>
          </a:p>
          <a:p>
            <a:pPr eaLnBrk="1" hangingPunct="1">
              <a:spcBef>
                <a:spcPct val="0"/>
              </a:spcBef>
              <a:buFontTx/>
              <a:buNone/>
            </a:pPr>
            <a:r>
              <a:rPr lang="en-US" altLang="en-US" sz="2400">
                <a:latin typeface="Verdana" panose="020B0604030504040204" pitchFamily="34" charset="0"/>
              </a:rPr>
              <a:t>1171 South Cameron Street Room 324</a:t>
            </a:r>
          </a:p>
          <a:p>
            <a:pPr eaLnBrk="1" hangingPunct="1">
              <a:spcBef>
                <a:spcPct val="0"/>
              </a:spcBef>
              <a:buFontTx/>
              <a:buNone/>
            </a:pPr>
            <a:r>
              <a:rPr lang="en-US" altLang="en-US" sz="2400">
                <a:latin typeface="Verdana" panose="020B0604030504040204" pitchFamily="34" charset="0"/>
              </a:rPr>
              <a:t>Harrisburg, PA  17104-2501</a:t>
            </a:r>
          </a:p>
          <a:p>
            <a:pPr eaLnBrk="1" hangingPunct="1">
              <a:spcBef>
                <a:spcPct val="0"/>
              </a:spcBef>
              <a:buFontTx/>
              <a:buNone/>
            </a:pPr>
            <a:r>
              <a:rPr lang="en-US" altLang="en-US" sz="2400">
                <a:latin typeface="Verdana" panose="020B0604030504040204" pitchFamily="34" charset="0"/>
              </a:rPr>
              <a:t>717-772-1635 </a:t>
            </a:r>
          </a:p>
          <a:p>
            <a:pPr eaLnBrk="1" hangingPunct="1">
              <a:spcBef>
                <a:spcPct val="0"/>
              </a:spcBef>
              <a:buFontTx/>
              <a:buNone/>
            </a:pPr>
            <a:r>
              <a:rPr lang="en-US" altLang="en-US" sz="2400">
                <a:latin typeface="Verdana" panose="020B0604030504040204" pitchFamily="34" charset="0"/>
              </a:rPr>
              <a:t>RA-LI-BWC-Safety@pa.gov </a:t>
            </a:r>
          </a:p>
        </p:txBody>
      </p:sp>
      <p:pic>
        <p:nvPicPr>
          <p:cNvPr id="4506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86363" y="3830638"/>
            <a:ext cx="35814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10" descr="FaceBook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513" y="53340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4" name="Rectangle 1"/>
          <p:cNvSpPr>
            <a:spLocks noChangeArrowheads="1"/>
          </p:cNvSpPr>
          <p:nvPr/>
        </p:nvSpPr>
        <p:spPr bwMode="auto">
          <a:xfrm>
            <a:off x="452438" y="4683125"/>
            <a:ext cx="4800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latin typeface="Verdana" panose="020B0604030504040204" pitchFamily="34" charset="0"/>
              </a:rPr>
              <a:t>Like us on Facebook!</a:t>
            </a:r>
            <a:r>
              <a:rPr lang="en-US" altLang="en-US" sz="1800">
                <a:latin typeface="Verdana" panose="020B0604030504040204" pitchFamily="34" charset="0"/>
              </a:rPr>
              <a:t>  - </a:t>
            </a:r>
            <a:r>
              <a:rPr lang="en-US" altLang="en-US" sz="1800" u="sng">
                <a:latin typeface="Verdana" panose="020B0604030504040204" pitchFamily="34" charset="0"/>
                <a:hlinkClick r:id="rId4"/>
              </a:rPr>
              <a:t>https://www.facebook.com/BWCPATHS</a:t>
            </a:r>
            <a:endParaRPr lang="en-US" altLang="en-US" sz="1800">
              <a:latin typeface="Verdana" panose="020B060403050404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chemeClr val="bg1"/>
                </a:solidFill>
                <a:latin typeface="Verdana" panose="020B0604030504040204" pitchFamily="34" charset="0"/>
                <a:cs typeface="Arial" panose="020B0604020202020204" pitchFamily="34" charset="0"/>
              </a:rPr>
              <a:t>PPT-080-01</a:t>
            </a:r>
          </a:p>
        </p:txBody>
      </p:sp>
      <p:sp>
        <p:nvSpPr>
          <p:cNvPr id="4608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DD85FBCF-7D13-4221-98CE-7970FCC51C39}" type="slidenum">
              <a:rPr lang="en-US" altLang="en-US" sz="1400">
                <a:solidFill>
                  <a:schemeClr val="bg1"/>
                </a:solidFill>
                <a:latin typeface="Verdana" panose="020B0604030504040204" pitchFamily="34" charset="0"/>
              </a:rPr>
              <a:pPr eaLnBrk="1" hangingPunct="1">
                <a:spcBef>
                  <a:spcPct val="0"/>
                </a:spcBef>
                <a:buFontTx/>
                <a:buNone/>
              </a:pPr>
              <a:t>42</a:t>
            </a:fld>
            <a:endParaRPr lang="en-US" altLang="en-US" sz="1400">
              <a:solidFill>
                <a:schemeClr val="bg1"/>
              </a:solidFill>
              <a:latin typeface="Verdana" panose="020B0604030504040204" pitchFamily="34" charset="0"/>
            </a:endParaRPr>
          </a:p>
        </p:txBody>
      </p:sp>
      <p:sp>
        <p:nvSpPr>
          <p:cNvPr id="46084" name="Title 4"/>
          <p:cNvSpPr>
            <a:spLocks noGrp="1"/>
          </p:cNvSpPr>
          <p:nvPr>
            <p:ph type="title"/>
          </p:nvPr>
        </p:nvSpPr>
        <p:spPr/>
        <p:txBody>
          <a:bodyPr/>
          <a:lstStyle/>
          <a:p>
            <a:pPr eaLnBrk="1" hangingPunct="1"/>
            <a:r>
              <a:rPr lang="en-US" altLang="en-US" sz="2800">
                <a:solidFill>
                  <a:schemeClr val="bg1"/>
                </a:solidFill>
                <a:latin typeface="Verdana" panose="020B0604030504040204" pitchFamily="34" charset="0"/>
                <a:ea typeface="Verdana" panose="020B0604030504040204" pitchFamily="34" charset="0"/>
                <a:cs typeface="Verdana" panose="020B0604030504040204" pitchFamily="34" charset="0"/>
              </a:rPr>
              <a:t>Questions</a:t>
            </a:r>
          </a:p>
        </p:txBody>
      </p:sp>
      <p:pic>
        <p:nvPicPr>
          <p:cNvPr id="46085" name="Picture 8" descr="https://sp3.yimg.com/ib/th?id=HN.608024604548531211&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600200"/>
            <a:ext cx="556260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chemeClr val="bg1"/>
                </a:solidFill>
                <a:latin typeface="Verdana" panose="020B0604030504040204" pitchFamily="34" charset="0"/>
                <a:cs typeface="Arial" panose="020B0604020202020204" pitchFamily="34" charset="0"/>
              </a:rPr>
              <a:t>PPT-080-01</a:t>
            </a:r>
          </a:p>
        </p:txBody>
      </p:sp>
      <p:sp>
        <p:nvSpPr>
          <p:cNvPr id="819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D65F0F2E-5F7A-4948-A431-76ACF9084EEB}" type="slidenum">
              <a:rPr lang="en-US" altLang="en-US" sz="1400">
                <a:solidFill>
                  <a:schemeClr val="bg1"/>
                </a:solidFill>
                <a:latin typeface="Verdana" panose="020B0604030504040204" pitchFamily="34" charset="0"/>
              </a:rPr>
              <a:pPr eaLnBrk="1" hangingPunct="1">
                <a:spcBef>
                  <a:spcPct val="0"/>
                </a:spcBef>
                <a:buFontTx/>
                <a:buNone/>
              </a:pPr>
              <a:t>5</a:t>
            </a:fld>
            <a:endParaRPr lang="en-US" altLang="en-US" sz="1400">
              <a:solidFill>
                <a:schemeClr val="bg1"/>
              </a:solidFill>
              <a:latin typeface="Verdana" panose="020B0604030504040204" pitchFamily="34" charset="0"/>
            </a:endParaRPr>
          </a:p>
        </p:txBody>
      </p:sp>
      <p:sp>
        <p:nvSpPr>
          <p:cNvPr id="8196" name="Title 4"/>
          <p:cNvSpPr>
            <a:spLocks noGrp="1"/>
          </p:cNvSpPr>
          <p:nvPr>
            <p:ph type="title"/>
          </p:nvPr>
        </p:nvSpPr>
        <p:spPr/>
        <p:txBody>
          <a:bodyPr/>
          <a:lstStyle/>
          <a:p>
            <a:pPr eaLnBrk="1" hangingPunct="1"/>
            <a:r>
              <a:rPr lang="en-US" altLang="en-US" sz="2800">
                <a:solidFill>
                  <a:schemeClr val="bg1"/>
                </a:solidFill>
                <a:latin typeface="Verdana" panose="020B0604030504040204" pitchFamily="34" charset="0"/>
                <a:ea typeface="Verdana" panose="020B0604030504040204" pitchFamily="34" charset="0"/>
                <a:cs typeface="Verdana" panose="020B0604030504040204" pitchFamily="34" charset="0"/>
              </a:rPr>
              <a:t>Types of Hoists</a:t>
            </a:r>
          </a:p>
        </p:txBody>
      </p:sp>
      <p:pic>
        <p:nvPicPr>
          <p:cNvPr id="819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143000"/>
            <a:ext cx="51054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ubtitle 1"/>
          <p:cNvSpPr>
            <a:spLocks noGrp="1"/>
          </p:cNvSpPr>
          <p:nvPr>
            <p:ph type="subTitle" idx="1"/>
          </p:nvPr>
        </p:nvSpPr>
        <p:spPr>
          <a:xfrm>
            <a:off x="533400" y="1257300"/>
            <a:ext cx="8153400" cy="4648200"/>
          </a:xfrm>
        </p:spPr>
        <p:txBody>
          <a:bodyPr/>
          <a:lstStyle/>
          <a:p>
            <a:pPr marL="342900" indent="-342900" algn="l" eaLnBrk="1" hangingPunct="1">
              <a:buFont typeface="Arial" panose="020B0604020202020204" pitchFamily="34" charset="0"/>
              <a:buChar char="•"/>
            </a:pPr>
            <a:r>
              <a:rPr lang="en-US" altLang="en-US">
                <a:solidFill>
                  <a:schemeClr val="tx1"/>
                </a:solidFill>
                <a:ea typeface="Verdana" panose="020B0604030504040204" pitchFamily="34" charset="0"/>
                <a:cs typeface="Verdana" panose="020B0604030504040204" pitchFamily="34" charset="0"/>
              </a:rPr>
              <a:t>All new overheard cranes constructed and installed on or after August 31, 1971, shall   meet the specifications set forth by the  American National Standard Safety Code for overhead and gantry cranes, ANSI B30.2.0-1967.</a:t>
            </a:r>
          </a:p>
        </p:txBody>
      </p:sp>
      <p:sp>
        <p:nvSpPr>
          <p:cNvPr id="9219"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chemeClr val="bg1"/>
                </a:solidFill>
                <a:latin typeface="Verdana" panose="020B0604030504040204" pitchFamily="34" charset="0"/>
                <a:cs typeface="Arial" panose="020B0604020202020204" pitchFamily="34" charset="0"/>
              </a:rPr>
              <a:t>PPT-080-01</a:t>
            </a:r>
          </a:p>
        </p:txBody>
      </p:sp>
      <p:sp>
        <p:nvSpPr>
          <p:cNvPr id="922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8E4E1791-17AE-4B02-BB2D-E7F36CE6AC47}" type="slidenum">
              <a:rPr lang="en-US" altLang="en-US" sz="1400">
                <a:solidFill>
                  <a:schemeClr val="bg1"/>
                </a:solidFill>
                <a:latin typeface="Verdana" panose="020B0604030504040204" pitchFamily="34" charset="0"/>
              </a:rPr>
              <a:pPr eaLnBrk="1" hangingPunct="1">
                <a:spcBef>
                  <a:spcPct val="0"/>
                </a:spcBef>
                <a:buFontTx/>
                <a:buNone/>
              </a:pPr>
              <a:t>6</a:t>
            </a:fld>
            <a:endParaRPr lang="en-US" altLang="en-US" sz="1400">
              <a:solidFill>
                <a:schemeClr val="bg1"/>
              </a:solidFill>
              <a:latin typeface="Verdana" panose="020B0604030504040204" pitchFamily="34" charset="0"/>
            </a:endParaRPr>
          </a:p>
        </p:txBody>
      </p:sp>
      <p:sp>
        <p:nvSpPr>
          <p:cNvPr id="9221" name="Title 4"/>
          <p:cNvSpPr>
            <a:spLocks noGrp="1"/>
          </p:cNvSpPr>
          <p:nvPr>
            <p:ph type="title"/>
          </p:nvPr>
        </p:nvSpPr>
        <p:spPr/>
        <p:txBody>
          <a:bodyPr/>
          <a:lstStyle/>
          <a:p>
            <a:pPr eaLnBrk="1" hangingPunct="1"/>
            <a:r>
              <a:rPr lang="en-US" altLang="en-US" sz="2800">
                <a:solidFill>
                  <a:schemeClr val="bg1"/>
                </a:solidFill>
                <a:latin typeface="Verdana" panose="020B0604030504040204" pitchFamily="34" charset="0"/>
                <a:ea typeface="Verdana" panose="020B0604030504040204" pitchFamily="34" charset="0"/>
                <a:cs typeface="Verdana" panose="020B0604030504040204" pitchFamily="34" charset="0"/>
              </a:rPr>
              <a:t>New Overhead Cranes</a:t>
            </a:r>
          </a:p>
        </p:txBody>
      </p:sp>
      <p:pic>
        <p:nvPicPr>
          <p:cNvPr id="922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508375"/>
            <a:ext cx="4114800" cy="249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3400" y="1371600"/>
            <a:ext cx="8153400" cy="4648200"/>
          </a:xfrm>
        </p:spPr>
        <p:txBody>
          <a:bodyPr rtlCol="0">
            <a:normAutofit lnSpcReduction="10000"/>
          </a:bodyPr>
          <a:lstStyle/>
          <a:p>
            <a:pPr marL="342900" indent="-342900" algn="l" eaLnBrk="1" fontAlgn="auto" hangingPunct="1">
              <a:spcAft>
                <a:spcPts val="0"/>
              </a:spcAft>
              <a:buFont typeface="Arial" panose="020B0604020202020204" pitchFamily="34" charset="0"/>
              <a:buChar char="•"/>
              <a:defRPr/>
            </a:pPr>
            <a:r>
              <a:rPr lang="en-US" dirty="0">
                <a:solidFill>
                  <a:schemeClr val="tx1"/>
                </a:solidFill>
              </a:rPr>
              <a:t>Cranes may be modified and rerated if the modifications and the supporting structure are checked thoroughly for the new rated load by a qualified engineer or the equipment manufacturer.</a:t>
            </a:r>
          </a:p>
          <a:p>
            <a:pPr algn="l" eaLnBrk="1" fontAlgn="auto" hangingPunct="1">
              <a:spcAft>
                <a:spcPts val="0"/>
              </a:spcAft>
              <a:defRPr/>
            </a:pPr>
            <a:endParaRPr lang="en-US" dirty="0">
              <a:solidFill>
                <a:schemeClr val="tx1"/>
              </a:solidFill>
            </a:endParaRPr>
          </a:p>
          <a:p>
            <a:pPr marL="342900" indent="-342900" algn="l" eaLnBrk="1" fontAlgn="auto" hangingPunct="1">
              <a:spcAft>
                <a:spcPts val="0"/>
              </a:spcAft>
              <a:buFont typeface="Arial" panose="020B0604020202020204" pitchFamily="34" charset="0"/>
              <a:buChar char="•"/>
              <a:defRPr/>
            </a:pPr>
            <a:r>
              <a:rPr lang="en-US" dirty="0">
                <a:solidFill>
                  <a:schemeClr val="tx1"/>
                </a:solidFill>
              </a:rPr>
              <a:t>The new rated load must be plainly marked on each side of the crane.</a:t>
            </a:r>
          </a:p>
          <a:p>
            <a:pPr algn="l" eaLnBrk="1" fontAlgn="auto" hangingPunct="1">
              <a:spcAft>
                <a:spcPts val="0"/>
              </a:spcAft>
              <a:defRPr/>
            </a:pPr>
            <a:endParaRPr lang="en-US" dirty="0">
              <a:solidFill>
                <a:schemeClr val="tx1"/>
              </a:solidFill>
            </a:endParaRPr>
          </a:p>
          <a:p>
            <a:pPr marL="342900" indent="-342900" algn="l" eaLnBrk="1" fontAlgn="auto" hangingPunct="1">
              <a:spcAft>
                <a:spcPts val="0"/>
              </a:spcAft>
              <a:buFont typeface="Arial" panose="020B0604020202020204" pitchFamily="34" charset="0"/>
              <a:buChar char="•"/>
              <a:defRPr/>
            </a:pPr>
            <a:r>
              <a:rPr lang="en-US" dirty="0">
                <a:solidFill>
                  <a:schemeClr val="tx1"/>
                </a:solidFill>
              </a:rPr>
              <a:t>If the crane has more than 1 hoisting unit, both shall have its rated load marked on them and shall be clearly legible from the ground or floor.</a:t>
            </a:r>
          </a:p>
        </p:txBody>
      </p:sp>
      <p:sp>
        <p:nvSpPr>
          <p:cNvPr id="10243"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chemeClr val="bg1"/>
                </a:solidFill>
                <a:latin typeface="Verdana" panose="020B0604030504040204" pitchFamily="34" charset="0"/>
                <a:cs typeface="Arial" panose="020B0604020202020204" pitchFamily="34" charset="0"/>
              </a:rPr>
              <a:t>PPT-080-01</a:t>
            </a:r>
          </a:p>
        </p:txBody>
      </p:sp>
      <p:sp>
        <p:nvSpPr>
          <p:cNvPr id="1024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4DEA513F-5640-4D99-A241-262D4058F928}" type="slidenum">
              <a:rPr lang="en-US" altLang="en-US" sz="1400">
                <a:solidFill>
                  <a:schemeClr val="bg1"/>
                </a:solidFill>
                <a:latin typeface="Verdana" panose="020B0604030504040204" pitchFamily="34" charset="0"/>
              </a:rPr>
              <a:pPr eaLnBrk="1" hangingPunct="1">
                <a:spcBef>
                  <a:spcPct val="0"/>
                </a:spcBef>
                <a:buFontTx/>
                <a:buNone/>
              </a:pPr>
              <a:t>7</a:t>
            </a:fld>
            <a:endParaRPr lang="en-US" altLang="en-US" sz="1400">
              <a:solidFill>
                <a:schemeClr val="bg1"/>
              </a:solidFill>
              <a:latin typeface="Verdana" panose="020B0604030504040204" pitchFamily="34" charset="0"/>
            </a:endParaRPr>
          </a:p>
        </p:txBody>
      </p:sp>
      <p:sp>
        <p:nvSpPr>
          <p:cNvPr id="10245" name="Title 4"/>
          <p:cNvSpPr>
            <a:spLocks noGrp="1"/>
          </p:cNvSpPr>
          <p:nvPr>
            <p:ph type="title"/>
          </p:nvPr>
        </p:nvSpPr>
        <p:spPr/>
        <p:txBody>
          <a:bodyPr/>
          <a:lstStyle/>
          <a:p>
            <a:pPr eaLnBrk="1" hangingPunct="1"/>
            <a:r>
              <a:rPr lang="en-US" altLang="en-US" sz="2800">
                <a:solidFill>
                  <a:schemeClr val="bg1"/>
                </a:solidFill>
                <a:latin typeface="Verdana" panose="020B0604030504040204" pitchFamily="34" charset="0"/>
                <a:ea typeface="Verdana" panose="020B0604030504040204" pitchFamily="34" charset="0"/>
                <a:cs typeface="Verdana" panose="020B0604030504040204" pitchFamily="34" charset="0"/>
              </a:rPr>
              <a:t>Modifications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rtlCol="0">
            <a:normAutofit lnSpcReduction="10000"/>
          </a:bodyPr>
          <a:lstStyle/>
          <a:p>
            <a:pPr algn="l" eaLnBrk="1" fontAlgn="auto" hangingPunct="1">
              <a:spcAft>
                <a:spcPts val="0"/>
              </a:spcAft>
              <a:defRPr/>
            </a:pPr>
            <a:r>
              <a:rPr lang="en-US" dirty="0">
                <a:solidFill>
                  <a:schemeClr val="tx1"/>
                </a:solidFill>
              </a:rPr>
              <a:t>Items to be inspected prior to each shift of operation:</a:t>
            </a:r>
          </a:p>
          <a:p>
            <a:pPr algn="l" eaLnBrk="1" fontAlgn="auto" hangingPunct="1">
              <a:spcAft>
                <a:spcPts val="0"/>
              </a:spcAft>
              <a:defRPr/>
            </a:pPr>
            <a:endParaRPr lang="en-US" sz="1800" dirty="0">
              <a:solidFill>
                <a:schemeClr val="tx1"/>
              </a:solidFill>
            </a:endParaRPr>
          </a:p>
          <a:p>
            <a:pPr marL="342900" indent="-342900" algn="l" eaLnBrk="1" fontAlgn="auto" hangingPunct="1">
              <a:spcAft>
                <a:spcPts val="0"/>
              </a:spcAft>
              <a:buFont typeface="Arial" panose="020B0604020202020204" pitchFamily="34" charset="0"/>
              <a:buChar char="•"/>
              <a:defRPr/>
            </a:pPr>
            <a:r>
              <a:rPr lang="en-US" dirty="0">
                <a:solidFill>
                  <a:schemeClr val="tx1"/>
                </a:solidFill>
              </a:rPr>
              <a:t>Hoisting and lowering</a:t>
            </a:r>
          </a:p>
          <a:p>
            <a:pPr marL="342900" indent="-342900" algn="l" eaLnBrk="1" fontAlgn="auto" hangingPunct="1">
              <a:spcAft>
                <a:spcPts val="0"/>
              </a:spcAft>
              <a:buFont typeface="Arial" panose="020B0604020202020204" pitchFamily="34" charset="0"/>
              <a:buChar char="•"/>
              <a:defRPr/>
            </a:pPr>
            <a:endParaRPr lang="en-US" sz="1400" dirty="0">
              <a:solidFill>
                <a:schemeClr val="tx1"/>
              </a:solidFill>
            </a:endParaRPr>
          </a:p>
          <a:p>
            <a:pPr marL="342900" indent="-342900" algn="l" eaLnBrk="1" fontAlgn="auto" hangingPunct="1">
              <a:spcAft>
                <a:spcPts val="0"/>
              </a:spcAft>
              <a:buFont typeface="Arial" panose="020B0604020202020204" pitchFamily="34" charset="0"/>
              <a:buChar char="•"/>
              <a:defRPr/>
            </a:pPr>
            <a:r>
              <a:rPr lang="en-US" dirty="0">
                <a:solidFill>
                  <a:schemeClr val="tx1"/>
                </a:solidFill>
              </a:rPr>
              <a:t>Trolley travel</a:t>
            </a:r>
          </a:p>
          <a:p>
            <a:pPr marL="342900" indent="-342900" algn="l" eaLnBrk="1" fontAlgn="auto" hangingPunct="1">
              <a:spcAft>
                <a:spcPts val="0"/>
              </a:spcAft>
              <a:buFont typeface="Arial" panose="020B0604020202020204" pitchFamily="34" charset="0"/>
              <a:buChar char="•"/>
              <a:defRPr/>
            </a:pPr>
            <a:endParaRPr lang="en-US" sz="1400" dirty="0">
              <a:solidFill>
                <a:schemeClr val="tx1"/>
              </a:solidFill>
            </a:endParaRPr>
          </a:p>
          <a:p>
            <a:pPr marL="342900" indent="-342900" algn="l" eaLnBrk="1" fontAlgn="auto" hangingPunct="1">
              <a:spcAft>
                <a:spcPts val="0"/>
              </a:spcAft>
              <a:buFont typeface="Arial" panose="020B0604020202020204" pitchFamily="34" charset="0"/>
              <a:buChar char="•"/>
              <a:defRPr/>
            </a:pPr>
            <a:r>
              <a:rPr lang="en-US" dirty="0">
                <a:solidFill>
                  <a:schemeClr val="tx1"/>
                </a:solidFill>
              </a:rPr>
              <a:t>Bridge travel</a:t>
            </a:r>
          </a:p>
          <a:p>
            <a:pPr marL="342900" indent="-342900" algn="l" eaLnBrk="1" fontAlgn="auto" hangingPunct="1">
              <a:spcAft>
                <a:spcPts val="0"/>
              </a:spcAft>
              <a:buFont typeface="Arial" panose="020B0604020202020204" pitchFamily="34" charset="0"/>
              <a:buChar char="•"/>
              <a:defRPr/>
            </a:pPr>
            <a:endParaRPr lang="en-US" sz="1400" dirty="0">
              <a:solidFill>
                <a:schemeClr val="tx1"/>
              </a:solidFill>
            </a:endParaRPr>
          </a:p>
          <a:p>
            <a:pPr marL="342900" indent="-342900" algn="l" eaLnBrk="1" fontAlgn="auto" hangingPunct="1">
              <a:spcAft>
                <a:spcPts val="0"/>
              </a:spcAft>
              <a:buFont typeface="Arial" panose="020B0604020202020204" pitchFamily="34" charset="0"/>
              <a:buChar char="•"/>
              <a:defRPr/>
            </a:pPr>
            <a:r>
              <a:rPr lang="en-US" dirty="0">
                <a:solidFill>
                  <a:schemeClr val="tx1"/>
                </a:solidFill>
              </a:rPr>
              <a:t>Limit switches, locking and safety devices</a:t>
            </a:r>
          </a:p>
          <a:p>
            <a:pPr marL="342900" indent="-342900" algn="l" eaLnBrk="1" fontAlgn="auto" hangingPunct="1">
              <a:spcAft>
                <a:spcPts val="0"/>
              </a:spcAft>
              <a:buFont typeface="Arial" panose="020B0604020202020204" pitchFamily="34" charset="0"/>
              <a:buChar char="•"/>
              <a:defRPr/>
            </a:pPr>
            <a:endParaRPr lang="en-US" sz="1400" dirty="0">
              <a:solidFill>
                <a:schemeClr val="tx1"/>
              </a:solidFill>
            </a:endParaRPr>
          </a:p>
          <a:p>
            <a:pPr marL="342900" indent="-342900" algn="l" eaLnBrk="1" fontAlgn="auto" hangingPunct="1">
              <a:spcAft>
                <a:spcPts val="0"/>
              </a:spcAft>
              <a:buFont typeface="Arial" panose="020B0604020202020204" pitchFamily="34" charset="0"/>
              <a:buChar char="•"/>
              <a:defRPr/>
            </a:pPr>
            <a:r>
              <a:rPr lang="en-US" dirty="0">
                <a:solidFill>
                  <a:schemeClr val="tx1"/>
                </a:solidFill>
              </a:rPr>
              <a:t>Trip setting of hoist limit switches</a:t>
            </a:r>
          </a:p>
          <a:p>
            <a:pPr marL="342900" indent="-342900" algn="l" eaLnBrk="1" fontAlgn="auto" hangingPunct="1">
              <a:spcAft>
                <a:spcPts val="0"/>
              </a:spcAft>
              <a:buFont typeface="Arial" panose="020B0604020202020204" pitchFamily="34" charset="0"/>
              <a:buChar char="•"/>
              <a:defRPr/>
            </a:pPr>
            <a:endParaRPr lang="en-US" sz="1400" dirty="0">
              <a:solidFill>
                <a:schemeClr val="tx1"/>
              </a:solidFill>
            </a:endParaRPr>
          </a:p>
          <a:p>
            <a:pPr marL="342900" indent="-342900" algn="l" eaLnBrk="1" fontAlgn="auto" hangingPunct="1">
              <a:spcAft>
                <a:spcPts val="0"/>
              </a:spcAft>
              <a:buFont typeface="Arial" panose="020B0604020202020204" pitchFamily="34" charset="0"/>
              <a:buChar char="•"/>
              <a:defRPr/>
            </a:pPr>
            <a:r>
              <a:rPr lang="en-US" dirty="0">
                <a:solidFill>
                  <a:schemeClr val="tx1"/>
                </a:solidFill>
              </a:rPr>
              <a:t>Load test of no more than 125% of rated load</a:t>
            </a:r>
          </a:p>
        </p:txBody>
      </p:sp>
      <p:sp>
        <p:nvSpPr>
          <p:cNvPr id="11267"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chemeClr val="bg1"/>
                </a:solidFill>
                <a:latin typeface="Verdana" panose="020B0604030504040204" pitchFamily="34" charset="0"/>
                <a:cs typeface="Arial" panose="020B0604020202020204" pitchFamily="34" charset="0"/>
              </a:rPr>
              <a:t>PPT-080-01</a:t>
            </a:r>
          </a:p>
        </p:txBody>
      </p:sp>
      <p:sp>
        <p:nvSpPr>
          <p:cNvPr id="1126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F71EE483-B137-40C2-9FA2-4603B8C4F432}" type="slidenum">
              <a:rPr lang="en-US" altLang="en-US" sz="1400">
                <a:solidFill>
                  <a:schemeClr val="bg1"/>
                </a:solidFill>
                <a:latin typeface="Verdana" panose="020B0604030504040204" pitchFamily="34" charset="0"/>
              </a:rPr>
              <a:pPr eaLnBrk="1" hangingPunct="1">
                <a:spcBef>
                  <a:spcPct val="0"/>
                </a:spcBef>
                <a:buFontTx/>
                <a:buNone/>
              </a:pPr>
              <a:t>8</a:t>
            </a:fld>
            <a:endParaRPr lang="en-US" altLang="en-US" sz="1400">
              <a:solidFill>
                <a:schemeClr val="bg1"/>
              </a:solidFill>
              <a:latin typeface="Verdana" panose="020B0604030504040204" pitchFamily="34" charset="0"/>
            </a:endParaRPr>
          </a:p>
        </p:txBody>
      </p:sp>
      <p:sp>
        <p:nvSpPr>
          <p:cNvPr id="11269" name="Title 4"/>
          <p:cNvSpPr>
            <a:spLocks noGrp="1"/>
          </p:cNvSpPr>
          <p:nvPr>
            <p:ph type="title"/>
          </p:nvPr>
        </p:nvSpPr>
        <p:spPr/>
        <p:txBody>
          <a:bodyPr/>
          <a:lstStyle/>
          <a:p>
            <a:pPr eaLnBrk="1" hangingPunct="1"/>
            <a:r>
              <a:rPr lang="en-US" altLang="en-US" sz="2800">
                <a:solidFill>
                  <a:schemeClr val="bg1"/>
                </a:solidFill>
                <a:latin typeface="Verdana" panose="020B0604030504040204" pitchFamily="34" charset="0"/>
                <a:ea typeface="Verdana" panose="020B0604030504040204" pitchFamily="34" charset="0"/>
                <a:cs typeface="Verdana" panose="020B0604030504040204" pitchFamily="34" charset="0"/>
              </a:rPr>
              <a:t>Initial Crane Inspection</a:t>
            </a:r>
          </a:p>
        </p:txBody>
      </p:sp>
      <p:pic>
        <p:nvPicPr>
          <p:cNvPr id="11270" name="Picture 2" descr="https://sp2.yimg.com/ib/th?id=HN.608056168272957406&amp;pid=1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828800"/>
            <a:ext cx="1571625"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3400" y="1371600"/>
            <a:ext cx="8153400" cy="4648200"/>
          </a:xfrm>
        </p:spPr>
        <p:txBody>
          <a:bodyPr rtlCol="0">
            <a:normAutofit lnSpcReduction="10000"/>
          </a:bodyPr>
          <a:lstStyle/>
          <a:p>
            <a:pPr marL="342900" indent="-342900" algn="l" eaLnBrk="1" fontAlgn="auto" hangingPunct="1">
              <a:spcAft>
                <a:spcPts val="0"/>
              </a:spcAft>
              <a:buFont typeface="Arial" panose="020B0604020202020204" pitchFamily="34" charset="0"/>
              <a:buChar char="•"/>
              <a:defRPr/>
            </a:pPr>
            <a:r>
              <a:rPr lang="en-US" dirty="0">
                <a:solidFill>
                  <a:schemeClr val="tx1"/>
                </a:solidFill>
              </a:rPr>
              <a:t>Check for any loose or missing parts.</a:t>
            </a:r>
          </a:p>
          <a:p>
            <a:pPr marL="342900" indent="-342900" algn="l" eaLnBrk="1" fontAlgn="auto" hangingPunct="1">
              <a:spcAft>
                <a:spcPts val="0"/>
              </a:spcAft>
              <a:buFont typeface="Arial" panose="020B0604020202020204" pitchFamily="34" charset="0"/>
              <a:buChar char="•"/>
              <a:defRPr/>
            </a:pPr>
            <a:endParaRPr lang="en-US" dirty="0">
              <a:solidFill>
                <a:schemeClr val="tx1"/>
              </a:solidFill>
            </a:endParaRPr>
          </a:p>
          <a:p>
            <a:pPr marL="342900" indent="-342900" algn="l" eaLnBrk="1" fontAlgn="auto" hangingPunct="1">
              <a:spcAft>
                <a:spcPts val="0"/>
              </a:spcAft>
              <a:buFont typeface="Arial" panose="020B0604020202020204" pitchFamily="34" charset="0"/>
              <a:buChar char="•"/>
              <a:defRPr/>
            </a:pPr>
            <a:r>
              <a:rPr lang="en-US" dirty="0">
                <a:solidFill>
                  <a:schemeClr val="tx1"/>
                </a:solidFill>
              </a:rPr>
              <a:t>Check end stops.  End stops prevent the trolley from running off the beam.</a:t>
            </a:r>
          </a:p>
          <a:p>
            <a:pPr algn="l" eaLnBrk="1" fontAlgn="auto" hangingPunct="1">
              <a:spcAft>
                <a:spcPts val="0"/>
              </a:spcAft>
              <a:buFont typeface="Arial" charset="0"/>
              <a:buNone/>
              <a:defRPr/>
            </a:pPr>
            <a:endParaRPr lang="en-US" dirty="0">
              <a:solidFill>
                <a:schemeClr val="tx1"/>
              </a:solidFill>
            </a:endParaRPr>
          </a:p>
          <a:p>
            <a:pPr marL="342900" indent="-342900" algn="l" eaLnBrk="1" fontAlgn="auto" hangingPunct="1">
              <a:spcAft>
                <a:spcPts val="0"/>
              </a:spcAft>
              <a:buFont typeface="Arial" panose="020B0604020202020204" pitchFamily="34" charset="0"/>
              <a:buChar char="•"/>
              <a:defRPr/>
            </a:pPr>
            <a:r>
              <a:rPr lang="en-US" dirty="0">
                <a:solidFill>
                  <a:schemeClr val="tx1"/>
                </a:solidFill>
              </a:rPr>
              <a:t>Know the location of disconnect switch that will cut the power off only to the hoist or crane. Be sure it is readily accessible and not blocked.</a:t>
            </a:r>
          </a:p>
          <a:p>
            <a:pPr algn="l" eaLnBrk="1" fontAlgn="auto" hangingPunct="1">
              <a:spcAft>
                <a:spcPts val="0"/>
              </a:spcAft>
              <a:buFont typeface="Arial" charset="0"/>
              <a:buNone/>
              <a:defRPr/>
            </a:pPr>
            <a:r>
              <a:rPr lang="en-US" dirty="0">
                <a:solidFill>
                  <a:schemeClr val="tx1"/>
                </a:solidFill>
              </a:rPr>
              <a:t>	</a:t>
            </a:r>
          </a:p>
          <a:p>
            <a:pPr marL="342900" indent="-342900" algn="l" eaLnBrk="1" fontAlgn="auto" hangingPunct="1">
              <a:spcAft>
                <a:spcPts val="0"/>
              </a:spcAft>
              <a:buFont typeface="Arial" panose="020B0604020202020204" pitchFamily="34" charset="0"/>
              <a:buChar char="•"/>
              <a:defRPr/>
            </a:pPr>
            <a:r>
              <a:rPr lang="en-US" dirty="0">
                <a:solidFill>
                  <a:schemeClr val="tx1"/>
                </a:solidFill>
              </a:rPr>
              <a:t>Make sure wire rope is properly seated in its drum and sheave grooves without any slack or overlapping.</a:t>
            </a:r>
          </a:p>
          <a:p>
            <a:pPr algn="l" eaLnBrk="1" fontAlgn="auto" hangingPunct="1">
              <a:spcAft>
                <a:spcPts val="0"/>
              </a:spcAft>
              <a:defRPr/>
            </a:pPr>
            <a:endParaRPr lang="en-US" dirty="0">
              <a:solidFill>
                <a:schemeClr val="tx1"/>
              </a:solidFill>
            </a:endParaRPr>
          </a:p>
        </p:txBody>
      </p:sp>
      <p:sp>
        <p:nvSpPr>
          <p:cNvPr id="12291"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chemeClr val="bg1"/>
                </a:solidFill>
                <a:latin typeface="Verdana" panose="020B0604030504040204" pitchFamily="34" charset="0"/>
                <a:cs typeface="Arial" panose="020B0604020202020204" pitchFamily="34" charset="0"/>
              </a:rPr>
              <a:t>PPT-080-01</a:t>
            </a:r>
          </a:p>
        </p:txBody>
      </p:sp>
      <p:sp>
        <p:nvSpPr>
          <p:cNvPr id="1229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49545B75-6CFD-4F17-9ED6-A79BCDB65C7D}" type="slidenum">
              <a:rPr lang="en-US" altLang="en-US" sz="1400">
                <a:solidFill>
                  <a:schemeClr val="bg1"/>
                </a:solidFill>
                <a:latin typeface="Verdana" panose="020B0604030504040204" pitchFamily="34" charset="0"/>
              </a:rPr>
              <a:pPr eaLnBrk="1" hangingPunct="1">
                <a:spcBef>
                  <a:spcPct val="0"/>
                </a:spcBef>
                <a:buFontTx/>
                <a:buNone/>
              </a:pPr>
              <a:t>9</a:t>
            </a:fld>
            <a:endParaRPr lang="en-US" altLang="en-US" sz="1400">
              <a:solidFill>
                <a:schemeClr val="bg1"/>
              </a:solidFill>
              <a:latin typeface="Verdana" panose="020B0604030504040204" pitchFamily="34" charset="0"/>
            </a:endParaRPr>
          </a:p>
        </p:txBody>
      </p:sp>
      <p:sp>
        <p:nvSpPr>
          <p:cNvPr id="12293" name="Title 4"/>
          <p:cNvSpPr>
            <a:spLocks noGrp="1"/>
          </p:cNvSpPr>
          <p:nvPr>
            <p:ph type="title"/>
          </p:nvPr>
        </p:nvSpPr>
        <p:spPr/>
        <p:txBody>
          <a:bodyPr/>
          <a:lstStyle/>
          <a:p>
            <a:pPr eaLnBrk="1" hangingPunct="1"/>
            <a:r>
              <a:rPr lang="en-US" altLang="en-US" sz="2800">
                <a:solidFill>
                  <a:schemeClr val="bg1"/>
                </a:solidFill>
                <a:latin typeface="Verdana" panose="020B0604030504040204" pitchFamily="34" charset="0"/>
                <a:ea typeface="Verdana" panose="020B0604030504040204" pitchFamily="34" charset="0"/>
                <a:cs typeface="Verdana" panose="020B0604030504040204" pitchFamily="34" charset="0"/>
              </a:rPr>
              <a:t>Visual Crane Inspection</a:t>
            </a:r>
          </a:p>
        </p:txBody>
      </p:sp>
    </p:spTree>
  </p:cSld>
  <p:clrMapOvr>
    <a:masterClrMapping/>
  </p:clrMapOvr>
</p:sld>
</file>

<file path=ppt/theme/theme1.xml><?xml version="1.0" encoding="utf-8"?>
<a:theme xmlns:a="http://schemas.openxmlformats.org/drawingml/2006/main" name="newest template try i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41A3993B2E1CC498A25DCA832B2B68B" ma:contentTypeVersion="1" ma:contentTypeDescription="Create a new document." ma:contentTypeScope="" ma:versionID="fa155b35a1366181471372b90637fa4f">
  <xsd:schema xmlns:xsd="http://www.w3.org/2001/XMLSchema" xmlns:xs="http://www.w3.org/2001/XMLSchema" xmlns:p="http://schemas.microsoft.com/office/2006/metadata/properties" xmlns:ns1="http://schemas.microsoft.com/sharepoint/v3" targetNamespace="http://schemas.microsoft.com/office/2006/metadata/properties" ma:root="true" ma:fieldsID="dd024c9e117fc9e5fa023bfcd8efcd7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52C4D7C-0E88-4645-B63E-99A1B7FFC14D}"/>
</file>

<file path=customXml/itemProps2.xml><?xml version="1.0" encoding="utf-8"?>
<ds:datastoreItem xmlns:ds="http://schemas.openxmlformats.org/officeDocument/2006/customXml" ds:itemID="{FD1EE796-398C-4FC0-8CFB-5743F2A0523D}"/>
</file>

<file path=customXml/itemProps3.xml><?xml version="1.0" encoding="utf-8"?>
<ds:datastoreItem xmlns:ds="http://schemas.openxmlformats.org/officeDocument/2006/customXml" ds:itemID="{7E65AA3F-E52F-4057-B290-78755C5E71AB}"/>
</file>

<file path=docProps/app.xml><?xml version="1.0" encoding="utf-8"?>
<Properties xmlns="http://schemas.openxmlformats.org/officeDocument/2006/extended-properties" xmlns:vt="http://schemas.openxmlformats.org/officeDocument/2006/docPropsVTypes">
  <Template>newest template try it!</Template>
  <TotalTime>8213</TotalTime>
  <Words>3924</Words>
  <Application>Microsoft Office PowerPoint</Application>
  <PresentationFormat>On-screen Show (4:3)</PresentationFormat>
  <Paragraphs>528</Paragraphs>
  <Slides>42</Slides>
  <Notes>40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42</vt:i4>
      </vt:variant>
    </vt:vector>
  </HeadingPairs>
  <TitlesOfParts>
    <vt:vector size="49" baseType="lpstr">
      <vt:lpstr>Calibri</vt:lpstr>
      <vt:lpstr>Arial</vt:lpstr>
      <vt:lpstr>Verdana</vt:lpstr>
      <vt:lpstr>Wingdings</vt:lpstr>
      <vt:lpstr>Courier New</vt:lpstr>
      <vt:lpstr>newest template try it!</vt:lpstr>
      <vt:lpstr>Custom Design</vt:lpstr>
      <vt:lpstr>Overhead Crane Safety</vt:lpstr>
      <vt:lpstr>Overhead Crane Defined</vt:lpstr>
      <vt:lpstr>Parts of an Overhead Crane</vt:lpstr>
      <vt:lpstr>Types of Overhead Cranes</vt:lpstr>
      <vt:lpstr>Types of Hoists</vt:lpstr>
      <vt:lpstr>New Overhead Cranes</vt:lpstr>
      <vt:lpstr>Modifications</vt:lpstr>
      <vt:lpstr>Initial Crane Inspection</vt:lpstr>
      <vt:lpstr>Visual Crane Inspection</vt:lpstr>
      <vt:lpstr>Frequent Inspections</vt:lpstr>
      <vt:lpstr>Frequent Inspections</vt:lpstr>
      <vt:lpstr>Frequent Inspections</vt:lpstr>
      <vt:lpstr>Periodic Inspections</vt:lpstr>
      <vt:lpstr>Periodic Inspections</vt:lpstr>
      <vt:lpstr>Annual Inspections</vt:lpstr>
      <vt:lpstr>Written Report</vt:lpstr>
      <vt:lpstr>Maintenance</vt:lpstr>
      <vt:lpstr>Maintenance</vt:lpstr>
      <vt:lpstr>Maintenance</vt:lpstr>
      <vt:lpstr>Before Moving a Load</vt:lpstr>
      <vt:lpstr>Operation</vt:lpstr>
      <vt:lpstr>Operation</vt:lpstr>
      <vt:lpstr>Operation</vt:lpstr>
      <vt:lpstr>To Avoid Swinging Loads</vt:lpstr>
      <vt:lpstr> Lifting Loads at or Near Capacity  </vt:lpstr>
      <vt:lpstr> Leaving an Overhead Crane  </vt:lpstr>
      <vt:lpstr> Unsafe Overhead Crane  </vt:lpstr>
      <vt:lpstr> Rigging Equipment/Slings  </vt:lpstr>
      <vt:lpstr>Sling Load Capacity &amp; Angles</vt:lpstr>
      <vt:lpstr>Sling Inspections</vt:lpstr>
      <vt:lpstr>Sling Inspections</vt:lpstr>
      <vt:lpstr>Sling Inspections</vt:lpstr>
      <vt:lpstr>Damaged Sling </vt:lpstr>
      <vt:lpstr>Safe Usage </vt:lpstr>
      <vt:lpstr>Overhead Crane Accidents</vt:lpstr>
      <vt:lpstr>Overhead Crane Accidents</vt:lpstr>
      <vt:lpstr>Operation-What to Avoid</vt:lpstr>
      <vt:lpstr>Operation-What to Avoid</vt:lpstr>
      <vt:lpstr>Clearance from Obstructions</vt:lpstr>
      <vt:lpstr>Bottom Line</vt:lpstr>
      <vt:lpstr>Contact Information</vt:lpstr>
      <vt:lpstr>Questions</vt:lpstr>
    </vt:vector>
  </TitlesOfParts>
  <Company>Labor and Industry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Overhead Crane Safety</dc:title>
  <dc:creator>Eric Hoffman</dc:creator>
  <cp:lastModifiedBy>Tanyia Miller</cp:lastModifiedBy>
  <cp:revision>73</cp:revision>
  <cp:lastPrinted>2014-07-07T18:02:07Z</cp:lastPrinted>
  <dcterms:created xsi:type="dcterms:W3CDTF">2014-05-14T17:52:15Z</dcterms:created>
  <dcterms:modified xsi:type="dcterms:W3CDTF">2017-03-07T18:29:34Z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0x010100D41A3993B2E1CC498A25DCA832B2B68B</vt:lpwstr>
  </property>
  <property fmtid="{D5CDD505-2E9C-101B-9397-08002B2CF9AE}" pid="3" name="Order">
    <vt:r8>27200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