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31.xml" ContentType="application/vnd.openxmlformats-officedocument.presentationml.slide+xml"/>
  <Override PartName="/ppt/presentation.xml" ContentType="application/vnd.openxmlformats-officedocument.presentationml.presentation.main+xml"/>
  <Override PartName="/ppt/slides/slide30.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20.xml" ContentType="application/vnd.openxmlformats-officedocument.presentationml.slideLayout+xml"/>
  <Override PartName="/ppt/slideMasters/slideMaster1.xml" ContentType="application/vnd.openxmlformats-officedocument.presentationml.slideMaster+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1.xml" ContentType="application/vnd.openxmlformats-officedocument.presentationml.slideLayout+xml"/>
  <Override PartName="/ppt/slideLayouts/slideLayout22.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30.xml" ContentType="application/vnd.openxmlformats-officedocument.presentationml.notesSlide+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9.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44.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notesSlides/notesSlide4.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17.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1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charts/chart1.xml" ContentType="application/vnd.openxmlformats-officedocument.drawingml.char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718" r:id="rId3"/>
    <p:sldMasterId id="2147483730" r:id="rId4"/>
    <p:sldMasterId id="2147483742" r:id="rId5"/>
  </p:sldMasterIdLst>
  <p:notesMasterIdLst>
    <p:notesMasterId r:id="rId37"/>
  </p:notesMasterIdLst>
  <p:sldIdLst>
    <p:sldId id="256" r:id="rId6"/>
    <p:sldId id="257" r:id="rId7"/>
    <p:sldId id="379" r:id="rId8"/>
    <p:sldId id="259" r:id="rId9"/>
    <p:sldId id="395" r:id="rId10"/>
    <p:sldId id="383" r:id="rId11"/>
    <p:sldId id="400" r:id="rId12"/>
    <p:sldId id="261" r:id="rId13"/>
    <p:sldId id="414" r:id="rId14"/>
    <p:sldId id="415" r:id="rId15"/>
    <p:sldId id="405" r:id="rId16"/>
    <p:sldId id="388" r:id="rId17"/>
    <p:sldId id="387" r:id="rId18"/>
    <p:sldId id="389" r:id="rId19"/>
    <p:sldId id="390" r:id="rId20"/>
    <p:sldId id="391" r:id="rId21"/>
    <p:sldId id="392" r:id="rId22"/>
    <p:sldId id="399" r:id="rId23"/>
    <p:sldId id="393" r:id="rId24"/>
    <p:sldId id="394" r:id="rId25"/>
    <p:sldId id="409" r:id="rId26"/>
    <p:sldId id="408" r:id="rId27"/>
    <p:sldId id="396" r:id="rId28"/>
    <p:sldId id="397" r:id="rId29"/>
    <p:sldId id="401" r:id="rId30"/>
    <p:sldId id="398" r:id="rId31"/>
    <p:sldId id="380" r:id="rId32"/>
    <p:sldId id="376" r:id="rId33"/>
    <p:sldId id="299" r:id="rId34"/>
    <p:sldId id="403" r:id="rId35"/>
    <p:sldId id="402"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0A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60571" autoAdjust="0"/>
  </p:normalViewPr>
  <p:slideViewPr>
    <p:cSldViewPr>
      <p:cViewPr varScale="1">
        <p:scale>
          <a:sx n="53" d="100"/>
          <a:sy n="53" d="100"/>
        </p:scale>
        <p:origin x="-2146" y="-77"/>
      </p:cViewPr>
      <p:guideLst>
        <p:guide orient="horz" pos="2160"/>
        <p:guide pos="2880"/>
      </p:guideLst>
    </p:cSldViewPr>
  </p:slideViewPr>
  <p:outlineViewPr>
    <p:cViewPr>
      <p:scale>
        <a:sx n="33" d="100"/>
        <a:sy n="33" d="100"/>
      </p:scale>
      <p:origin x="0" y="10548"/>
    </p:cViewPr>
  </p:outlineViewPr>
  <p:notesTextViewPr>
    <p:cViewPr>
      <p:scale>
        <a:sx n="100" d="100"/>
        <a:sy n="100" d="100"/>
      </p:scale>
      <p:origin x="0" y="0"/>
    </p:cViewPr>
  </p:notesTextViewPr>
  <p:sorterViewPr>
    <p:cViewPr>
      <p:scale>
        <a:sx n="124" d="100"/>
        <a:sy n="124" d="100"/>
      </p:scale>
      <p:origin x="0" y="15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customXml" Target="../customXml/item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customXml" Target="../customXml/item3.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customXml" Target="../customXml/item2.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Percentage of Current</a:t>
            </a:r>
            <a:r>
              <a:rPr lang="en-US" baseline="0"/>
              <a:t> Drug Use Based on Employment Status</a:t>
            </a:r>
            <a:endParaRPr lang="en-US"/>
          </a:p>
        </c:rich>
      </c:tx>
      <c:layout/>
      <c:overlay val="0"/>
    </c:title>
    <c:autoTitleDeleted val="0"/>
    <c:plotArea>
      <c:layout/>
      <c:pieChart>
        <c:varyColors val="1"/>
        <c:ser>
          <c:idx val="0"/>
          <c:order val="0"/>
          <c:tx>
            <c:strRef>
              <c:f>Sheet1!$B$3</c:f>
              <c:strCache>
                <c:ptCount val="1"/>
                <c:pt idx="0">
                  <c:v>Percentage</c:v>
                </c:pt>
              </c:strCache>
            </c:strRef>
          </c:tx>
          <c:dPt>
            <c:idx val="0"/>
            <c:bubble3D val="0"/>
            <c:spPr>
              <a:solidFill>
                <a:srgbClr val="0070C0"/>
              </a:solidFill>
            </c:spPr>
          </c:dPt>
          <c:dPt>
            <c:idx val="1"/>
            <c:bubble3D val="0"/>
            <c:spPr>
              <a:solidFill>
                <a:srgbClr val="00B0F0"/>
              </a:solidFill>
            </c:spPr>
          </c:dPt>
          <c:dPt>
            <c:idx val="2"/>
            <c:bubble3D val="0"/>
            <c:spPr>
              <a:solidFill>
                <a:schemeClr val="bg1">
                  <a:lumMod val="85000"/>
                </a:schemeClr>
              </a:solidFill>
            </c:spPr>
          </c:dPt>
          <c:dPt>
            <c:idx val="3"/>
            <c:bubble3D val="0"/>
            <c:spPr>
              <a:solidFill>
                <a:schemeClr val="bg2">
                  <a:lumMod val="75000"/>
                </a:schemeClr>
              </a:solidFill>
            </c:spPr>
          </c:dPt>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Sheet1!$A$4:$A$7</c:f>
              <c:strCache>
                <c:ptCount val="4"/>
                <c:pt idx="0">
                  <c:v>Full time</c:v>
                </c:pt>
                <c:pt idx="1">
                  <c:v>Part time</c:v>
                </c:pt>
                <c:pt idx="2">
                  <c:v>Unemployed</c:v>
                </c:pt>
                <c:pt idx="3">
                  <c:v>Not in the Labor Force</c:v>
                </c:pt>
              </c:strCache>
            </c:strRef>
          </c:cat>
          <c:val>
            <c:numRef>
              <c:f>Sheet1!$B$4:$B$7</c:f>
              <c:numCache>
                <c:formatCode>0%</c:formatCode>
                <c:ptCount val="4"/>
                <c:pt idx="0">
                  <c:v>0.48000000000000026</c:v>
                </c:pt>
                <c:pt idx="1">
                  <c:v>0.19000000000000003</c:v>
                </c:pt>
                <c:pt idx="2">
                  <c:v>0.13</c:v>
                </c:pt>
                <c:pt idx="3">
                  <c:v>0.21000000000000013</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4FBACED-8751-4B2B-8378-84E8B241040F}" type="datetimeFigureOut">
              <a:rPr lang="en-US"/>
              <a:pPr>
                <a:defRPr/>
              </a:pPr>
              <a:t>9/28/2016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B4356DB-4864-4F7E-8D13-FCF2386CF903}" type="slidenum">
              <a:rPr lang="en-US"/>
              <a:pPr>
                <a:defRPr/>
              </a:pPr>
              <a:t>‹#›</a:t>
            </a:fld>
            <a:endParaRPr lang="en-US" dirty="0"/>
          </a:p>
        </p:txBody>
      </p:sp>
    </p:spTree>
    <p:extLst>
      <p:ext uri="{BB962C8B-B14F-4D97-AF65-F5344CB8AC3E}">
        <p14:creationId xmlns:p14="http://schemas.microsoft.com/office/powerpoint/2010/main" val="29689510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Verdana" panose="020B0604030504040204" pitchFamily="34" charset="0"/>
                <a:ea typeface="Verdana" panose="020B0604030504040204" pitchFamily="34" charset="0"/>
                <a:cs typeface="Verdana" panose="020B0604030504040204" pitchFamily="34" charset="0"/>
              </a:rPr>
              <a:t>Opioid dependency is on the rise in the United States, whether it is prescription medications or illegal substances such as heroin.  Companies and safety managers can combat substance abuse in the workplace with an Employee Assistance Program targeting both alcohol and drug dependency on the job.*</a:t>
            </a:r>
          </a:p>
          <a:p>
            <a:endParaRPr lang="en-US" sz="1400" dirty="0" smtClean="0">
              <a:latin typeface="Verdana" panose="020B0604030504040204" pitchFamily="34" charset="0"/>
              <a:ea typeface="Verdana" panose="020B0604030504040204" pitchFamily="34" charset="0"/>
              <a:cs typeface="Verdana" panose="020B0604030504040204" pitchFamily="34" charset="0"/>
            </a:endParaRPr>
          </a:p>
          <a:p>
            <a:r>
              <a:rPr lang="en-US" sz="1400" dirty="0" smtClean="0">
                <a:latin typeface="Verdana" panose="020B0604030504040204" pitchFamily="34" charset="0"/>
                <a:ea typeface="Verdana" panose="020B0604030504040204" pitchFamily="34" charset="0"/>
                <a:cs typeface="Verdana" panose="020B0604030504040204" pitchFamily="34" charset="0"/>
              </a:rPr>
              <a:t>Prescription opioid sales in the United States quadrupled from 1999 to 2014 and, since 2000, the rate of deaths from drug overdoses has increased 137 percent, including a 200 percent increase in the rate of overdose deaths involving opioids including pain relievers and heroin, according to the CDC.*</a:t>
            </a:r>
          </a:p>
          <a:p>
            <a:endParaRPr lang="en-US" sz="1400" dirty="0" smtClean="0">
              <a:effectLst/>
              <a:latin typeface="Verdana" panose="020B0604030504040204" pitchFamily="34" charset="0"/>
              <a:ea typeface="Verdana" panose="020B0604030504040204" pitchFamily="34" charset="0"/>
              <a:cs typeface="Verdana" panose="020B0604030504040204" pitchFamily="34" charset="0"/>
            </a:endParaRPr>
          </a:p>
          <a:p>
            <a:r>
              <a:rPr lang="en-US" sz="1400" dirty="0" smtClean="0">
                <a:effectLst/>
                <a:latin typeface="Verdana" panose="020B0604030504040204" pitchFamily="34" charset="0"/>
                <a:ea typeface="Verdana" panose="020B0604030504040204" pitchFamily="34" charset="0"/>
                <a:cs typeface="Verdana" panose="020B0604030504040204" pitchFamily="34" charset="0"/>
              </a:rPr>
              <a:t>According to a guide from the National Clearinghouse for Alcohol and Drug Information, while a loss in productivity can be indicative of many other things, when paired with drug abuse, it can be as simple as missing a deadline, leaving work early, unexplained absences, and, in late stages, drug abuse on the job.*</a:t>
            </a:r>
          </a:p>
          <a:p>
            <a:endParaRPr lang="en-US" sz="1400" dirty="0" smtClean="0">
              <a:effectLst/>
              <a:latin typeface="Verdana" panose="020B0604030504040204" pitchFamily="34" charset="0"/>
              <a:ea typeface="Verdana" panose="020B0604030504040204" pitchFamily="34" charset="0"/>
              <a:cs typeface="Verdana" panose="020B0604030504040204" pitchFamily="34" charset="0"/>
            </a:endParaRPr>
          </a:p>
          <a:p>
            <a:r>
              <a:rPr lang="en-US" sz="1400" u="none" dirty="0" smtClean="0">
                <a:effectLst/>
                <a:latin typeface="Verdana" panose="020B0604030504040204" pitchFamily="34" charset="0"/>
                <a:ea typeface="Verdana" panose="020B0604030504040204" pitchFamily="34" charset="0"/>
                <a:cs typeface="Verdana" panose="020B0604030504040204" pitchFamily="34" charset="0"/>
              </a:rPr>
              <a:t>*</a:t>
            </a:r>
            <a:r>
              <a:rPr lang="en-US" sz="1400" u="none" baseline="0" dirty="0" smtClean="0">
                <a:effectLst/>
                <a:latin typeface="Verdana" panose="020B0604030504040204" pitchFamily="34" charset="0"/>
                <a:ea typeface="Verdana" panose="020B0604030504040204" pitchFamily="34" charset="0"/>
                <a:cs typeface="Verdana" panose="020B0604030504040204" pitchFamily="34" charset="0"/>
              </a:rPr>
              <a:t> </a:t>
            </a:r>
            <a:r>
              <a:rPr lang="en-US" sz="1400" dirty="0" smtClean="0">
                <a:effectLst/>
                <a:latin typeface="Verdana" panose="020B0604030504040204" pitchFamily="34" charset="0"/>
                <a:ea typeface="Verdana" panose="020B0604030504040204" pitchFamily="34" charset="0"/>
                <a:cs typeface="Verdana" panose="020B0604030504040204" pitchFamily="34" charset="0"/>
              </a:rPr>
              <a:t>Taken from an article</a:t>
            </a:r>
            <a:r>
              <a:rPr lang="en-US" sz="1400" baseline="0" dirty="0" smtClean="0">
                <a:effectLst/>
                <a:latin typeface="Verdana" panose="020B0604030504040204" pitchFamily="34" charset="0"/>
                <a:ea typeface="Verdana" panose="020B0604030504040204" pitchFamily="34" charset="0"/>
                <a:cs typeface="Verdana" panose="020B0604030504040204" pitchFamily="34" charset="0"/>
              </a:rPr>
              <a:t> in EHS Today, “</a:t>
            </a:r>
            <a:r>
              <a:rPr lang="en-US" sz="1400" b="0" dirty="0" smtClean="0">
                <a:latin typeface="Verdana" panose="020B0604030504040204" pitchFamily="34" charset="0"/>
                <a:ea typeface="Verdana" panose="020B0604030504040204" pitchFamily="34" charset="0"/>
                <a:cs typeface="Verdana" panose="020B0604030504040204" pitchFamily="34" charset="0"/>
              </a:rPr>
              <a:t>Six Signs of Employee Opioid Abuse,” </a:t>
            </a:r>
            <a:r>
              <a:rPr lang="en-US" sz="1400" baseline="0" dirty="0" smtClean="0">
                <a:effectLst/>
                <a:latin typeface="Verdana" panose="020B0604030504040204" pitchFamily="34" charset="0"/>
                <a:ea typeface="Verdana" panose="020B0604030504040204" pitchFamily="34" charset="0"/>
                <a:cs typeface="Verdana" panose="020B0604030504040204" pitchFamily="34" charset="0"/>
              </a:rPr>
              <a:t>July 21, 2016</a:t>
            </a:r>
            <a:endParaRPr lang="en-US" sz="1400" dirty="0" smtClean="0">
              <a:latin typeface="Verdana" panose="020B0604030504040204" pitchFamily="34" charset="0"/>
              <a:ea typeface="Verdana" panose="020B0604030504040204" pitchFamily="34" charset="0"/>
              <a:cs typeface="Verdana" panose="020B0604030504040204" pitchFamily="34" charset="0"/>
            </a:endParaRPr>
          </a:p>
          <a:p>
            <a:endParaRPr lang="en-US" sz="1400" dirty="0" smtClean="0">
              <a:latin typeface="Verdana" panose="020B0604030504040204" pitchFamily="34" charset="0"/>
              <a:ea typeface="Verdana" panose="020B0604030504040204" pitchFamily="34" charset="0"/>
              <a:cs typeface="Verdana" panose="020B0604030504040204" pitchFamily="34" charset="0"/>
            </a:endParaRPr>
          </a:p>
          <a:p>
            <a:r>
              <a:rPr lang="en-US" sz="1400" dirty="0" smtClean="0">
                <a:latin typeface="Verdana" panose="020B0604030504040204" pitchFamily="34" charset="0"/>
                <a:ea typeface="Verdana" panose="020B0604030504040204" pitchFamily="34" charset="0"/>
                <a:cs typeface="Verdana" panose="020B0604030504040204" pitchFamily="34" charset="0"/>
              </a:rPr>
              <a:t>Photos: www.addiction.com</a:t>
            </a:r>
          </a:p>
          <a:p>
            <a:r>
              <a:rPr lang="en-US" sz="1400" baseline="0" dirty="0" smtClean="0">
                <a:latin typeface="Verdana" panose="020B0604030504040204" pitchFamily="34" charset="0"/>
                <a:ea typeface="Verdana" panose="020B0604030504040204" pitchFamily="34" charset="0"/>
                <a:cs typeface="Verdana" panose="020B0604030504040204" pitchFamily="34" charset="0"/>
              </a:rPr>
              <a:t>          www.opioids.net</a:t>
            </a:r>
            <a:endParaRPr lang="en-US" sz="14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aseline="0" dirty="0" smtClean="0">
                <a:latin typeface="Verdana" panose="020B0604030504040204" pitchFamily="34" charset="0"/>
                <a:ea typeface="Verdana" panose="020B0604030504040204" pitchFamily="34" charset="0"/>
                <a:cs typeface="Verdana" panose="020B0604030504040204" pitchFamily="34" charset="0"/>
              </a:rPr>
              <a:t>Substance abuse/use within the workplace can contribute to many issues including turnover and </a:t>
            </a:r>
            <a:r>
              <a:rPr lang="en-US" sz="1400" baseline="0" dirty="0" smtClean="0">
                <a:latin typeface="Verdana" panose="020B0604030504040204" pitchFamily="34" charset="0"/>
                <a:ea typeface="Verdana" panose="020B0604030504040204" pitchFamily="34" charset="0"/>
                <a:cs typeface="Verdana" panose="020B0604030504040204" pitchFamily="34" charset="0"/>
              </a:rPr>
              <a:t>absenteeism.</a:t>
            </a:r>
            <a:endParaRPr lang="en-US" sz="1400" baseline="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10</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aseline="0" dirty="0" smtClean="0">
                <a:latin typeface="Verdana" panose="020B0604030504040204" pitchFamily="34" charset="0"/>
                <a:ea typeface="Verdana" panose="020B0604030504040204" pitchFamily="34" charset="0"/>
                <a:cs typeface="Verdana" panose="020B0604030504040204" pitchFamily="34" charset="0"/>
              </a:rPr>
              <a:t>Substance abuse/use in the workplace causes numerous issues such as those listed in the slide in addition to possibly impacting the morale of co-workers, supervisors and managers. </a:t>
            </a: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11</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baseline="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If an individual who is regularly on time for and alert at work suddenly starts coming in late or is observed “nodding off” or actually falling asleep on the job there may be an addiction or substance abuse problem occurring. Of course supervisors/managers should not assume this is the issue, but if coupled with the other signs of addiction then there is reasonable suspicion that there is an issue which can require appropriate action.  Other similar warning signs include attendance problems or for example, patterns of missed time due to illness on Mondays.</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12</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If an individual has an addiction/abuse problem and has turned to illegal/non-prescription</a:t>
            </a:r>
            <a:r>
              <a:rPr lang="en-US" sz="1400" kern="1200" baseline="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 drugs to deal with it they will need money to supply their “habit” which may prompt them to steal and sell items within the workplace.</a:t>
            </a:r>
          </a:p>
          <a:p>
            <a:endParaRPr lang="en-US" sz="1200" kern="1200" baseline="0" dirty="0" smtClean="0">
              <a:solidFill>
                <a:schemeClr val="tx1"/>
              </a:solidFill>
              <a:effectLst/>
              <a:latin typeface="+mn-lt"/>
              <a:ea typeface="+mn-ea"/>
              <a:cs typeface="+mn-cs"/>
            </a:endParaRPr>
          </a:p>
          <a:p>
            <a:r>
              <a:rPr lang="en-US" sz="1400" kern="1200" baseline="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Obviously theft in the workplace should be dealt with appropriately and swiftly per established company policies.</a:t>
            </a:r>
            <a:endParaRPr lang="en-US" sz="140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endParaRPr lang="en-US" sz="1400" dirty="0" smtClean="0">
              <a:latin typeface="Verdana" panose="020B0604030504040204" pitchFamily="34" charset="0"/>
              <a:ea typeface="Verdana" panose="020B0604030504040204" pitchFamily="34" charset="0"/>
              <a:cs typeface="Verdana" panose="020B0604030504040204" pitchFamily="34" charset="0"/>
            </a:endParaRPr>
          </a:p>
          <a:p>
            <a:r>
              <a:rPr lang="en-US" sz="1400" dirty="0" smtClean="0">
                <a:latin typeface="Verdana" panose="020B0604030504040204" pitchFamily="34" charset="0"/>
                <a:ea typeface="Verdana" panose="020B0604030504040204" pitchFamily="34" charset="0"/>
                <a:cs typeface="Verdana" panose="020B0604030504040204" pitchFamily="34" charset="0"/>
              </a:rPr>
              <a:t>Photo: www.uwo.ca</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13</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Certain</a:t>
            </a:r>
            <a:r>
              <a:rPr lang="en-US" sz="1400" kern="1200" baseline="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 drugs can make an employee’s reaction time or “thought pattern” much slower than normal, this can lead to injuries to the worker or others.</a:t>
            </a:r>
            <a:endParaRPr lang="en-US" sz="140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endParaRPr lang="en-US" sz="1200" kern="1200" dirty="0" smtClean="0">
              <a:solidFill>
                <a:schemeClr val="tx1"/>
              </a:solidFill>
              <a:effectLst/>
              <a:latin typeface="+mn-lt"/>
              <a:ea typeface="+mn-ea"/>
              <a:cs typeface="+mn-cs"/>
            </a:endParaRPr>
          </a:p>
          <a:p>
            <a:r>
              <a:rPr lang="en-US" sz="140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Photo: www.proprax.com</a:t>
            </a:r>
          </a:p>
          <a:p>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14</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Verdana" panose="020B0604030504040204" pitchFamily="34" charset="0"/>
                <a:ea typeface="Verdana" panose="020B0604030504040204" pitchFamily="34" charset="0"/>
                <a:cs typeface="Verdana" panose="020B0604030504040204" pitchFamily="34" charset="0"/>
              </a:rPr>
              <a:t>Drugs can alter an </a:t>
            </a:r>
            <a:r>
              <a:rPr lang="en-US" sz="1400" dirty="0" smtClean="0">
                <a:latin typeface="Verdana" panose="020B0604030504040204" pitchFamily="34" charset="0"/>
                <a:ea typeface="Verdana" panose="020B0604030504040204" pitchFamily="34" charset="0"/>
                <a:cs typeface="Verdana" panose="020B0604030504040204" pitchFamily="34" charset="0"/>
              </a:rPr>
              <a:t>individual’s </a:t>
            </a:r>
            <a:r>
              <a:rPr lang="en-US" sz="1400" dirty="0" smtClean="0">
                <a:latin typeface="Verdana" panose="020B0604030504040204" pitchFamily="34" charset="0"/>
                <a:ea typeface="Verdana" panose="020B0604030504040204" pitchFamily="34" charset="0"/>
                <a:cs typeface="Verdana" panose="020B0604030504040204" pitchFamily="34" charset="0"/>
              </a:rPr>
              <a:t>moods whether it’s to make them happy,</a:t>
            </a:r>
            <a:r>
              <a:rPr lang="en-US" sz="1400" baseline="0" dirty="0" smtClean="0">
                <a:latin typeface="Verdana" panose="020B0604030504040204" pitchFamily="34" charset="0"/>
                <a:ea typeface="Verdana" panose="020B0604030504040204" pitchFamily="34" charset="0"/>
                <a:cs typeface="Verdana" panose="020B0604030504040204" pitchFamily="34" charset="0"/>
              </a:rPr>
              <a:t> depressed, angry or any other emotion possible.  Drugs can also affect a person’s ability to follow directions or complete fairly simple tasks.  This situation could have an affect on the overall morale within the workplace.  </a:t>
            </a:r>
            <a:endParaRPr lang="en-US" sz="1400" dirty="0" smtClean="0">
              <a:latin typeface="Verdana" panose="020B0604030504040204" pitchFamily="34" charset="0"/>
              <a:ea typeface="Verdana" panose="020B0604030504040204" pitchFamily="34" charset="0"/>
              <a:cs typeface="Verdana" panose="020B0604030504040204" pitchFamily="34" charset="0"/>
            </a:endParaRPr>
          </a:p>
          <a:p>
            <a:endParaRPr lang="en-US" sz="1400" dirty="0" smtClean="0">
              <a:latin typeface="Verdana" panose="020B0604030504040204" pitchFamily="34" charset="0"/>
              <a:ea typeface="Verdana" panose="020B0604030504040204" pitchFamily="34" charset="0"/>
              <a:cs typeface="Verdana" panose="020B0604030504040204" pitchFamily="34" charset="0"/>
            </a:endParaRPr>
          </a:p>
          <a:p>
            <a:r>
              <a:rPr lang="en-US" sz="1400" dirty="0" smtClean="0">
                <a:latin typeface="Verdana" panose="020B0604030504040204" pitchFamily="34" charset="0"/>
                <a:ea typeface="Verdana" panose="020B0604030504040204" pitchFamily="34" charset="0"/>
                <a:cs typeface="Verdana" panose="020B0604030504040204" pitchFamily="34" charset="0"/>
              </a:rPr>
              <a:t>Photo: softskills</a:t>
            </a:r>
            <a:r>
              <a:rPr lang="en-US" sz="1400" baseline="0" dirty="0" smtClean="0">
                <a:latin typeface="Verdana" panose="020B0604030504040204" pitchFamily="34" charset="0"/>
                <a:ea typeface="Verdana" panose="020B0604030504040204" pitchFamily="34" charset="0"/>
                <a:cs typeface="Verdana" panose="020B0604030504040204" pitchFamily="34" charset="0"/>
              </a:rPr>
              <a:t>forhardjobs.com</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15</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Verdana" panose="020B0604030504040204" pitchFamily="34" charset="0"/>
                <a:ea typeface="Verdana" panose="020B0604030504040204" pitchFamily="34" charset="0"/>
                <a:cs typeface="Verdana" panose="020B0604030504040204" pitchFamily="34" charset="0"/>
              </a:rPr>
              <a:t>To</a:t>
            </a:r>
            <a:r>
              <a:rPr lang="en-US" sz="1400" baseline="0" dirty="0" smtClean="0">
                <a:latin typeface="Verdana" panose="020B0604030504040204" pitchFamily="34" charset="0"/>
                <a:ea typeface="Verdana" panose="020B0604030504040204" pitchFamily="34" charset="0"/>
                <a:cs typeface="Verdana" panose="020B0604030504040204" pitchFamily="34" charset="0"/>
              </a:rPr>
              <a:t> effectively deal with opioid/substance abuse, employers can take five (5) steps within their workplace as listed on this and upcoming slides.*</a:t>
            </a:r>
          </a:p>
          <a:p>
            <a:endParaRPr lang="en-US" sz="1400" baseline="0" dirty="0" smtClean="0">
              <a:latin typeface="Verdana" panose="020B0604030504040204" pitchFamily="34" charset="0"/>
              <a:ea typeface="Verdana" panose="020B0604030504040204" pitchFamily="34" charset="0"/>
              <a:cs typeface="Verdana" panose="020B0604030504040204" pitchFamily="34" charset="0"/>
            </a:endParaRPr>
          </a:p>
          <a:p>
            <a:r>
              <a:rPr lang="en-US" sz="1400" u="none" baseline="0" dirty="0" smtClean="0">
                <a:latin typeface="Verdana" panose="020B0604030504040204" pitchFamily="34" charset="0"/>
                <a:ea typeface="Verdana" panose="020B0604030504040204" pitchFamily="34" charset="0"/>
                <a:cs typeface="Verdana" panose="020B0604030504040204" pitchFamily="34" charset="0"/>
              </a:rPr>
              <a:t>* Information in slides 12-15 t</a:t>
            </a:r>
            <a:r>
              <a:rPr lang="en-US" sz="1400" baseline="0" dirty="0" smtClean="0">
                <a:latin typeface="Verdana" panose="020B0604030504040204" pitchFamily="34" charset="0"/>
                <a:ea typeface="Verdana" panose="020B0604030504040204" pitchFamily="34" charset="0"/>
                <a:cs typeface="Verdana" panose="020B0604030504040204" pitchFamily="34" charset="0"/>
              </a:rPr>
              <a:t>aken from an article in Construction Executive, “Five Ways to Avoid Opioid Abuse,” May 5, 2016.</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16</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Verdana" panose="020B0604030504040204" pitchFamily="34" charset="0"/>
                <a:ea typeface="Verdana" panose="020B0604030504040204" pitchFamily="34" charset="0"/>
                <a:cs typeface="Verdana" panose="020B0604030504040204" pitchFamily="34" charset="0"/>
              </a:rPr>
              <a:t>If a</a:t>
            </a:r>
            <a:r>
              <a:rPr lang="en-US" sz="1400" baseline="0" dirty="0" smtClean="0">
                <a:latin typeface="Verdana" panose="020B0604030504040204" pitchFamily="34" charset="0"/>
                <a:ea typeface="Verdana" panose="020B0604030504040204" pitchFamily="34" charset="0"/>
                <a:cs typeface="Verdana" panose="020B0604030504040204" pitchFamily="34" charset="0"/>
              </a:rPr>
              <a:t> worker is injured on the job it is very important to provide the necessary support and understanding so they can feel comfortable after they return to work.  This also applies when a worker has an addiction/abuse problem and has come back from being in a “housed program.”</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17</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Verdana" panose="020B0604030504040204" pitchFamily="34" charset="0"/>
                <a:ea typeface="Verdana" panose="020B0604030504040204" pitchFamily="34" charset="0"/>
                <a:cs typeface="Verdana" panose="020B0604030504040204" pitchFamily="34" charset="0"/>
              </a:rPr>
              <a:t>Review your “Return to Work”</a:t>
            </a:r>
            <a:r>
              <a:rPr lang="en-US" sz="1400" baseline="0" dirty="0" smtClean="0">
                <a:latin typeface="Verdana" panose="020B0604030504040204" pitchFamily="34" charset="0"/>
                <a:ea typeface="Verdana" panose="020B0604030504040204" pitchFamily="34" charset="0"/>
                <a:cs typeface="Verdana" panose="020B0604030504040204" pitchFamily="34" charset="0"/>
              </a:rPr>
              <a:t> policy to ensure such issues are covered.</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18</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Verdana" panose="020B0604030504040204" pitchFamily="34" charset="0"/>
                <a:ea typeface="Verdana" panose="020B0604030504040204" pitchFamily="34" charset="0"/>
                <a:cs typeface="Verdana" panose="020B0604030504040204" pitchFamily="34" charset="0"/>
              </a:rPr>
              <a:t>Employers should be aware of and able to communicate available treatment options to employees. This includes the availability of any Employee Assistance</a:t>
            </a:r>
            <a:r>
              <a:rPr lang="en-US" sz="1400" baseline="0" dirty="0" smtClean="0">
                <a:latin typeface="Verdana" panose="020B0604030504040204" pitchFamily="34" charset="0"/>
                <a:ea typeface="Verdana" panose="020B0604030504040204" pitchFamily="34" charset="0"/>
                <a:cs typeface="Verdana" panose="020B0604030504040204" pitchFamily="34" charset="0"/>
              </a:rPr>
              <a:t> Programs</a:t>
            </a:r>
            <a:r>
              <a:rPr lang="en-US" sz="1400" dirty="0" smtClean="0">
                <a:latin typeface="Verdana" panose="020B0604030504040204" pitchFamily="34" charset="0"/>
                <a:ea typeface="Verdana" panose="020B0604030504040204" pitchFamily="34" charset="0"/>
                <a:cs typeface="Verdana" panose="020B0604030504040204" pitchFamily="34" charset="0"/>
              </a:rPr>
              <a:t> (EAP) or other counseling services.</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19</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Verdana" panose="020B0604030504040204" pitchFamily="34" charset="0"/>
                <a:ea typeface="Verdana" panose="020B0604030504040204" pitchFamily="34" charset="0"/>
                <a:cs typeface="Verdana" panose="020B0604030504040204" pitchFamily="34" charset="0"/>
              </a:rPr>
              <a:t>This basic program will cover the topics listed.  Of course there</a:t>
            </a:r>
            <a:r>
              <a:rPr lang="en-US" sz="1400" baseline="0" dirty="0" smtClean="0">
                <a:latin typeface="Verdana" panose="020B0604030504040204" pitchFamily="34" charset="0"/>
                <a:ea typeface="Verdana" panose="020B0604030504040204" pitchFamily="34" charset="0"/>
                <a:cs typeface="Verdana" panose="020B0604030504040204" pitchFamily="34" charset="0"/>
              </a:rPr>
              <a:t> is a wealth of information on the internet regarding opioids and opioid abuse/addiction.</a:t>
            </a:r>
          </a:p>
          <a:p>
            <a:endParaRPr lang="en-US" sz="1400" baseline="0" dirty="0" smtClean="0">
              <a:latin typeface="Verdana" panose="020B0604030504040204" pitchFamily="34" charset="0"/>
              <a:ea typeface="Verdana" panose="020B0604030504040204" pitchFamily="34" charset="0"/>
              <a:cs typeface="Verdana" panose="020B0604030504040204" pitchFamily="34" charset="0"/>
            </a:endParaRPr>
          </a:p>
          <a:p>
            <a:r>
              <a:rPr lang="en-US" sz="1400" baseline="0" dirty="0" smtClean="0">
                <a:latin typeface="Verdana" panose="020B0604030504040204" pitchFamily="34" charset="0"/>
                <a:ea typeface="Verdana" panose="020B0604030504040204" pitchFamily="34" charset="0"/>
                <a:cs typeface="Verdana" panose="020B0604030504040204" pitchFamily="34" charset="0"/>
              </a:rPr>
              <a:t>Photo: www.dealpain.net</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2</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Verdana" panose="020B0604030504040204" pitchFamily="34" charset="0"/>
                <a:ea typeface="Verdana" panose="020B0604030504040204" pitchFamily="34" charset="0"/>
                <a:cs typeface="Verdana" panose="020B0604030504040204" pitchFamily="34" charset="0"/>
              </a:rPr>
              <a:t>ACOEM’s “Guidelines for the Chronic Use</a:t>
            </a:r>
            <a:r>
              <a:rPr lang="en-US" sz="1400" baseline="0" dirty="0" smtClean="0">
                <a:latin typeface="Verdana" panose="020B0604030504040204" pitchFamily="34" charset="0"/>
                <a:ea typeface="Verdana" panose="020B0604030504040204" pitchFamily="34" charset="0"/>
                <a:cs typeface="Verdana" panose="020B0604030504040204" pitchFamily="34" charset="0"/>
              </a:rPr>
              <a:t> of Opioids”</a:t>
            </a:r>
          </a:p>
          <a:p>
            <a:endParaRPr lang="en-US" sz="1400" baseline="0" dirty="0" smtClean="0">
              <a:latin typeface="Verdana" panose="020B0604030504040204" pitchFamily="34" charset="0"/>
              <a:ea typeface="Verdana" panose="020B0604030504040204" pitchFamily="34" charset="0"/>
              <a:cs typeface="Verdana" panose="020B0604030504040204" pitchFamily="34" charset="0"/>
            </a:endParaRPr>
          </a:p>
          <a:p>
            <a:r>
              <a:rPr lang="en-US" sz="1400" dirty="0" smtClean="0">
                <a:latin typeface="Verdana" panose="020B0604030504040204" pitchFamily="34" charset="0"/>
                <a:ea typeface="Verdana" panose="020B0604030504040204" pitchFamily="34" charset="0"/>
                <a:cs typeface="Verdana" panose="020B0604030504040204" pitchFamily="34" charset="0"/>
              </a:rPr>
              <a:t>https://www.nhms.org/sites/default/files/Pdfs/ACOEM%202011-Chronic%20Pain%20Opioid%20.pdf </a:t>
            </a:r>
          </a:p>
          <a:p>
            <a:endParaRPr lang="en-US" sz="1400" dirty="0" smtClean="0">
              <a:latin typeface="Verdana" panose="020B0604030504040204" pitchFamily="34" charset="0"/>
              <a:ea typeface="Verdana" panose="020B0604030504040204" pitchFamily="34" charset="0"/>
              <a:cs typeface="Verdana" panose="020B0604030504040204" pitchFamily="34" charset="0"/>
            </a:endParaRPr>
          </a:p>
          <a:p>
            <a:r>
              <a:rPr lang="en-US" sz="1400" dirty="0" smtClean="0">
                <a:latin typeface="Verdana" panose="020B0604030504040204" pitchFamily="34" charset="0"/>
                <a:ea typeface="Verdana" panose="020B0604030504040204" pitchFamily="34" charset="0"/>
                <a:cs typeface="Verdana" panose="020B0604030504040204" pitchFamily="34" charset="0"/>
              </a:rPr>
              <a:t>Photo: </a:t>
            </a:r>
            <a:r>
              <a:rPr lang="en-US" sz="1400" b="0" dirty="0" smtClean="0">
                <a:solidFill>
                  <a:srgbClr val="DD4B39"/>
                </a:solidFill>
                <a:effectLst/>
                <a:latin typeface="Verdana" panose="020B0604030504040204" pitchFamily="34" charset="0"/>
                <a:ea typeface="Verdana" panose="020B0604030504040204" pitchFamily="34" charset="0"/>
                <a:cs typeface="Verdana" panose="020B0604030504040204" pitchFamily="34" charset="0"/>
              </a:rPr>
              <a:t>philotheaonphire.blogspot.com</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20</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Verdana" panose="020B0604030504040204" pitchFamily="34" charset="0"/>
                <a:ea typeface="Verdana" panose="020B0604030504040204" pitchFamily="34" charset="0"/>
                <a:cs typeface="Verdana" panose="020B0604030504040204" pitchFamily="34" charset="0"/>
              </a:rPr>
              <a:t>A good, well-written, easy to understand and communicate Drug-Free</a:t>
            </a:r>
            <a:r>
              <a:rPr lang="en-US" sz="1400" baseline="0" dirty="0" smtClean="0">
                <a:latin typeface="Verdana" panose="020B0604030504040204" pitchFamily="34" charset="0"/>
                <a:ea typeface="Verdana" panose="020B0604030504040204" pitchFamily="34" charset="0"/>
                <a:cs typeface="Verdana" panose="020B0604030504040204" pitchFamily="34" charset="0"/>
              </a:rPr>
              <a:t> Workplace Policy can go a long way with lessening the impact of substance abuse/use within the work environment.  </a:t>
            </a:r>
          </a:p>
          <a:p>
            <a:endParaRPr lang="en-US" sz="1400" baseline="0" dirty="0">
              <a:latin typeface="Verdana" panose="020B0604030504040204" pitchFamily="34" charset="0"/>
              <a:ea typeface="Verdana" panose="020B0604030504040204" pitchFamily="34" charset="0"/>
              <a:cs typeface="Verdana" panose="020B0604030504040204" pitchFamily="34" charset="0"/>
            </a:endParaRPr>
          </a:p>
          <a:p>
            <a:r>
              <a:rPr lang="en-US" sz="1400" baseline="0" dirty="0" smtClean="0">
                <a:latin typeface="Verdana" panose="020B0604030504040204" pitchFamily="34" charset="0"/>
                <a:ea typeface="Verdana" panose="020B0604030504040204" pitchFamily="34" charset="0"/>
                <a:cs typeface="Verdana" panose="020B0604030504040204" pitchFamily="34" charset="0"/>
              </a:rPr>
              <a:t>Good policies include all the information listed in addition to any other employer-specific information which needs to be provided to enhance and clarify the document.</a:t>
            </a: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21</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Verdana" panose="020B0604030504040204" pitchFamily="34" charset="0"/>
                <a:ea typeface="Verdana" panose="020B0604030504040204" pitchFamily="34" charset="0"/>
                <a:cs typeface="Verdana" panose="020B0604030504040204" pitchFamily="34" charset="0"/>
              </a:rPr>
              <a:t>There are many benefits to implementing</a:t>
            </a:r>
            <a:r>
              <a:rPr lang="en-US" sz="1400" baseline="0" dirty="0" smtClean="0">
                <a:latin typeface="Verdana" panose="020B0604030504040204" pitchFamily="34" charset="0"/>
                <a:ea typeface="Verdana" panose="020B0604030504040204" pitchFamily="34" charset="0"/>
                <a:cs typeface="Verdana" panose="020B0604030504040204" pitchFamily="34" charset="0"/>
              </a:rPr>
              <a:t> a Drug-Free Workplace Policy as listed in the slide.  Once written and established the policy needs to be communicated to all employees and enforced.</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22</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Verdana" panose="020B0604030504040204" pitchFamily="34" charset="0"/>
                <a:ea typeface="Verdana" panose="020B0604030504040204" pitchFamily="34" charset="0"/>
                <a:cs typeface="Verdana" panose="020B0604030504040204" pitchFamily="34" charset="0"/>
              </a:rPr>
              <a:t>Many successful “saves” have been accomplished by trained</a:t>
            </a:r>
            <a:r>
              <a:rPr lang="en-US" sz="1400" baseline="0" dirty="0" smtClean="0">
                <a:latin typeface="Verdana" panose="020B0604030504040204" pitchFamily="34" charset="0"/>
                <a:ea typeface="Verdana" panose="020B0604030504040204" pitchFamily="34" charset="0"/>
                <a:cs typeface="Verdana" panose="020B0604030504040204" pitchFamily="34" charset="0"/>
              </a:rPr>
              <a:t> personnel using Naloxone/Narcan.  </a:t>
            </a:r>
          </a:p>
          <a:p>
            <a:endParaRPr lang="en-US" sz="1400" baseline="0" dirty="0" smtClean="0">
              <a:latin typeface="Verdana" panose="020B0604030504040204" pitchFamily="34" charset="0"/>
              <a:ea typeface="Verdana" panose="020B0604030504040204" pitchFamily="34" charset="0"/>
              <a:cs typeface="Verdana" panose="020B0604030504040204" pitchFamily="34" charset="0"/>
            </a:endParaRPr>
          </a:p>
          <a:p>
            <a:r>
              <a:rPr lang="en-US" sz="1400" dirty="0" smtClean="0">
                <a:latin typeface="Verdana" panose="020B0604030504040204" pitchFamily="34" charset="0"/>
                <a:ea typeface="Verdana" panose="020B0604030504040204" pitchFamily="34" charset="0"/>
                <a:cs typeface="Verdana" panose="020B0604030504040204" pitchFamily="34" charset="0"/>
              </a:rPr>
              <a:t>Two of the most common ways that naloxone is administered are intranasal (nasal spray) and the auto-injector. </a:t>
            </a:r>
          </a:p>
          <a:p>
            <a:endParaRPr lang="en-US" sz="1400" dirty="0" smtClean="0">
              <a:latin typeface="Verdana" panose="020B0604030504040204" pitchFamily="34" charset="0"/>
              <a:ea typeface="Verdana" panose="020B0604030504040204" pitchFamily="34" charset="0"/>
              <a:cs typeface="Verdana" panose="020B0604030504040204" pitchFamily="34" charset="0"/>
            </a:endParaRPr>
          </a:p>
          <a:p>
            <a:r>
              <a:rPr lang="en-US" sz="1400" dirty="0" smtClean="0">
                <a:latin typeface="Verdana" panose="020B0604030504040204" pitchFamily="34" charset="0"/>
                <a:ea typeface="Verdana" panose="020B0604030504040204" pitchFamily="34" charset="0"/>
                <a:cs typeface="Verdana" panose="020B0604030504040204" pitchFamily="34" charset="0"/>
              </a:rPr>
              <a:t>This may also be accessed by</a:t>
            </a:r>
            <a:r>
              <a:rPr lang="en-US" sz="1400" baseline="0" dirty="0" smtClean="0">
                <a:latin typeface="Verdana" panose="020B0604030504040204" pitchFamily="34" charset="0"/>
                <a:ea typeface="Verdana" panose="020B0604030504040204" pitchFamily="34" charset="0"/>
                <a:cs typeface="Verdana" panose="020B0604030504040204" pitchFamily="34" charset="0"/>
              </a:rPr>
              <a:t> friends and family members of someone with substance use disorder.  Similar to having a fire extinguisher available, or learning CPR, this provides the tool needed to support in this life threatening situation.  </a:t>
            </a:r>
            <a:endParaRPr lang="en-US" sz="14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23</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Verdana" panose="020B0604030504040204" pitchFamily="34" charset="0"/>
                <a:ea typeface="Verdana" panose="020B0604030504040204" pitchFamily="34" charset="0"/>
                <a:cs typeface="Verdana" panose="020B0604030504040204" pitchFamily="34" charset="0"/>
              </a:rPr>
              <a:t>The Centers for</a:t>
            </a:r>
            <a:r>
              <a:rPr lang="en-US" sz="1400" baseline="0" dirty="0" smtClean="0">
                <a:latin typeface="Verdana" panose="020B0604030504040204" pitchFamily="34" charset="0"/>
                <a:ea typeface="Verdana" panose="020B0604030504040204" pitchFamily="34" charset="0"/>
                <a:cs typeface="Verdana" panose="020B0604030504040204" pitchFamily="34" charset="0"/>
              </a:rPr>
              <a:t> Disease Control and Prevention (CDC) have made numerous recommendations for physicians to follow when considering prescribing opioids.</a:t>
            </a:r>
            <a:endParaRPr lang="en-US" sz="14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24</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350" rtl="0" eaLnBrk="0" fontAlgn="base" latinLnBrk="0" hangingPunct="0">
              <a:lnSpc>
                <a:spcPct val="100000"/>
              </a:lnSpc>
              <a:spcBef>
                <a:spcPct val="30000"/>
              </a:spcBef>
              <a:spcAft>
                <a:spcPct val="0"/>
              </a:spcAft>
              <a:buClrTx/>
              <a:buSzTx/>
              <a:buFontTx/>
              <a:buNone/>
              <a:tabLst/>
              <a:defRPr/>
            </a:pPr>
            <a:r>
              <a:rPr lang="en-US" sz="140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A person who currently uses alcohol is not automatically denied protection simply because of the alcohol use. An alcoholic is a person with a disability under the ADA and may be entitled to consideration of accommodation, if s/he is qualified to perform the essential functions of a job. However, an employer may discipline, discharge or deny employment to an alcoholic whose use of alcohol adversely affects</a:t>
            </a:r>
            <a:r>
              <a:rPr lang="en-US" sz="1400" i="1"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r>
              <a:rPr lang="en-US" sz="140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job performance or conduct to the extent that s/he is not “qualified.” </a:t>
            </a:r>
          </a:p>
          <a:p>
            <a:pPr defTabSz="914350">
              <a:defRPr/>
            </a:pPr>
            <a:endParaRPr lang="en-US" sz="1400" dirty="0" smtClean="0">
              <a:latin typeface="Verdana" panose="020B0604030504040204" pitchFamily="34" charset="0"/>
              <a:ea typeface="Verdana" panose="020B0604030504040204" pitchFamily="34" charset="0"/>
              <a:cs typeface="Verdana" panose="020B0604030504040204" pitchFamily="34" charset="0"/>
            </a:endParaRPr>
          </a:p>
          <a:p>
            <a:pPr marL="0" marR="0" indent="0" algn="l" defTabSz="914350" rtl="0" eaLnBrk="0" fontAlgn="base" latinLnBrk="0" hangingPunct="0">
              <a:lnSpc>
                <a:spcPct val="100000"/>
              </a:lnSpc>
              <a:spcBef>
                <a:spcPct val="30000"/>
              </a:spcBef>
              <a:spcAft>
                <a:spcPct val="0"/>
              </a:spcAft>
              <a:buClrTx/>
              <a:buSzTx/>
              <a:buFontTx/>
              <a:buNone/>
              <a:tabLst/>
              <a:defRPr/>
            </a:pPr>
            <a:r>
              <a:rPr lang="en-US" sz="140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Persons with</a:t>
            </a:r>
            <a:r>
              <a:rPr lang="en-US" sz="1400" kern="1200" baseline="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 substance use disorder for illicit </a:t>
            </a:r>
            <a:r>
              <a:rPr lang="en-US" sz="140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drugs, but who are no longer using drugs illegally and are receiving treatment for drug addiction or who have been rehabilitated successfully, are protected by the ADA from discrimination on the basis of past drug addiction. Not protected if still using.</a:t>
            </a:r>
          </a:p>
          <a:p>
            <a:pPr defTabSz="914350">
              <a:defRP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solidFill>
                  <a:prstClr val="black"/>
                </a:solidFill>
              </a:rPr>
              <a:pPr>
                <a:defRPr/>
              </a:pPr>
              <a:t>25</a:t>
            </a:fld>
            <a:endParaRPr lang="en-US" dirty="0">
              <a:solidFill>
                <a:prstClr val="black"/>
              </a:solidFill>
            </a:endParaRPr>
          </a:p>
        </p:txBody>
      </p:sp>
    </p:spTree>
    <p:extLst>
      <p:ext uri="{BB962C8B-B14F-4D97-AF65-F5344CB8AC3E}">
        <p14:creationId xmlns:p14="http://schemas.microsoft.com/office/powerpoint/2010/main" val="22600427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smtClean="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26</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9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dirty="0" smtClean="0">
                <a:latin typeface="Verdana" pitchFamily="34" charset="0"/>
                <a:ea typeface="Verdana" pitchFamily="34" charset="0"/>
                <a:cs typeface="Verdana" pitchFamily="34" charset="0"/>
              </a:rPr>
              <a:t>We invite you to contact us for other free power point programs which you can use for your in-house programs. Also, please feel invited to contact us to conduct training for your staff at your location. Other downloadable programs can be found at www.dli.state.pa.us/PATHS under training resources.</a:t>
            </a:r>
          </a:p>
        </p:txBody>
      </p:sp>
      <p:sp>
        <p:nvSpPr>
          <p:cNvPr id="229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3D64917-863A-4FB4-A0F7-A2D27104F05A}" type="slidenum">
              <a:rPr lang="en-US" altLang="en-US">
                <a:solidFill>
                  <a:prstClr val="black"/>
                </a:solidFill>
                <a:latin typeface="Arial" charset="0"/>
              </a:rPr>
              <a:pPr eaLnBrk="1" hangingPunct="1">
                <a:spcBef>
                  <a:spcPct val="0"/>
                </a:spcBef>
              </a:pPr>
              <a:t>27</a:t>
            </a:fld>
            <a:endParaRPr lang="en-US" altLang="en-US" dirty="0">
              <a:solidFill>
                <a:prstClr val="black"/>
              </a:solidFill>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29</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30</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400" dirty="0" smtClean="0">
                <a:latin typeface="Verdana" panose="020B0604030504040204" pitchFamily="34" charset="0"/>
                <a:ea typeface="Verdana" panose="020B0604030504040204" pitchFamily="34" charset="0"/>
                <a:cs typeface="Verdana" panose="020B0604030504040204" pitchFamily="34" charset="0"/>
              </a:rPr>
              <a:t>Basically,</a:t>
            </a:r>
            <a:r>
              <a:rPr lang="en-US" sz="1400" baseline="0" dirty="0" smtClean="0">
                <a:latin typeface="Verdana" panose="020B0604030504040204" pitchFamily="34" charset="0"/>
                <a:ea typeface="Verdana" panose="020B0604030504040204" pitchFamily="34" charset="0"/>
                <a:cs typeface="Verdana" panose="020B0604030504040204" pitchFamily="34" charset="0"/>
              </a:rPr>
              <a:t> opioids are derived from the opium poppy and are medications that relieve pain by reducing the intensity of pain signals reaching the brain and affect those areas that control emotion which diminish the effects of painful stimulus.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400" baseline="0" dirty="0" smtClean="0">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400" baseline="0" dirty="0" smtClean="0">
                <a:latin typeface="Verdana" panose="020B0604030504040204" pitchFamily="34" charset="0"/>
                <a:ea typeface="Verdana" panose="020B0604030504040204" pitchFamily="34" charset="0"/>
                <a:cs typeface="Verdana" panose="020B0604030504040204" pitchFamily="34" charset="0"/>
              </a:rPr>
              <a:t>Picture:psypost.org</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3</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31</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Verdana" panose="020B0604030504040204" pitchFamily="34" charset="0"/>
                <a:ea typeface="Verdana" panose="020B0604030504040204" pitchFamily="34" charset="0"/>
                <a:cs typeface="Verdana" panose="020B0604030504040204" pitchFamily="34" charset="0"/>
              </a:rPr>
              <a:t>There</a:t>
            </a:r>
            <a:r>
              <a:rPr lang="en-US" sz="1400" baseline="0" dirty="0" smtClean="0">
                <a:latin typeface="Verdana" panose="020B0604030504040204" pitchFamily="34" charset="0"/>
                <a:ea typeface="Verdana" panose="020B0604030504040204" pitchFamily="34" charset="0"/>
                <a:cs typeface="Verdana" panose="020B0604030504040204" pitchFamily="34" charset="0"/>
              </a:rPr>
              <a:t> are many commonly prescribed opioids in use within the United States with the most common ones being hydrocodone products as well as morphine and codeine.</a:t>
            </a:r>
          </a:p>
          <a:p>
            <a:endParaRPr lang="en-US" sz="1400" baseline="0" dirty="0" smtClean="0">
              <a:latin typeface="Verdana" panose="020B0604030504040204" pitchFamily="34" charset="0"/>
              <a:ea typeface="Verdana" panose="020B0604030504040204" pitchFamily="34" charset="0"/>
              <a:cs typeface="Verdana" panose="020B0604030504040204" pitchFamily="34" charset="0"/>
            </a:endParaRPr>
          </a:p>
          <a:p>
            <a:r>
              <a:rPr lang="en-US" sz="1400" baseline="0" dirty="0" smtClean="0">
                <a:latin typeface="Verdana" panose="020B0604030504040204" pitchFamily="34" charset="0"/>
                <a:ea typeface="Verdana" panose="020B0604030504040204" pitchFamily="34" charset="0"/>
                <a:cs typeface="Verdana" panose="020B0604030504040204" pitchFamily="34" charset="0"/>
              </a:rPr>
              <a:t>Picture of morphine: medicalook.comjpg</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4</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Verdana" panose="020B0604030504040204" pitchFamily="34" charset="0"/>
                <a:ea typeface="Verdana" panose="020B0604030504040204" pitchFamily="34" charset="0"/>
                <a:cs typeface="Verdana" panose="020B0604030504040204" pitchFamily="34" charset="0"/>
              </a:rPr>
              <a:t>Unfortunately, there is an “opioid</a:t>
            </a:r>
            <a:r>
              <a:rPr lang="en-US" sz="1400" baseline="0" dirty="0" smtClean="0">
                <a:latin typeface="Verdana" panose="020B0604030504040204" pitchFamily="34" charset="0"/>
                <a:ea typeface="Verdana" panose="020B0604030504040204" pitchFamily="34" charset="0"/>
                <a:cs typeface="Verdana" panose="020B0604030504040204" pitchFamily="34" charset="0"/>
              </a:rPr>
              <a:t> epidemic” in Pennsylvania as well as other states. </a:t>
            </a:r>
            <a:r>
              <a:rPr lang="en-US" sz="1400" dirty="0" smtClean="0">
                <a:latin typeface="Verdana" panose="020B0604030504040204" pitchFamily="34" charset="0"/>
                <a:ea typeface="Verdana" panose="020B0604030504040204" pitchFamily="34" charset="0"/>
                <a:cs typeface="Verdana" panose="020B0604030504040204" pitchFamily="34" charset="0"/>
              </a:rPr>
              <a:t>This epidemic affects every walk of life. Rich, poor, black, white, young, or old – this epidemic is unprejudiced in its reach and devastation. At least seven Pennsylvanians die every day from a drug overdose. </a:t>
            </a:r>
          </a:p>
          <a:p>
            <a:endParaRPr lang="en-US" sz="1400" dirty="0" smtClean="0">
              <a:latin typeface="Verdana" panose="020B0604030504040204" pitchFamily="34" charset="0"/>
              <a:ea typeface="Verdana" panose="020B0604030504040204" pitchFamily="34" charset="0"/>
              <a:cs typeface="Verdana" panose="020B0604030504040204" pitchFamily="34" charset="0"/>
            </a:endParaRPr>
          </a:p>
          <a:p>
            <a:r>
              <a:rPr lang="en-US" sz="1400" dirty="0" smtClean="0">
                <a:latin typeface="Verdana" panose="020B0604030504040204" pitchFamily="34" charset="0"/>
                <a:ea typeface="Verdana" panose="020B0604030504040204" pitchFamily="34" charset="0"/>
                <a:cs typeface="Verdana" panose="020B0604030504040204" pitchFamily="34" charset="0"/>
              </a:rPr>
              <a:t>Many times the</a:t>
            </a:r>
            <a:r>
              <a:rPr lang="en-US" sz="1400" baseline="0" dirty="0" smtClean="0">
                <a:latin typeface="Verdana" panose="020B0604030504040204" pitchFamily="34" charset="0"/>
                <a:ea typeface="Verdana" panose="020B0604030504040204" pitchFamily="34" charset="0"/>
                <a:cs typeface="Verdana" panose="020B0604030504040204" pitchFamily="34" charset="0"/>
              </a:rPr>
              <a:t> addiction and subsequent abuse of opioids stems from a worker being injured on the job and being prescribed an opioid for pain management by a well meaning physician.</a:t>
            </a:r>
          </a:p>
          <a:p>
            <a:endParaRPr lang="en-US" sz="1400" baseline="0" dirty="0" smtClean="0">
              <a:latin typeface="Verdana" panose="020B0604030504040204" pitchFamily="34" charset="0"/>
              <a:ea typeface="Verdana" panose="020B0604030504040204" pitchFamily="34" charset="0"/>
              <a:cs typeface="Verdana" panose="020B0604030504040204" pitchFamily="34" charset="0"/>
            </a:endParaRPr>
          </a:p>
          <a:p>
            <a:r>
              <a:rPr lang="en-US" sz="1400" baseline="0" dirty="0" smtClean="0">
                <a:latin typeface="Verdana" panose="020B0604030504040204" pitchFamily="34" charset="0"/>
                <a:ea typeface="Verdana" panose="020B0604030504040204" pitchFamily="34" charset="0"/>
                <a:cs typeface="Verdana" panose="020B0604030504040204" pitchFamily="34" charset="0"/>
              </a:rPr>
              <a:t>Sometimes an employer feels the employee has been off work or under a doctor’s care “long enough” so they request an evaluation at which time the physician may decide to discontinue opioid use.  This should be done with care to prevent an individual from seeking something “from the street” to relieve his/her pain whether that pain is imagined or real to the individual.</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5</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Verdana" panose="020B0604030504040204" pitchFamily="34" charset="0"/>
                <a:ea typeface="Verdana" panose="020B0604030504040204" pitchFamily="34" charset="0"/>
                <a:cs typeface="Verdana" panose="020B0604030504040204" pitchFamily="34" charset="0"/>
              </a:rPr>
              <a:t>Addiction is a disease that affects</a:t>
            </a:r>
            <a:r>
              <a:rPr lang="en-US" sz="1400" baseline="0" dirty="0" smtClean="0">
                <a:latin typeface="Verdana" panose="020B0604030504040204" pitchFamily="34" charset="0"/>
                <a:ea typeface="Verdana" panose="020B0604030504040204" pitchFamily="34" charset="0"/>
                <a:cs typeface="Verdana" panose="020B0604030504040204" pitchFamily="34" charset="0"/>
              </a:rPr>
              <a:t> a person’s brain and behavior and can control their lives.  </a:t>
            </a:r>
          </a:p>
          <a:p>
            <a:endParaRPr lang="en-US" sz="1400" baseline="0" dirty="0" smtClean="0">
              <a:latin typeface="Verdana" panose="020B0604030504040204" pitchFamily="34" charset="0"/>
              <a:ea typeface="Verdana" panose="020B0604030504040204" pitchFamily="34" charset="0"/>
              <a:cs typeface="Verdana" panose="020B0604030504040204" pitchFamily="34" charset="0"/>
            </a:endParaRPr>
          </a:p>
          <a:p>
            <a:r>
              <a:rPr lang="en-US" sz="1400" baseline="0" dirty="0" smtClean="0">
                <a:latin typeface="Verdana" panose="020B0604030504040204" pitchFamily="34" charset="0"/>
                <a:ea typeface="Verdana" panose="020B0604030504040204" pitchFamily="34" charset="0"/>
                <a:cs typeface="Verdana" panose="020B0604030504040204" pitchFamily="34" charset="0"/>
              </a:rPr>
              <a:t>Picture: askdoctork.com</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6</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aseline="0" dirty="0" smtClean="0">
                <a:latin typeface="Verdana" panose="020B0604030504040204" pitchFamily="34" charset="0"/>
                <a:ea typeface="Verdana" panose="020B0604030504040204" pitchFamily="34" charset="0"/>
                <a:cs typeface="Verdana" panose="020B0604030504040204" pitchFamily="34" charset="0"/>
              </a:rPr>
              <a:t>The brain can actually change in certain ways giving a person a very powerful urge to use the particular drug or other drugs.</a:t>
            </a:r>
          </a:p>
          <a:p>
            <a:endParaRPr lang="en-US" sz="1400" baseline="0" dirty="0" smtClean="0">
              <a:latin typeface="Verdana" panose="020B0604030504040204" pitchFamily="34" charset="0"/>
              <a:ea typeface="Verdana" panose="020B0604030504040204" pitchFamily="34" charset="0"/>
              <a:cs typeface="Verdana" panose="020B0604030504040204" pitchFamily="34" charset="0"/>
            </a:endParaRPr>
          </a:p>
          <a:p>
            <a:r>
              <a:rPr lang="en-US" sz="1400" baseline="0" dirty="0" smtClean="0">
                <a:latin typeface="Verdana" panose="020B0604030504040204" pitchFamily="34" charset="0"/>
                <a:ea typeface="Verdana" panose="020B0604030504040204" pitchFamily="34" charset="0"/>
                <a:cs typeface="Verdana" panose="020B0604030504040204" pitchFamily="34" charset="0"/>
              </a:rPr>
              <a:t>Once an individual ceases to use substances, the brain recovers rapidly. </a:t>
            </a:r>
          </a:p>
          <a:p>
            <a:endParaRPr lang="en-US" sz="1400" baseline="0" dirty="0" smtClean="0">
              <a:latin typeface="Verdana" panose="020B0604030504040204" pitchFamily="34" charset="0"/>
              <a:ea typeface="Verdana" panose="020B0604030504040204" pitchFamily="34" charset="0"/>
              <a:cs typeface="Verdana" panose="020B0604030504040204" pitchFamily="34" charset="0"/>
            </a:endParaRPr>
          </a:p>
          <a:p>
            <a:r>
              <a:rPr lang="en-US" sz="1400" baseline="0" dirty="0" smtClean="0">
                <a:latin typeface="Verdana" panose="020B0604030504040204" pitchFamily="34" charset="0"/>
                <a:ea typeface="Verdana" panose="020B0604030504040204" pitchFamily="34" charset="0"/>
                <a:cs typeface="Verdana" panose="020B0604030504040204" pitchFamily="34" charset="0"/>
              </a:rPr>
              <a:t>Picture: brainattack.net</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7</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Verdana" panose="020B0604030504040204" pitchFamily="34" charset="0"/>
                <a:ea typeface="Verdana" panose="020B0604030504040204" pitchFamily="34" charset="0"/>
                <a:cs typeface="Verdana" panose="020B0604030504040204" pitchFamily="34" charset="0"/>
              </a:rPr>
              <a:t>The six signs of addiction</a:t>
            </a:r>
            <a:r>
              <a:rPr lang="en-US" sz="1400" baseline="0" dirty="0" smtClean="0">
                <a:latin typeface="Verdana" panose="020B0604030504040204" pitchFamily="34" charset="0"/>
                <a:ea typeface="Verdana" panose="020B0604030504040204" pitchFamily="34" charset="0"/>
                <a:cs typeface="Verdana" panose="020B0604030504040204" pitchFamily="34" charset="0"/>
              </a:rPr>
              <a:t> include:</a:t>
            </a:r>
          </a:p>
          <a:p>
            <a:endParaRPr lang="en-US" sz="1400" baseline="0"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US" sz="1400" baseline="0" dirty="0" smtClean="0">
                <a:latin typeface="Verdana" panose="020B0604030504040204" pitchFamily="34" charset="0"/>
                <a:ea typeface="Verdana" panose="020B0604030504040204" pitchFamily="34" charset="0"/>
                <a:cs typeface="Verdana" panose="020B0604030504040204" pitchFamily="34" charset="0"/>
              </a:rPr>
              <a:t>Appearance</a:t>
            </a:r>
          </a:p>
          <a:p>
            <a:pPr marL="285750" indent="-285750">
              <a:buFont typeface="Arial" panose="020B0604020202020204" pitchFamily="34" charset="0"/>
              <a:buChar char="•"/>
            </a:pPr>
            <a:r>
              <a:rPr lang="en-US" sz="1400" baseline="0" dirty="0" smtClean="0">
                <a:latin typeface="Verdana" panose="020B0604030504040204" pitchFamily="34" charset="0"/>
                <a:ea typeface="Verdana" panose="020B0604030504040204" pitchFamily="34" charset="0"/>
                <a:cs typeface="Verdana" panose="020B0604030504040204" pitchFamily="34" charset="0"/>
              </a:rPr>
              <a:t>Physical Indications</a:t>
            </a:r>
          </a:p>
          <a:p>
            <a:pPr marL="285750" indent="-285750">
              <a:buFont typeface="Arial" panose="020B0604020202020204" pitchFamily="34" charset="0"/>
              <a:buChar char="•"/>
            </a:pPr>
            <a:r>
              <a:rPr lang="en-US" sz="1400" baseline="0" dirty="0" smtClean="0">
                <a:latin typeface="Verdana" panose="020B0604030504040204" pitchFamily="34" charset="0"/>
                <a:ea typeface="Verdana" panose="020B0604030504040204" pitchFamily="34" charset="0"/>
                <a:cs typeface="Verdana" panose="020B0604030504040204" pitchFamily="34" charset="0"/>
              </a:rPr>
              <a:t>Tardiness (Being Late) or Sleeping on the Job</a:t>
            </a:r>
          </a:p>
          <a:p>
            <a:pPr marL="285750" indent="-285750">
              <a:buFont typeface="Arial" panose="020B0604020202020204" pitchFamily="34" charset="0"/>
              <a:buChar char="•"/>
            </a:pPr>
            <a:r>
              <a:rPr lang="en-US" sz="1400" baseline="0" dirty="0" smtClean="0">
                <a:latin typeface="Verdana" panose="020B0604030504040204" pitchFamily="34" charset="0"/>
                <a:ea typeface="Verdana" panose="020B0604030504040204" pitchFamily="34" charset="0"/>
                <a:cs typeface="Verdana" panose="020B0604030504040204" pitchFamily="34" charset="0"/>
              </a:rPr>
              <a:t>Theft</a:t>
            </a:r>
          </a:p>
          <a:p>
            <a:pPr marL="285750" indent="-285750">
              <a:buFont typeface="Arial" panose="020B0604020202020204" pitchFamily="34" charset="0"/>
              <a:buChar char="•"/>
            </a:pPr>
            <a:r>
              <a:rPr lang="en-US" sz="1400" baseline="0" dirty="0" smtClean="0">
                <a:latin typeface="Verdana" panose="020B0604030504040204" pitchFamily="34" charset="0"/>
                <a:ea typeface="Verdana" panose="020B0604030504040204" pitchFamily="34" charset="0"/>
                <a:cs typeface="Verdana" panose="020B0604030504040204" pitchFamily="34" charset="0"/>
              </a:rPr>
              <a:t>Poor Decision Making</a:t>
            </a:r>
          </a:p>
          <a:p>
            <a:pPr marL="285750" indent="-285750">
              <a:buFont typeface="Arial" panose="020B0604020202020204" pitchFamily="34" charset="0"/>
              <a:buChar char="•"/>
            </a:pPr>
            <a:r>
              <a:rPr lang="en-US" sz="1400" baseline="0" dirty="0" smtClean="0">
                <a:latin typeface="Verdana" panose="020B0604030504040204" pitchFamily="34" charset="0"/>
                <a:ea typeface="Verdana" panose="020B0604030504040204" pitchFamily="34" charset="0"/>
                <a:cs typeface="Verdana" panose="020B0604030504040204" pitchFamily="34" charset="0"/>
              </a:rPr>
              <a:t>Inability to Work with Others or Complete Tasks</a:t>
            </a:r>
          </a:p>
          <a:p>
            <a:pPr marL="285750" indent="-285750">
              <a:buFont typeface="Arial" panose="020B0604020202020204" pitchFamily="34" charset="0"/>
              <a:buChar char="•"/>
            </a:pPr>
            <a:endParaRPr lang="en-US" sz="1400" baseline="0" dirty="0" smtClean="0">
              <a:latin typeface="Verdana" panose="020B0604030504040204" pitchFamily="34" charset="0"/>
              <a:ea typeface="Verdana" panose="020B0604030504040204" pitchFamily="34" charset="0"/>
              <a:cs typeface="Verdana" panose="020B0604030504040204" pitchFamily="34" charset="0"/>
            </a:endParaRPr>
          </a:p>
          <a:p>
            <a:pPr marL="0" indent="0">
              <a:buFont typeface="Arial" panose="020B0604020202020204" pitchFamily="34" charset="0"/>
              <a:buNone/>
            </a:pPr>
            <a:r>
              <a:rPr lang="en-US" sz="1400" baseline="0" dirty="0" smtClean="0">
                <a:latin typeface="Verdana" panose="020B0604030504040204" pitchFamily="34" charset="0"/>
                <a:ea typeface="Verdana" panose="020B0604030504040204" pitchFamily="34" charset="0"/>
                <a:cs typeface="Verdana" panose="020B0604030504040204" pitchFamily="34" charset="0"/>
              </a:rPr>
              <a:t>Supervisors/Managers should be aware of these six signs and should pay attention to workers who are exhibiting possible substance abuse issues.</a:t>
            </a: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8</a:t>
            </a:fld>
            <a:endParaRPr lang="en-US" dirty="0"/>
          </a:p>
        </p:txBody>
      </p:sp>
    </p:spTree>
    <p:extLst>
      <p:ext uri="{BB962C8B-B14F-4D97-AF65-F5344CB8AC3E}">
        <p14:creationId xmlns:p14="http://schemas.microsoft.com/office/powerpoint/2010/main" val="1017446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aseline="0" dirty="0" smtClean="0">
                <a:latin typeface="Verdana" panose="020B0604030504040204" pitchFamily="34" charset="0"/>
                <a:ea typeface="Verdana" panose="020B0604030504040204" pitchFamily="34" charset="0"/>
                <a:cs typeface="Verdana" panose="020B0604030504040204" pitchFamily="34" charset="0"/>
              </a:rPr>
              <a:t>Substance abuse/use in the workplace is a definite as the chart indicates.</a:t>
            </a:r>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9</a:t>
            </a:fld>
            <a:endParaRPr lang="en-US" dirty="0"/>
          </a:p>
        </p:txBody>
      </p:sp>
    </p:spTree>
    <p:extLst>
      <p:ext uri="{BB962C8B-B14F-4D97-AF65-F5344CB8AC3E}">
        <p14:creationId xmlns:p14="http://schemas.microsoft.com/office/powerpoint/2010/main" val="10174467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6" descr="L&amp;I logo banne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2" descr="blue bottom banne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57200" y="6324600"/>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533400" y="1219200"/>
            <a:ext cx="8153400" cy="4648200"/>
          </a:xfrm>
        </p:spPr>
        <p:txBody>
          <a:bodyPr/>
          <a:lstStyle>
            <a:lvl1pPr marL="0" indent="0" algn="ctr">
              <a:buNone/>
              <a:defRPr sz="2400">
                <a:solidFill>
                  <a:schemeClr val="tx1">
                    <a:tint val="75000"/>
                  </a:schemeClr>
                </a:solidFill>
                <a:latin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Title 15"/>
          <p:cNvSpPr>
            <a:spLocks noGrp="1"/>
          </p:cNvSpPr>
          <p:nvPr>
            <p:ph type="title"/>
          </p:nvPr>
        </p:nvSpPr>
        <p:spPr>
          <a:xfrm>
            <a:off x="533400" y="381000"/>
            <a:ext cx="5105400" cy="457200"/>
          </a:xfrm>
        </p:spPr>
        <p:txBody>
          <a:bodyPr/>
          <a:lstStyle/>
          <a:p>
            <a:r>
              <a:rPr lang="en-US" smtClean="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37121AB2-F609-4452-9B97-7D8A880AA8F7}" type="datetime1">
              <a:rPr lang="en-US" smtClean="0"/>
              <a:pPr>
                <a:defRPr/>
              </a:pPr>
              <a:t>9/28/2016</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dirty="0" smtClean="0"/>
              <a:t>PPT-151-01</a:t>
            </a: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24F08A89-DDF4-4D5A-BC60-8DB27FEEADEF}" type="slidenum">
              <a:rPr lang="en-US"/>
              <a:pPr>
                <a:defRPr/>
              </a:pPr>
              <a:t>‹#›</a:t>
            </a:fld>
            <a:endParaRPr lang="en-US" dirty="0"/>
          </a:p>
        </p:txBody>
      </p:sp>
    </p:spTree>
    <p:extLst>
      <p:ext uri="{BB962C8B-B14F-4D97-AF65-F5344CB8AC3E}">
        <p14:creationId xmlns:p14="http://schemas.microsoft.com/office/powerpoint/2010/main" val="243522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4C6550A-1653-410E-9748-F1A2DD0131F1}" type="datetime1">
              <a:rPr lang="en-US" smtClean="0"/>
              <a:pPr>
                <a:defRPr/>
              </a:pPr>
              <a:t>9/28/2016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PPT-151-01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B6D9DAF-4CE9-40D3-8F27-52C191682619}" type="slidenum">
              <a:rPr lang="en-US"/>
              <a:pPr>
                <a:defRPr/>
              </a:pPr>
              <a:t>‹#›</a:t>
            </a:fld>
            <a:endParaRPr lang="en-US" dirty="0"/>
          </a:p>
        </p:txBody>
      </p:sp>
    </p:spTree>
    <p:extLst>
      <p:ext uri="{BB962C8B-B14F-4D97-AF65-F5344CB8AC3E}">
        <p14:creationId xmlns:p14="http://schemas.microsoft.com/office/powerpoint/2010/main" val="1445987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97DA54B-DB9C-408F-B920-84D207E553BE}" type="datetime1">
              <a:rPr lang="en-US" smtClean="0"/>
              <a:pPr>
                <a:defRPr/>
              </a:pPr>
              <a:t>9/28/2016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PPT-151-01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0FAD0F8-4AAB-4720-97A0-1787E62B6C55}" type="slidenum">
              <a:rPr lang="en-US"/>
              <a:pPr>
                <a:defRPr/>
              </a:pPr>
              <a:t>‹#›</a:t>
            </a:fld>
            <a:endParaRPr lang="en-US" dirty="0"/>
          </a:p>
        </p:txBody>
      </p:sp>
    </p:spTree>
    <p:extLst>
      <p:ext uri="{BB962C8B-B14F-4D97-AF65-F5344CB8AC3E}">
        <p14:creationId xmlns:p14="http://schemas.microsoft.com/office/powerpoint/2010/main" val="1721547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91F20F5-9218-490F-B6EA-D33AA27797A6}" type="datetime1">
              <a:rPr lang="en-US" smtClean="0"/>
              <a:pPr>
                <a:defRPr/>
              </a:pPr>
              <a:t>9/28/2016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PPT-151-01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D4BCE9B-CC5B-437C-A17F-8C5EB0DB31AA}" type="slidenum">
              <a:rPr lang="en-US"/>
              <a:pPr>
                <a:defRPr/>
              </a:pPr>
              <a:t>‹#›</a:t>
            </a:fld>
            <a:endParaRPr lang="en-US" dirty="0"/>
          </a:p>
        </p:txBody>
      </p:sp>
    </p:spTree>
    <p:extLst>
      <p:ext uri="{BB962C8B-B14F-4D97-AF65-F5344CB8AC3E}">
        <p14:creationId xmlns:p14="http://schemas.microsoft.com/office/powerpoint/2010/main" val="105691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355B3C-EDB7-45AC-ABF1-30783CE47808}" type="datetime1">
              <a:rPr lang="en-US" smtClean="0"/>
              <a:pPr>
                <a:defRPr/>
              </a:pPr>
              <a:t>9/28/2016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PPT-151-01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4B8FD18-02DF-40F9-BE0C-7C42FF75D880}" type="slidenum">
              <a:rPr lang="en-US"/>
              <a:pPr>
                <a:defRPr/>
              </a:pPr>
              <a:t>‹#›</a:t>
            </a:fld>
            <a:endParaRPr lang="en-US" dirty="0"/>
          </a:p>
        </p:txBody>
      </p:sp>
    </p:spTree>
    <p:extLst>
      <p:ext uri="{BB962C8B-B14F-4D97-AF65-F5344CB8AC3E}">
        <p14:creationId xmlns:p14="http://schemas.microsoft.com/office/powerpoint/2010/main" val="2954413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3DA0910-1E43-4A72-BBDA-6A0D59BD38A7}" type="datetime1">
              <a:rPr lang="en-US" smtClean="0"/>
              <a:pPr>
                <a:defRPr/>
              </a:pPr>
              <a:t>9/28/2016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PPT-151-01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97C82C6-C18A-4703-8E50-CE23A27CA695}" type="slidenum">
              <a:rPr lang="en-US"/>
              <a:pPr>
                <a:defRPr/>
              </a:pPr>
              <a:t>‹#›</a:t>
            </a:fld>
            <a:endParaRPr lang="en-US" dirty="0"/>
          </a:p>
        </p:txBody>
      </p:sp>
    </p:spTree>
    <p:extLst>
      <p:ext uri="{BB962C8B-B14F-4D97-AF65-F5344CB8AC3E}">
        <p14:creationId xmlns:p14="http://schemas.microsoft.com/office/powerpoint/2010/main" val="510609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87745AE-6D31-4AEF-B220-0A1374715412}" type="datetime1">
              <a:rPr lang="en-US" smtClean="0"/>
              <a:pPr>
                <a:defRPr/>
              </a:pPr>
              <a:t>9/28/2016</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PPT-151-01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09112F7-B214-4A05-A9ED-C5D6EFA56D16}" type="slidenum">
              <a:rPr lang="en-US"/>
              <a:pPr>
                <a:defRPr/>
              </a:pPr>
              <a:t>‹#›</a:t>
            </a:fld>
            <a:endParaRPr lang="en-US" dirty="0"/>
          </a:p>
        </p:txBody>
      </p:sp>
    </p:spTree>
    <p:extLst>
      <p:ext uri="{BB962C8B-B14F-4D97-AF65-F5344CB8AC3E}">
        <p14:creationId xmlns:p14="http://schemas.microsoft.com/office/powerpoint/2010/main" val="3760688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FB3A8DA-7DE6-42A7-A73F-23621C0F2B68}" type="datetime1">
              <a:rPr lang="en-US" smtClean="0"/>
              <a:pPr>
                <a:defRPr/>
              </a:pPr>
              <a:t>9/28/2016</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smtClean="0"/>
              <a:t>PPT-151-01</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829F010-E696-431A-AA6C-F9381B43A2A2}" type="slidenum">
              <a:rPr lang="en-US"/>
              <a:pPr>
                <a:defRPr/>
              </a:pPr>
              <a:t>‹#›</a:t>
            </a:fld>
            <a:endParaRPr lang="en-US" dirty="0"/>
          </a:p>
        </p:txBody>
      </p:sp>
    </p:spTree>
    <p:extLst>
      <p:ext uri="{BB962C8B-B14F-4D97-AF65-F5344CB8AC3E}">
        <p14:creationId xmlns:p14="http://schemas.microsoft.com/office/powerpoint/2010/main" val="30637098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C34B43B-34F9-48A3-A141-B8ADC1A2ADC6}" type="datetime1">
              <a:rPr lang="en-US" smtClean="0"/>
              <a:pPr>
                <a:defRPr/>
              </a:pPr>
              <a:t>9/28/2016</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smtClean="0"/>
              <a:t>PPT-151-01</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F2A4B7B8-8B64-4396-9541-EAB02EBD06B2}" type="slidenum">
              <a:rPr lang="en-US"/>
              <a:pPr>
                <a:defRPr/>
              </a:pPr>
              <a:t>‹#›</a:t>
            </a:fld>
            <a:endParaRPr lang="en-US" dirty="0"/>
          </a:p>
        </p:txBody>
      </p:sp>
    </p:spTree>
    <p:extLst>
      <p:ext uri="{BB962C8B-B14F-4D97-AF65-F5344CB8AC3E}">
        <p14:creationId xmlns:p14="http://schemas.microsoft.com/office/powerpoint/2010/main" val="27341332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B76B496-FDE1-4BF4-A1CC-B7BD28522DAF}" type="datetime1">
              <a:rPr lang="en-US" smtClean="0"/>
              <a:pPr>
                <a:defRPr/>
              </a:pPr>
              <a:t>9/28/2016</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smtClean="0"/>
              <a:t>PPT-151-01</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E4F60B90-3054-4CA1-99B6-35408F47B796}" type="slidenum">
              <a:rPr lang="en-US"/>
              <a:pPr>
                <a:defRPr/>
              </a:pPr>
              <a:t>‹#›</a:t>
            </a:fld>
            <a:endParaRPr lang="en-US" dirty="0"/>
          </a:p>
        </p:txBody>
      </p:sp>
    </p:spTree>
    <p:extLst>
      <p:ext uri="{BB962C8B-B14F-4D97-AF65-F5344CB8AC3E}">
        <p14:creationId xmlns:p14="http://schemas.microsoft.com/office/powerpoint/2010/main" val="32956358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F77944A-78A8-46AE-A534-523EC9FA319F}" type="datetime1">
              <a:rPr lang="en-US" smtClean="0"/>
              <a:pPr>
                <a:defRPr/>
              </a:pPr>
              <a:t>9/28/2016</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PPT-151-01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93EE6A1-B3F8-4722-B7C7-9B991528A008}" type="slidenum">
              <a:rPr lang="en-US"/>
              <a:pPr>
                <a:defRPr/>
              </a:pPr>
              <a:t>‹#›</a:t>
            </a:fld>
            <a:endParaRPr lang="en-US" dirty="0"/>
          </a:p>
        </p:txBody>
      </p:sp>
    </p:spTree>
    <p:extLst>
      <p:ext uri="{BB962C8B-B14F-4D97-AF65-F5344CB8AC3E}">
        <p14:creationId xmlns:p14="http://schemas.microsoft.com/office/powerpoint/2010/main" val="1728895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9A3DD63-5D02-4B8A-86B8-0B2B6615A304}" type="datetime1">
              <a:rPr lang="en-US" smtClean="0"/>
              <a:pPr>
                <a:defRPr/>
              </a:pPr>
              <a:t>9/28/2016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PPT-151-01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E122AA6-D333-4DE2-984A-5C69A963584C}" type="slidenum">
              <a:rPr lang="en-US"/>
              <a:pPr>
                <a:defRPr/>
              </a:pPr>
              <a:t>‹#›</a:t>
            </a:fld>
            <a:endParaRPr lang="en-US" dirty="0"/>
          </a:p>
        </p:txBody>
      </p:sp>
    </p:spTree>
    <p:extLst>
      <p:ext uri="{BB962C8B-B14F-4D97-AF65-F5344CB8AC3E}">
        <p14:creationId xmlns:p14="http://schemas.microsoft.com/office/powerpoint/2010/main" val="38015560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74C1E7-2620-43E5-B6EF-EF95A3676D9F}" type="datetime1">
              <a:rPr lang="en-US" smtClean="0"/>
              <a:pPr>
                <a:defRPr/>
              </a:pPr>
              <a:t>9/28/2016</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PPT-151-01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FADC4D1-B8E0-4A43-8634-A25B5908C13F}" type="slidenum">
              <a:rPr lang="en-US"/>
              <a:pPr>
                <a:defRPr/>
              </a:pPr>
              <a:t>‹#›</a:t>
            </a:fld>
            <a:endParaRPr lang="en-US" dirty="0"/>
          </a:p>
        </p:txBody>
      </p:sp>
    </p:spTree>
    <p:extLst>
      <p:ext uri="{BB962C8B-B14F-4D97-AF65-F5344CB8AC3E}">
        <p14:creationId xmlns:p14="http://schemas.microsoft.com/office/powerpoint/2010/main" val="249284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229CB6A-D627-4742-8CF6-A328BF323EE6}" type="datetime1">
              <a:rPr lang="en-US" smtClean="0"/>
              <a:pPr>
                <a:defRPr/>
              </a:pPr>
              <a:t>9/28/2016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PPT-151-01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CCE265A-7FFD-4347-80C8-AE82666D9B1F}" type="slidenum">
              <a:rPr lang="en-US"/>
              <a:pPr>
                <a:defRPr/>
              </a:pPr>
              <a:t>‹#›</a:t>
            </a:fld>
            <a:endParaRPr lang="en-US" dirty="0"/>
          </a:p>
        </p:txBody>
      </p:sp>
    </p:spTree>
    <p:extLst>
      <p:ext uri="{BB962C8B-B14F-4D97-AF65-F5344CB8AC3E}">
        <p14:creationId xmlns:p14="http://schemas.microsoft.com/office/powerpoint/2010/main" val="41841868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4A6020-8466-4349-83D1-FC76C6F58F75}" type="datetime1">
              <a:rPr lang="en-US" smtClean="0"/>
              <a:pPr>
                <a:defRPr/>
              </a:pPr>
              <a:t>9/28/2016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PPT-151-01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4D32246-8AD4-4C01-8583-B3A3AA9012D7}" type="slidenum">
              <a:rPr lang="en-US"/>
              <a:pPr>
                <a:defRPr/>
              </a:pPr>
              <a:t>‹#›</a:t>
            </a:fld>
            <a:endParaRPr lang="en-US" dirty="0"/>
          </a:p>
        </p:txBody>
      </p:sp>
    </p:spTree>
    <p:extLst>
      <p:ext uri="{BB962C8B-B14F-4D97-AF65-F5344CB8AC3E}">
        <p14:creationId xmlns:p14="http://schemas.microsoft.com/office/powerpoint/2010/main" val="27306258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6" descr="L&amp;I logo banne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2" descr="blue bottom banne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57200" y="6324600"/>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533400" y="1219200"/>
            <a:ext cx="8153400" cy="4648200"/>
          </a:xfrm>
        </p:spPr>
        <p:txBody>
          <a:bodyPr/>
          <a:lstStyle>
            <a:lvl1pPr marL="0" indent="0" algn="ctr">
              <a:buNone/>
              <a:defRPr sz="2400">
                <a:solidFill>
                  <a:schemeClr val="tx1">
                    <a:tint val="75000"/>
                  </a:schemeClr>
                </a:solidFill>
                <a:latin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Title 15"/>
          <p:cNvSpPr>
            <a:spLocks noGrp="1"/>
          </p:cNvSpPr>
          <p:nvPr>
            <p:ph type="title"/>
          </p:nvPr>
        </p:nvSpPr>
        <p:spPr>
          <a:xfrm>
            <a:off x="533400" y="381000"/>
            <a:ext cx="5105400" cy="457200"/>
          </a:xfrm>
        </p:spPr>
        <p:txBody>
          <a:bodyPr/>
          <a:lstStyle/>
          <a:p>
            <a:r>
              <a:rPr lang="en-US" smtClean="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9B13BCD7-BB14-44E5-9419-AABED11B3152}"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7"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PPT-151-01</a:t>
            </a:r>
            <a:endParaRPr lang="en-US" dirty="0">
              <a:solidFill>
                <a:prstClr val="black">
                  <a:tint val="75000"/>
                </a:prstClr>
              </a:solidFill>
            </a:endParaRPr>
          </a:p>
        </p:txBody>
      </p:sp>
      <p:sp>
        <p:nvSpPr>
          <p:cNvPr id="8" name="Slide Number Placeholder 5"/>
          <p:cNvSpPr>
            <a:spLocks noGrp="1"/>
          </p:cNvSpPr>
          <p:nvPr>
            <p:ph type="sldNum" sz="quarter" idx="12"/>
          </p:nvPr>
        </p:nvSpPr>
        <p:spPr/>
        <p:txBody>
          <a:bodyPr/>
          <a:lstStyle>
            <a:lvl1pPr>
              <a:defRPr/>
            </a:lvl1pPr>
          </a:lstStyle>
          <a:p>
            <a:pPr>
              <a:defRPr/>
            </a:pPr>
            <a:fld id="{24F08A89-DDF4-4D5A-BC60-8DB27FEEADE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853776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E462E5-ACAE-4FDB-BA6D-1CDA04248D19}"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PPT-151-01</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E122AA6-D333-4DE2-984A-5C69A963584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217773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0773FEA-74DC-4578-8F2F-663B05BAB48E}"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PPT-151-01</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DABA46C-1C6A-4D46-943B-A0D09C4A156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883675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E8AB993-7FE5-474A-83FD-C8B634EF8B90}"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PPT-151-01</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BFDA22F-B507-45E0-BEB3-BD419CEFA45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110597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90B8BB6-6C66-4992-BAB8-6BF91E1D5E12}"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PPT-151-01</a:t>
            </a: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58B34F5-9C3A-4EFB-B267-6B4B1E1D206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267639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1605104-7058-4EAB-9819-82369BADFE9B}"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PPT-151-01</a:t>
            </a: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4B58A74-B013-4E1A-BCE3-B77E6342078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625056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4F26868-11D4-4CD3-8782-C0DA6AA04BA4}"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PPT-151-01</a:t>
            </a: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44DFD2EA-D3F5-49E2-8BE8-2CEF3C187FD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748494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6DA2A85-6175-43B4-8CBA-76652A1F6B67}" type="datetime1">
              <a:rPr lang="en-US" smtClean="0"/>
              <a:pPr>
                <a:defRPr/>
              </a:pPr>
              <a:t>9/28/2016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PPT-151-01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DABA46C-1C6A-4D46-943B-A0D09C4A156F}" type="slidenum">
              <a:rPr lang="en-US"/>
              <a:pPr>
                <a:defRPr/>
              </a:pPr>
              <a:t>‹#›</a:t>
            </a:fld>
            <a:endParaRPr lang="en-US" dirty="0"/>
          </a:p>
        </p:txBody>
      </p:sp>
    </p:spTree>
    <p:extLst>
      <p:ext uri="{BB962C8B-B14F-4D97-AF65-F5344CB8AC3E}">
        <p14:creationId xmlns:p14="http://schemas.microsoft.com/office/powerpoint/2010/main" val="8596971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4E66D2-E94E-4ED2-BDB4-9A25133C2019}"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PPT-151-01</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6981BDA-F040-416D-BE93-D0BC9AE32F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7302824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E55406C-6056-4D67-A9DC-D3C544A50075}"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PPT-151-01</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BC5F6DB-50AE-44A5-9440-65913111D36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610309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3EA45D7-E2EA-4A89-96E0-76D81207A66B}"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PPT-151-01</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B6D9DAF-4CE9-40D3-8F27-52C19168261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214285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9D14690-68B3-4983-87AB-FB94F9055DBC}"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PPT-151-01</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0FAD0F8-4AAB-4720-97A0-1787E62B6C5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454598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fld id="{B65DB1D4-5084-4C64-9D99-42B7A50DF467}" type="datetime1">
              <a:rPr lang="en-US" smtClean="0">
                <a:solidFill>
                  <a:srgbClr val="000000"/>
                </a:solidFill>
              </a:rPr>
              <a:pPr>
                <a:defRPr/>
              </a:pPr>
              <a:t>9/28/2016</a:t>
            </a:fld>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atin typeface="Verdana" pitchFamily="34" charset="0"/>
              </a:defRPr>
            </a:lvl1pPr>
          </a:lstStyle>
          <a:p>
            <a:pPr>
              <a:defRPr/>
            </a:pPr>
            <a:r>
              <a:rPr lang="en-US" dirty="0" smtClean="0">
                <a:solidFill>
                  <a:srgbClr val="000000"/>
                </a:solidFill>
              </a:rPr>
              <a:t>PPT-151-01</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atin typeface="Verdana" pitchFamily="34" charset="0"/>
              </a:defRPr>
            </a:lvl1pPr>
          </a:lstStyle>
          <a:p>
            <a:pPr>
              <a:defRPr/>
            </a:pPr>
            <a:fld id="{0910B9B0-08FC-4577-9672-A67C77CB995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48238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7C3962-A5A2-485D-9E62-7D9767FFCD4E}" type="datetime1">
              <a:rPr lang="en-US" smtClean="0">
                <a:solidFill>
                  <a:srgbClr val="000000"/>
                </a:solidFill>
              </a:rPr>
              <a:pPr>
                <a:defRPr/>
              </a:pPr>
              <a:t>9/28/2016</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PPT-151-01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8BB6E4-935F-461D-A399-D37168E061A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962169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6C4F697-5C58-4990-A45A-4D00352513CD}" type="datetime1">
              <a:rPr lang="en-US" smtClean="0">
                <a:solidFill>
                  <a:srgbClr val="000000"/>
                </a:solidFill>
              </a:rPr>
              <a:pPr>
                <a:defRPr/>
              </a:pPr>
              <a:t>9/28/2016</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PPT-151-01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B61E81-76E6-4F6A-85B8-29AD4BED27D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294874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4F3CF801-3697-44C0-887B-053EDA373AB7}" type="datetime1">
              <a:rPr lang="en-US" smtClean="0">
                <a:solidFill>
                  <a:srgbClr val="000000"/>
                </a:solidFill>
              </a:rPr>
              <a:pPr>
                <a:defRPr/>
              </a:pPr>
              <a:t>9/28/2016</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PPT-151-01</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A6331C0-F9BF-4302-9B39-A54EEA23CED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497938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2FD669A1-E0A0-4F58-BD81-57FE5619C19A}" type="datetime1">
              <a:rPr lang="en-US" smtClean="0">
                <a:solidFill>
                  <a:srgbClr val="000000"/>
                </a:solidFill>
              </a:rPr>
              <a:pPr>
                <a:defRPr/>
              </a:pPr>
              <a:t>9/28/2016</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PPT-151-01</a:t>
            </a: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E7A8C3A-1609-4E91-B61E-DF43374C359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1553226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CA8F1F02-3CD4-41D1-833D-47619123C13C}" type="datetime1">
              <a:rPr lang="en-US" smtClean="0">
                <a:solidFill>
                  <a:srgbClr val="000000"/>
                </a:solidFill>
              </a:rPr>
              <a:pPr>
                <a:defRPr/>
              </a:pPr>
              <a:t>9/28/2016</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PPT-151-01</a:t>
            </a: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554555B-5812-48D2-8BB4-009573985FE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98144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2BC117B-66DF-4FF4-88A7-1048B14DBC3B}" type="datetime1">
              <a:rPr lang="en-US" smtClean="0"/>
              <a:pPr>
                <a:defRPr/>
              </a:pPr>
              <a:t>9/28/2016</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PPT-151-01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BFDA22F-B507-45E0-BEB3-BD419CEFA456}" type="slidenum">
              <a:rPr lang="en-US"/>
              <a:pPr>
                <a:defRPr/>
              </a:pPr>
              <a:t>‹#›</a:t>
            </a:fld>
            <a:endParaRPr lang="en-US" dirty="0"/>
          </a:p>
        </p:txBody>
      </p:sp>
    </p:spTree>
    <p:extLst>
      <p:ext uri="{BB962C8B-B14F-4D97-AF65-F5344CB8AC3E}">
        <p14:creationId xmlns:p14="http://schemas.microsoft.com/office/powerpoint/2010/main" val="394100359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F3CC4E4-70CE-492B-BA43-10581C2B8261}" type="datetime1">
              <a:rPr lang="en-US" smtClean="0">
                <a:solidFill>
                  <a:srgbClr val="000000"/>
                </a:solidFill>
              </a:rPr>
              <a:pPr>
                <a:defRPr/>
              </a:pPr>
              <a:t>9/28/2016</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PPT-151-01</a:t>
            </a: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D65E9E1-4624-4F92-8AAD-BBAFCAE56A4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773924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1F3D9F2-75AA-4262-9DC8-987052800549}" type="datetime1">
              <a:rPr lang="en-US" smtClean="0">
                <a:solidFill>
                  <a:srgbClr val="000000"/>
                </a:solidFill>
              </a:rPr>
              <a:pPr>
                <a:defRPr/>
              </a:pPr>
              <a:t>9/28/2016</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PPT-151-01</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BBE510C-698C-4AB5-8F69-B38AA57FC0F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935401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BC0B526-FB75-46C7-9C50-830673EF0DDE}" type="datetime1">
              <a:rPr lang="en-US" smtClean="0">
                <a:solidFill>
                  <a:srgbClr val="000000"/>
                </a:solidFill>
              </a:rPr>
              <a:pPr>
                <a:defRPr/>
              </a:pPr>
              <a:t>9/28/2016</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PPT-151-01</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6516E30-CCC8-4D9B-ABAF-BBD34C96D26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54332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8D39439-DA11-4B7D-A103-E369C00B711A}" type="datetime1">
              <a:rPr lang="en-US" smtClean="0">
                <a:solidFill>
                  <a:srgbClr val="000000"/>
                </a:solidFill>
              </a:rPr>
              <a:pPr>
                <a:defRPr/>
              </a:pPr>
              <a:t>9/28/2016</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PPT-151-01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6C940C-D7C6-4CED-980D-BBF55DBF997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9002286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D5D7CF0-B192-47E0-B60E-7CA1206D627C}" type="datetime1">
              <a:rPr lang="en-US" smtClean="0">
                <a:solidFill>
                  <a:srgbClr val="000000"/>
                </a:solidFill>
              </a:rPr>
              <a:pPr>
                <a:defRPr/>
              </a:pPr>
              <a:t>9/28/2016</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PPT-151-01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E862477-EA22-4504-966D-F6F489575B3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5502688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6" descr="L&amp;I logo banne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2" descr="blue bottom banne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57200" y="6324600"/>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533400" y="1219200"/>
            <a:ext cx="8153400" cy="4648200"/>
          </a:xfrm>
        </p:spPr>
        <p:txBody>
          <a:bodyPr/>
          <a:lstStyle>
            <a:lvl1pPr marL="0" indent="0" algn="ctr">
              <a:buNone/>
              <a:defRPr sz="2400">
                <a:solidFill>
                  <a:schemeClr val="tx1">
                    <a:tint val="75000"/>
                  </a:schemeClr>
                </a:solidFill>
                <a:latin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Title 15"/>
          <p:cNvSpPr>
            <a:spLocks noGrp="1"/>
          </p:cNvSpPr>
          <p:nvPr>
            <p:ph type="title"/>
          </p:nvPr>
        </p:nvSpPr>
        <p:spPr>
          <a:xfrm>
            <a:off x="533400" y="381000"/>
            <a:ext cx="5105400" cy="457200"/>
          </a:xfrm>
        </p:spPr>
        <p:txBody>
          <a:bodyPr/>
          <a:lstStyle/>
          <a:p>
            <a:r>
              <a:rPr lang="en-US" smtClean="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36F26461-5A69-4D6B-AD5B-30DE636D8A6D}"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7"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PPT-144-01</a:t>
            </a:r>
            <a:endParaRPr lang="en-US" dirty="0">
              <a:solidFill>
                <a:prstClr val="black">
                  <a:tint val="75000"/>
                </a:prstClr>
              </a:solidFill>
            </a:endParaRPr>
          </a:p>
        </p:txBody>
      </p:sp>
      <p:sp>
        <p:nvSpPr>
          <p:cNvPr id="8" name="Slide Number Placeholder 5"/>
          <p:cNvSpPr>
            <a:spLocks noGrp="1"/>
          </p:cNvSpPr>
          <p:nvPr>
            <p:ph type="sldNum" sz="quarter" idx="12"/>
          </p:nvPr>
        </p:nvSpPr>
        <p:spPr/>
        <p:txBody>
          <a:bodyPr/>
          <a:lstStyle>
            <a:lvl1pPr>
              <a:defRPr/>
            </a:lvl1pPr>
          </a:lstStyle>
          <a:p>
            <a:pPr>
              <a:defRPr/>
            </a:pPr>
            <a:fld id="{24F08A89-DDF4-4D5A-BC60-8DB27FEEADE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567870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69439B1-1E35-47AF-8D34-37EF25EB27B5}"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PPT-144-01</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E122AA6-D333-4DE2-984A-5C69A963584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7441757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E9780F6-8C4E-4C03-BB72-BE64F7DC9D7D}"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PPT-144-01</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DABA46C-1C6A-4D46-943B-A0D09C4A156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9200623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01E5D8B-940A-4663-8893-0FB6991A0251}"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PPT-144-01</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BFDA22F-B507-45E0-BEB3-BD419CEFA45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16733199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CDDD98A-CFEE-47CA-9B02-30D1887042FA}"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PPT-144-01</a:t>
            </a: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58B34F5-9C3A-4EFB-B267-6B4B1E1D206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94346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8AD0662-0C94-4C5A-9DBD-6AB71487C401}" type="datetime1">
              <a:rPr lang="en-US" smtClean="0"/>
              <a:pPr>
                <a:defRPr/>
              </a:pPr>
              <a:t>9/28/2016</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smtClean="0"/>
              <a:t>PPT-151-01</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58B34F5-9C3A-4EFB-B267-6B4B1E1D2066}" type="slidenum">
              <a:rPr lang="en-US"/>
              <a:pPr>
                <a:defRPr/>
              </a:pPr>
              <a:t>‹#›</a:t>
            </a:fld>
            <a:endParaRPr lang="en-US" dirty="0"/>
          </a:p>
        </p:txBody>
      </p:sp>
    </p:spTree>
    <p:extLst>
      <p:ext uri="{BB962C8B-B14F-4D97-AF65-F5344CB8AC3E}">
        <p14:creationId xmlns:p14="http://schemas.microsoft.com/office/powerpoint/2010/main" val="272383184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715B141-3896-4F23-A241-45EAD153B670}"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PPT-144-01</a:t>
            </a: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4B58A74-B013-4E1A-BCE3-B77E6342078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67102713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31E5223-55F5-4ECC-ADE4-9299D97A16F2}"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PPT-144-01</a:t>
            </a: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44DFD2EA-D3F5-49E2-8BE8-2CEF3C187FD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0255960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A3CF92B-6D95-408E-8AA5-6F4616D5A0B7}"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PPT-144-01</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6981BDA-F040-416D-BE93-D0BC9AE32F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9766478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3C9BBB-9C7D-45AF-9059-B235747F407B}"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PPT-144-01</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BC5F6DB-50AE-44A5-9440-65913111D36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5888070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8F6BEAC-3D7D-46A2-B84B-C8844B77CF6D}"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PPT-144-01</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B6D9DAF-4CE9-40D3-8F27-52C19168261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9170181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B6CD1A5-AEF7-4FCA-BA74-D370FC9393B6}"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PPT-144-01</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0FAD0F8-4AAB-4720-97A0-1787E62B6C5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26988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F0E9AF3-367A-4300-84F5-036201C0C5F7}" type="datetime1">
              <a:rPr lang="en-US" smtClean="0"/>
              <a:pPr>
                <a:defRPr/>
              </a:pPr>
              <a:t>9/28/2016</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smtClean="0"/>
              <a:t>PPT-151-01</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34B58A74-B013-4E1A-BCE3-B77E6342078C}" type="slidenum">
              <a:rPr lang="en-US"/>
              <a:pPr>
                <a:defRPr/>
              </a:pPr>
              <a:t>‹#›</a:t>
            </a:fld>
            <a:endParaRPr lang="en-US" dirty="0"/>
          </a:p>
        </p:txBody>
      </p:sp>
    </p:spTree>
    <p:extLst>
      <p:ext uri="{BB962C8B-B14F-4D97-AF65-F5344CB8AC3E}">
        <p14:creationId xmlns:p14="http://schemas.microsoft.com/office/powerpoint/2010/main" val="4076673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B361752-2195-4412-B0BF-271D9B1FCC44}" type="datetime1">
              <a:rPr lang="en-US" smtClean="0"/>
              <a:pPr>
                <a:defRPr/>
              </a:pPr>
              <a:t>9/28/2016</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smtClean="0"/>
              <a:t>PPT-151-01</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4DFD2EA-D3F5-49E2-8BE8-2CEF3C187FD3}" type="slidenum">
              <a:rPr lang="en-US"/>
              <a:pPr>
                <a:defRPr/>
              </a:pPr>
              <a:t>‹#›</a:t>
            </a:fld>
            <a:endParaRPr lang="en-US" dirty="0"/>
          </a:p>
        </p:txBody>
      </p:sp>
    </p:spTree>
    <p:extLst>
      <p:ext uri="{BB962C8B-B14F-4D97-AF65-F5344CB8AC3E}">
        <p14:creationId xmlns:p14="http://schemas.microsoft.com/office/powerpoint/2010/main" val="2559398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7EAAF47-8AA8-4CAD-9B74-EB05DB80184B}" type="datetime1">
              <a:rPr lang="en-US" smtClean="0"/>
              <a:pPr>
                <a:defRPr/>
              </a:pPr>
              <a:t>9/28/2016</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PPT-151-01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6981BDA-F040-416D-BE93-D0BC9AE32FF8}" type="slidenum">
              <a:rPr lang="en-US"/>
              <a:pPr>
                <a:defRPr/>
              </a:pPr>
              <a:t>‹#›</a:t>
            </a:fld>
            <a:endParaRPr lang="en-US" dirty="0"/>
          </a:p>
        </p:txBody>
      </p:sp>
    </p:spTree>
    <p:extLst>
      <p:ext uri="{BB962C8B-B14F-4D97-AF65-F5344CB8AC3E}">
        <p14:creationId xmlns:p14="http://schemas.microsoft.com/office/powerpoint/2010/main" val="4033620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EA1AB93-FB95-4639-AB42-81B9269E804B}" type="datetime1">
              <a:rPr lang="en-US" smtClean="0"/>
              <a:pPr>
                <a:defRPr/>
              </a:pPr>
              <a:t>9/28/2016</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PPT-151-01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BC5F6DB-50AE-44A5-9440-65913111D36E}" type="slidenum">
              <a:rPr lang="en-US"/>
              <a:pPr>
                <a:defRPr/>
              </a:pPr>
              <a:t>‹#›</a:t>
            </a:fld>
            <a:endParaRPr lang="en-US" dirty="0"/>
          </a:p>
        </p:txBody>
      </p:sp>
    </p:spTree>
    <p:extLst>
      <p:ext uri="{BB962C8B-B14F-4D97-AF65-F5344CB8AC3E}">
        <p14:creationId xmlns:p14="http://schemas.microsoft.com/office/powerpoint/2010/main" val="613640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CFC5C5B-4D2F-4F6E-8C39-F55C827ECA3E}" type="datetime1">
              <a:rPr lang="en-US" smtClean="0"/>
              <a:pPr>
                <a:defRPr/>
              </a:pPr>
              <a:t>9/28/2016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dirty="0" smtClean="0"/>
              <a:t>PPT-151-01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6505766-5B6C-4F1A-8C25-C2D7CC6A388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7"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BDB186F-CF27-411A-A7E5-65CCDC6DB5C0}" type="datetime1">
              <a:rPr lang="en-US" smtClean="0"/>
              <a:pPr>
                <a:defRPr/>
              </a:pPr>
              <a:t>9/28/2016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dirty="0" smtClean="0"/>
              <a:t>PPT-151-01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B7E8AF8-2A6E-4992-9528-8FF0E8BD781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2075A7C-322F-43B1-8A1E-B501550EE471}"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dirty="0" smtClean="0">
                <a:solidFill>
                  <a:prstClr val="black">
                    <a:tint val="75000"/>
                  </a:prstClr>
                </a:solidFill>
              </a:rPr>
              <a:t>PPT-151-01</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6505766-5B6C-4F1A-8C25-C2D7CC6A388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55071491"/>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fld id="{B3B0C281-DE70-40D8-BB76-84E8D37590D7}" type="datetime1">
              <a:rPr lang="en-US" smtClean="0">
                <a:solidFill>
                  <a:srgbClr val="000000"/>
                </a:solidFill>
                <a:cs typeface="+mn-cs"/>
              </a:rPr>
              <a:pPr>
                <a:defRPr/>
              </a:pPr>
              <a:t>9/28/2016</a:t>
            </a:fld>
            <a:endParaRPr lang="en-US" dirty="0">
              <a:solidFill>
                <a:srgbClr val="000000"/>
              </a:solidFill>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dirty="0" smtClean="0">
                <a:solidFill>
                  <a:srgbClr val="000000"/>
                </a:solidFill>
                <a:cs typeface="+mn-cs"/>
              </a:rPr>
              <a:t>PPT-151-01</a:t>
            </a:r>
            <a:endParaRPr lang="en-US" dirty="0">
              <a:solidFill>
                <a:srgbClr val="000000"/>
              </a:solidFill>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A98219F9-5940-4BE2-BA69-ECC371FA9704}" type="slidenum">
              <a:rPr lang="en-US">
                <a:solidFill>
                  <a:srgbClr val="000000"/>
                </a:solidFill>
                <a:cs typeface="+mn-cs"/>
              </a:rPr>
              <a:pPr>
                <a:defRPr/>
              </a:pPr>
              <a:t>‹#›</a:t>
            </a:fld>
            <a:endParaRPr lang="en-US" dirty="0">
              <a:solidFill>
                <a:srgbClr val="000000"/>
              </a:solidFill>
              <a:cs typeface="+mn-cs"/>
            </a:endParaRPr>
          </a:p>
        </p:txBody>
      </p:sp>
    </p:spTree>
    <p:extLst>
      <p:ext uri="{BB962C8B-B14F-4D97-AF65-F5344CB8AC3E}">
        <p14:creationId xmlns:p14="http://schemas.microsoft.com/office/powerpoint/2010/main" val="3186097947"/>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F5BD1EB-92FA-486A-9709-0B7F814DFBE8}" type="datetime1">
              <a:rPr lang="en-US" smtClean="0">
                <a:solidFill>
                  <a:prstClr val="black">
                    <a:tint val="75000"/>
                  </a:prstClr>
                </a:solidFill>
              </a:rPr>
              <a:pPr>
                <a:defRPr/>
              </a:pPr>
              <a:t>9/28/2016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dirty="0" smtClean="0">
                <a:solidFill>
                  <a:prstClr val="black">
                    <a:tint val="75000"/>
                  </a:prstClr>
                </a:solidFill>
              </a:rPr>
              <a:t>PPT-144-01</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6505766-5B6C-4F1A-8C25-C2D7CC6A388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32882480"/>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5.xml"/><Relationship Id="rId1" Type="http://schemas.openxmlformats.org/officeDocument/2006/relationships/slideLayout" Target="../slideLayouts/slideLayout4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1.jpeg"/><Relationship Id="rId2" Type="http://schemas.openxmlformats.org/officeDocument/2006/relationships/notesSlide" Target="../notesSlides/notesSlide27.xml"/><Relationship Id="rId1" Type="http://schemas.openxmlformats.org/officeDocument/2006/relationships/slideLayout" Target="../slideLayouts/slideLayout34.xml"/><Relationship Id="rId6" Type="http://schemas.openxmlformats.org/officeDocument/2006/relationships/hyperlink" Target="https://www.facebook.com/BWCPATHS" TargetMode="External"/><Relationship Id="rId5" Type="http://schemas.openxmlformats.org/officeDocument/2006/relationships/image" Target="../media/image20.jpe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www.dli.state.pa.us/PATHS"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hyperlink" Target="http://www.helpguide.org/articles/addiction/drug-abuse-and-addiction.htm"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Opioid Addiction</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sp>
        <p:nvSpPr>
          <p:cNvPr id="4102" name="TextBox 5"/>
          <p:cNvSpPr txBox="1">
            <a:spLocks noChangeArrowheads="1"/>
          </p:cNvSpPr>
          <p:nvPr/>
        </p:nvSpPr>
        <p:spPr bwMode="auto">
          <a:xfrm>
            <a:off x="6324600" y="914400"/>
            <a:ext cx="26670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sz="1000" i="1" dirty="0">
                <a:latin typeface="Verdana" pitchFamily="34" charset="0"/>
              </a:rPr>
              <a:t>Bureau of Workers’ Compensation </a:t>
            </a:r>
          </a:p>
          <a:p>
            <a:pPr algn="ctr" eaLnBrk="1" hangingPunct="1"/>
            <a:r>
              <a:rPr lang="en-US" sz="1000" i="1" dirty="0">
                <a:latin typeface="Verdana" pitchFamily="34" charset="0"/>
              </a:rPr>
              <a:t>PA Training for Health &amp; Safety                        (PATHS)</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3400" y="1496302"/>
            <a:ext cx="4724551" cy="3133952"/>
          </a:xfrm>
          <a:prstGeom prst="rect">
            <a:avLst/>
          </a:prstGeom>
        </p:spPr>
      </p:pic>
      <p:pic>
        <p:nvPicPr>
          <p:cNvPr id="3" name="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37727" y="1828800"/>
            <a:ext cx="2819400" cy="443048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400" dirty="0" smtClean="0">
                <a:solidFill>
                  <a:schemeClr val="bg1"/>
                </a:solidFill>
                <a:latin typeface="Verdana" pitchFamily="34" charset="0"/>
              </a:rPr>
              <a:t>Substance Use in the Workforce</a:t>
            </a:r>
          </a:p>
        </p:txBody>
      </p:sp>
      <p:sp>
        <p:nvSpPr>
          <p:cNvPr id="4099" name="Subtitle 2"/>
          <p:cNvSpPr>
            <a:spLocks noGrp="1"/>
          </p:cNvSpPr>
          <p:nvPr>
            <p:ph type="subTitle" idx="1"/>
          </p:nvPr>
        </p:nvSpPr>
        <p:spPr>
          <a:xfrm>
            <a:off x="228600" y="1219200"/>
            <a:ext cx="8534400" cy="4953000"/>
          </a:xfrm>
        </p:spPr>
        <p:txBody>
          <a:bodyPr/>
          <a:lstStyle/>
          <a:p>
            <a:r>
              <a:rPr lang="en-US" b="1" u="sng" dirty="0" smtClean="0">
                <a:solidFill>
                  <a:schemeClr val="tx1"/>
                </a:solidFill>
              </a:rPr>
              <a:t>Turnover and Absenteeism</a:t>
            </a:r>
          </a:p>
          <a:p>
            <a:endParaRPr lang="en-US" sz="2800" b="1" u="sng" dirty="0" smtClean="0">
              <a:solidFill>
                <a:schemeClr val="tx1"/>
              </a:solidFill>
            </a:endParaRPr>
          </a:p>
          <a:p>
            <a:pPr marL="342900" indent="-342900" algn="l">
              <a:buFont typeface="Arial" panose="020B0604020202020204" pitchFamily="34" charset="0"/>
              <a:buChar char="•"/>
            </a:pPr>
            <a:r>
              <a:rPr lang="en-US" sz="2200" dirty="0" smtClean="0">
                <a:solidFill>
                  <a:schemeClr val="tx1"/>
                </a:solidFill>
              </a:rPr>
              <a:t>Those with illicit drug use were more than twice as likely than those without current drug use to have worked for more than 3 employers in the past year (12.3% </a:t>
            </a:r>
            <a:r>
              <a:rPr lang="en-US" sz="2200" dirty="0" smtClean="0">
                <a:solidFill>
                  <a:schemeClr val="tx1"/>
                </a:solidFill>
              </a:rPr>
              <a:t>vs. </a:t>
            </a:r>
            <a:r>
              <a:rPr lang="en-US" sz="2200" dirty="0" smtClean="0">
                <a:solidFill>
                  <a:schemeClr val="tx1"/>
                </a:solidFill>
              </a:rPr>
              <a:t>5.1%)</a:t>
            </a:r>
          </a:p>
          <a:p>
            <a:pPr marL="342900" indent="-342900" algn="l">
              <a:buFont typeface="Arial" panose="020B0604020202020204" pitchFamily="34" charset="0"/>
              <a:buChar char="•"/>
            </a:pPr>
            <a:r>
              <a:rPr lang="en-US" sz="2200" dirty="0" smtClean="0">
                <a:solidFill>
                  <a:schemeClr val="tx1"/>
                </a:solidFill>
              </a:rPr>
              <a:t>Full time employees who were current illicit drug users were more likely to miss two or more workdays in the past month due to illness and injury (16.4% </a:t>
            </a:r>
            <a:r>
              <a:rPr lang="en-US" sz="2200" dirty="0" smtClean="0">
                <a:solidFill>
                  <a:schemeClr val="tx1"/>
                </a:solidFill>
              </a:rPr>
              <a:t>vs. </a:t>
            </a:r>
            <a:r>
              <a:rPr lang="en-US" sz="2200" dirty="0" smtClean="0">
                <a:solidFill>
                  <a:schemeClr val="tx1"/>
                </a:solidFill>
              </a:rPr>
              <a:t>11.0%)</a:t>
            </a:r>
          </a:p>
          <a:p>
            <a:pPr marL="342900" indent="-342900" algn="l">
              <a:buFont typeface="Arial" panose="020B0604020202020204" pitchFamily="34" charset="0"/>
              <a:buChar char="•"/>
            </a:pPr>
            <a:r>
              <a:rPr lang="en-US" sz="2200" dirty="0" smtClean="0">
                <a:solidFill>
                  <a:schemeClr val="tx1"/>
                </a:solidFill>
              </a:rPr>
              <a:t>Full time employees who were current illicit drug users were more likely to skip one or more days of work in the past month (16.3% </a:t>
            </a:r>
            <a:r>
              <a:rPr lang="en-US" sz="2200" dirty="0" smtClean="0">
                <a:solidFill>
                  <a:schemeClr val="tx1"/>
                </a:solidFill>
              </a:rPr>
              <a:t>vs. </a:t>
            </a:r>
            <a:r>
              <a:rPr lang="en-US" sz="2200" dirty="0" smtClean="0">
                <a:solidFill>
                  <a:schemeClr val="tx1"/>
                </a:solidFill>
              </a:rPr>
              <a:t>8.2%)</a:t>
            </a:r>
          </a:p>
          <a:p>
            <a:pPr algn="l" eaLnBrk="1" hangingPunct="1"/>
            <a:endParaRPr lang="en-US" dirty="0" smtClean="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10</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spTree>
    <p:extLst>
      <p:ext uri="{BB962C8B-B14F-4D97-AF65-F5344CB8AC3E}">
        <p14:creationId xmlns:p14="http://schemas.microsoft.com/office/powerpoint/2010/main" val="3957757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Impact of Substance Use</a:t>
            </a:r>
          </a:p>
        </p:txBody>
      </p:sp>
      <p:sp>
        <p:nvSpPr>
          <p:cNvPr id="4099" name="Subtitle 2"/>
          <p:cNvSpPr>
            <a:spLocks noGrp="1"/>
          </p:cNvSpPr>
          <p:nvPr>
            <p:ph type="subTitle" idx="1"/>
          </p:nvPr>
        </p:nvSpPr>
        <p:spPr>
          <a:xfrm>
            <a:off x="152400" y="1524000"/>
            <a:ext cx="8958262" cy="4343400"/>
          </a:xfrm>
        </p:spPr>
        <p:txBody>
          <a:bodyPr/>
          <a:lstStyle/>
          <a:p>
            <a:pPr marL="342900" indent="-342900" algn="l">
              <a:buFont typeface="Arial" panose="020B0604020202020204" pitchFamily="34" charset="0"/>
              <a:buChar char="•"/>
            </a:pPr>
            <a:r>
              <a:rPr lang="en-US" sz="2000" b="1" dirty="0" smtClean="0">
                <a:solidFill>
                  <a:schemeClr val="tx1"/>
                </a:solidFill>
              </a:rPr>
              <a:t>Why care about drug and alcohol use in the workplace?</a:t>
            </a:r>
          </a:p>
          <a:p>
            <a:pPr marL="800100" lvl="1" indent="-342900" algn="l">
              <a:buFont typeface="Courier New" panose="02070309020205020404" pitchFamily="49" charset="0"/>
              <a:buChar char="o"/>
            </a:pPr>
            <a:r>
              <a:rPr lang="en-US" sz="2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Individuals abusing substances are more likely to: </a:t>
            </a:r>
          </a:p>
          <a:p>
            <a:pPr lvl="2" algn="l">
              <a:buFont typeface="Wingdings" pitchFamily="2" charset="2"/>
              <a:buChar char="ü"/>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To change jobs frequently </a:t>
            </a:r>
          </a:p>
          <a:p>
            <a:pPr lvl="2" algn="l">
              <a:buFont typeface="Wingdings" pitchFamily="2" charset="2"/>
              <a:buChar char="ü"/>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To be late to or absent from work </a:t>
            </a:r>
          </a:p>
          <a:p>
            <a:pPr lvl="2" algn="l">
              <a:buFont typeface="Wingdings" pitchFamily="2" charset="2"/>
              <a:buChar char="ü"/>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To be less productive employees</a:t>
            </a:r>
          </a:p>
          <a:p>
            <a:pPr lvl="2" algn="l">
              <a:buFont typeface="Wingdings" pitchFamily="2" charset="2"/>
              <a:buChar char="ü"/>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To be involved in a workplace accident </a:t>
            </a:r>
          </a:p>
          <a:p>
            <a:pPr lvl="2" algn="l">
              <a:buFont typeface="Wingdings" pitchFamily="2" charset="2"/>
              <a:buChar char="ü"/>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To file a workers’ compensation claim </a:t>
            </a:r>
          </a:p>
          <a:p>
            <a:pPr algn="l">
              <a:buFont typeface="Wingdings" pitchFamily="2" charset="2"/>
              <a:buChar char="ü"/>
            </a:pPr>
            <a:endParaRPr lang="en-US" altLang="en-US" sz="2000" b="1" dirty="0" smtClean="0">
              <a:solidFill>
                <a:schemeClr val="tx1"/>
              </a:solidFill>
              <a:ea typeface="Verdana" panose="020B0604030504040204" pitchFamily="34" charset="0"/>
              <a:cs typeface="Verdana" panose="020B0604030504040204" pitchFamily="34" charset="0"/>
            </a:endParaRPr>
          </a:p>
          <a:p>
            <a:pPr marL="342900" indent="-342900" algn="l">
              <a:buFont typeface="Arial" panose="020B0604020202020204" pitchFamily="34" charset="0"/>
              <a:buChar char="•"/>
            </a:pPr>
            <a:r>
              <a:rPr lang="en-US" altLang="en-US" sz="2000" b="1" dirty="0" smtClean="0">
                <a:solidFill>
                  <a:schemeClr val="tx1"/>
                </a:solidFill>
                <a:ea typeface="Verdana" panose="020B0604030504040204" pitchFamily="34" charset="0"/>
                <a:cs typeface="Verdana" panose="020B0604030504040204" pitchFamily="34" charset="0"/>
              </a:rPr>
              <a:t>Why care about drug and alcohol treatment?</a:t>
            </a:r>
          </a:p>
          <a:p>
            <a:pPr lvl="1" algn="l">
              <a:buFont typeface="Wingdings" pitchFamily="2" charset="2"/>
              <a:buChar char="ü"/>
            </a:pPr>
            <a:r>
              <a:rPr lang="en-US" alt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1 in 4 people have substance use disorder in their families</a:t>
            </a:r>
          </a:p>
          <a:p>
            <a:pPr lvl="1" algn="l">
              <a:buFont typeface="Wingdings" pitchFamily="2" charset="2"/>
              <a:buChar char="ü"/>
            </a:pPr>
            <a:r>
              <a:rPr lang="en-US" alt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1 in 4 people with substance use disorder will die as a result</a:t>
            </a:r>
          </a:p>
          <a:p>
            <a:pPr algn="l" eaLnBrk="1" hangingPunct="1"/>
            <a:endParaRPr lang="en-US" dirty="0" smtClean="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11</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spTree>
    <p:extLst>
      <p:ext uri="{BB962C8B-B14F-4D97-AF65-F5344CB8AC3E}">
        <p14:creationId xmlns:p14="http://schemas.microsoft.com/office/powerpoint/2010/main" val="3957757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Tardiness or Sleeping on Job</a:t>
            </a:r>
          </a:p>
        </p:txBody>
      </p:sp>
      <p:sp>
        <p:nvSpPr>
          <p:cNvPr id="4099" name="Subtitle 2"/>
          <p:cNvSpPr>
            <a:spLocks noGrp="1"/>
          </p:cNvSpPr>
          <p:nvPr>
            <p:ph type="subTitle" idx="1"/>
          </p:nvPr>
        </p:nvSpPr>
        <p:spPr>
          <a:xfrm>
            <a:off x="304800" y="1752600"/>
            <a:ext cx="8534400" cy="3962400"/>
          </a:xfrm>
        </p:spPr>
        <p:txBody>
          <a:bodyPr/>
          <a:lstStyle/>
          <a:p>
            <a:pPr algn="l"/>
            <a:endParaRPr lang="en-US" dirty="0">
              <a:solidFill>
                <a:schemeClr val="tx1"/>
              </a:solidFill>
            </a:endParaRPr>
          </a:p>
          <a:p>
            <a:pPr algn="l" eaLnBrk="1" hangingPunct="1"/>
            <a:endParaRPr lang="en-US" dirty="0" smtClean="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12</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sp>
        <p:nvSpPr>
          <p:cNvPr id="2" name="TextBox 1"/>
          <p:cNvSpPr txBox="1"/>
          <p:nvPr/>
        </p:nvSpPr>
        <p:spPr>
          <a:xfrm>
            <a:off x="685800" y="1143000"/>
            <a:ext cx="7696200" cy="2677656"/>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latin typeface="Verdana" panose="020B0604030504040204" pitchFamily="34" charset="0"/>
                <a:ea typeface="Verdana" panose="020B0604030504040204" pitchFamily="34" charset="0"/>
                <a:cs typeface="Verdana" panose="020B0604030504040204" pitchFamily="34" charset="0"/>
              </a:rPr>
              <a:t>Opioids, like alcohol, are a depressant-an employee who is abusing prescription drugs or heroin may fall asleep while on the job.</a:t>
            </a:r>
          </a:p>
          <a:p>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US" sz="2400" dirty="0" smtClean="0">
                <a:latin typeface="Verdana" panose="020B0604030504040204" pitchFamily="34" charset="0"/>
                <a:ea typeface="Verdana" panose="020B0604030504040204" pitchFamily="34" charset="0"/>
                <a:cs typeface="Verdana" panose="020B0604030504040204" pitchFamily="34" charset="0"/>
              </a:rPr>
              <a:t>Even a single large dose can cause severe respiratory depression and death according to the National Institute on Drug Abuse.</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14184" y="3959104"/>
            <a:ext cx="3031345" cy="2275344"/>
          </a:xfrm>
          <a:prstGeom prst="rect">
            <a:avLst/>
          </a:prstGeom>
        </p:spPr>
      </p:pic>
    </p:spTree>
    <p:extLst>
      <p:ext uri="{BB962C8B-B14F-4D97-AF65-F5344CB8AC3E}">
        <p14:creationId xmlns:p14="http://schemas.microsoft.com/office/powerpoint/2010/main" val="2187257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Theft</a:t>
            </a:r>
          </a:p>
        </p:txBody>
      </p:sp>
      <p:sp>
        <p:nvSpPr>
          <p:cNvPr id="4099" name="Subtitle 2"/>
          <p:cNvSpPr>
            <a:spLocks noGrp="1"/>
          </p:cNvSpPr>
          <p:nvPr>
            <p:ph type="subTitle" idx="1"/>
          </p:nvPr>
        </p:nvSpPr>
        <p:spPr>
          <a:xfrm>
            <a:off x="533399" y="1447800"/>
            <a:ext cx="8079001" cy="4648200"/>
          </a:xfrm>
        </p:spPr>
        <p:txBody>
          <a:bodyPr/>
          <a:lstStyle/>
          <a:p>
            <a:pPr algn="l" eaLnBrk="1" hangingPunct="1"/>
            <a:r>
              <a:rPr lang="en-US" dirty="0" smtClean="0">
                <a:solidFill>
                  <a:schemeClr val="tx1"/>
                </a:solidFill>
              </a:rPr>
              <a:t>Whether it’s stealing computers, money or scrap, an increase in theft could be an indication of a drug addiction problem within the workplace.</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13</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pic>
        <p:nvPicPr>
          <p:cNvPr id="2" name="Picture 1"/>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362200" y="2946908"/>
            <a:ext cx="4575603" cy="3035150"/>
          </a:xfrm>
          <a:prstGeom prst="rect">
            <a:avLst/>
          </a:prstGeom>
        </p:spPr>
      </p:pic>
    </p:spTree>
    <p:extLst>
      <p:ext uri="{BB962C8B-B14F-4D97-AF65-F5344CB8AC3E}">
        <p14:creationId xmlns:p14="http://schemas.microsoft.com/office/powerpoint/2010/main" val="1300283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Poor Decision Making</a:t>
            </a:r>
          </a:p>
        </p:txBody>
      </p:sp>
      <p:sp>
        <p:nvSpPr>
          <p:cNvPr id="4099" name="Subtitle 2"/>
          <p:cNvSpPr>
            <a:spLocks noGrp="1"/>
          </p:cNvSpPr>
          <p:nvPr>
            <p:ph type="subTitle" idx="1"/>
          </p:nvPr>
        </p:nvSpPr>
        <p:spPr>
          <a:xfrm>
            <a:off x="381000" y="1219200"/>
            <a:ext cx="8229600" cy="4648200"/>
          </a:xfrm>
        </p:spPr>
        <p:txBody>
          <a:bodyPr/>
          <a:lstStyle/>
          <a:p>
            <a:pPr marL="342900" indent="-342900" algn="l" eaLnBrk="1" hangingPunct="1">
              <a:buFont typeface="Arial" panose="020B0604020202020204" pitchFamily="34" charset="0"/>
              <a:buChar char="•"/>
            </a:pPr>
            <a:r>
              <a:rPr lang="en-US" dirty="0" smtClean="0">
                <a:solidFill>
                  <a:schemeClr val="tx1"/>
                </a:solidFill>
              </a:rPr>
              <a:t>A slower reaction time can lead an employee who has an addiction problem to make a poor decision leading to their or a co-worker’s injury.</a:t>
            </a:r>
          </a:p>
          <a:p>
            <a:pPr marL="342900" indent="-342900" algn="l" eaLnBrk="1" hangingPunct="1">
              <a:buFont typeface="Arial" panose="020B0604020202020204" pitchFamily="34" charset="0"/>
              <a:buChar char="•"/>
            </a:pPr>
            <a:r>
              <a:rPr lang="en-US" dirty="0" smtClean="0">
                <a:solidFill>
                  <a:schemeClr val="tx1"/>
                </a:solidFill>
              </a:rPr>
              <a:t>The issue involves science.</a:t>
            </a:r>
          </a:p>
          <a:p>
            <a:pPr marL="342900" indent="-342900" algn="l" eaLnBrk="1" hangingPunct="1">
              <a:buFont typeface="Arial" panose="020B0604020202020204" pitchFamily="34" charset="0"/>
              <a:buChar char="•"/>
            </a:pPr>
            <a:r>
              <a:rPr lang="en-US" dirty="0" smtClean="0">
                <a:solidFill>
                  <a:schemeClr val="tx1"/>
                </a:solidFill>
              </a:rPr>
              <a:t>Drugs affect the pain center of the brain as well as impact the frontal cortex where risks and benefits are determined and decisions made.</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14</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05200" y="4038600"/>
            <a:ext cx="2133600" cy="2133600"/>
          </a:xfrm>
          <a:prstGeom prst="rect">
            <a:avLst/>
          </a:prstGeom>
        </p:spPr>
      </p:pic>
    </p:spTree>
    <p:extLst>
      <p:ext uri="{BB962C8B-B14F-4D97-AF65-F5344CB8AC3E}">
        <p14:creationId xmlns:p14="http://schemas.microsoft.com/office/powerpoint/2010/main" val="3459440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1700" dirty="0" smtClean="0">
                <a:solidFill>
                  <a:schemeClr val="bg1"/>
                </a:solidFill>
                <a:latin typeface="Verdana" pitchFamily="34" charset="0"/>
              </a:rPr>
              <a:t>Inability to Work with Others/Complete Tasks  </a:t>
            </a:r>
          </a:p>
        </p:txBody>
      </p:sp>
      <p:sp>
        <p:nvSpPr>
          <p:cNvPr id="4099" name="Subtitle 2"/>
          <p:cNvSpPr>
            <a:spLocks noGrp="1"/>
          </p:cNvSpPr>
          <p:nvPr>
            <p:ph type="subTitle" idx="1"/>
          </p:nvPr>
        </p:nvSpPr>
        <p:spPr>
          <a:xfrm>
            <a:off x="381000" y="1374911"/>
            <a:ext cx="8229600" cy="4648200"/>
          </a:xfrm>
        </p:spPr>
        <p:txBody>
          <a:bodyPr/>
          <a:lstStyle/>
          <a:p>
            <a:pPr marL="342900" indent="-342900" algn="l" eaLnBrk="1" hangingPunct="1">
              <a:buFont typeface="Arial" panose="020B0604020202020204" pitchFamily="34" charset="0"/>
              <a:buChar char="•"/>
            </a:pPr>
            <a:r>
              <a:rPr lang="en-US" dirty="0" smtClean="0">
                <a:solidFill>
                  <a:schemeClr val="tx1"/>
                </a:solidFill>
              </a:rPr>
              <a:t>Employee’s ability to think and make competent decisions is compromised. </a:t>
            </a:r>
          </a:p>
          <a:p>
            <a:pPr marL="342900" indent="-342900" algn="l" eaLnBrk="1" hangingPunct="1">
              <a:buFont typeface="Arial" panose="020B0604020202020204" pitchFamily="34" charset="0"/>
              <a:buChar char="•"/>
            </a:pPr>
            <a:r>
              <a:rPr lang="en-US" dirty="0" smtClean="0">
                <a:solidFill>
                  <a:schemeClr val="tx1"/>
                </a:solidFill>
              </a:rPr>
              <a:t>Could have difficulty following directions.</a:t>
            </a:r>
          </a:p>
          <a:p>
            <a:pPr marL="342900" indent="-342900" algn="l" eaLnBrk="1" hangingPunct="1">
              <a:buFont typeface="Arial" panose="020B0604020202020204" pitchFamily="34" charset="0"/>
              <a:buChar char="•"/>
            </a:pPr>
            <a:r>
              <a:rPr lang="en-US" dirty="0" smtClean="0">
                <a:solidFill>
                  <a:schemeClr val="tx1"/>
                </a:solidFill>
              </a:rPr>
              <a:t>May have mood swings that affect working with others.</a:t>
            </a:r>
          </a:p>
          <a:p>
            <a:pPr marL="342900" indent="-342900" algn="l" eaLnBrk="1" hangingPunct="1">
              <a:buFont typeface="Arial" panose="020B0604020202020204" pitchFamily="34" charset="0"/>
              <a:buChar char="•"/>
            </a:pPr>
            <a:r>
              <a:rPr lang="en-US" dirty="0" smtClean="0">
                <a:solidFill>
                  <a:schemeClr val="tx1"/>
                </a:solidFill>
              </a:rPr>
              <a:t>Could affect overall morale.</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15</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pic>
        <p:nvPicPr>
          <p:cNvPr id="2" name="Picture 1"/>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046372" y="3509539"/>
            <a:ext cx="3742857" cy="2485714"/>
          </a:xfrm>
          <a:prstGeom prst="rect">
            <a:avLst/>
          </a:prstGeom>
        </p:spPr>
      </p:pic>
    </p:spTree>
    <p:extLst>
      <p:ext uri="{BB962C8B-B14F-4D97-AF65-F5344CB8AC3E}">
        <p14:creationId xmlns:p14="http://schemas.microsoft.com/office/powerpoint/2010/main" val="836629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What Employers Can Do  </a:t>
            </a:r>
          </a:p>
        </p:txBody>
      </p:sp>
      <p:sp>
        <p:nvSpPr>
          <p:cNvPr id="4099" name="Subtitle 2"/>
          <p:cNvSpPr>
            <a:spLocks noGrp="1"/>
          </p:cNvSpPr>
          <p:nvPr>
            <p:ph type="subTitle" idx="1"/>
          </p:nvPr>
        </p:nvSpPr>
        <p:spPr>
          <a:xfrm>
            <a:off x="457200" y="1219200"/>
            <a:ext cx="8229600" cy="4797289"/>
          </a:xfrm>
        </p:spPr>
        <p:txBody>
          <a:bodyPr/>
          <a:lstStyle/>
          <a:p>
            <a:pPr algn="l">
              <a:buFont typeface="Arial"/>
              <a:buChar char="•"/>
            </a:pPr>
            <a:r>
              <a:rPr lang="en-US" b="1" dirty="0" smtClean="0">
                <a:solidFill>
                  <a:schemeClr val="tx1"/>
                </a:solidFill>
              </a:rPr>
              <a:t> </a:t>
            </a:r>
            <a:r>
              <a:rPr lang="en-US" sz="2000" b="1" dirty="0" smtClean="0">
                <a:solidFill>
                  <a:schemeClr val="tx1"/>
                </a:solidFill>
              </a:rPr>
              <a:t>Educate </a:t>
            </a:r>
            <a:r>
              <a:rPr lang="en-US" sz="2000" b="1" dirty="0">
                <a:solidFill>
                  <a:schemeClr val="tx1"/>
                </a:solidFill>
              </a:rPr>
              <a:t>employees about responsible </a:t>
            </a:r>
            <a:r>
              <a:rPr lang="en-US" sz="2000" b="1" dirty="0" smtClean="0">
                <a:solidFill>
                  <a:schemeClr val="tx1"/>
                </a:solidFill>
              </a:rPr>
              <a:t>prescription </a:t>
            </a:r>
            <a:br>
              <a:rPr lang="en-US" sz="2000" b="1" dirty="0" smtClean="0">
                <a:solidFill>
                  <a:schemeClr val="tx1"/>
                </a:solidFill>
              </a:rPr>
            </a:br>
            <a:r>
              <a:rPr lang="en-US" sz="2000" b="1" dirty="0" smtClean="0">
                <a:solidFill>
                  <a:schemeClr val="tx1"/>
                </a:solidFill>
              </a:rPr>
              <a:t>   opioid use:</a:t>
            </a:r>
            <a:r>
              <a:rPr lang="en-US" sz="2000" dirty="0" smtClean="0">
                <a:solidFill>
                  <a:schemeClr val="tx1"/>
                </a:solidFill>
              </a:rPr>
              <a:t> </a:t>
            </a:r>
          </a:p>
          <a:p>
            <a:pPr algn="l"/>
            <a:r>
              <a:rPr lang="en-US" sz="2000" dirty="0" smtClean="0">
                <a:solidFill>
                  <a:schemeClr val="tx1"/>
                </a:solidFill>
              </a:rPr>
              <a:t>      ◦ Used </a:t>
            </a:r>
            <a:r>
              <a:rPr lang="en-US" sz="2000" dirty="0">
                <a:solidFill>
                  <a:schemeClr val="tx1"/>
                </a:solidFill>
              </a:rPr>
              <a:t>responsibly, </a:t>
            </a:r>
            <a:r>
              <a:rPr lang="en-US" sz="2000" dirty="0" smtClean="0">
                <a:solidFill>
                  <a:schemeClr val="tx1"/>
                </a:solidFill>
              </a:rPr>
              <a:t>opioids </a:t>
            </a:r>
            <a:r>
              <a:rPr lang="en-US" sz="2000" dirty="0">
                <a:solidFill>
                  <a:schemeClr val="tx1"/>
                </a:solidFill>
              </a:rPr>
              <a:t>can be an effective tool to </a:t>
            </a:r>
            <a:r>
              <a:rPr lang="en-US" sz="2000" dirty="0" smtClean="0">
                <a:solidFill>
                  <a:schemeClr val="tx1"/>
                </a:solidFill>
              </a:rPr>
              <a:t> </a:t>
            </a:r>
            <a:br>
              <a:rPr lang="en-US" sz="2000" dirty="0" smtClean="0">
                <a:solidFill>
                  <a:schemeClr val="tx1"/>
                </a:solidFill>
              </a:rPr>
            </a:br>
            <a:r>
              <a:rPr lang="en-US" sz="2000" dirty="0" smtClean="0">
                <a:solidFill>
                  <a:schemeClr val="tx1"/>
                </a:solidFill>
              </a:rPr>
              <a:t>        mask acute pain </a:t>
            </a:r>
          </a:p>
          <a:p>
            <a:pPr algn="l"/>
            <a:r>
              <a:rPr lang="en-US" sz="2000" dirty="0">
                <a:solidFill>
                  <a:schemeClr val="tx1"/>
                </a:solidFill>
              </a:rPr>
              <a:t> </a:t>
            </a:r>
            <a:r>
              <a:rPr lang="en-US" sz="2000" dirty="0" smtClean="0">
                <a:solidFill>
                  <a:schemeClr val="tx1"/>
                </a:solidFill>
              </a:rPr>
              <a:t>     ◦ Workers need to understand the potency </a:t>
            </a:r>
            <a:r>
              <a:rPr lang="en-US" sz="2000" dirty="0">
                <a:solidFill>
                  <a:schemeClr val="tx1"/>
                </a:solidFill>
              </a:rPr>
              <a:t>of these drugs, </a:t>
            </a:r>
            <a:r>
              <a:rPr lang="en-US" sz="2000" dirty="0" smtClean="0">
                <a:solidFill>
                  <a:schemeClr val="tx1"/>
                </a:solidFill>
              </a:rPr>
              <a:t/>
            </a:r>
            <a:br>
              <a:rPr lang="en-US" sz="2000" dirty="0" smtClean="0">
                <a:solidFill>
                  <a:schemeClr val="tx1"/>
                </a:solidFill>
              </a:rPr>
            </a:br>
            <a:r>
              <a:rPr lang="en-US" sz="2000" dirty="0" smtClean="0">
                <a:solidFill>
                  <a:schemeClr val="tx1"/>
                </a:solidFill>
              </a:rPr>
              <a:t>        how </a:t>
            </a:r>
            <a:r>
              <a:rPr lang="en-US" sz="2000" dirty="0">
                <a:solidFill>
                  <a:schemeClr val="tx1"/>
                </a:solidFill>
              </a:rPr>
              <a:t>they work, how they </a:t>
            </a:r>
            <a:r>
              <a:rPr lang="en-US" sz="2000" dirty="0" smtClean="0">
                <a:solidFill>
                  <a:schemeClr val="tx1"/>
                </a:solidFill>
              </a:rPr>
              <a:t>interact </a:t>
            </a:r>
            <a:r>
              <a:rPr lang="en-US" sz="2000" dirty="0">
                <a:solidFill>
                  <a:schemeClr val="tx1"/>
                </a:solidFill>
              </a:rPr>
              <a:t>with other drugs and </a:t>
            </a:r>
            <a:r>
              <a:rPr lang="en-US" sz="2000" dirty="0" smtClean="0">
                <a:solidFill>
                  <a:schemeClr val="tx1"/>
                </a:solidFill>
              </a:rPr>
              <a:t/>
            </a:r>
            <a:br>
              <a:rPr lang="en-US" sz="2000" dirty="0" smtClean="0">
                <a:solidFill>
                  <a:schemeClr val="tx1"/>
                </a:solidFill>
              </a:rPr>
            </a:br>
            <a:r>
              <a:rPr lang="en-US" sz="2000" dirty="0" smtClean="0">
                <a:solidFill>
                  <a:schemeClr val="tx1"/>
                </a:solidFill>
              </a:rPr>
              <a:t>        how </a:t>
            </a:r>
            <a:r>
              <a:rPr lang="en-US" sz="2000" dirty="0">
                <a:solidFill>
                  <a:schemeClr val="tx1"/>
                </a:solidFill>
              </a:rPr>
              <a:t>they can </a:t>
            </a:r>
            <a:r>
              <a:rPr lang="en-US" sz="2000" dirty="0" smtClean="0">
                <a:solidFill>
                  <a:schemeClr val="tx1"/>
                </a:solidFill>
              </a:rPr>
              <a:t>become </a:t>
            </a:r>
            <a:r>
              <a:rPr lang="en-US" sz="2000" dirty="0">
                <a:solidFill>
                  <a:schemeClr val="tx1"/>
                </a:solidFill>
              </a:rPr>
              <a:t>addictive</a:t>
            </a:r>
            <a:r>
              <a:rPr lang="en-US" sz="2000" dirty="0" smtClean="0">
                <a:solidFill>
                  <a:schemeClr val="tx1"/>
                </a:solidFill>
              </a:rPr>
              <a:t>.</a:t>
            </a:r>
          </a:p>
          <a:p>
            <a:pPr algn="l"/>
            <a:endParaRPr lang="en-US" sz="2000" dirty="0">
              <a:solidFill>
                <a:schemeClr val="tx1"/>
              </a:solidFill>
            </a:endParaRPr>
          </a:p>
          <a:p>
            <a:pPr algn="l">
              <a:buFont typeface="Arial"/>
              <a:buChar char="•"/>
            </a:pPr>
            <a:r>
              <a:rPr lang="en-US" sz="2000" b="1" dirty="0" smtClean="0">
                <a:solidFill>
                  <a:schemeClr val="tx1"/>
                </a:solidFill>
              </a:rPr>
              <a:t> Understand </a:t>
            </a:r>
            <a:r>
              <a:rPr lang="en-US" sz="2000" b="1" dirty="0">
                <a:solidFill>
                  <a:schemeClr val="tx1"/>
                </a:solidFill>
              </a:rPr>
              <a:t>risk factors of opioid abuse.</a:t>
            </a:r>
            <a:r>
              <a:rPr lang="en-US" sz="2000" dirty="0">
                <a:solidFill>
                  <a:schemeClr val="tx1"/>
                </a:solidFill>
              </a:rPr>
              <a:t> </a:t>
            </a:r>
            <a:r>
              <a:rPr lang="en-US" sz="2000" dirty="0" smtClean="0">
                <a:solidFill>
                  <a:schemeClr val="tx1"/>
                </a:solidFill>
              </a:rPr>
              <a:t> </a:t>
            </a:r>
            <a:r>
              <a:rPr lang="en-US" sz="2000" dirty="0">
                <a:solidFill>
                  <a:schemeClr val="tx1"/>
                </a:solidFill>
              </a:rPr>
              <a:t> </a:t>
            </a:r>
          </a:p>
          <a:p>
            <a:pPr algn="l"/>
            <a:r>
              <a:rPr lang="en-US" sz="2000" dirty="0" smtClean="0">
                <a:solidFill>
                  <a:schemeClr val="tx1"/>
                </a:solidFill>
              </a:rPr>
              <a:t>      ◦  Understanding </a:t>
            </a:r>
            <a:r>
              <a:rPr lang="en-US" sz="2000" dirty="0">
                <a:solidFill>
                  <a:schemeClr val="tx1"/>
                </a:solidFill>
              </a:rPr>
              <a:t>and communicating the risk factors </a:t>
            </a:r>
            <a:r>
              <a:rPr lang="en-US" sz="2000" dirty="0" smtClean="0">
                <a:solidFill>
                  <a:schemeClr val="tx1"/>
                </a:solidFill>
              </a:rPr>
              <a:t/>
            </a:r>
            <a:br>
              <a:rPr lang="en-US" sz="2000" dirty="0" smtClean="0">
                <a:solidFill>
                  <a:schemeClr val="tx1"/>
                </a:solidFill>
              </a:rPr>
            </a:br>
            <a:r>
              <a:rPr lang="en-US" sz="2000" dirty="0" smtClean="0">
                <a:solidFill>
                  <a:schemeClr val="tx1"/>
                </a:solidFill>
              </a:rPr>
              <a:t>         for </a:t>
            </a:r>
            <a:r>
              <a:rPr lang="en-US" sz="2000" dirty="0">
                <a:solidFill>
                  <a:schemeClr val="tx1"/>
                </a:solidFill>
              </a:rPr>
              <a:t>opioid abuse is vital for </a:t>
            </a:r>
            <a:r>
              <a:rPr lang="en-US" sz="2000" dirty="0" smtClean="0">
                <a:solidFill>
                  <a:schemeClr val="tx1"/>
                </a:solidFill>
              </a:rPr>
              <a:t>prevention. </a:t>
            </a:r>
          </a:p>
          <a:p>
            <a:pPr algn="l"/>
            <a:r>
              <a:rPr lang="en-US" sz="2000" dirty="0">
                <a:solidFill>
                  <a:schemeClr val="tx1"/>
                </a:solidFill>
              </a:rPr>
              <a:t> </a:t>
            </a:r>
            <a:r>
              <a:rPr lang="en-US" sz="2000" dirty="0" smtClean="0">
                <a:solidFill>
                  <a:schemeClr val="tx1"/>
                </a:solidFill>
              </a:rPr>
              <a:t>     ◦  Employees should </a:t>
            </a:r>
            <a:r>
              <a:rPr lang="en-US" sz="2000" dirty="0">
                <a:solidFill>
                  <a:schemeClr val="tx1"/>
                </a:solidFill>
              </a:rPr>
              <a:t>learn about doctor shopping, </a:t>
            </a:r>
            <a:r>
              <a:rPr lang="en-US" sz="2000" dirty="0" smtClean="0">
                <a:solidFill>
                  <a:schemeClr val="tx1"/>
                </a:solidFill>
              </a:rPr>
              <a:t>  </a:t>
            </a:r>
            <a:br>
              <a:rPr lang="en-US" sz="2000" dirty="0" smtClean="0">
                <a:solidFill>
                  <a:schemeClr val="tx1"/>
                </a:solidFill>
              </a:rPr>
            </a:br>
            <a:r>
              <a:rPr lang="en-US" sz="2000" dirty="0" smtClean="0">
                <a:solidFill>
                  <a:schemeClr val="tx1"/>
                </a:solidFill>
              </a:rPr>
              <a:t>         physician dispensing </a:t>
            </a:r>
            <a:r>
              <a:rPr lang="en-US" sz="2000" dirty="0">
                <a:solidFill>
                  <a:schemeClr val="tx1"/>
                </a:solidFill>
              </a:rPr>
              <a:t>and other risk factors supported </a:t>
            </a:r>
            <a:r>
              <a:rPr lang="en-US" sz="2000" dirty="0" smtClean="0">
                <a:solidFill>
                  <a:schemeClr val="tx1"/>
                </a:solidFill>
              </a:rPr>
              <a:t>    </a:t>
            </a:r>
            <a:br>
              <a:rPr lang="en-US" sz="2000" dirty="0" smtClean="0">
                <a:solidFill>
                  <a:schemeClr val="tx1"/>
                </a:solidFill>
              </a:rPr>
            </a:br>
            <a:r>
              <a:rPr lang="en-US" sz="2000" dirty="0" smtClean="0">
                <a:solidFill>
                  <a:schemeClr val="tx1"/>
                </a:solidFill>
              </a:rPr>
              <a:t>         by evidence</a:t>
            </a:r>
            <a:r>
              <a:rPr lang="en-US" sz="2000" dirty="0">
                <a:solidFill>
                  <a:schemeClr val="tx1"/>
                </a:solidFill>
              </a:rPr>
              <a:t>.</a:t>
            </a:r>
          </a:p>
          <a:p>
            <a:pPr marL="342900" indent="-342900" algn="l" eaLnBrk="1" hangingPunct="1">
              <a:buFont typeface="Arial" panose="020B0604020202020204" pitchFamily="34" charset="0"/>
              <a:buChar char="•"/>
            </a:pPr>
            <a:endParaRPr lang="en-US" dirty="0" smtClean="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16</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spTree>
    <p:extLst>
      <p:ext uri="{BB962C8B-B14F-4D97-AF65-F5344CB8AC3E}">
        <p14:creationId xmlns:p14="http://schemas.microsoft.com/office/powerpoint/2010/main" val="212218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09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What Employers Can Do  </a:t>
            </a:r>
          </a:p>
        </p:txBody>
      </p:sp>
      <p:sp>
        <p:nvSpPr>
          <p:cNvPr id="4099" name="Subtitle 2"/>
          <p:cNvSpPr>
            <a:spLocks noGrp="1"/>
          </p:cNvSpPr>
          <p:nvPr>
            <p:ph type="subTitle" idx="1"/>
          </p:nvPr>
        </p:nvSpPr>
        <p:spPr>
          <a:xfrm>
            <a:off x="381000" y="1143000"/>
            <a:ext cx="8229600" cy="4876800"/>
          </a:xfrm>
        </p:spPr>
        <p:txBody>
          <a:bodyPr/>
          <a:lstStyle/>
          <a:p>
            <a:pPr algn="l">
              <a:buFont typeface="Arial"/>
              <a:buChar char="•"/>
            </a:pPr>
            <a:r>
              <a:rPr lang="en-US" sz="2200" b="1" dirty="0" smtClean="0">
                <a:solidFill>
                  <a:schemeClr val="tx1"/>
                </a:solidFill>
              </a:rPr>
              <a:t> </a:t>
            </a:r>
            <a:r>
              <a:rPr lang="en-US" sz="2150" b="1" dirty="0" smtClean="0">
                <a:solidFill>
                  <a:schemeClr val="tx1"/>
                </a:solidFill>
              </a:rPr>
              <a:t>Provide </a:t>
            </a:r>
            <a:r>
              <a:rPr lang="en-US" sz="2150" b="1" dirty="0">
                <a:solidFill>
                  <a:schemeClr val="tx1"/>
                </a:solidFill>
              </a:rPr>
              <a:t>support and safe return to work to </a:t>
            </a:r>
            <a:r>
              <a:rPr lang="en-US" sz="2150" b="1" dirty="0" smtClean="0">
                <a:solidFill>
                  <a:schemeClr val="tx1"/>
                </a:solidFill>
              </a:rPr>
              <a:t/>
            </a:r>
            <a:br>
              <a:rPr lang="en-US" sz="2150" b="1" dirty="0" smtClean="0">
                <a:solidFill>
                  <a:schemeClr val="tx1"/>
                </a:solidFill>
              </a:rPr>
            </a:br>
            <a:r>
              <a:rPr lang="en-US" sz="2150" b="1" dirty="0" smtClean="0">
                <a:solidFill>
                  <a:schemeClr val="tx1"/>
                </a:solidFill>
              </a:rPr>
              <a:t>  injured employees:</a:t>
            </a:r>
            <a:r>
              <a:rPr lang="en-US" sz="2150" dirty="0" smtClean="0">
                <a:solidFill>
                  <a:schemeClr val="tx1"/>
                </a:solidFill>
              </a:rPr>
              <a:t> </a:t>
            </a:r>
          </a:p>
          <a:p>
            <a:pPr algn="l"/>
            <a:r>
              <a:rPr lang="en-US" sz="2150" dirty="0">
                <a:solidFill>
                  <a:schemeClr val="tx1"/>
                </a:solidFill>
              </a:rPr>
              <a:t> </a:t>
            </a:r>
            <a:r>
              <a:rPr lang="en-US" sz="2150" dirty="0" smtClean="0">
                <a:solidFill>
                  <a:schemeClr val="tx1"/>
                </a:solidFill>
              </a:rPr>
              <a:t>    ◦ For injured workers it </a:t>
            </a:r>
            <a:r>
              <a:rPr lang="en-US" sz="2150" dirty="0">
                <a:solidFill>
                  <a:schemeClr val="tx1"/>
                </a:solidFill>
              </a:rPr>
              <a:t>is </a:t>
            </a:r>
            <a:r>
              <a:rPr lang="en-US" sz="2150" dirty="0" smtClean="0">
                <a:solidFill>
                  <a:schemeClr val="tx1"/>
                </a:solidFill>
              </a:rPr>
              <a:t>important </a:t>
            </a:r>
            <a:r>
              <a:rPr lang="en-US" sz="2150" dirty="0">
                <a:solidFill>
                  <a:schemeClr val="tx1"/>
                </a:solidFill>
              </a:rPr>
              <a:t>to provide strong </a:t>
            </a:r>
            <a:r>
              <a:rPr lang="en-US" sz="2150" dirty="0" smtClean="0">
                <a:solidFill>
                  <a:schemeClr val="tx1"/>
                </a:solidFill>
              </a:rPr>
              <a:t> </a:t>
            </a:r>
            <a:br>
              <a:rPr lang="en-US" sz="2150" dirty="0" smtClean="0">
                <a:solidFill>
                  <a:schemeClr val="tx1"/>
                </a:solidFill>
              </a:rPr>
            </a:br>
            <a:r>
              <a:rPr lang="en-US" sz="2150" dirty="0" smtClean="0">
                <a:solidFill>
                  <a:schemeClr val="tx1"/>
                </a:solidFill>
              </a:rPr>
              <a:t>       social </a:t>
            </a:r>
            <a:r>
              <a:rPr lang="en-US" sz="2150" dirty="0">
                <a:solidFill>
                  <a:schemeClr val="tx1"/>
                </a:solidFill>
              </a:rPr>
              <a:t>support from fellow </a:t>
            </a:r>
            <a:r>
              <a:rPr lang="en-US" sz="2150" dirty="0" smtClean="0">
                <a:solidFill>
                  <a:schemeClr val="tx1"/>
                </a:solidFill>
              </a:rPr>
              <a:t>workers</a:t>
            </a:r>
            <a:r>
              <a:rPr lang="en-US" sz="2150" dirty="0">
                <a:solidFill>
                  <a:schemeClr val="tx1"/>
                </a:solidFill>
              </a:rPr>
              <a:t>, especially the  </a:t>
            </a:r>
            <a:r>
              <a:rPr lang="en-US" sz="2150" dirty="0" smtClean="0">
                <a:solidFill>
                  <a:schemeClr val="tx1"/>
                </a:solidFill>
              </a:rPr>
              <a:t>  </a:t>
            </a:r>
            <a:br>
              <a:rPr lang="en-US" sz="2150" dirty="0" smtClean="0">
                <a:solidFill>
                  <a:schemeClr val="tx1"/>
                </a:solidFill>
              </a:rPr>
            </a:br>
            <a:r>
              <a:rPr lang="en-US" sz="2150" dirty="0" smtClean="0">
                <a:solidFill>
                  <a:schemeClr val="tx1"/>
                </a:solidFill>
              </a:rPr>
              <a:t>       immediate </a:t>
            </a:r>
            <a:r>
              <a:rPr lang="en-US" sz="2150" dirty="0">
                <a:solidFill>
                  <a:schemeClr val="tx1"/>
                </a:solidFill>
              </a:rPr>
              <a:t>supervisor and </a:t>
            </a:r>
            <a:r>
              <a:rPr lang="en-US" sz="2150" dirty="0" smtClean="0">
                <a:solidFill>
                  <a:schemeClr val="tx1"/>
                </a:solidFill>
              </a:rPr>
              <a:t>management</a:t>
            </a:r>
            <a:r>
              <a:rPr lang="en-US" sz="2150" dirty="0">
                <a:solidFill>
                  <a:schemeClr val="tx1"/>
                </a:solidFill>
              </a:rPr>
              <a:t>, to help the </a:t>
            </a:r>
            <a:r>
              <a:rPr lang="en-US" sz="2150" dirty="0" smtClean="0">
                <a:solidFill>
                  <a:schemeClr val="tx1"/>
                </a:solidFill>
              </a:rPr>
              <a:t/>
            </a:r>
            <a:br>
              <a:rPr lang="en-US" sz="2150" dirty="0" smtClean="0">
                <a:solidFill>
                  <a:schemeClr val="tx1"/>
                </a:solidFill>
              </a:rPr>
            </a:br>
            <a:r>
              <a:rPr lang="en-US" sz="2150" dirty="0" smtClean="0">
                <a:solidFill>
                  <a:schemeClr val="tx1"/>
                </a:solidFill>
              </a:rPr>
              <a:t>       worker </a:t>
            </a:r>
            <a:r>
              <a:rPr lang="en-US" sz="2150" dirty="0">
                <a:solidFill>
                  <a:schemeClr val="tx1"/>
                </a:solidFill>
              </a:rPr>
              <a:t>safely return to work. </a:t>
            </a:r>
          </a:p>
          <a:p>
            <a:pPr algn="l"/>
            <a:r>
              <a:rPr lang="en-US" sz="2150" dirty="0" smtClean="0">
                <a:solidFill>
                  <a:schemeClr val="tx1"/>
                </a:solidFill>
              </a:rPr>
              <a:t>     ◦ The </a:t>
            </a:r>
            <a:r>
              <a:rPr lang="en-US" sz="2150" dirty="0">
                <a:solidFill>
                  <a:schemeClr val="tx1"/>
                </a:solidFill>
              </a:rPr>
              <a:t>most important person in returning an </a:t>
            </a:r>
            <a:r>
              <a:rPr lang="en-US" sz="2150" dirty="0" smtClean="0">
                <a:solidFill>
                  <a:schemeClr val="tx1"/>
                </a:solidFill>
              </a:rPr>
              <a:t/>
            </a:r>
            <a:br>
              <a:rPr lang="en-US" sz="2150" dirty="0" smtClean="0">
                <a:solidFill>
                  <a:schemeClr val="tx1"/>
                </a:solidFill>
              </a:rPr>
            </a:br>
            <a:r>
              <a:rPr lang="en-US" sz="2150" dirty="0" smtClean="0">
                <a:solidFill>
                  <a:schemeClr val="tx1"/>
                </a:solidFill>
              </a:rPr>
              <a:t>       employee back </a:t>
            </a:r>
            <a:r>
              <a:rPr lang="en-US" sz="2150" dirty="0">
                <a:solidFill>
                  <a:schemeClr val="tx1"/>
                </a:solidFill>
              </a:rPr>
              <a:t>to work is the immediate </a:t>
            </a:r>
            <a:r>
              <a:rPr lang="en-US" sz="2150" dirty="0" smtClean="0">
                <a:solidFill>
                  <a:schemeClr val="tx1"/>
                </a:solidFill>
              </a:rPr>
              <a:t>supervisor.</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17</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pic>
        <p:nvPicPr>
          <p:cNvPr id="6" name="Picture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95494" y="4191000"/>
            <a:ext cx="2627074"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685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What Employers Can Do  </a:t>
            </a:r>
          </a:p>
        </p:txBody>
      </p:sp>
      <p:sp>
        <p:nvSpPr>
          <p:cNvPr id="4099" name="Subtitle 2"/>
          <p:cNvSpPr>
            <a:spLocks noGrp="1"/>
          </p:cNvSpPr>
          <p:nvPr>
            <p:ph type="subTitle" idx="1"/>
          </p:nvPr>
        </p:nvSpPr>
        <p:spPr>
          <a:xfrm>
            <a:off x="533400" y="1301750"/>
            <a:ext cx="5410200" cy="4419600"/>
          </a:xfrm>
        </p:spPr>
        <p:txBody>
          <a:bodyPr/>
          <a:lstStyle/>
          <a:p>
            <a:pPr algn="l"/>
            <a:r>
              <a:rPr lang="en-US" b="1" dirty="0" smtClean="0">
                <a:solidFill>
                  <a:schemeClr val="tx1"/>
                </a:solidFill>
              </a:rPr>
              <a:t>Provide </a:t>
            </a:r>
            <a:r>
              <a:rPr lang="en-US" b="1" dirty="0">
                <a:solidFill>
                  <a:schemeClr val="tx1"/>
                </a:solidFill>
              </a:rPr>
              <a:t>support and safe return to work to </a:t>
            </a:r>
            <a:r>
              <a:rPr lang="en-US" b="1" dirty="0" smtClean="0">
                <a:solidFill>
                  <a:schemeClr val="tx1"/>
                </a:solidFill>
              </a:rPr>
              <a:t>injured employees:</a:t>
            </a:r>
            <a:r>
              <a:rPr lang="en-US" dirty="0" smtClean="0">
                <a:solidFill>
                  <a:schemeClr val="tx1"/>
                </a:solidFill>
              </a:rPr>
              <a:t> </a:t>
            </a:r>
          </a:p>
          <a:p>
            <a:pPr algn="l"/>
            <a:endParaRPr lang="en-US" sz="1200" dirty="0" smtClean="0">
              <a:solidFill>
                <a:schemeClr val="tx1"/>
              </a:solidFill>
            </a:endParaRPr>
          </a:p>
          <a:p>
            <a:pPr marL="342900" indent="-342900" algn="l">
              <a:buFont typeface="Wingdings" panose="05000000000000000000" pitchFamily="2" charset="2"/>
              <a:buChar char="§"/>
            </a:pPr>
            <a:r>
              <a:rPr lang="en-US" dirty="0" smtClean="0">
                <a:solidFill>
                  <a:schemeClr val="tx1"/>
                </a:solidFill>
              </a:rPr>
              <a:t>When implemented</a:t>
            </a:r>
            <a:r>
              <a:rPr lang="en-US" dirty="0">
                <a:solidFill>
                  <a:schemeClr val="tx1"/>
                </a:solidFill>
              </a:rPr>
              <a:t>, a program of key steps can </a:t>
            </a:r>
            <a:r>
              <a:rPr lang="en-US" dirty="0" smtClean="0">
                <a:solidFill>
                  <a:schemeClr val="tx1"/>
                </a:solidFill>
              </a:rPr>
              <a:t>result </a:t>
            </a:r>
            <a:r>
              <a:rPr lang="en-US" dirty="0">
                <a:solidFill>
                  <a:schemeClr val="tx1"/>
                </a:solidFill>
              </a:rPr>
              <a:t>in </a:t>
            </a:r>
            <a:r>
              <a:rPr lang="en-US" dirty="0" smtClean="0">
                <a:solidFill>
                  <a:schemeClr val="tx1"/>
                </a:solidFill>
              </a:rPr>
              <a:t>fewer </a:t>
            </a:r>
            <a:r>
              <a:rPr lang="en-US" dirty="0">
                <a:solidFill>
                  <a:schemeClr val="tx1"/>
                </a:solidFill>
              </a:rPr>
              <a:t>lost days and decreased wage loss </a:t>
            </a:r>
            <a:r>
              <a:rPr lang="en-US" dirty="0" smtClean="0">
                <a:solidFill>
                  <a:schemeClr val="tx1"/>
                </a:solidFill>
              </a:rPr>
              <a:t>for employees</a:t>
            </a:r>
            <a:r>
              <a:rPr lang="en-US" dirty="0">
                <a:solidFill>
                  <a:schemeClr val="tx1"/>
                </a:solidFill>
              </a:rPr>
              <a:t>. </a:t>
            </a:r>
            <a:endParaRPr lang="en-US" dirty="0" smtClean="0">
              <a:solidFill>
                <a:schemeClr val="tx1"/>
              </a:solidFill>
            </a:endParaRPr>
          </a:p>
          <a:p>
            <a:pPr marL="342900" indent="-342900" algn="l">
              <a:buFont typeface="Wingdings" panose="05000000000000000000" pitchFamily="2" charset="2"/>
              <a:buChar char="§"/>
            </a:pPr>
            <a:endParaRPr lang="en-US" sz="1200" dirty="0" smtClean="0">
              <a:solidFill>
                <a:schemeClr val="tx1"/>
              </a:solidFill>
            </a:endParaRPr>
          </a:p>
          <a:p>
            <a:pPr marL="342900" indent="-342900" algn="l">
              <a:buFont typeface="Wingdings" panose="05000000000000000000" pitchFamily="2" charset="2"/>
              <a:buChar char="§"/>
            </a:pPr>
            <a:r>
              <a:rPr lang="en-US" dirty="0" smtClean="0">
                <a:solidFill>
                  <a:schemeClr val="tx1"/>
                </a:solidFill>
              </a:rPr>
              <a:t>Will </a:t>
            </a:r>
            <a:r>
              <a:rPr lang="en-US" dirty="0">
                <a:solidFill>
                  <a:schemeClr val="tx1"/>
                </a:solidFill>
              </a:rPr>
              <a:t>redirect the focus from the </a:t>
            </a:r>
            <a:r>
              <a:rPr lang="en-US" dirty="0" smtClean="0">
                <a:solidFill>
                  <a:schemeClr val="tx1"/>
                </a:solidFill>
              </a:rPr>
              <a:t>injured </a:t>
            </a:r>
            <a:r>
              <a:rPr lang="en-US" dirty="0">
                <a:solidFill>
                  <a:schemeClr val="tx1"/>
                </a:solidFill>
              </a:rPr>
              <a:t>worker’s </a:t>
            </a:r>
            <a:r>
              <a:rPr lang="en-US" dirty="0" smtClean="0">
                <a:solidFill>
                  <a:schemeClr val="tx1"/>
                </a:solidFill>
              </a:rPr>
              <a:t>disability </a:t>
            </a:r>
            <a:r>
              <a:rPr lang="en-US" dirty="0">
                <a:solidFill>
                  <a:schemeClr val="tx1"/>
                </a:solidFill>
              </a:rPr>
              <a:t>to promoting work ability, </a:t>
            </a:r>
            <a:r>
              <a:rPr lang="en-US" dirty="0" smtClean="0">
                <a:solidFill>
                  <a:schemeClr val="tx1"/>
                </a:solidFill>
              </a:rPr>
              <a:t>leading </a:t>
            </a:r>
            <a:r>
              <a:rPr lang="en-US" dirty="0">
                <a:solidFill>
                  <a:schemeClr val="tx1"/>
                </a:solidFill>
              </a:rPr>
              <a:t>to </a:t>
            </a:r>
            <a:r>
              <a:rPr lang="en-US" dirty="0" smtClean="0">
                <a:solidFill>
                  <a:schemeClr val="tx1"/>
                </a:solidFill>
              </a:rPr>
              <a:t>greater </a:t>
            </a:r>
            <a:r>
              <a:rPr lang="en-US" dirty="0">
                <a:solidFill>
                  <a:schemeClr val="tx1"/>
                </a:solidFill>
              </a:rPr>
              <a:t>employee morale.</a:t>
            </a:r>
            <a:r>
              <a:rPr lang="en-US" b="1" dirty="0" smtClean="0">
                <a:solidFill>
                  <a:schemeClr val="tx1"/>
                </a:solidFill>
              </a:rPr>
              <a:t> </a:t>
            </a:r>
            <a:endParaRPr lang="en-US" dirty="0" smtClean="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18</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pic>
        <p:nvPicPr>
          <p:cNvPr id="6" name="Picture 2" descr="C:\Documents and Settings\stlane\My Documents\My Pictures\return to work\ohcReturnToWorkProgram.jp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5943600" y="2362200"/>
            <a:ext cx="2911636"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7768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What Employers Can Do  </a:t>
            </a:r>
          </a:p>
        </p:txBody>
      </p:sp>
      <p:sp>
        <p:nvSpPr>
          <p:cNvPr id="4099" name="Subtitle 2"/>
          <p:cNvSpPr>
            <a:spLocks noGrp="1"/>
          </p:cNvSpPr>
          <p:nvPr>
            <p:ph type="subTitle" idx="1"/>
          </p:nvPr>
        </p:nvSpPr>
        <p:spPr>
          <a:xfrm>
            <a:off x="381000" y="1066800"/>
            <a:ext cx="8686800" cy="5105400"/>
          </a:xfrm>
        </p:spPr>
        <p:txBody>
          <a:bodyPr/>
          <a:lstStyle/>
          <a:p>
            <a:pPr algn="l">
              <a:buFont typeface="Arial"/>
              <a:buChar char="•"/>
            </a:pPr>
            <a:r>
              <a:rPr lang="en-US" sz="2200" b="1" dirty="0" smtClean="0">
                <a:solidFill>
                  <a:schemeClr val="tx1"/>
                </a:solidFill>
              </a:rPr>
              <a:t> </a:t>
            </a:r>
            <a:r>
              <a:rPr lang="en-US" sz="2100" b="1" dirty="0">
                <a:solidFill>
                  <a:schemeClr val="tx1"/>
                </a:solidFill>
              </a:rPr>
              <a:t>Communicate treatment </a:t>
            </a:r>
            <a:r>
              <a:rPr lang="en-US" sz="2100" b="1" dirty="0" smtClean="0">
                <a:solidFill>
                  <a:schemeClr val="tx1"/>
                </a:solidFill>
              </a:rPr>
              <a:t>options:</a:t>
            </a:r>
            <a:r>
              <a:rPr lang="en-US" sz="2100" dirty="0" smtClean="0">
                <a:solidFill>
                  <a:schemeClr val="tx1"/>
                </a:solidFill>
              </a:rPr>
              <a:t> </a:t>
            </a:r>
          </a:p>
          <a:p>
            <a:pPr marL="342900" indent="-342900" algn="l">
              <a:buFont typeface="Courier New" panose="02070309020205020404" pitchFamily="49" charset="0"/>
              <a:buChar char="o"/>
            </a:pPr>
            <a:r>
              <a:rPr lang="en-US" sz="2100" dirty="0" smtClean="0">
                <a:solidFill>
                  <a:schemeClr val="tx1"/>
                </a:solidFill>
              </a:rPr>
              <a:t>If </a:t>
            </a:r>
            <a:r>
              <a:rPr lang="en-US" sz="2100" dirty="0">
                <a:solidFill>
                  <a:schemeClr val="tx1"/>
                </a:solidFill>
              </a:rPr>
              <a:t>treatment is necessary, it is important to </a:t>
            </a:r>
            <a:r>
              <a:rPr lang="en-US" sz="2100" dirty="0" smtClean="0">
                <a:solidFill>
                  <a:schemeClr val="tx1"/>
                </a:solidFill>
              </a:rPr>
              <a:t>educate   </a:t>
            </a:r>
            <a:br>
              <a:rPr lang="en-US" sz="2100" dirty="0" smtClean="0">
                <a:solidFill>
                  <a:schemeClr val="tx1"/>
                </a:solidFill>
              </a:rPr>
            </a:br>
            <a:r>
              <a:rPr lang="en-US" sz="2100" dirty="0" smtClean="0">
                <a:solidFill>
                  <a:schemeClr val="tx1"/>
                </a:solidFill>
              </a:rPr>
              <a:t>the worker </a:t>
            </a:r>
            <a:r>
              <a:rPr lang="en-US" sz="2100" dirty="0">
                <a:solidFill>
                  <a:schemeClr val="tx1"/>
                </a:solidFill>
              </a:rPr>
              <a:t>on options, including </a:t>
            </a:r>
            <a:r>
              <a:rPr lang="en-US" sz="2100" dirty="0" smtClean="0">
                <a:solidFill>
                  <a:schemeClr val="tx1"/>
                </a:solidFill>
              </a:rPr>
              <a:t>counseling </a:t>
            </a:r>
            <a:r>
              <a:rPr lang="en-US" sz="2100" dirty="0">
                <a:solidFill>
                  <a:schemeClr val="tx1"/>
                </a:solidFill>
              </a:rPr>
              <a:t>and </a:t>
            </a:r>
            <a:r>
              <a:rPr lang="en-US" sz="2100" dirty="0" smtClean="0">
                <a:solidFill>
                  <a:schemeClr val="tx1"/>
                </a:solidFill>
              </a:rPr>
              <a:t>  </a:t>
            </a:r>
            <a:br>
              <a:rPr lang="en-US" sz="2100" dirty="0" smtClean="0">
                <a:solidFill>
                  <a:schemeClr val="tx1"/>
                </a:solidFill>
              </a:rPr>
            </a:br>
            <a:r>
              <a:rPr lang="en-US" sz="2100" dirty="0" smtClean="0">
                <a:solidFill>
                  <a:schemeClr val="tx1"/>
                </a:solidFill>
              </a:rPr>
              <a:t>pharmaceutical </a:t>
            </a:r>
            <a:r>
              <a:rPr lang="en-US" sz="2100" dirty="0">
                <a:solidFill>
                  <a:schemeClr val="tx1"/>
                </a:solidFill>
              </a:rPr>
              <a:t>treatment. </a:t>
            </a:r>
          </a:p>
          <a:p>
            <a:pPr marL="342900" indent="-342900" algn="l">
              <a:buFont typeface="Courier New" panose="02070309020205020404" pitchFamily="49" charset="0"/>
              <a:buChar char="o"/>
            </a:pPr>
            <a:r>
              <a:rPr lang="en-US" sz="2100" dirty="0" smtClean="0">
                <a:solidFill>
                  <a:schemeClr val="tx1"/>
                </a:solidFill>
              </a:rPr>
              <a:t>Substance Use Disorder is </a:t>
            </a:r>
            <a:r>
              <a:rPr lang="en-US" sz="2100" dirty="0">
                <a:solidFill>
                  <a:schemeClr val="tx1"/>
                </a:solidFill>
              </a:rPr>
              <a:t>a brain disease that can be </a:t>
            </a:r>
            <a:r>
              <a:rPr lang="en-US" sz="2100" dirty="0" smtClean="0">
                <a:solidFill>
                  <a:schemeClr val="tx1"/>
                </a:solidFill>
              </a:rPr>
              <a:t>treated </a:t>
            </a:r>
            <a:r>
              <a:rPr lang="en-US" sz="2100" dirty="0">
                <a:solidFill>
                  <a:schemeClr val="tx1"/>
                </a:solidFill>
              </a:rPr>
              <a:t>effectively. </a:t>
            </a:r>
          </a:p>
          <a:p>
            <a:pPr marL="342900" indent="-342900" algn="l">
              <a:buFont typeface="Courier New" panose="02070309020205020404" pitchFamily="49" charset="0"/>
              <a:buChar char="o"/>
            </a:pPr>
            <a:r>
              <a:rPr lang="en-US" sz="2100" dirty="0" smtClean="0">
                <a:solidFill>
                  <a:schemeClr val="tx1"/>
                </a:solidFill>
              </a:rPr>
              <a:t>Treatment </a:t>
            </a:r>
            <a:r>
              <a:rPr lang="en-US" sz="2100" dirty="0">
                <a:solidFill>
                  <a:schemeClr val="tx1"/>
                </a:solidFill>
              </a:rPr>
              <a:t>options include </a:t>
            </a:r>
            <a:r>
              <a:rPr lang="en-US" sz="2100" dirty="0" smtClean="0">
                <a:solidFill>
                  <a:schemeClr val="tx1"/>
                </a:solidFill>
              </a:rPr>
              <a:t>behavior modification </a:t>
            </a:r>
            <a:br>
              <a:rPr lang="en-US" sz="2100" dirty="0" smtClean="0">
                <a:solidFill>
                  <a:schemeClr val="tx1"/>
                </a:solidFill>
              </a:rPr>
            </a:br>
            <a:r>
              <a:rPr lang="en-US" sz="2100" dirty="0" smtClean="0">
                <a:solidFill>
                  <a:schemeClr val="tx1"/>
                </a:solidFill>
              </a:rPr>
              <a:t>and may include </a:t>
            </a:r>
            <a:r>
              <a:rPr lang="en-US" sz="2100" dirty="0">
                <a:solidFill>
                  <a:schemeClr val="tx1"/>
                </a:solidFill>
              </a:rPr>
              <a:t>pharmacological </a:t>
            </a:r>
            <a:r>
              <a:rPr lang="en-US" sz="2100" dirty="0" smtClean="0">
                <a:solidFill>
                  <a:schemeClr val="tx1"/>
                </a:solidFill>
              </a:rPr>
              <a:t>interventions.</a:t>
            </a:r>
          </a:p>
          <a:p>
            <a:pPr marL="342900" indent="-342900" algn="l">
              <a:buFont typeface="Courier New" panose="02070309020205020404" pitchFamily="49" charset="0"/>
              <a:buChar char="o"/>
            </a:pPr>
            <a:r>
              <a:rPr lang="en-US" sz="2100" dirty="0" smtClean="0">
                <a:solidFill>
                  <a:schemeClr val="tx1"/>
                </a:solidFill>
              </a:rPr>
              <a:t>Behavioral </a:t>
            </a:r>
            <a:r>
              <a:rPr lang="en-US" sz="2100" dirty="0">
                <a:solidFill>
                  <a:schemeClr val="tx1"/>
                </a:solidFill>
              </a:rPr>
              <a:t>treatments help the addict deal with </a:t>
            </a:r>
            <a:r>
              <a:rPr lang="en-US" sz="2100" dirty="0" smtClean="0">
                <a:solidFill>
                  <a:schemeClr val="tx1"/>
                </a:solidFill>
              </a:rPr>
              <a:t>cravings</a:t>
            </a:r>
            <a:r>
              <a:rPr lang="en-US" sz="2100" dirty="0">
                <a:solidFill>
                  <a:schemeClr val="tx1"/>
                </a:solidFill>
              </a:rPr>
              <a:t>, avoid situations where drugs </a:t>
            </a:r>
            <a:r>
              <a:rPr lang="en-US" sz="2100" dirty="0" smtClean="0">
                <a:solidFill>
                  <a:schemeClr val="tx1"/>
                </a:solidFill>
              </a:rPr>
              <a:t>are present </a:t>
            </a:r>
            <a:r>
              <a:rPr lang="en-US" sz="2100" dirty="0">
                <a:solidFill>
                  <a:schemeClr val="tx1"/>
                </a:solidFill>
              </a:rPr>
              <a:t>and strengthen social </a:t>
            </a:r>
            <a:r>
              <a:rPr lang="en-US" sz="2100" dirty="0" smtClean="0">
                <a:solidFill>
                  <a:schemeClr val="tx1"/>
                </a:solidFill>
              </a:rPr>
              <a:t>support. </a:t>
            </a:r>
          </a:p>
          <a:p>
            <a:pPr marL="342900" indent="-342900" algn="l">
              <a:buFont typeface="Courier New" panose="02070309020205020404" pitchFamily="49" charset="0"/>
              <a:buChar char="o"/>
            </a:pPr>
            <a:r>
              <a:rPr lang="en-US" sz="2100" dirty="0" smtClean="0">
                <a:solidFill>
                  <a:schemeClr val="tx1"/>
                </a:solidFill>
              </a:rPr>
              <a:t>Pharmacological </a:t>
            </a:r>
            <a:r>
              <a:rPr lang="en-US" sz="2100" dirty="0">
                <a:solidFill>
                  <a:schemeClr val="tx1"/>
                </a:solidFill>
              </a:rPr>
              <a:t>interventions include the use of </a:t>
            </a:r>
            <a:r>
              <a:rPr lang="en-US" sz="2100" dirty="0" smtClean="0">
                <a:solidFill>
                  <a:schemeClr val="tx1"/>
                </a:solidFill>
              </a:rPr>
              <a:t/>
            </a:r>
            <a:br>
              <a:rPr lang="en-US" sz="2100" dirty="0" smtClean="0">
                <a:solidFill>
                  <a:schemeClr val="tx1"/>
                </a:solidFill>
              </a:rPr>
            </a:br>
            <a:r>
              <a:rPr lang="en-US" sz="2100" dirty="0" smtClean="0">
                <a:solidFill>
                  <a:schemeClr val="tx1"/>
                </a:solidFill>
              </a:rPr>
              <a:t>addiction </a:t>
            </a:r>
            <a:r>
              <a:rPr lang="en-US" sz="2100" dirty="0">
                <a:solidFill>
                  <a:schemeClr val="tx1"/>
                </a:solidFill>
              </a:rPr>
              <a:t>medications. </a:t>
            </a:r>
            <a:endParaRPr lang="en-US" sz="2100" dirty="0" smtClean="0">
              <a:solidFill>
                <a:schemeClr val="tx1"/>
              </a:solidFill>
            </a:endParaRPr>
          </a:p>
          <a:p>
            <a:pPr marL="342900" indent="-342900" algn="l">
              <a:buFont typeface="Courier New" panose="02070309020205020404" pitchFamily="49" charset="0"/>
              <a:buChar char="o"/>
            </a:pPr>
            <a:r>
              <a:rPr lang="en-US" sz="2100" dirty="0" smtClean="0">
                <a:solidFill>
                  <a:schemeClr val="tx1"/>
                </a:solidFill>
              </a:rPr>
              <a:t>The specific approach is individualized based on clinical need.</a:t>
            </a:r>
            <a:endParaRPr lang="en-US" sz="2100" dirty="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19</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spTree>
    <p:extLst>
      <p:ext uri="{BB962C8B-B14F-4D97-AF65-F5344CB8AC3E}">
        <p14:creationId xmlns:p14="http://schemas.microsoft.com/office/powerpoint/2010/main" val="195549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 calcmode="lin" valueType="num">
                                      <p:cBhvr additive="base">
                                        <p:cTn id="7"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4" end="4"/>
                                            </p:txEl>
                                          </p:spTgt>
                                        </p:tgtEl>
                                        <p:attrNameLst>
                                          <p:attrName>style.visibility</p:attrName>
                                        </p:attrNameLst>
                                      </p:cBhvr>
                                      <p:to>
                                        <p:strVal val="visible"/>
                                      </p:to>
                                    </p:set>
                                    <p:anim calcmode="lin" valueType="num">
                                      <p:cBhvr additive="base">
                                        <p:cTn id="25"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5" end="5"/>
                                            </p:txEl>
                                          </p:spTgt>
                                        </p:tgtEl>
                                        <p:attrNameLst>
                                          <p:attrName>style.visibility</p:attrName>
                                        </p:attrNameLst>
                                      </p:cBhvr>
                                      <p:to>
                                        <p:strVal val="visible"/>
                                      </p:to>
                                    </p:set>
                                    <p:anim calcmode="lin" valueType="num">
                                      <p:cBhvr additive="base">
                                        <p:cTn id="31"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099">
                                            <p:txEl>
                                              <p:pRg st="6" end="6"/>
                                            </p:txEl>
                                          </p:spTgt>
                                        </p:tgtEl>
                                        <p:attrNameLst>
                                          <p:attrName>style.visibility</p:attrName>
                                        </p:attrNameLst>
                                      </p:cBhvr>
                                      <p:to>
                                        <p:strVal val="visible"/>
                                      </p:to>
                                    </p:set>
                                    <p:anim calcmode="lin" valueType="num">
                                      <p:cBhvr additive="base">
                                        <p:cTn id="37"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Topics</a:t>
            </a:r>
          </a:p>
        </p:txBody>
      </p:sp>
      <p:sp>
        <p:nvSpPr>
          <p:cNvPr id="4099" name="Subtitle 2"/>
          <p:cNvSpPr>
            <a:spLocks noGrp="1"/>
          </p:cNvSpPr>
          <p:nvPr>
            <p:ph type="subTitle" idx="1"/>
          </p:nvPr>
        </p:nvSpPr>
        <p:spPr>
          <a:xfrm>
            <a:off x="609600" y="1295400"/>
            <a:ext cx="7924800" cy="4419600"/>
          </a:xfrm>
        </p:spPr>
        <p:txBody>
          <a:bodyPr/>
          <a:lstStyle/>
          <a:p>
            <a:pPr marL="342900" indent="-342900" algn="l" eaLnBrk="1" hangingPunct="1">
              <a:buFont typeface="Arial" panose="020B0604020202020204" pitchFamily="34" charset="0"/>
              <a:buChar char="•"/>
            </a:pPr>
            <a:r>
              <a:rPr lang="en-US" dirty="0" smtClean="0">
                <a:solidFill>
                  <a:schemeClr val="tx1"/>
                </a:solidFill>
              </a:rPr>
              <a:t>Opioids – What They Are</a:t>
            </a:r>
          </a:p>
          <a:p>
            <a:pPr marL="342900" indent="-342900" algn="l" eaLnBrk="1" hangingPunct="1">
              <a:buFont typeface="Arial" panose="020B0604020202020204" pitchFamily="34" charset="0"/>
              <a:buChar char="•"/>
            </a:pPr>
            <a:endParaRPr lang="en-US" sz="800" dirty="0" smtClean="0">
              <a:solidFill>
                <a:schemeClr val="tx1"/>
              </a:solidFill>
            </a:endParaRPr>
          </a:p>
          <a:p>
            <a:pPr marL="342900" indent="-342900" algn="l" eaLnBrk="1" hangingPunct="1">
              <a:buFont typeface="Arial" panose="020B0604020202020204" pitchFamily="34" charset="0"/>
              <a:buChar char="•"/>
            </a:pPr>
            <a:r>
              <a:rPr lang="en-US" dirty="0" smtClean="0">
                <a:solidFill>
                  <a:schemeClr val="tx1"/>
                </a:solidFill>
              </a:rPr>
              <a:t>Commonly Prescribed Opioids</a:t>
            </a:r>
          </a:p>
          <a:p>
            <a:pPr marL="342900" indent="-342900" algn="l" eaLnBrk="1" hangingPunct="1">
              <a:buFont typeface="Arial" panose="020B0604020202020204" pitchFamily="34" charset="0"/>
              <a:buChar char="•"/>
            </a:pPr>
            <a:endParaRPr lang="en-US" sz="800" dirty="0" smtClean="0">
              <a:solidFill>
                <a:schemeClr val="tx1"/>
              </a:solidFill>
            </a:endParaRPr>
          </a:p>
          <a:p>
            <a:pPr marL="342900" indent="-342900" algn="l" eaLnBrk="1" hangingPunct="1">
              <a:buFont typeface="Arial" panose="020B0604020202020204" pitchFamily="34" charset="0"/>
              <a:buChar char="•"/>
            </a:pPr>
            <a:r>
              <a:rPr lang="en-US" dirty="0" smtClean="0">
                <a:solidFill>
                  <a:schemeClr val="tx1"/>
                </a:solidFill>
              </a:rPr>
              <a:t>How Addiction Can Begin</a:t>
            </a:r>
          </a:p>
          <a:p>
            <a:pPr marL="342900" indent="-342900" algn="l" eaLnBrk="1" hangingPunct="1">
              <a:buFont typeface="Arial" panose="020B0604020202020204" pitchFamily="34" charset="0"/>
              <a:buChar char="•"/>
            </a:pPr>
            <a:endParaRPr lang="en-US" sz="800" dirty="0" smtClean="0">
              <a:solidFill>
                <a:schemeClr val="tx1"/>
              </a:solidFill>
            </a:endParaRPr>
          </a:p>
          <a:p>
            <a:pPr marL="342900" indent="-342900" algn="l" eaLnBrk="1" hangingPunct="1">
              <a:buFont typeface="Arial" panose="020B0604020202020204" pitchFamily="34" charset="0"/>
              <a:buChar char="•"/>
            </a:pPr>
            <a:r>
              <a:rPr lang="en-US" dirty="0" smtClean="0">
                <a:solidFill>
                  <a:schemeClr val="tx1"/>
                </a:solidFill>
              </a:rPr>
              <a:t>Definition of Addiction</a:t>
            </a:r>
          </a:p>
          <a:p>
            <a:pPr marL="342900" indent="-342900" algn="l" eaLnBrk="1" hangingPunct="1">
              <a:buFont typeface="Arial" panose="020B0604020202020204" pitchFamily="34" charset="0"/>
              <a:buChar char="•"/>
            </a:pPr>
            <a:endParaRPr lang="en-US" sz="800" dirty="0" smtClean="0">
              <a:solidFill>
                <a:schemeClr val="tx1"/>
              </a:solidFill>
            </a:endParaRPr>
          </a:p>
          <a:p>
            <a:pPr marL="342900" indent="-342900" algn="l" eaLnBrk="1" hangingPunct="1">
              <a:buFont typeface="Arial" panose="020B0604020202020204" pitchFamily="34" charset="0"/>
              <a:buChar char="•"/>
            </a:pPr>
            <a:r>
              <a:rPr lang="en-US" dirty="0" smtClean="0">
                <a:solidFill>
                  <a:schemeClr val="tx1"/>
                </a:solidFill>
              </a:rPr>
              <a:t>Six Signs of Addiction/Abuse</a:t>
            </a:r>
          </a:p>
          <a:p>
            <a:pPr marL="342900" indent="-342900" algn="l" eaLnBrk="1" hangingPunct="1">
              <a:buFont typeface="Arial" panose="020B0604020202020204" pitchFamily="34" charset="0"/>
              <a:buChar char="•"/>
            </a:pPr>
            <a:endParaRPr lang="en-US" sz="800" dirty="0" smtClean="0">
              <a:solidFill>
                <a:schemeClr val="tx1"/>
              </a:solidFill>
            </a:endParaRPr>
          </a:p>
          <a:p>
            <a:pPr marL="342900" indent="-342900" algn="l" eaLnBrk="1" hangingPunct="1">
              <a:buFont typeface="Arial" panose="020B0604020202020204" pitchFamily="34" charset="0"/>
              <a:buChar char="•"/>
            </a:pPr>
            <a:r>
              <a:rPr lang="en-US" dirty="0" smtClean="0">
                <a:solidFill>
                  <a:schemeClr val="tx1"/>
                </a:solidFill>
              </a:rPr>
              <a:t>What Employers Can Do</a:t>
            </a:r>
          </a:p>
          <a:p>
            <a:pPr marL="342900" indent="-342900" algn="l" eaLnBrk="1" hangingPunct="1">
              <a:buFont typeface="Arial" panose="020B0604020202020204" pitchFamily="34" charset="0"/>
              <a:buChar char="•"/>
            </a:pPr>
            <a:endParaRPr lang="en-US" sz="800" dirty="0" smtClean="0">
              <a:solidFill>
                <a:schemeClr val="tx1"/>
              </a:solidFill>
            </a:endParaRPr>
          </a:p>
          <a:p>
            <a:pPr marL="342900" indent="-342900" algn="l" eaLnBrk="1" hangingPunct="1">
              <a:buFont typeface="Arial" panose="020B0604020202020204" pitchFamily="34" charset="0"/>
              <a:buChar char="•"/>
            </a:pPr>
            <a:r>
              <a:rPr lang="en-US" dirty="0" smtClean="0">
                <a:solidFill>
                  <a:schemeClr val="tx1"/>
                </a:solidFill>
              </a:rPr>
              <a:t>Naloxone/</a:t>
            </a:r>
            <a:r>
              <a:rPr lang="en-US" dirty="0" err="1" smtClean="0">
                <a:solidFill>
                  <a:schemeClr val="tx1"/>
                </a:solidFill>
              </a:rPr>
              <a:t>Narcan</a:t>
            </a:r>
            <a:endParaRPr lang="en-US" dirty="0" smtClean="0">
              <a:solidFill>
                <a:schemeClr val="tx1"/>
              </a:solidFill>
            </a:endParaRPr>
          </a:p>
          <a:p>
            <a:pPr marL="342900" indent="-342900" algn="l" eaLnBrk="1" hangingPunct="1">
              <a:buFont typeface="Arial" panose="020B0604020202020204" pitchFamily="34" charset="0"/>
              <a:buChar char="•"/>
            </a:pPr>
            <a:endParaRPr lang="en-US" sz="800" dirty="0" smtClean="0">
              <a:solidFill>
                <a:schemeClr val="tx1"/>
              </a:solidFill>
            </a:endParaRPr>
          </a:p>
          <a:p>
            <a:pPr marL="342900" indent="-342900" algn="l" eaLnBrk="1" hangingPunct="1">
              <a:buFont typeface="Arial" panose="020B0604020202020204" pitchFamily="34" charset="0"/>
              <a:buChar char="•"/>
            </a:pPr>
            <a:r>
              <a:rPr lang="en-US" dirty="0" smtClean="0">
                <a:solidFill>
                  <a:schemeClr val="tx1"/>
                </a:solidFill>
              </a:rPr>
              <a:t>What Physicians Can Do</a:t>
            </a:r>
          </a:p>
          <a:p>
            <a:pPr marL="342900" indent="-342900" algn="l" eaLnBrk="1" hangingPunct="1">
              <a:buFont typeface="Arial" panose="020B0604020202020204" pitchFamily="34" charset="0"/>
              <a:buChar char="•"/>
            </a:pPr>
            <a:endParaRPr lang="en-US" dirty="0" smtClean="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2</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44683" y="2743200"/>
            <a:ext cx="2901682" cy="1931432"/>
          </a:xfrm>
          <a:prstGeom prst="rect">
            <a:avLst/>
          </a:prstGeom>
        </p:spPr>
      </p:pic>
    </p:spTree>
    <p:extLst>
      <p:ext uri="{BB962C8B-B14F-4D97-AF65-F5344CB8AC3E}">
        <p14:creationId xmlns:p14="http://schemas.microsoft.com/office/powerpoint/2010/main" val="35109445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What Employers Can Do  </a:t>
            </a:r>
          </a:p>
        </p:txBody>
      </p:sp>
      <p:sp>
        <p:nvSpPr>
          <p:cNvPr id="4099" name="Subtitle 2"/>
          <p:cNvSpPr>
            <a:spLocks noGrp="1"/>
          </p:cNvSpPr>
          <p:nvPr>
            <p:ph type="subTitle" idx="1"/>
          </p:nvPr>
        </p:nvSpPr>
        <p:spPr>
          <a:xfrm>
            <a:off x="457200" y="1199345"/>
            <a:ext cx="8229600" cy="4495800"/>
          </a:xfrm>
        </p:spPr>
        <p:txBody>
          <a:bodyPr/>
          <a:lstStyle/>
          <a:p>
            <a:pPr algn="l">
              <a:buFont typeface="Arial"/>
              <a:buChar char="•"/>
            </a:pPr>
            <a:r>
              <a:rPr lang="en-US" sz="2200" b="1" dirty="0" smtClean="0">
                <a:solidFill>
                  <a:schemeClr val="tx1"/>
                </a:solidFill>
              </a:rPr>
              <a:t> </a:t>
            </a:r>
            <a:r>
              <a:rPr lang="en-US" b="1" dirty="0">
                <a:solidFill>
                  <a:schemeClr val="tx1"/>
                </a:solidFill>
              </a:rPr>
              <a:t>Ask the right questions.</a:t>
            </a:r>
            <a:r>
              <a:rPr lang="en-US" dirty="0">
                <a:solidFill>
                  <a:schemeClr val="tx1"/>
                </a:solidFill>
              </a:rPr>
              <a:t> </a:t>
            </a:r>
            <a:endParaRPr lang="en-US" dirty="0" smtClean="0">
              <a:solidFill>
                <a:schemeClr val="tx1"/>
              </a:solidFill>
            </a:endParaRPr>
          </a:p>
          <a:p>
            <a:pPr algn="l"/>
            <a:r>
              <a:rPr lang="en-US" dirty="0">
                <a:solidFill>
                  <a:schemeClr val="tx1"/>
                </a:solidFill>
              </a:rPr>
              <a:t> </a:t>
            </a:r>
            <a:r>
              <a:rPr lang="en-US" dirty="0" smtClean="0">
                <a:solidFill>
                  <a:schemeClr val="tx1"/>
                </a:solidFill>
              </a:rPr>
              <a:t>   ◦ Very important </a:t>
            </a:r>
            <a:r>
              <a:rPr lang="en-US" dirty="0">
                <a:solidFill>
                  <a:schemeClr val="tx1"/>
                </a:solidFill>
              </a:rPr>
              <a:t>to ask yourself and your </a:t>
            </a:r>
            <a:r>
              <a:rPr lang="en-US" dirty="0" smtClean="0">
                <a:solidFill>
                  <a:schemeClr val="tx1"/>
                </a:solidFill>
              </a:rPr>
              <a:t/>
            </a:r>
            <a:br>
              <a:rPr lang="en-US" dirty="0" smtClean="0">
                <a:solidFill>
                  <a:schemeClr val="tx1"/>
                </a:solidFill>
              </a:rPr>
            </a:br>
            <a:r>
              <a:rPr lang="en-US" dirty="0" smtClean="0">
                <a:solidFill>
                  <a:schemeClr val="tx1"/>
                </a:solidFill>
              </a:rPr>
              <a:t>      physician </a:t>
            </a:r>
            <a:r>
              <a:rPr lang="en-US" dirty="0">
                <a:solidFill>
                  <a:schemeClr val="tx1"/>
                </a:solidFill>
              </a:rPr>
              <a:t>questions. </a:t>
            </a:r>
            <a:endParaRPr lang="en-US" dirty="0" smtClean="0">
              <a:solidFill>
                <a:schemeClr val="tx1"/>
              </a:solidFill>
            </a:endParaRPr>
          </a:p>
          <a:p>
            <a:pPr algn="l"/>
            <a:r>
              <a:rPr lang="en-US" dirty="0">
                <a:solidFill>
                  <a:schemeClr val="tx1"/>
                </a:solidFill>
              </a:rPr>
              <a:t> </a:t>
            </a:r>
            <a:r>
              <a:rPr lang="en-US" dirty="0" smtClean="0">
                <a:solidFill>
                  <a:schemeClr val="tx1"/>
                </a:solidFill>
              </a:rPr>
              <a:t>   ◦ The </a:t>
            </a:r>
            <a:r>
              <a:rPr lang="en-US" dirty="0">
                <a:solidFill>
                  <a:schemeClr val="tx1"/>
                </a:solidFill>
              </a:rPr>
              <a:t>American College of Occupational and </a:t>
            </a:r>
            <a:r>
              <a:rPr lang="en-US" dirty="0" smtClean="0">
                <a:solidFill>
                  <a:schemeClr val="tx1"/>
                </a:solidFill>
              </a:rPr>
              <a:t/>
            </a:r>
            <a:br>
              <a:rPr lang="en-US" dirty="0" smtClean="0">
                <a:solidFill>
                  <a:schemeClr val="tx1"/>
                </a:solidFill>
              </a:rPr>
            </a:br>
            <a:r>
              <a:rPr lang="en-US" dirty="0" smtClean="0">
                <a:solidFill>
                  <a:schemeClr val="tx1"/>
                </a:solidFill>
              </a:rPr>
              <a:t>      Environmental </a:t>
            </a:r>
            <a:r>
              <a:rPr lang="en-US" dirty="0">
                <a:solidFill>
                  <a:schemeClr val="tx1"/>
                </a:solidFill>
              </a:rPr>
              <a:t>Medicine (ACOEM) suggests a </a:t>
            </a:r>
            <a:r>
              <a:rPr lang="en-US" dirty="0" smtClean="0">
                <a:solidFill>
                  <a:schemeClr val="tx1"/>
                </a:solidFill>
              </a:rPr>
              <a:t/>
            </a:r>
            <a:br>
              <a:rPr lang="en-US" dirty="0" smtClean="0">
                <a:solidFill>
                  <a:schemeClr val="tx1"/>
                </a:solidFill>
              </a:rPr>
            </a:br>
            <a:r>
              <a:rPr lang="en-US" dirty="0" smtClean="0">
                <a:solidFill>
                  <a:schemeClr val="tx1"/>
                </a:solidFill>
              </a:rPr>
              <a:t>      number </a:t>
            </a:r>
            <a:r>
              <a:rPr lang="en-US" dirty="0">
                <a:solidFill>
                  <a:schemeClr val="tx1"/>
                </a:solidFill>
              </a:rPr>
              <a:t>of </a:t>
            </a:r>
            <a:r>
              <a:rPr lang="en-US" dirty="0" smtClean="0">
                <a:solidFill>
                  <a:schemeClr val="tx1"/>
                </a:solidFill>
              </a:rPr>
              <a:t>guidelines.</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20</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813479" y="3508688"/>
            <a:ext cx="3756660" cy="2552700"/>
          </a:xfrm>
          <a:prstGeom prst="rect">
            <a:avLst/>
          </a:prstGeom>
        </p:spPr>
      </p:pic>
    </p:spTree>
    <p:extLst>
      <p:ext uri="{BB962C8B-B14F-4D97-AF65-F5344CB8AC3E}">
        <p14:creationId xmlns:p14="http://schemas.microsoft.com/office/powerpoint/2010/main" val="3640403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What Employers Can Do  </a:t>
            </a:r>
          </a:p>
        </p:txBody>
      </p:sp>
      <p:sp>
        <p:nvSpPr>
          <p:cNvPr id="4099" name="Subtitle 2"/>
          <p:cNvSpPr>
            <a:spLocks noGrp="1"/>
          </p:cNvSpPr>
          <p:nvPr>
            <p:ph type="subTitle" idx="1"/>
          </p:nvPr>
        </p:nvSpPr>
        <p:spPr>
          <a:xfrm>
            <a:off x="228600" y="1219200"/>
            <a:ext cx="8610600" cy="5049056"/>
          </a:xfrm>
        </p:spPr>
        <p:txBody>
          <a:bodyPr/>
          <a:lstStyle/>
          <a:p>
            <a:pPr algn="l">
              <a:lnSpc>
                <a:spcPct val="90000"/>
              </a:lnSpc>
              <a:buFont typeface="Arial" pitchFamily="34" charset="0"/>
              <a:buChar char="•"/>
            </a:pPr>
            <a:r>
              <a:rPr lang="en-US" sz="2600" dirty="0" smtClean="0">
                <a:solidFill>
                  <a:schemeClr val="tx1"/>
                </a:solidFill>
              </a:rPr>
              <a:t> </a:t>
            </a:r>
            <a:r>
              <a:rPr lang="en-US" dirty="0" smtClean="0">
                <a:solidFill>
                  <a:schemeClr val="tx1"/>
                </a:solidFill>
              </a:rPr>
              <a:t>Implement Drug-Free Workplace Policies</a:t>
            </a:r>
          </a:p>
          <a:p>
            <a:pPr marL="742950" lvl="1" indent="-285750" algn="l">
              <a:lnSpc>
                <a:spcPct val="90000"/>
              </a:lnSpc>
              <a:buFont typeface="Courier New" panose="02070309020205020404" pitchFamily="49" charset="0"/>
              <a:buChar char="o"/>
            </a:pPr>
            <a:r>
              <a:rPr lang="en-US" sz="1800" dirty="0" smtClean="0">
                <a:solidFill>
                  <a:schemeClr val="tx1"/>
                </a:solidFill>
              </a:rPr>
              <a:t>  </a:t>
            </a: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Good polices generally include: </a:t>
            </a:r>
          </a:p>
          <a:p>
            <a:pPr lvl="2" algn="l">
              <a:buFont typeface="Arial" pitchFamily="34" charset="0"/>
              <a:buChar char="•"/>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 written policy </a:t>
            </a:r>
          </a:p>
          <a:p>
            <a:pPr lvl="2" algn="l">
              <a:buFont typeface="Arial" pitchFamily="34" charset="0"/>
              <a:buChar char="•"/>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Employee education </a:t>
            </a:r>
          </a:p>
          <a:p>
            <a:pPr lvl="2" algn="l">
              <a:buFont typeface="Arial" pitchFamily="34" charset="0"/>
              <a:buChar char="•"/>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Supervisor training </a:t>
            </a:r>
          </a:p>
          <a:p>
            <a:pPr lvl="2" algn="l">
              <a:buFont typeface="Arial" pitchFamily="34" charset="0"/>
              <a:buChar char="•"/>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An employee assistance program (EAP) </a:t>
            </a:r>
          </a:p>
          <a:p>
            <a:pPr lvl="2" algn="l">
              <a:buFont typeface="Arial" pitchFamily="34" charset="0"/>
              <a:buChar char="•"/>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Drug testing </a:t>
            </a:r>
          </a:p>
          <a:p>
            <a:pPr lvl="2" algn="l">
              <a:buFont typeface="Arial" pitchFamily="34" charset="0"/>
              <a:buChar char="•"/>
            </a:pPr>
            <a:endParaRPr lang="en-US" sz="2000" dirty="0" smtClean="0">
              <a:solidFill>
                <a:schemeClr val="tx1"/>
              </a:solidFill>
            </a:endParaRPr>
          </a:p>
          <a:p>
            <a:pPr lvl="1" algn="l">
              <a:buFont typeface="Arial" pitchFamily="34" charset="0"/>
              <a:buChar char="•"/>
            </a:pPr>
            <a:r>
              <a:rPr lang="en-US" sz="1800" dirty="0" smtClean="0">
                <a:solidFill>
                  <a:schemeClr val="tx1"/>
                </a:solidFill>
              </a:rPr>
              <a:t> </a:t>
            </a: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Other elements:</a:t>
            </a:r>
          </a:p>
          <a:p>
            <a:pPr lvl="2" algn="l">
              <a:buFont typeface="Arial" pitchFamily="34" charset="0"/>
              <a:buChar char="•"/>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 minimum of 2 hours of training for all employees </a:t>
            </a:r>
          </a:p>
          <a:p>
            <a:pPr lvl="2" algn="l">
              <a:buFont typeface="Arial" pitchFamily="34" charset="0"/>
              <a:buChar char="•"/>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Additional training for working parents </a:t>
            </a:r>
          </a:p>
          <a:p>
            <a:pPr lvl="2" algn="l">
              <a:buFont typeface="Arial" pitchFamily="34" charset="0"/>
              <a:buChar char="•"/>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Drug testing by a certified institution  </a:t>
            </a:r>
          </a:p>
          <a:p>
            <a:pPr lvl="2" algn="l">
              <a:buFont typeface="Arial" pitchFamily="34" charset="0"/>
              <a:buChar char="•"/>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 continuing drug and alcohol abuse prevention program </a:t>
            </a:r>
          </a:p>
          <a:p>
            <a:pPr lvl="2"/>
            <a:endParaRPr lang="en-US" dirty="0" smtClean="0"/>
          </a:p>
          <a:p>
            <a:pPr lvl="2">
              <a:lnSpc>
                <a:spcPct val="90000"/>
              </a:lnSpc>
            </a:pPr>
            <a:endParaRPr lang="en-US" sz="800" dirty="0" smtClean="0"/>
          </a:p>
          <a:p>
            <a:pPr lvl="1">
              <a:lnSpc>
                <a:spcPct val="90000"/>
              </a:lnSpc>
            </a:pPr>
            <a:endParaRPr lang="en-US" sz="2200" dirty="0" smtClean="0"/>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21</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spTree>
    <p:extLst>
      <p:ext uri="{BB962C8B-B14F-4D97-AF65-F5344CB8AC3E}">
        <p14:creationId xmlns:p14="http://schemas.microsoft.com/office/powerpoint/2010/main" val="36404032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What Employers Can Do  </a:t>
            </a:r>
          </a:p>
        </p:txBody>
      </p:sp>
      <p:sp>
        <p:nvSpPr>
          <p:cNvPr id="4099" name="Subtitle 2"/>
          <p:cNvSpPr>
            <a:spLocks noGrp="1"/>
          </p:cNvSpPr>
          <p:nvPr>
            <p:ph type="subTitle" idx="1"/>
          </p:nvPr>
        </p:nvSpPr>
        <p:spPr>
          <a:xfrm>
            <a:off x="457200" y="1295400"/>
            <a:ext cx="8229600" cy="4495800"/>
          </a:xfrm>
        </p:spPr>
        <p:txBody>
          <a:bodyPr/>
          <a:lstStyle/>
          <a:p>
            <a:pPr algn="l">
              <a:lnSpc>
                <a:spcPct val="90000"/>
              </a:lnSpc>
              <a:buFont typeface="Arial" pitchFamily="34" charset="0"/>
              <a:buChar char="•"/>
            </a:pPr>
            <a:r>
              <a:rPr lang="en-US" sz="2600" dirty="0" smtClean="0">
                <a:solidFill>
                  <a:schemeClr val="tx1"/>
                </a:solidFill>
              </a:rPr>
              <a:t> </a:t>
            </a:r>
            <a:r>
              <a:rPr lang="en-US" dirty="0" smtClean="0">
                <a:solidFill>
                  <a:schemeClr val="tx1"/>
                </a:solidFill>
              </a:rPr>
              <a:t>Implement Drug-Free Workplace Policies</a:t>
            </a:r>
          </a:p>
          <a:p>
            <a:pPr marL="800100" lvl="1" indent="-342900" algn="l">
              <a:lnSpc>
                <a:spcPct val="90000"/>
              </a:lnSpc>
              <a:buFont typeface="Courier New" panose="02070309020205020404" pitchFamily="49" charset="0"/>
              <a:buChar char="o"/>
            </a:pPr>
            <a:r>
              <a:rPr lang="en-US" sz="2000" u="sng" dirty="0" smtClean="0">
                <a:solidFill>
                  <a:schemeClr val="tx1"/>
                </a:solidFill>
                <a:latin typeface="Verdana" panose="020B0604030504040204" pitchFamily="34" charset="0"/>
                <a:ea typeface="Verdana" panose="020B0604030504040204" pitchFamily="34" charset="0"/>
                <a:cs typeface="Verdana" panose="020B0604030504040204" pitchFamily="34" charset="0"/>
              </a:rPr>
              <a:t>Benefits of these policies:</a:t>
            </a:r>
            <a:endParaRPr lang="en-US" sz="3200" u="sng"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257300" lvl="2" indent="-342900" algn="l">
              <a:buFont typeface="Wingdings" panose="05000000000000000000" pitchFamily="2" charset="2"/>
              <a:buChar char="§"/>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To comply with laws or regulations </a:t>
            </a:r>
          </a:p>
          <a:p>
            <a:pPr marL="1257300" lvl="2" indent="-342900" algn="l">
              <a:buFont typeface="Wingdings" panose="05000000000000000000" pitchFamily="2" charset="2"/>
              <a:buChar char="§"/>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To qualify for insurance discounts, rebates, and  </a:t>
            </a:r>
            <a:b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b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other incentives </a:t>
            </a:r>
          </a:p>
          <a:p>
            <a:pPr marL="1257300" lvl="2" indent="-342900" algn="l">
              <a:buFont typeface="Wingdings" panose="05000000000000000000" pitchFamily="2" charset="2"/>
              <a:buChar char="§"/>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To prevent associated problems (e.g., absenteeism, </a:t>
            </a:r>
            <a:b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b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accidents, injuries, productivity loss) </a:t>
            </a:r>
          </a:p>
          <a:p>
            <a:pPr marL="1257300" lvl="2" indent="-342900" algn="l">
              <a:buFont typeface="Wingdings" panose="05000000000000000000" pitchFamily="2" charset="2"/>
              <a:buChar char="§"/>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To respond to an incident or pattern of substance </a:t>
            </a:r>
            <a:b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b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abuse </a:t>
            </a:r>
          </a:p>
          <a:p>
            <a:pPr marL="1257300" lvl="2" indent="-342900" algn="l">
              <a:buFont typeface="Wingdings" panose="05000000000000000000" pitchFamily="2" charset="2"/>
              <a:buChar char="§"/>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To express support for the majority of employees </a:t>
            </a:r>
            <a:b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b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who do not abuse alcohol or other drugs </a:t>
            </a:r>
          </a:p>
          <a:p>
            <a:pPr marL="1257300" lvl="2" indent="-342900" algn="l">
              <a:buFont typeface="Wingdings" panose="05000000000000000000" pitchFamily="2" charset="2"/>
              <a:buChar char="§"/>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To invest in worker health, safety, and productivity </a:t>
            </a:r>
          </a:p>
          <a:p>
            <a:pPr marL="1257300" lvl="2" indent="-342900" algn="l">
              <a:buFont typeface="Wingdings" panose="05000000000000000000" pitchFamily="2" charset="2"/>
              <a:buChar char="§"/>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To market drug-free workers and services </a:t>
            </a: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22</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spTree>
    <p:extLst>
      <p:ext uri="{BB962C8B-B14F-4D97-AF65-F5344CB8AC3E}">
        <p14:creationId xmlns:p14="http://schemas.microsoft.com/office/powerpoint/2010/main" val="36404032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Naloxone</a:t>
            </a:r>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p>
        </p:txBody>
      </p:sp>
      <p:sp>
        <p:nvSpPr>
          <p:cNvPr id="4099" name="Subtitle 2"/>
          <p:cNvSpPr>
            <a:spLocks noGrp="1"/>
          </p:cNvSpPr>
          <p:nvPr>
            <p:ph type="subTitle" idx="1"/>
          </p:nvPr>
        </p:nvSpPr>
        <p:spPr>
          <a:xfrm>
            <a:off x="457200" y="1295400"/>
            <a:ext cx="8229600" cy="4648200"/>
          </a:xfrm>
        </p:spPr>
        <p:txBody>
          <a:bodyPr/>
          <a:lstStyle/>
          <a:p>
            <a:pPr marL="342900" indent="-342900" algn="l">
              <a:buFont typeface="Arial" panose="020B0604020202020204" pitchFamily="34" charset="0"/>
              <a:buChar char="•"/>
            </a:pPr>
            <a:r>
              <a:rPr lang="en-US" dirty="0" smtClean="0">
                <a:solidFill>
                  <a:schemeClr val="tx1"/>
                </a:solidFill>
              </a:rPr>
              <a:t>Many police departments and emergency response agencies now have the drug Naloxone which is also called </a:t>
            </a:r>
            <a:r>
              <a:rPr lang="en-US" dirty="0" err="1" smtClean="0">
                <a:solidFill>
                  <a:schemeClr val="tx1"/>
                </a:solidFill>
              </a:rPr>
              <a:t>Narcan</a:t>
            </a:r>
            <a:r>
              <a:rPr lang="en-US" dirty="0" smtClean="0">
                <a:solidFill>
                  <a:schemeClr val="tx1"/>
                </a:solidFill>
              </a:rPr>
              <a:t>.</a:t>
            </a:r>
          </a:p>
          <a:p>
            <a:pPr marL="342900" indent="-342900" algn="l">
              <a:buFont typeface="Arial" panose="020B0604020202020204" pitchFamily="34" charset="0"/>
              <a:buChar char="•"/>
            </a:pPr>
            <a:endParaRPr lang="en-US" sz="800" dirty="0" smtClean="0">
              <a:solidFill>
                <a:schemeClr val="tx1"/>
              </a:solidFill>
            </a:endParaRPr>
          </a:p>
          <a:p>
            <a:pPr marL="342900" indent="-342900" algn="l">
              <a:buFont typeface="Arial" panose="020B0604020202020204" pitchFamily="34" charset="0"/>
              <a:buChar char="•"/>
            </a:pPr>
            <a:r>
              <a:rPr lang="en-US" dirty="0" smtClean="0">
                <a:solidFill>
                  <a:schemeClr val="tx1"/>
                </a:solidFill>
              </a:rPr>
              <a:t>This drug has been called “The Second Chance Drug” and is used as an antidote that reverses an opioid overdose.</a:t>
            </a:r>
          </a:p>
          <a:p>
            <a:pPr marL="342900" indent="-342900" algn="l">
              <a:buFont typeface="Arial" panose="020B0604020202020204" pitchFamily="34" charset="0"/>
              <a:buChar char="•"/>
            </a:pPr>
            <a:endParaRPr lang="en-US" sz="800" dirty="0" smtClean="0">
              <a:solidFill>
                <a:schemeClr val="tx1"/>
              </a:solidFill>
            </a:endParaRPr>
          </a:p>
          <a:p>
            <a:pPr marL="342900" indent="-342900" algn="l">
              <a:buFont typeface="Arial" panose="020B0604020202020204" pitchFamily="34" charset="0"/>
              <a:buChar char="•"/>
            </a:pPr>
            <a:r>
              <a:rPr lang="en-US" dirty="0">
                <a:solidFill>
                  <a:schemeClr val="tx1"/>
                </a:solidFill>
              </a:rPr>
              <a:t>It works by neutralizing the opioids in your system and helping you breathe again. </a:t>
            </a:r>
            <a:endParaRPr lang="en-US" dirty="0" smtClean="0">
              <a:solidFill>
                <a:schemeClr val="tx1"/>
              </a:solidFill>
            </a:endParaRPr>
          </a:p>
          <a:p>
            <a:pPr marL="342900" indent="-342900" algn="l">
              <a:buFont typeface="Arial" panose="020B0604020202020204" pitchFamily="34" charset="0"/>
              <a:buChar char="•"/>
            </a:pPr>
            <a:endParaRPr lang="en-US" sz="800" dirty="0" smtClean="0">
              <a:solidFill>
                <a:schemeClr val="tx1"/>
              </a:solidFill>
            </a:endParaRPr>
          </a:p>
          <a:p>
            <a:pPr marL="342900" indent="-342900" algn="l">
              <a:buFont typeface="Arial" panose="020B0604020202020204" pitchFamily="34" charset="0"/>
              <a:buChar char="•"/>
            </a:pPr>
            <a:r>
              <a:rPr lang="en-US" dirty="0" smtClean="0">
                <a:solidFill>
                  <a:schemeClr val="tx1"/>
                </a:solidFill>
              </a:rPr>
              <a:t>Naloxone </a:t>
            </a:r>
            <a:r>
              <a:rPr lang="en-US" dirty="0">
                <a:solidFill>
                  <a:schemeClr val="tx1"/>
                </a:solidFill>
              </a:rPr>
              <a:t>only works if a person has opioids in their system; the medication doesn't work on other drugs.</a:t>
            </a:r>
            <a:endParaRPr lang="en-US" dirty="0" smtClean="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23</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spTree>
    <p:extLst>
      <p:ext uri="{BB962C8B-B14F-4D97-AF65-F5344CB8AC3E}">
        <p14:creationId xmlns:p14="http://schemas.microsoft.com/office/powerpoint/2010/main" val="41255311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What Doctors Can Do  </a:t>
            </a:r>
          </a:p>
        </p:txBody>
      </p:sp>
      <p:sp>
        <p:nvSpPr>
          <p:cNvPr id="4099" name="Subtitle 2"/>
          <p:cNvSpPr>
            <a:spLocks noGrp="1"/>
          </p:cNvSpPr>
          <p:nvPr>
            <p:ph type="subTitle" idx="1"/>
          </p:nvPr>
        </p:nvSpPr>
        <p:spPr>
          <a:xfrm>
            <a:off x="457200" y="1219200"/>
            <a:ext cx="8458200" cy="5029200"/>
          </a:xfrm>
        </p:spPr>
        <p:txBody>
          <a:bodyPr/>
          <a:lstStyle/>
          <a:p>
            <a:pPr marL="342900" indent="-342900" algn="l">
              <a:buFont typeface="Arial" panose="020B0604020202020204" pitchFamily="34" charset="0"/>
              <a:buChar char="•"/>
            </a:pPr>
            <a:r>
              <a:rPr lang="en-US" sz="2300" dirty="0" smtClean="0">
                <a:solidFill>
                  <a:schemeClr val="tx1"/>
                </a:solidFill>
              </a:rPr>
              <a:t>The Centers for Disease Control and Prevention (CDC) recommends that physicians do not prescribe opioids for patients in chronic pain.</a:t>
            </a:r>
          </a:p>
          <a:p>
            <a:pPr marL="342900" indent="-342900" algn="l">
              <a:buFont typeface="Arial" panose="020B0604020202020204" pitchFamily="34" charset="0"/>
              <a:buChar char="•"/>
            </a:pPr>
            <a:r>
              <a:rPr lang="en-US" sz="2300" dirty="0" smtClean="0">
                <a:solidFill>
                  <a:schemeClr val="tx1"/>
                </a:solidFill>
              </a:rPr>
              <a:t>The CDC recommends that physicians use alternative/safer non-opioid  pain relievers when considering prescribing for patients in pain.</a:t>
            </a:r>
          </a:p>
          <a:p>
            <a:pPr marL="342900" indent="-342900" algn="l">
              <a:buFont typeface="Arial" panose="020B0604020202020204" pitchFamily="34" charset="0"/>
              <a:buChar char="•"/>
            </a:pPr>
            <a:r>
              <a:rPr lang="en-US" sz="2300" dirty="0" smtClean="0">
                <a:solidFill>
                  <a:schemeClr val="tx1"/>
                </a:solidFill>
              </a:rPr>
              <a:t>The CDC also recommends that physicians have a urine test conducted before opioid therapy and starting with the lowest dose possible.</a:t>
            </a:r>
          </a:p>
          <a:p>
            <a:pPr marL="342900" indent="-342900" algn="l">
              <a:buFont typeface="Arial" panose="020B0604020202020204" pitchFamily="34" charset="0"/>
              <a:buChar char="•"/>
            </a:pPr>
            <a:r>
              <a:rPr lang="en-US" sz="2300" dirty="0" smtClean="0">
                <a:solidFill>
                  <a:schemeClr val="tx1"/>
                </a:solidFill>
              </a:rPr>
              <a:t>In addition, the CDC recommends </a:t>
            </a:r>
            <a:r>
              <a:rPr lang="en-US" sz="2300" dirty="0">
                <a:solidFill>
                  <a:schemeClr val="tx1"/>
                </a:solidFill>
              </a:rPr>
              <a:t>prescribing immediate-release as opposed to longer-acting opioids, and limiting treatment for acute pain to usually no more than 7 days.</a:t>
            </a:r>
            <a:endParaRPr lang="en-US" sz="2300" dirty="0" smtClean="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24</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spTree>
    <p:extLst>
      <p:ext uri="{BB962C8B-B14F-4D97-AF65-F5344CB8AC3E}">
        <p14:creationId xmlns:p14="http://schemas.microsoft.com/office/powerpoint/2010/main" val="93498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Substance Use Disorder</a:t>
            </a:r>
          </a:p>
        </p:txBody>
      </p:sp>
      <p:sp>
        <p:nvSpPr>
          <p:cNvPr id="4099" name="Subtitle 2"/>
          <p:cNvSpPr>
            <a:spLocks noGrp="1"/>
          </p:cNvSpPr>
          <p:nvPr>
            <p:ph type="subTitle" idx="1"/>
          </p:nvPr>
        </p:nvSpPr>
        <p:spPr>
          <a:xfrm>
            <a:off x="533400" y="1790700"/>
            <a:ext cx="5181600" cy="3429000"/>
          </a:xfrm>
        </p:spPr>
        <p:txBody>
          <a:bodyPr/>
          <a:lstStyle/>
          <a:p>
            <a:pPr algn="l"/>
            <a:r>
              <a:rPr lang="en-US" dirty="0" smtClean="0">
                <a:solidFill>
                  <a:schemeClr val="tx1"/>
                </a:solidFill>
              </a:rPr>
              <a:t>An individual with substance use disorder </a:t>
            </a:r>
            <a:r>
              <a:rPr lang="en-US" dirty="0">
                <a:solidFill>
                  <a:schemeClr val="tx1"/>
                </a:solidFill>
              </a:rPr>
              <a:t>is protected by the ADA as having a disability. </a:t>
            </a:r>
          </a:p>
          <a:p>
            <a:pPr algn="l" eaLnBrk="1" hangingPunct="1"/>
            <a:endParaRPr lang="en-US" dirty="0" smtClean="0">
              <a:solidFill>
                <a:schemeClr val="tx1"/>
              </a:solidFill>
            </a:endParaRPr>
          </a:p>
          <a:p>
            <a:pPr algn="l"/>
            <a:r>
              <a:rPr lang="en-US" dirty="0" smtClean="0">
                <a:solidFill>
                  <a:schemeClr val="tx1"/>
                </a:solidFill>
              </a:rPr>
              <a:t>However, this does not provide protection from engagement in illegal behaviors such as heroin use.</a:t>
            </a:r>
            <a:endParaRPr lang="en-US" dirty="0">
              <a:solidFill>
                <a:schemeClr val="tx1"/>
              </a:solidFill>
            </a:endParaRPr>
          </a:p>
          <a:p>
            <a:pPr algn="l" eaLnBrk="1" hangingPunct="1"/>
            <a:endParaRPr lang="en-US" dirty="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prstClr val="white"/>
                </a:solidFill>
                <a:latin typeface="Verdana" pitchFamily="34" charset="0"/>
              </a:rPr>
              <a:pPr algn="ctr" fontAlgn="base">
                <a:spcBef>
                  <a:spcPct val="0"/>
                </a:spcBef>
                <a:spcAft>
                  <a:spcPct val="0"/>
                </a:spcAft>
                <a:defRPr/>
              </a:pPr>
              <a:t>25</a:t>
            </a:fld>
            <a:endParaRPr lang="en-US" sz="1400" dirty="0" smtClean="0">
              <a:solidFill>
                <a:prstClr val="white"/>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prstClr val="white"/>
                </a:solidFill>
                <a:latin typeface="Verdana" pitchFamily="34" charset="0"/>
              </a:rPr>
              <a:t>PPT-151-01</a:t>
            </a:r>
          </a:p>
        </p:txBody>
      </p:sp>
      <p:pic>
        <p:nvPicPr>
          <p:cNvPr id="6" name="Picture 17" descr="http://reliablehomecare.ca/wp-content/uploads/substance-abuse.jp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096000" y="1447800"/>
            <a:ext cx="2352675"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2154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Summary</a:t>
            </a:r>
          </a:p>
        </p:txBody>
      </p:sp>
      <p:sp>
        <p:nvSpPr>
          <p:cNvPr id="4099" name="Subtitle 2"/>
          <p:cNvSpPr>
            <a:spLocks noGrp="1"/>
          </p:cNvSpPr>
          <p:nvPr>
            <p:ph type="subTitle" idx="1"/>
          </p:nvPr>
        </p:nvSpPr>
        <p:spPr>
          <a:xfrm>
            <a:off x="533400" y="1295400"/>
            <a:ext cx="8382000" cy="4800600"/>
          </a:xfrm>
        </p:spPr>
        <p:txBody>
          <a:bodyPr/>
          <a:lstStyle/>
          <a:p>
            <a:pPr marL="342900" indent="-342900" algn="l">
              <a:buFont typeface="Arial" panose="020B0604020202020204" pitchFamily="34" charset="0"/>
              <a:buChar char="•"/>
            </a:pPr>
            <a:r>
              <a:rPr lang="en-US" dirty="0" smtClean="0">
                <a:solidFill>
                  <a:schemeClr val="tx1"/>
                </a:solidFill>
              </a:rPr>
              <a:t>Employers should be aware that there is an opioid epidemic within the U.S. and that any individual or organization can be affected.</a:t>
            </a:r>
          </a:p>
          <a:p>
            <a:pPr marL="342900" indent="-342900" algn="l">
              <a:buFont typeface="Arial" panose="020B0604020202020204" pitchFamily="34" charset="0"/>
              <a:buChar char="•"/>
            </a:pPr>
            <a:endParaRPr lang="en-US" sz="800" dirty="0" smtClean="0">
              <a:solidFill>
                <a:schemeClr val="tx1"/>
              </a:solidFill>
            </a:endParaRPr>
          </a:p>
          <a:p>
            <a:pPr marL="342900" indent="-342900" algn="l">
              <a:buFont typeface="Arial" panose="020B0604020202020204" pitchFamily="34" charset="0"/>
              <a:buChar char="•"/>
            </a:pPr>
            <a:r>
              <a:rPr lang="en-US" dirty="0" smtClean="0">
                <a:solidFill>
                  <a:schemeClr val="tx1"/>
                </a:solidFill>
              </a:rPr>
              <a:t>Supervisors and Managers should be aware of  the signs and symptoms of addiction/abuse.</a:t>
            </a:r>
          </a:p>
          <a:p>
            <a:pPr marL="342900" indent="-342900" algn="l">
              <a:buFont typeface="Arial" panose="020B0604020202020204" pitchFamily="34" charset="0"/>
              <a:buChar char="•"/>
            </a:pPr>
            <a:endParaRPr lang="en-US" sz="800" dirty="0" smtClean="0">
              <a:solidFill>
                <a:schemeClr val="tx1"/>
              </a:solidFill>
            </a:endParaRPr>
          </a:p>
          <a:p>
            <a:pPr marL="342900" indent="-342900" algn="l">
              <a:buFont typeface="Arial" panose="020B0604020202020204" pitchFamily="34" charset="0"/>
              <a:buChar char="•"/>
            </a:pPr>
            <a:r>
              <a:rPr lang="en-US" dirty="0" smtClean="0">
                <a:solidFill>
                  <a:schemeClr val="tx1"/>
                </a:solidFill>
              </a:rPr>
              <a:t>Employers should have “no tolerance” drug use policies within the workplace and should be willing to enforce those policies.</a:t>
            </a:r>
          </a:p>
          <a:p>
            <a:pPr marL="342900" indent="-342900" algn="l">
              <a:buFont typeface="Arial" panose="020B0604020202020204" pitchFamily="34" charset="0"/>
              <a:buChar char="•"/>
            </a:pPr>
            <a:endParaRPr lang="en-US" sz="800" dirty="0" smtClean="0">
              <a:solidFill>
                <a:schemeClr val="tx1"/>
              </a:solidFill>
            </a:endParaRPr>
          </a:p>
          <a:p>
            <a:pPr marL="342900" indent="-342900" algn="l">
              <a:buFont typeface="Arial" panose="020B0604020202020204" pitchFamily="34" charset="0"/>
              <a:buChar char="•"/>
            </a:pPr>
            <a:r>
              <a:rPr lang="en-US" dirty="0" smtClean="0">
                <a:solidFill>
                  <a:schemeClr val="tx1"/>
                </a:solidFill>
              </a:rPr>
              <a:t>Employees with an addiction/abuse problem should be encouraged to seek help through Employee Assistance Programs and/or counseling. </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26</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spTree>
    <p:extLst>
      <p:ext uri="{BB962C8B-B14F-4D97-AF65-F5344CB8AC3E}">
        <p14:creationId xmlns:p14="http://schemas.microsoft.com/office/powerpoint/2010/main" val="37495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690" name="Picture 26" descr="L&amp;I logo banne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1" name="Picture 22" descr="blue bottom banne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692" name="Rectangle 2"/>
          <p:cNvSpPr>
            <a:spLocks noGrp="1" noChangeArrowheads="1"/>
          </p:cNvSpPr>
          <p:nvPr>
            <p:ph type="ctrTitle"/>
          </p:nvPr>
        </p:nvSpPr>
        <p:spPr>
          <a:xfrm>
            <a:off x="533400" y="381000"/>
            <a:ext cx="5181600" cy="457200"/>
          </a:xfrm>
        </p:spPr>
        <p:txBody>
          <a:bodyPr/>
          <a:lstStyle/>
          <a:p>
            <a:pPr eaLnBrk="1" hangingPunct="1"/>
            <a:r>
              <a:rPr lang="en-US" altLang="en-US" sz="2800" dirty="0" smtClean="0">
                <a:solidFill>
                  <a:schemeClr val="bg1"/>
                </a:solidFill>
                <a:latin typeface="Verdana" pitchFamily="34" charset="0"/>
                <a:cs typeface="Times New Roman" pitchFamily="18" charset="0"/>
              </a:rPr>
              <a:t>Contact Information</a:t>
            </a:r>
            <a:endParaRPr lang="en-US" altLang="en-US" sz="2800" dirty="0" smtClean="0">
              <a:solidFill>
                <a:schemeClr val="bg1"/>
              </a:solidFill>
              <a:latin typeface="Verdana" pitchFamily="34" charset="0"/>
            </a:endParaRPr>
          </a:p>
        </p:txBody>
      </p:sp>
      <p:sp>
        <p:nvSpPr>
          <p:cNvPr id="114693"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dirty="0" smtClean="0">
                <a:solidFill>
                  <a:srgbClr val="FFFFFF"/>
                </a:solidFill>
                <a:latin typeface="Verdana" pitchFamily="34" charset="0"/>
                <a:cs typeface="+mn-cs"/>
              </a:rPr>
              <a:t>PPT-151-01</a:t>
            </a:r>
          </a:p>
        </p:txBody>
      </p:sp>
      <p:sp>
        <p:nvSpPr>
          <p:cNvPr id="114694"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en-US" altLang="en-US" sz="1400" dirty="0" smtClean="0">
                <a:solidFill>
                  <a:srgbClr val="FFFFFF"/>
                </a:solidFill>
                <a:latin typeface="Verdana" pitchFamily="34" charset="0"/>
                <a:cs typeface="+mn-cs"/>
              </a:rPr>
              <a:t> 19</a:t>
            </a:r>
          </a:p>
        </p:txBody>
      </p:sp>
      <p:sp>
        <p:nvSpPr>
          <p:cNvPr id="114695" name="Rectangle 7"/>
          <p:cNvSpPr>
            <a:spLocks noChangeArrowheads="1"/>
          </p:cNvSpPr>
          <p:nvPr/>
        </p:nvSpPr>
        <p:spPr bwMode="auto">
          <a:xfrm>
            <a:off x="685800" y="1371600"/>
            <a:ext cx="7162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dirty="0" smtClean="0">
              <a:solidFill>
                <a:srgbClr val="000000"/>
              </a:solidFill>
              <a:latin typeface="Verdana" pitchFamily="34" charset="0"/>
              <a:cs typeface="+mn-cs"/>
            </a:endParaRPr>
          </a:p>
        </p:txBody>
      </p:sp>
      <p:sp>
        <p:nvSpPr>
          <p:cNvPr id="114696" name="Rectangle 1"/>
          <p:cNvSpPr>
            <a:spLocks noChangeArrowheads="1"/>
          </p:cNvSpPr>
          <p:nvPr/>
        </p:nvSpPr>
        <p:spPr bwMode="auto">
          <a:xfrm>
            <a:off x="495300" y="1371600"/>
            <a:ext cx="78867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smtClean="0">
                <a:solidFill>
                  <a:srgbClr val="0070C0"/>
                </a:solidFill>
                <a:latin typeface="Verdana" pitchFamily="34" charset="0"/>
                <a:ea typeface="Verdana" pitchFamily="34" charset="0"/>
                <a:cs typeface="Verdana" pitchFamily="34" charset="0"/>
              </a:rPr>
              <a:t>Health &amp; Safety Training Specialists</a:t>
            </a:r>
          </a:p>
          <a:p>
            <a:pPr eaLnBrk="1" hangingPunct="1">
              <a:spcBef>
                <a:spcPct val="0"/>
              </a:spcBef>
              <a:buFontTx/>
              <a:buNone/>
            </a:pPr>
            <a:r>
              <a:rPr lang="en-US" altLang="en-US" sz="2400" b="1" dirty="0" smtClean="0">
                <a:solidFill>
                  <a:srgbClr val="0070C0"/>
                </a:solidFill>
                <a:latin typeface="Verdana" pitchFamily="34" charset="0"/>
                <a:ea typeface="Verdana" pitchFamily="34" charset="0"/>
                <a:cs typeface="Verdana" pitchFamily="34" charset="0"/>
              </a:rPr>
              <a:t>1171 South Cameron Street, Room 324</a:t>
            </a:r>
          </a:p>
          <a:p>
            <a:pPr eaLnBrk="1" hangingPunct="1">
              <a:spcBef>
                <a:spcPct val="0"/>
              </a:spcBef>
              <a:buFontTx/>
              <a:buNone/>
            </a:pPr>
            <a:r>
              <a:rPr lang="en-US" altLang="en-US" sz="2400" b="1" dirty="0" smtClean="0">
                <a:solidFill>
                  <a:srgbClr val="0070C0"/>
                </a:solidFill>
                <a:latin typeface="Verdana" pitchFamily="34" charset="0"/>
                <a:ea typeface="Verdana" pitchFamily="34" charset="0"/>
                <a:cs typeface="Verdana" pitchFamily="34" charset="0"/>
              </a:rPr>
              <a:t>Harrisburg, PA 17104-2501</a:t>
            </a:r>
          </a:p>
          <a:p>
            <a:pPr eaLnBrk="1" hangingPunct="1">
              <a:spcBef>
                <a:spcPct val="0"/>
              </a:spcBef>
              <a:buFontTx/>
              <a:buNone/>
            </a:pPr>
            <a:r>
              <a:rPr lang="en-US" altLang="en-US" sz="2400" b="1" dirty="0" smtClean="0">
                <a:solidFill>
                  <a:srgbClr val="0070C0"/>
                </a:solidFill>
                <a:latin typeface="Verdana" pitchFamily="34" charset="0"/>
                <a:ea typeface="Verdana" pitchFamily="34" charset="0"/>
                <a:cs typeface="Verdana" pitchFamily="34" charset="0"/>
              </a:rPr>
              <a:t>(717) 772-1635</a:t>
            </a:r>
          </a:p>
          <a:p>
            <a:pPr eaLnBrk="1" hangingPunct="1">
              <a:spcBef>
                <a:spcPct val="0"/>
              </a:spcBef>
              <a:buFontTx/>
              <a:buNone/>
            </a:pPr>
            <a:r>
              <a:rPr lang="en-US" altLang="en-US" sz="2400" b="1" dirty="0" smtClean="0">
                <a:solidFill>
                  <a:srgbClr val="0070C0"/>
                </a:solidFill>
                <a:latin typeface="Verdana" pitchFamily="34" charset="0"/>
                <a:ea typeface="Verdana" pitchFamily="34" charset="0"/>
                <a:cs typeface="Verdana" pitchFamily="34" charset="0"/>
              </a:rPr>
              <a:t>RA-LI-BWC-PATHS@pa.gov           </a:t>
            </a:r>
          </a:p>
        </p:txBody>
      </p:sp>
      <p:pic>
        <p:nvPicPr>
          <p:cNvPr id="114697" name="Picture 11" descr="Pennsylvania Flag-2.jpg"/>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5281613" y="3429000"/>
            <a:ext cx="3429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698" name="Rectangle 1"/>
          <p:cNvSpPr>
            <a:spLocks noChangeArrowheads="1"/>
          </p:cNvSpPr>
          <p:nvPr/>
        </p:nvSpPr>
        <p:spPr bwMode="auto">
          <a:xfrm>
            <a:off x="457200" y="4114800"/>
            <a:ext cx="4800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b="1" dirty="0" smtClean="0">
                <a:solidFill>
                  <a:srgbClr val="000000"/>
                </a:solidFill>
                <a:latin typeface="Verdana" pitchFamily="34" charset="0"/>
                <a:ea typeface="Verdana" pitchFamily="34" charset="0"/>
                <a:cs typeface="Verdana" pitchFamily="34" charset="0"/>
              </a:rPr>
              <a:t>Like us on Facebook!</a:t>
            </a:r>
            <a:r>
              <a:rPr lang="en-US" altLang="en-US" sz="1800" dirty="0" smtClean="0">
                <a:solidFill>
                  <a:srgbClr val="000000"/>
                </a:solidFill>
                <a:latin typeface="Verdana" pitchFamily="34" charset="0"/>
                <a:ea typeface="Verdana" pitchFamily="34" charset="0"/>
                <a:cs typeface="Verdana" pitchFamily="34" charset="0"/>
              </a:rPr>
              <a:t>  - </a:t>
            </a:r>
            <a:r>
              <a:rPr lang="en-US" altLang="en-US" sz="1800" u="sng" dirty="0" smtClean="0">
                <a:solidFill>
                  <a:srgbClr val="060ABA"/>
                </a:solidFill>
                <a:latin typeface="Verdana" pitchFamily="34" charset="0"/>
                <a:ea typeface="Verdana" pitchFamily="34" charset="0"/>
                <a:cs typeface="Verdana" pitchFamily="34" charset="0"/>
                <a:hlinkClick r:id="rId6"/>
              </a:rPr>
              <a:t>https://www.facebook.com/BWCPATHS</a:t>
            </a:r>
            <a:endParaRPr lang="en-US" altLang="en-US" sz="1800" dirty="0" smtClean="0">
              <a:solidFill>
                <a:srgbClr val="060ABA"/>
              </a:solidFill>
              <a:latin typeface="Verdana" pitchFamily="34" charset="0"/>
              <a:ea typeface="Verdana" pitchFamily="34" charset="0"/>
              <a:cs typeface="Verdana" pitchFamily="34" charset="0"/>
            </a:endParaRPr>
          </a:p>
        </p:txBody>
      </p:sp>
      <p:pic>
        <p:nvPicPr>
          <p:cNvPr id="114699" name="Picture 10" descr="FaceBookImage"/>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579438" y="476091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36787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Questions</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prstClr val="white"/>
                </a:solidFill>
                <a:latin typeface="Verdana" pitchFamily="34" charset="0"/>
              </a:rPr>
              <a:pPr algn="ctr" fontAlgn="base">
                <a:spcBef>
                  <a:spcPct val="0"/>
                </a:spcBef>
                <a:spcAft>
                  <a:spcPct val="0"/>
                </a:spcAft>
                <a:defRPr/>
              </a:pPr>
              <a:t>28</a:t>
            </a:fld>
            <a:endParaRPr lang="en-US" sz="1400" dirty="0" smtClean="0">
              <a:solidFill>
                <a:prstClr val="white"/>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prstClr val="white"/>
                </a:solidFill>
                <a:latin typeface="Verdana" pitchFamily="34" charset="0"/>
              </a:rPr>
              <a:t>PPT-151-01</a:t>
            </a:r>
            <a:endParaRPr lang="en-US" sz="1400" dirty="0">
              <a:solidFill>
                <a:prstClr val="white"/>
              </a:solidFill>
              <a:latin typeface="Verdana" pitchFamily="34" charset="0"/>
            </a:endParaRPr>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91366" y="1371600"/>
            <a:ext cx="4724400" cy="4724400"/>
          </a:xfrm>
          <a:prstGeom prst="rect">
            <a:avLst/>
          </a:prstGeom>
        </p:spPr>
      </p:pic>
    </p:spTree>
    <p:extLst>
      <p:ext uri="{BB962C8B-B14F-4D97-AF65-F5344CB8AC3E}">
        <p14:creationId xmlns:p14="http://schemas.microsoft.com/office/powerpoint/2010/main" val="17672872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Bibliography</a:t>
            </a:r>
          </a:p>
        </p:txBody>
      </p:sp>
      <p:sp>
        <p:nvSpPr>
          <p:cNvPr id="4099" name="Subtitle 2"/>
          <p:cNvSpPr>
            <a:spLocks noGrp="1"/>
          </p:cNvSpPr>
          <p:nvPr>
            <p:ph type="subTitle" idx="1"/>
          </p:nvPr>
        </p:nvSpPr>
        <p:spPr>
          <a:xfrm>
            <a:off x="381000" y="1676400"/>
            <a:ext cx="8534400" cy="3962400"/>
          </a:xfrm>
        </p:spPr>
        <p:txBody>
          <a:bodyPr/>
          <a:lstStyle/>
          <a:p>
            <a:pPr algn="l"/>
            <a:r>
              <a:rPr lang="en-US" dirty="0">
                <a:solidFill>
                  <a:schemeClr val="tx1"/>
                </a:solidFill>
                <a:ea typeface="Verdana" panose="020B0604030504040204" pitchFamily="34" charset="0"/>
                <a:cs typeface="Verdana" panose="020B0604030504040204" pitchFamily="34" charset="0"/>
              </a:rPr>
              <a:t>EHS Today, “Six Signs of Employee Opioid Abuse,” </a:t>
            </a:r>
            <a:r>
              <a:rPr lang="en-US" dirty="0" smtClean="0">
                <a:solidFill>
                  <a:schemeClr val="tx1"/>
                </a:solidFill>
                <a:ea typeface="Verdana" panose="020B0604030504040204" pitchFamily="34" charset="0"/>
                <a:cs typeface="Verdana" panose="020B0604030504040204" pitchFamily="34" charset="0"/>
              </a:rPr>
              <a:t>  July </a:t>
            </a:r>
            <a:r>
              <a:rPr lang="en-US" dirty="0">
                <a:solidFill>
                  <a:schemeClr val="tx1"/>
                </a:solidFill>
                <a:ea typeface="Verdana" panose="020B0604030504040204" pitchFamily="34" charset="0"/>
                <a:cs typeface="Verdana" panose="020B0604030504040204" pitchFamily="34" charset="0"/>
              </a:rPr>
              <a:t>21, </a:t>
            </a:r>
            <a:r>
              <a:rPr lang="en-US" dirty="0" smtClean="0">
                <a:solidFill>
                  <a:schemeClr val="tx1"/>
                </a:solidFill>
                <a:ea typeface="Verdana" panose="020B0604030504040204" pitchFamily="34" charset="0"/>
                <a:cs typeface="Verdana" panose="020B0604030504040204" pitchFamily="34" charset="0"/>
              </a:rPr>
              <a:t>2016</a:t>
            </a:r>
          </a:p>
          <a:p>
            <a:pPr algn="l"/>
            <a:endParaRPr lang="en-US" dirty="0">
              <a:solidFill>
                <a:schemeClr val="tx1"/>
              </a:solidFill>
              <a:ea typeface="Verdana" panose="020B0604030504040204" pitchFamily="34" charset="0"/>
              <a:cs typeface="Verdana" panose="020B0604030504040204" pitchFamily="34" charset="0"/>
            </a:endParaRPr>
          </a:p>
          <a:p>
            <a:pPr algn="l"/>
            <a:r>
              <a:rPr lang="en-US" dirty="0" smtClean="0">
                <a:solidFill>
                  <a:schemeClr val="tx1"/>
                </a:solidFill>
                <a:ea typeface="Verdana" panose="020B0604030504040204" pitchFamily="34" charset="0"/>
                <a:cs typeface="Verdana" panose="020B0604030504040204" pitchFamily="34" charset="0"/>
              </a:rPr>
              <a:t>Physical effects: Helpguide.org</a:t>
            </a:r>
          </a:p>
          <a:p>
            <a:pPr algn="l"/>
            <a:endParaRPr lang="en-US" dirty="0">
              <a:solidFill>
                <a:schemeClr val="tx1"/>
              </a:solidFill>
              <a:ea typeface="Verdana" panose="020B0604030504040204" pitchFamily="34" charset="0"/>
              <a:cs typeface="Verdana" panose="020B0604030504040204" pitchFamily="34" charset="0"/>
            </a:endParaRPr>
          </a:p>
          <a:p>
            <a:pPr algn="l"/>
            <a:r>
              <a:rPr lang="en-US" dirty="0" smtClean="0">
                <a:solidFill>
                  <a:schemeClr val="tx1"/>
                </a:solidFill>
                <a:ea typeface="Verdana" panose="020B0604030504040204" pitchFamily="34" charset="0"/>
                <a:cs typeface="Verdana" panose="020B0604030504040204" pitchFamily="34" charset="0"/>
              </a:rPr>
              <a:t>National Institute on Drug Abuse</a:t>
            </a:r>
          </a:p>
          <a:p>
            <a:pPr algn="l"/>
            <a:endParaRPr lang="en-US" dirty="0">
              <a:solidFill>
                <a:schemeClr val="tx1"/>
              </a:solidFill>
              <a:ea typeface="Verdana" panose="020B0604030504040204" pitchFamily="34" charset="0"/>
              <a:cs typeface="Verdana" panose="020B0604030504040204" pitchFamily="34" charset="0"/>
            </a:endParaRPr>
          </a:p>
          <a:p>
            <a:pPr algn="l"/>
            <a:r>
              <a:rPr lang="en-US" dirty="0">
                <a:solidFill>
                  <a:schemeClr val="tx1"/>
                </a:solidFill>
                <a:ea typeface="Verdana" panose="020B0604030504040204" pitchFamily="34" charset="0"/>
                <a:cs typeface="Verdana" panose="020B0604030504040204" pitchFamily="34" charset="0"/>
              </a:rPr>
              <a:t>Construction Executive, “Five Ways to Avoid Opioid Abuse,” May 5, </a:t>
            </a:r>
            <a:r>
              <a:rPr lang="en-US" dirty="0" smtClean="0">
                <a:solidFill>
                  <a:schemeClr val="tx1"/>
                </a:solidFill>
                <a:ea typeface="Verdana" panose="020B0604030504040204" pitchFamily="34" charset="0"/>
                <a:cs typeface="Verdana" panose="020B0604030504040204" pitchFamily="34" charset="0"/>
              </a:rPr>
              <a:t>2016</a:t>
            </a:r>
          </a:p>
          <a:p>
            <a:pPr algn="l"/>
            <a:endParaRPr lang="en-US" dirty="0">
              <a:solidFill>
                <a:schemeClr val="tx1"/>
              </a:solidFill>
              <a:ea typeface="Verdana" panose="020B0604030504040204" pitchFamily="34" charset="0"/>
              <a:cs typeface="Verdana" panose="020B0604030504040204" pitchFamily="34" charset="0"/>
            </a:endParaRPr>
          </a:p>
          <a:p>
            <a:pPr algn="l"/>
            <a:endParaRPr lang="en-US" dirty="0" smtClean="0">
              <a:solidFill>
                <a:schemeClr val="tx1"/>
              </a:solidFill>
              <a:ea typeface="Verdana" panose="020B0604030504040204" pitchFamily="34" charset="0"/>
              <a:cs typeface="Verdana" panose="020B0604030504040204" pitchFamily="34" charset="0"/>
            </a:endParaRPr>
          </a:p>
          <a:p>
            <a:pPr algn="l"/>
            <a:endParaRPr lang="en-US" dirty="0">
              <a:solidFill>
                <a:schemeClr val="tx1"/>
              </a:solidFill>
              <a:ea typeface="Verdana" panose="020B0604030504040204" pitchFamily="34" charset="0"/>
              <a:cs typeface="Verdana" panose="020B0604030504040204" pitchFamily="34" charset="0"/>
            </a:endParaRPr>
          </a:p>
          <a:p>
            <a:pPr algn="l"/>
            <a:endParaRPr lang="en-US" dirty="0" smtClean="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29</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96000" y="2451140"/>
            <a:ext cx="2219325" cy="1914168"/>
          </a:xfrm>
          <a:prstGeom prst="rect">
            <a:avLst/>
          </a:prstGeom>
        </p:spPr>
      </p:pic>
    </p:spTree>
    <p:extLst>
      <p:ext uri="{BB962C8B-B14F-4D97-AF65-F5344CB8AC3E}">
        <p14:creationId xmlns:p14="http://schemas.microsoft.com/office/powerpoint/2010/main" val="1128765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What are Opioids*</a:t>
            </a:r>
          </a:p>
        </p:txBody>
      </p:sp>
      <p:sp>
        <p:nvSpPr>
          <p:cNvPr id="4099" name="Subtitle 2"/>
          <p:cNvSpPr>
            <a:spLocks noGrp="1"/>
          </p:cNvSpPr>
          <p:nvPr>
            <p:ph type="subTitle" idx="1"/>
          </p:nvPr>
        </p:nvSpPr>
        <p:spPr>
          <a:xfrm>
            <a:off x="457200" y="1371600"/>
            <a:ext cx="6324600" cy="4343400"/>
          </a:xfrm>
        </p:spPr>
        <p:txBody>
          <a:bodyPr/>
          <a:lstStyle/>
          <a:p>
            <a:pPr marL="342900" indent="-342900" algn="l">
              <a:buFont typeface="Arial" panose="020B0604020202020204" pitchFamily="34" charset="0"/>
              <a:buChar char="•"/>
            </a:pPr>
            <a:r>
              <a:rPr lang="en-US" dirty="0">
                <a:solidFill>
                  <a:schemeClr val="tx1"/>
                </a:solidFill>
              </a:rPr>
              <a:t>M</a:t>
            </a:r>
            <a:r>
              <a:rPr lang="en-US" dirty="0" smtClean="0">
                <a:solidFill>
                  <a:schemeClr val="tx1"/>
                </a:solidFill>
              </a:rPr>
              <a:t>edications </a:t>
            </a:r>
            <a:r>
              <a:rPr lang="en-US" dirty="0">
                <a:solidFill>
                  <a:schemeClr val="tx1"/>
                </a:solidFill>
              </a:rPr>
              <a:t>that relieve pain</a:t>
            </a:r>
            <a:r>
              <a:rPr lang="en-US" dirty="0" smtClean="0">
                <a:solidFill>
                  <a:schemeClr val="tx1"/>
                </a:solidFill>
              </a:rPr>
              <a:t>. </a:t>
            </a:r>
          </a:p>
          <a:p>
            <a:pPr marL="342900" indent="-342900" algn="l">
              <a:buFont typeface="Arial" panose="020B0604020202020204" pitchFamily="34" charset="0"/>
              <a:buChar char="•"/>
            </a:pPr>
            <a:r>
              <a:rPr lang="en-US" dirty="0" smtClean="0">
                <a:solidFill>
                  <a:schemeClr val="tx1"/>
                </a:solidFill>
              </a:rPr>
              <a:t>They reduce </a:t>
            </a:r>
            <a:r>
              <a:rPr lang="en-US" dirty="0">
                <a:solidFill>
                  <a:schemeClr val="tx1"/>
                </a:solidFill>
              </a:rPr>
              <a:t>the intensity of pain signals reaching the brain and affect those brain </a:t>
            </a:r>
            <a:r>
              <a:rPr lang="en-US" dirty="0" smtClean="0">
                <a:solidFill>
                  <a:schemeClr val="tx1"/>
                </a:solidFill>
              </a:rPr>
              <a:t>  areas </a:t>
            </a:r>
            <a:r>
              <a:rPr lang="en-US" dirty="0">
                <a:solidFill>
                  <a:schemeClr val="tx1"/>
                </a:solidFill>
              </a:rPr>
              <a:t>controlling emotion, which diminishes </a:t>
            </a:r>
            <a:r>
              <a:rPr lang="en-US" dirty="0" smtClean="0">
                <a:solidFill>
                  <a:schemeClr val="tx1"/>
                </a:solidFill>
              </a:rPr>
              <a:t> the </a:t>
            </a:r>
            <a:r>
              <a:rPr lang="en-US" dirty="0">
                <a:solidFill>
                  <a:schemeClr val="tx1"/>
                </a:solidFill>
              </a:rPr>
              <a:t>effects of a painful stimulus. </a:t>
            </a:r>
            <a:endParaRPr lang="en-US" dirty="0" smtClean="0">
              <a:solidFill>
                <a:schemeClr val="tx1"/>
              </a:solidFill>
            </a:endParaRPr>
          </a:p>
          <a:p>
            <a:pPr marL="342900" indent="-342900" algn="l">
              <a:buFont typeface="Arial" panose="020B0604020202020204" pitchFamily="34" charset="0"/>
              <a:buChar char="•"/>
            </a:pPr>
            <a:r>
              <a:rPr lang="en-US" dirty="0">
                <a:solidFill>
                  <a:schemeClr val="tx1"/>
                </a:solidFill>
              </a:rPr>
              <a:t>Medications that fall within this class include hydrocodone (e.g., Vicodin), oxycodone (e.g., OxyContin, Percocet), morphine (e.g., Kadian, Avinza), codeine, and related drugs.</a:t>
            </a:r>
            <a:endParaRPr lang="en-US" dirty="0" smtClean="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3</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457200" y="5867400"/>
            <a:ext cx="6675437" cy="602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descr="C:\Users\stlane\Pictures\Codeine psypost.org.jp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l="6931" t="15776" r="8904" b="12027"/>
          <a:stretch/>
        </p:blipFill>
        <p:spPr bwMode="auto">
          <a:xfrm>
            <a:off x="6781800" y="2667000"/>
            <a:ext cx="2234955" cy="1597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73192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Bibliography</a:t>
            </a:r>
          </a:p>
        </p:txBody>
      </p:sp>
      <p:sp>
        <p:nvSpPr>
          <p:cNvPr id="4099" name="Subtitle 2"/>
          <p:cNvSpPr>
            <a:spLocks noGrp="1"/>
          </p:cNvSpPr>
          <p:nvPr>
            <p:ph type="subTitle" idx="1"/>
          </p:nvPr>
        </p:nvSpPr>
        <p:spPr>
          <a:xfrm>
            <a:off x="381000" y="1295400"/>
            <a:ext cx="8382000" cy="4800600"/>
          </a:xfrm>
        </p:spPr>
        <p:txBody>
          <a:bodyPr/>
          <a:lstStyle/>
          <a:p>
            <a:pPr algn="l"/>
            <a:r>
              <a:rPr lang="en-US" dirty="0">
                <a:solidFill>
                  <a:schemeClr val="tx1"/>
                </a:solidFill>
              </a:rPr>
              <a:t>The American College of Occupational and </a:t>
            </a:r>
            <a:br>
              <a:rPr lang="en-US" dirty="0">
                <a:solidFill>
                  <a:schemeClr val="tx1"/>
                </a:solidFill>
              </a:rPr>
            </a:br>
            <a:r>
              <a:rPr lang="en-US" dirty="0" smtClean="0">
                <a:solidFill>
                  <a:schemeClr val="tx1"/>
                </a:solidFill>
              </a:rPr>
              <a:t>Environmental </a:t>
            </a:r>
            <a:r>
              <a:rPr lang="en-US" dirty="0">
                <a:solidFill>
                  <a:schemeClr val="tx1"/>
                </a:solidFill>
              </a:rPr>
              <a:t>Medicine (ACOEM) </a:t>
            </a:r>
            <a:r>
              <a:rPr lang="en-US" dirty="0">
                <a:solidFill>
                  <a:schemeClr val="tx1"/>
                </a:solidFill>
                <a:ea typeface="Verdana" panose="020B0604030504040204" pitchFamily="34" charset="0"/>
                <a:cs typeface="Verdana" panose="020B0604030504040204" pitchFamily="34" charset="0"/>
              </a:rPr>
              <a:t>“Guidelines for the Chronic Use of Opioids</a:t>
            </a:r>
            <a:r>
              <a:rPr lang="en-US" dirty="0" smtClean="0">
                <a:solidFill>
                  <a:schemeClr val="tx1"/>
                </a:solidFill>
                <a:ea typeface="Verdana" panose="020B0604030504040204" pitchFamily="34" charset="0"/>
                <a:cs typeface="Verdana" panose="020B0604030504040204" pitchFamily="34" charset="0"/>
              </a:rPr>
              <a:t>” at</a:t>
            </a:r>
            <a:endParaRPr lang="en-US" dirty="0">
              <a:solidFill>
                <a:schemeClr val="tx1"/>
              </a:solidFill>
              <a:ea typeface="Verdana" panose="020B0604030504040204" pitchFamily="34" charset="0"/>
              <a:cs typeface="Verdana" panose="020B0604030504040204" pitchFamily="34" charset="0"/>
            </a:endParaRPr>
          </a:p>
          <a:p>
            <a:pPr algn="l"/>
            <a:r>
              <a:rPr lang="en-US" dirty="0" smtClean="0">
                <a:solidFill>
                  <a:srgbClr val="060ABA"/>
                </a:solidFill>
                <a:ea typeface="Verdana" panose="020B0604030504040204" pitchFamily="34" charset="0"/>
                <a:cs typeface="Verdana" panose="020B0604030504040204" pitchFamily="34" charset="0"/>
              </a:rPr>
              <a:t>https</a:t>
            </a:r>
            <a:r>
              <a:rPr lang="en-US" dirty="0">
                <a:solidFill>
                  <a:srgbClr val="060ABA"/>
                </a:solidFill>
                <a:ea typeface="Verdana" panose="020B0604030504040204" pitchFamily="34" charset="0"/>
                <a:cs typeface="Verdana" panose="020B0604030504040204" pitchFamily="34" charset="0"/>
              </a:rPr>
              <a:t>://www.nhms.org/sites/default/files/Pdfs/ACOEM%202011-Chronic%20Pain%20Opioid%20.pdf </a:t>
            </a:r>
            <a:endParaRPr lang="en-US" dirty="0" smtClean="0">
              <a:solidFill>
                <a:srgbClr val="060ABA"/>
              </a:solidFill>
              <a:ea typeface="Verdana" panose="020B0604030504040204" pitchFamily="34" charset="0"/>
              <a:cs typeface="Verdana" panose="020B0604030504040204" pitchFamily="34" charset="0"/>
            </a:endParaRPr>
          </a:p>
          <a:p>
            <a:pPr algn="l"/>
            <a:endParaRPr lang="en-US" dirty="0">
              <a:solidFill>
                <a:schemeClr val="tx1"/>
              </a:solidFill>
              <a:ea typeface="Verdana" panose="020B0604030504040204" pitchFamily="34" charset="0"/>
              <a:cs typeface="Verdana" panose="020B0604030504040204" pitchFamily="34" charset="0"/>
            </a:endParaRPr>
          </a:p>
          <a:p>
            <a:pPr algn="l"/>
            <a:r>
              <a:rPr lang="en-US" dirty="0" smtClean="0">
                <a:solidFill>
                  <a:schemeClr val="tx1"/>
                </a:solidFill>
                <a:ea typeface="Verdana" panose="020B0604030504040204" pitchFamily="34" charset="0"/>
                <a:cs typeface="Verdana" panose="020B0604030504040204" pitchFamily="34" charset="0"/>
              </a:rPr>
              <a:t>Prescription-Nation-2016-American-Drug-Epidemic.pdf</a:t>
            </a:r>
          </a:p>
          <a:p>
            <a:pPr algn="l"/>
            <a:endParaRPr lang="en-US" dirty="0">
              <a:solidFill>
                <a:schemeClr val="tx1"/>
              </a:solidFill>
              <a:ea typeface="Verdana" panose="020B0604030504040204" pitchFamily="34" charset="0"/>
              <a:cs typeface="Verdana" panose="020B0604030504040204" pitchFamily="34" charset="0"/>
            </a:endParaRPr>
          </a:p>
          <a:p>
            <a:pPr algn="l"/>
            <a:r>
              <a:rPr lang="en-US" dirty="0" smtClean="0">
                <a:solidFill>
                  <a:schemeClr val="tx1"/>
                </a:solidFill>
                <a:ea typeface="Verdana" panose="020B0604030504040204" pitchFamily="34" charset="0"/>
                <a:cs typeface="Verdana" panose="020B0604030504040204" pitchFamily="34" charset="0"/>
              </a:rPr>
              <a:t>PA Department of Drug and Alcohol Programs </a:t>
            </a:r>
            <a:r>
              <a:rPr lang="en-US" dirty="0" smtClean="0">
                <a:solidFill>
                  <a:srgbClr val="060ABA"/>
                </a:solidFill>
                <a:ea typeface="Verdana" panose="020B0604030504040204" pitchFamily="34" charset="0"/>
                <a:cs typeface="Verdana" panose="020B0604030504040204" pitchFamily="34" charset="0"/>
              </a:rPr>
              <a:t>http</a:t>
            </a:r>
            <a:r>
              <a:rPr lang="en-US" dirty="0">
                <a:solidFill>
                  <a:srgbClr val="060ABA"/>
                </a:solidFill>
                <a:ea typeface="Verdana" panose="020B0604030504040204" pitchFamily="34" charset="0"/>
                <a:cs typeface="Verdana" panose="020B0604030504040204" pitchFamily="34" charset="0"/>
              </a:rPr>
              <a:t>://www.ddap.pa.gov/pages/default.aspx</a:t>
            </a:r>
            <a:endParaRPr lang="en-US" dirty="0" smtClean="0">
              <a:solidFill>
                <a:srgbClr val="060ABA"/>
              </a:solidFill>
              <a:ea typeface="Verdana" panose="020B0604030504040204" pitchFamily="34" charset="0"/>
              <a:cs typeface="Verdana" panose="020B0604030504040204" pitchFamily="34" charset="0"/>
            </a:endParaRPr>
          </a:p>
          <a:p>
            <a:pPr algn="l"/>
            <a:endParaRPr lang="en-US" dirty="0">
              <a:solidFill>
                <a:schemeClr val="tx1"/>
              </a:solidFill>
              <a:ea typeface="Verdana" panose="020B0604030504040204" pitchFamily="34" charset="0"/>
              <a:cs typeface="Verdana" panose="020B0604030504040204" pitchFamily="34" charset="0"/>
            </a:endParaRPr>
          </a:p>
          <a:p>
            <a:pPr algn="l"/>
            <a:endParaRPr lang="en-US" dirty="0">
              <a:solidFill>
                <a:schemeClr val="tx1"/>
              </a:solidFill>
              <a:ea typeface="Verdana" panose="020B0604030504040204" pitchFamily="34" charset="0"/>
              <a:cs typeface="Verdana" panose="020B0604030504040204" pitchFamily="34" charset="0"/>
            </a:endParaRPr>
          </a:p>
          <a:p>
            <a:pPr algn="l"/>
            <a:endParaRPr lang="en-US" dirty="0" smtClean="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30</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spTree>
    <p:extLst>
      <p:ext uri="{BB962C8B-B14F-4D97-AF65-F5344CB8AC3E}">
        <p14:creationId xmlns:p14="http://schemas.microsoft.com/office/powerpoint/2010/main" val="24047780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Related Programs</a:t>
            </a:r>
          </a:p>
        </p:txBody>
      </p:sp>
      <p:sp>
        <p:nvSpPr>
          <p:cNvPr id="4099" name="Subtitle 2"/>
          <p:cNvSpPr>
            <a:spLocks noGrp="1"/>
          </p:cNvSpPr>
          <p:nvPr>
            <p:ph type="subTitle" idx="1"/>
          </p:nvPr>
        </p:nvSpPr>
        <p:spPr>
          <a:xfrm>
            <a:off x="457200" y="1447800"/>
            <a:ext cx="8305800" cy="4343400"/>
          </a:xfrm>
        </p:spPr>
        <p:txBody>
          <a:bodyPr/>
          <a:lstStyle/>
          <a:p>
            <a:pPr algn="l" eaLnBrk="1" hangingPunct="1"/>
            <a:r>
              <a:rPr lang="en-US" dirty="0" smtClean="0">
                <a:solidFill>
                  <a:schemeClr val="tx1"/>
                </a:solidFill>
              </a:rPr>
              <a:t>The following programs available from us may aid you in providing more in-depth training on the topic of “Opioid Addiction.”</a:t>
            </a:r>
          </a:p>
          <a:p>
            <a:pPr algn="l" eaLnBrk="1" hangingPunct="1"/>
            <a:endParaRPr lang="en-US" dirty="0">
              <a:solidFill>
                <a:schemeClr val="tx1"/>
              </a:solidFill>
            </a:endParaRPr>
          </a:p>
          <a:p>
            <a:pPr algn="l" eaLnBrk="1" hangingPunct="1"/>
            <a:r>
              <a:rPr lang="en-US" dirty="0">
                <a:solidFill>
                  <a:schemeClr val="tx1"/>
                </a:solidFill>
              </a:rPr>
              <a:t> </a:t>
            </a:r>
            <a:r>
              <a:rPr lang="en-US" dirty="0" smtClean="0">
                <a:solidFill>
                  <a:schemeClr val="tx1"/>
                </a:solidFill>
              </a:rPr>
              <a:t>       • Dealing with Angry People</a:t>
            </a:r>
          </a:p>
          <a:p>
            <a:pPr algn="l" eaLnBrk="1" hangingPunct="1"/>
            <a:r>
              <a:rPr lang="en-US" dirty="0" smtClean="0">
                <a:solidFill>
                  <a:schemeClr val="tx1"/>
                </a:solidFill>
              </a:rPr>
              <a:t>        • Drug &amp; Alcohol Awareness for Supervisors</a:t>
            </a:r>
          </a:p>
          <a:p>
            <a:pPr algn="l" eaLnBrk="1" hangingPunct="1"/>
            <a:r>
              <a:rPr lang="en-US" dirty="0" smtClean="0">
                <a:solidFill>
                  <a:schemeClr val="tx1"/>
                </a:solidFill>
              </a:rPr>
              <a:t>        • Drug &amp; Alcohol Awareness for Employees</a:t>
            </a:r>
          </a:p>
          <a:p>
            <a:pPr algn="l" eaLnBrk="1" hangingPunct="1"/>
            <a:endParaRPr lang="en-US" dirty="0">
              <a:solidFill>
                <a:schemeClr val="tx1"/>
              </a:solidFill>
            </a:endParaRPr>
          </a:p>
          <a:p>
            <a:pPr algn="l" eaLnBrk="1" hangingPunct="1"/>
            <a:r>
              <a:rPr lang="en-US" dirty="0" smtClean="0">
                <a:solidFill>
                  <a:schemeClr val="tx1"/>
                </a:solidFill>
              </a:rPr>
              <a:t>If not found on our website </a:t>
            </a:r>
            <a:r>
              <a:rPr lang="en-US" dirty="0" smtClean="0">
                <a:solidFill>
                  <a:schemeClr val="tx1"/>
                </a:solidFill>
                <a:hlinkClick r:id="rId3"/>
              </a:rPr>
              <a:t>www.dli.state.pa.us/PATHS</a:t>
            </a:r>
            <a:r>
              <a:rPr lang="en-US" dirty="0" smtClean="0">
                <a:solidFill>
                  <a:schemeClr val="tx1"/>
                </a:solidFill>
              </a:rPr>
              <a:t> email us for a copy.</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31</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spTree>
    <p:extLst>
      <p:ext uri="{BB962C8B-B14F-4D97-AF65-F5344CB8AC3E}">
        <p14:creationId xmlns:p14="http://schemas.microsoft.com/office/powerpoint/2010/main" val="2654039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600" dirty="0" smtClean="0">
                <a:solidFill>
                  <a:schemeClr val="bg1"/>
                </a:solidFill>
                <a:latin typeface="Verdana" pitchFamily="34" charset="0"/>
              </a:rPr>
              <a:t>Commonly Prescribed Opioids</a:t>
            </a:r>
          </a:p>
        </p:txBody>
      </p:sp>
      <p:sp>
        <p:nvSpPr>
          <p:cNvPr id="4099" name="Subtitle 2"/>
          <p:cNvSpPr>
            <a:spLocks noGrp="1"/>
          </p:cNvSpPr>
          <p:nvPr>
            <p:ph type="subTitle" idx="1"/>
          </p:nvPr>
        </p:nvSpPr>
        <p:spPr>
          <a:xfrm>
            <a:off x="533400" y="1143000"/>
            <a:ext cx="7315200" cy="5029200"/>
          </a:xfrm>
        </p:spPr>
        <p:txBody>
          <a:bodyPr/>
          <a:lstStyle/>
          <a:p>
            <a:pPr marL="342900" indent="-342900" algn="l">
              <a:buFont typeface="Arial" panose="020B0604020202020204" pitchFamily="34" charset="0"/>
              <a:buChar char="•"/>
            </a:pPr>
            <a:r>
              <a:rPr lang="en-US" dirty="0">
                <a:solidFill>
                  <a:schemeClr val="tx1"/>
                </a:solidFill>
              </a:rPr>
              <a:t>Hydrocodone products are the most commonly prescribed for a variety of painful conditions, including dental and injury-related pain. </a:t>
            </a:r>
            <a:endParaRPr lang="en-US" dirty="0" smtClean="0">
              <a:solidFill>
                <a:schemeClr val="tx1"/>
              </a:solidFill>
            </a:endParaRPr>
          </a:p>
          <a:p>
            <a:pPr marL="342900" indent="-342900" algn="l">
              <a:buFont typeface="Arial" panose="020B0604020202020204" pitchFamily="34" charset="0"/>
              <a:buChar char="•"/>
            </a:pPr>
            <a:r>
              <a:rPr lang="en-US" dirty="0" smtClean="0">
                <a:solidFill>
                  <a:schemeClr val="tx1"/>
                </a:solidFill>
              </a:rPr>
              <a:t>Morphine </a:t>
            </a:r>
            <a:r>
              <a:rPr lang="en-US" dirty="0">
                <a:solidFill>
                  <a:schemeClr val="tx1"/>
                </a:solidFill>
              </a:rPr>
              <a:t>is often used before and after surgical procedures to alleviate severe pain. </a:t>
            </a:r>
            <a:endParaRPr lang="en-US" dirty="0" smtClean="0">
              <a:solidFill>
                <a:schemeClr val="tx1"/>
              </a:solidFill>
            </a:endParaRPr>
          </a:p>
          <a:p>
            <a:pPr marL="342900" indent="-342900" algn="l">
              <a:buFont typeface="Arial" panose="020B0604020202020204" pitchFamily="34" charset="0"/>
              <a:buChar char="•"/>
            </a:pPr>
            <a:r>
              <a:rPr lang="en-US" dirty="0" smtClean="0">
                <a:solidFill>
                  <a:schemeClr val="tx1"/>
                </a:solidFill>
              </a:rPr>
              <a:t>Codeine</a:t>
            </a:r>
            <a:r>
              <a:rPr lang="en-US" dirty="0">
                <a:solidFill>
                  <a:schemeClr val="tx1"/>
                </a:solidFill>
              </a:rPr>
              <a:t>, on the other hand, is often prescribed for mild pain. </a:t>
            </a:r>
            <a:endParaRPr lang="en-US" dirty="0" smtClean="0">
              <a:solidFill>
                <a:schemeClr val="tx1"/>
              </a:solidFill>
            </a:endParaRPr>
          </a:p>
          <a:p>
            <a:pPr marL="342900" indent="-342900" algn="l">
              <a:buFont typeface="Arial" panose="020B0604020202020204" pitchFamily="34" charset="0"/>
              <a:buChar char="•"/>
            </a:pPr>
            <a:r>
              <a:rPr lang="en-US" dirty="0" smtClean="0">
                <a:solidFill>
                  <a:schemeClr val="tx1"/>
                </a:solidFill>
              </a:rPr>
              <a:t>In </a:t>
            </a:r>
            <a:r>
              <a:rPr lang="en-US" dirty="0">
                <a:solidFill>
                  <a:schemeClr val="tx1"/>
                </a:solidFill>
              </a:rPr>
              <a:t>addition to their </a:t>
            </a:r>
            <a:r>
              <a:rPr lang="en-US" dirty="0" smtClean="0">
                <a:solidFill>
                  <a:schemeClr val="tx1"/>
                </a:solidFill>
              </a:rPr>
              <a:t>pain relieving </a:t>
            </a:r>
            <a:r>
              <a:rPr lang="en-US" dirty="0">
                <a:solidFill>
                  <a:schemeClr val="tx1"/>
                </a:solidFill>
              </a:rPr>
              <a:t>properties, some of these drugs—codeine and diphenoxylate (Lomotil) for </a:t>
            </a:r>
            <a:r>
              <a:rPr lang="en-US" dirty="0" smtClean="0">
                <a:solidFill>
                  <a:schemeClr val="tx1"/>
                </a:solidFill>
              </a:rPr>
              <a:t>example-can </a:t>
            </a:r>
            <a:r>
              <a:rPr lang="en-US" dirty="0">
                <a:solidFill>
                  <a:schemeClr val="tx1"/>
                </a:solidFill>
              </a:rPr>
              <a:t>be used to relieve coughs and severe diarrhea.</a:t>
            </a:r>
            <a:endParaRPr lang="en-US" dirty="0" smtClean="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4</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pic>
        <p:nvPicPr>
          <p:cNvPr id="2050" name="Picture 2" descr="C:\Users\stlane\Pictures\Morphine.medicalook.comjpg.jpg"/>
          <p:cNvPicPr>
            <a:picLocks noChangeAspect="1" noChangeArrowheads="1"/>
          </p:cNvPicPr>
          <p:nvPr/>
        </p:nvPicPr>
        <p:blipFill rotWithShape="1">
          <a:blip r:embed="rId3" cstate="print">
            <a:extLst>
              <a:ext uri="{28A0092B-C50C-407E-A947-70E740481C1C}">
                <a14:useLocalDpi xmlns:a14="http://schemas.microsoft.com/office/drawing/2010/main"/>
              </a:ext>
            </a:extLst>
          </a:blip>
          <a:srcRect l="11424" r="15808"/>
          <a:stretch/>
        </p:blipFill>
        <p:spPr bwMode="auto">
          <a:xfrm>
            <a:off x="7696200" y="3581400"/>
            <a:ext cx="1039660" cy="2247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770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What Can Happen</a:t>
            </a:r>
          </a:p>
        </p:txBody>
      </p:sp>
      <p:sp>
        <p:nvSpPr>
          <p:cNvPr id="4099" name="Subtitle 2"/>
          <p:cNvSpPr>
            <a:spLocks noGrp="1"/>
          </p:cNvSpPr>
          <p:nvPr>
            <p:ph type="subTitle" idx="1"/>
          </p:nvPr>
        </p:nvSpPr>
        <p:spPr>
          <a:xfrm>
            <a:off x="381000" y="1295400"/>
            <a:ext cx="8153400" cy="4648200"/>
          </a:xfrm>
        </p:spPr>
        <p:txBody>
          <a:bodyPr/>
          <a:lstStyle/>
          <a:p>
            <a:pPr marL="342900" indent="-342900" algn="l">
              <a:buFont typeface="Arial" panose="020B0604020202020204" pitchFamily="34" charset="0"/>
              <a:buChar char="•"/>
            </a:pPr>
            <a:r>
              <a:rPr lang="en-US" dirty="0" smtClean="0">
                <a:solidFill>
                  <a:schemeClr val="tx1"/>
                </a:solidFill>
              </a:rPr>
              <a:t>If an employee is injured at work and is prescribed an opioid they may become dependent upon the medication to manage their pain.</a:t>
            </a:r>
          </a:p>
          <a:p>
            <a:pPr marL="342900" indent="-342900" algn="l">
              <a:buFont typeface="Arial" panose="020B0604020202020204" pitchFamily="34" charset="0"/>
              <a:buChar char="•"/>
            </a:pPr>
            <a:r>
              <a:rPr lang="en-US" dirty="0" smtClean="0">
                <a:solidFill>
                  <a:schemeClr val="tx1"/>
                </a:solidFill>
              </a:rPr>
              <a:t>If the physician determines their pain is no longer at the level where opioids are necessary they may discontinue prescribing them.</a:t>
            </a:r>
          </a:p>
          <a:p>
            <a:pPr marL="342900" indent="-342900" algn="l">
              <a:buFont typeface="Arial" panose="020B0604020202020204" pitchFamily="34" charset="0"/>
              <a:buChar char="•"/>
            </a:pPr>
            <a:r>
              <a:rPr lang="en-US" dirty="0" smtClean="0">
                <a:solidFill>
                  <a:schemeClr val="tx1"/>
                </a:solidFill>
              </a:rPr>
              <a:t>If an employee has a dependency problem they can turn to other methods to find relief for their real or imagined pain.</a:t>
            </a:r>
          </a:p>
          <a:p>
            <a:pPr marL="342900" indent="-342900" algn="l">
              <a:buFont typeface="Arial" panose="020B0604020202020204" pitchFamily="34" charset="0"/>
              <a:buChar char="•"/>
            </a:pPr>
            <a:r>
              <a:rPr lang="en-US" dirty="0" smtClean="0">
                <a:solidFill>
                  <a:schemeClr val="tx1"/>
                </a:solidFill>
              </a:rPr>
              <a:t>This can lead to the use of heroin or other similar drugs. </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5</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spTree>
    <p:extLst>
      <p:ext uri="{BB962C8B-B14F-4D97-AF65-F5344CB8AC3E}">
        <p14:creationId xmlns:p14="http://schemas.microsoft.com/office/powerpoint/2010/main" val="2947215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Addiction</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6</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sp>
        <p:nvSpPr>
          <p:cNvPr id="3" name="Rectangle 2"/>
          <p:cNvSpPr/>
          <p:nvPr/>
        </p:nvSpPr>
        <p:spPr>
          <a:xfrm>
            <a:off x="505691" y="1447800"/>
            <a:ext cx="7620000" cy="4524315"/>
          </a:xfrm>
          <a:prstGeom prst="rect">
            <a:avLst/>
          </a:prstGeom>
        </p:spPr>
        <p:txBody>
          <a:bodyPr wrap="square">
            <a:spAutoFit/>
          </a:bodyPr>
          <a:lstStyle/>
          <a:p>
            <a:pPr marL="342900" indent="-342900">
              <a:buFont typeface="Arial" panose="020B0604020202020204" pitchFamily="34" charset="0"/>
              <a:buChar char="•"/>
            </a:pPr>
            <a:r>
              <a:rPr lang="en-US" sz="2400" dirty="0">
                <a:latin typeface="Verdana" panose="020B0604030504040204" pitchFamily="34" charset="0"/>
                <a:ea typeface="Verdana" panose="020B0604030504040204" pitchFamily="34" charset="0"/>
                <a:cs typeface="Verdana" panose="020B0604030504040204" pitchFamily="34" charset="0"/>
              </a:rPr>
              <a:t>Addiction is a disease that affects </a:t>
            </a:r>
            <a:r>
              <a:rPr lang="en-US" sz="2400" dirty="0" smtClean="0">
                <a:latin typeface="Verdana" panose="020B0604030504040204" pitchFamily="34" charset="0"/>
                <a:ea typeface="Verdana" panose="020B0604030504040204" pitchFamily="34" charset="0"/>
                <a:cs typeface="Verdana" panose="020B0604030504040204" pitchFamily="34" charset="0"/>
              </a:rPr>
              <a:t>a person’s </a:t>
            </a:r>
            <a:r>
              <a:rPr lang="en-US" sz="2400" dirty="0">
                <a:latin typeface="Verdana" panose="020B0604030504040204" pitchFamily="34" charset="0"/>
                <a:ea typeface="Verdana" panose="020B0604030504040204" pitchFamily="34" charset="0"/>
                <a:cs typeface="Verdana" panose="020B0604030504040204" pitchFamily="34" charset="0"/>
              </a:rPr>
              <a:t>brain </a:t>
            </a:r>
            <a:r>
              <a:rPr lang="en-US" sz="2400" dirty="0" smtClean="0">
                <a:latin typeface="Verdana" panose="020B0604030504040204" pitchFamily="34" charset="0"/>
                <a:ea typeface="Verdana" panose="020B0604030504040204" pitchFamily="34" charset="0"/>
                <a:cs typeface="Verdana" panose="020B0604030504040204" pitchFamily="34" charset="0"/>
              </a:rPr>
              <a:t>and behavior</a:t>
            </a:r>
            <a:r>
              <a:rPr lang="en-US" sz="2400" dirty="0">
                <a:latin typeface="Verdana" panose="020B0604030504040204" pitchFamily="34" charset="0"/>
                <a:ea typeface="Verdana" panose="020B0604030504040204" pitchFamily="34" charset="0"/>
                <a:cs typeface="Verdana" panose="020B0604030504040204" pitchFamily="34" charset="0"/>
              </a:rPr>
              <a:t>. </a:t>
            </a:r>
            <a:endParaRPr lang="en-US" sz="2400" dirty="0" smtClean="0">
              <a:latin typeface="Verdana" panose="020B0604030504040204" pitchFamily="34" charset="0"/>
              <a:ea typeface="Verdana" panose="020B0604030504040204" pitchFamily="34" charset="0"/>
              <a:cs typeface="Verdana" panose="020B0604030504040204" pitchFamily="34" charset="0"/>
            </a:endParaRPr>
          </a:p>
          <a:p>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US" sz="2400" dirty="0" smtClean="0">
                <a:latin typeface="Verdana" panose="020B0604030504040204" pitchFamily="34" charset="0"/>
                <a:ea typeface="Verdana" panose="020B0604030504040204" pitchFamily="34" charset="0"/>
                <a:cs typeface="Verdana" panose="020B0604030504040204" pitchFamily="34" charset="0"/>
              </a:rPr>
              <a:t>When a person is given a </a:t>
            </a:r>
            <a:br>
              <a:rPr lang="en-US" sz="2400" dirty="0" smtClean="0">
                <a:latin typeface="Verdana" panose="020B0604030504040204" pitchFamily="34" charset="0"/>
                <a:ea typeface="Verdana" panose="020B0604030504040204" pitchFamily="34" charset="0"/>
                <a:cs typeface="Verdana" panose="020B0604030504040204" pitchFamily="34" charset="0"/>
              </a:rPr>
            </a:br>
            <a:r>
              <a:rPr lang="en-US" sz="2400" dirty="0" smtClean="0">
                <a:latin typeface="Verdana" panose="020B0604030504040204" pitchFamily="34" charset="0"/>
                <a:ea typeface="Verdana" panose="020B0604030504040204" pitchFamily="34" charset="0"/>
                <a:cs typeface="Verdana" panose="020B0604030504040204" pitchFamily="34" charset="0"/>
              </a:rPr>
              <a:t>prescription pain reliever </a:t>
            </a:r>
            <a:br>
              <a:rPr lang="en-US" sz="2400" dirty="0" smtClean="0">
                <a:latin typeface="Verdana" panose="020B0604030504040204" pitchFamily="34" charset="0"/>
                <a:ea typeface="Verdana" panose="020B0604030504040204" pitchFamily="34" charset="0"/>
                <a:cs typeface="Verdana" panose="020B0604030504040204" pitchFamily="34" charset="0"/>
              </a:rPr>
            </a:br>
            <a:r>
              <a:rPr lang="en-US" sz="2400" dirty="0" smtClean="0">
                <a:latin typeface="Verdana" panose="020B0604030504040204" pitchFamily="34" charset="0"/>
                <a:ea typeface="Verdana" panose="020B0604030504040204" pitchFamily="34" charset="0"/>
                <a:cs typeface="Verdana" panose="020B0604030504040204" pitchFamily="34" charset="0"/>
              </a:rPr>
              <a:t>they may feel if one pill </a:t>
            </a:r>
            <a:br>
              <a:rPr lang="en-US" sz="2400" dirty="0" smtClean="0">
                <a:latin typeface="Verdana" panose="020B0604030504040204" pitchFamily="34" charset="0"/>
                <a:ea typeface="Verdana" panose="020B0604030504040204" pitchFamily="34" charset="0"/>
                <a:cs typeface="Verdana" panose="020B0604030504040204" pitchFamily="34" charset="0"/>
              </a:rPr>
            </a:br>
            <a:r>
              <a:rPr lang="en-US" sz="2400" dirty="0" smtClean="0">
                <a:latin typeface="Verdana" panose="020B0604030504040204" pitchFamily="34" charset="0"/>
                <a:ea typeface="Verdana" panose="020B0604030504040204" pitchFamily="34" charset="0"/>
                <a:cs typeface="Verdana" panose="020B0604030504040204" pitchFamily="34" charset="0"/>
              </a:rPr>
              <a:t>“calms down” the pain two </a:t>
            </a:r>
            <a:br>
              <a:rPr lang="en-US" sz="2400" dirty="0" smtClean="0">
                <a:latin typeface="Verdana" panose="020B0604030504040204" pitchFamily="34" charset="0"/>
                <a:ea typeface="Verdana" panose="020B0604030504040204" pitchFamily="34" charset="0"/>
                <a:cs typeface="Verdana" panose="020B0604030504040204" pitchFamily="34" charset="0"/>
              </a:rPr>
            </a:br>
            <a:r>
              <a:rPr lang="en-US" sz="2400" dirty="0" smtClean="0">
                <a:latin typeface="Verdana" panose="020B0604030504040204" pitchFamily="34" charset="0"/>
                <a:ea typeface="Verdana" panose="020B0604030504040204" pitchFamily="34" charset="0"/>
                <a:cs typeface="Verdana" panose="020B0604030504040204" pitchFamily="34" charset="0"/>
              </a:rPr>
              <a:t>may stop it completely.</a:t>
            </a:r>
          </a:p>
          <a:p>
            <a:r>
              <a:rPr lang="en-US" sz="2400" dirty="0" smtClean="0">
                <a:latin typeface="Verdana" panose="020B0604030504040204" pitchFamily="34" charset="0"/>
                <a:ea typeface="Verdana" panose="020B0604030504040204" pitchFamily="34" charset="0"/>
                <a:cs typeface="Verdana" panose="020B0604030504040204" pitchFamily="34" charset="0"/>
              </a:rPr>
              <a:t> </a:t>
            </a:r>
          </a:p>
          <a:p>
            <a:pPr marL="342900" indent="-342900">
              <a:buFont typeface="Arial" panose="020B0604020202020204" pitchFamily="34" charset="0"/>
              <a:buChar char="•"/>
            </a:pPr>
            <a:r>
              <a:rPr lang="en-US" sz="2400" dirty="0" smtClean="0">
                <a:latin typeface="Verdana" panose="020B0604030504040204" pitchFamily="34" charset="0"/>
                <a:ea typeface="Verdana" panose="020B0604030504040204" pitchFamily="34" charset="0"/>
                <a:cs typeface="Verdana" panose="020B0604030504040204" pitchFamily="34" charset="0"/>
              </a:rPr>
              <a:t>When drugs are misused, their </a:t>
            </a:r>
            <a:r>
              <a:rPr lang="en-US" sz="2400" dirty="0">
                <a:latin typeface="Verdana" panose="020B0604030504040204" pitchFamily="34" charset="0"/>
                <a:ea typeface="Verdana" panose="020B0604030504040204" pitchFamily="34" charset="0"/>
                <a:cs typeface="Verdana" panose="020B0604030504040204" pitchFamily="34" charset="0"/>
              </a:rPr>
              <a:t>pleasurable effect eventually makes </a:t>
            </a:r>
            <a:r>
              <a:rPr lang="en-US" sz="2400" dirty="0" smtClean="0">
                <a:latin typeface="Verdana" panose="020B0604030504040204" pitchFamily="34" charset="0"/>
                <a:ea typeface="Verdana" panose="020B0604030504040204" pitchFamily="34" charset="0"/>
                <a:cs typeface="Verdana" panose="020B0604030504040204" pitchFamily="34" charset="0"/>
              </a:rPr>
              <a:t>a person </a:t>
            </a:r>
            <a:r>
              <a:rPr lang="en-US" sz="2400" dirty="0">
                <a:latin typeface="Verdana" panose="020B0604030504040204" pitchFamily="34" charset="0"/>
                <a:ea typeface="Verdana" panose="020B0604030504040204" pitchFamily="34" charset="0"/>
                <a:cs typeface="Verdana" panose="020B0604030504040204" pitchFamily="34" charset="0"/>
              </a:rPr>
              <a:t>want to keep using </a:t>
            </a:r>
            <a:r>
              <a:rPr lang="en-US" sz="2400" dirty="0" smtClean="0">
                <a:latin typeface="Verdana" panose="020B0604030504040204" pitchFamily="34" charset="0"/>
                <a:ea typeface="Verdana" panose="020B0604030504040204" pitchFamily="34" charset="0"/>
                <a:cs typeface="Verdana" panose="020B0604030504040204" pitchFamily="34" charset="0"/>
              </a:rPr>
              <a:t>them. </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pic>
        <p:nvPicPr>
          <p:cNvPr id="1026" name="Picture 2" descr="C:\Users\stlane\Pictures\askdoctork.com.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0109" t="11826" r="12448" b="10624"/>
          <a:stretch/>
        </p:blipFill>
        <p:spPr bwMode="auto">
          <a:xfrm>
            <a:off x="5195455" y="2209800"/>
            <a:ext cx="3421516" cy="2291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005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Addiction</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7</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sp>
        <p:nvSpPr>
          <p:cNvPr id="3" name="Rectangle 2"/>
          <p:cNvSpPr/>
          <p:nvPr/>
        </p:nvSpPr>
        <p:spPr>
          <a:xfrm>
            <a:off x="457200" y="1676400"/>
            <a:ext cx="4952999" cy="4154984"/>
          </a:xfrm>
          <a:prstGeom prst="rect">
            <a:avLst/>
          </a:prstGeom>
        </p:spPr>
        <p:txBody>
          <a:bodyPr wrap="square">
            <a:spAutoFit/>
          </a:bodyPr>
          <a:lstStyle/>
          <a:p>
            <a:pPr marL="342900" indent="-342900">
              <a:buFont typeface="Arial" panose="020B0604020202020204" pitchFamily="34" charset="0"/>
              <a:buChar char="•"/>
            </a:pPr>
            <a:r>
              <a:rPr lang="en-US" sz="2400" dirty="0" smtClean="0">
                <a:latin typeface="Verdana" panose="020B0604030504040204" pitchFamily="34" charset="0"/>
                <a:ea typeface="Verdana" panose="020B0604030504040204" pitchFamily="34" charset="0"/>
                <a:cs typeface="Verdana" panose="020B0604030504040204" pitchFamily="34" charset="0"/>
              </a:rPr>
              <a:t>Over </a:t>
            </a:r>
            <a:r>
              <a:rPr lang="en-US" sz="2400" dirty="0">
                <a:latin typeface="Verdana" panose="020B0604030504040204" pitchFamily="34" charset="0"/>
                <a:ea typeface="Verdana" panose="020B0604030504040204" pitchFamily="34" charset="0"/>
                <a:cs typeface="Verdana" panose="020B0604030504040204" pitchFamily="34" charset="0"/>
              </a:rPr>
              <a:t>time, </a:t>
            </a:r>
            <a:r>
              <a:rPr lang="en-US" sz="2400" dirty="0" smtClean="0">
                <a:latin typeface="Verdana" panose="020B0604030504040204" pitchFamily="34" charset="0"/>
                <a:ea typeface="Verdana" panose="020B0604030504040204" pitchFamily="34" charset="0"/>
                <a:cs typeface="Verdana" panose="020B0604030504040204" pitchFamily="34" charset="0"/>
              </a:rPr>
              <a:t>a person’s </a:t>
            </a:r>
            <a:r>
              <a:rPr lang="en-US" sz="2400" dirty="0">
                <a:latin typeface="Verdana" panose="020B0604030504040204" pitchFamily="34" charset="0"/>
                <a:ea typeface="Verdana" panose="020B0604030504040204" pitchFamily="34" charset="0"/>
                <a:cs typeface="Verdana" panose="020B0604030504040204" pitchFamily="34" charset="0"/>
              </a:rPr>
              <a:t>brain actually changes in certain ways so that </a:t>
            </a:r>
            <a:r>
              <a:rPr lang="en-US" sz="2400" dirty="0" smtClean="0">
                <a:latin typeface="Verdana" panose="020B0604030504040204" pitchFamily="34" charset="0"/>
                <a:ea typeface="Verdana" panose="020B0604030504040204" pitchFamily="34" charset="0"/>
                <a:cs typeface="Verdana" panose="020B0604030504040204" pitchFamily="34" charset="0"/>
              </a:rPr>
              <a:t>they </a:t>
            </a:r>
            <a:r>
              <a:rPr lang="en-US" sz="2400" dirty="0">
                <a:latin typeface="Verdana" panose="020B0604030504040204" pitchFamily="34" charset="0"/>
                <a:ea typeface="Verdana" panose="020B0604030504040204" pitchFamily="34" charset="0"/>
                <a:cs typeface="Verdana" panose="020B0604030504040204" pitchFamily="34" charset="0"/>
              </a:rPr>
              <a:t>develop a powerful urge to use the drug</a:t>
            </a:r>
            <a:r>
              <a:rPr lang="en-US" sz="2400" dirty="0" smtClean="0">
                <a:latin typeface="Verdana" panose="020B0604030504040204" pitchFamily="34" charset="0"/>
                <a:ea typeface="Verdana" panose="020B0604030504040204" pitchFamily="34" charset="0"/>
                <a:cs typeface="Verdana" panose="020B0604030504040204" pitchFamily="34" charset="0"/>
              </a:rPr>
              <a:t>.</a:t>
            </a:r>
          </a:p>
          <a:p>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US" sz="2400" dirty="0" smtClean="0">
                <a:latin typeface="Verdana" panose="020B0604030504040204" pitchFamily="34" charset="0"/>
                <a:ea typeface="Verdana" panose="020B0604030504040204" pitchFamily="34" charset="0"/>
                <a:cs typeface="Verdana" panose="020B0604030504040204" pitchFamily="34" charset="0"/>
              </a:rPr>
              <a:t>If the doctor stops issuing the drug the person now needs to find a source to deal with the supposed pain whether real or imagined.</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pic>
        <p:nvPicPr>
          <p:cNvPr id="3074" name="Picture 2" descr="C:\Users\stlane\Pictures\brainattack.net.jp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5486400" y="1295400"/>
            <a:ext cx="3262178" cy="221876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descr="http://www.amenclinics.com/images/atlas/images/DA29.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3657600"/>
            <a:ext cx="21145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6172200" y="5410200"/>
            <a:ext cx="1981200" cy="369332"/>
          </a:xfrm>
          <a:prstGeom prst="rect">
            <a:avLst/>
          </a:prstGeom>
          <a:noFill/>
        </p:spPr>
        <p:txBody>
          <a:bodyPr wrap="square" rtlCol="0">
            <a:spAutoFit/>
          </a:bodyPr>
          <a:lstStyle/>
          <a:p>
            <a:r>
              <a:rPr lang="en-US" dirty="0" smtClean="0"/>
              <a:t>One year drug free</a:t>
            </a:r>
            <a:endParaRPr lang="en-US" dirty="0"/>
          </a:p>
        </p:txBody>
      </p:sp>
    </p:spTree>
    <p:extLst>
      <p:ext uri="{BB962C8B-B14F-4D97-AF65-F5344CB8AC3E}">
        <p14:creationId xmlns:p14="http://schemas.microsoft.com/office/powerpoint/2010/main" val="30814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Six Signs of Addiction</a:t>
            </a:r>
          </a:p>
        </p:txBody>
      </p:sp>
      <p:sp>
        <p:nvSpPr>
          <p:cNvPr id="4099" name="Subtitle 2"/>
          <p:cNvSpPr>
            <a:spLocks noGrp="1"/>
          </p:cNvSpPr>
          <p:nvPr>
            <p:ph type="subTitle" idx="1"/>
          </p:nvPr>
        </p:nvSpPr>
        <p:spPr>
          <a:xfrm>
            <a:off x="381000" y="1219200"/>
            <a:ext cx="8534400" cy="4953000"/>
          </a:xfrm>
        </p:spPr>
        <p:txBody>
          <a:bodyPr/>
          <a:lstStyle/>
          <a:p>
            <a:pPr algn="l">
              <a:buFont typeface="Arial"/>
              <a:buChar char="•"/>
            </a:pPr>
            <a:r>
              <a:rPr lang="en-US" dirty="0">
                <a:solidFill>
                  <a:schemeClr val="tx1"/>
                </a:solidFill>
              </a:rPr>
              <a:t> </a:t>
            </a:r>
            <a:r>
              <a:rPr lang="en-US" dirty="0" smtClean="0">
                <a:solidFill>
                  <a:schemeClr val="tx1"/>
                </a:solidFill>
              </a:rPr>
              <a:t>Appearance: </a:t>
            </a:r>
            <a:r>
              <a:rPr lang="en-US" dirty="0">
                <a:solidFill>
                  <a:schemeClr val="tx1"/>
                </a:solidFill>
              </a:rPr>
              <a:t>usually well-kempt employee may </a:t>
            </a:r>
            <a:r>
              <a:rPr lang="en-US" dirty="0" smtClean="0">
                <a:solidFill>
                  <a:schemeClr val="tx1"/>
                </a:solidFill>
              </a:rPr>
              <a:t>  </a:t>
            </a:r>
            <a:br>
              <a:rPr lang="en-US" dirty="0" smtClean="0">
                <a:solidFill>
                  <a:schemeClr val="tx1"/>
                </a:solidFill>
              </a:rPr>
            </a:br>
            <a:r>
              <a:rPr lang="en-US" dirty="0" smtClean="0">
                <a:solidFill>
                  <a:schemeClr val="tx1"/>
                </a:solidFill>
              </a:rPr>
              <a:t>  appear</a:t>
            </a:r>
            <a:r>
              <a:rPr lang="en-US" dirty="0">
                <a:solidFill>
                  <a:schemeClr val="tx1"/>
                </a:solidFill>
              </a:rPr>
              <a:t> disheveled as drug addiction becomes </a:t>
            </a:r>
            <a:r>
              <a:rPr lang="en-US" dirty="0" smtClean="0">
                <a:solidFill>
                  <a:schemeClr val="tx1"/>
                </a:solidFill>
              </a:rPr>
              <a:t>  </a:t>
            </a:r>
            <a:br>
              <a:rPr lang="en-US" dirty="0" smtClean="0">
                <a:solidFill>
                  <a:schemeClr val="tx1"/>
                </a:solidFill>
              </a:rPr>
            </a:br>
            <a:r>
              <a:rPr lang="en-US" dirty="0" smtClean="0">
                <a:solidFill>
                  <a:schemeClr val="tx1"/>
                </a:solidFill>
              </a:rPr>
              <a:t>  worse</a:t>
            </a:r>
            <a:r>
              <a:rPr lang="en-US" dirty="0">
                <a:solidFill>
                  <a:schemeClr val="tx1"/>
                </a:solidFill>
              </a:rPr>
              <a:t>.</a:t>
            </a:r>
          </a:p>
          <a:p>
            <a:pPr algn="l">
              <a:buFont typeface="Arial"/>
              <a:buChar char="•"/>
            </a:pPr>
            <a:r>
              <a:rPr lang="en-US" dirty="0" smtClean="0">
                <a:solidFill>
                  <a:schemeClr val="tx1"/>
                </a:solidFill>
              </a:rPr>
              <a:t> The </a:t>
            </a:r>
            <a:r>
              <a:rPr lang="en-US" dirty="0">
                <a:solidFill>
                  <a:schemeClr val="tx1"/>
                </a:solidFill>
              </a:rPr>
              <a:t>following physical signs </a:t>
            </a:r>
            <a:r>
              <a:rPr lang="en-US" dirty="0" smtClean="0">
                <a:solidFill>
                  <a:schemeClr val="tx1"/>
                </a:solidFill>
              </a:rPr>
              <a:t>from </a:t>
            </a:r>
            <a:r>
              <a:rPr lang="en-US" dirty="0" smtClean="0">
                <a:solidFill>
                  <a:schemeClr val="tx1"/>
                </a:solidFill>
                <a:hlinkClick r:id="rId3"/>
              </a:rPr>
              <a:t>Helpguide.org</a:t>
            </a:r>
            <a:r>
              <a:rPr lang="en-US" dirty="0">
                <a:solidFill>
                  <a:schemeClr val="tx1"/>
                </a:solidFill>
              </a:rPr>
              <a:t> </a:t>
            </a:r>
            <a:r>
              <a:rPr lang="en-US" dirty="0" smtClean="0">
                <a:solidFill>
                  <a:schemeClr val="tx1"/>
                </a:solidFill>
              </a:rPr>
              <a:t/>
            </a:r>
            <a:br>
              <a:rPr lang="en-US" dirty="0" smtClean="0">
                <a:solidFill>
                  <a:schemeClr val="tx1"/>
                </a:solidFill>
              </a:rPr>
            </a:br>
            <a:r>
              <a:rPr lang="en-US" dirty="0" smtClean="0">
                <a:solidFill>
                  <a:schemeClr val="tx1"/>
                </a:solidFill>
              </a:rPr>
              <a:t>   may indicate </a:t>
            </a:r>
            <a:r>
              <a:rPr lang="en-US" dirty="0">
                <a:solidFill>
                  <a:schemeClr val="tx1"/>
                </a:solidFill>
              </a:rPr>
              <a:t>drug </a:t>
            </a:r>
            <a:r>
              <a:rPr lang="en-US" dirty="0" smtClean="0">
                <a:solidFill>
                  <a:schemeClr val="tx1"/>
                </a:solidFill>
              </a:rPr>
              <a:t>abuse:</a:t>
            </a:r>
          </a:p>
          <a:p>
            <a:pPr marL="1257300" lvl="2" indent="-342900" algn="l">
              <a:buFont typeface="Wingdings" panose="05000000000000000000" pitchFamily="2" charset="2"/>
              <a:buChar char="ü"/>
            </a:pP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Bloodshot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eyes or dilated or constricted pupils.</a:t>
            </a:r>
          </a:p>
          <a:p>
            <a:pPr marL="1257300" lvl="2" indent="-342900" algn="l">
              <a:buFont typeface="Wingdings" panose="05000000000000000000" pitchFamily="2" charset="2"/>
              <a:buChar char="ü"/>
            </a:pP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Change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in </a:t>
            </a: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appetite: weight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loss or gain.</a:t>
            </a:r>
          </a:p>
          <a:p>
            <a:pPr marL="1257300" lvl="2" indent="-342900" algn="l">
              <a:buFont typeface="Wingdings" panose="05000000000000000000" pitchFamily="2" charset="2"/>
              <a:buChar char="ü"/>
            </a:pP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Unusual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smells on breath, body, or </a:t>
            </a: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clothing.</a:t>
            </a:r>
          </a:p>
          <a:p>
            <a:pPr marL="1257300" lvl="2" indent="-342900" algn="l">
              <a:buFont typeface="Wingdings" panose="05000000000000000000" pitchFamily="2" charset="2"/>
              <a:buChar char="ü"/>
            </a:pP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Tremors</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 slurred speech, or </a:t>
            </a: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impaired</a:t>
            </a:r>
            <a:b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b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 coordination.</a:t>
            </a:r>
          </a:p>
          <a:p>
            <a:pPr marL="1257300" lvl="2" indent="-342900" algn="l">
              <a:buFont typeface="Wingdings" panose="05000000000000000000" pitchFamily="2" charset="2"/>
              <a:buChar char="ü"/>
            </a:pP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Needle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marks with heroin abuse.</a:t>
            </a:r>
          </a:p>
          <a:p>
            <a:pPr algn="l" eaLnBrk="1" hangingPunct="1"/>
            <a:endParaRPr lang="en-US" dirty="0" smtClean="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8</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spTree>
    <p:extLst>
      <p:ext uri="{BB962C8B-B14F-4D97-AF65-F5344CB8AC3E}">
        <p14:creationId xmlns:p14="http://schemas.microsoft.com/office/powerpoint/2010/main" val="3957757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400" dirty="0" smtClean="0">
                <a:solidFill>
                  <a:schemeClr val="bg1"/>
                </a:solidFill>
                <a:latin typeface="Verdana" pitchFamily="34" charset="0"/>
              </a:rPr>
              <a:t>Substance Use in the Workforce</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9</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PPT-151-01</a:t>
            </a:r>
          </a:p>
        </p:txBody>
      </p:sp>
      <p:sp>
        <p:nvSpPr>
          <p:cNvPr id="6" name="Content Placeholder 2"/>
          <p:cNvSpPr txBox="1">
            <a:spLocks/>
          </p:cNvSpPr>
          <p:nvPr/>
        </p:nvSpPr>
        <p:spPr bwMode="auto">
          <a:xfrm>
            <a:off x="152400" y="1295400"/>
            <a:ext cx="8991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r>
              <a:rPr kumimoji="0" lang="en-US" sz="2800" b="1" i="0" u="sng" strike="noStrike" kern="1200" cap="none" spc="0" normalizeH="0" baseline="0" noProof="0" smtClean="0">
                <a:ln>
                  <a:noFill/>
                </a:ln>
                <a:solidFill>
                  <a:schemeClr val="tx1"/>
                </a:solidFill>
                <a:effectLst/>
                <a:uLnTx/>
                <a:uFillTx/>
                <a:latin typeface="Verdana" pitchFamily="34" charset="0"/>
                <a:ea typeface="+mn-ea"/>
                <a:cs typeface="+mn-cs"/>
              </a:rPr>
              <a:t>Among full-time workers, age 18+: </a:t>
            </a:r>
          </a:p>
          <a:p>
            <a:pPr marL="457200" marR="0" lvl="1" indent="0" algn="ctr" defTabSz="914400" rtl="0" eaLnBrk="1" fontAlgn="base" latinLnBrk="0" hangingPunct="1">
              <a:lnSpc>
                <a:spcPct val="100000"/>
              </a:lnSpc>
              <a:spcBef>
                <a:spcPct val="20000"/>
              </a:spcBef>
              <a:spcAft>
                <a:spcPct val="0"/>
              </a:spcAft>
              <a:buClrTx/>
              <a:buSzTx/>
              <a:buFont typeface="Arial" charset="0"/>
              <a:buNone/>
              <a:tabLst/>
              <a:defRPr/>
            </a:pPr>
            <a:r>
              <a:rPr kumimoji="0" lang="en-US" sz="1600" b="1" i="0" u="none" strike="noStrike" kern="1200" cap="none" spc="0" normalizeH="0" baseline="0" noProof="0" smtClean="0">
                <a:ln>
                  <a:noFill/>
                </a:ln>
                <a:solidFill>
                  <a:schemeClr val="tx1">
                    <a:tint val="75000"/>
                  </a:schemeClr>
                </a:solidFill>
                <a:effectLst/>
                <a:uLnTx/>
                <a:uFillTx/>
                <a:latin typeface="+mn-lt"/>
                <a:ea typeface="+mn-ea"/>
                <a:cs typeface="+mn-cs"/>
              </a:rPr>
              <a:t>O</a:t>
            </a:r>
            <a:r>
              <a:rPr kumimoji="0" lang="en-US" sz="1600" b="1" i="0" u="none" strike="noStrike" kern="1200" cap="none" spc="0" normalizeH="0" baseline="0" noProof="0" smtClean="0">
                <a:ln>
                  <a:noFill/>
                </a:ln>
                <a:solidFill>
                  <a:schemeClr val="tx1"/>
                </a:solidFill>
                <a:effectLst/>
                <a:uLnTx/>
                <a:uFillTx/>
                <a:latin typeface="+mn-lt"/>
                <a:ea typeface="+mn-ea"/>
                <a:cs typeface="+mn-cs"/>
              </a:rPr>
              <a:t>ne in 12 individuals (8%) report past mont</a:t>
            </a:r>
            <a:r>
              <a:rPr kumimoji="0" lang="en-US" sz="1600" b="1" i="0" u="none" strike="noStrike" kern="1200" cap="none" spc="0" normalizeH="0" baseline="0" noProof="0" smtClean="0">
                <a:ln>
                  <a:noFill/>
                </a:ln>
                <a:solidFill>
                  <a:schemeClr val="tx1">
                    <a:tint val="75000"/>
                  </a:schemeClr>
                </a:solidFill>
                <a:effectLst/>
                <a:uLnTx/>
                <a:uFillTx/>
                <a:latin typeface="+mn-lt"/>
                <a:ea typeface="+mn-ea"/>
                <a:cs typeface="+mn-cs"/>
              </a:rPr>
              <a:t>h use of illicit substances. </a:t>
            </a:r>
          </a:p>
          <a:p>
            <a:pPr marL="457200" marR="0" lvl="1" indent="0" algn="ctr" defTabSz="914400" rtl="0" eaLnBrk="1" fontAlgn="base" latinLnBrk="0" hangingPunct="1">
              <a:lnSpc>
                <a:spcPct val="100000"/>
              </a:lnSpc>
              <a:spcBef>
                <a:spcPct val="20000"/>
              </a:spcBef>
              <a:spcAft>
                <a:spcPct val="0"/>
              </a:spcAft>
              <a:buClrTx/>
              <a:buSzTx/>
              <a:buFont typeface="Arial" charset="0"/>
              <a:buNone/>
              <a:tabLst/>
              <a:defRPr/>
            </a:pPr>
            <a:r>
              <a:rPr kumimoji="0" lang="en-US" sz="1600" b="1" i="0" u="none" strike="noStrike" kern="1200" cap="none" spc="0" normalizeH="0" baseline="0" noProof="0" smtClean="0">
                <a:ln>
                  <a:noFill/>
                </a:ln>
                <a:solidFill>
                  <a:schemeClr val="tx1">
                    <a:tint val="75000"/>
                  </a:schemeClr>
                </a:solidFill>
                <a:effectLst/>
                <a:uLnTx/>
                <a:uFillTx/>
                <a:latin typeface="+mn-lt"/>
                <a:ea typeface="+mn-ea"/>
                <a:cs typeface="+mn-cs"/>
              </a:rPr>
              <a:t>Of adult binge drinkers or heavy drinkers, 79% are employed either full or part time. </a:t>
            </a:r>
            <a:endParaRPr kumimoji="0" lang="en-US" sz="1800" b="1"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graphicFrame>
        <p:nvGraphicFramePr>
          <p:cNvPr id="7" name="Chart 6"/>
          <p:cNvGraphicFramePr>
            <a:graphicFrameLocks/>
          </p:cNvGraphicFramePr>
          <p:nvPr>
            <p:extLst>
              <p:ext uri="{D42A27DB-BD31-4B8C-83A1-F6EECF244321}">
                <p14:modId xmlns:p14="http://schemas.microsoft.com/office/powerpoint/2010/main" val="787013493"/>
              </p:ext>
            </p:extLst>
          </p:nvPr>
        </p:nvGraphicFramePr>
        <p:xfrm>
          <a:off x="1505857" y="2743200"/>
          <a:ext cx="5943600" cy="35052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5867400" y="4648200"/>
            <a:ext cx="2362200" cy="1077218"/>
          </a:xfrm>
          <a:prstGeom prst="rect">
            <a:avLst/>
          </a:prstGeom>
          <a:noFill/>
        </p:spPr>
        <p:txBody>
          <a:bodyPr wrap="square" rtlCol="0">
            <a:spAutoFit/>
          </a:bodyPr>
          <a:lstStyle/>
          <a:p>
            <a:r>
              <a:rPr lang="en-US" sz="1600" dirty="0" smtClean="0"/>
              <a:t>A total of 66% of illicit drug users are employed full or part time</a:t>
            </a:r>
            <a:endParaRPr lang="en-US" sz="1600" dirty="0"/>
          </a:p>
        </p:txBody>
      </p:sp>
    </p:spTree>
    <p:extLst>
      <p:ext uri="{BB962C8B-B14F-4D97-AF65-F5344CB8AC3E}">
        <p14:creationId xmlns:p14="http://schemas.microsoft.com/office/powerpoint/2010/main" val="3957757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new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Default Design">
  <a:themeElements>
    <a:clrScheme name="Custom 54">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0A0AB6"/>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new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1A3993B2E1CC498A25DCA832B2B68B" ma:contentTypeVersion="1" ma:contentTypeDescription="Create a new document." ma:contentTypeScope="" ma:versionID="fa155b35a1366181471372b90637fa4f">
  <xsd:schema xmlns:xsd="http://www.w3.org/2001/XMLSchema" xmlns:xs="http://www.w3.org/2001/XMLSchema" xmlns:p="http://schemas.microsoft.com/office/2006/metadata/properties" xmlns:ns1="http://schemas.microsoft.com/sharepoint/v3" targetNamespace="http://schemas.microsoft.com/office/2006/metadata/properties" ma:root="true" ma:fieldsID="dd024c9e117fc9e5fa023bfcd8efcd7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74A7BE0-0D34-4B8F-879F-7781F63EA2E7}"/>
</file>

<file path=customXml/itemProps2.xml><?xml version="1.0" encoding="utf-8"?>
<ds:datastoreItem xmlns:ds="http://schemas.openxmlformats.org/officeDocument/2006/customXml" ds:itemID="{D2856A19-6B19-4848-A725-7E44DB2D0BAD}"/>
</file>

<file path=customXml/itemProps3.xml><?xml version="1.0" encoding="utf-8"?>
<ds:datastoreItem xmlns:ds="http://schemas.openxmlformats.org/officeDocument/2006/customXml" ds:itemID="{F12BE838-BDEA-4CD9-B69D-C03EC588B49B}"/>
</file>

<file path=docProps/app.xml><?xml version="1.0" encoding="utf-8"?>
<Properties xmlns="http://schemas.openxmlformats.org/officeDocument/2006/extended-properties" xmlns:vt="http://schemas.openxmlformats.org/officeDocument/2006/docPropsVTypes">
  <Template>new ppt template</Template>
  <TotalTime>1581</TotalTime>
  <Words>2794</Words>
  <Application>Microsoft Office PowerPoint</Application>
  <PresentationFormat>On-screen Show (4:3)</PresentationFormat>
  <Paragraphs>379</Paragraphs>
  <Slides>31</Slides>
  <Notes>30</Notes>
  <HiddenSlides>0</HiddenSlides>
  <MMClips>0</MMClips>
  <ScaleCrop>false</ScaleCrop>
  <HeadingPairs>
    <vt:vector size="4" baseType="variant">
      <vt:variant>
        <vt:lpstr>Theme</vt:lpstr>
      </vt:variant>
      <vt:variant>
        <vt:i4>5</vt:i4>
      </vt:variant>
      <vt:variant>
        <vt:lpstr>Slide Titles</vt:lpstr>
      </vt:variant>
      <vt:variant>
        <vt:i4>31</vt:i4>
      </vt:variant>
    </vt:vector>
  </HeadingPairs>
  <TitlesOfParts>
    <vt:vector size="36" baseType="lpstr">
      <vt:lpstr>new ppt template</vt:lpstr>
      <vt:lpstr>Custom Design</vt:lpstr>
      <vt:lpstr>1_new PPT template</vt:lpstr>
      <vt:lpstr>Default Design</vt:lpstr>
      <vt:lpstr>2_new PPT template</vt:lpstr>
      <vt:lpstr>Opioid Addiction</vt:lpstr>
      <vt:lpstr>Topics</vt:lpstr>
      <vt:lpstr>What are Opioids*</vt:lpstr>
      <vt:lpstr>Commonly Prescribed Opioids</vt:lpstr>
      <vt:lpstr>What Can Happen</vt:lpstr>
      <vt:lpstr>Addiction</vt:lpstr>
      <vt:lpstr>Addiction</vt:lpstr>
      <vt:lpstr>Six Signs of Addiction</vt:lpstr>
      <vt:lpstr>Substance Use in the Workforce</vt:lpstr>
      <vt:lpstr>Substance Use in the Workforce</vt:lpstr>
      <vt:lpstr>Impact of Substance Use</vt:lpstr>
      <vt:lpstr>Tardiness or Sleeping on Job</vt:lpstr>
      <vt:lpstr>Theft</vt:lpstr>
      <vt:lpstr>Poor Decision Making</vt:lpstr>
      <vt:lpstr>Inability to Work with Others/Complete Tasks  </vt:lpstr>
      <vt:lpstr>What Employers Can Do  </vt:lpstr>
      <vt:lpstr>What Employers Can Do  </vt:lpstr>
      <vt:lpstr>What Employers Can Do  </vt:lpstr>
      <vt:lpstr>What Employers Can Do  </vt:lpstr>
      <vt:lpstr>What Employers Can Do  </vt:lpstr>
      <vt:lpstr>What Employers Can Do  </vt:lpstr>
      <vt:lpstr>What Employers Can Do  </vt:lpstr>
      <vt:lpstr>Naloxone  </vt:lpstr>
      <vt:lpstr>What Doctors Can Do  </vt:lpstr>
      <vt:lpstr>Substance Use Disorder</vt:lpstr>
      <vt:lpstr>Summary</vt:lpstr>
      <vt:lpstr>Contact Information</vt:lpstr>
      <vt:lpstr>Questions</vt:lpstr>
      <vt:lpstr>Bibliography</vt:lpstr>
      <vt:lpstr>Bibliography</vt:lpstr>
      <vt:lpstr>Related Programs</vt:lpstr>
    </vt:vector>
  </TitlesOfParts>
  <Company>Labor &amp; Industry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Shooter Awareness</dc:title>
  <dc:creator>Stephen Lane</dc:creator>
  <cp:lastModifiedBy>Stephen Pakosh</cp:lastModifiedBy>
  <cp:revision>139</cp:revision>
  <dcterms:created xsi:type="dcterms:W3CDTF">2016-02-16T19:02:33Z</dcterms:created>
  <dcterms:modified xsi:type="dcterms:W3CDTF">2016-09-28T19:49:13Z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0x010100D41A3993B2E1CC498A25DCA832B2B68B</vt:lpwstr>
  </property>
  <property fmtid="{D5CDD505-2E9C-101B-9397-08002B2CF9AE}" pid="3" name="Order">
    <vt:r8>27000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