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4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6251" autoAdjust="0"/>
  </p:normalViewPr>
  <p:slideViewPr>
    <p:cSldViewPr>
      <p:cViewPr varScale="1">
        <p:scale>
          <a:sx n="68" d="100"/>
          <a:sy n="68" d="100"/>
        </p:scale>
        <p:origin x="-1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9/7/2016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Although we may think of office work as safe and tame if compared to other work venues, accidents and injuries may occur in this theater of operations as well.</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326760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Poor lighting can cause:</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Glare.</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Shadows.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Visual problems (e.g. eyestrain, fatigue, double-vision, etc.).</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Accidents/injuries.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243339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Controls to prevent poor lighting conditions would be:</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Regular maintenance of the lighting system.</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Light-colored dull finish on walls, ceilings, floors to reduce glare.</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Adjustable shades on windows.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Indirect lighting.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295996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solidFill>
                  <a:schemeClr val="accent2"/>
                </a:solidFill>
                <a:latin typeface="Verdana" pitchFamily="34" charset="0"/>
                <a:ea typeface="Verdana" pitchFamily="34" charset="0"/>
                <a:cs typeface="Verdana" pitchFamily="34" charset="0"/>
              </a:rPr>
              <a:t>Noise can produce tension and stress, disrupting your concentration.</a:t>
            </a:r>
          </a:p>
          <a:p>
            <a:pPr>
              <a:defRPr/>
            </a:pPr>
            <a:endParaRPr lang="en-US" dirty="0" smtClean="0">
              <a:solidFill>
                <a:schemeClr val="accent2"/>
              </a:solidFill>
              <a:latin typeface="Verdana" pitchFamily="34" charset="0"/>
              <a:ea typeface="Verdana" pitchFamily="34" charset="0"/>
              <a:cs typeface="Verdana" pitchFamily="34" charset="0"/>
            </a:endParaRPr>
          </a:p>
          <a:p>
            <a:pPr>
              <a:defRPr/>
            </a:pPr>
            <a:r>
              <a:rPr lang="en-US" dirty="0" smtClean="0">
                <a:latin typeface="Verdana" pitchFamily="34" charset="0"/>
                <a:ea typeface="Verdana" pitchFamily="34" charset="0"/>
                <a:cs typeface="Verdana" pitchFamily="34" charset="0"/>
              </a:rPr>
              <a:t>Sources of noise to reduce or modify would be:</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Video display terminals.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High-speed printers.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Copying machines.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Telephones.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Human voices.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Housekeeping/Maintenance work.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3263694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Some measures successfully implemented to control noise:</a:t>
            </a:r>
          </a:p>
          <a:p>
            <a:pPr marL="171450" indent="-171450">
              <a:buFont typeface="Wingdings" pitchFamily="2" charset="2"/>
              <a:buChar cha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Place noisy machines in an enclosed space.</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Use carpeting, draperies, and acoustical ceiling tiles.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Adjust telephone volumes to lowest level.</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Rearrange traffic routes within the office = reduces traffic within/between work areas.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Use less noisy vacuums.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Schedule Housekeeping/Maintenance services after work hours.</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325235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The poor design or physical layout of an office can contribute to possible injuries.</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Poor design or layout can lead to crowding, lack of privacy, as well as slips, trips, falls.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There should be at least 3 feet distance between desks with 50 square feet per employee.</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Keep telephone and electrical cords/wires out  of aisles and walkways.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Keep office machines away from edges of desks/tables.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Regularly inspect, repair, and replace damaged carpets.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Place floor mats inside building entrances.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2288767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Other considerations to promote safety during emergencies should be employed.</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All exits should be at least 28 inches wide, minimum.</a:t>
            </a:r>
          </a:p>
          <a:p>
            <a:r>
              <a:rPr lang="en-US" dirty="0" smtClean="0">
                <a:latin typeface="Verdana" pitchFamily="34" charset="0"/>
                <a:ea typeface="Verdana" pitchFamily="34" charset="0"/>
                <a:cs typeface="Verdana" pitchFamily="34" charset="0"/>
              </a:rPr>
              <a:t>Generally two exits should be provided.</a:t>
            </a:r>
          </a:p>
          <a:p>
            <a:r>
              <a:rPr lang="en-US" dirty="0" smtClean="0">
                <a:latin typeface="Verdana" pitchFamily="34" charset="0"/>
                <a:ea typeface="Verdana" pitchFamily="34" charset="0"/>
                <a:cs typeface="Verdana" pitchFamily="34" charset="0"/>
              </a:rPr>
              <a:t>Exits and access must be marked as such.</a:t>
            </a:r>
          </a:p>
          <a:p>
            <a:r>
              <a:rPr lang="en-US" dirty="0" smtClean="0">
                <a:latin typeface="Verdana" pitchFamily="34" charset="0"/>
                <a:ea typeface="Verdana" pitchFamily="34" charset="0"/>
                <a:cs typeface="Verdana" pitchFamily="34" charset="0"/>
              </a:rPr>
              <a:t>Means of egress should be free of obstructions and adequately lit. This includes stairways used for emergency exit.</a:t>
            </a:r>
          </a:p>
          <a:p>
            <a:r>
              <a:rPr lang="en-US" dirty="0" smtClean="0">
                <a:latin typeface="Verdana" pitchFamily="34" charset="0"/>
                <a:ea typeface="Verdana" pitchFamily="34" charset="0"/>
                <a:cs typeface="Verdana" pitchFamily="34" charset="0"/>
              </a:rPr>
              <a:t>All employees should be aware of exit locations and trained in proper evacuation procedures.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64129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Fires are another potential health and safety hazard in offices although we may not think so. Some protective measures include:</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Store unused records and papers in fire resistive files or vaults.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Use flame-resistive materials for decorations and furnishings.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Smoke only in designated areas and use proper ashtrays.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Fire extinguishers and fire alarm pull stations should be clearly marked and unobstructed.</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Flammable liquids should be kept to a minimum and stored in a metal cabinet.</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Fire doors should be kept closed at all times.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312867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Do not hang anything from sprinklers, smoke detectors, or heat detectors.</a:t>
            </a:r>
          </a:p>
          <a:p>
            <a:r>
              <a:rPr lang="en-US" dirty="0" smtClean="0">
                <a:latin typeface="Verdana" pitchFamily="34" charset="0"/>
                <a:ea typeface="Verdana" pitchFamily="34" charset="0"/>
                <a:cs typeface="Verdana" pitchFamily="34" charset="0"/>
              </a:rPr>
              <a:t>Keep storage at least 18 inches from sprinkler heads.</a:t>
            </a:r>
          </a:p>
          <a:p>
            <a:r>
              <a:rPr lang="en-US" dirty="0" smtClean="0">
                <a:latin typeface="Verdana" pitchFamily="34" charset="0"/>
                <a:ea typeface="Verdana" pitchFamily="34" charset="0"/>
                <a:cs typeface="Verdana" pitchFamily="34" charset="0"/>
              </a:rPr>
              <a:t>Report electrical hazards immediately (e.g. sparking outlets, damaged plugs, etc.).</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137128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Handling and storage of materials may lead to injuries.</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Improper lifting may lead to musculoskeletal disorders such as sprains, strains, and inflamed joints.</a:t>
            </a:r>
          </a:p>
          <a:p>
            <a:r>
              <a:rPr lang="en-US" dirty="0" smtClean="0">
                <a:latin typeface="Verdana" pitchFamily="34" charset="0"/>
                <a:ea typeface="Verdana" pitchFamily="34" charset="0"/>
                <a:cs typeface="Verdana" pitchFamily="34" charset="0"/>
              </a:rPr>
              <a:t>Improperly stored objects can fall on people, cause poor visibility and fires. </a:t>
            </a:r>
          </a:p>
          <a:p>
            <a:r>
              <a:rPr lang="en-US" dirty="0" smtClean="0">
                <a:latin typeface="Verdana" pitchFamily="34" charset="0"/>
                <a:ea typeface="Verdana" pitchFamily="34" charset="0"/>
                <a:cs typeface="Verdana" pitchFamily="34" charset="0"/>
              </a:rPr>
              <a:t>Materials should not be stored on the top of cabinets.</a:t>
            </a:r>
          </a:p>
          <a:p>
            <a:r>
              <a:rPr lang="en-US" dirty="0" smtClean="0">
                <a:latin typeface="Verdana" pitchFamily="34" charset="0"/>
                <a:ea typeface="Verdana" pitchFamily="34" charset="0"/>
                <a:cs typeface="Verdana" pitchFamily="34" charset="0"/>
              </a:rPr>
              <a:t>Heavy objects should be stored on lower shelves and stacked neatly.</a:t>
            </a:r>
          </a:p>
          <a:p>
            <a:r>
              <a:rPr lang="en-US" dirty="0" smtClean="0">
                <a:latin typeface="Verdana" pitchFamily="34" charset="0"/>
                <a:ea typeface="Verdana" pitchFamily="34" charset="0"/>
                <a:cs typeface="Verdana" pitchFamily="34" charset="0"/>
              </a:rPr>
              <a:t>Store materials inside cabinets, lockers, or files when possible.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1649449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Handling and storage recommendations include:</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block or obstruct fire extinguishers, fire alarm boxes, or fire suppression equipment.</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Identify and properly store flammable and combustible material. </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block or obstruct aisles or walkways.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Ensure shelves are secured to the wall to prevent tipping.</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step on shelves or stand on chairs to reach items.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182767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This program will view and discuss the following areas of possible injuries within the office environment:</a:t>
            </a:r>
          </a:p>
          <a:p>
            <a:pPr marL="171450" indent="-171450">
              <a:lnSpc>
                <a:spcPct val="90000"/>
              </a:lnSpc>
              <a:buFont typeface="Wingdings" pitchFamily="2" charset="2"/>
              <a:buChar char="§"/>
            </a:pPr>
            <a:r>
              <a:rPr lang="en-US" dirty="0" smtClean="0">
                <a:latin typeface="Verdana" pitchFamily="34" charset="0"/>
                <a:ea typeface="Verdana" pitchFamily="34" charset="0"/>
                <a:cs typeface="Verdana" pitchFamily="34" charset="0"/>
              </a:rPr>
              <a:t>Leading Office Accidents</a:t>
            </a:r>
          </a:p>
          <a:p>
            <a:pPr marL="171450" indent="-171450">
              <a:lnSpc>
                <a:spcPct val="90000"/>
              </a:lnSpc>
              <a:buFont typeface="Wingdings" pitchFamily="2" charset="2"/>
              <a:buChar char="§"/>
            </a:pPr>
            <a:endParaRPr lang="en-US" dirty="0" smtClean="0">
              <a:latin typeface="Verdana" pitchFamily="34" charset="0"/>
              <a:ea typeface="Verdana" pitchFamily="34" charset="0"/>
              <a:cs typeface="Verdana" pitchFamily="34" charset="0"/>
            </a:endParaRPr>
          </a:p>
          <a:p>
            <a:pPr marL="171450" indent="-171450">
              <a:lnSpc>
                <a:spcPct val="90000"/>
              </a:lnSpc>
              <a:buFont typeface="Wingdings" pitchFamily="2" charset="2"/>
              <a:buChar char="§"/>
            </a:pPr>
            <a:r>
              <a:rPr lang="en-US" dirty="0" smtClean="0">
                <a:latin typeface="Verdana" pitchFamily="34" charset="0"/>
                <a:ea typeface="Verdana" pitchFamily="34" charset="0"/>
                <a:cs typeface="Verdana" pitchFamily="34" charset="0"/>
              </a:rPr>
              <a:t>Common Office Safety &amp; Health Hazards</a:t>
            </a:r>
          </a:p>
          <a:p>
            <a:pPr marL="171450" indent="-171450">
              <a:lnSpc>
                <a:spcPct val="90000"/>
              </a:lnSpc>
              <a:buFont typeface="Wingdings" pitchFamily="2" charset="2"/>
              <a:buChar char="§"/>
            </a:pPr>
            <a:endParaRPr lang="en-US" dirty="0" smtClean="0">
              <a:latin typeface="Verdana" pitchFamily="34" charset="0"/>
              <a:ea typeface="Verdana" pitchFamily="34" charset="0"/>
              <a:cs typeface="Verdana" pitchFamily="34" charset="0"/>
            </a:endParaRPr>
          </a:p>
          <a:p>
            <a:pPr marL="171450" indent="-171450">
              <a:lnSpc>
                <a:spcPct val="90000"/>
              </a:lnSpc>
              <a:buFont typeface="Wingdings" pitchFamily="2" charset="2"/>
              <a:buChar char="§"/>
            </a:pPr>
            <a:r>
              <a:rPr lang="en-US" dirty="0" smtClean="0">
                <a:latin typeface="Verdana" pitchFamily="34" charset="0"/>
                <a:ea typeface="Verdana" pitchFamily="34" charset="0"/>
                <a:cs typeface="Verdana" pitchFamily="34" charset="0"/>
              </a:rPr>
              <a:t>Ergonomic Considerations</a:t>
            </a:r>
          </a:p>
          <a:p>
            <a:pPr marL="171450" indent="-171450">
              <a:lnSpc>
                <a:spcPct val="90000"/>
              </a:lnSpc>
              <a:buFont typeface="Wingdings" pitchFamily="2" charset="2"/>
              <a:buChar char="§"/>
            </a:pPr>
            <a:endParaRPr lang="en-US" dirty="0" smtClean="0">
              <a:latin typeface="Verdana" pitchFamily="34" charset="0"/>
              <a:ea typeface="Verdana" pitchFamily="34" charset="0"/>
              <a:cs typeface="Verdana" pitchFamily="34" charset="0"/>
            </a:endParaRPr>
          </a:p>
          <a:p>
            <a:pPr marL="171450" indent="-171450">
              <a:lnSpc>
                <a:spcPct val="90000"/>
              </a:lnSpc>
              <a:buFont typeface="Wingdings" pitchFamily="2" charset="2"/>
              <a:buChar char="§"/>
            </a:pPr>
            <a:r>
              <a:rPr lang="en-US" dirty="0" smtClean="0">
                <a:latin typeface="Verdana" pitchFamily="34" charset="0"/>
                <a:ea typeface="Verdana" pitchFamily="34" charset="0"/>
                <a:cs typeface="Verdana" pitchFamily="34" charset="0"/>
              </a:rPr>
              <a:t>Fall Prevention</a:t>
            </a:r>
          </a:p>
          <a:p>
            <a:pPr marL="171450" indent="-171450">
              <a:lnSpc>
                <a:spcPct val="90000"/>
              </a:lnSpc>
              <a:buFont typeface="Wingdings" pitchFamily="2" charset="2"/>
              <a:buChar char="§"/>
            </a:pPr>
            <a:endParaRPr lang="en-US" dirty="0" smtClean="0">
              <a:latin typeface="Verdana" pitchFamily="34" charset="0"/>
              <a:ea typeface="Verdana" pitchFamily="34" charset="0"/>
              <a:cs typeface="Verdana" pitchFamily="34" charset="0"/>
            </a:endParaRPr>
          </a:p>
          <a:p>
            <a:pPr marL="171450" indent="-171450">
              <a:lnSpc>
                <a:spcPct val="90000"/>
              </a:lnSpc>
              <a:buFont typeface="Wingdings" pitchFamily="2" charset="2"/>
              <a:buChar char="§"/>
            </a:pPr>
            <a:r>
              <a:rPr lang="en-US" dirty="0" smtClean="0">
                <a:latin typeface="Verdana" pitchFamily="34" charset="0"/>
                <a:ea typeface="Verdana" pitchFamily="34" charset="0"/>
                <a:cs typeface="Verdana" pitchFamily="34" charset="0"/>
              </a:rPr>
              <a:t>Emergency Action Plans</a:t>
            </a:r>
          </a:p>
          <a:p>
            <a:pPr marL="171450" indent="-171450">
              <a:lnSpc>
                <a:spcPct val="90000"/>
              </a:lnSpc>
              <a:buFont typeface="Wingdings" pitchFamily="2" charset="2"/>
              <a:buChar char="§"/>
            </a:pPr>
            <a:endParaRPr lang="en-US" dirty="0" smtClean="0">
              <a:latin typeface="Verdana" pitchFamily="34" charset="0"/>
              <a:ea typeface="Verdana" pitchFamily="34" charset="0"/>
              <a:cs typeface="Verdana" pitchFamily="34" charset="0"/>
            </a:endParaRPr>
          </a:p>
          <a:p>
            <a:pPr marL="171450" indent="-171450">
              <a:lnSpc>
                <a:spcPct val="90000"/>
              </a:lnSpc>
              <a:buFont typeface="Wingdings" pitchFamily="2" charset="2"/>
              <a:buChar char="§"/>
            </a:pPr>
            <a:r>
              <a:rPr lang="en-US" dirty="0" smtClean="0">
                <a:latin typeface="Verdana" pitchFamily="34" charset="0"/>
                <a:ea typeface="Verdana" pitchFamily="34" charset="0"/>
                <a:cs typeface="Verdana" pitchFamily="34" charset="0"/>
              </a:rPr>
              <a:t>Exercises that can be done in the Office</a:t>
            </a:r>
          </a:p>
          <a:p>
            <a:pPr marL="171450" indent="-171450">
              <a:buFont typeface="Wingdings" panose="05000000000000000000" pitchFamily="2" charset="2"/>
              <a:buChar char="§"/>
            </a:pPr>
            <a:endParaRPr lang="en-US" dirty="0" smtClean="0">
              <a:latin typeface="Verdana" pitchFamily="34" charset="0"/>
              <a:ea typeface="Verdana" pitchFamily="34" charset="0"/>
              <a:cs typeface="Verdana" pitchFamily="34" charset="0"/>
            </a:endParaRP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832268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Proper ergonomic design can reduce physical injuries to staff.</a:t>
            </a:r>
          </a:p>
          <a:p>
            <a:pPr>
              <a:defRPr/>
            </a:pPr>
            <a:endParaRPr lang="en-US" dirty="0" smtClean="0">
              <a:latin typeface="Verdana" pitchFamily="34" charset="0"/>
              <a:ea typeface="Verdana" pitchFamily="34" charset="0"/>
              <a:cs typeface="Verdana" pitchFamily="34" charset="0"/>
            </a:endParaRPr>
          </a:p>
          <a:p>
            <a:pPr marL="171450" indent="-171450" eaLnBrk="1" hangingPunct="1">
              <a:buFont typeface="Courier New" pitchFamily="49" charset="0"/>
              <a:buChar char="o"/>
              <a:defRPr/>
            </a:pPr>
            <a:r>
              <a:rPr lang="en-US" dirty="0" smtClean="0">
                <a:latin typeface="Verdana" pitchFamily="34" charset="0"/>
                <a:ea typeface="Verdana" pitchFamily="34" charset="0"/>
                <a:cs typeface="Verdana" pitchFamily="34" charset="0"/>
              </a:rPr>
              <a:t>If you do the same tasks with your hands over and over: try not to bend, extend, or twist your hands for long periods.</a:t>
            </a:r>
          </a:p>
          <a:p>
            <a:pPr marL="171450" indent="-171450" eaLnBrk="1" hangingPunct="1">
              <a:buFont typeface="Courier New" pitchFamily="49" charset="0"/>
              <a:buChar char="o"/>
              <a:defRPr/>
            </a:pPr>
            <a:endParaRPr lang="en-US" dirty="0" smtClean="0">
              <a:latin typeface="Verdana" pitchFamily="34" charset="0"/>
              <a:ea typeface="Verdana" pitchFamily="34" charset="0"/>
              <a:cs typeface="Verdana" pitchFamily="34" charset="0"/>
            </a:endParaRPr>
          </a:p>
          <a:p>
            <a:pPr marL="171450" indent="-171450" eaLnBrk="1" hangingPunct="1">
              <a:buFont typeface="Courier New" pitchFamily="49" charset="0"/>
              <a:buChar char="o"/>
              <a:defRPr/>
            </a:pPr>
            <a:r>
              <a:rPr lang="en-US" dirty="0" smtClean="0">
                <a:latin typeface="Verdana" pitchFamily="34" charset="0"/>
                <a:ea typeface="Verdana" pitchFamily="34" charset="0"/>
                <a:cs typeface="Verdana" pitchFamily="34" charset="0"/>
              </a:rPr>
              <a:t>Don’t work with your arms too close or too far from your body.</a:t>
            </a:r>
          </a:p>
          <a:p>
            <a:pPr marL="171450" indent="-171450" eaLnBrk="1" hangingPunct="1">
              <a:buFont typeface="Courier New" pitchFamily="49" charset="0"/>
              <a:buChar char="o"/>
              <a:defRPr/>
            </a:pPr>
            <a:endParaRPr lang="en-US" dirty="0" smtClean="0">
              <a:latin typeface="Verdana" pitchFamily="34" charset="0"/>
              <a:ea typeface="Verdana" pitchFamily="34" charset="0"/>
              <a:cs typeface="Verdana" pitchFamily="34" charset="0"/>
            </a:endParaRPr>
          </a:p>
          <a:p>
            <a:pPr marL="171450" indent="-171450" eaLnBrk="1" hangingPunct="1">
              <a:buFont typeface="Courier New" pitchFamily="49" charset="0"/>
              <a:buChar char="o"/>
              <a:defRPr/>
            </a:pPr>
            <a:r>
              <a:rPr lang="en-US" dirty="0" smtClean="0">
                <a:latin typeface="Verdana" pitchFamily="34" charset="0"/>
                <a:ea typeface="Verdana" pitchFamily="34" charset="0"/>
                <a:cs typeface="Verdana" pitchFamily="34" charset="0"/>
              </a:rPr>
              <a:t>Don’t rest your wrists on hard surfaces for long periods.</a:t>
            </a:r>
          </a:p>
          <a:p>
            <a:pPr marL="171450" indent="-171450" eaLnBrk="1" hangingPunct="1">
              <a:buFont typeface="Courier New" pitchFamily="49" charset="0"/>
              <a:buChar char="o"/>
              <a:defRPr/>
            </a:pPr>
            <a:endParaRPr lang="en-US" dirty="0" smtClean="0">
              <a:latin typeface="Verdana" pitchFamily="34" charset="0"/>
              <a:ea typeface="Verdana" pitchFamily="34" charset="0"/>
              <a:cs typeface="Verdana" pitchFamily="34" charset="0"/>
            </a:endParaRPr>
          </a:p>
          <a:p>
            <a:pPr marL="171450" indent="-171450" eaLnBrk="1" hangingPunct="1">
              <a:buFont typeface="Courier New" pitchFamily="49" charset="0"/>
              <a:buChar char="o"/>
              <a:defRPr/>
            </a:pPr>
            <a:r>
              <a:rPr lang="en-US" dirty="0" smtClean="0">
                <a:latin typeface="Verdana" pitchFamily="34" charset="0"/>
                <a:ea typeface="Verdana" pitchFamily="34" charset="0"/>
                <a:cs typeface="Verdana" pitchFamily="34" charset="0"/>
              </a:rPr>
              <a:t>Switch hands during work tasks if possible.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91555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563" indent="-273050" eaLnBrk="1" hangingPunct="1">
              <a:lnSpc>
                <a:spcPts val="3363"/>
              </a:lnSpc>
              <a:defRPr/>
            </a:pPr>
            <a:r>
              <a:rPr lang="en-US" dirty="0" smtClean="0">
                <a:latin typeface="Verdana" pitchFamily="34" charset="0"/>
                <a:ea typeface="Verdana" pitchFamily="34" charset="0"/>
                <a:cs typeface="Verdana" pitchFamily="34" charset="0"/>
              </a:rPr>
              <a:t>Take regular breaks from repeated hand movements. This gives your hands and wrists time to rest.</a:t>
            </a:r>
          </a:p>
          <a:p>
            <a:pPr marL="182563" indent="-273050" eaLnBrk="1" hangingPunct="1">
              <a:lnSpc>
                <a:spcPts val="3363"/>
              </a:lnSpc>
              <a:defRPr/>
            </a:pPr>
            <a:r>
              <a:rPr lang="en-US" dirty="0" smtClean="0">
                <a:latin typeface="Verdana" pitchFamily="34" charset="0"/>
                <a:ea typeface="Verdana" pitchFamily="34" charset="0"/>
                <a:cs typeface="Verdana" pitchFamily="34" charset="0"/>
              </a:rPr>
              <a:t>• Don’t sit or stand in the same position all day.</a:t>
            </a:r>
          </a:p>
          <a:p>
            <a:pPr marL="182563" indent="-273050" eaLnBrk="1" hangingPunct="1">
              <a:lnSpc>
                <a:spcPts val="3363"/>
              </a:lnSpc>
              <a:defRPr/>
            </a:pPr>
            <a:r>
              <a:rPr lang="en-US" dirty="0" smtClean="0">
                <a:latin typeface="Verdana" pitchFamily="34" charset="0"/>
                <a:ea typeface="Verdana" pitchFamily="34" charset="0"/>
                <a:cs typeface="Verdana" pitchFamily="34" charset="0"/>
              </a:rPr>
              <a:t>• Ensure your chair is adjusted so your forearms are level with your keyboard and you don’t flex your wrists to type.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3427899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Computer work can be repetitious the same as motions on an assembly line. The following are considerations by task or equipment.</a:t>
            </a:r>
          </a:p>
          <a:p>
            <a:endParaRPr lang="en-US" dirty="0" smtClean="0">
              <a:latin typeface="Verdana" pitchFamily="34" charset="0"/>
              <a:ea typeface="Verdana" pitchFamily="34" charset="0"/>
              <a:cs typeface="Verdana" pitchFamily="34" charset="0"/>
            </a:endParaRPr>
          </a:p>
          <a:p>
            <a:r>
              <a:rPr lang="en-US" u="sng" dirty="0" smtClean="0">
                <a:latin typeface="Verdana" pitchFamily="34" charset="0"/>
                <a:ea typeface="Verdana" pitchFamily="34" charset="0"/>
                <a:cs typeface="Verdana" pitchFamily="34" charset="0"/>
              </a:rPr>
              <a:t>Screen</a:t>
            </a:r>
            <a:r>
              <a:rPr lang="en-US" dirty="0" smtClean="0">
                <a:latin typeface="Verdana" pitchFamily="34" charset="0"/>
                <a:ea typeface="Verdana" pitchFamily="34" charset="0"/>
                <a:cs typeface="Verdana" pitchFamily="34" charset="0"/>
              </a:rPr>
              <a:t> – The top should be at or just below eye level and approximately 18-22 inches away.</a:t>
            </a:r>
          </a:p>
          <a:p>
            <a:r>
              <a:rPr lang="en-US" u="sng" dirty="0" smtClean="0">
                <a:latin typeface="Verdana" pitchFamily="34" charset="0"/>
                <a:ea typeface="Verdana" pitchFamily="34" charset="0"/>
                <a:cs typeface="Verdana" pitchFamily="34" charset="0"/>
              </a:rPr>
              <a:t>Chair</a:t>
            </a:r>
            <a:r>
              <a:rPr lang="en-US" dirty="0" smtClean="0">
                <a:latin typeface="Verdana" pitchFamily="34" charset="0"/>
                <a:ea typeface="Verdana" pitchFamily="34" charset="0"/>
                <a:cs typeface="Verdana" pitchFamily="34" charset="0"/>
              </a:rPr>
              <a:t> – Your back should be fully supported with feet flat on the floor or on a footrest. Knees should be approximately 90 degrees to the floor when seated.</a:t>
            </a:r>
          </a:p>
          <a:p>
            <a:r>
              <a:rPr lang="en-US" u="sng" dirty="0" smtClean="0">
                <a:latin typeface="Verdana" pitchFamily="34" charset="0"/>
                <a:ea typeface="Verdana" pitchFamily="34" charset="0"/>
                <a:cs typeface="Verdana" pitchFamily="34" charset="0"/>
              </a:rPr>
              <a:t>Keyboard</a:t>
            </a:r>
            <a:r>
              <a:rPr lang="en-US" dirty="0" smtClean="0">
                <a:latin typeface="Verdana" pitchFamily="34" charset="0"/>
                <a:ea typeface="Verdana" pitchFamily="34" charset="0"/>
                <a:cs typeface="Verdana" pitchFamily="34" charset="0"/>
              </a:rPr>
              <a:t> – At a height so wrists are straight and elbows at approximately 90 degrees.</a:t>
            </a:r>
          </a:p>
          <a:p>
            <a:r>
              <a:rPr lang="en-US" u="sng" dirty="0" smtClean="0">
                <a:latin typeface="Verdana" pitchFamily="34" charset="0"/>
                <a:ea typeface="Verdana" pitchFamily="34" charset="0"/>
                <a:cs typeface="Verdana" pitchFamily="34" charset="0"/>
              </a:rPr>
              <a:t>Document Holder</a:t>
            </a:r>
            <a:r>
              <a:rPr lang="en-US" dirty="0" smtClean="0">
                <a:latin typeface="Verdana" pitchFamily="34" charset="0"/>
                <a:ea typeface="Verdana" pitchFamily="34" charset="0"/>
                <a:cs typeface="Verdana" pitchFamily="34" charset="0"/>
              </a:rPr>
              <a:t> – Place it at same height and distance as screen.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1950936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latin typeface="Verdana" pitchFamily="34" charset="0"/>
                <a:ea typeface="Verdana" pitchFamily="34" charset="0"/>
                <a:cs typeface="Verdana" pitchFamily="34" charset="0"/>
              </a:rPr>
              <a:t>Eye Comfort</a:t>
            </a:r>
            <a:r>
              <a:rPr lang="en-US" dirty="0" smtClean="0">
                <a:latin typeface="Verdana" pitchFamily="34" charset="0"/>
                <a:ea typeface="Verdana" pitchFamily="34" charset="0"/>
                <a:cs typeface="Verdana" pitchFamily="34" charset="0"/>
              </a:rPr>
              <a:t> – Reduce glare on the screen by controlling light from uncovered windows. Set screen at right angle to window if possible.</a:t>
            </a:r>
          </a:p>
          <a:p>
            <a:r>
              <a:rPr lang="en-US" u="sng" dirty="0" smtClean="0">
                <a:latin typeface="Verdana" pitchFamily="34" charset="0"/>
                <a:ea typeface="Verdana" pitchFamily="34" charset="0"/>
                <a:cs typeface="Verdana" pitchFamily="34" charset="0"/>
              </a:rPr>
              <a:t>Change Positions</a:t>
            </a:r>
            <a:r>
              <a:rPr lang="en-US" dirty="0" smtClean="0">
                <a:latin typeface="Verdana" pitchFamily="34" charset="0"/>
                <a:ea typeface="Verdana" pitchFamily="34" charset="0"/>
                <a:cs typeface="Verdana" pitchFamily="34" charset="0"/>
              </a:rPr>
              <a:t> – Frequently change positions to release tension on the body.</a:t>
            </a:r>
          </a:p>
          <a:p>
            <a:r>
              <a:rPr lang="en-US" u="sng" dirty="0" smtClean="0">
                <a:latin typeface="Verdana" pitchFamily="34" charset="0"/>
                <a:ea typeface="Verdana" pitchFamily="34" charset="0"/>
                <a:cs typeface="Verdana" pitchFamily="34" charset="0"/>
              </a:rPr>
              <a:t>Organize Work Area</a:t>
            </a:r>
            <a:r>
              <a:rPr lang="en-US" dirty="0" smtClean="0">
                <a:latin typeface="Verdana" pitchFamily="34" charset="0"/>
                <a:ea typeface="Verdana" pitchFamily="34" charset="0"/>
                <a:cs typeface="Verdana" pitchFamily="34" charset="0"/>
              </a:rPr>
              <a:t> – Keep frequently used items such as the telephone within easy reach.</a:t>
            </a:r>
          </a:p>
          <a:p>
            <a:r>
              <a:rPr lang="en-US" u="sng" dirty="0" smtClean="0">
                <a:latin typeface="Verdana" pitchFamily="34" charset="0"/>
                <a:ea typeface="Verdana" pitchFamily="34" charset="0"/>
                <a:cs typeface="Verdana" pitchFamily="34" charset="0"/>
              </a:rPr>
              <a:t>Exercise</a:t>
            </a:r>
            <a:r>
              <a:rPr lang="en-US" dirty="0" smtClean="0">
                <a:latin typeface="Verdana" pitchFamily="34" charset="0"/>
                <a:ea typeface="Verdana" pitchFamily="34" charset="0"/>
                <a:cs typeface="Verdana" pitchFamily="34" charset="0"/>
              </a:rPr>
              <a:t> – Take mini-breaks throughout the day to relieve muscle tension and reenergize the body.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2841793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smtClean="0">
                <a:latin typeface="Verdana" pitchFamily="34" charset="0"/>
                <a:ea typeface="Verdana" pitchFamily="34" charset="0"/>
                <a:cs typeface="Verdana" pitchFamily="34" charset="0"/>
              </a:rPr>
              <a:t>Back problems may occur suddenly and persist for long term. Below are conditions which can lead to back problems.</a:t>
            </a:r>
          </a:p>
          <a:p>
            <a:pPr eaLnBrk="1" hangingPunct="1">
              <a:spcBef>
                <a:spcPct val="0"/>
              </a:spcBef>
              <a:defRPr/>
            </a:pPr>
            <a:endParaRPr lang="en-US" dirty="0" smtClean="0">
              <a:latin typeface="Verdana" pitchFamily="34" charset="0"/>
              <a:ea typeface="Verdana" pitchFamily="34" charset="0"/>
              <a:cs typeface="Verdana" pitchFamily="34" charset="0"/>
            </a:endParaRPr>
          </a:p>
          <a:p>
            <a:pPr marL="171450" indent="-171450" eaLnBrk="1" hangingPunct="1">
              <a:lnSpc>
                <a:spcPct val="80000"/>
              </a:lnSpc>
              <a:buFont typeface="Courier New" pitchFamily="49" charset="0"/>
              <a:buChar char="o"/>
              <a:defRPr/>
            </a:pPr>
            <a:r>
              <a:rPr lang="en-US" dirty="0" smtClean="0">
                <a:latin typeface="Verdana" pitchFamily="34" charset="0"/>
                <a:ea typeface="Verdana" pitchFamily="34" charset="0"/>
                <a:cs typeface="Verdana" pitchFamily="34" charset="0"/>
              </a:rPr>
              <a:t>Heavy lifting from above the shoulders.</a:t>
            </a:r>
          </a:p>
          <a:p>
            <a:pPr marL="171450" indent="-171450" eaLnBrk="1" hangingPunct="1">
              <a:lnSpc>
                <a:spcPct val="80000"/>
              </a:lnSpc>
              <a:buFont typeface="Courier New" pitchFamily="49" charset="0"/>
              <a:buChar char="o"/>
              <a:defRPr/>
            </a:pPr>
            <a:r>
              <a:rPr lang="en-US" dirty="0" smtClean="0">
                <a:latin typeface="Verdana" pitchFamily="34" charset="0"/>
                <a:ea typeface="Verdana" pitchFamily="34" charset="0"/>
                <a:cs typeface="Verdana" pitchFamily="34" charset="0"/>
              </a:rPr>
              <a:t>Heavy lifting from below the knees.</a:t>
            </a:r>
          </a:p>
          <a:p>
            <a:pPr marL="171450" indent="-171450" eaLnBrk="1" hangingPunct="1">
              <a:lnSpc>
                <a:spcPct val="80000"/>
              </a:lnSpc>
              <a:buFont typeface="Courier New" pitchFamily="49" charset="0"/>
              <a:buChar char="o"/>
              <a:defRPr/>
            </a:pPr>
            <a:r>
              <a:rPr lang="en-US" dirty="0" smtClean="0">
                <a:latin typeface="Verdana" pitchFamily="34" charset="0"/>
                <a:ea typeface="Verdana" pitchFamily="34" charset="0"/>
                <a:cs typeface="Verdana" pitchFamily="34" charset="0"/>
              </a:rPr>
              <a:t>Twisting while lifting/carrying.</a:t>
            </a:r>
          </a:p>
          <a:p>
            <a:pPr marL="171450" indent="-171450" eaLnBrk="1" hangingPunct="1">
              <a:lnSpc>
                <a:spcPct val="80000"/>
              </a:lnSpc>
              <a:buFont typeface="Courier New" pitchFamily="49" charset="0"/>
              <a:buChar char="o"/>
              <a:defRPr/>
            </a:pPr>
            <a:r>
              <a:rPr lang="en-US" dirty="0" smtClean="0">
                <a:latin typeface="Verdana" pitchFamily="34" charset="0"/>
                <a:ea typeface="Verdana" pitchFamily="34" charset="0"/>
                <a:cs typeface="Verdana" pitchFamily="34" charset="0"/>
              </a:rPr>
              <a:t>Bending over at the waist.                                                        </a:t>
            </a:r>
          </a:p>
          <a:p>
            <a:pPr marL="171450" indent="-171450" eaLnBrk="1" hangingPunct="1">
              <a:lnSpc>
                <a:spcPct val="80000"/>
              </a:lnSpc>
              <a:buFont typeface="Courier New" pitchFamily="49" charset="0"/>
              <a:buChar char="o"/>
              <a:defRPr/>
            </a:pPr>
            <a:r>
              <a:rPr lang="en-US" dirty="0" smtClean="0">
                <a:latin typeface="Verdana" pitchFamily="34" charset="0"/>
                <a:ea typeface="Verdana" pitchFamily="34" charset="0"/>
                <a:cs typeface="Verdana" pitchFamily="34" charset="0"/>
              </a:rPr>
              <a:t>Carrying objects to one side.</a:t>
            </a:r>
          </a:p>
          <a:p>
            <a:pPr eaLnBrk="1" hangingPunct="1">
              <a:spcBef>
                <a:spcPct val="0"/>
              </a:spcBef>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625360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When you lift,</a:t>
            </a:r>
          </a:p>
          <a:p>
            <a:pPr>
              <a:defRPr/>
            </a:pPr>
            <a:endParaRPr lang="en-US" dirty="0" smtClean="0">
              <a:latin typeface="Verdana" pitchFamily="34" charset="0"/>
              <a:ea typeface="Verdana" pitchFamily="34" charset="0"/>
              <a:cs typeface="Verdana" pitchFamily="34" charset="0"/>
            </a:endParaRPr>
          </a:p>
          <a:p>
            <a:pPr marL="228600" indent="-228600" eaLnBrk="1" hangingPunct="1">
              <a:buFont typeface="+mj-lt"/>
              <a:buAutoNum type="arabicPeriod"/>
              <a:defRPr/>
            </a:pPr>
            <a:r>
              <a:rPr lang="en-US" dirty="0" smtClean="0">
                <a:latin typeface="Verdana" pitchFamily="34" charset="0"/>
                <a:ea typeface="Verdana" pitchFamily="34" charset="0"/>
                <a:cs typeface="Verdana" pitchFamily="34" charset="0"/>
              </a:rPr>
              <a:t>Avoid bending at the waist.  </a:t>
            </a:r>
          </a:p>
          <a:p>
            <a:pPr marL="228600" indent="-228600" eaLnBrk="1" hangingPunct="1">
              <a:buFont typeface="+mj-lt"/>
              <a:buAutoNum type="arabicPeriod"/>
              <a:defRPr/>
            </a:pPr>
            <a:r>
              <a:rPr lang="en-US" dirty="0" smtClean="0">
                <a:latin typeface="Verdana" pitchFamily="34" charset="0"/>
                <a:ea typeface="Verdana" pitchFamily="34" charset="0"/>
                <a:cs typeface="Verdana" pitchFamily="34" charset="0"/>
              </a:rPr>
              <a:t>Squat down with your back straight and knees bent. </a:t>
            </a:r>
          </a:p>
          <a:p>
            <a:pPr marL="228600" indent="-228600" eaLnBrk="1" hangingPunct="1">
              <a:buFont typeface="+mj-lt"/>
              <a:buAutoNum type="arabicPeriod"/>
              <a:defRPr/>
            </a:pPr>
            <a:r>
              <a:rPr lang="en-US" dirty="0" smtClean="0">
                <a:latin typeface="Verdana" pitchFamily="34" charset="0"/>
                <a:ea typeface="Verdana" pitchFamily="34" charset="0"/>
                <a:cs typeface="Verdana" pitchFamily="34" charset="0"/>
              </a:rPr>
              <a:t>Grasp the object . </a:t>
            </a:r>
          </a:p>
          <a:p>
            <a:pPr marL="228600" indent="-228600" eaLnBrk="1" hangingPunct="1">
              <a:buFont typeface="+mj-lt"/>
              <a:buAutoNum type="arabicPeriod"/>
              <a:defRPr/>
            </a:pPr>
            <a:r>
              <a:rPr lang="en-US" dirty="0" smtClean="0">
                <a:latin typeface="Verdana" pitchFamily="34" charset="0"/>
                <a:ea typeface="Verdana" pitchFamily="34" charset="0"/>
                <a:cs typeface="Verdana" pitchFamily="34" charset="0"/>
              </a:rPr>
              <a:t>Bring it close to your body.</a:t>
            </a:r>
          </a:p>
          <a:p>
            <a:pPr marL="228600" indent="-228600" eaLnBrk="1" hangingPunct="1">
              <a:buFont typeface="+mj-lt"/>
              <a:buAutoNum type="arabicPeriod"/>
              <a:defRPr/>
            </a:pPr>
            <a:r>
              <a:rPr lang="en-US" dirty="0" smtClean="0">
                <a:latin typeface="Verdana" pitchFamily="34" charset="0"/>
                <a:ea typeface="Verdana" pitchFamily="34" charset="0"/>
                <a:cs typeface="Verdana" pitchFamily="34" charset="0"/>
              </a:rPr>
              <a:t>Slowly rise.  </a:t>
            </a:r>
          </a:p>
          <a:p>
            <a:pPr marL="228600" indent="-228600" eaLnBrk="1" hangingPunct="1">
              <a:buFont typeface="+mj-lt"/>
              <a:buAutoNum type="arabicPeriod"/>
              <a:defRPr/>
            </a:pPr>
            <a:r>
              <a:rPr lang="en-US" dirty="0" smtClean="0">
                <a:latin typeface="Verdana" pitchFamily="34" charset="0"/>
                <a:ea typeface="Verdana" pitchFamily="34" charset="0"/>
                <a:cs typeface="Verdana" pitchFamily="34" charset="0"/>
              </a:rPr>
              <a:t>Let your thigh muscles do the lifting.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2890999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Electrical equipment should be respected.</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Equipment must be properly grounded to prevent shock injuries.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Ensure there are a sufficient number of outlets to prevent circuit overloading.</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use poorly maintained or non-approved equipment.</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drag cords over nails, hooks, or other sharp objects.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Check equipment and receptacles to ensure there are no bare or frayed wires.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Machines should be disconnected before cleaning or adjusting.</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638048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We often take furniture for granted. Office furniture use differs from home use furniture.</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Chairs should be properly designed and regularly inspected for missing casters, wobbly or cracked legs, loose parts.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lean back on a chair with your feet on a desk.</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use a chair to move yourself from one area to another.</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stand on chairs to reach for something.</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Open only one drawer at a time and only use the handles to close drawers.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locate file cabinets close to doorways or in aisles.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2795297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Machinery have their own potential hazards.</a:t>
            </a:r>
          </a:p>
          <a:p>
            <a:pPr marL="171450" indent="-171450">
              <a:buFont typeface="Wingdings" panose="05000000000000000000" pitchFamily="2" charset="2"/>
              <a:buChar char="§"/>
              <a:defRPr/>
            </a:pPr>
            <a:endParaRPr lang="en-US" dirty="0" smtClean="0">
              <a:latin typeface="Verdana" pitchFamily="34" charset="0"/>
              <a:ea typeface="Verdana" pitchFamily="34" charset="0"/>
              <a:cs typeface="Verdana" pitchFamily="34" charset="0"/>
            </a:endParaRP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Machines with “nip points” or rotating parts should be guarded to avoid accidental contact.</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Machines such as hole punches, paper cutters, and conveyors should be guarded.</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Fans must have substantial bases and blades must have guards that are no wider than ½ inch.</a:t>
            </a:r>
          </a:p>
          <a:p>
            <a:pPr>
              <a:defRPr/>
            </a:pPr>
            <a:endParaRPr lang="en-US" dirty="0" smtClean="0">
              <a:latin typeface="Verdana" pitchFamily="34" charset="0"/>
              <a:ea typeface="Verdana" pitchFamily="34" charset="0"/>
              <a:cs typeface="Verdana" pitchFamily="34" charset="0"/>
            </a:endParaRPr>
          </a:p>
          <a:p>
            <a:pPr>
              <a:defRPr/>
            </a:pPr>
            <a:r>
              <a:rPr lang="en-US" dirty="0" smtClean="0">
                <a:latin typeface="Verdana" pitchFamily="34" charset="0"/>
                <a:ea typeface="Verdana" pitchFamily="34" charset="0"/>
                <a:cs typeface="Verdana" pitchFamily="34" charset="0"/>
              </a:rPr>
              <a:t>Read and adhere to manufacturers’ recommendations and precautions.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2982797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Ladders, stands and stools are constructed for specific jobs. We run into trouble when we attempt to use other materials to do the job of these items. Some safety pointers when using a ladder would be,</a:t>
            </a:r>
          </a:p>
          <a:p>
            <a:pPr>
              <a:defRPr/>
            </a:pPr>
            <a:endParaRPr lang="en-US" dirty="0" smtClean="0">
              <a:latin typeface="Verdana" pitchFamily="34" charset="0"/>
              <a:ea typeface="Verdana" pitchFamily="34" charset="0"/>
              <a:cs typeface="Verdana" pitchFamily="34" charset="0"/>
            </a:endParaRP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Always face the ladder when going up or down.</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Inspect ladders regularly to ensure they are in good condition.</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Never stand or sit on the top step of a ladder.</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Ladders should only be used when they are fully opened and the spreaders are locked.</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Ensure the ladder or stool used is tall enough to be used safely.</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Before using, ensure ladders, stools or stands are on solid surfaces that are not slippery.</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57296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pitchFamily="2" charset="2"/>
              <a:buChar char="§"/>
            </a:pPr>
            <a:r>
              <a:rPr lang="en-US" dirty="0" smtClean="0">
                <a:latin typeface="Verdana" pitchFamily="34" charset="0"/>
                <a:ea typeface="Verdana" pitchFamily="34" charset="0"/>
                <a:cs typeface="Verdana" pitchFamily="34" charset="0"/>
              </a:rPr>
              <a:t>Offices of today are very different from the way they were 20 years ago.</a:t>
            </a:r>
          </a:p>
          <a:p>
            <a:pPr marL="628650" lvl="1" indent="-171450">
              <a:buFont typeface="Wingdings" pitchFamily="2" charset="2"/>
              <a:buChar char="§"/>
            </a:pPr>
            <a:r>
              <a:rPr lang="en-US" dirty="0" smtClean="0">
                <a:latin typeface="Verdana" pitchFamily="34" charset="0"/>
                <a:ea typeface="Verdana" pitchFamily="34" charset="0"/>
                <a:cs typeface="Verdana" pitchFamily="34" charset="0"/>
              </a:rPr>
              <a:t>Many hazards exist within an office environment that can cause injuries and health problems.</a:t>
            </a:r>
          </a:p>
          <a:p>
            <a:pPr marL="628650" lvl="1" indent="-171450">
              <a:buFont typeface="Wingdings" pitchFamily="2" charset="2"/>
              <a:buChar char="§"/>
            </a:pPr>
            <a:r>
              <a:rPr lang="en-US" dirty="0" smtClean="0">
                <a:latin typeface="Verdana" pitchFamily="34" charset="0"/>
                <a:ea typeface="Verdana" pitchFamily="34" charset="0"/>
                <a:cs typeface="Verdana" pitchFamily="34" charset="0"/>
              </a:rPr>
              <a:t>Slippery floors, open file drawers, poor lighting and machines that can emit noxious/hazardous gases are just some of the hazards that can be encountered.</a:t>
            </a:r>
          </a:p>
          <a:p>
            <a:pPr marL="628650" lvl="1" indent="-171450">
              <a:buFont typeface="Wingdings" pitchFamily="2" charset="2"/>
              <a:buChar char="§"/>
            </a:pPr>
            <a:r>
              <a:rPr lang="en-US" dirty="0" smtClean="0">
                <a:latin typeface="Verdana" pitchFamily="34" charset="0"/>
                <a:ea typeface="Verdana" pitchFamily="34" charset="0"/>
                <a:cs typeface="Verdana" pitchFamily="34" charset="0"/>
              </a:rPr>
              <a:t>Appropriate steps need to be taken to control and eliminate hazards and safety issues.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325327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Tools in the office can be misused due to expediency in trying to rush through a task.</a:t>
            </a:r>
          </a:p>
          <a:p>
            <a:pPr>
              <a:defRPr/>
            </a:pPr>
            <a:endParaRPr lang="en-US" dirty="0" smtClean="0">
              <a:latin typeface="Verdana" pitchFamily="34" charset="0"/>
              <a:ea typeface="Verdana" pitchFamily="34" charset="0"/>
              <a:cs typeface="Verdana" pitchFamily="34" charset="0"/>
            </a:endParaRP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Office tools such as pens, pencils, paper, letter openers, scissors, and staplers can cause cuts, scrapes, punctures with resulting infections.</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Paper cutter blades should be closed when not in use and a guard should be in place.</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Always use staple removers and never test a jammed stapler with your thumb.</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Store sharp objects in a drawer or with the point down.</a:t>
            </a:r>
          </a:p>
          <a:p>
            <a:pPr marL="171450" indent="-171450">
              <a:buFont typeface="Wingdings" panose="05000000000000000000" pitchFamily="2" charset="2"/>
              <a:buChar char="§"/>
              <a:defRPr/>
            </a:pPr>
            <a:r>
              <a:rPr lang="en-US" dirty="0" smtClean="0">
                <a:latin typeface="Verdana" pitchFamily="34" charset="0"/>
                <a:ea typeface="Verdana" pitchFamily="34" charset="0"/>
                <a:cs typeface="Verdana" pitchFamily="34" charset="0"/>
              </a:rPr>
              <a:t>Never hand a sharp object to someone point first.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4000522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Photocopying machines</a:t>
            </a:r>
          </a:p>
          <a:p>
            <a:pPr>
              <a:defRPr/>
            </a:pPr>
            <a:endParaRPr lang="en-US" dirty="0" smtClean="0">
              <a:latin typeface="Verdana" pitchFamily="34" charset="0"/>
              <a:ea typeface="Verdana" pitchFamily="34" charset="0"/>
              <a:cs typeface="Verdana" pitchFamily="34" charset="0"/>
            </a:endParaRPr>
          </a:p>
          <a:p>
            <a:pPr marL="228600" indent="-228600">
              <a:buFont typeface="+mj-lt"/>
              <a:buAutoNum type="arabicPeriod"/>
              <a:defRPr/>
            </a:pPr>
            <a:r>
              <a:rPr lang="en-US" dirty="0" smtClean="0">
                <a:latin typeface="Verdana" pitchFamily="34" charset="0"/>
                <a:ea typeface="Verdana" pitchFamily="34" charset="0"/>
                <a:cs typeface="Verdana" pitchFamily="34" charset="0"/>
              </a:rPr>
              <a:t>May use toxic chemicals, produce excessive noise or intense light, as well as being a source of indoor air pollution.</a:t>
            </a:r>
          </a:p>
          <a:p>
            <a:pPr marL="228600" indent="-228600">
              <a:buFont typeface="+mj-lt"/>
              <a:buAutoNum type="arabicPeriod"/>
              <a:defRPr/>
            </a:pPr>
            <a:r>
              <a:rPr lang="en-US" dirty="0" smtClean="0">
                <a:latin typeface="Verdana" pitchFamily="34" charset="0"/>
                <a:ea typeface="Verdana" pitchFamily="34" charset="0"/>
                <a:cs typeface="Verdana" pitchFamily="34" charset="0"/>
              </a:rPr>
              <a:t>Keep the document cover closed.</a:t>
            </a:r>
          </a:p>
          <a:p>
            <a:pPr marL="228600" indent="-228600">
              <a:buFont typeface="+mj-lt"/>
              <a:buAutoNum type="arabicPeriod"/>
              <a:defRPr/>
            </a:pPr>
            <a:r>
              <a:rPr lang="en-US" dirty="0" smtClean="0">
                <a:latin typeface="Verdana" pitchFamily="34" charset="0"/>
                <a:ea typeface="Verdana" pitchFamily="34" charset="0"/>
                <a:cs typeface="Verdana" pitchFamily="34" charset="0"/>
              </a:rPr>
              <a:t>Reduce noise exposure by insolating the machine.</a:t>
            </a:r>
          </a:p>
          <a:p>
            <a:pPr marL="228600" indent="-228600">
              <a:buFont typeface="+mj-lt"/>
              <a:buAutoNum type="arabicPeriod"/>
              <a:defRPr/>
            </a:pPr>
            <a:r>
              <a:rPr lang="en-US" dirty="0" smtClean="0">
                <a:latin typeface="Verdana" pitchFamily="34" charset="0"/>
                <a:ea typeface="Verdana" pitchFamily="34" charset="0"/>
                <a:cs typeface="Verdana" pitchFamily="34" charset="0"/>
              </a:rPr>
              <a:t>Place machines in well-ventilated rooms away from workers’ desks.</a:t>
            </a:r>
          </a:p>
          <a:p>
            <a:pPr marL="228600" indent="-228600">
              <a:buFont typeface="+mj-lt"/>
              <a:buAutoNum type="arabicPeriod"/>
              <a:defRPr/>
            </a:pPr>
            <a:r>
              <a:rPr lang="en-US" dirty="0" smtClean="0">
                <a:latin typeface="Verdana" pitchFamily="34" charset="0"/>
                <a:ea typeface="Verdana" pitchFamily="34" charset="0"/>
                <a:cs typeface="Verdana" pitchFamily="34" charset="0"/>
              </a:rPr>
              <a:t>Have machines serviced regularly to prevent chemical emissions.</a:t>
            </a:r>
          </a:p>
          <a:p>
            <a:pPr marL="228600" indent="-228600">
              <a:buFont typeface="+mj-lt"/>
              <a:buAutoNum type="arabicPeriod"/>
              <a:defRPr/>
            </a:pPr>
            <a:r>
              <a:rPr lang="en-US" dirty="0" smtClean="0">
                <a:latin typeface="Verdana" pitchFamily="34" charset="0"/>
                <a:ea typeface="Verdana" pitchFamily="34" charset="0"/>
                <a:cs typeface="Verdana" pitchFamily="34" charset="0"/>
              </a:rPr>
              <a:t>Avoid skin contact with chemicals and clean up all spills and dispose of waste properly.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2662182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Video Display Terminals (VDT) present health hazards. </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Radiation, noise, eye irritation, low back, neck, shoulder pain, stress may result in improper use.</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To minimize potential radiation exposure only use equipment for which you can obtain data on emissions.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To minimize noise, VDT’s should not be clustered; sound absorbent screens may also be used.</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Ensure VDT is not too close to operator (not less than 18-22 inches away).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3994645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Fall protection is best guarded against by wearing appropriate footwear. This means sturdy shoes with non-slip soles. Flip-flops are no good in an office environment.</a:t>
            </a:r>
          </a:p>
          <a:p>
            <a:r>
              <a:rPr lang="en-US" dirty="0" smtClean="0">
                <a:latin typeface="Verdana" pitchFamily="34" charset="0"/>
                <a:ea typeface="Verdana" pitchFamily="34" charset="0"/>
                <a:cs typeface="Verdana" pitchFamily="34" charset="0"/>
              </a:rPr>
              <a:t>Also, they do not look professional.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3197344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Fall protection in the office is always a possible concern. Uneven surfaces, slick surfaces and tripping hazards are always a possibility.</a:t>
            </a:r>
          </a:p>
          <a:p>
            <a:pPr>
              <a:defRPr/>
            </a:pPr>
            <a:r>
              <a:rPr lang="en-US" dirty="0" smtClean="0">
                <a:latin typeface="Verdana" pitchFamily="34" charset="0"/>
                <a:ea typeface="Verdana" pitchFamily="34" charset="0"/>
                <a:cs typeface="Verdana" pitchFamily="34" charset="0"/>
              </a:rPr>
              <a:t>A good guard against falls should evaluate:</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Maintain a clear line of vision.</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Install convex mirrors around blind corners or cubicle walls to avoid collisions.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Don’t run electrical cords, telephone or computer wiring across walkways or under carpets.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stand on chairs or other furniture to reach for something.</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Do not store boxes, files, or various other items in walkways.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Use handrails when walking up or down stairs.</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1196112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Other fall preventive measures would be to:</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Close all file drawers immediately after use.</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Close the file drawer using the drawer handle, not your feet.</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Open only one file drawer at a time (to avoid causing the cabinet to fall over).</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Never leave an open drawer unattended.</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Never open a drawer while someone is beneath it.</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Never climb on open file drawers.</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753688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To promote the safety of your staff as well as protection of records and facilities, emergency action plans should be constructed. Portions of such plans would engender:</a:t>
            </a:r>
          </a:p>
          <a:p>
            <a:pPr>
              <a:defRPr/>
            </a:pPr>
            <a:endParaRPr lang="en-US" dirty="0" smtClean="0">
              <a:latin typeface="Verdana" pitchFamily="34" charset="0"/>
              <a:ea typeface="Verdana" pitchFamily="34" charset="0"/>
              <a:cs typeface="Verdana" pitchFamily="34" charset="0"/>
            </a:endParaRPr>
          </a:p>
          <a:p>
            <a:pPr marL="228600" indent="-228600">
              <a:buFont typeface="+mj-lt"/>
              <a:buAutoNum type="arabicPeriod"/>
              <a:defRPr/>
            </a:pPr>
            <a:r>
              <a:rPr lang="en-US" dirty="0" smtClean="0">
                <a:latin typeface="Verdana" pitchFamily="34" charset="0"/>
                <a:ea typeface="Verdana" pitchFamily="34" charset="0"/>
                <a:cs typeface="Verdana" pitchFamily="34" charset="0"/>
              </a:rPr>
              <a:t>Know the plan for foreseeable emergencies such as fires, hurricanes, tornadoes, etc.</a:t>
            </a:r>
          </a:p>
          <a:p>
            <a:pPr marL="228600" indent="-228600">
              <a:buFont typeface="+mj-lt"/>
              <a:buAutoNum type="arabicPeriod"/>
              <a:defRPr/>
            </a:pPr>
            <a:r>
              <a:rPr lang="en-US" dirty="0" smtClean="0">
                <a:latin typeface="Verdana" pitchFamily="34" charset="0"/>
                <a:ea typeface="Verdana" pitchFamily="34" charset="0"/>
                <a:cs typeface="Verdana" pitchFamily="34" charset="0"/>
              </a:rPr>
              <a:t>Know how to report emergencies.</a:t>
            </a:r>
          </a:p>
          <a:p>
            <a:pPr marL="228600" indent="-228600">
              <a:buFont typeface="+mj-lt"/>
              <a:buAutoNum type="arabicPeriod"/>
              <a:defRPr/>
            </a:pPr>
            <a:r>
              <a:rPr lang="en-US" dirty="0" smtClean="0">
                <a:latin typeface="Verdana" pitchFamily="34" charset="0"/>
                <a:ea typeface="Verdana" pitchFamily="34" charset="0"/>
                <a:cs typeface="Verdana" pitchFamily="34" charset="0"/>
              </a:rPr>
              <a:t>Know the location of the closest exit, fire alarm pull station, and fire extinguisher.</a:t>
            </a:r>
          </a:p>
          <a:p>
            <a:pPr marL="228600" indent="-228600">
              <a:buFont typeface="+mj-lt"/>
              <a:buAutoNum type="arabicPeriod"/>
              <a:defRPr/>
            </a:pPr>
            <a:r>
              <a:rPr lang="en-US" dirty="0" smtClean="0">
                <a:latin typeface="Verdana" pitchFamily="34" charset="0"/>
                <a:ea typeface="Verdana" pitchFamily="34" charset="0"/>
                <a:cs typeface="Verdana" pitchFamily="34" charset="0"/>
              </a:rPr>
              <a:t>Be familiar with emergency escape procedures and routes.</a:t>
            </a:r>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426663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Emergency Action Plans also let staff know:</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Where to assemble after evacuation.</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The procedure used to account for all employees after evacuation.</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Which employees are assigned rescue and medical duties.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Where emergency equipment is stored (e.g. flashlights, medical supplies, etc.)</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1181592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At-Your-Desk exercises can relax your and reduce strain and stress on your muscles. </a:t>
            </a:r>
          </a:p>
          <a:p>
            <a:pPr>
              <a:defRPr/>
            </a:pPr>
            <a:r>
              <a:rPr lang="en-US" dirty="0" smtClean="0">
                <a:latin typeface="Verdana" pitchFamily="34" charset="0"/>
                <a:ea typeface="Verdana" pitchFamily="34" charset="0"/>
                <a:cs typeface="Verdana" pitchFamily="34" charset="0"/>
              </a:rPr>
              <a:t>For the Back Relaxer:</a:t>
            </a:r>
          </a:p>
          <a:p>
            <a:pPr>
              <a:defRPr/>
            </a:pPr>
            <a:endParaRPr lang="en-US" dirty="0" smtClean="0">
              <a:latin typeface="Verdana" pitchFamily="34" charset="0"/>
              <a:ea typeface="Verdana" pitchFamily="34" charset="0"/>
              <a:cs typeface="Verdana" pitchFamily="34" charset="0"/>
            </a:endParaRPr>
          </a:p>
          <a:p>
            <a:pPr marL="228600" indent="-228600">
              <a:buFont typeface="+mj-lt"/>
              <a:buAutoNum type="arabicPeriod"/>
              <a:defRPr/>
            </a:pPr>
            <a:r>
              <a:rPr lang="en-US" dirty="0" smtClean="0">
                <a:latin typeface="Verdana" pitchFamily="34" charset="0"/>
                <a:ea typeface="Verdana" pitchFamily="34" charset="0"/>
                <a:cs typeface="Verdana" pitchFamily="34" charset="0"/>
              </a:rPr>
              <a:t>Bend down between your knees and hold this position as long as you can.</a:t>
            </a:r>
          </a:p>
          <a:p>
            <a:pPr marL="228600" indent="-228600">
              <a:buFont typeface="+mj-lt"/>
              <a:buAutoNum type="arabicPeriod"/>
              <a:defRPr/>
            </a:pPr>
            <a:r>
              <a:rPr lang="en-US" dirty="0" smtClean="0">
                <a:latin typeface="Verdana" pitchFamily="34" charset="0"/>
                <a:ea typeface="Verdana" pitchFamily="34" charset="0"/>
                <a:cs typeface="Verdana" pitchFamily="34" charset="0"/>
              </a:rPr>
              <a:t>Return to an upright position, straighten and relax</a:t>
            </a:r>
          </a:p>
          <a:p>
            <a:pPr marL="228600" indent="-228600">
              <a:buFont typeface="+mj-lt"/>
              <a:buAutoNum type="arabicPeriod"/>
              <a:defRPr/>
            </a:pPr>
            <a:r>
              <a:rPr lang="en-US" dirty="0" smtClean="0">
                <a:latin typeface="Verdana" pitchFamily="34" charset="0"/>
                <a:ea typeface="Verdana" pitchFamily="34" charset="0"/>
                <a:cs typeface="Verdana" pitchFamily="34" charset="0"/>
              </a:rPr>
              <a:t>Repeat several times.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3574077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You can perform the Middle/Upper Back Stretch.</a:t>
            </a:r>
          </a:p>
          <a:p>
            <a:pPr>
              <a:defRPr/>
            </a:pPr>
            <a:endParaRPr lang="en-US" dirty="0" smtClean="0">
              <a:latin typeface="Verdana" pitchFamily="34" charset="0"/>
              <a:ea typeface="Verdana" pitchFamily="34" charset="0"/>
              <a:cs typeface="Verdana" pitchFamily="34" charset="0"/>
            </a:endParaRPr>
          </a:p>
          <a:p>
            <a:pPr marL="228600" indent="-228600">
              <a:buFont typeface="+mj-lt"/>
              <a:buAutoNum type="arabicPeriod"/>
              <a:defRPr/>
            </a:pPr>
            <a:r>
              <a:rPr lang="en-US" dirty="0" smtClean="0">
                <a:latin typeface="Verdana" pitchFamily="34" charset="0"/>
                <a:ea typeface="Verdana" pitchFamily="34" charset="0"/>
                <a:cs typeface="Verdana" pitchFamily="34" charset="0"/>
              </a:rPr>
              <a:t>Raise your right arm and grasp it below the elbow with your left hand.</a:t>
            </a:r>
          </a:p>
          <a:p>
            <a:pPr marL="228600" indent="-228600">
              <a:buFont typeface="+mj-lt"/>
              <a:buAutoNum type="arabicPeriod"/>
              <a:defRPr/>
            </a:pPr>
            <a:r>
              <a:rPr lang="en-US" dirty="0" smtClean="0">
                <a:latin typeface="Verdana" pitchFamily="34" charset="0"/>
                <a:ea typeface="Verdana" pitchFamily="34" charset="0"/>
                <a:cs typeface="Verdana" pitchFamily="34" charset="0"/>
              </a:rPr>
              <a:t>Gently pull your right elbow toward your left shoulder as you feel the stretch</a:t>
            </a:r>
          </a:p>
          <a:p>
            <a:pPr marL="228600" indent="-228600">
              <a:buFont typeface="+mj-lt"/>
              <a:buAutoNum type="arabicPeriod"/>
              <a:defRPr/>
            </a:pPr>
            <a:r>
              <a:rPr lang="en-US" dirty="0" smtClean="0">
                <a:latin typeface="Verdana" pitchFamily="34" charset="0"/>
                <a:ea typeface="Verdana" pitchFamily="34" charset="0"/>
                <a:cs typeface="Verdana" pitchFamily="34" charset="0"/>
              </a:rPr>
              <a:t>Hold for five (5) seconds.</a:t>
            </a:r>
          </a:p>
          <a:p>
            <a:pPr marL="228600" indent="-228600">
              <a:buFont typeface="+mj-lt"/>
              <a:buAutoNum type="arabicPeriod"/>
              <a:defRPr/>
            </a:pPr>
            <a:r>
              <a:rPr lang="en-US" dirty="0" smtClean="0">
                <a:latin typeface="Verdana" pitchFamily="34" charset="0"/>
                <a:ea typeface="Verdana" pitchFamily="34" charset="0"/>
                <a:cs typeface="Verdana" pitchFamily="34" charset="0"/>
              </a:rPr>
              <a:t>Do the same for the left side.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a:p>
        </p:txBody>
      </p:sp>
    </p:spTree>
    <p:extLst>
      <p:ext uri="{BB962C8B-B14F-4D97-AF65-F5344CB8AC3E}">
        <p14:creationId xmlns:p14="http://schemas.microsoft.com/office/powerpoint/2010/main" val="421440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Leading causes of office accidents include:</a:t>
            </a:r>
          </a:p>
          <a:p>
            <a:pPr>
              <a:defRPr/>
            </a:pPr>
            <a:endParaRPr lang="en-US" dirty="0" smtClean="0">
              <a:latin typeface="Verdana" pitchFamily="34" charset="0"/>
              <a:ea typeface="Verdana" pitchFamily="34" charset="0"/>
              <a:cs typeface="Verdana" pitchFamily="34" charset="0"/>
            </a:endParaRP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Falls.</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Strains and over-exertion.</a:t>
            </a:r>
          </a:p>
          <a:p>
            <a:pPr marL="171450" indent="-171450">
              <a:buFont typeface="Wingdings" pitchFamily="2" charset="2"/>
              <a:buChar char="§"/>
              <a:defRPr/>
            </a:pPr>
            <a:r>
              <a:rPr lang="en-US" dirty="0" smtClean="0">
                <a:latin typeface="Verdana" pitchFamily="34" charset="0"/>
                <a:ea typeface="Verdana" pitchFamily="34" charset="0"/>
                <a:cs typeface="Verdana" pitchFamily="34" charset="0"/>
              </a:rPr>
              <a:t>Struck by or striking objects.</a:t>
            </a:r>
          </a:p>
          <a:p>
            <a:pPr marL="171450" lvl="1" indent="-171450">
              <a:buFont typeface="Wingdings" pitchFamily="2" charset="2"/>
              <a:buChar char="§"/>
              <a:defRPr/>
            </a:pPr>
            <a:r>
              <a:rPr lang="en-US" dirty="0" smtClean="0">
                <a:latin typeface="Verdana" pitchFamily="34" charset="0"/>
                <a:ea typeface="Verdana" pitchFamily="34" charset="0"/>
                <a:cs typeface="Verdana" pitchFamily="34" charset="0"/>
              </a:rPr>
              <a:t>Caught in or between objects.</a:t>
            </a:r>
          </a:p>
          <a:p>
            <a:pPr marL="171450" lvl="1" indent="-171450">
              <a:buFont typeface="Wingdings" pitchFamily="2" charset="2"/>
              <a:buChar char="§"/>
              <a:defRPr/>
            </a:pPr>
            <a:r>
              <a:rPr lang="en-US" dirty="0" smtClean="0">
                <a:latin typeface="Verdana" pitchFamily="34" charset="0"/>
                <a:ea typeface="Verdana" pitchFamily="34" charset="0"/>
                <a:cs typeface="Verdana" pitchFamily="34" charset="0"/>
              </a:rPr>
              <a:t>Foreign substances in eyes.</a:t>
            </a:r>
          </a:p>
          <a:p>
            <a:pPr marL="171450" lvl="1" indent="-171450">
              <a:buFont typeface="Wingdings" pitchFamily="2" charset="2"/>
              <a:buChar char="§"/>
              <a:defRPr/>
            </a:pPr>
            <a:r>
              <a:rPr lang="en-US" dirty="0" smtClean="0">
                <a:latin typeface="Verdana" pitchFamily="34" charset="0"/>
                <a:ea typeface="Verdana" pitchFamily="34" charset="0"/>
                <a:cs typeface="Verdana" pitchFamily="34" charset="0"/>
              </a:rPr>
              <a:t>Burns from hot liquids/fires.</a:t>
            </a:r>
          </a:p>
          <a:p>
            <a:pPr marL="171450" lvl="1" indent="-171450">
              <a:buFont typeface="Wingdings" pitchFamily="2" charset="2"/>
              <a:buChar char="§"/>
              <a:defRPr/>
            </a:pPr>
            <a:r>
              <a:rPr lang="en-US" dirty="0" smtClean="0">
                <a:latin typeface="Verdana" pitchFamily="34" charset="0"/>
                <a:ea typeface="Verdana" pitchFamily="34" charset="0"/>
                <a:cs typeface="Verdana" pitchFamily="34" charset="0"/>
              </a:rPr>
              <a:t>Electrical Shock.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2206074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The Finger Stretch is another muscle relaxer.</a:t>
            </a:r>
          </a:p>
          <a:p>
            <a:pPr>
              <a:defRPr/>
            </a:pPr>
            <a:endParaRPr lang="en-US" dirty="0" smtClean="0">
              <a:latin typeface="Verdana" pitchFamily="34" charset="0"/>
              <a:ea typeface="Verdana" pitchFamily="34" charset="0"/>
              <a:cs typeface="Verdana" pitchFamily="34" charset="0"/>
            </a:endParaRPr>
          </a:p>
          <a:p>
            <a:pPr marL="228600" indent="-228600">
              <a:buFont typeface="+mj-lt"/>
              <a:buAutoNum type="arabicPeriod"/>
              <a:defRPr/>
            </a:pPr>
            <a:r>
              <a:rPr lang="en-US" dirty="0" smtClean="0">
                <a:latin typeface="Verdana" pitchFamily="34" charset="0"/>
                <a:ea typeface="Verdana" pitchFamily="34" charset="0"/>
                <a:cs typeface="Verdana" pitchFamily="34" charset="0"/>
              </a:rPr>
              <a:t>With palms down, spread your fingers apart as far as you can.</a:t>
            </a:r>
          </a:p>
          <a:p>
            <a:pPr marL="228600" indent="-228600">
              <a:buFont typeface="+mj-lt"/>
              <a:buAutoNum type="arabicPeriod"/>
              <a:defRPr/>
            </a:pPr>
            <a:r>
              <a:rPr lang="en-US" dirty="0" smtClean="0">
                <a:latin typeface="Verdana" pitchFamily="34" charset="0"/>
                <a:ea typeface="Verdana" pitchFamily="34" charset="0"/>
                <a:cs typeface="Verdana" pitchFamily="34" charset="0"/>
              </a:rPr>
              <a:t>Hold for the count of five (5).</a:t>
            </a:r>
          </a:p>
          <a:p>
            <a:pPr marL="228600" indent="-228600">
              <a:buFont typeface="+mj-lt"/>
              <a:buAutoNum type="arabicPeriod"/>
              <a:defRPr/>
            </a:pPr>
            <a:r>
              <a:rPr lang="en-US" dirty="0" smtClean="0">
                <a:latin typeface="Verdana" pitchFamily="34" charset="0"/>
                <a:ea typeface="Verdana" pitchFamily="34" charset="0"/>
                <a:cs typeface="Verdana" pitchFamily="34" charset="0"/>
              </a:rPr>
              <a:t>Relax and then repeat.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4288114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Perform the Shoulder Roll.</a:t>
            </a:r>
          </a:p>
          <a:p>
            <a:pPr>
              <a:defRPr/>
            </a:pPr>
            <a:endParaRPr lang="en-US" dirty="0" smtClean="0">
              <a:latin typeface="Verdana" pitchFamily="34" charset="0"/>
              <a:ea typeface="Verdana" pitchFamily="34" charset="0"/>
              <a:cs typeface="Verdana" pitchFamily="34" charset="0"/>
            </a:endParaRPr>
          </a:p>
          <a:p>
            <a:pPr marL="228600" indent="-228600">
              <a:buFont typeface="+mj-lt"/>
              <a:buAutoNum type="arabicPeriod"/>
              <a:defRPr/>
            </a:pPr>
            <a:r>
              <a:rPr lang="en-US" dirty="0" smtClean="0">
                <a:latin typeface="Verdana" pitchFamily="34" charset="0"/>
                <a:ea typeface="Verdana" pitchFamily="34" charset="0"/>
                <a:cs typeface="Verdana" pitchFamily="34" charset="0"/>
              </a:rPr>
              <a:t>Slowly roll your shoulders forward five (5) times in a circular motion using your full range of motion.</a:t>
            </a:r>
          </a:p>
          <a:p>
            <a:pPr marL="228600" indent="-228600">
              <a:buFont typeface="+mj-lt"/>
              <a:buAutoNum type="arabicPeriod"/>
              <a:defRPr/>
            </a:pPr>
            <a:endParaRPr lang="en-US" dirty="0" smtClean="0">
              <a:latin typeface="Verdana" pitchFamily="34" charset="0"/>
              <a:ea typeface="Verdana" pitchFamily="34" charset="0"/>
              <a:cs typeface="Verdana" pitchFamily="34" charset="0"/>
            </a:endParaRPr>
          </a:p>
          <a:p>
            <a:pPr marL="228600" indent="-228600">
              <a:buFont typeface="+mj-lt"/>
              <a:buAutoNum type="arabicPeriod"/>
              <a:defRPr/>
            </a:pPr>
            <a:r>
              <a:rPr lang="en-US" dirty="0" smtClean="0">
                <a:latin typeface="Verdana" pitchFamily="34" charset="0"/>
                <a:ea typeface="Verdana" pitchFamily="34" charset="0"/>
                <a:cs typeface="Verdana" pitchFamily="34" charset="0"/>
              </a:rPr>
              <a:t>Then roll your shoulders backward five (5) times with the same circular motion.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a:p>
        </p:txBody>
      </p:sp>
    </p:spTree>
    <p:extLst>
      <p:ext uri="{BB962C8B-B14F-4D97-AF65-F5344CB8AC3E}">
        <p14:creationId xmlns:p14="http://schemas.microsoft.com/office/powerpoint/2010/main" val="342176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latin typeface="Verdana" pitchFamily="34" charset="0"/>
                <a:ea typeface="Verdana" pitchFamily="34" charset="0"/>
                <a:cs typeface="Verdana" pitchFamily="34" charset="0"/>
              </a:rPr>
              <a:t>The Bottom Line concerning office safety is to realize hazards may exist.</a:t>
            </a:r>
          </a:p>
          <a:p>
            <a:pPr>
              <a:defRPr/>
            </a:pPr>
            <a:endParaRPr lang="en-US" dirty="0" smtClean="0">
              <a:latin typeface="Verdana" pitchFamily="34" charset="0"/>
              <a:ea typeface="Verdana" pitchFamily="34" charset="0"/>
              <a:cs typeface="Verdana" pitchFamily="34" charset="0"/>
            </a:endParaRPr>
          </a:p>
          <a:p>
            <a:pPr marL="228600" indent="-228600">
              <a:buFont typeface="+mj-lt"/>
              <a:buAutoNum type="arabicPeriod"/>
              <a:defRPr/>
            </a:pPr>
            <a:r>
              <a:rPr lang="en-US" dirty="0" smtClean="0">
                <a:latin typeface="Verdana" pitchFamily="34" charset="0"/>
                <a:ea typeface="Verdana" pitchFamily="34" charset="0"/>
                <a:cs typeface="Verdana" pitchFamily="34" charset="0"/>
              </a:rPr>
              <a:t>There are many such hazards associated with the office environment.</a:t>
            </a:r>
          </a:p>
          <a:p>
            <a:pPr marL="228600" indent="-228600">
              <a:buFont typeface="+mj-lt"/>
              <a:buAutoNum type="arabicPeriod"/>
              <a:defRPr/>
            </a:pPr>
            <a:r>
              <a:rPr lang="en-US" dirty="0" smtClean="0">
                <a:latin typeface="Verdana" pitchFamily="34" charset="0"/>
                <a:ea typeface="Verdana" pitchFamily="34" charset="0"/>
                <a:cs typeface="Verdana" pitchFamily="34" charset="0"/>
              </a:rPr>
              <a:t>Be aware of safety issues and hazards; report them and correct them.</a:t>
            </a:r>
          </a:p>
          <a:p>
            <a:pPr marL="228600" indent="-228600">
              <a:buFont typeface="+mj-lt"/>
              <a:buAutoNum type="arabicPeriod"/>
              <a:defRPr/>
            </a:pPr>
            <a:r>
              <a:rPr lang="en-US" dirty="0" smtClean="0">
                <a:latin typeface="Verdana" pitchFamily="34" charset="0"/>
                <a:ea typeface="Verdana" pitchFamily="34" charset="0"/>
                <a:cs typeface="Verdana" pitchFamily="34" charset="0"/>
              </a:rPr>
              <a:t>Realize an improper or careless act such as leaving a file draw open can cause injuries.</a:t>
            </a:r>
          </a:p>
          <a:p>
            <a:pPr marL="228600" indent="-228600">
              <a:buFont typeface="+mj-lt"/>
              <a:buAutoNum type="arabicPeriod"/>
              <a:defRPr/>
            </a:pPr>
            <a:r>
              <a:rPr lang="en-US" dirty="0" smtClean="0">
                <a:latin typeface="Verdana" pitchFamily="34" charset="0"/>
                <a:ea typeface="Verdana" pitchFamily="34" charset="0"/>
                <a:cs typeface="Verdana" pitchFamily="34" charset="0"/>
              </a:rPr>
              <a:t>Think safety and act safely!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a:p>
        </p:txBody>
      </p:sp>
    </p:spTree>
    <p:extLst>
      <p:ext uri="{BB962C8B-B14F-4D97-AF65-F5344CB8AC3E}">
        <p14:creationId xmlns:p14="http://schemas.microsoft.com/office/powerpoint/2010/main" val="2081143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For more information on free webinars and free training at your location, we invite you to contact us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a:p>
        </p:txBody>
      </p:sp>
    </p:spTree>
    <p:extLst>
      <p:ext uri="{BB962C8B-B14F-4D97-AF65-F5344CB8AC3E}">
        <p14:creationId xmlns:p14="http://schemas.microsoft.com/office/powerpoint/2010/main" val="324832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Common health hazards in offices </a:t>
            </a:r>
          </a:p>
          <a:p>
            <a:r>
              <a:rPr lang="en-US" dirty="0" smtClean="0">
                <a:latin typeface="Verdana" pitchFamily="34" charset="0"/>
                <a:ea typeface="Verdana" pitchFamily="34" charset="0"/>
                <a:cs typeface="Verdana" pitchFamily="34" charset="0"/>
              </a:rPr>
              <a:t>Ventilation</a:t>
            </a:r>
          </a:p>
          <a:p>
            <a:r>
              <a:rPr lang="en-US" dirty="0" smtClean="0">
                <a:latin typeface="Verdana" pitchFamily="34" charset="0"/>
                <a:ea typeface="Verdana" pitchFamily="34" charset="0"/>
                <a:cs typeface="Verdana" pitchFamily="34" charset="0"/>
              </a:rPr>
              <a:t>Illumination</a:t>
            </a:r>
          </a:p>
          <a:p>
            <a:r>
              <a:rPr lang="en-US" dirty="0" smtClean="0">
                <a:latin typeface="Verdana" pitchFamily="34" charset="0"/>
                <a:ea typeface="Verdana" pitchFamily="34" charset="0"/>
                <a:cs typeface="Verdana" pitchFamily="34" charset="0"/>
              </a:rPr>
              <a:t>Noise</a:t>
            </a:r>
          </a:p>
          <a:p>
            <a:r>
              <a:rPr lang="en-US" dirty="0" smtClean="0">
                <a:latin typeface="Verdana" pitchFamily="34" charset="0"/>
                <a:ea typeface="Verdana" pitchFamily="34" charset="0"/>
                <a:cs typeface="Verdana" pitchFamily="34" charset="0"/>
              </a:rPr>
              <a:t>Physical Layout</a:t>
            </a:r>
          </a:p>
          <a:p>
            <a:r>
              <a:rPr lang="en-US" dirty="0" smtClean="0">
                <a:latin typeface="Verdana" pitchFamily="34" charset="0"/>
                <a:ea typeface="Verdana" pitchFamily="34" charset="0"/>
                <a:cs typeface="Verdana" pitchFamily="34" charset="0"/>
              </a:rPr>
              <a:t>Housekeeping</a:t>
            </a:r>
          </a:p>
          <a:p>
            <a:r>
              <a:rPr lang="en-US" dirty="0" smtClean="0">
                <a:latin typeface="Verdana" pitchFamily="34" charset="0"/>
                <a:ea typeface="Verdana" pitchFamily="34" charset="0"/>
                <a:cs typeface="Verdana" pitchFamily="34" charset="0"/>
              </a:rPr>
              <a:t>Exits/Egress</a:t>
            </a:r>
          </a:p>
          <a:p>
            <a:r>
              <a:rPr lang="en-US" dirty="0" smtClean="0">
                <a:latin typeface="Verdana" pitchFamily="34" charset="0"/>
                <a:ea typeface="Verdana" pitchFamily="34" charset="0"/>
                <a:cs typeface="Verdana" pitchFamily="34" charset="0"/>
              </a:rPr>
              <a:t>Fire Hazards</a:t>
            </a:r>
          </a:p>
          <a:p>
            <a:r>
              <a:rPr lang="en-US" dirty="0" smtClean="0">
                <a:latin typeface="Verdana" pitchFamily="34" charset="0"/>
                <a:ea typeface="Verdana" pitchFamily="34" charset="0"/>
                <a:cs typeface="Verdana" pitchFamily="34" charset="0"/>
              </a:rPr>
              <a:t>Handling/Storage Hazards</a:t>
            </a:r>
          </a:p>
          <a:p>
            <a:r>
              <a:rPr lang="en-US" dirty="0" smtClean="0">
                <a:latin typeface="Verdana" pitchFamily="34" charset="0"/>
                <a:ea typeface="Verdana" pitchFamily="34" charset="0"/>
                <a:cs typeface="Verdana" pitchFamily="34" charset="0"/>
              </a:rPr>
              <a:t>Electrical Equipment</a:t>
            </a:r>
          </a:p>
          <a:p>
            <a:r>
              <a:rPr lang="en-US" dirty="0" smtClean="0">
                <a:latin typeface="Verdana" pitchFamily="34" charset="0"/>
                <a:ea typeface="Verdana" pitchFamily="34" charset="0"/>
                <a:cs typeface="Verdana" pitchFamily="34" charset="0"/>
              </a:rPr>
              <a:t>Office Furniture</a:t>
            </a:r>
          </a:p>
          <a:p>
            <a:r>
              <a:rPr lang="en-US" dirty="0" smtClean="0">
                <a:latin typeface="Verdana" pitchFamily="34" charset="0"/>
                <a:ea typeface="Verdana" pitchFamily="34" charset="0"/>
                <a:cs typeface="Verdana" pitchFamily="34" charset="0"/>
              </a:rPr>
              <a:t>Office Machinery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187138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Additionally, health hazards may result from the use or misuse of:</a:t>
            </a:r>
          </a:p>
          <a:p>
            <a:endParaRPr lang="en-US" dirty="0" smtClean="0">
              <a:latin typeface="Verdana" pitchFamily="34" charset="0"/>
              <a:ea typeface="Verdana" pitchFamily="34" charset="0"/>
              <a:cs typeface="Verdana" pitchFamily="34" charset="0"/>
            </a:endParaRPr>
          </a:p>
          <a:p>
            <a:pPr marL="171450" indent="-171450">
              <a:buFont typeface="Wingdings" panose="05000000000000000000" pitchFamily="2" charset="2"/>
              <a:buChar char="§"/>
            </a:pPr>
            <a:r>
              <a:rPr lang="en-US" dirty="0" smtClean="0">
                <a:latin typeface="Verdana" pitchFamily="34" charset="0"/>
                <a:ea typeface="Verdana" pitchFamily="34" charset="0"/>
                <a:cs typeface="Verdana" pitchFamily="34" charset="0"/>
              </a:rPr>
              <a:t>Ladders</a:t>
            </a:r>
          </a:p>
          <a:p>
            <a:pPr marL="171450" indent="-171450">
              <a:buFont typeface="Wingdings" panose="05000000000000000000" pitchFamily="2" charset="2"/>
              <a:buChar char="§"/>
            </a:pPr>
            <a:r>
              <a:rPr lang="en-US" dirty="0" smtClean="0">
                <a:latin typeface="Verdana" pitchFamily="34" charset="0"/>
                <a:ea typeface="Verdana" pitchFamily="34" charset="0"/>
                <a:cs typeface="Verdana" pitchFamily="34" charset="0"/>
              </a:rPr>
              <a:t>Stands</a:t>
            </a:r>
          </a:p>
          <a:p>
            <a:pPr marL="171450" indent="-171450">
              <a:buFont typeface="Wingdings" panose="05000000000000000000" pitchFamily="2" charset="2"/>
              <a:buChar char="§"/>
            </a:pPr>
            <a:r>
              <a:rPr lang="en-US" dirty="0" smtClean="0">
                <a:latin typeface="Verdana" pitchFamily="34" charset="0"/>
                <a:ea typeface="Verdana" pitchFamily="34" charset="0"/>
                <a:cs typeface="Verdana" pitchFamily="34" charset="0"/>
              </a:rPr>
              <a:t>Stools</a:t>
            </a:r>
          </a:p>
          <a:p>
            <a:pPr marL="171450" indent="-171450">
              <a:buFont typeface="Wingdings" panose="05000000000000000000" pitchFamily="2" charset="2"/>
              <a:buChar char="§"/>
            </a:pPr>
            <a:r>
              <a:rPr lang="en-US" dirty="0" smtClean="0">
                <a:latin typeface="Verdana" pitchFamily="34" charset="0"/>
                <a:ea typeface="Verdana" pitchFamily="34" charset="0"/>
                <a:cs typeface="Verdana" pitchFamily="34" charset="0"/>
              </a:rPr>
              <a:t>Office Tools</a:t>
            </a:r>
          </a:p>
          <a:p>
            <a:pPr marL="171450" indent="-171450">
              <a:buFont typeface="Wingdings" panose="05000000000000000000" pitchFamily="2" charset="2"/>
              <a:buChar char="§"/>
            </a:pPr>
            <a:r>
              <a:rPr lang="en-US" dirty="0" smtClean="0">
                <a:latin typeface="Verdana" pitchFamily="34" charset="0"/>
                <a:ea typeface="Verdana" pitchFamily="34" charset="0"/>
                <a:cs typeface="Verdana" pitchFamily="34" charset="0"/>
              </a:rPr>
              <a:t>Copying Machines</a:t>
            </a:r>
          </a:p>
          <a:p>
            <a:pPr marL="171450" indent="-171450">
              <a:buFont typeface="Wingdings" panose="05000000000000000000" pitchFamily="2" charset="2"/>
              <a:buChar char="§"/>
            </a:pPr>
            <a:r>
              <a:rPr lang="en-US" dirty="0" smtClean="0">
                <a:latin typeface="Verdana" pitchFamily="34" charset="0"/>
                <a:ea typeface="Verdana" pitchFamily="34" charset="0"/>
                <a:cs typeface="Verdana" pitchFamily="34" charset="0"/>
              </a:rPr>
              <a:t>Video Display Terminals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337911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When discussing ventilation, sources of office air pollution can include:</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Natural agents (e.g. carbon monoxide, microorganisms, radon).</a:t>
            </a:r>
          </a:p>
          <a:p>
            <a:r>
              <a:rPr lang="en-US" dirty="0" smtClean="0">
                <a:latin typeface="Verdana" pitchFamily="34" charset="0"/>
                <a:ea typeface="Verdana" pitchFamily="34" charset="0"/>
                <a:cs typeface="Verdana" pitchFamily="34" charset="0"/>
              </a:rPr>
              <a:t>Synthetic chemicals (e.g. formaldehyde, cleaning fluids, cigarette smoke, asbestos).</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Adequate office ventilation system delivering quality indoor air and providing comfortable humidity and temperature is necessary.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104398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itchFamily="34" charset="0"/>
                <a:ea typeface="Verdana" pitchFamily="34" charset="0"/>
                <a:cs typeface="Verdana" pitchFamily="34" charset="0"/>
              </a:rPr>
              <a:t>If copying or printing machines are used, an exhaust ventilation system should be used that draws particulates and gases away from breathing zone. Office machines and ventilation system components should be checked and maintained on a regular basis.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48866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There are safe, engineered, acceptable ventilation methods. </a:t>
            </a:r>
          </a:p>
          <a:p>
            <a:r>
              <a:rPr lang="en-US" dirty="0" smtClean="0">
                <a:latin typeface="Verdana" pitchFamily="34" charset="0"/>
                <a:ea typeface="Verdana" pitchFamily="34" charset="0"/>
                <a:cs typeface="Verdana" pitchFamily="34" charset="0"/>
              </a:rPr>
              <a:t>Problems may arise when we attempt to “create a better ventilation” method.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3010538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D185529-CD19-49AF-BC8C-1F4F252DB9EA}" type="datetime1">
              <a:rPr lang="en-US" smtClean="0"/>
              <a:t>9/7/2016</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C37A6D-911B-4733-B427-359A755D612A}"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7B1F23-E524-43D3-8EF2-98A3E2ABC289}"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5D05672-0CA4-484F-8D24-7E167FEAF51F}"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E469A3-ACC2-4051-B274-005D9A19B9C0}"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E55ACC-B7ED-4453-8E7C-5A1C10FA3C78}"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D133A8-1569-4FBC-844F-53A02BA2E942}" type="datetime1">
              <a:rPr lang="en-US" smtClean="0"/>
              <a:t>9/7/2016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2BD5D5-90A2-49C3-A9B9-7087368272FE}" type="datetime1">
              <a:rPr lang="en-US" smtClean="0"/>
              <a:t>9/7/2016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765458-6D49-4933-967C-58BA004A45B0}" type="datetime1">
              <a:rPr lang="en-US" smtClean="0"/>
              <a:t>9/7/2016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3D644B-50EA-4EB3-814F-77A1248F05E7}" type="datetime1">
              <a:rPr lang="en-US" smtClean="0"/>
              <a:t>9/7/2016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AA97A8-53AE-416B-BCF6-BD2C90486610}" type="datetime1">
              <a:rPr lang="en-US" smtClean="0"/>
              <a:t>9/7/2016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6E099D-AC7B-4345-8708-AEE509C72A22}"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D89008-2B35-42D2-A8D0-640F011ED92C}" type="datetime1">
              <a:rPr lang="en-US" smtClean="0"/>
              <a:t>9/7/2016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05C2C6-DD14-46FE-BCE5-0EA3B6869A9E}"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5A618F-A101-416F-B0C0-E9C7A791CE32}"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9FD617-7439-49F2-914C-150CD239EE21}" type="datetime1">
              <a:rPr lang="en-US" smtClean="0"/>
              <a:t>9/7/2016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641789-4B4F-491D-9101-C08A3DF7832D}" type="datetime1">
              <a:rPr lang="en-US" smtClean="0"/>
              <a:t>9/7/2016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8CD095-42E2-4EAE-A91F-05D6E8719D17}" type="datetime1">
              <a:rPr lang="en-US" smtClean="0"/>
              <a:t>9/7/2016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A4DE84-1160-41CB-8593-C4F3DBB8F897}" type="datetime1">
              <a:rPr lang="en-US" smtClean="0"/>
              <a:t>9/7/2016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8942F2-1B68-4D5A-A285-019BC0380A4B}" type="datetime1">
              <a:rPr lang="en-US" smtClean="0"/>
              <a:t>9/7/2016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535EA2-82C7-4CAA-8B83-812555212A8B}" type="datetime1">
              <a:rPr lang="en-US" smtClean="0"/>
              <a:t>9/7/2016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B233C0-AF94-4531-81B0-1A49B0510831}" type="datetime1">
              <a:rPr lang="en-US" smtClean="0"/>
              <a:t>9/7/2016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PPT-037-01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A95E6B-B59A-4A0B-BF99-730C774E14BC}" type="datetime1">
              <a:rPr lang="en-US" smtClean="0"/>
              <a:t>9/7/2016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PPT-037-01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8F2A305-315D-4DC8-9C48-93CE68B79346}" type="datetime1">
              <a:rPr lang="en-US" smtClean="0"/>
              <a:t>9/7/2016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PPT-037-01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hyperlink" Target="https://www.facebook.com/BWCPATH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Office Safety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9" name="Picture 8" descr="Office Work Sp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14475"/>
            <a:ext cx="76358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Illumination</a:t>
            </a:r>
          </a:p>
        </p:txBody>
      </p:sp>
      <p:sp>
        <p:nvSpPr>
          <p:cNvPr id="4099" name="Subtitle 2"/>
          <p:cNvSpPr>
            <a:spLocks noGrp="1"/>
          </p:cNvSpPr>
          <p:nvPr>
            <p:ph type="subTitle" idx="1"/>
          </p:nvPr>
        </p:nvSpPr>
        <p:spPr>
          <a:xfrm>
            <a:off x="609600" y="1295400"/>
            <a:ext cx="4495800" cy="4724400"/>
          </a:xfrm>
        </p:spPr>
        <p:txBody>
          <a:bodyPr/>
          <a:lstStyle/>
          <a:p>
            <a:pPr algn="l"/>
            <a:r>
              <a:rPr lang="en-US" dirty="0">
                <a:solidFill>
                  <a:schemeClr val="tx1"/>
                </a:solidFill>
              </a:rPr>
              <a:t>Poor lighting can cause:</a:t>
            </a:r>
          </a:p>
          <a:p>
            <a:pPr algn="l"/>
            <a:endParaRPr lang="en-US" dirty="0">
              <a:solidFill>
                <a:schemeClr val="tx1"/>
              </a:solidFill>
            </a:endParaRPr>
          </a:p>
          <a:p>
            <a:pPr marL="342900" indent="-342900" algn="l">
              <a:buFont typeface="Wingdings" panose="05000000000000000000" pitchFamily="2" charset="2"/>
              <a:buChar char="§"/>
            </a:pPr>
            <a:r>
              <a:rPr lang="en-US" dirty="0" smtClean="0">
                <a:solidFill>
                  <a:schemeClr val="tx1"/>
                </a:solidFill>
              </a:rPr>
              <a:t>Glare</a:t>
            </a:r>
          </a:p>
          <a:p>
            <a:pPr algn="l"/>
            <a:endParaRPr lang="en-US"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Shadows</a:t>
            </a:r>
            <a:endParaRPr lang="en-US" dirty="0">
              <a:solidFill>
                <a:schemeClr val="tx1"/>
              </a:solidFill>
            </a:endParaRPr>
          </a:p>
          <a:p>
            <a:pPr algn="l"/>
            <a:endParaRPr lang="en-US" dirty="0">
              <a:solidFill>
                <a:schemeClr val="tx1"/>
              </a:solidFill>
            </a:endParaRPr>
          </a:p>
          <a:p>
            <a:pPr marL="342900" indent="-342900" algn="l">
              <a:buFont typeface="Wingdings" panose="05000000000000000000" pitchFamily="2" charset="2"/>
              <a:buChar char="§"/>
            </a:pPr>
            <a:r>
              <a:rPr lang="en-US" dirty="0">
                <a:solidFill>
                  <a:schemeClr val="tx1"/>
                </a:solidFill>
              </a:rPr>
              <a:t>Visual problems (e.g. eyestrain, </a:t>
            </a:r>
            <a:r>
              <a:rPr lang="en-US" dirty="0" smtClean="0">
                <a:solidFill>
                  <a:schemeClr val="tx1"/>
                </a:solidFill>
              </a:rPr>
              <a:t>fatigue</a:t>
            </a:r>
            <a:r>
              <a:rPr lang="en-US" dirty="0">
                <a:solidFill>
                  <a:schemeClr val="tx1"/>
                </a:solidFill>
              </a:rPr>
              <a:t>, double-vision, etc</a:t>
            </a:r>
            <a:r>
              <a:rPr lang="en-US" dirty="0" smtClean="0">
                <a:solidFill>
                  <a:schemeClr val="tx1"/>
                </a:solidFill>
              </a:rPr>
              <a:t>.)</a:t>
            </a:r>
            <a:endParaRPr lang="en-US" dirty="0">
              <a:solidFill>
                <a:schemeClr val="tx1"/>
              </a:solidFill>
            </a:endParaRPr>
          </a:p>
          <a:p>
            <a:pPr algn="l"/>
            <a:endParaRPr lang="en-US" dirty="0">
              <a:solidFill>
                <a:schemeClr val="tx1"/>
              </a:solidFill>
            </a:endParaRPr>
          </a:p>
          <a:p>
            <a:pPr marL="342900" indent="-342900" algn="l">
              <a:buFont typeface="Wingdings" panose="05000000000000000000" pitchFamily="2" charset="2"/>
              <a:buChar char="§"/>
            </a:pPr>
            <a:r>
              <a:rPr lang="en-US" dirty="0" smtClean="0">
                <a:solidFill>
                  <a:schemeClr val="tx1"/>
                </a:solidFill>
              </a:rPr>
              <a:t>Accidents/injuries</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5" descr="photo19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2514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87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Illumination</a:t>
            </a:r>
          </a:p>
        </p:txBody>
      </p:sp>
      <p:sp>
        <p:nvSpPr>
          <p:cNvPr id="4099" name="Subtitle 2"/>
          <p:cNvSpPr>
            <a:spLocks noGrp="1"/>
          </p:cNvSpPr>
          <p:nvPr>
            <p:ph type="subTitle" idx="1"/>
          </p:nvPr>
        </p:nvSpPr>
        <p:spPr>
          <a:xfrm>
            <a:off x="609600" y="1371600"/>
            <a:ext cx="7924800" cy="4648200"/>
          </a:xfrm>
        </p:spPr>
        <p:txBody>
          <a:bodyPr/>
          <a:lstStyle/>
          <a:p>
            <a:pPr algn="l"/>
            <a:r>
              <a:rPr lang="en-US" dirty="0">
                <a:solidFill>
                  <a:schemeClr val="tx1"/>
                </a:solidFill>
              </a:rPr>
              <a:t>Controls to prevent poor lighting conditions:</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Regular maintenance of the lighting system.</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Light-colored dull finish on walls, ceilings, floors to reduce glare.</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Adjustable shades on windows.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Indirect lighting.</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197372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Noise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7" name="Picture 3" descr="Printer-High Speed Rico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9914" y="2329543"/>
            <a:ext cx="2463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4"/>
          <p:cNvSpPr txBox="1">
            <a:spLocks/>
          </p:cNvSpPr>
          <p:nvPr/>
        </p:nvSpPr>
        <p:spPr bwMode="auto">
          <a:xfrm>
            <a:off x="685800" y="14478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r>
              <a:rPr lang="en-US" dirty="0" smtClean="0">
                <a:solidFill>
                  <a:schemeClr val="tx1"/>
                </a:solidFill>
              </a:rPr>
              <a:t>Noise can produce tension/stress. </a:t>
            </a:r>
          </a:p>
          <a:p>
            <a:pPr>
              <a:buFontTx/>
              <a:buNone/>
            </a:pPr>
            <a:endParaRPr lang="en-US" sz="1200" dirty="0" smtClean="0">
              <a:solidFill>
                <a:schemeClr val="accent2"/>
              </a:solidFill>
            </a:endParaRPr>
          </a:p>
          <a:p>
            <a:pPr algn="l"/>
            <a:r>
              <a:rPr lang="en-US" dirty="0" smtClean="0">
                <a:solidFill>
                  <a:schemeClr val="tx1"/>
                </a:solidFill>
              </a:rPr>
              <a:t>Sources of noise:</a:t>
            </a:r>
          </a:p>
          <a:p>
            <a:pPr marL="800100" lvl="1" indent="-342900" algn="l">
              <a:buFont typeface="Wingdings" pitchFamily="2" charset="2"/>
              <a:buChar char="§"/>
            </a:pPr>
            <a:r>
              <a:rPr lang="en-US" dirty="0" smtClean="0">
                <a:solidFill>
                  <a:schemeClr val="tx1"/>
                </a:solidFill>
              </a:rPr>
              <a:t>Video display terminals.</a:t>
            </a:r>
          </a:p>
          <a:p>
            <a:pPr marL="800100" lvl="1" indent="-342900" algn="l">
              <a:buFont typeface="Wingdings" pitchFamily="2" charset="2"/>
              <a:buChar char="§"/>
            </a:pPr>
            <a:r>
              <a:rPr lang="en-US" dirty="0" smtClean="0">
                <a:solidFill>
                  <a:schemeClr val="tx1"/>
                </a:solidFill>
              </a:rPr>
              <a:t>High-speed printers.</a:t>
            </a:r>
          </a:p>
          <a:p>
            <a:pPr marL="800100" lvl="1" indent="-342900" algn="l">
              <a:buFont typeface="Wingdings" pitchFamily="2" charset="2"/>
              <a:buChar char="§"/>
            </a:pPr>
            <a:r>
              <a:rPr lang="en-US" dirty="0" smtClean="0">
                <a:solidFill>
                  <a:schemeClr val="tx1"/>
                </a:solidFill>
              </a:rPr>
              <a:t>Copying machines.</a:t>
            </a:r>
          </a:p>
          <a:p>
            <a:pPr marL="800100" lvl="1" indent="-342900" algn="l">
              <a:buFont typeface="Wingdings" pitchFamily="2" charset="2"/>
              <a:buChar char="§"/>
            </a:pPr>
            <a:r>
              <a:rPr lang="en-US" dirty="0" smtClean="0">
                <a:solidFill>
                  <a:schemeClr val="tx1"/>
                </a:solidFill>
              </a:rPr>
              <a:t>Telephones.</a:t>
            </a:r>
          </a:p>
          <a:p>
            <a:pPr marL="800100" lvl="1" indent="-342900" algn="l">
              <a:buFont typeface="Wingdings" pitchFamily="2" charset="2"/>
              <a:buChar char="§"/>
            </a:pPr>
            <a:r>
              <a:rPr lang="en-US" dirty="0" smtClean="0">
                <a:solidFill>
                  <a:schemeClr val="tx1"/>
                </a:solidFill>
              </a:rPr>
              <a:t>Human voices.</a:t>
            </a:r>
          </a:p>
          <a:p>
            <a:pPr marL="800100" lvl="1" indent="-342900" algn="l">
              <a:buFont typeface="Wingdings" pitchFamily="2" charset="2"/>
              <a:buChar char="§"/>
            </a:pPr>
            <a:r>
              <a:rPr lang="en-US" dirty="0" smtClean="0">
                <a:solidFill>
                  <a:schemeClr val="tx1"/>
                </a:solidFill>
              </a:rPr>
              <a:t>Housekeeping/Maintenance work</a:t>
            </a:r>
            <a:r>
              <a:rPr lang="en-US" dirty="0" smtClean="0"/>
              <a:t>.</a:t>
            </a:r>
          </a:p>
          <a:p>
            <a:pPr>
              <a:buFontTx/>
              <a:buNone/>
            </a:pPr>
            <a:endParaRPr lang="en-US" dirty="0" smtClean="0"/>
          </a:p>
        </p:txBody>
      </p:sp>
    </p:spTree>
    <p:extLst>
      <p:ext uri="{BB962C8B-B14F-4D97-AF65-F5344CB8AC3E}">
        <p14:creationId xmlns:p14="http://schemas.microsoft.com/office/powerpoint/2010/main" val="131201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Noise</a:t>
            </a:r>
          </a:p>
        </p:txBody>
      </p:sp>
      <p:sp>
        <p:nvSpPr>
          <p:cNvPr id="4099" name="Subtitle 2"/>
          <p:cNvSpPr>
            <a:spLocks noGrp="1"/>
          </p:cNvSpPr>
          <p:nvPr>
            <p:ph type="subTitle" idx="1"/>
          </p:nvPr>
        </p:nvSpPr>
        <p:spPr>
          <a:xfrm>
            <a:off x="609600" y="1143000"/>
            <a:ext cx="7924800" cy="4876800"/>
          </a:xfrm>
        </p:spPr>
        <p:txBody>
          <a:bodyPr/>
          <a:lstStyle/>
          <a:p>
            <a:pPr algn="l"/>
            <a:r>
              <a:rPr lang="en-US" dirty="0">
                <a:solidFill>
                  <a:schemeClr val="tx1"/>
                </a:solidFill>
              </a:rPr>
              <a:t>Measures to control noise</a:t>
            </a:r>
            <a:r>
              <a:rPr lang="en-US" dirty="0" smtClean="0">
                <a:solidFill>
                  <a:schemeClr val="tx1"/>
                </a:solidFill>
              </a:rPr>
              <a:t>:</a:t>
            </a:r>
          </a:p>
          <a:p>
            <a:pPr algn="l"/>
            <a:endParaRPr lang="en-US" sz="800" dirty="0">
              <a:solidFill>
                <a:schemeClr val="tx1"/>
              </a:solidFill>
            </a:endParaRPr>
          </a:p>
          <a:p>
            <a:pPr marL="342900" indent="-342900" algn="l">
              <a:buFont typeface="Wingdings" pitchFamily="2" charset="2"/>
              <a:buChar char="§"/>
            </a:pPr>
            <a:r>
              <a:rPr lang="en-US" dirty="0">
                <a:solidFill>
                  <a:schemeClr val="tx1"/>
                </a:solidFill>
              </a:rPr>
              <a:t>Place noisy machines in an enclosed space</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Use carpeting, draperies, and acoustical ceiling tiles</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Adjust telephone volumes to lowest level</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Rearrange traffic routes within the office = reduces traffic within/between work areas</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Use less noisy vacuums</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Schedule Housekeeping/Maintenance services after work hours.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161926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Physical Layout</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anose="05000000000000000000" pitchFamily="2" charset="2"/>
              <a:buChar char="§"/>
            </a:pPr>
            <a:r>
              <a:rPr lang="en-US" dirty="0">
                <a:solidFill>
                  <a:schemeClr val="tx1"/>
                </a:solidFill>
              </a:rPr>
              <a:t>Poor design/layout can lead to crowding, lack    of privacy, slips, trips, falls.</a:t>
            </a:r>
          </a:p>
          <a:p>
            <a:pPr marL="342900" indent="-342900" algn="l">
              <a:buFont typeface="Wingdings" panose="05000000000000000000" pitchFamily="2" charset="2"/>
              <a:buChar char="§"/>
            </a:pPr>
            <a:r>
              <a:rPr lang="en-US" dirty="0">
                <a:solidFill>
                  <a:schemeClr val="tx1"/>
                </a:solidFill>
              </a:rPr>
              <a:t>At least 3 feet distance between desks; 50  square feet per employee.</a:t>
            </a:r>
          </a:p>
          <a:p>
            <a:pPr marL="342900" indent="-342900" algn="l">
              <a:buFont typeface="Wingdings" panose="05000000000000000000" pitchFamily="2" charset="2"/>
              <a:buChar char="§"/>
            </a:pPr>
            <a:r>
              <a:rPr lang="en-US" dirty="0">
                <a:solidFill>
                  <a:schemeClr val="tx1"/>
                </a:solidFill>
              </a:rPr>
              <a:t>Keep telephone and electrical cords/wires out  of aisles and walkways.</a:t>
            </a:r>
          </a:p>
          <a:p>
            <a:pPr marL="342900" indent="-342900" algn="l">
              <a:buFont typeface="Wingdings" panose="05000000000000000000" pitchFamily="2" charset="2"/>
              <a:buChar char="§"/>
            </a:pPr>
            <a:r>
              <a:rPr lang="en-US" dirty="0">
                <a:solidFill>
                  <a:schemeClr val="tx1"/>
                </a:solidFill>
              </a:rPr>
              <a:t>Keep office machines away from edges of desks/tables.</a:t>
            </a:r>
          </a:p>
          <a:p>
            <a:pPr marL="342900" indent="-342900" algn="l">
              <a:buFont typeface="Wingdings" panose="05000000000000000000" pitchFamily="2" charset="2"/>
              <a:buChar char="§"/>
            </a:pPr>
            <a:r>
              <a:rPr lang="en-US" dirty="0">
                <a:solidFill>
                  <a:schemeClr val="tx1"/>
                </a:solidFill>
              </a:rPr>
              <a:t>Regularly inspect, repair, and replace damaged carpets.</a:t>
            </a:r>
          </a:p>
          <a:p>
            <a:pPr marL="342900" indent="-342900" algn="l">
              <a:buFont typeface="Wingdings" panose="05000000000000000000" pitchFamily="2" charset="2"/>
              <a:buChar char="§"/>
            </a:pPr>
            <a:r>
              <a:rPr lang="en-US" dirty="0">
                <a:solidFill>
                  <a:schemeClr val="tx1"/>
                </a:solidFill>
              </a:rPr>
              <a:t>Place floor mats inside building entrances.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290562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Exits/Egress</a:t>
            </a:r>
          </a:p>
        </p:txBody>
      </p:sp>
      <p:sp>
        <p:nvSpPr>
          <p:cNvPr id="4099" name="Subtitle 2"/>
          <p:cNvSpPr>
            <a:spLocks noGrp="1"/>
          </p:cNvSpPr>
          <p:nvPr>
            <p:ph type="subTitle" idx="1"/>
          </p:nvPr>
        </p:nvSpPr>
        <p:spPr>
          <a:xfrm>
            <a:off x="457200" y="1143000"/>
            <a:ext cx="7924800" cy="3429000"/>
          </a:xfrm>
        </p:spPr>
        <p:txBody>
          <a:bodyPr/>
          <a:lstStyle/>
          <a:p>
            <a:pPr marL="342900" indent="-342900" algn="l">
              <a:buFont typeface="Wingdings" pitchFamily="2" charset="2"/>
              <a:buChar char="§"/>
            </a:pPr>
            <a:r>
              <a:rPr lang="en-US" dirty="0">
                <a:solidFill>
                  <a:schemeClr val="tx1"/>
                </a:solidFill>
              </a:rPr>
              <a:t>All exits should be at least 28 inches wide.</a:t>
            </a:r>
          </a:p>
          <a:p>
            <a:pPr marL="342900" indent="-342900" algn="l">
              <a:buFont typeface="Wingdings" pitchFamily="2" charset="2"/>
              <a:buChar char="§"/>
            </a:pPr>
            <a:r>
              <a:rPr lang="en-US" dirty="0">
                <a:solidFill>
                  <a:schemeClr val="tx1"/>
                </a:solidFill>
              </a:rPr>
              <a:t>Generally two exits should be provided.</a:t>
            </a:r>
          </a:p>
          <a:p>
            <a:pPr marL="342900" indent="-342900" algn="l">
              <a:buFont typeface="Wingdings" pitchFamily="2" charset="2"/>
              <a:buChar char="§"/>
            </a:pPr>
            <a:r>
              <a:rPr lang="en-US" dirty="0">
                <a:solidFill>
                  <a:schemeClr val="tx1"/>
                </a:solidFill>
              </a:rPr>
              <a:t>Exits and access must be marked as such.</a:t>
            </a:r>
          </a:p>
          <a:p>
            <a:pPr marL="342900" indent="-342900" algn="l">
              <a:buFont typeface="Wingdings" pitchFamily="2" charset="2"/>
              <a:buChar char="§"/>
            </a:pPr>
            <a:r>
              <a:rPr lang="en-US" dirty="0">
                <a:solidFill>
                  <a:schemeClr val="tx1"/>
                </a:solidFill>
              </a:rPr>
              <a:t>Means of egress should be free of obstructions and adequately lit (includes stairways used for emergency exit).</a:t>
            </a:r>
          </a:p>
          <a:p>
            <a:pPr marL="342900" indent="-342900" algn="l">
              <a:buFont typeface="Wingdings" pitchFamily="2" charset="2"/>
              <a:buChar char="§"/>
            </a:pPr>
            <a:r>
              <a:rPr lang="en-US" dirty="0">
                <a:solidFill>
                  <a:schemeClr val="tx1"/>
                </a:solidFill>
              </a:rPr>
              <a:t>All employees should be aware of exit locations and trained in proper evacuation procedures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3" descr="EXIT Sig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724400"/>
            <a:ext cx="1676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00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Fires</a:t>
            </a:r>
          </a:p>
        </p:txBody>
      </p:sp>
      <p:sp>
        <p:nvSpPr>
          <p:cNvPr id="4099" name="Subtitle 2"/>
          <p:cNvSpPr>
            <a:spLocks noGrp="1"/>
          </p:cNvSpPr>
          <p:nvPr>
            <p:ph type="subTitle" idx="1"/>
          </p:nvPr>
        </p:nvSpPr>
        <p:spPr>
          <a:xfrm>
            <a:off x="609600" y="1524000"/>
            <a:ext cx="7924800" cy="4572000"/>
          </a:xfrm>
        </p:spPr>
        <p:txBody>
          <a:bodyPr/>
          <a:lstStyle/>
          <a:p>
            <a:pPr marL="457200" indent="-457200" algn="l">
              <a:buFont typeface="Wingdings" panose="05000000000000000000" pitchFamily="2" charset="2"/>
              <a:buChar char="§"/>
            </a:pPr>
            <a:r>
              <a:rPr lang="en-US" dirty="0">
                <a:solidFill>
                  <a:schemeClr val="tx1"/>
                </a:solidFill>
              </a:rPr>
              <a:t>Store unused records/papers in fire resistive files or vaults.</a:t>
            </a:r>
          </a:p>
          <a:p>
            <a:pPr marL="457200" indent="-457200" algn="l">
              <a:buFont typeface="Wingdings" panose="05000000000000000000" pitchFamily="2" charset="2"/>
              <a:buChar char="§"/>
            </a:pPr>
            <a:r>
              <a:rPr lang="en-US" dirty="0">
                <a:solidFill>
                  <a:schemeClr val="tx1"/>
                </a:solidFill>
              </a:rPr>
              <a:t>Use flame-resistive materials.</a:t>
            </a:r>
          </a:p>
          <a:p>
            <a:pPr marL="457200" indent="-457200" algn="l">
              <a:buFont typeface="Wingdings" panose="05000000000000000000" pitchFamily="2" charset="2"/>
              <a:buChar char="§"/>
            </a:pPr>
            <a:r>
              <a:rPr lang="en-US" dirty="0">
                <a:solidFill>
                  <a:schemeClr val="tx1"/>
                </a:solidFill>
              </a:rPr>
              <a:t>Smoke only in designated areas and use proper ashtrays.</a:t>
            </a:r>
          </a:p>
          <a:p>
            <a:pPr marL="457200" indent="-457200" algn="l">
              <a:buFont typeface="Wingdings" panose="05000000000000000000" pitchFamily="2" charset="2"/>
              <a:buChar char="§"/>
            </a:pPr>
            <a:r>
              <a:rPr lang="en-US" dirty="0">
                <a:solidFill>
                  <a:schemeClr val="tx1"/>
                </a:solidFill>
              </a:rPr>
              <a:t>Fire extinguishers and fire alarm pull stations should be clearly marked and unobstructed.</a:t>
            </a:r>
          </a:p>
          <a:p>
            <a:pPr marL="457200" indent="-457200" algn="l">
              <a:buFont typeface="Wingdings" panose="05000000000000000000" pitchFamily="2" charset="2"/>
              <a:buChar char="§"/>
            </a:pPr>
            <a:r>
              <a:rPr lang="en-US" dirty="0">
                <a:solidFill>
                  <a:schemeClr val="tx1"/>
                </a:solidFill>
              </a:rPr>
              <a:t>Flammable liquids should be kept to a minimum and stored in a metal cabinet.</a:t>
            </a:r>
          </a:p>
          <a:p>
            <a:pPr marL="457200" indent="-457200" algn="l">
              <a:buFont typeface="Wingdings" panose="05000000000000000000" pitchFamily="2" charset="2"/>
              <a:buChar char="§"/>
            </a:pPr>
            <a:r>
              <a:rPr lang="en-US" dirty="0">
                <a:solidFill>
                  <a:schemeClr val="tx1"/>
                </a:solidFill>
              </a:rPr>
              <a:t>Fire doors should be kept closed at all times.</a:t>
            </a:r>
          </a:p>
          <a:p>
            <a:pPr marL="342900" indent="-342900" algn="l" eaLnBrk="1" hangingPunct="1">
              <a:buFont typeface="Wingdings" panose="05000000000000000000" pitchFamily="2" charset="2"/>
              <a:buChar char="§"/>
            </a:pP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41989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Fires</a:t>
            </a:r>
          </a:p>
        </p:txBody>
      </p:sp>
      <p:sp>
        <p:nvSpPr>
          <p:cNvPr id="4099" name="Subtitle 2"/>
          <p:cNvSpPr>
            <a:spLocks noGrp="1"/>
          </p:cNvSpPr>
          <p:nvPr>
            <p:ph type="subTitle" idx="1"/>
          </p:nvPr>
        </p:nvSpPr>
        <p:spPr>
          <a:xfrm>
            <a:off x="381000" y="1143000"/>
            <a:ext cx="8382000" cy="2590800"/>
          </a:xfrm>
        </p:spPr>
        <p:txBody>
          <a:bodyPr/>
          <a:lstStyle/>
          <a:p>
            <a:pPr marL="342900" indent="-342900" algn="l">
              <a:buFont typeface="Wingdings" pitchFamily="2" charset="2"/>
              <a:buChar char="§"/>
            </a:pPr>
            <a:r>
              <a:rPr lang="en-US" dirty="0">
                <a:solidFill>
                  <a:schemeClr val="tx1"/>
                </a:solidFill>
              </a:rPr>
              <a:t>Do not hang anything from/on sprinklers, smoke detectors, heat detectors.</a:t>
            </a:r>
          </a:p>
          <a:p>
            <a:pPr marL="342900" indent="-342900" algn="l">
              <a:buFont typeface="Wingdings" pitchFamily="2" charset="2"/>
              <a:buChar char="§"/>
            </a:pPr>
            <a:r>
              <a:rPr lang="en-US" dirty="0">
                <a:solidFill>
                  <a:schemeClr val="tx1"/>
                </a:solidFill>
              </a:rPr>
              <a:t>Keep storage at least 18 inches from sprinkler heads.</a:t>
            </a:r>
          </a:p>
          <a:p>
            <a:pPr marL="342900" indent="-342900" algn="l">
              <a:buFont typeface="Wingdings" pitchFamily="2" charset="2"/>
              <a:buChar char="§"/>
            </a:pPr>
            <a:r>
              <a:rPr lang="en-US" dirty="0">
                <a:solidFill>
                  <a:schemeClr val="tx1"/>
                </a:solidFill>
              </a:rPr>
              <a:t>Report electrical hazards immediately (e.g. sparking outlets, damaged plugs, etc.).</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4" descr="Fire-High Rise-White Smo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9029" y="3886200"/>
            <a:ext cx="39624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20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Handling &amp; Storage</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rPr>
              <a:t>Improper lifting = musculoskeletal disorders such as sprains, strains, and inflamed joints</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Improperly stored objects can fall on people, cause poor visibility and fires. </a:t>
            </a:r>
            <a:endParaRPr lang="en-US" dirty="0" smtClean="0">
              <a:solidFill>
                <a:schemeClr val="tx1"/>
              </a:solidFill>
            </a:endParaRP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Materials should not be stored on top of cabinets</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Heavy objects should be stored on lower shelves, stacked neatly</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Store materials inside cabinets, lockers, or files when possible.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128166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Handling &amp; Storage</a:t>
            </a:r>
          </a:p>
        </p:txBody>
      </p:sp>
      <p:sp>
        <p:nvSpPr>
          <p:cNvPr id="4099" name="Subtitle 2"/>
          <p:cNvSpPr>
            <a:spLocks noGrp="1"/>
          </p:cNvSpPr>
          <p:nvPr>
            <p:ph type="subTitle" idx="1"/>
          </p:nvPr>
        </p:nvSpPr>
        <p:spPr>
          <a:xfrm>
            <a:off x="609600" y="1524000"/>
            <a:ext cx="7924800" cy="4572000"/>
          </a:xfrm>
        </p:spPr>
        <p:txBody>
          <a:bodyPr/>
          <a:lstStyle/>
          <a:p>
            <a:pPr marL="342900" indent="-342900" algn="l">
              <a:buFont typeface="Wingdings" pitchFamily="2" charset="2"/>
              <a:buChar char="§"/>
            </a:pPr>
            <a:r>
              <a:rPr lang="en-US" dirty="0">
                <a:solidFill>
                  <a:schemeClr val="tx1"/>
                </a:solidFill>
              </a:rPr>
              <a:t>Do not block/obstruct fire extinguishers, fire alarm boxes, or fire suppression equipment</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Identify and properly store flammable and combustible material</a:t>
            </a:r>
            <a:r>
              <a:rPr lang="en-US" dirty="0" smtClean="0">
                <a:solidFill>
                  <a:schemeClr val="tx1"/>
                </a:solidFill>
              </a:rPr>
              <a:t>.</a:t>
            </a:r>
          </a:p>
          <a:p>
            <a:pPr algn="l"/>
            <a:r>
              <a:rPr lang="en-US" sz="800" dirty="0" smtClean="0">
                <a:solidFill>
                  <a:schemeClr val="tx1"/>
                </a:solidFill>
              </a:rPr>
              <a:t> </a:t>
            </a:r>
            <a:endParaRPr lang="en-US" sz="800" dirty="0">
              <a:solidFill>
                <a:schemeClr val="tx1"/>
              </a:solidFill>
            </a:endParaRPr>
          </a:p>
          <a:p>
            <a:pPr marL="342900" indent="-342900" algn="l">
              <a:buFont typeface="Wingdings" pitchFamily="2" charset="2"/>
              <a:buChar char="§"/>
            </a:pPr>
            <a:r>
              <a:rPr lang="en-US" dirty="0">
                <a:solidFill>
                  <a:schemeClr val="tx1"/>
                </a:solidFill>
              </a:rPr>
              <a:t>Do not block or obstruct aisles or walkways</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Ensure shelves are secured to the wall to prevent tipping</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Do not step on shelves or stand on chairs to reach items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351057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Topics</a:t>
            </a:r>
          </a:p>
        </p:txBody>
      </p:sp>
      <p:sp>
        <p:nvSpPr>
          <p:cNvPr id="4099" name="Subtitle 2"/>
          <p:cNvSpPr>
            <a:spLocks noGrp="1"/>
          </p:cNvSpPr>
          <p:nvPr>
            <p:ph type="subTitle" idx="1"/>
          </p:nvPr>
        </p:nvSpPr>
        <p:spPr>
          <a:xfrm>
            <a:off x="762000" y="1447800"/>
            <a:ext cx="7924800" cy="4800600"/>
          </a:xfrm>
        </p:spPr>
        <p:txBody>
          <a:bodyPr/>
          <a:lstStyle/>
          <a:p>
            <a:pPr marL="342900" indent="-342900" algn="l">
              <a:lnSpc>
                <a:spcPct val="90000"/>
              </a:lnSpc>
              <a:buFont typeface="Wingdings" pitchFamily="2" charset="2"/>
              <a:buChar char="§"/>
            </a:pPr>
            <a:r>
              <a:rPr lang="en-US" dirty="0">
                <a:solidFill>
                  <a:schemeClr val="tx1"/>
                </a:solidFill>
              </a:rPr>
              <a:t>Leading Office Accidents</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Common Office Safety &amp; Health Hazards</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Ergonomic Considerations</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Fall Prevention</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Emergency Action Plans</a:t>
            </a:r>
          </a:p>
          <a:p>
            <a:pPr marL="342900" indent="-342900" algn="l">
              <a:lnSpc>
                <a:spcPct val="90000"/>
              </a:lnSpc>
              <a:buFont typeface="Wingdings" pitchFamily="2" charset="2"/>
              <a:buChar char="§"/>
            </a:pPr>
            <a:endParaRPr lang="en-US" dirty="0">
              <a:solidFill>
                <a:schemeClr val="tx1"/>
              </a:solidFill>
            </a:endParaRPr>
          </a:p>
          <a:p>
            <a:pPr marL="342900" indent="-342900" algn="l">
              <a:lnSpc>
                <a:spcPct val="90000"/>
              </a:lnSpc>
              <a:buFont typeface="Wingdings" pitchFamily="2" charset="2"/>
              <a:buChar char="§"/>
            </a:pPr>
            <a:r>
              <a:rPr lang="en-US" dirty="0">
                <a:solidFill>
                  <a:schemeClr val="tx1"/>
                </a:solidFill>
              </a:rPr>
              <a:t>Exercises that can be done in the Office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192261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Ergonomic Considerations</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rPr>
              <a:t>If you do same tasks with your hands over and over: try not to bend, extend, or twist hands for long periods.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Don’t work with your arms too close or too   far from your body.</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Don’t rest your wrists on hard surfaces for long periods.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Switch hands during work tasks if possible.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243913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Ergonomic Considerations</a:t>
            </a:r>
          </a:p>
        </p:txBody>
      </p:sp>
      <p:sp>
        <p:nvSpPr>
          <p:cNvPr id="4099" name="Subtitle 2"/>
          <p:cNvSpPr>
            <a:spLocks noGrp="1"/>
          </p:cNvSpPr>
          <p:nvPr>
            <p:ph type="subTitle" idx="1"/>
          </p:nvPr>
        </p:nvSpPr>
        <p:spPr>
          <a:xfrm>
            <a:off x="609600" y="1295400"/>
            <a:ext cx="5562600" cy="4800600"/>
          </a:xfrm>
        </p:spPr>
        <p:txBody>
          <a:bodyPr/>
          <a:lstStyle/>
          <a:p>
            <a:pPr marL="252413" indent="-342900" algn="l">
              <a:lnSpc>
                <a:spcPts val="3363"/>
              </a:lnSpc>
              <a:buFont typeface="Wingdings" panose="05000000000000000000" pitchFamily="2" charset="2"/>
              <a:buChar char="§"/>
              <a:defRPr/>
            </a:pPr>
            <a:r>
              <a:rPr lang="en-US" dirty="0" smtClean="0">
                <a:solidFill>
                  <a:schemeClr val="tx1"/>
                </a:solidFill>
              </a:rPr>
              <a:t>Take </a:t>
            </a:r>
            <a:r>
              <a:rPr lang="en-US" dirty="0">
                <a:solidFill>
                  <a:schemeClr val="tx1"/>
                </a:solidFill>
              </a:rPr>
              <a:t>regular breaks from </a:t>
            </a:r>
            <a:r>
              <a:rPr lang="en-US" dirty="0" smtClean="0">
                <a:solidFill>
                  <a:schemeClr val="tx1"/>
                </a:solidFill>
              </a:rPr>
              <a:t>    </a:t>
            </a:r>
            <a:br>
              <a:rPr lang="en-US" dirty="0" smtClean="0">
                <a:solidFill>
                  <a:schemeClr val="tx1"/>
                </a:solidFill>
              </a:rPr>
            </a:br>
            <a:r>
              <a:rPr lang="en-US" dirty="0" smtClean="0">
                <a:solidFill>
                  <a:schemeClr val="tx1"/>
                </a:solidFill>
              </a:rPr>
              <a:t> repeated hand </a:t>
            </a:r>
            <a:r>
              <a:rPr lang="en-US" dirty="0">
                <a:solidFill>
                  <a:schemeClr val="tx1"/>
                </a:solidFill>
              </a:rPr>
              <a:t>movements: </a:t>
            </a:r>
            <a:r>
              <a:rPr lang="en-US" dirty="0" smtClean="0">
                <a:solidFill>
                  <a:schemeClr val="tx1"/>
                </a:solidFill>
              </a:rPr>
              <a:t/>
            </a:r>
            <a:br>
              <a:rPr lang="en-US" dirty="0" smtClean="0">
                <a:solidFill>
                  <a:schemeClr val="tx1"/>
                </a:solidFill>
              </a:rPr>
            </a:br>
            <a:r>
              <a:rPr lang="en-US" dirty="0" smtClean="0">
                <a:solidFill>
                  <a:schemeClr val="tx1"/>
                </a:solidFill>
              </a:rPr>
              <a:t> gives </a:t>
            </a:r>
            <a:r>
              <a:rPr lang="en-US" dirty="0">
                <a:solidFill>
                  <a:schemeClr val="tx1"/>
                </a:solidFill>
              </a:rPr>
              <a:t>your hands and wrists </a:t>
            </a:r>
            <a:r>
              <a:rPr lang="en-US" dirty="0" smtClean="0">
                <a:solidFill>
                  <a:schemeClr val="tx1"/>
                </a:solidFill>
              </a:rPr>
              <a:t/>
            </a:r>
            <a:br>
              <a:rPr lang="en-US" dirty="0" smtClean="0">
                <a:solidFill>
                  <a:schemeClr val="tx1"/>
                </a:solidFill>
              </a:rPr>
            </a:br>
            <a:r>
              <a:rPr lang="en-US" dirty="0" smtClean="0">
                <a:solidFill>
                  <a:schemeClr val="tx1"/>
                </a:solidFill>
              </a:rPr>
              <a:t> time </a:t>
            </a:r>
            <a:r>
              <a:rPr lang="en-US" dirty="0">
                <a:solidFill>
                  <a:schemeClr val="tx1"/>
                </a:solidFill>
              </a:rPr>
              <a:t>to rest.</a:t>
            </a:r>
          </a:p>
          <a:p>
            <a:pPr marL="252413" indent="-342900" algn="l">
              <a:lnSpc>
                <a:spcPts val="3363"/>
              </a:lnSpc>
              <a:buFont typeface="Wingdings" panose="05000000000000000000" pitchFamily="2" charset="2"/>
              <a:buChar char="§"/>
              <a:defRPr/>
            </a:pPr>
            <a:r>
              <a:rPr lang="en-US" dirty="0" smtClean="0">
                <a:solidFill>
                  <a:schemeClr val="tx1"/>
                </a:solidFill>
              </a:rPr>
              <a:t>Don’t </a:t>
            </a:r>
            <a:r>
              <a:rPr lang="en-US" dirty="0">
                <a:solidFill>
                  <a:schemeClr val="tx1"/>
                </a:solidFill>
              </a:rPr>
              <a:t>sit or stand in the same </a:t>
            </a:r>
            <a:r>
              <a:rPr lang="en-US" dirty="0" smtClean="0">
                <a:solidFill>
                  <a:schemeClr val="tx1"/>
                </a:solidFill>
              </a:rPr>
              <a:t>  </a:t>
            </a:r>
            <a:br>
              <a:rPr lang="en-US" dirty="0" smtClean="0">
                <a:solidFill>
                  <a:schemeClr val="tx1"/>
                </a:solidFill>
              </a:rPr>
            </a:br>
            <a:r>
              <a:rPr lang="en-US" dirty="0" smtClean="0">
                <a:solidFill>
                  <a:schemeClr val="tx1"/>
                </a:solidFill>
              </a:rPr>
              <a:t> position </a:t>
            </a:r>
            <a:r>
              <a:rPr lang="en-US" dirty="0">
                <a:solidFill>
                  <a:schemeClr val="tx1"/>
                </a:solidFill>
              </a:rPr>
              <a:t>all day.</a:t>
            </a:r>
          </a:p>
          <a:p>
            <a:pPr marL="342900" indent="-342900" algn="l">
              <a:lnSpc>
                <a:spcPts val="3363"/>
              </a:lnSpc>
              <a:buFont typeface="Wingdings" panose="05000000000000000000" pitchFamily="2" charset="2"/>
              <a:buChar char="§"/>
              <a:defRPr/>
            </a:pPr>
            <a:r>
              <a:rPr lang="en-US" dirty="0" smtClean="0">
                <a:solidFill>
                  <a:schemeClr val="tx1"/>
                </a:solidFill>
              </a:rPr>
              <a:t>Ensure </a:t>
            </a:r>
            <a:r>
              <a:rPr lang="en-US" dirty="0">
                <a:solidFill>
                  <a:schemeClr val="tx1"/>
                </a:solidFill>
              </a:rPr>
              <a:t>your chair is adjusted so your forearms are level with your keyboard and you don’t flex your wrists to type.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3" descr="Ergonomic Chai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81200"/>
            <a:ext cx="218122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081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Ergonomics - Computer</a:t>
            </a:r>
          </a:p>
        </p:txBody>
      </p:sp>
      <p:sp>
        <p:nvSpPr>
          <p:cNvPr id="4099" name="Subtitle 2"/>
          <p:cNvSpPr>
            <a:spLocks noGrp="1"/>
          </p:cNvSpPr>
          <p:nvPr>
            <p:ph type="subTitle" idx="1"/>
          </p:nvPr>
        </p:nvSpPr>
        <p:spPr>
          <a:xfrm>
            <a:off x="609600" y="1447800"/>
            <a:ext cx="7924800" cy="4648200"/>
          </a:xfrm>
        </p:spPr>
        <p:txBody>
          <a:bodyPr/>
          <a:lstStyle/>
          <a:p>
            <a:pPr marL="342900" indent="-342900" algn="l">
              <a:buFont typeface="Wingdings" panose="05000000000000000000" pitchFamily="2" charset="2"/>
              <a:buChar char="§"/>
            </a:pPr>
            <a:r>
              <a:rPr lang="en-US" u="sng" dirty="0">
                <a:solidFill>
                  <a:schemeClr val="tx1"/>
                </a:solidFill>
              </a:rPr>
              <a:t>Screen</a:t>
            </a:r>
            <a:r>
              <a:rPr lang="en-US" dirty="0">
                <a:solidFill>
                  <a:schemeClr val="tx1"/>
                </a:solidFill>
              </a:rPr>
              <a:t> – Top should be at or just below eye level and approximately 18-22 inches away</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u="sng" dirty="0">
                <a:solidFill>
                  <a:schemeClr val="tx1"/>
                </a:solidFill>
              </a:rPr>
              <a:t>Chair</a:t>
            </a:r>
            <a:r>
              <a:rPr lang="en-US" dirty="0">
                <a:solidFill>
                  <a:schemeClr val="tx1"/>
                </a:solidFill>
              </a:rPr>
              <a:t> – Your back should be fully supported with feet flat on the floor or on a footrest. Knees should be approximately 90 degrees to floor when seated</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u="sng" dirty="0">
                <a:solidFill>
                  <a:schemeClr val="tx1"/>
                </a:solidFill>
              </a:rPr>
              <a:t>Keyboard</a:t>
            </a:r>
            <a:r>
              <a:rPr lang="en-US" dirty="0">
                <a:solidFill>
                  <a:schemeClr val="tx1"/>
                </a:solidFill>
              </a:rPr>
              <a:t> – At a height so wrists are straight and elbows at approximately 90 degrees</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u="sng" dirty="0">
                <a:solidFill>
                  <a:schemeClr val="tx1"/>
                </a:solidFill>
              </a:rPr>
              <a:t>Document Holder</a:t>
            </a:r>
            <a:r>
              <a:rPr lang="en-US" dirty="0">
                <a:solidFill>
                  <a:schemeClr val="tx1"/>
                </a:solidFill>
              </a:rPr>
              <a:t> – Place at same height and distance as screen.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282318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Ergonomics-Computer</a:t>
            </a:r>
          </a:p>
        </p:txBody>
      </p:sp>
      <p:sp>
        <p:nvSpPr>
          <p:cNvPr id="4099" name="Subtitle 2"/>
          <p:cNvSpPr>
            <a:spLocks noGrp="1"/>
          </p:cNvSpPr>
          <p:nvPr>
            <p:ph type="subTitle" idx="1"/>
          </p:nvPr>
        </p:nvSpPr>
        <p:spPr>
          <a:xfrm>
            <a:off x="609600" y="1371600"/>
            <a:ext cx="7924800" cy="4724400"/>
          </a:xfrm>
        </p:spPr>
        <p:txBody>
          <a:bodyPr/>
          <a:lstStyle/>
          <a:p>
            <a:pPr marL="342900" indent="-342900" algn="l">
              <a:buFont typeface="Wingdings" panose="05000000000000000000" pitchFamily="2" charset="2"/>
              <a:buChar char="§"/>
            </a:pPr>
            <a:r>
              <a:rPr lang="en-US" u="sng" dirty="0">
                <a:solidFill>
                  <a:schemeClr val="tx1"/>
                </a:solidFill>
              </a:rPr>
              <a:t>Eye Comfort</a:t>
            </a:r>
            <a:r>
              <a:rPr lang="en-US" dirty="0">
                <a:solidFill>
                  <a:schemeClr val="tx1"/>
                </a:solidFill>
              </a:rPr>
              <a:t> – Reduce glare on screen by controlling light from uncovered windows. Set screen at right angle to window if possible</a:t>
            </a:r>
            <a:r>
              <a:rPr lang="en-US" dirty="0" smtClean="0">
                <a:solidFill>
                  <a:schemeClr val="tx1"/>
                </a:solidFill>
              </a:rPr>
              <a:t>.</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u="sng" dirty="0">
                <a:solidFill>
                  <a:schemeClr val="tx1"/>
                </a:solidFill>
              </a:rPr>
              <a:t>Change Positions</a:t>
            </a:r>
            <a:r>
              <a:rPr lang="en-US" dirty="0">
                <a:solidFill>
                  <a:schemeClr val="tx1"/>
                </a:solidFill>
              </a:rPr>
              <a:t> – Frequently change positions to release tension on the body</a:t>
            </a:r>
            <a:r>
              <a:rPr lang="en-US" dirty="0" smtClean="0">
                <a:solidFill>
                  <a:schemeClr val="tx1"/>
                </a:solidFill>
              </a:rPr>
              <a:t>.</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u="sng" dirty="0">
                <a:solidFill>
                  <a:schemeClr val="tx1"/>
                </a:solidFill>
              </a:rPr>
              <a:t>Organize Work Area</a:t>
            </a:r>
            <a:r>
              <a:rPr lang="en-US" dirty="0">
                <a:solidFill>
                  <a:schemeClr val="tx1"/>
                </a:solidFill>
              </a:rPr>
              <a:t> – Keep frequently used items such as the telephone within easy reach</a:t>
            </a:r>
            <a:r>
              <a:rPr lang="en-US" dirty="0" smtClean="0">
                <a:solidFill>
                  <a:schemeClr val="tx1"/>
                </a:solidFill>
              </a:rPr>
              <a:t>.</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u="sng" dirty="0">
                <a:solidFill>
                  <a:schemeClr val="tx1"/>
                </a:solidFill>
              </a:rPr>
              <a:t>Exercise</a:t>
            </a:r>
            <a:r>
              <a:rPr lang="en-US" dirty="0">
                <a:solidFill>
                  <a:schemeClr val="tx1"/>
                </a:solidFill>
              </a:rPr>
              <a:t> – Take mini-breaks throughout the day to relieve muscle tension and reenergize the body</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603616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Causes of Back Problems</a:t>
            </a:r>
          </a:p>
        </p:txBody>
      </p:sp>
      <p:sp>
        <p:nvSpPr>
          <p:cNvPr id="4099" name="Subtitle 2"/>
          <p:cNvSpPr>
            <a:spLocks noGrp="1"/>
          </p:cNvSpPr>
          <p:nvPr>
            <p:ph type="subTitle" idx="1"/>
          </p:nvPr>
        </p:nvSpPr>
        <p:spPr>
          <a:xfrm>
            <a:off x="609600" y="1295400"/>
            <a:ext cx="4800600" cy="4800600"/>
          </a:xfrm>
        </p:spPr>
        <p:txBody>
          <a:bodyPr/>
          <a:lstStyle/>
          <a:p>
            <a:pPr marL="342900" indent="-342900" algn="l">
              <a:lnSpc>
                <a:spcPct val="80000"/>
              </a:lnSpc>
              <a:buFont typeface="Wingdings" pitchFamily="2" charset="2"/>
              <a:buChar char="§"/>
            </a:pPr>
            <a:r>
              <a:rPr lang="en-US" dirty="0" smtClean="0">
                <a:solidFill>
                  <a:schemeClr val="tx1"/>
                </a:solidFill>
                <a:cs typeface="Times New Roman" pitchFamily="18" charset="0"/>
              </a:rPr>
              <a:t>Heavy </a:t>
            </a:r>
            <a:r>
              <a:rPr lang="en-US" dirty="0">
                <a:solidFill>
                  <a:schemeClr val="tx1"/>
                </a:solidFill>
                <a:cs typeface="Times New Roman" pitchFamily="18" charset="0"/>
              </a:rPr>
              <a:t>lifting from above the shoulders.</a:t>
            </a:r>
          </a:p>
          <a:p>
            <a:pPr marL="342900" indent="-342900" algn="l">
              <a:lnSpc>
                <a:spcPct val="80000"/>
              </a:lnSpc>
              <a:buFont typeface="Wingdings" pitchFamily="2" charset="2"/>
              <a:buChar char="§"/>
            </a:pPr>
            <a:endParaRPr lang="en-US" dirty="0">
              <a:solidFill>
                <a:schemeClr val="tx1"/>
              </a:solidFill>
              <a:latin typeface="Times New Roman" pitchFamily="18" charset="0"/>
              <a:cs typeface="Times New Roman" pitchFamily="18" charset="0"/>
            </a:endParaRPr>
          </a:p>
          <a:p>
            <a:pPr marL="342900" indent="-342900" algn="l">
              <a:lnSpc>
                <a:spcPct val="80000"/>
              </a:lnSpc>
              <a:buFont typeface="Wingdings" pitchFamily="2" charset="2"/>
              <a:buChar char="§"/>
            </a:pPr>
            <a:r>
              <a:rPr lang="en-US" dirty="0" smtClean="0">
                <a:solidFill>
                  <a:schemeClr val="tx1"/>
                </a:solidFill>
                <a:cs typeface="Times New Roman" pitchFamily="18" charset="0"/>
              </a:rPr>
              <a:t>Heavy </a:t>
            </a:r>
            <a:r>
              <a:rPr lang="en-US" dirty="0">
                <a:solidFill>
                  <a:schemeClr val="tx1"/>
                </a:solidFill>
                <a:cs typeface="Times New Roman" pitchFamily="18" charset="0"/>
              </a:rPr>
              <a:t>lifting from below the knees.</a:t>
            </a:r>
          </a:p>
          <a:p>
            <a:pPr marL="342900" indent="-342900" algn="l">
              <a:lnSpc>
                <a:spcPct val="80000"/>
              </a:lnSpc>
              <a:buFont typeface="Wingdings" pitchFamily="2" charset="2"/>
              <a:buChar char="§"/>
            </a:pPr>
            <a:endParaRPr lang="en-US" dirty="0">
              <a:solidFill>
                <a:schemeClr val="tx1"/>
              </a:solidFill>
              <a:latin typeface="Times New Roman" pitchFamily="18" charset="0"/>
              <a:cs typeface="Times New Roman" pitchFamily="18" charset="0"/>
            </a:endParaRPr>
          </a:p>
          <a:p>
            <a:pPr marL="342900" indent="-342900" algn="l">
              <a:lnSpc>
                <a:spcPct val="80000"/>
              </a:lnSpc>
              <a:buFont typeface="Wingdings" pitchFamily="2" charset="2"/>
              <a:buChar char="§"/>
            </a:pPr>
            <a:r>
              <a:rPr lang="en-US" dirty="0" smtClean="0">
                <a:solidFill>
                  <a:schemeClr val="tx1"/>
                </a:solidFill>
                <a:cs typeface="Times New Roman" pitchFamily="18" charset="0"/>
              </a:rPr>
              <a:t>Twisting </a:t>
            </a:r>
            <a:r>
              <a:rPr lang="en-US" dirty="0">
                <a:solidFill>
                  <a:schemeClr val="tx1"/>
                </a:solidFill>
                <a:cs typeface="Times New Roman" pitchFamily="18" charset="0"/>
              </a:rPr>
              <a:t>while lifting/carrying.</a:t>
            </a:r>
          </a:p>
          <a:p>
            <a:pPr marL="342900" indent="-342900" algn="l">
              <a:lnSpc>
                <a:spcPct val="80000"/>
              </a:lnSpc>
              <a:buFont typeface="Wingdings" pitchFamily="2" charset="2"/>
              <a:buChar char="§"/>
            </a:pPr>
            <a:endParaRPr lang="en-US" dirty="0">
              <a:solidFill>
                <a:schemeClr val="tx1"/>
              </a:solidFill>
              <a:latin typeface="Times New Roman" pitchFamily="18" charset="0"/>
              <a:cs typeface="Times New Roman" pitchFamily="18" charset="0"/>
            </a:endParaRPr>
          </a:p>
          <a:p>
            <a:pPr marL="342900" indent="-342900" algn="l">
              <a:lnSpc>
                <a:spcPct val="80000"/>
              </a:lnSpc>
              <a:buFont typeface="Wingdings" pitchFamily="2" charset="2"/>
              <a:buChar char="§"/>
            </a:pPr>
            <a:r>
              <a:rPr lang="en-US" dirty="0" smtClean="0">
                <a:solidFill>
                  <a:schemeClr val="tx1"/>
                </a:solidFill>
                <a:cs typeface="Times New Roman" pitchFamily="18" charset="0"/>
              </a:rPr>
              <a:t>Bending </a:t>
            </a:r>
            <a:r>
              <a:rPr lang="en-US" dirty="0">
                <a:solidFill>
                  <a:schemeClr val="tx1"/>
                </a:solidFill>
                <a:cs typeface="Times New Roman" pitchFamily="18" charset="0"/>
              </a:rPr>
              <a:t>over at the waist.                                                                        </a:t>
            </a:r>
            <a:r>
              <a:rPr lang="en-US" sz="2800" b="1" dirty="0">
                <a:solidFill>
                  <a:srgbClr val="FF0000"/>
                </a:solidFill>
                <a:cs typeface="Times New Roman" pitchFamily="18" charset="0"/>
              </a:rPr>
              <a:t>→ → → → → → → → → </a:t>
            </a:r>
          </a:p>
          <a:p>
            <a:pPr algn="l">
              <a:lnSpc>
                <a:spcPct val="80000"/>
              </a:lnSpc>
            </a:pPr>
            <a:endParaRPr lang="en-US" dirty="0" smtClean="0">
              <a:latin typeface="Times New Roman" pitchFamily="18" charset="0"/>
              <a:cs typeface="Times New Roman" pitchFamily="18" charset="0"/>
            </a:endParaRPr>
          </a:p>
          <a:p>
            <a:pPr marL="342900" indent="-342900" algn="l">
              <a:lnSpc>
                <a:spcPct val="80000"/>
              </a:lnSpc>
              <a:buFont typeface="Wingdings" pitchFamily="2" charset="2"/>
              <a:buChar char="§"/>
            </a:pPr>
            <a:r>
              <a:rPr lang="en-US" dirty="0" smtClean="0">
                <a:solidFill>
                  <a:schemeClr val="tx1"/>
                </a:solidFill>
                <a:cs typeface="Times New Roman" pitchFamily="18" charset="0"/>
              </a:rPr>
              <a:t>Carrying </a:t>
            </a:r>
            <a:r>
              <a:rPr lang="en-US" dirty="0">
                <a:solidFill>
                  <a:schemeClr val="tx1"/>
                </a:solidFill>
                <a:cs typeface="Times New Roman" pitchFamily="18" charset="0"/>
              </a:rPr>
              <a:t>objects to one side.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9" descr="liftingwr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81200"/>
            <a:ext cx="3225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563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Lifting</a:t>
            </a:r>
          </a:p>
        </p:txBody>
      </p:sp>
      <p:sp>
        <p:nvSpPr>
          <p:cNvPr id="4099" name="Subtitle 2"/>
          <p:cNvSpPr>
            <a:spLocks noGrp="1"/>
          </p:cNvSpPr>
          <p:nvPr>
            <p:ph type="subTitle" idx="1"/>
          </p:nvPr>
        </p:nvSpPr>
        <p:spPr>
          <a:xfrm>
            <a:off x="663575" y="1699079"/>
            <a:ext cx="6400800" cy="4191000"/>
          </a:xfrm>
        </p:spPr>
        <p:txBody>
          <a:bodyPr/>
          <a:lstStyle/>
          <a:p>
            <a:pPr marL="342900" indent="-342900" algn="l">
              <a:buFont typeface="Wingdings" pitchFamily="2" charset="2"/>
              <a:buChar char="§"/>
            </a:pPr>
            <a:r>
              <a:rPr lang="en-US" dirty="0">
                <a:solidFill>
                  <a:schemeClr val="tx1"/>
                </a:solidFill>
              </a:rPr>
              <a:t>Avoid bending at the </a:t>
            </a:r>
            <a:r>
              <a:rPr lang="en-US" dirty="0" smtClean="0">
                <a:solidFill>
                  <a:schemeClr val="tx1"/>
                </a:solidFill>
              </a:rPr>
              <a:t>waist</a:t>
            </a:r>
          </a:p>
          <a:p>
            <a:pPr algn="l"/>
            <a:r>
              <a:rPr lang="en-US" sz="1000" dirty="0" smtClean="0">
                <a:solidFill>
                  <a:schemeClr val="tx1"/>
                </a:solidFill>
              </a:rPr>
              <a:t>  </a:t>
            </a:r>
            <a:endParaRPr lang="en-US" sz="1000" dirty="0">
              <a:solidFill>
                <a:schemeClr val="tx1"/>
              </a:solidFill>
            </a:endParaRPr>
          </a:p>
          <a:p>
            <a:pPr marL="342900" indent="-342900" algn="l">
              <a:buFont typeface="Wingdings" pitchFamily="2" charset="2"/>
              <a:buChar char="§"/>
            </a:pPr>
            <a:r>
              <a:rPr lang="en-US" dirty="0">
                <a:solidFill>
                  <a:schemeClr val="tx1"/>
                </a:solidFill>
              </a:rPr>
              <a:t>Squat down with your back straight            and knees </a:t>
            </a:r>
            <a:r>
              <a:rPr lang="en-US" dirty="0" smtClean="0">
                <a:solidFill>
                  <a:schemeClr val="tx1"/>
                </a:solidFill>
              </a:rPr>
              <a:t>bent</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Grasp the object </a:t>
            </a:r>
            <a:endParaRPr lang="en-US" dirty="0" smtClean="0">
              <a:solidFill>
                <a:schemeClr val="tx1"/>
              </a:solidFill>
            </a:endParaRP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Bring it close to your </a:t>
            </a:r>
            <a:r>
              <a:rPr lang="en-US" dirty="0" smtClean="0">
                <a:solidFill>
                  <a:schemeClr val="tx1"/>
                </a:solidFill>
              </a:rPr>
              <a:t>body</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Slowly </a:t>
            </a:r>
            <a:r>
              <a:rPr lang="en-US" dirty="0" smtClean="0">
                <a:solidFill>
                  <a:schemeClr val="tx1"/>
                </a:solidFill>
              </a:rPr>
              <a:t>rise</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Let your thigh muscles do the lifting</a:t>
            </a:r>
            <a:r>
              <a:rPr lang="en-US" dirty="0" smtClean="0">
                <a:solidFill>
                  <a:schemeClr val="tx1"/>
                </a:solidFill>
              </a:rPr>
              <a:t>.</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7" descr="Figure 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7775"/>
            <a:ext cx="127158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Figure 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7325" y="2695575"/>
            <a:ext cx="10541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ure 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7925" y="3914775"/>
            <a:ext cx="12477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964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Electrical Equipment</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rPr>
              <a:t>Equipment must be properly grounded to prevent shock injuries.</a:t>
            </a:r>
          </a:p>
          <a:p>
            <a:pPr marL="342900" indent="-342900" algn="l">
              <a:buFont typeface="Wingdings" pitchFamily="2" charset="2"/>
              <a:buChar char="§"/>
            </a:pPr>
            <a:r>
              <a:rPr lang="en-US" dirty="0">
                <a:solidFill>
                  <a:schemeClr val="tx1"/>
                </a:solidFill>
              </a:rPr>
              <a:t>Ensure there are a sufficient number of outlets to prevent circuit overloading.</a:t>
            </a:r>
          </a:p>
          <a:p>
            <a:pPr marL="342900" indent="-342900" algn="l">
              <a:buFont typeface="Wingdings" pitchFamily="2" charset="2"/>
              <a:buChar char="§"/>
            </a:pPr>
            <a:r>
              <a:rPr lang="en-US" dirty="0">
                <a:solidFill>
                  <a:schemeClr val="tx1"/>
                </a:solidFill>
              </a:rPr>
              <a:t>Do not use poorly maintained or non-approved equipment.</a:t>
            </a:r>
          </a:p>
          <a:p>
            <a:pPr marL="342900" indent="-342900" algn="l">
              <a:buFont typeface="Wingdings" pitchFamily="2" charset="2"/>
              <a:buChar char="§"/>
            </a:pPr>
            <a:r>
              <a:rPr lang="en-US" dirty="0">
                <a:solidFill>
                  <a:schemeClr val="tx1"/>
                </a:solidFill>
              </a:rPr>
              <a:t>Do not drag cords over nails, hooks, or other sharp objects.</a:t>
            </a:r>
          </a:p>
          <a:p>
            <a:pPr marL="342900" indent="-342900" algn="l">
              <a:buFont typeface="Wingdings" pitchFamily="2" charset="2"/>
              <a:buChar char="§"/>
            </a:pPr>
            <a:r>
              <a:rPr lang="en-US" dirty="0">
                <a:solidFill>
                  <a:schemeClr val="tx1"/>
                </a:solidFill>
              </a:rPr>
              <a:t>Check equipment and receptacles to ensure there are no bare/frayed wires.</a:t>
            </a:r>
          </a:p>
          <a:p>
            <a:pPr marL="342900" indent="-342900" algn="l">
              <a:buFont typeface="Wingdings" pitchFamily="2" charset="2"/>
              <a:buChar char="§"/>
            </a:pPr>
            <a:r>
              <a:rPr lang="en-US" dirty="0">
                <a:solidFill>
                  <a:schemeClr val="tx1"/>
                </a:solidFill>
              </a:rPr>
              <a:t>Machines should be disconnected before cleaning or adjusting.</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150079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Furniture</a:t>
            </a:r>
          </a:p>
        </p:txBody>
      </p:sp>
      <p:sp>
        <p:nvSpPr>
          <p:cNvPr id="4099" name="Subtitle 2"/>
          <p:cNvSpPr>
            <a:spLocks noGrp="1"/>
          </p:cNvSpPr>
          <p:nvPr>
            <p:ph type="subTitle" idx="1"/>
          </p:nvPr>
        </p:nvSpPr>
        <p:spPr>
          <a:xfrm>
            <a:off x="609600" y="1219200"/>
            <a:ext cx="7924800" cy="4800600"/>
          </a:xfrm>
        </p:spPr>
        <p:txBody>
          <a:bodyPr/>
          <a:lstStyle/>
          <a:p>
            <a:pPr marL="342900" indent="-342900" algn="l">
              <a:buFont typeface="Wingdings" panose="05000000000000000000" pitchFamily="2" charset="2"/>
              <a:buChar char="§"/>
            </a:pPr>
            <a:r>
              <a:rPr lang="en-US" dirty="0">
                <a:solidFill>
                  <a:schemeClr val="tx1"/>
                </a:solidFill>
              </a:rPr>
              <a:t>Chairs should be properly designed and regularly inspected for missing casters, wobbly or cracked legs, loose parts.</a:t>
            </a:r>
          </a:p>
          <a:p>
            <a:pPr marL="342900" indent="-342900" algn="l">
              <a:buFont typeface="Wingdings" panose="05000000000000000000" pitchFamily="2" charset="2"/>
              <a:buChar char="§"/>
            </a:pPr>
            <a:r>
              <a:rPr lang="en-US" dirty="0">
                <a:solidFill>
                  <a:schemeClr val="tx1"/>
                </a:solidFill>
              </a:rPr>
              <a:t>Do not lean back on a chair with your feet on a desk.</a:t>
            </a:r>
          </a:p>
          <a:p>
            <a:pPr marL="342900" indent="-342900" algn="l">
              <a:buFont typeface="Wingdings" panose="05000000000000000000" pitchFamily="2" charset="2"/>
              <a:buChar char="§"/>
            </a:pPr>
            <a:r>
              <a:rPr lang="en-US" dirty="0">
                <a:solidFill>
                  <a:schemeClr val="tx1"/>
                </a:solidFill>
              </a:rPr>
              <a:t>Do not use a chair to move yourself from one area to another.</a:t>
            </a:r>
          </a:p>
          <a:p>
            <a:pPr marL="342900" indent="-342900" algn="l">
              <a:buFont typeface="Wingdings" panose="05000000000000000000" pitchFamily="2" charset="2"/>
              <a:buChar char="§"/>
            </a:pPr>
            <a:r>
              <a:rPr lang="en-US" dirty="0">
                <a:solidFill>
                  <a:schemeClr val="tx1"/>
                </a:solidFill>
              </a:rPr>
              <a:t>Do not stand on chairs to reach for something.</a:t>
            </a:r>
          </a:p>
          <a:p>
            <a:pPr marL="342900" indent="-342900" algn="l">
              <a:buFont typeface="Wingdings" panose="05000000000000000000" pitchFamily="2" charset="2"/>
              <a:buChar char="§"/>
            </a:pPr>
            <a:r>
              <a:rPr lang="en-US" dirty="0">
                <a:solidFill>
                  <a:schemeClr val="tx1"/>
                </a:solidFill>
              </a:rPr>
              <a:t>Open only one drawer at a time and only use the handles to close drawers.</a:t>
            </a:r>
          </a:p>
          <a:p>
            <a:pPr marL="342900" indent="-342900" algn="l">
              <a:buFont typeface="Wingdings" panose="05000000000000000000" pitchFamily="2" charset="2"/>
              <a:buChar char="§"/>
            </a:pPr>
            <a:r>
              <a:rPr lang="en-US" dirty="0">
                <a:solidFill>
                  <a:schemeClr val="tx1"/>
                </a:solidFill>
              </a:rPr>
              <a:t>Do not locate file cabinets close to doorways or in aisles.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1601098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Machinery</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rPr>
              <a:t>Machines with “nip points” or rotating parts should be guarded to avoid accidental contact.</a:t>
            </a:r>
          </a:p>
          <a:p>
            <a:pPr algn="l"/>
            <a:endParaRPr lang="en-US" sz="1400" dirty="0">
              <a:solidFill>
                <a:schemeClr val="tx1"/>
              </a:solidFill>
            </a:endParaRPr>
          </a:p>
          <a:p>
            <a:pPr marL="342900" indent="-342900" algn="l">
              <a:buFont typeface="Wingdings" pitchFamily="2" charset="2"/>
              <a:buChar char="§"/>
            </a:pPr>
            <a:r>
              <a:rPr lang="en-US" dirty="0">
                <a:solidFill>
                  <a:schemeClr val="tx1"/>
                </a:solidFill>
              </a:rPr>
              <a:t>Machines such as hole punches, paper cutters, and conveyors should be </a:t>
            </a:r>
            <a:r>
              <a:rPr lang="en-US" dirty="0" smtClean="0">
                <a:solidFill>
                  <a:schemeClr val="tx1"/>
                </a:solidFill>
              </a:rPr>
              <a:t>guarded</a:t>
            </a:r>
            <a:r>
              <a:rPr lang="en-US" dirty="0">
                <a:solidFill>
                  <a:schemeClr val="tx1"/>
                </a:solidFill>
              </a:rPr>
              <a:t>.</a:t>
            </a:r>
          </a:p>
          <a:p>
            <a:pPr marL="342900" indent="-342900" algn="l">
              <a:buFont typeface="Wingdings" pitchFamily="2" charset="2"/>
              <a:buChar char="§"/>
            </a:pPr>
            <a:endParaRPr lang="en-US" sz="1400" dirty="0">
              <a:solidFill>
                <a:schemeClr val="tx1"/>
              </a:solidFill>
            </a:endParaRPr>
          </a:p>
          <a:p>
            <a:pPr marL="342900" indent="-342900" algn="l">
              <a:buFont typeface="Wingdings" pitchFamily="2" charset="2"/>
              <a:buChar char="§"/>
            </a:pPr>
            <a:r>
              <a:rPr lang="en-US" dirty="0">
                <a:solidFill>
                  <a:schemeClr val="tx1"/>
                </a:solidFill>
              </a:rPr>
              <a:t>Fans must have substantial </a:t>
            </a:r>
            <a:r>
              <a:rPr lang="en-US" dirty="0" smtClean="0">
                <a:solidFill>
                  <a:schemeClr val="tx1"/>
                </a:solidFill>
              </a:rPr>
              <a:t/>
            </a:r>
            <a:br>
              <a:rPr lang="en-US" dirty="0" smtClean="0">
                <a:solidFill>
                  <a:schemeClr val="tx1"/>
                </a:solidFill>
              </a:rPr>
            </a:br>
            <a:r>
              <a:rPr lang="en-US" dirty="0" smtClean="0">
                <a:solidFill>
                  <a:schemeClr val="tx1"/>
                </a:solidFill>
              </a:rPr>
              <a:t>bases </a:t>
            </a:r>
            <a:r>
              <a:rPr lang="en-US" dirty="0">
                <a:solidFill>
                  <a:schemeClr val="tx1"/>
                </a:solidFill>
              </a:rPr>
              <a:t>and blades must have </a:t>
            </a:r>
            <a:r>
              <a:rPr lang="en-US" dirty="0" smtClean="0">
                <a:solidFill>
                  <a:schemeClr val="tx1"/>
                </a:solidFill>
              </a:rPr>
              <a:t/>
            </a:r>
            <a:br>
              <a:rPr lang="en-US" dirty="0" smtClean="0">
                <a:solidFill>
                  <a:schemeClr val="tx1"/>
                </a:solidFill>
              </a:rPr>
            </a:br>
            <a:r>
              <a:rPr lang="en-US" dirty="0" smtClean="0">
                <a:solidFill>
                  <a:schemeClr val="tx1"/>
                </a:solidFill>
              </a:rPr>
              <a:t>guards </a:t>
            </a:r>
            <a:r>
              <a:rPr lang="en-US" dirty="0">
                <a:solidFill>
                  <a:schemeClr val="tx1"/>
                </a:solidFill>
              </a:rPr>
              <a:t>that are no wider </a:t>
            </a:r>
            <a:r>
              <a:rPr lang="en-US" dirty="0" smtClean="0">
                <a:solidFill>
                  <a:schemeClr val="tx1"/>
                </a:solidFill>
              </a:rPr>
              <a:t>than</a:t>
            </a:r>
            <a:br>
              <a:rPr lang="en-US" dirty="0" smtClean="0">
                <a:solidFill>
                  <a:schemeClr val="tx1"/>
                </a:solidFill>
              </a:rPr>
            </a:br>
            <a:r>
              <a:rPr lang="en-US" dirty="0" smtClean="0">
                <a:solidFill>
                  <a:schemeClr val="tx1"/>
                </a:solidFill>
              </a:rPr>
              <a:t>½ </a:t>
            </a:r>
            <a:r>
              <a:rPr lang="en-US" dirty="0">
                <a:solidFill>
                  <a:schemeClr val="tx1"/>
                </a:solidFill>
              </a:rPr>
              <a:t>inch.</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3074" name="Picture 2" descr="Home Featured Dahle 585 Guillotine 43″ Paper Cu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641" y="3276600"/>
            <a:ext cx="2771752"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243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Ladders, Stands, Stools</a:t>
            </a:r>
          </a:p>
        </p:txBody>
      </p:sp>
      <p:sp>
        <p:nvSpPr>
          <p:cNvPr id="4099" name="Subtitle 2"/>
          <p:cNvSpPr>
            <a:spLocks noGrp="1"/>
          </p:cNvSpPr>
          <p:nvPr>
            <p:ph type="subTitle" idx="1"/>
          </p:nvPr>
        </p:nvSpPr>
        <p:spPr>
          <a:xfrm>
            <a:off x="609600" y="1219200"/>
            <a:ext cx="7924800" cy="4800600"/>
          </a:xfrm>
        </p:spPr>
        <p:txBody>
          <a:bodyPr/>
          <a:lstStyle/>
          <a:p>
            <a:pPr marL="342900" indent="-342900" algn="l">
              <a:buFont typeface="Wingdings" panose="05000000000000000000" pitchFamily="2" charset="2"/>
              <a:buChar char="§"/>
            </a:pPr>
            <a:r>
              <a:rPr lang="en-US" dirty="0">
                <a:solidFill>
                  <a:schemeClr val="tx1"/>
                </a:solidFill>
              </a:rPr>
              <a:t>Always face the ladder when going up or down</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Inspect ladders regularly to ensure they are in good condition</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Never stand or sit on the top step of a ladder</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Ladders should only be used when they are fully opened and the spreaders are locked</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Ensure the ladder/stool used is tall enough to be used safely</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Before using ensure ladders/stools/stands are on solid surfaces that are not slippery.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12117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Office Safety</a:t>
            </a:r>
          </a:p>
        </p:txBody>
      </p:sp>
      <p:sp>
        <p:nvSpPr>
          <p:cNvPr id="4099" name="Subtitle 2"/>
          <p:cNvSpPr>
            <a:spLocks noGrp="1"/>
          </p:cNvSpPr>
          <p:nvPr>
            <p:ph type="subTitle" idx="1"/>
          </p:nvPr>
        </p:nvSpPr>
        <p:spPr>
          <a:xfrm>
            <a:off x="304800" y="1219200"/>
            <a:ext cx="8458200" cy="5029200"/>
          </a:xfrm>
        </p:spPr>
        <p:txBody>
          <a:bodyPr/>
          <a:lstStyle/>
          <a:p>
            <a:pPr marL="914400" lvl="1" indent="-457200" algn="l">
              <a:buFont typeface="Wingdings" panose="05000000000000000000" pitchFamily="2" charset="2"/>
              <a:buChar char="§"/>
            </a:pPr>
            <a:r>
              <a:rPr lang="en-US" sz="2400" dirty="0">
                <a:solidFill>
                  <a:schemeClr val="tx1"/>
                </a:solidFill>
                <a:latin typeface="Verdana" pitchFamily="34" charset="0"/>
                <a:ea typeface="Verdana" pitchFamily="34" charset="0"/>
                <a:cs typeface="Verdana" pitchFamily="34" charset="0"/>
              </a:rPr>
              <a:t>Offices of today are very different from the way they were 20 years ago</a:t>
            </a:r>
            <a:r>
              <a:rPr lang="en-US" sz="2400" dirty="0" smtClean="0">
                <a:solidFill>
                  <a:schemeClr val="tx1"/>
                </a:solidFill>
                <a:latin typeface="Verdana" pitchFamily="34" charset="0"/>
                <a:ea typeface="Verdana" pitchFamily="34" charset="0"/>
                <a:cs typeface="Verdana" pitchFamily="34" charset="0"/>
              </a:rPr>
              <a:t>.</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Wingdings" panose="05000000000000000000" pitchFamily="2" charset="2"/>
              <a:buChar char="§"/>
            </a:pPr>
            <a:r>
              <a:rPr lang="en-US" sz="2400" dirty="0">
                <a:solidFill>
                  <a:schemeClr val="tx1"/>
                </a:solidFill>
                <a:latin typeface="Verdana" pitchFamily="34" charset="0"/>
                <a:ea typeface="Verdana" pitchFamily="34" charset="0"/>
                <a:cs typeface="Verdana" pitchFamily="34" charset="0"/>
              </a:rPr>
              <a:t>Many hazards exist within an office environment that can cause injuries and health problems</a:t>
            </a:r>
            <a:r>
              <a:rPr lang="en-US" sz="2400" dirty="0" smtClean="0">
                <a:solidFill>
                  <a:schemeClr val="tx1"/>
                </a:solidFill>
                <a:latin typeface="Verdana" pitchFamily="34" charset="0"/>
                <a:ea typeface="Verdana" pitchFamily="34" charset="0"/>
                <a:cs typeface="Verdana" pitchFamily="34" charset="0"/>
              </a:rPr>
              <a:t>.</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Wingdings" panose="05000000000000000000" pitchFamily="2" charset="2"/>
              <a:buChar char="§"/>
            </a:pPr>
            <a:r>
              <a:rPr lang="en-US" sz="2400" dirty="0">
                <a:solidFill>
                  <a:schemeClr val="tx1"/>
                </a:solidFill>
                <a:latin typeface="Verdana" pitchFamily="34" charset="0"/>
                <a:ea typeface="Verdana" pitchFamily="34" charset="0"/>
                <a:cs typeface="Verdana" pitchFamily="34" charset="0"/>
              </a:rPr>
              <a:t>Slippery floors, open file drawers, poor lighting and machines that can emit noxious/hazardous gases are just some of the hazards that can be encountered</a:t>
            </a:r>
            <a:r>
              <a:rPr lang="en-US" sz="2400" dirty="0" smtClean="0">
                <a:solidFill>
                  <a:schemeClr val="tx1"/>
                </a:solidFill>
                <a:latin typeface="Verdana" pitchFamily="34" charset="0"/>
                <a:ea typeface="Verdana" pitchFamily="34" charset="0"/>
                <a:cs typeface="Verdana" pitchFamily="34" charset="0"/>
              </a:rPr>
              <a:t>.</a:t>
            </a:r>
          </a:p>
          <a:p>
            <a:pPr marL="914400" lvl="1" indent="-457200" algn="l">
              <a:buFont typeface="Arial" pitchFamily="34" charset="0"/>
              <a:buChar char="•"/>
            </a:pPr>
            <a:endParaRPr lang="en-US" sz="1000" dirty="0">
              <a:solidFill>
                <a:schemeClr val="tx1"/>
              </a:solidFill>
              <a:latin typeface="Verdana" pitchFamily="34" charset="0"/>
              <a:ea typeface="Verdana" pitchFamily="34" charset="0"/>
              <a:cs typeface="Verdana" pitchFamily="34" charset="0"/>
            </a:endParaRPr>
          </a:p>
          <a:p>
            <a:pPr marL="914400" lvl="1" indent="-457200" algn="l">
              <a:buFont typeface="Wingdings" panose="05000000000000000000" pitchFamily="2" charset="2"/>
              <a:buChar char="§"/>
            </a:pPr>
            <a:r>
              <a:rPr lang="en-US" sz="2400" dirty="0">
                <a:solidFill>
                  <a:schemeClr val="tx1"/>
                </a:solidFill>
                <a:latin typeface="Verdana" pitchFamily="34" charset="0"/>
                <a:ea typeface="Verdana" pitchFamily="34" charset="0"/>
                <a:cs typeface="Verdana" pitchFamily="34" charset="0"/>
              </a:rPr>
              <a:t>Appropriate steps need to be taken to control and eliminate hazards and safety issues.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2144463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Tools</a:t>
            </a:r>
          </a:p>
        </p:txBody>
      </p:sp>
      <p:sp>
        <p:nvSpPr>
          <p:cNvPr id="4099" name="Subtitle 2"/>
          <p:cNvSpPr>
            <a:spLocks noGrp="1"/>
          </p:cNvSpPr>
          <p:nvPr>
            <p:ph type="subTitle" idx="1"/>
          </p:nvPr>
        </p:nvSpPr>
        <p:spPr>
          <a:xfrm>
            <a:off x="609600" y="1219200"/>
            <a:ext cx="7924800" cy="4876800"/>
          </a:xfrm>
        </p:spPr>
        <p:txBody>
          <a:bodyPr/>
          <a:lstStyle/>
          <a:p>
            <a:pPr marL="342900" indent="-342900" algn="l">
              <a:buFont typeface="Wingdings" pitchFamily="2" charset="2"/>
              <a:buChar char="§"/>
            </a:pPr>
            <a:r>
              <a:rPr lang="en-US" dirty="0">
                <a:solidFill>
                  <a:schemeClr val="tx1"/>
                </a:solidFill>
              </a:rPr>
              <a:t>Office tools such as pens, pencils, paper, letter openers, scissors, and staplers can cause cuts, scrapes, punctures with resulting infections</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Paper cutter blades should be closed when not in use and a guard should be in place</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Always use staple removers and never test a jammed stapler with your thumb</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Store sharp objects in a drawer or with the point down</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Never hand a sharp object to someone point first.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1428826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Photocopying Machine</a:t>
            </a:r>
          </a:p>
        </p:txBody>
      </p:sp>
      <p:sp>
        <p:nvSpPr>
          <p:cNvPr id="4099" name="Subtitle 2"/>
          <p:cNvSpPr>
            <a:spLocks noGrp="1"/>
          </p:cNvSpPr>
          <p:nvPr>
            <p:ph type="subTitle" idx="1"/>
          </p:nvPr>
        </p:nvSpPr>
        <p:spPr>
          <a:xfrm>
            <a:off x="609600" y="1219200"/>
            <a:ext cx="7924800" cy="4800600"/>
          </a:xfrm>
        </p:spPr>
        <p:txBody>
          <a:bodyPr/>
          <a:lstStyle/>
          <a:p>
            <a:pPr marL="342900" indent="-342900" algn="l">
              <a:buFont typeface="Wingdings" panose="05000000000000000000" pitchFamily="2" charset="2"/>
              <a:buChar char="§"/>
            </a:pPr>
            <a:r>
              <a:rPr lang="en-US" dirty="0">
                <a:solidFill>
                  <a:schemeClr val="tx1"/>
                </a:solidFill>
              </a:rPr>
              <a:t>May use toxic chemicals, produce excessive noise, intense light, as well as being a source </a:t>
            </a:r>
            <a:r>
              <a:rPr lang="en-US" dirty="0" smtClean="0">
                <a:solidFill>
                  <a:schemeClr val="tx1"/>
                </a:solidFill>
              </a:rPr>
              <a:t> of </a:t>
            </a:r>
            <a:r>
              <a:rPr lang="en-US" dirty="0">
                <a:solidFill>
                  <a:schemeClr val="tx1"/>
                </a:solidFill>
              </a:rPr>
              <a:t>indoor air pollution.</a:t>
            </a:r>
          </a:p>
          <a:p>
            <a:pPr marL="342900" indent="-342900" algn="l">
              <a:buFont typeface="Wingdings" panose="05000000000000000000" pitchFamily="2" charset="2"/>
              <a:buChar char="§"/>
            </a:pPr>
            <a:r>
              <a:rPr lang="en-US" dirty="0">
                <a:solidFill>
                  <a:schemeClr val="tx1"/>
                </a:solidFill>
              </a:rPr>
              <a:t>Keep the document cover closed.</a:t>
            </a:r>
          </a:p>
          <a:p>
            <a:pPr marL="342900" indent="-342900" algn="l">
              <a:buFont typeface="Wingdings" panose="05000000000000000000" pitchFamily="2" charset="2"/>
              <a:buChar char="§"/>
            </a:pPr>
            <a:r>
              <a:rPr lang="en-US" dirty="0">
                <a:solidFill>
                  <a:schemeClr val="tx1"/>
                </a:solidFill>
              </a:rPr>
              <a:t>Reduce noise exposure by isolating the machine.</a:t>
            </a:r>
          </a:p>
          <a:p>
            <a:pPr marL="342900" indent="-342900" algn="l">
              <a:buFont typeface="Wingdings" panose="05000000000000000000" pitchFamily="2" charset="2"/>
              <a:buChar char="§"/>
            </a:pPr>
            <a:r>
              <a:rPr lang="en-US" dirty="0">
                <a:solidFill>
                  <a:schemeClr val="tx1"/>
                </a:solidFill>
              </a:rPr>
              <a:t>Place machines in well-ventilated rooms away from workers’ desks.</a:t>
            </a:r>
          </a:p>
          <a:p>
            <a:pPr marL="342900" indent="-342900" algn="l">
              <a:buFont typeface="Wingdings" panose="05000000000000000000" pitchFamily="2" charset="2"/>
              <a:buChar char="§"/>
            </a:pPr>
            <a:r>
              <a:rPr lang="en-US" dirty="0">
                <a:solidFill>
                  <a:schemeClr val="tx1"/>
                </a:solidFill>
              </a:rPr>
              <a:t>Have machines serviced regularly to prevent chemical emissions.</a:t>
            </a:r>
          </a:p>
          <a:p>
            <a:pPr marL="342900" indent="-342900" algn="l">
              <a:buFont typeface="Wingdings" panose="05000000000000000000" pitchFamily="2" charset="2"/>
              <a:buChar char="§"/>
            </a:pPr>
            <a:r>
              <a:rPr lang="en-US" dirty="0">
                <a:solidFill>
                  <a:schemeClr val="tx1"/>
                </a:solidFill>
              </a:rPr>
              <a:t>Avoid skin contact with chemicals and clean </a:t>
            </a:r>
            <a:r>
              <a:rPr lang="en-US" dirty="0" smtClean="0">
                <a:solidFill>
                  <a:schemeClr val="tx1"/>
                </a:solidFill>
              </a:rPr>
              <a:t>up </a:t>
            </a:r>
            <a:r>
              <a:rPr lang="en-US" dirty="0">
                <a:solidFill>
                  <a:schemeClr val="tx1"/>
                </a:solidFill>
              </a:rPr>
              <a:t>all spills and dispose of waste </a:t>
            </a:r>
            <a:r>
              <a:rPr lang="en-US" dirty="0" smtClean="0">
                <a:solidFill>
                  <a:schemeClr val="tx1"/>
                </a:solidFill>
              </a:rPr>
              <a:t>properly.</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652396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Video Display Terminals (VDT)</a:t>
            </a:r>
          </a:p>
        </p:txBody>
      </p:sp>
      <p:sp>
        <p:nvSpPr>
          <p:cNvPr id="4099" name="Subtitle 2"/>
          <p:cNvSpPr>
            <a:spLocks noGrp="1"/>
          </p:cNvSpPr>
          <p:nvPr>
            <p:ph type="subTitle" idx="1"/>
          </p:nvPr>
        </p:nvSpPr>
        <p:spPr>
          <a:xfrm>
            <a:off x="609600" y="1447800"/>
            <a:ext cx="7924800" cy="4648200"/>
          </a:xfrm>
        </p:spPr>
        <p:txBody>
          <a:bodyPr/>
          <a:lstStyle/>
          <a:p>
            <a:pPr marL="342900" indent="-342900" algn="l">
              <a:buFont typeface="Wingdings" panose="05000000000000000000" pitchFamily="2" charset="2"/>
              <a:buChar char="§"/>
            </a:pPr>
            <a:r>
              <a:rPr lang="en-US" dirty="0">
                <a:solidFill>
                  <a:schemeClr val="tx1"/>
                </a:solidFill>
              </a:rPr>
              <a:t>Health hazards = radiation, noise, eye irritation, low back, neck, shoulder pain, stress</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To minimize potential radiation exposure only use equipment for which you can obtain data on emissions</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To minimize noise, VDT’s should not be clustered; sound absorbent screens may also be used</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Ensure VDT is not too close to operator (not less than 18-22 inches away).</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3406122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Fall Prevention</a:t>
            </a:r>
          </a:p>
        </p:txBody>
      </p:sp>
      <p:sp>
        <p:nvSpPr>
          <p:cNvPr id="4099" name="Subtitle 2"/>
          <p:cNvSpPr>
            <a:spLocks noGrp="1"/>
          </p:cNvSpPr>
          <p:nvPr>
            <p:ph type="subTitle" idx="1"/>
          </p:nvPr>
        </p:nvSpPr>
        <p:spPr>
          <a:xfrm>
            <a:off x="609600" y="1295400"/>
            <a:ext cx="7924800" cy="914400"/>
          </a:xfrm>
        </p:spPr>
        <p:txBody>
          <a:bodyPr/>
          <a:lstStyle/>
          <a:p>
            <a:pPr algn="l"/>
            <a:r>
              <a:rPr lang="en-US" dirty="0">
                <a:solidFill>
                  <a:schemeClr val="tx1"/>
                </a:solidFill>
              </a:rPr>
              <a:t>Wear appropriate footwear = sturdy shoes with non-slip soles.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7" descr="High Heeled Shoes-R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04557"/>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Flip Flop Sho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61557"/>
            <a:ext cx="296068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en's Slip Resistant Sho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23557"/>
            <a:ext cx="2800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32488" y="2426732"/>
            <a:ext cx="2791149" cy="369332"/>
          </a:xfrm>
          <a:prstGeom prst="rect">
            <a:avLst/>
          </a:prstGeom>
        </p:spPr>
        <p:txBody>
          <a:bodyPr wrap="none">
            <a:spAutoFit/>
          </a:bodyPr>
          <a:lstStyle/>
          <a:p>
            <a:pPr eaLnBrk="1" hangingPunct="1"/>
            <a:r>
              <a:rPr lang="en-US" dirty="0">
                <a:latin typeface="Verdana" pitchFamily="34" charset="0"/>
              </a:rPr>
              <a:t>These </a:t>
            </a:r>
            <a:r>
              <a:rPr lang="en-US" dirty="0" smtClean="0">
                <a:latin typeface="Verdana" pitchFamily="34" charset="0"/>
              </a:rPr>
              <a:t>are much </a:t>
            </a:r>
            <a:r>
              <a:rPr lang="en-US" dirty="0">
                <a:latin typeface="Verdana" pitchFamily="34" charset="0"/>
              </a:rPr>
              <a:t>safer!</a:t>
            </a:r>
          </a:p>
        </p:txBody>
      </p:sp>
      <p:cxnSp>
        <p:nvCxnSpPr>
          <p:cNvPr id="10" name="Straight Arrow Connector 9"/>
          <p:cNvCxnSpPr/>
          <p:nvPr/>
        </p:nvCxnSpPr>
        <p:spPr>
          <a:xfrm rot="5400000">
            <a:off x="7509329" y="3016250"/>
            <a:ext cx="558800" cy="2667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429000" y="5664075"/>
            <a:ext cx="2872902" cy="369332"/>
          </a:xfrm>
          <a:prstGeom prst="rect">
            <a:avLst/>
          </a:prstGeom>
        </p:spPr>
        <p:txBody>
          <a:bodyPr wrap="none">
            <a:spAutoFit/>
          </a:bodyPr>
          <a:lstStyle/>
          <a:p>
            <a:pPr eaLnBrk="1" hangingPunct="1"/>
            <a:r>
              <a:rPr lang="en-US" dirty="0">
                <a:latin typeface="Verdana" pitchFamily="34" charset="0"/>
              </a:rPr>
              <a:t>Which shoes are safer?</a:t>
            </a:r>
          </a:p>
        </p:txBody>
      </p:sp>
    </p:spTree>
    <p:extLst>
      <p:ext uri="{BB962C8B-B14F-4D97-AF65-F5344CB8AC3E}">
        <p14:creationId xmlns:p14="http://schemas.microsoft.com/office/powerpoint/2010/main" val="277328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Fall Prevention</a:t>
            </a:r>
          </a:p>
        </p:txBody>
      </p:sp>
      <p:sp>
        <p:nvSpPr>
          <p:cNvPr id="4099" name="Subtitle 2"/>
          <p:cNvSpPr>
            <a:spLocks noGrp="1"/>
          </p:cNvSpPr>
          <p:nvPr>
            <p:ph type="subTitle" idx="1"/>
          </p:nvPr>
        </p:nvSpPr>
        <p:spPr>
          <a:xfrm>
            <a:off x="609600" y="1219200"/>
            <a:ext cx="7924800" cy="4800600"/>
          </a:xfrm>
        </p:spPr>
        <p:txBody>
          <a:bodyPr/>
          <a:lstStyle/>
          <a:p>
            <a:pPr marL="342900" indent="-342900" algn="l">
              <a:buFont typeface="Wingdings" panose="05000000000000000000" pitchFamily="2" charset="2"/>
              <a:buChar char="§"/>
            </a:pPr>
            <a:r>
              <a:rPr lang="en-US" dirty="0">
                <a:solidFill>
                  <a:schemeClr val="tx1"/>
                </a:solidFill>
              </a:rPr>
              <a:t>Maintain a clear line of vision</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Install convex mirrors around blind corners or cubicle walls to avoid collisions</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Don’t run electrical cords, telephone/computer wiring across walkways</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Do not stand on chairs or other furniture to reach for something</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Do not store boxes, files, or various other items in walkways</a:t>
            </a:r>
            <a:r>
              <a:rPr lang="en-US" dirty="0" smtClean="0">
                <a:solidFill>
                  <a:schemeClr val="tx1"/>
                </a:solidFill>
              </a:rPr>
              <a: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Use handrails when walking up or down stairs.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2312194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Fall/Injury Prevention</a:t>
            </a:r>
          </a:p>
        </p:txBody>
      </p:sp>
      <p:sp>
        <p:nvSpPr>
          <p:cNvPr id="4099" name="Subtitle 2"/>
          <p:cNvSpPr>
            <a:spLocks noGrp="1"/>
          </p:cNvSpPr>
          <p:nvPr>
            <p:ph type="subTitle" idx="1"/>
          </p:nvPr>
        </p:nvSpPr>
        <p:spPr>
          <a:xfrm>
            <a:off x="609600" y="1447800"/>
            <a:ext cx="7924800" cy="4648200"/>
          </a:xfrm>
        </p:spPr>
        <p:txBody>
          <a:bodyPr/>
          <a:lstStyle/>
          <a:p>
            <a:pPr marL="342900" indent="-342900" algn="l">
              <a:buFont typeface="Wingdings" pitchFamily="2" charset="2"/>
              <a:buChar char="§"/>
            </a:pPr>
            <a:r>
              <a:rPr lang="en-US" dirty="0">
                <a:solidFill>
                  <a:schemeClr val="tx1"/>
                </a:solidFill>
              </a:rPr>
              <a:t>Close all file drawers immediately after use</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Close the file drawer using the drawer handle, not your feet</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Open only one file drawer at a time (to avoid causing cabinet to fall over</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Never leave an open drawer unattended</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Never open a drawer while someone is beneath it</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Never climb on open file drawers.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601786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Emergency Action Plans</a:t>
            </a:r>
          </a:p>
        </p:txBody>
      </p:sp>
      <p:sp>
        <p:nvSpPr>
          <p:cNvPr id="4099" name="Subtitle 2"/>
          <p:cNvSpPr>
            <a:spLocks noGrp="1"/>
          </p:cNvSpPr>
          <p:nvPr>
            <p:ph type="subTitle" idx="1"/>
          </p:nvPr>
        </p:nvSpPr>
        <p:spPr>
          <a:xfrm>
            <a:off x="381000" y="1143000"/>
            <a:ext cx="8305800" cy="2895600"/>
          </a:xfrm>
        </p:spPr>
        <p:txBody>
          <a:bodyPr/>
          <a:lstStyle/>
          <a:p>
            <a:pPr marL="342900" indent="-342900" algn="l">
              <a:buFont typeface="Wingdings" panose="05000000000000000000" pitchFamily="2" charset="2"/>
              <a:buChar char="§"/>
            </a:pPr>
            <a:r>
              <a:rPr lang="en-US" dirty="0">
                <a:solidFill>
                  <a:schemeClr val="tx1"/>
                </a:solidFill>
              </a:rPr>
              <a:t>Know the plan for foreseeable emergencies such as fires, hurricanes, tornadoes, etc.</a:t>
            </a:r>
          </a:p>
          <a:p>
            <a:pPr marL="342900" indent="-342900" algn="l">
              <a:buFont typeface="Wingdings" panose="05000000000000000000" pitchFamily="2" charset="2"/>
              <a:buChar char="§"/>
            </a:pPr>
            <a:r>
              <a:rPr lang="en-US" dirty="0">
                <a:solidFill>
                  <a:schemeClr val="tx1"/>
                </a:solidFill>
              </a:rPr>
              <a:t>Know how to report emergencies.</a:t>
            </a:r>
          </a:p>
          <a:p>
            <a:pPr marL="342900" indent="-342900" algn="l">
              <a:buFont typeface="Wingdings" panose="05000000000000000000" pitchFamily="2" charset="2"/>
              <a:buChar char="§"/>
            </a:pPr>
            <a:r>
              <a:rPr lang="en-US" dirty="0">
                <a:solidFill>
                  <a:schemeClr val="tx1"/>
                </a:solidFill>
              </a:rPr>
              <a:t>Know the location of the closest exit, fire alarm pull station, and fire extinguisher.</a:t>
            </a:r>
          </a:p>
          <a:p>
            <a:pPr marL="342900" indent="-342900" algn="l">
              <a:buFont typeface="Wingdings" panose="05000000000000000000" pitchFamily="2" charset="2"/>
              <a:buChar char="§"/>
            </a:pPr>
            <a:r>
              <a:rPr lang="en-US" dirty="0">
                <a:solidFill>
                  <a:schemeClr val="tx1"/>
                </a:solidFill>
              </a:rPr>
              <a:t>Be familiar with emergency escape procedures and routes.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3" descr="Fire-Goodwill Store-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4114800"/>
            <a:ext cx="276701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Tornado Form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599" y="4114800"/>
            <a:ext cx="28130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453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p.yimg.com/ib/th?id=JN.mAg0vANYGiQgB553%2fFBc0w&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b="19429"/>
          <a:stretch/>
        </p:blipFill>
        <p:spPr bwMode="auto">
          <a:xfrm>
            <a:off x="2906713" y="4000500"/>
            <a:ext cx="2857500" cy="2302329"/>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Emergency Action Plans</a:t>
            </a:r>
          </a:p>
        </p:txBody>
      </p:sp>
      <p:sp>
        <p:nvSpPr>
          <p:cNvPr id="4099" name="Subtitle 2"/>
          <p:cNvSpPr>
            <a:spLocks noGrp="1"/>
          </p:cNvSpPr>
          <p:nvPr>
            <p:ph type="subTitle" idx="1"/>
          </p:nvPr>
        </p:nvSpPr>
        <p:spPr>
          <a:xfrm>
            <a:off x="381000" y="1219200"/>
            <a:ext cx="8382000" cy="3352800"/>
          </a:xfrm>
        </p:spPr>
        <p:txBody>
          <a:bodyPr/>
          <a:lstStyle/>
          <a:p>
            <a:pPr marL="342900" indent="-342900" algn="l">
              <a:buFont typeface="Wingdings" pitchFamily="2" charset="2"/>
              <a:buChar char="§"/>
            </a:pPr>
            <a:r>
              <a:rPr lang="en-US" dirty="0">
                <a:solidFill>
                  <a:schemeClr val="tx1"/>
                </a:solidFill>
              </a:rPr>
              <a:t>Know where to assemble after evacuation</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Know the procedure used to account for all employees after evacuation</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Know which employees are assigned rescue and medical duties</a:t>
            </a:r>
            <a:r>
              <a:rPr lang="en-US" dirty="0" smtClean="0">
                <a:solidFill>
                  <a:schemeClr val="tx1"/>
                </a:solidFill>
              </a:rPr>
              <a:t>.</a:t>
            </a:r>
          </a:p>
          <a:p>
            <a:pPr marL="342900" indent="-342900" algn="l">
              <a:buFont typeface="Wingdings" pitchFamily="2" charset="2"/>
              <a:buChar char="§"/>
            </a:pPr>
            <a:endParaRPr lang="en-US" sz="800" dirty="0">
              <a:solidFill>
                <a:schemeClr val="tx1"/>
              </a:solidFill>
            </a:endParaRPr>
          </a:p>
          <a:p>
            <a:pPr marL="342900" indent="-342900" algn="l">
              <a:buFont typeface="Wingdings" pitchFamily="2" charset="2"/>
              <a:buChar char="§"/>
            </a:pPr>
            <a:r>
              <a:rPr lang="en-US" dirty="0">
                <a:solidFill>
                  <a:schemeClr val="tx1"/>
                </a:solidFill>
              </a:rPr>
              <a:t>Know where emergency equipment is stored (e.g. flashlights, medical supplies, etc.)</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PPT-037-01</a:t>
            </a:r>
          </a:p>
        </p:txBody>
      </p:sp>
    </p:spTree>
    <p:extLst>
      <p:ext uri="{BB962C8B-B14F-4D97-AF65-F5344CB8AC3E}">
        <p14:creationId xmlns:p14="http://schemas.microsoft.com/office/powerpoint/2010/main" val="2328833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Office Exercises-Back Relaxer</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anose="05000000000000000000" pitchFamily="2" charset="2"/>
              <a:buChar char="§"/>
            </a:pPr>
            <a:r>
              <a:rPr lang="en-US" dirty="0" smtClean="0">
                <a:solidFill>
                  <a:schemeClr val="tx1"/>
                </a:solidFill>
                <a:cs typeface="Times New Roman" pitchFamily="18" charset="0"/>
              </a:rPr>
              <a:t>Bend </a:t>
            </a:r>
            <a:r>
              <a:rPr lang="en-US" dirty="0">
                <a:solidFill>
                  <a:schemeClr val="tx1"/>
                </a:solidFill>
                <a:cs typeface="Times New Roman" pitchFamily="18" charset="0"/>
              </a:rPr>
              <a:t>down between your knees for as long as you can.</a:t>
            </a:r>
          </a:p>
          <a:p>
            <a:pPr marL="342900" indent="-342900" algn="l">
              <a:buFont typeface="Wingdings" panose="05000000000000000000" pitchFamily="2" charset="2"/>
              <a:buChar char="§"/>
            </a:pPr>
            <a:endParaRPr lang="en-US" dirty="0">
              <a:solidFill>
                <a:schemeClr val="tx1"/>
              </a:solidFill>
              <a:cs typeface="Times New Roman" pitchFamily="18" charset="0"/>
            </a:endParaRPr>
          </a:p>
          <a:p>
            <a:pPr marL="342900" indent="-342900" algn="l">
              <a:buFont typeface="Wingdings" panose="05000000000000000000" pitchFamily="2" charset="2"/>
              <a:buChar char="§"/>
            </a:pPr>
            <a:r>
              <a:rPr lang="en-US" dirty="0" smtClean="0">
                <a:solidFill>
                  <a:schemeClr val="tx1"/>
                </a:solidFill>
                <a:cs typeface="Times New Roman" pitchFamily="18" charset="0"/>
              </a:rPr>
              <a:t>Return </a:t>
            </a:r>
            <a:r>
              <a:rPr lang="en-US" dirty="0">
                <a:solidFill>
                  <a:schemeClr val="tx1"/>
                </a:solidFill>
                <a:cs typeface="Times New Roman" pitchFamily="18" charset="0"/>
              </a:rPr>
              <a:t>to upright position, straighten, and relax.</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7" descr="excersize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81400"/>
            <a:ext cx="273208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958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Middle/Upper Back Stretch</a:t>
            </a:r>
          </a:p>
        </p:txBody>
      </p:sp>
      <p:sp>
        <p:nvSpPr>
          <p:cNvPr id="4099" name="Subtitle 2"/>
          <p:cNvSpPr>
            <a:spLocks noGrp="1"/>
          </p:cNvSpPr>
          <p:nvPr>
            <p:ph type="subTitle" idx="1"/>
          </p:nvPr>
        </p:nvSpPr>
        <p:spPr>
          <a:xfrm>
            <a:off x="381000" y="1295400"/>
            <a:ext cx="6324600" cy="4419600"/>
          </a:xfrm>
        </p:spPr>
        <p:txBody>
          <a:bodyPr/>
          <a:lstStyle/>
          <a:p>
            <a:pPr marL="342900" indent="-342900" algn="l">
              <a:buFont typeface="Wingdings" panose="05000000000000000000" pitchFamily="2" charset="2"/>
              <a:buChar char="§"/>
            </a:pPr>
            <a:r>
              <a:rPr lang="en-US" dirty="0" smtClean="0">
                <a:solidFill>
                  <a:schemeClr val="tx1"/>
                </a:solidFill>
                <a:cs typeface="Times New Roman" pitchFamily="18" charset="0"/>
              </a:rPr>
              <a:t>Raise </a:t>
            </a:r>
            <a:r>
              <a:rPr lang="en-US" dirty="0">
                <a:solidFill>
                  <a:schemeClr val="tx1"/>
                </a:solidFill>
                <a:cs typeface="Times New Roman" pitchFamily="18" charset="0"/>
              </a:rPr>
              <a:t>your right arm and grasp it below the  elbow with your left hand.</a:t>
            </a:r>
          </a:p>
          <a:p>
            <a:pPr marL="342900" indent="-342900" algn="l">
              <a:buFont typeface="Wingdings" panose="05000000000000000000" pitchFamily="2" charset="2"/>
              <a:buChar char="§"/>
            </a:pPr>
            <a:endParaRPr lang="en-US" dirty="0">
              <a:solidFill>
                <a:schemeClr val="tx1"/>
              </a:solidFill>
              <a:cs typeface="Times New Roman" pitchFamily="18" charset="0"/>
            </a:endParaRPr>
          </a:p>
          <a:p>
            <a:pPr marL="342900" indent="-342900" algn="l">
              <a:buFont typeface="Wingdings" panose="05000000000000000000" pitchFamily="2" charset="2"/>
              <a:buChar char="§"/>
            </a:pPr>
            <a:r>
              <a:rPr lang="en-US" dirty="0" smtClean="0">
                <a:solidFill>
                  <a:schemeClr val="tx1"/>
                </a:solidFill>
                <a:cs typeface="Times New Roman" pitchFamily="18" charset="0"/>
              </a:rPr>
              <a:t>Gently </a:t>
            </a:r>
            <a:r>
              <a:rPr lang="en-US" dirty="0">
                <a:solidFill>
                  <a:schemeClr val="tx1"/>
                </a:solidFill>
                <a:cs typeface="Times New Roman" pitchFamily="18" charset="0"/>
              </a:rPr>
              <a:t>pull your right elbow toward your left shoulder as you feel the stretch.</a:t>
            </a:r>
          </a:p>
          <a:p>
            <a:pPr marL="342900" indent="-342900" algn="l">
              <a:buFont typeface="Wingdings" panose="05000000000000000000" pitchFamily="2" charset="2"/>
              <a:buChar char="§"/>
            </a:pPr>
            <a:endParaRPr lang="en-US" dirty="0">
              <a:solidFill>
                <a:schemeClr val="tx1"/>
              </a:solidFill>
              <a:cs typeface="Times New Roman" pitchFamily="18" charset="0"/>
            </a:endParaRPr>
          </a:p>
          <a:p>
            <a:pPr marL="342900" indent="-342900" algn="l">
              <a:buFont typeface="Wingdings" panose="05000000000000000000" pitchFamily="2" charset="2"/>
              <a:buChar char="§"/>
            </a:pPr>
            <a:r>
              <a:rPr lang="en-US" dirty="0" smtClean="0">
                <a:solidFill>
                  <a:schemeClr val="tx1"/>
                </a:solidFill>
                <a:cs typeface="Times New Roman" pitchFamily="18" charset="0"/>
              </a:rPr>
              <a:t>Hold </a:t>
            </a:r>
            <a:r>
              <a:rPr lang="en-US" dirty="0">
                <a:solidFill>
                  <a:schemeClr val="tx1"/>
                </a:solidFill>
                <a:cs typeface="Times New Roman" pitchFamily="18" charset="0"/>
              </a:rPr>
              <a:t>for five seconds.</a:t>
            </a:r>
          </a:p>
          <a:p>
            <a:pPr marL="342900" indent="-342900" algn="l">
              <a:buFont typeface="Wingdings" panose="05000000000000000000" pitchFamily="2" charset="2"/>
              <a:buChar char="§"/>
            </a:pPr>
            <a:endParaRPr lang="en-US" dirty="0">
              <a:solidFill>
                <a:schemeClr val="tx1"/>
              </a:solidFill>
              <a:cs typeface="Times New Roman" pitchFamily="18" charset="0"/>
            </a:endParaRPr>
          </a:p>
          <a:p>
            <a:pPr marL="342900" indent="-342900" algn="l">
              <a:buFont typeface="Wingdings" panose="05000000000000000000" pitchFamily="2" charset="2"/>
              <a:buChar char="§"/>
            </a:pPr>
            <a:r>
              <a:rPr lang="en-US" dirty="0" smtClean="0">
                <a:solidFill>
                  <a:schemeClr val="tx1"/>
                </a:solidFill>
                <a:cs typeface="Times New Roman" pitchFamily="18" charset="0"/>
              </a:rPr>
              <a:t>Do </a:t>
            </a:r>
            <a:r>
              <a:rPr lang="en-US" dirty="0">
                <a:solidFill>
                  <a:schemeClr val="tx1"/>
                </a:solidFill>
                <a:cs typeface="Times New Roman" pitchFamily="18" charset="0"/>
              </a:rPr>
              <a:t>same for left side.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3" descr="excersize_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2754313"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67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Leading Office Accidents</a:t>
            </a:r>
          </a:p>
        </p:txBody>
      </p:sp>
      <p:sp>
        <p:nvSpPr>
          <p:cNvPr id="4099" name="Subtitle 2"/>
          <p:cNvSpPr>
            <a:spLocks noGrp="1"/>
          </p:cNvSpPr>
          <p:nvPr>
            <p:ph type="subTitle" idx="1"/>
          </p:nvPr>
        </p:nvSpPr>
        <p:spPr>
          <a:xfrm>
            <a:off x="685800" y="1371600"/>
            <a:ext cx="4953000" cy="4495800"/>
          </a:xfrm>
        </p:spPr>
        <p:txBody>
          <a:bodyPr/>
          <a:lstStyle/>
          <a:p>
            <a:pPr marL="342900" indent="-342900" algn="l">
              <a:buFont typeface="Wingdings" pitchFamily="2" charset="2"/>
              <a:buChar char="§"/>
            </a:pPr>
            <a:r>
              <a:rPr lang="en-US" dirty="0" smtClean="0">
                <a:solidFill>
                  <a:schemeClr val="tx1"/>
                </a:solidFill>
                <a:ea typeface="Verdana" pitchFamily="34" charset="0"/>
                <a:cs typeface="Verdana" pitchFamily="34" charset="0"/>
              </a:rPr>
              <a:t>Falls</a:t>
            </a:r>
          </a:p>
          <a:p>
            <a:pPr marL="342900" indent="-342900" algn="l">
              <a:buFont typeface="Wingdings" pitchFamily="2" charset="2"/>
              <a:buChar char="§"/>
            </a:pPr>
            <a:endParaRPr lang="en-US" sz="800"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Strains and </a:t>
            </a:r>
            <a:r>
              <a:rPr lang="en-US" dirty="0" smtClean="0">
                <a:solidFill>
                  <a:schemeClr val="tx1"/>
                </a:solidFill>
                <a:ea typeface="Verdana" pitchFamily="34" charset="0"/>
                <a:cs typeface="Verdana" pitchFamily="34" charset="0"/>
              </a:rPr>
              <a:t>over-exertion</a:t>
            </a:r>
          </a:p>
          <a:p>
            <a:pPr marL="342900" indent="-342900" algn="l">
              <a:buFont typeface="Wingdings" pitchFamily="2" charset="2"/>
              <a:buChar char="§"/>
            </a:pPr>
            <a:endParaRPr lang="en-US" sz="800"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Struck by or striking </a:t>
            </a:r>
            <a:r>
              <a:rPr lang="en-US" dirty="0" smtClean="0">
                <a:solidFill>
                  <a:schemeClr val="tx1"/>
                </a:solidFill>
                <a:ea typeface="Verdana" pitchFamily="34" charset="0"/>
                <a:cs typeface="Verdana" pitchFamily="34" charset="0"/>
              </a:rPr>
              <a:t>objects</a:t>
            </a:r>
          </a:p>
          <a:p>
            <a:pPr marL="342900" indent="-342900" algn="l">
              <a:buFont typeface="Wingdings" pitchFamily="2" charset="2"/>
              <a:buChar char="§"/>
            </a:pPr>
            <a:endParaRPr lang="en-US" sz="800" dirty="0">
              <a:solidFill>
                <a:schemeClr val="tx1"/>
              </a:solidFill>
              <a:ea typeface="Verdana" pitchFamily="34" charset="0"/>
              <a:cs typeface="Verdana" pitchFamily="34" charset="0"/>
            </a:endParaRPr>
          </a:p>
          <a:p>
            <a:pPr marL="3429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Caught in or between </a:t>
            </a:r>
            <a:r>
              <a:rPr lang="en-US" sz="2400" dirty="0" smtClean="0">
                <a:solidFill>
                  <a:schemeClr val="tx1"/>
                </a:solidFill>
                <a:latin typeface="Verdana" pitchFamily="34" charset="0"/>
                <a:ea typeface="Verdana" pitchFamily="34" charset="0"/>
                <a:cs typeface="Verdana" pitchFamily="34" charset="0"/>
              </a:rPr>
              <a:t>objects</a:t>
            </a:r>
          </a:p>
          <a:p>
            <a:pPr marL="342900" lvl="1" indent="-342900" algn="l">
              <a:buFont typeface="Wingdings" pitchFamily="2" charset="2"/>
              <a:buChar char="§"/>
            </a:pPr>
            <a:endParaRPr lang="en-US" sz="800" dirty="0">
              <a:solidFill>
                <a:schemeClr val="tx1"/>
              </a:solidFill>
              <a:latin typeface="Verdana" pitchFamily="34" charset="0"/>
              <a:ea typeface="Verdana" pitchFamily="34" charset="0"/>
              <a:cs typeface="Verdana" pitchFamily="34" charset="0"/>
            </a:endParaRPr>
          </a:p>
          <a:p>
            <a:pPr marL="3429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Foreign substances in </a:t>
            </a:r>
            <a:r>
              <a:rPr lang="en-US" sz="2400" dirty="0" smtClean="0">
                <a:solidFill>
                  <a:schemeClr val="tx1"/>
                </a:solidFill>
                <a:latin typeface="Verdana" pitchFamily="34" charset="0"/>
                <a:ea typeface="Verdana" pitchFamily="34" charset="0"/>
                <a:cs typeface="Verdana" pitchFamily="34" charset="0"/>
              </a:rPr>
              <a:t>eyes</a:t>
            </a:r>
          </a:p>
          <a:p>
            <a:pPr marL="342900" lvl="1" indent="-342900" algn="l">
              <a:buFont typeface="Wingdings" pitchFamily="2" charset="2"/>
              <a:buChar char="§"/>
            </a:pPr>
            <a:endParaRPr lang="en-US" sz="800" dirty="0">
              <a:solidFill>
                <a:schemeClr val="tx1"/>
              </a:solidFill>
              <a:latin typeface="Verdana" pitchFamily="34" charset="0"/>
              <a:ea typeface="Verdana" pitchFamily="34" charset="0"/>
              <a:cs typeface="Verdana" pitchFamily="34" charset="0"/>
            </a:endParaRPr>
          </a:p>
          <a:p>
            <a:pPr marL="3429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Burns from hot </a:t>
            </a:r>
            <a:r>
              <a:rPr lang="en-US" sz="2400" dirty="0" smtClean="0">
                <a:solidFill>
                  <a:schemeClr val="tx1"/>
                </a:solidFill>
                <a:latin typeface="Verdana" pitchFamily="34" charset="0"/>
                <a:ea typeface="Verdana" pitchFamily="34" charset="0"/>
                <a:cs typeface="Verdana" pitchFamily="34" charset="0"/>
              </a:rPr>
              <a:t>liquids/fires</a:t>
            </a:r>
          </a:p>
          <a:p>
            <a:pPr marL="342900" lvl="1" indent="-342900" algn="l">
              <a:buFont typeface="Wingdings" pitchFamily="2" charset="2"/>
              <a:buChar char="§"/>
            </a:pPr>
            <a:endParaRPr lang="en-US" sz="800" dirty="0">
              <a:solidFill>
                <a:schemeClr val="tx1"/>
              </a:solidFill>
              <a:latin typeface="Verdana" pitchFamily="34" charset="0"/>
              <a:ea typeface="Verdana" pitchFamily="34" charset="0"/>
              <a:cs typeface="Verdana" pitchFamily="34" charset="0"/>
            </a:endParaRPr>
          </a:p>
          <a:p>
            <a:pPr marL="3429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Electrical s</a:t>
            </a:r>
            <a:r>
              <a:rPr lang="en-US" sz="2400" dirty="0" smtClean="0">
                <a:solidFill>
                  <a:schemeClr val="tx1"/>
                </a:solidFill>
                <a:latin typeface="Verdana" pitchFamily="34" charset="0"/>
                <a:ea typeface="Verdana" pitchFamily="34" charset="0"/>
                <a:cs typeface="Verdana" pitchFamily="34" charset="0"/>
              </a:rPr>
              <a:t>hock</a:t>
            </a:r>
            <a:endParaRPr lang="en-US" sz="2400" dirty="0">
              <a:solidFill>
                <a:schemeClr val="tx1"/>
              </a:solidFill>
              <a:latin typeface="Verdana" pitchFamily="34" charset="0"/>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3" descr="falling-stai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0327" y="1676400"/>
            <a:ext cx="25908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74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Finger Stretch</a:t>
            </a:r>
          </a:p>
        </p:txBody>
      </p:sp>
      <p:sp>
        <p:nvSpPr>
          <p:cNvPr id="4099" name="Subtitle 2"/>
          <p:cNvSpPr>
            <a:spLocks noGrp="1"/>
          </p:cNvSpPr>
          <p:nvPr>
            <p:ph type="subTitle" idx="1"/>
          </p:nvPr>
        </p:nvSpPr>
        <p:spPr>
          <a:xfrm>
            <a:off x="609600" y="1905000"/>
            <a:ext cx="7924800" cy="2590800"/>
          </a:xfrm>
        </p:spPr>
        <p:txBody>
          <a:bodyPr/>
          <a:lstStyle/>
          <a:p>
            <a:pPr marL="342900" indent="-342900" algn="l">
              <a:buFont typeface="Wingdings" panose="05000000000000000000" pitchFamily="2" charset="2"/>
              <a:buChar char="§"/>
            </a:pPr>
            <a:r>
              <a:rPr lang="en-US" dirty="0" smtClean="0">
                <a:solidFill>
                  <a:schemeClr val="tx1"/>
                </a:solidFill>
                <a:cs typeface="Times New Roman" pitchFamily="18" charset="0"/>
              </a:rPr>
              <a:t>With </a:t>
            </a:r>
            <a:r>
              <a:rPr lang="en-US" dirty="0">
                <a:solidFill>
                  <a:schemeClr val="tx1"/>
                </a:solidFill>
                <a:cs typeface="Times New Roman" pitchFamily="18" charset="0"/>
              </a:rPr>
              <a:t>palms down, spread your fingers apart      as far as you can.</a:t>
            </a:r>
          </a:p>
          <a:p>
            <a:pPr marL="342900" indent="-342900" algn="l">
              <a:buFont typeface="Wingdings" panose="05000000000000000000" pitchFamily="2" charset="2"/>
              <a:buChar char="§"/>
            </a:pPr>
            <a:endParaRPr lang="en-US" dirty="0">
              <a:solidFill>
                <a:schemeClr val="tx1"/>
              </a:solidFill>
              <a:cs typeface="Times New Roman" pitchFamily="18" charset="0"/>
            </a:endParaRPr>
          </a:p>
          <a:p>
            <a:pPr marL="342900" indent="-342900" algn="l">
              <a:buFont typeface="Wingdings" panose="05000000000000000000" pitchFamily="2" charset="2"/>
              <a:buChar char="§"/>
            </a:pPr>
            <a:r>
              <a:rPr lang="en-US" dirty="0" smtClean="0">
                <a:solidFill>
                  <a:schemeClr val="tx1"/>
                </a:solidFill>
                <a:cs typeface="Times New Roman" pitchFamily="18" charset="0"/>
              </a:rPr>
              <a:t>Hold </a:t>
            </a:r>
            <a:r>
              <a:rPr lang="en-US" dirty="0">
                <a:solidFill>
                  <a:schemeClr val="tx1"/>
                </a:solidFill>
                <a:cs typeface="Times New Roman" pitchFamily="18" charset="0"/>
              </a:rPr>
              <a:t>for the count of five.</a:t>
            </a:r>
          </a:p>
          <a:p>
            <a:pPr marL="342900" indent="-342900" algn="l">
              <a:buFont typeface="Wingdings" panose="05000000000000000000" pitchFamily="2" charset="2"/>
              <a:buChar char="§"/>
            </a:pPr>
            <a:endParaRPr lang="en-US" dirty="0">
              <a:solidFill>
                <a:schemeClr val="tx1"/>
              </a:solidFill>
              <a:cs typeface="Times New Roman" pitchFamily="18" charset="0"/>
            </a:endParaRPr>
          </a:p>
          <a:p>
            <a:pPr marL="342900" indent="-342900" algn="l">
              <a:buFont typeface="Wingdings" panose="05000000000000000000" pitchFamily="2" charset="2"/>
              <a:buChar char="§"/>
            </a:pPr>
            <a:r>
              <a:rPr lang="en-US" dirty="0" smtClean="0">
                <a:solidFill>
                  <a:schemeClr val="tx1"/>
                </a:solidFill>
                <a:cs typeface="Times New Roman" pitchFamily="18" charset="0"/>
              </a:rPr>
              <a:t>Relax </a:t>
            </a:r>
            <a:r>
              <a:rPr lang="en-US" dirty="0">
                <a:solidFill>
                  <a:schemeClr val="tx1"/>
                </a:solidFill>
                <a:cs typeface="Times New Roman" pitchFamily="18" charset="0"/>
              </a:rPr>
              <a:t>and then repeat.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3" descr="excersize_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971800"/>
            <a:ext cx="23050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188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Shoulder Roll</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anose="05000000000000000000" pitchFamily="2" charset="2"/>
              <a:buChar char="§"/>
            </a:pPr>
            <a:r>
              <a:rPr lang="en-US" dirty="0" smtClean="0">
                <a:solidFill>
                  <a:schemeClr val="tx1"/>
                </a:solidFill>
                <a:cs typeface="Times New Roman" pitchFamily="18" charset="0"/>
              </a:rPr>
              <a:t>Slowly </a:t>
            </a:r>
            <a:r>
              <a:rPr lang="en-US" dirty="0">
                <a:solidFill>
                  <a:schemeClr val="tx1"/>
                </a:solidFill>
                <a:cs typeface="Times New Roman" pitchFamily="18" charset="0"/>
              </a:rPr>
              <a:t>roll your shoulders forward five times in a circular motion using your full range of motion.</a:t>
            </a:r>
          </a:p>
          <a:p>
            <a:pPr marL="342900" indent="-342900" algn="l">
              <a:buFont typeface="Wingdings" panose="05000000000000000000" pitchFamily="2" charset="2"/>
              <a:buChar char="§"/>
            </a:pPr>
            <a:endParaRPr lang="en-US" dirty="0">
              <a:solidFill>
                <a:schemeClr val="tx1"/>
              </a:solidFill>
              <a:cs typeface="Times New Roman" pitchFamily="18" charset="0"/>
            </a:endParaRPr>
          </a:p>
          <a:p>
            <a:pPr marL="342900" indent="-342900" algn="l">
              <a:buFont typeface="Wingdings" panose="05000000000000000000" pitchFamily="2" charset="2"/>
              <a:buChar char="§"/>
            </a:pPr>
            <a:r>
              <a:rPr lang="en-US" dirty="0" smtClean="0">
                <a:solidFill>
                  <a:schemeClr val="tx1"/>
                </a:solidFill>
                <a:cs typeface="Times New Roman" pitchFamily="18" charset="0"/>
              </a:rPr>
              <a:t>Then </a:t>
            </a:r>
            <a:r>
              <a:rPr lang="en-US" dirty="0">
                <a:solidFill>
                  <a:schemeClr val="tx1"/>
                </a:solidFill>
                <a:cs typeface="Times New Roman" pitchFamily="18" charset="0"/>
              </a:rPr>
              <a:t>roll your shoulders backward five times  with the same circular motion.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3" descr="excersize_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798" y="3886200"/>
            <a:ext cx="266382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430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Bottom Line</a:t>
            </a:r>
          </a:p>
        </p:txBody>
      </p:sp>
      <p:sp>
        <p:nvSpPr>
          <p:cNvPr id="4099" name="Subtitle 2"/>
          <p:cNvSpPr>
            <a:spLocks noGrp="1"/>
          </p:cNvSpPr>
          <p:nvPr>
            <p:ph type="subTitle" idx="1"/>
          </p:nvPr>
        </p:nvSpPr>
        <p:spPr>
          <a:xfrm>
            <a:off x="304800" y="1143000"/>
            <a:ext cx="7924800" cy="4800600"/>
          </a:xfrm>
        </p:spPr>
        <p:txBody>
          <a:bodyPr/>
          <a:lstStyle/>
          <a:p>
            <a:pPr marL="342900" indent="-342900" algn="l">
              <a:buFont typeface="Wingdings" panose="05000000000000000000" pitchFamily="2" charset="2"/>
              <a:buChar char="§"/>
            </a:pPr>
            <a:r>
              <a:rPr lang="en-US" dirty="0">
                <a:solidFill>
                  <a:schemeClr val="tx1"/>
                </a:solidFill>
              </a:rPr>
              <a:t>There are many hazards associated with working in an office environment.</a:t>
            </a:r>
          </a:p>
          <a:p>
            <a:pPr marL="342900" indent="-342900" algn="l">
              <a:buFont typeface="Wingdings" panose="05000000000000000000" pitchFamily="2" charset="2"/>
              <a:buChar char="§"/>
            </a:pPr>
            <a:r>
              <a:rPr lang="en-US" dirty="0">
                <a:solidFill>
                  <a:schemeClr val="tx1"/>
                </a:solidFill>
              </a:rPr>
              <a:t>Be aware of safety issues/hazards; report them, correct them.</a:t>
            </a:r>
          </a:p>
          <a:p>
            <a:pPr marL="342900" indent="-342900" algn="l">
              <a:buFont typeface="Wingdings" panose="05000000000000000000" pitchFamily="2" charset="2"/>
              <a:buChar char="§"/>
            </a:pPr>
            <a:r>
              <a:rPr lang="en-US" dirty="0">
                <a:solidFill>
                  <a:schemeClr val="tx1"/>
                </a:solidFill>
              </a:rPr>
              <a:t>Realize an improper or careless act such as leaving a file drawer open can cause injuries.</a:t>
            </a:r>
          </a:p>
          <a:p>
            <a:pPr marL="342900" indent="-342900" algn="l">
              <a:buFont typeface="Wingdings" panose="05000000000000000000" pitchFamily="2" charset="2"/>
              <a:buChar char="§"/>
            </a:pPr>
            <a:r>
              <a:rPr lang="en-US" dirty="0">
                <a:solidFill>
                  <a:schemeClr val="tx1"/>
                </a:solidFill>
              </a:rPr>
              <a:t>Think safety, act safely!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7" descr="C:\Documents and Settings\spakosh\Local Settings\Temporary Internet Files\Content.IE5\H3TU4GIT\MP9004313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0"/>
            <a:ext cx="36957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411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286000"/>
          </a:xfrm>
        </p:spPr>
        <p:txBody>
          <a:bodyPr/>
          <a:lstStyle/>
          <a:p>
            <a:pPr algn="l"/>
            <a:r>
              <a:rPr lang="en-US" b="1" dirty="0">
                <a:solidFill>
                  <a:srgbClr val="0070C0"/>
                </a:solidFill>
              </a:rPr>
              <a:t>Health &amp; Safety Training Specialists</a:t>
            </a:r>
          </a:p>
          <a:p>
            <a:pPr algn="l"/>
            <a:r>
              <a:rPr lang="en-US" b="1" dirty="0">
                <a:solidFill>
                  <a:srgbClr val="0070C0"/>
                </a:solidFill>
              </a:rPr>
              <a:t>1171 South Cameron Street, Room 324</a:t>
            </a:r>
          </a:p>
          <a:p>
            <a:pPr algn="l"/>
            <a:r>
              <a:rPr lang="en-US" b="1" dirty="0">
                <a:solidFill>
                  <a:srgbClr val="0070C0"/>
                </a:solidFill>
              </a:rPr>
              <a:t>Harrisburg, PA 17104-2501</a:t>
            </a:r>
          </a:p>
          <a:p>
            <a:pPr algn="l"/>
            <a:r>
              <a:rPr lang="en-US" b="1" dirty="0">
                <a:solidFill>
                  <a:srgbClr val="0070C0"/>
                </a:solidFill>
              </a:rPr>
              <a:t>(717) 772-1635</a:t>
            </a:r>
          </a:p>
          <a:p>
            <a:pPr algn="l"/>
            <a:r>
              <a:rPr lang="en-US" b="1" dirty="0">
                <a:solidFill>
                  <a:srgbClr val="0070C0"/>
                </a:solidFill>
              </a:rPr>
              <a:t>RA-LI-BWC-PATHS@pa.gov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11" descr="Pennsylvania Fla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381000" y="3791743"/>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pic>
        <p:nvPicPr>
          <p:cNvPr id="8" name="Picture 10" descr="FaceBook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8" y="446484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098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2050" name="Picture 2" descr="qa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399" y="2057400"/>
            <a:ext cx="3221944" cy="322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6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Common Office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
        <p:nvSpPr>
          <p:cNvPr id="6" name="Content Placeholder 3"/>
          <p:cNvSpPr txBox="1">
            <a:spLocks/>
          </p:cNvSpPr>
          <p:nvPr/>
        </p:nvSpPr>
        <p:spPr bwMode="auto">
          <a:xfrm>
            <a:off x="874044" y="1676400"/>
            <a:ext cx="3581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
            </a:pPr>
            <a:r>
              <a:rPr lang="en-US" dirty="0" smtClean="0">
                <a:solidFill>
                  <a:schemeClr val="tx1"/>
                </a:solidFill>
              </a:rPr>
              <a:t>Ventilation</a:t>
            </a:r>
          </a:p>
          <a:p>
            <a:pPr marL="342900" indent="-342900" algn="l">
              <a:buFont typeface="Wingdings" panose="05000000000000000000" pitchFamily="2" charset="2"/>
              <a:buChar char="§"/>
            </a:pPr>
            <a:endParaRPr lang="en-US" sz="1000"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Illumination</a:t>
            </a:r>
          </a:p>
          <a:p>
            <a:pPr marL="342900" indent="-342900" algn="l">
              <a:buFont typeface="Wingdings" panose="05000000000000000000" pitchFamily="2" charset="2"/>
              <a:buChar char="§"/>
            </a:pPr>
            <a:endParaRPr lang="en-US" sz="1000"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Noise</a:t>
            </a:r>
          </a:p>
          <a:p>
            <a:pPr marL="342900" indent="-342900" algn="l">
              <a:buFont typeface="Wingdings" panose="05000000000000000000" pitchFamily="2" charset="2"/>
              <a:buChar char="§"/>
            </a:pPr>
            <a:endParaRPr lang="en-US" sz="1000"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Physical Layout</a:t>
            </a:r>
          </a:p>
          <a:p>
            <a:pPr marL="342900" indent="-342900" algn="l">
              <a:buFont typeface="Wingdings" panose="05000000000000000000" pitchFamily="2" charset="2"/>
              <a:buChar char="§"/>
            </a:pPr>
            <a:endParaRPr lang="en-US" sz="1000"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Housekeeping</a:t>
            </a:r>
          </a:p>
          <a:p>
            <a:pPr marL="342900" indent="-342900" algn="l">
              <a:buFont typeface="Wingdings" panose="05000000000000000000" pitchFamily="2" charset="2"/>
              <a:buChar char="§"/>
            </a:pPr>
            <a:endParaRPr lang="en-US" sz="1000" dirty="0" smtClean="0">
              <a:solidFill>
                <a:schemeClr val="tx1"/>
              </a:solidFill>
            </a:endParaRPr>
          </a:p>
          <a:p>
            <a:pPr marL="342900" indent="-342900" algn="l">
              <a:buFont typeface="Wingdings" panose="05000000000000000000" pitchFamily="2" charset="2"/>
              <a:buChar char="§"/>
            </a:pPr>
            <a:r>
              <a:rPr lang="en-US" dirty="0" smtClean="0">
                <a:solidFill>
                  <a:schemeClr val="tx1"/>
                </a:solidFill>
              </a:rPr>
              <a:t>Exits/Egress</a:t>
            </a:r>
          </a:p>
        </p:txBody>
      </p:sp>
      <p:sp>
        <p:nvSpPr>
          <p:cNvPr id="7" name="Content Placeholder 4"/>
          <p:cNvSpPr txBox="1">
            <a:spLocks/>
          </p:cNvSpPr>
          <p:nvPr/>
        </p:nvSpPr>
        <p:spPr>
          <a:xfrm>
            <a:off x="4495800" y="1676400"/>
            <a:ext cx="3810000" cy="35814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smtClean="0">
                <a:latin typeface="Verdana" pitchFamily="34" charset="0"/>
                <a:ea typeface="Verdana" pitchFamily="34" charset="0"/>
                <a:cs typeface="Verdana" pitchFamily="34" charset="0"/>
              </a:rPr>
              <a:t>Fire Hazards</a:t>
            </a:r>
          </a:p>
          <a:p>
            <a:pPr>
              <a:buFont typeface="Wingdings" panose="05000000000000000000" pitchFamily="2" charset="2"/>
              <a:buChar char="§"/>
            </a:pPr>
            <a:endParaRPr lang="en-US" sz="1000" dirty="0" smtClean="0">
              <a:latin typeface="Verdana" pitchFamily="34" charset="0"/>
              <a:ea typeface="Verdana" pitchFamily="34" charset="0"/>
              <a:cs typeface="Verdana" pitchFamily="34" charset="0"/>
            </a:endParaRPr>
          </a:p>
          <a:p>
            <a:pPr>
              <a:buFont typeface="Wingdings" panose="05000000000000000000" pitchFamily="2" charset="2"/>
              <a:buChar char="§"/>
            </a:pPr>
            <a:r>
              <a:rPr lang="en-US" sz="2400" dirty="0" smtClean="0">
                <a:latin typeface="Verdana" pitchFamily="34" charset="0"/>
                <a:ea typeface="Verdana" pitchFamily="34" charset="0"/>
                <a:cs typeface="Verdana" pitchFamily="34" charset="0"/>
              </a:rPr>
              <a:t>Electrical Equipment</a:t>
            </a:r>
          </a:p>
          <a:p>
            <a:pPr>
              <a:buFont typeface="Wingdings" panose="05000000000000000000" pitchFamily="2" charset="2"/>
              <a:buChar char="§"/>
            </a:pPr>
            <a:endParaRPr lang="en-US" sz="1000" dirty="0" smtClean="0">
              <a:latin typeface="Verdana" pitchFamily="34" charset="0"/>
              <a:ea typeface="Verdana" pitchFamily="34" charset="0"/>
              <a:cs typeface="Verdana" pitchFamily="34" charset="0"/>
            </a:endParaRPr>
          </a:p>
          <a:p>
            <a:pPr>
              <a:buFont typeface="Wingdings" panose="05000000000000000000" pitchFamily="2" charset="2"/>
              <a:buChar char="§"/>
            </a:pPr>
            <a:r>
              <a:rPr lang="en-US" sz="2400" dirty="0" smtClean="0">
                <a:latin typeface="Verdana" pitchFamily="34" charset="0"/>
                <a:ea typeface="Verdana" pitchFamily="34" charset="0"/>
                <a:cs typeface="Verdana" pitchFamily="34" charset="0"/>
              </a:rPr>
              <a:t>Office Furniture</a:t>
            </a:r>
          </a:p>
          <a:p>
            <a:pPr>
              <a:buFont typeface="Wingdings" panose="05000000000000000000" pitchFamily="2" charset="2"/>
              <a:buChar char="§"/>
            </a:pPr>
            <a:endParaRPr lang="en-US" sz="1000" dirty="0" smtClean="0">
              <a:latin typeface="Verdana" pitchFamily="34" charset="0"/>
              <a:ea typeface="Verdana" pitchFamily="34" charset="0"/>
              <a:cs typeface="Verdana" pitchFamily="34" charset="0"/>
            </a:endParaRPr>
          </a:p>
          <a:p>
            <a:pPr>
              <a:buFont typeface="Wingdings" panose="05000000000000000000" pitchFamily="2" charset="2"/>
              <a:buChar char="§"/>
            </a:pPr>
            <a:r>
              <a:rPr lang="en-US" sz="2400" dirty="0" smtClean="0">
                <a:latin typeface="Verdana" pitchFamily="34" charset="0"/>
                <a:ea typeface="Verdana" pitchFamily="34" charset="0"/>
                <a:cs typeface="Verdana" pitchFamily="34" charset="0"/>
              </a:rPr>
              <a:t>Office Machinery</a:t>
            </a:r>
          </a:p>
          <a:p>
            <a:pPr>
              <a:buFont typeface="Wingdings" panose="05000000000000000000" pitchFamily="2" charset="2"/>
              <a:buChar char="§"/>
            </a:pPr>
            <a:endParaRPr lang="en-US" sz="1000" dirty="0">
              <a:latin typeface="Verdana" pitchFamily="34" charset="0"/>
              <a:ea typeface="Verdana" pitchFamily="34" charset="0"/>
              <a:cs typeface="Verdana" pitchFamily="34" charset="0"/>
            </a:endParaRPr>
          </a:p>
          <a:p>
            <a:pPr>
              <a:buFont typeface="Wingdings" panose="05000000000000000000" pitchFamily="2" charset="2"/>
              <a:buChar char="§"/>
            </a:pPr>
            <a:r>
              <a:rPr lang="en-US" sz="2400" dirty="0">
                <a:latin typeface="Verdana" pitchFamily="34" charset="0"/>
                <a:ea typeface="Verdana" pitchFamily="34" charset="0"/>
                <a:cs typeface="Verdana" pitchFamily="34" charset="0"/>
              </a:rPr>
              <a:t>Handling/Storage Hazards</a:t>
            </a:r>
          </a:p>
          <a:p>
            <a:endParaRPr lang="en-US" sz="10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307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Common Office Hazards</a:t>
            </a:r>
          </a:p>
        </p:txBody>
      </p:sp>
      <p:sp>
        <p:nvSpPr>
          <p:cNvPr id="4099" name="Subtitle 2"/>
          <p:cNvSpPr>
            <a:spLocks noGrp="1"/>
          </p:cNvSpPr>
          <p:nvPr>
            <p:ph type="subTitle" idx="1"/>
          </p:nvPr>
        </p:nvSpPr>
        <p:spPr>
          <a:xfrm>
            <a:off x="609600" y="1219200"/>
            <a:ext cx="4648200" cy="4876800"/>
          </a:xfrm>
        </p:spPr>
        <p:txBody>
          <a:bodyPr/>
          <a:lstStyle/>
          <a:p>
            <a:pPr marL="342900" indent="-342900" algn="l">
              <a:buFont typeface="Wingdings" pitchFamily="2" charset="2"/>
              <a:buChar char="§"/>
            </a:pPr>
            <a:r>
              <a:rPr lang="en-US" dirty="0">
                <a:solidFill>
                  <a:schemeClr val="tx1"/>
                </a:solidFill>
              </a:rPr>
              <a:t>Ladders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Stands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Stools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Office Tools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Copying Machines</a:t>
            </a:r>
          </a:p>
          <a:p>
            <a:pPr marL="342900" indent="-342900" algn="l">
              <a:buFont typeface="Wingdings" pitchFamily="2" charset="2"/>
              <a:buChar char="§"/>
            </a:pPr>
            <a:endParaRPr lang="en-US" dirty="0">
              <a:solidFill>
                <a:schemeClr val="tx1"/>
              </a:solidFill>
            </a:endParaRPr>
          </a:p>
          <a:p>
            <a:pPr marL="342900" indent="-342900" algn="l">
              <a:buFont typeface="Wingdings" pitchFamily="2" charset="2"/>
              <a:buChar char="§"/>
            </a:pPr>
            <a:r>
              <a:rPr lang="en-US" dirty="0">
                <a:solidFill>
                  <a:schemeClr val="tx1"/>
                </a:solidFill>
              </a:rPr>
              <a:t>Video Display Terminals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6" descr="Misc. Pictures 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3529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5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Ventilation</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anose="05000000000000000000" pitchFamily="2" charset="2"/>
              <a:buChar char="§"/>
            </a:pPr>
            <a:r>
              <a:rPr lang="en-US" dirty="0" smtClean="0">
                <a:solidFill>
                  <a:schemeClr val="tx1"/>
                </a:solidFill>
              </a:rPr>
              <a:t>Sources </a:t>
            </a:r>
            <a:r>
              <a:rPr lang="en-US" dirty="0">
                <a:solidFill>
                  <a:schemeClr val="tx1"/>
                </a:solidFill>
              </a:rPr>
              <a:t>of office air pollution that can </a:t>
            </a:r>
            <a:r>
              <a:rPr lang="en-US" dirty="0" smtClean="0">
                <a:solidFill>
                  <a:schemeClr val="tx1"/>
                </a:solidFill>
              </a:rPr>
              <a:t>cause </a:t>
            </a:r>
            <a:r>
              <a:rPr lang="en-US" dirty="0">
                <a:solidFill>
                  <a:schemeClr val="tx1"/>
                </a:solidFill>
              </a:rPr>
              <a:t>health problems include:</a:t>
            </a:r>
          </a:p>
          <a:p>
            <a:pPr algn="l"/>
            <a:endParaRPr lang="en-US" sz="1400" dirty="0">
              <a:solidFill>
                <a:schemeClr val="tx1"/>
              </a:solidFill>
            </a:endParaRPr>
          </a:p>
          <a:p>
            <a:pPr marL="1257300" lvl="2" indent="-342900" algn="l">
              <a:buFont typeface="Courier New" panose="02070309020205020404" pitchFamily="49" charset="0"/>
              <a:buChar char="o"/>
            </a:pPr>
            <a:r>
              <a:rPr lang="en-US" dirty="0">
                <a:solidFill>
                  <a:schemeClr val="tx1"/>
                </a:solidFill>
                <a:latin typeface="Verdana" pitchFamily="34" charset="0"/>
                <a:ea typeface="Verdana" pitchFamily="34" charset="0"/>
                <a:cs typeface="Verdana" pitchFamily="34" charset="0"/>
              </a:rPr>
              <a:t>Natural agents (e.g. carbon monoxide, microorganisms, radon</a:t>
            </a:r>
            <a:r>
              <a:rPr lang="en-US" dirty="0" smtClean="0">
                <a:solidFill>
                  <a:schemeClr val="tx1"/>
                </a:solidFill>
                <a:latin typeface="Verdana" pitchFamily="34" charset="0"/>
                <a:ea typeface="Verdana" pitchFamily="34" charset="0"/>
                <a:cs typeface="Verdana" pitchFamily="34" charset="0"/>
              </a:rPr>
              <a:t>).</a:t>
            </a:r>
          </a:p>
          <a:p>
            <a:pPr marL="342900" indent="-342900" algn="l">
              <a:buFont typeface="Arial" pitchFamily="34" charset="0"/>
              <a:buChar char="•"/>
            </a:pPr>
            <a:endParaRPr lang="en-US" sz="1400" dirty="0">
              <a:solidFill>
                <a:schemeClr val="tx1"/>
              </a:solidFill>
            </a:endParaRPr>
          </a:p>
          <a:p>
            <a:pPr marL="1257300" lvl="2" indent="-342900" algn="l">
              <a:buFont typeface="Courier New" panose="02070309020205020404" pitchFamily="49" charset="0"/>
              <a:buChar char="o"/>
            </a:pPr>
            <a:r>
              <a:rPr lang="en-US" dirty="0">
                <a:solidFill>
                  <a:schemeClr val="tx1"/>
                </a:solidFill>
                <a:latin typeface="Verdana" pitchFamily="34" charset="0"/>
                <a:ea typeface="Verdana" pitchFamily="34" charset="0"/>
                <a:cs typeface="Verdana" pitchFamily="34" charset="0"/>
              </a:rPr>
              <a:t>Synthetic chemicals (e.g. formaldehyde, cleaning fluids, cigarette smoke, asbestos).</a:t>
            </a:r>
          </a:p>
          <a:p>
            <a:pPr algn="l"/>
            <a:endParaRPr lang="en-US" sz="1400" dirty="0">
              <a:solidFill>
                <a:schemeClr val="tx1"/>
              </a:solidFill>
            </a:endParaRPr>
          </a:p>
          <a:p>
            <a:pPr marL="342900" indent="-342900" algn="l">
              <a:buFont typeface="Wingdings" panose="05000000000000000000" pitchFamily="2" charset="2"/>
              <a:buChar char="§"/>
            </a:pPr>
            <a:r>
              <a:rPr lang="en-US" dirty="0" smtClean="0">
                <a:solidFill>
                  <a:schemeClr val="tx1"/>
                </a:solidFill>
              </a:rPr>
              <a:t>Adequate </a:t>
            </a:r>
            <a:r>
              <a:rPr lang="en-US" dirty="0">
                <a:solidFill>
                  <a:schemeClr val="tx1"/>
                </a:solidFill>
              </a:rPr>
              <a:t>office ventilation system delivering quality indoor air and providing comfortable humidity and temperature is necessary.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spTree>
    <p:extLst>
      <p:ext uri="{BB962C8B-B14F-4D97-AF65-F5344CB8AC3E}">
        <p14:creationId xmlns:p14="http://schemas.microsoft.com/office/powerpoint/2010/main" val="16554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Ventilation</a:t>
            </a:r>
          </a:p>
        </p:txBody>
      </p:sp>
      <p:sp>
        <p:nvSpPr>
          <p:cNvPr id="4099" name="Subtitle 2"/>
          <p:cNvSpPr>
            <a:spLocks noGrp="1"/>
          </p:cNvSpPr>
          <p:nvPr>
            <p:ph type="subTitle" idx="1"/>
          </p:nvPr>
        </p:nvSpPr>
        <p:spPr>
          <a:xfrm>
            <a:off x="457200" y="1143000"/>
            <a:ext cx="8382000" cy="2590800"/>
          </a:xfrm>
        </p:spPr>
        <p:txBody>
          <a:bodyPr/>
          <a:lstStyle/>
          <a:p>
            <a:pPr marL="342900" indent="-342900" algn="l">
              <a:buFont typeface="Wingdings" pitchFamily="2" charset="2"/>
              <a:buChar char="§"/>
            </a:pPr>
            <a:r>
              <a:rPr lang="en-US" dirty="0">
                <a:solidFill>
                  <a:schemeClr val="tx1"/>
                </a:solidFill>
              </a:rPr>
              <a:t>If copying or printing machines used = exhaust ventilation system that draws particulates and gases away from breathing zone should be present.</a:t>
            </a:r>
          </a:p>
          <a:p>
            <a:pPr marL="342900" indent="-342900" algn="l">
              <a:buFont typeface="Wingdings" pitchFamily="2" charset="2"/>
              <a:buChar char="§"/>
            </a:pPr>
            <a:r>
              <a:rPr lang="en-US" dirty="0">
                <a:solidFill>
                  <a:schemeClr val="tx1"/>
                </a:solidFill>
              </a:rPr>
              <a:t>Office machines and ventilation system components should be checked and maintained on a regular basis</a:t>
            </a:r>
            <a:r>
              <a:rPr 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6" name="Picture 5" descr="C:\Documents and Settings\spakosh\Local Settings\Temporary Internet Files\Content.IE5\8RCUBTM9\MP9003211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314" y="3526971"/>
            <a:ext cx="19018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47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Ventilation-Safe Method?</a:t>
            </a:r>
          </a:p>
        </p:txBody>
      </p:sp>
      <p:sp>
        <p:nvSpPr>
          <p:cNvPr id="4099" name="Subtitle 2"/>
          <p:cNvSpPr>
            <a:spLocks noGrp="1"/>
          </p:cNvSpPr>
          <p:nvPr>
            <p:ph type="subTitle" idx="1"/>
          </p:nvPr>
        </p:nvSpPr>
        <p:spPr>
          <a:xfrm>
            <a:off x="533400" y="1143000"/>
            <a:ext cx="8229600" cy="1295400"/>
          </a:xfrm>
        </p:spPr>
        <p:txBody>
          <a:bodyPr/>
          <a:lstStyle/>
          <a:p>
            <a:pPr algn="l" eaLnBrk="1" hangingPunct="1"/>
            <a:r>
              <a:rPr lang="en-US" dirty="0" smtClean="0">
                <a:solidFill>
                  <a:schemeClr val="tx1"/>
                </a:solidFill>
              </a:rPr>
              <a:t>Why is this fan being used? Ventilation provided not adequate or not working? Could somebody get injured from this?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PPT-037-01</a:t>
            </a:r>
          </a:p>
        </p:txBody>
      </p:sp>
      <p:pic>
        <p:nvPicPr>
          <p:cNvPr id="9" name="Content Placeholder 3" descr="Fan on Chair.JPG"/>
          <p:cNvPicPr>
            <a:picLocks noChangeAspect="1"/>
          </p:cNvPicPr>
          <p:nvPr/>
        </p:nvPicPr>
        <p:blipFill rotWithShape="1">
          <a:blip r:embed="rId3">
            <a:extLst>
              <a:ext uri="{28A0092B-C50C-407E-A947-70E740481C1C}">
                <a14:useLocalDpi xmlns:a14="http://schemas.microsoft.com/office/drawing/2010/main" val="0"/>
              </a:ext>
            </a:extLst>
          </a:blip>
          <a:srcRect t="9643"/>
          <a:stretch/>
        </p:blipFill>
        <p:spPr bwMode="auto">
          <a:xfrm>
            <a:off x="762000" y="2514600"/>
            <a:ext cx="3048000" cy="367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Fan on Chair-2.JPG"/>
          <p:cNvPicPr>
            <a:picLocks noChangeAspect="1"/>
          </p:cNvPicPr>
          <p:nvPr/>
        </p:nvPicPr>
        <p:blipFill rotWithShape="1">
          <a:blip r:embed="rId4">
            <a:extLst>
              <a:ext uri="{28A0092B-C50C-407E-A947-70E740481C1C}">
                <a14:useLocalDpi xmlns:a14="http://schemas.microsoft.com/office/drawing/2010/main" val="0"/>
              </a:ext>
            </a:extLst>
          </a:blip>
          <a:srcRect t="21032"/>
          <a:stretch/>
        </p:blipFill>
        <p:spPr bwMode="auto">
          <a:xfrm>
            <a:off x="5840186" y="2725964"/>
            <a:ext cx="3086100" cy="3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57943" y="2670166"/>
            <a:ext cx="2209800" cy="646331"/>
          </a:xfrm>
          <a:prstGeom prst="rect">
            <a:avLst/>
          </a:prstGeom>
          <a:noFill/>
        </p:spPr>
        <p:txBody>
          <a:bodyPr wrap="square" rtlCol="0">
            <a:spAutoFit/>
          </a:bodyPr>
          <a:lstStyle/>
          <a:p>
            <a:r>
              <a:rPr lang="en-US" dirty="0" smtClean="0">
                <a:solidFill>
                  <a:schemeClr val="bg1"/>
                </a:solidFill>
              </a:rPr>
              <a:t>Pencil holding up fan?</a:t>
            </a:r>
            <a:endParaRPr lang="en-US" dirty="0">
              <a:solidFill>
                <a:schemeClr val="bg1"/>
              </a:solidFill>
            </a:endParaRPr>
          </a:p>
        </p:txBody>
      </p:sp>
      <p:sp>
        <p:nvSpPr>
          <p:cNvPr id="4" name="TextBox 3"/>
          <p:cNvSpPr txBox="1"/>
          <p:nvPr/>
        </p:nvSpPr>
        <p:spPr>
          <a:xfrm>
            <a:off x="4343400" y="2808665"/>
            <a:ext cx="1219200" cy="369332"/>
          </a:xfrm>
          <a:prstGeom prst="rect">
            <a:avLst/>
          </a:prstGeom>
          <a:noFill/>
        </p:spPr>
        <p:txBody>
          <a:bodyPr wrap="square" rtlCol="0">
            <a:spAutoFit/>
          </a:bodyPr>
          <a:lstStyle/>
          <a:p>
            <a:r>
              <a:rPr lang="en-US" dirty="0" smtClean="0"/>
              <a:t>Definitely!</a:t>
            </a:r>
            <a:endParaRPr lang="en-US" dirty="0"/>
          </a:p>
        </p:txBody>
      </p:sp>
    </p:spTree>
    <p:extLst>
      <p:ext uri="{BB962C8B-B14F-4D97-AF65-F5344CB8AC3E}">
        <p14:creationId xmlns:p14="http://schemas.microsoft.com/office/powerpoint/2010/main" val="1129200669"/>
      </p:ext>
    </p:extLst>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0A203E8-5587-46B1-BE9D-AF0261E28985}"/>
</file>

<file path=customXml/itemProps2.xml><?xml version="1.0" encoding="utf-8"?>
<ds:datastoreItem xmlns:ds="http://schemas.openxmlformats.org/officeDocument/2006/customXml" ds:itemID="{11636CC4-9DFF-4780-8C90-28B9AEBFBF3B}"/>
</file>

<file path=customXml/itemProps3.xml><?xml version="1.0" encoding="utf-8"?>
<ds:datastoreItem xmlns:ds="http://schemas.openxmlformats.org/officeDocument/2006/customXml" ds:itemID="{0687F4FC-3895-4CA1-9EF8-1A6A277F11D5}"/>
</file>

<file path=docProps/app.xml><?xml version="1.0" encoding="utf-8"?>
<Properties xmlns="http://schemas.openxmlformats.org/officeDocument/2006/extended-properties" xmlns:vt="http://schemas.openxmlformats.org/officeDocument/2006/docPropsVTypes">
  <Template>new slide format</Template>
  <TotalTime>226</TotalTime>
  <Words>4749</Words>
  <Application>Microsoft Office PowerPoint</Application>
  <PresentationFormat>On-screen Show (4:3)</PresentationFormat>
  <Paragraphs>761</Paragraphs>
  <Slides>44</Slides>
  <Notes>43</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new slide format</vt:lpstr>
      <vt:lpstr>Custom Design</vt:lpstr>
      <vt:lpstr>Office Safety</vt:lpstr>
      <vt:lpstr>Topics</vt:lpstr>
      <vt:lpstr>Office Safety</vt:lpstr>
      <vt:lpstr>Leading Office Accidents</vt:lpstr>
      <vt:lpstr>Common Office Hazards</vt:lpstr>
      <vt:lpstr>Common Office Hazards</vt:lpstr>
      <vt:lpstr>Ventilation</vt:lpstr>
      <vt:lpstr>Ventilation</vt:lpstr>
      <vt:lpstr>Ventilation-Safe Method?</vt:lpstr>
      <vt:lpstr>Illumination</vt:lpstr>
      <vt:lpstr>Illumination</vt:lpstr>
      <vt:lpstr>Noise</vt:lpstr>
      <vt:lpstr>Noise</vt:lpstr>
      <vt:lpstr>Physical Layout</vt:lpstr>
      <vt:lpstr>Exits/Egress</vt:lpstr>
      <vt:lpstr>Fires</vt:lpstr>
      <vt:lpstr>Fires</vt:lpstr>
      <vt:lpstr>Handling &amp; Storage</vt:lpstr>
      <vt:lpstr>Handling &amp; Storage</vt:lpstr>
      <vt:lpstr>Ergonomic Considerations</vt:lpstr>
      <vt:lpstr>Ergonomic Considerations</vt:lpstr>
      <vt:lpstr>Ergonomics - Computer</vt:lpstr>
      <vt:lpstr>Ergonomics-Computer</vt:lpstr>
      <vt:lpstr>Causes of Back Problems</vt:lpstr>
      <vt:lpstr>Lifting</vt:lpstr>
      <vt:lpstr>Electrical Equipment</vt:lpstr>
      <vt:lpstr>Furniture</vt:lpstr>
      <vt:lpstr>Machinery</vt:lpstr>
      <vt:lpstr>Ladders, Stands, Stools</vt:lpstr>
      <vt:lpstr>Tools</vt:lpstr>
      <vt:lpstr>Photocopying Machine</vt:lpstr>
      <vt:lpstr>Video Display Terminals (VDT)</vt:lpstr>
      <vt:lpstr>Fall Prevention</vt:lpstr>
      <vt:lpstr>Fall Prevention</vt:lpstr>
      <vt:lpstr>Fall/Injury Prevention</vt:lpstr>
      <vt:lpstr>Emergency Action Plans</vt:lpstr>
      <vt:lpstr>Emergency Action Plans</vt:lpstr>
      <vt:lpstr>Office Exercises-Back Relaxer</vt:lpstr>
      <vt:lpstr>Middle/Upper Back Stretch</vt:lpstr>
      <vt:lpstr>Finger Stretch</vt:lpstr>
      <vt:lpstr>Shoulder Roll</vt:lpstr>
      <vt:lpstr>Bottom Line</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Stephen Pakosh</cp:lastModifiedBy>
  <cp:revision>13</cp:revision>
  <dcterms:created xsi:type="dcterms:W3CDTF">2015-05-07T17:29:11Z</dcterms:created>
  <dcterms:modified xsi:type="dcterms:W3CDTF">2016-09-07T14:58:05Z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26900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