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30.xml" ContentType="application/vnd.openxmlformats-officedocument.presentationml.slide+xml"/>
  <Override PartName="/ppt/slides/slide7.xml" ContentType="application/vnd.openxmlformats-officedocument.presentationml.slide+xml"/>
  <Override PartName="/ppt/slides/slide2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29.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1.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slideMasters/slideMaster1.xml" ContentType="application/vnd.openxmlformats-officedocument.presentationml.slideMaster+xml"/>
  <Override PartName="/ppt/notesSlides/notesSlide34.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8.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24.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257" r:id="rId3"/>
    <p:sldId id="259" r:id="rId4"/>
    <p:sldId id="265" r:id="rId5"/>
    <p:sldId id="355" r:id="rId6"/>
    <p:sldId id="356" r:id="rId7"/>
    <p:sldId id="357" r:id="rId8"/>
    <p:sldId id="266" r:id="rId9"/>
    <p:sldId id="358" r:id="rId10"/>
    <p:sldId id="359" r:id="rId11"/>
    <p:sldId id="260" r:id="rId12"/>
    <p:sldId id="261" r:id="rId13"/>
    <p:sldId id="360" r:id="rId14"/>
    <p:sldId id="262" r:id="rId15"/>
    <p:sldId id="361" r:id="rId16"/>
    <p:sldId id="263" r:id="rId17"/>
    <p:sldId id="362" r:id="rId18"/>
    <p:sldId id="264" r:id="rId19"/>
    <p:sldId id="363" r:id="rId20"/>
    <p:sldId id="267" r:id="rId21"/>
    <p:sldId id="353" r:id="rId22"/>
    <p:sldId id="268" r:id="rId23"/>
    <p:sldId id="269" r:id="rId24"/>
    <p:sldId id="364" r:id="rId25"/>
    <p:sldId id="270" r:id="rId26"/>
    <p:sldId id="271" r:id="rId27"/>
    <p:sldId id="281" r:id="rId28"/>
    <p:sldId id="272" r:id="rId29"/>
    <p:sldId id="273" r:id="rId30"/>
    <p:sldId id="274" r:id="rId31"/>
    <p:sldId id="275" r:id="rId32"/>
    <p:sldId id="276" r:id="rId33"/>
    <p:sldId id="277" r:id="rId34"/>
    <p:sldId id="278" r:id="rId35"/>
    <p:sldId id="279" r:id="rId36"/>
    <p:sldId id="282" r:id="rId37"/>
    <p:sldId id="365" r:id="rId38"/>
    <p:sldId id="354" r:id="rId39"/>
    <p:sldId id="366" r:id="rId40"/>
    <p:sldId id="350" r:id="rId4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6C4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72" autoAdjust="0"/>
    <p:restoredTop sz="83875" autoAdjust="0"/>
  </p:normalViewPr>
  <p:slideViewPr>
    <p:cSldViewPr>
      <p:cViewPr>
        <p:scale>
          <a:sx n="80" d="100"/>
          <a:sy n="80" d="100"/>
        </p:scale>
        <p:origin x="-1742" y="1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pPr>
              <a:defRPr/>
            </a:pPr>
            <a:fld id="{350AAD02-8983-4E7C-8903-A7E39EC6360B}" type="datetimeFigureOut">
              <a:rPr lang="en-US"/>
              <a:pPr>
                <a:defRPr/>
              </a:pPr>
              <a:t>5/10/2016</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pPr>
              <a:defRPr/>
            </a:pPr>
            <a:fld id="{AB049D7A-FEFE-4962-B03A-B686B459E0E8}" type="slidenum">
              <a:rPr lang="en-US"/>
              <a:pPr>
                <a:defRPr/>
              </a:pPr>
              <a:t>‹#›</a:t>
            </a:fld>
            <a:endParaRPr lang="en-US"/>
          </a:p>
        </p:txBody>
      </p:sp>
    </p:spTree>
    <p:extLst>
      <p:ext uri="{BB962C8B-B14F-4D97-AF65-F5344CB8AC3E}">
        <p14:creationId xmlns:p14="http://schemas.microsoft.com/office/powerpoint/2010/main" val="4746084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pPr>
              <a:defRPr/>
            </a:pPr>
            <a:fld id="{A5BABEC9-A2E1-4BFF-833A-FE15C82E2B1F}" type="datetimeFigureOut">
              <a:rPr lang="en-US"/>
              <a:pPr>
                <a:defRPr/>
              </a:pPr>
              <a:t>5/10/2016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pPr>
              <a:defRPr/>
            </a:pPr>
            <a:fld id="{299E24C4-4861-404F-ADA1-27D3599AB5AC}" type="slidenum">
              <a:rPr lang="en-US"/>
              <a:pPr>
                <a:defRPr/>
              </a:pPr>
              <a:t>‹#›</a:t>
            </a:fld>
            <a:endParaRPr lang="en-US"/>
          </a:p>
        </p:txBody>
      </p:sp>
    </p:spTree>
    <p:extLst>
      <p:ext uri="{BB962C8B-B14F-4D97-AF65-F5344CB8AC3E}">
        <p14:creationId xmlns:p14="http://schemas.microsoft.com/office/powerpoint/2010/main" val="25021987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Nail gun injuries most often are the result of firings that occur inadvertently, in quick succession or from the way the nail penetrates a surface. Most of these injuries involve puncture wounds to the hands or fingers, but a number are serious and even fatal.</a:t>
            </a:r>
            <a:r>
              <a:rPr lang="en-US" sz="1400" baseline="0" dirty="0" smtClean="0">
                <a:latin typeface="Verdana" panose="020B0604030504040204" pitchFamily="34" charset="0"/>
                <a:ea typeface="Verdana" panose="020B0604030504040204" pitchFamily="34" charset="0"/>
                <a:cs typeface="Verdana" panose="020B0604030504040204" pitchFamily="34" charset="0"/>
              </a:rPr>
              <a:t> </a:t>
            </a:r>
            <a:r>
              <a:rPr lang="en-US" sz="1400" dirty="0" smtClean="0">
                <a:latin typeface="Verdana" panose="020B0604030504040204" pitchFamily="34" charset="0"/>
                <a:ea typeface="Verdana" panose="020B0604030504040204" pitchFamily="34" charset="0"/>
                <a:cs typeface="Verdana" panose="020B0604030504040204" pitchFamily="34" charset="0"/>
              </a:rPr>
              <a:t>Studies show that if a</a:t>
            </a:r>
            <a:r>
              <a:rPr lang="en-US" sz="1400" baseline="0" dirty="0" smtClean="0">
                <a:latin typeface="Verdana" panose="020B0604030504040204" pitchFamily="34" charset="0"/>
                <a:ea typeface="Verdana" panose="020B0604030504040204" pitchFamily="34" charset="0"/>
                <a:cs typeface="Verdana" panose="020B0604030504040204" pitchFamily="34" charset="0"/>
              </a:rPr>
              <a:t> person</a:t>
            </a:r>
            <a:r>
              <a:rPr lang="en-US" sz="1400" dirty="0" smtClean="0">
                <a:latin typeface="Verdana" panose="020B0604030504040204" pitchFamily="34" charset="0"/>
                <a:ea typeface="Verdana" panose="020B0604030504040204" pitchFamily="34" charset="0"/>
                <a:cs typeface="Verdana" panose="020B0604030504040204" pitchFamily="34" charset="0"/>
              </a:rPr>
              <a:t> has not been trained in how to use nail guns with either mechanism, their</a:t>
            </a:r>
            <a:r>
              <a:rPr lang="en-US" sz="1400" baseline="0" dirty="0" smtClean="0">
                <a:latin typeface="Verdana" panose="020B0604030504040204" pitchFamily="34" charset="0"/>
                <a:ea typeface="Verdana" panose="020B0604030504040204" pitchFamily="34" charset="0"/>
                <a:cs typeface="Verdana" panose="020B0604030504040204" pitchFamily="34" charset="0"/>
              </a:rPr>
              <a:t> </a:t>
            </a:r>
            <a:r>
              <a:rPr lang="en-US" sz="1400" dirty="0" smtClean="0">
                <a:latin typeface="Verdana" panose="020B0604030504040204" pitchFamily="34" charset="0"/>
                <a:ea typeface="Verdana" panose="020B0604030504040204" pitchFamily="34" charset="0"/>
                <a:cs typeface="Verdana" panose="020B0604030504040204" pitchFamily="34" charset="0"/>
              </a:rPr>
              <a:t>risk of injury is high.</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299E24C4-4861-404F-ADA1-27D3599AB5AC}" type="slidenum">
              <a:rPr lang="en-US" smtClean="0"/>
              <a:pPr>
                <a:defRPr/>
              </a:pPr>
              <a:t>1</a:t>
            </a:fld>
            <a:endParaRPr lang="en-US"/>
          </a:p>
        </p:txBody>
      </p:sp>
    </p:spTree>
    <p:extLst>
      <p:ext uri="{BB962C8B-B14F-4D97-AF65-F5344CB8AC3E}">
        <p14:creationId xmlns:p14="http://schemas.microsoft.com/office/powerpoint/2010/main" val="3209788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Users</a:t>
            </a:r>
            <a:r>
              <a:rPr lang="en-US" sz="1400" baseline="0" dirty="0" smtClean="0">
                <a:latin typeface="Verdana" panose="020B0604030504040204" pitchFamily="34" charset="0"/>
                <a:ea typeface="Verdana" panose="020B0604030504040204" pitchFamily="34" charset="0"/>
                <a:cs typeface="Verdana" panose="020B0604030504040204" pitchFamily="34" charset="0"/>
              </a:rPr>
              <a:t> bypassing safety mechanisms can definitely cause injuries.</a:t>
            </a:r>
          </a:p>
          <a:p>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r>
              <a:rPr lang="en-US" sz="1400" baseline="0" dirty="0" smtClean="0">
                <a:latin typeface="Verdana" panose="020B0604030504040204" pitchFamily="34" charset="0"/>
                <a:ea typeface="Verdana" panose="020B0604030504040204" pitchFamily="34" charset="0"/>
                <a:cs typeface="Verdana" panose="020B0604030504040204" pitchFamily="34" charset="0"/>
              </a:rPr>
              <a:t>Look at the position this individual is in – he is above 6 feet and should definitely have fall protection in place.  If he loses his balance he could cause an inadvertent discharge of the nail gun which could result in two injuries (one from the discharge and one from the fall).</a:t>
            </a:r>
          </a:p>
        </p:txBody>
      </p:sp>
      <p:sp>
        <p:nvSpPr>
          <p:cNvPr id="4" name="Slide Number Placeholder 3"/>
          <p:cNvSpPr>
            <a:spLocks noGrp="1"/>
          </p:cNvSpPr>
          <p:nvPr>
            <p:ph type="sldNum" sz="quarter" idx="10"/>
          </p:nvPr>
        </p:nvSpPr>
        <p:spPr/>
        <p:txBody>
          <a:bodyPr/>
          <a:lstStyle/>
          <a:p>
            <a:pPr>
              <a:defRPr/>
            </a:pPr>
            <a:fld id="{299E24C4-4861-404F-ADA1-27D3599AB5AC}" type="slidenum">
              <a:rPr lang="en-US" smtClean="0"/>
              <a:pPr>
                <a:defRPr/>
              </a:pPr>
              <a:t>10</a:t>
            </a:fld>
            <a:endParaRPr lang="en-US"/>
          </a:p>
        </p:txBody>
      </p:sp>
    </p:spTree>
    <p:extLst>
      <p:ext uri="{BB962C8B-B14F-4D97-AF65-F5344CB8AC3E}">
        <p14:creationId xmlns:p14="http://schemas.microsoft.com/office/powerpoint/2010/main" val="1911793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It is important to be totally familiar with the features</a:t>
            </a:r>
            <a:r>
              <a:rPr lang="en-US" sz="1400" baseline="0" dirty="0" smtClean="0">
                <a:latin typeface="Verdana" panose="020B0604030504040204" pitchFamily="34" charset="0"/>
                <a:ea typeface="Verdana" panose="020B0604030504040204" pitchFamily="34" charset="0"/>
                <a:cs typeface="Verdana" panose="020B0604030504040204" pitchFamily="34" charset="0"/>
              </a:rPr>
              <a:t> of the nail gun, especially the type of triggers that are on it.</a:t>
            </a:r>
          </a:p>
          <a:p>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itchFamily="34" charset="0"/>
              <a:buChar char="•"/>
            </a:pPr>
            <a:r>
              <a:rPr lang="en-US" sz="1400" dirty="0" smtClean="0">
                <a:latin typeface="Verdana" pitchFamily="34" charset="0"/>
                <a:ea typeface="Verdana" panose="020B0604030504040204" pitchFamily="34" charset="0"/>
                <a:cs typeface="Verdana" panose="020B0604030504040204" pitchFamily="34" charset="0"/>
              </a:rPr>
              <a:t>Nail gun safety starts with understanding</a:t>
            </a:r>
            <a:r>
              <a:rPr lang="en-US" sz="1400" baseline="0" dirty="0" smtClean="0">
                <a:latin typeface="Verdana" pitchFamily="34" charset="0"/>
                <a:ea typeface="Verdana" panose="020B0604030504040204" pitchFamily="34" charset="0"/>
                <a:cs typeface="Verdana" panose="020B0604030504040204" pitchFamily="34" charset="0"/>
              </a:rPr>
              <a:t> </a:t>
            </a:r>
            <a:r>
              <a:rPr lang="en-US" sz="1400" dirty="0" smtClean="0">
                <a:latin typeface="Verdana" pitchFamily="34" charset="0"/>
                <a:ea typeface="Verdana" panose="020B0604030504040204" pitchFamily="34" charset="0"/>
                <a:cs typeface="Verdana" panose="020B0604030504040204" pitchFamily="34" charset="0"/>
              </a:rPr>
              <a:t>the various trigger mechanisms.</a:t>
            </a:r>
          </a:p>
          <a:p>
            <a:pPr marL="342900" indent="-342900">
              <a:buFont typeface="Arial" pitchFamily="34" charset="0"/>
              <a:buChar char="•"/>
            </a:pPr>
            <a:endParaRPr lang="en-US" sz="1400" dirty="0" smtClean="0">
              <a:latin typeface="Verdana" pitchFamily="34" charset="0"/>
              <a:ea typeface="Verdana" panose="020B0604030504040204" pitchFamily="34" charset="0"/>
              <a:cs typeface="Verdana" panose="020B0604030504040204" pitchFamily="34" charset="0"/>
            </a:endParaRPr>
          </a:p>
          <a:p>
            <a:pPr marL="342900" indent="-342900">
              <a:buFont typeface="Arial" pitchFamily="34" charset="0"/>
              <a:buChar char="•"/>
            </a:pPr>
            <a:r>
              <a:rPr lang="en-US" sz="1400" dirty="0" smtClean="0">
                <a:latin typeface="Verdana" pitchFamily="34" charset="0"/>
                <a:ea typeface="Verdana" panose="020B0604030504040204" pitchFamily="34" charset="0"/>
                <a:cs typeface="Verdana" panose="020B0604030504040204" pitchFamily="34" charset="0"/>
              </a:rPr>
              <a:t>How triggers differ</a:t>
            </a:r>
          </a:p>
          <a:p>
            <a:pPr marL="800100" lvl="1" indent="-342900">
              <a:buFont typeface="Arial" pitchFamily="34" charset="0"/>
              <a:buChar char="•"/>
            </a:pPr>
            <a:r>
              <a:rPr lang="en-US" sz="1400" dirty="0" smtClean="0">
                <a:latin typeface="Verdana" pitchFamily="34" charset="0"/>
                <a:ea typeface="Verdana" panose="020B0604030504040204" pitchFamily="34" charset="0"/>
                <a:cs typeface="Verdana" panose="020B0604030504040204" pitchFamily="34" charset="0"/>
              </a:rPr>
              <a:t> All </a:t>
            </a:r>
            <a:r>
              <a:rPr lang="en-US" sz="1400" dirty="0" err="1" smtClean="0">
                <a:latin typeface="Verdana" pitchFamily="34" charset="0"/>
                <a:ea typeface="Verdana" panose="020B0604030504040204" pitchFamily="34" charset="0"/>
                <a:cs typeface="Verdana" panose="020B0604030504040204" pitchFamily="34" charset="0"/>
              </a:rPr>
              <a:t>nailers</a:t>
            </a:r>
            <a:r>
              <a:rPr lang="en-US" sz="1400" dirty="0" smtClean="0">
                <a:latin typeface="Verdana" pitchFamily="34" charset="0"/>
                <a:ea typeface="Verdana" panose="020B0604030504040204" pitchFamily="34" charset="0"/>
                <a:cs typeface="Verdana" panose="020B0604030504040204" pitchFamily="34" charset="0"/>
              </a:rPr>
              <a:t> rely on two basic controls</a:t>
            </a:r>
          </a:p>
          <a:p>
            <a:pPr marL="1371600" lvl="2" indent="-457200">
              <a:buFont typeface="Wingdings" pitchFamily="2" charset="2"/>
              <a:buChar char="Ø"/>
            </a:pPr>
            <a:r>
              <a:rPr lang="en-US" sz="1400" dirty="0" smtClean="0">
                <a:latin typeface="Verdana" pitchFamily="34" charset="0"/>
                <a:ea typeface="Verdana" panose="020B0604030504040204" pitchFamily="34" charset="0"/>
                <a:cs typeface="Verdana" panose="020B0604030504040204" pitchFamily="34" charset="0"/>
              </a:rPr>
              <a:t>Finger trigger</a:t>
            </a:r>
          </a:p>
          <a:p>
            <a:pPr marL="1371600" lvl="2" indent="-457200">
              <a:buFont typeface="Wingdings" pitchFamily="2" charset="2"/>
              <a:buChar char="Ø"/>
            </a:pPr>
            <a:r>
              <a:rPr lang="en-US" sz="1400" dirty="0" smtClean="0">
                <a:latin typeface="Verdana" pitchFamily="34" charset="0"/>
                <a:ea typeface="Verdana" panose="020B0604030504040204" pitchFamily="34" charset="0"/>
                <a:cs typeface="Verdana" panose="020B0604030504040204" pitchFamily="34" charset="0"/>
              </a:rPr>
              <a:t>Contact safety tip</a:t>
            </a:r>
          </a:p>
          <a:p>
            <a:pPr marL="457200" indent="-457200">
              <a:buFont typeface="Arial" pitchFamily="34" charset="0"/>
              <a:buChar char="•"/>
            </a:pPr>
            <a:endParaRPr lang="en-US" sz="1400" dirty="0" smtClean="0">
              <a:latin typeface="Verdana" pitchFamily="34" charset="0"/>
              <a:ea typeface="Verdana" panose="020B0604030504040204" pitchFamily="34" charset="0"/>
              <a:cs typeface="Verdana" panose="020B0604030504040204" pitchFamily="34" charset="0"/>
            </a:endParaRPr>
          </a:p>
          <a:p>
            <a:pPr marL="457200" indent="-457200">
              <a:buFont typeface="Arial" pitchFamily="34" charset="0"/>
              <a:buChar char="•"/>
            </a:pPr>
            <a:r>
              <a:rPr lang="en-US" sz="1400" dirty="0" smtClean="0">
                <a:latin typeface="Verdana" pitchFamily="34" charset="0"/>
                <a:ea typeface="Verdana" panose="020B0604030504040204" pitchFamily="34" charset="0"/>
                <a:cs typeface="Verdana" panose="020B0604030504040204" pitchFamily="34" charset="0"/>
              </a:rPr>
              <a:t>Four trigger types.</a:t>
            </a:r>
          </a:p>
          <a:p>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299E24C4-4861-404F-ADA1-27D3599AB5AC}" type="slidenum">
              <a:rPr lang="en-US" smtClean="0"/>
              <a:pPr>
                <a:defRPr/>
              </a:pPr>
              <a:t>11</a:t>
            </a:fld>
            <a:endParaRPr lang="en-US"/>
          </a:p>
        </p:txBody>
      </p:sp>
    </p:spTree>
    <p:extLst>
      <p:ext uri="{BB962C8B-B14F-4D97-AF65-F5344CB8AC3E}">
        <p14:creationId xmlns:p14="http://schemas.microsoft.com/office/powerpoint/2010/main" val="4221071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One</a:t>
            </a:r>
            <a:r>
              <a:rPr lang="en-US" sz="1400" baseline="0" dirty="0" smtClean="0">
                <a:latin typeface="Verdana" panose="020B0604030504040204" pitchFamily="34" charset="0"/>
                <a:ea typeface="Verdana" panose="020B0604030504040204" pitchFamily="34" charset="0"/>
                <a:cs typeface="Verdana" panose="020B0604030504040204" pitchFamily="34" charset="0"/>
              </a:rPr>
              <a:t> type of trigger is the Full Sequential:</a:t>
            </a:r>
          </a:p>
          <a:p>
            <a:pPr>
              <a:buFont typeface="Arial" pitchFamily="34" charset="0"/>
              <a:buChar char="•"/>
            </a:pPr>
            <a:r>
              <a:rPr lang="en-US" sz="1400" dirty="0" smtClean="0">
                <a:latin typeface="Verdana" pitchFamily="34" charset="0"/>
                <a:ea typeface="Verdana" panose="020B0604030504040204" pitchFamily="34" charset="0"/>
                <a:cs typeface="Verdana" panose="020B0604030504040204" pitchFamily="34" charset="0"/>
              </a:rPr>
              <a:t>  This is the safest type of nail gun trigger.</a:t>
            </a:r>
          </a:p>
          <a:p>
            <a:pPr>
              <a:buFont typeface="Arial" pitchFamily="34" charset="0"/>
              <a:buChar char="•"/>
            </a:pPr>
            <a:endParaRPr lang="en-US" sz="1400" dirty="0" smtClean="0">
              <a:latin typeface="Verdana" pitchFamily="34" charset="0"/>
              <a:ea typeface="Verdana" panose="020B0604030504040204" pitchFamily="34" charset="0"/>
              <a:cs typeface="Verdana" panose="020B0604030504040204" pitchFamily="34" charset="0"/>
            </a:endParaRPr>
          </a:p>
          <a:p>
            <a:pPr>
              <a:buFont typeface="Arial" pitchFamily="34" charset="0"/>
              <a:buChar char="•"/>
            </a:pPr>
            <a:r>
              <a:rPr lang="en-US" sz="1400" dirty="0" smtClean="0">
                <a:latin typeface="Verdana" pitchFamily="34" charset="0"/>
                <a:ea typeface="Verdana" panose="020B0604030504040204" pitchFamily="34" charset="0"/>
                <a:cs typeface="Verdana" panose="020B0604030504040204" pitchFamily="34" charset="0"/>
              </a:rPr>
              <a:t>  This trigger will only fire a nail when the controls are activated in a certain order.</a:t>
            </a:r>
          </a:p>
          <a:p>
            <a:endParaRPr lang="en-US" sz="1400" dirty="0" smtClean="0">
              <a:latin typeface="Verdana" pitchFamily="34" charset="0"/>
              <a:ea typeface="Verdana" panose="020B0604030504040204" pitchFamily="34" charset="0"/>
              <a:cs typeface="Verdana" panose="020B0604030504040204" pitchFamily="34" charset="0"/>
            </a:endParaRPr>
          </a:p>
          <a:p>
            <a:pPr marL="914400" lvl="1" indent="-457200">
              <a:buFont typeface="+mj-lt"/>
              <a:buAutoNum type="arabicPeriod"/>
            </a:pPr>
            <a:r>
              <a:rPr lang="en-US" sz="1400" dirty="0" smtClean="0">
                <a:latin typeface="Verdana" pitchFamily="34" charset="0"/>
                <a:ea typeface="Verdana" panose="020B0604030504040204" pitchFamily="34" charset="0"/>
                <a:cs typeface="Verdana" panose="020B0604030504040204" pitchFamily="34" charset="0"/>
              </a:rPr>
              <a:t>Safety contact tip must be pushed into the work piece.</a:t>
            </a:r>
          </a:p>
          <a:p>
            <a:pPr marL="914400" lvl="1" indent="-457200">
              <a:buFont typeface="+mj-lt"/>
              <a:buAutoNum type="arabicPeriod"/>
            </a:pPr>
            <a:r>
              <a:rPr lang="en-US" sz="1400" dirty="0" smtClean="0">
                <a:latin typeface="Verdana" pitchFamily="34" charset="0"/>
                <a:ea typeface="Verdana" panose="020B0604030504040204" pitchFamily="34" charset="0"/>
                <a:cs typeface="Verdana" panose="020B0604030504040204" pitchFamily="34" charset="0"/>
              </a:rPr>
              <a:t>User squeezes the trigger to discharge a nail.</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299E24C4-4861-404F-ADA1-27D3599AB5AC}" type="slidenum">
              <a:rPr lang="en-US" smtClean="0"/>
              <a:pPr>
                <a:defRPr/>
              </a:pPr>
              <a:t>12</a:t>
            </a:fld>
            <a:endParaRPr lang="en-US"/>
          </a:p>
        </p:txBody>
      </p:sp>
    </p:spTree>
    <p:extLst>
      <p:ext uri="{BB962C8B-B14F-4D97-AF65-F5344CB8AC3E}">
        <p14:creationId xmlns:p14="http://schemas.microsoft.com/office/powerpoint/2010/main" val="200668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With</a:t>
            </a:r>
            <a:r>
              <a:rPr lang="en-US" sz="1400" baseline="0" dirty="0" smtClean="0">
                <a:latin typeface="Verdana" panose="020B0604030504040204" pitchFamily="34" charset="0"/>
                <a:ea typeface="Verdana" panose="020B0604030504040204" pitchFamily="34" charset="0"/>
                <a:cs typeface="Verdana" panose="020B0604030504040204" pitchFamily="34" charset="0"/>
              </a:rPr>
              <a:t> the Full Sequential Trigger the nail cannot be “bump fired.”</a:t>
            </a:r>
          </a:p>
          <a:p>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baseline="0" dirty="0" smtClean="0">
                <a:latin typeface="Verdana" panose="020B0604030504040204" pitchFamily="34" charset="0"/>
                <a:ea typeface="Verdana" panose="020B0604030504040204" pitchFamily="34" charset="0"/>
                <a:cs typeface="Verdana" panose="020B0604030504040204" pitchFamily="34" charset="0"/>
              </a:rPr>
              <a:t>This type of trigger is also know as a </a:t>
            </a:r>
            <a:r>
              <a:rPr lang="en-US" sz="1400" dirty="0" smtClean="0">
                <a:latin typeface="Verdana" pitchFamily="34" charset="0"/>
                <a:ea typeface="Verdana" panose="020B0604030504040204" pitchFamily="34" charset="0"/>
                <a:cs typeface="Verdana" panose="020B0604030504040204" pitchFamily="34" charset="0"/>
              </a:rPr>
              <a:t>single-shot trigger, restrictive trigger, or trigger fire mode.</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299E24C4-4861-404F-ADA1-27D3599AB5AC}" type="slidenum">
              <a:rPr lang="en-US" smtClean="0"/>
              <a:pPr>
                <a:defRPr/>
              </a:pPr>
              <a:t>13</a:t>
            </a:fld>
            <a:endParaRPr lang="en-US"/>
          </a:p>
        </p:txBody>
      </p:sp>
    </p:spTree>
    <p:extLst>
      <p:ext uri="{BB962C8B-B14F-4D97-AF65-F5344CB8AC3E}">
        <p14:creationId xmlns:p14="http://schemas.microsoft.com/office/powerpoint/2010/main" val="2410081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A Contact Trigger:</a:t>
            </a:r>
          </a:p>
          <a:p>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a:buFont typeface="Arial"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  Fires a nail when the safety contact and trigger</a:t>
            </a:r>
            <a:r>
              <a:rPr lang="en-US" sz="1400" baseline="0" dirty="0" smtClean="0">
                <a:latin typeface="Verdana" pitchFamily="34" charset="0"/>
                <a:ea typeface="Verdana" panose="020B0604030504040204" pitchFamily="34" charset="0"/>
                <a:cs typeface="Verdana" panose="020B0604030504040204" pitchFamily="34" charset="0"/>
              </a:rPr>
              <a:t> </a:t>
            </a:r>
            <a:r>
              <a:rPr lang="en-US" sz="1400" dirty="0" smtClean="0">
                <a:latin typeface="Verdana" pitchFamily="34" charset="0"/>
                <a:ea typeface="Verdana" panose="020B0604030504040204" pitchFamily="34" charset="0"/>
                <a:cs typeface="Verdana" panose="020B0604030504040204" pitchFamily="34" charset="0"/>
              </a:rPr>
              <a:t>are activated in any order.</a:t>
            </a:r>
          </a:p>
          <a:p>
            <a:pPr>
              <a:buFont typeface="Arial" pitchFamily="34" charset="0"/>
              <a:buChar char="•"/>
            </a:pPr>
            <a:endParaRPr lang="en-US" sz="1400" dirty="0" smtClean="0">
              <a:latin typeface="Verdana" pitchFamily="34" charset="0"/>
              <a:ea typeface="Verdana" panose="020B0604030504040204" pitchFamily="34" charset="0"/>
              <a:cs typeface="Verdana" panose="020B0604030504040204" pitchFamily="34" charset="0"/>
            </a:endParaRPr>
          </a:p>
          <a:p>
            <a:pPr>
              <a:buFont typeface="Arial" pitchFamily="34" charset="0"/>
              <a:buChar char="•"/>
            </a:pPr>
            <a:r>
              <a:rPr lang="en-US" sz="1400" dirty="0" smtClean="0">
                <a:latin typeface="Verdana" pitchFamily="34" charset="0"/>
                <a:ea typeface="Verdana" panose="020B0604030504040204" pitchFamily="34" charset="0"/>
                <a:cs typeface="Verdana" panose="020B0604030504040204" pitchFamily="34" charset="0"/>
              </a:rPr>
              <a:t>  You can push the safety contact tip first then</a:t>
            </a:r>
            <a:r>
              <a:rPr lang="en-US" sz="1400" baseline="0" dirty="0" smtClean="0">
                <a:latin typeface="Verdana" pitchFamily="34" charset="0"/>
                <a:ea typeface="Verdana" panose="020B0604030504040204" pitchFamily="34" charset="0"/>
                <a:cs typeface="Verdana" panose="020B0604030504040204" pitchFamily="34" charset="0"/>
              </a:rPr>
              <a:t> </a:t>
            </a:r>
            <a:r>
              <a:rPr lang="en-US" sz="1400" dirty="0" smtClean="0">
                <a:latin typeface="Verdana" pitchFamily="34" charset="0"/>
                <a:ea typeface="Verdana" panose="020B0604030504040204" pitchFamily="34" charset="0"/>
                <a:cs typeface="Verdana" panose="020B0604030504040204" pitchFamily="34" charset="0"/>
              </a:rPr>
              <a:t>squeeze the trigger, or you can squeeze the</a:t>
            </a:r>
            <a:r>
              <a:rPr lang="en-US" sz="1400" baseline="0" dirty="0" smtClean="0">
                <a:latin typeface="Verdana" pitchFamily="34" charset="0"/>
                <a:ea typeface="Verdana" panose="020B0604030504040204" pitchFamily="34" charset="0"/>
                <a:cs typeface="Verdana" panose="020B0604030504040204" pitchFamily="34" charset="0"/>
              </a:rPr>
              <a:t> </a:t>
            </a:r>
            <a:r>
              <a:rPr lang="en-US" sz="1400" dirty="0" smtClean="0">
                <a:latin typeface="Verdana" pitchFamily="34" charset="0"/>
                <a:ea typeface="Verdana" panose="020B0604030504040204" pitchFamily="34" charset="0"/>
                <a:cs typeface="Verdana" panose="020B0604030504040204" pitchFamily="34" charset="0"/>
              </a:rPr>
              <a:t>trigger first then push the safety contact tip.</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299E24C4-4861-404F-ADA1-27D3599AB5AC}" type="slidenum">
              <a:rPr lang="en-US" smtClean="0"/>
              <a:pPr>
                <a:defRPr/>
              </a:pPr>
              <a:t>14</a:t>
            </a:fld>
            <a:endParaRPr lang="en-US"/>
          </a:p>
        </p:txBody>
      </p:sp>
    </p:spTree>
    <p:extLst>
      <p:ext uri="{BB962C8B-B14F-4D97-AF65-F5344CB8AC3E}">
        <p14:creationId xmlns:p14="http://schemas.microsoft.com/office/powerpoint/2010/main" val="1474291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With a Contact Trigger</a:t>
            </a:r>
            <a:r>
              <a:rPr lang="en-US" sz="1400" baseline="0" dirty="0" smtClean="0">
                <a:latin typeface="Verdana" panose="020B0604030504040204" pitchFamily="34" charset="0"/>
                <a:ea typeface="Verdana" panose="020B0604030504040204" pitchFamily="34" charset="0"/>
                <a:cs typeface="Verdana" panose="020B0604030504040204" pitchFamily="34" charset="0"/>
              </a:rPr>
              <a:t> all nails can be “bump fired.”</a:t>
            </a:r>
          </a:p>
          <a:p>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a:buFont typeface="Arial"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  Also known as bump trigger, multi-shot trigger,</a:t>
            </a:r>
            <a:r>
              <a:rPr lang="en-US" sz="1400" baseline="0" dirty="0" smtClean="0">
                <a:latin typeface="Verdana" pitchFamily="34" charset="0"/>
                <a:ea typeface="Verdana" panose="020B0604030504040204" pitchFamily="34" charset="0"/>
                <a:cs typeface="Verdana" panose="020B0604030504040204" pitchFamily="34" charset="0"/>
              </a:rPr>
              <a:t> </a:t>
            </a:r>
            <a:r>
              <a:rPr lang="en-US" sz="1400" dirty="0" smtClean="0">
                <a:latin typeface="Verdana" pitchFamily="34" charset="0"/>
                <a:ea typeface="Verdana" panose="020B0604030504040204" pitchFamily="34" charset="0"/>
                <a:cs typeface="Verdana" panose="020B0604030504040204" pitchFamily="34" charset="0"/>
              </a:rPr>
              <a:t>successive trigger, dual-action, touch trip, contact</a:t>
            </a:r>
            <a:r>
              <a:rPr lang="en-US" sz="1400" baseline="0" dirty="0" smtClean="0">
                <a:latin typeface="Verdana" pitchFamily="34" charset="0"/>
                <a:ea typeface="Verdana" panose="020B0604030504040204" pitchFamily="34" charset="0"/>
                <a:cs typeface="Verdana" panose="020B0604030504040204" pitchFamily="34" charset="0"/>
              </a:rPr>
              <a:t> </a:t>
            </a:r>
            <a:r>
              <a:rPr lang="en-US" sz="1400" dirty="0" smtClean="0">
                <a:latin typeface="Verdana" pitchFamily="34" charset="0"/>
                <a:ea typeface="Verdana" panose="020B0604030504040204" pitchFamily="34" charset="0"/>
                <a:cs typeface="Verdana" panose="020B0604030504040204" pitchFamily="34" charset="0"/>
              </a:rPr>
              <a:t>trip, and bottom fire.</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99E24C4-4861-404F-ADA1-27D3599AB5AC}" type="slidenum">
              <a:rPr lang="en-US" smtClean="0"/>
              <a:pPr>
                <a:defRPr/>
              </a:pPr>
              <a:t>15</a:t>
            </a:fld>
            <a:endParaRPr lang="en-US"/>
          </a:p>
        </p:txBody>
      </p:sp>
    </p:spTree>
    <p:extLst>
      <p:ext uri="{BB962C8B-B14F-4D97-AF65-F5344CB8AC3E}">
        <p14:creationId xmlns:p14="http://schemas.microsoft.com/office/powerpoint/2010/main" val="75685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US" sz="1400" dirty="0" smtClean="0">
                <a:latin typeface="Verdana" pitchFamily="34" charset="0"/>
              </a:rPr>
              <a:t>Like a Full Sequential Trigger, this trigger will only</a:t>
            </a:r>
            <a:r>
              <a:rPr lang="en-US" sz="1400" baseline="0" dirty="0" smtClean="0">
                <a:latin typeface="Verdana" pitchFamily="34" charset="0"/>
              </a:rPr>
              <a:t> </a:t>
            </a:r>
            <a:r>
              <a:rPr lang="en-US" sz="1400" dirty="0" smtClean="0">
                <a:latin typeface="Verdana" pitchFamily="34" charset="0"/>
              </a:rPr>
              <a:t>fire when the controls are activated in a certain</a:t>
            </a:r>
            <a:r>
              <a:rPr lang="en-US" sz="1400" baseline="0" dirty="0" smtClean="0">
                <a:latin typeface="Verdana" pitchFamily="34" charset="0"/>
              </a:rPr>
              <a:t> </a:t>
            </a:r>
            <a:r>
              <a:rPr lang="en-US" sz="1400" dirty="0" smtClean="0">
                <a:latin typeface="Verdana" pitchFamily="34" charset="0"/>
              </a:rPr>
              <a:t>order.</a:t>
            </a:r>
          </a:p>
          <a:p>
            <a:pPr>
              <a:buFont typeface="Arial" pitchFamily="34" charset="0"/>
              <a:buChar char="•"/>
            </a:pPr>
            <a:endParaRPr lang="en-US" sz="1400" dirty="0" smtClean="0">
              <a:latin typeface="Verdana" pitchFamily="34" charset="0"/>
            </a:endParaRPr>
          </a:p>
          <a:p>
            <a:pPr>
              <a:buFont typeface="Arial" pitchFamily="34" charset="0"/>
              <a:buNone/>
            </a:pPr>
            <a:r>
              <a:rPr lang="en-US" sz="1400" dirty="0" smtClean="0">
                <a:latin typeface="Verdana" pitchFamily="34" charset="0"/>
              </a:rPr>
              <a:t>The safety tip must be pushed into the work</a:t>
            </a:r>
            <a:r>
              <a:rPr lang="en-US" sz="1400" baseline="0" dirty="0" smtClean="0">
                <a:latin typeface="Verdana" pitchFamily="34" charset="0"/>
              </a:rPr>
              <a:t> </a:t>
            </a:r>
            <a:r>
              <a:rPr lang="en-US" sz="1400" dirty="0" smtClean="0">
                <a:latin typeface="Verdana" pitchFamily="34" charset="0"/>
              </a:rPr>
              <a:t>piece. Then, the user squeezes the trigger to discharge a nail.</a:t>
            </a:r>
          </a:p>
          <a:p>
            <a:endParaRPr lang="en-US" dirty="0"/>
          </a:p>
        </p:txBody>
      </p:sp>
      <p:sp>
        <p:nvSpPr>
          <p:cNvPr id="4" name="Slide Number Placeholder 3"/>
          <p:cNvSpPr>
            <a:spLocks noGrp="1"/>
          </p:cNvSpPr>
          <p:nvPr>
            <p:ph type="sldNum" sz="quarter" idx="10"/>
          </p:nvPr>
        </p:nvSpPr>
        <p:spPr/>
        <p:txBody>
          <a:bodyPr/>
          <a:lstStyle/>
          <a:p>
            <a:pPr>
              <a:defRPr/>
            </a:pPr>
            <a:fld id="{299E24C4-4861-404F-ADA1-27D3599AB5AC}" type="slidenum">
              <a:rPr lang="en-US" smtClean="0"/>
              <a:pPr>
                <a:defRPr/>
              </a:pPr>
              <a:t>16</a:t>
            </a:fld>
            <a:endParaRPr lang="en-US"/>
          </a:p>
        </p:txBody>
      </p:sp>
    </p:spTree>
    <p:extLst>
      <p:ext uri="{BB962C8B-B14F-4D97-AF65-F5344CB8AC3E}">
        <p14:creationId xmlns:p14="http://schemas.microsoft.com/office/powerpoint/2010/main" val="3105636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On a Single</a:t>
            </a:r>
            <a:r>
              <a:rPr lang="en-US" sz="1400" baseline="0" dirty="0" smtClean="0">
                <a:latin typeface="Verdana" panose="020B0604030504040204" pitchFamily="34" charset="0"/>
                <a:ea typeface="Verdana" panose="020B0604030504040204" pitchFamily="34" charset="0"/>
                <a:cs typeface="Verdana" panose="020B0604030504040204" pitchFamily="34" charset="0"/>
              </a:rPr>
              <a:t> Sequential Trigger in order to fire a second nail, only the trigger must be released. The safety contact tip can stay pressed into the work piece.</a:t>
            </a:r>
          </a:p>
          <a:p>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r>
              <a:rPr lang="en-US" sz="1400" baseline="0" dirty="0" smtClean="0">
                <a:latin typeface="Verdana" panose="020B0604030504040204" pitchFamily="34" charset="0"/>
                <a:ea typeface="Verdana" panose="020B0604030504040204" pitchFamily="34" charset="0"/>
                <a:cs typeface="Verdana" panose="020B0604030504040204" pitchFamily="34" charset="0"/>
              </a:rPr>
              <a:t>Nails cannot be bump fired with a Single Sequential Trigger.</a:t>
            </a:r>
          </a:p>
          <a:p>
            <a:endParaRPr lang="en-US" dirty="0"/>
          </a:p>
        </p:txBody>
      </p:sp>
      <p:sp>
        <p:nvSpPr>
          <p:cNvPr id="4" name="Slide Number Placeholder 3"/>
          <p:cNvSpPr>
            <a:spLocks noGrp="1"/>
          </p:cNvSpPr>
          <p:nvPr>
            <p:ph type="sldNum" sz="quarter" idx="10"/>
          </p:nvPr>
        </p:nvSpPr>
        <p:spPr/>
        <p:txBody>
          <a:bodyPr/>
          <a:lstStyle/>
          <a:p>
            <a:pPr>
              <a:defRPr/>
            </a:pPr>
            <a:fld id="{299E24C4-4861-404F-ADA1-27D3599AB5AC}" type="slidenum">
              <a:rPr lang="en-US" smtClean="0"/>
              <a:pPr>
                <a:defRPr/>
              </a:pPr>
              <a:t>17</a:t>
            </a:fld>
            <a:endParaRPr lang="en-US"/>
          </a:p>
        </p:txBody>
      </p:sp>
    </p:spTree>
    <p:extLst>
      <p:ext uri="{BB962C8B-B14F-4D97-AF65-F5344CB8AC3E}">
        <p14:creationId xmlns:p14="http://schemas.microsoft.com/office/powerpoint/2010/main" val="400022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With a Single Actuation Trigger </a:t>
            </a:r>
            <a:r>
              <a:rPr lang="en-US" sz="1400" baseline="0" dirty="0" smtClean="0">
                <a:latin typeface="Verdana" panose="020B0604030504040204" pitchFamily="34" charset="0"/>
                <a:ea typeface="Verdana" panose="020B0604030504040204" pitchFamily="34" charset="0"/>
                <a:cs typeface="Verdana" panose="020B0604030504040204" pitchFamily="34" charset="0"/>
              </a:rPr>
              <a:t>this trigger will fire a single nail when the safety contact and trigger are activated in any order. (similar to the Contact Trigger).</a:t>
            </a:r>
          </a:p>
          <a:p>
            <a:endParaRPr lang="en-US" sz="1400" dirty="0" smtClean="0">
              <a:latin typeface="Verdana" panose="020B0604030504040204" pitchFamily="34" charset="0"/>
              <a:ea typeface="Verdana" panose="020B0604030504040204" pitchFamily="34" charset="0"/>
              <a:cs typeface="Verdana" panose="020B0604030504040204" pitchFamily="34" charset="0"/>
            </a:endParaRPr>
          </a:p>
          <a:p>
            <a:r>
              <a:rPr lang="en-US" sz="1400" dirty="0" smtClean="0">
                <a:latin typeface="Verdana" panose="020B0604030504040204" pitchFamily="34" charset="0"/>
                <a:ea typeface="Verdana" panose="020B0604030504040204" pitchFamily="34" charset="0"/>
                <a:cs typeface="Verdana" panose="020B0604030504040204" pitchFamily="34" charset="0"/>
              </a:rPr>
              <a:t>With</a:t>
            </a:r>
            <a:r>
              <a:rPr lang="en-US" sz="1400" baseline="0" dirty="0" smtClean="0">
                <a:latin typeface="Verdana" panose="020B0604030504040204" pitchFamily="34" charset="0"/>
                <a:ea typeface="Verdana" panose="020B0604030504040204" pitchFamily="34" charset="0"/>
                <a:cs typeface="Verdana" panose="020B0604030504040204" pitchFamily="34" charset="0"/>
              </a:rPr>
              <a:t> a Single Actuation Trigger the nail can be bump fired, however not with a true Single Sequential Trigger.</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299E24C4-4861-404F-ADA1-27D3599AB5AC}" type="slidenum">
              <a:rPr lang="en-US" smtClean="0"/>
              <a:pPr>
                <a:defRPr/>
              </a:pPr>
              <a:t>18</a:t>
            </a:fld>
            <a:endParaRPr lang="en-US"/>
          </a:p>
        </p:txBody>
      </p:sp>
    </p:spTree>
    <p:extLst>
      <p:ext uri="{BB962C8B-B14F-4D97-AF65-F5344CB8AC3E}">
        <p14:creationId xmlns:p14="http://schemas.microsoft.com/office/powerpoint/2010/main" val="4071237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When</a:t>
            </a:r>
            <a:r>
              <a:rPr lang="en-US" sz="1400" baseline="0" dirty="0" smtClean="0">
                <a:latin typeface="Verdana" panose="020B0604030504040204" pitchFamily="34" charset="0"/>
                <a:ea typeface="Verdana" panose="020B0604030504040204" pitchFamily="34" charset="0"/>
                <a:cs typeface="Verdana" panose="020B0604030504040204" pitchFamily="34" charset="0"/>
              </a:rPr>
              <a:t> using a nail gun with a Single Actuation Trigger a second nail can be fired by releasing the trigger, moving the tool and squeezing the trigger again without releasing the safety contact tip.</a:t>
            </a:r>
          </a:p>
          <a:p>
            <a:endParaRPr lang="en-US" dirty="0"/>
          </a:p>
        </p:txBody>
      </p:sp>
      <p:sp>
        <p:nvSpPr>
          <p:cNvPr id="4" name="Slide Number Placeholder 3"/>
          <p:cNvSpPr>
            <a:spLocks noGrp="1"/>
          </p:cNvSpPr>
          <p:nvPr>
            <p:ph type="sldNum" sz="quarter" idx="10"/>
          </p:nvPr>
        </p:nvSpPr>
        <p:spPr/>
        <p:txBody>
          <a:bodyPr/>
          <a:lstStyle/>
          <a:p>
            <a:pPr>
              <a:defRPr/>
            </a:pPr>
            <a:fld id="{299E24C4-4861-404F-ADA1-27D3599AB5AC}" type="slidenum">
              <a:rPr lang="en-US" smtClean="0"/>
              <a:pPr>
                <a:defRPr/>
              </a:pPr>
              <a:t>19</a:t>
            </a:fld>
            <a:endParaRPr lang="en-US"/>
          </a:p>
        </p:txBody>
      </p:sp>
    </p:spTree>
    <p:extLst>
      <p:ext uri="{BB962C8B-B14F-4D97-AF65-F5344CB8AC3E}">
        <p14:creationId xmlns:p14="http://schemas.microsoft.com/office/powerpoint/2010/main" val="2598150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This</a:t>
            </a:r>
            <a:r>
              <a:rPr lang="en-US" sz="1400" baseline="0" dirty="0" smtClean="0">
                <a:latin typeface="Verdana" panose="020B0604030504040204" pitchFamily="34" charset="0"/>
                <a:ea typeface="Verdana" panose="020B0604030504040204" pitchFamily="34" charset="0"/>
                <a:cs typeface="Verdana" panose="020B0604030504040204" pitchFamily="34" charset="0"/>
              </a:rPr>
              <a:t> presentation will address</a:t>
            </a:r>
            <a:r>
              <a:rPr lang="en-US" sz="1400" dirty="0" smtClean="0">
                <a:latin typeface="Verdana" panose="020B0604030504040204" pitchFamily="34" charset="0"/>
                <a:ea typeface="Verdana" panose="020B0604030504040204" pitchFamily="34" charset="0"/>
                <a:cs typeface="Verdana" panose="020B0604030504040204" pitchFamily="34" charset="0"/>
              </a:rPr>
              <a:t>:</a:t>
            </a:r>
          </a:p>
          <a:p>
            <a:pPr>
              <a:lnSpc>
                <a:spcPct val="200000"/>
              </a:lnSpc>
              <a:buFont typeface="Arial"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 Nail gun injuries </a:t>
            </a:r>
          </a:p>
          <a:p>
            <a:pPr>
              <a:lnSpc>
                <a:spcPct val="200000"/>
              </a:lnSpc>
              <a:buFont typeface="Arial"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 Know your triggers</a:t>
            </a:r>
          </a:p>
          <a:p>
            <a:pPr>
              <a:lnSpc>
                <a:spcPct val="200000"/>
              </a:lnSpc>
              <a:buFont typeface="Arial"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 Six steps to nail gun safety</a:t>
            </a:r>
          </a:p>
          <a:p>
            <a:pPr>
              <a:lnSpc>
                <a:spcPct val="200000"/>
              </a:lnSpc>
              <a:buFont typeface="Arial"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 Other hazards</a:t>
            </a:r>
          </a:p>
          <a:p>
            <a:pPr>
              <a:lnSpc>
                <a:spcPct val="200000"/>
              </a:lnSpc>
              <a:buFont typeface="Arial" pitchFamily="34" charset="0"/>
              <a:buNone/>
            </a:pPr>
            <a:endParaRPr lang="en-US" sz="1200" dirty="0" smtClean="0">
              <a:latin typeface="Verdana"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299E24C4-4861-404F-ADA1-27D3599AB5AC}" type="slidenum">
              <a:rPr lang="en-US" smtClean="0"/>
              <a:pPr>
                <a:defRPr/>
              </a:pPr>
              <a:t>2</a:t>
            </a:fld>
            <a:endParaRPr lang="en-US"/>
          </a:p>
        </p:txBody>
      </p:sp>
    </p:spTree>
    <p:extLst>
      <p:ext uri="{BB962C8B-B14F-4D97-AF65-F5344CB8AC3E}">
        <p14:creationId xmlns:p14="http://schemas.microsoft.com/office/powerpoint/2010/main" val="3486921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Here are six steps for</a:t>
            </a:r>
            <a:r>
              <a:rPr lang="en-US" sz="1400" baseline="0" dirty="0" smtClean="0">
                <a:latin typeface="Verdana" panose="020B0604030504040204" pitchFamily="34" charset="0"/>
                <a:ea typeface="Verdana" panose="020B0604030504040204" pitchFamily="34" charset="0"/>
                <a:cs typeface="Verdana" panose="020B0604030504040204" pitchFamily="34" charset="0"/>
              </a:rPr>
              <a:t> using a nail gun safely:</a:t>
            </a:r>
          </a:p>
          <a:p>
            <a:pPr marL="457200" indent="-457200" eaLnBrk="0" hangingPunct="0">
              <a:spcBef>
                <a:spcPct val="20000"/>
              </a:spcBef>
              <a:buAutoNum type="arabicPeriod"/>
              <a:defRPr/>
            </a:pPr>
            <a:r>
              <a:rPr lang="en-US" sz="1400" kern="0" dirty="0" smtClean="0">
                <a:latin typeface="Verdana" pitchFamily="34" charset="0"/>
                <a:ea typeface="Verdana" panose="020B0604030504040204" pitchFamily="34" charset="0"/>
                <a:cs typeface="Verdana" panose="020B0604030504040204" pitchFamily="34" charset="0"/>
              </a:rPr>
              <a:t>Use the full sequential trigger</a:t>
            </a:r>
          </a:p>
          <a:p>
            <a:pPr marL="457200" indent="-457200" eaLnBrk="0" hangingPunct="0">
              <a:spcBef>
                <a:spcPct val="20000"/>
              </a:spcBef>
              <a:buAutoNum type="arabicPeriod"/>
              <a:defRPr/>
            </a:pPr>
            <a:endParaRPr lang="en-US" sz="1400" kern="0" dirty="0" smtClean="0">
              <a:latin typeface="Verdana" pitchFamily="34" charset="0"/>
              <a:ea typeface="Verdana" panose="020B0604030504040204" pitchFamily="34" charset="0"/>
              <a:cs typeface="Verdana" panose="020B0604030504040204" pitchFamily="34" charset="0"/>
            </a:endParaRPr>
          </a:p>
          <a:p>
            <a:pPr marL="914400" lvl="1" indent="-457200" eaLnBrk="0" hangingPunct="0">
              <a:spcBef>
                <a:spcPct val="20000"/>
              </a:spcBef>
              <a:buFont typeface="Arial" pitchFamily="34" charset="0"/>
              <a:buChar char="•"/>
              <a:defRPr/>
            </a:pPr>
            <a:r>
              <a:rPr lang="en-US" sz="1400" kern="0" dirty="0" smtClean="0">
                <a:latin typeface="Verdana" pitchFamily="34" charset="0"/>
                <a:ea typeface="Verdana" panose="020B0604030504040204" pitchFamily="34" charset="0"/>
                <a:cs typeface="Verdana" panose="020B0604030504040204" pitchFamily="34" charset="0"/>
              </a:rPr>
              <a:t>The full sequential trigger is always the safest trigger mechanism for the job.</a:t>
            </a:r>
          </a:p>
          <a:p>
            <a:pPr marL="914400" lvl="1" indent="-457200" eaLnBrk="0" hangingPunct="0">
              <a:spcBef>
                <a:spcPct val="20000"/>
              </a:spcBef>
              <a:buFont typeface="Arial" pitchFamily="34" charset="0"/>
              <a:buChar char="•"/>
              <a:defRPr/>
            </a:pPr>
            <a:endParaRPr lang="en-US" sz="1400" kern="0" dirty="0" smtClean="0">
              <a:latin typeface="Verdana" pitchFamily="34" charset="0"/>
              <a:ea typeface="Verdana" panose="020B0604030504040204" pitchFamily="34" charset="0"/>
              <a:cs typeface="Verdana" panose="020B0604030504040204" pitchFamily="34" charset="0"/>
            </a:endParaRPr>
          </a:p>
          <a:p>
            <a:pPr marL="914400" lvl="1" indent="-457200" eaLnBrk="0" hangingPunct="0">
              <a:spcBef>
                <a:spcPct val="20000"/>
              </a:spcBef>
              <a:buFont typeface="Arial" pitchFamily="34" charset="0"/>
              <a:buChar char="•"/>
              <a:defRPr/>
            </a:pPr>
            <a:r>
              <a:rPr lang="en-US" sz="1400" kern="0" dirty="0" smtClean="0">
                <a:latin typeface="Verdana" pitchFamily="34" charset="0"/>
                <a:ea typeface="Verdana" panose="020B0604030504040204" pitchFamily="34" charset="0"/>
                <a:cs typeface="Verdana" panose="020B0604030504040204" pitchFamily="34" charset="0"/>
              </a:rPr>
              <a:t>At a minimum, provide full sequential trigger </a:t>
            </a:r>
            <a:r>
              <a:rPr lang="en-US" sz="1400" kern="0" dirty="0" err="1" smtClean="0">
                <a:latin typeface="Verdana" pitchFamily="34" charset="0"/>
                <a:ea typeface="Verdana" panose="020B0604030504040204" pitchFamily="34" charset="0"/>
                <a:cs typeface="Verdana" panose="020B0604030504040204" pitchFamily="34" charset="0"/>
              </a:rPr>
              <a:t>nailers</a:t>
            </a:r>
            <a:r>
              <a:rPr lang="en-US" sz="1400" kern="0" dirty="0" smtClean="0">
                <a:latin typeface="Verdana" pitchFamily="34" charset="0"/>
                <a:ea typeface="Verdana" panose="020B0604030504040204" pitchFamily="34" charset="0"/>
                <a:cs typeface="Verdana" panose="020B0604030504040204" pitchFamily="34" charset="0"/>
              </a:rPr>
              <a:t> for placement work.</a:t>
            </a:r>
          </a:p>
          <a:p>
            <a:pPr marL="914400" lvl="1" indent="-457200" eaLnBrk="0" hangingPunct="0">
              <a:spcBef>
                <a:spcPct val="20000"/>
              </a:spcBef>
              <a:buFont typeface="Arial" pitchFamily="34" charset="0"/>
              <a:buChar char="•"/>
              <a:defRPr/>
            </a:pPr>
            <a:endParaRPr lang="en-US" sz="1400" kern="0" dirty="0" smtClean="0">
              <a:latin typeface="Verdana" pitchFamily="34" charset="0"/>
              <a:ea typeface="Verdana" panose="020B0604030504040204" pitchFamily="34" charset="0"/>
              <a:cs typeface="Verdana" panose="020B0604030504040204" pitchFamily="34" charset="0"/>
            </a:endParaRPr>
          </a:p>
          <a:p>
            <a:pPr marL="914400" lvl="1" indent="-457200" eaLnBrk="0" hangingPunct="0">
              <a:spcBef>
                <a:spcPct val="20000"/>
              </a:spcBef>
              <a:buFont typeface="Arial" pitchFamily="34" charset="0"/>
              <a:buChar char="•"/>
              <a:defRPr/>
            </a:pPr>
            <a:r>
              <a:rPr lang="en-US" sz="1400" kern="0" dirty="0" smtClean="0">
                <a:latin typeface="Verdana" pitchFamily="34" charset="0"/>
                <a:ea typeface="Verdana" panose="020B0604030504040204" pitchFamily="34" charset="0"/>
                <a:cs typeface="Verdana" panose="020B0604030504040204" pitchFamily="34" charset="0"/>
              </a:rPr>
              <a:t>Consider restricting inexperienced employees to full sequential trigger nail guns starting out.</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299E24C4-4861-404F-ADA1-27D3599AB5AC}" type="slidenum">
              <a:rPr lang="en-US" smtClean="0"/>
              <a:pPr>
                <a:defRPr/>
              </a:pPr>
              <a:t>20</a:t>
            </a:fld>
            <a:endParaRPr lang="en-US"/>
          </a:p>
        </p:txBody>
      </p:sp>
    </p:spTree>
    <p:extLst>
      <p:ext uri="{BB962C8B-B14F-4D97-AF65-F5344CB8AC3E}">
        <p14:creationId xmlns:p14="http://schemas.microsoft.com/office/powerpoint/2010/main" val="1876808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The second step is to provide training on:</a:t>
            </a:r>
          </a:p>
          <a:p>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lvl="1">
              <a:buFont typeface="Arial"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  How nail guns work and how triggers differ.</a:t>
            </a:r>
          </a:p>
          <a:p>
            <a:pPr lvl="1">
              <a:buFont typeface="Arial" pitchFamily="34" charset="0"/>
              <a:buChar cha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lvl="1">
              <a:buFont typeface="Arial"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  Main causes of injuries – especially differences</a:t>
            </a:r>
            <a:r>
              <a:rPr lang="en-US" sz="1400" baseline="0" dirty="0" smtClean="0">
                <a:latin typeface="Verdana" pitchFamily="34" charset="0"/>
                <a:ea typeface="Verdana" panose="020B0604030504040204" pitchFamily="34" charset="0"/>
                <a:cs typeface="Verdana" panose="020B0604030504040204" pitchFamily="34" charset="0"/>
              </a:rPr>
              <a:t> </a:t>
            </a:r>
            <a:r>
              <a:rPr lang="en-US" sz="1400" dirty="0" smtClean="0">
                <a:latin typeface="Verdana" pitchFamily="34" charset="0"/>
                <a:ea typeface="Verdana" panose="020B0604030504040204" pitchFamily="34" charset="0"/>
                <a:cs typeface="Verdana" panose="020B0604030504040204" pitchFamily="34" charset="0"/>
              </a:rPr>
              <a:t>among different types of triggers.</a:t>
            </a:r>
          </a:p>
          <a:p>
            <a:pPr lvl="1">
              <a:buFont typeface="Arial" pitchFamily="34" charset="0"/>
              <a:buChar char="•"/>
            </a:pPr>
            <a:endParaRPr lang="en-US" sz="1400" dirty="0" smtClean="0">
              <a:latin typeface="Verdana" pitchFamily="34" charset="0"/>
              <a:ea typeface="Verdana" panose="020B0604030504040204" pitchFamily="34" charset="0"/>
              <a:cs typeface="Verdana" panose="020B0604030504040204" pitchFamily="34" charset="0"/>
            </a:endParaRPr>
          </a:p>
          <a:p>
            <a:pPr lvl="1">
              <a:buFont typeface="Arial" pitchFamily="34" charset="0"/>
              <a:buChar char="•"/>
            </a:pPr>
            <a:r>
              <a:rPr lang="en-US" sz="1400" dirty="0" smtClean="0">
                <a:latin typeface="Verdana" pitchFamily="34" charset="0"/>
                <a:ea typeface="Verdana" panose="020B0604030504040204" pitchFamily="34" charset="0"/>
                <a:cs typeface="Verdana" panose="020B0604030504040204" pitchFamily="34" charset="0"/>
              </a:rPr>
              <a:t>  Instructions provided in manufacturer tool</a:t>
            </a:r>
            <a:r>
              <a:rPr lang="en-US" sz="1400" baseline="0" dirty="0" smtClean="0">
                <a:latin typeface="Verdana" pitchFamily="34" charset="0"/>
                <a:ea typeface="Verdana" panose="020B0604030504040204" pitchFamily="34" charset="0"/>
                <a:cs typeface="Verdana" panose="020B0604030504040204" pitchFamily="34" charset="0"/>
              </a:rPr>
              <a:t> </a:t>
            </a:r>
            <a:r>
              <a:rPr lang="en-US" sz="1400" dirty="0" smtClean="0">
                <a:latin typeface="Verdana" pitchFamily="34" charset="0"/>
                <a:ea typeface="Verdana" panose="020B0604030504040204" pitchFamily="34" charset="0"/>
                <a:cs typeface="Verdana" panose="020B0604030504040204" pitchFamily="34" charset="0"/>
              </a:rPr>
              <a:t>manuals and where the manual is kept.</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299E24C4-4861-404F-ADA1-27D3599AB5AC}" type="slidenum">
              <a:rPr lang="en-US" smtClean="0"/>
              <a:pPr>
                <a:defRPr/>
              </a:pPr>
              <a:t>21</a:t>
            </a:fld>
            <a:endParaRPr lang="en-US"/>
          </a:p>
        </p:txBody>
      </p:sp>
    </p:spTree>
    <p:extLst>
      <p:ext uri="{BB962C8B-B14F-4D97-AF65-F5344CB8AC3E}">
        <p14:creationId xmlns:p14="http://schemas.microsoft.com/office/powerpoint/2010/main" val="3113282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The second step</a:t>
            </a:r>
            <a:r>
              <a:rPr lang="en-US" sz="1400" baseline="0" dirty="0" smtClean="0">
                <a:latin typeface="Verdana" panose="020B0604030504040204" pitchFamily="34" charset="0"/>
                <a:ea typeface="Verdana" panose="020B0604030504040204" pitchFamily="34" charset="0"/>
                <a:cs typeface="Verdana" panose="020B0604030504040204" pitchFamily="34" charset="0"/>
              </a:rPr>
              <a:t> should also include the following:</a:t>
            </a:r>
          </a:p>
          <a:p>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pPr marL="800100" lvl="1" indent="-342900">
              <a:buFont typeface="Arial" pitchFamily="34" charset="0"/>
              <a:buChar char="•"/>
            </a:pPr>
            <a:r>
              <a:rPr lang="en-US" sz="1400" dirty="0" smtClean="0">
                <a:latin typeface="Verdana" pitchFamily="34" charset="0"/>
                <a:ea typeface="Verdana" panose="020B0604030504040204" pitchFamily="34" charset="0"/>
                <a:cs typeface="Verdana" panose="020B0604030504040204" pitchFamily="34" charset="0"/>
              </a:rPr>
              <a:t>Hands on training with the actual nail guns to be used on the job.</a:t>
            </a:r>
          </a:p>
          <a:p>
            <a:pPr lvl="1"/>
            <a:endParaRPr lang="en-US" sz="1400" dirty="0" smtClean="0">
              <a:latin typeface="Verdana" pitchFamily="34" charset="0"/>
              <a:ea typeface="Verdana" panose="020B0604030504040204" pitchFamily="34" charset="0"/>
              <a:cs typeface="Verdana" panose="020B0604030504040204" pitchFamily="34" charset="0"/>
            </a:endParaRPr>
          </a:p>
          <a:p>
            <a:pPr marL="800100" lvl="1" indent="-342900">
              <a:buFont typeface="Arial" pitchFamily="34" charset="0"/>
              <a:buChar char="•"/>
            </a:pPr>
            <a:r>
              <a:rPr lang="en-US" sz="1400" dirty="0" smtClean="0">
                <a:latin typeface="Verdana" pitchFamily="34" charset="0"/>
                <a:ea typeface="Verdana" panose="020B0604030504040204" pitchFamily="34" charset="0"/>
                <a:cs typeface="Verdana" panose="020B0604030504040204" pitchFamily="34" charset="0"/>
              </a:rPr>
              <a:t>How to load the nail gun.</a:t>
            </a:r>
          </a:p>
          <a:p>
            <a:pPr marL="800100" lvl="1" indent="-342900">
              <a:buFont typeface="Arial" pitchFamily="34" charset="0"/>
              <a:buChar char="•"/>
            </a:pPr>
            <a:endParaRPr lang="en-US" sz="1400" dirty="0" smtClean="0">
              <a:latin typeface="Verdana" pitchFamily="34" charset="0"/>
              <a:ea typeface="Verdana" panose="020B0604030504040204" pitchFamily="34" charset="0"/>
              <a:cs typeface="Verdana" panose="020B0604030504040204" pitchFamily="34" charset="0"/>
            </a:endParaRPr>
          </a:p>
          <a:p>
            <a:pPr marL="800100" lvl="1" indent="-342900">
              <a:buFont typeface="Arial" pitchFamily="34" charset="0"/>
              <a:buChar char="•"/>
            </a:pPr>
            <a:r>
              <a:rPr lang="en-US" sz="1400" dirty="0" smtClean="0">
                <a:latin typeface="Verdana" pitchFamily="34" charset="0"/>
                <a:ea typeface="Verdana" panose="020B0604030504040204" pitchFamily="34" charset="0"/>
                <a:cs typeface="Verdana" panose="020B0604030504040204" pitchFamily="34" charset="0"/>
              </a:rPr>
              <a:t>How to operate the air compressor.</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299E24C4-4861-404F-ADA1-27D3599AB5AC}" type="slidenum">
              <a:rPr lang="en-US" smtClean="0"/>
              <a:pPr>
                <a:defRPr/>
              </a:pPr>
              <a:t>22</a:t>
            </a:fld>
            <a:endParaRPr lang="en-US"/>
          </a:p>
        </p:txBody>
      </p:sp>
    </p:spTree>
    <p:extLst>
      <p:ext uri="{BB962C8B-B14F-4D97-AF65-F5344CB8AC3E}">
        <p14:creationId xmlns:p14="http://schemas.microsoft.com/office/powerpoint/2010/main" val="395280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In addition, training within the second step should be given on:</a:t>
            </a:r>
          </a:p>
          <a:p>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lvl="1">
              <a:buFont typeface="Arial"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 How to fire the nail gun.</a:t>
            </a:r>
          </a:p>
          <a:p>
            <a:pPr lvl="1">
              <a:buFont typeface="Arial" pitchFamily="34" charset="0"/>
              <a:buChar cha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lvl="1">
              <a:buFont typeface="Arial"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 How to hold the lumber during placement work.</a:t>
            </a:r>
          </a:p>
          <a:p>
            <a:pPr lvl="1">
              <a:buFont typeface="Arial" pitchFamily="34" charset="0"/>
              <a:buChar cha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lvl="1">
              <a:buFont typeface="Arial"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 What to do when a nail gun malfunctions.</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299E24C4-4861-404F-ADA1-27D3599AB5AC}" type="slidenum">
              <a:rPr lang="en-US" smtClean="0"/>
              <a:pPr>
                <a:defRPr/>
              </a:pPr>
              <a:t>23</a:t>
            </a:fld>
            <a:endParaRPr lang="en-US"/>
          </a:p>
        </p:txBody>
      </p:sp>
    </p:spTree>
    <p:extLst>
      <p:ext uri="{BB962C8B-B14F-4D97-AF65-F5344CB8AC3E}">
        <p14:creationId xmlns:p14="http://schemas.microsoft.com/office/powerpoint/2010/main" val="2802390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Training should also cover:</a:t>
            </a:r>
          </a:p>
          <a:p>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lvl="1">
              <a:buFont typeface="Arial"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  How to recognize and approach ricochet-prone</a:t>
            </a:r>
            <a:r>
              <a:rPr lang="en-US" sz="1400" baseline="0" dirty="0" smtClean="0">
                <a:latin typeface="Verdana" pitchFamily="34" charset="0"/>
                <a:ea typeface="Verdana" panose="020B0604030504040204" pitchFamily="34" charset="0"/>
                <a:cs typeface="Verdana" panose="020B0604030504040204" pitchFamily="34" charset="0"/>
              </a:rPr>
              <a:t> </a:t>
            </a:r>
            <a:r>
              <a:rPr lang="en-US" sz="1400" dirty="0" smtClean="0">
                <a:latin typeface="Verdana" pitchFamily="34" charset="0"/>
                <a:ea typeface="Verdana" panose="020B0604030504040204" pitchFamily="34" charset="0"/>
                <a:cs typeface="Verdana" panose="020B0604030504040204" pitchFamily="34" charset="0"/>
              </a:rPr>
              <a:t>surfaces.</a:t>
            </a:r>
          </a:p>
          <a:p>
            <a:pPr lvl="1">
              <a:buFont typeface="Arial" pitchFamily="34" charset="0"/>
              <a:buChar char="•"/>
            </a:pPr>
            <a:endParaRPr lang="en-US" sz="1400" dirty="0" smtClean="0">
              <a:latin typeface="Verdana" pitchFamily="34" charset="0"/>
              <a:ea typeface="Verdana" panose="020B0604030504040204" pitchFamily="34" charset="0"/>
              <a:cs typeface="Verdana" panose="020B0604030504040204" pitchFamily="34" charset="0"/>
            </a:endParaRPr>
          </a:p>
          <a:p>
            <a:pPr lvl="1">
              <a:buFont typeface="Arial" pitchFamily="34" charset="0"/>
              <a:buChar char="•"/>
            </a:pPr>
            <a:r>
              <a:rPr lang="en-US" sz="1400" dirty="0" smtClean="0">
                <a:latin typeface="Verdana" pitchFamily="34" charset="0"/>
                <a:ea typeface="Verdana" panose="020B0604030504040204" pitchFamily="34" charset="0"/>
                <a:cs typeface="Verdana" panose="020B0604030504040204" pitchFamily="34" charset="0"/>
              </a:rPr>
              <a:t>  How to best handle special risks associated such</a:t>
            </a:r>
            <a:r>
              <a:rPr lang="en-US" sz="1400" baseline="0" dirty="0" smtClean="0">
                <a:latin typeface="Verdana" pitchFamily="34" charset="0"/>
                <a:ea typeface="Verdana" panose="020B0604030504040204" pitchFamily="34" charset="0"/>
                <a:cs typeface="Verdana" panose="020B0604030504040204" pitchFamily="34" charset="0"/>
              </a:rPr>
              <a:t> </a:t>
            </a:r>
            <a:r>
              <a:rPr lang="en-US" sz="1400" dirty="0" smtClean="0">
                <a:latin typeface="Verdana" pitchFamily="34" charset="0"/>
                <a:ea typeface="Verdana" panose="020B0604030504040204" pitchFamily="34" charset="0"/>
                <a:cs typeface="Verdana" panose="020B0604030504040204" pitchFamily="34" charset="0"/>
              </a:rPr>
              <a:t>as nail gun recoil and double fires.</a:t>
            </a:r>
          </a:p>
          <a:p>
            <a:pPr lvl="1">
              <a:buFont typeface="Arial" pitchFamily="34" charset="0"/>
              <a:buChar char="•"/>
            </a:pPr>
            <a:endParaRPr lang="en-US" sz="1400" dirty="0" smtClean="0">
              <a:latin typeface="Verdana" pitchFamily="34" charset="0"/>
              <a:ea typeface="Verdana" panose="020B0604030504040204" pitchFamily="34" charset="0"/>
              <a:cs typeface="Verdana" panose="020B0604030504040204" pitchFamily="34" charset="0"/>
            </a:endParaRPr>
          </a:p>
          <a:p>
            <a:pPr lvl="1">
              <a:buFont typeface="Arial" pitchFamily="34" charset="0"/>
              <a:buChar char="•"/>
            </a:pPr>
            <a:r>
              <a:rPr lang="en-US" sz="1400" dirty="0" smtClean="0">
                <a:latin typeface="Verdana" pitchFamily="34" charset="0"/>
                <a:ea typeface="Verdana" panose="020B0604030504040204" pitchFamily="34" charset="0"/>
                <a:cs typeface="Verdana" panose="020B0604030504040204" pitchFamily="34" charset="0"/>
              </a:rPr>
              <a:t>  Nail gun procedures,</a:t>
            </a:r>
            <a:r>
              <a:rPr lang="en-US" sz="1400" baseline="0" dirty="0" smtClean="0">
                <a:latin typeface="Verdana" pitchFamily="34" charset="0"/>
                <a:ea typeface="Verdana" panose="020B0604030504040204" pitchFamily="34" charset="0"/>
                <a:cs typeface="Verdana" panose="020B0604030504040204" pitchFamily="34" charset="0"/>
              </a:rPr>
              <a:t> </a:t>
            </a:r>
            <a:r>
              <a:rPr lang="en-US" sz="1400" dirty="0" smtClean="0">
                <a:latin typeface="Verdana" pitchFamily="34" charset="0"/>
                <a:ea typeface="Verdana" panose="020B0604030504040204" pitchFamily="34" charset="0"/>
                <a:cs typeface="Verdana" panose="020B0604030504040204" pitchFamily="34" charset="0"/>
              </a:rPr>
              <a:t>PPE, injury reporting, and first aid and medical</a:t>
            </a:r>
            <a:r>
              <a:rPr lang="en-US" sz="1400" baseline="0" dirty="0" smtClean="0">
                <a:latin typeface="Verdana" pitchFamily="34" charset="0"/>
                <a:ea typeface="Verdana" panose="020B0604030504040204" pitchFamily="34" charset="0"/>
                <a:cs typeface="Verdana" panose="020B0604030504040204" pitchFamily="34" charset="0"/>
              </a:rPr>
              <a:t> </a:t>
            </a:r>
            <a:r>
              <a:rPr lang="en-US" sz="1400" dirty="0" smtClean="0">
                <a:latin typeface="Verdana" pitchFamily="34" charset="0"/>
                <a:ea typeface="Verdana" panose="020B0604030504040204" pitchFamily="34" charset="0"/>
                <a:cs typeface="Verdana" panose="020B0604030504040204" pitchFamily="34" charset="0"/>
              </a:rPr>
              <a:t>treatment. </a:t>
            </a:r>
          </a:p>
          <a:p>
            <a:endParaRPr lang="en-US" sz="1400" dirty="0" smtClean="0">
              <a:latin typeface="Verdana" pitchFamily="34" charset="0"/>
              <a:ea typeface="Verdana" panose="020B0604030504040204" pitchFamily="34" charset="0"/>
              <a:cs typeface="Verdana" panose="020B0604030504040204" pitchFamily="34" charset="0"/>
            </a:endParaRPr>
          </a:p>
          <a:p>
            <a:endParaRPr lang="en-US" sz="1400" dirty="0" smtClean="0">
              <a:latin typeface="Verdana" pitchFamily="34" charset="0"/>
              <a:ea typeface="Verdana" panose="020B0604030504040204" pitchFamily="34" charset="0"/>
              <a:cs typeface="Verdana" panose="020B0604030504040204" pitchFamily="34" charset="0"/>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299E24C4-4861-404F-ADA1-27D3599AB5AC}" type="slidenum">
              <a:rPr lang="en-US" smtClean="0"/>
              <a:pPr>
                <a:defRPr/>
              </a:pPr>
              <a:t>24</a:t>
            </a:fld>
            <a:endParaRPr lang="en-US"/>
          </a:p>
        </p:txBody>
      </p:sp>
    </p:spTree>
    <p:extLst>
      <p:ext uri="{BB962C8B-B14F-4D97-AF65-F5344CB8AC3E}">
        <p14:creationId xmlns:p14="http://schemas.microsoft.com/office/powerpoint/2010/main" val="20158703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Step</a:t>
            </a:r>
            <a:r>
              <a:rPr lang="en-US" sz="1400" baseline="0" dirty="0" smtClean="0">
                <a:latin typeface="Verdana" panose="020B0604030504040204" pitchFamily="34" charset="0"/>
                <a:ea typeface="Verdana" panose="020B0604030504040204" pitchFamily="34" charset="0"/>
                <a:cs typeface="Verdana" panose="020B0604030504040204" pitchFamily="34" charset="0"/>
              </a:rPr>
              <a:t> Three should include establishing nail gun procedures:</a:t>
            </a:r>
          </a:p>
          <a:p>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pPr lvl="1">
              <a:buFont typeface="Arial" pitchFamily="34" charset="0"/>
              <a:buChar char="•"/>
            </a:pPr>
            <a:r>
              <a:rPr lang="en-US" sz="1400" dirty="0" smtClean="0">
                <a:latin typeface="Verdana" pitchFamily="34" charset="0"/>
                <a:ea typeface="Verdana" panose="020B0604030504040204" pitchFamily="34" charset="0"/>
                <a:cs typeface="Verdana" panose="020B0604030504040204" pitchFamily="34" charset="0"/>
              </a:rPr>
              <a:t>  Make sure that tool manuals for the </a:t>
            </a:r>
            <a:r>
              <a:rPr lang="en-US" sz="1400" dirty="0" err="1" smtClean="0">
                <a:latin typeface="Verdana" pitchFamily="34" charset="0"/>
                <a:ea typeface="Verdana" panose="020B0604030504040204" pitchFamily="34" charset="0"/>
                <a:cs typeface="Verdana" panose="020B0604030504040204" pitchFamily="34" charset="0"/>
              </a:rPr>
              <a:t>nailers</a:t>
            </a:r>
            <a:r>
              <a:rPr lang="en-US" sz="1400" baseline="0" dirty="0" smtClean="0">
                <a:latin typeface="Verdana" pitchFamily="34" charset="0"/>
                <a:ea typeface="Verdana" panose="020B0604030504040204" pitchFamily="34" charset="0"/>
                <a:cs typeface="Verdana" panose="020B0604030504040204" pitchFamily="34" charset="0"/>
              </a:rPr>
              <a:t> </a:t>
            </a:r>
            <a:r>
              <a:rPr lang="en-US" sz="1400" dirty="0" smtClean="0">
                <a:latin typeface="Verdana" pitchFamily="34" charset="0"/>
                <a:ea typeface="Verdana" panose="020B0604030504040204" pitchFamily="34" charset="0"/>
                <a:cs typeface="Verdana" panose="020B0604030504040204" pitchFamily="34" charset="0"/>
              </a:rPr>
              <a:t>used on the job are always available on the</a:t>
            </a:r>
            <a:r>
              <a:rPr lang="en-US" sz="1400" baseline="0" dirty="0" smtClean="0">
                <a:latin typeface="Verdana" pitchFamily="34" charset="0"/>
                <a:ea typeface="Verdana" panose="020B0604030504040204" pitchFamily="34" charset="0"/>
                <a:cs typeface="Verdana" panose="020B0604030504040204" pitchFamily="34" charset="0"/>
              </a:rPr>
              <a:t> </a:t>
            </a:r>
            <a:r>
              <a:rPr lang="en-US" sz="1400" dirty="0" smtClean="0">
                <a:latin typeface="Verdana" pitchFamily="34" charset="0"/>
                <a:ea typeface="Verdana" panose="020B0604030504040204" pitchFamily="34" charset="0"/>
                <a:cs typeface="Verdana" panose="020B0604030504040204" pitchFamily="34" charset="0"/>
              </a:rPr>
              <a:t>jobsite.</a:t>
            </a:r>
          </a:p>
          <a:p>
            <a:pPr lvl="1">
              <a:buFont typeface="Arial" pitchFamily="34" charset="0"/>
              <a:buChar char="•"/>
            </a:pPr>
            <a:endParaRPr lang="en-US" sz="1400" dirty="0" smtClean="0">
              <a:latin typeface="Verdana" pitchFamily="34" charset="0"/>
              <a:ea typeface="Verdana" panose="020B0604030504040204" pitchFamily="34" charset="0"/>
              <a:cs typeface="Verdana" panose="020B0604030504040204" pitchFamily="34" charset="0"/>
            </a:endParaRPr>
          </a:p>
          <a:p>
            <a:pPr lvl="1">
              <a:buFont typeface="Arial" pitchFamily="34" charset="0"/>
              <a:buChar char="•"/>
            </a:pPr>
            <a:r>
              <a:rPr lang="en-US" sz="1400" dirty="0" smtClean="0">
                <a:latin typeface="Verdana" pitchFamily="34" charset="0"/>
                <a:ea typeface="Verdana" panose="020B0604030504040204" pitchFamily="34" charset="0"/>
                <a:cs typeface="Verdana" panose="020B0604030504040204" pitchFamily="34" charset="0"/>
              </a:rPr>
              <a:t>  Make sure the manufacturers’ tool labels</a:t>
            </a:r>
            <a:r>
              <a:rPr lang="en-US" sz="1400" baseline="0" dirty="0" smtClean="0">
                <a:latin typeface="Verdana" pitchFamily="34" charset="0"/>
                <a:ea typeface="Verdana" panose="020B0604030504040204" pitchFamily="34" charset="0"/>
                <a:cs typeface="Verdana" panose="020B0604030504040204" pitchFamily="34" charset="0"/>
              </a:rPr>
              <a:t> </a:t>
            </a:r>
            <a:r>
              <a:rPr lang="en-US" sz="1400" dirty="0" smtClean="0">
                <a:latin typeface="Verdana" pitchFamily="34" charset="0"/>
                <a:ea typeface="Verdana" panose="020B0604030504040204" pitchFamily="34" charset="0"/>
                <a:cs typeface="Verdana" panose="020B0604030504040204" pitchFamily="34" charset="0"/>
              </a:rPr>
              <a:t>and instructions are understood and followed.</a:t>
            </a:r>
          </a:p>
          <a:p>
            <a:pPr lvl="1">
              <a:buFont typeface="Arial" pitchFamily="34" charset="0"/>
              <a:buChar char="•"/>
            </a:pPr>
            <a:endParaRPr lang="en-US" sz="1400" dirty="0" smtClean="0">
              <a:latin typeface="Verdana" pitchFamily="34" charset="0"/>
              <a:ea typeface="Verdana" panose="020B0604030504040204" pitchFamily="34" charset="0"/>
              <a:cs typeface="Verdana" panose="020B0604030504040204" pitchFamily="34" charset="0"/>
            </a:endParaRPr>
          </a:p>
          <a:p>
            <a:pPr lvl="1">
              <a:buFont typeface="Arial" pitchFamily="34" charset="0"/>
              <a:buChar char="•"/>
            </a:pPr>
            <a:r>
              <a:rPr lang="en-US" sz="1400" dirty="0" smtClean="0">
                <a:latin typeface="Verdana" pitchFamily="34" charset="0"/>
                <a:ea typeface="Verdana" panose="020B0604030504040204" pitchFamily="34" charset="0"/>
                <a:cs typeface="Verdana" panose="020B0604030504040204" pitchFamily="34" charset="0"/>
              </a:rPr>
              <a:t>  Check tools and power sources before</a:t>
            </a:r>
            <a:r>
              <a:rPr lang="en-US" sz="1400" baseline="0" dirty="0" smtClean="0">
                <a:latin typeface="Verdana" pitchFamily="34" charset="0"/>
                <a:ea typeface="Verdana" panose="020B0604030504040204" pitchFamily="34" charset="0"/>
                <a:cs typeface="Verdana" panose="020B0604030504040204" pitchFamily="34" charset="0"/>
              </a:rPr>
              <a:t> </a:t>
            </a:r>
            <a:r>
              <a:rPr lang="en-US" sz="1400" dirty="0" smtClean="0">
                <a:latin typeface="Verdana" pitchFamily="34" charset="0"/>
                <a:ea typeface="Verdana" panose="020B0604030504040204" pitchFamily="34" charset="0"/>
                <a:cs typeface="Verdana" panose="020B0604030504040204" pitchFamily="34" charset="0"/>
              </a:rPr>
              <a:t>operating to make sure they are in proper</a:t>
            </a:r>
            <a:r>
              <a:rPr lang="en-US" sz="1400" baseline="0" dirty="0" smtClean="0">
                <a:latin typeface="Verdana" pitchFamily="34" charset="0"/>
                <a:ea typeface="Verdana" panose="020B0604030504040204" pitchFamily="34" charset="0"/>
                <a:cs typeface="Verdana" panose="020B0604030504040204" pitchFamily="34" charset="0"/>
              </a:rPr>
              <a:t> </a:t>
            </a:r>
            <a:r>
              <a:rPr lang="en-US" sz="1400" dirty="0" smtClean="0">
                <a:latin typeface="Verdana" pitchFamily="34" charset="0"/>
                <a:ea typeface="Verdana" panose="020B0604030504040204" pitchFamily="34" charset="0"/>
                <a:cs typeface="Verdana" panose="020B0604030504040204" pitchFamily="34" charset="0"/>
              </a:rPr>
              <a:t>working order.</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299E24C4-4861-404F-ADA1-27D3599AB5AC}" type="slidenum">
              <a:rPr lang="en-US" smtClean="0"/>
              <a:pPr>
                <a:defRPr/>
              </a:pPr>
              <a:t>25</a:t>
            </a:fld>
            <a:endParaRPr lang="en-US"/>
          </a:p>
        </p:txBody>
      </p:sp>
    </p:spTree>
    <p:extLst>
      <p:ext uri="{BB962C8B-B14F-4D97-AF65-F5344CB8AC3E}">
        <p14:creationId xmlns:p14="http://schemas.microsoft.com/office/powerpoint/2010/main" val="3980261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As part of establishing</a:t>
            </a:r>
            <a:r>
              <a:rPr lang="en-US" sz="1400" baseline="0" dirty="0" smtClean="0">
                <a:latin typeface="Verdana" panose="020B0604030504040204" pitchFamily="34" charset="0"/>
                <a:ea typeface="Verdana" panose="020B0604030504040204" pitchFamily="34" charset="0"/>
                <a:cs typeface="Verdana" panose="020B0604030504040204" pitchFamily="34" charset="0"/>
              </a:rPr>
              <a:t> safe nail gun operations procedures, the following should be taken into account:</a:t>
            </a:r>
          </a:p>
          <a:p>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pPr lvl="1">
              <a:buFont typeface="Arial" pitchFamily="34" charset="0"/>
              <a:buChar char="•"/>
            </a:pPr>
            <a:r>
              <a:rPr lang="en-US" sz="1400" dirty="0" smtClean="0">
                <a:latin typeface="Verdana" pitchFamily="34" charset="0"/>
                <a:ea typeface="Verdana" panose="020B0604030504040204" pitchFamily="34" charset="0"/>
                <a:cs typeface="Verdana" panose="020B0604030504040204" pitchFamily="34" charset="0"/>
              </a:rPr>
              <a:t>  Set up operations so that workers are not in</a:t>
            </a:r>
            <a:r>
              <a:rPr lang="en-US" sz="1400" baseline="0" dirty="0" smtClean="0">
                <a:latin typeface="Verdana" pitchFamily="34" charset="0"/>
                <a:ea typeface="Verdana" panose="020B0604030504040204" pitchFamily="34" charset="0"/>
                <a:cs typeface="Verdana" panose="020B0604030504040204" pitchFamily="34" charset="0"/>
              </a:rPr>
              <a:t> </a:t>
            </a:r>
            <a:r>
              <a:rPr lang="en-US" sz="1400" dirty="0" smtClean="0">
                <a:latin typeface="Verdana" pitchFamily="34" charset="0"/>
                <a:ea typeface="Verdana" panose="020B0604030504040204" pitchFamily="34" charset="0"/>
                <a:cs typeface="Verdana" panose="020B0604030504040204" pitchFamily="34" charset="0"/>
              </a:rPr>
              <a:t>the line of fire from nail guns being operated</a:t>
            </a:r>
            <a:r>
              <a:rPr lang="en-US" sz="1400" baseline="0" dirty="0" smtClean="0">
                <a:latin typeface="Verdana" pitchFamily="34" charset="0"/>
                <a:ea typeface="Verdana" panose="020B0604030504040204" pitchFamily="34" charset="0"/>
                <a:cs typeface="Verdana" panose="020B0604030504040204" pitchFamily="34" charset="0"/>
              </a:rPr>
              <a:t> </a:t>
            </a:r>
            <a:r>
              <a:rPr lang="en-US" sz="1400" dirty="0" smtClean="0">
                <a:latin typeface="Verdana" pitchFamily="34" charset="0"/>
                <a:ea typeface="Verdana" panose="020B0604030504040204" pitchFamily="34" charset="0"/>
                <a:cs typeface="Verdana" panose="020B0604030504040204" pitchFamily="34" charset="0"/>
              </a:rPr>
              <a:t>by co-workers</a:t>
            </a:r>
          </a:p>
          <a:p>
            <a:pPr lvl="1"/>
            <a:endParaRPr lang="en-US" sz="1400" dirty="0" smtClean="0">
              <a:latin typeface="Verdana" pitchFamily="34" charset="0"/>
              <a:ea typeface="Verdana" panose="020B0604030504040204" pitchFamily="34" charset="0"/>
              <a:cs typeface="Verdana" panose="020B0604030504040204" pitchFamily="34" charset="0"/>
            </a:endParaRPr>
          </a:p>
          <a:p>
            <a:pPr lvl="1">
              <a:buFont typeface="Arial" pitchFamily="34" charset="0"/>
              <a:buChar char="•"/>
            </a:pPr>
            <a:r>
              <a:rPr lang="en-US" sz="1400" dirty="0" smtClean="0">
                <a:latin typeface="Verdana" pitchFamily="34" charset="0"/>
                <a:ea typeface="Verdana" panose="020B0604030504040204" pitchFamily="34" charset="0"/>
                <a:cs typeface="Verdana" panose="020B0604030504040204" pitchFamily="34" charset="0"/>
              </a:rPr>
              <a:t>  Check lumber surfaces before nailing. Look</a:t>
            </a:r>
            <a:r>
              <a:rPr lang="en-US" sz="1400" baseline="0" dirty="0" smtClean="0">
                <a:latin typeface="Verdana" pitchFamily="34" charset="0"/>
                <a:ea typeface="Verdana" panose="020B0604030504040204" pitchFamily="34" charset="0"/>
                <a:cs typeface="Verdana" panose="020B0604030504040204" pitchFamily="34" charset="0"/>
              </a:rPr>
              <a:t> </a:t>
            </a:r>
            <a:r>
              <a:rPr lang="en-US" sz="1400" dirty="0" smtClean="0">
                <a:latin typeface="Verdana" pitchFamily="34" charset="0"/>
                <a:ea typeface="Verdana" panose="020B0604030504040204" pitchFamily="34" charset="0"/>
                <a:cs typeface="Verdana" panose="020B0604030504040204" pitchFamily="34" charset="0"/>
              </a:rPr>
              <a:t>for knots, nails, straps, hangers, etc. that could cause recoil or ricochet.</a:t>
            </a:r>
          </a:p>
          <a:p>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299E24C4-4861-404F-ADA1-27D3599AB5AC}" type="slidenum">
              <a:rPr lang="en-US" smtClean="0"/>
              <a:pPr>
                <a:defRPr/>
              </a:pPr>
              <a:t>26</a:t>
            </a:fld>
            <a:endParaRPr lang="en-US"/>
          </a:p>
        </p:txBody>
      </p:sp>
    </p:spTree>
    <p:extLst>
      <p:ext uri="{BB962C8B-B14F-4D97-AF65-F5344CB8AC3E}">
        <p14:creationId xmlns:p14="http://schemas.microsoft.com/office/powerpoint/2010/main" val="35762880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Step Three should</a:t>
            </a:r>
            <a:r>
              <a:rPr lang="en-US" sz="1400" baseline="0" dirty="0" smtClean="0">
                <a:latin typeface="Verdana" panose="020B0604030504040204" pitchFamily="34" charset="0"/>
                <a:ea typeface="Verdana" panose="020B0604030504040204" pitchFamily="34" charset="0"/>
                <a:cs typeface="Verdana" panose="020B0604030504040204" pitchFamily="34" charset="0"/>
              </a:rPr>
              <a:t> also include the following:</a:t>
            </a:r>
          </a:p>
          <a:p>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pPr lvl="1">
              <a:lnSpc>
                <a:spcPct val="150000"/>
              </a:lnSpc>
              <a:buFont typeface="Arial" pitchFamily="34" charset="0"/>
              <a:buChar char="•"/>
            </a:pPr>
            <a:r>
              <a:rPr lang="en-US" sz="1400" dirty="0" smtClean="0">
                <a:latin typeface="Verdana" pitchFamily="34" charset="0"/>
                <a:ea typeface="Verdana" panose="020B0604030504040204" pitchFamily="34" charset="0"/>
                <a:cs typeface="Verdana" panose="020B0604030504040204" pitchFamily="34" charset="0"/>
              </a:rPr>
              <a:t> Always disconnect the compressed air when:</a:t>
            </a:r>
          </a:p>
          <a:p>
            <a:pPr lvl="2">
              <a:lnSpc>
                <a:spcPct val="150000"/>
              </a:lnSpc>
              <a:buFont typeface="Verdana" pitchFamily="34" charset="0"/>
              <a:buChar char="―"/>
            </a:pPr>
            <a:r>
              <a:rPr lang="en-US" sz="1400" dirty="0" smtClean="0">
                <a:latin typeface="Verdana" pitchFamily="34" charset="0"/>
                <a:ea typeface="Verdana" panose="020B0604030504040204" pitchFamily="34" charset="0"/>
                <a:cs typeface="Verdana" panose="020B0604030504040204" pitchFamily="34" charset="0"/>
              </a:rPr>
              <a:t> Leaving a nail gun unattended;</a:t>
            </a:r>
          </a:p>
          <a:p>
            <a:pPr lvl="2">
              <a:lnSpc>
                <a:spcPct val="150000"/>
              </a:lnSpc>
              <a:buFont typeface="Verdana" pitchFamily="34" charset="0"/>
              <a:buChar char="―"/>
            </a:pPr>
            <a:r>
              <a:rPr lang="en-US" sz="1400" dirty="0" smtClean="0">
                <a:latin typeface="Verdana" pitchFamily="34" charset="0"/>
                <a:ea typeface="Verdana" panose="020B0604030504040204" pitchFamily="34" charset="0"/>
                <a:cs typeface="Verdana" panose="020B0604030504040204" pitchFamily="34" charset="0"/>
              </a:rPr>
              <a:t> Traveling up and down a ladder or stairs;</a:t>
            </a:r>
          </a:p>
          <a:p>
            <a:pPr lvl="2">
              <a:lnSpc>
                <a:spcPct val="150000"/>
              </a:lnSpc>
              <a:buFont typeface="Verdana" pitchFamily="34" charset="0"/>
              <a:buChar char="―"/>
            </a:pPr>
            <a:r>
              <a:rPr lang="en-US" sz="1400" dirty="0" smtClean="0">
                <a:latin typeface="Verdana" pitchFamily="34" charset="0"/>
                <a:ea typeface="Verdana" panose="020B0604030504040204" pitchFamily="34" charset="0"/>
                <a:cs typeface="Verdana" panose="020B0604030504040204" pitchFamily="34" charset="0"/>
              </a:rPr>
              <a:t> Passing the nail gun to a co-worker;</a:t>
            </a:r>
          </a:p>
          <a:p>
            <a:pPr lvl="2">
              <a:lnSpc>
                <a:spcPct val="150000"/>
              </a:lnSpc>
              <a:buFont typeface="Verdana" pitchFamily="34" charset="0"/>
              <a:buChar char="―"/>
            </a:pPr>
            <a:r>
              <a:rPr lang="en-US" sz="1400" dirty="0" smtClean="0">
                <a:latin typeface="Verdana" pitchFamily="34" charset="0"/>
                <a:ea typeface="Verdana" panose="020B0604030504040204" pitchFamily="34" charset="0"/>
                <a:cs typeface="Verdana" panose="020B0604030504040204" pitchFamily="34" charset="0"/>
              </a:rPr>
              <a:t> Clearing jammed nails;</a:t>
            </a:r>
          </a:p>
          <a:p>
            <a:pPr lvl="2">
              <a:buFont typeface="Verdana" pitchFamily="34" charset="0"/>
              <a:buChar char="―"/>
            </a:pPr>
            <a:r>
              <a:rPr lang="en-US" sz="1400" dirty="0" smtClean="0">
                <a:latin typeface="Verdana" pitchFamily="34" charset="0"/>
                <a:ea typeface="Verdana" panose="020B0604030504040204" pitchFamily="34" charset="0"/>
                <a:cs typeface="Verdana" panose="020B0604030504040204" pitchFamily="34" charset="0"/>
              </a:rPr>
              <a:t> Performing any other maintenance on the</a:t>
            </a:r>
            <a:r>
              <a:rPr lang="en-US" sz="1400" baseline="0" dirty="0" smtClean="0">
                <a:latin typeface="Verdana" pitchFamily="34" charset="0"/>
                <a:ea typeface="Verdana" panose="020B0604030504040204" pitchFamily="34" charset="0"/>
                <a:cs typeface="Verdana" panose="020B0604030504040204" pitchFamily="34" charset="0"/>
              </a:rPr>
              <a:t> </a:t>
            </a:r>
            <a:r>
              <a:rPr lang="en-US" sz="1400" dirty="0" smtClean="0">
                <a:latin typeface="Verdana" pitchFamily="34" charset="0"/>
                <a:ea typeface="Verdana" panose="020B0604030504040204" pitchFamily="34" charset="0"/>
                <a:cs typeface="Verdana" panose="020B0604030504040204" pitchFamily="34" charset="0"/>
              </a:rPr>
              <a:t>nail gun.</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299E24C4-4861-404F-ADA1-27D3599AB5AC}" type="slidenum">
              <a:rPr lang="en-US" smtClean="0"/>
              <a:pPr>
                <a:defRPr/>
              </a:pPr>
              <a:t>27</a:t>
            </a:fld>
            <a:endParaRPr lang="en-US"/>
          </a:p>
        </p:txBody>
      </p:sp>
    </p:spTree>
    <p:extLst>
      <p:ext uri="{BB962C8B-B14F-4D97-AF65-F5344CB8AC3E}">
        <p14:creationId xmlns:p14="http://schemas.microsoft.com/office/powerpoint/2010/main" val="35803222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In addition,</a:t>
            </a:r>
            <a:r>
              <a:rPr lang="en-US" sz="1400" baseline="0" dirty="0" smtClean="0">
                <a:latin typeface="Verdana" panose="020B0604030504040204" pitchFamily="34" charset="0"/>
                <a:ea typeface="Verdana" panose="020B0604030504040204" pitchFamily="34" charset="0"/>
                <a:cs typeface="Verdana" panose="020B0604030504040204" pitchFamily="34" charset="0"/>
              </a:rPr>
              <a:t> when establishing safe nail gun use procedures remember the following:</a:t>
            </a:r>
          </a:p>
          <a:p>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pPr lvl="1">
              <a:buFont typeface="Arial" pitchFamily="34" charset="0"/>
              <a:buChar char="•"/>
            </a:pPr>
            <a:r>
              <a:rPr lang="en-US" sz="1400" dirty="0" smtClean="0">
                <a:latin typeface="Verdana" pitchFamily="34" charset="0"/>
                <a:ea typeface="Verdana" panose="020B0604030504040204" pitchFamily="34" charset="0"/>
                <a:cs typeface="Verdana" panose="020B0604030504040204" pitchFamily="34" charset="0"/>
              </a:rPr>
              <a:t>  For placement work, keeps hands at least 12</a:t>
            </a:r>
            <a:r>
              <a:rPr lang="en-US" sz="1400" baseline="0" dirty="0" smtClean="0">
                <a:latin typeface="Verdana" pitchFamily="34" charset="0"/>
                <a:ea typeface="Verdana" panose="020B0604030504040204" pitchFamily="34" charset="0"/>
                <a:cs typeface="Verdana" panose="020B0604030504040204" pitchFamily="34" charset="0"/>
              </a:rPr>
              <a:t> </a:t>
            </a:r>
            <a:r>
              <a:rPr lang="en-US" sz="1400" dirty="0" smtClean="0">
                <a:latin typeface="Verdana" pitchFamily="34" charset="0"/>
                <a:ea typeface="Verdana" panose="020B0604030504040204" pitchFamily="34" charset="0"/>
                <a:cs typeface="Verdana" panose="020B0604030504040204" pitchFamily="34" charset="0"/>
              </a:rPr>
              <a:t>inches away from the nailing point at all times.</a:t>
            </a:r>
          </a:p>
          <a:p>
            <a:pPr lvl="1">
              <a:buFont typeface="Arial" pitchFamily="34" charset="0"/>
              <a:buChar char="•"/>
            </a:pPr>
            <a:endParaRPr lang="en-US" sz="1400" dirty="0" smtClean="0">
              <a:latin typeface="Verdana" pitchFamily="34" charset="0"/>
              <a:ea typeface="Verdana" panose="020B0604030504040204" pitchFamily="34" charset="0"/>
              <a:cs typeface="Verdana" panose="020B0604030504040204" pitchFamily="34" charset="0"/>
            </a:endParaRPr>
          </a:p>
          <a:p>
            <a:pPr lvl="1">
              <a:buFont typeface="Arial" pitchFamily="34" charset="0"/>
              <a:buChar char="•"/>
            </a:pPr>
            <a:r>
              <a:rPr lang="en-US" sz="1400" dirty="0" smtClean="0">
                <a:latin typeface="Verdana" pitchFamily="34" charset="0"/>
                <a:ea typeface="Verdana" panose="020B0604030504040204" pitchFamily="34" charset="0"/>
                <a:cs typeface="Verdana" panose="020B0604030504040204" pitchFamily="34" charset="0"/>
              </a:rPr>
              <a:t>  Always shoot nail guns away from your body and away from your co-workers.</a:t>
            </a:r>
          </a:p>
          <a:p>
            <a:pPr lvl="1">
              <a:buFont typeface="Arial" pitchFamily="34" charset="0"/>
              <a:buChar char="•"/>
            </a:pPr>
            <a:endParaRPr lang="en-US" sz="1400" dirty="0" smtClean="0">
              <a:latin typeface="Verdana" pitchFamily="34" charset="0"/>
              <a:ea typeface="Verdana" panose="020B0604030504040204" pitchFamily="34" charset="0"/>
              <a:cs typeface="Verdana" panose="020B0604030504040204" pitchFamily="34" charset="0"/>
            </a:endParaRPr>
          </a:p>
          <a:p>
            <a:pPr lvl="1">
              <a:buFont typeface="Arial" pitchFamily="34" charset="0"/>
              <a:buChar char="•"/>
            </a:pPr>
            <a:r>
              <a:rPr lang="en-US" sz="1400" dirty="0" smtClean="0">
                <a:latin typeface="Verdana" pitchFamily="34" charset="0"/>
                <a:ea typeface="Verdana" panose="020B0604030504040204" pitchFamily="34" charset="0"/>
                <a:cs typeface="Verdana" panose="020B0604030504040204" pitchFamily="34" charset="0"/>
              </a:rPr>
              <a:t>  Take extra care when toe-nailing.</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299E24C4-4861-404F-ADA1-27D3599AB5AC}" type="slidenum">
              <a:rPr lang="en-US" smtClean="0"/>
              <a:pPr>
                <a:defRPr/>
              </a:pPr>
              <a:t>28</a:t>
            </a:fld>
            <a:endParaRPr lang="en-US"/>
          </a:p>
        </p:txBody>
      </p:sp>
    </p:spTree>
    <p:extLst>
      <p:ext uri="{BB962C8B-B14F-4D97-AF65-F5344CB8AC3E}">
        <p14:creationId xmlns:p14="http://schemas.microsoft.com/office/powerpoint/2010/main" val="1136353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Safe nail gun use also</a:t>
            </a:r>
            <a:r>
              <a:rPr lang="en-US" sz="1400" baseline="0" dirty="0" smtClean="0">
                <a:latin typeface="Verdana" panose="020B0604030504040204" pitchFamily="34" charset="0"/>
                <a:ea typeface="Verdana" panose="020B0604030504040204" pitchFamily="34" charset="0"/>
                <a:cs typeface="Verdana" panose="020B0604030504040204" pitchFamily="34" charset="0"/>
              </a:rPr>
              <a:t> includes:</a:t>
            </a:r>
          </a:p>
          <a:p>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pPr lvl="1">
              <a:buFont typeface="Arial" pitchFamily="34" charset="0"/>
              <a:buChar char="•"/>
            </a:pPr>
            <a:r>
              <a:rPr lang="en-US" sz="1400" dirty="0" smtClean="0">
                <a:latin typeface="Verdana" pitchFamily="34" charset="0"/>
                <a:ea typeface="Verdana" panose="020B0604030504040204" pitchFamily="34" charset="0"/>
                <a:cs typeface="Verdana" panose="020B0604030504040204" pitchFamily="34" charset="0"/>
              </a:rPr>
              <a:t>  Use a hammer if you cannot reach the work</a:t>
            </a:r>
            <a:r>
              <a:rPr lang="en-US" sz="1400" baseline="0" dirty="0" smtClean="0">
                <a:latin typeface="Verdana" pitchFamily="34" charset="0"/>
                <a:ea typeface="Verdana" panose="020B0604030504040204" pitchFamily="34" charset="0"/>
                <a:cs typeface="Verdana" panose="020B0604030504040204" pitchFamily="34" charset="0"/>
              </a:rPr>
              <a:t> </a:t>
            </a:r>
            <a:r>
              <a:rPr lang="en-US" sz="1400" dirty="0" smtClean="0">
                <a:latin typeface="Verdana" pitchFamily="34" charset="0"/>
                <a:ea typeface="Verdana" panose="020B0604030504040204" pitchFamily="34" charset="0"/>
                <a:cs typeface="Verdana" panose="020B0604030504040204" pitchFamily="34" charset="0"/>
              </a:rPr>
              <a:t>while holding the </a:t>
            </a:r>
            <a:r>
              <a:rPr lang="en-US" sz="1400" dirty="0" err="1" smtClean="0">
                <a:latin typeface="Verdana" pitchFamily="34" charset="0"/>
                <a:ea typeface="Verdana" panose="020B0604030504040204" pitchFamily="34" charset="0"/>
                <a:cs typeface="Verdana" panose="020B0604030504040204" pitchFamily="34" charset="0"/>
              </a:rPr>
              <a:t>nailer</a:t>
            </a:r>
            <a:r>
              <a:rPr lang="en-US" sz="1400" dirty="0" smtClean="0">
                <a:latin typeface="Verdana" pitchFamily="34" charset="0"/>
                <a:ea typeface="Verdana" panose="020B0604030504040204" pitchFamily="34" charset="0"/>
                <a:cs typeface="Verdana" panose="020B0604030504040204" pitchFamily="34" charset="0"/>
              </a:rPr>
              <a:t> with your dominant</a:t>
            </a:r>
            <a:r>
              <a:rPr lang="en-US" sz="1400" baseline="0" dirty="0" smtClean="0">
                <a:latin typeface="Verdana" pitchFamily="34" charset="0"/>
                <a:ea typeface="Verdana" panose="020B0604030504040204" pitchFamily="34" charset="0"/>
                <a:cs typeface="Verdana" panose="020B0604030504040204" pitchFamily="34" charset="0"/>
              </a:rPr>
              <a:t> </a:t>
            </a:r>
            <a:r>
              <a:rPr lang="en-US" sz="1400" dirty="0" smtClean="0">
                <a:latin typeface="Verdana" pitchFamily="34" charset="0"/>
                <a:ea typeface="Verdana" panose="020B0604030504040204" pitchFamily="34" charset="0"/>
                <a:cs typeface="Verdana" panose="020B0604030504040204" pitchFamily="34" charset="0"/>
              </a:rPr>
              <a:t>hand.</a:t>
            </a:r>
          </a:p>
          <a:p>
            <a:pPr lvl="1"/>
            <a:endParaRPr lang="en-US" sz="1400" dirty="0" smtClean="0">
              <a:latin typeface="Verdana" pitchFamily="34" charset="0"/>
              <a:ea typeface="Verdana" panose="020B0604030504040204" pitchFamily="34" charset="0"/>
              <a:cs typeface="Verdana" panose="020B0604030504040204" pitchFamily="34" charset="0"/>
            </a:endParaRPr>
          </a:p>
          <a:p>
            <a:pPr lvl="1">
              <a:buFont typeface="Arial" pitchFamily="34" charset="0"/>
              <a:buChar char="•"/>
            </a:pPr>
            <a:r>
              <a:rPr lang="en-US" sz="1400" dirty="0" smtClean="0">
                <a:latin typeface="Verdana" pitchFamily="34" charset="0"/>
                <a:ea typeface="Verdana" panose="020B0604030504040204" pitchFamily="34" charset="0"/>
                <a:cs typeface="Verdana" panose="020B0604030504040204" pitchFamily="34" charset="0"/>
              </a:rPr>
              <a:t>  Use a hammer or reposition for work at face</a:t>
            </a:r>
            <a:r>
              <a:rPr lang="en-US" sz="1400" baseline="0" dirty="0" smtClean="0">
                <a:latin typeface="Verdana" pitchFamily="34" charset="0"/>
                <a:ea typeface="Verdana" panose="020B0604030504040204" pitchFamily="34" charset="0"/>
                <a:cs typeface="Verdana" panose="020B0604030504040204" pitchFamily="34" charset="0"/>
              </a:rPr>
              <a:t> </a:t>
            </a:r>
            <a:r>
              <a:rPr lang="en-US" sz="1400" dirty="0" smtClean="0">
                <a:latin typeface="Verdana" pitchFamily="34" charset="0"/>
                <a:ea typeface="Verdana" panose="020B0604030504040204" pitchFamily="34" charset="0"/>
                <a:cs typeface="Verdana" panose="020B0604030504040204" pitchFamily="34" charset="0"/>
              </a:rPr>
              <a:t>or head height.</a:t>
            </a:r>
          </a:p>
          <a:p>
            <a:pPr lvl="1"/>
            <a:endParaRPr lang="en-US" sz="1400" dirty="0" smtClean="0">
              <a:latin typeface="Verdana" pitchFamily="34" charset="0"/>
              <a:ea typeface="Verdana" panose="020B0604030504040204" pitchFamily="34" charset="0"/>
              <a:cs typeface="Verdana" panose="020B0604030504040204" pitchFamily="34" charset="0"/>
            </a:endParaRPr>
          </a:p>
          <a:p>
            <a:pPr lvl="1">
              <a:buFont typeface="Arial" pitchFamily="34" charset="0"/>
              <a:buChar char="•"/>
            </a:pPr>
            <a:r>
              <a:rPr lang="en-US" sz="1400" dirty="0" smtClean="0">
                <a:latin typeface="Verdana" pitchFamily="34" charset="0"/>
                <a:ea typeface="Verdana" panose="020B0604030504040204" pitchFamily="34" charset="0"/>
                <a:cs typeface="Verdana" panose="020B0604030504040204" pitchFamily="34" charset="0"/>
              </a:rPr>
              <a:t>  Use a hammer or full sequential trigger nail</a:t>
            </a:r>
            <a:r>
              <a:rPr lang="en-US" sz="1400" baseline="0" dirty="0" smtClean="0">
                <a:latin typeface="Verdana" pitchFamily="34" charset="0"/>
                <a:ea typeface="Verdana" panose="020B0604030504040204" pitchFamily="34" charset="0"/>
                <a:cs typeface="Verdana" panose="020B0604030504040204" pitchFamily="34" charset="0"/>
              </a:rPr>
              <a:t> </a:t>
            </a:r>
            <a:r>
              <a:rPr lang="en-US" sz="1400" dirty="0" smtClean="0">
                <a:latin typeface="Verdana" pitchFamily="34" charset="0"/>
                <a:ea typeface="Verdana" panose="020B0604030504040204" pitchFamily="34" charset="0"/>
                <a:cs typeface="Verdana" panose="020B0604030504040204" pitchFamily="34" charset="0"/>
              </a:rPr>
              <a:t>gun when working in a tight space.</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299E24C4-4861-404F-ADA1-27D3599AB5AC}" type="slidenum">
              <a:rPr lang="en-US" smtClean="0"/>
              <a:pPr>
                <a:defRPr/>
              </a:pPr>
              <a:t>29</a:t>
            </a:fld>
            <a:endParaRPr lang="en-US"/>
          </a:p>
        </p:txBody>
      </p:sp>
    </p:spTree>
    <p:extLst>
      <p:ext uri="{BB962C8B-B14F-4D97-AF65-F5344CB8AC3E}">
        <p14:creationId xmlns:p14="http://schemas.microsoft.com/office/powerpoint/2010/main" val="3545569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Nail guns are an extremely common tool used in many aspects of construction, particularly in residential applications. They can have a number of different configurations and drive a number of various sizes or types of fasteners into wood or concrete. They were developed in 1959 to increase productivity, as an average house will require 50,000-70,000 nails during its construction. Specifically, pneumatic powered guns for wood framing, interior carpentry, sheathing, and roofing are utilized the most often, and can easily drive a 3 to 3.5 inch nail into wood in less than a tenth of a second. But they can also injure and possibly even kill!</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299E24C4-4861-404F-ADA1-27D3599AB5AC}" type="slidenum">
              <a:rPr lang="en-US" smtClean="0"/>
              <a:pPr>
                <a:defRPr/>
              </a:pPr>
              <a:t>3</a:t>
            </a:fld>
            <a:endParaRPr lang="en-US"/>
          </a:p>
        </p:txBody>
      </p:sp>
    </p:spTree>
    <p:extLst>
      <p:ext uri="{BB962C8B-B14F-4D97-AF65-F5344CB8AC3E}">
        <p14:creationId xmlns:p14="http://schemas.microsoft.com/office/powerpoint/2010/main" val="27314454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Safe use procedures should also take</a:t>
            </a:r>
            <a:r>
              <a:rPr lang="en-US" sz="1400" baseline="0" dirty="0" smtClean="0">
                <a:latin typeface="Verdana" panose="020B0604030504040204" pitchFamily="34" charset="0"/>
                <a:ea typeface="Verdana" panose="020B0604030504040204" pitchFamily="34" charset="0"/>
                <a:cs typeface="Verdana" panose="020B0604030504040204" pitchFamily="34" charset="0"/>
              </a:rPr>
              <a:t> into account the following:</a:t>
            </a:r>
          </a:p>
          <a:p>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pPr lvl="1">
              <a:buFont typeface="Arial" pitchFamily="34" charset="0"/>
              <a:buChar char="•"/>
            </a:pPr>
            <a:r>
              <a:rPr lang="en-US" sz="1400" dirty="0" smtClean="0">
                <a:latin typeface="Verdana" pitchFamily="34" charset="0"/>
                <a:ea typeface="Verdana" panose="020B0604030504040204" pitchFamily="34" charset="0"/>
                <a:cs typeface="Verdana" panose="020B0604030504040204" pitchFamily="34" charset="0"/>
              </a:rPr>
              <a:t>  Set up jobs to minimize the need for nailing</a:t>
            </a:r>
            <a:r>
              <a:rPr lang="en-US" sz="1400" baseline="0" dirty="0" smtClean="0">
                <a:latin typeface="Verdana" pitchFamily="34" charset="0"/>
                <a:ea typeface="Verdana" panose="020B0604030504040204" pitchFamily="34" charset="0"/>
                <a:cs typeface="Verdana" panose="020B0604030504040204" pitchFamily="34" charset="0"/>
              </a:rPr>
              <a:t> </a:t>
            </a:r>
            <a:r>
              <a:rPr lang="en-US" sz="1400" dirty="0" smtClean="0">
                <a:latin typeface="Verdana" pitchFamily="34" charset="0"/>
                <a:ea typeface="Verdana" panose="020B0604030504040204" pitchFamily="34" charset="0"/>
                <a:cs typeface="Verdana" panose="020B0604030504040204" pitchFamily="34" charset="0"/>
              </a:rPr>
              <a:t>at height.</a:t>
            </a:r>
          </a:p>
          <a:p>
            <a:pPr lvl="1"/>
            <a:endParaRPr lang="en-US" sz="1400" dirty="0" smtClean="0">
              <a:latin typeface="Verdana" pitchFamily="34" charset="0"/>
              <a:ea typeface="Verdana" panose="020B0604030504040204" pitchFamily="34" charset="0"/>
              <a:cs typeface="Verdana" panose="020B0604030504040204" pitchFamily="34" charset="0"/>
            </a:endParaRPr>
          </a:p>
          <a:p>
            <a:pPr lvl="1">
              <a:buFont typeface="Arial" pitchFamily="34" charset="0"/>
              <a:buChar char="•"/>
            </a:pPr>
            <a:r>
              <a:rPr lang="en-US" sz="1400" dirty="0" smtClean="0">
                <a:latin typeface="Verdana" pitchFamily="34" charset="0"/>
                <a:ea typeface="Verdana" panose="020B0604030504040204" pitchFamily="34" charset="0"/>
                <a:cs typeface="Verdana" panose="020B0604030504040204" pitchFamily="34" charset="0"/>
              </a:rPr>
              <a:t>  Consider using scaffolds instead of ladders.</a:t>
            </a:r>
          </a:p>
          <a:p>
            <a:pPr lvl="1">
              <a:buFont typeface="Arial" pitchFamily="34" charset="0"/>
              <a:buChar char="•"/>
            </a:pPr>
            <a:endParaRPr lang="en-US" dirty="0" smtClean="0">
              <a:latin typeface="Verdana" pitchFamily="34" charset="0"/>
            </a:endParaRPr>
          </a:p>
          <a:p>
            <a:pPr lvl="1">
              <a:buFont typeface="Arial" pitchFamily="34" charset="0"/>
              <a:buChar char="•"/>
            </a:pPr>
            <a:r>
              <a:rPr lang="en-US" sz="2400" dirty="0" smtClean="0">
                <a:latin typeface="Verdana" pitchFamily="34" charset="0"/>
              </a:rPr>
              <a:t>  Position ladders so you don’t have to reach</a:t>
            </a:r>
            <a:r>
              <a:rPr lang="en-US" sz="2400" baseline="0" dirty="0" smtClean="0">
                <a:latin typeface="Verdana" pitchFamily="34" charset="0"/>
              </a:rPr>
              <a:t> </a:t>
            </a:r>
            <a:r>
              <a:rPr lang="en-US" sz="2400" dirty="0" smtClean="0">
                <a:latin typeface="Verdana" pitchFamily="34" charset="0"/>
              </a:rPr>
              <a:t>too far. </a:t>
            </a:r>
          </a:p>
          <a:p>
            <a:endParaRPr lang="en-US" dirty="0"/>
          </a:p>
        </p:txBody>
      </p:sp>
      <p:sp>
        <p:nvSpPr>
          <p:cNvPr id="4" name="Slide Number Placeholder 3"/>
          <p:cNvSpPr>
            <a:spLocks noGrp="1"/>
          </p:cNvSpPr>
          <p:nvPr>
            <p:ph type="sldNum" sz="quarter" idx="10"/>
          </p:nvPr>
        </p:nvSpPr>
        <p:spPr/>
        <p:txBody>
          <a:bodyPr/>
          <a:lstStyle/>
          <a:p>
            <a:pPr>
              <a:defRPr/>
            </a:pPr>
            <a:fld id="{299E24C4-4861-404F-ADA1-27D3599AB5AC}" type="slidenum">
              <a:rPr lang="en-US" smtClean="0"/>
              <a:pPr>
                <a:defRPr/>
              </a:pPr>
              <a:t>30</a:t>
            </a:fld>
            <a:endParaRPr lang="en-US"/>
          </a:p>
        </p:txBody>
      </p:sp>
    </p:spTree>
    <p:extLst>
      <p:ext uri="{BB962C8B-B14F-4D97-AF65-F5344CB8AC3E}">
        <p14:creationId xmlns:p14="http://schemas.microsoft.com/office/powerpoint/2010/main" val="139269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Step Three should</a:t>
            </a:r>
            <a:r>
              <a:rPr lang="en-US" sz="1400" baseline="0" dirty="0" smtClean="0">
                <a:latin typeface="Verdana" panose="020B0604030504040204" pitchFamily="34" charset="0"/>
                <a:ea typeface="Verdana" panose="020B0604030504040204" pitchFamily="34" charset="0"/>
                <a:cs typeface="Verdana" panose="020B0604030504040204" pitchFamily="34" charset="0"/>
              </a:rPr>
              <a:t> include:</a:t>
            </a:r>
          </a:p>
          <a:p>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r>
              <a:rPr lang="en-US" sz="1400" dirty="0" smtClean="0">
                <a:latin typeface="Verdana" pitchFamily="34" charset="0"/>
                <a:ea typeface="Verdana" panose="020B0604030504040204" pitchFamily="34" charset="0"/>
                <a:cs typeface="Verdana" panose="020B0604030504040204" pitchFamily="34" charset="0"/>
              </a:rPr>
              <a:t>          NEVER bypass or disable nail gun safety</a:t>
            </a:r>
            <a:r>
              <a:rPr lang="en-US" sz="1400" baseline="0" dirty="0" smtClean="0">
                <a:latin typeface="Verdana" pitchFamily="34" charset="0"/>
                <a:ea typeface="Verdana" panose="020B0604030504040204" pitchFamily="34" charset="0"/>
                <a:cs typeface="Verdana" panose="020B0604030504040204" pitchFamily="34" charset="0"/>
              </a:rPr>
              <a:t> </a:t>
            </a:r>
            <a:r>
              <a:rPr lang="en-US" sz="1400" dirty="0" smtClean="0">
                <a:latin typeface="Verdana" pitchFamily="34" charset="0"/>
                <a:ea typeface="Verdana" panose="020B0604030504040204" pitchFamily="34" charset="0"/>
                <a:cs typeface="Verdana" panose="020B0604030504040204" pitchFamily="34" charset="0"/>
              </a:rPr>
              <a:t>features.</a:t>
            </a:r>
          </a:p>
          <a:p>
            <a:pPr marL="457200" lvl="1" indent="0">
              <a:buFont typeface="Arial" pitchFamily="34" charset="0"/>
              <a:buNone/>
            </a:pPr>
            <a:endParaRPr lang="en-US" sz="1400" dirty="0" smtClean="0">
              <a:latin typeface="Verdana" pitchFamily="34" charset="0"/>
              <a:ea typeface="Verdana" panose="020B0604030504040204" pitchFamily="34" charset="0"/>
              <a:cs typeface="Verdana" panose="020B0604030504040204" pitchFamily="34" charset="0"/>
            </a:endParaRPr>
          </a:p>
          <a:p>
            <a:pPr marL="457200" lvl="1" indent="0">
              <a:buFont typeface="Arial" pitchFamily="34" charset="0"/>
              <a:buNone/>
            </a:pPr>
            <a:r>
              <a:rPr lang="en-US" sz="1400" dirty="0" smtClean="0">
                <a:latin typeface="Verdana" pitchFamily="34" charset="0"/>
                <a:ea typeface="Verdana" panose="020B0604030504040204" pitchFamily="34" charset="0"/>
                <a:cs typeface="Verdana" panose="020B0604030504040204" pitchFamily="34" charset="0"/>
              </a:rPr>
              <a:t>NEVER lower the nail gun from above or drag the tool by the hose.</a:t>
            </a:r>
          </a:p>
          <a:p>
            <a:pPr marL="914400" lvl="1" indent="-457200">
              <a:buFont typeface="Arial" pitchFamily="34" charset="0"/>
              <a:buChar char="•"/>
            </a:pPr>
            <a:endParaRPr lang="en-US" sz="1400" dirty="0" smtClean="0">
              <a:latin typeface="Verdana" pitchFamily="34" charset="0"/>
              <a:ea typeface="Verdana" panose="020B0604030504040204" pitchFamily="34" charset="0"/>
              <a:cs typeface="Verdana" panose="020B0604030504040204" pitchFamily="34" charset="0"/>
            </a:endParaRPr>
          </a:p>
          <a:p>
            <a:pPr marL="457200" lvl="1" indent="0">
              <a:buFont typeface="Arial" pitchFamily="34" charset="0"/>
              <a:buNone/>
            </a:pPr>
            <a:r>
              <a:rPr lang="en-US" sz="1400" dirty="0" smtClean="0">
                <a:latin typeface="Verdana" pitchFamily="34" charset="0"/>
                <a:ea typeface="Verdana" panose="020B0604030504040204" pitchFamily="34" charset="0"/>
                <a:cs typeface="Verdana" panose="020B0604030504040204" pitchFamily="34" charset="0"/>
              </a:rPr>
              <a:t>NEVER use the nail gun with the non-dominant hand.</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299E24C4-4861-404F-ADA1-27D3599AB5AC}" type="slidenum">
              <a:rPr lang="en-US" smtClean="0"/>
              <a:pPr>
                <a:defRPr/>
              </a:pPr>
              <a:t>31</a:t>
            </a:fld>
            <a:endParaRPr lang="en-US"/>
          </a:p>
        </p:txBody>
      </p:sp>
    </p:spTree>
    <p:extLst>
      <p:ext uri="{BB962C8B-B14F-4D97-AF65-F5344CB8AC3E}">
        <p14:creationId xmlns:p14="http://schemas.microsoft.com/office/powerpoint/2010/main" val="38264956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Step</a:t>
            </a:r>
            <a:r>
              <a:rPr lang="en-US" sz="1400" baseline="0" dirty="0" smtClean="0">
                <a:latin typeface="Verdana" panose="020B0604030504040204" pitchFamily="34" charset="0"/>
                <a:ea typeface="Verdana" panose="020B0604030504040204" pitchFamily="34" charset="0"/>
                <a:cs typeface="Verdana" panose="020B0604030504040204" pitchFamily="34" charset="0"/>
              </a:rPr>
              <a:t> Four deals with the providing appropriate Personal Protective Equipment (PPE) which should include:</a:t>
            </a:r>
          </a:p>
          <a:p>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pPr lvl="1">
              <a:buFont typeface="Arial" pitchFamily="34" charset="0"/>
              <a:buChar char="•"/>
            </a:pPr>
            <a:r>
              <a:rPr lang="en-US" sz="1400" dirty="0" smtClean="0">
                <a:latin typeface="Verdana" pitchFamily="34" charset="0"/>
                <a:ea typeface="Verdana" panose="020B0604030504040204" pitchFamily="34" charset="0"/>
                <a:cs typeface="Verdana" panose="020B0604030504040204" pitchFamily="34" charset="0"/>
              </a:rPr>
              <a:t>  Safety Shoes</a:t>
            </a:r>
          </a:p>
          <a:p>
            <a:pPr lvl="1">
              <a:buFont typeface="Arial" pitchFamily="34" charset="0"/>
              <a:buChar char="•"/>
            </a:pPr>
            <a:endParaRPr lang="en-US" sz="1400" dirty="0" smtClean="0">
              <a:latin typeface="Verdana" pitchFamily="34" charset="0"/>
              <a:ea typeface="Verdana" panose="020B0604030504040204" pitchFamily="34" charset="0"/>
              <a:cs typeface="Verdana" panose="020B0604030504040204" pitchFamily="34" charset="0"/>
            </a:endParaRPr>
          </a:p>
          <a:p>
            <a:pPr lvl="1">
              <a:buFont typeface="Arial" pitchFamily="34" charset="0"/>
              <a:buChar char="•"/>
            </a:pPr>
            <a:r>
              <a:rPr lang="en-US" sz="1400" dirty="0" smtClean="0">
                <a:latin typeface="Verdana" pitchFamily="34" charset="0"/>
                <a:ea typeface="Verdana" panose="020B0604030504040204" pitchFamily="34" charset="0"/>
                <a:cs typeface="Verdana" panose="020B0604030504040204" pitchFamily="34" charset="0"/>
              </a:rPr>
              <a:t>  High Impact eye protection (ANSI Z87.1) </a:t>
            </a:r>
          </a:p>
          <a:p>
            <a:pPr lvl="1">
              <a:buFont typeface="Arial" pitchFamily="34" charset="0"/>
              <a:buChar char="•"/>
            </a:pPr>
            <a:endParaRPr lang="en-US" sz="1400" dirty="0" smtClean="0">
              <a:latin typeface="Verdana" pitchFamily="34" charset="0"/>
              <a:ea typeface="Verdana" panose="020B0604030504040204" pitchFamily="34" charset="0"/>
              <a:cs typeface="Verdana" panose="020B0604030504040204" pitchFamily="34" charset="0"/>
            </a:endParaRPr>
          </a:p>
          <a:p>
            <a:pPr lvl="1">
              <a:buFont typeface="Arial" pitchFamily="34" charset="0"/>
              <a:buChar char="•"/>
            </a:pPr>
            <a:r>
              <a:rPr lang="en-US" sz="1400" dirty="0" smtClean="0">
                <a:latin typeface="Verdana" pitchFamily="34" charset="0"/>
                <a:ea typeface="Verdana" panose="020B0604030504040204" pitchFamily="34" charset="0"/>
                <a:cs typeface="Verdana" panose="020B0604030504040204" pitchFamily="34" charset="0"/>
              </a:rPr>
              <a:t>  Hard Hats</a:t>
            </a:r>
          </a:p>
          <a:p>
            <a:pPr lvl="1">
              <a:buFont typeface="Arial" pitchFamily="34" charset="0"/>
              <a:buChar char="•"/>
            </a:pPr>
            <a:endParaRPr lang="en-US" sz="1400" dirty="0" smtClean="0">
              <a:latin typeface="Verdana" pitchFamily="34" charset="0"/>
              <a:ea typeface="Verdana" panose="020B0604030504040204" pitchFamily="34" charset="0"/>
              <a:cs typeface="Verdana" panose="020B0604030504040204" pitchFamily="34" charset="0"/>
            </a:endParaRPr>
          </a:p>
          <a:p>
            <a:pPr lvl="1">
              <a:buFont typeface="Arial" pitchFamily="34" charset="0"/>
              <a:buChar char="•"/>
            </a:pPr>
            <a:r>
              <a:rPr lang="en-US" sz="1400" dirty="0" smtClean="0">
                <a:latin typeface="Verdana" pitchFamily="34" charset="0"/>
                <a:ea typeface="Verdana" panose="020B0604030504040204" pitchFamily="34" charset="0"/>
                <a:cs typeface="Verdana" panose="020B0604030504040204" pitchFamily="34" charset="0"/>
              </a:rPr>
              <a:t>  Hearing protection </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299E24C4-4861-404F-ADA1-27D3599AB5AC}" type="slidenum">
              <a:rPr lang="en-US" smtClean="0"/>
              <a:pPr>
                <a:defRPr/>
              </a:pPr>
              <a:t>32</a:t>
            </a:fld>
            <a:endParaRPr lang="en-US"/>
          </a:p>
        </p:txBody>
      </p:sp>
    </p:spTree>
    <p:extLst>
      <p:ext uri="{BB962C8B-B14F-4D97-AF65-F5344CB8AC3E}">
        <p14:creationId xmlns:p14="http://schemas.microsoft.com/office/powerpoint/2010/main" val="27815664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Step Five addresses the reporting and discussion of injuries and close calls</a:t>
            </a:r>
            <a:r>
              <a:rPr lang="en-US" sz="1400" baseline="0" dirty="0" smtClean="0">
                <a:latin typeface="Verdana" panose="020B0604030504040204" pitchFamily="34" charset="0"/>
                <a:ea typeface="Verdana" panose="020B0604030504040204" pitchFamily="34" charset="0"/>
                <a:cs typeface="Verdana" panose="020B0604030504040204" pitchFamily="34" charset="0"/>
              </a:rPr>
              <a:t>.</a:t>
            </a:r>
          </a:p>
          <a:p>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pPr marL="914400" lvl="1" indent="-457200">
              <a:buFont typeface="Arial" pitchFamily="34" charset="0"/>
              <a:buChar char="•"/>
            </a:pPr>
            <a:r>
              <a:rPr lang="en-US" sz="1400" dirty="0" smtClean="0">
                <a:latin typeface="Verdana" pitchFamily="34" charset="0"/>
                <a:ea typeface="Verdana" panose="020B0604030504040204" pitchFamily="34" charset="0"/>
                <a:cs typeface="Verdana" panose="020B0604030504040204" pitchFamily="34" charset="0"/>
              </a:rPr>
              <a:t>Reporting helps ensure that employees </a:t>
            </a:r>
            <a:r>
              <a:rPr lang="en-US" sz="1400" baseline="0" dirty="0" smtClean="0">
                <a:latin typeface="Verdana" pitchFamily="34" charset="0"/>
                <a:ea typeface="Verdana" panose="020B0604030504040204" pitchFamily="34" charset="0"/>
                <a:cs typeface="Verdana" panose="020B0604030504040204" pitchFamily="34" charset="0"/>
              </a:rPr>
              <a:t> </a:t>
            </a:r>
            <a:r>
              <a:rPr lang="en-US" sz="1400" dirty="0" smtClean="0">
                <a:latin typeface="Verdana" pitchFamily="34" charset="0"/>
                <a:ea typeface="Verdana" panose="020B0604030504040204" pitchFamily="34" charset="0"/>
                <a:cs typeface="Verdana" panose="020B0604030504040204" pitchFamily="34" charset="0"/>
              </a:rPr>
              <a:t>get medical attention.</a:t>
            </a:r>
          </a:p>
          <a:p>
            <a:pPr marL="914400" lvl="1" indent="-457200">
              <a:buFont typeface="Arial" pitchFamily="34" charset="0"/>
              <a:buChar char="•"/>
            </a:pPr>
            <a:r>
              <a:rPr lang="en-US" sz="1400" dirty="0" smtClean="0">
                <a:latin typeface="Verdana" pitchFamily="34" charset="0"/>
                <a:ea typeface="Verdana" panose="020B0604030504040204" pitchFamily="34" charset="0"/>
                <a:cs typeface="Verdana" panose="020B0604030504040204" pitchFamily="34" charset="0"/>
              </a:rPr>
              <a:t>It also helps to identify unrecognized job site risks.</a:t>
            </a:r>
          </a:p>
          <a:p>
            <a:pPr marL="914400" lvl="1" indent="-457200">
              <a:buFont typeface="Arial" pitchFamily="34" charset="0"/>
              <a:buChar char="•"/>
            </a:pPr>
            <a:r>
              <a:rPr lang="en-US" sz="1400" dirty="0" smtClean="0">
                <a:latin typeface="Verdana" pitchFamily="34" charset="0"/>
                <a:ea typeface="Verdana" panose="020B0604030504040204" pitchFamily="34" charset="0"/>
                <a:cs typeface="Verdana" panose="020B0604030504040204" pitchFamily="34" charset="0"/>
              </a:rPr>
              <a:t>Injuries and close calls provide teachable moments that can help improve crew safety.</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299E24C4-4861-404F-ADA1-27D3599AB5AC}" type="slidenum">
              <a:rPr lang="en-US" smtClean="0"/>
              <a:pPr>
                <a:defRPr/>
              </a:pPr>
              <a:t>33</a:t>
            </a:fld>
            <a:endParaRPr lang="en-US"/>
          </a:p>
        </p:txBody>
      </p:sp>
    </p:spTree>
    <p:extLst>
      <p:ext uri="{BB962C8B-B14F-4D97-AF65-F5344CB8AC3E}">
        <p14:creationId xmlns:p14="http://schemas.microsoft.com/office/powerpoint/2010/main" val="35997616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Step</a:t>
            </a:r>
            <a:r>
              <a:rPr lang="en-US" sz="1400" baseline="0" dirty="0" smtClean="0">
                <a:latin typeface="Verdana" panose="020B0604030504040204" pitchFamily="34" charset="0"/>
                <a:ea typeface="Verdana" panose="020B0604030504040204" pitchFamily="34" charset="0"/>
                <a:cs typeface="Verdana" panose="020B0604030504040204" pitchFamily="34" charset="0"/>
              </a:rPr>
              <a:t> Six deals with providing First Aid and medical treatment.</a:t>
            </a:r>
          </a:p>
          <a:p>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pPr>
              <a:buFont typeface="Arial" pitchFamily="34" charset="0"/>
              <a:buChar char="•"/>
            </a:pPr>
            <a:r>
              <a:rPr lang="en-US" sz="1400" dirty="0" smtClean="0">
                <a:latin typeface="Verdana" pitchFamily="34" charset="0"/>
                <a:ea typeface="Verdana" panose="020B0604030504040204" pitchFamily="34" charset="0"/>
                <a:cs typeface="Verdana" panose="020B0604030504040204" pitchFamily="34" charset="0"/>
              </a:rPr>
              <a:t>  Employers and workers should seek medical</a:t>
            </a:r>
            <a:r>
              <a:rPr lang="en-US" sz="1400" baseline="0" dirty="0" smtClean="0">
                <a:latin typeface="Verdana" pitchFamily="34" charset="0"/>
                <a:ea typeface="Verdana" panose="020B0604030504040204" pitchFamily="34" charset="0"/>
                <a:cs typeface="Verdana" panose="020B0604030504040204" pitchFamily="34" charset="0"/>
              </a:rPr>
              <a:t> </a:t>
            </a:r>
            <a:r>
              <a:rPr lang="en-US" sz="1400" dirty="0" smtClean="0">
                <a:latin typeface="Verdana" pitchFamily="34" charset="0"/>
                <a:ea typeface="Verdana" panose="020B0604030504040204" pitchFamily="34" charset="0"/>
                <a:cs typeface="Verdana" panose="020B0604030504040204" pitchFamily="34" charset="0"/>
              </a:rPr>
              <a:t>attention immediately after nail gun injuries.</a:t>
            </a:r>
          </a:p>
          <a:p>
            <a:pPr>
              <a:buFont typeface="Arial" pitchFamily="34" charset="0"/>
              <a:buChar char="•"/>
            </a:pPr>
            <a:endParaRPr lang="en-US" sz="1400" dirty="0" smtClean="0">
              <a:latin typeface="Verdana" pitchFamily="34" charset="0"/>
              <a:ea typeface="Verdana" panose="020B0604030504040204" pitchFamily="34" charset="0"/>
              <a:cs typeface="Verdana" panose="020B0604030504040204" pitchFamily="34" charset="0"/>
            </a:endParaRPr>
          </a:p>
          <a:p>
            <a:pPr>
              <a:buFont typeface="Arial" pitchFamily="34" charset="0"/>
              <a:buChar char="•"/>
            </a:pPr>
            <a:r>
              <a:rPr lang="en-US" sz="1400" dirty="0" smtClean="0">
                <a:latin typeface="Verdana" pitchFamily="34" charset="0"/>
                <a:ea typeface="Verdana" panose="020B0604030504040204" pitchFamily="34" charset="0"/>
                <a:cs typeface="Verdana" panose="020B0604030504040204" pitchFamily="34" charset="0"/>
              </a:rPr>
              <a:t>  Studies suggest that 1 out of 4 nail gun hand</a:t>
            </a:r>
            <a:r>
              <a:rPr lang="en-US" sz="1400" baseline="0" dirty="0" smtClean="0">
                <a:latin typeface="Verdana" pitchFamily="34" charset="0"/>
                <a:ea typeface="Verdana" panose="020B0604030504040204" pitchFamily="34" charset="0"/>
                <a:cs typeface="Verdana" panose="020B0604030504040204" pitchFamily="34" charset="0"/>
              </a:rPr>
              <a:t> </a:t>
            </a:r>
            <a:r>
              <a:rPr lang="en-US" sz="1400" dirty="0" smtClean="0">
                <a:latin typeface="Verdana" pitchFamily="34" charset="0"/>
                <a:ea typeface="Verdana" panose="020B0604030504040204" pitchFamily="34" charset="0"/>
                <a:cs typeface="Verdana" panose="020B0604030504040204" pitchFamily="34" charset="0"/>
              </a:rPr>
              <a:t>injuries can involve some type of structural</a:t>
            </a:r>
            <a:r>
              <a:rPr lang="en-US" sz="1400" baseline="0" dirty="0" smtClean="0">
                <a:latin typeface="Verdana" pitchFamily="34" charset="0"/>
                <a:ea typeface="Verdana" panose="020B0604030504040204" pitchFamily="34" charset="0"/>
                <a:cs typeface="Verdana" panose="020B0604030504040204" pitchFamily="34" charset="0"/>
              </a:rPr>
              <a:t> </a:t>
            </a:r>
            <a:r>
              <a:rPr lang="en-US" sz="1400" dirty="0" smtClean="0">
                <a:latin typeface="Verdana" pitchFamily="34" charset="0"/>
                <a:ea typeface="Verdana" panose="020B0604030504040204" pitchFamily="34" charset="0"/>
                <a:cs typeface="Verdana" panose="020B0604030504040204" pitchFamily="34" charset="0"/>
              </a:rPr>
              <a:t>damage such as a bone fracture. </a:t>
            </a:r>
          </a:p>
          <a:p>
            <a:pPr>
              <a:buFont typeface="Arial" pitchFamily="34" charset="0"/>
              <a:buChar char="•"/>
            </a:pPr>
            <a:endParaRPr lang="en-US" sz="1400" dirty="0" smtClean="0">
              <a:latin typeface="Verdana" pitchFamily="34" charset="0"/>
              <a:ea typeface="Verdana" panose="020B0604030504040204" pitchFamily="34" charset="0"/>
              <a:cs typeface="Verdana" panose="020B0604030504040204" pitchFamily="34" charset="0"/>
            </a:endParaRPr>
          </a:p>
          <a:p>
            <a:pPr>
              <a:buFont typeface="Arial" pitchFamily="34" charset="0"/>
              <a:buChar char="•"/>
            </a:pPr>
            <a:r>
              <a:rPr lang="en-US" sz="1400" dirty="0" smtClean="0">
                <a:latin typeface="Verdana" pitchFamily="34" charset="0"/>
                <a:ea typeface="Verdana" panose="020B0604030504040204" pitchFamily="34" charset="0"/>
                <a:cs typeface="Verdana" panose="020B0604030504040204" pitchFamily="34" charset="0"/>
              </a:rPr>
              <a:t>  Seeking medical attention immediately can help</a:t>
            </a:r>
            <a:r>
              <a:rPr lang="en-US" sz="1400" baseline="0" dirty="0" smtClean="0">
                <a:latin typeface="Verdana" pitchFamily="34" charset="0"/>
                <a:ea typeface="Verdana" panose="020B0604030504040204" pitchFamily="34" charset="0"/>
                <a:cs typeface="Verdana" panose="020B0604030504040204" pitchFamily="34" charset="0"/>
              </a:rPr>
              <a:t> </a:t>
            </a:r>
            <a:r>
              <a:rPr lang="en-US" sz="1400" dirty="0" smtClean="0">
                <a:latin typeface="Verdana" pitchFamily="34" charset="0"/>
                <a:ea typeface="Verdana" panose="020B0604030504040204" pitchFamily="34" charset="0"/>
                <a:cs typeface="Verdana" panose="020B0604030504040204" pitchFamily="34" charset="0"/>
              </a:rPr>
              <a:t>avoid any complications that may occur from the</a:t>
            </a:r>
            <a:r>
              <a:rPr lang="en-US" sz="1400" baseline="0" dirty="0" smtClean="0">
                <a:latin typeface="Verdana" pitchFamily="34" charset="0"/>
                <a:ea typeface="Verdana" panose="020B0604030504040204" pitchFamily="34" charset="0"/>
                <a:cs typeface="Verdana" panose="020B0604030504040204" pitchFamily="34" charset="0"/>
              </a:rPr>
              <a:t> </a:t>
            </a:r>
            <a:r>
              <a:rPr lang="en-US" sz="1400" dirty="0" smtClean="0">
                <a:latin typeface="Verdana" pitchFamily="34" charset="0"/>
                <a:ea typeface="Verdana" panose="020B0604030504040204" pitchFamily="34" charset="0"/>
                <a:cs typeface="Verdana" panose="020B0604030504040204" pitchFamily="34" charset="0"/>
              </a:rPr>
              <a:t>injury.</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299E24C4-4861-404F-ADA1-27D3599AB5AC}" type="slidenum">
              <a:rPr lang="en-US" smtClean="0"/>
              <a:pPr>
                <a:defRPr/>
              </a:pPr>
              <a:t>34</a:t>
            </a:fld>
            <a:endParaRPr lang="en-US"/>
          </a:p>
        </p:txBody>
      </p:sp>
    </p:spTree>
    <p:extLst>
      <p:ext uri="{BB962C8B-B14F-4D97-AF65-F5344CB8AC3E}">
        <p14:creationId xmlns:p14="http://schemas.microsoft.com/office/powerpoint/2010/main" val="28772411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Other</a:t>
            </a:r>
            <a:r>
              <a:rPr lang="en-US" sz="1400" baseline="0" dirty="0" smtClean="0">
                <a:latin typeface="Verdana" panose="020B0604030504040204" pitchFamily="34" charset="0"/>
                <a:ea typeface="Verdana" panose="020B0604030504040204" pitchFamily="34" charset="0"/>
                <a:cs typeface="Verdana" panose="020B0604030504040204" pitchFamily="34" charset="0"/>
              </a:rPr>
              <a:t> hazards that may be encountered when using a nail gun include:</a:t>
            </a:r>
          </a:p>
          <a:p>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pPr>
              <a:buFont typeface="Arial" pitchFamily="34" charset="0"/>
              <a:buChar char="•"/>
            </a:pPr>
            <a:r>
              <a:rPr lang="en-US" sz="1400" dirty="0" smtClean="0">
                <a:latin typeface="Verdana" pitchFamily="34" charset="0"/>
                <a:ea typeface="Verdana" panose="020B0604030504040204" pitchFamily="34" charset="0"/>
                <a:cs typeface="Verdana" panose="020B0604030504040204" pitchFamily="34" charset="0"/>
              </a:rPr>
              <a:t>  Compressed </a:t>
            </a:r>
            <a:r>
              <a:rPr lang="en-US" sz="1400" dirty="0" smtClean="0">
                <a:latin typeface="Verdana" pitchFamily="34" charset="0"/>
                <a:ea typeface="Verdana" panose="020B0604030504040204" pitchFamily="34" charset="0"/>
                <a:cs typeface="Verdana" panose="020B0604030504040204" pitchFamily="34" charset="0"/>
              </a:rPr>
              <a:t>Air</a:t>
            </a:r>
          </a:p>
          <a:p>
            <a:pPr lvl="1">
              <a:buFont typeface="Verdana" pitchFamily="34" charset="0"/>
              <a:buChar char="―"/>
            </a:pPr>
            <a:r>
              <a:rPr lang="en-US" sz="1400" dirty="0" smtClean="0">
                <a:latin typeface="Verdana" pitchFamily="34" charset="0"/>
                <a:ea typeface="Verdana" panose="020B0604030504040204" pitchFamily="34" charset="0"/>
                <a:cs typeface="Verdana" panose="020B0604030504040204" pitchFamily="34" charset="0"/>
              </a:rPr>
              <a:t> Regulated under OSHA 29 CFR 1926.302(b)</a:t>
            </a:r>
          </a:p>
          <a:p>
            <a:pPr>
              <a:buFont typeface="Arial" pitchFamily="34" charset="0"/>
              <a:buChar char="•"/>
            </a:pPr>
            <a:endParaRPr lang="en-US" sz="1400" dirty="0" smtClean="0">
              <a:latin typeface="Verdana" pitchFamily="34" charset="0"/>
              <a:ea typeface="Verdana" panose="020B0604030504040204" pitchFamily="34" charset="0"/>
              <a:cs typeface="Verdana" panose="020B0604030504040204" pitchFamily="34" charset="0"/>
            </a:endParaRPr>
          </a:p>
          <a:p>
            <a:pPr>
              <a:buFont typeface="Arial" pitchFamily="34" charset="0"/>
              <a:buChar char="•"/>
            </a:pPr>
            <a:r>
              <a:rPr lang="en-US" sz="1400" dirty="0" smtClean="0">
                <a:latin typeface="Verdana" pitchFamily="34" charset="0"/>
                <a:ea typeface="Verdana" panose="020B0604030504040204" pitchFamily="34" charset="0"/>
                <a:cs typeface="Verdana" panose="020B0604030504040204" pitchFamily="34" charset="0"/>
              </a:rPr>
              <a:t>  Noise</a:t>
            </a:r>
          </a:p>
          <a:p>
            <a:pPr lvl="1">
              <a:buFont typeface="Verdana" pitchFamily="34" charset="0"/>
              <a:buChar char="―"/>
            </a:pPr>
            <a:r>
              <a:rPr lang="en-US" sz="1400" dirty="0" smtClean="0">
                <a:latin typeface="Verdana" pitchFamily="34" charset="0"/>
                <a:ea typeface="Verdana" panose="020B0604030504040204" pitchFamily="34" charset="0"/>
                <a:cs typeface="Verdana" panose="020B0604030504040204" pitchFamily="34" charset="0"/>
              </a:rPr>
              <a:t> Most nail gun manufacturers recommend</a:t>
            </a:r>
            <a:r>
              <a:rPr lang="en-US" sz="1400" baseline="0" dirty="0" smtClean="0">
                <a:latin typeface="Verdana" pitchFamily="34" charset="0"/>
                <a:ea typeface="Verdana" panose="020B0604030504040204" pitchFamily="34" charset="0"/>
                <a:cs typeface="Verdana" panose="020B0604030504040204" pitchFamily="34" charset="0"/>
              </a:rPr>
              <a:t> </a:t>
            </a:r>
            <a:r>
              <a:rPr lang="en-US" sz="1400" dirty="0" smtClean="0">
                <a:latin typeface="Verdana" pitchFamily="34" charset="0"/>
                <a:ea typeface="Verdana" panose="020B0604030504040204" pitchFamily="34" charset="0"/>
                <a:cs typeface="Verdana" panose="020B0604030504040204" pitchFamily="34" charset="0"/>
              </a:rPr>
              <a:t>that users wear hearing protection.</a:t>
            </a:r>
          </a:p>
          <a:p>
            <a:pPr>
              <a:buFont typeface="Arial" pitchFamily="34" charset="0"/>
              <a:buChar char="•"/>
            </a:pPr>
            <a:endParaRPr lang="en-US" sz="1400" dirty="0" smtClean="0">
              <a:latin typeface="Verdana" pitchFamily="34" charset="0"/>
              <a:ea typeface="Verdana" panose="020B0604030504040204" pitchFamily="34" charset="0"/>
              <a:cs typeface="Verdana" panose="020B0604030504040204" pitchFamily="34" charset="0"/>
            </a:endParaRPr>
          </a:p>
          <a:p>
            <a:pPr>
              <a:buFont typeface="Arial" pitchFamily="34" charset="0"/>
              <a:buChar char="•"/>
            </a:pPr>
            <a:r>
              <a:rPr lang="en-US" sz="1400" dirty="0" smtClean="0">
                <a:latin typeface="Verdana" pitchFamily="34" charset="0"/>
                <a:ea typeface="Verdana" panose="020B0604030504040204" pitchFamily="34" charset="0"/>
                <a:cs typeface="Verdana" panose="020B0604030504040204" pitchFamily="34" charset="0"/>
              </a:rPr>
              <a:t>  Musculoskeletal Disorders</a:t>
            </a:r>
          </a:p>
          <a:p>
            <a:pPr lvl="1">
              <a:buFont typeface="Verdana" pitchFamily="34" charset="0"/>
              <a:buChar char="―"/>
            </a:pPr>
            <a:r>
              <a:rPr lang="en-US" sz="1400" dirty="0" smtClean="0">
                <a:latin typeface="Verdana" pitchFamily="34" charset="0"/>
                <a:ea typeface="Verdana" panose="020B0604030504040204" pitchFamily="34" charset="0"/>
                <a:cs typeface="Verdana" panose="020B0604030504040204" pitchFamily="34" charset="0"/>
              </a:rPr>
              <a:t> Framing nail guns can weigh up to 8</a:t>
            </a:r>
            <a:r>
              <a:rPr lang="en-US" sz="1400" baseline="0" dirty="0" smtClean="0">
                <a:latin typeface="Verdana" pitchFamily="34" charset="0"/>
                <a:ea typeface="Verdana" panose="020B0604030504040204" pitchFamily="34" charset="0"/>
                <a:cs typeface="Verdana" panose="020B0604030504040204" pitchFamily="34" charset="0"/>
              </a:rPr>
              <a:t> </a:t>
            </a:r>
            <a:r>
              <a:rPr lang="en-US" sz="1400" dirty="0" smtClean="0">
                <a:latin typeface="Verdana" pitchFamily="34" charset="0"/>
                <a:ea typeface="Verdana" panose="020B0604030504040204" pitchFamily="34" charset="0"/>
                <a:cs typeface="Verdana" panose="020B0604030504040204" pitchFamily="34" charset="0"/>
              </a:rPr>
              <a:t>pounds and many framing jobs require</a:t>
            </a:r>
            <a:r>
              <a:rPr lang="en-US" sz="1400" baseline="0" dirty="0" smtClean="0">
                <a:latin typeface="Verdana" pitchFamily="34" charset="0"/>
                <a:ea typeface="Verdana" panose="020B0604030504040204" pitchFamily="34" charset="0"/>
                <a:cs typeface="Verdana" panose="020B0604030504040204" pitchFamily="34" charset="0"/>
              </a:rPr>
              <a:t> </a:t>
            </a:r>
            <a:r>
              <a:rPr lang="en-US" sz="1400" dirty="0" smtClean="0">
                <a:latin typeface="Verdana" pitchFamily="34" charset="0"/>
                <a:ea typeface="Verdana" panose="020B0604030504040204" pitchFamily="34" charset="0"/>
                <a:cs typeface="Verdana" panose="020B0604030504040204" pitchFamily="34" charset="0"/>
              </a:rPr>
              <a:t>workers to hold and use these guns for</a:t>
            </a:r>
            <a:r>
              <a:rPr lang="en-US" sz="1400" baseline="0" dirty="0" smtClean="0">
                <a:latin typeface="Verdana" pitchFamily="34" charset="0"/>
                <a:ea typeface="Verdana" panose="020B0604030504040204" pitchFamily="34" charset="0"/>
                <a:cs typeface="Verdana" panose="020B0604030504040204" pitchFamily="34" charset="0"/>
              </a:rPr>
              <a:t> </a:t>
            </a:r>
            <a:r>
              <a:rPr lang="en-US" sz="1400" dirty="0" smtClean="0">
                <a:latin typeface="Verdana" pitchFamily="34" charset="0"/>
                <a:ea typeface="Verdana" panose="020B0604030504040204" pitchFamily="34" charset="0"/>
                <a:cs typeface="Verdana" panose="020B0604030504040204" pitchFamily="34" charset="0"/>
              </a:rPr>
              <a:t>long periods of time.</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299E24C4-4861-404F-ADA1-27D3599AB5AC}" type="slidenum">
              <a:rPr lang="en-US" smtClean="0"/>
              <a:pPr>
                <a:defRPr/>
              </a:pPr>
              <a:t>35</a:t>
            </a:fld>
            <a:endParaRPr lang="en-US"/>
          </a:p>
        </p:txBody>
      </p:sp>
    </p:spTree>
    <p:extLst>
      <p:ext uri="{BB962C8B-B14F-4D97-AF65-F5344CB8AC3E}">
        <p14:creationId xmlns:p14="http://schemas.microsoft.com/office/powerpoint/2010/main" val="15258303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Nail gun injuries can be VERY painful and in some cases</a:t>
            </a:r>
            <a:r>
              <a:rPr lang="en-US" sz="1400" baseline="0" dirty="0" smtClean="0">
                <a:latin typeface="Verdana" panose="020B0604030504040204" pitchFamily="34" charset="0"/>
                <a:ea typeface="Verdana" panose="020B0604030504040204" pitchFamily="34" charset="0"/>
                <a:cs typeface="Verdana" panose="020B0604030504040204" pitchFamily="34" charset="0"/>
              </a:rPr>
              <a:t> lead to death.</a:t>
            </a:r>
          </a:p>
          <a:p>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r>
              <a:rPr lang="en-US" sz="1400" baseline="0" dirty="0" smtClean="0">
                <a:latin typeface="Verdana" panose="020B0604030504040204" pitchFamily="34" charset="0"/>
                <a:ea typeface="Verdana" panose="020B0604030504040204" pitchFamily="34" charset="0"/>
                <a:cs typeface="Verdana" panose="020B0604030504040204" pitchFamily="34" charset="0"/>
              </a:rPr>
              <a:t>Unfortunately, nail gun injuries are on the rise along with the increased use of these tools.</a:t>
            </a:r>
          </a:p>
          <a:p>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r>
              <a:rPr lang="en-US" sz="1400" baseline="0" dirty="0" smtClean="0">
                <a:latin typeface="Verdana" panose="020B0604030504040204" pitchFamily="34" charset="0"/>
                <a:ea typeface="Verdana" panose="020B0604030504040204" pitchFamily="34" charset="0"/>
                <a:cs typeface="Verdana" panose="020B0604030504040204" pitchFamily="34" charset="0"/>
              </a:rPr>
              <a:t>Keep in mind that injuries can be prevented by following nail gun safety procedures and using appropriate fall protection and personal protective equipment (PPE).</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299E24C4-4861-404F-ADA1-27D3599AB5AC}" type="slidenum">
              <a:rPr lang="en-US" smtClean="0"/>
              <a:pPr>
                <a:defRPr/>
              </a:pPr>
              <a:t>36</a:t>
            </a:fld>
            <a:endParaRPr lang="en-US"/>
          </a:p>
        </p:txBody>
      </p:sp>
    </p:spTree>
    <p:extLst>
      <p:ext uri="{BB962C8B-B14F-4D97-AF65-F5344CB8AC3E}">
        <p14:creationId xmlns:p14="http://schemas.microsoft.com/office/powerpoint/2010/main" val="12572346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There</a:t>
            </a:r>
            <a:r>
              <a:rPr lang="en-US" sz="1400" baseline="0" dirty="0" smtClean="0">
                <a:latin typeface="Verdana" panose="020B0604030504040204" pitchFamily="34" charset="0"/>
                <a:ea typeface="Verdana" panose="020B0604030504040204" pitchFamily="34" charset="0"/>
                <a:cs typeface="Verdana" panose="020B0604030504040204" pitchFamily="34" charset="0"/>
              </a:rPr>
              <a:t> are very good references listed here.  Many other good references can be found by searching “nail gun safety”  or “safe use of nail guns” on the internet.</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299E24C4-4861-404F-ADA1-27D3599AB5AC}" type="slidenum">
              <a:rPr lang="en-US" smtClean="0"/>
              <a:pPr>
                <a:defRPr/>
              </a:pPr>
              <a:t>38</a:t>
            </a:fld>
            <a:endParaRPr lang="en-US"/>
          </a:p>
        </p:txBody>
      </p:sp>
    </p:spTree>
    <p:extLst>
      <p:ext uri="{BB962C8B-B14F-4D97-AF65-F5344CB8AC3E}">
        <p14:creationId xmlns:p14="http://schemas.microsoft.com/office/powerpoint/2010/main" val="196577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There</a:t>
            </a:r>
            <a:r>
              <a:rPr lang="en-US" sz="1400" baseline="0" dirty="0" smtClean="0">
                <a:latin typeface="Verdana" panose="020B0604030504040204" pitchFamily="34" charset="0"/>
                <a:ea typeface="Verdana" panose="020B0604030504040204" pitchFamily="34" charset="0"/>
                <a:cs typeface="Verdana" panose="020B0604030504040204" pitchFamily="34" charset="0"/>
              </a:rPr>
              <a:t> are many different ways a nail gun can injure the user such as: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dirty="0" smtClean="0">
                <a:latin typeface="Verdana" pitchFamily="34" charset="0"/>
                <a:ea typeface="Verdana" panose="020B0604030504040204" pitchFamily="34" charset="0"/>
                <a:cs typeface="Verdana" panose="020B0604030504040204" pitchFamily="34" charset="0"/>
              </a:rPr>
              <a:t>▫ Unintended nail discharges from double fire.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400" dirty="0" smtClean="0">
              <a:latin typeface="Verdana" pitchFamily="34" charset="0"/>
              <a:ea typeface="Verdana" panose="020B0604030504040204" pitchFamily="34" charset="0"/>
              <a:cs typeface="Verdana" panose="020B060403050404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dirty="0" smtClean="0">
                <a:latin typeface="Verdana" pitchFamily="34" charset="0"/>
                <a:ea typeface="Verdana" panose="020B0604030504040204" pitchFamily="34" charset="0"/>
                <a:cs typeface="Verdana" panose="020B0604030504040204" pitchFamily="34" charset="0"/>
              </a:rPr>
              <a:t>This picture shows the unsafe use of a nail gun.  The</a:t>
            </a:r>
            <a:r>
              <a:rPr lang="en-US" sz="1400" baseline="0" dirty="0" smtClean="0">
                <a:latin typeface="Verdana" pitchFamily="34" charset="0"/>
                <a:ea typeface="Verdana" panose="020B0604030504040204" pitchFamily="34" charset="0"/>
                <a:cs typeface="Verdana" panose="020B0604030504040204" pitchFamily="34" charset="0"/>
              </a:rPr>
              <a:t> nail can come into contact with the individual’s toes/foot due to the way the person has their foot positioned (the footwear the user is wearing may contribute to the problem if it’s not a safety shoe with a thick sole).</a:t>
            </a:r>
            <a:endParaRPr lang="en-US" sz="1400" dirty="0" smtClean="0">
              <a:latin typeface="Verdana" pitchFamily="34" charset="0"/>
              <a:ea typeface="Verdana" panose="020B0604030504040204" pitchFamily="34" charset="0"/>
              <a:cs typeface="Verdana" panose="020B0604030504040204" pitchFamily="34" charset="0"/>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299E24C4-4861-404F-ADA1-27D3599AB5AC}" type="slidenum">
              <a:rPr lang="en-US" smtClean="0"/>
              <a:pPr>
                <a:defRPr/>
              </a:pPr>
              <a:t>4</a:t>
            </a:fld>
            <a:endParaRPr lang="en-US"/>
          </a:p>
        </p:txBody>
      </p:sp>
    </p:spTree>
    <p:extLst>
      <p:ext uri="{BB962C8B-B14F-4D97-AF65-F5344CB8AC3E}">
        <p14:creationId xmlns:p14="http://schemas.microsoft.com/office/powerpoint/2010/main" val="3606168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Another way injuries can happen is from unintended nail discharges</a:t>
            </a:r>
            <a:r>
              <a:rPr lang="en-US" sz="1400" baseline="0" dirty="0" smtClean="0">
                <a:latin typeface="Verdana" panose="020B0604030504040204" pitchFamily="34" charset="0"/>
                <a:ea typeface="Verdana" panose="020B0604030504040204" pitchFamily="34" charset="0"/>
                <a:cs typeface="Verdana" panose="020B0604030504040204" pitchFamily="34" charset="0"/>
              </a:rPr>
              <a:t> from knocking the safety contact with the trigger squeezed.</a:t>
            </a:r>
          </a:p>
          <a:p>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baseline="0" dirty="0" smtClean="0">
                <a:latin typeface="Verdana" panose="020B0604030504040204" pitchFamily="34" charset="0"/>
                <a:ea typeface="Verdana" panose="020B0604030504040204" pitchFamily="34" charset="0"/>
                <a:cs typeface="Verdana" panose="020B0604030504040204" pitchFamily="34" charset="0"/>
              </a:rPr>
              <a:t>The issue in this picture is the way the user is standing.  He could be struck and injured by an errant nail. His position/posture could also contribute to a musculoskeletal injury.</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299E24C4-4861-404F-ADA1-27D3599AB5AC}" type="slidenum">
              <a:rPr lang="en-US" smtClean="0"/>
              <a:pPr>
                <a:defRPr/>
              </a:pPr>
              <a:t>5</a:t>
            </a:fld>
            <a:endParaRPr lang="en-US"/>
          </a:p>
        </p:txBody>
      </p:sp>
    </p:spTree>
    <p:extLst>
      <p:ext uri="{BB962C8B-B14F-4D97-AF65-F5344CB8AC3E}">
        <p14:creationId xmlns:p14="http://schemas.microsoft.com/office/powerpoint/2010/main" val="579721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Nail penetration through a lumber work piece is another way that injuries occur while using a nail gun.</a:t>
            </a:r>
          </a:p>
          <a:p>
            <a:endParaRPr lang="en-US" sz="1400" dirty="0" smtClean="0">
              <a:latin typeface="Verdana" panose="020B0604030504040204" pitchFamily="34" charset="0"/>
              <a:ea typeface="Verdana" panose="020B0604030504040204" pitchFamily="34" charset="0"/>
              <a:cs typeface="Verdana" panose="020B0604030504040204" pitchFamily="34" charset="0"/>
            </a:endParaRPr>
          </a:p>
          <a:p>
            <a:r>
              <a:rPr lang="en-US" sz="1400" dirty="0" smtClean="0">
                <a:latin typeface="Verdana" panose="020B0604030504040204" pitchFamily="34" charset="0"/>
                <a:ea typeface="Verdana" panose="020B0604030504040204" pitchFamily="34" charset="0"/>
                <a:cs typeface="Verdana" panose="020B0604030504040204" pitchFamily="34" charset="0"/>
              </a:rPr>
              <a:t>This</a:t>
            </a:r>
            <a:r>
              <a:rPr lang="en-US" sz="1400" baseline="0" dirty="0" smtClean="0">
                <a:latin typeface="Verdana" panose="020B0604030504040204" pitchFamily="34" charset="0"/>
                <a:ea typeface="Verdana" panose="020B0604030504040204" pitchFamily="34" charset="0"/>
                <a:cs typeface="Verdana" panose="020B0604030504040204" pitchFamily="34" charset="0"/>
              </a:rPr>
              <a:t> picture shows another unsafe method of handling a nail gun since the individual is actually bracing the lumber against his waist.</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299E24C4-4861-404F-ADA1-27D3599AB5AC}" type="slidenum">
              <a:rPr lang="en-US" smtClean="0"/>
              <a:pPr>
                <a:defRPr/>
              </a:pPr>
              <a:t>6</a:t>
            </a:fld>
            <a:endParaRPr lang="en-US"/>
          </a:p>
        </p:txBody>
      </p:sp>
    </p:spTree>
    <p:extLst>
      <p:ext uri="{BB962C8B-B14F-4D97-AF65-F5344CB8AC3E}">
        <p14:creationId xmlns:p14="http://schemas.microsoft.com/office/powerpoint/2010/main" val="3174137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Another source of nail gun injuries can be from a nail ricocheting after striking a hard surface</a:t>
            </a:r>
            <a:r>
              <a:rPr lang="en-US" sz="1400" baseline="0" dirty="0" smtClean="0">
                <a:latin typeface="Verdana" panose="020B0604030504040204" pitchFamily="34" charset="0"/>
                <a:ea typeface="Verdana" panose="020B0604030504040204" pitchFamily="34" charset="0"/>
                <a:cs typeface="Verdana" panose="020B0604030504040204" pitchFamily="34" charset="0"/>
              </a:rPr>
              <a:t> or metal.</a:t>
            </a:r>
          </a:p>
          <a:p>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r>
              <a:rPr lang="en-US" sz="1400" baseline="0" dirty="0" smtClean="0">
                <a:latin typeface="Verdana" panose="020B0604030504040204" pitchFamily="34" charset="0"/>
                <a:ea typeface="Verdana" panose="020B0604030504040204" pitchFamily="34" charset="0"/>
                <a:cs typeface="Verdana" panose="020B0604030504040204" pitchFamily="34" charset="0"/>
              </a:rPr>
              <a:t>The angle of the nail gun could be an issue in this picture.</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299E24C4-4861-404F-ADA1-27D3599AB5AC}" type="slidenum">
              <a:rPr lang="en-US" smtClean="0"/>
              <a:pPr>
                <a:defRPr/>
              </a:pPr>
              <a:t>7</a:t>
            </a:fld>
            <a:endParaRPr lang="en-US"/>
          </a:p>
        </p:txBody>
      </p:sp>
    </p:spTree>
    <p:extLst>
      <p:ext uri="{BB962C8B-B14F-4D97-AF65-F5344CB8AC3E}">
        <p14:creationId xmlns:p14="http://schemas.microsoft.com/office/powerpoint/2010/main" val="2243080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In some instances missing the work piece with the nail could cause an injury to the user.</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299E24C4-4861-404F-ADA1-27D3599AB5AC}" type="slidenum">
              <a:rPr lang="en-US" smtClean="0"/>
              <a:pPr>
                <a:defRPr/>
              </a:pPr>
              <a:t>8</a:t>
            </a:fld>
            <a:endParaRPr lang="en-US"/>
          </a:p>
        </p:txBody>
      </p:sp>
    </p:spTree>
    <p:extLst>
      <p:ext uri="{BB962C8B-B14F-4D97-AF65-F5344CB8AC3E}">
        <p14:creationId xmlns:p14="http://schemas.microsoft.com/office/powerpoint/2010/main" val="3242854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Working in an awkward position can definitely contribute to being injured while using a nail gun.</a:t>
            </a:r>
          </a:p>
          <a:p>
            <a:endParaRPr lang="en-US" sz="1400" dirty="0" smtClean="0">
              <a:latin typeface="Verdana" panose="020B0604030504040204" pitchFamily="34" charset="0"/>
              <a:ea typeface="Verdana" panose="020B0604030504040204" pitchFamily="34" charset="0"/>
              <a:cs typeface="Verdana" panose="020B0604030504040204" pitchFamily="34" charset="0"/>
            </a:endParaRPr>
          </a:p>
          <a:p>
            <a:r>
              <a:rPr lang="en-US" sz="1400" dirty="0" smtClean="0">
                <a:latin typeface="Verdana" panose="020B0604030504040204" pitchFamily="34" charset="0"/>
                <a:ea typeface="Verdana" panose="020B0604030504040204" pitchFamily="34" charset="0"/>
                <a:cs typeface="Verdana" panose="020B0604030504040204" pitchFamily="34" charset="0"/>
              </a:rPr>
              <a:t>The position</a:t>
            </a:r>
            <a:r>
              <a:rPr lang="en-US" sz="1400" baseline="0" dirty="0" smtClean="0">
                <a:latin typeface="Verdana" panose="020B0604030504040204" pitchFamily="34" charset="0"/>
                <a:ea typeface="Verdana" panose="020B0604030504040204" pitchFamily="34" charset="0"/>
                <a:cs typeface="Verdana" panose="020B0604030504040204" pitchFamily="34" charset="0"/>
              </a:rPr>
              <a:t> these individuals are working in could certainly be a problem and could result in an injury. Their position/posture could also contribute to a musculoskeletal injury.</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299E24C4-4861-404F-ADA1-27D3599AB5AC}" type="slidenum">
              <a:rPr lang="en-US" smtClean="0"/>
              <a:pPr>
                <a:defRPr/>
              </a:pPr>
              <a:t>9</a:t>
            </a:fld>
            <a:endParaRPr lang="en-US"/>
          </a:p>
        </p:txBody>
      </p:sp>
    </p:spTree>
    <p:extLst>
      <p:ext uri="{BB962C8B-B14F-4D97-AF65-F5344CB8AC3E}">
        <p14:creationId xmlns:p14="http://schemas.microsoft.com/office/powerpoint/2010/main" val="2650519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Verdana" pitchFamily="34" charset="0"/>
              </a:defRPr>
            </a:lvl1pPr>
          </a:lstStyle>
          <a:p>
            <a:pPr>
              <a:defRPr/>
            </a:pPr>
            <a:r>
              <a:rPr lang="en-US" smtClean="0"/>
              <a:t>PPT-084-01</a:t>
            </a:r>
            <a:endParaRPr lang="en-US"/>
          </a:p>
        </p:txBody>
      </p:sp>
      <p:sp>
        <p:nvSpPr>
          <p:cNvPr id="6" name="Rectangle 6"/>
          <p:cNvSpPr>
            <a:spLocks noGrp="1" noChangeArrowheads="1"/>
          </p:cNvSpPr>
          <p:nvPr>
            <p:ph type="sldNum" sz="quarter" idx="12"/>
          </p:nvPr>
        </p:nvSpPr>
        <p:spPr/>
        <p:txBody>
          <a:bodyPr/>
          <a:lstStyle>
            <a:lvl1pPr>
              <a:defRPr>
                <a:latin typeface="Verdana" pitchFamily="34" charset="0"/>
              </a:defRPr>
            </a:lvl1pPr>
          </a:lstStyle>
          <a:p>
            <a:pPr>
              <a:defRPr/>
            </a:pPr>
            <a:fld id="{F5C22211-7F81-4632-A686-BFAF9766510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PPT-084-01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D86382-6893-439C-B9E7-850CE9723B4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PPT-084-01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9D9069-8852-454A-8B53-6589CB0C6EB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PPT-084-01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1E55A8-7A1E-4AC3-92E9-658673A646B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PPT-084-01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C6E707-7812-48C3-8B92-3409EC851B1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PPT-084-01</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9786CE-F48B-4B6C-848A-D313023F2CD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PPT-084-01</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8823CA9-F9C5-4707-BF0E-64417E21884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PPT-084-01</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84C6165-E558-40F9-ADC8-2FA8CF31C66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PPT-084-01</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BF35C3D-2F56-4326-8367-B6CE73659D7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PPT-084-01</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D7C6A9-7880-4B51-A1C7-B6F955763A8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PPT-084-01</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8865F1-BA6D-44BE-BE41-4ADA1EC0CD0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smtClean="0"/>
              <a:t>PPT-084-01</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667644D-D9C8-4FD5-9614-ACAC4E8044D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2.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42.jpe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43.jpe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3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png"/><Relationship Id="rId7"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hyperlink" Target="https://www.osha.gov/doc/topics/nailgun/index.html" TargetMode="External"/><Relationship Id="rId5" Type="http://schemas.openxmlformats.org/officeDocument/2006/relationships/hyperlink" Target="https://www.osha.gov/Publications/NailgunFinal_508_02_optimized.pdf" TargetMode="Externa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facebook.com/BWCPATHS" TargetMode="External"/><Relationship Id="rId5" Type="http://schemas.openxmlformats.org/officeDocument/2006/relationships/image" Target="../media/image48.jpg"/><Relationship Id="rId4" Type="http://schemas.openxmlformats.org/officeDocument/2006/relationships/image" Target="../media/image47.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9.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pic>
        <p:nvPicPr>
          <p:cNvPr id="3075"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w="9525">
            <a:noFill/>
            <a:miter lim="800000"/>
            <a:headEnd/>
            <a:tailEnd/>
          </a:ln>
        </p:spPr>
      </p:pic>
      <p:sp>
        <p:nvSpPr>
          <p:cNvPr id="3076"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PPT-085-01</a:t>
            </a:r>
            <a:endParaRPr lang="en-US" sz="1400" dirty="0">
              <a:solidFill>
                <a:schemeClr val="bg1"/>
              </a:solidFill>
              <a:latin typeface="Verdana" pitchFamily="34" charset="0"/>
            </a:endParaRPr>
          </a:p>
        </p:txBody>
      </p:sp>
      <p:sp>
        <p:nvSpPr>
          <p:cNvPr id="3077" name="Rectangle 19"/>
          <p:cNvSpPr>
            <a:spLocks noChangeArrowheads="1"/>
          </p:cNvSpPr>
          <p:nvPr/>
        </p:nvSpPr>
        <p:spPr bwMode="auto">
          <a:xfrm>
            <a:off x="8077200" y="6019800"/>
            <a:ext cx="6096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1</a:t>
            </a:r>
          </a:p>
        </p:txBody>
      </p:sp>
      <p:sp>
        <p:nvSpPr>
          <p:cNvPr id="6" name="TextBox 5"/>
          <p:cNvSpPr txBox="1">
            <a:spLocks noChangeArrowheads="1"/>
          </p:cNvSpPr>
          <p:nvPr/>
        </p:nvSpPr>
        <p:spPr bwMode="auto">
          <a:xfrm>
            <a:off x="6019800" y="990600"/>
            <a:ext cx="2895600" cy="600075"/>
          </a:xfrm>
          <a:prstGeom prst="rect">
            <a:avLst/>
          </a:prstGeom>
          <a:noFill/>
          <a:ln w="9525">
            <a:noFill/>
            <a:miter lim="800000"/>
            <a:headEnd/>
            <a:tailEnd/>
          </a:ln>
        </p:spPr>
        <p:txBody>
          <a:bodyPr>
            <a:spAutoFit/>
          </a:bodyPr>
          <a:lstStyle/>
          <a:p>
            <a:pPr algn="ctr"/>
            <a:r>
              <a:rPr lang="en-US" sz="1100" dirty="0">
                <a:latin typeface="Verdana" pitchFamily="34" charset="0"/>
              </a:rPr>
              <a:t>       </a:t>
            </a:r>
            <a:r>
              <a:rPr lang="en-US" sz="1100" i="1" dirty="0">
                <a:latin typeface="Verdana" pitchFamily="34" charset="0"/>
              </a:rPr>
              <a:t>Bureau of Workers’ Comp</a:t>
            </a:r>
          </a:p>
          <a:p>
            <a:pPr algn="ctr"/>
            <a:r>
              <a:rPr lang="en-US" sz="1100" i="1" dirty="0">
                <a:latin typeface="Verdana" pitchFamily="34" charset="0"/>
              </a:rPr>
              <a:t>PA Training for Health &amp; Safety</a:t>
            </a:r>
          </a:p>
          <a:p>
            <a:pPr algn="ctr"/>
            <a:r>
              <a:rPr lang="en-US" sz="1100" i="1" dirty="0">
                <a:latin typeface="Verdana" pitchFamily="34" charset="0"/>
              </a:rPr>
              <a:t>(PATHS) </a:t>
            </a:r>
          </a:p>
        </p:txBody>
      </p:sp>
      <p:sp>
        <p:nvSpPr>
          <p:cNvPr id="7" name="TextBox 6"/>
          <p:cNvSpPr txBox="1"/>
          <p:nvPr/>
        </p:nvSpPr>
        <p:spPr>
          <a:xfrm>
            <a:off x="457200" y="381000"/>
            <a:ext cx="5334000" cy="523220"/>
          </a:xfrm>
          <a:prstGeom prst="rect">
            <a:avLst/>
          </a:prstGeom>
          <a:noFill/>
        </p:spPr>
        <p:txBody>
          <a:bodyPr wrap="square" rtlCol="0">
            <a:spAutoFit/>
          </a:bodyPr>
          <a:lstStyle/>
          <a:p>
            <a:pPr algn="ctr"/>
            <a:r>
              <a:rPr lang="en-US" sz="2800" dirty="0" smtClean="0">
                <a:solidFill>
                  <a:schemeClr val="bg1"/>
                </a:solidFill>
                <a:latin typeface="Verdana" pitchFamily="34" charset="0"/>
              </a:rPr>
              <a:t>Nail Gun Safety</a:t>
            </a:r>
            <a:endParaRPr lang="en-US" sz="2800" dirty="0">
              <a:solidFill>
                <a:schemeClr val="bg1"/>
              </a:solidFill>
              <a:latin typeface="Verdana" pitchFamily="34" charset="0"/>
            </a:endParaRPr>
          </a:p>
        </p:txBody>
      </p:sp>
      <p:pic>
        <p:nvPicPr>
          <p:cNvPr id="10" name="Picture 9" descr="nail gun2.jpg"/>
          <p:cNvPicPr>
            <a:picLocks noChangeAspect="1"/>
          </p:cNvPicPr>
          <p:nvPr/>
        </p:nvPicPr>
        <p:blipFill>
          <a:blip r:embed="rId5" cstate="print"/>
          <a:stretch>
            <a:fillRect/>
          </a:stretch>
        </p:blipFill>
        <p:spPr>
          <a:xfrm>
            <a:off x="888686" y="3352800"/>
            <a:ext cx="3664263" cy="2438400"/>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029200" y="1676400"/>
            <a:ext cx="3080385" cy="4000500"/>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406368" y="1447800"/>
            <a:ext cx="2628900" cy="17430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pic>
        <p:nvPicPr>
          <p:cNvPr id="13315"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w="9525">
            <a:noFill/>
            <a:miter lim="800000"/>
            <a:headEnd/>
            <a:tailEnd/>
          </a:ln>
        </p:spPr>
      </p:pic>
      <p:sp>
        <p:nvSpPr>
          <p:cNvPr id="13316"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PPT-085-01</a:t>
            </a:r>
            <a:endParaRPr lang="en-US" sz="1400" dirty="0">
              <a:solidFill>
                <a:schemeClr val="bg1"/>
              </a:solidFill>
              <a:latin typeface="Verdana" pitchFamily="34" charset="0"/>
            </a:endParaRPr>
          </a:p>
        </p:txBody>
      </p:sp>
      <p:sp>
        <p:nvSpPr>
          <p:cNvPr id="13317" name="Rectangle 19"/>
          <p:cNvSpPr>
            <a:spLocks noChangeArrowheads="1"/>
          </p:cNvSpPr>
          <p:nvPr/>
        </p:nvSpPr>
        <p:spPr bwMode="auto">
          <a:xfrm>
            <a:off x="8077200" y="6019800"/>
            <a:ext cx="609600" cy="381000"/>
          </a:xfrm>
          <a:prstGeom prst="rect">
            <a:avLst/>
          </a:prstGeom>
          <a:noFill/>
          <a:ln w="9525">
            <a:noFill/>
            <a:miter lim="800000"/>
            <a:headEnd/>
            <a:tailEnd/>
          </a:ln>
        </p:spPr>
        <p:txBody>
          <a:bodyPr anchor="ctr"/>
          <a:lstStyle/>
          <a:p>
            <a:pPr algn="r"/>
            <a:r>
              <a:rPr lang="en-US" sz="1400" dirty="0">
                <a:solidFill>
                  <a:schemeClr val="bg1"/>
                </a:solidFill>
                <a:latin typeface="Verdana" pitchFamily="34" charset="0"/>
              </a:rPr>
              <a:t> </a:t>
            </a:r>
            <a:r>
              <a:rPr lang="en-US" sz="1400" dirty="0" smtClean="0">
                <a:solidFill>
                  <a:schemeClr val="bg1"/>
                </a:solidFill>
                <a:latin typeface="Verdana" pitchFamily="34" charset="0"/>
              </a:rPr>
              <a:t>10</a:t>
            </a:r>
            <a:endParaRPr lang="en-US" sz="1400" dirty="0">
              <a:solidFill>
                <a:schemeClr val="bg1"/>
              </a:solidFill>
              <a:latin typeface="Verdana" pitchFamily="34" charset="0"/>
            </a:endParaRP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7" name="TextBox 6"/>
          <p:cNvSpPr txBox="1"/>
          <p:nvPr/>
        </p:nvSpPr>
        <p:spPr>
          <a:xfrm>
            <a:off x="457200" y="381000"/>
            <a:ext cx="5257800" cy="446276"/>
          </a:xfrm>
          <a:prstGeom prst="rect">
            <a:avLst/>
          </a:prstGeom>
          <a:noFill/>
        </p:spPr>
        <p:txBody>
          <a:bodyPr wrap="square" rtlCol="0">
            <a:spAutoFit/>
          </a:bodyPr>
          <a:lstStyle/>
          <a:p>
            <a:pPr algn="ctr"/>
            <a:r>
              <a:rPr lang="en-US" sz="2300" dirty="0" smtClean="0">
                <a:solidFill>
                  <a:schemeClr val="bg1"/>
                </a:solidFill>
                <a:latin typeface="Verdana" pitchFamily="34" charset="0"/>
              </a:rPr>
              <a:t>How do nail gun injuries happen?</a:t>
            </a:r>
            <a:endParaRPr lang="en-US" sz="2300" dirty="0">
              <a:solidFill>
                <a:schemeClr val="bg1"/>
              </a:solidFill>
              <a:latin typeface="Verdana" pitchFamily="34" charset="0"/>
            </a:endParaRPr>
          </a:p>
        </p:txBody>
      </p:sp>
      <p:sp>
        <p:nvSpPr>
          <p:cNvPr id="8" name="TextBox 7"/>
          <p:cNvSpPr txBox="1"/>
          <p:nvPr/>
        </p:nvSpPr>
        <p:spPr>
          <a:xfrm>
            <a:off x="457200" y="1590675"/>
            <a:ext cx="8229600" cy="461665"/>
          </a:xfrm>
          <a:prstGeom prst="rect">
            <a:avLst/>
          </a:prstGeom>
          <a:noFill/>
        </p:spPr>
        <p:txBody>
          <a:bodyPr wrap="square" rtlCol="0">
            <a:spAutoFit/>
          </a:bodyPr>
          <a:lstStyle/>
          <a:p>
            <a:pPr>
              <a:buFont typeface="Arial" pitchFamily="34" charset="0"/>
              <a:buChar char="•"/>
            </a:pPr>
            <a:r>
              <a:rPr lang="en-US" sz="2400" dirty="0" smtClean="0">
                <a:latin typeface="Verdana" pitchFamily="34" charset="0"/>
              </a:rPr>
              <a:t>  Bypassing safety mechanisms.</a:t>
            </a:r>
            <a:endParaRPr lang="en-US" sz="2400" dirty="0">
              <a:latin typeface="Verdana"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24000" y="2819400"/>
            <a:ext cx="3829050" cy="2552700"/>
          </a:xfrm>
          <a:prstGeom prst="rect">
            <a:avLst/>
          </a:prstGeom>
        </p:spPr>
      </p:pic>
      <p:sp>
        <p:nvSpPr>
          <p:cNvPr id="12" name="TextBox 11"/>
          <p:cNvSpPr txBox="1"/>
          <p:nvPr/>
        </p:nvSpPr>
        <p:spPr>
          <a:xfrm>
            <a:off x="5725633" y="3522918"/>
            <a:ext cx="1295400" cy="923330"/>
          </a:xfrm>
          <a:prstGeom prst="rect">
            <a:avLst/>
          </a:prstGeom>
          <a:noFill/>
        </p:spPr>
        <p:txBody>
          <a:bodyPr wrap="square" rtlCol="0">
            <a:spAutoFit/>
          </a:bodyPr>
          <a:lstStyle/>
          <a:p>
            <a:pPr algn="ctr"/>
            <a:r>
              <a:rPr lang="en-US" dirty="0" smtClean="0"/>
              <a:t>See any problem here?</a:t>
            </a:r>
            <a:endParaRPr lang="en-US" dirty="0"/>
          </a:p>
        </p:txBody>
      </p:sp>
    </p:spTree>
    <p:extLst>
      <p:ext uri="{BB962C8B-B14F-4D97-AF65-F5344CB8AC3E}">
        <p14:creationId xmlns:p14="http://schemas.microsoft.com/office/powerpoint/2010/main" val="15931896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pic>
        <p:nvPicPr>
          <p:cNvPr id="7171"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w="9525">
            <a:noFill/>
            <a:miter lim="800000"/>
            <a:headEnd/>
            <a:tailEnd/>
          </a:ln>
        </p:spPr>
      </p:pic>
      <p:sp>
        <p:nvSpPr>
          <p:cNvPr id="7172"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PPT-085-01</a:t>
            </a:r>
            <a:endParaRPr lang="en-US" sz="1400" dirty="0">
              <a:solidFill>
                <a:schemeClr val="bg1"/>
              </a:solidFill>
              <a:latin typeface="Verdana" pitchFamily="34" charset="0"/>
            </a:endParaRPr>
          </a:p>
        </p:txBody>
      </p:sp>
      <p:sp>
        <p:nvSpPr>
          <p:cNvPr id="7173" name="Rectangle 19"/>
          <p:cNvSpPr>
            <a:spLocks noChangeArrowheads="1"/>
          </p:cNvSpPr>
          <p:nvPr/>
        </p:nvSpPr>
        <p:spPr bwMode="auto">
          <a:xfrm>
            <a:off x="8077200" y="6019800"/>
            <a:ext cx="609600" cy="381000"/>
          </a:xfrm>
          <a:prstGeom prst="rect">
            <a:avLst/>
          </a:prstGeom>
          <a:noFill/>
          <a:ln w="9525">
            <a:noFill/>
            <a:miter lim="800000"/>
            <a:headEnd/>
            <a:tailEnd/>
          </a:ln>
        </p:spPr>
        <p:txBody>
          <a:bodyPr anchor="ctr"/>
          <a:lstStyle/>
          <a:p>
            <a:pPr algn="r"/>
            <a:r>
              <a:rPr lang="en-US" sz="1400" dirty="0">
                <a:solidFill>
                  <a:schemeClr val="bg1"/>
                </a:solidFill>
                <a:latin typeface="Verdana" pitchFamily="34" charset="0"/>
              </a:rPr>
              <a:t> </a:t>
            </a:r>
            <a:r>
              <a:rPr lang="en-US" sz="1400" dirty="0" smtClean="0">
                <a:solidFill>
                  <a:schemeClr val="bg1"/>
                </a:solidFill>
                <a:latin typeface="Verdana" pitchFamily="34" charset="0"/>
              </a:rPr>
              <a:t>11</a:t>
            </a:r>
            <a:endParaRPr lang="en-US" sz="1400" dirty="0">
              <a:solidFill>
                <a:schemeClr val="bg1"/>
              </a:solidFill>
              <a:latin typeface="Verdana" pitchFamily="34" charset="0"/>
            </a:endParaRP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7" name="TextBox 6"/>
          <p:cNvSpPr txBox="1"/>
          <p:nvPr/>
        </p:nvSpPr>
        <p:spPr>
          <a:xfrm>
            <a:off x="457200" y="381000"/>
            <a:ext cx="5257800" cy="523220"/>
          </a:xfrm>
          <a:prstGeom prst="rect">
            <a:avLst/>
          </a:prstGeom>
          <a:noFill/>
        </p:spPr>
        <p:txBody>
          <a:bodyPr wrap="square" rtlCol="0">
            <a:spAutoFit/>
          </a:bodyPr>
          <a:lstStyle/>
          <a:p>
            <a:pPr algn="ctr"/>
            <a:r>
              <a:rPr lang="en-US" sz="2800" dirty="0" smtClean="0">
                <a:solidFill>
                  <a:schemeClr val="bg1"/>
                </a:solidFill>
                <a:latin typeface="Verdana" pitchFamily="34" charset="0"/>
              </a:rPr>
              <a:t>Know your Triggers</a:t>
            </a:r>
            <a:endParaRPr lang="en-US" sz="2800" dirty="0">
              <a:solidFill>
                <a:schemeClr val="bg1"/>
              </a:solidFill>
              <a:latin typeface="Verdana" pitchFamily="34" charset="0"/>
            </a:endParaRPr>
          </a:p>
        </p:txBody>
      </p:sp>
      <p:sp>
        <p:nvSpPr>
          <p:cNvPr id="8" name="TextBox 7"/>
          <p:cNvSpPr txBox="1"/>
          <p:nvPr/>
        </p:nvSpPr>
        <p:spPr>
          <a:xfrm>
            <a:off x="533400" y="1219200"/>
            <a:ext cx="7391400" cy="3600986"/>
          </a:xfrm>
          <a:prstGeom prst="rect">
            <a:avLst/>
          </a:prstGeom>
          <a:noFill/>
        </p:spPr>
        <p:txBody>
          <a:bodyPr wrap="square" rtlCol="0">
            <a:spAutoFit/>
          </a:bodyPr>
          <a:lstStyle/>
          <a:p>
            <a:pPr marL="342900" indent="-342900">
              <a:buFont typeface="Arial" pitchFamily="34" charset="0"/>
              <a:buChar char="•"/>
            </a:pPr>
            <a:r>
              <a:rPr lang="en-US" sz="2400" dirty="0">
                <a:latin typeface="Verdana" pitchFamily="34" charset="0"/>
              </a:rPr>
              <a:t> </a:t>
            </a:r>
            <a:r>
              <a:rPr lang="en-US" sz="2400" dirty="0" smtClean="0">
                <a:latin typeface="Verdana" pitchFamily="34" charset="0"/>
              </a:rPr>
              <a:t>Nail gun safety starts with understanding</a:t>
            </a:r>
          </a:p>
          <a:p>
            <a:r>
              <a:rPr lang="en-US" sz="2400" dirty="0">
                <a:latin typeface="Verdana" pitchFamily="34" charset="0"/>
              </a:rPr>
              <a:t> </a:t>
            </a:r>
            <a:r>
              <a:rPr lang="en-US" sz="2400" dirty="0" smtClean="0">
                <a:latin typeface="Verdana" pitchFamily="34" charset="0"/>
              </a:rPr>
              <a:t>   the various trigger mechanisms.</a:t>
            </a:r>
          </a:p>
          <a:p>
            <a:pPr marL="342900" indent="-342900">
              <a:buFont typeface="Arial" pitchFamily="34" charset="0"/>
              <a:buChar char="•"/>
            </a:pPr>
            <a:endParaRPr lang="en-US" sz="2400" dirty="0" smtClean="0">
              <a:latin typeface="Verdana" pitchFamily="34" charset="0"/>
            </a:endParaRPr>
          </a:p>
          <a:p>
            <a:pPr marL="342900" indent="-342900">
              <a:buFont typeface="Arial" pitchFamily="34" charset="0"/>
              <a:buChar char="•"/>
            </a:pPr>
            <a:r>
              <a:rPr lang="en-US" sz="2400" dirty="0" smtClean="0">
                <a:latin typeface="Verdana" pitchFamily="34" charset="0"/>
              </a:rPr>
              <a:t> How triggers differ</a:t>
            </a:r>
          </a:p>
          <a:p>
            <a:pPr marL="800100" lvl="1" indent="-342900">
              <a:buFont typeface="Courier New" panose="02070309020205020404" pitchFamily="49" charset="0"/>
              <a:buChar char="o"/>
            </a:pPr>
            <a:r>
              <a:rPr lang="en-US" sz="2400" dirty="0">
                <a:latin typeface="Verdana" pitchFamily="34" charset="0"/>
              </a:rPr>
              <a:t> </a:t>
            </a:r>
            <a:r>
              <a:rPr lang="en-US" sz="2400" dirty="0" smtClean="0">
                <a:latin typeface="Verdana" pitchFamily="34" charset="0"/>
              </a:rPr>
              <a:t>All nailers rely on two basic controls</a:t>
            </a:r>
          </a:p>
          <a:p>
            <a:pPr lvl="1"/>
            <a:endParaRPr lang="en-US" sz="1200" dirty="0" smtClean="0">
              <a:latin typeface="Verdana" pitchFamily="34" charset="0"/>
            </a:endParaRPr>
          </a:p>
          <a:p>
            <a:pPr marL="1371600" lvl="2" indent="-457200">
              <a:buFont typeface="Wingdings" pitchFamily="2" charset="2"/>
              <a:buChar char="Ø"/>
            </a:pPr>
            <a:r>
              <a:rPr lang="en-US" sz="2400" dirty="0" smtClean="0">
                <a:latin typeface="Verdana" pitchFamily="34" charset="0"/>
              </a:rPr>
              <a:t>Finger trigger</a:t>
            </a:r>
          </a:p>
          <a:p>
            <a:pPr marL="1371600" lvl="2" indent="-457200">
              <a:buFont typeface="Wingdings" pitchFamily="2" charset="2"/>
              <a:buChar char="Ø"/>
            </a:pPr>
            <a:r>
              <a:rPr lang="en-US" sz="2400" dirty="0" smtClean="0">
                <a:latin typeface="Verdana" pitchFamily="34" charset="0"/>
              </a:rPr>
              <a:t>Contact safety tip</a:t>
            </a:r>
          </a:p>
          <a:p>
            <a:pPr marL="457200" indent="-457200">
              <a:buFont typeface="Arial" pitchFamily="34" charset="0"/>
              <a:buChar char="•"/>
            </a:pPr>
            <a:endParaRPr lang="en-US" sz="2400" dirty="0">
              <a:latin typeface="Verdana" pitchFamily="34" charset="0"/>
            </a:endParaRPr>
          </a:p>
          <a:p>
            <a:pPr marL="457200" indent="-457200">
              <a:buFont typeface="Arial" pitchFamily="34" charset="0"/>
              <a:buChar char="•"/>
            </a:pPr>
            <a:r>
              <a:rPr lang="en-US" sz="2400" dirty="0" smtClean="0">
                <a:latin typeface="Verdana" pitchFamily="34" charset="0"/>
              </a:rPr>
              <a:t>Four trigger types.</a:t>
            </a:r>
            <a:endParaRPr lang="en-US" sz="2400" dirty="0">
              <a:latin typeface="Verdana" pitchFamily="34" charset="0"/>
            </a:endParaRPr>
          </a:p>
        </p:txBody>
      </p:sp>
      <p:pic>
        <p:nvPicPr>
          <p:cNvPr id="7176" name="Picture 8" descr="http://ts3.mm.bing.net/th?id=H.4869196979964722&amp;pid=15.1"/>
          <p:cNvPicPr>
            <a:picLocks noChangeAspect="1" noChangeArrowheads="1"/>
          </p:cNvPicPr>
          <p:nvPr/>
        </p:nvPicPr>
        <p:blipFill>
          <a:blip r:embed="rId5" cstate="print"/>
          <a:srcRect/>
          <a:stretch>
            <a:fillRect/>
          </a:stretch>
        </p:blipFill>
        <p:spPr bwMode="auto">
          <a:xfrm>
            <a:off x="5410200" y="3200400"/>
            <a:ext cx="2857500" cy="27051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pic>
        <p:nvPicPr>
          <p:cNvPr id="8195"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w="9525">
            <a:noFill/>
            <a:miter lim="800000"/>
            <a:headEnd/>
            <a:tailEnd/>
          </a:ln>
        </p:spPr>
      </p:pic>
      <p:sp>
        <p:nvSpPr>
          <p:cNvPr id="8196"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PPT-085-01</a:t>
            </a:r>
            <a:endParaRPr lang="en-US" sz="1400" dirty="0">
              <a:solidFill>
                <a:schemeClr val="bg1"/>
              </a:solidFill>
              <a:latin typeface="Verdana" pitchFamily="34" charset="0"/>
            </a:endParaRPr>
          </a:p>
        </p:txBody>
      </p:sp>
      <p:sp>
        <p:nvSpPr>
          <p:cNvPr id="8197" name="Rectangle 19"/>
          <p:cNvSpPr>
            <a:spLocks noChangeArrowheads="1"/>
          </p:cNvSpPr>
          <p:nvPr/>
        </p:nvSpPr>
        <p:spPr bwMode="auto">
          <a:xfrm>
            <a:off x="8077200" y="6019800"/>
            <a:ext cx="609600" cy="381000"/>
          </a:xfrm>
          <a:prstGeom prst="rect">
            <a:avLst/>
          </a:prstGeom>
          <a:noFill/>
          <a:ln w="9525">
            <a:noFill/>
            <a:miter lim="800000"/>
            <a:headEnd/>
            <a:tailEnd/>
          </a:ln>
        </p:spPr>
        <p:txBody>
          <a:bodyPr anchor="ctr"/>
          <a:lstStyle/>
          <a:p>
            <a:pPr algn="r"/>
            <a:r>
              <a:rPr lang="en-US" sz="1400" dirty="0">
                <a:solidFill>
                  <a:schemeClr val="bg1"/>
                </a:solidFill>
                <a:latin typeface="Verdana" pitchFamily="34" charset="0"/>
              </a:rPr>
              <a:t> </a:t>
            </a:r>
            <a:r>
              <a:rPr lang="en-US" sz="1400" dirty="0" smtClean="0">
                <a:solidFill>
                  <a:schemeClr val="bg1"/>
                </a:solidFill>
                <a:latin typeface="Verdana" pitchFamily="34" charset="0"/>
              </a:rPr>
              <a:t>12</a:t>
            </a:r>
            <a:endParaRPr lang="en-US" sz="1400" dirty="0">
              <a:solidFill>
                <a:schemeClr val="bg1"/>
              </a:solidFill>
              <a:latin typeface="Verdana" pitchFamily="34" charset="0"/>
            </a:endParaRP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7" name="TextBox 6"/>
          <p:cNvSpPr txBox="1"/>
          <p:nvPr/>
        </p:nvSpPr>
        <p:spPr>
          <a:xfrm>
            <a:off x="457200" y="381000"/>
            <a:ext cx="5257800" cy="523220"/>
          </a:xfrm>
          <a:prstGeom prst="rect">
            <a:avLst/>
          </a:prstGeom>
          <a:noFill/>
        </p:spPr>
        <p:txBody>
          <a:bodyPr wrap="square" rtlCol="0">
            <a:spAutoFit/>
          </a:bodyPr>
          <a:lstStyle/>
          <a:p>
            <a:pPr algn="ctr"/>
            <a:r>
              <a:rPr lang="en-US" sz="2800" dirty="0" smtClean="0">
                <a:solidFill>
                  <a:schemeClr val="bg1"/>
                </a:solidFill>
                <a:latin typeface="Verdana" pitchFamily="34" charset="0"/>
              </a:rPr>
              <a:t>Full Sequential Trigger</a:t>
            </a:r>
            <a:endParaRPr lang="en-US" sz="2800" dirty="0">
              <a:solidFill>
                <a:schemeClr val="bg1"/>
              </a:solidFill>
              <a:latin typeface="Verdana" pitchFamily="34" charset="0"/>
            </a:endParaRPr>
          </a:p>
        </p:txBody>
      </p:sp>
      <p:sp>
        <p:nvSpPr>
          <p:cNvPr id="8" name="TextBox 7"/>
          <p:cNvSpPr txBox="1"/>
          <p:nvPr/>
        </p:nvSpPr>
        <p:spPr>
          <a:xfrm>
            <a:off x="457200" y="1066801"/>
            <a:ext cx="8001000" cy="3416320"/>
          </a:xfrm>
          <a:prstGeom prst="rect">
            <a:avLst/>
          </a:prstGeom>
          <a:noFill/>
        </p:spPr>
        <p:txBody>
          <a:bodyPr wrap="square" rtlCol="0">
            <a:spAutoFit/>
          </a:bodyPr>
          <a:lstStyle/>
          <a:p>
            <a:pPr>
              <a:buFont typeface="Arial" pitchFamily="34" charset="0"/>
              <a:buChar char="•"/>
            </a:pPr>
            <a:r>
              <a:rPr lang="en-US" sz="2400" dirty="0" smtClean="0">
                <a:latin typeface="Verdana" pitchFamily="34" charset="0"/>
              </a:rPr>
              <a:t>  This is the safest type of nail gun trigger.</a:t>
            </a:r>
          </a:p>
          <a:p>
            <a:pPr>
              <a:buFont typeface="Arial" pitchFamily="34" charset="0"/>
              <a:buChar char="•"/>
            </a:pPr>
            <a:endParaRPr lang="en-US" sz="2400" dirty="0">
              <a:latin typeface="Verdana" pitchFamily="34" charset="0"/>
            </a:endParaRPr>
          </a:p>
          <a:p>
            <a:pPr>
              <a:buFont typeface="Arial" pitchFamily="34" charset="0"/>
              <a:buChar char="•"/>
            </a:pPr>
            <a:r>
              <a:rPr lang="en-US" sz="2400" dirty="0" smtClean="0">
                <a:latin typeface="Verdana" pitchFamily="34" charset="0"/>
              </a:rPr>
              <a:t>  This trigger will only fire a nail when the </a:t>
            </a:r>
          </a:p>
          <a:p>
            <a:r>
              <a:rPr lang="en-US" sz="2400" dirty="0">
                <a:latin typeface="Verdana" pitchFamily="34" charset="0"/>
              </a:rPr>
              <a:t> </a:t>
            </a:r>
            <a:r>
              <a:rPr lang="en-US" sz="2400" dirty="0" smtClean="0">
                <a:latin typeface="Verdana" pitchFamily="34" charset="0"/>
              </a:rPr>
              <a:t>  controls are activated in a certain order.</a:t>
            </a:r>
          </a:p>
          <a:p>
            <a:endParaRPr lang="en-US" sz="2400" dirty="0" smtClean="0">
              <a:latin typeface="Verdana" pitchFamily="34" charset="0"/>
            </a:endParaRPr>
          </a:p>
          <a:p>
            <a:pPr marL="914400" lvl="1" indent="-457200">
              <a:buFont typeface="+mj-lt"/>
              <a:buAutoNum type="arabicPeriod"/>
            </a:pPr>
            <a:r>
              <a:rPr lang="en-US" sz="2400" dirty="0">
                <a:latin typeface="Verdana" pitchFamily="34" charset="0"/>
              </a:rPr>
              <a:t>S</a:t>
            </a:r>
            <a:r>
              <a:rPr lang="en-US" sz="2400" dirty="0" smtClean="0">
                <a:latin typeface="Verdana" pitchFamily="34" charset="0"/>
              </a:rPr>
              <a:t>afety contact tip must be pushed into the work piece.</a:t>
            </a:r>
          </a:p>
          <a:p>
            <a:pPr marL="914400" lvl="1" indent="-457200">
              <a:buFont typeface="+mj-lt"/>
              <a:buAutoNum type="arabicPeriod"/>
            </a:pPr>
            <a:r>
              <a:rPr lang="en-US" sz="2400" dirty="0" smtClean="0">
                <a:latin typeface="Verdana" pitchFamily="34" charset="0"/>
              </a:rPr>
              <a:t>User squeezes the trigger to discharge a nail.</a:t>
            </a:r>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34000" y="4219575"/>
            <a:ext cx="2209800" cy="165735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pic>
        <p:nvPicPr>
          <p:cNvPr id="8195"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w="9525">
            <a:noFill/>
            <a:miter lim="800000"/>
            <a:headEnd/>
            <a:tailEnd/>
          </a:ln>
        </p:spPr>
      </p:pic>
      <p:sp>
        <p:nvSpPr>
          <p:cNvPr id="8196"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PPT-085-01</a:t>
            </a:r>
            <a:endParaRPr lang="en-US" sz="1400" dirty="0">
              <a:solidFill>
                <a:schemeClr val="bg1"/>
              </a:solidFill>
              <a:latin typeface="Verdana" pitchFamily="34" charset="0"/>
            </a:endParaRPr>
          </a:p>
        </p:txBody>
      </p:sp>
      <p:sp>
        <p:nvSpPr>
          <p:cNvPr id="8197" name="Rectangle 19"/>
          <p:cNvSpPr>
            <a:spLocks noChangeArrowheads="1"/>
          </p:cNvSpPr>
          <p:nvPr/>
        </p:nvSpPr>
        <p:spPr bwMode="auto">
          <a:xfrm>
            <a:off x="8077200" y="6019800"/>
            <a:ext cx="609600" cy="381000"/>
          </a:xfrm>
          <a:prstGeom prst="rect">
            <a:avLst/>
          </a:prstGeom>
          <a:noFill/>
          <a:ln w="9525">
            <a:noFill/>
            <a:miter lim="800000"/>
            <a:headEnd/>
            <a:tailEnd/>
          </a:ln>
        </p:spPr>
        <p:txBody>
          <a:bodyPr anchor="ctr"/>
          <a:lstStyle/>
          <a:p>
            <a:pPr algn="r"/>
            <a:r>
              <a:rPr lang="en-US" sz="1400" dirty="0">
                <a:solidFill>
                  <a:schemeClr val="bg1"/>
                </a:solidFill>
                <a:latin typeface="Verdana" pitchFamily="34" charset="0"/>
              </a:rPr>
              <a:t> </a:t>
            </a:r>
            <a:r>
              <a:rPr lang="en-US" sz="1400" dirty="0" smtClean="0">
                <a:solidFill>
                  <a:schemeClr val="bg1"/>
                </a:solidFill>
                <a:latin typeface="Verdana" pitchFamily="34" charset="0"/>
              </a:rPr>
              <a:t>13</a:t>
            </a:r>
            <a:endParaRPr lang="en-US" sz="1400" dirty="0">
              <a:solidFill>
                <a:schemeClr val="bg1"/>
              </a:solidFill>
              <a:latin typeface="Verdana" pitchFamily="34" charset="0"/>
            </a:endParaRP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7" name="TextBox 6"/>
          <p:cNvSpPr txBox="1"/>
          <p:nvPr/>
        </p:nvSpPr>
        <p:spPr>
          <a:xfrm>
            <a:off x="457200" y="381000"/>
            <a:ext cx="5257800" cy="523220"/>
          </a:xfrm>
          <a:prstGeom prst="rect">
            <a:avLst/>
          </a:prstGeom>
          <a:noFill/>
        </p:spPr>
        <p:txBody>
          <a:bodyPr wrap="square" rtlCol="0">
            <a:spAutoFit/>
          </a:bodyPr>
          <a:lstStyle/>
          <a:p>
            <a:pPr algn="ctr"/>
            <a:r>
              <a:rPr lang="en-US" sz="2800" dirty="0" smtClean="0">
                <a:solidFill>
                  <a:schemeClr val="bg1"/>
                </a:solidFill>
                <a:latin typeface="Verdana" pitchFamily="34" charset="0"/>
              </a:rPr>
              <a:t>Full Sequential Trigger</a:t>
            </a:r>
            <a:endParaRPr lang="en-US" sz="2800" dirty="0">
              <a:solidFill>
                <a:schemeClr val="bg1"/>
              </a:solidFill>
              <a:latin typeface="Verdana" pitchFamily="34" charset="0"/>
            </a:endParaRPr>
          </a:p>
        </p:txBody>
      </p:sp>
      <p:sp>
        <p:nvSpPr>
          <p:cNvPr id="8" name="TextBox 7"/>
          <p:cNvSpPr txBox="1"/>
          <p:nvPr/>
        </p:nvSpPr>
        <p:spPr>
          <a:xfrm>
            <a:off x="469106" y="1295400"/>
            <a:ext cx="8229600" cy="1938992"/>
          </a:xfrm>
          <a:prstGeom prst="rect">
            <a:avLst/>
          </a:prstGeom>
          <a:noFill/>
        </p:spPr>
        <p:txBody>
          <a:bodyPr wrap="square" rtlCol="0">
            <a:spAutoFit/>
          </a:bodyPr>
          <a:lstStyle/>
          <a:p>
            <a:pPr>
              <a:buFont typeface="Arial" pitchFamily="34" charset="0"/>
              <a:buChar char="•"/>
            </a:pPr>
            <a:r>
              <a:rPr lang="en-US" sz="2400" dirty="0" smtClean="0">
                <a:latin typeface="Verdana" pitchFamily="34" charset="0"/>
              </a:rPr>
              <a:t>  Nails cannot be bump fired. </a:t>
            </a:r>
          </a:p>
          <a:p>
            <a:pPr>
              <a:buFont typeface="Arial" pitchFamily="34" charset="0"/>
              <a:buChar char="•"/>
            </a:pPr>
            <a:endParaRPr lang="en-US" sz="2400" dirty="0">
              <a:latin typeface="Verdana" pitchFamily="34" charset="0"/>
            </a:endParaRPr>
          </a:p>
          <a:p>
            <a:pPr marL="342900" indent="-342900">
              <a:buFont typeface="Arial" pitchFamily="34" charset="0"/>
              <a:buChar char="•"/>
            </a:pPr>
            <a:r>
              <a:rPr lang="en-US" sz="2400" dirty="0" smtClean="0">
                <a:latin typeface="Verdana" pitchFamily="34" charset="0"/>
              </a:rPr>
              <a:t>Also known as single-shot trigger, restrictive   trigger, or trigger fire mode.</a:t>
            </a:r>
          </a:p>
          <a:p>
            <a:pPr marL="914400" lvl="1" indent="-457200">
              <a:buFont typeface="+mj-lt"/>
              <a:buAutoNum type="arabicPeriod"/>
            </a:pPr>
            <a:endParaRPr lang="en-US" sz="2400" dirty="0">
              <a:latin typeface="Verdana"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035041" y="3047999"/>
            <a:ext cx="2808103" cy="2808103"/>
          </a:xfrm>
          <a:prstGeom prst="rect">
            <a:avLst/>
          </a:prstGeom>
        </p:spPr>
      </p:pic>
    </p:spTree>
    <p:extLst>
      <p:ext uri="{BB962C8B-B14F-4D97-AF65-F5344CB8AC3E}">
        <p14:creationId xmlns:p14="http://schemas.microsoft.com/office/powerpoint/2010/main" val="38925500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pic>
        <p:nvPicPr>
          <p:cNvPr id="9219"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w="9525">
            <a:noFill/>
            <a:miter lim="800000"/>
            <a:headEnd/>
            <a:tailEnd/>
          </a:ln>
        </p:spPr>
      </p:pic>
      <p:sp>
        <p:nvSpPr>
          <p:cNvPr id="9220"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PPT-085-01</a:t>
            </a:r>
            <a:endParaRPr lang="en-US" sz="1400" dirty="0">
              <a:solidFill>
                <a:schemeClr val="bg1"/>
              </a:solidFill>
              <a:latin typeface="Verdana" pitchFamily="34" charset="0"/>
            </a:endParaRPr>
          </a:p>
        </p:txBody>
      </p:sp>
      <p:sp>
        <p:nvSpPr>
          <p:cNvPr id="9221" name="Rectangle 19"/>
          <p:cNvSpPr>
            <a:spLocks noChangeArrowheads="1"/>
          </p:cNvSpPr>
          <p:nvPr/>
        </p:nvSpPr>
        <p:spPr bwMode="auto">
          <a:xfrm>
            <a:off x="8077200" y="6019800"/>
            <a:ext cx="609600" cy="381000"/>
          </a:xfrm>
          <a:prstGeom prst="rect">
            <a:avLst/>
          </a:prstGeom>
          <a:noFill/>
          <a:ln w="9525">
            <a:noFill/>
            <a:miter lim="800000"/>
            <a:headEnd/>
            <a:tailEnd/>
          </a:ln>
        </p:spPr>
        <p:txBody>
          <a:bodyPr anchor="ctr"/>
          <a:lstStyle/>
          <a:p>
            <a:pPr algn="r"/>
            <a:r>
              <a:rPr lang="en-US" sz="1400" dirty="0">
                <a:solidFill>
                  <a:schemeClr val="bg1"/>
                </a:solidFill>
                <a:latin typeface="Verdana" pitchFamily="34" charset="0"/>
              </a:rPr>
              <a:t> </a:t>
            </a:r>
            <a:r>
              <a:rPr lang="en-US" sz="1400" dirty="0" smtClean="0">
                <a:solidFill>
                  <a:schemeClr val="bg1"/>
                </a:solidFill>
                <a:latin typeface="Verdana" pitchFamily="34" charset="0"/>
              </a:rPr>
              <a:t>14</a:t>
            </a:r>
            <a:endParaRPr lang="en-US" sz="1400" dirty="0">
              <a:solidFill>
                <a:schemeClr val="bg1"/>
              </a:solidFill>
              <a:latin typeface="Verdana" pitchFamily="34" charset="0"/>
            </a:endParaRPr>
          </a:p>
        </p:txBody>
      </p:sp>
      <p:sp>
        <p:nvSpPr>
          <p:cNvPr id="12"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7" name="TextBox 6"/>
          <p:cNvSpPr txBox="1"/>
          <p:nvPr/>
        </p:nvSpPr>
        <p:spPr>
          <a:xfrm>
            <a:off x="457200" y="381000"/>
            <a:ext cx="5257800" cy="523220"/>
          </a:xfrm>
          <a:prstGeom prst="rect">
            <a:avLst/>
          </a:prstGeom>
          <a:noFill/>
        </p:spPr>
        <p:txBody>
          <a:bodyPr wrap="square" rtlCol="0">
            <a:spAutoFit/>
          </a:bodyPr>
          <a:lstStyle/>
          <a:p>
            <a:pPr algn="ctr"/>
            <a:r>
              <a:rPr lang="en-US" sz="2800" dirty="0" smtClean="0">
                <a:solidFill>
                  <a:schemeClr val="bg1"/>
                </a:solidFill>
                <a:latin typeface="Verdana" pitchFamily="34" charset="0"/>
              </a:rPr>
              <a:t>Contact Trigger</a:t>
            </a:r>
            <a:endParaRPr lang="en-US" sz="2800" dirty="0">
              <a:solidFill>
                <a:schemeClr val="bg1"/>
              </a:solidFill>
              <a:latin typeface="Verdana" pitchFamily="34" charset="0"/>
            </a:endParaRPr>
          </a:p>
        </p:txBody>
      </p:sp>
      <p:sp>
        <p:nvSpPr>
          <p:cNvPr id="8" name="TextBox 7"/>
          <p:cNvSpPr txBox="1"/>
          <p:nvPr/>
        </p:nvSpPr>
        <p:spPr>
          <a:xfrm>
            <a:off x="457200" y="1447800"/>
            <a:ext cx="8305800" cy="2308324"/>
          </a:xfrm>
          <a:prstGeom prst="rect">
            <a:avLst/>
          </a:prstGeom>
          <a:noFill/>
        </p:spPr>
        <p:txBody>
          <a:bodyPr wrap="square" rtlCol="0">
            <a:spAutoFit/>
          </a:bodyPr>
          <a:lstStyle/>
          <a:p>
            <a:pPr>
              <a:buFont typeface="Arial" pitchFamily="34" charset="0"/>
              <a:buChar char="•"/>
            </a:pPr>
            <a:r>
              <a:rPr lang="en-US" sz="2400" dirty="0" smtClean="0">
                <a:latin typeface="Verdana" pitchFamily="34" charset="0"/>
              </a:rPr>
              <a:t>  Fires a nail when the safety contact and trigger</a:t>
            </a:r>
          </a:p>
          <a:p>
            <a:r>
              <a:rPr lang="en-US" sz="2400" dirty="0">
                <a:latin typeface="Verdana" pitchFamily="34" charset="0"/>
              </a:rPr>
              <a:t> </a:t>
            </a:r>
            <a:r>
              <a:rPr lang="en-US" sz="2400" dirty="0" smtClean="0">
                <a:latin typeface="Verdana" pitchFamily="34" charset="0"/>
              </a:rPr>
              <a:t>  are activated in any order.</a:t>
            </a:r>
          </a:p>
          <a:p>
            <a:pPr>
              <a:buFont typeface="Arial" pitchFamily="34" charset="0"/>
              <a:buChar char="•"/>
            </a:pPr>
            <a:endParaRPr lang="en-US" sz="2400" dirty="0">
              <a:latin typeface="Verdana" pitchFamily="34" charset="0"/>
            </a:endParaRPr>
          </a:p>
          <a:p>
            <a:pPr>
              <a:buFont typeface="Arial" pitchFamily="34" charset="0"/>
              <a:buChar char="•"/>
            </a:pPr>
            <a:r>
              <a:rPr lang="en-US" sz="2400" dirty="0" smtClean="0">
                <a:latin typeface="Verdana" pitchFamily="34" charset="0"/>
              </a:rPr>
              <a:t>  You can push the safety contact tip first then</a:t>
            </a:r>
          </a:p>
          <a:p>
            <a:r>
              <a:rPr lang="en-US" sz="2400" dirty="0">
                <a:latin typeface="Verdana" pitchFamily="34" charset="0"/>
              </a:rPr>
              <a:t> </a:t>
            </a:r>
            <a:r>
              <a:rPr lang="en-US" sz="2400" dirty="0" smtClean="0">
                <a:latin typeface="Verdana" pitchFamily="34" charset="0"/>
              </a:rPr>
              <a:t>  squeeze the trigger, or you can squeeze the</a:t>
            </a:r>
          </a:p>
          <a:p>
            <a:r>
              <a:rPr lang="en-US" sz="2400" dirty="0">
                <a:latin typeface="Verdana" pitchFamily="34" charset="0"/>
              </a:rPr>
              <a:t> </a:t>
            </a:r>
            <a:r>
              <a:rPr lang="en-US" sz="2400" dirty="0" smtClean="0">
                <a:latin typeface="Verdana" pitchFamily="34" charset="0"/>
              </a:rPr>
              <a:t>  trigger first then push the safety contact tip.</a:t>
            </a:r>
          </a:p>
        </p:txBody>
      </p:sp>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028507" y="3863181"/>
            <a:ext cx="2857500" cy="200025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pic>
        <p:nvPicPr>
          <p:cNvPr id="9219"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w="9525">
            <a:noFill/>
            <a:miter lim="800000"/>
            <a:headEnd/>
            <a:tailEnd/>
          </a:ln>
        </p:spPr>
      </p:pic>
      <p:sp>
        <p:nvSpPr>
          <p:cNvPr id="9220"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PPT-085-01</a:t>
            </a:r>
            <a:endParaRPr lang="en-US" sz="1400" dirty="0">
              <a:solidFill>
                <a:schemeClr val="bg1"/>
              </a:solidFill>
              <a:latin typeface="Verdana" pitchFamily="34" charset="0"/>
            </a:endParaRPr>
          </a:p>
        </p:txBody>
      </p:sp>
      <p:sp>
        <p:nvSpPr>
          <p:cNvPr id="9221" name="Rectangle 19"/>
          <p:cNvSpPr>
            <a:spLocks noChangeArrowheads="1"/>
          </p:cNvSpPr>
          <p:nvPr/>
        </p:nvSpPr>
        <p:spPr bwMode="auto">
          <a:xfrm>
            <a:off x="8077200" y="6019800"/>
            <a:ext cx="609600" cy="381000"/>
          </a:xfrm>
          <a:prstGeom prst="rect">
            <a:avLst/>
          </a:prstGeom>
          <a:noFill/>
          <a:ln w="9525">
            <a:noFill/>
            <a:miter lim="800000"/>
            <a:headEnd/>
            <a:tailEnd/>
          </a:ln>
        </p:spPr>
        <p:txBody>
          <a:bodyPr anchor="ctr"/>
          <a:lstStyle/>
          <a:p>
            <a:pPr algn="r"/>
            <a:r>
              <a:rPr lang="en-US" sz="1400" dirty="0">
                <a:solidFill>
                  <a:schemeClr val="bg1"/>
                </a:solidFill>
                <a:latin typeface="Verdana" pitchFamily="34" charset="0"/>
              </a:rPr>
              <a:t> </a:t>
            </a:r>
            <a:r>
              <a:rPr lang="en-US" sz="1400" dirty="0" smtClean="0">
                <a:solidFill>
                  <a:schemeClr val="bg1"/>
                </a:solidFill>
                <a:latin typeface="Verdana" pitchFamily="34" charset="0"/>
              </a:rPr>
              <a:t>15</a:t>
            </a:r>
            <a:endParaRPr lang="en-US" sz="1400" dirty="0">
              <a:solidFill>
                <a:schemeClr val="bg1"/>
              </a:solidFill>
              <a:latin typeface="Verdana" pitchFamily="34" charset="0"/>
            </a:endParaRPr>
          </a:p>
        </p:txBody>
      </p:sp>
      <p:sp>
        <p:nvSpPr>
          <p:cNvPr id="12"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7" name="TextBox 6"/>
          <p:cNvSpPr txBox="1"/>
          <p:nvPr/>
        </p:nvSpPr>
        <p:spPr>
          <a:xfrm>
            <a:off x="457200" y="381000"/>
            <a:ext cx="5257800" cy="523220"/>
          </a:xfrm>
          <a:prstGeom prst="rect">
            <a:avLst/>
          </a:prstGeom>
          <a:noFill/>
        </p:spPr>
        <p:txBody>
          <a:bodyPr wrap="square" rtlCol="0">
            <a:spAutoFit/>
          </a:bodyPr>
          <a:lstStyle/>
          <a:p>
            <a:pPr algn="ctr"/>
            <a:r>
              <a:rPr lang="en-US" sz="2800" dirty="0" smtClean="0">
                <a:solidFill>
                  <a:schemeClr val="bg1"/>
                </a:solidFill>
                <a:latin typeface="Verdana" pitchFamily="34" charset="0"/>
              </a:rPr>
              <a:t>Contact Trigger</a:t>
            </a:r>
            <a:endParaRPr lang="en-US" sz="2800" dirty="0">
              <a:solidFill>
                <a:schemeClr val="bg1"/>
              </a:solidFill>
              <a:latin typeface="Verdana" pitchFamily="34" charset="0"/>
            </a:endParaRPr>
          </a:p>
        </p:txBody>
      </p:sp>
      <p:sp>
        <p:nvSpPr>
          <p:cNvPr id="8" name="TextBox 7"/>
          <p:cNvSpPr txBox="1"/>
          <p:nvPr/>
        </p:nvSpPr>
        <p:spPr>
          <a:xfrm>
            <a:off x="457200" y="1295400"/>
            <a:ext cx="8305800" cy="1938992"/>
          </a:xfrm>
          <a:prstGeom prst="rect">
            <a:avLst/>
          </a:prstGeom>
          <a:noFill/>
        </p:spPr>
        <p:txBody>
          <a:bodyPr wrap="square" rtlCol="0">
            <a:spAutoFit/>
          </a:bodyPr>
          <a:lstStyle/>
          <a:p>
            <a:pPr>
              <a:buFont typeface="Arial" pitchFamily="34" charset="0"/>
              <a:buChar char="•"/>
            </a:pPr>
            <a:r>
              <a:rPr lang="en-US" sz="2400" dirty="0" smtClean="0">
                <a:latin typeface="Verdana" pitchFamily="34" charset="0"/>
              </a:rPr>
              <a:t>  All nails can be bump fired.</a:t>
            </a:r>
          </a:p>
          <a:p>
            <a:pPr>
              <a:buFont typeface="Arial" pitchFamily="34" charset="0"/>
              <a:buChar char="•"/>
            </a:pPr>
            <a:endParaRPr lang="en-US" sz="2400" dirty="0">
              <a:latin typeface="Verdana" pitchFamily="34" charset="0"/>
            </a:endParaRPr>
          </a:p>
          <a:p>
            <a:pPr>
              <a:buFont typeface="Arial" pitchFamily="34" charset="0"/>
              <a:buChar char="•"/>
            </a:pPr>
            <a:r>
              <a:rPr lang="en-US" sz="2400" dirty="0" smtClean="0">
                <a:latin typeface="Verdana" pitchFamily="34" charset="0"/>
              </a:rPr>
              <a:t>  Also known as bump trigger, multi-shot trigger,</a:t>
            </a:r>
          </a:p>
          <a:p>
            <a:r>
              <a:rPr lang="en-US" sz="2400" dirty="0">
                <a:latin typeface="Verdana" pitchFamily="34" charset="0"/>
              </a:rPr>
              <a:t> </a:t>
            </a:r>
            <a:r>
              <a:rPr lang="en-US" sz="2400" dirty="0" smtClean="0">
                <a:latin typeface="Verdana" pitchFamily="34" charset="0"/>
              </a:rPr>
              <a:t>  successive trigger, dual-action, touch trip, contact</a:t>
            </a:r>
          </a:p>
          <a:p>
            <a:r>
              <a:rPr lang="en-US" sz="2400" dirty="0">
                <a:latin typeface="Verdana" pitchFamily="34" charset="0"/>
              </a:rPr>
              <a:t> </a:t>
            </a:r>
            <a:r>
              <a:rPr lang="en-US" sz="2400" dirty="0" smtClean="0">
                <a:latin typeface="Verdana" pitchFamily="34" charset="0"/>
              </a:rPr>
              <a:t>  trip, and bottom fire.</a:t>
            </a:r>
            <a:endParaRPr lang="en-US" sz="2400" dirty="0">
              <a:latin typeface="Verdana"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895850" y="3048000"/>
            <a:ext cx="2647950" cy="2857500"/>
          </a:xfrm>
          <a:prstGeom prst="rect">
            <a:avLst/>
          </a:prstGeom>
        </p:spPr>
      </p:pic>
    </p:spTree>
    <p:extLst>
      <p:ext uri="{BB962C8B-B14F-4D97-AF65-F5344CB8AC3E}">
        <p14:creationId xmlns:p14="http://schemas.microsoft.com/office/powerpoint/2010/main" val="10589556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pic>
        <p:nvPicPr>
          <p:cNvPr id="10243"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w="9525">
            <a:noFill/>
            <a:miter lim="800000"/>
            <a:headEnd/>
            <a:tailEnd/>
          </a:ln>
        </p:spPr>
      </p:pic>
      <p:sp>
        <p:nvSpPr>
          <p:cNvPr id="10244"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PPT-085-01</a:t>
            </a:r>
            <a:endParaRPr lang="en-US" sz="1400" dirty="0">
              <a:solidFill>
                <a:schemeClr val="bg1"/>
              </a:solidFill>
              <a:latin typeface="Verdana" pitchFamily="34" charset="0"/>
            </a:endParaRPr>
          </a:p>
        </p:txBody>
      </p:sp>
      <p:sp>
        <p:nvSpPr>
          <p:cNvPr id="10245" name="Rectangle 19"/>
          <p:cNvSpPr>
            <a:spLocks noChangeArrowheads="1"/>
          </p:cNvSpPr>
          <p:nvPr/>
        </p:nvSpPr>
        <p:spPr bwMode="auto">
          <a:xfrm>
            <a:off x="8077200" y="6019800"/>
            <a:ext cx="609600" cy="381000"/>
          </a:xfrm>
          <a:prstGeom prst="rect">
            <a:avLst/>
          </a:prstGeom>
          <a:noFill/>
          <a:ln w="9525">
            <a:noFill/>
            <a:miter lim="800000"/>
            <a:headEnd/>
            <a:tailEnd/>
          </a:ln>
        </p:spPr>
        <p:txBody>
          <a:bodyPr anchor="ctr"/>
          <a:lstStyle/>
          <a:p>
            <a:pPr algn="r"/>
            <a:r>
              <a:rPr lang="en-US" sz="1400" dirty="0">
                <a:solidFill>
                  <a:schemeClr val="bg1"/>
                </a:solidFill>
                <a:latin typeface="Verdana" pitchFamily="34" charset="0"/>
              </a:rPr>
              <a:t> </a:t>
            </a:r>
            <a:r>
              <a:rPr lang="en-US" sz="1400" dirty="0" smtClean="0">
                <a:solidFill>
                  <a:schemeClr val="bg1"/>
                </a:solidFill>
                <a:latin typeface="Verdana" pitchFamily="34" charset="0"/>
              </a:rPr>
              <a:t>16</a:t>
            </a:r>
            <a:endParaRPr lang="en-US" sz="1400" dirty="0">
              <a:solidFill>
                <a:schemeClr val="bg1"/>
              </a:solidFill>
              <a:latin typeface="Verdana" pitchFamily="34" charset="0"/>
            </a:endParaRP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7" name="TextBox 6"/>
          <p:cNvSpPr txBox="1"/>
          <p:nvPr/>
        </p:nvSpPr>
        <p:spPr>
          <a:xfrm>
            <a:off x="533400" y="381000"/>
            <a:ext cx="5181600" cy="523220"/>
          </a:xfrm>
          <a:prstGeom prst="rect">
            <a:avLst/>
          </a:prstGeom>
          <a:noFill/>
        </p:spPr>
        <p:txBody>
          <a:bodyPr wrap="square" rtlCol="0">
            <a:spAutoFit/>
          </a:bodyPr>
          <a:lstStyle/>
          <a:p>
            <a:pPr algn="ctr"/>
            <a:r>
              <a:rPr lang="en-US" sz="2800" dirty="0" smtClean="0">
                <a:solidFill>
                  <a:schemeClr val="bg1"/>
                </a:solidFill>
                <a:latin typeface="Verdana" pitchFamily="34" charset="0"/>
              </a:rPr>
              <a:t>Single Sequential Trigger</a:t>
            </a:r>
            <a:endParaRPr lang="en-US" sz="2800" dirty="0">
              <a:solidFill>
                <a:schemeClr val="bg1"/>
              </a:solidFill>
              <a:latin typeface="Verdana" pitchFamily="34" charset="0"/>
            </a:endParaRPr>
          </a:p>
        </p:txBody>
      </p:sp>
      <p:sp>
        <p:nvSpPr>
          <p:cNvPr id="8" name="TextBox 7"/>
          <p:cNvSpPr txBox="1"/>
          <p:nvPr/>
        </p:nvSpPr>
        <p:spPr>
          <a:xfrm>
            <a:off x="450112" y="1295400"/>
            <a:ext cx="8229600" cy="2677656"/>
          </a:xfrm>
          <a:prstGeom prst="rect">
            <a:avLst/>
          </a:prstGeom>
          <a:noFill/>
        </p:spPr>
        <p:txBody>
          <a:bodyPr wrap="square" rtlCol="0">
            <a:spAutoFit/>
          </a:bodyPr>
          <a:lstStyle/>
          <a:p>
            <a:pPr>
              <a:buFont typeface="Arial" pitchFamily="34" charset="0"/>
              <a:buChar char="•"/>
            </a:pPr>
            <a:r>
              <a:rPr lang="en-US" sz="2400" dirty="0" smtClean="0">
                <a:latin typeface="Verdana" pitchFamily="34" charset="0"/>
              </a:rPr>
              <a:t>  Like a full sequential trigger, this trigger will only</a:t>
            </a:r>
          </a:p>
          <a:p>
            <a:r>
              <a:rPr lang="en-US" sz="2400" dirty="0">
                <a:latin typeface="Verdana" pitchFamily="34" charset="0"/>
              </a:rPr>
              <a:t> </a:t>
            </a:r>
            <a:r>
              <a:rPr lang="en-US" sz="2400" dirty="0" smtClean="0">
                <a:latin typeface="Verdana" pitchFamily="34" charset="0"/>
              </a:rPr>
              <a:t>  fire when the controls are activated in a certain</a:t>
            </a:r>
          </a:p>
          <a:p>
            <a:r>
              <a:rPr lang="en-US" sz="2400" dirty="0">
                <a:latin typeface="Verdana" pitchFamily="34" charset="0"/>
              </a:rPr>
              <a:t> </a:t>
            </a:r>
            <a:r>
              <a:rPr lang="en-US" sz="2400" dirty="0" smtClean="0">
                <a:latin typeface="Verdana" pitchFamily="34" charset="0"/>
              </a:rPr>
              <a:t>  order.</a:t>
            </a:r>
          </a:p>
          <a:p>
            <a:pPr>
              <a:buFont typeface="Arial" pitchFamily="34" charset="0"/>
              <a:buChar char="•"/>
            </a:pPr>
            <a:endParaRPr lang="en-US" dirty="0">
              <a:latin typeface="Verdana" pitchFamily="34" charset="0"/>
            </a:endParaRPr>
          </a:p>
          <a:p>
            <a:pPr>
              <a:buFont typeface="Arial" pitchFamily="34" charset="0"/>
              <a:buChar char="•"/>
            </a:pPr>
            <a:r>
              <a:rPr lang="en-US" sz="2400" dirty="0" smtClean="0">
                <a:latin typeface="Verdana" pitchFamily="34" charset="0"/>
              </a:rPr>
              <a:t>  The safety tip must be pushed into the work</a:t>
            </a:r>
          </a:p>
          <a:p>
            <a:r>
              <a:rPr lang="en-US" sz="2400" dirty="0">
                <a:latin typeface="Verdana" pitchFamily="34" charset="0"/>
              </a:rPr>
              <a:t> </a:t>
            </a:r>
            <a:r>
              <a:rPr lang="en-US" sz="2400" dirty="0" smtClean="0">
                <a:latin typeface="Verdana" pitchFamily="34" charset="0"/>
              </a:rPr>
              <a:t>  piece. Then, the user squeezes the trigger to </a:t>
            </a:r>
          </a:p>
          <a:p>
            <a:r>
              <a:rPr lang="en-US" sz="2400" dirty="0">
                <a:latin typeface="Verdana" pitchFamily="34" charset="0"/>
              </a:rPr>
              <a:t> </a:t>
            </a:r>
            <a:r>
              <a:rPr lang="en-US" sz="2400" dirty="0" smtClean="0">
                <a:latin typeface="Verdana" pitchFamily="34" charset="0"/>
              </a:rPr>
              <a:t>  discharge a nail.</a:t>
            </a:r>
          </a:p>
        </p:txBody>
      </p:sp>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581400" y="3722872"/>
            <a:ext cx="2819400" cy="214187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pic>
        <p:nvPicPr>
          <p:cNvPr id="10243"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w="9525">
            <a:noFill/>
            <a:miter lim="800000"/>
            <a:headEnd/>
            <a:tailEnd/>
          </a:ln>
        </p:spPr>
      </p:pic>
      <p:sp>
        <p:nvSpPr>
          <p:cNvPr id="10244"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PPT-085-01</a:t>
            </a:r>
            <a:endParaRPr lang="en-US" sz="1400" dirty="0">
              <a:solidFill>
                <a:schemeClr val="bg1"/>
              </a:solidFill>
              <a:latin typeface="Verdana" pitchFamily="34" charset="0"/>
            </a:endParaRPr>
          </a:p>
        </p:txBody>
      </p:sp>
      <p:sp>
        <p:nvSpPr>
          <p:cNvPr id="10245" name="Rectangle 19"/>
          <p:cNvSpPr>
            <a:spLocks noChangeArrowheads="1"/>
          </p:cNvSpPr>
          <p:nvPr/>
        </p:nvSpPr>
        <p:spPr bwMode="auto">
          <a:xfrm>
            <a:off x="8077200" y="6019800"/>
            <a:ext cx="609600" cy="381000"/>
          </a:xfrm>
          <a:prstGeom prst="rect">
            <a:avLst/>
          </a:prstGeom>
          <a:noFill/>
          <a:ln w="9525">
            <a:noFill/>
            <a:miter lim="800000"/>
            <a:headEnd/>
            <a:tailEnd/>
          </a:ln>
        </p:spPr>
        <p:txBody>
          <a:bodyPr anchor="ctr"/>
          <a:lstStyle/>
          <a:p>
            <a:pPr algn="r"/>
            <a:r>
              <a:rPr lang="en-US" sz="1400" dirty="0">
                <a:solidFill>
                  <a:schemeClr val="bg1"/>
                </a:solidFill>
                <a:latin typeface="Verdana" pitchFamily="34" charset="0"/>
              </a:rPr>
              <a:t> </a:t>
            </a:r>
            <a:r>
              <a:rPr lang="en-US" sz="1400" dirty="0" smtClean="0">
                <a:solidFill>
                  <a:schemeClr val="bg1"/>
                </a:solidFill>
                <a:latin typeface="Verdana" pitchFamily="34" charset="0"/>
              </a:rPr>
              <a:t>17</a:t>
            </a:r>
            <a:endParaRPr lang="en-US" sz="1400" dirty="0">
              <a:solidFill>
                <a:schemeClr val="bg1"/>
              </a:solidFill>
              <a:latin typeface="Verdana" pitchFamily="34" charset="0"/>
            </a:endParaRPr>
          </a:p>
        </p:txBody>
      </p:sp>
      <p:sp>
        <p:nvSpPr>
          <p:cNvPr id="7" name="TextBox 6"/>
          <p:cNvSpPr txBox="1"/>
          <p:nvPr/>
        </p:nvSpPr>
        <p:spPr>
          <a:xfrm>
            <a:off x="533400" y="381000"/>
            <a:ext cx="5181600" cy="523220"/>
          </a:xfrm>
          <a:prstGeom prst="rect">
            <a:avLst/>
          </a:prstGeom>
          <a:noFill/>
        </p:spPr>
        <p:txBody>
          <a:bodyPr wrap="square" rtlCol="0">
            <a:spAutoFit/>
          </a:bodyPr>
          <a:lstStyle/>
          <a:p>
            <a:pPr algn="ctr"/>
            <a:r>
              <a:rPr lang="en-US" sz="2800" dirty="0" smtClean="0">
                <a:solidFill>
                  <a:schemeClr val="bg1"/>
                </a:solidFill>
                <a:latin typeface="Verdana" pitchFamily="34" charset="0"/>
              </a:rPr>
              <a:t>Single Sequential Trigger</a:t>
            </a:r>
            <a:endParaRPr lang="en-US" sz="2800" dirty="0">
              <a:solidFill>
                <a:schemeClr val="bg1"/>
              </a:solidFill>
              <a:latin typeface="Verdana" pitchFamily="34" charset="0"/>
            </a:endParaRPr>
          </a:p>
        </p:txBody>
      </p:sp>
      <p:sp>
        <p:nvSpPr>
          <p:cNvPr id="8" name="TextBox 7"/>
          <p:cNvSpPr txBox="1"/>
          <p:nvPr/>
        </p:nvSpPr>
        <p:spPr>
          <a:xfrm>
            <a:off x="430619" y="1219200"/>
            <a:ext cx="8229600" cy="1785104"/>
          </a:xfrm>
          <a:prstGeom prst="rect">
            <a:avLst/>
          </a:prstGeom>
          <a:noFill/>
        </p:spPr>
        <p:txBody>
          <a:bodyPr wrap="square" rtlCol="0">
            <a:spAutoFit/>
          </a:bodyPr>
          <a:lstStyle/>
          <a:p>
            <a:pPr>
              <a:buFont typeface="Arial" pitchFamily="34" charset="0"/>
              <a:buChar char="•"/>
            </a:pPr>
            <a:r>
              <a:rPr lang="en-US" sz="2400" dirty="0" smtClean="0">
                <a:latin typeface="Verdana" pitchFamily="34" charset="0"/>
              </a:rPr>
              <a:t>  To fire a second nail, only the trigger must be</a:t>
            </a:r>
          </a:p>
          <a:p>
            <a:r>
              <a:rPr lang="en-US" sz="2400" dirty="0">
                <a:latin typeface="Verdana" pitchFamily="34" charset="0"/>
              </a:rPr>
              <a:t> </a:t>
            </a:r>
            <a:r>
              <a:rPr lang="en-US" sz="2400" dirty="0" smtClean="0">
                <a:latin typeface="Verdana" pitchFamily="34" charset="0"/>
              </a:rPr>
              <a:t>  released. The safety contact tip can stay pressed</a:t>
            </a:r>
          </a:p>
          <a:p>
            <a:r>
              <a:rPr lang="en-US" sz="2400" dirty="0">
                <a:latin typeface="Verdana" pitchFamily="34" charset="0"/>
              </a:rPr>
              <a:t> </a:t>
            </a:r>
            <a:r>
              <a:rPr lang="en-US" sz="2400" dirty="0" smtClean="0">
                <a:latin typeface="Verdana" pitchFamily="34" charset="0"/>
              </a:rPr>
              <a:t>  into the work piece.</a:t>
            </a:r>
          </a:p>
          <a:p>
            <a:pPr>
              <a:buFont typeface="Arial" pitchFamily="34" charset="0"/>
              <a:buChar char="•"/>
            </a:pPr>
            <a:endParaRPr lang="en-US" sz="1400" dirty="0">
              <a:latin typeface="Verdana" pitchFamily="34" charset="0"/>
            </a:endParaRPr>
          </a:p>
          <a:p>
            <a:pPr>
              <a:buFont typeface="Arial" pitchFamily="34" charset="0"/>
              <a:buChar char="•"/>
            </a:pPr>
            <a:r>
              <a:rPr lang="en-US" sz="2400" dirty="0" smtClean="0">
                <a:latin typeface="Verdana" pitchFamily="34" charset="0"/>
              </a:rPr>
              <a:t>  Nails cannot be bump fired.</a:t>
            </a:r>
            <a:endParaRPr lang="en-US" sz="2400" dirty="0">
              <a:latin typeface="Verdana"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895599" y="3259570"/>
            <a:ext cx="3923583" cy="2484936"/>
          </a:xfrm>
          <a:prstGeom prst="rect">
            <a:avLst/>
          </a:prstGeom>
        </p:spPr>
      </p:pic>
    </p:spTree>
    <p:extLst>
      <p:ext uri="{BB962C8B-B14F-4D97-AF65-F5344CB8AC3E}">
        <p14:creationId xmlns:p14="http://schemas.microsoft.com/office/powerpoint/2010/main" val="97002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pic>
        <p:nvPicPr>
          <p:cNvPr id="11267"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w="9525">
            <a:noFill/>
            <a:miter lim="800000"/>
            <a:headEnd/>
            <a:tailEnd/>
          </a:ln>
        </p:spPr>
      </p:pic>
      <p:sp>
        <p:nvSpPr>
          <p:cNvPr id="11268"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PPT-085-01</a:t>
            </a:r>
            <a:endParaRPr lang="en-US" sz="1400" dirty="0">
              <a:solidFill>
                <a:schemeClr val="bg1"/>
              </a:solidFill>
              <a:latin typeface="Verdana" pitchFamily="34" charset="0"/>
            </a:endParaRPr>
          </a:p>
        </p:txBody>
      </p:sp>
      <p:sp>
        <p:nvSpPr>
          <p:cNvPr id="11269" name="Rectangle 19"/>
          <p:cNvSpPr>
            <a:spLocks noChangeArrowheads="1"/>
          </p:cNvSpPr>
          <p:nvPr/>
        </p:nvSpPr>
        <p:spPr bwMode="auto">
          <a:xfrm>
            <a:off x="8077200" y="6019800"/>
            <a:ext cx="609600" cy="381000"/>
          </a:xfrm>
          <a:prstGeom prst="rect">
            <a:avLst/>
          </a:prstGeom>
          <a:noFill/>
          <a:ln w="9525">
            <a:noFill/>
            <a:miter lim="800000"/>
            <a:headEnd/>
            <a:tailEnd/>
          </a:ln>
        </p:spPr>
        <p:txBody>
          <a:bodyPr anchor="ctr"/>
          <a:lstStyle/>
          <a:p>
            <a:pPr algn="r"/>
            <a:r>
              <a:rPr lang="en-US" sz="1400" dirty="0">
                <a:solidFill>
                  <a:schemeClr val="bg1"/>
                </a:solidFill>
                <a:latin typeface="Verdana" pitchFamily="34" charset="0"/>
              </a:rPr>
              <a:t> </a:t>
            </a:r>
            <a:r>
              <a:rPr lang="en-US" sz="1400" dirty="0" smtClean="0">
                <a:solidFill>
                  <a:schemeClr val="bg1"/>
                </a:solidFill>
                <a:latin typeface="Verdana" pitchFamily="34" charset="0"/>
              </a:rPr>
              <a:t>18</a:t>
            </a:r>
            <a:endParaRPr lang="en-US" sz="1400" dirty="0">
              <a:solidFill>
                <a:schemeClr val="bg1"/>
              </a:solidFill>
              <a:latin typeface="Verdana" pitchFamily="34" charset="0"/>
            </a:endParaRPr>
          </a:p>
        </p:txBody>
      </p:sp>
      <p:sp>
        <p:nvSpPr>
          <p:cNvPr id="10" name="Content Placeholder 12"/>
          <p:cNvSpPr txBox="1">
            <a:spLocks/>
          </p:cNvSpPr>
          <p:nvPr/>
        </p:nvSpPr>
        <p:spPr bwMode="auto">
          <a:xfrm>
            <a:off x="304800" y="1143000"/>
            <a:ext cx="8534400" cy="4525963"/>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a:t>
            </a:r>
            <a:r>
              <a:rPr lang="en-US" sz="2400" kern="0" dirty="0" smtClean="0">
                <a:latin typeface="Verdana" pitchFamily="34" charset="0"/>
              </a:rPr>
              <a:t> Like the contact trigger, this trigger will fire a</a:t>
            </a:r>
          </a:p>
          <a:p>
            <a:pPr eaLnBrk="0" hangingPunct="0">
              <a:spcBef>
                <a:spcPct val="20000"/>
              </a:spcBef>
              <a:defRPr/>
            </a:pPr>
            <a:r>
              <a:rPr lang="en-US" sz="2400" kern="0" dirty="0">
                <a:latin typeface="Verdana" pitchFamily="34" charset="0"/>
              </a:rPr>
              <a:t> </a:t>
            </a:r>
            <a:r>
              <a:rPr lang="en-US" sz="2400" kern="0" dirty="0" smtClean="0">
                <a:latin typeface="Verdana" pitchFamily="34" charset="0"/>
              </a:rPr>
              <a:t>  single nail when the safety contact and trigger</a:t>
            </a:r>
          </a:p>
          <a:p>
            <a:pPr eaLnBrk="0" hangingPunct="0">
              <a:spcBef>
                <a:spcPct val="20000"/>
              </a:spcBef>
              <a:defRPr/>
            </a:pPr>
            <a:r>
              <a:rPr lang="en-US" sz="2400" kern="0" dirty="0">
                <a:latin typeface="Verdana" pitchFamily="34" charset="0"/>
              </a:rPr>
              <a:t> </a:t>
            </a:r>
            <a:r>
              <a:rPr lang="en-US" sz="2400" kern="0" dirty="0" smtClean="0">
                <a:latin typeface="Verdana" pitchFamily="34" charset="0"/>
              </a:rPr>
              <a:t>  are activated in any order.</a:t>
            </a:r>
          </a:p>
          <a:p>
            <a:pPr eaLnBrk="0" hangingPunct="0">
              <a:spcBef>
                <a:spcPct val="20000"/>
              </a:spcBef>
              <a:buFont typeface="Arial" pitchFamily="34" charset="0"/>
              <a:buChar char="•"/>
              <a:defRPr/>
            </a:pPr>
            <a:endParaRPr lang="en-US" kern="0" dirty="0">
              <a:latin typeface="Verdana" pitchFamily="34" charset="0"/>
            </a:endParaRPr>
          </a:p>
          <a:p>
            <a:pPr eaLnBrk="0" hangingPunct="0">
              <a:spcBef>
                <a:spcPct val="20000"/>
              </a:spcBef>
              <a:buFont typeface="Arial" pitchFamily="34" charset="0"/>
              <a:buChar char="•"/>
              <a:defRPr/>
            </a:pPr>
            <a:r>
              <a:rPr lang="en-US" sz="2400" kern="0" dirty="0" smtClean="0">
                <a:latin typeface="Verdana" pitchFamily="34" charset="0"/>
              </a:rPr>
              <a:t>  The nail can be bump fired with a single actuation</a:t>
            </a:r>
          </a:p>
          <a:p>
            <a:pPr eaLnBrk="0" hangingPunct="0">
              <a:spcBef>
                <a:spcPct val="20000"/>
              </a:spcBef>
              <a:defRPr/>
            </a:pPr>
            <a:r>
              <a:rPr lang="en-US" sz="2400" kern="0" dirty="0">
                <a:latin typeface="Verdana" pitchFamily="34" charset="0"/>
              </a:rPr>
              <a:t> </a:t>
            </a:r>
            <a:r>
              <a:rPr lang="en-US" sz="2400" kern="0" dirty="0" smtClean="0">
                <a:latin typeface="Verdana" pitchFamily="34" charset="0"/>
              </a:rPr>
              <a:t>  trigger but not with a true single sequential trigger.</a:t>
            </a:r>
            <a:endParaRPr lang="en-US" sz="2400" kern="0" dirty="0">
              <a:latin typeface="Verdana" pitchFamily="34" charset="0"/>
            </a:endParaRPr>
          </a:p>
        </p:txBody>
      </p:sp>
      <p:sp>
        <p:nvSpPr>
          <p:cNvPr id="7" name="TextBox 6"/>
          <p:cNvSpPr txBox="1"/>
          <p:nvPr/>
        </p:nvSpPr>
        <p:spPr>
          <a:xfrm>
            <a:off x="533400" y="381000"/>
            <a:ext cx="5181600" cy="523220"/>
          </a:xfrm>
          <a:prstGeom prst="rect">
            <a:avLst/>
          </a:prstGeom>
          <a:noFill/>
        </p:spPr>
        <p:txBody>
          <a:bodyPr wrap="square" rtlCol="0">
            <a:spAutoFit/>
          </a:bodyPr>
          <a:lstStyle/>
          <a:p>
            <a:pPr algn="ctr"/>
            <a:r>
              <a:rPr lang="en-US" sz="2800" dirty="0" smtClean="0">
                <a:solidFill>
                  <a:schemeClr val="bg1"/>
                </a:solidFill>
                <a:latin typeface="Verdana" pitchFamily="34" charset="0"/>
              </a:rPr>
              <a:t>Single Actuation Trigger</a:t>
            </a:r>
            <a:endParaRPr lang="en-US" sz="2800" dirty="0">
              <a:solidFill>
                <a:schemeClr val="bg1"/>
              </a:solidFill>
              <a:latin typeface="Verdana"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276600" y="3863163"/>
            <a:ext cx="2857500" cy="21336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pic>
        <p:nvPicPr>
          <p:cNvPr id="11267"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w="9525">
            <a:noFill/>
            <a:miter lim="800000"/>
            <a:headEnd/>
            <a:tailEnd/>
          </a:ln>
        </p:spPr>
      </p:pic>
      <p:sp>
        <p:nvSpPr>
          <p:cNvPr id="11268"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PPT-085-01</a:t>
            </a:r>
            <a:endParaRPr lang="en-US" sz="1400" dirty="0">
              <a:solidFill>
                <a:schemeClr val="bg1"/>
              </a:solidFill>
              <a:latin typeface="Verdana" pitchFamily="34" charset="0"/>
            </a:endParaRPr>
          </a:p>
        </p:txBody>
      </p:sp>
      <p:sp>
        <p:nvSpPr>
          <p:cNvPr id="11269" name="Rectangle 19"/>
          <p:cNvSpPr>
            <a:spLocks noChangeArrowheads="1"/>
          </p:cNvSpPr>
          <p:nvPr/>
        </p:nvSpPr>
        <p:spPr bwMode="auto">
          <a:xfrm>
            <a:off x="8077200" y="6019800"/>
            <a:ext cx="609600" cy="381000"/>
          </a:xfrm>
          <a:prstGeom prst="rect">
            <a:avLst/>
          </a:prstGeom>
          <a:noFill/>
          <a:ln w="9525">
            <a:noFill/>
            <a:miter lim="800000"/>
            <a:headEnd/>
            <a:tailEnd/>
          </a:ln>
        </p:spPr>
        <p:txBody>
          <a:bodyPr anchor="ctr"/>
          <a:lstStyle/>
          <a:p>
            <a:pPr algn="r"/>
            <a:r>
              <a:rPr lang="en-US" sz="1400" dirty="0">
                <a:solidFill>
                  <a:schemeClr val="bg1"/>
                </a:solidFill>
                <a:latin typeface="Verdana" pitchFamily="34" charset="0"/>
              </a:rPr>
              <a:t> </a:t>
            </a:r>
            <a:r>
              <a:rPr lang="en-US" sz="1400" dirty="0" smtClean="0">
                <a:solidFill>
                  <a:schemeClr val="bg1"/>
                </a:solidFill>
                <a:latin typeface="Verdana" pitchFamily="34" charset="0"/>
              </a:rPr>
              <a:t>19</a:t>
            </a:r>
            <a:endParaRPr lang="en-US" sz="1400" dirty="0">
              <a:solidFill>
                <a:schemeClr val="bg1"/>
              </a:solidFill>
              <a:latin typeface="Verdana" pitchFamily="34" charset="0"/>
            </a:endParaRPr>
          </a:p>
        </p:txBody>
      </p:sp>
      <p:sp>
        <p:nvSpPr>
          <p:cNvPr id="10" name="Content Placeholder 12"/>
          <p:cNvSpPr txBox="1">
            <a:spLocks/>
          </p:cNvSpPr>
          <p:nvPr/>
        </p:nvSpPr>
        <p:spPr bwMode="auto">
          <a:xfrm>
            <a:off x="314268" y="1447800"/>
            <a:ext cx="8534400" cy="3916363"/>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smtClean="0">
                <a:latin typeface="Verdana" pitchFamily="34" charset="0"/>
              </a:rPr>
              <a:t>  A second nail can be fired by releasing the    </a:t>
            </a:r>
            <a:br>
              <a:rPr lang="en-US" sz="2400" kern="0" dirty="0" smtClean="0">
                <a:latin typeface="Verdana" pitchFamily="34" charset="0"/>
              </a:rPr>
            </a:br>
            <a:r>
              <a:rPr lang="en-US" sz="2400" kern="0" dirty="0" smtClean="0">
                <a:latin typeface="Verdana" pitchFamily="34" charset="0"/>
              </a:rPr>
              <a:t>   trigger, moving the tool and squeezing the trigger </a:t>
            </a:r>
            <a:br>
              <a:rPr lang="en-US" sz="2400" kern="0" dirty="0" smtClean="0">
                <a:latin typeface="Verdana" pitchFamily="34" charset="0"/>
              </a:rPr>
            </a:br>
            <a:r>
              <a:rPr lang="en-US" sz="2400" kern="0" dirty="0" smtClean="0">
                <a:latin typeface="Verdana" pitchFamily="34" charset="0"/>
              </a:rPr>
              <a:t>   again without releasing the safety contact tip.</a:t>
            </a:r>
          </a:p>
          <a:p>
            <a:pPr eaLnBrk="0" hangingPunct="0">
              <a:spcBef>
                <a:spcPct val="20000"/>
              </a:spcBef>
              <a:buFont typeface="Arial" pitchFamily="34" charset="0"/>
              <a:buChar char="•"/>
              <a:defRPr/>
            </a:pPr>
            <a:endParaRPr lang="en-US" sz="2400" kern="0" dirty="0" smtClean="0">
              <a:latin typeface="Verdana" pitchFamily="34" charset="0"/>
            </a:endParaRPr>
          </a:p>
        </p:txBody>
      </p:sp>
      <p:sp>
        <p:nvSpPr>
          <p:cNvPr id="7" name="TextBox 6"/>
          <p:cNvSpPr txBox="1"/>
          <p:nvPr/>
        </p:nvSpPr>
        <p:spPr>
          <a:xfrm>
            <a:off x="533400" y="381000"/>
            <a:ext cx="5181600" cy="523220"/>
          </a:xfrm>
          <a:prstGeom prst="rect">
            <a:avLst/>
          </a:prstGeom>
          <a:noFill/>
        </p:spPr>
        <p:txBody>
          <a:bodyPr wrap="square" rtlCol="0">
            <a:spAutoFit/>
          </a:bodyPr>
          <a:lstStyle/>
          <a:p>
            <a:pPr algn="ctr"/>
            <a:r>
              <a:rPr lang="en-US" sz="2800" dirty="0" smtClean="0">
                <a:solidFill>
                  <a:schemeClr val="bg1"/>
                </a:solidFill>
                <a:latin typeface="Verdana" pitchFamily="34" charset="0"/>
              </a:rPr>
              <a:t>Single Actuation Trigger</a:t>
            </a:r>
            <a:endParaRPr lang="en-US" sz="2800" dirty="0">
              <a:solidFill>
                <a:schemeClr val="bg1"/>
              </a:solidFill>
              <a:latin typeface="Verdana" pitchFamily="34"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542164" y="2895600"/>
            <a:ext cx="1996567" cy="3009900"/>
          </a:xfrm>
          <a:prstGeom prst="rect">
            <a:avLst/>
          </a:prstGeom>
        </p:spPr>
      </p:pic>
    </p:spTree>
    <p:extLst>
      <p:ext uri="{BB962C8B-B14F-4D97-AF65-F5344CB8AC3E}">
        <p14:creationId xmlns:p14="http://schemas.microsoft.com/office/powerpoint/2010/main" val="3525947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pic>
        <p:nvPicPr>
          <p:cNvPr id="4099"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w="9525">
            <a:noFill/>
            <a:miter lim="800000"/>
            <a:headEnd/>
            <a:tailEnd/>
          </a:ln>
        </p:spPr>
      </p:pic>
      <p:sp>
        <p:nvSpPr>
          <p:cNvPr id="4100"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PPT-085-01</a:t>
            </a:r>
            <a:endParaRPr lang="en-US" sz="1400" dirty="0">
              <a:solidFill>
                <a:schemeClr val="bg1"/>
              </a:solidFill>
              <a:latin typeface="Verdana" pitchFamily="34" charset="0"/>
            </a:endParaRPr>
          </a:p>
        </p:txBody>
      </p:sp>
      <p:sp>
        <p:nvSpPr>
          <p:cNvPr id="4101" name="Rectangle 19"/>
          <p:cNvSpPr>
            <a:spLocks noChangeArrowheads="1"/>
          </p:cNvSpPr>
          <p:nvPr/>
        </p:nvSpPr>
        <p:spPr bwMode="auto">
          <a:xfrm>
            <a:off x="8077200" y="6019800"/>
            <a:ext cx="6096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2</a:t>
            </a: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7" name="TextBox 6"/>
          <p:cNvSpPr txBox="1"/>
          <p:nvPr/>
        </p:nvSpPr>
        <p:spPr>
          <a:xfrm>
            <a:off x="457200" y="381000"/>
            <a:ext cx="5334000" cy="523220"/>
          </a:xfrm>
          <a:prstGeom prst="rect">
            <a:avLst/>
          </a:prstGeom>
          <a:noFill/>
        </p:spPr>
        <p:txBody>
          <a:bodyPr wrap="square" rtlCol="0">
            <a:spAutoFit/>
          </a:bodyPr>
          <a:lstStyle/>
          <a:p>
            <a:pPr algn="ctr"/>
            <a:r>
              <a:rPr lang="en-US" sz="2800" dirty="0" smtClean="0">
                <a:solidFill>
                  <a:schemeClr val="bg1"/>
                </a:solidFill>
                <a:latin typeface="Verdana" pitchFamily="34" charset="0"/>
              </a:rPr>
              <a:t>Topics</a:t>
            </a:r>
            <a:endParaRPr lang="en-US" sz="2800" dirty="0">
              <a:solidFill>
                <a:schemeClr val="bg1"/>
              </a:solidFill>
              <a:latin typeface="Verdana" pitchFamily="34" charset="0"/>
            </a:endParaRPr>
          </a:p>
        </p:txBody>
      </p:sp>
      <p:sp>
        <p:nvSpPr>
          <p:cNvPr id="9" name="TextBox 8"/>
          <p:cNvSpPr txBox="1"/>
          <p:nvPr/>
        </p:nvSpPr>
        <p:spPr>
          <a:xfrm>
            <a:off x="685800" y="1219199"/>
            <a:ext cx="5638800" cy="4524315"/>
          </a:xfrm>
          <a:prstGeom prst="rect">
            <a:avLst/>
          </a:prstGeom>
          <a:noFill/>
        </p:spPr>
        <p:txBody>
          <a:bodyPr wrap="square" rtlCol="0">
            <a:spAutoFit/>
          </a:bodyPr>
          <a:lstStyle/>
          <a:p>
            <a:pPr>
              <a:lnSpc>
                <a:spcPct val="200000"/>
              </a:lnSpc>
              <a:buFont typeface="Arial" pitchFamily="34" charset="0"/>
              <a:buChar char="•"/>
            </a:pPr>
            <a:r>
              <a:rPr lang="en-US" sz="2400" dirty="0" smtClean="0">
                <a:latin typeface="Verdana" pitchFamily="34" charset="0"/>
              </a:rPr>
              <a:t> Introduction</a:t>
            </a:r>
          </a:p>
          <a:p>
            <a:pPr>
              <a:lnSpc>
                <a:spcPct val="200000"/>
              </a:lnSpc>
              <a:buFont typeface="Arial" pitchFamily="34" charset="0"/>
              <a:buChar char="•"/>
            </a:pPr>
            <a:r>
              <a:rPr lang="en-US" sz="2400" dirty="0" smtClean="0">
                <a:latin typeface="Verdana" pitchFamily="34" charset="0"/>
              </a:rPr>
              <a:t> Nail gun injuries </a:t>
            </a:r>
          </a:p>
          <a:p>
            <a:pPr>
              <a:lnSpc>
                <a:spcPct val="200000"/>
              </a:lnSpc>
              <a:buFont typeface="Arial" pitchFamily="34" charset="0"/>
              <a:buChar char="•"/>
            </a:pPr>
            <a:r>
              <a:rPr lang="en-US" sz="2400" dirty="0" smtClean="0">
                <a:latin typeface="Verdana" pitchFamily="34" charset="0"/>
              </a:rPr>
              <a:t> Know your triggers</a:t>
            </a:r>
          </a:p>
          <a:p>
            <a:pPr>
              <a:lnSpc>
                <a:spcPct val="200000"/>
              </a:lnSpc>
              <a:buFont typeface="Arial" pitchFamily="34" charset="0"/>
              <a:buChar char="•"/>
            </a:pPr>
            <a:r>
              <a:rPr lang="en-US" sz="2400" dirty="0">
                <a:latin typeface="Verdana" pitchFamily="34" charset="0"/>
              </a:rPr>
              <a:t> </a:t>
            </a:r>
            <a:r>
              <a:rPr lang="en-US" sz="2400" dirty="0" smtClean="0">
                <a:latin typeface="Verdana" pitchFamily="34" charset="0"/>
              </a:rPr>
              <a:t>Six steps to nail gun safety</a:t>
            </a:r>
          </a:p>
          <a:p>
            <a:pPr>
              <a:lnSpc>
                <a:spcPct val="200000"/>
              </a:lnSpc>
              <a:buFont typeface="Arial" pitchFamily="34" charset="0"/>
              <a:buChar char="•"/>
            </a:pPr>
            <a:r>
              <a:rPr lang="en-US" sz="2400" dirty="0">
                <a:latin typeface="Verdana" pitchFamily="34" charset="0"/>
              </a:rPr>
              <a:t> </a:t>
            </a:r>
            <a:r>
              <a:rPr lang="en-US" sz="2400" dirty="0" smtClean="0">
                <a:latin typeface="Verdana" pitchFamily="34" charset="0"/>
              </a:rPr>
              <a:t>Other hazards</a:t>
            </a:r>
          </a:p>
          <a:p>
            <a:pPr>
              <a:lnSpc>
                <a:spcPct val="200000"/>
              </a:lnSpc>
              <a:buFont typeface="Arial" pitchFamily="34" charset="0"/>
              <a:buChar char="•"/>
            </a:pPr>
            <a:r>
              <a:rPr lang="en-US" sz="2400" dirty="0">
                <a:latin typeface="Verdana" pitchFamily="34" charset="0"/>
              </a:rPr>
              <a:t> </a:t>
            </a:r>
            <a:r>
              <a:rPr lang="en-US" sz="2400" dirty="0" smtClean="0">
                <a:latin typeface="Verdana" pitchFamily="34" charset="0"/>
              </a:rPr>
              <a:t>Conclusion</a:t>
            </a:r>
            <a:endParaRPr lang="en-US" sz="2400" dirty="0">
              <a:latin typeface="Verdana"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10341" y="2357437"/>
            <a:ext cx="2857500" cy="214312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pic>
        <p:nvPicPr>
          <p:cNvPr id="14339"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w="9525">
            <a:noFill/>
            <a:miter lim="800000"/>
            <a:headEnd/>
            <a:tailEnd/>
          </a:ln>
        </p:spPr>
      </p:pic>
      <p:sp>
        <p:nvSpPr>
          <p:cNvPr id="14340"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PPT-085-01</a:t>
            </a:r>
            <a:endParaRPr lang="en-US" sz="1400" dirty="0">
              <a:solidFill>
                <a:schemeClr val="bg1"/>
              </a:solidFill>
              <a:latin typeface="Verdana" pitchFamily="34" charset="0"/>
            </a:endParaRPr>
          </a:p>
        </p:txBody>
      </p:sp>
      <p:sp>
        <p:nvSpPr>
          <p:cNvPr id="14341" name="Rectangle 19"/>
          <p:cNvSpPr>
            <a:spLocks noChangeArrowheads="1"/>
          </p:cNvSpPr>
          <p:nvPr/>
        </p:nvSpPr>
        <p:spPr bwMode="auto">
          <a:xfrm>
            <a:off x="8001000" y="6019800"/>
            <a:ext cx="685800" cy="381000"/>
          </a:xfrm>
          <a:prstGeom prst="rect">
            <a:avLst/>
          </a:prstGeom>
          <a:noFill/>
          <a:ln w="9525">
            <a:noFill/>
            <a:miter lim="800000"/>
            <a:headEnd/>
            <a:tailEnd/>
          </a:ln>
        </p:spPr>
        <p:txBody>
          <a:bodyPr anchor="ctr"/>
          <a:lstStyle/>
          <a:p>
            <a:pPr algn="r"/>
            <a:r>
              <a:rPr lang="en-US" sz="1400" dirty="0">
                <a:solidFill>
                  <a:schemeClr val="bg1"/>
                </a:solidFill>
                <a:latin typeface="Verdana" pitchFamily="34" charset="0"/>
              </a:rPr>
              <a:t> </a:t>
            </a:r>
            <a:r>
              <a:rPr lang="en-US" sz="1400" dirty="0" smtClean="0">
                <a:solidFill>
                  <a:schemeClr val="bg1"/>
                </a:solidFill>
                <a:latin typeface="Verdana" pitchFamily="34" charset="0"/>
              </a:rPr>
              <a:t>20</a:t>
            </a:r>
            <a:endParaRPr lang="en-US" sz="1400" dirty="0">
              <a:solidFill>
                <a:schemeClr val="bg1"/>
              </a:solidFill>
              <a:latin typeface="Verdana" pitchFamily="34" charset="0"/>
            </a:endParaRPr>
          </a:p>
        </p:txBody>
      </p:sp>
      <p:sp>
        <p:nvSpPr>
          <p:cNvPr id="10" name="Content Placeholder 12"/>
          <p:cNvSpPr txBox="1">
            <a:spLocks/>
          </p:cNvSpPr>
          <p:nvPr/>
        </p:nvSpPr>
        <p:spPr bwMode="auto">
          <a:xfrm>
            <a:off x="381000" y="1524000"/>
            <a:ext cx="8305800" cy="4343400"/>
          </a:xfrm>
          <a:prstGeom prst="rect">
            <a:avLst/>
          </a:prstGeom>
          <a:noFill/>
          <a:ln w="9525">
            <a:noFill/>
            <a:miter lim="800000"/>
            <a:headEnd/>
            <a:tailEnd/>
          </a:ln>
        </p:spPr>
        <p:txBody>
          <a:bodyPr/>
          <a:lstStyle/>
          <a:p>
            <a:pPr marL="457200" indent="-457200" eaLnBrk="0" hangingPunct="0">
              <a:spcBef>
                <a:spcPct val="20000"/>
              </a:spcBef>
              <a:buAutoNum type="arabicPeriod"/>
              <a:defRPr/>
            </a:pPr>
            <a:r>
              <a:rPr lang="en-US" sz="2400" kern="0" dirty="0" smtClean="0">
                <a:latin typeface="Verdana" pitchFamily="34" charset="0"/>
              </a:rPr>
              <a:t>Use the full sequential trigger</a:t>
            </a:r>
          </a:p>
          <a:p>
            <a:pPr marL="457200" indent="-457200" eaLnBrk="0" hangingPunct="0">
              <a:spcBef>
                <a:spcPct val="20000"/>
              </a:spcBef>
              <a:buAutoNum type="arabicPeriod"/>
              <a:defRPr/>
            </a:pPr>
            <a:endParaRPr lang="en-US" sz="2400" kern="0" dirty="0">
              <a:latin typeface="Verdana" pitchFamily="34" charset="0"/>
            </a:endParaRPr>
          </a:p>
          <a:p>
            <a:pPr marL="914400" lvl="1" indent="-457200" eaLnBrk="0" hangingPunct="0">
              <a:spcBef>
                <a:spcPct val="20000"/>
              </a:spcBef>
              <a:buFont typeface="Arial" pitchFamily="34" charset="0"/>
              <a:buChar char="•"/>
              <a:defRPr/>
            </a:pPr>
            <a:r>
              <a:rPr lang="en-US" sz="2400" kern="0" dirty="0" smtClean="0">
                <a:latin typeface="Verdana" pitchFamily="34" charset="0"/>
              </a:rPr>
              <a:t>The full sequential trigger is always the safest trigger mechanism for the job.</a:t>
            </a:r>
          </a:p>
          <a:p>
            <a:pPr marL="914400" lvl="1" indent="-457200" eaLnBrk="0" hangingPunct="0">
              <a:spcBef>
                <a:spcPct val="20000"/>
              </a:spcBef>
              <a:buFont typeface="Arial" pitchFamily="34" charset="0"/>
              <a:buChar char="•"/>
              <a:defRPr/>
            </a:pPr>
            <a:endParaRPr lang="en-US" sz="2400" kern="0" dirty="0">
              <a:latin typeface="Verdana" pitchFamily="34" charset="0"/>
            </a:endParaRPr>
          </a:p>
          <a:p>
            <a:pPr marL="914400" lvl="1" indent="-457200" eaLnBrk="0" hangingPunct="0">
              <a:spcBef>
                <a:spcPct val="20000"/>
              </a:spcBef>
              <a:buFont typeface="Arial" pitchFamily="34" charset="0"/>
              <a:buChar char="•"/>
              <a:defRPr/>
            </a:pPr>
            <a:r>
              <a:rPr lang="en-US" sz="2400" kern="0" dirty="0" smtClean="0">
                <a:latin typeface="Verdana" pitchFamily="34" charset="0"/>
              </a:rPr>
              <a:t>At a minimum, provide full sequential trigger nailers for placement work.</a:t>
            </a:r>
          </a:p>
          <a:p>
            <a:pPr marL="914400" lvl="1" indent="-457200" eaLnBrk="0" hangingPunct="0">
              <a:spcBef>
                <a:spcPct val="20000"/>
              </a:spcBef>
              <a:buFont typeface="Arial" pitchFamily="34" charset="0"/>
              <a:buChar char="•"/>
              <a:defRPr/>
            </a:pPr>
            <a:endParaRPr lang="en-US" sz="2400" kern="0" dirty="0">
              <a:latin typeface="Verdana" pitchFamily="34" charset="0"/>
            </a:endParaRPr>
          </a:p>
          <a:p>
            <a:pPr marL="914400" lvl="1" indent="-457200" eaLnBrk="0" hangingPunct="0">
              <a:spcBef>
                <a:spcPct val="20000"/>
              </a:spcBef>
              <a:buFont typeface="Arial" pitchFamily="34" charset="0"/>
              <a:buChar char="•"/>
              <a:defRPr/>
            </a:pPr>
            <a:r>
              <a:rPr lang="en-US" sz="2400" kern="0" dirty="0" smtClean="0">
                <a:latin typeface="Verdana" pitchFamily="34" charset="0"/>
              </a:rPr>
              <a:t>Consider restricting inexperienced employees to full sequential trigger nail guns starting out.</a:t>
            </a:r>
            <a:endParaRPr lang="en-US" sz="2400" kern="0" dirty="0">
              <a:latin typeface="Verdana" pitchFamily="34" charset="0"/>
            </a:endParaRPr>
          </a:p>
        </p:txBody>
      </p:sp>
      <p:sp>
        <p:nvSpPr>
          <p:cNvPr id="7" name="TextBox 6"/>
          <p:cNvSpPr txBox="1"/>
          <p:nvPr/>
        </p:nvSpPr>
        <p:spPr>
          <a:xfrm>
            <a:off x="457200" y="381000"/>
            <a:ext cx="5334000" cy="523220"/>
          </a:xfrm>
          <a:prstGeom prst="rect">
            <a:avLst/>
          </a:prstGeom>
          <a:noFill/>
        </p:spPr>
        <p:txBody>
          <a:bodyPr wrap="square" rtlCol="0">
            <a:spAutoFit/>
          </a:bodyPr>
          <a:lstStyle/>
          <a:p>
            <a:pPr algn="ctr"/>
            <a:r>
              <a:rPr lang="en-US" sz="2800" dirty="0" smtClean="0">
                <a:solidFill>
                  <a:schemeClr val="bg1"/>
                </a:solidFill>
                <a:latin typeface="Verdana" pitchFamily="34" charset="0"/>
              </a:rPr>
              <a:t>Six Steps to Nail </a:t>
            </a:r>
            <a:r>
              <a:rPr lang="en-US" sz="2800" dirty="0">
                <a:solidFill>
                  <a:schemeClr val="bg1"/>
                </a:solidFill>
                <a:latin typeface="Verdana" pitchFamily="34" charset="0"/>
              </a:rPr>
              <a:t>G</a:t>
            </a:r>
            <a:r>
              <a:rPr lang="en-US" sz="2800" dirty="0" smtClean="0">
                <a:solidFill>
                  <a:schemeClr val="bg1"/>
                </a:solidFill>
                <a:latin typeface="Verdana" pitchFamily="34" charset="0"/>
              </a:rPr>
              <a:t>un </a:t>
            </a:r>
            <a:r>
              <a:rPr lang="en-US" sz="2800" dirty="0">
                <a:solidFill>
                  <a:schemeClr val="bg1"/>
                </a:solidFill>
                <a:latin typeface="Verdana" pitchFamily="34" charset="0"/>
              </a:rPr>
              <a:t>S</a:t>
            </a:r>
            <a:r>
              <a:rPr lang="en-US" sz="2800" dirty="0" smtClean="0">
                <a:solidFill>
                  <a:schemeClr val="bg1"/>
                </a:solidFill>
                <a:latin typeface="Verdana" pitchFamily="34" charset="0"/>
              </a:rPr>
              <a:t>afety</a:t>
            </a:r>
            <a:endParaRPr lang="en-US" sz="2800" dirty="0">
              <a:solidFill>
                <a:schemeClr val="bg1"/>
              </a:solidFill>
              <a:latin typeface="Verdana" pitchFamily="34" charset="0"/>
            </a:endParaRPr>
          </a:p>
        </p:txBody>
      </p:sp>
      <p:pic>
        <p:nvPicPr>
          <p:cNvPr id="14344" name="Picture 8" descr="http://ts3.mm.bing.net/th?id=H.4891062622159774&amp;pid=15.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46381" y="1143000"/>
            <a:ext cx="1828800" cy="12192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pic>
        <p:nvPicPr>
          <p:cNvPr id="15363"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w="9525">
            <a:noFill/>
            <a:miter lim="800000"/>
            <a:headEnd/>
            <a:tailEnd/>
          </a:ln>
        </p:spPr>
      </p:pic>
      <p:sp>
        <p:nvSpPr>
          <p:cNvPr id="15364"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PPT-085-01</a:t>
            </a:r>
            <a:endParaRPr lang="en-US" sz="1400" dirty="0">
              <a:solidFill>
                <a:schemeClr val="bg1"/>
              </a:solidFill>
              <a:latin typeface="Verdana" pitchFamily="34" charset="0"/>
            </a:endParaRPr>
          </a:p>
        </p:txBody>
      </p:sp>
      <p:sp>
        <p:nvSpPr>
          <p:cNvPr id="15365" name="Rectangle 19"/>
          <p:cNvSpPr>
            <a:spLocks noChangeArrowheads="1"/>
          </p:cNvSpPr>
          <p:nvPr/>
        </p:nvSpPr>
        <p:spPr bwMode="auto">
          <a:xfrm>
            <a:off x="8001000" y="6019800"/>
            <a:ext cx="685800" cy="381000"/>
          </a:xfrm>
          <a:prstGeom prst="rect">
            <a:avLst/>
          </a:prstGeom>
          <a:noFill/>
          <a:ln w="9525">
            <a:noFill/>
            <a:miter lim="800000"/>
            <a:headEnd/>
            <a:tailEnd/>
          </a:ln>
        </p:spPr>
        <p:txBody>
          <a:bodyPr anchor="ctr"/>
          <a:lstStyle/>
          <a:p>
            <a:pPr algn="r"/>
            <a:r>
              <a:rPr lang="en-US" sz="1400" dirty="0">
                <a:solidFill>
                  <a:schemeClr val="bg1"/>
                </a:solidFill>
                <a:latin typeface="Verdana" pitchFamily="34" charset="0"/>
              </a:rPr>
              <a:t> </a:t>
            </a:r>
            <a:r>
              <a:rPr lang="en-US" sz="1400" dirty="0" smtClean="0">
                <a:solidFill>
                  <a:schemeClr val="bg1"/>
                </a:solidFill>
                <a:latin typeface="Verdana" pitchFamily="34" charset="0"/>
              </a:rPr>
              <a:t>21</a:t>
            </a:r>
            <a:endParaRPr lang="en-US" sz="1400" dirty="0">
              <a:solidFill>
                <a:schemeClr val="bg1"/>
              </a:solidFill>
              <a:latin typeface="Verdana" pitchFamily="34" charset="0"/>
            </a:endParaRPr>
          </a:p>
        </p:txBody>
      </p:sp>
      <p:sp>
        <p:nvSpPr>
          <p:cNvPr id="7" name="Content Placeholder 2"/>
          <p:cNvSpPr txBox="1">
            <a:spLocks/>
          </p:cNvSpPr>
          <p:nvPr/>
        </p:nvSpPr>
        <p:spPr bwMode="auto">
          <a:xfrm>
            <a:off x="457200" y="990600"/>
            <a:ext cx="8077200" cy="5003283"/>
          </a:xfrm>
          <a:prstGeom prst="rect">
            <a:avLst/>
          </a:prstGeom>
          <a:noFill/>
          <a:ln w="9525">
            <a:noFill/>
            <a:miter lim="800000"/>
            <a:headEnd/>
            <a:tailEnd/>
          </a:ln>
        </p:spPr>
        <p:txBody>
          <a:bodyPr/>
          <a:lstStyle/>
          <a:p>
            <a:pPr algn="ctr" eaLnBrk="0" hangingPunct="0">
              <a:spcBef>
                <a:spcPct val="20000"/>
              </a:spcBef>
              <a:defRPr/>
            </a:pPr>
            <a:endParaRPr lang="en-US" sz="2000" kern="0" dirty="0">
              <a:latin typeface="Verdana" pitchFamily="34" charset="0"/>
            </a:endParaRPr>
          </a:p>
          <a:p>
            <a:pPr algn="ctr" eaLnBrk="0" hangingPunct="0">
              <a:spcBef>
                <a:spcPct val="20000"/>
              </a:spcBef>
              <a:defRPr/>
            </a:pPr>
            <a:endParaRPr lang="en-US" sz="2400" kern="0" dirty="0">
              <a:latin typeface="Verdana" pitchFamily="34" charset="0"/>
            </a:endParaRPr>
          </a:p>
          <a:p>
            <a:pPr algn="ctr" eaLnBrk="0" hangingPunct="0">
              <a:spcBef>
                <a:spcPct val="20000"/>
              </a:spcBef>
              <a:defRPr/>
            </a:pPr>
            <a:endParaRPr lang="en-US" sz="2400" kern="0" dirty="0">
              <a:latin typeface="Verdana" pitchFamily="34" charset="0"/>
            </a:endParaRPr>
          </a:p>
          <a:p>
            <a:pPr algn="ctr" eaLnBrk="0" hangingPunct="0">
              <a:spcBef>
                <a:spcPct val="20000"/>
              </a:spcBef>
              <a:defRPr/>
            </a:pPr>
            <a:endParaRPr lang="en-US" sz="2400" kern="0" dirty="0">
              <a:latin typeface="Verdana" pitchFamily="34" charset="0"/>
            </a:endParaRP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800" kern="0" dirty="0">
              <a:latin typeface="Verdana" pitchFamily="34" charset="0"/>
            </a:endParaRPr>
          </a:p>
        </p:txBody>
      </p:sp>
      <p:sp>
        <p:nvSpPr>
          <p:cNvPr id="8" name="TextBox 7"/>
          <p:cNvSpPr txBox="1"/>
          <p:nvPr/>
        </p:nvSpPr>
        <p:spPr>
          <a:xfrm>
            <a:off x="457200" y="381000"/>
            <a:ext cx="5334000" cy="523220"/>
          </a:xfrm>
          <a:prstGeom prst="rect">
            <a:avLst/>
          </a:prstGeom>
          <a:noFill/>
        </p:spPr>
        <p:txBody>
          <a:bodyPr wrap="square" rtlCol="0">
            <a:spAutoFit/>
          </a:bodyPr>
          <a:lstStyle/>
          <a:p>
            <a:pPr algn="ctr"/>
            <a:r>
              <a:rPr lang="en-US" sz="2800" dirty="0" smtClean="0">
                <a:solidFill>
                  <a:schemeClr val="bg1"/>
                </a:solidFill>
                <a:latin typeface="Verdana" pitchFamily="34" charset="0"/>
              </a:rPr>
              <a:t>Six Steps to Nail </a:t>
            </a:r>
            <a:r>
              <a:rPr lang="en-US" sz="2800" dirty="0">
                <a:solidFill>
                  <a:schemeClr val="bg1"/>
                </a:solidFill>
                <a:latin typeface="Verdana" pitchFamily="34" charset="0"/>
              </a:rPr>
              <a:t>G</a:t>
            </a:r>
            <a:r>
              <a:rPr lang="en-US" sz="2800" dirty="0" smtClean="0">
                <a:solidFill>
                  <a:schemeClr val="bg1"/>
                </a:solidFill>
                <a:latin typeface="Verdana" pitchFamily="34" charset="0"/>
              </a:rPr>
              <a:t>un </a:t>
            </a:r>
            <a:r>
              <a:rPr lang="en-US" sz="2800" dirty="0">
                <a:solidFill>
                  <a:schemeClr val="bg1"/>
                </a:solidFill>
                <a:latin typeface="Verdana" pitchFamily="34" charset="0"/>
              </a:rPr>
              <a:t>S</a:t>
            </a:r>
            <a:r>
              <a:rPr lang="en-US" sz="2800" dirty="0" smtClean="0">
                <a:solidFill>
                  <a:schemeClr val="bg1"/>
                </a:solidFill>
                <a:latin typeface="Verdana" pitchFamily="34" charset="0"/>
              </a:rPr>
              <a:t>afety</a:t>
            </a:r>
            <a:endParaRPr lang="en-US" sz="2800" dirty="0">
              <a:solidFill>
                <a:schemeClr val="bg1"/>
              </a:solidFill>
              <a:latin typeface="Verdana" pitchFamily="34" charset="0"/>
            </a:endParaRPr>
          </a:p>
        </p:txBody>
      </p:sp>
      <p:sp>
        <p:nvSpPr>
          <p:cNvPr id="9" name="TextBox 8"/>
          <p:cNvSpPr txBox="1"/>
          <p:nvPr/>
        </p:nvSpPr>
        <p:spPr>
          <a:xfrm>
            <a:off x="428791" y="1219200"/>
            <a:ext cx="8229600" cy="3046988"/>
          </a:xfrm>
          <a:prstGeom prst="rect">
            <a:avLst/>
          </a:prstGeom>
          <a:noFill/>
        </p:spPr>
        <p:txBody>
          <a:bodyPr wrap="square" rtlCol="0">
            <a:spAutoFit/>
          </a:bodyPr>
          <a:lstStyle/>
          <a:p>
            <a:r>
              <a:rPr lang="en-US" sz="2400" dirty="0" smtClean="0">
                <a:latin typeface="Verdana" pitchFamily="34" charset="0"/>
              </a:rPr>
              <a:t>2. Provide training</a:t>
            </a:r>
          </a:p>
          <a:p>
            <a:endParaRPr lang="en-US" sz="1600" dirty="0">
              <a:latin typeface="Verdana" pitchFamily="34" charset="0"/>
            </a:endParaRPr>
          </a:p>
          <a:p>
            <a:pPr lvl="1">
              <a:buFont typeface="Arial" pitchFamily="34" charset="0"/>
              <a:buChar char="•"/>
            </a:pPr>
            <a:r>
              <a:rPr lang="en-US" sz="2400" dirty="0" smtClean="0">
                <a:latin typeface="Verdana" pitchFamily="34" charset="0"/>
              </a:rPr>
              <a:t>  How nail guns work and how triggers differ.</a:t>
            </a:r>
          </a:p>
          <a:p>
            <a:pPr lvl="1">
              <a:buFont typeface="Arial" pitchFamily="34" charset="0"/>
              <a:buChar char="•"/>
            </a:pPr>
            <a:endParaRPr lang="en-US" sz="1600" dirty="0" smtClean="0">
              <a:latin typeface="Verdana" pitchFamily="34" charset="0"/>
            </a:endParaRPr>
          </a:p>
          <a:p>
            <a:pPr lvl="1">
              <a:buFont typeface="Arial" pitchFamily="34" charset="0"/>
              <a:buChar char="•"/>
            </a:pPr>
            <a:r>
              <a:rPr lang="en-US" sz="2400" dirty="0">
                <a:latin typeface="Verdana" pitchFamily="34" charset="0"/>
              </a:rPr>
              <a:t> </a:t>
            </a:r>
            <a:r>
              <a:rPr lang="en-US" sz="2400" dirty="0" smtClean="0">
                <a:latin typeface="Verdana" pitchFamily="34" charset="0"/>
              </a:rPr>
              <a:t> Main causes of injuries – especially differences</a:t>
            </a:r>
          </a:p>
          <a:p>
            <a:pPr lvl="1"/>
            <a:r>
              <a:rPr lang="en-US" sz="2400" dirty="0" smtClean="0">
                <a:latin typeface="Verdana" pitchFamily="34" charset="0"/>
              </a:rPr>
              <a:t>   among types of triggers.</a:t>
            </a:r>
          </a:p>
          <a:p>
            <a:pPr lvl="1">
              <a:buFont typeface="Arial" pitchFamily="34" charset="0"/>
              <a:buChar char="•"/>
            </a:pPr>
            <a:endParaRPr lang="en-US" sz="1600" dirty="0" smtClean="0">
              <a:latin typeface="Verdana" pitchFamily="34" charset="0"/>
            </a:endParaRPr>
          </a:p>
          <a:p>
            <a:pPr lvl="1">
              <a:buFont typeface="Arial" pitchFamily="34" charset="0"/>
              <a:buChar char="•"/>
            </a:pPr>
            <a:r>
              <a:rPr lang="en-US" sz="2400" dirty="0">
                <a:latin typeface="Verdana" pitchFamily="34" charset="0"/>
              </a:rPr>
              <a:t> </a:t>
            </a:r>
            <a:r>
              <a:rPr lang="en-US" sz="2400" dirty="0" smtClean="0">
                <a:latin typeface="Verdana" pitchFamily="34" charset="0"/>
              </a:rPr>
              <a:t> Instructions provided in manufacturer tool</a:t>
            </a:r>
          </a:p>
          <a:p>
            <a:pPr lvl="1"/>
            <a:r>
              <a:rPr lang="en-US" sz="2400" dirty="0">
                <a:latin typeface="Verdana" pitchFamily="34" charset="0"/>
              </a:rPr>
              <a:t> </a:t>
            </a:r>
            <a:r>
              <a:rPr lang="en-US" sz="2400" dirty="0" smtClean="0">
                <a:latin typeface="Verdana" pitchFamily="34" charset="0"/>
              </a:rPr>
              <a:t>  manuals and where the manual is kept.</a:t>
            </a:r>
          </a:p>
        </p:txBody>
      </p:sp>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114840" y="4419600"/>
            <a:ext cx="3086829" cy="1574283"/>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pic>
        <p:nvPicPr>
          <p:cNvPr id="16387"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w="9525">
            <a:noFill/>
            <a:miter lim="800000"/>
            <a:headEnd/>
            <a:tailEnd/>
          </a:ln>
        </p:spPr>
      </p:pic>
      <p:sp>
        <p:nvSpPr>
          <p:cNvPr id="16388"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PPT-085-01</a:t>
            </a:r>
            <a:endParaRPr lang="en-US" sz="1400" dirty="0">
              <a:solidFill>
                <a:schemeClr val="bg1"/>
              </a:solidFill>
              <a:latin typeface="Verdana" pitchFamily="34" charset="0"/>
            </a:endParaRPr>
          </a:p>
        </p:txBody>
      </p:sp>
      <p:sp>
        <p:nvSpPr>
          <p:cNvPr id="16389" name="Rectangle 19"/>
          <p:cNvSpPr>
            <a:spLocks noChangeArrowheads="1"/>
          </p:cNvSpPr>
          <p:nvPr/>
        </p:nvSpPr>
        <p:spPr bwMode="auto">
          <a:xfrm>
            <a:off x="8077200" y="6019800"/>
            <a:ext cx="609600" cy="381000"/>
          </a:xfrm>
          <a:prstGeom prst="rect">
            <a:avLst/>
          </a:prstGeom>
          <a:noFill/>
          <a:ln w="9525">
            <a:noFill/>
            <a:miter lim="800000"/>
            <a:headEnd/>
            <a:tailEnd/>
          </a:ln>
        </p:spPr>
        <p:txBody>
          <a:bodyPr anchor="ctr"/>
          <a:lstStyle/>
          <a:p>
            <a:pPr algn="r"/>
            <a:r>
              <a:rPr lang="en-US" sz="1400" dirty="0">
                <a:solidFill>
                  <a:schemeClr val="bg1"/>
                </a:solidFill>
                <a:latin typeface="Verdana" pitchFamily="34" charset="0"/>
              </a:rPr>
              <a:t> </a:t>
            </a:r>
            <a:r>
              <a:rPr lang="en-US" sz="1400" dirty="0" smtClean="0">
                <a:solidFill>
                  <a:schemeClr val="bg1"/>
                </a:solidFill>
                <a:latin typeface="Verdana" pitchFamily="34" charset="0"/>
              </a:rPr>
              <a:t>22</a:t>
            </a:r>
            <a:endParaRPr lang="en-US" sz="1400" dirty="0">
              <a:solidFill>
                <a:schemeClr val="bg1"/>
              </a:solidFill>
              <a:latin typeface="Verdana" pitchFamily="34" charset="0"/>
            </a:endParaRPr>
          </a:p>
        </p:txBody>
      </p:sp>
      <p:sp>
        <p:nvSpPr>
          <p:cNvPr id="10" name="Content Placeholder 12"/>
          <p:cNvSpPr txBox="1">
            <a:spLocks/>
          </p:cNvSpPr>
          <p:nvPr/>
        </p:nvSpPr>
        <p:spPr bwMode="auto">
          <a:xfrm>
            <a:off x="304800" y="1371600"/>
            <a:ext cx="8458200" cy="3116263"/>
          </a:xfrm>
          <a:prstGeom prst="rect">
            <a:avLst/>
          </a:prstGeom>
          <a:noFill/>
          <a:ln w="9525">
            <a:noFill/>
            <a:miter lim="800000"/>
            <a:headEnd/>
            <a:tailEnd/>
          </a:ln>
        </p:spPr>
        <p:txBody>
          <a:bodyPr/>
          <a:lstStyle/>
          <a:p>
            <a:r>
              <a:rPr lang="en-US" sz="2400" dirty="0" smtClean="0">
                <a:latin typeface="Verdana" pitchFamily="34" charset="0"/>
              </a:rPr>
              <a:t>2. Provide training (cont.)</a:t>
            </a:r>
          </a:p>
          <a:p>
            <a:endParaRPr lang="en-US" dirty="0">
              <a:latin typeface="Verdana" pitchFamily="34" charset="0"/>
            </a:endParaRPr>
          </a:p>
          <a:p>
            <a:pPr marL="800100" lvl="1" indent="-342900">
              <a:buFont typeface="Arial" pitchFamily="34" charset="0"/>
              <a:buChar char="•"/>
            </a:pPr>
            <a:r>
              <a:rPr lang="en-US" sz="2400" dirty="0" smtClean="0">
                <a:latin typeface="Verdana" pitchFamily="34" charset="0"/>
              </a:rPr>
              <a:t>Hands </a:t>
            </a:r>
            <a:r>
              <a:rPr lang="en-US" sz="2400" dirty="0">
                <a:latin typeface="Verdana" pitchFamily="34" charset="0"/>
              </a:rPr>
              <a:t>on training with the actual nail guns </a:t>
            </a:r>
            <a:r>
              <a:rPr lang="en-US" sz="2400" dirty="0" smtClean="0">
                <a:latin typeface="Verdana" pitchFamily="34" charset="0"/>
              </a:rPr>
              <a:t>to be </a:t>
            </a:r>
            <a:r>
              <a:rPr lang="en-US" sz="2400" dirty="0">
                <a:latin typeface="Verdana" pitchFamily="34" charset="0"/>
              </a:rPr>
              <a:t>used on the job</a:t>
            </a:r>
            <a:r>
              <a:rPr lang="en-US" sz="2400" dirty="0" smtClean="0">
                <a:latin typeface="Verdana" pitchFamily="34" charset="0"/>
              </a:rPr>
              <a:t>.</a:t>
            </a:r>
          </a:p>
          <a:p>
            <a:pPr lvl="1"/>
            <a:endParaRPr lang="en-US" dirty="0" smtClean="0">
              <a:latin typeface="Verdana" pitchFamily="34" charset="0"/>
            </a:endParaRPr>
          </a:p>
          <a:p>
            <a:pPr marL="800100" lvl="1" indent="-342900">
              <a:buFont typeface="Arial" pitchFamily="34" charset="0"/>
              <a:buChar char="•"/>
            </a:pPr>
            <a:r>
              <a:rPr lang="en-US" sz="2400" dirty="0" smtClean="0">
                <a:latin typeface="Verdana" pitchFamily="34" charset="0"/>
              </a:rPr>
              <a:t>How to load the nail gun.</a:t>
            </a:r>
          </a:p>
          <a:p>
            <a:pPr marL="800100" lvl="1" indent="-342900">
              <a:buFont typeface="Arial" pitchFamily="34" charset="0"/>
              <a:buChar char="•"/>
            </a:pPr>
            <a:endParaRPr lang="en-US" dirty="0" smtClean="0">
              <a:latin typeface="Verdana" pitchFamily="34" charset="0"/>
            </a:endParaRPr>
          </a:p>
          <a:p>
            <a:pPr marL="800100" lvl="1" indent="-342900">
              <a:buFont typeface="Arial" pitchFamily="34" charset="0"/>
              <a:buChar char="•"/>
            </a:pPr>
            <a:r>
              <a:rPr lang="en-US" sz="2400" dirty="0" smtClean="0">
                <a:latin typeface="Verdana" pitchFamily="34" charset="0"/>
              </a:rPr>
              <a:t>How to operate the air compressor.</a:t>
            </a:r>
          </a:p>
          <a:p>
            <a:pPr lvl="1">
              <a:buFont typeface="Arial" pitchFamily="34" charset="0"/>
              <a:buChar char="•"/>
            </a:pPr>
            <a:endParaRPr lang="en-US" sz="2400" dirty="0">
              <a:latin typeface="Verdana" pitchFamily="34" charset="0"/>
            </a:endParaRPr>
          </a:p>
          <a:p>
            <a:pPr lvl="1"/>
            <a:endParaRPr lang="en-US" sz="2400" dirty="0" smtClean="0">
              <a:latin typeface="Verdana" pitchFamily="34" charset="0"/>
            </a:endParaRPr>
          </a:p>
        </p:txBody>
      </p:sp>
      <p:sp>
        <p:nvSpPr>
          <p:cNvPr id="7" name="TextBox 6"/>
          <p:cNvSpPr txBox="1"/>
          <p:nvPr/>
        </p:nvSpPr>
        <p:spPr>
          <a:xfrm>
            <a:off x="457200" y="381000"/>
            <a:ext cx="5334000" cy="523220"/>
          </a:xfrm>
          <a:prstGeom prst="rect">
            <a:avLst/>
          </a:prstGeom>
          <a:noFill/>
        </p:spPr>
        <p:txBody>
          <a:bodyPr wrap="square" rtlCol="0">
            <a:spAutoFit/>
          </a:bodyPr>
          <a:lstStyle/>
          <a:p>
            <a:pPr algn="ctr"/>
            <a:r>
              <a:rPr lang="en-US" sz="2800" dirty="0" smtClean="0">
                <a:solidFill>
                  <a:schemeClr val="bg1"/>
                </a:solidFill>
                <a:latin typeface="Verdana" pitchFamily="34" charset="0"/>
              </a:rPr>
              <a:t>Six Steps to Nail </a:t>
            </a:r>
            <a:r>
              <a:rPr lang="en-US" sz="2800" dirty="0">
                <a:solidFill>
                  <a:schemeClr val="bg1"/>
                </a:solidFill>
                <a:latin typeface="Verdana" pitchFamily="34" charset="0"/>
              </a:rPr>
              <a:t>G</a:t>
            </a:r>
            <a:r>
              <a:rPr lang="en-US" sz="2800" dirty="0" smtClean="0">
                <a:solidFill>
                  <a:schemeClr val="bg1"/>
                </a:solidFill>
                <a:latin typeface="Verdana" pitchFamily="34" charset="0"/>
              </a:rPr>
              <a:t>un </a:t>
            </a:r>
            <a:r>
              <a:rPr lang="en-US" sz="2800" dirty="0">
                <a:solidFill>
                  <a:schemeClr val="bg1"/>
                </a:solidFill>
                <a:latin typeface="Verdana" pitchFamily="34" charset="0"/>
              </a:rPr>
              <a:t>S</a:t>
            </a:r>
            <a:r>
              <a:rPr lang="en-US" sz="2800" dirty="0" smtClean="0">
                <a:solidFill>
                  <a:schemeClr val="bg1"/>
                </a:solidFill>
                <a:latin typeface="Verdana" pitchFamily="34" charset="0"/>
              </a:rPr>
              <a:t>afety</a:t>
            </a:r>
            <a:endParaRPr lang="en-US" sz="2800" dirty="0">
              <a:solidFill>
                <a:schemeClr val="bg1"/>
              </a:solidFill>
              <a:latin typeface="Verdana" pitchFamily="34" charset="0"/>
            </a:endParaRPr>
          </a:p>
        </p:txBody>
      </p:sp>
      <p:pic>
        <p:nvPicPr>
          <p:cNvPr id="16392" name="Picture 8" descr="https://encrypted-tbn1.gstatic.com/images?q=tbn:ANd9GcQ1ebCRPgqCnytsPI8i-Ho_Q8buEjxkTplKBZohRJ-FVC1ZLLb7"/>
          <p:cNvPicPr>
            <a:picLocks noChangeAspect="1" noChangeArrowheads="1"/>
          </p:cNvPicPr>
          <p:nvPr/>
        </p:nvPicPr>
        <p:blipFill>
          <a:blip r:embed="rId5" cstate="print"/>
          <a:srcRect/>
          <a:stretch>
            <a:fillRect/>
          </a:stretch>
        </p:blipFill>
        <p:spPr bwMode="auto">
          <a:xfrm>
            <a:off x="2971800" y="4459287"/>
            <a:ext cx="3527483" cy="1341437"/>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pic>
        <p:nvPicPr>
          <p:cNvPr id="17411"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w="9525">
            <a:noFill/>
            <a:miter lim="800000"/>
            <a:headEnd/>
            <a:tailEnd/>
          </a:ln>
        </p:spPr>
      </p:pic>
      <p:sp>
        <p:nvSpPr>
          <p:cNvPr id="17412"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PPT-085-01</a:t>
            </a:r>
            <a:endParaRPr lang="en-US" sz="1400" dirty="0">
              <a:solidFill>
                <a:schemeClr val="bg1"/>
              </a:solidFill>
              <a:latin typeface="Verdana" pitchFamily="34" charset="0"/>
            </a:endParaRPr>
          </a:p>
        </p:txBody>
      </p:sp>
      <p:sp>
        <p:nvSpPr>
          <p:cNvPr id="17413" name="Rectangle 19"/>
          <p:cNvSpPr>
            <a:spLocks noChangeArrowheads="1"/>
          </p:cNvSpPr>
          <p:nvPr/>
        </p:nvSpPr>
        <p:spPr bwMode="auto">
          <a:xfrm>
            <a:off x="8077200" y="6019800"/>
            <a:ext cx="609600" cy="381000"/>
          </a:xfrm>
          <a:prstGeom prst="rect">
            <a:avLst/>
          </a:prstGeom>
          <a:noFill/>
          <a:ln w="9525">
            <a:noFill/>
            <a:miter lim="800000"/>
            <a:headEnd/>
            <a:tailEnd/>
          </a:ln>
        </p:spPr>
        <p:txBody>
          <a:bodyPr anchor="ctr"/>
          <a:lstStyle/>
          <a:p>
            <a:pPr algn="r"/>
            <a:r>
              <a:rPr lang="en-US" sz="1400" dirty="0">
                <a:solidFill>
                  <a:schemeClr val="bg1"/>
                </a:solidFill>
                <a:latin typeface="Verdana" pitchFamily="34" charset="0"/>
              </a:rPr>
              <a:t> </a:t>
            </a:r>
            <a:r>
              <a:rPr lang="en-US" sz="1400" dirty="0" smtClean="0">
                <a:solidFill>
                  <a:schemeClr val="bg1"/>
                </a:solidFill>
                <a:latin typeface="Verdana" pitchFamily="34" charset="0"/>
              </a:rPr>
              <a:t>23</a:t>
            </a:r>
            <a:endParaRPr lang="en-US" sz="1400" dirty="0">
              <a:solidFill>
                <a:schemeClr val="bg1"/>
              </a:solidFill>
              <a:latin typeface="Verdana" pitchFamily="34" charset="0"/>
            </a:endParaRPr>
          </a:p>
        </p:txBody>
      </p:sp>
      <p:sp>
        <p:nvSpPr>
          <p:cNvPr id="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800" kern="0" dirty="0">
              <a:latin typeface="Verdana" pitchFamily="34" charset="0"/>
            </a:endParaRPr>
          </a:p>
        </p:txBody>
      </p:sp>
      <p:sp>
        <p:nvSpPr>
          <p:cNvPr id="7" name="TextBox 6"/>
          <p:cNvSpPr txBox="1"/>
          <p:nvPr/>
        </p:nvSpPr>
        <p:spPr>
          <a:xfrm>
            <a:off x="457200" y="381000"/>
            <a:ext cx="5334000" cy="523220"/>
          </a:xfrm>
          <a:prstGeom prst="rect">
            <a:avLst/>
          </a:prstGeom>
          <a:noFill/>
        </p:spPr>
        <p:txBody>
          <a:bodyPr wrap="square" rtlCol="0">
            <a:spAutoFit/>
          </a:bodyPr>
          <a:lstStyle/>
          <a:p>
            <a:pPr algn="ctr"/>
            <a:r>
              <a:rPr lang="en-US" sz="2800" dirty="0" smtClean="0">
                <a:solidFill>
                  <a:schemeClr val="bg1"/>
                </a:solidFill>
                <a:latin typeface="Verdana" pitchFamily="34" charset="0"/>
              </a:rPr>
              <a:t>Six Steps to Nail </a:t>
            </a:r>
            <a:r>
              <a:rPr lang="en-US" sz="2800" dirty="0">
                <a:solidFill>
                  <a:schemeClr val="bg1"/>
                </a:solidFill>
                <a:latin typeface="Verdana" pitchFamily="34" charset="0"/>
              </a:rPr>
              <a:t>G</a:t>
            </a:r>
            <a:r>
              <a:rPr lang="en-US" sz="2800" dirty="0" smtClean="0">
                <a:solidFill>
                  <a:schemeClr val="bg1"/>
                </a:solidFill>
                <a:latin typeface="Verdana" pitchFamily="34" charset="0"/>
              </a:rPr>
              <a:t>un </a:t>
            </a:r>
            <a:r>
              <a:rPr lang="en-US" sz="2800" dirty="0">
                <a:solidFill>
                  <a:schemeClr val="bg1"/>
                </a:solidFill>
                <a:latin typeface="Verdana" pitchFamily="34" charset="0"/>
              </a:rPr>
              <a:t>S</a:t>
            </a:r>
            <a:r>
              <a:rPr lang="en-US" sz="2800" dirty="0" smtClean="0">
                <a:solidFill>
                  <a:schemeClr val="bg1"/>
                </a:solidFill>
                <a:latin typeface="Verdana" pitchFamily="34" charset="0"/>
              </a:rPr>
              <a:t>afety</a:t>
            </a:r>
            <a:endParaRPr lang="en-US" sz="2800" dirty="0">
              <a:solidFill>
                <a:schemeClr val="bg1"/>
              </a:solidFill>
              <a:latin typeface="Verdana" pitchFamily="34" charset="0"/>
            </a:endParaRPr>
          </a:p>
        </p:txBody>
      </p:sp>
      <p:sp>
        <p:nvSpPr>
          <p:cNvPr id="9" name="Content Placeholder 12"/>
          <p:cNvSpPr txBox="1">
            <a:spLocks/>
          </p:cNvSpPr>
          <p:nvPr/>
        </p:nvSpPr>
        <p:spPr bwMode="auto">
          <a:xfrm>
            <a:off x="304800" y="1362076"/>
            <a:ext cx="8458200" cy="2743200"/>
          </a:xfrm>
          <a:prstGeom prst="rect">
            <a:avLst/>
          </a:prstGeom>
          <a:noFill/>
          <a:ln w="9525">
            <a:noFill/>
            <a:miter lim="800000"/>
            <a:headEnd/>
            <a:tailEnd/>
          </a:ln>
        </p:spPr>
        <p:txBody>
          <a:bodyPr/>
          <a:lstStyle/>
          <a:p>
            <a:r>
              <a:rPr lang="en-US" sz="2400" dirty="0" smtClean="0">
                <a:latin typeface="Verdana" pitchFamily="34" charset="0"/>
              </a:rPr>
              <a:t>2. Provide training (cont.)</a:t>
            </a:r>
          </a:p>
          <a:p>
            <a:endParaRPr lang="en-US" dirty="0">
              <a:latin typeface="Verdana" pitchFamily="34" charset="0"/>
            </a:endParaRPr>
          </a:p>
          <a:p>
            <a:pPr lvl="1">
              <a:buFont typeface="Arial" pitchFamily="34" charset="0"/>
              <a:buChar char="•"/>
            </a:pPr>
            <a:r>
              <a:rPr lang="en-US" sz="2400" dirty="0" smtClean="0">
                <a:latin typeface="Verdana" pitchFamily="34" charset="0"/>
              </a:rPr>
              <a:t> </a:t>
            </a:r>
            <a:r>
              <a:rPr lang="en-US" sz="2400" dirty="0">
                <a:latin typeface="Verdana" pitchFamily="34" charset="0"/>
              </a:rPr>
              <a:t>How to fire the nail gun.</a:t>
            </a:r>
          </a:p>
          <a:p>
            <a:pPr lvl="1">
              <a:buFont typeface="Arial" pitchFamily="34" charset="0"/>
              <a:buChar char="•"/>
            </a:pPr>
            <a:endParaRPr lang="en-US" dirty="0">
              <a:latin typeface="Verdana" pitchFamily="34" charset="0"/>
            </a:endParaRPr>
          </a:p>
          <a:p>
            <a:pPr lvl="1">
              <a:buFont typeface="Arial" pitchFamily="34" charset="0"/>
              <a:buChar char="•"/>
            </a:pPr>
            <a:r>
              <a:rPr lang="en-US" sz="2400" dirty="0">
                <a:latin typeface="Verdana" pitchFamily="34" charset="0"/>
              </a:rPr>
              <a:t> </a:t>
            </a:r>
            <a:r>
              <a:rPr lang="en-US" sz="2400" dirty="0" smtClean="0">
                <a:latin typeface="Verdana" pitchFamily="34" charset="0"/>
              </a:rPr>
              <a:t>How </a:t>
            </a:r>
            <a:r>
              <a:rPr lang="en-US" sz="2400" dirty="0">
                <a:latin typeface="Verdana" pitchFamily="34" charset="0"/>
              </a:rPr>
              <a:t>to hold the lumber during placement work.</a:t>
            </a:r>
          </a:p>
          <a:p>
            <a:pPr lvl="1">
              <a:buFont typeface="Arial" pitchFamily="34" charset="0"/>
              <a:buChar char="•"/>
            </a:pPr>
            <a:endParaRPr lang="en-US" dirty="0">
              <a:latin typeface="Verdana" pitchFamily="34" charset="0"/>
            </a:endParaRPr>
          </a:p>
          <a:p>
            <a:pPr lvl="1">
              <a:buFont typeface="Arial" pitchFamily="34" charset="0"/>
              <a:buChar char="•"/>
            </a:pPr>
            <a:r>
              <a:rPr lang="en-US" sz="2400" dirty="0">
                <a:latin typeface="Verdana" pitchFamily="34" charset="0"/>
              </a:rPr>
              <a:t> </a:t>
            </a:r>
            <a:r>
              <a:rPr lang="en-US" sz="2400" dirty="0" smtClean="0">
                <a:latin typeface="Verdana" pitchFamily="34" charset="0"/>
              </a:rPr>
              <a:t>What </a:t>
            </a:r>
            <a:r>
              <a:rPr lang="en-US" sz="2400" dirty="0">
                <a:latin typeface="Verdana" pitchFamily="34" charset="0"/>
              </a:rPr>
              <a:t>to do when a nail gun </a:t>
            </a:r>
            <a:r>
              <a:rPr lang="en-US" sz="2400" dirty="0" smtClean="0">
                <a:latin typeface="Verdana" pitchFamily="34" charset="0"/>
              </a:rPr>
              <a:t>malfunctions.</a:t>
            </a:r>
          </a:p>
        </p:txBody>
      </p:sp>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099391" y="4114800"/>
            <a:ext cx="3061607" cy="17145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pic>
        <p:nvPicPr>
          <p:cNvPr id="17411"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w="9525">
            <a:noFill/>
            <a:miter lim="800000"/>
            <a:headEnd/>
            <a:tailEnd/>
          </a:ln>
        </p:spPr>
      </p:pic>
      <p:sp>
        <p:nvSpPr>
          <p:cNvPr id="17412"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PPT-085-01</a:t>
            </a:r>
            <a:endParaRPr lang="en-US" sz="1400" dirty="0">
              <a:solidFill>
                <a:schemeClr val="bg1"/>
              </a:solidFill>
              <a:latin typeface="Verdana" pitchFamily="34" charset="0"/>
            </a:endParaRPr>
          </a:p>
        </p:txBody>
      </p:sp>
      <p:sp>
        <p:nvSpPr>
          <p:cNvPr id="17413" name="Rectangle 19"/>
          <p:cNvSpPr>
            <a:spLocks noChangeArrowheads="1"/>
          </p:cNvSpPr>
          <p:nvPr/>
        </p:nvSpPr>
        <p:spPr bwMode="auto">
          <a:xfrm>
            <a:off x="8077200" y="6019800"/>
            <a:ext cx="609600" cy="381000"/>
          </a:xfrm>
          <a:prstGeom prst="rect">
            <a:avLst/>
          </a:prstGeom>
          <a:noFill/>
          <a:ln w="9525">
            <a:noFill/>
            <a:miter lim="800000"/>
            <a:headEnd/>
            <a:tailEnd/>
          </a:ln>
        </p:spPr>
        <p:txBody>
          <a:bodyPr anchor="ctr"/>
          <a:lstStyle/>
          <a:p>
            <a:pPr algn="r"/>
            <a:r>
              <a:rPr lang="en-US" sz="1400" dirty="0">
                <a:solidFill>
                  <a:schemeClr val="bg1"/>
                </a:solidFill>
                <a:latin typeface="Verdana" pitchFamily="34" charset="0"/>
              </a:rPr>
              <a:t> </a:t>
            </a:r>
            <a:r>
              <a:rPr lang="en-US" sz="1400" dirty="0" smtClean="0">
                <a:solidFill>
                  <a:schemeClr val="bg1"/>
                </a:solidFill>
                <a:latin typeface="Verdana" pitchFamily="34" charset="0"/>
              </a:rPr>
              <a:t>24</a:t>
            </a:r>
            <a:endParaRPr lang="en-US" sz="1400" dirty="0">
              <a:solidFill>
                <a:schemeClr val="bg1"/>
              </a:solidFill>
              <a:latin typeface="Verdana" pitchFamily="34" charset="0"/>
            </a:endParaRPr>
          </a:p>
        </p:txBody>
      </p:sp>
      <p:sp>
        <p:nvSpPr>
          <p:cNvPr id="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800" kern="0" dirty="0">
              <a:latin typeface="Verdana" pitchFamily="34" charset="0"/>
            </a:endParaRPr>
          </a:p>
        </p:txBody>
      </p:sp>
      <p:sp>
        <p:nvSpPr>
          <p:cNvPr id="7" name="TextBox 6"/>
          <p:cNvSpPr txBox="1"/>
          <p:nvPr/>
        </p:nvSpPr>
        <p:spPr>
          <a:xfrm>
            <a:off x="457200" y="381000"/>
            <a:ext cx="5334000" cy="523220"/>
          </a:xfrm>
          <a:prstGeom prst="rect">
            <a:avLst/>
          </a:prstGeom>
          <a:noFill/>
        </p:spPr>
        <p:txBody>
          <a:bodyPr wrap="square" rtlCol="0">
            <a:spAutoFit/>
          </a:bodyPr>
          <a:lstStyle/>
          <a:p>
            <a:pPr algn="ctr"/>
            <a:r>
              <a:rPr lang="en-US" sz="2800" dirty="0" smtClean="0">
                <a:solidFill>
                  <a:schemeClr val="bg1"/>
                </a:solidFill>
                <a:latin typeface="Verdana" pitchFamily="34" charset="0"/>
              </a:rPr>
              <a:t>Six Steps to Nail </a:t>
            </a:r>
            <a:r>
              <a:rPr lang="en-US" sz="2800" dirty="0">
                <a:solidFill>
                  <a:schemeClr val="bg1"/>
                </a:solidFill>
                <a:latin typeface="Verdana" pitchFamily="34" charset="0"/>
              </a:rPr>
              <a:t>G</a:t>
            </a:r>
            <a:r>
              <a:rPr lang="en-US" sz="2800" dirty="0" smtClean="0">
                <a:solidFill>
                  <a:schemeClr val="bg1"/>
                </a:solidFill>
                <a:latin typeface="Verdana" pitchFamily="34" charset="0"/>
              </a:rPr>
              <a:t>un </a:t>
            </a:r>
            <a:r>
              <a:rPr lang="en-US" sz="2800" dirty="0">
                <a:solidFill>
                  <a:schemeClr val="bg1"/>
                </a:solidFill>
                <a:latin typeface="Verdana" pitchFamily="34" charset="0"/>
              </a:rPr>
              <a:t>S</a:t>
            </a:r>
            <a:r>
              <a:rPr lang="en-US" sz="2800" dirty="0" smtClean="0">
                <a:solidFill>
                  <a:schemeClr val="bg1"/>
                </a:solidFill>
                <a:latin typeface="Verdana" pitchFamily="34" charset="0"/>
              </a:rPr>
              <a:t>afety</a:t>
            </a:r>
            <a:endParaRPr lang="en-US" sz="2800" dirty="0">
              <a:solidFill>
                <a:schemeClr val="bg1"/>
              </a:solidFill>
              <a:latin typeface="Verdana" pitchFamily="34" charset="0"/>
            </a:endParaRPr>
          </a:p>
        </p:txBody>
      </p:sp>
      <p:sp>
        <p:nvSpPr>
          <p:cNvPr id="9" name="Content Placeholder 12"/>
          <p:cNvSpPr txBox="1">
            <a:spLocks/>
          </p:cNvSpPr>
          <p:nvPr/>
        </p:nvSpPr>
        <p:spPr bwMode="auto">
          <a:xfrm>
            <a:off x="342900" y="1693379"/>
            <a:ext cx="8458200" cy="4021622"/>
          </a:xfrm>
          <a:prstGeom prst="rect">
            <a:avLst/>
          </a:prstGeom>
          <a:noFill/>
          <a:ln w="9525">
            <a:noFill/>
            <a:miter lim="800000"/>
            <a:headEnd/>
            <a:tailEnd/>
          </a:ln>
        </p:spPr>
        <p:txBody>
          <a:bodyPr/>
          <a:lstStyle/>
          <a:p>
            <a:r>
              <a:rPr lang="en-US" sz="2400" dirty="0" smtClean="0">
                <a:latin typeface="Verdana" pitchFamily="34" charset="0"/>
              </a:rPr>
              <a:t>2. Provide training (cont.)</a:t>
            </a:r>
          </a:p>
          <a:p>
            <a:endParaRPr lang="en-US" dirty="0">
              <a:latin typeface="Verdana" pitchFamily="34" charset="0"/>
            </a:endParaRPr>
          </a:p>
          <a:p>
            <a:pPr lvl="1">
              <a:buFont typeface="Arial" pitchFamily="34" charset="0"/>
              <a:buChar char="•"/>
            </a:pPr>
            <a:r>
              <a:rPr lang="en-US" sz="2400" dirty="0" smtClean="0">
                <a:latin typeface="Verdana" pitchFamily="34" charset="0"/>
              </a:rPr>
              <a:t>  How to recognize and approach ricochet-prone</a:t>
            </a:r>
          </a:p>
          <a:p>
            <a:pPr lvl="1"/>
            <a:r>
              <a:rPr lang="en-US" sz="2400" dirty="0">
                <a:latin typeface="Verdana" pitchFamily="34" charset="0"/>
              </a:rPr>
              <a:t> </a:t>
            </a:r>
            <a:r>
              <a:rPr lang="en-US" sz="2400" dirty="0" smtClean="0">
                <a:latin typeface="Verdana" pitchFamily="34" charset="0"/>
              </a:rPr>
              <a:t>  surfaces.</a:t>
            </a:r>
          </a:p>
          <a:p>
            <a:pPr lvl="1">
              <a:buFont typeface="Arial" pitchFamily="34" charset="0"/>
              <a:buChar char="•"/>
            </a:pPr>
            <a:endParaRPr lang="en-US" dirty="0">
              <a:latin typeface="Verdana" pitchFamily="34" charset="0"/>
            </a:endParaRPr>
          </a:p>
          <a:p>
            <a:pPr lvl="1">
              <a:buFont typeface="Arial" pitchFamily="34" charset="0"/>
              <a:buChar char="•"/>
            </a:pPr>
            <a:r>
              <a:rPr lang="en-US" sz="2400" dirty="0" smtClean="0">
                <a:latin typeface="Verdana" pitchFamily="34" charset="0"/>
              </a:rPr>
              <a:t>  How to best handle special risks associated such</a:t>
            </a:r>
          </a:p>
          <a:p>
            <a:pPr lvl="1"/>
            <a:r>
              <a:rPr lang="en-US" sz="2400" dirty="0">
                <a:latin typeface="Verdana" pitchFamily="34" charset="0"/>
              </a:rPr>
              <a:t> </a:t>
            </a:r>
            <a:r>
              <a:rPr lang="en-US" sz="2400" dirty="0" smtClean="0">
                <a:latin typeface="Verdana" pitchFamily="34" charset="0"/>
              </a:rPr>
              <a:t>  as nail gun recoil and double fires.</a:t>
            </a:r>
          </a:p>
          <a:p>
            <a:pPr lvl="1">
              <a:buFont typeface="Arial" pitchFamily="34" charset="0"/>
              <a:buChar char="•"/>
            </a:pPr>
            <a:endParaRPr lang="en-US" dirty="0">
              <a:latin typeface="Verdana" pitchFamily="34" charset="0"/>
            </a:endParaRPr>
          </a:p>
          <a:p>
            <a:pPr lvl="1">
              <a:buFont typeface="Arial" pitchFamily="34" charset="0"/>
              <a:buChar char="•"/>
            </a:pPr>
            <a:r>
              <a:rPr lang="en-US" sz="2400" dirty="0" smtClean="0">
                <a:latin typeface="Verdana" pitchFamily="34" charset="0"/>
              </a:rPr>
              <a:t>  Training should also cover nail gun procedures,</a:t>
            </a:r>
          </a:p>
          <a:p>
            <a:pPr lvl="1"/>
            <a:r>
              <a:rPr lang="en-US" sz="2400" dirty="0">
                <a:latin typeface="Verdana" pitchFamily="34" charset="0"/>
              </a:rPr>
              <a:t> </a:t>
            </a:r>
            <a:r>
              <a:rPr lang="en-US" sz="2400" dirty="0" smtClean="0">
                <a:latin typeface="Verdana" pitchFamily="34" charset="0"/>
              </a:rPr>
              <a:t>  PPE, injury reporting, and first aid and medical</a:t>
            </a:r>
          </a:p>
          <a:p>
            <a:pPr lvl="1"/>
            <a:r>
              <a:rPr lang="en-US" sz="2400" dirty="0" smtClean="0">
                <a:latin typeface="Verdana" pitchFamily="34" charset="0"/>
              </a:rPr>
              <a:t>   treatment. </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4965" y="1030288"/>
            <a:ext cx="2207035" cy="1389615"/>
          </a:xfrm>
          <a:prstGeom prst="rect">
            <a:avLst/>
          </a:prstGeom>
        </p:spPr>
      </p:pic>
    </p:spTree>
    <p:extLst>
      <p:ext uri="{BB962C8B-B14F-4D97-AF65-F5344CB8AC3E}">
        <p14:creationId xmlns:p14="http://schemas.microsoft.com/office/powerpoint/2010/main" val="7317380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pic>
        <p:nvPicPr>
          <p:cNvPr id="18435"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w="9525">
            <a:noFill/>
            <a:miter lim="800000"/>
            <a:headEnd/>
            <a:tailEnd/>
          </a:ln>
        </p:spPr>
      </p:pic>
      <p:sp>
        <p:nvSpPr>
          <p:cNvPr id="18436"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PPT-085-01</a:t>
            </a:r>
            <a:endParaRPr lang="en-US" sz="1400" dirty="0">
              <a:solidFill>
                <a:schemeClr val="bg1"/>
              </a:solidFill>
              <a:latin typeface="Verdana" pitchFamily="34" charset="0"/>
            </a:endParaRPr>
          </a:p>
        </p:txBody>
      </p:sp>
      <p:sp>
        <p:nvSpPr>
          <p:cNvPr id="18437" name="Rectangle 19"/>
          <p:cNvSpPr>
            <a:spLocks noChangeArrowheads="1"/>
          </p:cNvSpPr>
          <p:nvPr/>
        </p:nvSpPr>
        <p:spPr bwMode="auto">
          <a:xfrm>
            <a:off x="8077200" y="6019800"/>
            <a:ext cx="609600" cy="381000"/>
          </a:xfrm>
          <a:prstGeom prst="rect">
            <a:avLst/>
          </a:prstGeom>
          <a:noFill/>
          <a:ln w="9525">
            <a:noFill/>
            <a:miter lim="800000"/>
            <a:headEnd/>
            <a:tailEnd/>
          </a:ln>
        </p:spPr>
        <p:txBody>
          <a:bodyPr anchor="ctr"/>
          <a:lstStyle/>
          <a:p>
            <a:pPr algn="r"/>
            <a:r>
              <a:rPr lang="en-US" sz="1400" dirty="0">
                <a:solidFill>
                  <a:schemeClr val="bg1"/>
                </a:solidFill>
                <a:latin typeface="Verdana" pitchFamily="34" charset="0"/>
              </a:rPr>
              <a:t> </a:t>
            </a:r>
            <a:r>
              <a:rPr lang="en-US" sz="1400" dirty="0" smtClean="0">
                <a:solidFill>
                  <a:schemeClr val="bg1"/>
                </a:solidFill>
                <a:latin typeface="Verdana" pitchFamily="34" charset="0"/>
              </a:rPr>
              <a:t>25</a:t>
            </a:r>
            <a:endParaRPr lang="en-US" sz="1400" dirty="0">
              <a:solidFill>
                <a:schemeClr val="bg1"/>
              </a:solidFill>
              <a:latin typeface="Verdana" pitchFamily="34" charset="0"/>
            </a:endParaRPr>
          </a:p>
        </p:txBody>
      </p:sp>
      <p:sp>
        <p:nvSpPr>
          <p:cNvPr id="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7" name="TextBox 6"/>
          <p:cNvSpPr txBox="1"/>
          <p:nvPr/>
        </p:nvSpPr>
        <p:spPr>
          <a:xfrm>
            <a:off x="457200" y="381000"/>
            <a:ext cx="5334000" cy="523220"/>
          </a:xfrm>
          <a:prstGeom prst="rect">
            <a:avLst/>
          </a:prstGeom>
          <a:noFill/>
        </p:spPr>
        <p:txBody>
          <a:bodyPr wrap="square" rtlCol="0">
            <a:spAutoFit/>
          </a:bodyPr>
          <a:lstStyle/>
          <a:p>
            <a:pPr algn="ctr"/>
            <a:r>
              <a:rPr lang="en-US" sz="2800" dirty="0" smtClean="0">
                <a:solidFill>
                  <a:schemeClr val="bg1"/>
                </a:solidFill>
                <a:latin typeface="Verdana" pitchFamily="34" charset="0"/>
              </a:rPr>
              <a:t>Six Steps to Nail </a:t>
            </a:r>
            <a:r>
              <a:rPr lang="en-US" sz="2800" dirty="0">
                <a:solidFill>
                  <a:schemeClr val="bg1"/>
                </a:solidFill>
                <a:latin typeface="Verdana" pitchFamily="34" charset="0"/>
              </a:rPr>
              <a:t>G</a:t>
            </a:r>
            <a:r>
              <a:rPr lang="en-US" sz="2800" dirty="0" smtClean="0">
                <a:solidFill>
                  <a:schemeClr val="bg1"/>
                </a:solidFill>
                <a:latin typeface="Verdana" pitchFamily="34" charset="0"/>
              </a:rPr>
              <a:t>un </a:t>
            </a:r>
            <a:r>
              <a:rPr lang="en-US" sz="2800" dirty="0">
                <a:solidFill>
                  <a:schemeClr val="bg1"/>
                </a:solidFill>
                <a:latin typeface="Verdana" pitchFamily="34" charset="0"/>
              </a:rPr>
              <a:t>S</a:t>
            </a:r>
            <a:r>
              <a:rPr lang="en-US" sz="2800" dirty="0" smtClean="0">
                <a:solidFill>
                  <a:schemeClr val="bg1"/>
                </a:solidFill>
                <a:latin typeface="Verdana" pitchFamily="34" charset="0"/>
              </a:rPr>
              <a:t>afety</a:t>
            </a:r>
            <a:endParaRPr lang="en-US" sz="2800" dirty="0">
              <a:solidFill>
                <a:schemeClr val="bg1"/>
              </a:solidFill>
              <a:latin typeface="Verdana" pitchFamily="34" charset="0"/>
            </a:endParaRPr>
          </a:p>
        </p:txBody>
      </p:sp>
      <p:sp>
        <p:nvSpPr>
          <p:cNvPr id="9" name="TextBox 8"/>
          <p:cNvSpPr txBox="1"/>
          <p:nvPr/>
        </p:nvSpPr>
        <p:spPr>
          <a:xfrm>
            <a:off x="304800" y="1635679"/>
            <a:ext cx="8382000" cy="4339650"/>
          </a:xfrm>
          <a:prstGeom prst="rect">
            <a:avLst/>
          </a:prstGeom>
          <a:noFill/>
        </p:spPr>
        <p:txBody>
          <a:bodyPr wrap="square" rtlCol="0">
            <a:spAutoFit/>
          </a:bodyPr>
          <a:lstStyle/>
          <a:p>
            <a:r>
              <a:rPr lang="en-US" sz="2400" dirty="0" smtClean="0">
                <a:latin typeface="Verdana" pitchFamily="34" charset="0"/>
              </a:rPr>
              <a:t>3. Establish nail gun procedures</a:t>
            </a:r>
          </a:p>
          <a:p>
            <a:endParaRPr lang="en-US" dirty="0">
              <a:latin typeface="Verdana" pitchFamily="34" charset="0"/>
            </a:endParaRPr>
          </a:p>
          <a:p>
            <a:pPr lvl="1">
              <a:buFont typeface="Arial" pitchFamily="34" charset="0"/>
              <a:buChar char="•"/>
            </a:pPr>
            <a:r>
              <a:rPr lang="en-US" sz="2400" dirty="0" smtClean="0">
                <a:latin typeface="Verdana" pitchFamily="34" charset="0"/>
              </a:rPr>
              <a:t>  Make sure that tool manuals for the nailers</a:t>
            </a:r>
          </a:p>
          <a:p>
            <a:pPr lvl="1"/>
            <a:r>
              <a:rPr lang="en-US" sz="2400" dirty="0">
                <a:latin typeface="Verdana" pitchFamily="34" charset="0"/>
              </a:rPr>
              <a:t> </a:t>
            </a:r>
            <a:r>
              <a:rPr lang="en-US" sz="2400" dirty="0" smtClean="0">
                <a:latin typeface="Verdana" pitchFamily="34" charset="0"/>
              </a:rPr>
              <a:t>  used on the job are always available on the</a:t>
            </a:r>
          </a:p>
          <a:p>
            <a:pPr lvl="1"/>
            <a:r>
              <a:rPr lang="en-US" sz="2400" dirty="0">
                <a:latin typeface="Verdana" pitchFamily="34" charset="0"/>
              </a:rPr>
              <a:t> </a:t>
            </a:r>
            <a:r>
              <a:rPr lang="en-US" sz="2400" dirty="0" smtClean="0">
                <a:latin typeface="Verdana" pitchFamily="34" charset="0"/>
              </a:rPr>
              <a:t>  jobsite.</a:t>
            </a:r>
          </a:p>
          <a:p>
            <a:pPr lvl="1">
              <a:buFont typeface="Arial" pitchFamily="34" charset="0"/>
              <a:buChar char="•"/>
            </a:pPr>
            <a:endParaRPr lang="en-US" dirty="0">
              <a:latin typeface="Verdana" pitchFamily="34" charset="0"/>
            </a:endParaRPr>
          </a:p>
          <a:p>
            <a:pPr lvl="1">
              <a:buFont typeface="Arial" pitchFamily="34" charset="0"/>
              <a:buChar char="•"/>
            </a:pPr>
            <a:r>
              <a:rPr lang="en-US" sz="2400" dirty="0" smtClean="0">
                <a:latin typeface="Verdana" pitchFamily="34" charset="0"/>
              </a:rPr>
              <a:t>  Make sure the manufacturers’ tool labels</a:t>
            </a:r>
          </a:p>
          <a:p>
            <a:pPr lvl="1"/>
            <a:r>
              <a:rPr lang="en-US" sz="2400" dirty="0">
                <a:latin typeface="Verdana" pitchFamily="34" charset="0"/>
              </a:rPr>
              <a:t> </a:t>
            </a:r>
            <a:r>
              <a:rPr lang="en-US" sz="2400" dirty="0" smtClean="0">
                <a:latin typeface="Verdana" pitchFamily="34" charset="0"/>
              </a:rPr>
              <a:t>  and instructions are understood and followed.</a:t>
            </a:r>
          </a:p>
          <a:p>
            <a:pPr lvl="1">
              <a:buFont typeface="Arial" pitchFamily="34" charset="0"/>
              <a:buChar char="•"/>
            </a:pPr>
            <a:endParaRPr lang="en-US" dirty="0">
              <a:latin typeface="Verdana" pitchFamily="34" charset="0"/>
            </a:endParaRPr>
          </a:p>
          <a:p>
            <a:pPr lvl="1">
              <a:buFont typeface="Arial" pitchFamily="34" charset="0"/>
              <a:buChar char="•"/>
            </a:pPr>
            <a:r>
              <a:rPr lang="en-US" sz="2400" dirty="0" smtClean="0">
                <a:latin typeface="Verdana" pitchFamily="34" charset="0"/>
              </a:rPr>
              <a:t>  Check tools and power sources before</a:t>
            </a:r>
          </a:p>
          <a:p>
            <a:pPr lvl="1"/>
            <a:r>
              <a:rPr lang="en-US" sz="2400" dirty="0">
                <a:latin typeface="Verdana" pitchFamily="34" charset="0"/>
              </a:rPr>
              <a:t> </a:t>
            </a:r>
            <a:r>
              <a:rPr lang="en-US" sz="2400" dirty="0" smtClean="0">
                <a:latin typeface="Verdana" pitchFamily="34" charset="0"/>
              </a:rPr>
              <a:t>  operating to make sure they are in proper</a:t>
            </a:r>
          </a:p>
          <a:p>
            <a:pPr lvl="1"/>
            <a:r>
              <a:rPr lang="en-US" sz="2400" dirty="0" smtClean="0">
                <a:latin typeface="Verdana" pitchFamily="34" charset="0"/>
              </a:rPr>
              <a:t>   working order.</a:t>
            </a:r>
            <a:endParaRPr lang="en-US" sz="2400" dirty="0">
              <a:latin typeface="Verdana" pitchFamily="34" charset="0"/>
            </a:endParaRPr>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72200" y="1104716"/>
            <a:ext cx="2343593" cy="1171797"/>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pic>
        <p:nvPicPr>
          <p:cNvPr id="19459"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w="9525">
            <a:noFill/>
            <a:miter lim="800000"/>
            <a:headEnd/>
            <a:tailEnd/>
          </a:ln>
        </p:spPr>
      </p:pic>
      <p:sp>
        <p:nvSpPr>
          <p:cNvPr id="19460"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PPT-085-01</a:t>
            </a:r>
            <a:endParaRPr lang="en-US" sz="1400" dirty="0">
              <a:solidFill>
                <a:schemeClr val="bg1"/>
              </a:solidFill>
              <a:latin typeface="Verdana" pitchFamily="34" charset="0"/>
            </a:endParaRPr>
          </a:p>
        </p:txBody>
      </p:sp>
      <p:sp>
        <p:nvSpPr>
          <p:cNvPr id="19461" name="Rectangle 19"/>
          <p:cNvSpPr>
            <a:spLocks noChangeArrowheads="1"/>
          </p:cNvSpPr>
          <p:nvPr/>
        </p:nvSpPr>
        <p:spPr bwMode="auto">
          <a:xfrm>
            <a:off x="8077200" y="6019800"/>
            <a:ext cx="609600" cy="381000"/>
          </a:xfrm>
          <a:prstGeom prst="rect">
            <a:avLst/>
          </a:prstGeom>
          <a:noFill/>
          <a:ln w="9525">
            <a:noFill/>
            <a:miter lim="800000"/>
            <a:headEnd/>
            <a:tailEnd/>
          </a:ln>
        </p:spPr>
        <p:txBody>
          <a:bodyPr anchor="ctr"/>
          <a:lstStyle/>
          <a:p>
            <a:pPr algn="r"/>
            <a:r>
              <a:rPr lang="en-US" sz="1400" dirty="0">
                <a:solidFill>
                  <a:schemeClr val="bg1"/>
                </a:solidFill>
                <a:latin typeface="Verdana" pitchFamily="34" charset="0"/>
              </a:rPr>
              <a:t> </a:t>
            </a:r>
            <a:r>
              <a:rPr lang="en-US" sz="1400" dirty="0" smtClean="0">
                <a:solidFill>
                  <a:schemeClr val="bg1"/>
                </a:solidFill>
                <a:latin typeface="Verdana" pitchFamily="34" charset="0"/>
              </a:rPr>
              <a:t>26</a:t>
            </a:r>
            <a:endParaRPr lang="en-US" sz="1400" dirty="0">
              <a:solidFill>
                <a:schemeClr val="bg1"/>
              </a:solidFill>
              <a:latin typeface="Verdana" pitchFamily="34" charset="0"/>
            </a:endParaRP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7" name="TextBox 6"/>
          <p:cNvSpPr txBox="1"/>
          <p:nvPr/>
        </p:nvSpPr>
        <p:spPr>
          <a:xfrm>
            <a:off x="457200" y="381000"/>
            <a:ext cx="5334000" cy="523220"/>
          </a:xfrm>
          <a:prstGeom prst="rect">
            <a:avLst/>
          </a:prstGeom>
          <a:noFill/>
        </p:spPr>
        <p:txBody>
          <a:bodyPr wrap="square" rtlCol="0">
            <a:spAutoFit/>
          </a:bodyPr>
          <a:lstStyle/>
          <a:p>
            <a:pPr algn="ctr"/>
            <a:r>
              <a:rPr lang="en-US" sz="2800" dirty="0" smtClean="0">
                <a:solidFill>
                  <a:schemeClr val="bg1"/>
                </a:solidFill>
                <a:latin typeface="Verdana" pitchFamily="34" charset="0"/>
              </a:rPr>
              <a:t>Six Steps to Nail </a:t>
            </a:r>
            <a:r>
              <a:rPr lang="en-US" sz="2800" dirty="0">
                <a:solidFill>
                  <a:schemeClr val="bg1"/>
                </a:solidFill>
                <a:latin typeface="Verdana" pitchFamily="34" charset="0"/>
              </a:rPr>
              <a:t>G</a:t>
            </a:r>
            <a:r>
              <a:rPr lang="en-US" sz="2800" dirty="0" smtClean="0">
                <a:solidFill>
                  <a:schemeClr val="bg1"/>
                </a:solidFill>
                <a:latin typeface="Verdana" pitchFamily="34" charset="0"/>
              </a:rPr>
              <a:t>un </a:t>
            </a:r>
            <a:r>
              <a:rPr lang="en-US" sz="2800" dirty="0">
                <a:solidFill>
                  <a:schemeClr val="bg1"/>
                </a:solidFill>
                <a:latin typeface="Verdana" pitchFamily="34" charset="0"/>
              </a:rPr>
              <a:t>S</a:t>
            </a:r>
            <a:r>
              <a:rPr lang="en-US" sz="2800" dirty="0" smtClean="0">
                <a:solidFill>
                  <a:schemeClr val="bg1"/>
                </a:solidFill>
                <a:latin typeface="Verdana" pitchFamily="34" charset="0"/>
              </a:rPr>
              <a:t>afety</a:t>
            </a:r>
            <a:endParaRPr lang="en-US" sz="2800" dirty="0">
              <a:solidFill>
                <a:schemeClr val="bg1"/>
              </a:solidFill>
              <a:latin typeface="Verdana" pitchFamily="34" charset="0"/>
            </a:endParaRPr>
          </a:p>
        </p:txBody>
      </p:sp>
      <p:sp>
        <p:nvSpPr>
          <p:cNvPr id="10" name="TextBox 9"/>
          <p:cNvSpPr txBox="1"/>
          <p:nvPr/>
        </p:nvSpPr>
        <p:spPr>
          <a:xfrm>
            <a:off x="457200" y="1143000"/>
            <a:ext cx="8229600" cy="3970318"/>
          </a:xfrm>
          <a:prstGeom prst="rect">
            <a:avLst/>
          </a:prstGeom>
          <a:noFill/>
        </p:spPr>
        <p:txBody>
          <a:bodyPr wrap="square" rtlCol="0">
            <a:spAutoFit/>
          </a:bodyPr>
          <a:lstStyle/>
          <a:p>
            <a:r>
              <a:rPr lang="en-US" sz="2400" dirty="0" smtClean="0">
                <a:latin typeface="Verdana" pitchFamily="34" charset="0"/>
              </a:rPr>
              <a:t>3. Establish nail gun procedures (cont.)</a:t>
            </a:r>
          </a:p>
          <a:p>
            <a:endParaRPr lang="en-US" dirty="0" smtClean="0">
              <a:latin typeface="Verdana" pitchFamily="34" charset="0"/>
            </a:endParaRPr>
          </a:p>
          <a:p>
            <a:pPr lvl="1">
              <a:buFont typeface="Arial" pitchFamily="34" charset="0"/>
              <a:buChar char="•"/>
            </a:pPr>
            <a:r>
              <a:rPr lang="en-US" sz="2400" dirty="0" smtClean="0">
                <a:latin typeface="Verdana" pitchFamily="34" charset="0"/>
              </a:rPr>
              <a:t>  Set up operations so that workers are not in</a:t>
            </a:r>
          </a:p>
          <a:p>
            <a:pPr lvl="1"/>
            <a:r>
              <a:rPr lang="en-US" sz="2400" dirty="0" smtClean="0">
                <a:latin typeface="Verdana" pitchFamily="34" charset="0"/>
              </a:rPr>
              <a:t>   the line of fire from nail guns being operated</a:t>
            </a:r>
          </a:p>
          <a:p>
            <a:pPr lvl="1"/>
            <a:r>
              <a:rPr lang="en-US" sz="2400" dirty="0">
                <a:latin typeface="Verdana" pitchFamily="34" charset="0"/>
              </a:rPr>
              <a:t> </a:t>
            </a:r>
            <a:r>
              <a:rPr lang="en-US" sz="2400" dirty="0" smtClean="0">
                <a:latin typeface="Verdana" pitchFamily="34" charset="0"/>
              </a:rPr>
              <a:t>  by </a:t>
            </a:r>
            <a:r>
              <a:rPr lang="en-US" sz="2400" dirty="0" smtClean="0">
                <a:latin typeface="Verdana" pitchFamily="34" charset="0"/>
              </a:rPr>
              <a:t>co-workers.</a:t>
            </a:r>
            <a:endParaRPr lang="en-US" sz="2400" dirty="0" smtClean="0">
              <a:latin typeface="Verdana" pitchFamily="34" charset="0"/>
            </a:endParaRPr>
          </a:p>
          <a:p>
            <a:pPr lvl="1"/>
            <a:endParaRPr lang="en-US" dirty="0" smtClean="0">
              <a:latin typeface="Verdana" pitchFamily="34" charset="0"/>
            </a:endParaRPr>
          </a:p>
          <a:p>
            <a:pPr lvl="1">
              <a:buFont typeface="Arial" pitchFamily="34" charset="0"/>
              <a:buChar char="•"/>
            </a:pPr>
            <a:r>
              <a:rPr lang="en-US" sz="2400" dirty="0" smtClean="0">
                <a:latin typeface="Verdana" pitchFamily="34" charset="0"/>
              </a:rPr>
              <a:t>  Check lumber surfaces before nailing. Look</a:t>
            </a:r>
          </a:p>
          <a:p>
            <a:pPr lvl="1"/>
            <a:r>
              <a:rPr lang="en-US" sz="2400" dirty="0">
                <a:latin typeface="Verdana" pitchFamily="34" charset="0"/>
              </a:rPr>
              <a:t> </a:t>
            </a:r>
            <a:r>
              <a:rPr lang="en-US" sz="2400" dirty="0" smtClean="0">
                <a:latin typeface="Verdana" pitchFamily="34" charset="0"/>
              </a:rPr>
              <a:t>  for knots, nails, straps, hangers, etc. that </a:t>
            </a:r>
          </a:p>
          <a:p>
            <a:pPr lvl="1"/>
            <a:r>
              <a:rPr lang="en-US" sz="2400" dirty="0">
                <a:latin typeface="Verdana" pitchFamily="34" charset="0"/>
              </a:rPr>
              <a:t> </a:t>
            </a:r>
            <a:r>
              <a:rPr lang="en-US" sz="2400" dirty="0" smtClean="0">
                <a:latin typeface="Verdana" pitchFamily="34" charset="0"/>
              </a:rPr>
              <a:t>  could cause recoil or </a:t>
            </a:r>
            <a:r>
              <a:rPr lang="en-US" sz="2400" dirty="0" smtClean="0">
                <a:latin typeface="Verdana" pitchFamily="34" charset="0"/>
              </a:rPr>
              <a:t>ricochet.</a:t>
            </a:r>
            <a:endParaRPr lang="en-US" sz="2400" dirty="0" smtClean="0">
              <a:latin typeface="Verdana" pitchFamily="34" charset="0"/>
            </a:endParaRPr>
          </a:p>
          <a:p>
            <a:pPr lvl="1">
              <a:buFont typeface="Arial" pitchFamily="34" charset="0"/>
              <a:buChar char="•"/>
            </a:pPr>
            <a:endParaRPr lang="en-US" sz="2400" dirty="0">
              <a:latin typeface="Verdana" pitchFamily="34" charset="0"/>
            </a:endParaRPr>
          </a:p>
          <a:p>
            <a:pPr lvl="1"/>
            <a:endParaRPr lang="en-US" sz="2400" dirty="0" smtClean="0">
              <a:latin typeface="Verdana" pitchFamily="34" charset="0"/>
            </a:endParaRPr>
          </a:p>
        </p:txBody>
      </p:sp>
      <p:pic>
        <p:nvPicPr>
          <p:cNvPr id="19466" name="Picture 10" descr="http://ts3.mm.bing.net/th?id=H.4539914712186942&amp;pid=15.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48388" y="4191000"/>
            <a:ext cx="2590800" cy="17272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pic>
        <p:nvPicPr>
          <p:cNvPr id="20483"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w="9525">
            <a:noFill/>
            <a:miter lim="800000"/>
            <a:headEnd/>
            <a:tailEnd/>
          </a:ln>
        </p:spPr>
      </p:pic>
      <p:sp>
        <p:nvSpPr>
          <p:cNvPr id="20484"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PPT-085-01</a:t>
            </a:r>
            <a:endParaRPr lang="en-US" sz="1400" dirty="0">
              <a:solidFill>
                <a:schemeClr val="bg1"/>
              </a:solidFill>
              <a:latin typeface="Verdana" pitchFamily="34" charset="0"/>
            </a:endParaRPr>
          </a:p>
        </p:txBody>
      </p:sp>
      <p:sp>
        <p:nvSpPr>
          <p:cNvPr id="20485" name="Rectangle 19"/>
          <p:cNvSpPr>
            <a:spLocks noChangeArrowheads="1"/>
          </p:cNvSpPr>
          <p:nvPr/>
        </p:nvSpPr>
        <p:spPr bwMode="auto">
          <a:xfrm>
            <a:off x="8077200" y="6019800"/>
            <a:ext cx="609600" cy="381000"/>
          </a:xfrm>
          <a:prstGeom prst="rect">
            <a:avLst/>
          </a:prstGeom>
          <a:noFill/>
          <a:ln w="9525">
            <a:noFill/>
            <a:miter lim="800000"/>
            <a:headEnd/>
            <a:tailEnd/>
          </a:ln>
        </p:spPr>
        <p:txBody>
          <a:bodyPr anchor="ctr"/>
          <a:lstStyle/>
          <a:p>
            <a:pPr algn="r"/>
            <a:r>
              <a:rPr lang="en-US" sz="1400" dirty="0">
                <a:solidFill>
                  <a:schemeClr val="bg1"/>
                </a:solidFill>
                <a:latin typeface="Verdana" pitchFamily="34" charset="0"/>
              </a:rPr>
              <a:t> </a:t>
            </a:r>
            <a:r>
              <a:rPr lang="en-US" sz="1400" dirty="0" smtClean="0">
                <a:solidFill>
                  <a:schemeClr val="bg1"/>
                </a:solidFill>
                <a:latin typeface="Verdana" pitchFamily="34" charset="0"/>
              </a:rPr>
              <a:t>27</a:t>
            </a:r>
            <a:endParaRPr lang="en-US" sz="1400" dirty="0">
              <a:solidFill>
                <a:schemeClr val="bg1"/>
              </a:solidFill>
              <a:latin typeface="Verdana" pitchFamily="34" charset="0"/>
            </a:endParaRPr>
          </a:p>
        </p:txBody>
      </p:sp>
      <p:sp>
        <p:nvSpPr>
          <p:cNvPr id="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800" kern="0" dirty="0">
              <a:latin typeface="Verdana" pitchFamily="34" charset="0"/>
            </a:endParaRPr>
          </a:p>
        </p:txBody>
      </p:sp>
      <p:sp>
        <p:nvSpPr>
          <p:cNvPr id="7" name="TextBox 6"/>
          <p:cNvSpPr txBox="1"/>
          <p:nvPr/>
        </p:nvSpPr>
        <p:spPr>
          <a:xfrm>
            <a:off x="457200" y="381000"/>
            <a:ext cx="5334000" cy="523220"/>
          </a:xfrm>
          <a:prstGeom prst="rect">
            <a:avLst/>
          </a:prstGeom>
          <a:noFill/>
        </p:spPr>
        <p:txBody>
          <a:bodyPr wrap="square" rtlCol="0">
            <a:spAutoFit/>
          </a:bodyPr>
          <a:lstStyle/>
          <a:p>
            <a:pPr algn="ctr"/>
            <a:r>
              <a:rPr lang="en-US" sz="2800" dirty="0" smtClean="0">
                <a:solidFill>
                  <a:schemeClr val="bg1"/>
                </a:solidFill>
                <a:latin typeface="Verdana" pitchFamily="34" charset="0"/>
              </a:rPr>
              <a:t>Six Steps to Nail </a:t>
            </a:r>
            <a:r>
              <a:rPr lang="en-US" sz="2800" dirty="0">
                <a:solidFill>
                  <a:schemeClr val="bg1"/>
                </a:solidFill>
                <a:latin typeface="Verdana" pitchFamily="34" charset="0"/>
              </a:rPr>
              <a:t>G</a:t>
            </a:r>
            <a:r>
              <a:rPr lang="en-US" sz="2800" dirty="0" smtClean="0">
                <a:solidFill>
                  <a:schemeClr val="bg1"/>
                </a:solidFill>
                <a:latin typeface="Verdana" pitchFamily="34" charset="0"/>
              </a:rPr>
              <a:t>un </a:t>
            </a:r>
            <a:r>
              <a:rPr lang="en-US" sz="2800" dirty="0">
                <a:solidFill>
                  <a:schemeClr val="bg1"/>
                </a:solidFill>
                <a:latin typeface="Verdana" pitchFamily="34" charset="0"/>
              </a:rPr>
              <a:t>S</a:t>
            </a:r>
            <a:r>
              <a:rPr lang="en-US" sz="2800" dirty="0" smtClean="0">
                <a:solidFill>
                  <a:schemeClr val="bg1"/>
                </a:solidFill>
                <a:latin typeface="Verdana" pitchFamily="34" charset="0"/>
              </a:rPr>
              <a:t>afety</a:t>
            </a:r>
            <a:endParaRPr lang="en-US" sz="2800" dirty="0">
              <a:solidFill>
                <a:schemeClr val="bg1"/>
              </a:solidFill>
              <a:latin typeface="Verdana" pitchFamily="34" charset="0"/>
            </a:endParaRPr>
          </a:p>
        </p:txBody>
      </p:sp>
      <p:sp>
        <p:nvSpPr>
          <p:cNvPr id="9" name="TextBox 8"/>
          <p:cNvSpPr txBox="1"/>
          <p:nvPr/>
        </p:nvSpPr>
        <p:spPr>
          <a:xfrm>
            <a:off x="411126" y="1594449"/>
            <a:ext cx="8153400" cy="4062651"/>
          </a:xfrm>
          <a:prstGeom prst="rect">
            <a:avLst/>
          </a:prstGeom>
          <a:noFill/>
        </p:spPr>
        <p:txBody>
          <a:bodyPr wrap="square" rtlCol="0">
            <a:spAutoFit/>
          </a:bodyPr>
          <a:lstStyle/>
          <a:p>
            <a:r>
              <a:rPr lang="en-US" sz="2400" dirty="0" smtClean="0">
                <a:latin typeface="Verdana" pitchFamily="34" charset="0"/>
              </a:rPr>
              <a:t>3. Establish nail gun procedures (cont.)</a:t>
            </a:r>
          </a:p>
          <a:p>
            <a:endParaRPr lang="en-US" dirty="0">
              <a:latin typeface="Verdana" pitchFamily="34" charset="0"/>
            </a:endParaRPr>
          </a:p>
          <a:p>
            <a:pPr lvl="1">
              <a:lnSpc>
                <a:spcPct val="150000"/>
              </a:lnSpc>
              <a:buFont typeface="Arial" pitchFamily="34" charset="0"/>
              <a:buChar char="•"/>
            </a:pPr>
            <a:r>
              <a:rPr lang="en-US" sz="2400" dirty="0" smtClean="0">
                <a:latin typeface="Verdana" pitchFamily="34" charset="0"/>
              </a:rPr>
              <a:t>  Always disconnect the compressed air when:</a:t>
            </a:r>
          </a:p>
          <a:p>
            <a:pPr lvl="2">
              <a:lnSpc>
                <a:spcPct val="150000"/>
              </a:lnSpc>
              <a:buFont typeface="Verdana" pitchFamily="34" charset="0"/>
              <a:buChar char="―"/>
            </a:pPr>
            <a:r>
              <a:rPr lang="en-US" sz="2400" dirty="0">
                <a:latin typeface="Verdana" pitchFamily="34" charset="0"/>
              </a:rPr>
              <a:t> </a:t>
            </a:r>
            <a:r>
              <a:rPr lang="en-US" sz="2400" dirty="0" smtClean="0">
                <a:latin typeface="Verdana" pitchFamily="34" charset="0"/>
              </a:rPr>
              <a:t>Leaving a nail gun unattended;</a:t>
            </a:r>
          </a:p>
          <a:p>
            <a:pPr lvl="2">
              <a:lnSpc>
                <a:spcPct val="150000"/>
              </a:lnSpc>
              <a:buFont typeface="Verdana" pitchFamily="34" charset="0"/>
              <a:buChar char="―"/>
            </a:pPr>
            <a:r>
              <a:rPr lang="en-US" sz="2400" dirty="0">
                <a:latin typeface="Verdana" pitchFamily="34" charset="0"/>
              </a:rPr>
              <a:t> </a:t>
            </a:r>
            <a:r>
              <a:rPr lang="en-US" sz="2400" dirty="0" smtClean="0">
                <a:latin typeface="Verdana" pitchFamily="34" charset="0"/>
              </a:rPr>
              <a:t>Traveling up and down a ladder or stairs;</a:t>
            </a:r>
          </a:p>
          <a:p>
            <a:pPr lvl="2">
              <a:lnSpc>
                <a:spcPct val="150000"/>
              </a:lnSpc>
              <a:buFont typeface="Verdana" pitchFamily="34" charset="0"/>
              <a:buChar char="―"/>
            </a:pPr>
            <a:r>
              <a:rPr lang="en-US" sz="2400" dirty="0">
                <a:latin typeface="Verdana" pitchFamily="34" charset="0"/>
              </a:rPr>
              <a:t> </a:t>
            </a:r>
            <a:r>
              <a:rPr lang="en-US" sz="2400" dirty="0" smtClean="0">
                <a:latin typeface="Verdana" pitchFamily="34" charset="0"/>
              </a:rPr>
              <a:t>Passing the nail gun to a co-worker;</a:t>
            </a:r>
          </a:p>
          <a:p>
            <a:pPr lvl="2">
              <a:lnSpc>
                <a:spcPct val="150000"/>
              </a:lnSpc>
              <a:buFont typeface="Verdana" pitchFamily="34" charset="0"/>
              <a:buChar char="―"/>
            </a:pPr>
            <a:r>
              <a:rPr lang="en-US" sz="2400" dirty="0">
                <a:latin typeface="Verdana" pitchFamily="34" charset="0"/>
              </a:rPr>
              <a:t> </a:t>
            </a:r>
            <a:r>
              <a:rPr lang="en-US" sz="2400" dirty="0" smtClean="0">
                <a:latin typeface="Verdana" pitchFamily="34" charset="0"/>
              </a:rPr>
              <a:t>Clearing jammed nails</a:t>
            </a:r>
            <a:r>
              <a:rPr lang="en-US" sz="2400" dirty="0" smtClean="0">
                <a:latin typeface="Verdana" pitchFamily="34" charset="0"/>
              </a:rPr>
              <a:t>;</a:t>
            </a:r>
            <a:endParaRPr lang="en-US" sz="2400" dirty="0" smtClean="0">
              <a:latin typeface="Verdana" pitchFamily="34" charset="0"/>
            </a:endParaRPr>
          </a:p>
          <a:p>
            <a:pPr lvl="2">
              <a:lnSpc>
                <a:spcPct val="150000"/>
              </a:lnSpc>
              <a:buFont typeface="Verdana" pitchFamily="34" charset="0"/>
              <a:buChar char="―"/>
            </a:pPr>
            <a:r>
              <a:rPr lang="en-US" sz="2400" dirty="0">
                <a:latin typeface="Verdana" pitchFamily="34" charset="0"/>
              </a:rPr>
              <a:t> </a:t>
            </a:r>
            <a:r>
              <a:rPr lang="en-US" sz="2400" dirty="0" smtClean="0">
                <a:latin typeface="Verdana" pitchFamily="34" charset="0"/>
              </a:rPr>
              <a:t>Performing </a:t>
            </a:r>
            <a:r>
              <a:rPr lang="en-US" sz="2400" dirty="0" smtClean="0">
                <a:latin typeface="Verdana" pitchFamily="34" charset="0"/>
              </a:rPr>
              <a:t>maintenance </a:t>
            </a:r>
            <a:r>
              <a:rPr lang="en-US" sz="2400" dirty="0" smtClean="0">
                <a:latin typeface="Verdana" pitchFamily="34" charset="0"/>
              </a:rPr>
              <a:t>on </a:t>
            </a:r>
            <a:r>
              <a:rPr lang="en-US" sz="2400" dirty="0" smtClean="0">
                <a:latin typeface="Verdana" pitchFamily="34" charset="0"/>
              </a:rPr>
              <a:t>the nail </a:t>
            </a:r>
            <a:r>
              <a:rPr lang="en-US" sz="2400" dirty="0" smtClean="0">
                <a:latin typeface="Verdana" pitchFamily="34" charset="0"/>
              </a:rPr>
              <a:t>gun.</a:t>
            </a:r>
            <a:endParaRPr lang="en-US" sz="2400" dirty="0">
              <a:latin typeface="Verdana" pitchFamily="34" charset="0"/>
            </a:endParaRPr>
          </a:p>
        </p:txBody>
      </p:sp>
      <p:pic>
        <p:nvPicPr>
          <p:cNvPr id="10" name="Picture 8" descr="https://encrypted-tbn1.gstatic.com/images?q=tbn:ANd9GcT2It-zpNvhERm0EmctRD1S_KQCjKaLOe-wTAHw8Oo5wv5T87JX"/>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81800" y="1051553"/>
            <a:ext cx="1600200" cy="1207699"/>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pic>
        <p:nvPicPr>
          <p:cNvPr id="21507"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19800"/>
            <a:ext cx="8229600" cy="377825"/>
          </a:xfrm>
          <a:prstGeom prst="rect">
            <a:avLst/>
          </a:prstGeom>
          <a:noFill/>
          <a:ln w="9525">
            <a:noFill/>
            <a:miter lim="800000"/>
            <a:headEnd/>
            <a:tailEnd/>
          </a:ln>
        </p:spPr>
      </p:pic>
      <p:sp>
        <p:nvSpPr>
          <p:cNvPr id="21508"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PPT-085-01</a:t>
            </a:r>
            <a:endParaRPr lang="en-US" sz="1400" dirty="0">
              <a:solidFill>
                <a:schemeClr val="bg1"/>
              </a:solidFill>
              <a:latin typeface="Verdana" pitchFamily="34" charset="0"/>
            </a:endParaRPr>
          </a:p>
        </p:txBody>
      </p:sp>
      <p:sp>
        <p:nvSpPr>
          <p:cNvPr id="21509"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dirty="0">
                <a:solidFill>
                  <a:schemeClr val="bg1"/>
                </a:solidFill>
                <a:latin typeface="Verdana" pitchFamily="34" charset="0"/>
              </a:rPr>
              <a:t> </a:t>
            </a:r>
            <a:r>
              <a:rPr lang="en-US" sz="1400" dirty="0" smtClean="0">
                <a:solidFill>
                  <a:schemeClr val="bg1"/>
                </a:solidFill>
                <a:latin typeface="Verdana" pitchFamily="34" charset="0"/>
              </a:rPr>
              <a:t>28</a:t>
            </a:r>
            <a:endParaRPr lang="en-US" sz="1400" dirty="0">
              <a:solidFill>
                <a:schemeClr val="bg1"/>
              </a:solidFill>
              <a:latin typeface="Verdana" pitchFamily="34" charset="0"/>
            </a:endParaRP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7" name="TextBox 6"/>
          <p:cNvSpPr txBox="1"/>
          <p:nvPr/>
        </p:nvSpPr>
        <p:spPr>
          <a:xfrm>
            <a:off x="457200" y="381000"/>
            <a:ext cx="5334000" cy="523220"/>
          </a:xfrm>
          <a:prstGeom prst="rect">
            <a:avLst/>
          </a:prstGeom>
          <a:noFill/>
        </p:spPr>
        <p:txBody>
          <a:bodyPr wrap="square" rtlCol="0">
            <a:spAutoFit/>
          </a:bodyPr>
          <a:lstStyle/>
          <a:p>
            <a:pPr algn="ctr"/>
            <a:r>
              <a:rPr lang="en-US" sz="2800" dirty="0" smtClean="0">
                <a:solidFill>
                  <a:schemeClr val="bg1"/>
                </a:solidFill>
                <a:latin typeface="Verdana" pitchFamily="34" charset="0"/>
              </a:rPr>
              <a:t>Six Steps to Nail </a:t>
            </a:r>
            <a:r>
              <a:rPr lang="en-US" sz="2800" dirty="0">
                <a:solidFill>
                  <a:schemeClr val="bg1"/>
                </a:solidFill>
                <a:latin typeface="Verdana" pitchFamily="34" charset="0"/>
              </a:rPr>
              <a:t>G</a:t>
            </a:r>
            <a:r>
              <a:rPr lang="en-US" sz="2800" dirty="0" smtClean="0">
                <a:solidFill>
                  <a:schemeClr val="bg1"/>
                </a:solidFill>
                <a:latin typeface="Verdana" pitchFamily="34" charset="0"/>
              </a:rPr>
              <a:t>un </a:t>
            </a:r>
            <a:r>
              <a:rPr lang="en-US" sz="2800" dirty="0">
                <a:solidFill>
                  <a:schemeClr val="bg1"/>
                </a:solidFill>
                <a:latin typeface="Verdana" pitchFamily="34" charset="0"/>
              </a:rPr>
              <a:t>S</a:t>
            </a:r>
            <a:r>
              <a:rPr lang="en-US" sz="2800" dirty="0" smtClean="0">
                <a:solidFill>
                  <a:schemeClr val="bg1"/>
                </a:solidFill>
                <a:latin typeface="Verdana" pitchFamily="34" charset="0"/>
              </a:rPr>
              <a:t>afety</a:t>
            </a:r>
            <a:endParaRPr lang="en-US" sz="2800" dirty="0">
              <a:solidFill>
                <a:schemeClr val="bg1"/>
              </a:solidFill>
              <a:latin typeface="Verdana" pitchFamily="34" charset="0"/>
            </a:endParaRPr>
          </a:p>
        </p:txBody>
      </p:sp>
      <p:sp>
        <p:nvSpPr>
          <p:cNvPr id="8" name="TextBox 7"/>
          <p:cNvSpPr txBox="1"/>
          <p:nvPr/>
        </p:nvSpPr>
        <p:spPr>
          <a:xfrm>
            <a:off x="457200" y="1371600"/>
            <a:ext cx="8382000" cy="3508653"/>
          </a:xfrm>
          <a:prstGeom prst="rect">
            <a:avLst/>
          </a:prstGeom>
          <a:noFill/>
        </p:spPr>
        <p:txBody>
          <a:bodyPr wrap="square" rtlCol="0">
            <a:spAutoFit/>
          </a:bodyPr>
          <a:lstStyle/>
          <a:p>
            <a:r>
              <a:rPr lang="en-US" sz="2400" dirty="0" smtClean="0">
                <a:latin typeface="Verdana" pitchFamily="34" charset="0"/>
              </a:rPr>
              <a:t>3. Establish nail gun procedures (cont.)</a:t>
            </a:r>
          </a:p>
          <a:p>
            <a:endParaRPr lang="en-US" dirty="0">
              <a:latin typeface="Verdana" pitchFamily="34" charset="0"/>
            </a:endParaRPr>
          </a:p>
          <a:p>
            <a:pPr lvl="1">
              <a:buFont typeface="Arial" pitchFamily="34" charset="0"/>
              <a:buChar char="•"/>
            </a:pPr>
            <a:r>
              <a:rPr lang="en-US" sz="2400" dirty="0" smtClean="0">
                <a:latin typeface="Verdana" pitchFamily="34" charset="0"/>
              </a:rPr>
              <a:t>  For placement work, keeps hands at least 12</a:t>
            </a:r>
          </a:p>
          <a:p>
            <a:pPr lvl="1"/>
            <a:r>
              <a:rPr lang="en-US" sz="2400" dirty="0">
                <a:latin typeface="Verdana" pitchFamily="34" charset="0"/>
              </a:rPr>
              <a:t> </a:t>
            </a:r>
            <a:r>
              <a:rPr lang="en-US" sz="2400" dirty="0" smtClean="0">
                <a:latin typeface="Verdana" pitchFamily="34" charset="0"/>
              </a:rPr>
              <a:t>  inches away from the nailing point at all times.</a:t>
            </a:r>
          </a:p>
          <a:p>
            <a:pPr lvl="1">
              <a:buFont typeface="Arial" pitchFamily="34" charset="0"/>
              <a:buChar char="•"/>
            </a:pPr>
            <a:endParaRPr lang="en-US" dirty="0">
              <a:latin typeface="Verdana" pitchFamily="34" charset="0"/>
            </a:endParaRPr>
          </a:p>
          <a:p>
            <a:pPr lvl="1">
              <a:buFont typeface="Arial" pitchFamily="34" charset="0"/>
              <a:buChar char="•"/>
            </a:pPr>
            <a:r>
              <a:rPr lang="en-US" sz="2400" dirty="0" smtClean="0">
                <a:latin typeface="Verdana" pitchFamily="34" charset="0"/>
              </a:rPr>
              <a:t>  Always shoot nail guns away from your body </a:t>
            </a:r>
          </a:p>
          <a:p>
            <a:pPr lvl="1"/>
            <a:r>
              <a:rPr lang="en-US" sz="2400" dirty="0">
                <a:latin typeface="Verdana" pitchFamily="34" charset="0"/>
              </a:rPr>
              <a:t> </a:t>
            </a:r>
            <a:r>
              <a:rPr lang="en-US" sz="2400" dirty="0" smtClean="0">
                <a:latin typeface="Verdana" pitchFamily="34" charset="0"/>
              </a:rPr>
              <a:t>  and away from your co-workers.</a:t>
            </a:r>
          </a:p>
          <a:p>
            <a:pPr lvl="1">
              <a:buFont typeface="Arial" pitchFamily="34" charset="0"/>
              <a:buChar char="•"/>
            </a:pPr>
            <a:endParaRPr lang="en-US" dirty="0">
              <a:latin typeface="Verdana" pitchFamily="34" charset="0"/>
            </a:endParaRPr>
          </a:p>
          <a:p>
            <a:pPr lvl="1">
              <a:buFont typeface="Arial" pitchFamily="34" charset="0"/>
              <a:buChar char="•"/>
            </a:pPr>
            <a:r>
              <a:rPr lang="en-US" sz="2400" dirty="0" smtClean="0">
                <a:latin typeface="Verdana" pitchFamily="34" charset="0"/>
              </a:rPr>
              <a:t>  Take extra care when </a:t>
            </a:r>
            <a:r>
              <a:rPr lang="en-US" sz="2400" dirty="0" smtClean="0">
                <a:latin typeface="Verdana" pitchFamily="34" charset="0"/>
              </a:rPr>
              <a:t>                                 </a:t>
            </a:r>
            <a:br>
              <a:rPr lang="en-US" sz="2400" dirty="0" smtClean="0">
                <a:latin typeface="Verdana" pitchFamily="34" charset="0"/>
              </a:rPr>
            </a:br>
            <a:r>
              <a:rPr lang="en-US" sz="2400" dirty="0" smtClean="0">
                <a:latin typeface="Verdana" pitchFamily="34" charset="0"/>
              </a:rPr>
              <a:t>   toe-nailing</a:t>
            </a:r>
            <a:r>
              <a:rPr lang="en-US" sz="2400" dirty="0" smtClean="0">
                <a:latin typeface="Verdana" pitchFamily="34" charset="0"/>
              </a:rPr>
              <a:t>.</a:t>
            </a:r>
            <a:endParaRPr lang="en-US" sz="2400" dirty="0">
              <a:latin typeface="Verdana" pitchFamily="34" charset="0"/>
            </a:endParaRPr>
          </a:p>
        </p:txBody>
      </p:sp>
      <p:pic>
        <p:nvPicPr>
          <p:cNvPr id="10" name="Picture 8" descr="http://ts1.mm.bing.net/th?id=H.4584182969142292&amp;pid=15.1"/>
          <p:cNvPicPr>
            <a:picLocks noChangeAspect="1" noChangeArrowheads="1"/>
          </p:cNvPicPr>
          <p:nvPr/>
        </p:nvPicPr>
        <p:blipFill>
          <a:blip r:embed="rId5" cstate="print"/>
          <a:srcRect/>
          <a:stretch>
            <a:fillRect/>
          </a:stretch>
        </p:blipFill>
        <p:spPr bwMode="auto">
          <a:xfrm>
            <a:off x="5181600" y="4114800"/>
            <a:ext cx="3171825" cy="1781176"/>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pic>
        <p:nvPicPr>
          <p:cNvPr id="22531"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w="9525">
            <a:noFill/>
            <a:miter lim="800000"/>
            <a:headEnd/>
            <a:tailEnd/>
          </a:ln>
        </p:spPr>
      </p:pic>
      <p:sp>
        <p:nvSpPr>
          <p:cNvPr id="22532"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PPT-085-01</a:t>
            </a:r>
            <a:endParaRPr lang="en-US" sz="1400" dirty="0">
              <a:solidFill>
                <a:schemeClr val="bg1"/>
              </a:solidFill>
              <a:latin typeface="Verdana" pitchFamily="34" charset="0"/>
            </a:endParaRPr>
          </a:p>
        </p:txBody>
      </p:sp>
      <p:sp>
        <p:nvSpPr>
          <p:cNvPr id="22533"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dirty="0">
                <a:solidFill>
                  <a:schemeClr val="bg1"/>
                </a:solidFill>
                <a:latin typeface="Verdana" pitchFamily="34" charset="0"/>
              </a:rPr>
              <a:t> </a:t>
            </a:r>
            <a:r>
              <a:rPr lang="en-US" sz="1400" dirty="0" smtClean="0">
                <a:solidFill>
                  <a:schemeClr val="bg1"/>
                </a:solidFill>
                <a:latin typeface="Verdana" pitchFamily="34" charset="0"/>
              </a:rPr>
              <a:t>29</a:t>
            </a:r>
            <a:endParaRPr lang="en-US" sz="1400" dirty="0">
              <a:solidFill>
                <a:schemeClr val="bg1"/>
              </a:solidFill>
              <a:latin typeface="Verdana" pitchFamily="34" charset="0"/>
            </a:endParaRP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7" name="TextBox 6"/>
          <p:cNvSpPr txBox="1"/>
          <p:nvPr/>
        </p:nvSpPr>
        <p:spPr>
          <a:xfrm>
            <a:off x="457200" y="381000"/>
            <a:ext cx="5334000" cy="523220"/>
          </a:xfrm>
          <a:prstGeom prst="rect">
            <a:avLst/>
          </a:prstGeom>
          <a:noFill/>
        </p:spPr>
        <p:txBody>
          <a:bodyPr wrap="square" rtlCol="0">
            <a:spAutoFit/>
          </a:bodyPr>
          <a:lstStyle/>
          <a:p>
            <a:pPr algn="ctr"/>
            <a:r>
              <a:rPr lang="en-US" sz="2800" dirty="0" smtClean="0">
                <a:solidFill>
                  <a:schemeClr val="bg1"/>
                </a:solidFill>
                <a:latin typeface="Verdana" pitchFamily="34" charset="0"/>
              </a:rPr>
              <a:t>Six Steps to Nail </a:t>
            </a:r>
            <a:r>
              <a:rPr lang="en-US" sz="2800" dirty="0">
                <a:solidFill>
                  <a:schemeClr val="bg1"/>
                </a:solidFill>
                <a:latin typeface="Verdana" pitchFamily="34" charset="0"/>
              </a:rPr>
              <a:t>G</a:t>
            </a:r>
            <a:r>
              <a:rPr lang="en-US" sz="2800" dirty="0" smtClean="0">
                <a:solidFill>
                  <a:schemeClr val="bg1"/>
                </a:solidFill>
                <a:latin typeface="Verdana" pitchFamily="34" charset="0"/>
              </a:rPr>
              <a:t>un </a:t>
            </a:r>
            <a:r>
              <a:rPr lang="en-US" sz="2800" dirty="0">
                <a:solidFill>
                  <a:schemeClr val="bg1"/>
                </a:solidFill>
                <a:latin typeface="Verdana" pitchFamily="34" charset="0"/>
              </a:rPr>
              <a:t>S</a:t>
            </a:r>
            <a:r>
              <a:rPr lang="en-US" sz="2800" dirty="0" smtClean="0">
                <a:solidFill>
                  <a:schemeClr val="bg1"/>
                </a:solidFill>
                <a:latin typeface="Verdana" pitchFamily="34" charset="0"/>
              </a:rPr>
              <a:t>afety</a:t>
            </a:r>
            <a:endParaRPr lang="en-US" sz="2800" dirty="0">
              <a:solidFill>
                <a:schemeClr val="bg1"/>
              </a:solidFill>
              <a:latin typeface="Verdana" pitchFamily="34" charset="0"/>
            </a:endParaRPr>
          </a:p>
        </p:txBody>
      </p:sp>
      <p:sp>
        <p:nvSpPr>
          <p:cNvPr id="10" name="TextBox 9"/>
          <p:cNvSpPr txBox="1"/>
          <p:nvPr/>
        </p:nvSpPr>
        <p:spPr>
          <a:xfrm>
            <a:off x="457200" y="1143000"/>
            <a:ext cx="7924800" cy="3970318"/>
          </a:xfrm>
          <a:prstGeom prst="rect">
            <a:avLst/>
          </a:prstGeom>
          <a:noFill/>
        </p:spPr>
        <p:txBody>
          <a:bodyPr wrap="square" rtlCol="0">
            <a:spAutoFit/>
          </a:bodyPr>
          <a:lstStyle/>
          <a:p>
            <a:r>
              <a:rPr lang="en-US" sz="2400" dirty="0" smtClean="0">
                <a:latin typeface="Verdana" pitchFamily="34" charset="0"/>
              </a:rPr>
              <a:t>3. Establish nail gun procedures (cont.)</a:t>
            </a:r>
          </a:p>
          <a:p>
            <a:endParaRPr lang="en-US" dirty="0">
              <a:latin typeface="Verdana" pitchFamily="34" charset="0"/>
            </a:endParaRPr>
          </a:p>
          <a:p>
            <a:pPr lvl="1">
              <a:buFont typeface="Arial" pitchFamily="34" charset="0"/>
              <a:buChar char="•"/>
            </a:pPr>
            <a:r>
              <a:rPr lang="en-US" sz="2400" dirty="0" smtClean="0">
                <a:latin typeface="Verdana" pitchFamily="34" charset="0"/>
              </a:rPr>
              <a:t>  Use a hammer if you cannot reach the work</a:t>
            </a:r>
          </a:p>
          <a:p>
            <a:pPr lvl="1"/>
            <a:r>
              <a:rPr lang="en-US" sz="2400" dirty="0">
                <a:latin typeface="Verdana" pitchFamily="34" charset="0"/>
              </a:rPr>
              <a:t> </a:t>
            </a:r>
            <a:r>
              <a:rPr lang="en-US" sz="2400" dirty="0" smtClean="0">
                <a:latin typeface="Verdana" pitchFamily="34" charset="0"/>
              </a:rPr>
              <a:t>  while holding the nailer with your dominant</a:t>
            </a:r>
          </a:p>
          <a:p>
            <a:pPr lvl="1"/>
            <a:r>
              <a:rPr lang="en-US" sz="2400" dirty="0" smtClean="0">
                <a:latin typeface="Verdana" pitchFamily="34" charset="0"/>
              </a:rPr>
              <a:t>   hand.</a:t>
            </a:r>
          </a:p>
          <a:p>
            <a:pPr lvl="1"/>
            <a:endParaRPr lang="en-US" dirty="0">
              <a:latin typeface="Verdana" pitchFamily="34" charset="0"/>
            </a:endParaRPr>
          </a:p>
          <a:p>
            <a:pPr lvl="1">
              <a:buFont typeface="Arial" pitchFamily="34" charset="0"/>
              <a:buChar char="•"/>
            </a:pPr>
            <a:r>
              <a:rPr lang="en-US" sz="2400" dirty="0" smtClean="0">
                <a:latin typeface="Verdana" pitchFamily="34" charset="0"/>
              </a:rPr>
              <a:t>  Use a hammer or reposition for work at face</a:t>
            </a:r>
          </a:p>
          <a:p>
            <a:pPr lvl="1"/>
            <a:r>
              <a:rPr lang="en-US" sz="2400" dirty="0">
                <a:latin typeface="Verdana" pitchFamily="34" charset="0"/>
              </a:rPr>
              <a:t> </a:t>
            </a:r>
            <a:r>
              <a:rPr lang="en-US" sz="2400" dirty="0" smtClean="0">
                <a:latin typeface="Verdana" pitchFamily="34" charset="0"/>
              </a:rPr>
              <a:t>  or head height.</a:t>
            </a:r>
          </a:p>
          <a:p>
            <a:pPr lvl="1"/>
            <a:endParaRPr lang="en-US" dirty="0">
              <a:latin typeface="Verdana" pitchFamily="34" charset="0"/>
            </a:endParaRPr>
          </a:p>
          <a:p>
            <a:pPr lvl="1">
              <a:buFont typeface="Arial" pitchFamily="34" charset="0"/>
              <a:buChar char="•"/>
            </a:pPr>
            <a:r>
              <a:rPr lang="en-US" sz="2400" dirty="0" smtClean="0">
                <a:latin typeface="Verdana" pitchFamily="34" charset="0"/>
              </a:rPr>
              <a:t>  Use a hammer or full sequential trigger nail</a:t>
            </a:r>
          </a:p>
          <a:p>
            <a:pPr lvl="1"/>
            <a:r>
              <a:rPr lang="en-US" sz="2400" dirty="0">
                <a:latin typeface="Verdana" pitchFamily="34" charset="0"/>
              </a:rPr>
              <a:t> </a:t>
            </a:r>
            <a:r>
              <a:rPr lang="en-US" sz="2400" dirty="0" smtClean="0">
                <a:latin typeface="Verdana" pitchFamily="34" charset="0"/>
              </a:rPr>
              <a:t>  gun when working in a tight space.</a:t>
            </a:r>
          </a:p>
        </p:txBody>
      </p:sp>
      <p:pic>
        <p:nvPicPr>
          <p:cNvPr id="22536" name="Picture 8" descr="http://ts1.mm.bing.net/th?id=H.4723030645932936&amp;pid=1.7&amp;w=284&amp;h=178&amp;c=7&amp;rs=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34200" y="4953000"/>
            <a:ext cx="1676400" cy="105070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pic>
        <p:nvPicPr>
          <p:cNvPr id="6147"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w="9525">
            <a:noFill/>
            <a:miter lim="800000"/>
            <a:headEnd/>
            <a:tailEnd/>
          </a:ln>
        </p:spPr>
      </p:pic>
      <p:sp>
        <p:nvSpPr>
          <p:cNvPr id="6148"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PPT-085-01</a:t>
            </a:r>
            <a:endParaRPr lang="en-US" sz="1400" dirty="0">
              <a:solidFill>
                <a:schemeClr val="bg1"/>
              </a:solidFill>
              <a:latin typeface="Verdana" pitchFamily="34" charset="0"/>
            </a:endParaRPr>
          </a:p>
        </p:txBody>
      </p:sp>
      <p:sp>
        <p:nvSpPr>
          <p:cNvPr id="6149" name="Rectangle 19"/>
          <p:cNvSpPr>
            <a:spLocks noChangeArrowheads="1"/>
          </p:cNvSpPr>
          <p:nvPr/>
        </p:nvSpPr>
        <p:spPr bwMode="auto">
          <a:xfrm>
            <a:off x="8077200" y="6019800"/>
            <a:ext cx="609600" cy="381000"/>
          </a:xfrm>
          <a:prstGeom prst="rect">
            <a:avLst/>
          </a:prstGeom>
          <a:noFill/>
          <a:ln w="9525">
            <a:noFill/>
            <a:miter lim="800000"/>
            <a:headEnd/>
            <a:tailEnd/>
          </a:ln>
        </p:spPr>
        <p:txBody>
          <a:bodyPr anchor="ctr"/>
          <a:lstStyle/>
          <a:p>
            <a:pPr algn="r"/>
            <a:r>
              <a:rPr lang="en-US" sz="1400" dirty="0">
                <a:solidFill>
                  <a:schemeClr val="bg1"/>
                </a:solidFill>
                <a:latin typeface="Verdana" pitchFamily="34" charset="0"/>
              </a:rPr>
              <a:t> </a:t>
            </a:r>
            <a:r>
              <a:rPr lang="en-US" sz="1400" dirty="0" smtClean="0">
                <a:solidFill>
                  <a:schemeClr val="bg1"/>
                </a:solidFill>
                <a:latin typeface="Verdana" pitchFamily="34" charset="0"/>
              </a:rPr>
              <a:t>3</a:t>
            </a:r>
            <a:endParaRPr lang="en-US" sz="1400" dirty="0">
              <a:solidFill>
                <a:schemeClr val="bg1"/>
              </a:solidFill>
              <a:latin typeface="Verdana" pitchFamily="34" charset="0"/>
            </a:endParaRPr>
          </a:p>
        </p:txBody>
      </p:sp>
      <p:sp>
        <p:nvSpPr>
          <p:cNvPr id="7" name="TextBox 6"/>
          <p:cNvSpPr txBox="1"/>
          <p:nvPr/>
        </p:nvSpPr>
        <p:spPr>
          <a:xfrm>
            <a:off x="457200" y="381000"/>
            <a:ext cx="5257800" cy="523220"/>
          </a:xfrm>
          <a:prstGeom prst="rect">
            <a:avLst/>
          </a:prstGeom>
          <a:noFill/>
        </p:spPr>
        <p:txBody>
          <a:bodyPr wrap="square" rtlCol="0">
            <a:spAutoFit/>
          </a:bodyPr>
          <a:lstStyle/>
          <a:p>
            <a:pPr algn="ctr"/>
            <a:r>
              <a:rPr lang="en-US" sz="2800" dirty="0" smtClean="0">
                <a:solidFill>
                  <a:schemeClr val="bg1"/>
                </a:solidFill>
                <a:latin typeface="Verdana" pitchFamily="34" charset="0"/>
              </a:rPr>
              <a:t>Introduction</a:t>
            </a:r>
            <a:endParaRPr lang="en-US" sz="2800" dirty="0">
              <a:solidFill>
                <a:schemeClr val="bg1"/>
              </a:solidFill>
              <a:latin typeface="Verdana" pitchFamily="34" charset="0"/>
            </a:endParaRPr>
          </a:p>
        </p:txBody>
      </p:sp>
      <p:sp>
        <p:nvSpPr>
          <p:cNvPr id="8" name="TextBox 7"/>
          <p:cNvSpPr txBox="1"/>
          <p:nvPr/>
        </p:nvSpPr>
        <p:spPr>
          <a:xfrm>
            <a:off x="457200" y="1066800"/>
            <a:ext cx="8001000" cy="830997"/>
          </a:xfrm>
          <a:prstGeom prst="rect">
            <a:avLst/>
          </a:prstGeom>
          <a:noFill/>
        </p:spPr>
        <p:txBody>
          <a:bodyPr wrap="square" rtlCol="0">
            <a:spAutoFit/>
          </a:bodyPr>
          <a:lstStyle/>
          <a:p>
            <a:pPr>
              <a:buFont typeface="Arial" pitchFamily="34" charset="0"/>
              <a:buChar char="•"/>
            </a:pPr>
            <a:r>
              <a:rPr lang="en-US" sz="2400" dirty="0" smtClean="0">
                <a:latin typeface="Verdana" pitchFamily="34" charset="0"/>
              </a:rPr>
              <a:t> Nail guns are powerful, easy to operate, and </a:t>
            </a:r>
            <a:br>
              <a:rPr lang="en-US" sz="2400" dirty="0" smtClean="0">
                <a:latin typeface="Verdana" pitchFamily="34" charset="0"/>
              </a:rPr>
            </a:br>
            <a:r>
              <a:rPr lang="en-US" sz="2400" dirty="0" smtClean="0">
                <a:latin typeface="Verdana" pitchFamily="34" charset="0"/>
              </a:rPr>
              <a:t>  boost productivity.</a:t>
            </a:r>
            <a:endParaRPr lang="en-US" sz="2400" dirty="0">
              <a:latin typeface="Verdana" pitchFamily="34" charset="0"/>
            </a:endParaRPr>
          </a:p>
        </p:txBody>
      </p:sp>
      <p:sp>
        <p:nvSpPr>
          <p:cNvPr id="9" name="TextBox 8"/>
          <p:cNvSpPr txBox="1"/>
          <p:nvPr/>
        </p:nvSpPr>
        <p:spPr>
          <a:xfrm>
            <a:off x="459858" y="2014123"/>
            <a:ext cx="7620000" cy="1938992"/>
          </a:xfrm>
          <a:prstGeom prst="rect">
            <a:avLst/>
          </a:prstGeom>
          <a:noFill/>
        </p:spPr>
        <p:txBody>
          <a:bodyPr wrap="square" rtlCol="0">
            <a:spAutoFit/>
          </a:bodyPr>
          <a:lstStyle/>
          <a:p>
            <a:pPr>
              <a:buFont typeface="Arial" pitchFamily="34" charset="0"/>
              <a:buChar char="•"/>
            </a:pPr>
            <a:r>
              <a:rPr lang="en-US" sz="2400" dirty="0" smtClean="0">
                <a:latin typeface="Verdana" pitchFamily="34" charset="0"/>
              </a:rPr>
              <a:t> They are also responsible for an estimated  </a:t>
            </a:r>
            <a:br>
              <a:rPr lang="en-US" sz="2400" dirty="0" smtClean="0">
                <a:latin typeface="Verdana" pitchFamily="34" charset="0"/>
              </a:rPr>
            </a:br>
            <a:r>
              <a:rPr lang="en-US" sz="2400" dirty="0" smtClean="0">
                <a:latin typeface="Verdana" pitchFamily="34" charset="0"/>
              </a:rPr>
              <a:t>  37,00 emergency room visits each year.</a:t>
            </a:r>
          </a:p>
          <a:p>
            <a:endParaRPr lang="en-US" sz="2400" dirty="0" smtClean="0">
              <a:latin typeface="Verdana" pitchFamily="34" charset="0"/>
            </a:endParaRPr>
          </a:p>
          <a:p>
            <a:pPr>
              <a:buFont typeface="Wingdings" pitchFamily="2" charset="2"/>
              <a:buChar char="ü"/>
            </a:pPr>
            <a:r>
              <a:rPr lang="en-US" sz="2400" dirty="0">
                <a:latin typeface="Verdana" pitchFamily="34" charset="0"/>
              </a:rPr>
              <a:t> </a:t>
            </a:r>
            <a:r>
              <a:rPr lang="en-US" sz="2400" dirty="0" smtClean="0">
                <a:latin typeface="Verdana" pitchFamily="34" charset="0"/>
              </a:rPr>
              <a:t>68% of these visits involve workers.</a:t>
            </a:r>
          </a:p>
          <a:p>
            <a:pPr>
              <a:buFont typeface="Wingdings" pitchFamily="2" charset="2"/>
              <a:buChar char="ü"/>
            </a:pPr>
            <a:r>
              <a:rPr lang="en-US" sz="2400" dirty="0">
                <a:latin typeface="Verdana" pitchFamily="34" charset="0"/>
              </a:rPr>
              <a:t> </a:t>
            </a:r>
            <a:r>
              <a:rPr lang="en-US" sz="2400" dirty="0" smtClean="0">
                <a:latin typeface="Verdana" pitchFamily="34" charset="0"/>
              </a:rPr>
              <a:t>32% involved are consumers.</a:t>
            </a:r>
            <a:endParaRPr lang="en-US" sz="2400" dirty="0">
              <a:latin typeface="Verdana" pitchFamily="34" charset="0"/>
            </a:endParaRPr>
          </a:p>
        </p:txBody>
      </p:sp>
      <p:sp>
        <p:nvSpPr>
          <p:cNvPr id="10" name="TextBox 9"/>
          <p:cNvSpPr txBox="1"/>
          <p:nvPr/>
        </p:nvSpPr>
        <p:spPr>
          <a:xfrm>
            <a:off x="478465" y="5105400"/>
            <a:ext cx="7696200" cy="830997"/>
          </a:xfrm>
          <a:prstGeom prst="rect">
            <a:avLst/>
          </a:prstGeom>
          <a:noFill/>
        </p:spPr>
        <p:txBody>
          <a:bodyPr wrap="square" rtlCol="0">
            <a:spAutoFit/>
          </a:bodyPr>
          <a:lstStyle/>
          <a:p>
            <a:pPr>
              <a:buFont typeface="Arial" pitchFamily="34" charset="0"/>
              <a:buChar char="•"/>
            </a:pPr>
            <a:r>
              <a:rPr lang="en-US" sz="2400" dirty="0" smtClean="0">
                <a:latin typeface="Verdana" pitchFamily="34" charset="0"/>
              </a:rPr>
              <a:t> More than half of reported injuries are to the </a:t>
            </a:r>
            <a:br>
              <a:rPr lang="en-US" sz="2400" dirty="0" smtClean="0">
                <a:latin typeface="Verdana" pitchFamily="34" charset="0"/>
              </a:rPr>
            </a:br>
            <a:r>
              <a:rPr lang="en-US" sz="2400" dirty="0" smtClean="0">
                <a:latin typeface="Verdana" pitchFamily="34" charset="0"/>
              </a:rPr>
              <a:t>  hand and fingers.</a:t>
            </a:r>
            <a:endParaRPr lang="en-US" sz="2400" dirty="0">
              <a:latin typeface="Verdana" pitchFamily="34" charset="0"/>
            </a:endParaRPr>
          </a:p>
        </p:txBody>
      </p:sp>
      <p:pic>
        <p:nvPicPr>
          <p:cNvPr id="6154" name="Picture 10" descr="https://encrypted-tbn2.gstatic.com/images?q=tbn:ANd9GcRDKFeAauZJBYmo30-xx440v0TUi7iL3mjd2-LRxl5OP1lH7W3C"/>
          <p:cNvPicPr>
            <a:picLocks noChangeAspect="1" noChangeArrowheads="1"/>
          </p:cNvPicPr>
          <p:nvPr/>
        </p:nvPicPr>
        <p:blipFill>
          <a:blip r:embed="rId5" cstate="print"/>
          <a:srcRect/>
          <a:stretch>
            <a:fillRect/>
          </a:stretch>
        </p:blipFill>
        <p:spPr bwMode="auto">
          <a:xfrm>
            <a:off x="6781799" y="2829165"/>
            <a:ext cx="2009775" cy="22479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pic>
        <p:nvPicPr>
          <p:cNvPr id="23555"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w="9525">
            <a:noFill/>
            <a:miter lim="800000"/>
            <a:headEnd/>
            <a:tailEnd/>
          </a:ln>
        </p:spPr>
      </p:pic>
      <p:sp>
        <p:nvSpPr>
          <p:cNvPr id="23556"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PPT-085-01</a:t>
            </a:r>
            <a:endParaRPr lang="en-US" sz="1400" dirty="0">
              <a:solidFill>
                <a:schemeClr val="bg1"/>
              </a:solidFill>
              <a:latin typeface="Verdana" pitchFamily="34" charset="0"/>
            </a:endParaRPr>
          </a:p>
        </p:txBody>
      </p:sp>
      <p:sp>
        <p:nvSpPr>
          <p:cNvPr id="23557"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dirty="0">
                <a:solidFill>
                  <a:schemeClr val="bg1"/>
                </a:solidFill>
                <a:latin typeface="Verdana" pitchFamily="34" charset="0"/>
              </a:rPr>
              <a:t> </a:t>
            </a:r>
            <a:r>
              <a:rPr lang="en-US" sz="1400" dirty="0" smtClean="0">
                <a:solidFill>
                  <a:schemeClr val="bg1"/>
                </a:solidFill>
                <a:latin typeface="Verdana" pitchFamily="34" charset="0"/>
              </a:rPr>
              <a:t>30</a:t>
            </a:r>
            <a:endParaRPr lang="en-US" sz="1400" dirty="0">
              <a:solidFill>
                <a:schemeClr val="bg1"/>
              </a:solidFill>
              <a:latin typeface="Verdana" pitchFamily="34" charset="0"/>
            </a:endParaRP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7" name="TextBox 6"/>
          <p:cNvSpPr txBox="1"/>
          <p:nvPr/>
        </p:nvSpPr>
        <p:spPr>
          <a:xfrm>
            <a:off x="457200" y="381000"/>
            <a:ext cx="5334000" cy="523220"/>
          </a:xfrm>
          <a:prstGeom prst="rect">
            <a:avLst/>
          </a:prstGeom>
          <a:noFill/>
        </p:spPr>
        <p:txBody>
          <a:bodyPr wrap="square" rtlCol="0">
            <a:spAutoFit/>
          </a:bodyPr>
          <a:lstStyle/>
          <a:p>
            <a:pPr algn="ctr"/>
            <a:r>
              <a:rPr lang="en-US" sz="2800" dirty="0" smtClean="0">
                <a:solidFill>
                  <a:schemeClr val="bg1"/>
                </a:solidFill>
                <a:latin typeface="Verdana" pitchFamily="34" charset="0"/>
              </a:rPr>
              <a:t>Six Steps to Nail </a:t>
            </a:r>
            <a:r>
              <a:rPr lang="en-US" sz="2800" dirty="0">
                <a:solidFill>
                  <a:schemeClr val="bg1"/>
                </a:solidFill>
                <a:latin typeface="Verdana" pitchFamily="34" charset="0"/>
              </a:rPr>
              <a:t>G</a:t>
            </a:r>
            <a:r>
              <a:rPr lang="en-US" sz="2800" dirty="0" smtClean="0">
                <a:solidFill>
                  <a:schemeClr val="bg1"/>
                </a:solidFill>
                <a:latin typeface="Verdana" pitchFamily="34" charset="0"/>
              </a:rPr>
              <a:t>un </a:t>
            </a:r>
            <a:r>
              <a:rPr lang="en-US" sz="2800" dirty="0">
                <a:solidFill>
                  <a:schemeClr val="bg1"/>
                </a:solidFill>
                <a:latin typeface="Verdana" pitchFamily="34" charset="0"/>
              </a:rPr>
              <a:t>S</a:t>
            </a:r>
            <a:r>
              <a:rPr lang="en-US" sz="2800" dirty="0" smtClean="0">
                <a:solidFill>
                  <a:schemeClr val="bg1"/>
                </a:solidFill>
                <a:latin typeface="Verdana" pitchFamily="34" charset="0"/>
              </a:rPr>
              <a:t>afety</a:t>
            </a:r>
            <a:endParaRPr lang="en-US" sz="2800" dirty="0">
              <a:solidFill>
                <a:schemeClr val="bg1"/>
              </a:solidFill>
              <a:latin typeface="Verdana" pitchFamily="34" charset="0"/>
            </a:endParaRPr>
          </a:p>
        </p:txBody>
      </p:sp>
      <p:sp>
        <p:nvSpPr>
          <p:cNvPr id="8" name="TextBox 7"/>
          <p:cNvSpPr txBox="1"/>
          <p:nvPr/>
        </p:nvSpPr>
        <p:spPr>
          <a:xfrm>
            <a:off x="457200" y="1219200"/>
            <a:ext cx="8382000" cy="3231654"/>
          </a:xfrm>
          <a:prstGeom prst="rect">
            <a:avLst/>
          </a:prstGeom>
          <a:noFill/>
        </p:spPr>
        <p:txBody>
          <a:bodyPr wrap="square" rtlCol="0">
            <a:spAutoFit/>
          </a:bodyPr>
          <a:lstStyle/>
          <a:p>
            <a:r>
              <a:rPr lang="en-US" sz="2400" dirty="0" smtClean="0">
                <a:latin typeface="Verdana" pitchFamily="34" charset="0"/>
              </a:rPr>
              <a:t>3. Establish nail gun procedures (cont.)</a:t>
            </a:r>
          </a:p>
          <a:p>
            <a:endParaRPr lang="en-US" dirty="0">
              <a:latin typeface="Verdana" pitchFamily="34" charset="0"/>
            </a:endParaRPr>
          </a:p>
          <a:p>
            <a:pPr lvl="1">
              <a:buFont typeface="Arial" pitchFamily="34" charset="0"/>
              <a:buChar char="•"/>
            </a:pPr>
            <a:r>
              <a:rPr lang="en-US" sz="2400" dirty="0" smtClean="0">
                <a:latin typeface="Verdana" pitchFamily="34" charset="0"/>
              </a:rPr>
              <a:t>  Set up jobs to minimize the need for nailing</a:t>
            </a:r>
          </a:p>
          <a:p>
            <a:pPr lvl="1"/>
            <a:r>
              <a:rPr lang="en-US" sz="2400" dirty="0">
                <a:latin typeface="Verdana" pitchFamily="34" charset="0"/>
              </a:rPr>
              <a:t> </a:t>
            </a:r>
            <a:r>
              <a:rPr lang="en-US" sz="2400" dirty="0" smtClean="0">
                <a:latin typeface="Verdana" pitchFamily="34" charset="0"/>
              </a:rPr>
              <a:t>  at height.</a:t>
            </a:r>
          </a:p>
          <a:p>
            <a:pPr lvl="1"/>
            <a:endParaRPr lang="en-US" dirty="0">
              <a:latin typeface="Verdana" pitchFamily="34" charset="0"/>
            </a:endParaRPr>
          </a:p>
          <a:p>
            <a:pPr lvl="1">
              <a:buFont typeface="Arial" pitchFamily="34" charset="0"/>
              <a:buChar char="•"/>
            </a:pPr>
            <a:r>
              <a:rPr lang="en-US" sz="2400" dirty="0" smtClean="0">
                <a:latin typeface="Verdana" pitchFamily="34" charset="0"/>
              </a:rPr>
              <a:t>  Consider using scaffolds instead of ladders.</a:t>
            </a:r>
          </a:p>
          <a:p>
            <a:pPr lvl="1">
              <a:buFont typeface="Arial" pitchFamily="34" charset="0"/>
              <a:buChar char="•"/>
            </a:pPr>
            <a:endParaRPr lang="en-US" dirty="0">
              <a:latin typeface="Verdana" pitchFamily="34" charset="0"/>
            </a:endParaRPr>
          </a:p>
          <a:p>
            <a:pPr lvl="1">
              <a:buFont typeface="Arial" pitchFamily="34" charset="0"/>
              <a:buChar char="•"/>
            </a:pPr>
            <a:r>
              <a:rPr lang="en-US" sz="2400" dirty="0" smtClean="0">
                <a:latin typeface="Verdana" pitchFamily="34" charset="0"/>
              </a:rPr>
              <a:t>  Position ladders so you don’t have to reach</a:t>
            </a:r>
          </a:p>
          <a:p>
            <a:pPr lvl="1"/>
            <a:r>
              <a:rPr lang="en-US" sz="2400" dirty="0">
                <a:latin typeface="Verdana" pitchFamily="34" charset="0"/>
              </a:rPr>
              <a:t> </a:t>
            </a:r>
            <a:r>
              <a:rPr lang="en-US" sz="2400" dirty="0" smtClean="0">
                <a:latin typeface="Verdana" pitchFamily="34" charset="0"/>
              </a:rPr>
              <a:t>  too far. </a:t>
            </a:r>
            <a:endParaRPr lang="en-US" sz="2400" dirty="0">
              <a:latin typeface="Verdana" pitchFamily="34" charset="0"/>
            </a:endParaRPr>
          </a:p>
        </p:txBody>
      </p:sp>
      <p:pic>
        <p:nvPicPr>
          <p:cNvPr id="23560" name="Picture 8" descr="http://ts4.mm.bing.net/th?id=H.4570950144558511&amp;pid=1.7&amp;w=114&amp;h=176&amp;c=7&amp;rs=1"/>
          <p:cNvPicPr>
            <a:picLocks noChangeAspect="1" noChangeArrowheads="1"/>
          </p:cNvPicPr>
          <p:nvPr/>
        </p:nvPicPr>
        <p:blipFill>
          <a:blip r:embed="rId5" cstate="print"/>
          <a:srcRect/>
          <a:stretch>
            <a:fillRect/>
          </a:stretch>
        </p:blipFill>
        <p:spPr bwMode="auto">
          <a:xfrm>
            <a:off x="4267200" y="4267200"/>
            <a:ext cx="1085850" cy="1676400"/>
          </a:xfrm>
          <a:prstGeom prst="rect">
            <a:avLst/>
          </a:prstGeom>
          <a:noFill/>
        </p:spPr>
      </p:pic>
      <p:pic>
        <p:nvPicPr>
          <p:cNvPr id="23562" name="Picture 10" descr="http://ts3.mm.bing.net/th?id=H.4688408916788086&amp;pid=1.7&amp;w=115&amp;h=176&amp;c=7&amp;rs=1"/>
          <p:cNvPicPr>
            <a:picLocks noChangeAspect="1" noChangeArrowheads="1"/>
          </p:cNvPicPr>
          <p:nvPr/>
        </p:nvPicPr>
        <p:blipFill>
          <a:blip r:embed="rId6" cstate="print"/>
          <a:srcRect/>
          <a:stretch>
            <a:fillRect/>
          </a:stretch>
        </p:blipFill>
        <p:spPr bwMode="auto">
          <a:xfrm>
            <a:off x="2743200" y="4267200"/>
            <a:ext cx="1095375" cy="1676400"/>
          </a:xfrm>
          <a:prstGeom prst="rect">
            <a:avLst/>
          </a:prstGeom>
          <a:noFill/>
        </p:spPr>
      </p:pic>
      <p:pic>
        <p:nvPicPr>
          <p:cNvPr id="23564" name="Picture 12" descr="http://ts4.mm.bing.net/th?id=H.4817000234484227&amp;pid=1.7&amp;w=281&amp;h=188&amp;c=7&amp;rs=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791200" y="4267200"/>
            <a:ext cx="2448736" cy="1638301"/>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91" name="Picture 15" descr="https://encrypted-tbn2.gstatic.com/images?q=tbn:ANd9GcS-f2T8g1-Lmia1NTFWYy4ooe1XiGh7zZlGArUTBaHK0omklAk_D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4200" y="3810000"/>
            <a:ext cx="1244446" cy="2066925"/>
          </a:xfrm>
          <a:prstGeom prst="rect">
            <a:avLst/>
          </a:prstGeom>
          <a:noFill/>
        </p:spPr>
      </p:pic>
      <p:pic>
        <p:nvPicPr>
          <p:cNvPr id="24578" name="Picture 26" descr="L&amp;I logo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pic>
        <p:nvPicPr>
          <p:cNvPr id="24579" name="Picture 22" descr="blue bottom bann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w="9525">
            <a:noFill/>
            <a:miter lim="800000"/>
            <a:headEnd/>
            <a:tailEnd/>
          </a:ln>
        </p:spPr>
      </p:pic>
      <p:sp>
        <p:nvSpPr>
          <p:cNvPr id="24580"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PPT-085-01</a:t>
            </a:r>
            <a:endParaRPr lang="en-US" sz="1400" dirty="0">
              <a:solidFill>
                <a:schemeClr val="bg1"/>
              </a:solidFill>
              <a:latin typeface="Verdana" pitchFamily="34" charset="0"/>
            </a:endParaRPr>
          </a:p>
        </p:txBody>
      </p:sp>
      <p:sp>
        <p:nvSpPr>
          <p:cNvPr id="24581"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dirty="0">
                <a:solidFill>
                  <a:schemeClr val="bg1"/>
                </a:solidFill>
                <a:latin typeface="Verdana" pitchFamily="34" charset="0"/>
              </a:rPr>
              <a:t> </a:t>
            </a:r>
            <a:r>
              <a:rPr lang="en-US" sz="1400" dirty="0" smtClean="0">
                <a:solidFill>
                  <a:schemeClr val="bg1"/>
                </a:solidFill>
                <a:latin typeface="Verdana" pitchFamily="34" charset="0"/>
              </a:rPr>
              <a:t>31</a:t>
            </a:r>
            <a:endParaRPr lang="en-US" sz="1400" dirty="0">
              <a:solidFill>
                <a:schemeClr val="bg1"/>
              </a:solidFill>
              <a:latin typeface="Verdana" pitchFamily="34" charset="0"/>
            </a:endParaRPr>
          </a:p>
        </p:txBody>
      </p:sp>
      <p:sp>
        <p:nvSpPr>
          <p:cNvPr id="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7" name="TextBox 6"/>
          <p:cNvSpPr txBox="1"/>
          <p:nvPr/>
        </p:nvSpPr>
        <p:spPr>
          <a:xfrm>
            <a:off x="457200" y="381000"/>
            <a:ext cx="5334000" cy="523220"/>
          </a:xfrm>
          <a:prstGeom prst="rect">
            <a:avLst/>
          </a:prstGeom>
          <a:noFill/>
        </p:spPr>
        <p:txBody>
          <a:bodyPr wrap="square" rtlCol="0">
            <a:spAutoFit/>
          </a:bodyPr>
          <a:lstStyle/>
          <a:p>
            <a:pPr algn="ctr"/>
            <a:r>
              <a:rPr lang="en-US" sz="2800" dirty="0" smtClean="0">
                <a:solidFill>
                  <a:schemeClr val="bg1"/>
                </a:solidFill>
                <a:latin typeface="Verdana" pitchFamily="34" charset="0"/>
              </a:rPr>
              <a:t>Six Steps to Nail </a:t>
            </a:r>
            <a:r>
              <a:rPr lang="en-US" sz="2800" dirty="0">
                <a:solidFill>
                  <a:schemeClr val="bg1"/>
                </a:solidFill>
                <a:latin typeface="Verdana" pitchFamily="34" charset="0"/>
              </a:rPr>
              <a:t>G</a:t>
            </a:r>
            <a:r>
              <a:rPr lang="en-US" sz="2800" dirty="0" smtClean="0">
                <a:solidFill>
                  <a:schemeClr val="bg1"/>
                </a:solidFill>
                <a:latin typeface="Verdana" pitchFamily="34" charset="0"/>
              </a:rPr>
              <a:t>un </a:t>
            </a:r>
            <a:r>
              <a:rPr lang="en-US" sz="2800" dirty="0">
                <a:solidFill>
                  <a:schemeClr val="bg1"/>
                </a:solidFill>
                <a:latin typeface="Verdana" pitchFamily="34" charset="0"/>
              </a:rPr>
              <a:t>S</a:t>
            </a:r>
            <a:r>
              <a:rPr lang="en-US" sz="2800" dirty="0" smtClean="0">
                <a:solidFill>
                  <a:schemeClr val="bg1"/>
                </a:solidFill>
                <a:latin typeface="Verdana" pitchFamily="34" charset="0"/>
              </a:rPr>
              <a:t>afety</a:t>
            </a:r>
            <a:endParaRPr lang="en-US" sz="2800" dirty="0">
              <a:solidFill>
                <a:schemeClr val="bg1"/>
              </a:solidFill>
              <a:latin typeface="Verdana" pitchFamily="34" charset="0"/>
            </a:endParaRPr>
          </a:p>
        </p:txBody>
      </p:sp>
      <p:sp>
        <p:nvSpPr>
          <p:cNvPr id="10" name="TextBox 9"/>
          <p:cNvSpPr txBox="1"/>
          <p:nvPr/>
        </p:nvSpPr>
        <p:spPr>
          <a:xfrm>
            <a:off x="457200" y="1295400"/>
            <a:ext cx="7467600" cy="3600986"/>
          </a:xfrm>
          <a:prstGeom prst="rect">
            <a:avLst/>
          </a:prstGeom>
          <a:noFill/>
        </p:spPr>
        <p:txBody>
          <a:bodyPr wrap="square" rtlCol="0">
            <a:spAutoFit/>
          </a:bodyPr>
          <a:lstStyle/>
          <a:p>
            <a:pPr marL="457200" indent="-457200">
              <a:buAutoNum type="arabicPeriod" startAt="3"/>
            </a:pPr>
            <a:r>
              <a:rPr lang="en-US" sz="2400" dirty="0" smtClean="0">
                <a:latin typeface="Verdana" pitchFamily="34" charset="0"/>
              </a:rPr>
              <a:t>Establish nail gun procedures (cont.)</a:t>
            </a:r>
          </a:p>
          <a:p>
            <a:pPr marL="457200" indent="-457200"/>
            <a:endParaRPr lang="en-US" dirty="0">
              <a:latin typeface="Verdana" pitchFamily="34" charset="0"/>
            </a:endParaRPr>
          </a:p>
          <a:p>
            <a:pPr marL="914400" lvl="1" indent="-457200">
              <a:buFont typeface="Arial" pitchFamily="34" charset="0"/>
              <a:buChar char="•"/>
            </a:pPr>
            <a:r>
              <a:rPr lang="en-US" sz="2400" dirty="0" smtClean="0">
                <a:latin typeface="Verdana" pitchFamily="34" charset="0"/>
              </a:rPr>
              <a:t>NEVER bypass or disable nail gun safety</a:t>
            </a:r>
          </a:p>
          <a:p>
            <a:pPr marL="914400" lvl="1" indent="-457200"/>
            <a:r>
              <a:rPr lang="en-US" sz="2400" dirty="0">
                <a:latin typeface="Verdana" pitchFamily="34" charset="0"/>
              </a:rPr>
              <a:t> </a:t>
            </a:r>
            <a:r>
              <a:rPr lang="en-US" sz="2400" dirty="0" smtClean="0">
                <a:latin typeface="Verdana" pitchFamily="34" charset="0"/>
              </a:rPr>
              <a:t>   features.</a:t>
            </a:r>
          </a:p>
          <a:p>
            <a:pPr marL="914400" lvl="1" indent="-457200"/>
            <a:endParaRPr lang="en-US" dirty="0">
              <a:latin typeface="Verdana" pitchFamily="34" charset="0"/>
            </a:endParaRPr>
          </a:p>
          <a:p>
            <a:pPr marL="914400" lvl="1" indent="-457200">
              <a:buFont typeface="Arial" pitchFamily="34" charset="0"/>
              <a:buChar char="•"/>
            </a:pPr>
            <a:r>
              <a:rPr lang="en-US" sz="2400" dirty="0" smtClean="0">
                <a:latin typeface="Verdana" pitchFamily="34" charset="0"/>
              </a:rPr>
              <a:t>NEVER lower the nail gun from above or drag the tool by the hose.</a:t>
            </a:r>
          </a:p>
          <a:p>
            <a:pPr marL="914400" lvl="1" indent="-457200">
              <a:buFont typeface="Arial" pitchFamily="34" charset="0"/>
              <a:buChar char="•"/>
            </a:pPr>
            <a:endParaRPr lang="en-US" dirty="0">
              <a:latin typeface="Verdana" pitchFamily="34" charset="0"/>
            </a:endParaRPr>
          </a:p>
          <a:p>
            <a:pPr marL="914400" lvl="1" indent="-457200">
              <a:buFont typeface="Arial" pitchFamily="34" charset="0"/>
              <a:buChar char="•"/>
            </a:pPr>
            <a:r>
              <a:rPr lang="en-US" sz="2400" dirty="0" smtClean="0">
                <a:latin typeface="Verdana" pitchFamily="34" charset="0"/>
              </a:rPr>
              <a:t>NEVER use the nail gun with the </a:t>
            </a:r>
          </a:p>
          <a:p>
            <a:pPr marL="914400" lvl="1" indent="-457200"/>
            <a:r>
              <a:rPr lang="en-US" sz="2400" dirty="0">
                <a:latin typeface="Verdana" pitchFamily="34" charset="0"/>
              </a:rPr>
              <a:t> </a:t>
            </a:r>
            <a:r>
              <a:rPr lang="en-US" sz="2400" dirty="0" smtClean="0">
                <a:latin typeface="Verdana" pitchFamily="34" charset="0"/>
              </a:rPr>
              <a:t>   non-dominant hand.</a:t>
            </a:r>
            <a:endParaRPr lang="en-US" sz="2400" dirty="0"/>
          </a:p>
        </p:txBody>
      </p:sp>
      <p:pic>
        <p:nvPicPr>
          <p:cNvPr id="24585" name="Picture 9" descr="F:\MyDocuments\Downloads\transparent-red-no-circle-md.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629400" y="3886200"/>
            <a:ext cx="1875303" cy="1857375"/>
          </a:xfrm>
          <a:prstGeom prst="rect">
            <a:avLst/>
          </a:prstGeom>
          <a:noFill/>
        </p:spPr>
      </p:pic>
      <p:sp>
        <p:nvSpPr>
          <p:cNvPr id="24587" name="AutoShape 11" descr="data:image/jpeg;base64,/9j/4AAQSkZJRgABAQAAAQABAAD/2wCEAAkGBwgHBgkIBwgKCgkLDRYPDQwMDRsUFRAWIB0iIiAdHx8kKDQsJCYxJx8fLT0tMTU3Ojo6Iys/RD84QzQ5OjcBCgoKDQwNGg8PGjclHyU3Nzc3Nzc3Nzc3Nzc3Nzc3Nzc3Nzc3Nzc3Nzc3Nzc3Nzc3Nzc3Nzc3Nzc3Nzc3Nzc3N//AABEIALQAbAMBIgACEQEDEQH/xAAbAAACAwEBAQAAAAAAAAAAAAAABQMEBgIBB//EADsQAAIBAwMCBAUCAwcDBQAAAAECAwAEEQUSITFBBhNRYRQicYGhMpEjUsEVJEJisdHwBxbSM3KSorL/xAAVAQEBAAAAAAAAAAAAAAAAAAAAAf/EABURAQEAAAAAAAAAAAAAAAAAAAAB/9oADAMBAAIRAxEAPwD7fRRRQFFFFAUUUUBVKSWRruQKcJFGfozHpn9jVxjhSScADrSKO+T4meEFDKXUuDIqkL3GCc9d3NA+HTmqtyQ9zDECQc78j24x+a7W53JmNC7YztDLz+aopfg37ZjdsOITsGdh27uf369OKBlGOWOTz2ruvE/SK9oCiiigKKKKAooqpc6lZ2s8dvPcIk0n6I+rN9hQW6Krw31rPIY4p0aQdUzg/tVigr6hL5VpK5BIA6Cq1pZeVeCVtpdbdUJHdiSSa61R1HlI2SCwO1cc98c+uCPvUltI7Fy1vIu87slkPsOh9BQTzyLDC8r/AKUUsfoKT+H1caTE82BcXrGaTHfJ/wDECpfEcm7S5bY74xc/wTJwdobr39M1zozJLJiFSIIARFxwQx4I+wIoHNFFFAUUUUBRRRQVtRuRZ2U1wRu8tCQv8x7D7mslc6hDaPNcpcKX4Rrg4ygONw3EHdyc4AA5UZxitVq1kNQsZLViNr43A9CO4+/TNfL/ABFomowbbRYEhZHaWzzl0nclmfe3JBU4PIGRn7UMNR8Vf2ksSRWcjRtJsW9QbCjAMR8/IBJUjJwD61rfCGsnVbJ0mlSW4tgqysvckdxk4/es5oV1pmj27yXE4WZ/lu4GTOZBnG09B96itpryz1a7u5BPH8vlQouCUjJLgunBJAJwOM9etBqNdCXcd3AWIJVYk28nLMPmA9uT9qZQ3FgJ1tInhWVRhYuhwPQd8VhfDfiO3s7vVpL6ZpVSVSZ0zKZVkYmIqFGcdfl9c980ytdYstT1OOOFrgXIkZFh+RZFYFn3lWBZeM9cfmoNBe4fVrOIL+gmQge4PJ+m3H3q3YxqBI6gBWfCgdgOP6Gklv8AFpdXF35hfZ8snnkZUd1XaMdV/NaG3jMUCI36gOfr3oJKKKKAooooCiig9KCOaRY42kZgqICzE9gKQXNtdavc73GyFMeSMkGIleXI7thuOuKY6pE93o0tuZCrXCeUWHGN3B/BruxYm3MjLtLksR1x2/oKDDwaNCdZtkMbCD4gTKHbcSyyEryckkEA5/zGtFYz3E9qJEWMGUtIFdNxbnAP6h6A4wcZ61LPBHLpvnxKrSWjiWI7tpIUBiM9s4+nTNIfDd1I85gvPl3ZkQH5iIxjIwOmM8EH9qoseDNNsbjVNV1V7A2138ZjypBgrhOGx6Es5HTr0rXXMtta7p5iiMFOWPXArPXkBN5HdaddRLPAN3nOcrsJxsYj9QOD7g4P1jvtYmuVeyltTYSyrzcyfPGTuG0IeA2cnjIPB4zUDe3yttbRSKVkuJcsv05P/wCfzTYdKyujLcwavDaXawh40LxGJSpZNoB3Ak8gkdz0NafzECb9w24znPGKDuio4JlnjEkedp6H196koCiiigK8b9J+le0EZBHrQLr92TS96sQVKnJ443Vxb3Cz6cZomUgqxUqeDjI/pVPXTI2lpYbyk1xN5SnJ5GWI5HTgVA1+2lQE3Gn3FtBGCco8ciDn1yD1NBY0u5Wy06V9RngRfMz5m7CkFQRnPQ4PSkdhFP8A9wxz6dExQQSx2810CikEpk7cZP6Rjpn1r23tr5yupSaZvusF4Lc7QkGRgYJIBYrjLHoOAPXnTL59V1mK1e6j+I/ivwA+xAIuOMA9Rzzjmgq67YTTM1jcahZPq0pQtLBdrbui9ciMsdxwGIyO3FNNQ8RW8WigWccV1KoRJomPCjgHg9Tz0/pUkvhK4k1Sa6fULeS1Yl0tZbMssbkglgRIOeOM8jp0qGWGVtPupoJ4kMLGPMUMvXds6ebgdAcds0EJv7Wx0X+0bbypZrKR0i2KxaRf0hRjJLHIA65OPWmst7bTrYWscwNigCyyLypIXhcj7ZHuKxttp2v219b6amqNfXE1wkksrbwkEIAfjc7ggkY7E8c1vY7qR55LfTLe1aCElJS8uza38oQKfzj71ReS8Vx/d4yYgOZG+VAPqf6V6t47cJA8nugOPsTgH7UtttQuJp5dK1SFLe4kVjDIjb0mX2yOozyDTW0iMESRbFVVHHzlj+agliZnTLRsh/lbGfwTXdFFAV4xCjJ6V7XMiLJGyMMqwweaDKeKI4pvENhHcqTbLbyO/wAuQr7kCN74y/TkZB6ZpNqkTvqNvp1jqyvAqtclJ5BINykbQMnPBxwa019DcXHiD+G6paw2oWV8DeGZs4B7cKOe2RSjUWt4f7YZVjg2+XboAuMBkDFuPqTj0H2qwd6XFrOr6ePjbqERycFowCGH0IHI6dMV0ukRaBdDUbFZJLgLibeSxmjHJXPbHUZ78dCaqxlPD0+iNbxzKuoROZ7eNXcbztO4DBORuwT3AHpTu61QSxmC1A+IbgRyttI98YP5xUF251q1htIrwOr2kieYJlbjBGQf+fms7fW05syI900F+pWS3RsM4UjDIR3KKT7gfSq1nDNY+dpMkFqxuJTNFDKAfLQ4LqSM98+uN9WbRBaamBCLm+mtHkUQ2wTy4y/JQO5HQbeM556UFy/vp7Lw/btCpgvbiJWJddpD4Ucg+7LxWYsPC1/ouqaneWt/ehFVHS3DlpZg2dzO2TxkNgD8cVob6S51Q2730XwMEErO1u5Uyq4B8sOykgAkk/KewXJyaX6d4oOsRpBpssS38USrcxeRIZeMYKDGNpyRzjBJ5FUdW/8Ab8/iLSlYB7d38+YkkGFACCCGOQSdoxjv7VuGjfy/kc7gcj356f0pbbW81pbkTAPd3LDzGUZAwMAZ74A/cseKboMKBknAxk96g8jbegOMex7V1RRQFR3E0dtBJPM22ONC7H0AGTXUjBELMcAcmlN7/fgdNncMHG65Uc4iOcIcevT6BvagqWd/btaebNJG5nkZpGjJKtnsO5AXaM8ZAyOKVeIorZrh5LiXba6h5dtIfMACOSFDH2K7h+O9aq+kWO0kYgkAcbcfis4yRarOun3UcTxlJHuI25yH+Xbn128fRvagYTaZaX1wNRuJZkYxhIgkxRUTkjjoSQec/SqzSwaYrLBC0lvjMUqqMb+64UYx749uTVG7mltA2kXcj5ORZ3KsRgejcgEgEcH896Gli61fTtU1F5nU/wAWKzUEDAjB3so7EtwT7GqLdrYw6+8h06Rhbbj8ZqKsQ91JwTHE3VUHdh06LzkjSOiw6asFvD8MsKjYqj9OOgHY5/qapSrPpmjW02nuZY4oo1WLZw44APGSOvPXj3HPOhR3F5Dc3GpymYLdSNFgkIqKcAKAeRkHrn6nioJtcspL6wwsO6WaPy2CsQGBIyrcjI61lYL2e28QR31nbwpZGBmMqrh3iYrliBgAZ56HqDnk19ASOQYzK2MfoCrjHp0qjc6clzcBbgR7ms5IZCq4G1sD9uv7UDSF9ygPgSAcqO1S0o0q4lktYGul23kR8mcZ43jAP2PDD6im9AUUUUEFw6rtV8Bf1MSeABzk/isdYalcXFxqmq2EwntzMrrDIpVjFsVdyn0yrHpzyOMZraSQpIwL8jaUKnoQcf7V89uYm0PxbZ2aRmOO6gkg8wv8rIx4J4zlSo6/zHnk1YG9/qkN00M0Lb4oFMzYU5VtrDb7NyPx610dFtrW20yO5gh+KuLwvMxJJDFGYqrHnA2hR7Cq/hvR45dbvb26SP4uCZfKZWYkxMg4YE44YPjjtmnOv263s1vA24eSDOWU42kYCkH96DN6r4fsItRX42Um2flmeUqAOmTzjIyOe/T1z7dR+RaRpZO0F1bZYOZykTxschthBB3gEYAHOad2Xh621L4XUNWSWWWM+ZFbyXDvEh7HB6nGDznB6Vx4jsIbJ4NRs43SWInzkiJxJD1YbehIwCOOv1qCDRDdRWM2h3CRs8KYidydr27btn3GCh/9oPemXhhYY/D9pbeaJDbxCCZywbLoNrZI6nIPNJNaawDG8Kt8P50aloH2lgykkE5HXaO/cGqBddTaLZp0Cw4aVraE7pSuAMEcZJB6gehyRQbkgW6KsRLNIwVWf5u3f2wKzcmq28vjK402/dIk8tFgdm2iVsZMYJ438knvjGOjVEttrMiTtFLN5UErxWxV1AWIDGSByXz7dMDjmlXhq8EGqx6LNZ27W19cOJYZcPtcRltwP+IMqggH+bg8UGyEbabdSPaIZImQNLEWxswMBgSeuBjHTjqMcsLG/tb+LzbSZJVzg4PIPoR2pZ/2xZRCb4R54RMgjeIys8RUE4GwnCjk8Ltzk1V1S01O3s82sWnFlcAMVdS+eBnB4ySMnn1oNNRWb8O3OpjEGoxDeXw6xtkQ/LkdzgdvryOvGkoA18+/6k6ZeS2sF9aGRzZswZFGTtPzZx36Y/b7fQa5KAtu5zQfPf8AptrJ1G5zLJvlNv5UhH+JkY4bHuCee9aq7mRpb0sygcQKCeuRlse/P4qex0XS9GM8+n2cdtvBLiMYHcnA7c80isrNptRtpJFbzp5JJnkDZ2L2xkEc4AoNRuePYU+ePbhgvO3Hf3qjeOk97HuwYol3Nn/5HI9iqfua7l0lXC5eN8dPMgUn7EYNIrgSvGhtpQhEjq2QxDqpO4D5jtUhB69emaCNLZYbWGxWEi3WQXMeccoUk+Uj/KQMexX0rnRL2WwtDBY6G91Kh2q8LRopXOQGYnIA3HqOn1prd2N68bPbqodYkiVZGxuAVwx6Ef4h19Kk0PUIZi0OV3rjBHfjOP8AXA/boaDrS2uApilhMMrAsy5zg5OT/p+9Ur3SLW18R6PqA3ogYwnaeGfYwQt7YLD6lfarN/qSWfiXTbd22i6hkT5j+ogqR9/9zTHVLT4+wmtw+x2HyP8AyOOVb7EA0F6jFLtJvjeWcEzDbIcpKmMbJBww+xFMaDzaoJOBk9TXtFFAUUUHpQL9dlMWmyber/IPfPb79PvXFjEF1AqB8ttbpEp9c9f22/modSk+KvbaBbcyeTJ5uWbaoK9Dn6+1T6K4l+Lcq8bmcho3/UuAMfuOfvQW72Uw2srpy4U7R79vzilltZKj2axj+EibAfXGMf8A1X/SresOfJSJP1yOAv1HI/OP3qSAYufKAwsMQxn34H4X80Fl+EbtxmsT4KhC2ptrqETuH81ZSwJGQOCPbA9etbC/lEFnI5APGMH3OP61m9GXF7JAVIKDepA7e3tz2/2oOtVs4Nb142xjR/g7XcxY4O93VlXPb/08k9srXek67cvYlp7WR3Q7RnAcnphhnr7rkdau+HIEVb66V/NNxdOwYHOFHygdT6E/el+pBLW/lhBKBvmUj0Jzj9/+dxYJNDuJpNS1WB12sSlwmGJUFsqQMgfyg/fPetNWIs2lt9c07UVlc2kubZo3XDDzORn1w0Zxx/iNbcdBUBRQKKAoNFFBSm0q0lmaUo6u2NxjldN312kZ+9TWtpDaIywBhubcxZyxJ6ckknoBU9FAgv4LiWWWS+ikeJJgY1hyS6cEDjBzlckHgjAyaPD5k+Ml8qG5jtmiDMZo9gLliRs9sE59OPWn+BRigSeMCy6PujKh/iIQpd9q5aRV5OP8374pdYamtoqNqmnXUciDKzLAZQB0/Umff/mK0l/ZwahaS2t3H5kMq7WXJH5HQ+9LLTTJtKs5oInkv4nYsFnb5l4Axnv09qCbwzKJdEtHXkMpw23bu+Y/Njtnr96p+KNL+KaO8/vDiJCrxQ9wed2O+P6+1ULO1vLSWWTStLvreQybmEkyCKYnqSMnr64B46nHOwHSg+U3ck11aixsNb3mS4yLeMKCnbdk/P1H7n71vrLVzGsFvqkL2874RXPMcjdgrep9D61Z1DSbS+kimljAuISTFOoG+M+x/p0qtLo0920Qv9SmmijdZPKWNEDsrBlJIGeCB0Iz3oHFFAooCiiigKKKKAooooCiiigKKKKAooooCiiig//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9" name="AutoShape 13" descr="data:image/jpeg;base64,/9j/4AAQSkZJRgABAQAAAQABAAD/2wCEAAkGBwgHBgkIBwgKCgkLDRYPDQwMDRsUFRAWIB0iIiAdHx8kKDQsJCYxJx8fLT0tMTU3Ojo6Iys/RD84QzQ5OjcBCgoKDQwNGg8PGjclHyU3Nzc3Nzc3Nzc3Nzc3Nzc3Nzc3Nzc3Nzc3Nzc3Nzc3Nzc3Nzc3Nzc3Nzc3Nzc3Nzc3N//AABEIALQAbAMBIgACEQEDEQH/xAAbAAACAwEBAQAAAAAAAAAAAAAABQMEBgIBB//EADsQAAIBAwMCBAUCAwcDBQAAAAECAwAEEQUSITFBBhNRYRQicYGhMpEjUsEVJEJisdHwBxbSM3KSorL/xAAVAQEBAAAAAAAAAAAAAAAAAAAAAf/EABURAQEAAAAAAAAAAAAAAAAAAAAB/9oADAMBAAIRAxEAPwD7fRRRQFFFFAUUUUBVKSWRruQKcJFGfozHpn9jVxjhSScADrSKO+T4meEFDKXUuDIqkL3GCc9d3NA+HTmqtyQ9zDECQc78j24x+a7W53JmNC7YztDLz+aopfg37ZjdsOITsGdh27uf369OKBlGOWOTz2ruvE/SK9oCiiigKKKKAooqpc6lZ2s8dvPcIk0n6I+rN9hQW6Krw31rPIY4p0aQdUzg/tVigr6hL5VpK5BIA6Cq1pZeVeCVtpdbdUJHdiSSa61R1HlI2SCwO1cc98c+uCPvUltI7Fy1vIu87slkPsOh9BQTzyLDC8r/AKUUsfoKT+H1caTE82BcXrGaTHfJ/wDECpfEcm7S5bY74xc/wTJwdobr39M1zozJLJiFSIIARFxwQx4I+wIoHNFFFAUUUUBRRRQVtRuRZ2U1wRu8tCQv8x7D7mslc6hDaPNcpcKX4Rrg4ygONw3EHdyc4AA5UZxitVq1kNQsZLViNr43A9CO4+/TNfL/ABFomowbbRYEhZHaWzzl0nclmfe3JBU4PIGRn7UMNR8Vf2ksSRWcjRtJsW9QbCjAMR8/IBJUjJwD61rfCGsnVbJ0mlSW4tgqysvckdxk4/es5oV1pmj27yXE4WZ/lu4GTOZBnG09B96itpryz1a7u5BPH8vlQouCUjJLgunBJAJwOM9etBqNdCXcd3AWIJVYk28nLMPmA9uT9qZQ3FgJ1tInhWVRhYuhwPQd8VhfDfiO3s7vVpL6ZpVSVSZ0zKZVkYmIqFGcdfl9c980ytdYstT1OOOFrgXIkZFh+RZFYFn3lWBZeM9cfmoNBe4fVrOIL+gmQge4PJ+m3H3q3YxqBI6gBWfCgdgOP6Gklv8AFpdXF35hfZ8snnkZUd1XaMdV/NaG3jMUCI36gOfr3oJKKKKAooooCiig9KCOaRY42kZgqICzE9gKQXNtdavc73GyFMeSMkGIleXI7thuOuKY6pE93o0tuZCrXCeUWHGN3B/BruxYm3MjLtLksR1x2/oKDDwaNCdZtkMbCD4gTKHbcSyyEryckkEA5/zGtFYz3E9qJEWMGUtIFdNxbnAP6h6A4wcZ61LPBHLpvnxKrSWjiWI7tpIUBiM9s4+nTNIfDd1I85gvPl3ZkQH5iIxjIwOmM8EH9qoseDNNsbjVNV1V7A2138ZjypBgrhOGx6Es5HTr0rXXMtta7p5iiMFOWPXArPXkBN5HdaddRLPAN3nOcrsJxsYj9QOD7g4P1jvtYmuVeyltTYSyrzcyfPGTuG0IeA2cnjIPB4zUDe3yttbRSKVkuJcsv05P/wCfzTYdKyujLcwavDaXawh40LxGJSpZNoB3Ak8gkdz0NafzECb9w24znPGKDuio4JlnjEkedp6H196koCiiigK8b9J+le0EZBHrQLr92TS96sQVKnJ443Vxb3Cz6cZomUgqxUqeDjI/pVPXTI2lpYbyk1xN5SnJ5GWI5HTgVA1+2lQE3Gn3FtBGCco8ciDn1yD1NBY0u5Wy06V9RngRfMz5m7CkFQRnPQ4PSkdhFP8A9wxz6dExQQSx2810CikEpk7cZP6Rjpn1r23tr5yupSaZvusF4Lc7QkGRgYJIBYrjLHoOAPXnTL59V1mK1e6j+I/ivwA+xAIuOMA9Rzzjmgq67YTTM1jcahZPq0pQtLBdrbui9ciMsdxwGIyO3FNNQ8RW8WigWccV1KoRJomPCjgHg9Tz0/pUkvhK4k1Sa6fULeS1Yl0tZbMssbkglgRIOeOM8jp0qGWGVtPupoJ4kMLGPMUMvXds6ebgdAcds0EJv7Wx0X+0bbypZrKR0i2KxaRf0hRjJLHIA65OPWmst7bTrYWscwNigCyyLypIXhcj7ZHuKxttp2v219b6amqNfXE1wkksrbwkEIAfjc7ggkY7E8c1vY7qR55LfTLe1aCElJS8uza38oQKfzj71ReS8Vx/d4yYgOZG+VAPqf6V6t47cJA8nugOPsTgH7UtttQuJp5dK1SFLe4kVjDIjb0mX2yOozyDTW0iMESRbFVVHHzlj+agliZnTLRsh/lbGfwTXdFFAV4xCjJ6V7XMiLJGyMMqwweaDKeKI4pvENhHcqTbLbyO/wAuQr7kCN74y/TkZB6ZpNqkTvqNvp1jqyvAqtclJ5BINykbQMnPBxwa019DcXHiD+G6paw2oWV8DeGZs4B7cKOe2RSjUWt4f7YZVjg2+XboAuMBkDFuPqTj0H2qwd6XFrOr6ePjbqERycFowCGH0IHI6dMV0ukRaBdDUbFZJLgLibeSxmjHJXPbHUZ78dCaqxlPD0+iNbxzKuoROZ7eNXcbztO4DBORuwT3AHpTu61QSxmC1A+IbgRyttI98YP5xUF251q1htIrwOr2kieYJlbjBGQf+fms7fW05syI900F+pWS3RsM4UjDIR3KKT7gfSq1nDNY+dpMkFqxuJTNFDKAfLQ4LqSM98+uN9WbRBaamBCLm+mtHkUQ2wTy4y/JQO5HQbeM556UFy/vp7Lw/btCpgvbiJWJddpD4Ucg+7LxWYsPC1/ouqaneWt/ehFVHS3DlpZg2dzO2TxkNgD8cVob6S51Q2730XwMEErO1u5Uyq4B8sOykgAkk/KewXJyaX6d4oOsRpBpssS38USrcxeRIZeMYKDGNpyRzjBJ5FUdW/8Ab8/iLSlYB7d38+YkkGFACCCGOQSdoxjv7VuGjfy/kc7gcj356f0pbbW81pbkTAPd3LDzGUZAwMAZ74A/cseKboMKBknAxk96g8jbegOMex7V1RRQFR3E0dtBJPM22ONC7H0AGTXUjBELMcAcmlN7/fgdNncMHG65Uc4iOcIcevT6BvagqWd/btaebNJG5nkZpGjJKtnsO5AXaM8ZAyOKVeIorZrh5LiXba6h5dtIfMACOSFDH2K7h+O9aq+kWO0kYgkAcbcfis4yRarOun3UcTxlJHuI25yH+Xbn128fRvagYTaZaX1wNRuJZkYxhIgkxRUTkjjoSQec/SqzSwaYrLBC0lvjMUqqMb+64UYx749uTVG7mltA2kXcj5ORZ3KsRgejcgEgEcH896Gli61fTtU1F5nU/wAWKzUEDAjB3so7EtwT7GqLdrYw6+8h06Rhbbj8ZqKsQ91JwTHE3VUHdh06LzkjSOiw6asFvD8MsKjYqj9OOgHY5/qapSrPpmjW02nuZY4oo1WLZw44APGSOvPXj3HPOhR3F5Dc3GpymYLdSNFgkIqKcAKAeRkHrn6nioJtcspL6wwsO6WaPy2CsQGBIyrcjI61lYL2e28QR31nbwpZGBmMqrh3iYrliBgAZ56HqDnk19ASOQYzK2MfoCrjHp0qjc6clzcBbgR7ms5IZCq4G1sD9uv7UDSF9ygPgSAcqO1S0o0q4lktYGul23kR8mcZ43jAP2PDD6im9AUUUUEFw6rtV8Bf1MSeABzk/isdYalcXFxqmq2EwntzMrrDIpVjFsVdyn0yrHpzyOMZraSQpIwL8jaUKnoQcf7V89uYm0PxbZ2aRmOO6gkg8wv8rIx4J4zlSo6/zHnk1YG9/qkN00M0Lb4oFMzYU5VtrDb7NyPx610dFtrW20yO5gh+KuLwvMxJJDFGYqrHnA2hR7Cq/hvR45dbvb26SP4uCZfKZWYkxMg4YE44YPjjtmnOv263s1vA24eSDOWU42kYCkH96DN6r4fsItRX42Um2flmeUqAOmTzjIyOe/T1z7dR+RaRpZO0F1bZYOZykTxschthBB3gEYAHOad2Xh621L4XUNWSWWWM+ZFbyXDvEh7HB6nGDznB6Vx4jsIbJ4NRs43SWInzkiJxJD1YbehIwCOOv1qCDRDdRWM2h3CRs8KYidydr27btn3GCh/9oPemXhhYY/D9pbeaJDbxCCZywbLoNrZI6nIPNJNaawDG8Kt8P50aloH2lgykkE5HXaO/cGqBddTaLZp0Cw4aVraE7pSuAMEcZJB6gehyRQbkgW6KsRLNIwVWf5u3f2wKzcmq28vjK402/dIk8tFgdm2iVsZMYJ438knvjGOjVEttrMiTtFLN5UErxWxV1AWIDGSByXz7dMDjmlXhq8EGqx6LNZ27W19cOJYZcPtcRltwP+IMqggH+bg8UGyEbabdSPaIZImQNLEWxswMBgSeuBjHTjqMcsLG/tb+LzbSZJVzg4PIPoR2pZ/2xZRCb4R54RMgjeIys8RUE4GwnCjk8Ltzk1V1S01O3s82sWnFlcAMVdS+eBnB4ySMnn1oNNRWb8O3OpjEGoxDeXw6xtkQ/LkdzgdvryOvGkoA18+/6k6ZeS2sF9aGRzZswZFGTtPzZx36Y/b7fQa5KAtu5zQfPf8AptrJ1G5zLJvlNv5UhH+JkY4bHuCee9aq7mRpb0sygcQKCeuRlse/P4qex0XS9GM8+n2cdtvBLiMYHcnA7c80isrNptRtpJFbzp5JJnkDZ2L2xkEc4AoNRuePYU+ePbhgvO3Hf3qjeOk97HuwYol3Nn/5HI9iqfua7l0lXC5eN8dPMgUn7EYNIrgSvGhtpQhEjq2QxDqpO4D5jtUhB69emaCNLZYbWGxWEi3WQXMeccoUk+Uj/KQMexX0rnRL2WwtDBY6G91Kh2q8LRopXOQGYnIA3HqOn1prd2N68bPbqodYkiVZGxuAVwx6Ef4h19Kk0PUIZi0OV3rjBHfjOP8AXA/boaDrS2uApilhMMrAsy5zg5OT/p+9Ur3SLW18R6PqA3ogYwnaeGfYwQt7YLD6lfarN/qSWfiXTbd22i6hkT5j+ogqR9/9zTHVLT4+wmtw+x2HyP8AyOOVb7EA0F6jFLtJvjeWcEzDbIcpKmMbJBww+xFMaDzaoJOBk9TXtFFAUUUHpQL9dlMWmyber/IPfPb79PvXFjEF1AqB8ttbpEp9c9f22/modSk+KvbaBbcyeTJ5uWbaoK9Dn6+1T6K4l+Lcq8bmcho3/UuAMfuOfvQW72Uw2srpy4U7R79vzilltZKj2axj+EibAfXGMf8A1X/SresOfJSJP1yOAv1HI/OP3qSAYufKAwsMQxn34H4X80Fl+EbtxmsT4KhC2ptrqETuH81ZSwJGQOCPbA9etbC/lEFnI5APGMH3OP61m9GXF7JAVIKDepA7e3tz2/2oOtVs4Nb142xjR/g7XcxY4O93VlXPb/08k9srXek67cvYlp7WR3Q7RnAcnphhnr7rkdau+HIEVb66V/NNxdOwYHOFHygdT6E/el+pBLW/lhBKBvmUj0Jzj9/+dxYJNDuJpNS1WB12sSlwmGJUFsqQMgfyg/fPetNWIs2lt9c07UVlc2kubZo3XDDzORn1w0Zxx/iNbcdBUBRQKKAoNFFBSm0q0lmaUo6u2NxjldN312kZ+9TWtpDaIywBhubcxZyxJ6ckknoBU9FAgv4LiWWWS+ikeJJgY1hyS6cEDjBzlckHgjAyaPD5k+Ml8qG5jtmiDMZo9gLliRs9sE59OPWn+BRigSeMCy6PujKh/iIQpd9q5aRV5OP8374pdYamtoqNqmnXUciDKzLAZQB0/Umff/mK0l/ZwahaS2t3H5kMq7WXJH5HQ+9LLTTJtKs5oInkv4nYsFnb5l4Axnv09qCbwzKJdEtHXkMpw23bu+Y/Njtnr96p+KNL+KaO8/vDiJCrxQ9wed2O+P6+1ULO1vLSWWTStLvreQybmEkyCKYnqSMnr64B46nHOwHSg+U3ck11aixsNb3mS4yLeMKCnbdk/P1H7n71vrLVzGsFvqkL2874RXPMcjdgrep9D61Z1DSbS+kimljAuISTFOoG+M+x/p0qtLo0920Qv9SmmijdZPKWNEDsrBlJIGeCB0Iz3oHFFAooCiiigKKKKAooooCiiigKKKKAooooCiiig//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pic>
        <p:nvPicPr>
          <p:cNvPr id="25603"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w="9525">
            <a:noFill/>
            <a:miter lim="800000"/>
            <a:headEnd/>
            <a:tailEnd/>
          </a:ln>
        </p:spPr>
      </p:pic>
      <p:sp>
        <p:nvSpPr>
          <p:cNvPr id="25604"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PPT-085-01</a:t>
            </a:r>
            <a:endParaRPr lang="en-US" sz="1400" dirty="0">
              <a:solidFill>
                <a:schemeClr val="bg1"/>
              </a:solidFill>
              <a:latin typeface="Verdana" pitchFamily="34" charset="0"/>
            </a:endParaRPr>
          </a:p>
        </p:txBody>
      </p:sp>
      <p:sp>
        <p:nvSpPr>
          <p:cNvPr id="25605"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dirty="0">
                <a:solidFill>
                  <a:schemeClr val="bg1"/>
                </a:solidFill>
                <a:latin typeface="Verdana" pitchFamily="34" charset="0"/>
              </a:rPr>
              <a:t> </a:t>
            </a:r>
            <a:r>
              <a:rPr lang="en-US" sz="1400" dirty="0" smtClean="0">
                <a:solidFill>
                  <a:schemeClr val="bg1"/>
                </a:solidFill>
                <a:latin typeface="Verdana" pitchFamily="34" charset="0"/>
              </a:rPr>
              <a:t>32</a:t>
            </a:r>
            <a:endParaRPr lang="en-US" sz="1400" dirty="0">
              <a:solidFill>
                <a:schemeClr val="bg1"/>
              </a:solidFill>
              <a:latin typeface="Verdana" pitchFamily="34" charset="0"/>
            </a:endParaRPr>
          </a:p>
        </p:txBody>
      </p:sp>
      <p:sp>
        <p:nvSpPr>
          <p:cNvPr id="9" name="Content Placeholder 12"/>
          <p:cNvSpPr txBox="1">
            <a:spLocks/>
          </p:cNvSpPr>
          <p:nvPr/>
        </p:nvSpPr>
        <p:spPr bwMode="auto">
          <a:xfrm>
            <a:off x="446567" y="1493837"/>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7" name="TextBox 6"/>
          <p:cNvSpPr txBox="1"/>
          <p:nvPr/>
        </p:nvSpPr>
        <p:spPr>
          <a:xfrm>
            <a:off x="457200" y="381000"/>
            <a:ext cx="5334000" cy="523220"/>
          </a:xfrm>
          <a:prstGeom prst="rect">
            <a:avLst/>
          </a:prstGeom>
          <a:noFill/>
        </p:spPr>
        <p:txBody>
          <a:bodyPr wrap="square" rtlCol="0">
            <a:spAutoFit/>
          </a:bodyPr>
          <a:lstStyle/>
          <a:p>
            <a:pPr algn="ctr"/>
            <a:r>
              <a:rPr lang="en-US" sz="2800" dirty="0" smtClean="0">
                <a:solidFill>
                  <a:schemeClr val="bg1"/>
                </a:solidFill>
                <a:latin typeface="Verdana" pitchFamily="34" charset="0"/>
              </a:rPr>
              <a:t>Six Steps to Nail </a:t>
            </a:r>
            <a:r>
              <a:rPr lang="en-US" sz="2800" dirty="0">
                <a:solidFill>
                  <a:schemeClr val="bg1"/>
                </a:solidFill>
                <a:latin typeface="Verdana" pitchFamily="34" charset="0"/>
              </a:rPr>
              <a:t>G</a:t>
            </a:r>
            <a:r>
              <a:rPr lang="en-US" sz="2800" dirty="0" smtClean="0">
                <a:solidFill>
                  <a:schemeClr val="bg1"/>
                </a:solidFill>
                <a:latin typeface="Verdana" pitchFamily="34" charset="0"/>
              </a:rPr>
              <a:t>un </a:t>
            </a:r>
            <a:r>
              <a:rPr lang="en-US" sz="2800" dirty="0">
                <a:solidFill>
                  <a:schemeClr val="bg1"/>
                </a:solidFill>
                <a:latin typeface="Verdana" pitchFamily="34" charset="0"/>
              </a:rPr>
              <a:t>S</a:t>
            </a:r>
            <a:r>
              <a:rPr lang="en-US" sz="2800" dirty="0" smtClean="0">
                <a:solidFill>
                  <a:schemeClr val="bg1"/>
                </a:solidFill>
                <a:latin typeface="Verdana" pitchFamily="34" charset="0"/>
              </a:rPr>
              <a:t>afety</a:t>
            </a:r>
            <a:endParaRPr lang="en-US" sz="2800" dirty="0">
              <a:solidFill>
                <a:schemeClr val="bg1"/>
              </a:solidFill>
              <a:latin typeface="Verdana" pitchFamily="34" charset="0"/>
            </a:endParaRPr>
          </a:p>
        </p:txBody>
      </p:sp>
      <p:sp>
        <p:nvSpPr>
          <p:cNvPr id="8" name="TextBox 7"/>
          <p:cNvSpPr txBox="1"/>
          <p:nvPr/>
        </p:nvSpPr>
        <p:spPr>
          <a:xfrm>
            <a:off x="457200" y="1371600"/>
            <a:ext cx="7696200" cy="3046988"/>
          </a:xfrm>
          <a:prstGeom prst="rect">
            <a:avLst/>
          </a:prstGeom>
          <a:noFill/>
        </p:spPr>
        <p:txBody>
          <a:bodyPr wrap="square" rtlCol="0">
            <a:spAutoFit/>
          </a:bodyPr>
          <a:lstStyle/>
          <a:p>
            <a:r>
              <a:rPr lang="en-US" sz="2400" dirty="0" smtClean="0">
                <a:latin typeface="Verdana" pitchFamily="34" charset="0"/>
              </a:rPr>
              <a:t>4. Provide Personal Protective Equipment (PPE)</a:t>
            </a:r>
          </a:p>
          <a:p>
            <a:endParaRPr lang="en-US" dirty="0">
              <a:latin typeface="Verdana" pitchFamily="34" charset="0"/>
            </a:endParaRPr>
          </a:p>
          <a:p>
            <a:pPr lvl="1">
              <a:buFont typeface="Arial" pitchFamily="34" charset="0"/>
              <a:buChar char="•"/>
            </a:pPr>
            <a:r>
              <a:rPr lang="en-US" sz="2400" dirty="0" smtClean="0">
                <a:latin typeface="Verdana" pitchFamily="34" charset="0"/>
              </a:rPr>
              <a:t>  Safety Shoes</a:t>
            </a:r>
          </a:p>
          <a:p>
            <a:pPr lvl="1">
              <a:buFont typeface="Arial" pitchFamily="34" charset="0"/>
              <a:buChar char="•"/>
            </a:pPr>
            <a:endParaRPr lang="en-US" dirty="0">
              <a:latin typeface="Verdana" pitchFamily="34" charset="0"/>
            </a:endParaRPr>
          </a:p>
          <a:p>
            <a:pPr lvl="1">
              <a:buFont typeface="Arial" pitchFamily="34" charset="0"/>
              <a:buChar char="•"/>
            </a:pPr>
            <a:r>
              <a:rPr lang="en-US" sz="2400" dirty="0" smtClean="0">
                <a:latin typeface="Verdana" pitchFamily="34" charset="0"/>
              </a:rPr>
              <a:t>  High Impact eye protection (ANSI Z87.1) </a:t>
            </a:r>
          </a:p>
          <a:p>
            <a:pPr lvl="1">
              <a:buFont typeface="Arial" pitchFamily="34" charset="0"/>
              <a:buChar char="•"/>
            </a:pPr>
            <a:endParaRPr lang="en-US" dirty="0">
              <a:latin typeface="Verdana" pitchFamily="34" charset="0"/>
            </a:endParaRPr>
          </a:p>
          <a:p>
            <a:pPr lvl="1">
              <a:buFont typeface="Arial" pitchFamily="34" charset="0"/>
              <a:buChar char="•"/>
            </a:pPr>
            <a:r>
              <a:rPr lang="en-US" sz="2400" dirty="0" smtClean="0">
                <a:latin typeface="Verdana" pitchFamily="34" charset="0"/>
              </a:rPr>
              <a:t>  Hard Hats</a:t>
            </a:r>
          </a:p>
          <a:p>
            <a:pPr lvl="1">
              <a:buFont typeface="Arial" pitchFamily="34" charset="0"/>
              <a:buChar char="•"/>
            </a:pPr>
            <a:endParaRPr lang="en-US" dirty="0">
              <a:latin typeface="Verdana" pitchFamily="34" charset="0"/>
            </a:endParaRPr>
          </a:p>
          <a:p>
            <a:pPr lvl="1">
              <a:buFont typeface="Arial" pitchFamily="34" charset="0"/>
              <a:buChar char="•"/>
            </a:pPr>
            <a:r>
              <a:rPr lang="en-US" sz="2400" dirty="0" smtClean="0">
                <a:latin typeface="Verdana" pitchFamily="34" charset="0"/>
              </a:rPr>
              <a:t>  Hearing protection </a:t>
            </a:r>
            <a:endParaRPr lang="en-US" sz="2400" dirty="0">
              <a:latin typeface="Verdana" pitchFamily="34" charset="0"/>
            </a:endParaRPr>
          </a:p>
        </p:txBody>
      </p:sp>
      <p:pic>
        <p:nvPicPr>
          <p:cNvPr id="10" name="Picture 9" descr="ppe1.jpg"/>
          <p:cNvPicPr>
            <a:picLocks noChangeAspect="1"/>
          </p:cNvPicPr>
          <p:nvPr/>
        </p:nvPicPr>
        <p:blipFill>
          <a:blip r:embed="rId5" cstate="print"/>
          <a:stretch>
            <a:fillRect/>
          </a:stretch>
        </p:blipFill>
        <p:spPr>
          <a:xfrm>
            <a:off x="5638800" y="3581400"/>
            <a:ext cx="2124075" cy="215265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pic>
        <p:nvPicPr>
          <p:cNvPr id="26627"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w="9525">
            <a:noFill/>
            <a:miter lim="800000"/>
            <a:headEnd/>
            <a:tailEnd/>
          </a:ln>
        </p:spPr>
      </p:pic>
      <p:sp>
        <p:nvSpPr>
          <p:cNvPr id="26628"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PPT-085-01</a:t>
            </a:r>
            <a:endParaRPr lang="en-US" sz="1400" dirty="0">
              <a:solidFill>
                <a:schemeClr val="bg1"/>
              </a:solidFill>
              <a:latin typeface="Verdana" pitchFamily="34" charset="0"/>
            </a:endParaRPr>
          </a:p>
        </p:txBody>
      </p:sp>
      <p:sp>
        <p:nvSpPr>
          <p:cNvPr id="26629"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dirty="0">
                <a:solidFill>
                  <a:schemeClr val="bg1"/>
                </a:solidFill>
                <a:latin typeface="Verdana" pitchFamily="34" charset="0"/>
              </a:rPr>
              <a:t> </a:t>
            </a:r>
            <a:r>
              <a:rPr lang="en-US" sz="1400" dirty="0" smtClean="0">
                <a:solidFill>
                  <a:schemeClr val="bg1"/>
                </a:solidFill>
                <a:latin typeface="Verdana" pitchFamily="34" charset="0"/>
              </a:rPr>
              <a:t>33</a:t>
            </a:r>
            <a:endParaRPr lang="en-US" sz="1400" dirty="0">
              <a:solidFill>
                <a:schemeClr val="bg1"/>
              </a:solidFill>
              <a:latin typeface="Verdana" pitchFamily="34" charset="0"/>
            </a:endParaRPr>
          </a:p>
        </p:txBody>
      </p:sp>
      <p:sp>
        <p:nvSpPr>
          <p:cNvPr id="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7" name="TextBox 6"/>
          <p:cNvSpPr txBox="1"/>
          <p:nvPr/>
        </p:nvSpPr>
        <p:spPr>
          <a:xfrm>
            <a:off x="457200" y="381000"/>
            <a:ext cx="5334000" cy="523220"/>
          </a:xfrm>
          <a:prstGeom prst="rect">
            <a:avLst/>
          </a:prstGeom>
          <a:noFill/>
        </p:spPr>
        <p:txBody>
          <a:bodyPr wrap="square" rtlCol="0">
            <a:spAutoFit/>
          </a:bodyPr>
          <a:lstStyle/>
          <a:p>
            <a:pPr algn="ctr"/>
            <a:r>
              <a:rPr lang="en-US" sz="2800" dirty="0" smtClean="0">
                <a:solidFill>
                  <a:schemeClr val="bg1"/>
                </a:solidFill>
                <a:latin typeface="Verdana" pitchFamily="34" charset="0"/>
              </a:rPr>
              <a:t>Six Steps to Nail </a:t>
            </a:r>
            <a:r>
              <a:rPr lang="en-US" sz="2800" dirty="0">
                <a:solidFill>
                  <a:schemeClr val="bg1"/>
                </a:solidFill>
                <a:latin typeface="Verdana" pitchFamily="34" charset="0"/>
              </a:rPr>
              <a:t>G</a:t>
            </a:r>
            <a:r>
              <a:rPr lang="en-US" sz="2800" dirty="0" smtClean="0">
                <a:solidFill>
                  <a:schemeClr val="bg1"/>
                </a:solidFill>
                <a:latin typeface="Verdana" pitchFamily="34" charset="0"/>
              </a:rPr>
              <a:t>un </a:t>
            </a:r>
            <a:r>
              <a:rPr lang="en-US" sz="2800" dirty="0">
                <a:solidFill>
                  <a:schemeClr val="bg1"/>
                </a:solidFill>
                <a:latin typeface="Verdana" pitchFamily="34" charset="0"/>
              </a:rPr>
              <a:t>S</a:t>
            </a:r>
            <a:r>
              <a:rPr lang="en-US" sz="2800" dirty="0" smtClean="0">
                <a:solidFill>
                  <a:schemeClr val="bg1"/>
                </a:solidFill>
                <a:latin typeface="Verdana" pitchFamily="34" charset="0"/>
              </a:rPr>
              <a:t>afety</a:t>
            </a:r>
            <a:endParaRPr lang="en-US" sz="2800" dirty="0">
              <a:solidFill>
                <a:schemeClr val="bg1"/>
              </a:solidFill>
              <a:latin typeface="Verdana" pitchFamily="34" charset="0"/>
            </a:endParaRPr>
          </a:p>
        </p:txBody>
      </p:sp>
      <p:sp>
        <p:nvSpPr>
          <p:cNvPr id="9" name="TextBox 8"/>
          <p:cNvSpPr txBox="1"/>
          <p:nvPr/>
        </p:nvSpPr>
        <p:spPr>
          <a:xfrm>
            <a:off x="457200" y="1295400"/>
            <a:ext cx="7696200" cy="3785652"/>
          </a:xfrm>
          <a:prstGeom prst="rect">
            <a:avLst/>
          </a:prstGeom>
          <a:noFill/>
        </p:spPr>
        <p:txBody>
          <a:bodyPr wrap="square" rtlCol="0">
            <a:spAutoFit/>
          </a:bodyPr>
          <a:lstStyle/>
          <a:p>
            <a:pPr marL="457200" indent="-457200">
              <a:buAutoNum type="arabicPeriod" startAt="5"/>
            </a:pPr>
            <a:r>
              <a:rPr lang="en-US" sz="2400" dirty="0" smtClean="0">
                <a:latin typeface="Verdana" pitchFamily="34" charset="0"/>
              </a:rPr>
              <a:t>Encourage reporting and discussion of</a:t>
            </a:r>
          </a:p>
          <a:p>
            <a:pPr marL="457200" indent="-457200"/>
            <a:r>
              <a:rPr lang="en-US" sz="2400" dirty="0">
                <a:latin typeface="Verdana" pitchFamily="34" charset="0"/>
              </a:rPr>
              <a:t> </a:t>
            </a:r>
            <a:r>
              <a:rPr lang="en-US" sz="2400" dirty="0" smtClean="0">
                <a:latin typeface="Verdana" pitchFamily="34" charset="0"/>
              </a:rPr>
              <a:t>   injuries and close calls.</a:t>
            </a:r>
          </a:p>
          <a:p>
            <a:pPr marL="457200" indent="-457200"/>
            <a:endParaRPr lang="en-US" dirty="0">
              <a:latin typeface="Verdana" pitchFamily="34" charset="0"/>
            </a:endParaRPr>
          </a:p>
          <a:p>
            <a:pPr marL="914400" lvl="1" indent="-457200">
              <a:buFont typeface="Arial" pitchFamily="34" charset="0"/>
              <a:buChar char="•"/>
            </a:pPr>
            <a:r>
              <a:rPr lang="en-US" sz="2400" dirty="0" smtClean="0">
                <a:latin typeface="Verdana" pitchFamily="34" charset="0"/>
              </a:rPr>
              <a:t>Reporting helps ensure that employees </a:t>
            </a:r>
          </a:p>
          <a:p>
            <a:pPr marL="914400" lvl="1" indent="-457200"/>
            <a:r>
              <a:rPr lang="en-US" sz="2400" dirty="0">
                <a:latin typeface="Verdana" pitchFamily="34" charset="0"/>
              </a:rPr>
              <a:t> </a:t>
            </a:r>
            <a:r>
              <a:rPr lang="en-US" sz="2400" dirty="0" smtClean="0">
                <a:latin typeface="Verdana" pitchFamily="34" charset="0"/>
              </a:rPr>
              <a:t>   get medical attention.</a:t>
            </a:r>
          </a:p>
          <a:p>
            <a:pPr marL="914400" lvl="1" indent="-457200">
              <a:buFont typeface="Arial" pitchFamily="34" charset="0"/>
              <a:buChar char="•"/>
            </a:pPr>
            <a:r>
              <a:rPr lang="en-US" sz="2400" dirty="0" smtClean="0">
                <a:latin typeface="Verdana" pitchFamily="34" charset="0"/>
              </a:rPr>
              <a:t>It also helps to identify unrecognized job site risks.</a:t>
            </a:r>
          </a:p>
          <a:p>
            <a:pPr marL="914400" lvl="1" indent="-457200">
              <a:buFont typeface="Arial" pitchFamily="34" charset="0"/>
              <a:buChar char="•"/>
            </a:pPr>
            <a:r>
              <a:rPr lang="en-US" sz="2400" dirty="0" smtClean="0">
                <a:latin typeface="Verdana" pitchFamily="34" charset="0"/>
              </a:rPr>
              <a:t>Injuries and close calls provide teachable moments that can help improve crew safety.</a:t>
            </a:r>
            <a:endParaRPr lang="en-US" sz="2400" dirty="0">
              <a:latin typeface="Verdana"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583906" y="4581524"/>
            <a:ext cx="3171825" cy="1438275"/>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pic>
        <p:nvPicPr>
          <p:cNvPr id="27651"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w="9525">
            <a:noFill/>
            <a:miter lim="800000"/>
            <a:headEnd/>
            <a:tailEnd/>
          </a:ln>
        </p:spPr>
      </p:pic>
      <p:sp>
        <p:nvSpPr>
          <p:cNvPr id="27652"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PPT-085-01</a:t>
            </a:r>
            <a:endParaRPr lang="en-US" sz="1400" dirty="0">
              <a:solidFill>
                <a:schemeClr val="bg1"/>
              </a:solidFill>
              <a:latin typeface="Verdana" pitchFamily="34" charset="0"/>
            </a:endParaRPr>
          </a:p>
        </p:txBody>
      </p:sp>
      <p:sp>
        <p:nvSpPr>
          <p:cNvPr id="27653"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dirty="0">
                <a:solidFill>
                  <a:schemeClr val="bg1"/>
                </a:solidFill>
                <a:latin typeface="Verdana" pitchFamily="34" charset="0"/>
              </a:rPr>
              <a:t> </a:t>
            </a:r>
            <a:r>
              <a:rPr lang="en-US" sz="1400" dirty="0" smtClean="0">
                <a:solidFill>
                  <a:schemeClr val="bg1"/>
                </a:solidFill>
                <a:latin typeface="Verdana" pitchFamily="34" charset="0"/>
              </a:rPr>
              <a:t>34</a:t>
            </a:r>
            <a:endParaRPr lang="en-US" sz="1400" dirty="0">
              <a:solidFill>
                <a:schemeClr val="bg1"/>
              </a:solidFill>
              <a:latin typeface="Verdana" pitchFamily="34" charset="0"/>
            </a:endParaRPr>
          </a:p>
        </p:txBody>
      </p:sp>
      <p:sp>
        <p:nvSpPr>
          <p:cNvPr id="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7" name="TextBox 6"/>
          <p:cNvSpPr txBox="1"/>
          <p:nvPr/>
        </p:nvSpPr>
        <p:spPr>
          <a:xfrm>
            <a:off x="457200" y="381000"/>
            <a:ext cx="5334000" cy="523220"/>
          </a:xfrm>
          <a:prstGeom prst="rect">
            <a:avLst/>
          </a:prstGeom>
          <a:noFill/>
        </p:spPr>
        <p:txBody>
          <a:bodyPr wrap="square" rtlCol="0">
            <a:spAutoFit/>
          </a:bodyPr>
          <a:lstStyle/>
          <a:p>
            <a:pPr algn="ctr"/>
            <a:r>
              <a:rPr lang="en-US" sz="2800" dirty="0" smtClean="0">
                <a:solidFill>
                  <a:schemeClr val="bg1"/>
                </a:solidFill>
                <a:latin typeface="Verdana" pitchFamily="34" charset="0"/>
              </a:rPr>
              <a:t>Six Steps to Nail </a:t>
            </a:r>
            <a:r>
              <a:rPr lang="en-US" sz="2800" dirty="0">
                <a:solidFill>
                  <a:schemeClr val="bg1"/>
                </a:solidFill>
                <a:latin typeface="Verdana" pitchFamily="34" charset="0"/>
              </a:rPr>
              <a:t>G</a:t>
            </a:r>
            <a:r>
              <a:rPr lang="en-US" sz="2800" dirty="0" smtClean="0">
                <a:solidFill>
                  <a:schemeClr val="bg1"/>
                </a:solidFill>
                <a:latin typeface="Verdana" pitchFamily="34" charset="0"/>
              </a:rPr>
              <a:t>un </a:t>
            </a:r>
            <a:r>
              <a:rPr lang="en-US" sz="2800" dirty="0">
                <a:solidFill>
                  <a:schemeClr val="bg1"/>
                </a:solidFill>
                <a:latin typeface="Verdana" pitchFamily="34" charset="0"/>
              </a:rPr>
              <a:t>S</a:t>
            </a:r>
            <a:r>
              <a:rPr lang="en-US" sz="2800" dirty="0" smtClean="0">
                <a:solidFill>
                  <a:schemeClr val="bg1"/>
                </a:solidFill>
                <a:latin typeface="Verdana" pitchFamily="34" charset="0"/>
              </a:rPr>
              <a:t>afety</a:t>
            </a:r>
            <a:endParaRPr lang="en-US" sz="2800" dirty="0">
              <a:solidFill>
                <a:schemeClr val="bg1"/>
              </a:solidFill>
              <a:latin typeface="Verdana" pitchFamily="34" charset="0"/>
            </a:endParaRPr>
          </a:p>
        </p:txBody>
      </p:sp>
      <p:sp>
        <p:nvSpPr>
          <p:cNvPr id="9" name="TextBox 8"/>
          <p:cNvSpPr txBox="1"/>
          <p:nvPr/>
        </p:nvSpPr>
        <p:spPr>
          <a:xfrm>
            <a:off x="457200" y="1562100"/>
            <a:ext cx="8153400" cy="4339650"/>
          </a:xfrm>
          <a:prstGeom prst="rect">
            <a:avLst/>
          </a:prstGeom>
          <a:noFill/>
        </p:spPr>
        <p:txBody>
          <a:bodyPr wrap="square" rtlCol="0">
            <a:spAutoFit/>
          </a:bodyPr>
          <a:lstStyle/>
          <a:p>
            <a:r>
              <a:rPr lang="en-US" sz="2400" dirty="0" smtClean="0">
                <a:latin typeface="Verdana" pitchFamily="34" charset="0"/>
              </a:rPr>
              <a:t>6. Provide First </a:t>
            </a:r>
            <a:r>
              <a:rPr lang="en-US" sz="2400" dirty="0">
                <a:latin typeface="Verdana" pitchFamily="34" charset="0"/>
              </a:rPr>
              <a:t>A</a:t>
            </a:r>
            <a:r>
              <a:rPr lang="en-US" sz="2400" dirty="0" smtClean="0">
                <a:latin typeface="Verdana" pitchFamily="34" charset="0"/>
              </a:rPr>
              <a:t>id and medical treatment</a:t>
            </a:r>
          </a:p>
          <a:p>
            <a:endParaRPr lang="en-US" dirty="0">
              <a:latin typeface="Verdana" pitchFamily="34" charset="0"/>
            </a:endParaRPr>
          </a:p>
          <a:p>
            <a:pPr>
              <a:buFont typeface="Arial" pitchFamily="34" charset="0"/>
              <a:buChar char="•"/>
            </a:pPr>
            <a:r>
              <a:rPr lang="en-US" sz="2400" dirty="0" smtClean="0">
                <a:latin typeface="Verdana" pitchFamily="34" charset="0"/>
              </a:rPr>
              <a:t>  Employers and workers should seek medical</a:t>
            </a:r>
          </a:p>
          <a:p>
            <a:r>
              <a:rPr lang="en-US" sz="2400" dirty="0">
                <a:latin typeface="Verdana" pitchFamily="34" charset="0"/>
              </a:rPr>
              <a:t> </a:t>
            </a:r>
            <a:r>
              <a:rPr lang="en-US" sz="2400" dirty="0" smtClean="0">
                <a:latin typeface="Verdana" pitchFamily="34" charset="0"/>
              </a:rPr>
              <a:t>  attention immediately after nail gun injuries.</a:t>
            </a:r>
          </a:p>
          <a:p>
            <a:pPr>
              <a:buFont typeface="Arial" pitchFamily="34" charset="0"/>
              <a:buChar char="•"/>
            </a:pPr>
            <a:endParaRPr lang="en-US" dirty="0" smtClean="0">
              <a:latin typeface="Verdana" pitchFamily="34" charset="0"/>
            </a:endParaRPr>
          </a:p>
          <a:p>
            <a:pPr>
              <a:buFont typeface="Arial" pitchFamily="34" charset="0"/>
              <a:buChar char="•"/>
            </a:pPr>
            <a:r>
              <a:rPr lang="en-US" sz="2400" dirty="0" smtClean="0">
                <a:latin typeface="Verdana" pitchFamily="34" charset="0"/>
              </a:rPr>
              <a:t>  Studies suggest that 1 out of 4 nail gun hand</a:t>
            </a:r>
          </a:p>
          <a:p>
            <a:r>
              <a:rPr lang="en-US" sz="2400" dirty="0">
                <a:latin typeface="Verdana" pitchFamily="34" charset="0"/>
              </a:rPr>
              <a:t> </a:t>
            </a:r>
            <a:r>
              <a:rPr lang="en-US" sz="2400" dirty="0" smtClean="0">
                <a:latin typeface="Verdana" pitchFamily="34" charset="0"/>
              </a:rPr>
              <a:t>  injuries can involve some type of structural</a:t>
            </a:r>
          </a:p>
          <a:p>
            <a:r>
              <a:rPr lang="en-US" sz="2400" dirty="0">
                <a:latin typeface="Verdana" pitchFamily="34" charset="0"/>
              </a:rPr>
              <a:t> </a:t>
            </a:r>
            <a:r>
              <a:rPr lang="en-US" sz="2400" dirty="0" smtClean="0">
                <a:latin typeface="Verdana" pitchFamily="34" charset="0"/>
              </a:rPr>
              <a:t>  damage such as a bone fracture. </a:t>
            </a:r>
          </a:p>
          <a:p>
            <a:pPr>
              <a:buFont typeface="Arial" pitchFamily="34" charset="0"/>
              <a:buChar char="•"/>
            </a:pPr>
            <a:endParaRPr lang="en-US" dirty="0">
              <a:latin typeface="Verdana" pitchFamily="34" charset="0"/>
            </a:endParaRPr>
          </a:p>
          <a:p>
            <a:pPr>
              <a:buFont typeface="Arial" pitchFamily="34" charset="0"/>
              <a:buChar char="•"/>
            </a:pPr>
            <a:r>
              <a:rPr lang="en-US" sz="2400" dirty="0" smtClean="0">
                <a:latin typeface="Verdana" pitchFamily="34" charset="0"/>
              </a:rPr>
              <a:t>  Seeking medical attention immediately can help</a:t>
            </a:r>
          </a:p>
          <a:p>
            <a:r>
              <a:rPr lang="en-US" sz="2400" dirty="0">
                <a:latin typeface="Verdana" pitchFamily="34" charset="0"/>
              </a:rPr>
              <a:t> </a:t>
            </a:r>
            <a:r>
              <a:rPr lang="en-US" sz="2400" dirty="0" smtClean="0">
                <a:latin typeface="Verdana" pitchFamily="34" charset="0"/>
              </a:rPr>
              <a:t>  avoid any complications that may occur from the</a:t>
            </a:r>
          </a:p>
          <a:p>
            <a:r>
              <a:rPr lang="en-US" sz="2400" dirty="0">
                <a:latin typeface="Verdana" pitchFamily="34" charset="0"/>
              </a:rPr>
              <a:t> </a:t>
            </a:r>
            <a:r>
              <a:rPr lang="en-US" sz="2400" dirty="0" smtClean="0">
                <a:latin typeface="Verdana" pitchFamily="34" charset="0"/>
              </a:rPr>
              <a:t>  injury.</a:t>
            </a:r>
            <a:endParaRPr lang="en-US" sz="2400" dirty="0">
              <a:latin typeface="Verdana" pitchFamily="34" charset="0"/>
            </a:endParaRPr>
          </a:p>
        </p:txBody>
      </p:sp>
      <p:pic>
        <p:nvPicPr>
          <p:cNvPr id="27656" name="Picture 8" descr="https://encrypted-tbn2.gstatic.com/images?q=tbn:ANd9GcRxEFgwdSa8LUF6JIDVP0tOUBw_kEdzN--w2U5Tcl-zL3XcbytQ"/>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39000" y="1066800"/>
            <a:ext cx="990600" cy="9906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pic>
        <p:nvPicPr>
          <p:cNvPr id="28675"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w="9525">
            <a:noFill/>
            <a:miter lim="800000"/>
            <a:headEnd/>
            <a:tailEnd/>
          </a:ln>
        </p:spPr>
      </p:pic>
      <p:sp>
        <p:nvSpPr>
          <p:cNvPr id="28676"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PPT-085-01</a:t>
            </a:r>
            <a:endParaRPr lang="en-US" sz="1400" dirty="0">
              <a:solidFill>
                <a:schemeClr val="bg1"/>
              </a:solidFill>
              <a:latin typeface="Verdana" pitchFamily="34" charset="0"/>
            </a:endParaRPr>
          </a:p>
        </p:txBody>
      </p:sp>
      <p:sp>
        <p:nvSpPr>
          <p:cNvPr id="28677"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dirty="0">
                <a:solidFill>
                  <a:schemeClr val="bg1"/>
                </a:solidFill>
                <a:latin typeface="Verdana" pitchFamily="34" charset="0"/>
              </a:rPr>
              <a:t> </a:t>
            </a:r>
            <a:r>
              <a:rPr lang="en-US" sz="1400" dirty="0" smtClean="0">
                <a:solidFill>
                  <a:schemeClr val="bg1"/>
                </a:solidFill>
                <a:latin typeface="Verdana" pitchFamily="34" charset="0"/>
              </a:rPr>
              <a:t>35</a:t>
            </a:r>
            <a:endParaRPr lang="en-US" sz="1400" dirty="0">
              <a:solidFill>
                <a:schemeClr val="bg1"/>
              </a:solidFill>
              <a:latin typeface="Verdana" pitchFamily="34" charset="0"/>
            </a:endParaRP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7" name="TextBox 6"/>
          <p:cNvSpPr txBox="1"/>
          <p:nvPr/>
        </p:nvSpPr>
        <p:spPr>
          <a:xfrm>
            <a:off x="457200" y="381000"/>
            <a:ext cx="5334000" cy="523220"/>
          </a:xfrm>
          <a:prstGeom prst="rect">
            <a:avLst/>
          </a:prstGeom>
          <a:noFill/>
        </p:spPr>
        <p:txBody>
          <a:bodyPr wrap="square" rtlCol="0">
            <a:spAutoFit/>
          </a:bodyPr>
          <a:lstStyle/>
          <a:p>
            <a:pPr algn="ctr"/>
            <a:r>
              <a:rPr lang="en-US" sz="2800" dirty="0" smtClean="0">
                <a:solidFill>
                  <a:schemeClr val="bg1"/>
                </a:solidFill>
                <a:latin typeface="Verdana" pitchFamily="34" charset="0"/>
              </a:rPr>
              <a:t>Other Hazards may Include</a:t>
            </a:r>
            <a:endParaRPr lang="en-US" sz="2800" dirty="0">
              <a:solidFill>
                <a:schemeClr val="bg1"/>
              </a:solidFill>
              <a:latin typeface="Verdana" pitchFamily="34" charset="0"/>
            </a:endParaRPr>
          </a:p>
        </p:txBody>
      </p:sp>
      <p:sp>
        <p:nvSpPr>
          <p:cNvPr id="8" name="TextBox 7"/>
          <p:cNvSpPr txBox="1"/>
          <p:nvPr/>
        </p:nvSpPr>
        <p:spPr>
          <a:xfrm>
            <a:off x="457200" y="1295400"/>
            <a:ext cx="7848600" cy="4339650"/>
          </a:xfrm>
          <a:prstGeom prst="rect">
            <a:avLst/>
          </a:prstGeom>
          <a:noFill/>
        </p:spPr>
        <p:txBody>
          <a:bodyPr wrap="square" rtlCol="0">
            <a:spAutoFit/>
          </a:bodyPr>
          <a:lstStyle/>
          <a:p>
            <a:pPr>
              <a:buFont typeface="Arial" pitchFamily="34" charset="0"/>
              <a:buChar char="•"/>
            </a:pPr>
            <a:r>
              <a:rPr lang="en-US" sz="2400" dirty="0" smtClean="0">
                <a:latin typeface="Verdana" pitchFamily="34" charset="0"/>
              </a:rPr>
              <a:t>  Compressed Air</a:t>
            </a:r>
          </a:p>
          <a:p>
            <a:pPr lvl="1">
              <a:buFont typeface="Verdana" pitchFamily="34" charset="0"/>
              <a:buChar char="―"/>
            </a:pPr>
            <a:r>
              <a:rPr lang="en-US" sz="2400" dirty="0">
                <a:latin typeface="Verdana" pitchFamily="34" charset="0"/>
              </a:rPr>
              <a:t> </a:t>
            </a:r>
            <a:r>
              <a:rPr lang="en-US" sz="2400" dirty="0" smtClean="0">
                <a:latin typeface="Verdana" pitchFamily="34" charset="0"/>
              </a:rPr>
              <a:t>Regulated under OSHA 29 CFR 1926.302(b)</a:t>
            </a:r>
          </a:p>
          <a:p>
            <a:pPr>
              <a:buFont typeface="Arial" pitchFamily="34" charset="0"/>
              <a:buChar char="•"/>
            </a:pPr>
            <a:endParaRPr lang="en-US" dirty="0">
              <a:latin typeface="Verdana" pitchFamily="34" charset="0"/>
            </a:endParaRPr>
          </a:p>
          <a:p>
            <a:pPr>
              <a:buFont typeface="Arial" pitchFamily="34" charset="0"/>
              <a:buChar char="•"/>
            </a:pPr>
            <a:r>
              <a:rPr lang="en-US" sz="2400" dirty="0" smtClean="0">
                <a:latin typeface="Verdana" pitchFamily="34" charset="0"/>
              </a:rPr>
              <a:t>  Noise</a:t>
            </a:r>
          </a:p>
          <a:p>
            <a:pPr lvl="1">
              <a:buFont typeface="Verdana" pitchFamily="34" charset="0"/>
              <a:buChar char="―"/>
            </a:pPr>
            <a:r>
              <a:rPr lang="en-US" sz="2400" dirty="0">
                <a:latin typeface="Verdana" pitchFamily="34" charset="0"/>
              </a:rPr>
              <a:t> </a:t>
            </a:r>
            <a:r>
              <a:rPr lang="en-US" sz="2400" dirty="0" smtClean="0">
                <a:latin typeface="Verdana" pitchFamily="34" charset="0"/>
              </a:rPr>
              <a:t>Most nail gun manufacturers recommend</a:t>
            </a:r>
          </a:p>
          <a:p>
            <a:pPr lvl="1"/>
            <a:r>
              <a:rPr lang="en-US" sz="2400" dirty="0">
                <a:latin typeface="Verdana" pitchFamily="34" charset="0"/>
              </a:rPr>
              <a:t> </a:t>
            </a:r>
            <a:r>
              <a:rPr lang="en-US" sz="2400" dirty="0" smtClean="0">
                <a:latin typeface="Verdana" pitchFamily="34" charset="0"/>
              </a:rPr>
              <a:t>   that users wear hearing protection.</a:t>
            </a:r>
          </a:p>
          <a:p>
            <a:pPr>
              <a:buFont typeface="Arial" pitchFamily="34" charset="0"/>
              <a:buChar char="•"/>
            </a:pPr>
            <a:endParaRPr lang="en-US" dirty="0">
              <a:latin typeface="Verdana" pitchFamily="34" charset="0"/>
            </a:endParaRPr>
          </a:p>
          <a:p>
            <a:pPr>
              <a:buFont typeface="Arial" pitchFamily="34" charset="0"/>
              <a:buChar char="•"/>
            </a:pPr>
            <a:r>
              <a:rPr lang="en-US" sz="2400" dirty="0" smtClean="0">
                <a:latin typeface="Verdana" pitchFamily="34" charset="0"/>
              </a:rPr>
              <a:t>  Musculoskeletal Disorders</a:t>
            </a:r>
          </a:p>
          <a:p>
            <a:pPr lvl="1">
              <a:buFont typeface="Verdana" pitchFamily="34" charset="0"/>
              <a:buChar char="―"/>
            </a:pPr>
            <a:r>
              <a:rPr lang="en-US" sz="2400" dirty="0">
                <a:latin typeface="Verdana" pitchFamily="34" charset="0"/>
              </a:rPr>
              <a:t> </a:t>
            </a:r>
            <a:r>
              <a:rPr lang="en-US" sz="2400" dirty="0" smtClean="0">
                <a:latin typeface="Verdana" pitchFamily="34" charset="0"/>
              </a:rPr>
              <a:t>Framing nail guns can weigh up to 8</a:t>
            </a:r>
          </a:p>
          <a:p>
            <a:pPr lvl="1"/>
            <a:r>
              <a:rPr lang="en-US" sz="2400" dirty="0">
                <a:latin typeface="Verdana" pitchFamily="34" charset="0"/>
              </a:rPr>
              <a:t> </a:t>
            </a:r>
            <a:r>
              <a:rPr lang="en-US" sz="2400" dirty="0" smtClean="0">
                <a:latin typeface="Verdana" pitchFamily="34" charset="0"/>
              </a:rPr>
              <a:t>   pounds and many framing jobs require</a:t>
            </a:r>
          </a:p>
          <a:p>
            <a:pPr lvl="1"/>
            <a:r>
              <a:rPr lang="en-US" sz="2400" dirty="0">
                <a:latin typeface="Verdana" pitchFamily="34" charset="0"/>
              </a:rPr>
              <a:t> </a:t>
            </a:r>
            <a:r>
              <a:rPr lang="en-US" sz="2400" dirty="0" smtClean="0">
                <a:latin typeface="Verdana" pitchFamily="34" charset="0"/>
              </a:rPr>
              <a:t>   workers to hold and use these guns for</a:t>
            </a:r>
          </a:p>
          <a:p>
            <a:pPr lvl="1"/>
            <a:r>
              <a:rPr lang="en-US" sz="2400" dirty="0">
                <a:latin typeface="Verdana" pitchFamily="34" charset="0"/>
              </a:rPr>
              <a:t> </a:t>
            </a:r>
            <a:r>
              <a:rPr lang="en-US" sz="2400" dirty="0" smtClean="0">
                <a:latin typeface="Verdana" pitchFamily="34" charset="0"/>
              </a:rPr>
              <a:t>   long periods of time.</a:t>
            </a:r>
            <a:endParaRPr lang="en-US" sz="2400" dirty="0">
              <a:latin typeface="Verdana"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pic>
        <p:nvPicPr>
          <p:cNvPr id="30723"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w="9525">
            <a:noFill/>
            <a:miter lim="800000"/>
            <a:headEnd/>
            <a:tailEnd/>
          </a:ln>
        </p:spPr>
      </p:pic>
      <p:sp>
        <p:nvSpPr>
          <p:cNvPr id="30724"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PPT-085-01</a:t>
            </a:r>
            <a:endParaRPr lang="en-US" sz="1400" dirty="0">
              <a:solidFill>
                <a:schemeClr val="bg1"/>
              </a:solidFill>
              <a:latin typeface="Verdana" pitchFamily="34" charset="0"/>
            </a:endParaRPr>
          </a:p>
        </p:txBody>
      </p:sp>
      <p:sp>
        <p:nvSpPr>
          <p:cNvPr id="30725"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dirty="0">
                <a:solidFill>
                  <a:schemeClr val="bg1"/>
                </a:solidFill>
                <a:latin typeface="Verdana" pitchFamily="34" charset="0"/>
              </a:rPr>
              <a:t> </a:t>
            </a:r>
            <a:r>
              <a:rPr lang="en-US" sz="1400" dirty="0" smtClean="0">
                <a:solidFill>
                  <a:schemeClr val="bg1"/>
                </a:solidFill>
                <a:latin typeface="Verdana" pitchFamily="34" charset="0"/>
              </a:rPr>
              <a:t>36</a:t>
            </a:r>
            <a:endParaRPr lang="en-US" sz="1400" dirty="0">
              <a:solidFill>
                <a:schemeClr val="bg1"/>
              </a:solidFill>
              <a:latin typeface="Verdana" pitchFamily="34" charset="0"/>
            </a:endParaRPr>
          </a:p>
        </p:txBody>
      </p:sp>
      <p:sp>
        <p:nvSpPr>
          <p:cNvPr id="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7" name="TextBox 6"/>
          <p:cNvSpPr txBox="1"/>
          <p:nvPr/>
        </p:nvSpPr>
        <p:spPr>
          <a:xfrm>
            <a:off x="457200" y="381000"/>
            <a:ext cx="5257800" cy="523220"/>
          </a:xfrm>
          <a:prstGeom prst="rect">
            <a:avLst/>
          </a:prstGeom>
          <a:noFill/>
        </p:spPr>
        <p:txBody>
          <a:bodyPr wrap="square" rtlCol="0">
            <a:spAutoFit/>
          </a:bodyPr>
          <a:lstStyle/>
          <a:p>
            <a:pPr algn="ctr"/>
            <a:r>
              <a:rPr lang="en-US" sz="2800" dirty="0">
                <a:solidFill>
                  <a:schemeClr val="bg1"/>
                </a:solidFill>
                <a:latin typeface="Verdana" pitchFamily="34" charset="0"/>
              </a:rPr>
              <a:t>C</a:t>
            </a:r>
            <a:r>
              <a:rPr lang="en-US" sz="2800" dirty="0" smtClean="0">
                <a:solidFill>
                  <a:schemeClr val="bg1"/>
                </a:solidFill>
                <a:latin typeface="Verdana" pitchFamily="34" charset="0"/>
              </a:rPr>
              <a:t>onclusion</a:t>
            </a:r>
            <a:endParaRPr lang="en-US" sz="2800" dirty="0">
              <a:solidFill>
                <a:schemeClr val="bg1"/>
              </a:solidFill>
              <a:latin typeface="Verdana" pitchFamily="34" charset="0"/>
            </a:endParaRPr>
          </a:p>
        </p:txBody>
      </p:sp>
      <p:sp>
        <p:nvSpPr>
          <p:cNvPr id="9" name="TextBox 8"/>
          <p:cNvSpPr txBox="1"/>
          <p:nvPr/>
        </p:nvSpPr>
        <p:spPr>
          <a:xfrm>
            <a:off x="381000" y="1295400"/>
            <a:ext cx="8153400" cy="3416320"/>
          </a:xfrm>
          <a:prstGeom prst="rect">
            <a:avLst/>
          </a:prstGeom>
          <a:noFill/>
        </p:spPr>
        <p:txBody>
          <a:bodyPr wrap="square" rtlCol="0">
            <a:spAutoFit/>
          </a:bodyPr>
          <a:lstStyle/>
          <a:p>
            <a:pPr marL="342900" indent="-342900">
              <a:buFont typeface="Arial" pitchFamily="34" charset="0"/>
              <a:buChar char="•"/>
            </a:pPr>
            <a:r>
              <a:rPr lang="en-US" sz="2400" dirty="0" smtClean="0">
                <a:latin typeface="Verdana" pitchFamily="34" charset="0"/>
              </a:rPr>
              <a:t>Nail gun injuries are painful. Some cases severe injuries or death. </a:t>
            </a:r>
          </a:p>
          <a:p>
            <a:pPr marL="342900" indent="-342900">
              <a:buFont typeface="Arial" pitchFamily="34" charset="0"/>
              <a:buChar char="•"/>
            </a:pPr>
            <a:r>
              <a:rPr lang="en-US" sz="2400" dirty="0" smtClean="0">
                <a:latin typeface="Verdana" pitchFamily="34" charset="0"/>
              </a:rPr>
              <a:t>Nail gun injuries have been on the rise along with the increased popularity of these powerful tools.</a:t>
            </a:r>
            <a:endParaRPr lang="en-US" sz="2400" dirty="0">
              <a:latin typeface="Verdana" pitchFamily="34" charset="0"/>
            </a:endParaRPr>
          </a:p>
          <a:p>
            <a:pPr marL="342900" indent="-342900">
              <a:buFont typeface="Arial" pitchFamily="34" charset="0"/>
              <a:buChar char="•"/>
            </a:pPr>
            <a:r>
              <a:rPr lang="en-US" sz="2400" dirty="0" smtClean="0">
                <a:latin typeface="Verdana" pitchFamily="34" charset="0"/>
              </a:rPr>
              <a:t>These injuries can be prevented, and more and more contractors are making changes to improve nail gun safety. </a:t>
            </a:r>
          </a:p>
          <a:p>
            <a:endParaRPr lang="en-US" sz="2400" dirty="0">
              <a:latin typeface="Verdana" pitchFamily="34" charset="0"/>
            </a:endParaRPr>
          </a:p>
        </p:txBody>
      </p:sp>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29633" y="4038600"/>
            <a:ext cx="1658679" cy="1849427"/>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6" descr="L&amp;I logo bann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pic>
        <p:nvPicPr>
          <p:cNvPr id="30723" name="Picture 22" descr="blue bottom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w="9525">
            <a:noFill/>
            <a:miter lim="800000"/>
            <a:headEnd/>
            <a:tailEnd/>
          </a:ln>
        </p:spPr>
      </p:pic>
      <p:sp>
        <p:nvSpPr>
          <p:cNvPr id="30724"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PPT-085-01</a:t>
            </a:r>
            <a:endParaRPr lang="en-US" sz="1400" dirty="0">
              <a:solidFill>
                <a:schemeClr val="bg1"/>
              </a:solidFill>
              <a:latin typeface="Verdana" pitchFamily="34" charset="0"/>
            </a:endParaRPr>
          </a:p>
        </p:txBody>
      </p:sp>
      <p:sp>
        <p:nvSpPr>
          <p:cNvPr id="30725"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dirty="0">
                <a:solidFill>
                  <a:schemeClr val="bg1"/>
                </a:solidFill>
                <a:latin typeface="Verdana" pitchFamily="34" charset="0"/>
              </a:rPr>
              <a:t> </a:t>
            </a:r>
            <a:r>
              <a:rPr lang="en-US" sz="1400" dirty="0" smtClean="0">
                <a:solidFill>
                  <a:schemeClr val="bg1"/>
                </a:solidFill>
                <a:latin typeface="Verdana" pitchFamily="34" charset="0"/>
              </a:rPr>
              <a:t>37</a:t>
            </a:r>
            <a:endParaRPr lang="en-US" sz="1400" dirty="0">
              <a:solidFill>
                <a:schemeClr val="bg1"/>
              </a:solidFill>
              <a:latin typeface="Verdana" pitchFamily="34" charset="0"/>
            </a:endParaRPr>
          </a:p>
        </p:txBody>
      </p:sp>
      <p:sp>
        <p:nvSpPr>
          <p:cNvPr id="7" name="TextBox 6"/>
          <p:cNvSpPr txBox="1"/>
          <p:nvPr/>
        </p:nvSpPr>
        <p:spPr>
          <a:xfrm>
            <a:off x="457200" y="381000"/>
            <a:ext cx="5257800" cy="523220"/>
          </a:xfrm>
          <a:prstGeom prst="rect">
            <a:avLst/>
          </a:prstGeom>
          <a:noFill/>
        </p:spPr>
        <p:txBody>
          <a:bodyPr wrap="square" rtlCol="0">
            <a:spAutoFit/>
          </a:bodyPr>
          <a:lstStyle/>
          <a:p>
            <a:pPr algn="ctr"/>
            <a:r>
              <a:rPr lang="en-US" sz="2800" dirty="0">
                <a:solidFill>
                  <a:schemeClr val="bg1"/>
                </a:solidFill>
                <a:latin typeface="Verdana" pitchFamily="34" charset="0"/>
              </a:rPr>
              <a:t>C</a:t>
            </a:r>
            <a:r>
              <a:rPr lang="en-US" sz="2800" dirty="0" smtClean="0">
                <a:solidFill>
                  <a:schemeClr val="bg1"/>
                </a:solidFill>
                <a:latin typeface="Verdana" pitchFamily="34" charset="0"/>
              </a:rPr>
              <a:t>onclusion</a:t>
            </a:r>
            <a:endParaRPr lang="en-US" sz="2800" dirty="0">
              <a:solidFill>
                <a:schemeClr val="bg1"/>
              </a:solidFill>
              <a:latin typeface="Verdana" pitchFamily="34" charset="0"/>
            </a:endParaRPr>
          </a:p>
        </p:txBody>
      </p:sp>
      <p:sp>
        <p:nvSpPr>
          <p:cNvPr id="9" name="TextBox 8"/>
          <p:cNvSpPr txBox="1"/>
          <p:nvPr/>
        </p:nvSpPr>
        <p:spPr>
          <a:xfrm>
            <a:off x="2019300" y="1752600"/>
            <a:ext cx="4800600" cy="830997"/>
          </a:xfrm>
          <a:prstGeom prst="rect">
            <a:avLst/>
          </a:prstGeom>
          <a:noFill/>
        </p:spPr>
        <p:txBody>
          <a:bodyPr wrap="square" rtlCol="0">
            <a:spAutoFit/>
          </a:bodyPr>
          <a:lstStyle/>
          <a:p>
            <a:pPr algn="ctr"/>
            <a:r>
              <a:rPr lang="en-US" sz="2400" dirty="0" smtClean="0">
                <a:latin typeface="Verdana" pitchFamily="34" charset="0"/>
              </a:rPr>
              <a:t>A good safety tip for sure!!!</a:t>
            </a:r>
            <a:endParaRPr lang="en-US" sz="2400" dirty="0">
              <a:latin typeface="Verdana" pitchFamily="34" charset="0"/>
            </a:endParaRPr>
          </a:p>
          <a:p>
            <a:endParaRPr lang="en-US" sz="2400" dirty="0">
              <a:latin typeface="Verdana" pitchFamily="34" charset="0"/>
            </a:endParaRPr>
          </a:p>
        </p:txBody>
      </p:sp>
      <p:pic>
        <p:nvPicPr>
          <p:cNvPr id="10" name="Picture 9" descr="nail gun7.jpg"/>
          <p:cNvPicPr>
            <a:picLocks noChangeAspect="1"/>
          </p:cNvPicPr>
          <p:nvPr/>
        </p:nvPicPr>
        <p:blipFill>
          <a:blip r:embed="rId4" cstate="print"/>
          <a:stretch>
            <a:fillRect/>
          </a:stretch>
        </p:blipFill>
        <p:spPr>
          <a:xfrm>
            <a:off x="2235200" y="2819400"/>
            <a:ext cx="4368800" cy="2621280"/>
          </a:xfrm>
          <a:prstGeom prst="rect">
            <a:avLst/>
          </a:prstGeom>
        </p:spPr>
      </p:pic>
    </p:spTree>
    <p:extLst>
      <p:ext uri="{BB962C8B-B14F-4D97-AF65-F5344CB8AC3E}">
        <p14:creationId xmlns:p14="http://schemas.microsoft.com/office/powerpoint/2010/main" val="2447588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pic>
        <p:nvPicPr>
          <p:cNvPr id="30723"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w="9525">
            <a:noFill/>
            <a:miter lim="800000"/>
            <a:headEnd/>
            <a:tailEnd/>
          </a:ln>
        </p:spPr>
      </p:pic>
      <p:sp>
        <p:nvSpPr>
          <p:cNvPr id="30724"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PPT-085-01</a:t>
            </a:r>
            <a:endParaRPr lang="en-US" sz="1400" dirty="0">
              <a:solidFill>
                <a:schemeClr val="bg1"/>
              </a:solidFill>
              <a:latin typeface="Verdana" pitchFamily="34" charset="0"/>
            </a:endParaRPr>
          </a:p>
        </p:txBody>
      </p:sp>
      <p:sp>
        <p:nvSpPr>
          <p:cNvPr id="30725"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dirty="0">
                <a:solidFill>
                  <a:schemeClr val="bg1"/>
                </a:solidFill>
                <a:latin typeface="Verdana" pitchFamily="34" charset="0"/>
              </a:rPr>
              <a:t> </a:t>
            </a:r>
            <a:r>
              <a:rPr lang="en-US" sz="1400" dirty="0" smtClean="0">
                <a:solidFill>
                  <a:schemeClr val="bg1"/>
                </a:solidFill>
                <a:latin typeface="Verdana" pitchFamily="34" charset="0"/>
              </a:rPr>
              <a:t>38</a:t>
            </a:r>
            <a:endParaRPr lang="en-US" sz="1400" dirty="0">
              <a:solidFill>
                <a:schemeClr val="bg1"/>
              </a:solidFill>
              <a:latin typeface="Verdana" pitchFamily="34" charset="0"/>
            </a:endParaRPr>
          </a:p>
        </p:txBody>
      </p:sp>
      <p:sp>
        <p:nvSpPr>
          <p:cNvPr id="8" name="Content Placeholder 12"/>
          <p:cNvSpPr txBox="1">
            <a:spLocks/>
          </p:cNvSpPr>
          <p:nvPr/>
        </p:nvSpPr>
        <p:spPr bwMode="auto">
          <a:xfrm>
            <a:off x="457200" y="1612642"/>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7" name="TextBox 6"/>
          <p:cNvSpPr txBox="1"/>
          <p:nvPr/>
        </p:nvSpPr>
        <p:spPr>
          <a:xfrm>
            <a:off x="457200" y="381000"/>
            <a:ext cx="5257800" cy="523220"/>
          </a:xfrm>
          <a:prstGeom prst="rect">
            <a:avLst/>
          </a:prstGeom>
          <a:noFill/>
        </p:spPr>
        <p:txBody>
          <a:bodyPr wrap="square" rtlCol="0">
            <a:spAutoFit/>
          </a:bodyPr>
          <a:lstStyle/>
          <a:p>
            <a:pPr algn="ctr"/>
            <a:r>
              <a:rPr lang="en-US" sz="2800" dirty="0" smtClean="0">
                <a:solidFill>
                  <a:schemeClr val="bg1"/>
                </a:solidFill>
                <a:latin typeface="Verdana" pitchFamily="34" charset="0"/>
              </a:rPr>
              <a:t>References</a:t>
            </a:r>
            <a:endParaRPr lang="en-US" sz="2800" dirty="0">
              <a:solidFill>
                <a:schemeClr val="bg1"/>
              </a:solidFill>
              <a:latin typeface="Verdana" pitchFamily="34" charset="0"/>
            </a:endParaRPr>
          </a:p>
        </p:txBody>
      </p:sp>
      <p:sp>
        <p:nvSpPr>
          <p:cNvPr id="9" name="TextBox 8"/>
          <p:cNvSpPr txBox="1"/>
          <p:nvPr/>
        </p:nvSpPr>
        <p:spPr>
          <a:xfrm>
            <a:off x="381000" y="3124200"/>
            <a:ext cx="8153400" cy="1815882"/>
          </a:xfrm>
          <a:prstGeom prst="rect">
            <a:avLst/>
          </a:prstGeom>
          <a:noFill/>
        </p:spPr>
        <p:txBody>
          <a:bodyPr wrap="square" rtlCol="0">
            <a:spAutoFit/>
          </a:bodyPr>
          <a:lstStyle/>
          <a:p>
            <a:pPr algn="ctr"/>
            <a:r>
              <a:rPr lang="en-US" sz="1600" dirty="0" smtClean="0">
                <a:latin typeface="Verdana" pitchFamily="34" charset="0"/>
                <a:hlinkClick r:id="rId5"/>
              </a:rPr>
              <a:t>https://www.osha.gov/Publications/NailgunFinal_508_02_optimized.pdf</a:t>
            </a:r>
            <a:endParaRPr lang="en-US" sz="1600" dirty="0" smtClean="0">
              <a:latin typeface="Verdana" pitchFamily="34" charset="0"/>
            </a:endParaRPr>
          </a:p>
          <a:p>
            <a:pPr algn="ctr"/>
            <a:endParaRPr lang="en-US" sz="1600" dirty="0" smtClean="0">
              <a:latin typeface="Verdana" pitchFamily="34" charset="0"/>
            </a:endParaRPr>
          </a:p>
          <a:p>
            <a:pPr algn="ctr"/>
            <a:endParaRPr lang="en-US" sz="1600" dirty="0" smtClean="0">
              <a:latin typeface="Verdana" pitchFamily="34" charset="0"/>
            </a:endParaRPr>
          </a:p>
          <a:p>
            <a:pPr algn="ctr"/>
            <a:r>
              <a:rPr lang="en-US" sz="1600" dirty="0" smtClean="0">
                <a:latin typeface="Verdana" pitchFamily="34" charset="0"/>
                <a:hlinkClick r:id="rId6"/>
              </a:rPr>
              <a:t>https://www.osha.gov/doc/topics/nailgun/index.html</a:t>
            </a:r>
            <a:endParaRPr lang="en-US" sz="1600" dirty="0" smtClean="0">
              <a:latin typeface="Verdana" pitchFamily="34" charset="0"/>
            </a:endParaRPr>
          </a:p>
          <a:p>
            <a:endParaRPr lang="en-US" sz="1600" dirty="0">
              <a:latin typeface="Verdana" pitchFamily="34" charset="0"/>
            </a:endParaRPr>
          </a:p>
          <a:p>
            <a:endParaRPr lang="en-US" sz="1600" dirty="0" smtClean="0">
              <a:latin typeface="Verdana" pitchFamily="34" charset="0"/>
            </a:endParaRPr>
          </a:p>
          <a:p>
            <a:endParaRPr lang="en-US" sz="1600" dirty="0">
              <a:latin typeface="Verdana" pitchFamily="34" charset="0"/>
            </a:endParaRPr>
          </a:p>
        </p:txBody>
      </p:sp>
      <p:pic>
        <p:nvPicPr>
          <p:cNvPr id="132098" name="Picture 2" descr="Nail Gun Safety: A Guide for Construction Contractors"/>
          <p:cNvPicPr>
            <a:picLocks noChangeAspect="1" noChangeArrowheads="1"/>
          </p:cNvPicPr>
          <p:nvPr/>
        </p:nvPicPr>
        <p:blipFill>
          <a:blip r:embed="rId7" cstate="print"/>
          <a:srcRect/>
          <a:stretch>
            <a:fillRect/>
          </a:stretch>
        </p:blipFill>
        <p:spPr bwMode="auto">
          <a:xfrm>
            <a:off x="3429000" y="1219200"/>
            <a:ext cx="1358604" cy="1752600"/>
          </a:xfrm>
          <a:prstGeom prst="rect">
            <a:avLst/>
          </a:prstGeom>
          <a:noFill/>
        </p:spPr>
      </p:pic>
      <p:pic>
        <p:nvPicPr>
          <p:cNvPr id="132100" name="Picture 4" descr="Nail Gun Safety - Copyright WARNING: Not all materials on this Web site were created by the federal government. Some content — including both images and text — may be the copyrighted property of others and used by the DOL under a license. Such content generally is accompanied by a copyright notice. It is your responsibility to obtain any necessary permission from the owner's of such material prior to making use of it. You may contact the DOL for details on specific content, but we cannot guarantee the copyright status of such items. Please consult the U.S. Copyright Office at the Library of Congress — http://www.copyright.gov — to search for copyrighted materials.">
            <a:hlinkClick r:id="rId6" tooltip="Home - Fall Protection in Residential Construction"/>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905000" y="4343400"/>
            <a:ext cx="5029201" cy="145753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6" descr="L&amp;I logo bann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pic>
        <p:nvPicPr>
          <p:cNvPr id="105475" name="Picture 22" descr="blue bottom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w="9525">
            <a:noFill/>
            <a:miter lim="800000"/>
            <a:headEnd/>
            <a:tailEnd/>
          </a:ln>
        </p:spPr>
      </p:pic>
      <p:sp>
        <p:nvSpPr>
          <p:cNvPr id="105476" name="Rectangle 2"/>
          <p:cNvSpPr>
            <a:spLocks noGrp="1" noChangeArrowheads="1"/>
          </p:cNvSpPr>
          <p:nvPr>
            <p:ph type="ctrTitle"/>
          </p:nvPr>
        </p:nvSpPr>
        <p:spPr>
          <a:xfrm>
            <a:off x="533400" y="381000"/>
            <a:ext cx="5181600" cy="457200"/>
          </a:xfrm>
        </p:spPr>
        <p:txBody>
          <a:bodyPr/>
          <a:lstStyle/>
          <a:p>
            <a:r>
              <a:rPr lang="en-US" sz="2800" dirty="0" smtClean="0">
                <a:solidFill>
                  <a:schemeClr val="bg1"/>
                </a:solidFill>
                <a:latin typeface="Verdana" pitchFamily="34" charset="0"/>
                <a:cs typeface="Times New Roman" pitchFamily="18" charset="0"/>
              </a:rPr>
              <a:t>Contact Information</a:t>
            </a:r>
            <a:endParaRPr lang="en-US" sz="2800" dirty="0" smtClean="0">
              <a:solidFill>
                <a:schemeClr val="bg1"/>
              </a:solidFill>
              <a:latin typeface="Verdana" pitchFamily="34" charset="0"/>
            </a:endParaRPr>
          </a:p>
        </p:txBody>
      </p:sp>
      <p:sp>
        <p:nvSpPr>
          <p:cNvPr id="105477"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smtClean="0">
                <a:solidFill>
                  <a:schemeClr val="bg1"/>
                </a:solidFill>
                <a:latin typeface="Verdana" pitchFamily="34" charset="0"/>
              </a:rPr>
              <a:t>PPT-085-01</a:t>
            </a:r>
            <a:endParaRPr lang="en-US" sz="1400">
              <a:solidFill>
                <a:schemeClr val="bg1"/>
              </a:solidFill>
              <a:latin typeface="Verdana" pitchFamily="34" charset="0"/>
            </a:endParaRPr>
          </a:p>
        </p:txBody>
      </p:sp>
      <p:sp>
        <p:nvSpPr>
          <p:cNvPr id="105478"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a:t>
            </a:r>
            <a:r>
              <a:rPr lang="en-US" sz="1400" smtClean="0">
                <a:solidFill>
                  <a:schemeClr val="bg1"/>
                </a:solidFill>
                <a:latin typeface="Verdana" pitchFamily="34" charset="0"/>
              </a:rPr>
              <a:t>39</a:t>
            </a:r>
            <a:endParaRPr lang="en-US" sz="1400" dirty="0">
              <a:solidFill>
                <a:schemeClr val="bg1"/>
              </a:solidFill>
              <a:latin typeface="Verdana" pitchFamily="34" charset="0"/>
            </a:endParaRPr>
          </a:p>
        </p:txBody>
      </p:sp>
      <p:sp>
        <p:nvSpPr>
          <p:cNvPr id="3" name="Rectangle 2"/>
          <p:cNvSpPr/>
          <p:nvPr/>
        </p:nvSpPr>
        <p:spPr>
          <a:xfrm>
            <a:off x="457200" y="1447800"/>
            <a:ext cx="7924800" cy="2899255"/>
          </a:xfrm>
          <a:prstGeom prst="rect">
            <a:avLst/>
          </a:prstGeom>
        </p:spPr>
        <p:txBody>
          <a:bodyPr wrap="square">
            <a:spAutoFit/>
          </a:bodyPr>
          <a:lstStyle/>
          <a:p>
            <a:pPr marL="342900" indent="-342900">
              <a:spcBef>
                <a:spcPct val="20000"/>
              </a:spcBef>
              <a:defRPr/>
            </a:pPr>
            <a:r>
              <a:rPr lang="en-US" sz="2400" kern="0" dirty="0">
                <a:latin typeface="Verdana" pitchFamily="34" charset="0"/>
              </a:rPr>
              <a:t>To contact a Health &amp; Safety Training Specialist:</a:t>
            </a:r>
          </a:p>
          <a:p>
            <a:pPr marL="342900" indent="-342900">
              <a:spcBef>
                <a:spcPct val="20000"/>
              </a:spcBef>
              <a:defRPr/>
            </a:pPr>
            <a:endParaRPr lang="en-US" sz="1200" kern="0" dirty="0">
              <a:latin typeface="Verdana" pitchFamily="34" charset="0"/>
            </a:endParaRPr>
          </a:p>
          <a:p>
            <a:pPr marL="342900" indent="-342900">
              <a:spcBef>
                <a:spcPct val="20000"/>
              </a:spcBef>
              <a:defRPr/>
            </a:pPr>
            <a:r>
              <a:rPr lang="en-US" sz="2400" kern="0" dirty="0">
                <a:latin typeface="Verdana" pitchFamily="34" charset="0"/>
              </a:rPr>
              <a:t>Bureau of Workers’ Compensation</a:t>
            </a:r>
          </a:p>
          <a:p>
            <a:pPr marL="342900" indent="-342900">
              <a:spcBef>
                <a:spcPct val="20000"/>
              </a:spcBef>
              <a:defRPr/>
            </a:pPr>
            <a:r>
              <a:rPr lang="en-US" sz="2400" kern="0" dirty="0">
                <a:latin typeface="Verdana" pitchFamily="34" charset="0"/>
              </a:rPr>
              <a:t>1171 South Cameron Street Room 324</a:t>
            </a:r>
          </a:p>
          <a:p>
            <a:pPr marL="342900" indent="-342900">
              <a:spcBef>
                <a:spcPct val="20000"/>
              </a:spcBef>
              <a:defRPr/>
            </a:pPr>
            <a:r>
              <a:rPr lang="en-US" sz="2400" kern="0" dirty="0">
                <a:latin typeface="Verdana" pitchFamily="34" charset="0"/>
              </a:rPr>
              <a:t>Harrisburg, PA  17104-2501</a:t>
            </a:r>
          </a:p>
          <a:p>
            <a:pPr marL="342900" indent="-342900">
              <a:spcBef>
                <a:spcPct val="20000"/>
              </a:spcBef>
              <a:defRPr/>
            </a:pPr>
            <a:r>
              <a:rPr lang="en-US" sz="2400" kern="0" dirty="0">
                <a:latin typeface="Verdana" pitchFamily="34" charset="0"/>
              </a:rPr>
              <a:t>717-772-1635 </a:t>
            </a:r>
          </a:p>
          <a:p>
            <a:pPr marL="342900" indent="-342900">
              <a:spcBef>
                <a:spcPct val="20000"/>
              </a:spcBef>
              <a:defRPr/>
            </a:pPr>
            <a:r>
              <a:rPr lang="en-US" sz="2400" u="sng" kern="0" dirty="0">
                <a:solidFill>
                  <a:srgbClr val="0000FF"/>
                </a:solidFill>
                <a:latin typeface="Verdana" pitchFamily="34" charset="0"/>
              </a:rPr>
              <a:t>RA-LI-BWC-Safety@pa.gov</a:t>
            </a:r>
            <a:r>
              <a:rPr lang="en-US" sz="2400" kern="0" dirty="0">
                <a:latin typeface="Verdana" pitchFamily="34" charset="0"/>
              </a:rPr>
              <a:t> </a:t>
            </a:r>
            <a:endParaRPr lang="en-US" sz="2400" dirty="0"/>
          </a:p>
        </p:txBody>
      </p:sp>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62600" y="4114800"/>
            <a:ext cx="2362200" cy="1466850"/>
          </a:xfrm>
          <a:prstGeom prst="rect">
            <a:avLst/>
          </a:prstGeom>
        </p:spPr>
      </p:pic>
      <p:pic>
        <p:nvPicPr>
          <p:cNvPr id="10" name="Picture 9" descr="FaceBookImage"/>
          <p:cNvPicPr/>
          <p:nvPr/>
        </p:nvPicPr>
        <p:blipFill>
          <a:blip r:embed="rId5">
            <a:extLst>
              <a:ext uri="{28A0092B-C50C-407E-A947-70E740481C1C}">
                <a14:useLocalDpi xmlns:a14="http://schemas.microsoft.com/office/drawing/2010/main" val="0"/>
              </a:ext>
            </a:extLst>
          </a:blip>
          <a:srcRect/>
          <a:stretch>
            <a:fillRect/>
          </a:stretch>
        </p:blipFill>
        <p:spPr bwMode="auto">
          <a:xfrm>
            <a:off x="609600" y="5238750"/>
            <a:ext cx="685800" cy="685800"/>
          </a:xfrm>
          <a:prstGeom prst="rect">
            <a:avLst/>
          </a:prstGeom>
          <a:noFill/>
          <a:ln>
            <a:noFill/>
          </a:ln>
        </p:spPr>
      </p:pic>
      <p:sp>
        <p:nvSpPr>
          <p:cNvPr id="2" name="Rectangle 1"/>
          <p:cNvSpPr/>
          <p:nvPr/>
        </p:nvSpPr>
        <p:spPr>
          <a:xfrm>
            <a:off x="457200" y="4592419"/>
            <a:ext cx="4786423" cy="646331"/>
          </a:xfrm>
          <a:prstGeom prst="rect">
            <a:avLst/>
          </a:prstGeom>
        </p:spPr>
        <p:txBody>
          <a:bodyPr wrap="square">
            <a:spAutoFit/>
          </a:bodyPr>
          <a:lstStyle/>
          <a:p>
            <a:r>
              <a:rPr lang="en-US" b="1" dirty="0">
                <a:latin typeface="Verdana" pitchFamily="34" charset="0"/>
                <a:ea typeface="Verdana" pitchFamily="34" charset="0"/>
                <a:cs typeface="Verdana" pitchFamily="34" charset="0"/>
              </a:rPr>
              <a:t>Like us on Facebook!</a:t>
            </a:r>
            <a:r>
              <a:rPr lang="en-US" dirty="0">
                <a:latin typeface="Verdana" pitchFamily="34" charset="0"/>
                <a:ea typeface="Verdana" pitchFamily="34" charset="0"/>
                <a:cs typeface="Verdana" pitchFamily="34" charset="0"/>
              </a:rPr>
              <a:t>  - </a:t>
            </a:r>
            <a:r>
              <a:rPr lang="en-US" u="sng" dirty="0">
                <a:latin typeface="Verdana" pitchFamily="34" charset="0"/>
                <a:ea typeface="Verdana" pitchFamily="34" charset="0"/>
                <a:cs typeface="Verdana" pitchFamily="34" charset="0"/>
                <a:hlinkClick r:id="rId6"/>
              </a:rPr>
              <a:t>https://www.facebook.com/BWCPATHS</a:t>
            </a:r>
            <a:endParaRPr lang="en-US"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265035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pic>
        <p:nvPicPr>
          <p:cNvPr id="12291"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w="9525">
            <a:noFill/>
            <a:miter lim="800000"/>
            <a:headEnd/>
            <a:tailEnd/>
          </a:ln>
        </p:spPr>
      </p:pic>
      <p:sp>
        <p:nvSpPr>
          <p:cNvPr id="12292"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PPT-085-01</a:t>
            </a:r>
            <a:endParaRPr lang="en-US" sz="1400" dirty="0">
              <a:solidFill>
                <a:schemeClr val="bg1"/>
              </a:solidFill>
              <a:latin typeface="Verdana" pitchFamily="34" charset="0"/>
            </a:endParaRPr>
          </a:p>
        </p:txBody>
      </p:sp>
      <p:sp>
        <p:nvSpPr>
          <p:cNvPr id="12293" name="Rectangle 19"/>
          <p:cNvSpPr>
            <a:spLocks noChangeArrowheads="1"/>
          </p:cNvSpPr>
          <p:nvPr/>
        </p:nvSpPr>
        <p:spPr bwMode="auto">
          <a:xfrm>
            <a:off x="8001000" y="6019800"/>
            <a:ext cx="685800" cy="381000"/>
          </a:xfrm>
          <a:prstGeom prst="rect">
            <a:avLst/>
          </a:prstGeom>
          <a:noFill/>
          <a:ln w="9525">
            <a:noFill/>
            <a:miter lim="800000"/>
            <a:headEnd/>
            <a:tailEnd/>
          </a:ln>
        </p:spPr>
        <p:txBody>
          <a:bodyPr anchor="ctr"/>
          <a:lstStyle/>
          <a:p>
            <a:pPr algn="r"/>
            <a:r>
              <a:rPr lang="en-US" sz="1400" dirty="0">
                <a:solidFill>
                  <a:schemeClr val="bg1"/>
                </a:solidFill>
                <a:latin typeface="Verdana" pitchFamily="34" charset="0"/>
              </a:rPr>
              <a:t> </a:t>
            </a:r>
            <a:r>
              <a:rPr lang="en-US" sz="1400" dirty="0" smtClean="0">
                <a:solidFill>
                  <a:schemeClr val="bg1"/>
                </a:solidFill>
                <a:latin typeface="Verdana" pitchFamily="34" charset="0"/>
              </a:rPr>
              <a:t>4</a:t>
            </a: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7" name="TextBox 6"/>
          <p:cNvSpPr txBox="1"/>
          <p:nvPr/>
        </p:nvSpPr>
        <p:spPr>
          <a:xfrm>
            <a:off x="457200" y="381000"/>
            <a:ext cx="5257800" cy="446276"/>
          </a:xfrm>
          <a:prstGeom prst="rect">
            <a:avLst/>
          </a:prstGeom>
          <a:noFill/>
        </p:spPr>
        <p:txBody>
          <a:bodyPr wrap="square" rtlCol="0">
            <a:spAutoFit/>
          </a:bodyPr>
          <a:lstStyle/>
          <a:p>
            <a:pPr algn="ctr"/>
            <a:r>
              <a:rPr lang="en-US" sz="2300" dirty="0" smtClean="0">
                <a:solidFill>
                  <a:schemeClr val="bg1"/>
                </a:solidFill>
                <a:latin typeface="Verdana" pitchFamily="34" charset="0"/>
              </a:rPr>
              <a:t>How do nail gun injuries happen?</a:t>
            </a:r>
            <a:endParaRPr lang="en-US" sz="2300" dirty="0">
              <a:solidFill>
                <a:schemeClr val="bg1"/>
              </a:solidFill>
              <a:latin typeface="Verdana" pitchFamily="34" charset="0"/>
            </a:endParaRPr>
          </a:p>
        </p:txBody>
      </p:sp>
      <p:sp>
        <p:nvSpPr>
          <p:cNvPr id="8" name="TextBox 7"/>
          <p:cNvSpPr txBox="1"/>
          <p:nvPr/>
        </p:nvSpPr>
        <p:spPr>
          <a:xfrm>
            <a:off x="457200" y="1371600"/>
            <a:ext cx="8382000" cy="1200329"/>
          </a:xfrm>
          <a:prstGeom prst="rect">
            <a:avLst/>
          </a:prstGeom>
          <a:noFill/>
        </p:spPr>
        <p:txBody>
          <a:bodyPr wrap="square" rtlCol="0">
            <a:spAutoFit/>
          </a:bodyPr>
          <a:lstStyle/>
          <a:p>
            <a:pPr>
              <a:buFont typeface="Arial" pitchFamily="34" charset="0"/>
              <a:buChar char="•"/>
            </a:pPr>
            <a:r>
              <a:rPr lang="en-US" sz="2400" dirty="0" smtClean="0">
                <a:latin typeface="Verdana" pitchFamily="34" charset="0"/>
              </a:rPr>
              <a:t>  Unintended nail discharges from double fire.</a:t>
            </a:r>
          </a:p>
          <a:p>
            <a:pPr>
              <a:buFont typeface="Arial" pitchFamily="34" charset="0"/>
              <a:buChar char="•"/>
            </a:pPr>
            <a:endParaRPr lang="en-US" sz="2400" dirty="0">
              <a:latin typeface="Verdana" pitchFamily="34" charset="0"/>
            </a:endParaRPr>
          </a:p>
          <a:p>
            <a:endParaRPr lang="en-US" sz="2400" dirty="0">
              <a:latin typeface="Verdana" pitchFamily="34" charset="0"/>
            </a:endParaRPr>
          </a:p>
        </p:txBody>
      </p:sp>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30057" y="2362200"/>
            <a:ext cx="4362450" cy="3269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705600" y="3494567"/>
            <a:ext cx="1295400" cy="923330"/>
          </a:xfrm>
          <a:prstGeom prst="rect">
            <a:avLst/>
          </a:prstGeom>
          <a:noFill/>
        </p:spPr>
        <p:txBody>
          <a:bodyPr wrap="square" rtlCol="0">
            <a:spAutoFit/>
          </a:bodyPr>
          <a:lstStyle/>
          <a:p>
            <a:pPr algn="ctr"/>
            <a:r>
              <a:rPr lang="en-US" dirty="0" smtClean="0"/>
              <a:t>See any problem here?</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6" descr="L&amp;I logo bann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pic>
        <p:nvPicPr>
          <p:cNvPr id="105475" name="Picture 22" descr="blue bottom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w="9525">
            <a:noFill/>
            <a:miter lim="800000"/>
            <a:headEnd/>
            <a:tailEnd/>
          </a:ln>
        </p:spPr>
      </p:pic>
      <p:sp>
        <p:nvSpPr>
          <p:cNvPr id="105476" name="Rectangle 2"/>
          <p:cNvSpPr>
            <a:spLocks noGrp="1" noChangeArrowheads="1"/>
          </p:cNvSpPr>
          <p:nvPr>
            <p:ph type="ctrTitle"/>
          </p:nvPr>
        </p:nvSpPr>
        <p:spPr>
          <a:xfrm>
            <a:off x="533400" y="381000"/>
            <a:ext cx="5181600" cy="457200"/>
          </a:xfrm>
        </p:spPr>
        <p:txBody>
          <a:bodyPr/>
          <a:lstStyle/>
          <a:p>
            <a:r>
              <a:rPr lang="en-US" sz="2800" dirty="0" smtClean="0">
                <a:solidFill>
                  <a:schemeClr val="bg1"/>
                </a:solidFill>
                <a:latin typeface="Verdana" pitchFamily="34" charset="0"/>
                <a:cs typeface="Times New Roman" pitchFamily="18" charset="0"/>
              </a:rPr>
              <a:t>Questions</a:t>
            </a:r>
            <a:endParaRPr lang="en-US" sz="2800" dirty="0" smtClean="0">
              <a:solidFill>
                <a:schemeClr val="bg1"/>
              </a:solidFill>
              <a:latin typeface="Verdana" pitchFamily="34" charset="0"/>
            </a:endParaRPr>
          </a:p>
        </p:txBody>
      </p:sp>
      <p:sp>
        <p:nvSpPr>
          <p:cNvPr id="105477"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PPT-085-01</a:t>
            </a:r>
            <a:endParaRPr lang="en-US" sz="1400" dirty="0">
              <a:solidFill>
                <a:schemeClr val="bg1"/>
              </a:solidFill>
              <a:latin typeface="Verdana" pitchFamily="34" charset="0"/>
            </a:endParaRPr>
          </a:p>
        </p:txBody>
      </p:sp>
      <p:sp>
        <p:nvSpPr>
          <p:cNvPr id="105478"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dirty="0">
                <a:solidFill>
                  <a:schemeClr val="bg1"/>
                </a:solidFill>
                <a:latin typeface="Verdana" pitchFamily="34" charset="0"/>
              </a:rPr>
              <a:t> </a:t>
            </a:r>
            <a:r>
              <a:rPr lang="en-US" sz="1400" dirty="0" smtClean="0">
                <a:solidFill>
                  <a:schemeClr val="bg1"/>
                </a:solidFill>
                <a:latin typeface="Verdana" pitchFamily="34" charset="0"/>
              </a:rPr>
              <a:t>40</a:t>
            </a:r>
            <a:endParaRPr lang="en-US" sz="1400" dirty="0">
              <a:solidFill>
                <a:schemeClr val="bg1"/>
              </a:solidFill>
              <a:latin typeface="Verdana"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29000" y="1752600"/>
            <a:ext cx="1957387" cy="378849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pic>
        <p:nvPicPr>
          <p:cNvPr id="12291"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w="9525">
            <a:noFill/>
            <a:miter lim="800000"/>
            <a:headEnd/>
            <a:tailEnd/>
          </a:ln>
        </p:spPr>
      </p:pic>
      <p:sp>
        <p:nvSpPr>
          <p:cNvPr id="12292"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PPT-085-01</a:t>
            </a:r>
            <a:endParaRPr lang="en-US" sz="1400" dirty="0">
              <a:solidFill>
                <a:schemeClr val="bg1"/>
              </a:solidFill>
              <a:latin typeface="Verdana" pitchFamily="34" charset="0"/>
            </a:endParaRPr>
          </a:p>
        </p:txBody>
      </p:sp>
      <p:sp>
        <p:nvSpPr>
          <p:cNvPr id="12293" name="Rectangle 19"/>
          <p:cNvSpPr>
            <a:spLocks noChangeArrowheads="1"/>
          </p:cNvSpPr>
          <p:nvPr/>
        </p:nvSpPr>
        <p:spPr bwMode="auto">
          <a:xfrm>
            <a:off x="8001000" y="6019800"/>
            <a:ext cx="685800" cy="381000"/>
          </a:xfrm>
          <a:prstGeom prst="rect">
            <a:avLst/>
          </a:prstGeom>
          <a:noFill/>
          <a:ln w="9525">
            <a:noFill/>
            <a:miter lim="800000"/>
            <a:headEnd/>
            <a:tailEnd/>
          </a:ln>
        </p:spPr>
        <p:txBody>
          <a:bodyPr anchor="ctr"/>
          <a:lstStyle/>
          <a:p>
            <a:pPr algn="r"/>
            <a:r>
              <a:rPr lang="en-US" sz="1400" dirty="0">
                <a:solidFill>
                  <a:schemeClr val="bg1"/>
                </a:solidFill>
                <a:latin typeface="Verdana" pitchFamily="34" charset="0"/>
              </a:rPr>
              <a:t> 5</a:t>
            </a: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7" name="TextBox 6"/>
          <p:cNvSpPr txBox="1"/>
          <p:nvPr/>
        </p:nvSpPr>
        <p:spPr>
          <a:xfrm>
            <a:off x="435935" y="423530"/>
            <a:ext cx="5257800" cy="446276"/>
          </a:xfrm>
          <a:prstGeom prst="rect">
            <a:avLst/>
          </a:prstGeom>
          <a:noFill/>
        </p:spPr>
        <p:txBody>
          <a:bodyPr wrap="square" rtlCol="0">
            <a:spAutoFit/>
          </a:bodyPr>
          <a:lstStyle/>
          <a:p>
            <a:pPr algn="ctr"/>
            <a:r>
              <a:rPr lang="en-US" sz="2300" dirty="0" smtClean="0">
                <a:solidFill>
                  <a:schemeClr val="bg1"/>
                </a:solidFill>
                <a:latin typeface="Verdana" pitchFamily="34" charset="0"/>
              </a:rPr>
              <a:t>How do nail gun injuries happen?</a:t>
            </a:r>
            <a:endParaRPr lang="en-US" sz="2300" dirty="0">
              <a:solidFill>
                <a:schemeClr val="bg1"/>
              </a:solidFill>
              <a:latin typeface="Verdana" pitchFamily="34" charset="0"/>
            </a:endParaRPr>
          </a:p>
        </p:txBody>
      </p:sp>
      <p:sp>
        <p:nvSpPr>
          <p:cNvPr id="8" name="TextBox 7"/>
          <p:cNvSpPr txBox="1"/>
          <p:nvPr/>
        </p:nvSpPr>
        <p:spPr>
          <a:xfrm>
            <a:off x="457200" y="1431229"/>
            <a:ext cx="8382000" cy="1200329"/>
          </a:xfrm>
          <a:prstGeom prst="rect">
            <a:avLst/>
          </a:prstGeom>
          <a:noFill/>
        </p:spPr>
        <p:txBody>
          <a:bodyPr wrap="square" rtlCol="0">
            <a:spAutoFit/>
          </a:bodyPr>
          <a:lstStyle/>
          <a:p>
            <a:pPr>
              <a:buFont typeface="Arial" pitchFamily="34" charset="0"/>
              <a:buChar char="•"/>
            </a:pPr>
            <a:r>
              <a:rPr lang="en-US" sz="2400" dirty="0" smtClean="0">
                <a:latin typeface="Verdana" pitchFamily="34" charset="0"/>
              </a:rPr>
              <a:t> Unintended </a:t>
            </a:r>
            <a:r>
              <a:rPr lang="en-US" sz="2400" dirty="0">
                <a:latin typeface="Verdana" pitchFamily="34" charset="0"/>
              </a:rPr>
              <a:t>nail discharge from knocking the</a:t>
            </a:r>
          </a:p>
          <a:p>
            <a:r>
              <a:rPr lang="en-US" sz="2400" dirty="0">
                <a:latin typeface="Verdana" pitchFamily="34" charset="0"/>
              </a:rPr>
              <a:t>   safety contact with the trigger squeezed</a:t>
            </a:r>
            <a:r>
              <a:rPr lang="en-US" sz="2400" dirty="0" smtClean="0">
                <a:latin typeface="Verdana" pitchFamily="34" charset="0"/>
              </a:rPr>
              <a:t>.</a:t>
            </a:r>
          </a:p>
          <a:p>
            <a:endParaRPr lang="en-US" sz="2400" dirty="0" smtClean="0">
              <a:latin typeface="Verdana" pitchFamily="34" charset="0"/>
            </a:endParaRPr>
          </a:p>
        </p:txBody>
      </p:sp>
      <p:sp>
        <p:nvSpPr>
          <p:cNvPr id="12" name="TextBox 11"/>
          <p:cNvSpPr txBox="1"/>
          <p:nvPr/>
        </p:nvSpPr>
        <p:spPr>
          <a:xfrm>
            <a:off x="6057900" y="3657600"/>
            <a:ext cx="1295400" cy="923330"/>
          </a:xfrm>
          <a:prstGeom prst="rect">
            <a:avLst/>
          </a:prstGeom>
          <a:noFill/>
        </p:spPr>
        <p:txBody>
          <a:bodyPr wrap="square" rtlCol="0">
            <a:spAutoFit/>
          </a:bodyPr>
          <a:lstStyle/>
          <a:p>
            <a:pPr algn="ctr"/>
            <a:r>
              <a:rPr lang="en-US" dirty="0" smtClean="0"/>
              <a:t>What issues do you see?</a:t>
            </a:r>
            <a:endParaRPr lang="en-US" dirty="0"/>
          </a:p>
        </p:txBody>
      </p:sp>
      <p:pic>
        <p:nvPicPr>
          <p:cNvPr id="2052"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76463" y="2667000"/>
            <a:ext cx="3538537" cy="3014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2253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pic>
        <p:nvPicPr>
          <p:cNvPr id="12291"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w="9525">
            <a:noFill/>
            <a:miter lim="800000"/>
            <a:headEnd/>
            <a:tailEnd/>
          </a:ln>
        </p:spPr>
      </p:pic>
      <p:sp>
        <p:nvSpPr>
          <p:cNvPr id="12292"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PPT-085-01</a:t>
            </a:r>
            <a:endParaRPr lang="en-US" sz="1400" dirty="0">
              <a:solidFill>
                <a:schemeClr val="bg1"/>
              </a:solidFill>
              <a:latin typeface="Verdana" pitchFamily="34" charset="0"/>
            </a:endParaRPr>
          </a:p>
        </p:txBody>
      </p:sp>
      <p:sp>
        <p:nvSpPr>
          <p:cNvPr id="12293" name="Rectangle 19"/>
          <p:cNvSpPr>
            <a:spLocks noChangeArrowheads="1"/>
          </p:cNvSpPr>
          <p:nvPr/>
        </p:nvSpPr>
        <p:spPr bwMode="auto">
          <a:xfrm>
            <a:off x="8001000" y="6019800"/>
            <a:ext cx="685800" cy="381000"/>
          </a:xfrm>
          <a:prstGeom prst="rect">
            <a:avLst/>
          </a:prstGeom>
          <a:noFill/>
          <a:ln w="9525">
            <a:noFill/>
            <a:miter lim="800000"/>
            <a:headEnd/>
            <a:tailEnd/>
          </a:ln>
        </p:spPr>
        <p:txBody>
          <a:bodyPr anchor="ctr"/>
          <a:lstStyle/>
          <a:p>
            <a:pPr algn="r"/>
            <a:r>
              <a:rPr lang="en-US" sz="1400" dirty="0">
                <a:solidFill>
                  <a:schemeClr val="bg1"/>
                </a:solidFill>
                <a:latin typeface="Verdana" pitchFamily="34" charset="0"/>
              </a:rPr>
              <a:t> </a:t>
            </a:r>
            <a:r>
              <a:rPr lang="en-US" sz="1400" dirty="0" smtClean="0">
                <a:solidFill>
                  <a:schemeClr val="bg1"/>
                </a:solidFill>
                <a:latin typeface="Verdana" pitchFamily="34" charset="0"/>
              </a:rPr>
              <a:t>6</a:t>
            </a:r>
            <a:endParaRPr lang="en-US" sz="1400" dirty="0">
              <a:solidFill>
                <a:schemeClr val="bg1"/>
              </a:solidFill>
              <a:latin typeface="Verdana" pitchFamily="34" charset="0"/>
            </a:endParaRP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7" name="TextBox 6"/>
          <p:cNvSpPr txBox="1"/>
          <p:nvPr/>
        </p:nvSpPr>
        <p:spPr>
          <a:xfrm>
            <a:off x="457200" y="381000"/>
            <a:ext cx="5257800" cy="446276"/>
          </a:xfrm>
          <a:prstGeom prst="rect">
            <a:avLst/>
          </a:prstGeom>
          <a:noFill/>
        </p:spPr>
        <p:txBody>
          <a:bodyPr wrap="square" rtlCol="0">
            <a:spAutoFit/>
          </a:bodyPr>
          <a:lstStyle/>
          <a:p>
            <a:pPr algn="ctr"/>
            <a:r>
              <a:rPr lang="en-US" sz="2300" dirty="0" smtClean="0">
                <a:solidFill>
                  <a:schemeClr val="bg1"/>
                </a:solidFill>
                <a:latin typeface="Verdana" pitchFamily="34" charset="0"/>
              </a:rPr>
              <a:t>How do nail gun injuries happen?</a:t>
            </a:r>
            <a:endParaRPr lang="en-US" sz="2300" dirty="0">
              <a:solidFill>
                <a:schemeClr val="bg1"/>
              </a:solidFill>
              <a:latin typeface="Verdana" pitchFamily="34" charset="0"/>
            </a:endParaRPr>
          </a:p>
        </p:txBody>
      </p:sp>
      <p:sp>
        <p:nvSpPr>
          <p:cNvPr id="8" name="TextBox 7"/>
          <p:cNvSpPr txBox="1"/>
          <p:nvPr/>
        </p:nvSpPr>
        <p:spPr>
          <a:xfrm>
            <a:off x="457200" y="1600200"/>
            <a:ext cx="8382000" cy="830997"/>
          </a:xfrm>
          <a:prstGeom prst="rect">
            <a:avLst/>
          </a:prstGeom>
          <a:noFill/>
        </p:spPr>
        <p:txBody>
          <a:bodyPr wrap="square" rtlCol="0">
            <a:spAutoFit/>
          </a:bodyPr>
          <a:lstStyle/>
          <a:p>
            <a:pPr>
              <a:buFont typeface="Arial" pitchFamily="34" charset="0"/>
              <a:buChar char="•"/>
            </a:pPr>
            <a:r>
              <a:rPr lang="en-US" sz="2400" dirty="0" smtClean="0">
                <a:latin typeface="Verdana" pitchFamily="34" charset="0"/>
              </a:rPr>
              <a:t>  Nail penetration through lumber work piece.</a:t>
            </a:r>
          </a:p>
          <a:p>
            <a:endParaRPr lang="en-US" sz="2400" dirty="0">
              <a:latin typeface="Verdana" pitchFamily="34" charset="0"/>
            </a:endParaRPr>
          </a:p>
        </p:txBody>
      </p:sp>
      <p:pic>
        <p:nvPicPr>
          <p:cNvPr id="11"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67000" y="2667000"/>
            <a:ext cx="3048000" cy="3089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5867400" y="3501655"/>
            <a:ext cx="1295400" cy="923330"/>
          </a:xfrm>
          <a:prstGeom prst="rect">
            <a:avLst/>
          </a:prstGeom>
          <a:noFill/>
        </p:spPr>
        <p:txBody>
          <a:bodyPr wrap="square" rtlCol="0">
            <a:spAutoFit/>
          </a:bodyPr>
          <a:lstStyle/>
          <a:p>
            <a:pPr algn="ctr"/>
            <a:r>
              <a:rPr lang="en-US" dirty="0" smtClean="0"/>
              <a:t>See any problem here?</a:t>
            </a:r>
            <a:endParaRPr lang="en-US" dirty="0"/>
          </a:p>
        </p:txBody>
      </p:sp>
    </p:spTree>
    <p:extLst>
      <p:ext uri="{BB962C8B-B14F-4D97-AF65-F5344CB8AC3E}">
        <p14:creationId xmlns:p14="http://schemas.microsoft.com/office/powerpoint/2010/main" val="1455755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pic>
        <p:nvPicPr>
          <p:cNvPr id="12291"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w="9525">
            <a:noFill/>
            <a:miter lim="800000"/>
            <a:headEnd/>
            <a:tailEnd/>
          </a:ln>
        </p:spPr>
      </p:pic>
      <p:sp>
        <p:nvSpPr>
          <p:cNvPr id="12292"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PPT-085-01</a:t>
            </a:r>
            <a:endParaRPr lang="en-US" sz="1400" dirty="0">
              <a:solidFill>
                <a:schemeClr val="bg1"/>
              </a:solidFill>
              <a:latin typeface="Verdana" pitchFamily="34" charset="0"/>
            </a:endParaRPr>
          </a:p>
        </p:txBody>
      </p:sp>
      <p:sp>
        <p:nvSpPr>
          <p:cNvPr id="12293" name="Rectangle 19"/>
          <p:cNvSpPr>
            <a:spLocks noChangeArrowheads="1"/>
          </p:cNvSpPr>
          <p:nvPr/>
        </p:nvSpPr>
        <p:spPr bwMode="auto">
          <a:xfrm>
            <a:off x="8001000" y="6019800"/>
            <a:ext cx="685800" cy="381000"/>
          </a:xfrm>
          <a:prstGeom prst="rect">
            <a:avLst/>
          </a:prstGeom>
          <a:noFill/>
          <a:ln w="9525">
            <a:noFill/>
            <a:miter lim="800000"/>
            <a:headEnd/>
            <a:tailEnd/>
          </a:ln>
        </p:spPr>
        <p:txBody>
          <a:bodyPr anchor="ctr"/>
          <a:lstStyle/>
          <a:p>
            <a:pPr algn="r"/>
            <a:r>
              <a:rPr lang="en-US" sz="1400" dirty="0">
                <a:solidFill>
                  <a:schemeClr val="bg1"/>
                </a:solidFill>
                <a:latin typeface="Verdana" pitchFamily="34" charset="0"/>
              </a:rPr>
              <a:t> </a:t>
            </a:r>
            <a:r>
              <a:rPr lang="en-US" sz="1400" dirty="0" smtClean="0">
                <a:solidFill>
                  <a:schemeClr val="bg1"/>
                </a:solidFill>
                <a:latin typeface="Verdana" pitchFamily="34" charset="0"/>
              </a:rPr>
              <a:t>7</a:t>
            </a:r>
            <a:endParaRPr lang="en-US" sz="1400" dirty="0">
              <a:solidFill>
                <a:schemeClr val="bg1"/>
              </a:solidFill>
              <a:latin typeface="Verdana" pitchFamily="34" charset="0"/>
            </a:endParaRPr>
          </a:p>
        </p:txBody>
      </p:sp>
      <p:sp>
        <p:nvSpPr>
          <p:cNvPr id="10" name="Content Placeholder 12"/>
          <p:cNvSpPr txBox="1">
            <a:spLocks/>
          </p:cNvSpPr>
          <p:nvPr/>
        </p:nvSpPr>
        <p:spPr bwMode="auto">
          <a:xfrm>
            <a:off x="304800" y="1590675"/>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7" name="TextBox 6"/>
          <p:cNvSpPr txBox="1"/>
          <p:nvPr/>
        </p:nvSpPr>
        <p:spPr>
          <a:xfrm>
            <a:off x="457200" y="381000"/>
            <a:ext cx="5257800" cy="446276"/>
          </a:xfrm>
          <a:prstGeom prst="rect">
            <a:avLst/>
          </a:prstGeom>
          <a:noFill/>
        </p:spPr>
        <p:txBody>
          <a:bodyPr wrap="square" rtlCol="0">
            <a:spAutoFit/>
          </a:bodyPr>
          <a:lstStyle/>
          <a:p>
            <a:pPr algn="ctr"/>
            <a:r>
              <a:rPr lang="en-US" sz="2300" dirty="0" smtClean="0">
                <a:solidFill>
                  <a:schemeClr val="bg1"/>
                </a:solidFill>
                <a:latin typeface="Verdana" pitchFamily="34" charset="0"/>
              </a:rPr>
              <a:t>How do nail gun injuries happen?</a:t>
            </a:r>
            <a:endParaRPr lang="en-US" sz="2300" dirty="0">
              <a:solidFill>
                <a:schemeClr val="bg1"/>
              </a:solidFill>
              <a:latin typeface="Verdana" pitchFamily="34" charset="0"/>
            </a:endParaRPr>
          </a:p>
        </p:txBody>
      </p:sp>
      <p:sp>
        <p:nvSpPr>
          <p:cNvPr id="8" name="TextBox 7"/>
          <p:cNvSpPr txBox="1"/>
          <p:nvPr/>
        </p:nvSpPr>
        <p:spPr>
          <a:xfrm>
            <a:off x="457200" y="1752600"/>
            <a:ext cx="8382000" cy="461665"/>
          </a:xfrm>
          <a:prstGeom prst="rect">
            <a:avLst/>
          </a:prstGeom>
          <a:noFill/>
        </p:spPr>
        <p:txBody>
          <a:bodyPr wrap="square" rtlCol="0">
            <a:spAutoFit/>
          </a:bodyPr>
          <a:lstStyle/>
          <a:p>
            <a:pPr>
              <a:buFont typeface="Arial" pitchFamily="34" charset="0"/>
              <a:buChar char="•"/>
            </a:pPr>
            <a:r>
              <a:rPr lang="en-US" sz="2400" dirty="0" smtClean="0">
                <a:latin typeface="Verdana" pitchFamily="34" charset="0"/>
              </a:rPr>
              <a:t> Nail ricochet after striking a hard surface or metal.</a:t>
            </a:r>
            <a:endParaRPr lang="en-US" sz="2400" dirty="0">
              <a:latin typeface="Verdana"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671859" y="2971800"/>
            <a:ext cx="3952682" cy="2635121"/>
          </a:xfrm>
          <a:prstGeom prst="rect">
            <a:avLst/>
          </a:prstGeom>
        </p:spPr>
      </p:pic>
      <p:sp>
        <p:nvSpPr>
          <p:cNvPr id="11" name="TextBox 10"/>
          <p:cNvSpPr txBox="1"/>
          <p:nvPr/>
        </p:nvSpPr>
        <p:spPr>
          <a:xfrm>
            <a:off x="6896100" y="3657600"/>
            <a:ext cx="1295400" cy="923330"/>
          </a:xfrm>
          <a:prstGeom prst="rect">
            <a:avLst/>
          </a:prstGeom>
          <a:noFill/>
        </p:spPr>
        <p:txBody>
          <a:bodyPr wrap="square" rtlCol="0">
            <a:spAutoFit/>
          </a:bodyPr>
          <a:lstStyle/>
          <a:p>
            <a:pPr algn="ctr"/>
            <a:r>
              <a:rPr lang="en-US" dirty="0" smtClean="0"/>
              <a:t>Any safety concerns with this</a:t>
            </a:r>
            <a:r>
              <a:rPr lang="en-US" dirty="0" smtClean="0"/>
              <a:t>?</a:t>
            </a:r>
            <a:endParaRPr lang="en-US" dirty="0"/>
          </a:p>
        </p:txBody>
      </p:sp>
    </p:spTree>
    <p:extLst>
      <p:ext uri="{BB962C8B-B14F-4D97-AF65-F5344CB8AC3E}">
        <p14:creationId xmlns:p14="http://schemas.microsoft.com/office/powerpoint/2010/main" val="3753219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pic>
        <p:nvPicPr>
          <p:cNvPr id="13315"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w="9525">
            <a:noFill/>
            <a:miter lim="800000"/>
            <a:headEnd/>
            <a:tailEnd/>
          </a:ln>
        </p:spPr>
      </p:pic>
      <p:sp>
        <p:nvSpPr>
          <p:cNvPr id="13316"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PPT-085-01</a:t>
            </a:r>
            <a:endParaRPr lang="en-US" sz="1400" dirty="0">
              <a:solidFill>
                <a:schemeClr val="bg1"/>
              </a:solidFill>
              <a:latin typeface="Verdana" pitchFamily="34" charset="0"/>
            </a:endParaRPr>
          </a:p>
        </p:txBody>
      </p:sp>
      <p:sp>
        <p:nvSpPr>
          <p:cNvPr id="13317" name="Rectangle 19"/>
          <p:cNvSpPr>
            <a:spLocks noChangeArrowheads="1"/>
          </p:cNvSpPr>
          <p:nvPr/>
        </p:nvSpPr>
        <p:spPr bwMode="auto">
          <a:xfrm>
            <a:off x="8077200" y="6019800"/>
            <a:ext cx="609600" cy="381000"/>
          </a:xfrm>
          <a:prstGeom prst="rect">
            <a:avLst/>
          </a:prstGeom>
          <a:noFill/>
          <a:ln w="9525">
            <a:noFill/>
            <a:miter lim="800000"/>
            <a:headEnd/>
            <a:tailEnd/>
          </a:ln>
        </p:spPr>
        <p:txBody>
          <a:bodyPr anchor="ctr"/>
          <a:lstStyle/>
          <a:p>
            <a:pPr algn="r"/>
            <a:r>
              <a:rPr lang="en-US" sz="1400" dirty="0">
                <a:solidFill>
                  <a:schemeClr val="bg1"/>
                </a:solidFill>
                <a:latin typeface="Verdana" pitchFamily="34" charset="0"/>
              </a:rPr>
              <a:t> </a:t>
            </a:r>
            <a:r>
              <a:rPr lang="en-US" sz="1400" dirty="0" smtClean="0">
                <a:solidFill>
                  <a:schemeClr val="bg1"/>
                </a:solidFill>
                <a:latin typeface="Verdana" pitchFamily="34" charset="0"/>
              </a:rPr>
              <a:t>8</a:t>
            </a:r>
            <a:endParaRPr lang="en-US" sz="1400" dirty="0">
              <a:solidFill>
                <a:schemeClr val="bg1"/>
              </a:solidFill>
              <a:latin typeface="Verdana" pitchFamily="34" charset="0"/>
            </a:endParaRP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7" name="TextBox 6"/>
          <p:cNvSpPr txBox="1"/>
          <p:nvPr/>
        </p:nvSpPr>
        <p:spPr>
          <a:xfrm>
            <a:off x="457200" y="381000"/>
            <a:ext cx="5257800" cy="446276"/>
          </a:xfrm>
          <a:prstGeom prst="rect">
            <a:avLst/>
          </a:prstGeom>
          <a:noFill/>
        </p:spPr>
        <p:txBody>
          <a:bodyPr wrap="square" rtlCol="0">
            <a:spAutoFit/>
          </a:bodyPr>
          <a:lstStyle/>
          <a:p>
            <a:pPr algn="ctr"/>
            <a:r>
              <a:rPr lang="en-US" sz="2300" dirty="0" smtClean="0">
                <a:solidFill>
                  <a:schemeClr val="bg1"/>
                </a:solidFill>
                <a:latin typeface="Verdana" pitchFamily="34" charset="0"/>
              </a:rPr>
              <a:t>How do nail gun injuries happen?</a:t>
            </a:r>
            <a:endParaRPr lang="en-US" sz="2300" dirty="0">
              <a:solidFill>
                <a:schemeClr val="bg1"/>
              </a:solidFill>
              <a:latin typeface="Verdana" pitchFamily="34" charset="0"/>
            </a:endParaRPr>
          </a:p>
        </p:txBody>
      </p:sp>
      <p:sp>
        <p:nvSpPr>
          <p:cNvPr id="8" name="TextBox 7"/>
          <p:cNvSpPr txBox="1"/>
          <p:nvPr/>
        </p:nvSpPr>
        <p:spPr>
          <a:xfrm>
            <a:off x="457200" y="1600200"/>
            <a:ext cx="8229600" cy="461665"/>
          </a:xfrm>
          <a:prstGeom prst="rect">
            <a:avLst/>
          </a:prstGeom>
          <a:noFill/>
        </p:spPr>
        <p:txBody>
          <a:bodyPr wrap="square" rtlCol="0">
            <a:spAutoFit/>
          </a:bodyPr>
          <a:lstStyle/>
          <a:p>
            <a:pPr>
              <a:buFont typeface="Arial" pitchFamily="34" charset="0"/>
              <a:buChar char="•"/>
            </a:pPr>
            <a:r>
              <a:rPr lang="en-US" sz="2400" dirty="0" smtClean="0">
                <a:latin typeface="Verdana" pitchFamily="34" charset="0"/>
              </a:rPr>
              <a:t>  Missing the work piece.</a:t>
            </a:r>
          </a:p>
        </p:txBody>
      </p:sp>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086100" y="2667000"/>
            <a:ext cx="2667000" cy="298802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pic>
        <p:nvPicPr>
          <p:cNvPr id="13315"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w="9525">
            <a:noFill/>
            <a:miter lim="800000"/>
            <a:headEnd/>
            <a:tailEnd/>
          </a:ln>
        </p:spPr>
      </p:pic>
      <p:sp>
        <p:nvSpPr>
          <p:cNvPr id="13316"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PPT-085-01</a:t>
            </a:r>
            <a:endParaRPr lang="en-US" sz="1400" dirty="0">
              <a:solidFill>
                <a:schemeClr val="bg1"/>
              </a:solidFill>
              <a:latin typeface="Verdana" pitchFamily="34" charset="0"/>
            </a:endParaRPr>
          </a:p>
        </p:txBody>
      </p:sp>
      <p:sp>
        <p:nvSpPr>
          <p:cNvPr id="13317" name="Rectangle 19"/>
          <p:cNvSpPr>
            <a:spLocks noChangeArrowheads="1"/>
          </p:cNvSpPr>
          <p:nvPr/>
        </p:nvSpPr>
        <p:spPr bwMode="auto">
          <a:xfrm>
            <a:off x="8077200" y="6019800"/>
            <a:ext cx="609600" cy="381000"/>
          </a:xfrm>
          <a:prstGeom prst="rect">
            <a:avLst/>
          </a:prstGeom>
          <a:noFill/>
          <a:ln w="9525">
            <a:noFill/>
            <a:miter lim="800000"/>
            <a:headEnd/>
            <a:tailEnd/>
          </a:ln>
        </p:spPr>
        <p:txBody>
          <a:bodyPr anchor="ctr"/>
          <a:lstStyle/>
          <a:p>
            <a:pPr algn="r"/>
            <a:r>
              <a:rPr lang="en-US" sz="1400" dirty="0">
                <a:solidFill>
                  <a:schemeClr val="bg1"/>
                </a:solidFill>
                <a:latin typeface="Verdana" pitchFamily="34" charset="0"/>
              </a:rPr>
              <a:t> </a:t>
            </a:r>
            <a:r>
              <a:rPr lang="en-US" sz="1400" dirty="0" smtClean="0">
                <a:solidFill>
                  <a:schemeClr val="bg1"/>
                </a:solidFill>
                <a:latin typeface="Verdana" pitchFamily="34" charset="0"/>
              </a:rPr>
              <a:t>9</a:t>
            </a:r>
            <a:endParaRPr lang="en-US" sz="1400" dirty="0">
              <a:solidFill>
                <a:schemeClr val="bg1"/>
              </a:solidFill>
              <a:latin typeface="Verdana" pitchFamily="34" charset="0"/>
            </a:endParaRP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7" name="TextBox 6"/>
          <p:cNvSpPr txBox="1"/>
          <p:nvPr/>
        </p:nvSpPr>
        <p:spPr>
          <a:xfrm>
            <a:off x="457200" y="381000"/>
            <a:ext cx="5257800" cy="446276"/>
          </a:xfrm>
          <a:prstGeom prst="rect">
            <a:avLst/>
          </a:prstGeom>
          <a:noFill/>
        </p:spPr>
        <p:txBody>
          <a:bodyPr wrap="square" rtlCol="0">
            <a:spAutoFit/>
          </a:bodyPr>
          <a:lstStyle/>
          <a:p>
            <a:pPr algn="ctr"/>
            <a:r>
              <a:rPr lang="en-US" sz="2300" dirty="0" smtClean="0">
                <a:solidFill>
                  <a:schemeClr val="bg1"/>
                </a:solidFill>
                <a:latin typeface="Verdana" pitchFamily="34" charset="0"/>
              </a:rPr>
              <a:t>How do nail gun injuries happen?</a:t>
            </a:r>
            <a:endParaRPr lang="en-US" sz="2300" dirty="0">
              <a:solidFill>
                <a:schemeClr val="bg1"/>
              </a:solidFill>
              <a:latin typeface="Verdana" pitchFamily="34" charset="0"/>
            </a:endParaRPr>
          </a:p>
        </p:txBody>
      </p:sp>
      <p:sp>
        <p:nvSpPr>
          <p:cNvPr id="8" name="TextBox 7"/>
          <p:cNvSpPr txBox="1"/>
          <p:nvPr/>
        </p:nvSpPr>
        <p:spPr>
          <a:xfrm>
            <a:off x="457200" y="1600200"/>
            <a:ext cx="8229600" cy="830997"/>
          </a:xfrm>
          <a:prstGeom prst="rect">
            <a:avLst/>
          </a:prstGeom>
          <a:noFill/>
        </p:spPr>
        <p:txBody>
          <a:bodyPr wrap="square" rtlCol="0">
            <a:spAutoFit/>
          </a:bodyPr>
          <a:lstStyle/>
          <a:p>
            <a:pPr>
              <a:buFont typeface="Arial" pitchFamily="34" charset="0"/>
              <a:buChar char="•"/>
            </a:pPr>
            <a:r>
              <a:rPr lang="en-US" sz="2400" dirty="0" smtClean="0">
                <a:latin typeface="Verdana" pitchFamily="34" charset="0"/>
              </a:rPr>
              <a:t>  Awkward position nailing.</a:t>
            </a:r>
          </a:p>
          <a:p>
            <a:endParaRPr lang="en-US" sz="2400" dirty="0">
              <a:latin typeface="Verdana" pitchFamily="34" charset="0"/>
            </a:endParaRPr>
          </a:p>
        </p:txBody>
      </p:sp>
      <p:pic>
        <p:nvPicPr>
          <p:cNvPr id="13320" name="Picture 8" descr="http://ts1.mm.bing.net/th?id=H.4724336294497628&amp;pid=15.1"/>
          <p:cNvPicPr>
            <a:picLocks noChangeAspect="1" noChangeArrowheads="1"/>
          </p:cNvPicPr>
          <p:nvPr/>
        </p:nvPicPr>
        <p:blipFill>
          <a:blip r:embed="rId5" cstate="print"/>
          <a:srcRect/>
          <a:stretch>
            <a:fillRect/>
          </a:stretch>
        </p:blipFill>
        <p:spPr bwMode="auto">
          <a:xfrm>
            <a:off x="6019800" y="2819400"/>
            <a:ext cx="2200275" cy="2609851"/>
          </a:xfrm>
          <a:prstGeom prst="rect">
            <a:avLst/>
          </a:prstGeom>
          <a:noFill/>
        </p:spPr>
      </p:pic>
      <p:pic>
        <p:nvPicPr>
          <p:cNvPr id="3074"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5800" y="2533651"/>
            <a:ext cx="3624649"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543425" y="3524160"/>
            <a:ext cx="1295400" cy="1200329"/>
          </a:xfrm>
          <a:prstGeom prst="rect">
            <a:avLst/>
          </a:prstGeom>
          <a:noFill/>
        </p:spPr>
        <p:txBody>
          <a:bodyPr wrap="square" rtlCol="0">
            <a:spAutoFit/>
          </a:bodyPr>
          <a:lstStyle/>
          <a:p>
            <a:pPr algn="ctr"/>
            <a:r>
              <a:rPr lang="en-US" dirty="0" smtClean="0"/>
              <a:t>What are the safety issues here</a:t>
            </a:r>
            <a:r>
              <a:rPr lang="en-US" dirty="0" smtClean="0"/>
              <a:t>?</a:t>
            </a:r>
            <a:endParaRPr lang="en-US" dirty="0"/>
          </a:p>
        </p:txBody>
      </p:sp>
    </p:spTree>
    <p:extLst>
      <p:ext uri="{BB962C8B-B14F-4D97-AF65-F5344CB8AC3E}">
        <p14:creationId xmlns:p14="http://schemas.microsoft.com/office/powerpoint/2010/main" val="35342870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155b35a1366181471372b90637fa4f">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B5AFD89-C843-4376-B6A1-5C5B0AB432FC}"/>
</file>

<file path=customXml/itemProps2.xml><?xml version="1.0" encoding="utf-8"?>
<ds:datastoreItem xmlns:ds="http://schemas.openxmlformats.org/officeDocument/2006/customXml" ds:itemID="{E88A1A0A-BBCF-4F27-92B5-2620501BF8D2}"/>
</file>

<file path=customXml/itemProps3.xml><?xml version="1.0" encoding="utf-8"?>
<ds:datastoreItem xmlns:ds="http://schemas.openxmlformats.org/officeDocument/2006/customXml" ds:itemID="{04E239A9-2254-496B-9469-61F4B1D220D3}"/>
</file>

<file path=docProps/app.xml><?xml version="1.0" encoding="utf-8"?>
<Properties xmlns="http://schemas.openxmlformats.org/officeDocument/2006/extended-properties" xmlns:vt="http://schemas.openxmlformats.org/officeDocument/2006/docPropsVTypes">
  <Template/>
  <TotalTime>2233</TotalTime>
  <Words>3603</Words>
  <Application>Microsoft Office PowerPoint</Application>
  <PresentationFormat>On-screen Show (4:3)</PresentationFormat>
  <Paragraphs>591</Paragraphs>
  <Slides>40</Slides>
  <Notes>37</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Information</vt:lpstr>
      <vt:lpstr>Questions</vt:lpstr>
    </vt:vector>
  </TitlesOfParts>
  <Company>Labor &amp; Industry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K. Hoffman</dc:creator>
  <cp:lastModifiedBy>Stephen Pakosh</cp:lastModifiedBy>
  <cp:revision>135</cp:revision>
  <cp:lastPrinted>2014-11-25T18:03:16Z</cp:lastPrinted>
  <dcterms:created xsi:type="dcterms:W3CDTF">2012-12-03T17:59:29Z</dcterms:created>
  <dcterms:modified xsi:type="dcterms:W3CDTF">2016-05-10T15:14:08Z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26700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